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6"/>
  </p:notesMasterIdLst>
  <p:sldIdLst>
    <p:sldId id="257"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Средний стиль 1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104" d="100"/>
          <a:sy n="104" d="100"/>
        </p:scale>
        <p:origin x="553"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696A99-B5CC-4CF5-B427-9948081BD474}" type="datetimeFigureOut">
              <a:rPr lang="ru-RU" smtClean="0"/>
              <a:t>08.09.2018</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4BBEA9A-C67E-4747-A05A-E6F9A4901F7C}" type="slidenum">
              <a:rPr lang="ru-RU" smtClean="0"/>
              <a:t>‹#›</a:t>
            </a:fld>
            <a:endParaRPr lang="ru-RU"/>
          </a:p>
        </p:txBody>
      </p:sp>
    </p:spTree>
    <p:extLst>
      <p:ext uri="{BB962C8B-B14F-4D97-AF65-F5344CB8AC3E}">
        <p14:creationId xmlns:p14="http://schemas.microsoft.com/office/powerpoint/2010/main" val="3832413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a:noFill/>
        </p:spPr>
        <p:txBody>
          <a:bodyPr/>
          <a:lstStyle/>
          <a:p>
            <a:endParaRPr lang="ru-RU" altLang="ru-RU" smtClean="0">
              <a:latin typeface="Arial" panose="020B0604020202020204" pitchFamily="34" charset="0"/>
            </a:endParaRPr>
          </a:p>
        </p:txBody>
      </p:sp>
    </p:spTree>
    <p:extLst>
      <p:ext uri="{BB962C8B-B14F-4D97-AF65-F5344CB8AC3E}">
        <p14:creationId xmlns:p14="http://schemas.microsoft.com/office/powerpoint/2010/main" val="442906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ru-RU" altLang="ru-RU" smtClean="0">
              <a:latin typeface="Arial" panose="020B0604020202020204" pitchFamily="34" charset="0"/>
            </a:endParaRPr>
          </a:p>
        </p:txBody>
      </p:sp>
    </p:spTree>
    <p:extLst>
      <p:ext uri="{BB962C8B-B14F-4D97-AF65-F5344CB8AC3E}">
        <p14:creationId xmlns:p14="http://schemas.microsoft.com/office/powerpoint/2010/main" val="11574623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ru-RU" altLang="ru-RU" smtClean="0">
              <a:latin typeface="Arial" panose="020B0604020202020204" pitchFamily="34" charset="0"/>
            </a:endParaRPr>
          </a:p>
        </p:txBody>
      </p:sp>
    </p:spTree>
    <p:extLst>
      <p:ext uri="{BB962C8B-B14F-4D97-AF65-F5344CB8AC3E}">
        <p14:creationId xmlns:p14="http://schemas.microsoft.com/office/powerpoint/2010/main" val="38180775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ru-RU" altLang="ru-RU" smtClean="0">
              <a:latin typeface="Arial" panose="020B0604020202020204" pitchFamily="34" charset="0"/>
            </a:endParaRPr>
          </a:p>
        </p:txBody>
      </p:sp>
    </p:spTree>
    <p:extLst>
      <p:ext uri="{BB962C8B-B14F-4D97-AF65-F5344CB8AC3E}">
        <p14:creationId xmlns:p14="http://schemas.microsoft.com/office/powerpoint/2010/main" val="41369458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ru-RU" altLang="ru-RU" smtClean="0">
              <a:latin typeface="Arial" panose="020B0604020202020204" pitchFamily="34" charset="0"/>
            </a:endParaRPr>
          </a:p>
        </p:txBody>
      </p:sp>
    </p:spTree>
    <p:extLst>
      <p:ext uri="{BB962C8B-B14F-4D97-AF65-F5344CB8AC3E}">
        <p14:creationId xmlns:p14="http://schemas.microsoft.com/office/powerpoint/2010/main" val="11793181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ru-RU" altLang="ru-RU" smtClean="0">
              <a:latin typeface="Arial" panose="020B0604020202020204" pitchFamily="34" charset="0"/>
            </a:endParaRPr>
          </a:p>
        </p:txBody>
      </p:sp>
    </p:spTree>
    <p:extLst>
      <p:ext uri="{BB962C8B-B14F-4D97-AF65-F5344CB8AC3E}">
        <p14:creationId xmlns:p14="http://schemas.microsoft.com/office/powerpoint/2010/main" val="42054074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ru-RU" altLang="ru-RU" smtClean="0">
              <a:latin typeface="Arial" panose="020B0604020202020204" pitchFamily="34" charset="0"/>
            </a:endParaRPr>
          </a:p>
        </p:txBody>
      </p:sp>
    </p:spTree>
    <p:extLst>
      <p:ext uri="{BB962C8B-B14F-4D97-AF65-F5344CB8AC3E}">
        <p14:creationId xmlns:p14="http://schemas.microsoft.com/office/powerpoint/2010/main" val="22676423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ru-RU" altLang="ru-RU" smtClean="0">
              <a:latin typeface="Arial" panose="020B0604020202020204" pitchFamily="34" charset="0"/>
            </a:endParaRPr>
          </a:p>
        </p:txBody>
      </p:sp>
    </p:spTree>
    <p:extLst>
      <p:ext uri="{BB962C8B-B14F-4D97-AF65-F5344CB8AC3E}">
        <p14:creationId xmlns:p14="http://schemas.microsoft.com/office/powerpoint/2010/main" val="27110132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ru-RU" altLang="ru-RU" smtClean="0">
              <a:latin typeface="Arial" panose="020B0604020202020204" pitchFamily="34" charset="0"/>
            </a:endParaRPr>
          </a:p>
        </p:txBody>
      </p:sp>
    </p:spTree>
    <p:extLst>
      <p:ext uri="{BB962C8B-B14F-4D97-AF65-F5344CB8AC3E}">
        <p14:creationId xmlns:p14="http://schemas.microsoft.com/office/powerpoint/2010/main" val="3105778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ru-RU" altLang="ru-RU" smtClean="0">
              <a:latin typeface="Arial" panose="020B0604020202020204" pitchFamily="34" charset="0"/>
            </a:endParaRPr>
          </a:p>
        </p:txBody>
      </p:sp>
    </p:spTree>
    <p:extLst>
      <p:ext uri="{BB962C8B-B14F-4D97-AF65-F5344CB8AC3E}">
        <p14:creationId xmlns:p14="http://schemas.microsoft.com/office/powerpoint/2010/main" val="35495083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ru-RU" altLang="ru-RU" smtClean="0">
              <a:latin typeface="Arial" panose="020B0604020202020204" pitchFamily="34" charset="0"/>
            </a:endParaRPr>
          </a:p>
        </p:txBody>
      </p:sp>
    </p:spTree>
    <p:extLst>
      <p:ext uri="{BB962C8B-B14F-4D97-AF65-F5344CB8AC3E}">
        <p14:creationId xmlns:p14="http://schemas.microsoft.com/office/powerpoint/2010/main" val="17706098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ru-RU" altLang="ru-RU" smtClean="0">
              <a:latin typeface="Arial" panose="020B0604020202020204" pitchFamily="34" charset="0"/>
            </a:endParaRPr>
          </a:p>
        </p:txBody>
      </p:sp>
    </p:spTree>
    <p:extLst>
      <p:ext uri="{BB962C8B-B14F-4D97-AF65-F5344CB8AC3E}">
        <p14:creationId xmlns:p14="http://schemas.microsoft.com/office/powerpoint/2010/main" val="1076302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ru-RU" altLang="ru-RU" smtClean="0">
              <a:latin typeface="Arial" panose="020B0604020202020204" pitchFamily="34" charset="0"/>
            </a:endParaRPr>
          </a:p>
        </p:txBody>
      </p:sp>
    </p:spTree>
    <p:extLst>
      <p:ext uri="{BB962C8B-B14F-4D97-AF65-F5344CB8AC3E}">
        <p14:creationId xmlns:p14="http://schemas.microsoft.com/office/powerpoint/2010/main" val="33894349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Rot="1" noChangeAspect="1" noChangeArrowheads="1" noTextEdit="1"/>
          </p:cNvSpPr>
          <p:nvPr>
            <p:ph type="sldImg"/>
          </p:nvPr>
        </p:nvSpPr>
        <p:spPr>
          <a:solidFill>
            <a:srgbClr val="FFFFFF"/>
          </a:solidFill>
          <a:ln/>
        </p:spPr>
      </p:sp>
      <p:sp>
        <p:nvSpPr>
          <p:cNvPr id="2457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ru-RU" altLang="ru-RU" smtClean="0">
              <a:latin typeface="Arial" panose="020B0604020202020204" pitchFamily="34" charset="0"/>
            </a:endParaRPr>
          </a:p>
        </p:txBody>
      </p:sp>
    </p:spTree>
    <p:extLst>
      <p:ext uri="{BB962C8B-B14F-4D97-AF65-F5344CB8AC3E}">
        <p14:creationId xmlns:p14="http://schemas.microsoft.com/office/powerpoint/2010/main" val="3013222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4" name="Line 2"/>
          <p:cNvSpPr>
            <a:spLocks noChangeShapeType="1"/>
          </p:cNvSpPr>
          <p:nvPr/>
        </p:nvSpPr>
        <p:spPr bwMode="auto">
          <a:xfrm>
            <a:off x="1" y="1676400"/>
            <a:ext cx="12196233" cy="0"/>
          </a:xfrm>
          <a:prstGeom prst="line">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12700" cap="sq">
                <a:solidFill>
                  <a:schemeClr val="bg2"/>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sz="1800"/>
          </a:p>
        </p:txBody>
      </p:sp>
      <p:sp>
        <p:nvSpPr>
          <p:cNvPr id="5" name="Arc 3"/>
          <p:cNvSpPr>
            <a:spLocks/>
          </p:cNvSpPr>
          <p:nvPr/>
        </p:nvSpPr>
        <p:spPr bwMode="auto">
          <a:xfrm>
            <a:off x="0" y="842964"/>
            <a:ext cx="3862917" cy="60150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sz="1800"/>
          </a:p>
        </p:txBody>
      </p:sp>
      <p:sp>
        <p:nvSpPr>
          <p:cNvPr id="3076" name="Rectangle 4"/>
          <p:cNvSpPr>
            <a:spLocks noGrp="1" noChangeArrowheads="1"/>
          </p:cNvSpPr>
          <p:nvPr>
            <p:ph type="ctrTitle" sz="quarter"/>
          </p:nvPr>
        </p:nvSpPr>
        <p:spPr>
          <a:xfrm>
            <a:off x="3657601" y="427038"/>
            <a:ext cx="8532284" cy="1524000"/>
          </a:xfrm>
        </p:spPr>
        <p:txBody>
          <a:bodyPr anchor="b"/>
          <a:lstStyle>
            <a:lvl1pPr>
              <a:lnSpc>
                <a:spcPct val="80000"/>
              </a:lnSpc>
              <a:defRPr sz="6600"/>
            </a:lvl1pPr>
          </a:lstStyle>
          <a:p>
            <a:pPr lvl="0"/>
            <a:r>
              <a:rPr lang="ru-RU" altLang="ru-RU" noProof="0" smtClean="0"/>
              <a:t>Образец заголовка</a:t>
            </a:r>
          </a:p>
        </p:txBody>
      </p:sp>
      <p:sp>
        <p:nvSpPr>
          <p:cNvPr id="3077" name="Rectangle 5"/>
          <p:cNvSpPr>
            <a:spLocks noGrp="1" noChangeArrowheads="1"/>
          </p:cNvSpPr>
          <p:nvPr>
            <p:ph type="subTitle" sz="quarter" idx="1"/>
          </p:nvPr>
        </p:nvSpPr>
        <p:spPr>
          <a:xfrm>
            <a:off x="5588000" y="1828800"/>
            <a:ext cx="6096000" cy="1752600"/>
          </a:xfrm>
        </p:spPr>
        <p:txBody>
          <a:bodyPr/>
          <a:lstStyle>
            <a:lvl1pPr marL="0" indent="0">
              <a:buFont typeface="Wingdings" pitchFamily="2" charset="2"/>
              <a:buNone/>
              <a:defRPr sz="2400"/>
            </a:lvl1pPr>
          </a:lstStyle>
          <a:p>
            <a:pPr lvl="0"/>
            <a:r>
              <a:rPr lang="ru-RU" altLang="ru-RU" noProof="0" smtClean="0"/>
              <a:t>Образец подзаголовка</a:t>
            </a:r>
          </a:p>
        </p:txBody>
      </p:sp>
      <p:sp>
        <p:nvSpPr>
          <p:cNvPr id="6" name="Rectangle 6"/>
          <p:cNvSpPr>
            <a:spLocks noGrp="1" noChangeArrowheads="1"/>
          </p:cNvSpPr>
          <p:nvPr>
            <p:ph type="dt" sz="quarter" idx="10"/>
          </p:nvPr>
        </p:nvSpPr>
        <p:spPr>
          <a:extLst>
            <a:ext uri="{909E8E84-426E-40DD-AFC4-6F175D3DCCD1}">
              <a14:hiddenFill xmlns:a14="http://schemas.microsoft.com/office/drawing/2010/main">
                <a:solidFill>
                  <a:schemeClr val="accent2"/>
                </a:solidFill>
              </a14:hiddenFill>
            </a:ext>
          </a:extLst>
        </p:spPr>
        <p:txBody>
          <a:bodyPr/>
          <a:lstStyle>
            <a:lvl1pPr>
              <a:defRPr/>
            </a:lvl1pPr>
          </a:lstStyle>
          <a:p>
            <a:fld id="{2BC60B7F-8E34-430C-99A2-A491248113C5}" type="datetime1">
              <a:rPr lang="ru-RU" altLang="ru-RU" smtClean="0"/>
              <a:t>08.09.2018</a:t>
            </a:fld>
            <a:endParaRPr lang="ru-RU" altLang="ru-RU"/>
          </a:p>
        </p:txBody>
      </p:sp>
      <p:sp>
        <p:nvSpPr>
          <p:cNvPr id="7" name="Rectangle 7"/>
          <p:cNvSpPr>
            <a:spLocks noGrp="1" noChangeArrowheads="1"/>
          </p:cNvSpPr>
          <p:nvPr>
            <p:ph type="ftr" sz="quarter" idx="11"/>
          </p:nvPr>
        </p:nvSpPr>
        <p:spPr/>
        <p:txBody>
          <a:bodyPr/>
          <a:lstStyle>
            <a:lvl1pPr>
              <a:defRPr/>
            </a:lvl1pPr>
          </a:lstStyle>
          <a:p>
            <a:r>
              <a:rPr lang="en-US" altLang="ru-RU" smtClean="0"/>
              <a:t>GRID 2018</a:t>
            </a:r>
            <a:endParaRPr lang="ru-RU" altLang="ru-RU"/>
          </a:p>
        </p:txBody>
      </p:sp>
      <p:sp>
        <p:nvSpPr>
          <p:cNvPr id="8" name="Rectangle 8"/>
          <p:cNvSpPr>
            <a:spLocks noGrp="1" noChangeArrowheads="1"/>
          </p:cNvSpPr>
          <p:nvPr>
            <p:ph type="sldNum" sz="quarter" idx="12"/>
          </p:nvPr>
        </p:nvSpPr>
        <p:spPr/>
        <p:txBody>
          <a:bodyPr/>
          <a:lstStyle>
            <a:lvl1pPr>
              <a:defRPr/>
            </a:lvl1pPr>
          </a:lstStyle>
          <a:p>
            <a:fld id="{EA47F61E-AD84-4501-BBB0-F59544D3896A}" type="slidenum">
              <a:rPr lang="ru-RU" altLang="ru-RU"/>
              <a:pPr/>
              <a:t>‹#›</a:t>
            </a:fld>
            <a:endParaRPr lang="ru-RU" altLang="ru-RU"/>
          </a:p>
        </p:txBody>
      </p:sp>
    </p:spTree>
    <p:extLst>
      <p:ext uri="{BB962C8B-B14F-4D97-AF65-F5344CB8AC3E}">
        <p14:creationId xmlns:p14="http://schemas.microsoft.com/office/powerpoint/2010/main" val="16308580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fld id="{C2C144AD-CEB7-4C10-A580-09A8F1D242FB}" type="datetime1">
              <a:rPr lang="ru-RU" altLang="ru-RU" smtClean="0"/>
              <a:t>08.09.2018</a:t>
            </a:fld>
            <a:endParaRPr lang="ru-RU" altLang="ru-RU"/>
          </a:p>
        </p:txBody>
      </p:sp>
      <p:sp>
        <p:nvSpPr>
          <p:cNvPr id="5" name="Rectangle 6"/>
          <p:cNvSpPr>
            <a:spLocks noGrp="1" noChangeArrowheads="1"/>
          </p:cNvSpPr>
          <p:nvPr>
            <p:ph type="ftr" sz="quarter" idx="11"/>
          </p:nvPr>
        </p:nvSpPr>
        <p:spPr>
          <a:ln/>
        </p:spPr>
        <p:txBody>
          <a:bodyPr/>
          <a:lstStyle>
            <a:lvl1pPr>
              <a:defRPr/>
            </a:lvl1pPr>
          </a:lstStyle>
          <a:p>
            <a:r>
              <a:rPr lang="en-US" altLang="ru-RU" smtClean="0"/>
              <a:t>GRID 2018</a:t>
            </a:r>
            <a:endParaRPr lang="ru-RU" altLang="ru-RU"/>
          </a:p>
        </p:txBody>
      </p:sp>
      <p:sp>
        <p:nvSpPr>
          <p:cNvPr id="6" name="Rectangle 7"/>
          <p:cNvSpPr>
            <a:spLocks noGrp="1" noChangeArrowheads="1"/>
          </p:cNvSpPr>
          <p:nvPr>
            <p:ph type="sldNum" sz="quarter" idx="12"/>
          </p:nvPr>
        </p:nvSpPr>
        <p:spPr>
          <a:ln/>
        </p:spPr>
        <p:txBody>
          <a:bodyPr/>
          <a:lstStyle>
            <a:lvl1pPr>
              <a:defRPr/>
            </a:lvl1pPr>
          </a:lstStyle>
          <a:p>
            <a:fld id="{3C1EAF54-2C04-4185-B09B-49A932F59D6C}" type="slidenum">
              <a:rPr lang="ru-RU" altLang="ru-RU"/>
              <a:pPr/>
              <a:t>‹#›</a:t>
            </a:fld>
            <a:endParaRPr lang="ru-RU" altLang="ru-RU"/>
          </a:p>
        </p:txBody>
      </p:sp>
    </p:spTree>
    <p:extLst>
      <p:ext uri="{BB962C8B-B14F-4D97-AF65-F5344CB8AC3E}">
        <p14:creationId xmlns:p14="http://schemas.microsoft.com/office/powerpoint/2010/main" val="25291154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855200" y="609600"/>
            <a:ext cx="2032000" cy="54864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759200" y="609600"/>
            <a:ext cx="5892800" cy="54864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fld id="{981A06D8-88DC-44C2-BE6E-BFBF23D18022}" type="datetime1">
              <a:rPr lang="ru-RU" altLang="ru-RU" smtClean="0"/>
              <a:t>08.09.2018</a:t>
            </a:fld>
            <a:endParaRPr lang="ru-RU" altLang="ru-RU"/>
          </a:p>
        </p:txBody>
      </p:sp>
      <p:sp>
        <p:nvSpPr>
          <p:cNvPr id="5" name="Rectangle 6"/>
          <p:cNvSpPr>
            <a:spLocks noGrp="1" noChangeArrowheads="1"/>
          </p:cNvSpPr>
          <p:nvPr>
            <p:ph type="ftr" sz="quarter" idx="11"/>
          </p:nvPr>
        </p:nvSpPr>
        <p:spPr>
          <a:ln/>
        </p:spPr>
        <p:txBody>
          <a:bodyPr/>
          <a:lstStyle>
            <a:lvl1pPr>
              <a:defRPr/>
            </a:lvl1pPr>
          </a:lstStyle>
          <a:p>
            <a:r>
              <a:rPr lang="en-US" altLang="ru-RU" smtClean="0"/>
              <a:t>GRID 2018</a:t>
            </a:r>
            <a:endParaRPr lang="ru-RU" altLang="ru-RU"/>
          </a:p>
        </p:txBody>
      </p:sp>
      <p:sp>
        <p:nvSpPr>
          <p:cNvPr id="6" name="Rectangle 7"/>
          <p:cNvSpPr>
            <a:spLocks noGrp="1" noChangeArrowheads="1"/>
          </p:cNvSpPr>
          <p:nvPr>
            <p:ph type="sldNum" sz="quarter" idx="12"/>
          </p:nvPr>
        </p:nvSpPr>
        <p:spPr>
          <a:ln/>
        </p:spPr>
        <p:txBody>
          <a:bodyPr/>
          <a:lstStyle>
            <a:lvl1pPr>
              <a:defRPr/>
            </a:lvl1pPr>
          </a:lstStyle>
          <a:p>
            <a:fld id="{451AE7D5-41DC-468D-830B-A70CD18F3540}" type="slidenum">
              <a:rPr lang="ru-RU" altLang="ru-RU"/>
              <a:pPr/>
              <a:t>‹#›</a:t>
            </a:fld>
            <a:endParaRPr lang="ru-RU" altLang="ru-RU"/>
          </a:p>
        </p:txBody>
      </p:sp>
    </p:spTree>
    <p:extLst>
      <p:ext uri="{BB962C8B-B14F-4D97-AF65-F5344CB8AC3E}">
        <p14:creationId xmlns:p14="http://schemas.microsoft.com/office/powerpoint/2010/main" val="3096944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5"/>
          <p:cNvSpPr>
            <a:spLocks noGrp="1" noChangeArrowheads="1"/>
          </p:cNvSpPr>
          <p:nvPr>
            <p:ph type="dt" sz="half" idx="10"/>
          </p:nvPr>
        </p:nvSpPr>
        <p:spPr>
          <a:ln/>
        </p:spPr>
        <p:txBody>
          <a:bodyPr/>
          <a:lstStyle>
            <a:lvl1pPr>
              <a:defRPr/>
            </a:lvl1pPr>
          </a:lstStyle>
          <a:p>
            <a:fld id="{FFDA676A-3CEC-4A88-988D-3276B545E90A}" type="datetime1">
              <a:rPr lang="ru-RU" altLang="ru-RU" smtClean="0"/>
              <a:t>08.09.2018</a:t>
            </a:fld>
            <a:endParaRPr lang="ru-RU" altLang="ru-RU"/>
          </a:p>
        </p:txBody>
      </p:sp>
      <p:sp>
        <p:nvSpPr>
          <p:cNvPr id="5" name="Rectangle 6"/>
          <p:cNvSpPr>
            <a:spLocks noGrp="1" noChangeArrowheads="1"/>
          </p:cNvSpPr>
          <p:nvPr>
            <p:ph type="ftr" sz="quarter" idx="11"/>
          </p:nvPr>
        </p:nvSpPr>
        <p:spPr>
          <a:ln/>
        </p:spPr>
        <p:txBody>
          <a:bodyPr/>
          <a:lstStyle>
            <a:lvl1pPr>
              <a:defRPr/>
            </a:lvl1pPr>
          </a:lstStyle>
          <a:p>
            <a:r>
              <a:rPr lang="en-US" altLang="ru-RU" smtClean="0"/>
              <a:t>GRID 2018</a:t>
            </a:r>
            <a:endParaRPr lang="ru-RU" altLang="ru-RU"/>
          </a:p>
        </p:txBody>
      </p:sp>
      <p:sp>
        <p:nvSpPr>
          <p:cNvPr id="6" name="Rectangle 7"/>
          <p:cNvSpPr>
            <a:spLocks noGrp="1" noChangeArrowheads="1"/>
          </p:cNvSpPr>
          <p:nvPr>
            <p:ph type="sldNum" sz="quarter" idx="12"/>
          </p:nvPr>
        </p:nvSpPr>
        <p:spPr>
          <a:ln/>
        </p:spPr>
        <p:txBody>
          <a:bodyPr/>
          <a:lstStyle>
            <a:lvl1pPr>
              <a:defRPr/>
            </a:lvl1pPr>
          </a:lstStyle>
          <a:p>
            <a:fld id="{4D3AAEF3-AF0F-4538-A9C1-B6C90E9BB534}" type="slidenum">
              <a:rPr lang="ru-RU" altLang="ru-RU"/>
              <a:pPr/>
              <a:t>‹#›</a:t>
            </a:fld>
            <a:endParaRPr lang="ru-RU" altLang="ru-RU"/>
          </a:p>
        </p:txBody>
      </p:sp>
    </p:spTree>
    <p:extLst>
      <p:ext uri="{BB962C8B-B14F-4D97-AF65-F5344CB8AC3E}">
        <p14:creationId xmlns:p14="http://schemas.microsoft.com/office/powerpoint/2010/main" val="2553155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5"/>
          <p:cNvSpPr>
            <a:spLocks noGrp="1" noChangeArrowheads="1"/>
          </p:cNvSpPr>
          <p:nvPr>
            <p:ph type="dt" sz="half" idx="10"/>
          </p:nvPr>
        </p:nvSpPr>
        <p:spPr>
          <a:ln/>
        </p:spPr>
        <p:txBody>
          <a:bodyPr/>
          <a:lstStyle>
            <a:lvl1pPr>
              <a:defRPr/>
            </a:lvl1pPr>
          </a:lstStyle>
          <a:p>
            <a:fld id="{5FB31280-2516-47BE-BE2A-1E5F3CB69693}" type="datetime1">
              <a:rPr lang="ru-RU" altLang="ru-RU" smtClean="0"/>
              <a:t>08.09.2018</a:t>
            </a:fld>
            <a:endParaRPr lang="ru-RU" altLang="ru-RU"/>
          </a:p>
        </p:txBody>
      </p:sp>
      <p:sp>
        <p:nvSpPr>
          <p:cNvPr id="5" name="Rectangle 6"/>
          <p:cNvSpPr>
            <a:spLocks noGrp="1" noChangeArrowheads="1"/>
          </p:cNvSpPr>
          <p:nvPr>
            <p:ph type="ftr" sz="quarter" idx="11"/>
          </p:nvPr>
        </p:nvSpPr>
        <p:spPr>
          <a:ln/>
        </p:spPr>
        <p:txBody>
          <a:bodyPr/>
          <a:lstStyle>
            <a:lvl1pPr>
              <a:defRPr/>
            </a:lvl1pPr>
          </a:lstStyle>
          <a:p>
            <a:r>
              <a:rPr lang="en-US" altLang="ru-RU" smtClean="0"/>
              <a:t>GRID 2018</a:t>
            </a:r>
            <a:endParaRPr lang="ru-RU" altLang="ru-RU"/>
          </a:p>
        </p:txBody>
      </p:sp>
      <p:sp>
        <p:nvSpPr>
          <p:cNvPr id="6" name="Rectangle 7"/>
          <p:cNvSpPr>
            <a:spLocks noGrp="1" noChangeArrowheads="1"/>
          </p:cNvSpPr>
          <p:nvPr>
            <p:ph type="sldNum" sz="quarter" idx="12"/>
          </p:nvPr>
        </p:nvSpPr>
        <p:spPr>
          <a:ln/>
        </p:spPr>
        <p:txBody>
          <a:bodyPr/>
          <a:lstStyle>
            <a:lvl1pPr>
              <a:defRPr/>
            </a:lvl1pPr>
          </a:lstStyle>
          <a:p>
            <a:fld id="{5ADC3078-01EE-4060-BCE2-4B23ACF72711}" type="slidenum">
              <a:rPr lang="ru-RU" altLang="ru-RU"/>
              <a:pPr/>
              <a:t>‹#›</a:t>
            </a:fld>
            <a:endParaRPr lang="ru-RU" altLang="ru-RU"/>
          </a:p>
        </p:txBody>
      </p:sp>
    </p:spTree>
    <p:extLst>
      <p:ext uri="{BB962C8B-B14F-4D97-AF65-F5344CB8AC3E}">
        <p14:creationId xmlns:p14="http://schemas.microsoft.com/office/powerpoint/2010/main" val="2953288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7592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7924800" y="1981200"/>
            <a:ext cx="39624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5"/>
          <p:cNvSpPr>
            <a:spLocks noGrp="1" noChangeArrowheads="1"/>
          </p:cNvSpPr>
          <p:nvPr>
            <p:ph type="dt" sz="half" idx="10"/>
          </p:nvPr>
        </p:nvSpPr>
        <p:spPr>
          <a:ln/>
        </p:spPr>
        <p:txBody>
          <a:bodyPr/>
          <a:lstStyle>
            <a:lvl1pPr>
              <a:defRPr/>
            </a:lvl1pPr>
          </a:lstStyle>
          <a:p>
            <a:fld id="{1CD94493-ADC2-4B64-9626-A32EF0AFE328}" type="datetime1">
              <a:rPr lang="ru-RU" altLang="ru-RU" smtClean="0"/>
              <a:t>08.09.2018</a:t>
            </a:fld>
            <a:endParaRPr lang="ru-RU" altLang="ru-RU"/>
          </a:p>
        </p:txBody>
      </p:sp>
      <p:sp>
        <p:nvSpPr>
          <p:cNvPr id="6" name="Rectangle 6"/>
          <p:cNvSpPr>
            <a:spLocks noGrp="1" noChangeArrowheads="1"/>
          </p:cNvSpPr>
          <p:nvPr>
            <p:ph type="ftr" sz="quarter" idx="11"/>
          </p:nvPr>
        </p:nvSpPr>
        <p:spPr>
          <a:ln/>
        </p:spPr>
        <p:txBody>
          <a:bodyPr/>
          <a:lstStyle>
            <a:lvl1pPr>
              <a:defRPr/>
            </a:lvl1pPr>
          </a:lstStyle>
          <a:p>
            <a:r>
              <a:rPr lang="en-US" altLang="ru-RU" smtClean="0"/>
              <a:t>GRID 2018</a:t>
            </a:r>
            <a:endParaRPr lang="ru-RU" altLang="ru-RU"/>
          </a:p>
        </p:txBody>
      </p:sp>
      <p:sp>
        <p:nvSpPr>
          <p:cNvPr id="7" name="Rectangle 7"/>
          <p:cNvSpPr>
            <a:spLocks noGrp="1" noChangeArrowheads="1"/>
          </p:cNvSpPr>
          <p:nvPr>
            <p:ph type="sldNum" sz="quarter" idx="12"/>
          </p:nvPr>
        </p:nvSpPr>
        <p:spPr>
          <a:ln/>
        </p:spPr>
        <p:txBody>
          <a:bodyPr/>
          <a:lstStyle>
            <a:lvl1pPr>
              <a:defRPr/>
            </a:lvl1pPr>
          </a:lstStyle>
          <a:p>
            <a:fld id="{E2DA4DA3-687F-40D6-B7A2-06957B54D2CE}" type="slidenum">
              <a:rPr lang="ru-RU" altLang="ru-RU"/>
              <a:pPr/>
              <a:t>‹#›</a:t>
            </a:fld>
            <a:endParaRPr lang="ru-RU" altLang="ru-RU"/>
          </a:p>
        </p:txBody>
      </p:sp>
    </p:spTree>
    <p:extLst>
      <p:ext uri="{BB962C8B-B14F-4D97-AF65-F5344CB8AC3E}">
        <p14:creationId xmlns:p14="http://schemas.microsoft.com/office/powerpoint/2010/main" val="14996590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0" y="274638"/>
            <a:ext cx="109728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5"/>
          <p:cNvSpPr>
            <a:spLocks noGrp="1" noChangeArrowheads="1"/>
          </p:cNvSpPr>
          <p:nvPr>
            <p:ph type="dt" sz="half" idx="10"/>
          </p:nvPr>
        </p:nvSpPr>
        <p:spPr>
          <a:ln/>
        </p:spPr>
        <p:txBody>
          <a:bodyPr/>
          <a:lstStyle>
            <a:lvl1pPr>
              <a:defRPr/>
            </a:lvl1pPr>
          </a:lstStyle>
          <a:p>
            <a:fld id="{07B2856F-B19B-4F40-83D9-34DB3BE60237}" type="datetime1">
              <a:rPr lang="ru-RU" altLang="ru-RU" smtClean="0"/>
              <a:t>08.09.2018</a:t>
            </a:fld>
            <a:endParaRPr lang="ru-RU" altLang="ru-RU"/>
          </a:p>
        </p:txBody>
      </p:sp>
      <p:sp>
        <p:nvSpPr>
          <p:cNvPr id="8" name="Rectangle 6"/>
          <p:cNvSpPr>
            <a:spLocks noGrp="1" noChangeArrowheads="1"/>
          </p:cNvSpPr>
          <p:nvPr>
            <p:ph type="ftr" sz="quarter" idx="11"/>
          </p:nvPr>
        </p:nvSpPr>
        <p:spPr>
          <a:ln/>
        </p:spPr>
        <p:txBody>
          <a:bodyPr/>
          <a:lstStyle>
            <a:lvl1pPr>
              <a:defRPr/>
            </a:lvl1pPr>
          </a:lstStyle>
          <a:p>
            <a:r>
              <a:rPr lang="en-US" altLang="ru-RU" smtClean="0"/>
              <a:t>GRID 2018</a:t>
            </a:r>
            <a:endParaRPr lang="ru-RU" altLang="ru-RU"/>
          </a:p>
        </p:txBody>
      </p:sp>
      <p:sp>
        <p:nvSpPr>
          <p:cNvPr id="9" name="Rectangle 7"/>
          <p:cNvSpPr>
            <a:spLocks noGrp="1" noChangeArrowheads="1"/>
          </p:cNvSpPr>
          <p:nvPr>
            <p:ph type="sldNum" sz="quarter" idx="12"/>
          </p:nvPr>
        </p:nvSpPr>
        <p:spPr>
          <a:ln/>
        </p:spPr>
        <p:txBody>
          <a:bodyPr/>
          <a:lstStyle>
            <a:lvl1pPr>
              <a:defRPr/>
            </a:lvl1pPr>
          </a:lstStyle>
          <a:p>
            <a:fld id="{A759A8B2-60F4-4A61-85CB-CAF108BABDDB}" type="slidenum">
              <a:rPr lang="ru-RU" altLang="ru-RU"/>
              <a:pPr/>
              <a:t>‹#›</a:t>
            </a:fld>
            <a:endParaRPr lang="ru-RU" altLang="ru-RU"/>
          </a:p>
        </p:txBody>
      </p:sp>
    </p:spTree>
    <p:extLst>
      <p:ext uri="{BB962C8B-B14F-4D97-AF65-F5344CB8AC3E}">
        <p14:creationId xmlns:p14="http://schemas.microsoft.com/office/powerpoint/2010/main" val="27105837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5"/>
          <p:cNvSpPr>
            <a:spLocks noGrp="1" noChangeArrowheads="1"/>
          </p:cNvSpPr>
          <p:nvPr>
            <p:ph type="dt" sz="half" idx="10"/>
          </p:nvPr>
        </p:nvSpPr>
        <p:spPr>
          <a:ln/>
        </p:spPr>
        <p:txBody>
          <a:bodyPr/>
          <a:lstStyle>
            <a:lvl1pPr>
              <a:defRPr/>
            </a:lvl1pPr>
          </a:lstStyle>
          <a:p>
            <a:fld id="{EA9FFEAB-03F0-4130-8906-5B4005DDE923}" type="datetime1">
              <a:rPr lang="ru-RU" altLang="ru-RU" smtClean="0"/>
              <a:t>08.09.2018</a:t>
            </a:fld>
            <a:endParaRPr lang="ru-RU" altLang="ru-RU"/>
          </a:p>
        </p:txBody>
      </p:sp>
      <p:sp>
        <p:nvSpPr>
          <p:cNvPr id="4" name="Rectangle 6"/>
          <p:cNvSpPr>
            <a:spLocks noGrp="1" noChangeArrowheads="1"/>
          </p:cNvSpPr>
          <p:nvPr>
            <p:ph type="ftr" sz="quarter" idx="11"/>
          </p:nvPr>
        </p:nvSpPr>
        <p:spPr>
          <a:ln/>
        </p:spPr>
        <p:txBody>
          <a:bodyPr/>
          <a:lstStyle>
            <a:lvl1pPr>
              <a:defRPr/>
            </a:lvl1pPr>
          </a:lstStyle>
          <a:p>
            <a:r>
              <a:rPr lang="en-US" altLang="ru-RU" smtClean="0"/>
              <a:t>GRID 2018</a:t>
            </a:r>
            <a:endParaRPr lang="ru-RU" altLang="ru-RU"/>
          </a:p>
        </p:txBody>
      </p:sp>
      <p:sp>
        <p:nvSpPr>
          <p:cNvPr id="5" name="Rectangle 7"/>
          <p:cNvSpPr>
            <a:spLocks noGrp="1" noChangeArrowheads="1"/>
          </p:cNvSpPr>
          <p:nvPr>
            <p:ph type="sldNum" sz="quarter" idx="12"/>
          </p:nvPr>
        </p:nvSpPr>
        <p:spPr>
          <a:ln/>
        </p:spPr>
        <p:txBody>
          <a:bodyPr/>
          <a:lstStyle>
            <a:lvl1pPr>
              <a:defRPr/>
            </a:lvl1pPr>
          </a:lstStyle>
          <a:p>
            <a:fld id="{A4B246DD-7F98-4900-A346-341742F48A0A}" type="slidenum">
              <a:rPr lang="ru-RU" altLang="ru-RU"/>
              <a:pPr/>
              <a:t>‹#›</a:t>
            </a:fld>
            <a:endParaRPr lang="ru-RU" altLang="ru-RU"/>
          </a:p>
        </p:txBody>
      </p:sp>
    </p:spTree>
    <p:extLst>
      <p:ext uri="{BB962C8B-B14F-4D97-AF65-F5344CB8AC3E}">
        <p14:creationId xmlns:p14="http://schemas.microsoft.com/office/powerpoint/2010/main" val="27924551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5"/>
          <p:cNvSpPr>
            <a:spLocks noGrp="1" noChangeArrowheads="1"/>
          </p:cNvSpPr>
          <p:nvPr>
            <p:ph type="dt" sz="half" idx="10"/>
          </p:nvPr>
        </p:nvSpPr>
        <p:spPr>
          <a:ln/>
        </p:spPr>
        <p:txBody>
          <a:bodyPr/>
          <a:lstStyle>
            <a:lvl1pPr>
              <a:defRPr/>
            </a:lvl1pPr>
          </a:lstStyle>
          <a:p>
            <a:fld id="{EB60A3A6-C827-429D-A4F2-3E8EC1A9C7E7}" type="datetime1">
              <a:rPr lang="ru-RU" altLang="ru-RU" smtClean="0"/>
              <a:t>08.09.2018</a:t>
            </a:fld>
            <a:endParaRPr lang="ru-RU" altLang="ru-RU"/>
          </a:p>
        </p:txBody>
      </p:sp>
      <p:sp>
        <p:nvSpPr>
          <p:cNvPr id="3" name="Rectangle 6"/>
          <p:cNvSpPr>
            <a:spLocks noGrp="1" noChangeArrowheads="1"/>
          </p:cNvSpPr>
          <p:nvPr>
            <p:ph type="ftr" sz="quarter" idx="11"/>
          </p:nvPr>
        </p:nvSpPr>
        <p:spPr>
          <a:ln/>
        </p:spPr>
        <p:txBody>
          <a:bodyPr/>
          <a:lstStyle>
            <a:lvl1pPr>
              <a:defRPr/>
            </a:lvl1pPr>
          </a:lstStyle>
          <a:p>
            <a:r>
              <a:rPr lang="en-US" altLang="ru-RU" smtClean="0"/>
              <a:t>GRID 2018</a:t>
            </a:r>
            <a:endParaRPr lang="ru-RU" altLang="ru-RU"/>
          </a:p>
        </p:txBody>
      </p:sp>
      <p:sp>
        <p:nvSpPr>
          <p:cNvPr id="4" name="Rectangle 7"/>
          <p:cNvSpPr>
            <a:spLocks noGrp="1" noChangeArrowheads="1"/>
          </p:cNvSpPr>
          <p:nvPr>
            <p:ph type="sldNum" sz="quarter" idx="12"/>
          </p:nvPr>
        </p:nvSpPr>
        <p:spPr>
          <a:ln/>
        </p:spPr>
        <p:txBody>
          <a:bodyPr/>
          <a:lstStyle>
            <a:lvl1pPr>
              <a:defRPr/>
            </a:lvl1pPr>
          </a:lstStyle>
          <a:p>
            <a:fld id="{70C3C4F4-05C4-4DD1-A58B-189B53BA68B1}" type="slidenum">
              <a:rPr lang="ru-RU" altLang="ru-RU"/>
              <a:pPr/>
              <a:t>‹#›</a:t>
            </a:fld>
            <a:endParaRPr lang="ru-RU" altLang="ru-RU"/>
          </a:p>
        </p:txBody>
      </p:sp>
    </p:spTree>
    <p:extLst>
      <p:ext uri="{BB962C8B-B14F-4D97-AF65-F5344CB8AC3E}">
        <p14:creationId xmlns:p14="http://schemas.microsoft.com/office/powerpoint/2010/main" val="34490630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fld id="{4F36477E-625A-4BB4-B0F4-E368FCD4FC1C}" type="datetime1">
              <a:rPr lang="ru-RU" altLang="ru-RU" smtClean="0"/>
              <a:t>08.09.2018</a:t>
            </a:fld>
            <a:endParaRPr lang="ru-RU" altLang="ru-RU"/>
          </a:p>
        </p:txBody>
      </p:sp>
      <p:sp>
        <p:nvSpPr>
          <p:cNvPr id="6" name="Rectangle 6"/>
          <p:cNvSpPr>
            <a:spLocks noGrp="1" noChangeArrowheads="1"/>
          </p:cNvSpPr>
          <p:nvPr>
            <p:ph type="ftr" sz="quarter" idx="11"/>
          </p:nvPr>
        </p:nvSpPr>
        <p:spPr>
          <a:ln/>
        </p:spPr>
        <p:txBody>
          <a:bodyPr/>
          <a:lstStyle>
            <a:lvl1pPr>
              <a:defRPr/>
            </a:lvl1pPr>
          </a:lstStyle>
          <a:p>
            <a:r>
              <a:rPr lang="en-US" altLang="ru-RU" smtClean="0"/>
              <a:t>GRID 2018</a:t>
            </a:r>
            <a:endParaRPr lang="ru-RU" altLang="ru-RU"/>
          </a:p>
        </p:txBody>
      </p:sp>
      <p:sp>
        <p:nvSpPr>
          <p:cNvPr id="7" name="Rectangle 7"/>
          <p:cNvSpPr>
            <a:spLocks noGrp="1" noChangeArrowheads="1"/>
          </p:cNvSpPr>
          <p:nvPr>
            <p:ph type="sldNum" sz="quarter" idx="12"/>
          </p:nvPr>
        </p:nvSpPr>
        <p:spPr>
          <a:ln/>
        </p:spPr>
        <p:txBody>
          <a:bodyPr/>
          <a:lstStyle>
            <a:lvl1pPr>
              <a:defRPr/>
            </a:lvl1pPr>
          </a:lstStyle>
          <a:p>
            <a:fld id="{EA56613F-73DA-4621-8CF9-C6EA5245AA1D}" type="slidenum">
              <a:rPr lang="ru-RU" altLang="ru-RU"/>
              <a:pPr/>
              <a:t>‹#›</a:t>
            </a:fld>
            <a:endParaRPr lang="ru-RU" altLang="ru-RU"/>
          </a:p>
        </p:txBody>
      </p:sp>
    </p:spTree>
    <p:extLst>
      <p:ext uri="{BB962C8B-B14F-4D97-AF65-F5344CB8AC3E}">
        <p14:creationId xmlns:p14="http://schemas.microsoft.com/office/powerpoint/2010/main" val="39521706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5"/>
          <p:cNvSpPr>
            <a:spLocks noGrp="1" noChangeArrowheads="1"/>
          </p:cNvSpPr>
          <p:nvPr>
            <p:ph type="dt" sz="half" idx="10"/>
          </p:nvPr>
        </p:nvSpPr>
        <p:spPr>
          <a:ln/>
        </p:spPr>
        <p:txBody>
          <a:bodyPr/>
          <a:lstStyle>
            <a:lvl1pPr>
              <a:defRPr/>
            </a:lvl1pPr>
          </a:lstStyle>
          <a:p>
            <a:fld id="{1457DFD8-03D6-4A4D-AB4B-75F93A127981}" type="datetime1">
              <a:rPr lang="ru-RU" altLang="ru-RU" smtClean="0"/>
              <a:t>08.09.2018</a:t>
            </a:fld>
            <a:endParaRPr lang="ru-RU" altLang="ru-RU"/>
          </a:p>
        </p:txBody>
      </p:sp>
      <p:sp>
        <p:nvSpPr>
          <p:cNvPr id="6" name="Rectangle 6"/>
          <p:cNvSpPr>
            <a:spLocks noGrp="1" noChangeArrowheads="1"/>
          </p:cNvSpPr>
          <p:nvPr>
            <p:ph type="ftr" sz="quarter" idx="11"/>
          </p:nvPr>
        </p:nvSpPr>
        <p:spPr>
          <a:ln/>
        </p:spPr>
        <p:txBody>
          <a:bodyPr/>
          <a:lstStyle>
            <a:lvl1pPr>
              <a:defRPr/>
            </a:lvl1pPr>
          </a:lstStyle>
          <a:p>
            <a:r>
              <a:rPr lang="en-US" altLang="ru-RU" smtClean="0"/>
              <a:t>GRID 2018</a:t>
            </a:r>
            <a:endParaRPr lang="ru-RU" altLang="ru-RU"/>
          </a:p>
        </p:txBody>
      </p:sp>
      <p:sp>
        <p:nvSpPr>
          <p:cNvPr id="7" name="Rectangle 7"/>
          <p:cNvSpPr>
            <a:spLocks noGrp="1" noChangeArrowheads="1"/>
          </p:cNvSpPr>
          <p:nvPr>
            <p:ph type="sldNum" sz="quarter" idx="12"/>
          </p:nvPr>
        </p:nvSpPr>
        <p:spPr>
          <a:ln/>
        </p:spPr>
        <p:txBody>
          <a:bodyPr/>
          <a:lstStyle>
            <a:lvl1pPr>
              <a:defRPr/>
            </a:lvl1pPr>
          </a:lstStyle>
          <a:p>
            <a:fld id="{6E76DE17-0EAD-4E33-9406-C8803EB020AD}" type="slidenum">
              <a:rPr lang="ru-RU" altLang="ru-RU"/>
              <a:pPr/>
              <a:t>‹#›</a:t>
            </a:fld>
            <a:endParaRPr lang="ru-RU" altLang="ru-RU"/>
          </a:p>
        </p:txBody>
      </p:sp>
    </p:spTree>
    <p:extLst>
      <p:ext uri="{BB962C8B-B14F-4D97-AF65-F5344CB8AC3E}">
        <p14:creationId xmlns:p14="http://schemas.microsoft.com/office/powerpoint/2010/main" val="2456133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Arc 2"/>
          <p:cNvSpPr>
            <a:spLocks/>
          </p:cNvSpPr>
          <p:nvPr/>
        </p:nvSpPr>
        <p:spPr bwMode="auto">
          <a:xfrm>
            <a:off x="0" y="842964"/>
            <a:ext cx="3862917" cy="6015037"/>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Lst>
            <a:ahLst/>
            <a:cxnLst>
              <a:cxn ang="T6">
                <a:pos x="T0" y="T1"/>
              </a:cxn>
              <a:cxn ang="T7">
                <a:pos x="T2" y="T3"/>
              </a:cxn>
              <a:cxn ang="T8">
                <a:pos x="T4" y="T5"/>
              </a:cxn>
            </a:cxnLst>
            <a:rect l="0" t="0" r="r" b="b"/>
            <a:pathLst>
              <a:path w="21600" h="21600" fill="none" extrusionOk="0">
                <a:moveTo>
                  <a:pt x="0" y="0"/>
                </a:moveTo>
                <a:cubicBezTo>
                  <a:pt x="11929" y="0"/>
                  <a:pt x="21600" y="9670"/>
                  <a:pt x="21600" y="21600"/>
                </a:cubicBezTo>
              </a:path>
              <a:path w="21600" h="21600" stroke="0" extrusionOk="0">
                <a:moveTo>
                  <a:pt x="0" y="0"/>
                </a:moveTo>
                <a:cubicBezTo>
                  <a:pt x="11929" y="0"/>
                  <a:pt x="21600" y="9670"/>
                  <a:pt x="21600" y="21600"/>
                </a:cubicBezTo>
                <a:lnTo>
                  <a:pt x="0" y="21600"/>
                </a:lnTo>
                <a:lnTo>
                  <a:pt x="0" y="0"/>
                </a:lnTo>
                <a:close/>
              </a:path>
            </a:pathLst>
          </a:custGeom>
          <a:gradFill rotWithShape="0">
            <a:gsLst>
              <a:gs pos="0">
                <a:schemeClr val="bg1"/>
              </a:gs>
              <a:gs pos="100000">
                <a:schemeClr val="accent2"/>
              </a:gs>
            </a:gsLst>
            <a:lin ang="5400000" scaled="1"/>
          </a:gradFill>
          <a:ln>
            <a:noFill/>
          </a:ln>
          <a:effectLst/>
          <a:extLst>
            <a:ext uri="{91240B29-F687-4F45-9708-019B960494DF}">
              <a14:hiddenLine xmlns:a14="http://schemas.microsoft.com/office/drawing/2010/main" w="9525">
                <a:solidFill>
                  <a:schemeClr val="tx1"/>
                </a:solidFill>
                <a:round/>
                <a:headEnd type="none" w="sm" len="sm"/>
                <a:tailEnd type="none" w="sm" len="sm"/>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ru-RU" sz="1800"/>
          </a:p>
        </p:txBody>
      </p:sp>
      <p:sp>
        <p:nvSpPr>
          <p:cNvPr id="1027" name="Rectangle 3"/>
          <p:cNvSpPr>
            <a:spLocks noGrp="1" noChangeArrowheads="1"/>
          </p:cNvSpPr>
          <p:nvPr>
            <p:ph type="title"/>
          </p:nvPr>
        </p:nvSpPr>
        <p:spPr bwMode="auto">
          <a:xfrm>
            <a:off x="3759200" y="609600"/>
            <a:ext cx="8128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p>
            <a:pPr lvl="0"/>
            <a:r>
              <a:rPr lang="ru-RU" altLang="ru-RU" smtClean="0"/>
              <a:t>Образец заголовка</a:t>
            </a:r>
          </a:p>
        </p:txBody>
      </p:sp>
      <p:sp>
        <p:nvSpPr>
          <p:cNvPr id="1028" name="Rectangle 4"/>
          <p:cNvSpPr>
            <a:spLocks noGrp="1" noChangeArrowheads="1"/>
          </p:cNvSpPr>
          <p:nvPr>
            <p:ph type="body" idx="1"/>
          </p:nvPr>
        </p:nvSpPr>
        <p:spPr bwMode="auto">
          <a:xfrm>
            <a:off x="3759200" y="1981200"/>
            <a:ext cx="81280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t" anchorCtr="0" compatLnSpc="1">
            <a:prstTxWarp prst="textNoShape">
              <a:avLst/>
            </a:prstTxWarp>
          </a:bodyPr>
          <a:lstStyle/>
          <a:p>
            <a:pPr lvl="0"/>
            <a:r>
              <a:rPr lang="ru-RU" altLang="ru-RU" smtClean="0"/>
              <a:t>Образец текста</a:t>
            </a:r>
          </a:p>
          <a:p>
            <a:pPr lvl="1"/>
            <a:r>
              <a:rPr lang="ru-RU" altLang="ru-RU" smtClean="0"/>
              <a:t>Второй уровень</a:t>
            </a:r>
          </a:p>
          <a:p>
            <a:pPr lvl="2"/>
            <a:r>
              <a:rPr lang="ru-RU" altLang="ru-RU" smtClean="0"/>
              <a:t>Третий уровень</a:t>
            </a:r>
          </a:p>
          <a:p>
            <a:pPr lvl="3"/>
            <a:r>
              <a:rPr lang="ru-RU" altLang="ru-RU" smtClean="0"/>
              <a:t>Четвертый уровень</a:t>
            </a:r>
          </a:p>
          <a:p>
            <a:pPr lvl="4"/>
            <a:r>
              <a:rPr lang="ru-RU" altLang="ru-RU" smtClean="0"/>
              <a:t>Пятый уровень</a:t>
            </a:r>
          </a:p>
        </p:txBody>
      </p:sp>
      <p:sp>
        <p:nvSpPr>
          <p:cNvPr id="1029" name="Rectangle 5"/>
          <p:cNvSpPr>
            <a:spLocks noGrp="1" noChangeArrowheads="1"/>
          </p:cNvSpPr>
          <p:nvPr>
            <p:ph type="dt" sz="half" idx="2"/>
          </p:nvPr>
        </p:nvSpPr>
        <p:spPr bwMode="auto">
          <a:xfrm>
            <a:off x="4064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defRPr sz="1400" b="0">
                <a:solidFill>
                  <a:schemeClr val="tx1"/>
                </a:solidFill>
                <a:latin typeface="Arial" panose="020B0604020202020204" pitchFamily="34" charset="0"/>
              </a:defRPr>
            </a:lvl1pPr>
          </a:lstStyle>
          <a:p>
            <a:fld id="{3F029895-BF0C-4E26-9AAF-4FDD002330D5}" type="datetime1">
              <a:rPr lang="ru-RU" altLang="ru-RU" smtClean="0"/>
              <a:t>08.09.2018</a:t>
            </a:fld>
            <a:endParaRPr lang="ru-RU" altLang="ru-RU"/>
          </a:p>
        </p:txBody>
      </p:sp>
      <p:sp>
        <p:nvSpPr>
          <p:cNvPr id="1030" name="Rectangle 6"/>
          <p:cNvSpPr>
            <a:spLocks noGrp="1" noChangeArrowheads="1"/>
          </p:cNvSpPr>
          <p:nvPr>
            <p:ph type="ftr" sz="quarter" idx="3"/>
          </p:nvPr>
        </p:nvSpPr>
        <p:spPr bwMode="auto">
          <a:xfrm>
            <a:off x="4775200" y="6248400"/>
            <a:ext cx="3860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92075" tIns="46038" rIns="92075" bIns="46038" numCol="1" anchor="ctr" anchorCtr="0" compatLnSpc="1">
            <a:prstTxWarp prst="textNoShape">
              <a:avLst/>
            </a:prstTxWarp>
          </a:bodyPr>
          <a:lstStyle>
            <a:lvl1pPr algn="ctr">
              <a:defRPr sz="1400" b="0">
                <a:solidFill>
                  <a:schemeClr val="tx1"/>
                </a:solidFill>
                <a:latin typeface="Arial" panose="020B0604020202020204" pitchFamily="34" charset="0"/>
              </a:defRPr>
            </a:lvl1pPr>
          </a:lstStyle>
          <a:p>
            <a:r>
              <a:rPr lang="en-US" altLang="ru-RU" smtClean="0"/>
              <a:t>GRID 2018</a:t>
            </a:r>
            <a:endParaRPr lang="ru-RU" altLang="ru-RU"/>
          </a:p>
        </p:txBody>
      </p:sp>
      <p:sp>
        <p:nvSpPr>
          <p:cNvPr id="1031" name="Rectangle 7"/>
          <p:cNvSpPr>
            <a:spLocks noGrp="1" noChangeArrowheads="1"/>
          </p:cNvSpPr>
          <p:nvPr>
            <p:ph type="sldNum" sz="quarter" idx="4"/>
          </p:nvPr>
        </p:nvSpPr>
        <p:spPr bwMode="auto">
          <a:xfrm>
            <a:off x="9347200" y="6248400"/>
            <a:ext cx="2540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none" lIns="92075" tIns="46038" rIns="92075" bIns="46038" numCol="1" anchor="ctr" anchorCtr="0" compatLnSpc="1">
            <a:prstTxWarp prst="textNoShape">
              <a:avLst/>
            </a:prstTxWarp>
          </a:bodyPr>
          <a:lstStyle>
            <a:lvl1pPr algn="r">
              <a:defRPr sz="1400" b="0">
                <a:solidFill>
                  <a:schemeClr val="tx1"/>
                </a:solidFill>
                <a:latin typeface="Arial" panose="020B0604020202020204" pitchFamily="34" charset="0"/>
              </a:defRPr>
            </a:lvl1pPr>
          </a:lstStyle>
          <a:p>
            <a:fld id="{B752AC07-7A66-4E47-B3F2-A5100F8B61C7}" type="slidenum">
              <a:rPr lang="ru-RU" altLang="ru-RU"/>
              <a:pPr/>
              <a:t>‹#›</a:t>
            </a:fld>
            <a:endParaRPr lang="ru-RU" altLang="ru-RU"/>
          </a:p>
        </p:txBody>
      </p:sp>
    </p:spTree>
    <p:extLst>
      <p:ext uri="{BB962C8B-B14F-4D97-AF65-F5344CB8AC3E}">
        <p14:creationId xmlns:p14="http://schemas.microsoft.com/office/powerpoint/2010/main" val="2930114117"/>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rtl="0" eaLnBrk="0" fontAlgn="base" hangingPunct="0">
        <a:lnSpc>
          <a:spcPct val="70000"/>
        </a:lnSpc>
        <a:spcBef>
          <a:spcPct val="0"/>
        </a:spcBef>
        <a:spcAft>
          <a:spcPct val="0"/>
        </a:spcAft>
        <a:defRPr sz="4800" b="1">
          <a:solidFill>
            <a:schemeClr val="tx2"/>
          </a:solidFill>
          <a:latin typeface="+mj-lt"/>
          <a:ea typeface="+mj-ea"/>
          <a:cs typeface="+mj-cs"/>
        </a:defRPr>
      </a:lvl1pPr>
      <a:lvl2pPr algn="l" rtl="0" eaLnBrk="0" fontAlgn="base" hangingPunct="0">
        <a:lnSpc>
          <a:spcPct val="70000"/>
        </a:lnSpc>
        <a:spcBef>
          <a:spcPct val="0"/>
        </a:spcBef>
        <a:spcAft>
          <a:spcPct val="0"/>
        </a:spcAft>
        <a:defRPr sz="4800" b="1">
          <a:solidFill>
            <a:schemeClr val="tx2"/>
          </a:solidFill>
          <a:latin typeface="Arial Narrow" pitchFamily="34" charset="0"/>
        </a:defRPr>
      </a:lvl2pPr>
      <a:lvl3pPr algn="l" rtl="0" eaLnBrk="0" fontAlgn="base" hangingPunct="0">
        <a:lnSpc>
          <a:spcPct val="70000"/>
        </a:lnSpc>
        <a:spcBef>
          <a:spcPct val="0"/>
        </a:spcBef>
        <a:spcAft>
          <a:spcPct val="0"/>
        </a:spcAft>
        <a:defRPr sz="4800" b="1">
          <a:solidFill>
            <a:schemeClr val="tx2"/>
          </a:solidFill>
          <a:latin typeface="Arial Narrow" pitchFamily="34" charset="0"/>
        </a:defRPr>
      </a:lvl3pPr>
      <a:lvl4pPr algn="l" rtl="0" eaLnBrk="0" fontAlgn="base" hangingPunct="0">
        <a:lnSpc>
          <a:spcPct val="70000"/>
        </a:lnSpc>
        <a:spcBef>
          <a:spcPct val="0"/>
        </a:spcBef>
        <a:spcAft>
          <a:spcPct val="0"/>
        </a:spcAft>
        <a:defRPr sz="4800" b="1">
          <a:solidFill>
            <a:schemeClr val="tx2"/>
          </a:solidFill>
          <a:latin typeface="Arial Narrow" pitchFamily="34" charset="0"/>
        </a:defRPr>
      </a:lvl4pPr>
      <a:lvl5pPr algn="l" rtl="0" eaLnBrk="0" fontAlgn="base" hangingPunct="0">
        <a:lnSpc>
          <a:spcPct val="70000"/>
        </a:lnSpc>
        <a:spcBef>
          <a:spcPct val="0"/>
        </a:spcBef>
        <a:spcAft>
          <a:spcPct val="0"/>
        </a:spcAft>
        <a:defRPr sz="4800" b="1">
          <a:solidFill>
            <a:schemeClr val="tx2"/>
          </a:solidFill>
          <a:latin typeface="Arial Narrow" pitchFamily="34" charset="0"/>
        </a:defRPr>
      </a:lvl5pPr>
      <a:lvl6pPr marL="457200" algn="l" rtl="0" fontAlgn="base">
        <a:lnSpc>
          <a:spcPct val="70000"/>
        </a:lnSpc>
        <a:spcBef>
          <a:spcPct val="0"/>
        </a:spcBef>
        <a:spcAft>
          <a:spcPct val="0"/>
        </a:spcAft>
        <a:defRPr sz="4800" b="1">
          <a:solidFill>
            <a:schemeClr val="tx2"/>
          </a:solidFill>
          <a:latin typeface="Arial Narrow" pitchFamily="34" charset="0"/>
        </a:defRPr>
      </a:lvl6pPr>
      <a:lvl7pPr marL="914400" algn="l" rtl="0" fontAlgn="base">
        <a:lnSpc>
          <a:spcPct val="70000"/>
        </a:lnSpc>
        <a:spcBef>
          <a:spcPct val="0"/>
        </a:spcBef>
        <a:spcAft>
          <a:spcPct val="0"/>
        </a:spcAft>
        <a:defRPr sz="4800" b="1">
          <a:solidFill>
            <a:schemeClr val="tx2"/>
          </a:solidFill>
          <a:latin typeface="Arial Narrow" pitchFamily="34" charset="0"/>
        </a:defRPr>
      </a:lvl7pPr>
      <a:lvl8pPr marL="1371600" algn="l" rtl="0" fontAlgn="base">
        <a:lnSpc>
          <a:spcPct val="70000"/>
        </a:lnSpc>
        <a:spcBef>
          <a:spcPct val="0"/>
        </a:spcBef>
        <a:spcAft>
          <a:spcPct val="0"/>
        </a:spcAft>
        <a:defRPr sz="4800" b="1">
          <a:solidFill>
            <a:schemeClr val="tx2"/>
          </a:solidFill>
          <a:latin typeface="Arial Narrow" pitchFamily="34" charset="0"/>
        </a:defRPr>
      </a:lvl8pPr>
      <a:lvl9pPr marL="1828800" algn="l" rtl="0" fontAlgn="base">
        <a:lnSpc>
          <a:spcPct val="70000"/>
        </a:lnSpc>
        <a:spcBef>
          <a:spcPct val="0"/>
        </a:spcBef>
        <a:spcAft>
          <a:spcPct val="0"/>
        </a:spcAft>
        <a:defRPr sz="4800" b="1">
          <a:solidFill>
            <a:schemeClr val="tx2"/>
          </a:solidFill>
          <a:latin typeface="Arial Narrow" pitchFamily="34" charset="0"/>
        </a:defRPr>
      </a:lvl9pPr>
    </p:titleStyle>
    <p:bodyStyle>
      <a:lvl1pPr marL="342900" indent="-342900" algn="l" rtl="0" eaLnBrk="0" fontAlgn="base" hangingPunct="0">
        <a:spcBef>
          <a:spcPct val="20000"/>
        </a:spcBef>
        <a:spcAft>
          <a:spcPct val="0"/>
        </a:spcAft>
        <a:buClr>
          <a:schemeClr val="hlink"/>
        </a:buClr>
        <a:buSzPct val="60000"/>
        <a:buFont typeface="Wingdings" panose="05000000000000000000" pitchFamily="2" charset="2"/>
        <a:buChar char="n"/>
        <a:defRPr sz="2800">
          <a:solidFill>
            <a:schemeClr val="tx1"/>
          </a:solidFill>
          <a:latin typeface="+mn-lt"/>
          <a:ea typeface="+mn-ea"/>
          <a:cs typeface="+mn-cs"/>
        </a:defRPr>
      </a:lvl1pPr>
      <a:lvl2pPr marL="742950" indent="-285750" algn="l" rtl="0" eaLnBrk="0" fontAlgn="base" hangingPunct="0">
        <a:spcBef>
          <a:spcPct val="20000"/>
        </a:spcBef>
        <a:spcAft>
          <a:spcPct val="0"/>
        </a:spcAft>
        <a:buClr>
          <a:schemeClr val="tx2"/>
        </a:buClr>
        <a:buSzPct val="65000"/>
        <a:buFont typeface="Wingdings" panose="05000000000000000000" pitchFamily="2" charset="2"/>
        <a:buChar char="u"/>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65000"/>
        <a:buFont typeface="Wingdings" panose="05000000000000000000" pitchFamily="2" charset="2"/>
        <a:buChar char="«"/>
        <a:defRPr sz="2400">
          <a:solidFill>
            <a:schemeClr val="tx1"/>
          </a:solidFill>
          <a:latin typeface="+mn-lt"/>
        </a:defRPr>
      </a:lvl3pPr>
      <a:lvl4pPr marL="1600200" indent="-228600" algn="l" rtl="0" eaLnBrk="0" fontAlgn="base" hangingPunct="0">
        <a:spcBef>
          <a:spcPct val="20000"/>
        </a:spcBef>
        <a:spcAft>
          <a:spcPct val="0"/>
        </a:spcAft>
        <a:buClr>
          <a:schemeClr val="tx2"/>
        </a:buClr>
        <a:buSzPct val="100000"/>
        <a:buChar char="•"/>
        <a:defRPr sz="2000">
          <a:solidFill>
            <a:schemeClr val="tx1"/>
          </a:solidFill>
          <a:latin typeface="+mn-lt"/>
        </a:defRPr>
      </a:lvl4pPr>
      <a:lvl5pPr marL="2057400" indent="-228600" algn="l" rtl="0" eaLnBrk="0" fontAlgn="base" hangingPunct="0">
        <a:spcBef>
          <a:spcPct val="20000"/>
        </a:spcBef>
        <a:spcAft>
          <a:spcPct val="0"/>
        </a:spcAft>
        <a:buClr>
          <a:schemeClr val="hlink"/>
        </a:buClr>
        <a:buSzPct val="100000"/>
        <a:buChar char="–"/>
        <a:defRPr sz="2000">
          <a:solidFill>
            <a:schemeClr val="tx1"/>
          </a:solidFill>
          <a:latin typeface="+mn-lt"/>
        </a:defRPr>
      </a:lvl5pPr>
      <a:lvl6pPr marL="2514600" indent="-228600" algn="l" rtl="0" fontAlgn="base">
        <a:spcBef>
          <a:spcPct val="20000"/>
        </a:spcBef>
        <a:spcAft>
          <a:spcPct val="0"/>
        </a:spcAft>
        <a:buClr>
          <a:schemeClr val="hlink"/>
        </a:buClr>
        <a:buSzPct val="100000"/>
        <a:buChar char="–"/>
        <a:defRPr sz="2000">
          <a:solidFill>
            <a:schemeClr val="tx1"/>
          </a:solidFill>
          <a:latin typeface="+mn-lt"/>
        </a:defRPr>
      </a:lvl6pPr>
      <a:lvl7pPr marL="2971800" indent="-228600" algn="l" rtl="0" fontAlgn="base">
        <a:spcBef>
          <a:spcPct val="20000"/>
        </a:spcBef>
        <a:spcAft>
          <a:spcPct val="0"/>
        </a:spcAft>
        <a:buClr>
          <a:schemeClr val="hlink"/>
        </a:buClr>
        <a:buSzPct val="100000"/>
        <a:buChar char="–"/>
        <a:defRPr sz="2000">
          <a:solidFill>
            <a:schemeClr val="tx1"/>
          </a:solidFill>
          <a:latin typeface="+mn-lt"/>
        </a:defRPr>
      </a:lvl7pPr>
      <a:lvl8pPr marL="3429000" indent="-228600" algn="l" rtl="0" fontAlgn="base">
        <a:spcBef>
          <a:spcPct val="20000"/>
        </a:spcBef>
        <a:spcAft>
          <a:spcPct val="0"/>
        </a:spcAft>
        <a:buClr>
          <a:schemeClr val="hlink"/>
        </a:buClr>
        <a:buSzPct val="100000"/>
        <a:buChar char="–"/>
        <a:defRPr sz="2000">
          <a:solidFill>
            <a:schemeClr val="tx1"/>
          </a:solidFill>
          <a:latin typeface="+mn-lt"/>
        </a:defRPr>
      </a:lvl8pPr>
      <a:lvl9pPr marL="3886200" indent="-228600" algn="l" rtl="0" fontAlgn="base">
        <a:spcBef>
          <a:spcPct val="20000"/>
        </a:spcBef>
        <a:spcAft>
          <a:spcPct val="0"/>
        </a:spcAft>
        <a:buClr>
          <a:schemeClr val="hlink"/>
        </a:buClr>
        <a:buSzPct val="100000"/>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2.png"/><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7"/>
          <p:cNvSpPr>
            <a:spLocks noGrp="1" noChangeArrowheads="1"/>
          </p:cNvSpPr>
          <p:nvPr>
            <p:ph type="subTitle" idx="1"/>
          </p:nvPr>
        </p:nvSpPr>
        <p:spPr>
          <a:xfrm>
            <a:off x="1509623" y="2647777"/>
            <a:ext cx="9129184" cy="3520109"/>
          </a:xfrm>
        </p:spPr>
        <p:txBody>
          <a:bodyPr/>
          <a:lstStyle/>
          <a:p>
            <a:pPr algn="ctr" eaLnBrk="1" hangingPunct="1">
              <a:lnSpc>
                <a:spcPct val="125000"/>
              </a:lnSpc>
              <a:spcBef>
                <a:spcPct val="0"/>
              </a:spcBef>
            </a:pPr>
            <a:r>
              <a:rPr lang="ru-RU" altLang="ru-RU" sz="2800" dirty="0" err="1">
                <a:latin typeface="Times New Roman" panose="02020603050405020304" pitchFamily="18" charset="0"/>
              </a:rPr>
              <a:t>Valery</a:t>
            </a:r>
            <a:r>
              <a:rPr lang="ru-RU" altLang="ru-RU" sz="2800" dirty="0">
                <a:latin typeface="Times New Roman" panose="02020603050405020304" pitchFamily="18" charset="0"/>
              </a:rPr>
              <a:t> </a:t>
            </a:r>
            <a:r>
              <a:rPr lang="ru-RU" altLang="ru-RU" sz="2800" dirty="0" err="1">
                <a:latin typeface="Times New Roman" panose="02020603050405020304" pitchFamily="18" charset="0"/>
              </a:rPr>
              <a:t>Grishkin</a:t>
            </a:r>
            <a:r>
              <a:rPr lang="en-US" altLang="ru-RU" sz="2800" dirty="0">
                <a:latin typeface="Times New Roman" panose="02020603050405020304" pitchFamily="18" charset="0"/>
              </a:rPr>
              <a:t>, </a:t>
            </a:r>
            <a:r>
              <a:rPr lang="en-US" altLang="ru-RU" sz="2800" dirty="0" err="1">
                <a:latin typeface="Times New Roman" panose="02020603050405020304" pitchFamily="18" charset="0"/>
              </a:rPr>
              <a:t>SPbSU</a:t>
            </a:r>
            <a:r>
              <a:rPr lang="en-US" altLang="ru-RU" sz="2800" dirty="0">
                <a:latin typeface="Times New Roman" panose="02020603050405020304" pitchFamily="18" charset="0"/>
              </a:rPr>
              <a:t>,</a:t>
            </a:r>
            <a:r>
              <a:rPr lang="ru-RU" altLang="ru-RU" sz="2800" dirty="0">
                <a:latin typeface="Times New Roman" panose="02020603050405020304" pitchFamily="18" charset="0"/>
              </a:rPr>
              <a:t> </a:t>
            </a:r>
            <a:endParaRPr lang="en-US" altLang="ru-RU" sz="2800" dirty="0">
              <a:latin typeface="Times New Roman" panose="02020603050405020304" pitchFamily="18" charset="0"/>
            </a:endParaRPr>
          </a:p>
          <a:p>
            <a:pPr algn="ctr" eaLnBrk="1" hangingPunct="1">
              <a:lnSpc>
                <a:spcPct val="125000"/>
              </a:lnSpc>
              <a:spcBef>
                <a:spcPct val="0"/>
              </a:spcBef>
            </a:pPr>
            <a:r>
              <a:rPr lang="ru-RU" altLang="ru-RU" sz="2800" dirty="0">
                <a:latin typeface="Times New Roman" panose="02020603050405020304" pitchFamily="18" charset="0"/>
              </a:rPr>
              <a:t>valery-grishkin@yandex.ru</a:t>
            </a:r>
            <a:endParaRPr lang="en-US" altLang="ru-RU" sz="2800" dirty="0">
              <a:latin typeface="Times New Roman" panose="02020603050405020304" pitchFamily="18" charset="0"/>
            </a:endParaRPr>
          </a:p>
          <a:p>
            <a:pPr algn="ctr" eaLnBrk="1" hangingPunct="1">
              <a:lnSpc>
                <a:spcPct val="125000"/>
              </a:lnSpc>
              <a:spcBef>
                <a:spcPct val="0"/>
              </a:spcBef>
            </a:pPr>
            <a:endParaRPr lang="en-US" altLang="ru-RU" sz="2800" dirty="0">
              <a:latin typeface="Times New Roman" panose="02020603050405020304" pitchFamily="18" charset="0"/>
            </a:endParaRPr>
          </a:p>
          <a:p>
            <a:pPr algn="ctr" eaLnBrk="1" hangingPunct="1">
              <a:lnSpc>
                <a:spcPct val="125000"/>
              </a:lnSpc>
              <a:spcBef>
                <a:spcPct val="0"/>
              </a:spcBef>
            </a:pPr>
            <a:r>
              <a:rPr lang="en-US" altLang="ru-RU" sz="2800" dirty="0">
                <a:latin typeface="Times New Roman" panose="02020603050405020304" pitchFamily="18" charset="0"/>
              </a:rPr>
              <a:t>Alexander</a:t>
            </a:r>
            <a:r>
              <a:rPr lang="ru-RU" altLang="ru-RU" sz="2800" dirty="0">
                <a:latin typeface="Times New Roman" panose="02020603050405020304" pitchFamily="18" charset="0"/>
              </a:rPr>
              <a:t> </a:t>
            </a:r>
            <a:r>
              <a:rPr lang="en-US" altLang="ru-RU" sz="2800" dirty="0" err="1">
                <a:latin typeface="Times New Roman" panose="02020603050405020304" pitchFamily="18" charset="0"/>
              </a:rPr>
              <a:t>Ebral</a:t>
            </a:r>
            <a:r>
              <a:rPr lang="en-US" altLang="ru-RU" sz="2800" dirty="0">
                <a:latin typeface="Times New Roman" panose="02020603050405020304" pitchFamily="18" charset="0"/>
              </a:rPr>
              <a:t>, </a:t>
            </a:r>
            <a:r>
              <a:rPr lang="en-US" altLang="ru-RU" sz="2800" dirty="0" err="1">
                <a:latin typeface="Times New Roman" panose="02020603050405020304" pitchFamily="18" charset="0"/>
              </a:rPr>
              <a:t>SPbSU</a:t>
            </a:r>
            <a:endParaRPr lang="en-US" altLang="ru-RU" sz="2800" dirty="0">
              <a:latin typeface="Times New Roman" panose="02020603050405020304" pitchFamily="18" charset="0"/>
            </a:endParaRPr>
          </a:p>
          <a:p>
            <a:pPr algn="ctr" eaLnBrk="1" hangingPunct="1">
              <a:lnSpc>
                <a:spcPct val="125000"/>
              </a:lnSpc>
              <a:spcBef>
                <a:spcPct val="0"/>
              </a:spcBef>
            </a:pPr>
            <a:r>
              <a:rPr lang="en-US" altLang="ru-RU" sz="2800" dirty="0">
                <a:latin typeface="Times New Roman" panose="02020603050405020304" pitchFamily="18" charset="0"/>
              </a:rPr>
              <a:t>Nicolay </a:t>
            </a:r>
            <a:r>
              <a:rPr lang="en-US" altLang="ru-RU" sz="2800" dirty="0" err="1">
                <a:latin typeface="Times New Roman" panose="02020603050405020304" pitchFamily="18" charset="0"/>
              </a:rPr>
              <a:t>Stepenko</a:t>
            </a:r>
            <a:r>
              <a:rPr lang="en-US" altLang="ru-RU" sz="2800" dirty="0">
                <a:latin typeface="Times New Roman" panose="02020603050405020304" pitchFamily="18" charset="0"/>
              </a:rPr>
              <a:t>, </a:t>
            </a:r>
            <a:r>
              <a:rPr lang="en-US" altLang="ru-RU" sz="2800" dirty="0" err="1">
                <a:latin typeface="Times New Roman" panose="02020603050405020304" pitchFamily="18" charset="0"/>
              </a:rPr>
              <a:t>SPbSU</a:t>
            </a:r>
            <a:r>
              <a:rPr lang="en-US" altLang="ru-RU" sz="2800" dirty="0">
                <a:latin typeface="Times New Roman" panose="02020603050405020304" pitchFamily="18" charset="0"/>
              </a:rPr>
              <a:t> </a:t>
            </a:r>
            <a:endParaRPr lang="en-US" altLang="ru-RU" sz="2800" dirty="0">
              <a:latin typeface="Times New Roman" panose="02020603050405020304" pitchFamily="18" charset="0"/>
            </a:endParaRPr>
          </a:p>
          <a:p>
            <a:pPr algn="ctr" eaLnBrk="1" hangingPunct="1">
              <a:lnSpc>
                <a:spcPct val="125000"/>
              </a:lnSpc>
              <a:spcBef>
                <a:spcPct val="0"/>
              </a:spcBef>
            </a:pPr>
            <a:r>
              <a:rPr lang="en-US" altLang="ru-RU" sz="2800" dirty="0">
                <a:latin typeface="Times New Roman" panose="02020603050405020304" pitchFamily="18" charset="0"/>
              </a:rPr>
              <a:t>Jean Valery, SPBSU</a:t>
            </a:r>
            <a:endParaRPr lang="en-US" altLang="ru-RU" sz="2800" dirty="0">
              <a:latin typeface="Times New Roman" panose="02020603050405020304" pitchFamily="18" charset="0"/>
            </a:endParaRPr>
          </a:p>
          <a:p>
            <a:pPr eaLnBrk="1" hangingPunct="1">
              <a:lnSpc>
                <a:spcPct val="125000"/>
              </a:lnSpc>
              <a:spcBef>
                <a:spcPct val="0"/>
              </a:spcBef>
            </a:pPr>
            <a:endParaRPr lang="ru-RU" altLang="ru-RU" sz="2800" dirty="0">
              <a:latin typeface="Mangal" panose="02040503050203030202" pitchFamily="18" charset="0"/>
            </a:endParaRPr>
          </a:p>
        </p:txBody>
      </p:sp>
      <p:sp>
        <p:nvSpPr>
          <p:cNvPr id="2" name="Заголовок 1"/>
          <p:cNvSpPr>
            <a:spLocks noGrp="1"/>
          </p:cNvSpPr>
          <p:nvPr>
            <p:ph type="ctrTitle" sz="quarter"/>
          </p:nvPr>
        </p:nvSpPr>
        <p:spPr>
          <a:xfrm>
            <a:off x="1800665" y="134668"/>
            <a:ext cx="8532284" cy="2513110"/>
          </a:xfrm>
        </p:spPr>
        <p:txBody>
          <a:bodyPr/>
          <a:lstStyle/>
          <a:p>
            <a:pPr algn="ctr"/>
            <a:r>
              <a:rPr lang="en-US" dirty="0" smtClean="0">
                <a:latin typeface="Times New Roman" panose="02020603050405020304" pitchFamily="18" charset="0"/>
                <a:ea typeface="Times New Roman" panose="02020603050405020304" pitchFamily="18" charset="0"/>
              </a:rPr>
              <a:t>Text segmentation </a:t>
            </a:r>
            <a:r>
              <a:rPr lang="en-US" dirty="0">
                <a:latin typeface="Times New Roman" panose="02020603050405020304" pitchFamily="18" charset="0"/>
                <a:ea typeface="Times New Roman" panose="02020603050405020304" pitchFamily="18" charset="0"/>
              </a:rPr>
              <a:t>on photorealistic images</a:t>
            </a:r>
            <a:r>
              <a:rPr lang="ru-RU" dirty="0">
                <a:latin typeface="Times New Roman" panose="02020603050405020304" pitchFamily="18" charset="0"/>
                <a:ea typeface="Times New Roman" panose="02020603050405020304" pitchFamily="18" charset="0"/>
              </a:rPr>
              <a:t/>
            </a:r>
            <a:br>
              <a:rPr lang="ru-RU" dirty="0">
                <a:latin typeface="Times New Roman" panose="02020603050405020304" pitchFamily="18" charset="0"/>
                <a:ea typeface="Times New Roman" panose="02020603050405020304" pitchFamily="18" charset="0"/>
              </a:rPr>
            </a:br>
            <a:endParaRPr lang="ru-RU" dirty="0"/>
          </a:p>
        </p:txBody>
      </p:sp>
      <p:sp>
        <p:nvSpPr>
          <p:cNvPr id="3" name="Нижний колонтитул 2"/>
          <p:cNvSpPr>
            <a:spLocks noGrp="1"/>
          </p:cNvSpPr>
          <p:nvPr>
            <p:ph type="ftr" sz="quarter" idx="11"/>
          </p:nvPr>
        </p:nvSpPr>
        <p:spPr/>
        <p:txBody>
          <a:bodyPr/>
          <a:lstStyle/>
          <a:p>
            <a:r>
              <a:rPr lang="en-US" altLang="ru-RU" smtClean="0"/>
              <a:t>GRID 2018</a:t>
            </a:r>
            <a:endParaRPr lang="ru-RU" altLang="ru-RU"/>
          </a:p>
        </p:txBody>
      </p:sp>
      <p:sp>
        <p:nvSpPr>
          <p:cNvPr id="4" name="Номер слайда 3"/>
          <p:cNvSpPr>
            <a:spLocks noGrp="1"/>
          </p:cNvSpPr>
          <p:nvPr>
            <p:ph type="sldNum" sz="quarter" idx="12"/>
          </p:nvPr>
        </p:nvSpPr>
        <p:spPr/>
        <p:txBody>
          <a:bodyPr/>
          <a:lstStyle/>
          <a:p>
            <a:fld id="{EA47F61E-AD84-4501-BBB0-F59544D3896A}" type="slidenum">
              <a:rPr lang="ru-RU" altLang="ru-RU" smtClean="0"/>
              <a:pPr/>
              <a:t>1</a:t>
            </a:fld>
            <a:endParaRPr lang="ru-RU" altLang="ru-RU"/>
          </a:p>
        </p:txBody>
      </p:sp>
    </p:spTree>
    <p:extLst>
      <p:ext uri="{BB962C8B-B14F-4D97-AF65-F5344CB8AC3E}">
        <p14:creationId xmlns:p14="http://schemas.microsoft.com/office/powerpoint/2010/main" val="257677604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11"/>
          </p:nvPr>
        </p:nvSpPr>
        <p:spPr>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GRID 2018</a:t>
            </a: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4" name="Нижний колонтитул 4"/>
          <p:cNvSpPr txBox="1">
            <a:spLocks noGrp="1"/>
          </p:cNvSpPr>
          <p:nvPr/>
        </p:nvSpPr>
        <p:spPr bwMode="auto">
          <a:xfrm>
            <a:off x="5105400" y="60960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124" name="Rectangle 2"/>
          <p:cNvSpPr>
            <a:spLocks noGrp="1" noChangeArrowheads="1"/>
          </p:cNvSpPr>
          <p:nvPr>
            <p:ph type="title"/>
          </p:nvPr>
        </p:nvSpPr>
        <p:spPr>
          <a:xfrm>
            <a:off x="1854200" y="190500"/>
            <a:ext cx="8763000" cy="457200"/>
          </a:xfrm>
        </p:spPr>
        <p:txBody>
          <a:bodyPr/>
          <a:lstStyle/>
          <a:p>
            <a:pPr algn="ctr" eaLnBrk="1" hangingPunct="1"/>
            <a:r>
              <a:rPr lang="en-US" altLang="ru-RU" sz="3600" dirty="0"/>
              <a:t>Training </a:t>
            </a:r>
            <a:r>
              <a:rPr lang="en-US" altLang="ru-RU" sz="3600" dirty="0" smtClean="0"/>
              <a:t>set generation</a:t>
            </a:r>
            <a:endParaRPr lang="ru-RU" altLang="ru-RU" sz="3600" dirty="0"/>
          </a:p>
        </p:txBody>
      </p:sp>
      <p:sp>
        <p:nvSpPr>
          <p:cNvPr id="5125" name="Rectangle 3"/>
          <p:cNvSpPr>
            <a:spLocks noGrp="1" noChangeArrowheads="1"/>
          </p:cNvSpPr>
          <p:nvPr>
            <p:ph type="body" sz="half" idx="1"/>
          </p:nvPr>
        </p:nvSpPr>
        <p:spPr>
          <a:xfrm>
            <a:off x="228600" y="647701"/>
            <a:ext cx="6086475" cy="2955310"/>
          </a:xfrm>
        </p:spPr>
        <p:txBody>
          <a:bodyPr/>
          <a:lstStyle/>
          <a:p>
            <a:pPr eaLnBrk="1" hangingPunct="1">
              <a:buNone/>
            </a:pPr>
            <a:r>
              <a:rPr lang="en-US" altLang="ru-RU" sz="2400" b="1" dirty="0">
                <a:solidFill>
                  <a:schemeClr val="tx2"/>
                </a:solidFill>
                <a:latin typeface="Arial Narrow" panose="020B0606020202030204" pitchFamily="34" charset="0"/>
                <a:cs typeface="Times New Roman" panose="02020603050405020304" pitchFamily="18" charset="0"/>
              </a:rPr>
              <a:t>	</a:t>
            </a:r>
            <a:r>
              <a:rPr lang="en-US" altLang="ru-RU" sz="2400" b="1" dirty="0">
                <a:solidFill>
                  <a:schemeClr val="tx2"/>
                </a:solidFill>
                <a:cs typeface="Times New Roman" panose="02020603050405020304" pitchFamily="18" charset="0"/>
              </a:rPr>
              <a:t>The text contained in the image can have any: </a:t>
            </a:r>
            <a:endParaRPr lang="en-US" altLang="ru-RU" sz="2400" b="1" dirty="0" smtClean="0">
              <a:solidFill>
                <a:schemeClr val="tx2"/>
              </a:solidFill>
              <a:cs typeface="Times New Roman" panose="02020603050405020304" pitchFamily="18" charset="0"/>
            </a:endParaRPr>
          </a:p>
          <a:p>
            <a:pPr eaLnBrk="1" hangingPunct="1"/>
            <a:r>
              <a:rPr lang="en-US" altLang="ru-RU" sz="2400" b="1" dirty="0" smtClean="0">
                <a:solidFill>
                  <a:schemeClr val="tx2"/>
                </a:solidFill>
                <a:cs typeface="Times New Roman" panose="02020603050405020304" pitchFamily="18" charset="0"/>
              </a:rPr>
              <a:t>Background (5000 </a:t>
            </a:r>
            <a:r>
              <a:rPr lang="en-US" altLang="ru-RU" sz="2400" b="1" dirty="0" err="1" smtClean="0">
                <a:solidFill>
                  <a:schemeClr val="tx2"/>
                </a:solidFill>
                <a:cs typeface="Times New Roman" panose="02020603050405020304" pitchFamily="18" charset="0"/>
              </a:rPr>
              <a:t>imfges</a:t>
            </a:r>
            <a:r>
              <a:rPr lang="en-US" altLang="ru-RU" sz="2400" b="1" dirty="0" smtClean="0">
                <a:solidFill>
                  <a:schemeClr val="tx2"/>
                </a:solidFill>
                <a:cs typeface="Times New Roman" panose="02020603050405020304" pitchFamily="18" charset="0"/>
              </a:rPr>
              <a:t>);</a:t>
            </a:r>
            <a:r>
              <a:rPr lang="en-US" altLang="ru-RU" sz="2400" b="1" dirty="0">
                <a:solidFill>
                  <a:schemeClr val="tx2"/>
                </a:solidFill>
                <a:cs typeface="Times New Roman" panose="02020603050405020304" pitchFamily="18" charset="0"/>
              </a:rPr>
              <a:t> </a:t>
            </a:r>
            <a:r>
              <a:rPr lang="en-US" altLang="ru-RU" sz="2400" b="1" dirty="0" smtClean="0">
                <a:solidFill>
                  <a:schemeClr val="tx2"/>
                </a:solidFill>
                <a:cs typeface="Times New Roman" panose="02020603050405020304" pitchFamily="18" charset="0"/>
              </a:rPr>
              <a:t>Size;</a:t>
            </a:r>
          </a:p>
          <a:p>
            <a:pPr eaLnBrk="1" hangingPunct="1"/>
            <a:r>
              <a:rPr lang="en-US" altLang="ru-RU" sz="2400" b="1" dirty="0" smtClean="0">
                <a:solidFill>
                  <a:schemeClr val="tx2"/>
                </a:solidFill>
                <a:cs typeface="Times New Roman" panose="02020603050405020304" pitchFamily="18" charset="0"/>
              </a:rPr>
              <a:t>Font (30 True Type Fonts); </a:t>
            </a:r>
          </a:p>
          <a:p>
            <a:pPr eaLnBrk="1" hangingPunct="1"/>
            <a:r>
              <a:rPr lang="en-US" altLang="ru-RU" sz="2400" b="1" dirty="0" smtClean="0">
                <a:solidFill>
                  <a:schemeClr val="tx2"/>
                </a:solidFill>
                <a:cs typeface="Times New Roman" panose="02020603050405020304" pitchFamily="18" charset="0"/>
              </a:rPr>
              <a:t>Angle (-30  –  30); </a:t>
            </a:r>
          </a:p>
          <a:p>
            <a:pPr eaLnBrk="1" hangingPunct="1"/>
            <a:r>
              <a:rPr lang="en-US" altLang="ru-RU" sz="2400" b="1" dirty="0" smtClean="0">
                <a:solidFill>
                  <a:schemeClr val="tx2"/>
                </a:solidFill>
                <a:cs typeface="Times New Roman" panose="02020603050405020304" pitchFamily="18" charset="0"/>
              </a:rPr>
              <a:t>Color;</a:t>
            </a:r>
          </a:p>
          <a:p>
            <a:pPr eaLnBrk="1" hangingPunct="1"/>
            <a:r>
              <a:rPr lang="en-US" altLang="ru-RU" sz="2400" b="1" dirty="0" smtClean="0">
                <a:solidFill>
                  <a:schemeClr val="tx2"/>
                </a:solidFill>
                <a:cs typeface="Times New Roman" panose="02020603050405020304" pitchFamily="18" charset="0"/>
              </a:rPr>
              <a:t> Position </a:t>
            </a:r>
            <a:r>
              <a:rPr lang="en-US" altLang="ru-RU" sz="2400" b="1" dirty="0">
                <a:solidFill>
                  <a:schemeClr val="tx2"/>
                </a:solidFill>
                <a:cs typeface="Times New Roman" panose="02020603050405020304" pitchFamily="18" charset="0"/>
              </a:rPr>
              <a:t>in the </a:t>
            </a:r>
            <a:r>
              <a:rPr lang="en-US" altLang="ru-RU" sz="2400" b="1" dirty="0" smtClean="0">
                <a:solidFill>
                  <a:schemeClr val="tx2"/>
                </a:solidFill>
                <a:cs typeface="Times New Roman" panose="02020603050405020304" pitchFamily="18" charset="0"/>
              </a:rPr>
              <a:t>images</a:t>
            </a:r>
          </a:p>
          <a:p>
            <a:pPr eaLnBrk="1" hangingPunct="1">
              <a:buNone/>
            </a:pPr>
            <a:endParaRPr lang="en-US" altLang="ru-RU" sz="2400" b="1" dirty="0">
              <a:solidFill>
                <a:schemeClr val="tx2"/>
              </a:solidFill>
              <a:latin typeface="+mj-lt"/>
              <a:cs typeface="Times New Roman" panose="02020603050405020304" pitchFamily="18" charset="0"/>
            </a:endParaRPr>
          </a:p>
          <a:p>
            <a:pPr eaLnBrk="1" hangingPunct="1">
              <a:buNone/>
            </a:pPr>
            <a:r>
              <a:rPr lang="en-US" altLang="ru-RU" sz="2400" b="1" dirty="0">
                <a:solidFill>
                  <a:schemeClr val="tx2"/>
                </a:solidFill>
                <a:latin typeface="+mj-lt"/>
                <a:cs typeface="Times New Roman" panose="02020603050405020304" pitchFamily="18" charset="0"/>
              </a:rPr>
              <a:t>	</a:t>
            </a:r>
          </a:p>
        </p:txBody>
      </p:sp>
      <p:sp>
        <p:nvSpPr>
          <p:cNvPr id="2" name="Номер слайда 1"/>
          <p:cNvSpPr>
            <a:spLocks noGrp="1"/>
          </p:cNvSpPr>
          <p:nvPr>
            <p:ph type="sldNum" sz="quarter" idx="12"/>
          </p:nvPr>
        </p:nvSpPr>
        <p:spPr/>
        <p:txBody>
          <a:bodyPr/>
          <a:lstStyle/>
          <a:p>
            <a:fld id="{4D3AAEF3-AF0F-4538-A9C1-B6C90E9BB534}" type="slidenum">
              <a:rPr lang="ru-RU" altLang="ru-RU" smtClean="0"/>
              <a:pPr/>
              <a:t>10</a:t>
            </a:fld>
            <a:endParaRPr lang="ru-RU" altLang="ru-RU"/>
          </a:p>
        </p:txBody>
      </p:sp>
      <p:sp>
        <p:nvSpPr>
          <p:cNvPr id="5" name="TextBox 4"/>
          <p:cNvSpPr txBox="1"/>
          <p:nvPr/>
        </p:nvSpPr>
        <p:spPr>
          <a:xfrm>
            <a:off x="6608762" y="832366"/>
            <a:ext cx="5476875" cy="3046988"/>
          </a:xfrm>
          <a:prstGeom prst="rect">
            <a:avLst/>
          </a:prstGeom>
          <a:noFill/>
        </p:spPr>
        <p:txBody>
          <a:bodyPr wrap="square" rtlCol="0">
            <a:spAutoFit/>
          </a:bodyPr>
          <a:lstStyle/>
          <a:p>
            <a:r>
              <a:rPr lang="en-US" altLang="ru-RU" sz="2400" b="1" dirty="0">
                <a:solidFill>
                  <a:schemeClr val="tx2"/>
                </a:solidFill>
                <a:cs typeface="Times New Roman" panose="02020603050405020304" pitchFamily="18" charset="0"/>
              </a:rPr>
              <a:t>The text is generated from the symbols of the Russian alphabet (low case), using the dictionary of nouns. It also includes numbers and punctuation marks. The alphabet size is 49 characters. The text color is chosen different from the background in brightness.</a:t>
            </a:r>
            <a:endParaRPr lang="en-US" altLang="ru-RU" sz="2400" b="1" dirty="0">
              <a:solidFill>
                <a:schemeClr val="tx2"/>
              </a:solidFill>
              <a:latin typeface="Arial Narrow" panose="020B0606020202030204" pitchFamily="34" charset="0"/>
              <a:cs typeface="Times New Roman" panose="02020603050405020304" pitchFamily="18" charset="0"/>
            </a:endParaRPr>
          </a:p>
        </p:txBody>
      </p:sp>
      <p:sp>
        <p:nvSpPr>
          <p:cNvPr id="8" name="TextBox 7"/>
          <p:cNvSpPr txBox="1"/>
          <p:nvPr/>
        </p:nvSpPr>
        <p:spPr>
          <a:xfrm>
            <a:off x="428625" y="4664839"/>
            <a:ext cx="10753725" cy="1200329"/>
          </a:xfrm>
          <a:prstGeom prst="rect">
            <a:avLst/>
          </a:prstGeom>
          <a:noFill/>
        </p:spPr>
        <p:txBody>
          <a:bodyPr wrap="square" rtlCol="0">
            <a:spAutoFit/>
          </a:bodyPr>
          <a:lstStyle/>
          <a:p>
            <a:r>
              <a:rPr lang="en-US" sz="2400" b="1" dirty="0">
                <a:solidFill>
                  <a:schemeClr val="tx2"/>
                </a:solidFill>
                <a:cs typeface="Times New Roman" panose="02020603050405020304" pitchFamily="18" charset="0"/>
              </a:rPr>
              <a:t>Symbols are printed on a transparent image (alpha = 0). The mask for learning is also created - another image is formed, where instead of the pixel brightness value, the class of each pixel is recorded</a:t>
            </a:r>
            <a:r>
              <a:rPr lang="en-US" sz="2400" dirty="0"/>
              <a:t>. </a:t>
            </a:r>
            <a:endParaRPr lang="ru-RU" sz="2400" dirty="0"/>
          </a:p>
        </p:txBody>
      </p:sp>
    </p:spTree>
    <p:extLst>
      <p:ext uri="{BB962C8B-B14F-4D97-AF65-F5344CB8AC3E}">
        <p14:creationId xmlns:p14="http://schemas.microsoft.com/office/powerpoint/2010/main" val="92575374"/>
      </p:ext>
    </p:extLst>
  </p:cSld>
  <p:clrMapOvr>
    <a:masterClrMapping/>
  </p:clrMapOvr>
  <p:transition>
    <p:cut/>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11"/>
          </p:nvPr>
        </p:nvSpPr>
        <p:spPr>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GRID 2018</a:t>
            </a: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4" name="Нижний колонтитул 4"/>
          <p:cNvSpPr txBox="1">
            <a:spLocks noGrp="1"/>
          </p:cNvSpPr>
          <p:nvPr/>
        </p:nvSpPr>
        <p:spPr bwMode="auto">
          <a:xfrm>
            <a:off x="5105400" y="60960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124" name="Rectangle 2"/>
          <p:cNvSpPr>
            <a:spLocks noGrp="1" noChangeArrowheads="1"/>
          </p:cNvSpPr>
          <p:nvPr>
            <p:ph type="title"/>
          </p:nvPr>
        </p:nvSpPr>
        <p:spPr>
          <a:xfrm>
            <a:off x="1905000" y="0"/>
            <a:ext cx="8763000" cy="457200"/>
          </a:xfrm>
        </p:spPr>
        <p:txBody>
          <a:bodyPr/>
          <a:lstStyle/>
          <a:p>
            <a:pPr algn="ctr" eaLnBrk="1" hangingPunct="1"/>
            <a:r>
              <a:rPr lang="en-US" altLang="ru-RU" sz="3600" dirty="0"/>
              <a:t>Training set generation</a:t>
            </a:r>
            <a:endParaRPr lang="ru-RU" altLang="ru-RU" sz="3600" dirty="0"/>
          </a:p>
        </p:txBody>
      </p:sp>
      <p:sp>
        <p:nvSpPr>
          <p:cNvPr id="2" name="Номер слайда 1"/>
          <p:cNvSpPr>
            <a:spLocks noGrp="1"/>
          </p:cNvSpPr>
          <p:nvPr>
            <p:ph type="sldNum" sz="quarter" idx="12"/>
          </p:nvPr>
        </p:nvSpPr>
        <p:spPr/>
        <p:txBody>
          <a:bodyPr/>
          <a:lstStyle/>
          <a:p>
            <a:fld id="{4D3AAEF3-AF0F-4538-A9C1-B6C90E9BB534}" type="slidenum">
              <a:rPr lang="ru-RU" altLang="ru-RU" smtClean="0"/>
              <a:pPr/>
              <a:t>11</a:t>
            </a:fld>
            <a:endParaRPr lang="ru-RU" altLang="ru-RU"/>
          </a:p>
        </p:txBody>
      </p:sp>
      <p:pic>
        <p:nvPicPr>
          <p:cNvPr id="5" name="Рисунок 4"/>
          <p:cNvPicPr>
            <a:picLocks noChangeAspect="1"/>
          </p:cNvPicPr>
          <p:nvPr/>
        </p:nvPicPr>
        <p:blipFill>
          <a:blip r:embed="rId3"/>
          <a:stretch>
            <a:fillRect/>
          </a:stretch>
        </p:blipFill>
        <p:spPr>
          <a:xfrm>
            <a:off x="379376" y="1631695"/>
            <a:ext cx="3795713" cy="2847975"/>
          </a:xfrm>
          <a:prstGeom prst="rect">
            <a:avLst/>
          </a:prstGeom>
        </p:spPr>
      </p:pic>
      <p:pic>
        <p:nvPicPr>
          <p:cNvPr id="7" name="Рисунок 6"/>
          <p:cNvPicPr>
            <a:picLocks noChangeAspect="1"/>
          </p:cNvPicPr>
          <p:nvPr/>
        </p:nvPicPr>
        <p:blipFill>
          <a:blip r:embed="rId4"/>
          <a:stretch>
            <a:fillRect/>
          </a:stretch>
        </p:blipFill>
        <p:spPr>
          <a:xfrm>
            <a:off x="5248275" y="504824"/>
            <a:ext cx="3714750" cy="2771775"/>
          </a:xfrm>
          <a:prstGeom prst="rect">
            <a:avLst/>
          </a:prstGeom>
        </p:spPr>
      </p:pic>
      <p:pic>
        <p:nvPicPr>
          <p:cNvPr id="8" name="Рисунок 7"/>
          <p:cNvPicPr>
            <a:picLocks noChangeAspect="1"/>
          </p:cNvPicPr>
          <p:nvPr/>
        </p:nvPicPr>
        <p:blipFill>
          <a:blip r:embed="rId5"/>
          <a:stretch>
            <a:fillRect/>
          </a:stretch>
        </p:blipFill>
        <p:spPr>
          <a:xfrm>
            <a:off x="5105400" y="3495675"/>
            <a:ext cx="3762375" cy="2828925"/>
          </a:xfrm>
          <a:prstGeom prst="rect">
            <a:avLst/>
          </a:prstGeom>
        </p:spPr>
      </p:pic>
      <p:sp>
        <p:nvSpPr>
          <p:cNvPr id="9" name="Прямоугольник 8"/>
          <p:cNvSpPr/>
          <p:nvPr/>
        </p:nvSpPr>
        <p:spPr>
          <a:xfrm>
            <a:off x="9347200" y="1631695"/>
            <a:ext cx="1922321" cy="461665"/>
          </a:xfrm>
          <a:prstGeom prst="rect">
            <a:avLst/>
          </a:prstGeom>
        </p:spPr>
        <p:txBody>
          <a:bodyPr wrap="none">
            <a:spAutoFit/>
          </a:bodyPr>
          <a:lstStyle/>
          <a:p>
            <a:r>
              <a:rPr lang="en-US" sz="2400" dirty="0">
                <a:solidFill>
                  <a:schemeClr val="tx2"/>
                </a:solidFill>
              </a:rPr>
              <a:t>Binary</a:t>
            </a:r>
            <a:r>
              <a:rPr lang="en-US" dirty="0">
                <a:solidFill>
                  <a:schemeClr val="tx2"/>
                </a:solidFill>
              </a:rPr>
              <a:t> </a:t>
            </a:r>
            <a:r>
              <a:rPr lang="en-US" sz="2400" dirty="0">
                <a:solidFill>
                  <a:schemeClr val="tx2"/>
                </a:solidFill>
              </a:rPr>
              <a:t>mask</a:t>
            </a:r>
            <a:r>
              <a:rPr lang="en-US" dirty="0">
                <a:solidFill>
                  <a:schemeClr val="tx2"/>
                </a:solidFill>
              </a:rPr>
              <a:t> </a:t>
            </a:r>
            <a:endParaRPr lang="ru-RU" dirty="0">
              <a:solidFill>
                <a:schemeClr val="tx2"/>
              </a:solidFill>
            </a:endParaRPr>
          </a:p>
        </p:txBody>
      </p:sp>
      <p:sp>
        <p:nvSpPr>
          <p:cNvPr id="12" name="Прямоугольник 11"/>
          <p:cNvSpPr/>
          <p:nvPr/>
        </p:nvSpPr>
        <p:spPr>
          <a:xfrm>
            <a:off x="9197975" y="4612240"/>
            <a:ext cx="2440092" cy="461665"/>
          </a:xfrm>
          <a:prstGeom prst="rect">
            <a:avLst/>
          </a:prstGeom>
        </p:spPr>
        <p:txBody>
          <a:bodyPr wrap="none">
            <a:spAutoFit/>
          </a:bodyPr>
          <a:lstStyle/>
          <a:p>
            <a:r>
              <a:rPr lang="en-US" sz="2400" dirty="0" smtClean="0">
                <a:solidFill>
                  <a:schemeClr val="tx2"/>
                </a:solidFill>
              </a:rPr>
              <a:t>Multi-class </a:t>
            </a:r>
            <a:r>
              <a:rPr lang="en-US" sz="2400" dirty="0">
                <a:solidFill>
                  <a:schemeClr val="tx2"/>
                </a:solidFill>
              </a:rPr>
              <a:t>mask</a:t>
            </a:r>
            <a:endParaRPr lang="ru-RU" sz="2400" dirty="0">
              <a:solidFill>
                <a:schemeClr val="tx2"/>
              </a:solidFill>
            </a:endParaRPr>
          </a:p>
        </p:txBody>
      </p:sp>
      <p:sp>
        <p:nvSpPr>
          <p:cNvPr id="10" name="Прямоугольник 9"/>
          <p:cNvSpPr/>
          <p:nvPr/>
        </p:nvSpPr>
        <p:spPr>
          <a:xfrm>
            <a:off x="994670" y="4612240"/>
            <a:ext cx="2565126" cy="461665"/>
          </a:xfrm>
          <a:prstGeom prst="rect">
            <a:avLst/>
          </a:prstGeom>
        </p:spPr>
        <p:txBody>
          <a:bodyPr wrap="none">
            <a:spAutoFit/>
          </a:bodyPr>
          <a:lstStyle/>
          <a:p>
            <a:r>
              <a:rPr lang="en-US" sz="2400" dirty="0" smtClean="0">
                <a:solidFill>
                  <a:schemeClr val="tx2"/>
                </a:solidFill>
              </a:rPr>
              <a:t>Generated </a:t>
            </a:r>
            <a:r>
              <a:rPr lang="en-US" sz="2400" dirty="0">
                <a:solidFill>
                  <a:schemeClr val="tx2"/>
                </a:solidFill>
              </a:rPr>
              <a:t>image</a:t>
            </a:r>
            <a:endParaRPr lang="ru-RU" sz="2400" dirty="0">
              <a:solidFill>
                <a:schemeClr val="tx2"/>
              </a:solidFill>
            </a:endParaRPr>
          </a:p>
        </p:txBody>
      </p:sp>
    </p:spTree>
    <p:extLst>
      <p:ext uri="{BB962C8B-B14F-4D97-AF65-F5344CB8AC3E}">
        <p14:creationId xmlns:p14="http://schemas.microsoft.com/office/powerpoint/2010/main" val="3352898310"/>
      </p:ext>
    </p:extLst>
  </p:cSld>
  <p:clrMapOvr>
    <a:masterClrMapping/>
  </p:clrMapOvr>
  <p:transition>
    <p:cut/>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11"/>
          </p:nvPr>
        </p:nvSpPr>
        <p:spPr>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GRID 2018</a:t>
            </a: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4" name="Нижний колонтитул 4"/>
          <p:cNvSpPr txBox="1">
            <a:spLocks noGrp="1"/>
          </p:cNvSpPr>
          <p:nvPr/>
        </p:nvSpPr>
        <p:spPr bwMode="auto">
          <a:xfrm>
            <a:off x="5105400" y="60960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124" name="Rectangle 2"/>
          <p:cNvSpPr>
            <a:spLocks noGrp="1" noChangeArrowheads="1"/>
          </p:cNvSpPr>
          <p:nvPr>
            <p:ph type="title"/>
          </p:nvPr>
        </p:nvSpPr>
        <p:spPr>
          <a:xfrm>
            <a:off x="1905000" y="0"/>
            <a:ext cx="8763000" cy="457200"/>
          </a:xfrm>
        </p:spPr>
        <p:txBody>
          <a:bodyPr/>
          <a:lstStyle/>
          <a:p>
            <a:pPr algn="ctr" eaLnBrk="1" hangingPunct="1"/>
            <a:r>
              <a:rPr lang="en-US" altLang="ru-RU" sz="3600" dirty="0" smtClean="0"/>
              <a:t>Results</a:t>
            </a:r>
            <a:endParaRPr lang="ru-RU" altLang="ru-RU" sz="3600" dirty="0"/>
          </a:p>
        </p:txBody>
      </p:sp>
      <p:sp>
        <p:nvSpPr>
          <p:cNvPr id="2" name="Номер слайда 1"/>
          <p:cNvSpPr>
            <a:spLocks noGrp="1"/>
          </p:cNvSpPr>
          <p:nvPr>
            <p:ph type="sldNum" sz="quarter" idx="12"/>
          </p:nvPr>
        </p:nvSpPr>
        <p:spPr>
          <a:xfrm>
            <a:off x="9304139" y="5999803"/>
            <a:ext cx="2540000" cy="457200"/>
          </a:xfrm>
        </p:spPr>
        <p:txBody>
          <a:bodyPr/>
          <a:lstStyle/>
          <a:p>
            <a:fld id="{4D3AAEF3-AF0F-4538-A9C1-B6C90E9BB534}" type="slidenum">
              <a:rPr lang="ru-RU" altLang="ru-RU" smtClean="0"/>
              <a:pPr/>
              <a:t>12</a:t>
            </a:fld>
            <a:endParaRPr lang="ru-RU" altLang="ru-RU" dirty="0"/>
          </a:p>
        </p:txBody>
      </p:sp>
      <p:pic>
        <p:nvPicPr>
          <p:cNvPr id="5" name="Рисунок 4"/>
          <p:cNvPicPr>
            <a:picLocks noChangeAspect="1"/>
          </p:cNvPicPr>
          <p:nvPr/>
        </p:nvPicPr>
        <p:blipFill>
          <a:blip r:embed="rId3"/>
          <a:stretch>
            <a:fillRect/>
          </a:stretch>
        </p:blipFill>
        <p:spPr>
          <a:xfrm>
            <a:off x="619125" y="1441102"/>
            <a:ext cx="3028950" cy="1962150"/>
          </a:xfrm>
          <a:prstGeom prst="rect">
            <a:avLst/>
          </a:prstGeom>
        </p:spPr>
      </p:pic>
      <p:pic>
        <p:nvPicPr>
          <p:cNvPr id="7" name="Рисунок 6"/>
          <p:cNvPicPr>
            <a:picLocks noChangeAspect="1"/>
          </p:cNvPicPr>
          <p:nvPr/>
        </p:nvPicPr>
        <p:blipFill>
          <a:blip r:embed="rId4"/>
          <a:stretch>
            <a:fillRect/>
          </a:stretch>
        </p:blipFill>
        <p:spPr>
          <a:xfrm>
            <a:off x="4727941" y="1466284"/>
            <a:ext cx="2943225" cy="1924050"/>
          </a:xfrm>
          <a:prstGeom prst="rect">
            <a:avLst/>
          </a:prstGeom>
        </p:spPr>
      </p:pic>
      <p:pic>
        <p:nvPicPr>
          <p:cNvPr id="8" name="Рисунок 7"/>
          <p:cNvPicPr>
            <a:picLocks noChangeAspect="1"/>
          </p:cNvPicPr>
          <p:nvPr/>
        </p:nvPicPr>
        <p:blipFill>
          <a:blip r:embed="rId5"/>
          <a:stretch>
            <a:fillRect/>
          </a:stretch>
        </p:blipFill>
        <p:spPr>
          <a:xfrm>
            <a:off x="8855807" y="1488727"/>
            <a:ext cx="3105150" cy="1866900"/>
          </a:xfrm>
          <a:prstGeom prst="rect">
            <a:avLst/>
          </a:prstGeom>
        </p:spPr>
      </p:pic>
      <p:pic>
        <p:nvPicPr>
          <p:cNvPr id="9" name="Рисунок 8"/>
          <p:cNvPicPr>
            <a:picLocks noChangeAspect="1"/>
          </p:cNvPicPr>
          <p:nvPr/>
        </p:nvPicPr>
        <p:blipFill>
          <a:blip r:embed="rId6"/>
          <a:stretch>
            <a:fillRect/>
          </a:stretch>
        </p:blipFill>
        <p:spPr>
          <a:xfrm>
            <a:off x="4775200" y="4003670"/>
            <a:ext cx="3157538" cy="2080260"/>
          </a:xfrm>
          <a:prstGeom prst="rect">
            <a:avLst/>
          </a:prstGeom>
        </p:spPr>
      </p:pic>
      <mc:AlternateContent xmlns:mc="http://schemas.openxmlformats.org/markup-compatibility/2006" xmlns:a14="http://schemas.microsoft.com/office/drawing/2010/main">
        <mc:Choice Requires="a14">
          <p:sp>
            <p:nvSpPr>
              <p:cNvPr id="10" name="Прямоугольник 9"/>
              <p:cNvSpPr/>
              <p:nvPr/>
            </p:nvSpPr>
            <p:spPr>
              <a:xfrm>
                <a:off x="755649" y="976357"/>
                <a:ext cx="11436351" cy="461665"/>
              </a:xfrm>
              <a:prstGeom prst="rect">
                <a:avLst/>
              </a:prstGeom>
            </p:spPr>
            <p:txBody>
              <a:bodyPr wrap="square">
                <a:spAutoFit/>
              </a:bodyPr>
              <a:lstStyle/>
              <a:p>
                <a:pPr fontAlgn="base"/>
                <a14:m>
                  <m:oMath xmlns:m="http://schemas.openxmlformats.org/officeDocument/2006/math">
                    <m:r>
                      <a:rPr lang="en-US" sz="2400" i="1" smtClean="0">
                        <a:solidFill>
                          <a:schemeClr val="tx2">
                            <a:lumMod val="90000"/>
                          </a:schemeClr>
                        </a:solidFill>
                        <a:latin typeface="Cambria Math" panose="02040503050406030204" pitchFamily="18" charset="0"/>
                      </a:rPr>
                      <m:t>𝑀𝐼𝑜</m:t>
                    </m:r>
                    <m:sSub>
                      <m:sSubPr>
                        <m:ctrlPr>
                          <a:rPr lang="en-US" sz="2400" i="1">
                            <a:solidFill>
                              <a:schemeClr val="tx2">
                                <a:lumMod val="90000"/>
                              </a:schemeClr>
                            </a:solidFill>
                            <a:latin typeface="Cambria Math" panose="02040503050406030204" pitchFamily="18" charset="0"/>
                          </a:rPr>
                        </m:ctrlPr>
                      </m:sSubPr>
                      <m:e>
                        <m:r>
                          <a:rPr lang="en-US" sz="2400" i="1">
                            <a:solidFill>
                              <a:schemeClr val="tx2">
                                <a:lumMod val="90000"/>
                              </a:schemeClr>
                            </a:solidFill>
                            <a:latin typeface="Cambria Math" panose="02040503050406030204" pitchFamily="18" charset="0"/>
                          </a:rPr>
                          <m:t>𝑈</m:t>
                        </m:r>
                      </m:e>
                      <m:sub>
                        <m:r>
                          <a:rPr lang="en-US" sz="2400" i="1">
                            <a:solidFill>
                              <a:schemeClr val="tx2">
                                <a:lumMod val="90000"/>
                              </a:schemeClr>
                            </a:solidFill>
                            <a:latin typeface="Cambria Math" panose="02040503050406030204" pitchFamily="18" charset="0"/>
                          </a:rPr>
                          <m:t>𝑚𝑎𝑥</m:t>
                        </m:r>
                      </m:sub>
                    </m:sSub>
                    <m:r>
                      <a:rPr lang="en-US" sz="2400" i="1">
                        <a:solidFill>
                          <a:schemeClr val="tx2">
                            <a:lumMod val="90000"/>
                          </a:schemeClr>
                        </a:solidFill>
                        <a:latin typeface="Cambria Math" panose="02040503050406030204" pitchFamily="18" charset="0"/>
                      </a:rPr>
                      <m:t>=76,7%</m:t>
                    </m:r>
                    <m:r>
                      <a:rPr lang="en-US" sz="2400">
                        <a:solidFill>
                          <a:schemeClr val="tx2">
                            <a:lumMod val="90000"/>
                          </a:schemeClr>
                        </a:solidFill>
                        <a:latin typeface="Cambria Math" panose="02040503050406030204" pitchFamily="18" charset="0"/>
                      </a:rPr>
                      <m:t>,</m:t>
                    </m:r>
                    <m:r>
                      <a:rPr lang="en-US" sz="2400" b="0" i="1" smtClean="0">
                        <a:solidFill>
                          <a:schemeClr val="tx2">
                            <a:lumMod val="90000"/>
                          </a:schemeClr>
                        </a:solidFill>
                        <a:latin typeface="Cambria Math" panose="02040503050406030204" pitchFamily="18" charset="0"/>
                      </a:rPr>
                      <m:t>                          </m:t>
                    </m:r>
                    <m:r>
                      <a:rPr lang="en-US" sz="2400" i="1">
                        <a:solidFill>
                          <a:schemeClr val="tx2">
                            <a:lumMod val="90000"/>
                          </a:schemeClr>
                        </a:solidFill>
                        <a:latin typeface="Cambria Math" panose="02040503050406030204" pitchFamily="18" charset="0"/>
                      </a:rPr>
                      <m:t>𝑀𝐼𝑜</m:t>
                    </m:r>
                    <m:sSub>
                      <m:sSubPr>
                        <m:ctrlPr>
                          <a:rPr lang="en-US" sz="2400" i="1">
                            <a:solidFill>
                              <a:schemeClr val="tx2">
                                <a:lumMod val="90000"/>
                              </a:schemeClr>
                            </a:solidFill>
                            <a:latin typeface="Cambria Math" panose="02040503050406030204" pitchFamily="18" charset="0"/>
                          </a:rPr>
                        </m:ctrlPr>
                      </m:sSubPr>
                      <m:e>
                        <m:r>
                          <a:rPr lang="en-US" sz="2400" i="1">
                            <a:solidFill>
                              <a:schemeClr val="tx2">
                                <a:lumMod val="90000"/>
                              </a:schemeClr>
                            </a:solidFill>
                            <a:latin typeface="Cambria Math" panose="02040503050406030204" pitchFamily="18" charset="0"/>
                          </a:rPr>
                          <m:t>𝑈</m:t>
                        </m:r>
                      </m:e>
                      <m:sub>
                        <m:r>
                          <a:rPr lang="en-US" sz="2400" i="1">
                            <a:solidFill>
                              <a:schemeClr val="tx2">
                                <a:lumMod val="90000"/>
                              </a:schemeClr>
                            </a:solidFill>
                            <a:latin typeface="Cambria Math" panose="02040503050406030204" pitchFamily="18" charset="0"/>
                          </a:rPr>
                          <m:t>𝑡𝑒𝑥𝑡</m:t>
                        </m:r>
                      </m:sub>
                    </m:sSub>
                    <m:r>
                      <a:rPr lang="en-US" sz="2400" i="1">
                        <a:solidFill>
                          <a:schemeClr val="tx2">
                            <a:lumMod val="90000"/>
                          </a:schemeClr>
                        </a:solidFill>
                        <a:latin typeface="Cambria Math" panose="02040503050406030204" pitchFamily="18" charset="0"/>
                      </a:rPr>
                      <m:t>=58,6%</m:t>
                    </m:r>
                  </m:oMath>
                </a14:m>
                <a:r>
                  <a:rPr lang="en-US" sz="2400" dirty="0">
                    <a:solidFill>
                      <a:schemeClr val="tx2">
                        <a:lumMod val="90000"/>
                      </a:schemeClr>
                    </a:solidFill>
                  </a:rPr>
                  <a:t>, </a:t>
                </a:r>
                <a14:m>
                  <m:oMath xmlns:m="http://schemas.openxmlformats.org/officeDocument/2006/math">
                    <m:r>
                      <a:rPr lang="en-US" sz="2400" b="0" i="0" smtClean="0">
                        <a:solidFill>
                          <a:schemeClr val="tx2">
                            <a:lumMod val="90000"/>
                          </a:schemeClr>
                        </a:solidFill>
                        <a:latin typeface="Cambria Math" panose="02040503050406030204" pitchFamily="18" charset="0"/>
                      </a:rPr>
                      <m:t>                        </m:t>
                    </m:r>
                    <m:r>
                      <a:rPr lang="en-US" sz="2400" i="1">
                        <a:solidFill>
                          <a:schemeClr val="tx2">
                            <a:lumMod val="90000"/>
                          </a:schemeClr>
                        </a:solidFill>
                        <a:latin typeface="Cambria Math" panose="02040503050406030204" pitchFamily="18" charset="0"/>
                      </a:rPr>
                      <m:t>𝑀𝐼𝑜</m:t>
                    </m:r>
                    <m:sSub>
                      <m:sSubPr>
                        <m:ctrlPr>
                          <a:rPr lang="en-US" sz="2400" i="1">
                            <a:solidFill>
                              <a:schemeClr val="tx2">
                                <a:lumMod val="90000"/>
                              </a:schemeClr>
                            </a:solidFill>
                            <a:latin typeface="Cambria Math" panose="02040503050406030204" pitchFamily="18" charset="0"/>
                          </a:rPr>
                        </m:ctrlPr>
                      </m:sSubPr>
                      <m:e>
                        <m:r>
                          <a:rPr lang="en-US" sz="2400" i="1">
                            <a:solidFill>
                              <a:schemeClr val="tx2">
                                <a:lumMod val="90000"/>
                              </a:schemeClr>
                            </a:solidFill>
                            <a:latin typeface="Cambria Math" panose="02040503050406030204" pitchFamily="18" charset="0"/>
                          </a:rPr>
                          <m:t>𝑈</m:t>
                        </m:r>
                      </m:e>
                      <m:sub>
                        <m:r>
                          <a:rPr lang="en-US" sz="2400" i="1">
                            <a:solidFill>
                              <a:schemeClr val="tx2">
                                <a:lumMod val="90000"/>
                              </a:schemeClr>
                            </a:solidFill>
                            <a:latin typeface="Cambria Math" panose="02040503050406030204" pitchFamily="18" charset="0"/>
                          </a:rPr>
                          <m:t>𝑏𝑎𝑐𝑘</m:t>
                        </m:r>
                      </m:sub>
                    </m:sSub>
                    <m:r>
                      <a:rPr lang="en-US" sz="2400" i="1">
                        <a:solidFill>
                          <a:schemeClr val="tx2">
                            <a:lumMod val="90000"/>
                          </a:schemeClr>
                        </a:solidFill>
                        <a:latin typeface="Cambria Math" panose="02040503050406030204" pitchFamily="18" charset="0"/>
                      </a:rPr>
                      <m:t>=94,</m:t>
                    </m:r>
                    <m:r>
                      <a:rPr lang="ru-RU" sz="2400" i="1">
                        <a:solidFill>
                          <a:schemeClr val="tx2">
                            <a:lumMod val="90000"/>
                          </a:schemeClr>
                        </a:solidFill>
                        <a:latin typeface="Cambria Math" panose="02040503050406030204" pitchFamily="18" charset="0"/>
                      </a:rPr>
                      <m:t>8</m:t>
                    </m:r>
                    <m:r>
                      <a:rPr lang="en-US" sz="2400" i="1">
                        <a:solidFill>
                          <a:schemeClr val="tx2">
                            <a:lumMod val="90000"/>
                          </a:schemeClr>
                        </a:solidFill>
                        <a:latin typeface="Cambria Math" panose="02040503050406030204" pitchFamily="18" charset="0"/>
                      </a:rPr>
                      <m:t>%</m:t>
                    </m:r>
                  </m:oMath>
                </a14:m>
                <a:endParaRPr lang="ru-RU" sz="2400" dirty="0">
                  <a:solidFill>
                    <a:schemeClr val="tx2">
                      <a:lumMod val="90000"/>
                    </a:schemeClr>
                  </a:solidFill>
                </a:endParaRPr>
              </a:p>
            </p:txBody>
          </p:sp>
        </mc:Choice>
        <mc:Fallback xmlns="">
          <p:sp>
            <p:nvSpPr>
              <p:cNvPr id="10" name="Прямоугольник 9"/>
              <p:cNvSpPr>
                <a:spLocks noRot="1" noChangeAspect="1" noMove="1" noResize="1" noEditPoints="1" noAdjustHandles="1" noChangeArrowheads="1" noChangeShapeType="1" noTextEdit="1"/>
              </p:cNvSpPr>
              <p:nvPr/>
            </p:nvSpPr>
            <p:spPr>
              <a:xfrm>
                <a:off x="755649" y="976357"/>
                <a:ext cx="11436351" cy="461665"/>
              </a:xfrm>
              <a:prstGeom prst="rect">
                <a:avLst/>
              </a:prstGeom>
              <a:blipFill>
                <a:blip r:embed="rId7"/>
                <a:stretch>
                  <a:fillRect l="-160" t="-9211" b="-30263"/>
                </a:stretch>
              </a:blipFill>
            </p:spPr>
            <p:txBody>
              <a:bodyPr/>
              <a:lstStyle/>
              <a:p>
                <a:r>
                  <a:rPr lang="ru-RU">
                    <a:noFill/>
                  </a:rPr>
                  <a:t> </a:t>
                </a:r>
              </a:p>
            </p:txBody>
          </p:sp>
        </mc:Fallback>
      </mc:AlternateContent>
      <p:sp>
        <p:nvSpPr>
          <p:cNvPr id="11" name="Прямоугольник 10"/>
          <p:cNvSpPr/>
          <p:nvPr/>
        </p:nvSpPr>
        <p:spPr>
          <a:xfrm>
            <a:off x="5187236" y="502503"/>
            <a:ext cx="3563796" cy="523220"/>
          </a:xfrm>
          <a:prstGeom prst="rect">
            <a:avLst/>
          </a:prstGeom>
        </p:spPr>
        <p:txBody>
          <a:bodyPr wrap="none">
            <a:spAutoFit/>
          </a:bodyPr>
          <a:lstStyle/>
          <a:p>
            <a:r>
              <a:rPr lang="en-US" sz="2800" dirty="0" smtClean="0">
                <a:solidFill>
                  <a:schemeClr val="tx2"/>
                </a:solidFill>
              </a:rPr>
              <a:t>Binary segmentation </a:t>
            </a:r>
            <a:endParaRPr lang="ru-RU" sz="2800" dirty="0">
              <a:solidFill>
                <a:schemeClr val="tx2"/>
              </a:solidFill>
            </a:endParaRPr>
          </a:p>
        </p:txBody>
      </p:sp>
      <p:sp>
        <p:nvSpPr>
          <p:cNvPr id="15" name="Прямоугольник 14"/>
          <p:cNvSpPr/>
          <p:nvPr/>
        </p:nvSpPr>
        <p:spPr>
          <a:xfrm>
            <a:off x="4507563" y="3510007"/>
            <a:ext cx="4243469" cy="523220"/>
          </a:xfrm>
          <a:prstGeom prst="rect">
            <a:avLst/>
          </a:prstGeom>
        </p:spPr>
        <p:txBody>
          <a:bodyPr wrap="none">
            <a:spAutoFit/>
          </a:bodyPr>
          <a:lstStyle/>
          <a:p>
            <a:r>
              <a:rPr lang="en-US" sz="2800" dirty="0">
                <a:solidFill>
                  <a:schemeClr val="tx2"/>
                </a:solidFill>
              </a:rPr>
              <a:t>Multi-class</a:t>
            </a:r>
            <a:r>
              <a:rPr lang="en-US" sz="2800" dirty="0" smtClean="0">
                <a:solidFill>
                  <a:schemeClr val="tx2"/>
                </a:solidFill>
              </a:rPr>
              <a:t> segmentation </a:t>
            </a:r>
            <a:endParaRPr lang="ru-RU" sz="2800" dirty="0">
              <a:solidFill>
                <a:schemeClr val="tx2"/>
              </a:solidFill>
            </a:endParaRPr>
          </a:p>
        </p:txBody>
      </p:sp>
      <mc:AlternateContent xmlns:mc="http://schemas.openxmlformats.org/markup-compatibility/2006" xmlns:a14="http://schemas.microsoft.com/office/drawing/2010/main">
        <mc:Choice Requires="a14">
          <p:sp>
            <p:nvSpPr>
              <p:cNvPr id="12" name="Прямоугольник 11"/>
              <p:cNvSpPr/>
              <p:nvPr/>
            </p:nvSpPr>
            <p:spPr>
              <a:xfrm>
                <a:off x="7932738" y="4539398"/>
                <a:ext cx="2742802" cy="461665"/>
              </a:xfrm>
              <a:prstGeom prst="rect">
                <a:avLst/>
              </a:prstGeom>
            </p:spPr>
            <p:txBody>
              <a:bodyPr wrap="none">
                <a:spAutoFit/>
              </a:bodyPr>
              <a:lstStyle/>
              <a:p>
                <a:pPr fontAlgn="base"/>
                <a14:m>
                  <m:oMathPara xmlns:m="http://schemas.openxmlformats.org/officeDocument/2006/math">
                    <m:oMathParaPr>
                      <m:jc m:val="centerGroup"/>
                    </m:oMathParaPr>
                    <m:oMath xmlns:m="http://schemas.openxmlformats.org/officeDocument/2006/math">
                      <m:r>
                        <a:rPr lang="en-US" sz="2400" i="1">
                          <a:solidFill>
                            <a:schemeClr val="tx2">
                              <a:lumMod val="90000"/>
                            </a:schemeClr>
                          </a:solidFill>
                          <a:latin typeface="Cambria Math" panose="02040503050406030204" pitchFamily="18" charset="0"/>
                        </a:rPr>
                        <m:t>𝑀𝐼𝑜</m:t>
                      </m:r>
                      <m:sSub>
                        <m:sSubPr>
                          <m:ctrlPr>
                            <a:rPr lang="en-US" sz="2400" i="1">
                              <a:solidFill>
                                <a:schemeClr val="tx2">
                                  <a:lumMod val="90000"/>
                                </a:schemeClr>
                              </a:solidFill>
                              <a:latin typeface="Cambria Math" panose="02040503050406030204" pitchFamily="18" charset="0"/>
                            </a:rPr>
                          </m:ctrlPr>
                        </m:sSubPr>
                        <m:e>
                          <m:r>
                            <a:rPr lang="en-US" sz="2400" i="1">
                              <a:solidFill>
                                <a:schemeClr val="tx2">
                                  <a:lumMod val="90000"/>
                                </a:schemeClr>
                              </a:solidFill>
                              <a:latin typeface="Cambria Math" panose="02040503050406030204" pitchFamily="18" charset="0"/>
                            </a:rPr>
                            <m:t>𝑈</m:t>
                          </m:r>
                        </m:e>
                        <m:sub>
                          <m:r>
                            <a:rPr lang="en-US" sz="2400" i="1">
                              <a:solidFill>
                                <a:schemeClr val="tx2">
                                  <a:lumMod val="90000"/>
                                </a:schemeClr>
                              </a:solidFill>
                              <a:latin typeface="Cambria Math" panose="02040503050406030204" pitchFamily="18" charset="0"/>
                            </a:rPr>
                            <m:t>𝑚𝑎𝑥</m:t>
                          </m:r>
                        </m:sub>
                      </m:sSub>
                      <m:r>
                        <a:rPr lang="en-US" sz="2400" i="1">
                          <a:solidFill>
                            <a:schemeClr val="tx2">
                              <a:lumMod val="90000"/>
                            </a:schemeClr>
                          </a:solidFill>
                          <a:latin typeface="Cambria Math" panose="02040503050406030204" pitchFamily="18" charset="0"/>
                        </a:rPr>
                        <m:t>=47,6%</m:t>
                      </m:r>
                    </m:oMath>
                  </m:oMathPara>
                </a14:m>
                <a:endParaRPr lang="ru-RU" sz="2400" i="1" dirty="0">
                  <a:solidFill>
                    <a:schemeClr val="tx2">
                      <a:lumMod val="90000"/>
                    </a:schemeClr>
                  </a:solidFill>
                  <a:latin typeface="Cambria Math" panose="02040503050406030204" pitchFamily="18" charset="0"/>
                </a:endParaRPr>
              </a:p>
            </p:txBody>
          </p:sp>
        </mc:Choice>
        <mc:Fallback xmlns="">
          <p:sp>
            <p:nvSpPr>
              <p:cNvPr id="12" name="Прямоугольник 11"/>
              <p:cNvSpPr>
                <a:spLocks noRot="1" noChangeAspect="1" noMove="1" noResize="1" noEditPoints="1" noAdjustHandles="1" noChangeArrowheads="1" noChangeShapeType="1" noTextEdit="1"/>
              </p:cNvSpPr>
              <p:nvPr/>
            </p:nvSpPr>
            <p:spPr>
              <a:xfrm>
                <a:off x="7932738" y="4539398"/>
                <a:ext cx="2742802" cy="461665"/>
              </a:xfrm>
              <a:prstGeom prst="rect">
                <a:avLst/>
              </a:prstGeom>
              <a:blipFill>
                <a:blip r:embed="rId8"/>
                <a:stretch>
                  <a:fillRect b="-2667"/>
                </a:stretch>
              </a:blipFill>
            </p:spPr>
            <p:txBody>
              <a:bodyPr/>
              <a:lstStyle/>
              <a:p>
                <a:r>
                  <a:rPr lang="ru-RU">
                    <a:noFill/>
                  </a:rPr>
                  <a:t> </a:t>
                </a:r>
              </a:p>
            </p:txBody>
          </p:sp>
        </mc:Fallback>
      </mc:AlternateContent>
      <p:sp>
        <p:nvSpPr>
          <p:cNvPr id="14" name="Прямоугольник 13"/>
          <p:cNvSpPr/>
          <p:nvPr/>
        </p:nvSpPr>
        <p:spPr>
          <a:xfrm>
            <a:off x="0" y="5968900"/>
            <a:ext cx="6096000" cy="830997"/>
          </a:xfrm>
          <a:prstGeom prst="rect">
            <a:avLst/>
          </a:prstGeom>
        </p:spPr>
        <p:txBody>
          <a:bodyPr>
            <a:spAutoFit/>
          </a:bodyPr>
          <a:lstStyle/>
          <a:p>
            <a:r>
              <a:rPr lang="en-US" sz="2400" dirty="0">
                <a:solidFill>
                  <a:schemeClr val="tx2"/>
                </a:solidFill>
              </a:rPr>
              <a:t>Training set – 4000 images</a:t>
            </a:r>
          </a:p>
          <a:p>
            <a:r>
              <a:rPr lang="en-US" sz="2400" dirty="0">
                <a:solidFill>
                  <a:schemeClr val="tx2"/>
                </a:solidFill>
              </a:rPr>
              <a:t>Verification set -1000 images</a:t>
            </a:r>
            <a:endParaRPr lang="ru-RU" sz="2400" dirty="0">
              <a:solidFill>
                <a:schemeClr val="tx2"/>
              </a:solidFill>
            </a:endParaRPr>
          </a:p>
        </p:txBody>
      </p:sp>
    </p:spTree>
    <p:extLst>
      <p:ext uri="{BB962C8B-B14F-4D97-AF65-F5344CB8AC3E}">
        <p14:creationId xmlns:p14="http://schemas.microsoft.com/office/powerpoint/2010/main" val="3508172408"/>
      </p:ext>
    </p:extLst>
  </p:cSld>
  <p:clrMapOvr>
    <a:masterClrMapping/>
  </p:clrMapOvr>
  <p:transition>
    <p:cu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11"/>
          </p:nvPr>
        </p:nvSpPr>
        <p:spPr>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GRID 2018</a:t>
            </a: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4" name="Нижний колонтитул 4"/>
          <p:cNvSpPr txBox="1">
            <a:spLocks noGrp="1"/>
          </p:cNvSpPr>
          <p:nvPr/>
        </p:nvSpPr>
        <p:spPr bwMode="auto">
          <a:xfrm>
            <a:off x="5105400" y="60960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124" name="Rectangle 2"/>
          <p:cNvSpPr>
            <a:spLocks noGrp="1" noChangeArrowheads="1"/>
          </p:cNvSpPr>
          <p:nvPr>
            <p:ph type="title"/>
          </p:nvPr>
        </p:nvSpPr>
        <p:spPr>
          <a:xfrm>
            <a:off x="1905000" y="0"/>
            <a:ext cx="8763000" cy="457200"/>
          </a:xfrm>
        </p:spPr>
        <p:txBody>
          <a:bodyPr/>
          <a:lstStyle/>
          <a:p>
            <a:pPr algn="ctr" eaLnBrk="1" hangingPunct="1"/>
            <a:r>
              <a:rPr lang="en-US" altLang="ru-RU" sz="3600" dirty="0" err="1"/>
              <a:t>DeepLab</a:t>
            </a:r>
            <a:r>
              <a:rPr lang="en-US" altLang="ru-RU" sz="3600" dirty="0"/>
              <a:t> modification</a:t>
            </a:r>
            <a:endParaRPr lang="ru-RU" altLang="ru-RU" sz="3600" dirty="0"/>
          </a:p>
        </p:txBody>
      </p:sp>
      <p:sp>
        <p:nvSpPr>
          <p:cNvPr id="2" name="Номер слайда 1"/>
          <p:cNvSpPr>
            <a:spLocks noGrp="1"/>
          </p:cNvSpPr>
          <p:nvPr>
            <p:ph type="sldNum" sz="quarter" idx="12"/>
          </p:nvPr>
        </p:nvSpPr>
        <p:spPr/>
        <p:txBody>
          <a:bodyPr/>
          <a:lstStyle/>
          <a:p>
            <a:fld id="{4D3AAEF3-AF0F-4538-A9C1-B6C90E9BB534}" type="slidenum">
              <a:rPr lang="ru-RU" altLang="ru-RU" smtClean="0"/>
              <a:pPr/>
              <a:t>13</a:t>
            </a:fld>
            <a:endParaRPr lang="ru-RU" altLang="ru-RU"/>
          </a:p>
        </p:txBody>
      </p:sp>
      <p:pic>
        <p:nvPicPr>
          <p:cNvPr id="9"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1001" y="1079787"/>
            <a:ext cx="10021698" cy="2492088"/>
          </a:xfrm>
          <a:prstGeom prst="rect">
            <a:avLst/>
          </a:prstGeom>
        </p:spPr>
      </p:pic>
      <p:pic>
        <p:nvPicPr>
          <p:cNvPr id="10"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1001" y="4060453"/>
            <a:ext cx="10024352" cy="2492747"/>
          </a:xfrm>
          <a:prstGeom prst="rect">
            <a:avLst/>
          </a:prstGeom>
        </p:spPr>
      </p:pic>
      <p:sp>
        <p:nvSpPr>
          <p:cNvPr id="11" name="Прямоугольник 10"/>
          <p:cNvSpPr/>
          <p:nvPr/>
        </p:nvSpPr>
        <p:spPr>
          <a:xfrm>
            <a:off x="241001" y="404167"/>
            <a:ext cx="3078087" cy="461665"/>
          </a:xfrm>
          <a:prstGeom prst="rect">
            <a:avLst/>
          </a:prstGeom>
        </p:spPr>
        <p:txBody>
          <a:bodyPr wrap="none">
            <a:spAutoFit/>
          </a:bodyPr>
          <a:lstStyle/>
          <a:p>
            <a:r>
              <a:rPr lang="en-US" sz="2400" dirty="0" smtClean="0">
                <a:solidFill>
                  <a:schemeClr val="tx2"/>
                </a:solidFill>
              </a:rPr>
              <a:t>Binary segmentation </a:t>
            </a:r>
            <a:endParaRPr lang="ru-RU" sz="2400" dirty="0">
              <a:solidFill>
                <a:schemeClr val="tx2"/>
              </a:solidFill>
            </a:endParaRPr>
          </a:p>
        </p:txBody>
      </p:sp>
      <p:sp>
        <p:nvSpPr>
          <p:cNvPr id="12" name="Прямоугольник 11"/>
          <p:cNvSpPr/>
          <p:nvPr/>
        </p:nvSpPr>
        <p:spPr>
          <a:xfrm>
            <a:off x="132626" y="3571875"/>
            <a:ext cx="3659976" cy="461665"/>
          </a:xfrm>
          <a:prstGeom prst="rect">
            <a:avLst/>
          </a:prstGeom>
        </p:spPr>
        <p:txBody>
          <a:bodyPr wrap="none">
            <a:spAutoFit/>
          </a:bodyPr>
          <a:lstStyle/>
          <a:p>
            <a:r>
              <a:rPr lang="en-US" sz="2400" dirty="0">
                <a:solidFill>
                  <a:schemeClr val="tx2"/>
                </a:solidFill>
              </a:rPr>
              <a:t>Multi-class</a:t>
            </a:r>
            <a:r>
              <a:rPr lang="en-US" sz="2400" dirty="0" smtClean="0">
                <a:solidFill>
                  <a:schemeClr val="tx2"/>
                </a:solidFill>
              </a:rPr>
              <a:t> segmentation </a:t>
            </a:r>
            <a:endParaRPr lang="ru-RU" sz="2400" dirty="0">
              <a:solidFill>
                <a:schemeClr val="tx2"/>
              </a:solidFill>
            </a:endParaRPr>
          </a:p>
        </p:txBody>
      </p:sp>
      <p:sp>
        <p:nvSpPr>
          <p:cNvPr id="13" name="Прямоугольник 12"/>
          <p:cNvSpPr/>
          <p:nvPr/>
        </p:nvSpPr>
        <p:spPr>
          <a:xfrm>
            <a:off x="4679651" y="461131"/>
            <a:ext cx="2025949" cy="461665"/>
          </a:xfrm>
          <a:prstGeom prst="rect">
            <a:avLst/>
          </a:prstGeom>
        </p:spPr>
        <p:txBody>
          <a:bodyPr wrap="square">
            <a:spAutoFit/>
          </a:bodyPr>
          <a:lstStyle/>
          <a:p>
            <a:r>
              <a:rPr lang="en-US" sz="2400" dirty="0" smtClean="0">
                <a:solidFill>
                  <a:schemeClr val="tx2"/>
                </a:solidFill>
              </a:rPr>
              <a:t>Real mask </a:t>
            </a:r>
            <a:endParaRPr lang="ru-RU" sz="2400" dirty="0">
              <a:solidFill>
                <a:schemeClr val="tx2"/>
              </a:solidFill>
            </a:endParaRPr>
          </a:p>
        </p:txBody>
      </p:sp>
      <p:sp>
        <p:nvSpPr>
          <p:cNvPr id="14" name="Прямоугольник 13"/>
          <p:cNvSpPr/>
          <p:nvPr/>
        </p:nvSpPr>
        <p:spPr>
          <a:xfrm>
            <a:off x="7746701" y="511144"/>
            <a:ext cx="2624373" cy="461665"/>
          </a:xfrm>
          <a:prstGeom prst="rect">
            <a:avLst/>
          </a:prstGeom>
        </p:spPr>
        <p:txBody>
          <a:bodyPr wrap="square">
            <a:spAutoFit/>
          </a:bodyPr>
          <a:lstStyle/>
          <a:p>
            <a:r>
              <a:rPr lang="en-US" sz="2400" dirty="0" smtClean="0">
                <a:solidFill>
                  <a:schemeClr val="tx2"/>
                </a:solidFill>
              </a:rPr>
              <a:t>Predicted mask </a:t>
            </a:r>
            <a:endParaRPr lang="ru-RU" sz="2400" dirty="0">
              <a:solidFill>
                <a:schemeClr val="tx2"/>
              </a:solidFill>
            </a:endParaRPr>
          </a:p>
        </p:txBody>
      </p:sp>
    </p:spTree>
    <p:extLst>
      <p:ext uri="{BB962C8B-B14F-4D97-AF65-F5344CB8AC3E}">
        <p14:creationId xmlns:p14="http://schemas.microsoft.com/office/powerpoint/2010/main" val="617376773"/>
      </p:ext>
    </p:extLst>
  </p:cSld>
  <p:clrMapOvr>
    <a:masterClrMapping/>
  </p:clrMapOvr>
  <p:transition>
    <p:cu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11"/>
          </p:nvPr>
        </p:nvSpPr>
        <p:spPr>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GRID 2018</a:t>
            </a: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7" name="Rectangle 7"/>
          <p:cNvSpPr>
            <a:spLocks noGrp="1" noChangeArrowheads="1"/>
          </p:cNvSpPr>
          <p:nvPr>
            <p:ph type="sldNum" sz="quarter" idx="12"/>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7</a:t>
            </a:r>
            <a:endParaRPr kumimoji="0" lang="ru-RU"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endParaRPr>
          </a:p>
        </p:txBody>
      </p:sp>
      <p:sp>
        <p:nvSpPr>
          <p:cNvPr id="4" name="Нижний колонтитул 4"/>
          <p:cNvSpPr txBox="1">
            <a:spLocks noGrp="1"/>
          </p:cNvSpPr>
          <p:nvPr/>
        </p:nvSpPr>
        <p:spPr bwMode="auto">
          <a:xfrm>
            <a:off x="5105400" y="60960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125" name="Rectangle 3"/>
          <p:cNvSpPr>
            <a:spLocks noGrp="1" noChangeArrowheads="1"/>
          </p:cNvSpPr>
          <p:nvPr>
            <p:ph type="body" sz="half" idx="1"/>
          </p:nvPr>
        </p:nvSpPr>
        <p:spPr>
          <a:xfrm>
            <a:off x="388728" y="914400"/>
            <a:ext cx="11687175" cy="5410200"/>
          </a:xfrm>
        </p:spPr>
        <p:txBody>
          <a:bodyPr/>
          <a:lstStyle/>
          <a:p>
            <a:pPr eaLnBrk="1" hangingPunct="1">
              <a:buNone/>
            </a:pPr>
            <a:r>
              <a:rPr lang="en-US" altLang="ru-RU" sz="2400" b="1" dirty="0">
                <a:solidFill>
                  <a:schemeClr val="tx2"/>
                </a:solidFill>
                <a:latin typeface="Arial Narrow" panose="020B0606020202030204" pitchFamily="34" charset="0"/>
                <a:cs typeface="Times New Roman" panose="02020603050405020304" pitchFamily="18" charset="0"/>
              </a:rPr>
              <a:t>	</a:t>
            </a:r>
            <a:r>
              <a:rPr lang="en-US" altLang="ru-RU" sz="2400" b="1" dirty="0" smtClean="0">
                <a:solidFill>
                  <a:schemeClr val="tx2"/>
                </a:solidFill>
                <a:latin typeface="Arial Narrow" panose="020B0606020202030204" pitchFamily="34" charset="0"/>
                <a:cs typeface="Times New Roman" panose="02020603050405020304" pitchFamily="18" charset="0"/>
              </a:rPr>
              <a:t>	</a:t>
            </a:r>
          </a:p>
          <a:p>
            <a:pPr eaLnBrk="1" hangingPunct="1">
              <a:buNone/>
            </a:pPr>
            <a:endParaRPr lang="en-US" altLang="ru-RU" sz="2400" b="1" dirty="0">
              <a:solidFill>
                <a:schemeClr val="tx2"/>
              </a:solidFill>
              <a:latin typeface="Arial Narrow" panose="020B0606020202030204" pitchFamily="34" charset="0"/>
              <a:cs typeface="Times New Roman" panose="02020603050405020304" pitchFamily="18" charset="0"/>
            </a:endParaRPr>
          </a:p>
          <a:p>
            <a:pPr eaLnBrk="1" hangingPunct="1">
              <a:buNone/>
            </a:pPr>
            <a:endParaRPr lang="en-US" altLang="ru-RU" sz="2400" b="1" dirty="0" smtClean="0">
              <a:solidFill>
                <a:schemeClr val="tx2"/>
              </a:solidFill>
              <a:latin typeface="Arial Narrow" panose="020B0606020202030204" pitchFamily="34" charset="0"/>
              <a:cs typeface="Times New Roman" panose="02020603050405020304" pitchFamily="18" charset="0"/>
            </a:endParaRPr>
          </a:p>
          <a:p>
            <a:pPr eaLnBrk="1" hangingPunct="1">
              <a:buNone/>
            </a:pPr>
            <a:r>
              <a:rPr lang="en-US" altLang="ru-RU" sz="2400" b="1" dirty="0">
                <a:solidFill>
                  <a:schemeClr val="tx2"/>
                </a:solidFill>
                <a:latin typeface="Arial Narrow" panose="020B0606020202030204" pitchFamily="34" charset="0"/>
                <a:cs typeface="Times New Roman" panose="02020603050405020304" pitchFamily="18" charset="0"/>
              </a:rPr>
              <a:t> </a:t>
            </a:r>
            <a:r>
              <a:rPr lang="en-US" altLang="ru-RU" sz="2400" b="1" dirty="0" smtClean="0">
                <a:solidFill>
                  <a:schemeClr val="tx2"/>
                </a:solidFill>
                <a:latin typeface="Arial Narrow" panose="020B0606020202030204" pitchFamily="34" charset="0"/>
                <a:cs typeface="Times New Roman" panose="02020603050405020304" pitchFamily="18" charset="0"/>
              </a:rPr>
              <a:t>                                   </a:t>
            </a:r>
            <a:r>
              <a:rPr lang="en-US" altLang="ru-RU" sz="3600" b="1" dirty="0" smtClean="0">
                <a:solidFill>
                  <a:schemeClr val="tx2">
                    <a:lumMod val="75000"/>
                  </a:schemeClr>
                </a:solidFill>
                <a:latin typeface="Times New Roman" panose="02020603050405020304" pitchFamily="18" charset="0"/>
              </a:rPr>
              <a:t>Thank you for your </a:t>
            </a:r>
            <a:r>
              <a:rPr lang="en-US" altLang="ru-RU" sz="3600" b="1" dirty="0" smtClean="0">
                <a:solidFill>
                  <a:schemeClr val="tx2">
                    <a:lumMod val="75000"/>
                  </a:schemeClr>
                </a:solidFill>
                <a:latin typeface="Times New Roman" panose="02020603050405020304" pitchFamily="18" charset="0"/>
              </a:rPr>
              <a:t>attention</a:t>
            </a:r>
          </a:p>
          <a:p>
            <a:pPr eaLnBrk="1" hangingPunct="1">
              <a:buNone/>
            </a:pPr>
            <a:endParaRPr lang="en-US" altLang="ru-RU" sz="3600" b="1" dirty="0">
              <a:solidFill>
                <a:schemeClr val="tx2">
                  <a:lumMod val="75000"/>
                </a:schemeClr>
              </a:solidFill>
              <a:latin typeface="Times New Roman" panose="02020603050405020304" pitchFamily="18" charset="0"/>
            </a:endParaRPr>
          </a:p>
          <a:p>
            <a:pPr eaLnBrk="1" hangingPunct="1">
              <a:buNone/>
            </a:pPr>
            <a:endParaRPr lang="en-US" altLang="ru-RU" sz="3600" b="1" dirty="0" smtClean="0">
              <a:solidFill>
                <a:schemeClr val="tx2">
                  <a:lumMod val="75000"/>
                </a:schemeClr>
              </a:solidFill>
              <a:latin typeface="Times New Roman" panose="02020603050405020304" pitchFamily="18" charset="0"/>
            </a:endParaRPr>
          </a:p>
          <a:p>
            <a:pPr eaLnBrk="1" hangingPunct="1">
              <a:buNone/>
            </a:pPr>
            <a:endParaRPr lang="en-US" altLang="ru-RU" sz="3600" b="1" dirty="0">
              <a:solidFill>
                <a:schemeClr val="tx2">
                  <a:lumMod val="75000"/>
                </a:schemeClr>
              </a:solidFill>
              <a:latin typeface="Times New Roman" panose="02020603050405020304" pitchFamily="18" charset="0"/>
            </a:endParaRPr>
          </a:p>
          <a:p>
            <a:pPr eaLnBrk="1" hangingPunct="1">
              <a:buNone/>
            </a:pPr>
            <a:endParaRPr lang="en-US" altLang="ru-RU" sz="3600" b="1" dirty="0" smtClean="0">
              <a:solidFill>
                <a:schemeClr val="tx2">
                  <a:lumMod val="75000"/>
                </a:schemeClr>
              </a:solidFill>
              <a:latin typeface="Times New Roman" panose="02020603050405020304" pitchFamily="18" charset="0"/>
            </a:endParaRPr>
          </a:p>
          <a:p>
            <a:pPr algn="ctr" eaLnBrk="1" hangingPunct="1">
              <a:buNone/>
            </a:pPr>
            <a:r>
              <a:rPr lang="en-US" altLang="ru-RU" sz="2400" b="1" dirty="0">
                <a:solidFill>
                  <a:schemeClr val="tx2">
                    <a:lumMod val="75000"/>
                  </a:schemeClr>
                </a:solidFill>
                <a:latin typeface="Times New Roman" panose="02020603050405020304" pitchFamily="18" charset="0"/>
              </a:rPr>
              <a:t>https://github.com/AlexEbral/text-seg</a:t>
            </a:r>
            <a:endParaRPr lang="ru-RU" altLang="ru-RU" sz="2400" b="1" dirty="0">
              <a:solidFill>
                <a:schemeClr val="tx2">
                  <a:lumMod val="75000"/>
                </a:schemeClr>
              </a:solidFill>
              <a:latin typeface="Times New Roman" panose="02020603050405020304" pitchFamily="18" charset="0"/>
            </a:endParaRPr>
          </a:p>
          <a:p>
            <a:pPr eaLnBrk="1" hangingPunct="1">
              <a:buNone/>
            </a:pPr>
            <a:endParaRPr lang="en-US" altLang="ru-RU" sz="3600" b="1" dirty="0">
              <a:solidFill>
                <a:srgbClr val="E5E500"/>
              </a:solidFill>
              <a:latin typeface="Times New Roman" panose="02020603050405020304" pitchFamily="18" charset="0"/>
            </a:endParaRPr>
          </a:p>
        </p:txBody>
      </p:sp>
      <p:sp>
        <p:nvSpPr>
          <p:cNvPr id="2" name="Заголовок 1"/>
          <p:cNvSpPr>
            <a:spLocks noGrp="1"/>
          </p:cNvSpPr>
          <p:nvPr>
            <p:ph type="title"/>
          </p:nvPr>
        </p:nvSpPr>
        <p:spPr>
          <a:xfrm>
            <a:off x="3101975" y="0"/>
            <a:ext cx="8128000" cy="1143000"/>
          </a:xfrm>
        </p:spPr>
        <p:txBody>
          <a:bodyPr/>
          <a:lstStyle/>
          <a:p>
            <a:endParaRPr lang="ru-RU" dirty="0"/>
          </a:p>
        </p:txBody>
      </p:sp>
    </p:spTree>
    <p:extLst>
      <p:ext uri="{BB962C8B-B14F-4D97-AF65-F5344CB8AC3E}">
        <p14:creationId xmlns:p14="http://schemas.microsoft.com/office/powerpoint/2010/main" val="1522751086"/>
      </p:ext>
    </p:extLst>
  </p:cSld>
  <p:clrMapOvr>
    <a:masterClrMapping/>
  </p:clrMapOvr>
  <p:transition>
    <p:cut/>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11"/>
          </p:nvPr>
        </p:nvSpPr>
        <p:spPr>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GRID 2018</a:t>
            </a: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7" name="Rectangle 7"/>
          <p:cNvSpPr>
            <a:spLocks noGrp="1" noChangeArrowheads="1"/>
          </p:cNvSpPr>
          <p:nvPr>
            <p:ph type="sldNum" sz="quarter" idx="12"/>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2</a:t>
            </a:r>
            <a:endParaRPr kumimoji="0" lang="ru-RU"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endParaRPr>
          </a:p>
        </p:txBody>
      </p:sp>
      <p:sp>
        <p:nvSpPr>
          <p:cNvPr id="4" name="Нижний колонтитул 4"/>
          <p:cNvSpPr txBox="1">
            <a:spLocks noGrp="1"/>
          </p:cNvSpPr>
          <p:nvPr/>
        </p:nvSpPr>
        <p:spPr bwMode="auto">
          <a:xfrm>
            <a:off x="5105400" y="60960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124" name="Rectangle 2"/>
          <p:cNvSpPr>
            <a:spLocks noGrp="1" noChangeArrowheads="1"/>
          </p:cNvSpPr>
          <p:nvPr>
            <p:ph type="title"/>
          </p:nvPr>
        </p:nvSpPr>
        <p:spPr>
          <a:xfrm>
            <a:off x="1854200" y="304800"/>
            <a:ext cx="8763000" cy="457200"/>
          </a:xfrm>
        </p:spPr>
        <p:txBody>
          <a:bodyPr/>
          <a:lstStyle/>
          <a:p>
            <a:pPr algn="ctr" eaLnBrk="1" hangingPunct="1"/>
            <a:r>
              <a:rPr lang="en-US" altLang="ru-RU" sz="3600" dirty="0" smtClean="0"/>
              <a:t>Photorealistic images with text</a:t>
            </a:r>
            <a:endParaRPr lang="ru-RU" altLang="ru-RU" sz="3600" dirty="0"/>
          </a:p>
        </p:txBody>
      </p:sp>
      <p:pic>
        <p:nvPicPr>
          <p:cNvPr id="3" name="Объект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5042" y="824816"/>
            <a:ext cx="3621518" cy="4724400"/>
          </a:xfrm>
        </p:spPr>
      </p:pic>
      <p:pic>
        <p:nvPicPr>
          <p:cNvPr id="8" name="Рисунок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9534" y="819356"/>
            <a:ext cx="3810000" cy="4889500"/>
          </a:xfrm>
          <a:prstGeom prst="rect">
            <a:avLst/>
          </a:prstGeom>
        </p:spPr>
      </p:pic>
      <p:pic>
        <p:nvPicPr>
          <p:cNvPr id="9" name="Рисунок 8"/>
          <p:cNvPicPr>
            <a:picLocks noChangeAspect="1"/>
          </p:cNvPicPr>
          <p:nvPr/>
        </p:nvPicPr>
        <p:blipFill>
          <a:blip r:embed="rId5"/>
          <a:stretch>
            <a:fillRect/>
          </a:stretch>
        </p:blipFill>
        <p:spPr>
          <a:xfrm>
            <a:off x="7708719" y="842912"/>
            <a:ext cx="3276961" cy="2421194"/>
          </a:xfrm>
          <a:prstGeom prst="rect">
            <a:avLst/>
          </a:prstGeom>
        </p:spPr>
      </p:pic>
      <p:pic>
        <p:nvPicPr>
          <p:cNvPr id="11" name="Рисунок 10"/>
          <p:cNvPicPr>
            <a:picLocks noChangeAspect="1"/>
          </p:cNvPicPr>
          <p:nvPr/>
        </p:nvPicPr>
        <p:blipFill>
          <a:blip r:embed="rId6"/>
          <a:stretch>
            <a:fillRect/>
          </a:stretch>
        </p:blipFill>
        <p:spPr>
          <a:xfrm>
            <a:off x="7505700" y="3565628"/>
            <a:ext cx="4686300" cy="2228850"/>
          </a:xfrm>
          <a:prstGeom prst="rect">
            <a:avLst/>
          </a:prstGeom>
        </p:spPr>
      </p:pic>
    </p:spTree>
    <p:extLst>
      <p:ext uri="{BB962C8B-B14F-4D97-AF65-F5344CB8AC3E}">
        <p14:creationId xmlns:p14="http://schemas.microsoft.com/office/powerpoint/2010/main" val="1770251809"/>
      </p:ext>
    </p:extLst>
  </p:cSld>
  <p:clrMapOvr>
    <a:masterClrMapping/>
  </p:clrMapOvr>
  <p:transition>
    <p:cut/>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11"/>
          </p:nvPr>
        </p:nvSpPr>
        <p:spPr>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GRID 2018</a:t>
            </a: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7" name="Rectangle 7"/>
          <p:cNvSpPr>
            <a:spLocks noGrp="1" noChangeArrowheads="1"/>
          </p:cNvSpPr>
          <p:nvPr>
            <p:ph type="sldNum" sz="quarter" idx="12"/>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3</a:t>
            </a:r>
            <a:endParaRPr kumimoji="0" lang="ru-RU"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endParaRPr>
          </a:p>
        </p:txBody>
      </p:sp>
      <p:sp>
        <p:nvSpPr>
          <p:cNvPr id="4" name="Нижний колонтитул 4"/>
          <p:cNvSpPr txBox="1">
            <a:spLocks noGrp="1"/>
          </p:cNvSpPr>
          <p:nvPr/>
        </p:nvSpPr>
        <p:spPr bwMode="auto">
          <a:xfrm>
            <a:off x="5105400" y="60960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124" name="Rectangle 2"/>
          <p:cNvSpPr>
            <a:spLocks noGrp="1" noChangeArrowheads="1"/>
          </p:cNvSpPr>
          <p:nvPr>
            <p:ph type="title"/>
          </p:nvPr>
        </p:nvSpPr>
        <p:spPr>
          <a:xfrm>
            <a:off x="1905000" y="0"/>
            <a:ext cx="8763000" cy="457200"/>
          </a:xfrm>
        </p:spPr>
        <p:txBody>
          <a:bodyPr/>
          <a:lstStyle/>
          <a:p>
            <a:pPr algn="ctr" eaLnBrk="1" hangingPunct="1"/>
            <a:r>
              <a:rPr lang="en-US" altLang="ru-RU" sz="3600" dirty="0" smtClean="0"/>
              <a:t>Text detection   and text segmentation</a:t>
            </a:r>
            <a:endParaRPr lang="ru-RU" altLang="ru-RU" sz="3600" dirty="0"/>
          </a:p>
        </p:txBody>
      </p:sp>
      <p:pic>
        <p:nvPicPr>
          <p:cNvPr id="3" name="Объект 2"/>
          <p:cNvPicPr>
            <a:picLocks noGrp="1" noChangeAspect="1"/>
          </p:cNvPicPr>
          <p:nvPr>
            <p:ph idx="1"/>
          </p:nvPr>
        </p:nvPicPr>
        <p:blipFill>
          <a:blip r:embed="rId3"/>
          <a:stretch>
            <a:fillRect/>
          </a:stretch>
        </p:blipFill>
        <p:spPr>
          <a:xfrm>
            <a:off x="1670050" y="4395266"/>
            <a:ext cx="3162300" cy="2324100"/>
          </a:xfrm>
          <a:prstGeom prst="rect">
            <a:avLst/>
          </a:prstGeom>
        </p:spPr>
      </p:pic>
      <p:pic>
        <p:nvPicPr>
          <p:cNvPr id="5" name="Рисунок 4"/>
          <p:cNvPicPr>
            <a:picLocks noChangeAspect="1"/>
          </p:cNvPicPr>
          <p:nvPr/>
        </p:nvPicPr>
        <p:blipFill>
          <a:blip r:embed="rId4"/>
          <a:stretch>
            <a:fillRect/>
          </a:stretch>
        </p:blipFill>
        <p:spPr>
          <a:xfrm>
            <a:off x="7683500" y="4343400"/>
            <a:ext cx="3086100" cy="2362200"/>
          </a:xfrm>
          <a:prstGeom prst="rect">
            <a:avLst/>
          </a:prstGeom>
        </p:spPr>
      </p:pic>
      <p:pic>
        <p:nvPicPr>
          <p:cNvPr id="8" name="Рисунок 7"/>
          <p:cNvPicPr>
            <a:picLocks noChangeAspect="1"/>
          </p:cNvPicPr>
          <p:nvPr/>
        </p:nvPicPr>
        <p:blipFill>
          <a:blip r:embed="rId5"/>
          <a:stretch>
            <a:fillRect/>
          </a:stretch>
        </p:blipFill>
        <p:spPr>
          <a:xfrm>
            <a:off x="4459498" y="393487"/>
            <a:ext cx="3067050" cy="2333625"/>
          </a:xfrm>
          <a:prstGeom prst="rect">
            <a:avLst/>
          </a:prstGeom>
        </p:spPr>
      </p:pic>
      <p:sp>
        <p:nvSpPr>
          <p:cNvPr id="10" name="TextBox 9"/>
          <p:cNvSpPr txBox="1"/>
          <p:nvPr/>
        </p:nvSpPr>
        <p:spPr>
          <a:xfrm>
            <a:off x="654050" y="3182629"/>
            <a:ext cx="5194300" cy="830997"/>
          </a:xfrm>
          <a:prstGeom prst="rect">
            <a:avLst/>
          </a:prstGeom>
          <a:noFill/>
          <a:ln w="28575">
            <a:solidFill>
              <a:schemeClr val="tx1"/>
            </a:solidFill>
          </a:ln>
        </p:spPr>
        <p:txBody>
          <a:bodyPr wrap="square" rtlCol="0">
            <a:spAutoFit/>
          </a:bodyPr>
          <a:lstStyle/>
          <a:p>
            <a:pPr algn="ctr"/>
            <a:r>
              <a:rPr lang="en-US" sz="2400" dirty="0" smtClean="0">
                <a:solidFill>
                  <a:schemeClr val="tx2"/>
                </a:solidFill>
              </a:rPr>
              <a:t>Region classification</a:t>
            </a:r>
          </a:p>
          <a:p>
            <a:r>
              <a:rPr lang="en-US" sz="2400" dirty="0" smtClean="0">
                <a:solidFill>
                  <a:schemeClr val="tx2"/>
                </a:solidFill>
              </a:rPr>
              <a:t>(Viola-Jones, SVM, Random Forest)</a:t>
            </a:r>
            <a:endParaRPr lang="ru-RU" sz="2400" dirty="0">
              <a:solidFill>
                <a:schemeClr val="tx2"/>
              </a:solidFill>
            </a:endParaRPr>
          </a:p>
        </p:txBody>
      </p:sp>
      <p:sp>
        <p:nvSpPr>
          <p:cNvPr id="13" name="TextBox 12"/>
          <p:cNvSpPr txBox="1"/>
          <p:nvPr/>
        </p:nvSpPr>
        <p:spPr>
          <a:xfrm>
            <a:off x="6553200" y="3165060"/>
            <a:ext cx="5372100" cy="830997"/>
          </a:xfrm>
          <a:prstGeom prst="rect">
            <a:avLst/>
          </a:prstGeom>
          <a:noFill/>
          <a:ln w="28575">
            <a:solidFill>
              <a:schemeClr val="tx1"/>
            </a:solidFill>
          </a:ln>
        </p:spPr>
        <p:txBody>
          <a:bodyPr wrap="square" rtlCol="0">
            <a:spAutoFit/>
          </a:bodyPr>
          <a:lstStyle/>
          <a:p>
            <a:pPr algn="ctr"/>
            <a:r>
              <a:rPr lang="en-US" sz="2400" dirty="0" smtClean="0">
                <a:solidFill>
                  <a:schemeClr val="tx2"/>
                </a:solidFill>
              </a:rPr>
              <a:t>Semantic segmentation</a:t>
            </a:r>
          </a:p>
          <a:p>
            <a:pPr algn="ctr"/>
            <a:r>
              <a:rPr lang="en-US" sz="2400" dirty="0" smtClean="0">
                <a:solidFill>
                  <a:schemeClr val="tx2"/>
                </a:solidFill>
              </a:rPr>
              <a:t>(Convolution Neural Networks)</a:t>
            </a:r>
            <a:endParaRPr lang="ru-RU" dirty="0">
              <a:solidFill>
                <a:schemeClr val="tx2"/>
              </a:solidFill>
            </a:endParaRPr>
          </a:p>
        </p:txBody>
      </p:sp>
      <p:cxnSp>
        <p:nvCxnSpPr>
          <p:cNvPr id="18" name="Прямая соединительная линия 17"/>
          <p:cNvCxnSpPr>
            <a:stCxn id="3" idx="0"/>
            <a:endCxn id="10" idx="2"/>
          </p:cNvCxnSpPr>
          <p:nvPr/>
        </p:nvCxnSpPr>
        <p:spPr bwMode="auto">
          <a:xfrm flipV="1">
            <a:off x="3251200" y="4013626"/>
            <a:ext cx="0" cy="381640"/>
          </a:xfrm>
          <a:prstGeom prst="lin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 name="Прямая со стрелкой 22"/>
          <p:cNvCxnSpPr>
            <a:stCxn id="10" idx="2"/>
            <a:endCxn id="3" idx="0"/>
          </p:cNvCxnSpPr>
          <p:nvPr/>
        </p:nvCxnSpPr>
        <p:spPr bwMode="auto">
          <a:xfrm>
            <a:off x="3251200" y="4013626"/>
            <a:ext cx="0" cy="381640"/>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Прямая со стрелкой 26"/>
          <p:cNvCxnSpPr/>
          <p:nvPr/>
        </p:nvCxnSpPr>
        <p:spPr bwMode="auto">
          <a:xfrm flipH="1">
            <a:off x="9258299" y="4051524"/>
            <a:ext cx="12700" cy="347343"/>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Прямая со стрелкой 28"/>
          <p:cNvCxnSpPr/>
          <p:nvPr/>
        </p:nvCxnSpPr>
        <p:spPr bwMode="auto">
          <a:xfrm>
            <a:off x="5821573" y="2698958"/>
            <a:ext cx="3246227" cy="437948"/>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Прямая со стрелкой 32"/>
          <p:cNvCxnSpPr/>
          <p:nvPr/>
        </p:nvCxnSpPr>
        <p:spPr bwMode="auto">
          <a:xfrm flipH="1">
            <a:off x="3308350" y="2698958"/>
            <a:ext cx="2570373" cy="483671"/>
          </a:xfrm>
          <a:prstGeom prst="straightConnector1">
            <a:avLst/>
          </a:prstGeom>
          <a:solidFill>
            <a:schemeClr val="accent1"/>
          </a:solidFill>
          <a:ln w="25400"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2553137987"/>
      </p:ext>
    </p:extLst>
  </p:cSld>
  <p:clrMapOvr>
    <a:masterClrMapping/>
  </p:clrMapOvr>
  <p:transition>
    <p:cut/>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11"/>
          </p:nvPr>
        </p:nvSpPr>
        <p:spPr>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GRID 2018</a:t>
            </a: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7" name="Rectangle 7"/>
          <p:cNvSpPr>
            <a:spLocks noGrp="1" noChangeArrowheads="1"/>
          </p:cNvSpPr>
          <p:nvPr>
            <p:ph type="sldNum" sz="quarter" idx="12"/>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4</a:t>
            </a:r>
            <a:endParaRPr kumimoji="0" lang="ru-RU"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endParaRPr>
          </a:p>
        </p:txBody>
      </p:sp>
      <p:sp>
        <p:nvSpPr>
          <p:cNvPr id="4" name="Нижний колонтитул 4"/>
          <p:cNvSpPr txBox="1">
            <a:spLocks noGrp="1"/>
          </p:cNvSpPr>
          <p:nvPr/>
        </p:nvSpPr>
        <p:spPr bwMode="auto">
          <a:xfrm>
            <a:off x="5105400" y="60960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124" name="Rectangle 2"/>
          <p:cNvSpPr>
            <a:spLocks noGrp="1" noChangeArrowheads="1"/>
          </p:cNvSpPr>
          <p:nvPr>
            <p:ph type="title"/>
          </p:nvPr>
        </p:nvSpPr>
        <p:spPr>
          <a:xfrm>
            <a:off x="1905000" y="0"/>
            <a:ext cx="8763000" cy="457200"/>
          </a:xfrm>
        </p:spPr>
        <p:txBody>
          <a:bodyPr/>
          <a:lstStyle/>
          <a:p>
            <a:pPr algn="ctr" eaLnBrk="1" hangingPunct="1"/>
            <a:r>
              <a:rPr lang="ru-RU" altLang="ru-RU" sz="3600" dirty="0" smtClean="0"/>
              <a:t>С</a:t>
            </a:r>
            <a:r>
              <a:rPr lang="en-US" altLang="ru-RU" sz="3600" dirty="0" smtClean="0"/>
              <a:t>NNs for semantic </a:t>
            </a:r>
            <a:r>
              <a:rPr lang="en-US" altLang="ru-RU" sz="3600" dirty="0" err="1" smtClean="0"/>
              <a:t>segmentatoion</a:t>
            </a:r>
            <a:r>
              <a:rPr lang="en-US" altLang="ru-RU" sz="3600" dirty="0" smtClean="0"/>
              <a:t> </a:t>
            </a:r>
            <a:endParaRPr lang="ru-RU" altLang="ru-RU" sz="3600" dirty="0"/>
          </a:p>
        </p:txBody>
      </p:sp>
      <mc:AlternateContent xmlns:mc="http://schemas.openxmlformats.org/markup-compatibility/2006" xmlns:a14="http://schemas.microsoft.com/office/drawing/2010/main">
        <mc:Choice Requires="a14">
          <p:sp>
            <p:nvSpPr>
              <p:cNvPr id="5125" name="Rectangle 3"/>
              <p:cNvSpPr>
                <a:spLocks noGrp="1" noChangeArrowheads="1"/>
              </p:cNvSpPr>
              <p:nvPr>
                <p:ph type="body" sz="half" idx="1"/>
              </p:nvPr>
            </p:nvSpPr>
            <p:spPr>
              <a:xfrm>
                <a:off x="76201" y="523875"/>
                <a:ext cx="11572874" cy="5800725"/>
              </a:xfrm>
            </p:spPr>
            <p:txBody>
              <a:bodyPr/>
              <a:lstStyle/>
              <a:p>
                <a:pPr algn="ctr" eaLnBrk="1" hangingPunct="1">
                  <a:buFont typeface="Wingdings" panose="05000000000000000000" pitchFamily="2" charset="2"/>
                  <a:buNone/>
                </a:pPr>
                <a:r>
                  <a:rPr lang="en-US" altLang="ru-RU" sz="2400" b="1" dirty="0" smtClean="0">
                    <a:solidFill>
                      <a:schemeClr val="tx2"/>
                    </a:solidFill>
                    <a:latin typeface="Arial Narrow" panose="020B0606020202030204" pitchFamily="34" charset="0"/>
                    <a:cs typeface="Times New Roman" panose="02020603050405020304" pitchFamily="18" charset="0"/>
                  </a:rPr>
                  <a:t>		</a:t>
                </a:r>
                <a:r>
                  <a:rPr lang="en-US" altLang="ru-RU" sz="2400" b="1" dirty="0" smtClean="0">
                    <a:solidFill>
                      <a:schemeClr val="tx2"/>
                    </a:solidFill>
                    <a:latin typeface="Times New Roman" panose="02020603050405020304" pitchFamily="18" charset="0"/>
                    <a:cs typeface="Times New Roman" panose="02020603050405020304" pitchFamily="18" charset="0"/>
                  </a:rPr>
                  <a:t>Metrics </a:t>
                </a:r>
                <a:r>
                  <a:rPr lang="en-US" sz="2400" dirty="0" err="1">
                    <a:solidFill>
                      <a:schemeClr val="tx2"/>
                    </a:solidFill>
                  </a:rPr>
                  <a:t>MIoU</a:t>
                </a:r>
                <a:r>
                  <a:rPr lang="en-US" sz="2400" dirty="0">
                    <a:solidFill>
                      <a:schemeClr val="tx2"/>
                    </a:solidFill>
                  </a:rPr>
                  <a:t>- </a:t>
                </a:r>
                <a:r>
                  <a:rPr lang="en-US" sz="2400" dirty="0" smtClean="0">
                    <a:solidFill>
                      <a:schemeClr val="tx2"/>
                    </a:solidFill>
                  </a:rPr>
                  <a:t>Mean Intersection of Union </a:t>
                </a:r>
              </a:p>
              <a:p>
                <a:pPr algn="ctr" eaLnBrk="1" hangingPunct="1">
                  <a:buFont typeface="Wingdings" panose="05000000000000000000" pitchFamily="2" charset="2"/>
                  <a:buNone/>
                </a:pPr>
                <a14:m>
                  <m:oMathPara xmlns:m="http://schemas.openxmlformats.org/officeDocument/2006/math">
                    <m:oMathParaPr>
                      <m:jc m:val="left"/>
                    </m:oMathParaPr>
                    <m:oMath xmlns:m="http://schemas.openxmlformats.org/officeDocument/2006/math">
                      <m:r>
                        <a:rPr lang="en-US" sz="2400" i="1">
                          <a:latin typeface="Cambria Math" panose="02040503050406030204" pitchFamily="18" charset="0"/>
                        </a:rPr>
                        <m:t>𝑀𝐼𝑜𝑈</m:t>
                      </m:r>
                      <m:r>
                        <a:rPr lang="en-US" sz="2400" i="1">
                          <a:latin typeface="Cambria Math" panose="02040503050406030204" pitchFamily="18" charset="0"/>
                        </a:rPr>
                        <m:t>=</m:t>
                      </m:r>
                      <m:f>
                        <m:fPr>
                          <m:ctrlPr>
                            <a:rPr lang="en-US" sz="2400" i="1">
                              <a:latin typeface="Cambria Math" panose="02040503050406030204" pitchFamily="18" charset="0"/>
                            </a:rPr>
                          </m:ctrlPr>
                        </m:fPr>
                        <m:num>
                          <m:nary>
                            <m:naryPr>
                              <m:chr m:val="∑"/>
                              <m:ctrlPr>
                                <a:rPr lang="pt-BR" sz="2400" i="1">
                                  <a:latin typeface="Cambria Math" panose="02040503050406030204" pitchFamily="18" charset="0"/>
                                </a:rPr>
                              </m:ctrlPr>
                            </m:naryPr>
                            <m:sub>
                              <m:r>
                                <m:rPr>
                                  <m:brk m:alnAt="23"/>
                                </m:rPr>
                                <a:rPr lang="en-US" sz="2400" i="1">
                                  <a:latin typeface="Cambria Math" panose="02040503050406030204" pitchFamily="18" charset="0"/>
                                </a:rPr>
                                <m:t>𝑚</m:t>
                              </m:r>
                              <m:r>
                                <a:rPr lang="pt-BR" sz="2400" i="1">
                                  <a:latin typeface="Cambria Math" panose="02040503050406030204" pitchFamily="18" charset="0"/>
                                </a:rPr>
                                <m:t>=</m:t>
                              </m:r>
                              <m:r>
                                <a:rPr lang="en-US" sz="2400" i="1">
                                  <a:latin typeface="Cambria Math" panose="02040503050406030204" pitchFamily="18" charset="0"/>
                                </a:rPr>
                                <m:t>1</m:t>
                              </m:r>
                            </m:sub>
                            <m:sup>
                              <m:r>
                                <a:rPr lang="en-US" sz="2400" i="1">
                                  <a:latin typeface="Cambria Math" panose="02040503050406030204" pitchFamily="18" charset="0"/>
                                </a:rPr>
                                <m:t>𝑘</m:t>
                              </m:r>
                            </m:sup>
                            <m:e>
                              <m:f>
                                <m:fPr>
                                  <m:ctrlPr>
                                    <a:rPr lang="en-US" sz="2400" i="1">
                                      <a:latin typeface="Cambria Math" panose="02040503050406030204" pitchFamily="18" charset="0"/>
                                    </a:rPr>
                                  </m:ctrlPr>
                                </m:fPr>
                                <m:num>
                                  <m:sSubSup>
                                    <m:sSubSupPr>
                                      <m:ctrlPr>
                                        <a:rPr lang="en-US" sz="2400" i="1">
                                          <a:latin typeface="Cambria Math" panose="02040503050406030204" pitchFamily="18" charset="0"/>
                                        </a:rPr>
                                      </m:ctrlPr>
                                    </m:sSubSupPr>
                                    <m:e>
                                      <m:r>
                                        <a:rPr lang="en-US" sz="2400" i="1">
                                          <a:latin typeface="Cambria Math" panose="02040503050406030204" pitchFamily="18" charset="0"/>
                                        </a:rPr>
                                        <m:t>𝑆</m:t>
                                      </m:r>
                                    </m:e>
                                    <m:sub>
                                      <m:r>
                                        <a:rPr lang="en-US" sz="2400" i="1">
                                          <a:latin typeface="Cambria Math" panose="02040503050406030204" pitchFamily="18" charset="0"/>
                                        </a:rPr>
                                        <m:t>𝑜𝑣𝑒𝑟𝑙𝑎𝑝</m:t>
                                      </m:r>
                                    </m:sub>
                                    <m:sup>
                                      <m:r>
                                        <a:rPr lang="en-US" sz="2400" i="1">
                                          <a:latin typeface="Cambria Math" panose="02040503050406030204" pitchFamily="18" charset="0"/>
                                        </a:rPr>
                                        <m:t>𝑚</m:t>
                                      </m:r>
                                    </m:sup>
                                  </m:sSubSup>
                                </m:num>
                                <m:den>
                                  <m:sSubSup>
                                    <m:sSubSupPr>
                                      <m:ctrlPr>
                                        <a:rPr lang="ru-RU" sz="2400" i="1">
                                          <a:latin typeface="Cambria Math" panose="02040503050406030204" pitchFamily="18" charset="0"/>
                                        </a:rPr>
                                      </m:ctrlPr>
                                    </m:sSubSupPr>
                                    <m:e>
                                      <m:r>
                                        <a:rPr lang="en-US" sz="2400" i="1">
                                          <a:latin typeface="Cambria Math" panose="02040503050406030204" pitchFamily="18" charset="0"/>
                                        </a:rPr>
                                        <m:t>𝑆</m:t>
                                      </m:r>
                                    </m:e>
                                    <m:sub>
                                      <m:r>
                                        <a:rPr lang="en-US" sz="2400" i="1">
                                          <a:latin typeface="Cambria Math" panose="02040503050406030204" pitchFamily="18" charset="0"/>
                                        </a:rPr>
                                        <m:t>𝑢𝑛𝑖𝑜𝑛</m:t>
                                      </m:r>
                                    </m:sub>
                                    <m:sup>
                                      <m:r>
                                        <a:rPr lang="en-US" sz="2400" i="1">
                                          <a:latin typeface="Cambria Math" panose="02040503050406030204" pitchFamily="18" charset="0"/>
                                        </a:rPr>
                                        <m:t>𝑚</m:t>
                                      </m:r>
                                    </m:sup>
                                  </m:sSubSup>
                                </m:den>
                              </m:f>
                            </m:e>
                          </m:nary>
                        </m:num>
                        <m:den>
                          <m:r>
                            <a:rPr lang="en-US" sz="2400" i="1">
                              <a:latin typeface="Cambria Math" panose="02040503050406030204" pitchFamily="18" charset="0"/>
                            </a:rPr>
                            <m:t>𝑘</m:t>
                          </m:r>
                        </m:den>
                      </m:f>
                    </m:oMath>
                  </m:oMathPara>
                </a14:m>
                <a:endParaRPr lang="en-US" sz="2400" i="1" dirty="0" smtClean="0">
                  <a:latin typeface="Cambria Math" panose="02040503050406030204" pitchFamily="18" charset="0"/>
                </a:endParaRPr>
              </a:p>
              <a:p>
                <a:pPr marL="0" indent="0">
                  <a:buNone/>
                </a:pPr>
                <a:endParaRPr lang="en-US" sz="2400" i="1" dirty="0" smtClean="0">
                  <a:latin typeface="Cambria Math" panose="02040503050406030204" pitchFamily="18" charset="0"/>
                </a:endParaRPr>
              </a:p>
              <a:p>
                <a:pPr marL="0" indent="0">
                  <a:buNone/>
                </a:pPr>
                <a:r>
                  <a:rPr lang="en-US" sz="2400" dirty="0" smtClean="0"/>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𝑆</m:t>
                        </m:r>
                      </m:e>
                      <m:sub>
                        <m:r>
                          <a:rPr lang="en-US" sz="2400" i="1">
                            <a:latin typeface="Cambria Math" panose="02040503050406030204" pitchFamily="18" charset="0"/>
                          </a:rPr>
                          <m:t>𝑜𝑣𝑒𝑟𝑙𝑎𝑝</m:t>
                        </m:r>
                      </m:sub>
                      <m:sup>
                        <m:r>
                          <a:rPr lang="en-US" sz="2400" i="1">
                            <a:latin typeface="Cambria Math" panose="02040503050406030204" pitchFamily="18" charset="0"/>
                          </a:rPr>
                          <m:t>𝑚</m:t>
                        </m:r>
                      </m:sup>
                    </m:sSubSup>
                    <m:r>
                      <a:rPr lang="ru-RU" sz="240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𝑆</m:t>
                        </m:r>
                      </m:e>
                      <m:sub>
                        <m:r>
                          <a:rPr lang="en-US" sz="2400" i="1">
                            <a:latin typeface="Cambria Math" panose="02040503050406030204" pitchFamily="18" charset="0"/>
                          </a:rPr>
                          <m:t>𝑝𝑟𝑒𝑑</m:t>
                        </m:r>
                        <m:r>
                          <a:rPr lang="en-US" sz="2400" i="1">
                            <a:latin typeface="Cambria Math" panose="02040503050406030204" pitchFamily="18" charset="0"/>
                          </a:rPr>
                          <m:t> </m:t>
                        </m:r>
                      </m:sub>
                      <m:sup>
                        <m:r>
                          <a:rPr lang="en-US" sz="2400" i="1">
                            <a:latin typeface="Cambria Math" panose="02040503050406030204" pitchFamily="18" charset="0"/>
                          </a:rPr>
                          <m:t>𝑚</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𝑆</m:t>
                        </m:r>
                      </m:e>
                      <m:sub>
                        <m:r>
                          <a:rPr lang="en-US" sz="2400" i="1">
                            <a:latin typeface="Cambria Math" panose="02040503050406030204" pitchFamily="18" charset="0"/>
                          </a:rPr>
                          <m:t>𝑟𝑒𝑎𝑙</m:t>
                        </m:r>
                        <m:r>
                          <a:rPr lang="en-US" sz="2400" i="1">
                            <a:latin typeface="Cambria Math" panose="02040503050406030204" pitchFamily="18" charset="0"/>
                          </a:rPr>
                          <m:t> </m:t>
                        </m:r>
                      </m:sub>
                      <m:sup>
                        <m:r>
                          <a:rPr lang="en-US" sz="2400" i="1">
                            <a:latin typeface="Cambria Math" panose="02040503050406030204" pitchFamily="18" charset="0"/>
                          </a:rPr>
                          <m:t>𝑚</m:t>
                        </m:r>
                      </m:sup>
                    </m:sSubSup>
                  </m:oMath>
                </a14:m>
                <a:endParaRPr lang="en-US" sz="2400" i="1" dirty="0" smtClean="0">
                  <a:latin typeface="Cambria Math" panose="02040503050406030204" pitchFamily="18" charset="0"/>
                </a:endParaRPr>
              </a:p>
              <a:p>
                <a:pPr marL="0" indent="0">
                  <a:buNone/>
                </a:pPr>
                <a:r>
                  <a:rPr lang="en-US" sz="2400" dirty="0" smtClean="0"/>
                  <a:t>      </a:t>
                </a:r>
                <a14:m>
                  <m:oMath xmlns:m="http://schemas.openxmlformats.org/officeDocument/2006/math">
                    <m:sSubSup>
                      <m:sSubSupPr>
                        <m:ctrlPr>
                          <a:rPr lang="en-US" sz="2400" i="1">
                            <a:latin typeface="Cambria Math" panose="02040503050406030204" pitchFamily="18" charset="0"/>
                          </a:rPr>
                        </m:ctrlPr>
                      </m:sSubSupPr>
                      <m:e>
                        <m:r>
                          <a:rPr lang="en-US" sz="2400" i="1">
                            <a:latin typeface="Cambria Math" panose="02040503050406030204" pitchFamily="18" charset="0"/>
                          </a:rPr>
                          <m:t>𝑆</m:t>
                        </m:r>
                      </m:e>
                      <m:sub>
                        <m:r>
                          <a:rPr lang="en-US" sz="2400" i="1">
                            <a:latin typeface="Cambria Math" panose="02040503050406030204" pitchFamily="18" charset="0"/>
                          </a:rPr>
                          <m:t>𝑢𝑛𝑖𝑜𝑛</m:t>
                        </m:r>
                      </m:sub>
                      <m:sup>
                        <m:r>
                          <a:rPr lang="en-US" sz="2400" i="1">
                            <a:latin typeface="Cambria Math" panose="02040503050406030204" pitchFamily="18" charset="0"/>
                          </a:rPr>
                          <m:t>𝑚</m:t>
                        </m:r>
                      </m:sup>
                    </m:sSubSup>
                    <m:r>
                      <a:rPr lang="ru-RU" sz="2400">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𝑆</m:t>
                        </m:r>
                      </m:e>
                      <m:sub>
                        <m:r>
                          <a:rPr lang="en-US" sz="2400" i="1">
                            <a:latin typeface="Cambria Math" panose="02040503050406030204" pitchFamily="18" charset="0"/>
                          </a:rPr>
                          <m:t>𝑝𝑟𝑒𝑑</m:t>
                        </m:r>
                        <m:r>
                          <a:rPr lang="en-US" sz="2400" i="1">
                            <a:latin typeface="Cambria Math" panose="02040503050406030204" pitchFamily="18" charset="0"/>
                          </a:rPr>
                          <m:t> </m:t>
                        </m:r>
                      </m:sub>
                      <m:sup>
                        <m:r>
                          <a:rPr lang="en-US" sz="2400" i="1">
                            <a:latin typeface="Cambria Math" panose="02040503050406030204" pitchFamily="18" charset="0"/>
                          </a:rPr>
                          <m:t>𝑚</m:t>
                        </m:r>
                      </m:sup>
                    </m:sSubSup>
                    <m:r>
                      <a:rPr lang="en-US" sz="2400" i="1">
                        <a:latin typeface="Cambria Math" panose="02040503050406030204" pitchFamily="18" charset="0"/>
                      </a:rPr>
                      <m:t>∪</m:t>
                    </m:r>
                    <m:sSubSup>
                      <m:sSubSupPr>
                        <m:ctrlPr>
                          <a:rPr lang="en-US" sz="2400" i="1">
                            <a:latin typeface="Cambria Math" panose="02040503050406030204" pitchFamily="18" charset="0"/>
                          </a:rPr>
                        </m:ctrlPr>
                      </m:sSubSupPr>
                      <m:e>
                        <m:r>
                          <a:rPr lang="en-US" sz="2400" i="1">
                            <a:latin typeface="Cambria Math" panose="02040503050406030204" pitchFamily="18" charset="0"/>
                          </a:rPr>
                          <m:t>𝑆</m:t>
                        </m:r>
                      </m:e>
                      <m:sub>
                        <m:r>
                          <a:rPr lang="en-US" sz="2400" i="1">
                            <a:latin typeface="Cambria Math" panose="02040503050406030204" pitchFamily="18" charset="0"/>
                          </a:rPr>
                          <m:t>𝑟𝑒𝑎𝑙</m:t>
                        </m:r>
                        <m:r>
                          <a:rPr lang="en-US" sz="2400" i="1">
                            <a:latin typeface="Cambria Math" panose="02040503050406030204" pitchFamily="18" charset="0"/>
                          </a:rPr>
                          <m:t> </m:t>
                        </m:r>
                      </m:sub>
                      <m:sup>
                        <m:r>
                          <a:rPr lang="en-US" sz="2400" i="1">
                            <a:latin typeface="Cambria Math" panose="02040503050406030204" pitchFamily="18" charset="0"/>
                          </a:rPr>
                          <m:t>𝑚</m:t>
                        </m:r>
                      </m:sup>
                    </m:sSubSup>
                  </m:oMath>
                </a14:m>
                <a:endParaRPr lang="ru-RU" sz="2400" dirty="0"/>
              </a:p>
            </p:txBody>
          </p:sp>
        </mc:Choice>
        <mc:Fallback xmlns="">
          <p:sp>
            <p:nvSpPr>
              <p:cNvPr id="5125" name="Rectangle 3"/>
              <p:cNvSpPr>
                <a:spLocks noGrp="1" noRot="1" noChangeAspect="1" noMove="1" noResize="1" noEditPoints="1" noAdjustHandles="1" noChangeArrowheads="1" noChangeShapeType="1" noTextEdit="1"/>
              </p:cNvSpPr>
              <p:nvPr>
                <p:ph type="body" sz="half" idx="1"/>
              </p:nvPr>
            </p:nvSpPr>
            <p:spPr>
              <a:xfrm>
                <a:off x="76201" y="523875"/>
                <a:ext cx="11572874" cy="5800725"/>
              </a:xfrm>
              <a:blipFill>
                <a:blip r:embed="rId3"/>
                <a:stretch>
                  <a:fillRect t="-840"/>
                </a:stretch>
              </a:blipFill>
            </p:spPr>
            <p:txBody>
              <a:bodyPr/>
              <a:lstStyle/>
              <a:p>
                <a:r>
                  <a:rPr lang="ru-RU">
                    <a:noFill/>
                  </a:rPr>
                  <a:t> </a:t>
                </a:r>
              </a:p>
            </p:txBody>
          </p:sp>
        </mc:Fallback>
      </mc:AlternateContent>
      <p:graphicFrame>
        <p:nvGraphicFramePr>
          <p:cNvPr id="9" name="Таблица 8"/>
          <p:cNvGraphicFramePr>
            <a:graphicFrameLocks noGrp="1"/>
          </p:cNvGraphicFramePr>
          <p:nvPr>
            <p:extLst>
              <p:ext uri="{D42A27DB-BD31-4B8C-83A1-F6EECF244321}">
                <p14:modId xmlns:p14="http://schemas.microsoft.com/office/powerpoint/2010/main" val="2733359450"/>
              </p:ext>
            </p:extLst>
          </p:nvPr>
        </p:nvGraphicFramePr>
        <p:xfrm>
          <a:off x="3867150" y="3627120"/>
          <a:ext cx="7543800" cy="2468880"/>
        </p:xfrm>
        <a:graphic>
          <a:graphicData uri="http://schemas.openxmlformats.org/drawingml/2006/table">
            <a:tbl>
              <a:tblPr firstRow="1" bandRow="1">
                <a:tableStyleId>{5C22544A-7EE6-4342-B048-85BDC9FD1C3A}</a:tableStyleId>
              </a:tblPr>
              <a:tblGrid>
                <a:gridCol w="4035425">
                  <a:extLst>
                    <a:ext uri="{9D8B030D-6E8A-4147-A177-3AD203B41FA5}">
                      <a16:colId xmlns:a16="http://schemas.microsoft.com/office/drawing/2014/main" val="1265932853"/>
                    </a:ext>
                  </a:extLst>
                </a:gridCol>
                <a:gridCol w="1752600">
                  <a:extLst>
                    <a:ext uri="{9D8B030D-6E8A-4147-A177-3AD203B41FA5}">
                      <a16:colId xmlns:a16="http://schemas.microsoft.com/office/drawing/2014/main" val="3013720650"/>
                    </a:ext>
                  </a:extLst>
                </a:gridCol>
                <a:gridCol w="1755775">
                  <a:extLst>
                    <a:ext uri="{9D8B030D-6E8A-4147-A177-3AD203B41FA5}">
                      <a16:colId xmlns:a16="http://schemas.microsoft.com/office/drawing/2014/main" val="1936300840"/>
                    </a:ext>
                  </a:extLst>
                </a:gridCol>
              </a:tblGrid>
              <a:tr h="0">
                <a:tc>
                  <a:txBody>
                    <a:bodyPr/>
                    <a:lstStyle/>
                    <a:p>
                      <a:pPr algn="ctr"/>
                      <a:r>
                        <a:rPr lang="en-US" dirty="0" smtClean="0">
                          <a:solidFill>
                            <a:schemeClr val="tx2"/>
                          </a:solidFill>
                        </a:rPr>
                        <a:t>CNN</a:t>
                      </a:r>
                      <a:endParaRPr lang="ru-RU" dirty="0">
                        <a:solidFill>
                          <a:schemeClr val="tx2"/>
                        </a:solidFill>
                      </a:endParaRPr>
                    </a:p>
                  </a:txBody>
                  <a:tcPr>
                    <a:noFill/>
                  </a:tcPr>
                </a:tc>
                <a:tc>
                  <a:txBody>
                    <a:bodyPr/>
                    <a:lstStyle/>
                    <a:p>
                      <a:pPr algn="ctr"/>
                      <a:r>
                        <a:rPr lang="en-US" dirty="0" smtClean="0">
                          <a:solidFill>
                            <a:schemeClr val="tx2"/>
                          </a:solidFill>
                        </a:rPr>
                        <a:t>MI0U %</a:t>
                      </a:r>
                      <a:endParaRPr lang="ru-RU" dirty="0">
                        <a:solidFill>
                          <a:schemeClr val="tx2"/>
                        </a:solidFill>
                      </a:endParaRPr>
                    </a:p>
                  </a:txBody>
                  <a:tcPr>
                    <a:noFill/>
                  </a:tcPr>
                </a:tc>
                <a:tc>
                  <a:txBody>
                    <a:bodyPr/>
                    <a:lstStyle/>
                    <a:p>
                      <a:pPr algn="ctr"/>
                      <a:r>
                        <a:rPr lang="en-US" dirty="0" smtClean="0">
                          <a:solidFill>
                            <a:schemeClr val="tx2"/>
                          </a:solidFill>
                        </a:rPr>
                        <a:t>Year</a:t>
                      </a:r>
                      <a:endParaRPr lang="ru-RU" dirty="0">
                        <a:solidFill>
                          <a:schemeClr val="tx2"/>
                        </a:solidFill>
                      </a:endParaRPr>
                    </a:p>
                  </a:txBody>
                  <a:tcPr>
                    <a:noFill/>
                  </a:tcPr>
                </a:tc>
                <a:extLst>
                  <a:ext uri="{0D108BD9-81ED-4DB2-BD59-A6C34878D82A}">
                    <a16:rowId xmlns:a16="http://schemas.microsoft.com/office/drawing/2014/main" val="2262481394"/>
                  </a:ext>
                </a:extLst>
              </a:tr>
              <a:tr h="27305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ru-RU" sz="2000" b="1" dirty="0" err="1" smtClean="0">
                          <a:solidFill>
                            <a:srgbClr val="5E7076"/>
                          </a:solidFill>
                        </a:rPr>
                        <a:t>Fully</a:t>
                      </a:r>
                      <a:r>
                        <a:rPr lang="ru-RU" sz="2000" b="1" dirty="0" smtClean="0">
                          <a:solidFill>
                            <a:srgbClr val="5E7076"/>
                          </a:solidFill>
                        </a:rPr>
                        <a:t> </a:t>
                      </a:r>
                      <a:r>
                        <a:rPr lang="ru-RU" sz="2000" b="1" dirty="0" err="1" smtClean="0">
                          <a:solidFill>
                            <a:srgbClr val="5E7076"/>
                          </a:solidFill>
                        </a:rPr>
                        <a:t>Convolutional</a:t>
                      </a:r>
                      <a:r>
                        <a:rPr lang="ru-RU" sz="2000" b="1" dirty="0" smtClean="0">
                          <a:solidFill>
                            <a:srgbClr val="5E7076"/>
                          </a:solidFill>
                        </a:rPr>
                        <a:t> </a:t>
                      </a:r>
                      <a:r>
                        <a:rPr lang="ru-RU" sz="2000" b="1" dirty="0" err="1" smtClean="0">
                          <a:solidFill>
                            <a:srgbClr val="5E7076"/>
                          </a:solidFill>
                        </a:rPr>
                        <a:t>Networks</a:t>
                      </a:r>
                      <a:endParaRPr lang="ru-RU" sz="2000" b="1" dirty="0" smtClean="0">
                        <a:solidFill>
                          <a:srgbClr val="5E7076"/>
                        </a:solidFill>
                      </a:endParaRPr>
                    </a:p>
                    <a:p>
                      <a:endParaRPr lang="ru-RU" sz="2000" b="1" dirty="0"/>
                    </a:p>
                  </a:txBody>
                  <a:tcPr/>
                </a:tc>
                <a:tc>
                  <a:txBody>
                    <a:bodyPr/>
                    <a:lstStyle/>
                    <a:p>
                      <a:r>
                        <a:rPr lang="en-US" sz="2000" b="1" dirty="0" smtClean="0"/>
                        <a:t>67</a:t>
                      </a:r>
                      <a:endParaRPr lang="ru-RU" sz="2000" b="1" dirty="0"/>
                    </a:p>
                  </a:txBody>
                  <a:tcPr/>
                </a:tc>
                <a:tc>
                  <a:txBody>
                    <a:bodyPr/>
                    <a:lstStyle/>
                    <a:p>
                      <a:r>
                        <a:rPr lang="en-US" sz="2000" b="1" dirty="0" smtClean="0"/>
                        <a:t>2014</a:t>
                      </a:r>
                      <a:endParaRPr lang="ru-RU" sz="2000" b="1" dirty="0"/>
                    </a:p>
                  </a:txBody>
                  <a:tcPr/>
                </a:tc>
                <a:extLst>
                  <a:ext uri="{0D108BD9-81ED-4DB2-BD59-A6C34878D82A}">
                    <a16:rowId xmlns:a16="http://schemas.microsoft.com/office/drawing/2014/main" val="3199548390"/>
                  </a:ext>
                </a:extLst>
              </a:tr>
              <a:tr h="1803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i="0" u="none" strike="noStrike" kern="1200" dirty="0" smtClean="0">
                          <a:solidFill>
                            <a:srgbClr val="5E7076"/>
                          </a:solidFill>
                          <a:effectLst/>
                          <a:latin typeface="+mn-lt"/>
                          <a:ea typeface="+mn-ea"/>
                          <a:cs typeface="+mn-cs"/>
                        </a:rPr>
                        <a:t>Dilated (</a:t>
                      </a:r>
                      <a:r>
                        <a:rPr lang="en-US" sz="2000" b="1" i="0" u="none" strike="noStrike" kern="1200" dirty="0" err="1" smtClean="0">
                          <a:solidFill>
                            <a:srgbClr val="5E7076"/>
                          </a:solidFill>
                          <a:effectLst/>
                          <a:latin typeface="+mn-lt"/>
                          <a:ea typeface="+mn-ea"/>
                          <a:cs typeface="+mn-cs"/>
                        </a:rPr>
                        <a:t>Atrous</a:t>
                      </a:r>
                      <a:r>
                        <a:rPr lang="en-US" sz="2000" b="1" i="0" u="none" strike="noStrike" kern="1200" dirty="0" smtClean="0">
                          <a:solidFill>
                            <a:srgbClr val="5E7076"/>
                          </a:solidFill>
                          <a:effectLst/>
                          <a:latin typeface="+mn-lt"/>
                          <a:ea typeface="+mn-ea"/>
                          <a:cs typeface="+mn-cs"/>
                        </a:rPr>
                        <a:t>) Convolutions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000" b="1" dirty="0" smtClean="0">
                        <a:solidFill>
                          <a:srgbClr val="5E7076"/>
                        </a:solidFill>
                      </a:endParaRPr>
                    </a:p>
                  </a:txBody>
                  <a:tcPr/>
                </a:tc>
                <a:tc>
                  <a:txBody>
                    <a:bodyPr/>
                    <a:lstStyle/>
                    <a:p>
                      <a:r>
                        <a:rPr lang="en-US" sz="2000" b="1" dirty="0" smtClean="0"/>
                        <a:t>75</a:t>
                      </a:r>
                      <a:endParaRPr lang="ru-RU" sz="2000" b="1" dirty="0"/>
                    </a:p>
                  </a:txBody>
                  <a:tcPr/>
                </a:tc>
                <a:tc>
                  <a:txBody>
                    <a:bodyPr/>
                    <a:lstStyle/>
                    <a:p>
                      <a:r>
                        <a:rPr lang="en-US" sz="2000" b="1" dirty="0" smtClean="0"/>
                        <a:t>2015</a:t>
                      </a:r>
                      <a:endParaRPr lang="ru-RU" sz="2000" b="1" dirty="0"/>
                    </a:p>
                  </a:txBody>
                  <a:tcPr/>
                </a:tc>
                <a:extLst>
                  <a:ext uri="{0D108BD9-81ED-4DB2-BD59-A6C34878D82A}">
                    <a16:rowId xmlns:a16="http://schemas.microsoft.com/office/drawing/2014/main" val="462460174"/>
                  </a:ext>
                </a:extLst>
              </a:tr>
              <a:tr h="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err="1" smtClean="0">
                          <a:solidFill>
                            <a:srgbClr val="5E7076"/>
                          </a:solidFill>
                        </a:rPr>
                        <a:t>DeepLab</a:t>
                      </a:r>
                      <a:r>
                        <a:rPr lang="ru-RU" sz="2000" b="1" dirty="0" smtClean="0">
                          <a:solidFill>
                            <a:srgbClr val="5E7076"/>
                          </a:solidFill>
                        </a:rPr>
                        <a:t> </a:t>
                      </a:r>
                      <a:r>
                        <a:rPr lang="en-US" sz="2000" b="1" dirty="0" smtClean="0">
                          <a:solidFill>
                            <a:srgbClr val="5E7076"/>
                          </a:solidFill>
                        </a:rPr>
                        <a:t>v3</a:t>
                      </a:r>
                    </a:p>
                    <a:p>
                      <a:pPr marL="0" marR="0" lvl="0" indent="0" algn="l" defTabSz="914400" rtl="0" eaLnBrk="1" fontAlgn="auto" latinLnBrk="0" hangingPunct="1">
                        <a:lnSpc>
                          <a:spcPct val="100000"/>
                        </a:lnSpc>
                        <a:spcBef>
                          <a:spcPts val="0"/>
                        </a:spcBef>
                        <a:spcAft>
                          <a:spcPts val="0"/>
                        </a:spcAft>
                        <a:buClrTx/>
                        <a:buSzTx/>
                        <a:buFontTx/>
                        <a:buNone/>
                        <a:tabLst/>
                        <a:defRPr/>
                      </a:pPr>
                      <a:endParaRPr lang="ru-RU" sz="2000" b="1" dirty="0" smtClean="0">
                        <a:solidFill>
                          <a:srgbClr val="5E7076"/>
                        </a:solidFill>
                      </a:endParaRPr>
                    </a:p>
                  </a:txBody>
                  <a:tcPr/>
                </a:tc>
                <a:tc>
                  <a:txBody>
                    <a:bodyPr/>
                    <a:lstStyle/>
                    <a:p>
                      <a:r>
                        <a:rPr lang="en-US" sz="2000" b="1" dirty="0" smtClean="0"/>
                        <a:t>86</a:t>
                      </a:r>
                      <a:endParaRPr lang="ru-RU" sz="2000" b="1" dirty="0"/>
                    </a:p>
                  </a:txBody>
                  <a:tcPr/>
                </a:tc>
                <a:tc>
                  <a:txBody>
                    <a:bodyPr/>
                    <a:lstStyle/>
                    <a:p>
                      <a:r>
                        <a:rPr lang="en-US" sz="2000" b="1" dirty="0" smtClean="0"/>
                        <a:t>2017</a:t>
                      </a:r>
                      <a:endParaRPr lang="ru-RU" sz="2000" b="1" dirty="0"/>
                    </a:p>
                  </a:txBody>
                  <a:tcPr/>
                </a:tc>
                <a:extLst>
                  <a:ext uri="{0D108BD9-81ED-4DB2-BD59-A6C34878D82A}">
                    <a16:rowId xmlns:a16="http://schemas.microsoft.com/office/drawing/2014/main" val="3889641090"/>
                  </a:ext>
                </a:extLst>
              </a:tr>
            </a:tbl>
          </a:graphicData>
        </a:graphic>
      </p:graphicFrame>
      <p:pic>
        <p:nvPicPr>
          <p:cNvPr id="11" name="Рисунок 10"/>
          <p:cNvPicPr>
            <a:picLocks noChangeAspect="1"/>
          </p:cNvPicPr>
          <p:nvPr/>
        </p:nvPicPr>
        <p:blipFill>
          <a:blip r:embed="rId4"/>
          <a:stretch>
            <a:fillRect/>
          </a:stretch>
        </p:blipFill>
        <p:spPr>
          <a:xfrm>
            <a:off x="4662488" y="1171258"/>
            <a:ext cx="2566718" cy="1960880"/>
          </a:xfrm>
          <a:prstGeom prst="rect">
            <a:avLst/>
          </a:prstGeom>
          <a:solidFill>
            <a:schemeClr val="bg1">
              <a:lumMod val="50000"/>
            </a:schemeClr>
          </a:solidFill>
        </p:spPr>
      </p:pic>
      <p:sp>
        <p:nvSpPr>
          <p:cNvPr id="15" name="TextBox 14"/>
          <p:cNvSpPr txBox="1"/>
          <p:nvPr/>
        </p:nvSpPr>
        <p:spPr>
          <a:xfrm>
            <a:off x="247650" y="3779520"/>
            <a:ext cx="3924300" cy="2585323"/>
          </a:xfrm>
          <a:prstGeom prst="rect">
            <a:avLst/>
          </a:prstGeom>
          <a:noFill/>
        </p:spPr>
        <p:txBody>
          <a:bodyPr wrap="square" rtlCol="0">
            <a:spAutoFit/>
          </a:bodyPr>
          <a:lstStyle/>
          <a:p>
            <a:r>
              <a:rPr lang="en-US" sz="2400" dirty="0" smtClean="0">
                <a:solidFill>
                  <a:schemeClr val="tx2"/>
                </a:solidFill>
              </a:rPr>
              <a:t>Data set Pascal 2012:</a:t>
            </a:r>
          </a:p>
          <a:p>
            <a:r>
              <a:rPr lang="en-US" sz="2400" dirty="0">
                <a:solidFill>
                  <a:schemeClr val="tx2"/>
                </a:solidFill>
              </a:rPr>
              <a:t>4 categories - people, transport, </a:t>
            </a:r>
            <a:r>
              <a:rPr lang="en-US" sz="2400" dirty="0" smtClean="0">
                <a:solidFill>
                  <a:schemeClr val="tx2"/>
                </a:solidFill>
              </a:rPr>
              <a:t>animals</a:t>
            </a:r>
            <a:r>
              <a:rPr lang="en-US" sz="2400" dirty="0">
                <a:solidFill>
                  <a:schemeClr val="tx2"/>
                </a:solidFill>
              </a:rPr>
              <a:t>, household items</a:t>
            </a:r>
            <a:r>
              <a:rPr lang="en-US" sz="2400" dirty="0" smtClean="0">
                <a:solidFill>
                  <a:schemeClr val="tx2"/>
                </a:solidFill>
              </a:rPr>
              <a:t>.</a:t>
            </a:r>
          </a:p>
          <a:p>
            <a:endParaRPr lang="en-US" sz="2400" dirty="0" smtClean="0">
              <a:solidFill>
                <a:schemeClr val="tx2"/>
              </a:solidFill>
            </a:endParaRPr>
          </a:p>
          <a:p>
            <a:r>
              <a:rPr lang="en-US" sz="2400" dirty="0" smtClean="0">
                <a:solidFill>
                  <a:schemeClr val="tx2"/>
                </a:solidFill>
              </a:rPr>
              <a:t>All classes - 21</a:t>
            </a:r>
          </a:p>
          <a:p>
            <a:endParaRPr lang="ru-RU" dirty="0"/>
          </a:p>
        </p:txBody>
      </p:sp>
    </p:spTree>
    <p:extLst>
      <p:ext uri="{BB962C8B-B14F-4D97-AF65-F5344CB8AC3E}">
        <p14:creationId xmlns:p14="http://schemas.microsoft.com/office/powerpoint/2010/main" val="3797773928"/>
      </p:ext>
    </p:extLst>
  </p:cSld>
  <p:clrMapOvr>
    <a:masterClrMapping/>
  </p:clrMapOvr>
  <p:transition>
    <p:cut/>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11"/>
          </p:nvPr>
        </p:nvSpPr>
        <p:spPr>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GRID 2018</a:t>
            </a: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7" name="Rectangle 7"/>
          <p:cNvSpPr>
            <a:spLocks noGrp="1" noChangeArrowheads="1"/>
          </p:cNvSpPr>
          <p:nvPr>
            <p:ph type="sldNum" sz="quarter" idx="12"/>
          </p:nvPr>
        </p:nvSpPr>
        <p:spPr>
          <a:xfrm>
            <a:off x="9318625" y="6276975"/>
            <a:ext cx="2540000" cy="457200"/>
          </a:xfrm>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5</a:t>
            </a:r>
            <a:endParaRPr kumimoji="0" lang="ru-RU"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endParaRPr>
          </a:p>
        </p:txBody>
      </p:sp>
      <p:sp>
        <p:nvSpPr>
          <p:cNvPr id="4" name="Нижний колонтитул 4"/>
          <p:cNvSpPr txBox="1">
            <a:spLocks noGrp="1"/>
          </p:cNvSpPr>
          <p:nvPr/>
        </p:nvSpPr>
        <p:spPr bwMode="auto">
          <a:xfrm>
            <a:off x="5105400" y="60960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124" name="Rectangle 2"/>
          <p:cNvSpPr>
            <a:spLocks noGrp="1" noChangeArrowheads="1"/>
          </p:cNvSpPr>
          <p:nvPr>
            <p:ph type="title"/>
          </p:nvPr>
        </p:nvSpPr>
        <p:spPr>
          <a:xfrm>
            <a:off x="1825625" y="152400"/>
            <a:ext cx="8763000" cy="457200"/>
          </a:xfrm>
        </p:spPr>
        <p:txBody>
          <a:bodyPr/>
          <a:lstStyle/>
          <a:p>
            <a:pPr algn="ctr" eaLnBrk="1" hangingPunct="1"/>
            <a:r>
              <a:rPr lang="en-US" altLang="ru-RU" sz="3600" dirty="0" err="1" smtClean="0"/>
              <a:t>DeepLab</a:t>
            </a:r>
            <a:r>
              <a:rPr lang="en-US" altLang="ru-RU" sz="3600" dirty="0" smtClean="0"/>
              <a:t> V3</a:t>
            </a:r>
            <a:endParaRPr lang="ru-RU" altLang="ru-RU" sz="3600" dirty="0"/>
          </a:p>
        </p:txBody>
      </p:sp>
      <p:sp>
        <p:nvSpPr>
          <p:cNvPr id="5125" name="Rectangle 3"/>
          <p:cNvSpPr>
            <a:spLocks noGrp="1" noChangeArrowheads="1"/>
          </p:cNvSpPr>
          <p:nvPr>
            <p:ph type="body" sz="half" idx="1"/>
          </p:nvPr>
        </p:nvSpPr>
        <p:spPr>
          <a:xfrm>
            <a:off x="218716" y="3404379"/>
            <a:ext cx="11973284" cy="3329796"/>
          </a:xfrm>
        </p:spPr>
        <p:txBody>
          <a:bodyPr/>
          <a:lstStyle/>
          <a:p>
            <a:pPr eaLnBrk="1" hangingPunct="1">
              <a:buNone/>
            </a:pPr>
            <a:r>
              <a:rPr lang="en-US" altLang="ru-RU" sz="2400" b="1" dirty="0">
                <a:solidFill>
                  <a:schemeClr val="tx2"/>
                </a:solidFill>
                <a:latin typeface="Arial Narrow" panose="020B0606020202030204" pitchFamily="34" charset="0"/>
                <a:cs typeface="Times New Roman" panose="02020603050405020304" pitchFamily="18" charset="0"/>
              </a:rPr>
              <a:t>	</a:t>
            </a:r>
            <a:r>
              <a:rPr lang="en-US" altLang="ru-RU" sz="3200" b="1" dirty="0">
                <a:solidFill>
                  <a:schemeClr val="tx2"/>
                </a:solidFill>
                <a:latin typeface="Times New Roman" panose="02020603050405020304" pitchFamily="18" charset="0"/>
                <a:cs typeface="Times New Roman" panose="02020603050405020304" pitchFamily="18" charset="0"/>
              </a:rPr>
              <a:t>		</a:t>
            </a:r>
          </a:p>
        </p:txBody>
      </p:sp>
      <p:pic>
        <p:nvPicPr>
          <p:cNvPr id="8"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7673" y="649106"/>
            <a:ext cx="11105060" cy="2692381"/>
          </a:xfrm>
          <a:prstGeom prst="rect">
            <a:avLst/>
          </a:prstGeom>
        </p:spPr>
      </p:pic>
      <p:pic>
        <p:nvPicPr>
          <p:cNvPr id="3" name="Рисунок 2"/>
          <p:cNvPicPr>
            <a:picLocks noChangeAspect="1"/>
          </p:cNvPicPr>
          <p:nvPr/>
        </p:nvPicPr>
        <p:blipFill>
          <a:blip r:embed="rId4"/>
          <a:stretch>
            <a:fillRect/>
          </a:stretch>
        </p:blipFill>
        <p:spPr>
          <a:xfrm>
            <a:off x="118785" y="4020916"/>
            <a:ext cx="6196290" cy="1534662"/>
          </a:xfrm>
          <a:prstGeom prst="rect">
            <a:avLst/>
          </a:prstGeom>
        </p:spPr>
      </p:pic>
      <p:sp>
        <p:nvSpPr>
          <p:cNvPr id="5" name="TextBox 4"/>
          <p:cNvSpPr txBox="1"/>
          <p:nvPr/>
        </p:nvSpPr>
        <p:spPr>
          <a:xfrm>
            <a:off x="2419350" y="3434804"/>
            <a:ext cx="1063112" cy="523220"/>
          </a:xfrm>
          <a:prstGeom prst="rect">
            <a:avLst/>
          </a:prstGeom>
          <a:noFill/>
        </p:spPr>
        <p:txBody>
          <a:bodyPr wrap="none" rtlCol="0">
            <a:spAutoFit/>
          </a:bodyPr>
          <a:lstStyle/>
          <a:p>
            <a:r>
              <a:rPr lang="en-US" sz="2800" dirty="0" smtClean="0">
                <a:solidFill>
                  <a:schemeClr val="tx2">
                    <a:lumMod val="75000"/>
                  </a:schemeClr>
                </a:solidFill>
              </a:rPr>
              <a:t>Block</a:t>
            </a:r>
            <a:endParaRPr lang="ru-RU" sz="2800" dirty="0">
              <a:solidFill>
                <a:schemeClr val="tx2">
                  <a:lumMod val="75000"/>
                </a:schemeClr>
              </a:solidFill>
            </a:endParaRPr>
          </a:p>
        </p:txBody>
      </p:sp>
      <p:pic>
        <p:nvPicPr>
          <p:cNvPr id="10" name="Рисунок 9"/>
          <p:cNvPicPr>
            <a:picLocks noChangeAspect="1"/>
          </p:cNvPicPr>
          <p:nvPr/>
        </p:nvPicPr>
        <p:blipFill>
          <a:blip r:embed="rId5"/>
          <a:stretch>
            <a:fillRect/>
          </a:stretch>
        </p:blipFill>
        <p:spPr>
          <a:xfrm>
            <a:off x="7111206" y="3980001"/>
            <a:ext cx="4414838" cy="2288858"/>
          </a:xfrm>
          <a:prstGeom prst="rect">
            <a:avLst/>
          </a:prstGeom>
        </p:spPr>
      </p:pic>
      <p:sp>
        <p:nvSpPr>
          <p:cNvPr id="13" name="TextBox 12"/>
          <p:cNvSpPr txBox="1"/>
          <p:nvPr/>
        </p:nvSpPr>
        <p:spPr>
          <a:xfrm>
            <a:off x="8787069" y="3380993"/>
            <a:ext cx="1140056" cy="523220"/>
          </a:xfrm>
          <a:prstGeom prst="rect">
            <a:avLst/>
          </a:prstGeom>
          <a:noFill/>
        </p:spPr>
        <p:txBody>
          <a:bodyPr wrap="none" rtlCol="0">
            <a:spAutoFit/>
          </a:bodyPr>
          <a:lstStyle/>
          <a:p>
            <a:r>
              <a:rPr lang="en-US" sz="2800" dirty="0" smtClean="0">
                <a:solidFill>
                  <a:schemeClr val="tx2">
                    <a:lumMod val="75000"/>
                  </a:schemeClr>
                </a:solidFill>
              </a:rPr>
              <a:t>ASPP</a:t>
            </a:r>
            <a:endParaRPr lang="ru-RU" sz="2800" dirty="0">
              <a:solidFill>
                <a:schemeClr val="tx2">
                  <a:lumMod val="75000"/>
                </a:schemeClr>
              </a:solidFill>
            </a:endParaRPr>
          </a:p>
        </p:txBody>
      </p:sp>
    </p:spTree>
    <p:extLst>
      <p:ext uri="{BB962C8B-B14F-4D97-AF65-F5344CB8AC3E}">
        <p14:creationId xmlns:p14="http://schemas.microsoft.com/office/powerpoint/2010/main" val="1423434725"/>
      </p:ext>
    </p:extLst>
  </p:cSld>
  <p:clrMapOvr>
    <a:masterClrMapping/>
  </p:clrMapOvr>
  <p:transition>
    <p:cut/>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11"/>
          </p:nvPr>
        </p:nvSpPr>
        <p:spPr>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GRID 2018</a:t>
            </a: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7" name="Rectangle 7"/>
          <p:cNvSpPr>
            <a:spLocks noGrp="1" noChangeArrowheads="1"/>
          </p:cNvSpPr>
          <p:nvPr>
            <p:ph type="sldNum" sz="quarter" idx="12"/>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6</a:t>
            </a:r>
            <a:endParaRPr kumimoji="0" lang="ru-RU"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endParaRPr>
          </a:p>
        </p:txBody>
      </p:sp>
      <p:sp>
        <p:nvSpPr>
          <p:cNvPr id="4" name="Нижний колонтитул 4"/>
          <p:cNvSpPr txBox="1">
            <a:spLocks noGrp="1"/>
          </p:cNvSpPr>
          <p:nvPr/>
        </p:nvSpPr>
        <p:spPr bwMode="auto">
          <a:xfrm>
            <a:off x="5105400" y="60960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124" name="Rectangle 2"/>
          <p:cNvSpPr>
            <a:spLocks noGrp="1" noChangeArrowheads="1"/>
          </p:cNvSpPr>
          <p:nvPr>
            <p:ph type="title"/>
          </p:nvPr>
        </p:nvSpPr>
        <p:spPr>
          <a:xfrm>
            <a:off x="1854200" y="145614"/>
            <a:ext cx="8763000" cy="457200"/>
          </a:xfrm>
        </p:spPr>
        <p:txBody>
          <a:bodyPr/>
          <a:lstStyle/>
          <a:p>
            <a:pPr algn="ctr" eaLnBrk="1" hangingPunct="1"/>
            <a:r>
              <a:rPr lang="en-US" altLang="ru-RU" sz="3600" dirty="0" err="1" smtClean="0"/>
              <a:t>DeepLab</a:t>
            </a:r>
            <a:r>
              <a:rPr lang="en-US" altLang="ru-RU" sz="3600" dirty="0" smtClean="0"/>
              <a:t> modification</a:t>
            </a:r>
            <a:endParaRPr lang="ru-RU" altLang="ru-RU" sz="3600" dirty="0"/>
          </a:p>
        </p:txBody>
      </p:sp>
      <p:sp>
        <p:nvSpPr>
          <p:cNvPr id="5125" name="Rectangle 3"/>
          <p:cNvSpPr>
            <a:spLocks noGrp="1" noChangeArrowheads="1"/>
          </p:cNvSpPr>
          <p:nvPr>
            <p:ph type="body" sz="half" idx="1"/>
          </p:nvPr>
        </p:nvSpPr>
        <p:spPr>
          <a:xfrm>
            <a:off x="1524000" y="2009774"/>
            <a:ext cx="8686800" cy="3209925"/>
          </a:xfrm>
        </p:spPr>
        <p:txBody>
          <a:bodyPr/>
          <a:lstStyle/>
          <a:p>
            <a:pPr eaLnBrk="1" hangingPunct="1">
              <a:buFont typeface="Wingdings" panose="05000000000000000000" pitchFamily="2" charset="2"/>
              <a:buNone/>
            </a:pPr>
            <a:r>
              <a:rPr lang="en-US" altLang="ru-RU" sz="3200" b="1" dirty="0" smtClean="0">
                <a:solidFill>
                  <a:schemeClr val="tx2"/>
                </a:solidFill>
                <a:latin typeface="Times New Roman" panose="02020603050405020304" pitchFamily="18" charset="0"/>
                <a:cs typeface="Times New Roman" panose="02020603050405020304" pitchFamily="18" charset="0"/>
              </a:rPr>
              <a:t>	</a:t>
            </a:r>
            <a:r>
              <a:rPr lang="en-US" altLang="ru-RU" sz="3200" b="1" dirty="0">
                <a:solidFill>
                  <a:schemeClr val="tx2"/>
                </a:solidFill>
                <a:latin typeface="Times New Roman" panose="02020603050405020304" pitchFamily="18" charset="0"/>
                <a:cs typeface="Times New Roman" panose="02020603050405020304" pitchFamily="18" charset="0"/>
              </a:rPr>
              <a:t>	</a:t>
            </a:r>
          </a:p>
        </p:txBody>
      </p:sp>
      <p:sp>
        <p:nvSpPr>
          <p:cNvPr id="2" name="Прямоугольник 1"/>
          <p:cNvSpPr/>
          <p:nvPr/>
        </p:nvSpPr>
        <p:spPr>
          <a:xfrm>
            <a:off x="272990" y="755214"/>
            <a:ext cx="11490385" cy="5262979"/>
          </a:xfrm>
          <a:prstGeom prst="rect">
            <a:avLst/>
          </a:prstGeom>
        </p:spPr>
        <p:txBody>
          <a:bodyPr wrap="square">
            <a:spAutoFit/>
          </a:bodyPr>
          <a:lstStyle/>
          <a:p>
            <a:pPr algn="just"/>
            <a:r>
              <a:rPr lang="en-US" altLang="ru-RU" sz="2800" b="1" dirty="0" smtClean="0">
                <a:solidFill>
                  <a:schemeClr val="tx2"/>
                </a:solidFill>
                <a:latin typeface="Times New Roman" panose="02020603050405020304" pitchFamily="18" charset="0"/>
                <a:cs typeface="Times New Roman" panose="02020603050405020304" pitchFamily="18" charset="0"/>
              </a:rPr>
              <a:t>	Classes </a:t>
            </a:r>
            <a:r>
              <a:rPr lang="en-US" altLang="ru-RU" sz="2800" b="1" dirty="0">
                <a:solidFill>
                  <a:schemeClr val="tx2"/>
                </a:solidFill>
                <a:latin typeface="Times New Roman" panose="02020603050405020304" pitchFamily="18" charset="0"/>
                <a:cs typeface="Times New Roman" panose="02020603050405020304" pitchFamily="18" charset="0"/>
              </a:rPr>
              <a:t>of the </a:t>
            </a:r>
            <a:r>
              <a:rPr lang="en-US" altLang="ru-RU" sz="2800" b="1" dirty="0" smtClean="0">
                <a:solidFill>
                  <a:schemeClr val="tx2"/>
                </a:solidFill>
                <a:latin typeface="Times New Roman" panose="02020603050405020304" pitchFamily="18" charset="0"/>
                <a:cs typeface="Times New Roman" panose="02020603050405020304" pitchFamily="18" charset="0"/>
              </a:rPr>
              <a:t>Pascal 2012 </a:t>
            </a:r>
            <a:r>
              <a:rPr lang="en-US" altLang="ru-RU" sz="2800" b="1" dirty="0">
                <a:solidFill>
                  <a:schemeClr val="tx2"/>
                </a:solidFill>
                <a:latin typeface="Times New Roman" panose="02020603050405020304" pitchFamily="18" charset="0"/>
                <a:cs typeface="Times New Roman" panose="02020603050405020304" pitchFamily="18" charset="0"/>
              </a:rPr>
              <a:t>data set are quite significant areas of closed areas of the image</a:t>
            </a:r>
            <a:r>
              <a:rPr lang="en-US" altLang="ru-RU" sz="2800" b="1" dirty="0">
                <a:solidFill>
                  <a:schemeClr val="tx2"/>
                </a:solidFill>
                <a:latin typeface="Arial Narrow" panose="020B0606020202030204" pitchFamily="34" charset="0"/>
                <a:cs typeface="Times New Roman" panose="02020603050405020304" pitchFamily="18" charset="0"/>
              </a:rPr>
              <a:t>.  </a:t>
            </a:r>
            <a:r>
              <a:rPr lang="en-US" altLang="ru-RU" sz="2800" b="1" dirty="0">
                <a:solidFill>
                  <a:schemeClr val="tx2"/>
                </a:solidFill>
                <a:latin typeface="Times New Roman" panose="02020603050405020304" pitchFamily="18" charset="0"/>
                <a:cs typeface="Times New Roman" panose="02020603050405020304" pitchFamily="18" charset="0"/>
              </a:rPr>
              <a:t>The text symbols consist of individual thin lines or small areas. </a:t>
            </a:r>
          </a:p>
          <a:p>
            <a:pPr algn="just"/>
            <a:r>
              <a:rPr lang="en-US" altLang="ru-RU" sz="2800" b="1" dirty="0" smtClean="0">
                <a:solidFill>
                  <a:schemeClr val="tx2"/>
                </a:solidFill>
                <a:latin typeface="Times New Roman" panose="02020603050405020304" pitchFamily="18" charset="0"/>
                <a:cs typeface="Times New Roman" panose="02020603050405020304" pitchFamily="18" charset="0"/>
              </a:rPr>
              <a:t>	The </a:t>
            </a:r>
            <a:r>
              <a:rPr lang="en-US" altLang="ru-RU" sz="2800" b="1" dirty="0">
                <a:solidFill>
                  <a:schemeClr val="tx2"/>
                </a:solidFill>
                <a:latin typeface="Times New Roman" panose="02020603050405020304" pitchFamily="18" charset="0"/>
                <a:cs typeface="Times New Roman" panose="02020603050405020304" pitchFamily="18" charset="0"/>
              </a:rPr>
              <a:t>convolutions of the </a:t>
            </a:r>
            <a:r>
              <a:rPr lang="en-US" altLang="ru-RU" sz="2800" b="1" dirty="0" err="1">
                <a:solidFill>
                  <a:schemeClr val="tx2"/>
                </a:solidFill>
                <a:latin typeface="Times New Roman" panose="02020603050405020304" pitchFamily="18" charset="0"/>
                <a:cs typeface="Times New Roman" panose="02020603050405020304" pitchFamily="18" charset="0"/>
              </a:rPr>
              <a:t>DeepLab</a:t>
            </a:r>
            <a:r>
              <a:rPr lang="en-US" altLang="ru-RU" sz="2800" b="1" dirty="0">
                <a:solidFill>
                  <a:schemeClr val="tx2"/>
                </a:solidFill>
                <a:latin typeface="Times New Roman" panose="02020603050405020304" pitchFamily="18" charset="0"/>
                <a:cs typeface="Times New Roman" panose="02020603050405020304" pitchFamily="18" charset="0"/>
              </a:rPr>
              <a:t> V3 network are configured so that the resolution of the input image differs from the output sixteen times.</a:t>
            </a:r>
          </a:p>
          <a:p>
            <a:pPr algn="just"/>
            <a:r>
              <a:rPr lang="en-US" altLang="ru-RU" sz="2800" b="1" dirty="0">
                <a:solidFill>
                  <a:schemeClr val="tx2"/>
                </a:solidFill>
                <a:latin typeface="Times New Roman" panose="02020603050405020304" pitchFamily="18" charset="0"/>
                <a:cs typeface="Times New Roman" panose="02020603050405020304" pitchFamily="18" charset="0"/>
              </a:rPr>
              <a:t>This approach is unacceptable for text segmentation, because the geometric structure of the symbols is simply not preserved</a:t>
            </a:r>
            <a:r>
              <a:rPr lang="en-US" altLang="ru-RU" sz="2800" b="1" dirty="0" smtClean="0">
                <a:solidFill>
                  <a:schemeClr val="tx2"/>
                </a:solidFill>
                <a:latin typeface="Times New Roman" panose="02020603050405020304" pitchFamily="18" charset="0"/>
                <a:cs typeface="Times New Roman" panose="02020603050405020304" pitchFamily="18" charset="0"/>
              </a:rPr>
              <a:t>.</a:t>
            </a:r>
          </a:p>
          <a:p>
            <a:r>
              <a:rPr lang="en-US" altLang="ru-RU" sz="2800" b="1" dirty="0" smtClean="0">
                <a:solidFill>
                  <a:schemeClr val="tx2"/>
                </a:solidFill>
                <a:latin typeface="Times New Roman" panose="02020603050405020304" pitchFamily="18" charset="0"/>
                <a:cs typeface="Times New Roman" panose="02020603050405020304" pitchFamily="18" charset="0"/>
              </a:rPr>
              <a:t>	Therefore</a:t>
            </a:r>
            <a:r>
              <a:rPr lang="en-US" altLang="ru-RU" sz="2800" b="1" dirty="0">
                <a:solidFill>
                  <a:schemeClr val="tx2"/>
                </a:solidFill>
                <a:latin typeface="Times New Roman" panose="02020603050405020304" pitchFamily="18" charset="0"/>
                <a:cs typeface="Times New Roman" panose="02020603050405020304" pitchFamily="18" charset="0"/>
              </a:rPr>
              <a:t>, in a modified network, the resolution of the input image to the </a:t>
            </a:r>
            <a:r>
              <a:rPr lang="en-US" altLang="ru-RU" sz="2800" b="1" dirty="0" smtClean="0">
                <a:solidFill>
                  <a:schemeClr val="tx2"/>
                </a:solidFill>
                <a:latin typeface="Times New Roman" panose="02020603050405020304" pitchFamily="18" charset="0"/>
                <a:cs typeface="Times New Roman" panose="02020603050405020304" pitchFamily="18" charset="0"/>
              </a:rPr>
              <a:t>resolution the </a:t>
            </a:r>
            <a:r>
              <a:rPr lang="en-US" altLang="ru-RU" sz="2800" b="1" dirty="0">
                <a:solidFill>
                  <a:schemeClr val="tx2"/>
                </a:solidFill>
                <a:latin typeface="Times New Roman" panose="02020603050405020304" pitchFamily="18" charset="0"/>
                <a:cs typeface="Times New Roman" panose="02020603050405020304" pitchFamily="18" charset="0"/>
              </a:rPr>
              <a:t>output should not be more than </a:t>
            </a:r>
            <a:r>
              <a:rPr lang="en-US" altLang="ru-RU" sz="2800" b="1" dirty="0" smtClean="0">
                <a:solidFill>
                  <a:schemeClr val="tx2"/>
                </a:solidFill>
                <a:latin typeface="Times New Roman" panose="02020603050405020304" pitchFamily="18" charset="0"/>
                <a:cs typeface="Times New Roman" panose="02020603050405020304" pitchFamily="18" charset="0"/>
              </a:rPr>
              <a:t>4-5.</a:t>
            </a:r>
          </a:p>
          <a:p>
            <a:r>
              <a:rPr lang="en-US" altLang="ru-RU" sz="2800" b="1" dirty="0" smtClean="0">
                <a:solidFill>
                  <a:schemeClr val="tx2"/>
                </a:solidFill>
                <a:latin typeface="Times New Roman" panose="02020603050405020304" pitchFamily="18" charset="0"/>
                <a:cs typeface="Times New Roman" panose="02020603050405020304" pitchFamily="18" charset="0"/>
              </a:rPr>
              <a:t>	We </a:t>
            </a:r>
            <a:r>
              <a:rPr lang="en-US" altLang="ru-RU" sz="2800" b="1" dirty="0">
                <a:solidFill>
                  <a:schemeClr val="tx2"/>
                </a:solidFill>
                <a:latin typeface="Times New Roman" panose="02020603050405020304" pitchFamily="18" charset="0"/>
                <a:cs typeface="Times New Roman" panose="02020603050405020304" pitchFamily="18" charset="0"/>
              </a:rPr>
              <a:t>suggest using a network containing only one block of the </a:t>
            </a:r>
            <a:r>
              <a:rPr lang="en-US" altLang="ru-RU" sz="2800" b="1" dirty="0" err="1">
                <a:solidFill>
                  <a:schemeClr val="tx2"/>
                </a:solidFill>
                <a:latin typeface="Times New Roman" panose="02020603050405020304" pitchFamily="18" charset="0"/>
                <a:cs typeface="Times New Roman" panose="02020603050405020304" pitchFamily="18" charset="0"/>
              </a:rPr>
              <a:t>Resnet</a:t>
            </a:r>
            <a:r>
              <a:rPr lang="en-US" altLang="ru-RU" sz="2800" b="1" dirty="0">
                <a:solidFill>
                  <a:schemeClr val="tx2"/>
                </a:solidFill>
                <a:latin typeface="Times New Roman" panose="02020603050405020304" pitchFamily="18" charset="0"/>
                <a:cs typeface="Times New Roman" panose="02020603050405020304" pitchFamily="18" charset="0"/>
              </a:rPr>
              <a:t> type. This block contains 2 layers of convolution, and the pulling reduces the dimension of the original image by 4 times. </a:t>
            </a:r>
            <a:r>
              <a:rPr lang="en-US" altLang="ru-RU" sz="2800" b="1" dirty="0" smtClean="0">
                <a:solidFill>
                  <a:schemeClr val="tx2"/>
                </a:solidFill>
                <a:latin typeface="Times New Roman" panose="02020603050405020304" pitchFamily="18" charset="0"/>
                <a:cs typeface="Times New Roman" panose="02020603050405020304" pitchFamily="18" charset="0"/>
              </a:rPr>
              <a:t> </a:t>
            </a:r>
            <a:endParaRPr lang="en-US" altLang="ru-RU" sz="2800" b="1" dirty="0">
              <a:solidFill>
                <a:schemeClr val="tx2"/>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128609"/>
      </p:ext>
    </p:extLst>
  </p:cSld>
  <p:clrMapOvr>
    <a:masterClrMapping/>
  </p:clrMapOvr>
  <p:transition>
    <p:cut/>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11"/>
          </p:nvPr>
        </p:nvSpPr>
        <p:spPr>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GRID 2018</a:t>
            </a: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7" name="Rectangle 7"/>
          <p:cNvSpPr>
            <a:spLocks noGrp="1" noChangeArrowheads="1"/>
          </p:cNvSpPr>
          <p:nvPr>
            <p:ph type="sldNum" sz="quarter" idx="12"/>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rPr>
              <a:t>7</a:t>
            </a:r>
            <a:endParaRPr kumimoji="0" lang="ru-RU"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endParaRPr>
          </a:p>
        </p:txBody>
      </p:sp>
      <p:sp>
        <p:nvSpPr>
          <p:cNvPr id="4" name="Нижний колонтитул 4"/>
          <p:cNvSpPr txBox="1">
            <a:spLocks noGrp="1"/>
          </p:cNvSpPr>
          <p:nvPr/>
        </p:nvSpPr>
        <p:spPr bwMode="auto">
          <a:xfrm>
            <a:off x="5105400" y="60960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124" name="Rectangle 2"/>
          <p:cNvSpPr>
            <a:spLocks noGrp="1" noChangeArrowheads="1"/>
          </p:cNvSpPr>
          <p:nvPr>
            <p:ph type="title"/>
          </p:nvPr>
        </p:nvSpPr>
        <p:spPr>
          <a:xfrm>
            <a:off x="1905000" y="0"/>
            <a:ext cx="8763000" cy="457200"/>
          </a:xfrm>
        </p:spPr>
        <p:txBody>
          <a:bodyPr/>
          <a:lstStyle/>
          <a:p>
            <a:pPr algn="ctr" eaLnBrk="1" hangingPunct="1"/>
            <a:r>
              <a:rPr lang="en-US" altLang="ru-RU" sz="3600" dirty="0" err="1"/>
              <a:t>DeepLab</a:t>
            </a:r>
            <a:r>
              <a:rPr lang="en-US" altLang="ru-RU" sz="3600" dirty="0"/>
              <a:t> modification</a:t>
            </a:r>
            <a:endParaRPr lang="ru-RU" altLang="ru-RU" sz="3600" dirty="0"/>
          </a:p>
        </p:txBody>
      </p:sp>
      <p:sp>
        <p:nvSpPr>
          <p:cNvPr id="5125" name="Rectangle 3"/>
          <p:cNvSpPr>
            <a:spLocks noGrp="1" noChangeArrowheads="1"/>
          </p:cNvSpPr>
          <p:nvPr>
            <p:ph type="body" sz="half" idx="1"/>
          </p:nvPr>
        </p:nvSpPr>
        <p:spPr>
          <a:xfrm>
            <a:off x="371475" y="914400"/>
            <a:ext cx="11687175" cy="5410200"/>
          </a:xfrm>
        </p:spPr>
        <p:txBody>
          <a:bodyPr/>
          <a:lstStyle/>
          <a:p>
            <a:pPr eaLnBrk="1" hangingPunct="1">
              <a:buNone/>
            </a:pPr>
            <a:r>
              <a:rPr lang="en-US" altLang="ru-RU" sz="2400" b="1" dirty="0">
                <a:solidFill>
                  <a:schemeClr val="tx2"/>
                </a:solidFill>
                <a:latin typeface="Arial Narrow" panose="020B0606020202030204" pitchFamily="34" charset="0"/>
                <a:cs typeface="Times New Roman" panose="02020603050405020304" pitchFamily="18" charset="0"/>
              </a:rPr>
              <a:t>	</a:t>
            </a:r>
            <a:r>
              <a:rPr lang="en-US" altLang="ru-RU" sz="2400" b="1" dirty="0" smtClean="0">
                <a:solidFill>
                  <a:schemeClr val="tx2"/>
                </a:solidFill>
                <a:latin typeface="Arial Narrow" panose="020B0606020202030204" pitchFamily="34" charset="0"/>
                <a:cs typeface="Times New Roman" panose="02020603050405020304" pitchFamily="18" charset="0"/>
              </a:rPr>
              <a:t>	</a:t>
            </a:r>
            <a:r>
              <a:rPr lang="en-US" altLang="ru-RU" b="1" dirty="0" smtClean="0">
                <a:solidFill>
                  <a:schemeClr val="tx2"/>
                </a:solidFill>
                <a:latin typeface="Arial Narrow" panose="020B0606020202030204" pitchFamily="34" charset="0"/>
                <a:cs typeface="Times New Roman" panose="02020603050405020304" pitchFamily="18" charset="0"/>
              </a:rPr>
              <a:t>Using </a:t>
            </a:r>
            <a:r>
              <a:rPr lang="en-US" altLang="ru-RU" b="1" dirty="0">
                <a:solidFill>
                  <a:schemeClr val="tx2"/>
                </a:solidFill>
                <a:latin typeface="Arial Narrow" panose="020B0606020202030204" pitchFamily="34" charset="0"/>
                <a:cs typeface="Times New Roman" panose="02020603050405020304" pitchFamily="18" charset="0"/>
              </a:rPr>
              <a:t>a block of the </a:t>
            </a:r>
            <a:r>
              <a:rPr lang="en-US" altLang="ru-RU" b="1" dirty="0" err="1">
                <a:solidFill>
                  <a:schemeClr val="tx2"/>
                </a:solidFill>
                <a:latin typeface="Arial Narrow" panose="020B0606020202030204" pitchFamily="34" charset="0"/>
                <a:cs typeface="Times New Roman" panose="02020603050405020304" pitchFamily="18" charset="0"/>
              </a:rPr>
              <a:t>Resnet</a:t>
            </a:r>
            <a:r>
              <a:rPr lang="en-US" altLang="ru-RU" b="1" dirty="0">
                <a:solidFill>
                  <a:schemeClr val="tx2"/>
                </a:solidFill>
                <a:latin typeface="Arial Narrow" panose="020B0606020202030204" pitchFamily="34" charset="0"/>
                <a:cs typeface="Times New Roman" panose="02020603050405020304" pitchFamily="18" charset="0"/>
              </a:rPr>
              <a:t> type allows you not to lose the data that turned into 0 on convolutions. This reduces the loss of some of the fine lines that make up the text, which can affect the overall quality of segmentation</a:t>
            </a:r>
            <a:r>
              <a:rPr lang="en-US" altLang="ru-RU" b="1" dirty="0" smtClean="0">
                <a:solidFill>
                  <a:schemeClr val="tx2"/>
                </a:solidFill>
                <a:latin typeface="Arial Narrow" panose="020B0606020202030204" pitchFamily="34" charset="0"/>
                <a:cs typeface="Times New Roman" panose="02020603050405020304" pitchFamily="18" charset="0"/>
              </a:rPr>
              <a:t>.</a:t>
            </a:r>
          </a:p>
          <a:p>
            <a:pPr eaLnBrk="1" hangingPunct="1">
              <a:buNone/>
            </a:pPr>
            <a:r>
              <a:rPr lang="en-US" altLang="ru-RU" sz="3200" b="1" dirty="0">
                <a:solidFill>
                  <a:schemeClr val="tx2"/>
                </a:solidFill>
                <a:latin typeface="Arial Narrow" panose="020B0606020202030204" pitchFamily="34" charset="0"/>
                <a:cs typeface="Times New Roman" panose="02020603050405020304" pitchFamily="18" charset="0"/>
              </a:rPr>
              <a:t>	</a:t>
            </a:r>
            <a:r>
              <a:rPr lang="en-US" altLang="ru-RU" sz="3200" b="1" dirty="0" smtClean="0">
                <a:solidFill>
                  <a:schemeClr val="tx2"/>
                </a:solidFill>
                <a:latin typeface="Arial Narrow" panose="020B0606020202030204" pitchFamily="34" charset="0"/>
                <a:cs typeface="Times New Roman" panose="02020603050405020304" pitchFamily="18" charset="0"/>
              </a:rPr>
              <a:t>	</a:t>
            </a:r>
            <a:r>
              <a:rPr lang="en-US" altLang="ru-RU" b="1" dirty="0" smtClean="0">
                <a:solidFill>
                  <a:schemeClr val="tx2"/>
                </a:solidFill>
                <a:latin typeface="Arial Narrow" panose="020B0606020202030204" pitchFamily="34" charset="0"/>
                <a:cs typeface="Times New Roman" panose="02020603050405020304" pitchFamily="18" charset="0"/>
              </a:rPr>
              <a:t>The </a:t>
            </a:r>
            <a:r>
              <a:rPr lang="en-US" altLang="ru-RU" b="1" dirty="0">
                <a:solidFill>
                  <a:schemeClr val="tx2"/>
                </a:solidFill>
                <a:latin typeface="Arial Narrow" panose="020B0606020202030204" pitchFamily="34" charset="0"/>
                <a:cs typeface="Times New Roman" panose="02020603050405020304" pitchFamily="18" charset="0"/>
              </a:rPr>
              <a:t>ASPP block contained four convolutions: one with a 1 × 1 kernel, three extended ones with a 3 × 3 kernel. For extended 3 x 3 convolutions, the following values of </a:t>
            </a:r>
            <a:r>
              <a:rPr lang="en-US" altLang="ru-RU" b="1" dirty="0" smtClean="0">
                <a:solidFill>
                  <a:schemeClr val="tx2"/>
                </a:solidFill>
                <a:latin typeface="Arial Narrow" panose="020B0606020202030204" pitchFamily="34" charset="0"/>
                <a:cs typeface="Times New Roman" panose="02020603050405020304" pitchFamily="18" charset="0"/>
              </a:rPr>
              <a:t>{2, 4, 6} </a:t>
            </a:r>
            <a:r>
              <a:rPr lang="en-US" altLang="ru-RU" b="1" dirty="0">
                <a:solidFill>
                  <a:schemeClr val="tx2"/>
                </a:solidFill>
                <a:latin typeface="Arial Narrow" panose="020B0606020202030204" pitchFamily="34" charset="0"/>
                <a:cs typeface="Times New Roman" panose="02020603050405020304" pitchFamily="18" charset="0"/>
              </a:rPr>
              <a:t>are chosen as the steps between the convolution scales, in contrast to the original network, where the sequence of steps </a:t>
            </a:r>
            <a:r>
              <a:rPr lang="en-US" altLang="ru-RU" b="1" dirty="0" smtClean="0">
                <a:solidFill>
                  <a:schemeClr val="tx2"/>
                </a:solidFill>
                <a:latin typeface="Arial Narrow" panose="020B0606020202030204" pitchFamily="34" charset="0"/>
                <a:cs typeface="Times New Roman" panose="02020603050405020304" pitchFamily="18" charset="0"/>
              </a:rPr>
              <a:t>{6, 12, 18} </a:t>
            </a:r>
            <a:r>
              <a:rPr lang="en-US" altLang="ru-RU" b="1" dirty="0">
                <a:solidFill>
                  <a:schemeClr val="tx2"/>
                </a:solidFill>
                <a:latin typeface="Arial Narrow" panose="020B0606020202030204" pitchFamily="34" charset="0"/>
                <a:cs typeface="Times New Roman" panose="02020603050405020304" pitchFamily="18" charset="0"/>
              </a:rPr>
              <a:t>is used</a:t>
            </a:r>
            <a:r>
              <a:rPr lang="en-US" altLang="ru-RU" b="1" dirty="0" smtClean="0">
                <a:solidFill>
                  <a:schemeClr val="tx2"/>
                </a:solidFill>
                <a:latin typeface="Arial Narrow" panose="020B0606020202030204" pitchFamily="34" charset="0"/>
                <a:cs typeface="Times New Roman" panose="02020603050405020304" pitchFamily="18" charset="0"/>
              </a:rPr>
              <a:t>. </a:t>
            </a:r>
          </a:p>
          <a:p>
            <a:pPr eaLnBrk="1" hangingPunct="1">
              <a:buNone/>
            </a:pPr>
            <a:r>
              <a:rPr lang="en-US" altLang="ru-RU" b="1" dirty="0" smtClean="0">
                <a:solidFill>
                  <a:schemeClr val="tx2"/>
                </a:solidFill>
                <a:latin typeface="Times New Roman" panose="02020603050405020304" pitchFamily="18" charset="0"/>
                <a:cs typeface="Times New Roman" panose="02020603050405020304" pitchFamily="18" charset="0"/>
              </a:rPr>
              <a:t>		</a:t>
            </a:r>
            <a:r>
              <a:rPr lang="en-US" altLang="ru-RU" b="1" dirty="0" smtClean="0">
                <a:solidFill>
                  <a:schemeClr val="tx2"/>
                </a:solidFill>
                <a:latin typeface="+mj-lt"/>
                <a:cs typeface="Times New Roman" panose="02020603050405020304" pitchFamily="18" charset="0"/>
              </a:rPr>
              <a:t>The </a:t>
            </a:r>
            <a:r>
              <a:rPr lang="en-US" altLang="ru-RU" b="1" dirty="0">
                <a:solidFill>
                  <a:schemeClr val="tx2"/>
                </a:solidFill>
                <a:latin typeface="+mj-lt"/>
                <a:cs typeface="Times New Roman" panose="02020603050405020304" pitchFamily="18" charset="0"/>
              </a:rPr>
              <a:t>decrease in steps is 3 times done </a:t>
            </a:r>
            <a:r>
              <a:rPr lang="en-US" altLang="ru-RU" b="1" dirty="0" smtClean="0">
                <a:solidFill>
                  <a:schemeClr val="tx2"/>
                </a:solidFill>
                <a:latin typeface="+mj-lt"/>
                <a:cs typeface="Times New Roman" panose="02020603050405020304" pitchFamily="18" charset="0"/>
              </a:rPr>
              <a:t>because that </a:t>
            </a:r>
            <a:r>
              <a:rPr lang="en-US" altLang="ru-RU" b="1" dirty="0">
                <a:solidFill>
                  <a:schemeClr val="tx2"/>
                </a:solidFill>
                <a:latin typeface="+mj-lt"/>
                <a:cs typeface="Times New Roman" panose="02020603050405020304" pitchFamily="18" charset="0"/>
              </a:rPr>
              <a:t>the text consists of thin lines, and the convolution with the 3 × 3 kernel and step </a:t>
            </a:r>
            <a:r>
              <a:rPr lang="en-US" altLang="ru-RU" b="1" dirty="0" smtClean="0">
                <a:solidFill>
                  <a:schemeClr val="tx2"/>
                </a:solidFill>
                <a:latin typeface="+mj-lt"/>
                <a:cs typeface="Times New Roman" panose="02020603050405020304" pitchFamily="18" charset="0"/>
              </a:rPr>
              <a:t>6 covers </a:t>
            </a:r>
            <a:r>
              <a:rPr lang="en-US" altLang="ru-RU" b="1" dirty="0">
                <a:solidFill>
                  <a:schemeClr val="tx2"/>
                </a:solidFill>
                <a:latin typeface="+mj-lt"/>
                <a:cs typeface="Times New Roman" panose="02020603050405020304" pitchFamily="18" charset="0"/>
              </a:rPr>
              <a:t>a 15-pixel wide line, which looks sufficient to segment the text.</a:t>
            </a:r>
          </a:p>
        </p:txBody>
      </p:sp>
    </p:spTree>
    <p:extLst>
      <p:ext uri="{BB962C8B-B14F-4D97-AF65-F5344CB8AC3E}">
        <p14:creationId xmlns:p14="http://schemas.microsoft.com/office/powerpoint/2010/main" val="1396464655"/>
      </p:ext>
    </p:extLst>
  </p:cSld>
  <p:clrMapOvr>
    <a:masterClrMapping/>
  </p:clrMapOvr>
  <p:transition>
    <p:cu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11"/>
          </p:nvPr>
        </p:nvSpPr>
        <p:spPr>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GRID 2018</a:t>
            </a: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4" name="Нижний колонтитул 4"/>
          <p:cNvSpPr txBox="1">
            <a:spLocks noGrp="1"/>
          </p:cNvSpPr>
          <p:nvPr/>
        </p:nvSpPr>
        <p:spPr bwMode="auto">
          <a:xfrm>
            <a:off x="5105400" y="60960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124" name="Rectangle 2"/>
          <p:cNvSpPr>
            <a:spLocks noGrp="1" noChangeArrowheads="1"/>
          </p:cNvSpPr>
          <p:nvPr>
            <p:ph type="title"/>
          </p:nvPr>
        </p:nvSpPr>
        <p:spPr>
          <a:xfrm>
            <a:off x="1854200" y="228600"/>
            <a:ext cx="8763000" cy="457200"/>
          </a:xfrm>
        </p:spPr>
        <p:txBody>
          <a:bodyPr/>
          <a:lstStyle/>
          <a:p>
            <a:pPr algn="ctr" eaLnBrk="1" hangingPunct="1"/>
            <a:r>
              <a:rPr lang="en-US" altLang="ru-RU" sz="3600" dirty="0" err="1"/>
              <a:t>DeepLab</a:t>
            </a:r>
            <a:r>
              <a:rPr lang="en-US" altLang="ru-RU" sz="3600" dirty="0"/>
              <a:t> modification</a:t>
            </a:r>
            <a:endParaRPr lang="ru-RU" altLang="ru-RU" sz="3600" dirty="0"/>
          </a:p>
        </p:txBody>
      </p:sp>
      <p:sp>
        <p:nvSpPr>
          <p:cNvPr id="5125" name="Rectangle 3"/>
          <p:cNvSpPr>
            <a:spLocks noGrp="1" noChangeArrowheads="1"/>
          </p:cNvSpPr>
          <p:nvPr>
            <p:ph type="body" sz="half" idx="1"/>
          </p:nvPr>
        </p:nvSpPr>
        <p:spPr>
          <a:xfrm>
            <a:off x="190500" y="914400"/>
            <a:ext cx="11601450" cy="5410200"/>
          </a:xfrm>
        </p:spPr>
        <p:txBody>
          <a:bodyPr/>
          <a:lstStyle/>
          <a:p>
            <a:pPr eaLnBrk="1" hangingPunct="1">
              <a:buNone/>
            </a:pPr>
            <a:r>
              <a:rPr lang="en-US" altLang="ru-RU" sz="2400" b="1" dirty="0">
                <a:solidFill>
                  <a:schemeClr val="tx2"/>
                </a:solidFill>
                <a:latin typeface="Arial Narrow" panose="020B0606020202030204" pitchFamily="34" charset="0"/>
                <a:cs typeface="Times New Roman" panose="02020603050405020304" pitchFamily="18" charset="0"/>
              </a:rPr>
              <a:t>	</a:t>
            </a:r>
            <a:r>
              <a:rPr lang="en-US" altLang="ru-RU" sz="2400" b="1" dirty="0" smtClean="0">
                <a:solidFill>
                  <a:schemeClr val="tx2"/>
                </a:solidFill>
                <a:latin typeface="Times New Roman" panose="02020603050405020304" pitchFamily="18" charset="0"/>
                <a:cs typeface="Times New Roman" panose="02020603050405020304" pitchFamily="18" charset="0"/>
              </a:rPr>
              <a:t>ASPP block</a:t>
            </a:r>
            <a:endParaRPr lang="en-US" altLang="ru-RU" sz="2400" b="1" dirty="0" smtClean="0">
              <a:solidFill>
                <a:schemeClr val="tx2"/>
              </a:solidFill>
              <a:latin typeface="Arial Narrow" panose="020B0606020202030204" pitchFamily="34" charset="0"/>
              <a:cs typeface="Times New Roman" panose="02020603050405020304" pitchFamily="18" charset="0"/>
            </a:endParaRPr>
          </a:p>
          <a:p>
            <a:pPr eaLnBrk="1" hangingPunct="1">
              <a:buFont typeface="Wingdings" panose="05000000000000000000" pitchFamily="2" charset="2"/>
              <a:buNone/>
            </a:pPr>
            <a:r>
              <a:rPr lang="en-US" altLang="ru-RU" sz="3200" b="1" dirty="0">
                <a:solidFill>
                  <a:schemeClr val="tx2"/>
                </a:solidFill>
                <a:latin typeface="Times New Roman" panose="02020603050405020304" pitchFamily="18" charset="0"/>
                <a:cs typeface="Times New Roman" panose="02020603050405020304" pitchFamily="18" charset="0"/>
              </a:rPr>
              <a:t>	</a:t>
            </a:r>
            <a:endParaRPr lang="en-US" altLang="ru-RU" sz="3200" b="1" dirty="0" smtClean="0">
              <a:solidFill>
                <a:schemeClr val="tx2"/>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endParaRPr lang="en-US" altLang="ru-RU" sz="3200" b="1" dirty="0">
              <a:solidFill>
                <a:schemeClr val="tx2"/>
              </a:solidFill>
              <a:latin typeface="Times New Roman" panose="02020603050405020304" pitchFamily="18" charset="0"/>
              <a:cs typeface="Times New Roman" panose="02020603050405020304" pitchFamily="18" charset="0"/>
            </a:endParaRPr>
          </a:p>
          <a:p>
            <a:pPr eaLnBrk="1" hangingPunct="1">
              <a:buNone/>
            </a:pPr>
            <a:r>
              <a:rPr lang="en-US" altLang="ru-RU" sz="3200" b="1" dirty="0" smtClean="0">
                <a:solidFill>
                  <a:schemeClr val="tx2"/>
                </a:solidFill>
                <a:latin typeface="Times New Roman" panose="02020603050405020304" pitchFamily="18" charset="0"/>
                <a:cs typeface="Times New Roman" panose="02020603050405020304" pitchFamily="18" charset="0"/>
              </a:rPr>
              <a:t>                                                          </a:t>
            </a:r>
            <a:r>
              <a:rPr lang="en-US" altLang="ru-RU" sz="2400" b="1" dirty="0" smtClean="0">
                <a:solidFill>
                  <a:schemeClr val="tx2"/>
                </a:solidFill>
                <a:latin typeface="Times New Roman" panose="02020603050405020304" pitchFamily="18" charset="0"/>
                <a:cs typeface="Times New Roman" panose="02020603050405020304" pitchFamily="18" charset="0"/>
              </a:rPr>
              <a:t>rate </a:t>
            </a:r>
            <a:r>
              <a:rPr lang="en-US" altLang="ru-RU" sz="2400" b="1" dirty="0">
                <a:solidFill>
                  <a:schemeClr val="tx2"/>
                </a:solidFill>
                <a:latin typeface="Times New Roman" panose="02020603050405020304" pitchFamily="18" charset="0"/>
                <a:cs typeface="Times New Roman" panose="02020603050405020304" pitchFamily="18" charset="0"/>
              </a:rPr>
              <a:t>= 2              rate =  4             rate = 6  </a:t>
            </a:r>
            <a:endParaRPr lang="en-US" altLang="ru-RU" sz="2400" b="1" dirty="0" smtClean="0">
              <a:solidFill>
                <a:schemeClr val="tx2"/>
              </a:solidFill>
              <a:latin typeface="Times New Roman" panose="02020603050405020304" pitchFamily="18" charset="0"/>
              <a:cs typeface="Times New Roman" panose="02020603050405020304" pitchFamily="18" charset="0"/>
            </a:endParaRPr>
          </a:p>
          <a:p>
            <a:pPr eaLnBrk="1" hangingPunct="1">
              <a:buNone/>
            </a:pPr>
            <a:endParaRPr lang="en-US" altLang="ru-RU" sz="2400" b="1" dirty="0">
              <a:solidFill>
                <a:schemeClr val="tx2"/>
              </a:solidFill>
              <a:latin typeface="Times New Roman" panose="02020603050405020304" pitchFamily="18" charset="0"/>
              <a:cs typeface="Times New Roman" panose="02020603050405020304" pitchFamily="18" charset="0"/>
            </a:endParaRPr>
          </a:p>
          <a:p>
            <a:pPr eaLnBrk="1" hangingPunct="1">
              <a:buNone/>
            </a:pPr>
            <a:r>
              <a:rPr lang="en-US" altLang="ru-RU" b="1" dirty="0" smtClean="0">
                <a:solidFill>
                  <a:schemeClr val="tx2"/>
                </a:solidFill>
                <a:latin typeface="Times New Roman" panose="02020603050405020304" pitchFamily="18" charset="0"/>
                <a:cs typeface="Times New Roman" panose="02020603050405020304" pitchFamily="18" charset="0"/>
              </a:rPr>
              <a:t>          Convolution </a:t>
            </a:r>
            <a:endParaRPr lang="en-US" altLang="ru-RU" b="1" dirty="0">
              <a:solidFill>
                <a:schemeClr val="tx2"/>
              </a:solidFill>
              <a:latin typeface="Times New Roman" panose="02020603050405020304" pitchFamily="18" charset="0"/>
              <a:cs typeface="Times New Roman" panose="02020603050405020304" pitchFamily="18" charset="0"/>
            </a:endParaRPr>
          </a:p>
          <a:p>
            <a:pPr eaLnBrk="1" hangingPunct="1">
              <a:buNone/>
            </a:pPr>
            <a:r>
              <a:rPr lang="en-US" altLang="ru-RU" b="1" dirty="0" smtClean="0">
                <a:solidFill>
                  <a:schemeClr val="tx2"/>
                </a:solidFill>
                <a:latin typeface="Times New Roman" panose="02020603050405020304" pitchFamily="18" charset="0"/>
                <a:cs typeface="Times New Roman" panose="02020603050405020304" pitchFamily="18" charset="0"/>
              </a:rPr>
              <a:t>             block </a:t>
            </a:r>
            <a:endParaRPr lang="en-US" altLang="ru-RU" b="1" dirty="0">
              <a:solidFill>
                <a:schemeClr val="tx2"/>
              </a:solidFill>
              <a:latin typeface="Times New Roman" panose="02020603050405020304" pitchFamily="18" charset="0"/>
              <a:cs typeface="Times New Roman" panose="02020603050405020304" pitchFamily="18" charset="0"/>
            </a:endParaRPr>
          </a:p>
          <a:p>
            <a:pPr eaLnBrk="1" hangingPunct="1">
              <a:buNone/>
            </a:pPr>
            <a:endParaRPr lang="en-US" altLang="ru-RU" sz="3200" b="1" dirty="0">
              <a:solidFill>
                <a:schemeClr val="tx2"/>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endParaRPr lang="en-US" altLang="ru-RU" sz="3200" b="1" dirty="0" smtClean="0">
              <a:solidFill>
                <a:schemeClr val="tx2"/>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r>
              <a:rPr lang="en-US" altLang="ru-RU" b="1" dirty="0" smtClean="0">
                <a:solidFill>
                  <a:schemeClr val="tx2"/>
                </a:solidFill>
                <a:latin typeface="Times New Roman" panose="02020603050405020304" pitchFamily="18" charset="0"/>
                <a:cs typeface="Times New Roman" panose="02020603050405020304" pitchFamily="18" charset="0"/>
              </a:rPr>
              <a:t>                  </a:t>
            </a:r>
            <a:endParaRPr lang="en-US" altLang="ru-RU" b="1" dirty="0">
              <a:solidFill>
                <a:schemeClr val="tx2"/>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endParaRPr lang="en-US" altLang="ru-RU" b="1" dirty="0" smtClean="0">
              <a:solidFill>
                <a:schemeClr val="tx2"/>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endParaRPr lang="en-US" altLang="ru-RU" b="1" dirty="0">
              <a:solidFill>
                <a:schemeClr val="tx2"/>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endParaRPr lang="en-US" altLang="ru-RU" b="1" dirty="0" smtClean="0">
              <a:solidFill>
                <a:schemeClr val="tx2"/>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r>
              <a:rPr lang="en-US" altLang="ru-RU" b="1" dirty="0" smtClean="0">
                <a:solidFill>
                  <a:schemeClr val="tx2"/>
                </a:solidFill>
                <a:latin typeface="Times New Roman" panose="02020603050405020304" pitchFamily="18" charset="0"/>
                <a:cs typeface="Times New Roman" panose="02020603050405020304" pitchFamily="18" charset="0"/>
              </a:rPr>
              <a:t>                           </a:t>
            </a:r>
            <a:endParaRPr lang="en-US" altLang="ru-RU" b="1" dirty="0">
              <a:solidFill>
                <a:schemeClr val="tx2"/>
              </a:solidFill>
              <a:latin typeface="Times New Roman" panose="02020603050405020304" pitchFamily="18" charset="0"/>
              <a:cs typeface="Times New Roman" panose="02020603050405020304" pitchFamily="18" charset="0"/>
            </a:endParaRPr>
          </a:p>
        </p:txBody>
      </p:sp>
      <p:sp>
        <p:nvSpPr>
          <p:cNvPr id="2" name="Номер слайда 1"/>
          <p:cNvSpPr>
            <a:spLocks noGrp="1"/>
          </p:cNvSpPr>
          <p:nvPr>
            <p:ph type="sldNum" sz="quarter" idx="12"/>
          </p:nvPr>
        </p:nvSpPr>
        <p:spPr/>
        <p:txBody>
          <a:bodyPr/>
          <a:lstStyle/>
          <a:p>
            <a:fld id="{4D3AAEF3-AF0F-4538-A9C1-B6C90E9BB534}" type="slidenum">
              <a:rPr lang="ru-RU" altLang="ru-RU" smtClean="0"/>
              <a:pPr/>
              <a:t>8</a:t>
            </a:fld>
            <a:endParaRPr lang="ru-RU" altLang="ru-RU"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6199" y="4434840"/>
            <a:ext cx="8001001" cy="1386840"/>
          </a:xfrm>
          <a:prstGeom prst="rect">
            <a:avLst/>
          </a:prstGeom>
        </p:spPr>
      </p:pic>
      <p:pic>
        <p:nvPicPr>
          <p:cNvPr id="8"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518854" y="849803"/>
            <a:ext cx="8068692" cy="1843810"/>
          </a:xfrm>
          <a:prstGeom prst="rect">
            <a:avLst/>
          </a:prstGeom>
        </p:spPr>
      </p:pic>
      <p:sp>
        <p:nvSpPr>
          <p:cNvPr id="7" name="Прямоугольник 6"/>
          <p:cNvSpPr/>
          <p:nvPr/>
        </p:nvSpPr>
        <p:spPr bwMode="auto">
          <a:xfrm>
            <a:off x="10477500" y="4848225"/>
            <a:ext cx="1162050" cy="203835"/>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charset="0"/>
            </a:endParaRPr>
          </a:p>
        </p:txBody>
      </p:sp>
      <p:sp>
        <p:nvSpPr>
          <p:cNvPr id="9" name="Прямоугольник 8"/>
          <p:cNvSpPr/>
          <p:nvPr/>
        </p:nvSpPr>
        <p:spPr bwMode="auto">
          <a:xfrm>
            <a:off x="11449050" y="3931920"/>
            <a:ext cx="180975" cy="925830"/>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charset="0"/>
            </a:endParaRPr>
          </a:p>
        </p:txBody>
      </p:sp>
      <p:sp>
        <p:nvSpPr>
          <p:cNvPr id="10" name="Прямоугольник 9"/>
          <p:cNvSpPr/>
          <p:nvPr/>
        </p:nvSpPr>
        <p:spPr bwMode="auto">
          <a:xfrm>
            <a:off x="3600450" y="3934779"/>
            <a:ext cx="8029575" cy="156209"/>
          </a:xfrm>
          <a:prstGeom prst="rect">
            <a:avLst/>
          </a:prstGeom>
          <a:solidFill>
            <a:schemeClr val="accent1">
              <a:lumMod val="40000"/>
              <a:lumOff val="6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charset="0"/>
            </a:endParaRPr>
          </a:p>
        </p:txBody>
      </p:sp>
      <p:sp>
        <p:nvSpPr>
          <p:cNvPr id="11" name="Стрелка вверх 10"/>
          <p:cNvSpPr/>
          <p:nvPr/>
        </p:nvSpPr>
        <p:spPr bwMode="auto">
          <a:xfrm>
            <a:off x="3505200" y="2779201"/>
            <a:ext cx="371475" cy="1159958"/>
          </a:xfrm>
          <a:prstGeom prst="up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charset="0"/>
            </a:endParaRPr>
          </a:p>
        </p:txBody>
      </p:sp>
      <p:sp>
        <p:nvSpPr>
          <p:cNvPr id="14" name="Стрелка вверх 13"/>
          <p:cNvSpPr/>
          <p:nvPr/>
        </p:nvSpPr>
        <p:spPr bwMode="auto">
          <a:xfrm>
            <a:off x="5534025" y="2773392"/>
            <a:ext cx="371475" cy="1159958"/>
          </a:xfrm>
          <a:prstGeom prst="up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charset="0"/>
            </a:endParaRPr>
          </a:p>
        </p:txBody>
      </p:sp>
      <p:sp>
        <p:nvSpPr>
          <p:cNvPr id="15" name="Стрелка вверх 14"/>
          <p:cNvSpPr/>
          <p:nvPr/>
        </p:nvSpPr>
        <p:spPr bwMode="auto">
          <a:xfrm>
            <a:off x="7710488" y="2758211"/>
            <a:ext cx="371475" cy="1159958"/>
          </a:xfrm>
          <a:prstGeom prst="up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charset="0"/>
            </a:endParaRPr>
          </a:p>
        </p:txBody>
      </p:sp>
      <p:sp>
        <p:nvSpPr>
          <p:cNvPr id="16" name="Стрелка вверх 15"/>
          <p:cNvSpPr/>
          <p:nvPr/>
        </p:nvSpPr>
        <p:spPr bwMode="auto">
          <a:xfrm>
            <a:off x="9858375" y="2773392"/>
            <a:ext cx="371475" cy="1159958"/>
          </a:xfrm>
          <a:prstGeom prst="upArrow">
            <a:avLst/>
          </a:prstGeom>
          <a:solidFill>
            <a:schemeClr val="accent1">
              <a:lumMod val="20000"/>
              <a:lumOff val="8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charset="0"/>
            </a:endParaRPr>
          </a:p>
        </p:txBody>
      </p:sp>
      <p:pic>
        <p:nvPicPr>
          <p:cNvPr id="17" name="Рисунок 16"/>
          <p:cNvPicPr>
            <a:picLocks noChangeAspect="1"/>
          </p:cNvPicPr>
          <p:nvPr/>
        </p:nvPicPr>
        <p:blipFill>
          <a:blip r:embed="rId5"/>
          <a:stretch>
            <a:fillRect/>
          </a:stretch>
        </p:blipFill>
        <p:spPr>
          <a:xfrm>
            <a:off x="627380" y="4585335"/>
            <a:ext cx="1226820" cy="933450"/>
          </a:xfrm>
          <a:prstGeom prst="rect">
            <a:avLst/>
          </a:prstGeom>
        </p:spPr>
      </p:pic>
      <p:sp>
        <p:nvSpPr>
          <p:cNvPr id="18" name="Прямоугольник 17"/>
          <p:cNvSpPr/>
          <p:nvPr/>
        </p:nvSpPr>
        <p:spPr bwMode="auto">
          <a:xfrm>
            <a:off x="1854200" y="4869007"/>
            <a:ext cx="1162050" cy="203835"/>
          </a:xfrm>
          <a:prstGeom prst="rect">
            <a:avLst/>
          </a:prstGeom>
          <a:solidFill>
            <a:schemeClr val="accent2">
              <a:lumMod val="60000"/>
              <a:lumOff val="40000"/>
            </a:schemeClr>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charset="0"/>
            </a:endParaRPr>
          </a:p>
        </p:txBody>
      </p:sp>
    </p:spTree>
    <p:extLst>
      <p:ext uri="{BB962C8B-B14F-4D97-AF65-F5344CB8AC3E}">
        <p14:creationId xmlns:p14="http://schemas.microsoft.com/office/powerpoint/2010/main" val="4157541153"/>
      </p:ext>
    </p:extLst>
  </p:cSld>
  <p:clrMapOvr>
    <a:masterClrMapping/>
  </p:clrMapOvr>
  <p:transition>
    <p:cut/>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6"/>
          <p:cNvSpPr>
            <a:spLocks noGrp="1" noChangeArrowheads="1"/>
          </p:cNvSpPr>
          <p:nvPr>
            <p:ph type="ftr" sz="quarter" idx="11"/>
          </p:nvPr>
        </p:nvSpPr>
        <p:spPr>
          <a:ln/>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rPr>
              <a:t>GRID 2018</a:t>
            </a: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7" name="Rectangle 7"/>
          <p:cNvSpPr>
            <a:spLocks noGrp="1" noChangeArrowheads="1"/>
          </p:cNvSpPr>
          <p:nvPr>
            <p:ph type="sldNum" sz="quarter" idx="12"/>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lang="en-US" altLang="ru-RU" dirty="0">
                <a:solidFill>
                  <a:srgbClr val="FFFFFF"/>
                </a:solidFill>
              </a:rPr>
              <a:t>9</a:t>
            </a:r>
            <a:endParaRPr kumimoji="0" lang="ru-RU" altLang="ru-RU" sz="14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mn-cs"/>
            </a:endParaRPr>
          </a:p>
        </p:txBody>
      </p:sp>
      <p:sp>
        <p:nvSpPr>
          <p:cNvPr id="4" name="Нижний колонтитул 4"/>
          <p:cNvSpPr txBox="1">
            <a:spLocks noGrp="1"/>
          </p:cNvSpPr>
          <p:nvPr/>
        </p:nvSpPr>
        <p:spPr bwMode="auto">
          <a:xfrm>
            <a:off x="5105400" y="6096000"/>
            <a:ext cx="2895600" cy="45720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ctr"/>
          <a:lstStyle>
            <a:lvl1pPr eaLnBrk="0" hangingPunct="0">
              <a:defRPr sz="2400" b="1">
                <a:solidFill>
                  <a:schemeClr val="tx2"/>
                </a:solidFill>
                <a:latin typeface="Times New Roman" panose="02020603050405020304" pitchFamily="18" charset="0"/>
              </a:defRPr>
            </a:lvl1pPr>
            <a:lvl2pPr marL="742950" indent="-285750" eaLnBrk="0" hangingPunct="0">
              <a:defRPr sz="2400" b="1">
                <a:solidFill>
                  <a:schemeClr val="tx2"/>
                </a:solidFill>
                <a:latin typeface="Times New Roman" panose="02020603050405020304" pitchFamily="18" charset="0"/>
              </a:defRPr>
            </a:lvl2pPr>
            <a:lvl3pPr marL="1143000" indent="-228600" eaLnBrk="0" hangingPunct="0">
              <a:defRPr sz="2400" b="1">
                <a:solidFill>
                  <a:schemeClr val="tx2"/>
                </a:solidFill>
                <a:latin typeface="Times New Roman" panose="02020603050405020304" pitchFamily="18" charset="0"/>
              </a:defRPr>
            </a:lvl3pPr>
            <a:lvl4pPr marL="1600200" indent="-228600" eaLnBrk="0" hangingPunct="0">
              <a:defRPr sz="2400" b="1">
                <a:solidFill>
                  <a:schemeClr val="tx2"/>
                </a:solidFill>
                <a:latin typeface="Times New Roman" panose="02020603050405020304" pitchFamily="18" charset="0"/>
              </a:defRPr>
            </a:lvl4pPr>
            <a:lvl5pPr marL="2057400" indent="-228600" eaLnBrk="0" hangingPunct="0">
              <a:defRPr sz="2400" b="1">
                <a:solidFill>
                  <a:schemeClr val="tx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tx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tx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tx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tx2"/>
                </a:solidFill>
                <a:latin typeface="Times New Roman" panose="02020603050405020304"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ru-RU" altLang="ru-RU" sz="1400" b="0" i="0" u="none" strike="noStrike" kern="1200" cap="none" spc="0" normalizeH="0" baseline="0" noProof="0" smtClean="0">
              <a:ln>
                <a:noFill/>
              </a:ln>
              <a:solidFill>
                <a:srgbClr val="FFFFFF"/>
              </a:solidFill>
              <a:effectLst/>
              <a:uLnTx/>
              <a:uFillTx/>
              <a:latin typeface="Arial" panose="020B0604020202020204" pitchFamily="34" charset="0"/>
              <a:ea typeface="+mn-ea"/>
              <a:cs typeface="+mn-cs"/>
            </a:endParaRPr>
          </a:p>
        </p:txBody>
      </p:sp>
      <p:sp>
        <p:nvSpPr>
          <p:cNvPr id="5124" name="Rectangle 2"/>
          <p:cNvSpPr>
            <a:spLocks noGrp="1" noChangeArrowheads="1"/>
          </p:cNvSpPr>
          <p:nvPr>
            <p:ph type="title"/>
          </p:nvPr>
        </p:nvSpPr>
        <p:spPr>
          <a:xfrm>
            <a:off x="1905000" y="0"/>
            <a:ext cx="8763000" cy="457200"/>
          </a:xfrm>
        </p:spPr>
        <p:txBody>
          <a:bodyPr/>
          <a:lstStyle/>
          <a:p>
            <a:pPr algn="ctr" eaLnBrk="1" hangingPunct="1"/>
            <a:r>
              <a:rPr lang="en-US" altLang="ru-RU" sz="3600" dirty="0" smtClean="0"/>
              <a:t>Preprocessing</a:t>
            </a:r>
            <a:endParaRPr lang="ru-RU" altLang="ru-RU" sz="3600" dirty="0"/>
          </a:p>
        </p:txBody>
      </p:sp>
      <p:sp>
        <p:nvSpPr>
          <p:cNvPr id="5125" name="Rectangle 3"/>
          <p:cNvSpPr>
            <a:spLocks noGrp="1" noChangeArrowheads="1"/>
          </p:cNvSpPr>
          <p:nvPr>
            <p:ph type="body" sz="half" idx="1"/>
          </p:nvPr>
        </p:nvSpPr>
        <p:spPr>
          <a:xfrm>
            <a:off x="161925" y="533400"/>
            <a:ext cx="11725275" cy="5791200"/>
          </a:xfrm>
        </p:spPr>
        <p:txBody>
          <a:bodyPr/>
          <a:lstStyle/>
          <a:p>
            <a:pPr eaLnBrk="1" hangingPunct="1">
              <a:buFont typeface="Wingdings" panose="05000000000000000000" pitchFamily="2" charset="2"/>
              <a:buNone/>
            </a:pPr>
            <a:r>
              <a:rPr lang="en-US" altLang="ru-RU" sz="2400" b="1" dirty="0">
                <a:solidFill>
                  <a:schemeClr val="tx2"/>
                </a:solidFill>
                <a:latin typeface="Arial Narrow" panose="020B0606020202030204" pitchFamily="34" charset="0"/>
                <a:cs typeface="Times New Roman" panose="02020603050405020304" pitchFamily="18" charset="0"/>
              </a:rPr>
              <a:t>		</a:t>
            </a:r>
            <a:endParaRPr lang="en-US" altLang="ru-RU" sz="2400" b="1" dirty="0" smtClean="0">
              <a:solidFill>
                <a:schemeClr val="tx2"/>
              </a:solidFill>
              <a:latin typeface="Arial Narrow" panose="020B0606020202030204" pitchFamily="34" charset="0"/>
              <a:cs typeface="Times New Roman" panose="02020603050405020304" pitchFamily="18" charset="0"/>
            </a:endParaRPr>
          </a:p>
          <a:p>
            <a:pPr eaLnBrk="1" hangingPunct="1">
              <a:buFont typeface="Wingdings" panose="05000000000000000000" pitchFamily="2" charset="2"/>
              <a:buNone/>
            </a:pPr>
            <a:endParaRPr lang="en-US" altLang="ru-RU" sz="2400" b="1" dirty="0">
              <a:solidFill>
                <a:schemeClr val="tx2"/>
              </a:solidFill>
              <a:latin typeface="Arial Narrow" panose="020B0606020202030204" pitchFamily="34" charset="0"/>
              <a:cs typeface="Times New Roman" panose="02020603050405020304" pitchFamily="18" charset="0"/>
            </a:endParaRPr>
          </a:p>
          <a:p>
            <a:pPr eaLnBrk="1" hangingPunct="1">
              <a:buFont typeface="Wingdings" panose="05000000000000000000" pitchFamily="2" charset="2"/>
              <a:buNone/>
            </a:pPr>
            <a:endParaRPr lang="en-US" altLang="ru-RU" sz="2400" b="1" dirty="0" smtClean="0">
              <a:solidFill>
                <a:schemeClr val="tx2"/>
              </a:solidFill>
              <a:latin typeface="Arial Narrow" panose="020B0606020202030204" pitchFamily="34" charset="0"/>
              <a:cs typeface="Times New Roman" panose="02020603050405020304" pitchFamily="18" charset="0"/>
            </a:endParaRPr>
          </a:p>
          <a:p>
            <a:pPr eaLnBrk="1" hangingPunct="1">
              <a:buFont typeface="Wingdings" panose="05000000000000000000" pitchFamily="2" charset="2"/>
              <a:buNone/>
            </a:pPr>
            <a:endParaRPr lang="en-US" altLang="ru-RU" sz="2400" b="1" dirty="0">
              <a:solidFill>
                <a:schemeClr val="tx2"/>
              </a:solidFill>
              <a:latin typeface="Arial Narrow" panose="020B0606020202030204" pitchFamily="34" charset="0"/>
              <a:cs typeface="Times New Roman" panose="02020603050405020304" pitchFamily="18" charset="0"/>
            </a:endParaRPr>
          </a:p>
          <a:p>
            <a:pPr eaLnBrk="1" hangingPunct="1">
              <a:buFont typeface="Wingdings" panose="05000000000000000000" pitchFamily="2" charset="2"/>
              <a:buNone/>
            </a:pPr>
            <a:endParaRPr lang="en-US" altLang="ru-RU" sz="2400" b="1" dirty="0" smtClean="0">
              <a:solidFill>
                <a:schemeClr val="tx2"/>
              </a:solidFill>
              <a:latin typeface="Arial Narrow" panose="020B0606020202030204" pitchFamily="34" charset="0"/>
              <a:cs typeface="Times New Roman" panose="02020603050405020304" pitchFamily="18" charset="0"/>
            </a:endParaRPr>
          </a:p>
          <a:p>
            <a:pPr eaLnBrk="1" hangingPunct="1">
              <a:buFont typeface="Wingdings" panose="05000000000000000000" pitchFamily="2" charset="2"/>
              <a:buNone/>
            </a:pPr>
            <a:endParaRPr lang="en-US" altLang="ru-RU" sz="2400" b="1" dirty="0">
              <a:solidFill>
                <a:schemeClr val="tx2"/>
              </a:solidFill>
              <a:latin typeface="Arial Narrow" panose="020B0606020202030204" pitchFamily="34" charset="0"/>
              <a:cs typeface="Times New Roman" panose="02020603050405020304" pitchFamily="18" charset="0"/>
            </a:endParaRPr>
          </a:p>
          <a:p>
            <a:pPr eaLnBrk="1" hangingPunct="1">
              <a:buFont typeface="Wingdings" panose="05000000000000000000" pitchFamily="2" charset="2"/>
              <a:buNone/>
            </a:pPr>
            <a:endParaRPr lang="en-US" altLang="ru-RU" sz="2400" b="1" dirty="0" smtClean="0">
              <a:solidFill>
                <a:schemeClr val="tx2"/>
              </a:solidFill>
              <a:latin typeface="Arial Narrow" panose="020B0606020202030204" pitchFamily="34" charset="0"/>
              <a:cs typeface="Times New Roman" panose="02020603050405020304" pitchFamily="18" charset="0"/>
            </a:endParaRPr>
          </a:p>
          <a:p>
            <a:pPr eaLnBrk="1" hangingPunct="1">
              <a:buFont typeface="Wingdings" panose="05000000000000000000" pitchFamily="2" charset="2"/>
              <a:buNone/>
            </a:pPr>
            <a:endParaRPr lang="en-US" altLang="ru-RU" sz="2400" b="1" dirty="0">
              <a:solidFill>
                <a:schemeClr val="tx2"/>
              </a:solidFill>
              <a:latin typeface="Arial Narrow" panose="020B0606020202030204" pitchFamily="34" charset="0"/>
              <a:cs typeface="Times New Roman" panose="02020603050405020304" pitchFamily="18" charset="0"/>
            </a:endParaRPr>
          </a:p>
          <a:p>
            <a:pPr eaLnBrk="1" hangingPunct="1">
              <a:buFont typeface="Wingdings" panose="05000000000000000000" pitchFamily="2" charset="2"/>
              <a:buNone/>
            </a:pPr>
            <a:endParaRPr lang="en-US" altLang="ru-RU" sz="2400" b="1" dirty="0" smtClean="0">
              <a:solidFill>
                <a:schemeClr val="tx2"/>
              </a:solidFill>
              <a:latin typeface="Arial Narrow" panose="020B0606020202030204" pitchFamily="34" charset="0"/>
              <a:cs typeface="Times New Roman" panose="02020603050405020304" pitchFamily="18" charset="0"/>
            </a:endParaRPr>
          </a:p>
          <a:p>
            <a:pPr eaLnBrk="1" hangingPunct="1">
              <a:buFont typeface="Wingdings" panose="05000000000000000000" pitchFamily="2" charset="2"/>
              <a:buNone/>
            </a:pPr>
            <a:endParaRPr lang="en-US" altLang="ru-RU" sz="2400" b="1" dirty="0">
              <a:solidFill>
                <a:schemeClr val="tx2"/>
              </a:solidFill>
              <a:latin typeface="Arial Narrow" panose="020B0606020202030204" pitchFamily="34" charset="0"/>
              <a:cs typeface="Times New Roman" panose="02020603050405020304" pitchFamily="18" charset="0"/>
            </a:endParaRPr>
          </a:p>
          <a:p>
            <a:pPr eaLnBrk="1" hangingPunct="1">
              <a:buFont typeface="Wingdings" panose="05000000000000000000" pitchFamily="2" charset="2"/>
              <a:buNone/>
            </a:pPr>
            <a:endParaRPr lang="en-US" altLang="ru-RU" sz="2400" b="1" dirty="0" smtClean="0">
              <a:solidFill>
                <a:schemeClr val="tx2"/>
              </a:solidFill>
              <a:latin typeface="Arial Narrow" panose="020B0606020202030204" pitchFamily="34" charset="0"/>
              <a:cs typeface="Times New Roman" panose="02020603050405020304" pitchFamily="18" charset="0"/>
            </a:endParaRPr>
          </a:p>
          <a:p>
            <a:pPr eaLnBrk="1" hangingPunct="1">
              <a:buFont typeface="Wingdings" panose="05000000000000000000" pitchFamily="2" charset="2"/>
              <a:buNone/>
            </a:pPr>
            <a:endParaRPr lang="en-US" altLang="ru-RU" sz="2400" b="1" dirty="0">
              <a:solidFill>
                <a:schemeClr val="tx2"/>
              </a:solidFill>
              <a:latin typeface="Arial Narrow" panose="020B0606020202030204" pitchFamily="34" charset="0"/>
              <a:cs typeface="Times New Roman" panose="02020603050405020304" pitchFamily="18" charset="0"/>
            </a:endParaRPr>
          </a:p>
          <a:p>
            <a:pPr eaLnBrk="1" hangingPunct="1">
              <a:buFont typeface="Wingdings" panose="05000000000000000000" pitchFamily="2" charset="2"/>
              <a:buNone/>
            </a:pPr>
            <a:r>
              <a:rPr lang="en-US" altLang="ru-RU" sz="3200" b="1" dirty="0" smtClean="0">
                <a:solidFill>
                  <a:schemeClr val="tx2"/>
                </a:solidFill>
                <a:latin typeface="Times New Roman" panose="02020603050405020304" pitchFamily="18" charset="0"/>
                <a:cs typeface="Times New Roman" panose="02020603050405020304" pitchFamily="18" charset="0"/>
              </a:rPr>
              <a:t> </a:t>
            </a:r>
            <a:endParaRPr lang="en-US" altLang="ru-RU" sz="3200" b="1" dirty="0">
              <a:solidFill>
                <a:schemeClr val="tx2"/>
              </a:solidFill>
              <a:latin typeface="Times New Roman" panose="02020603050405020304" pitchFamily="18" charset="0"/>
              <a:cs typeface="Times New Roman" panose="02020603050405020304" pitchFamily="18" charset="0"/>
            </a:endParaRPr>
          </a:p>
          <a:p>
            <a:pPr eaLnBrk="1" hangingPunct="1">
              <a:buFont typeface="Wingdings" panose="05000000000000000000" pitchFamily="2" charset="2"/>
              <a:buNone/>
            </a:pPr>
            <a:r>
              <a:rPr lang="en-US" altLang="ru-RU" sz="3200" b="1" dirty="0">
                <a:solidFill>
                  <a:schemeClr val="tx2"/>
                </a:solidFill>
                <a:latin typeface="Times New Roman" panose="02020603050405020304" pitchFamily="18" charset="0"/>
                <a:cs typeface="Times New Roman" panose="02020603050405020304" pitchFamily="18" charset="0"/>
              </a:rPr>
              <a:t>		</a:t>
            </a:r>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06549" y="925127"/>
            <a:ext cx="1900290" cy="1426464"/>
          </a:xfrm>
          <a:prstGeom prst="rect">
            <a:avLst/>
          </a:prstGeom>
        </p:spPr>
      </p:pic>
      <p:pic>
        <p:nvPicPr>
          <p:cNvPr id="9"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13312" y="1005165"/>
            <a:ext cx="1900290" cy="1426464"/>
          </a:xfrm>
          <a:prstGeom prst="rect">
            <a:avLst/>
          </a:prstGeom>
        </p:spPr>
      </p:pic>
      <p:pic>
        <p:nvPicPr>
          <p:cNvPr id="10" name="Picture 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36000" y="975715"/>
            <a:ext cx="1865376" cy="1401526"/>
          </a:xfrm>
          <a:prstGeom prst="rect">
            <a:avLst/>
          </a:prstGeom>
        </p:spPr>
      </p:pic>
      <p:pic>
        <p:nvPicPr>
          <p:cNvPr id="11" name="Picture 1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601086" y="3534074"/>
            <a:ext cx="1900290" cy="1426464"/>
          </a:xfrm>
          <a:prstGeom prst="rect">
            <a:avLst/>
          </a:prstGeom>
        </p:spPr>
      </p:pic>
      <p:pic>
        <p:nvPicPr>
          <p:cNvPr id="12" name="Picture 2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238120" y="3550582"/>
            <a:ext cx="1905277" cy="1426464"/>
          </a:xfrm>
          <a:prstGeom prst="rect">
            <a:avLst/>
          </a:prstGeom>
        </p:spPr>
      </p:pic>
      <p:sp>
        <p:nvSpPr>
          <p:cNvPr id="2" name="Стрелка вправо 1"/>
          <p:cNvSpPr/>
          <p:nvPr/>
        </p:nvSpPr>
        <p:spPr bwMode="auto">
          <a:xfrm>
            <a:off x="2347888" y="1528736"/>
            <a:ext cx="1898857" cy="295484"/>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charset="0"/>
            </a:endParaRPr>
          </a:p>
        </p:txBody>
      </p:sp>
      <p:sp>
        <p:nvSpPr>
          <p:cNvPr id="13" name="Стрелка вправо 12"/>
          <p:cNvSpPr/>
          <p:nvPr/>
        </p:nvSpPr>
        <p:spPr bwMode="auto">
          <a:xfrm>
            <a:off x="6177629" y="1611221"/>
            <a:ext cx="2458371" cy="326024"/>
          </a:xfrm>
          <a:prstGeom prst="righ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charset="0"/>
            </a:endParaRPr>
          </a:p>
        </p:txBody>
      </p:sp>
      <p:sp>
        <p:nvSpPr>
          <p:cNvPr id="3" name="Стрелка влево 2"/>
          <p:cNvSpPr/>
          <p:nvPr/>
        </p:nvSpPr>
        <p:spPr bwMode="auto">
          <a:xfrm rot="1982098" flipV="1">
            <a:off x="7556353" y="3367412"/>
            <a:ext cx="1130868" cy="323002"/>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charset="0"/>
            </a:endParaRPr>
          </a:p>
        </p:txBody>
      </p:sp>
      <p:sp>
        <p:nvSpPr>
          <p:cNvPr id="15" name="Стрелка влево 14"/>
          <p:cNvSpPr/>
          <p:nvPr/>
        </p:nvSpPr>
        <p:spPr bwMode="auto">
          <a:xfrm rot="12657312" flipV="1">
            <a:off x="6157142" y="2449520"/>
            <a:ext cx="792117" cy="323002"/>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charset="0"/>
            </a:endParaRPr>
          </a:p>
        </p:txBody>
      </p:sp>
      <p:sp>
        <p:nvSpPr>
          <p:cNvPr id="14" name="Овал 13"/>
          <p:cNvSpPr/>
          <p:nvPr/>
        </p:nvSpPr>
        <p:spPr bwMode="auto">
          <a:xfrm>
            <a:off x="6807926" y="2514600"/>
            <a:ext cx="914400" cy="914400"/>
          </a:xfrm>
          <a:prstGeom prst="ellipse">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3600" b="1" i="0" u="none" strike="noStrike" cap="none" normalizeH="0" baseline="0" dirty="0" smtClean="0">
                <a:ln>
                  <a:noFill/>
                </a:ln>
                <a:solidFill>
                  <a:schemeClr val="tx2"/>
                </a:solidFill>
                <a:effectLst/>
                <a:latin typeface="Times New Roman" charset="0"/>
              </a:rPr>
              <a:t>X</a:t>
            </a:r>
            <a:endParaRPr kumimoji="0" lang="ru-RU" sz="3600" b="1" i="0" u="none" strike="noStrike" cap="none" normalizeH="0" baseline="0" dirty="0" smtClean="0">
              <a:ln>
                <a:noFill/>
              </a:ln>
              <a:solidFill>
                <a:schemeClr val="tx2"/>
              </a:solidFill>
              <a:effectLst/>
              <a:latin typeface="Times New Roman" charset="0"/>
            </a:endParaRPr>
          </a:p>
        </p:txBody>
      </p:sp>
      <p:sp>
        <p:nvSpPr>
          <p:cNvPr id="18" name="Стрелка влево 17"/>
          <p:cNvSpPr/>
          <p:nvPr/>
        </p:nvSpPr>
        <p:spPr bwMode="auto">
          <a:xfrm rot="18883598" flipV="1">
            <a:off x="6036861" y="3594919"/>
            <a:ext cx="1069276" cy="319935"/>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charset="0"/>
            </a:endParaRPr>
          </a:p>
        </p:txBody>
      </p:sp>
      <p:sp>
        <p:nvSpPr>
          <p:cNvPr id="16" name="TextBox 15"/>
          <p:cNvSpPr txBox="1"/>
          <p:nvPr/>
        </p:nvSpPr>
        <p:spPr>
          <a:xfrm>
            <a:off x="6268908" y="1117510"/>
            <a:ext cx="2239716" cy="461665"/>
          </a:xfrm>
          <a:prstGeom prst="rect">
            <a:avLst/>
          </a:prstGeom>
          <a:noFill/>
        </p:spPr>
        <p:txBody>
          <a:bodyPr wrap="none" rtlCol="0">
            <a:spAutoFit/>
          </a:bodyPr>
          <a:lstStyle/>
          <a:p>
            <a:r>
              <a:rPr lang="en-US" sz="2400" dirty="0" smtClean="0"/>
              <a:t>Edge detection</a:t>
            </a:r>
            <a:endParaRPr lang="ru-RU" sz="2400" dirty="0"/>
          </a:p>
        </p:txBody>
      </p:sp>
      <p:sp>
        <p:nvSpPr>
          <p:cNvPr id="20" name="TextBox 19"/>
          <p:cNvSpPr txBox="1"/>
          <p:nvPr/>
        </p:nvSpPr>
        <p:spPr>
          <a:xfrm>
            <a:off x="9673264" y="2611021"/>
            <a:ext cx="973343" cy="461665"/>
          </a:xfrm>
          <a:prstGeom prst="rect">
            <a:avLst/>
          </a:prstGeom>
          <a:noFill/>
        </p:spPr>
        <p:txBody>
          <a:bodyPr wrap="none" rtlCol="0">
            <a:spAutoFit/>
          </a:bodyPr>
          <a:lstStyle/>
          <a:p>
            <a:r>
              <a:rPr lang="en-US" sz="2400" dirty="0" smtClean="0"/>
              <a:t>Dilate</a:t>
            </a:r>
            <a:endParaRPr lang="ru-RU" sz="2400" dirty="0"/>
          </a:p>
        </p:txBody>
      </p:sp>
      <p:sp>
        <p:nvSpPr>
          <p:cNvPr id="21" name="Стрелка влево 20"/>
          <p:cNvSpPr/>
          <p:nvPr/>
        </p:nvSpPr>
        <p:spPr bwMode="auto">
          <a:xfrm rot="16200000" flipV="1">
            <a:off x="8983827" y="2805169"/>
            <a:ext cx="1134807" cy="323002"/>
          </a:xfrm>
          <a:prstGeom prst="leftArrow">
            <a:avLst/>
          </a:prstGeom>
          <a:solidFill>
            <a:schemeClr val="tx1"/>
          </a:solidFill>
          <a:ln w="9525" cap="flat" cmpd="sng" algn="ctr">
            <a:solidFill>
              <a:schemeClr val="tx1"/>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ru-RU" sz="2400" b="1" i="0" u="none" strike="noStrike" cap="none" normalizeH="0" baseline="0" smtClean="0">
              <a:ln>
                <a:noFill/>
              </a:ln>
              <a:solidFill>
                <a:schemeClr val="tx2"/>
              </a:solidFill>
              <a:effectLst/>
              <a:latin typeface="Times New Roman" charset="0"/>
            </a:endParaRPr>
          </a:p>
        </p:txBody>
      </p:sp>
      <p:sp>
        <p:nvSpPr>
          <p:cNvPr id="22" name="TextBox 21"/>
          <p:cNvSpPr txBox="1"/>
          <p:nvPr/>
        </p:nvSpPr>
        <p:spPr>
          <a:xfrm>
            <a:off x="2469204" y="1067071"/>
            <a:ext cx="1656223" cy="461665"/>
          </a:xfrm>
          <a:prstGeom prst="rect">
            <a:avLst/>
          </a:prstGeom>
          <a:noFill/>
        </p:spPr>
        <p:txBody>
          <a:bodyPr wrap="none" rtlCol="0">
            <a:spAutoFit/>
          </a:bodyPr>
          <a:lstStyle/>
          <a:p>
            <a:r>
              <a:rPr lang="en-US" sz="2400" dirty="0" smtClean="0"/>
              <a:t>Gray scale</a:t>
            </a:r>
            <a:endParaRPr lang="ru-RU" sz="2400" dirty="0"/>
          </a:p>
        </p:txBody>
      </p:sp>
    </p:spTree>
    <p:extLst>
      <p:ext uri="{BB962C8B-B14F-4D97-AF65-F5344CB8AC3E}">
        <p14:creationId xmlns:p14="http://schemas.microsoft.com/office/powerpoint/2010/main" val="129249494"/>
      </p:ext>
    </p:extLst>
  </p:cSld>
  <p:clrMapOvr>
    <a:masterClrMapping/>
  </p:clrMapOvr>
  <p:transition>
    <p:cut/>
  </p:transition>
  <p:timing>
    <p:tnLst>
      <p:par>
        <p:cTn id="1" dur="indefinite" restart="never" nodeType="tmRoot"/>
      </p:par>
    </p:tnLst>
  </p:timing>
</p:sld>
</file>

<file path=ppt/theme/theme1.xml><?xml version="1.0" encoding="utf-8"?>
<a:theme xmlns:a="http://schemas.openxmlformats.org/drawingml/2006/main" name="Общий доклад">
  <a:themeElements>
    <a:clrScheme name="">
      <a:dk1>
        <a:srgbClr val="800000"/>
      </a:dk1>
      <a:lt1>
        <a:srgbClr val="FFFFFF"/>
      </a:lt1>
      <a:dk2>
        <a:srgbClr val="969C9C"/>
      </a:dk2>
      <a:lt2>
        <a:srgbClr val="FFFFCC"/>
      </a:lt2>
      <a:accent1>
        <a:srgbClr val="777777"/>
      </a:accent1>
      <a:accent2>
        <a:srgbClr val="979E9F"/>
      </a:accent2>
      <a:accent3>
        <a:srgbClr val="C9CBCB"/>
      </a:accent3>
      <a:accent4>
        <a:srgbClr val="DADADA"/>
      </a:accent4>
      <a:accent5>
        <a:srgbClr val="BDBDBD"/>
      </a:accent5>
      <a:accent6>
        <a:srgbClr val="888F90"/>
      </a:accent6>
      <a:hlink>
        <a:srgbClr val="800000"/>
      </a:hlink>
      <a:folHlink>
        <a:srgbClr val="660066"/>
      </a:folHlink>
    </a:clrScheme>
    <a:fontScheme name="Общий доклад">
      <a:majorFont>
        <a:latin typeface="Arial Narrow"/>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2400" b="1" i="0" u="none" strike="noStrike" cap="none" normalizeH="0" baseline="0" smtClean="0">
            <a:ln>
              <a:noFill/>
            </a:ln>
            <a:solidFill>
              <a:schemeClr val="tx2"/>
            </a:solidFill>
            <a:effectLst/>
            <a:latin typeface="Times New Roman"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altLang="ru-RU" sz="2400" b="1" i="0" u="none" strike="noStrike" cap="none" normalizeH="0" baseline="0" smtClean="0">
            <a:ln>
              <a:noFill/>
            </a:ln>
            <a:solidFill>
              <a:schemeClr val="tx2"/>
            </a:solidFill>
            <a:effectLst/>
            <a:latin typeface="Times New Roman" charset="0"/>
          </a:defRPr>
        </a:defPPr>
      </a:lstStyle>
    </a:lnDef>
  </a:objectDefaults>
  <a:extraClrSchemeLst>
    <a:extraClrScheme>
      <a:clrScheme name="Общий доклад 1">
        <a:dk1>
          <a:srgbClr val="800000"/>
        </a:dk1>
        <a:lt1>
          <a:srgbClr val="FFFFFF"/>
        </a:lt1>
        <a:dk2>
          <a:srgbClr val="000000"/>
        </a:dk2>
        <a:lt2>
          <a:srgbClr val="FFFFCC"/>
        </a:lt2>
        <a:accent1>
          <a:srgbClr val="777777"/>
        </a:accent1>
        <a:accent2>
          <a:srgbClr val="0033CC"/>
        </a:accent2>
        <a:accent3>
          <a:srgbClr val="AAAAAA"/>
        </a:accent3>
        <a:accent4>
          <a:srgbClr val="DADADA"/>
        </a:accent4>
        <a:accent5>
          <a:srgbClr val="BDBDBD"/>
        </a:accent5>
        <a:accent6>
          <a:srgbClr val="002DB9"/>
        </a:accent6>
        <a:hlink>
          <a:srgbClr val="800000"/>
        </a:hlink>
        <a:folHlink>
          <a:srgbClr val="660066"/>
        </a:folHlink>
      </a:clrScheme>
      <a:clrMap bg1="dk2" tx1="lt1" bg2="dk1" tx2="lt2" accent1="accent1" accent2="accent2" accent3="accent3" accent4="accent4" accent5="accent5" accent6="accent6" hlink="hlink" folHlink="folHlink"/>
    </a:extraClrScheme>
    <a:extraClrScheme>
      <a:clrScheme name="Общий доклад 2">
        <a:dk1>
          <a:srgbClr val="009999"/>
        </a:dk1>
        <a:lt1>
          <a:srgbClr val="FFFFFF"/>
        </a:lt1>
        <a:dk2>
          <a:srgbClr val="336699"/>
        </a:dk2>
        <a:lt2>
          <a:srgbClr val="010000"/>
        </a:lt2>
        <a:accent1>
          <a:srgbClr val="CCECFF"/>
        </a:accent1>
        <a:accent2>
          <a:srgbClr val="FFFFCC"/>
        </a:accent2>
        <a:accent3>
          <a:srgbClr val="FFFFFF"/>
        </a:accent3>
        <a:accent4>
          <a:srgbClr val="008282"/>
        </a:accent4>
        <a:accent5>
          <a:srgbClr val="E2F4FF"/>
        </a:accent5>
        <a:accent6>
          <a:srgbClr val="E7E7B9"/>
        </a:accent6>
        <a:hlink>
          <a:srgbClr val="FF9966"/>
        </a:hlink>
        <a:folHlink>
          <a:srgbClr val="FFCC66"/>
        </a:folHlink>
      </a:clrScheme>
      <a:clrMap bg1="lt1" tx1="dk1" bg2="lt2" tx2="dk2" accent1="accent1" accent2="accent2" accent3="accent3" accent4="accent4" accent5="accent5" accent6="accent6" hlink="hlink" folHlink="folHlink"/>
    </a:extraClrScheme>
    <a:extraClrScheme>
      <a:clrScheme name="Общий доклад 3">
        <a:dk1>
          <a:srgbClr val="000000"/>
        </a:dk1>
        <a:lt1>
          <a:srgbClr val="FFFFFF"/>
        </a:lt1>
        <a:dk2>
          <a:srgbClr val="000000"/>
        </a:dk2>
        <a:lt2>
          <a:srgbClr val="CBCBCB"/>
        </a:lt2>
        <a:accent1>
          <a:srgbClr val="C0C0C0"/>
        </a:accent1>
        <a:accent2>
          <a:srgbClr val="DDDDDD"/>
        </a:accent2>
        <a:accent3>
          <a:srgbClr val="FFFFFF"/>
        </a:accent3>
        <a:accent4>
          <a:srgbClr val="000000"/>
        </a:accent4>
        <a:accent5>
          <a:srgbClr val="DCDCDC"/>
        </a:accent5>
        <a:accent6>
          <a:srgbClr val="C8C8C8"/>
        </a:accent6>
        <a:hlink>
          <a:srgbClr val="5F5F5F"/>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1230</TotalTime>
  <Words>282</Words>
  <Application>Microsoft Office PowerPoint</Application>
  <PresentationFormat>Широкоэкранный</PresentationFormat>
  <Paragraphs>148</Paragraphs>
  <Slides>14</Slides>
  <Notes>14</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Arial</vt:lpstr>
      <vt:lpstr>Arial Narrow</vt:lpstr>
      <vt:lpstr>Calibri</vt:lpstr>
      <vt:lpstr>Cambria Math</vt:lpstr>
      <vt:lpstr>Mangal</vt:lpstr>
      <vt:lpstr>Times New Roman</vt:lpstr>
      <vt:lpstr>Wingdings</vt:lpstr>
      <vt:lpstr>Общий доклад</vt:lpstr>
      <vt:lpstr>Text segmentation on photorealistic images </vt:lpstr>
      <vt:lpstr>Photorealistic images with text</vt:lpstr>
      <vt:lpstr>Text detection   and text segmentation</vt:lpstr>
      <vt:lpstr>СNNs for semantic segmentatoion </vt:lpstr>
      <vt:lpstr>DeepLab V3</vt:lpstr>
      <vt:lpstr>DeepLab modification</vt:lpstr>
      <vt:lpstr>DeepLab modification</vt:lpstr>
      <vt:lpstr>DeepLab modification</vt:lpstr>
      <vt:lpstr>Preprocessing</vt:lpstr>
      <vt:lpstr>Training set generation</vt:lpstr>
      <vt:lpstr>Training set generation</vt:lpstr>
      <vt:lpstr>Results</vt:lpstr>
      <vt:lpstr>DeepLab modification</vt:lpstr>
      <vt:lpstr>Презентация PowerPoint</vt:lpstr>
    </vt:vector>
  </TitlesOfParts>
  <Company>diakov.net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Text segmentation on photorealistic images</dc:title>
  <dc:creator>RePack by Diakov</dc:creator>
  <cp:lastModifiedBy>RePack by Diakov</cp:lastModifiedBy>
  <cp:revision>60</cp:revision>
  <dcterms:created xsi:type="dcterms:W3CDTF">2018-08-31T17:06:10Z</dcterms:created>
  <dcterms:modified xsi:type="dcterms:W3CDTF">2018-09-08T19:37:38Z</dcterms:modified>
</cp:coreProperties>
</file>