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9" r:id="rId4"/>
    <p:sldId id="421" r:id="rId5"/>
    <p:sldId id="422" r:id="rId6"/>
    <p:sldId id="423" r:id="rId7"/>
    <p:sldId id="425" r:id="rId8"/>
    <p:sldId id="426" r:id="rId9"/>
    <p:sldId id="427" r:id="rId10"/>
    <p:sldId id="428" r:id="rId11"/>
    <p:sldId id="429" r:id="rId12"/>
    <p:sldId id="430" r:id="rId13"/>
    <p:sldId id="420" r:id="rId14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2"/>
    <p:restoredTop sz="94745"/>
  </p:normalViewPr>
  <p:slideViewPr>
    <p:cSldViewPr snapToGrid="0" snapToObjects="1">
      <p:cViewPr>
        <p:scale>
          <a:sx n="120" d="100"/>
          <a:sy n="120" d="100"/>
        </p:scale>
        <p:origin x="456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38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8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8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067D824-112A-4F1B-BD21-A5DE7A7EA95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519075" y="327041"/>
            <a:ext cx="8383356" cy="1480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/>
            <a:r>
              <a:rPr lang="en-US" sz="2400" b="1" dirty="0"/>
              <a:t>Baryon-Anti-Baryon Asymmetry, Dark Matter and Color Confinement, A possible Common Denominator</a:t>
            </a:r>
          </a:p>
        </p:txBody>
      </p:sp>
      <p:sp>
        <p:nvSpPr>
          <p:cNvPr id="386" name="CustomShape 2"/>
          <p:cNvSpPr/>
          <p:nvPr/>
        </p:nvSpPr>
        <p:spPr>
          <a:xfrm>
            <a:off x="893160" y="2113929"/>
            <a:ext cx="7342200" cy="77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 charset="0"/>
                <a:ea typeface="Helvetica Light" charset="0"/>
                <a:cs typeface="Helvetica Light" charset="0"/>
              </a:rPr>
              <a:t>David E.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 charset="0"/>
                <a:ea typeface="Helvetica Light" charset="0"/>
                <a:cs typeface="Helvetica Light" charset="0"/>
              </a:rPr>
              <a:t>Álvarez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 charset="0"/>
                <a:ea typeface="Helvetica Light" charset="0"/>
                <a:cs typeface="Helvetica Light" charset="0"/>
              </a:rPr>
              <a:t> Castillo</a:t>
            </a:r>
          </a:p>
          <a:p>
            <a:pPr algn="ctr">
              <a:lnSpc>
                <a:spcPct val="100000"/>
              </a:lnSpc>
            </a:pPr>
            <a:r>
              <a:rPr lang="en-US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Joint Institute for Nuclear </a:t>
            </a:r>
            <a:r>
              <a:rPr lang="en-US" sz="22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Research</a:t>
            </a:r>
          </a:p>
          <a:p>
            <a:pPr algn="ctr">
              <a:lnSpc>
                <a:spcPct val="100000"/>
              </a:lnSpc>
            </a:pPr>
            <a:endParaRPr lang="en-US" sz="22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Mariana </a:t>
            </a:r>
            <a:r>
              <a:rPr lang="en-US" sz="2400" dirty="0" err="1" smtClean="0">
                <a:latin typeface="Helvetica Light" charset="0"/>
                <a:ea typeface="Helvetica Light" charset="0"/>
                <a:cs typeface="Helvetica Light" charset="0"/>
              </a:rPr>
              <a:t>Kirchbach</a:t>
            </a:r>
            <a:endParaRPr lang="en-US" sz="2400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/>
            <a:r>
              <a:rPr lang="en-US" sz="2400" b="1" i="1" dirty="0" smtClean="0">
                <a:latin typeface="Helvetica Light" charset="0"/>
                <a:ea typeface="Helvetica Light" charset="0"/>
                <a:cs typeface="Helvetica Light" charset="0"/>
              </a:rPr>
              <a:t>Autonomous University of San Luis Potosí </a:t>
            </a:r>
            <a:endParaRPr lang="en-US" sz="2400" b="1" i="1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1100313" y="4113697"/>
            <a:ext cx="7220880" cy="82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5640" tIns="35640" rIns="35640" bIns="35640" anchor="ctr"/>
          <a:lstStyle/>
          <a:p>
            <a:pPr algn="ctr"/>
            <a:endParaRPr lang="en-US" sz="2200" b="1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/>
            <a:r>
              <a:rPr lang="en-US" sz="2400" b="1" dirty="0"/>
              <a:t>Helmholtz International Summer </a:t>
            </a:r>
            <a:r>
              <a:rPr lang="en-US" sz="2400" b="1" dirty="0" smtClean="0"/>
              <a:t>School </a:t>
            </a:r>
            <a:r>
              <a:rPr lang="en-US" sz="2400" b="1" dirty="0"/>
              <a:t>on </a:t>
            </a:r>
            <a:endParaRPr lang="en-US" sz="2400" dirty="0"/>
          </a:p>
          <a:p>
            <a:pPr algn="ctr"/>
            <a:r>
              <a:rPr lang="en-US" sz="2400" b="1" dirty="0"/>
              <a:t>“Matter under Extreme Conditions” </a:t>
            </a:r>
            <a:endParaRPr lang="en-US" sz="2400" dirty="0"/>
          </a:p>
          <a:p>
            <a:pPr algn="ctr">
              <a:lnSpc>
                <a:spcPct val="100000"/>
              </a:lnSpc>
            </a:pP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August</a:t>
            </a: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 </a:t>
            </a: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28</a:t>
            </a: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, 2018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9" name="JINR_Dubna_logo.png"/>
          <p:cNvPicPr/>
          <p:nvPr/>
        </p:nvPicPr>
        <p:blipFill>
          <a:blip r:embed="rId2"/>
          <a:stretch/>
        </p:blipFill>
        <p:spPr>
          <a:xfrm>
            <a:off x="349920" y="4637520"/>
            <a:ext cx="1969560" cy="1957320"/>
          </a:xfrm>
          <a:prstGeom prst="rect">
            <a:avLst/>
          </a:prstGeom>
          <a:ln w="12600">
            <a:noFill/>
          </a:ln>
        </p:spPr>
      </p:pic>
      <p:pic>
        <p:nvPicPr>
          <p:cNvPr id="7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280" y="5451530"/>
            <a:ext cx="536257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855" y="4982307"/>
            <a:ext cx="1361145" cy="139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Proton electric charge and magnetic-dipole form factors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8" y="1418400"/>
            <a:ext cx="8334759" cy="45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6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Deconfinement</a:t>
            </a:r>
            <a:endParaRPr lang="en-US" sz="3600" dirty="0"/>
          </a:p>
        </p:txBody>
      </p:sp>
      <p:sp>
        <p:nvSpPr>
          <p:cNvPr id="5" name="CustomShape 3"/>
          <p:cNvSpPr/>
          <p:nvPr/>
        </p:nvSpPr>
        <p:spPr>
          <a:xfrm>
            <a:off x="457200" y="1552353"/>
            <a:ext cx="8229239" cy="372139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just">
              <a:lnSpc>
                <a:spcPct val="100000"/>
              </a:lnSpc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Closed space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configurations completely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neutral could remain inert in electromagnetic fields and acquire features of dark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matter.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algn="just">
              <a:lnSpc>
                <a:spcPct val="100000"/>
              </a:lnSpc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algn="just"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In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considering the closed space as the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hyperspherical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 geodesic of an open dS4 geometry in  the spirit of  de Sitter Special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we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here propose to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interpret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the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deconfinement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 phenomenon as transitions from the closed to open dS4 geodesics.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algn="just">
              <a:lnSpc>
                <a:spcPct val="100000"/>
              </a:lnSpc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algn="just"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The curvature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of the space, negative vs positive the metric tensor that corresponds to either open or closed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spaces goes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with either absence of charge symmetry as is the case of the matter-antimatter asymmetry, or, with the complete color -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anticolor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 balancing out defining the QCD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confinement</a:t>
            </a:r>
          </a:p>
          <a:p>
            <a:pPr algn="just">
              <a:lnSpc>
                <a:spcPct val="100000"/>
              </a:lnSpc>
            </a:pPr>
            <a:endParaRPr lang="en-US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 charset="0"/>
                <a:ea typeface="Helvetica Light" charset="0"/>
                <a:cs typeface="Helvetica Light" charset="0"/>
              </a:rPr>
              <a:t>Possible common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 charset="0"/>
                <a:ea typeface="Helvetica Light" charset="0"/>
                <a:cs typeface="Helvetica Light" charset="0"/>
              </a:rPr>
              <a:t>denominator between Baryon-Anti-Baryon Asymmetry, Dark Matter and Color Confinement</a:t>
            </a:r>
            <a:endParaRPr lang="en-US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/>
          <p:cNvSpPr/>
          <p:nvPr/>
        </p:nvSpPr>
        <p:spPr>
          <a:xfrm>
            <a:off x="805680" y="1604515"/>
            <a:ext cx="7905240" cy="9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just"/>
            <a:r>
              <a:rPr lang="en-US" sz="1400" b="1" dirty="0"/>
              <a:t>L. D. Landau, E. M. </a:t>
            </a:r>
            <a:r>
              <a:rPr lang="en-US" sz="1400" b="1" dirty="0" err="1"/>
              <a:t>Lifshitz</a:t>
            </a:r>
            <a:r>
              <a:rPr lang="en-US" sz="1400" b="1" dirty="0"/>
              <a:t>, H. G. </a:t>
            </a:r>
            <a:r>
              <a:rPr lang="en-US" sz="1400" b="1" dirty="0" err="1"/>
              <a:t>Schopf</a:t>
            </a:r>
            <a:r>
              <a:rPr lang="en-US" sz="1400" b="1" dirty="0"/>
              <a:t> and P. </a:t>
            </a:r>
            <a:r>
              <a:rPr lang="en-US" sz="1400" b="1" dirty="0" err="1"/>
              <a:t>Ziesche</a:t>
            </a:r>
            <a:r>
              <a:rPr lang="en-US" sz="1400" b="1" dirty="0"/>
              <a:t>, “Textbook On Theoretical Physics. Vol. 2: Classical Field Theory </a:t>
            </a:r>
            <a:endParaRPr lang="en-US" sz="1400" b="1" dirty="0" smtClean="0"/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Pouria </a:t>
            </a:r>
            <a:r>
              <a:rPr lang="en-US" sz="1400" b="1" dirty="0" err="1" smtClean="0"/>
              <a:t>Pedram</a:t>
            </a:r>
            <a:r>
              <a:rPr lang="en-US" sz="1400" b="1" dirty="0" smtClean="0"/>
              <a:t>, Modification </a:t>
            </a:r>
            <a:r>
              <a:rPr lang="en-US" sz="1400" b="1" dirty="0"/>
              <a:t>of Coulomb's law in closed </a:t>
            </a:r>
            <a:r>
              <a:rPr lang="en-US" sz="1400" b="1" dirty="0" smtClean="0"/>
              <a:t>spaces. </a:t>
            </a:r>
            <a:r>
              <a:rPr lang="is-IS" sz="1400" b="1" dirty="0" smtClean="0"/>
              <a:t>Am</a:t>
            </a:r>
            <a:r>
              <a:rPr lang="is-IS" sz="1400" b="1" dirty="0"/>
              <a:t>. J. Phys. 78 (2010) 403</a:t>
            </a:r>
            <a:endParaRPr lang="en-US" sz="1400" b="1" dirty="0"/>
          </a:p>
          <a:p>
            <a:pPr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851758" y="2362970"/>
            <a:ext cx="7905240" cy="9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r>
              <a:rPr lang="en-US" sz="1400" b="1" dirty="0"/>
              <a:t>V. </a:t>
            </a:r>
            <a:r>
              <a:rPr lang="en-US" sz="1400" b="1" dirty="0" err="1"/>
              <a:t>Balasubramanian</a:t>
            </a:r>
            <a:r>
              <a:rPr lang="en-US" sz="1400" b="1" dirty="0"/>
              <a:t>, M. </a:t>
            </a:r>
            <a:r>
              <a:rPr lang="en-US" sz="1400" b="1" dirty="0" err="1"/>
              <a:t>Berkooz</a:t>
            </a:r>
            <a:r>
              <a:rPr lang="en-US" sz="1400" b="1" dirty="0"/>
              <a:t>, A. Naqvi and M. J. </a:t>
            </a:r>
            <a:r>
              <a:rPr lang="en-US" sz="1400" b="1" dirty="0" err="1"/>
              <a:t>Strassler</a:t>
            </a:r>
            <a:r>
              <a:rPr lang="en-US" sz="1400" b="1" dirty="0"/>
              <a:t>, JHEP 0204, 034 (2002) </a:t>
            </a:r>
          </a:p>
        </p:txBody>
      </p:sp>
      <p:sp>
        <p:nvSpPr>
          <p:cNvPr id="8" name="CustomShape 4"/>
          <p:cNvSpPr/>
          <p:nvPr/>
        </p:nvSpPr>
        <p:spPr>
          <a:xfrm>
            <a:off x="887195" y="3344711"/>
            <a:ext cx="7905240" cy="9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r>
              <a:rPr lang="en-US" sz="1400" b="1" dirty="0"/>
              <a:t>M. </a:t>
            </a:r>
            <a:r>
              <a:rPr lang="en-US" sz="1400" b="1" dirty="0" err="1"/>
              <a:t>Kirchbach</a:t>
            </a:r>
            <a:r>
              <a:rPr lang="en-US" sz="1400" b="1" dirty="0"/>
              <a:t> and C. B. </a:t>
            </a:r>
            <a:r>
              <a:rPr lang="en-US" sz="1400" b="1" dirty="0" err="1"/>
              <a:t>Compean</a:t>
            </a:r>
            <a:r>
              <a:rPr lang="en-US" sz="1400" b="1" dirty="0"/>
              <a:t>, Eur. Phys. J. A 52, no. 7, 210 (2016) Addendum: [Eur. Phys. J. A 53, no. 4, 65 (2017)] </a:t>
            </a:r>
          </a:p>
          <a:p>
            <a:endParaRPr lang="en-US" sz="1400" b="1" dirty="0"/>
          </a:p>
        </p:txBody>
      </p:sp>
      <p:sp>
        <p:nvSpPr>
          <p:cNvPr id="10" name="CustomShape 4"/>
          <p:cNvSpPr/>
          <p:nvPr/>
        </p:nvSpPr>
        <p:spPr>
          <a:xfrm>
            <a:off x="826945" y="4230754"/>
            <a:ext cx="7905240" cy="9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r>
              <a:rPr lang="en-US" sz="1400" b="1" dirty="0"/>
              <a:t>A. P. </a:t>
            </a:r>
            <a:r>
              <a:rPr lang="en-US" sz="1400" b="1" dirty="0" err="1"/>
              <a:t>Raposo</a:t>
            </a:r>
            <a:r>
              <a:rPr lang="en-US" sz="1400" b="1" dirty="0"/>
              <a:t>, H. J. Weber, D. E. Alvarez-Castillo and M. </a:t>
            </a:r>
            <a:r>
              <a:rPr lang="en-US" sz="1400" b="1" dirty="0" err="1"/>
              <a:t>Kirchbach</a:t>
            </a:r>
            <a:r>
              <a:rPr lang="en-US" sz="1400" b="1" dirty="0"/>
              <a:t>, </a:t>
            </a:r>
            <a:r>
              <a:rPr lang="en-US" sz="1400" b="1" dirty="0" smtClean="0"/>
              <a:t>Central </a:t>
            </a:r>
            <a:r>
              <a:rPr lang="en-US" sz="1400" b="1" dirty="0"/>
              <a:t>Eur. J. Phys. 5, no. 3, 253 (2007) </a:t>
            </a:r>
          </a:p>
          <a:p>
            <a:endParaRPr lang="en-US" sz="1400" b="1" dirty="0"/>
          </a:p>
        </p:txBody>
      </p:sp>
      <p:sp>
        <p:nvSpPr>
          <p:cNvPr id="12" name="CustomShape 4"/>
          <p:cNvSpPr/>
          <p:nvPr/>
        </p:nvSpPr>
        <p:spPr>
          <a:xfrm>
            <a:off x="819854" y="4999837"/>
            <a:ext cx="7905240" cy="9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r>
              <a:rPr lang="en-US" sz="1400" b="1" dirty="0"/>
              <a:t>R. </a:t>
            </a:r>
            <a:r>
              <a:rPr lang="en-US" sz="1400" b="1" dirty="0" err="1"/>
              <a:t>Aldrovandi</a:t>
            </a:r>
            <a:r>
              <a:rPr lang="en-US" sz="1400" b="1" dirty="0"/>
              <a:t>, J. P. Beltran Almeida and J. G. Pereira, Class. Quant. </a:t>
            </a:r>
            <a:r>
              <a:rPr lang="en-US" sz="1400" b="1" dirty="0" err="1"/>
              <a:t>Grav</a:t>
            </a:r>
            <a:r>
              <a:rPr lang="en-US" sz="1400" b="1" dirty="0"/>
              <a:t>. 24, 1385 (2007) </a:t>
            </a:r>
          </a:p>
          <a:p>
            <a:endParaRPr lang="en-US" sz="1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</p:spPr>
        <p:txBody>
          <a:bodyPr/>
          <a:lstStyle/>
          <a:p>
            <a:pPr algn="ctr"/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14" name="CustomShape 5"/>
          <p:cNvSpPr/>
          <p:nvPr/>
        </p:nvSpPr>
        <p:spPr>
          <a:xfrm>
            <a:off x="6590469" y="5864796"/>
            <a:ext cx="2103480" cy="861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Zapfino"/>
                <a:ea typeface="Zapfino"/>
              </a:rPr>
              <a:t>Gracias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31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669600" y="312480"/>
            <a:ext cx="7788600" cy="15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Outline</a:t>
            </a:r>
            <a:endParaRPr lang="en-US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741599" y="1738800"/>
            <a:ext cx="8040894" cy="461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Charges in closed spaces</a:t>
            </a: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endParaRPr lang="en-US" sz="25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Cot potential as color dipole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Dynamical conformal symmetry and color confinement</a:t>
            </a:r>
            <a:endParaRPr lang="en-US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endParaRPr lang="en-US" sz="25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Dirac equation with cot potential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Form factors and proton charge</a:t>
            </a: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endParaRPr lang="en-US" sz="25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  <a:p>
            <a:pPr marL="216000" indent="-208800"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Outlook and perspectives</a:t>
            </a:r>
            <a:endParaRPr lang="en-US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endParaRPr lang="en-US" sz="25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  <a:ea typeface="Helvetica Light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4482720" y="6505200"/>
            <a:ext cx="154080" cy="396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4"/>
          <p:cNvSpPr/>
          <p:nvPr/>
        </p:nvSpPr>
        <p:spPr>
          <a:xfrm>
            <a:off x="6553080" y="6356520"/>
            <a:ext cx="2118600" cy="3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29384" descr="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0" y="1333500"/>
            <a:ext cx="3625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Closed </a:t>
            </a:r>
            <a:r>
              <a:rPr lang="en-US" sz="3600" dirty="0"/>
              <a:t>spaces </a:t>
            </a:r>
            <a:r>
              <a:rPr lang="en-US" sz="3600" dirty="0" smtClean="0"/>
              <a:t>can host </a:t>
            </a:r>
            <a:r>
              <a:rPr lang="en-US" sz="3600" dirty="0"/>
              <a:t>exclusively </a:t>
            </a:r>
            <a:r>
              <a:rPr lang="en-US" sz="3600" dirty="0" smtClean="0"/>
              <a:t>charge-</a:t>
            </a:r>
            <a:r>
              <a:rPr lang="en-US" sz="3600" dirty="0" err="1" smtClean="0"/>
              <a:t>anticharge</a:t>
            </a:r>
            <a:r>
              <a:rPr lang="en-US" sz="3600" dirty="0" smtClean="0"/>
              <a:t> </a:t>
            </a:r>
            <a:r>
              <a:rPr lang="en-US" sz="3600" dirty="0"/>
              <a:t>dipoles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25" y="1386501"/>
            <a:ext cx="4503056" cy="3698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70" y="4934097"/>
            <a:ext cx="24765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06" y="5682658"/>
            <a:ext cx="18415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79" y="5588147"/>
            <a:ext cx="20574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0" y="5765947"/>
            <a:ext cx="1435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0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600" dirty="0" smtClean="0"/>
              <a:t>Three dimensional spherical space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70" y="1622647"/>
            <a:ext cx="27559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0" y="2515780"/>
            <a:ext cx="67945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20" y="3391942"/>
            <a:ext cx="5435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20" y="4266900"/>
            <a:ext cx="2717800" cy="939800"/>
          </a:xfrm>
          <a:prstGeom prst="rect">
            <a:avLst/>
          </a:prstGeom>
        </p:spPr>
      </p:pic>
      <p:sp>
        <p:nvSpPr>
          <p:cNvPr id="9" name="CustomShape 4"/>
          <p:cNvSpPr/>
          <p:nvPr/>
        </p:nvSpPr>
        <p:spPr>
          <a:xfrm>
            <a:off x="781200" y="5846903"/>
            <a:ext cx="7905240" cy="9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just"/>
            <a:r>
              <a:rPr lang="en-US" sz="1400" b="1" dirty="0"/>
              <a:t>L. D. Landau, E. M. </a:t>
            </a:r>
            <a:r>
              <a:rPr lang="en-US" sz="1400" b="1" dirty="0" err="1"/>
              <a:t>Lifshitz</a:t>
            </a:r>
            <a:r>
              <a:rPr lang="en-US" sz="1400" b="1" dirty="0"/>
              <a:t>, H. G. </a:t>
            </a:r>
            <a:r>
              <a:rPr lang="en-US" sz="1400" b="1" dirty="0" err="1"/>
              <a:t>Schopf</a:t>
            </a:r>
            <a:r>
              <a:rPr lang="en-US" sz="1400" b="1" dirty="0"/>
              <a:t> and P. </a:t>
            </a:r>
            <a:r>
              <a:rPr lang="en-US" sz="1400" b="1" dirty="0" err="1"/>
              <a:t>Ziesche</a:t>
            </a:r>
            <a:r>
              <a:rPr lang="en-US" sz="1400" b="1" dirty="0"/>
              <a:t>, “Textbook On Theoretical Physics. Vol. 2: Classical Field Theory </a:t>
            </a:r>
            <a:endParaRPr lang="en-US" sz="1400" b="1" dirty="0" smtClean="0"/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Pouria </a:t>
            </a:r>
            <a:r>
              <a:rPr lang="en-US" sz="1400" b="1" dirty="0" err="1" smtClean="0"/>
              <a:t>Pedram</a:t>
            </a:r>
            <a:r>
              <a:rPr lang="en-US" sz="1400" b="1" dirty="0" smtClean="0"/>
              <a:t>, Modification </a:t>
            </a:r>
            <a:r>
              <a:rPr lang="en-US" sz="1400" b="1" dirty="0"/>
              <a:t>of Coulomb's law in closed </a:t>
            </a:r>
            <a:r>
              <a:rPr lang="en-US" sz="1400" b="1" dirty="0" smtClean="0"/>
              <a:t>spaces. </a:t>
            </a:r>
            <a:r>
              <a:rPr lang="is-IS" sz="1400" b="1" dirty="0" smtClean="0"/>
              <a:t>Am</a:t>
            </a:r>
            <a:r>
              <a:rPr lang="is-IS" sz="1400" b="1" dirty="0"/>
              <a:t>. J. Phys. 78 (2010) 403</a:t>
            </a:r>
            <a:endParaRPr lang="en-US" sz="1400" b="1" dirty="0"/>
          </a:p>
          <a:p>
            <a:pPr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77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Confinement in terms of potentials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" y="2322329"/>
            <a:ext cx="9144000" cy="144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85" y="4560870"/>
            <a:ext cx="4229100" cy="990600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1834275" y="3730871"/>
            <a:ext cx="4811073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Cornell Potential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1843221" y="1292911"/>
            <a:ext cx="4811073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Trigonometric Scarf Potential</a:t>
            </a:r>
          </a:p>
        </p:txBody>
      </p:sp>
      <p:sp>
        <p:nvSpPr>
          <p:cNvPr id="8" name="CustomShape 3"/>
          <p:cNvSpPr/>
          <p:nvPr/>
        </p:nvSpPr>
        <p:spPr>
          <a:xfrm>
            <a:off x="1635854" y="5762130"/>
            <a:ext cx="5871932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Super-symmetric Quantum Mechanics Potentials</a:t>
            </a:r>
          </a:p>
        </p:txBody>
      </p:sp>
    </p:spTree>
    <p:extLst>
      <p:ext uri="{BB962C8B-B14F-4D97-AF65-F5344CB8AC3E}">
        <p14:creationId xmlns:p14="http://schemas.microsoft.com/office/powerpoint/2010/main" val="62653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Confinement in terms of potentials</a:t>
            </a:r>
            <a:endParaRPr lang="en-US" sz="3600" dirty="0"/>
          </a:p>
        </p:txBody>
      </p:sp>
      <p:sp>
        <p:nvSpPr>
          <p:cNvPr id="8" name="CustomShape 3"/>
          <p:cNvSpPr/>
          <p:nvPr/>
        </p:nvSpPr>
        <p:spPr>
          <a:xfrm>
            <a:off x="1959467" y="1644136"/>
            <a:ext cx="4811073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l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(l+1)/r</a:t>
            </a:r>
            <a:r>
              <a:rPr lang="en-US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2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sym typeface="Wingdings"/>
              </a:rPr>
              <a:t>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l(l+1)csc</a:t>
            </a:r>
            <a:r>
              <a:rPr lang="en-US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2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(r/R)/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r</a:t>
            </a:r>
            <a:r>
              <a:rPr lang="en-US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2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 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" y="2767074"/>
            <a:ext cx="9144000" cy="1011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69" y="4113727"/>
            <a:ext cx="5840078" cy="841046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1863771" y="3435521"/>
            <a:ext cx="4811073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With the following substitution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959467" y="5887309"/>
            <a:ext cx="4811073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Quantum motion in the 3D hypersphere S</a:t>
            </a:r>
            <a:r>
              <a:rPr lang="en-US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3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0" y="5213564"/>
            <a:ext cx="7341623" cy="8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Free Dirac equation on S</a:t>
            </a:r>
            <a:r>
              <a:rPr lang="en-US" sz="3600" baseline="30000" dirty="0" smtClean="0"/>
              <a:t>3</a:t>
            </a:r>
            <a:endParaRPr lang="en-US" sz="3600" dirty="0"/>
          </a:p>
        </p:txBody>
      </p:sp>
      <p:sp>
        <p:nvSpPr>
          <p:cNvPr id="10" name="CustomShape 3"/>
          <p:cNvSpPr/>
          <p:nvPr/>
        </p:nvSpPr>
        <p:spPr>
          <a:xfrm>
            <a:off x="1874403" y="3230329"/>
            <a:ext cx="4811073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en-US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Quasi-radial spinors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527"/>
            <a:ext cx="8452341" cy="139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3" y="3837670"/>
            <a:ext cx="7184533" cy="1953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1" y="5771085"/>
            <a:ext cx="7549116" cy="10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Proton electric charge and magnetic-dipole form factors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70" y="1418400"/>
            <a:ext cx="5524500" cy="208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200"/>
            <a:ext cx="9144000" cy="18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Proton electric charge and magnetic-dipole form factors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684"/>
            <a:ext cx="9144000" cy="4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32839</TotalTime>
  <Words>393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DejaVu Sans</vt:lpstr>
      <vt:lpstr>Helvetica Light</vt:lpstr>
      <vt:lpstr>Symbol</vt:lpstr>
      <vt:lpstr>Times New Roman</vt:lpstr>
      <vt:lpstr>Wingdings</vt:lpstr>
      <vt:lpstr>Zapfino</vt:lpstr>
      <vt:lpstr>Office Theme</vt:lpstr>
      <vt:lpstr>Office Theme</vt:lpstr>
      <vt:lpstr>PowerPoint Presentation</vt:lpstr>
      <vt:lpstr>PowerPoint Presentation</vt:lpstr>
      <vt:lpstr>Closed spaces can host exclusively charge-anticharge dipoles</vt:lpstr>
      <vt:lpstr> Three dimensional spherical space</vt:lpstr>
      <vt:lpstr>Confinement in terms of potentials</vt:lpstr>
      <vt:lpstr>Confinement in terms of potentials</vt:lpstr>
      <vt:lpstr>Free Dirac equation on S3</vt:lpstr>
      <vt:lpstr>Proton electric charge and magnetic-dipole form factors</vt:lpstr>
      <vt:lpstr>Proton electric charge and magnetic-dipole form factors</vt:lpstr>
      <vt:lpstr>Proton electric charge and magnetic-dipole form factors</vt:lpstr>
      <vt:lpstr>Deconfinement</vt:lpstr>
      <vt:lpstr>References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sculkaputz</dc:creator>
  <dc:description/>
  <cp:lastModifiedBy>David Edwin Alvarez Castillo</cp:lastModifiedBy>
  <cp:revision>295</cp:revision>
  <cp:lastPrinted>2018-03-28T10:32:54Z</cp:lastPrinted>
  <dcterms:created xsi:type="dcterms:W3CDTF">2015-07-06T09:27:00Z</dcterms:created>
  <dcterms:modified xsi:type="dcterms:W3CDTF">2018-08-30T07:03:20Z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