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5.jpg" ContentType="image/jpg"/>
  <Override PartName="/ppt/media/image9.jpg" ContentType="image/jpg"/>
  <Override PartName="/ppt/media/image11.jpg" ContentType="image/jpg"/>
  <Override PartName="/ppt/media/image12.jpg" ContentType="image/jpg"/>
  <Override PartName="/ppt/media/image15.jpg" ContentType="image/jpg"/>
  <Override PartName="/ppt/media/image18.jpg" ContentType="image/jpg"/>
  <Override PartName="/ppt/media/image19.jpg" ContentType="image/jpg"/>
  <Override PartName="/ppt/media/image22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8.jpg" ContentType="image/jpg"/>
  <Override PartName="/ppt/media/image44.jpg" ContentType="image/jpg"/>
  <Override PartName="/ppt/media/image45.jpg" ContentType="image/jpg"/>
  <Override PartName="/ppt/media/image47.jpg" ContentType="image/jpg"/>
  <Override PartName="/ppt/media/image48.jpg" ContentType="image/jpg"/>
  <Override PartName="/ppt/media/image52.jpg" ContentType="image/jpg"/>
  <Override PartName="/ppt/media/image53.jpg" ContentType="image/jpg"/>
  <Override PartName="/ppt/media/image66.jpg" ContentType="image/jpg"/>
  <Override PartName="/ppt/media/image70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9.jpg" ContentType="image/jpg"/>
  <Override PartName="/ppt/media/image82.jpg" ContentType="image/jpg"/>
  <Override PartName="/ppt/media/image88.jpg" ContentType="image/jpg"/>
  <Override PartName="/ppt/media/image96.jpg" ContentType="image/jpg"/>
  <Override PartName="/ppt/media/image98.jpg" ContentType="image/jpg"/>
  <Override PartName="/ppt/media/image103.jpg" ContentType="image/jpg"/>
  <Override PartName="/ppt/media/image10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</p:sldIdLst>
  <p:sldSz cx="10083800" cy="7556500"/>
  <p:notesSz cx="100838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4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490" y="68580"/>
            <a:ext cx="91008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30/08/18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30/08/18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30/08/18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30/08/18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6781" y="2231671"/>
            <a:ext cx="4476860" cy="432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30/08/18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64510" y="1269"/>
            <a:ext cx="379984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7979" y="2710179"/>
            <a:ext cx="4476115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30/08/18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70059" y="6874819"/>
            <a:ext cx="2298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850" y="364490"/>
            <a:ext cx="8665210" cy="10858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406140" marR="5080" indent="-3393440">
              <a:lnSpc>
                <a:spcPts val="4029"/>
              </a:lnSpc>
              <a:spcBef>
                <a:spcPts val="475"/>
              </a:spcBef>
            </a:pPr>
            <a:r>
              <a:rPr sz="3600" spc="-5" dirty="0"/>
              <a:t>Heavy quarkonium production in heavy ion  collisions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56300" y="2101850"/>
            <a:ext cx="3803650" cy="1091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4675"/>
              </a:lnSpc>
              <a:spcBef>
                <a:spcPts val="100"/>
              </a:spcBef>
            </a:pPr>
            <a:r>
              <a:rPr lang="en-US" sz="4000" spc="-5" dirty="0" smtClean="0">
                <a:solidFill>
                  <a:srgbClr val="3333FF"/>
                </a:solidFill>
                <a:latin typeface="Arial"/>
                <a:cs typeface="Arial"/>
              </a:rPr>
              <a:t>Larissa </a:t>
            </a:r>
            <a:r>
              <a:rPr lang="en-US" sz="4000" spc="-5" dirty="0" err="1" smtClean="0">
                <a:solidFill>
                  <a:srgbClr val="3333FF"/>
                </a:solidFill>
                <a:latin typeface="Arial"/>
                <a:cs typeface="Arial"/>
              </a:rPr>
              <a:t>Bravina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ts val="3715"/>
              </a:lnSpc>
            </a:pPr>
            <a:r>
              <a:rPr sz="3200" spc="-5" dirty="0">
                <a:solidFill>
                  <a:srgbClr val="3333FF"/>
                </a:solidFill>
                <a:latin typeface="Arial"/>
                <a:cs typeface="Arial"/>
              </a:rPr>
              <a:t>University of</a:t>
            </a:r>
            <a:r>
              <a:rPr sz="3200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FF"/>
                </a:solidFill>
                <a:latin typeface="Arial"/>
                <a:cs typeface="Arial"/>
              </a:rPr>
              <a:t>Oslo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7964" y="3559809"/>
            <a:ext cx="2557275" cy="2303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1900" y="6902450"/>
            <a:ext cx="8116571" cy="49105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ts val="1780"/>
              </a:lnSpc>
              <a:spcBef>
                <a:spcPts val="275"/>
              </a:spcBef>
            </a:pPr>
            <a:r>
              <a:rPr lang="en-US" sz="1600" b="1" spc="-5" dirty="0">
                <a:latin typeface="Arial"/>
                <a:cs typeface="Arial"/>
              </a:rPr>
              <a:t>H</a:t>
            </a:r>
            <a:r>
              <a:rPr lang="en-US" sz="1600" b="1" spc="-5" dirty="0" smtClean="0">
                <a:latin typeface="Arial"/>
                <a:cs typeface="Arial"/>
              </a:rPr>
              <a:t>ISS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lang="en-US" sz="1600" b="1" spc="-5" dirty="0" smtClean="0">
                <a:latin typeface="Arial"/>
                <a:cs typeface="Arial"/>
              </a:rPr>
              <a:t>”Matter under Extreme conditions in Heavy Ion Physics and Astrophysics”</a:t>
            </a:r>
            <a:endParaRPr sz="1600" b="1" dirty="0">
              <a:latin typeface="Arial"/>
              <a:cs typeface="Arial"/>
            </a:endParaRPr>
          </a:p>
          <a:p>
            <a:pPr marL="4445" algn="ctr">
              <a:lnSpc>
                <a:spcPts val="1745"/>
              </a:lnSpc>
            </a:pPr>
            <a:r>
              <a:rPr lang="en-US" sz="1600" b="1" spc="-5" dirty="0" err="1" smtClean="0">
                <a:latin typeface="Arial"/>
                <a:cs typeface="Arial"/>
              </a:rPr>
              <a:t>Dubna</a:t>
            </a:r>
            <a:r>
              <a:rPr sz="1600" b="1" spc="-5" dirty="0" smtClean="0">
                <a:latin typeface="Arial"/>
                <a:cs typeface="Arial"/>
              </a:rPr>
              <a:t>, </a:t>
            </a:r>
            <a:r>
              <a:rPr lang="en-US" sz="1600" b="1" spc="-5" dirty="0" smtClean="0">
                <a:latin typeface="Arial"/>
                <a:cs typeface="Arial"/>
              </a:rPr>
              <a:t>20-31</a:t>
            </a:r>
            <a:r>
              <a:rPr lang="en-US" sz="1600" b="1" spc="-15" dirty="0" smtClean="0">
                <a:latin typeface="Arial"/>
                <a:cs typeface="Arial"/>
              </a:rPr>
              <a:t>  </a:t>
            </a:r>
            <a:r>
              <a:rPr lang="en-US" sz="1600" b="1" spc="-5" dirty="0" smtClean="0">
                <a:latin typeface="Arial"/>
                <a:cs typeface="Arial"/>
              </a:rPr>
              <a:t>August,  2018 </a:t>
            </a:r>
            <a:endParaRPr sz="1600" b="1" dirty="0">
              <a:latin typeface="Arial"/>
              <a:cs typeface="Arial"/>
            </a:endParaRPr>
          </a:p>
        </p:txBody>
      </p:sp>
      <p:pic>
        <p:nvPicPr>
          <p:cNvPr id="7" name="Picture 6" descr="1_d0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" y="1720850"/>
            <a:ext cx="6019800" cy="427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64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Quarkonia production (in</a:t>
            </a:r>
            <a:r>
              <a:rPr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vacuum)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930" y="305181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519" y="2970530"/>
            <a:ext cx="438975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10" dirty="0">
                <a:solidFill>
                  <a:srgbClr val="3333FF"/>
                </a:solidFill>
                <a:latin typeface="Arial"/>
                <a:cs typeface="Arial"/>
              </a:rPr>
              <a:t>Unique </a:t>
            </a:r>
            <a:r>
              <a:rPr sz="1850" dirty="0">
                <a:solidFill>
                  <a:srgbClr val="3333FF"/>
                </a:solidFill>
                <a:latin typeface="Arial"/>
                <a:cs typeface="Arial"/>
              </a:rPr>
              <a:t>test </a:t>
            </a:r>
            <a:r>
              <a:rPr sz="1850" spc="10" dirty="0">
                <a:solidFill>
                  <a:srgbClr val="3333FF"/>
                </a:solidFill>
                <a:latin typeface="Arial"/>
                <a:cs typeface="Arial"/>
              </a:rPr>
              <a:t>of QCD,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very </a:t>
            </a:r>
            <a:r>
              <a:rPr sz="1850" dirty="0">
                <a:solidFill>
                  <a:srgbClr val="3333FF"/>
                </a:solidFill>
                <a:latin typeface="Arial"/>
                <a:cs typeface="Arial"/>
              </a:rPr>
              <a:t>different</a:t>
            </a:r>
            <a:r>
              <a:rPr sz="1850" spc="-8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scales: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64429" y="340360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9960" y="3390900"/>
            <a:ext cx="123189" cy="6235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90" dirty="0">
                <a:latin typeface="Segoe UI Symbol"/>
                <a:cs typeface="Segoe UI Symbol"/>
              </a:rPr>
              <a:t>–</a:t>
            </a:r>
            <a:endParaRPr sz="13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350" spc="90" dirty="0">
                <a:latin typeface="Segoe UI Symbol"/>
                <a:cs typeface="Segoe UI Symbol"/>
              </a:rPr>
              <a:t>–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8650" y="3792220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4150" y="0"/>
                </a:lnTo>
              </a:path>
            </a:pathLst>
          </a:custGeom>
          <a:ln w="635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5550" y="3254247"/>
            <a:ext cx="6790055" cy="80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95"/>
              </a:spcBef>
            </a:pPr>
            <a:r>
              <a:rPr sz="1850" spc="10" dirty="0">
                <a:solidFill>
                  <a:srgbClr val="3333FF"/>
                </a:solidFill>
                <a:latin typeface="Arial"/>
                <a:cs typeface="Arial"/>
              </a:rPr>
              <a:t>Large momentum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transfer for the </a:t>
            </a:r>
            <a:r>
              <a:rPr sz="1850" spc="35" dirty="0">
                <a:solidFill>
                  <a:srgbClr val="3333FF"/>
                </a:solidFill>
                <a:latin typeface="Arial"/>
                <a:cs typeface="Arial"/>
              </a:rPr>
              <a:t>QQ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pair creation (perturbative)  </a:t>
            </a:r>
            <a:r>
              <a:rPr sz="1850" spc="10" dirty="0">
                <a:solidFill>
                  <a:srgbClr val="3333FF"/>
                </a:solidFill>
                <a:latin typeface="Arial"/>
                <a:cs typeface="Arial"/>
              </a:rPr>
              <a:t>Small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quark velocities in the </a:t>
            </a:r>
            <a:r>
              <a:rPr sz="1850" spc="30" dirty="0">
                <a:solidFill>
                  <a:srgbClr val="3333FF"/>
                </a:solidFill>
                <a:latin typeface="Arial"/>
                <a:cs typeface="Arial"/>
              </a:rPr>
              <a:t>QQ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rest frame</a:t>
            </a:r>
            <a:r>
              <a:rPr sz="1850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(non-perturbative)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2930" y="424561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930" y="466344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519" y="4030217"/>
            <a:ext cx="579374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8600"/>
              </a:lnSpc>
              <a:spcBef>
                <a:spcPts val="95"/>
              </a:spcBef>
            </a:pPr>
            <a:r>
              <a:rPr sz="1850" spc="5" dirty="0">
                <a:solidFill>
                  <a:srgbClr val="FF0000"/>
                </a:solidFill>
                <a:latin typeface="Arial"/>
                <a:cs typeface="Arial"/>
              </a:rPr>
              <a:t>Important reference </a:t>
            </a:r>
            <a:r>
              <a:rPr sz="185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850" spc="5" dirty="0">
                <a:solidFill>
                  <a:srgbClr val="FF0000"/>
                </a:solidFill>
                <a:latin typeface="Arial"/>
                <a:cs typeface="Arial"/>
              </a:rPr>
              <a:t>the nuclear modification factors  </a:t>
            </a:r>
            <a:r>
              <a:rPr sz="1850" spc="10" dirty="0">
                <a:solidFill>
                  <a:srgbClr val="3333FF"/>
                </a:solidFill>
                <a:latin typeface="Arial"/>
                <a:cs typeface="Arial"/>
              </a:rPr>
              <a:t>Main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theoretical</a:t>
            </a:r>
            <a:r>
              <a:rPr sz="1850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models:</a:t>
            </a:r>
            <a:endParaRPr sz="1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960" y="4970779"/>
            <a:ext cx="635254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7655" algn="l"/>
              </a:tabLst>
            </a:pPr>
            <a:r>
              <a:rPr sz="2025" spc="135" baseline="10288" dirty="0">
                <a:latin typeface="Segoe UI Symbol"/>
                <a:cs typeface="Segoe UI Symbol"/>
              </a:rPr>
              <a:t>–	</a:t>
            </a: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Color Singlet </a:t>
            </a:r>
            <a:r>
              <a:rPr sz="1850" spc="10" dirty="0">
                <a:solidFill>
                  <a:srgbClr val="3333FF"/>
                </a:solidFill>
                <a:latin typeface="Arial"/>
                <a:cs typeface="Arial"/>
              </a:rPr>
              <a:t>Model (CSM): </a:t>
            </a:r>
            <a:r>
              <a:rPr sz="1000" spc="5" dirty="0">
                <a:latin typeface="Arial"/>
                <a:cs typeface="Arial"/>
              </a:rPr>
              <a:t>S.D.Ellis, </a:t>
            </a:r>
            <a:r>
              <a:rPr sz="1000" spc="10" dirty="0">
                <a:latin typeface="Arial"/>
                <a:cs typeface="Arial"/>
              </a:rPr>
              <a:t>M.B.Einhorn, C.Quigg, PRL </a:t>
            </a:r>
            <a:r>
              <a:rPr sz="1000" spc="15" dirty="0">
                <a:latin typeface="Arial"/>
                <a:cs typeface="Arial"/>
              </a:rPr>
              <a:t>36 </a:t>
            </a:r>
            <a:r>
              <a:rPr sz="1000" spc="10" dirty="0">
                <a:latin typeface="Arial"/>
                <a:cs typeface="Arial"/>
              </a:rPr>
              <a:t>(1976)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5" dirty="0">
                <a:latin typeface="Arial"/>
                <a:cs typeface="Arial"/>
              </a:rPr>
              <a:t>1263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7469" y="5408929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9429" y="5373370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5420" y="0"/>
                </a:lnTo>
              </a:path>
            </a:pathLst>
          </a:custGeom>
          <a:ln w="63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47469" y="5765800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92580" y="5255767"/>
            <a:ext cx="481965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QQ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pair created in physical color-singlet </a:t>
            </a:r>
            <a:r>
              <a:rPr sz="1850" dirty="0">
                <a:solidFill>
                  <a:srgbClr val="0000FF"/>
                </a:solidFill>
                <a:latin typeface="Arial"/>
                <a:cs typeface="Arial"/>
              </a:rPr>
              <a:t>state  </a:t>
            </a: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Bad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description </a:t>
            </a: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50" spc="-25" dirty="0">
                <a:solidFill>
                  <a:srgbClr val="0000FF"/>
                </a:solidFill>
                <a:latin typeface="Arial"/>
                <a:cs typeface="Arial"/>
              </a:rPr>
              <a:t>Tevatron</a:t>
            </a:r>
            <a:r>
              <a:rPr sz="185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960" y="6104890"/>
            <a:ext cx="12318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90" dirty="0">
                <a:latin typeface="Segoe UI Symbol"/>
                <a:cs typeface="Segoe UI Symbol"/>
              </a:rPr>
              <a:t>–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5550" y="6071870"/>
            <a:ext cx="545211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Non-Relativistic </a:t>
            </a: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QCD </a:t>
            </a:r>
            <a:r>
              <a:rPr sz="1000" spc="10" dirty="0">
                <a:latin typeface="Arial"/>
                <a:cs typeface="Arial"/>
              </a:rPr>
              <a:t>G.Bodwin, E.Braaten, </a:t>
            </a:r>
            <a:r>
              <a:rPr sz="1000" spc="15" dirty="0">
                <a:latin typeface="Arial"/>
                <a:cs typeface="Arial"/>
              </a:rPr>
              <a:t>G.Lepage, PRD51 </a:t>
            </a:r>
            <a:r>
              <a:rPr sz="1000" spc="10" dirty="0">
                <a:latin typeface="Arial"/>
                <a:cs typeface="Arial"/>
              </a:rPr>
              <a:t>(1995)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1125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7469" y="6510019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7469" y="6868159"/>
            <a:ext cx="10922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spc="-3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2580" y="6358128"/>
            <a:ext cx="5622290" cy="7391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Rigorous </a:t>
            </a:r>
            <a:r>
              <a:rPr sz="1850" dirty="0">
                <a:solidFill>
                  <a:srgbClr val="0000FF"/>
                </a:solidFill>
                <a:latin typeface="Arial"/>
                <a:cs typeface="Arial"/>
              </a:rPr>
              <a:t>effective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field</a:t>
            </a:r>
            <a:r>
              <a:rPr sz="185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theory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Based </a:t>
            </a: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the factorization of </a:t>
            </a:r>
            <a:r>
              <a:rPr sz="185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soft </a:t>
            </a:r>
            <a:r>
              <a:rPr sz="1850" spc="1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hard</a:t>
            </a:r>
            <a:r>
              <a:rPr sz="185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00FF"/>
                </a:solidFill>
                <a:latin typeface="Arial"/>
                <a:cs typeface="Arial"/>
              </a:rPr>
              <a:t>scales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83279" y="656590"/>
            <a:ext cx="3454400" cy="2452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262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Heavy quarkonia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the</a:t>
            </a:r>
            <a:r>
              <a:rPr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QGP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876300"/>
            <a:ext cx="22402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30" dirty="0">
                <a:solidFill>
                  <a:srgbClr val="3333FF"/>
                </a:solidFill>
                <a:latin typeface="Arial"/>
                <a:cs typeface="Arial"/>
              </a:rPr>
              <a:t>Vacuum</a:t>
            </a:r>
            <a:r>
              <a:rPr sz="2200" spc="-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potential: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195834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864359"/>
            <a:ext cx="30079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deconfined</a:t>
            </a:r>
            <a:r>
              <a:rPr sz="2200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medium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2358390"/>
            <a:ext cx="14224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089" y="2200909"/>
            <a:ext cx="4855210" cy="9398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string tension dissapears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Coulomb potential is screened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(Debye)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0" y="336804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289" y="3274059"/>
            <a:ext cx="8157845" cy="6743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32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 quark-antiquark potential becomes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2200" spc="-15" dirty="0">
                <a:solidFill>
                  <a:srgbClr val="3333FF"/>
                </a:solidFill>
                <a:latin typeface="Arial"/>
                <a:cs typeface="Arial"/>
              </a:rPr>
              <a:t>Yukawa-like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short range  potential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61734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6057900"/>
            <a:ext cx="51073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Quarkonium states will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be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melted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if </a:t>
            </a:r>
            <a:r>
              <a:rPr sz="2200" spc="5" dirty="0">
                <a:solidFill>
                  <a:srgbClr val="3333FF"/>
                </a:solidFill>
                <a:latin typeface="Arial"/>
                <a:cs typeface="Arial"/>
              </a:rPr>
              <a:t>λ</a:t>
            </a:r>
            <a:r>
              <a:rPr sz="1875" spc="7" baseline="-24444" dirty="0">
                <a:solidFill>
                  <a:srgbClr val="3333FF"/>
                </a:solidFill>
                <a:latin typeface="Arial"/>
                <a:cs typeface="Arial"/>
              </a:rPr>
              <a:t>D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&gt;</a:t>
            </a:r>
            <a:r>
              <a:rPr sz="2200" spc="-10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2600" y="683259"/>
            <a:ext cx="1720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latin typeface="Times New Roman"/>
                <a:cs typeface="Times New Roman"/>
              </a:rPr>
              <a:t>q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55590" y="108648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10329" y="866140"/>
            <a:ext cx="25088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5" dirty="0">
                <a:latin typeface="Times New Roman"/>
                <a:cs typeface="Times New Roman"/>
              </a:rPr>
              <a:t>V</a:t>
            </a:r>
            <a:r>
              <a:rPr sz="2300" i="1" spc="-270" dirty="0">
                <a:latin typeface="Times New Roman"/>
                <a:cs typeface="Times New Roman"/>
              </a:rPr>
              <a:t> </a:t>
            </a:r>
            <a:r>
              <a:rPr sz="2025" i="1" spc="15" baseline="-18518" dirty="0">
                <a:latin typeface="Times New Roman"/>
                <a:cs typeface="Times New Roman"/>
              </a:rPr>
              <a:t>total</a:t>
            </a:r>
            <a:r>
              <a:rPr sz="2025" i="1" spc="-209" baseline="-18518" dirty="0">
                <a:latin typeface="Times New Roman"/>
                <a:cs typeface="Times New Roman"/>
              </a:rPr>
              <a:t> </a:t>
            </a:r>
            <a:r>
              <a:rPr sz="2300" spc="170" dirty="0">
                <a:latin typeface="Segoe UI Symbol"/>
                <a:cs typeface="Segoe UI Symbol"/>
              </a:rPr>
              <a:t>=(−</a:t>
            </a:r>
            <a:r>
              <a:rPr sz="2300" i="1" spc="170" dirty="0">
                <a:latin typeface="Times New Roman"/>
                <a:cs typeface="Times New Roman"/>
              </a:rPr>
              <a:t>q</a:t>
            </a:r>
            <a:r>
              <a:rPr sz="2300" spc="170" dirty="0">
                <a:latin typeface="Segoe UI Symbol"/>
                <a:cs typeface="Segoe UI Symbol"/>
              </a:rPr>
              <a:t>)</a:t>
            </a:r>
            <a:r>
              <a:rPr sz="2300" spc="-114" dirty="0">
                <a:latin typeface="Segoe UI Symbol"/>
                <a:cs typeface="Segoe UI Symbol"/>
              </a:rPr>
              <a:t> </a:t>
            </a:r>
            <a:r>
              <a:rPr sz="3450" baseline="-35024" dirty="0">
                <a:latin typeface="Times New Roman"/>
                <a:cs typeface="Times New Roman"/>
              </a:rPr>
              <a:t>4</a:t>
            </a:r>
            <a:r>
              <a:rPr sz="3450" spc="-442" baseline="-35024" dirty="0">
                <a:latin typeface="Times New Roman"/>
                <a:cs typeface="Times New Roman"/>
              </a:rPr>
              <a:t> </a:t>
            </a:r>
            <a:r>
              <a:rPr sz="3450" spc="-262" baseline="-35024" dirty="0">
                <a:latin typeface="Segoe UI Symbol"/>
                <a:cs typeface="Segoe UI Symbol"/>
              </a:rPr>
              <a:t>π</a:t>
            </a:r>
            <a:r>
              <a:rPr sz="3450" spc="-480" baseline="-35024" dirty="0">
                <a:latin typeface="Segoe UI Symbol"/>
                <a:cs typeface="Segoe UI Symbol"/>
              </a:rPr>
              <a:t> </a:t>
            </a:r>
            <a:r>
              <a:rPr sz="3450" i="1" baseline="-35024" dirty="0">
                <a:latin typeface="Times New Roman"/>
                <a:cs typeface="Times New Roman"/>
              </a:rPr>
              <a:t>r</a:t>
            </a:r>
            <a:r>
              <a:rPr sz="3450" i="1" spc="-52" baseline="-35024" dirty="0">
                <a:latin typeface="Times New Roman"/>
                <a:cs typeface="Times New Roman"/>
              </a:rPr>
              <a:t> </a:t>
            </a:r>
            <a:r>
              <a:rPr sz="2300" spc="-229" dirty="0">
                <a:latin typeface="Segoe UI Symbol"/>
                <a:cs typeface="Segoe UI Symbol"/>
              </a:rPr>
              <a:t>+</a:t>
            </a:r>
            <a:r>
              <a:rPr sz="2300" spc="-395" dirty="0">
                <a:latin typeface="Segoe UI Symbol"/>
                <a:cs typeface="Segoe UI Symbol"/>
              </a:rPr>
              <a:t> </a:t>
            </a:r>
            <a:r>
              <a:rPr sz="2300" i="1" spc="-5" dirty="0">
                <a:latin typeface="Times New Roman"/>
                <a:cs typeface="Times New Roman"/>
              </a:rPr>
              <a:t>kr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27700" y="1485900"/>
            <a:ext cx="4019550" cy="134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26739" y="4169409"/>
            <a:ext cx="1767839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i="1" spc="15" baseline="13888" dirty="0">
                <a:latin typeface="Times New Roman"/>
                <a:cs typeface="Times New Roman"/>
              </a:rPr>
              <a:t>V</a:t>
            </a:r>
            <a:r>
              <a:rPr sz="3300" i="1" spc="-397" baseline="13888" dirty="0">
                <a:latin typeface="Times New Roman"/>
                <a:cs typeface="Times New Roman"/>
              </a:rPr>
              <a:t> </a:t>
            </a:r>
            <a:r>
              <a:rPr sz="1300" i="1" spc="10" dirty="0">
                <a:latin typeface="Times New Roman"/>
                <a:cs typeface="Times New Roman"/>
              </a:rPr>
              <a:t>medium</a:t>
            </a:r>
            <a:r>
              <a:rPr sz="1300" i="1" spc="-95" dirty="0">
                <a:latin typeface="Times New Roman"/>
                <a:cs typeface="Times New Roman"/>
              </a:rPr>
              <a:t> </a:t>
            </a:r>
            <a:r>
              <a:rPr sz="3300" spc="127" baseline="13888" dirty="0">
                <a:latin typeface="Segoe UI Symbol"/>
                <a:cs typeface="Segoe UI Symbol"/>
              </a:rPr>
              <a:t>(</a:t>
            </a:r>
            <a:r>
              <a:rPr sz="3300" b="1" i="1" spc="127" baseline="13888" dirty="0">
                <a:latin typeface="Times New Roman"/>
                <a:cs typeface="Times New Roman"/>
              </a:rPr>
              <a:t>r</a:t>
            </a:r>
            <a:r>
              <a:rPr sz="3300" b="1" i="1" spc="-480" baseline="13888" dirty="0">
                <a:latin typeface="Times New Roman"/>
                <a:cs typeface="Times New Roman"/>
              </a:rPr>
              <a:t> </a:t>
            </a:r>
            <a:r>
              <a:rPr sz="3300" spc="322" baseline="13888" dirty="0">
                <a:latin typeface="Segoe UI Symbol"/>
                <a:cs typeface="Segoe UI Symbol"/>
              </a:rPr>
              <a:t>)=</a:t>
            </a:r>
            <a:r>
              <a:rPr sz="3300" spc="-450" baseline="13888" dirty="0">
                <a:latin typeface="Segoe UI Symbol"/>
                <a:cs typeface="Segoe UI Symbol"/>
              </a:rPr>
              <a:t> </a:t>
            </a:r>
            <a:r>
              <a:rPr sz="3300" spc="15" baseline="-23989" dirty="0">
                <a:latin typeface="Times New Roman"/>
                <a:cs typeface="Times New Roman"/>
              </a:rPr>
              <a:t>4</a:t>
            </a:r>
            <a:r>
              <a:rPr sz="3300" spc="-232" baseline="-23989" dirty="0">
                <a:latin typeface="Times New Roman"/>
                <a:cs typeface="Times New Roman"/>
              </a:rPr>
              <a:t> </a:t>
            </a:r>
            <a:r>
              <a:rPr sz="3300" spc="-240" baseline="-23989" dirty="0">
                <a:latin typeface="Segoe UI Symbol"/>
                <a:cs typeface="Segoe UI Symbol"/>
              </a:rPr>
              <a:t>π</a:t>
            </a:r>
            <a:endParaRPr sz="3300" baseline="-23989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02150" y="3798569"/>
            <a:ext cx="108648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07034" algn="l"/>
              </a:tabLst>
            </a:pPr>
            <a:r>
              <a:rPr sz="3300" u="sng" spc="7" baseline="-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sng" spc="-195" baseline="-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i="1" u="sng" spc="15" baseline="-2777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	</a:t>
            </a:r>
            <a:r>
              <a:rPr sz="3300" i="1" spc="104" baseline="-27777" dirty="0">
                <a:latin typeface="Times New Roman"/>
                <a:cs typeface="Times New Roman"/>
              </a:rPr>
              <a:t>e</a:t>
            </a:r>
            <a:r>
              <a:rPr sz="1300" spc="70" dirty="0">
                <a:latin typeface="Segoe UI Symbol"/>
                <a:cs typeface="Segoe UI Symbol"/>
              </a:rPr>
              <a:t>−</a:t>
            </a:r>
            <a:r>
              <a:rPr sz="1300" i="1" spc="70" dirty="0">
                <a:latin typeface="Times New Roman"/>
                <a:cs typeface="Times New Roman"/>
              </a:rPr>
              <a:t>r</a:t>
            </a:r>
            <a:r>
              <a:rPr sz="1300" i="1" spc="-250" dirty="0">
                <a:latin typeface="Times New Roman"/>
                <a:cs typeface="Times New Roman"/>
              </a:rPr>
              <a:t> </a:t>
            </a:r>
            <a:r>
              <a:rPr sz="1300" spc="-140" dirty="0">
                <a:latin typeface="Segoe UI Symbol"/>
                <a:cs typeface="Segoe UI Symbol"/>
              </a:rPr>
              <a:t>/ </a:t>
            </a:r>
            <a:r>
              <a:rPr sz="1300" spc="85" dirty="0">
                <a:latin typeface="Segoe UI Symbol"/>
                <a:cs typeface="Segoe UI Symbol"/>
              </a:rPr>
              <a:t>λ</a:t>
            </a:r>
            <a:r>
              <a:rPr sz="1200" i="1" spc="127" baseline="-20833" dirty="0">
                <a:latin typeface="Times New Roman"/>
                <a:cs typeface="Times New Roman"/>
              </a:rPr>
              <a:t>D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56809" y="4311650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13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08270" y="4292600"/>
            <a:ext cx="135255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200" i="1" spc="5" dirty="0">
                <a:latin typeface="Times New Roman"/>
                <a:cs typeface="Times New Roman"/>
              </a:rPr>
              <a:t>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98520" y="5243829"/>
            <a:ext cx="15176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i="1" spc="15" dirty="0">
                <a:latin typeface="Times New Roman"/>
                <a:cs typeface="Times New Roman"/>
              </a:rPr>
              <a:t>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97860" y="5071109"/>
            <a:ext cx="79248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0995" algn="l"/>
              </a:tabLst>
            </a:pPr>
            <a:r>
              <a:rPr sz="2300" spc="110" dirty="0">
                <a:latin typeface="Segoe UI Symbol"/>
                <a:cs typeface="Segoe UI Symbol"/>
              </a:rPr>
              <a:t>λ	</a:t>
            </a:r>
            <a:r>
              <a:rPr sz="2300" spc="200" dirty="0">
                <a:latin typeface="Segoe UI Symbol"/>
                <a:cs typeface="Segoe UI Symbol"/>
              </a:rPr>
              <a:t>≃</a:t>
            </a:r>
            <a:r>
              <a:rPr sz="2300" spc="-235" dirty="0">
                <a:latin typeface="Segoe UI Symbol"/>
                <a:cs typeface="Segoe UI Symbol"/>
              </a:rPr>
              <a:t> </a:t>
            </a:r>
            <a:r>
              <a:rPr sz="3450" u="heavy" spc="-7" baseline="3502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3450" baseline="35024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9840" y="5255259"/>
            <a:ext cx="18796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i="1" spc="-5" dirty="0">
                <a:latin typeface="Times New Roman"/>
                <a:cs typeface="Times New Roman"/>
              </a:rPr>
              <a:t>T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05629" y="5054600"/>
            <a:ext cx="31032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Debye screening</a:t>
            </a:r>
            <a:r>
              <a:rPr sz="22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length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055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Heavy quarkonia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the</a:t>
            </a:r>
            <a:r>
              <a:rPr u="heavy" spc="-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QGP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717550"/>
            <a:ext cx="810069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3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Quarkonia becomes one of the most sensitive probes of the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QGP 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Matsui and Satz, PLB178 (1986)</a:t>
            </a:r>
            <a:r>
              <a:rPr sz="22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416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442722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4334509"/>
            <a:ext cx="848296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Sequential melting of quarkonium states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→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thermometer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2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QGP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200" spc="-5" dirty="0">
                <a:latin typeface="Arial"/>
                <a:cs typeface="Arial"/>
              </a:rPr>
              <a:t>Digal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al., PRD64 </a:t>
            </a:r>
            <a:r>
              <a:rPr sz="1200" dirty="0">
                <a:latin typeface="Arial"/>
                <a:cs typeface="Arial"/>
              </a:rPr>
              <a:t>(2001)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094015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1448" y="1889253"/>
            <a:ext cx="5203365" cy="192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1274" y="5133183"/>
            <a:ext cx="1288100" cy="2106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4710" y="3780790"/>
            <a:ext cx="5065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H.Satz, “Quarkonium Production </a:t>
            </a:r>
            <a:r>
              <a:rPr sz="1200" dirty="0">
                <a:latin typeface="Arial"/>
                <a:cs typeface="Arial"/>
              </a:rPr>
              <a:t>– </a:t>
            </a:r>
            <a:r>
              <a:rPr sz="1200" spc="-5" dirty="0">
                <a:latin typeface="Arial"/>
                <a:cs typeface="Arial"/>
              </a:rPr>
              <a:t>Probing QCD </a:t>
            </a:r>
            <a:r>
              <a:rPr sz="1200" dirty="0">
                <a:latin typeface="Arial"/>
                <a:cs typeface="Arial"/>
              </a:rPr>
              <a:t>at the </a:t>
            </a:r>
            <a:r>
              <a:rPr sz="1200" spc="-5" dirty="0">
                <a:latin typeface="Arial"/>
                <a:cs typeface="Arial"/>
              </a:rPr>
              <a:t>LHC, </a:t>
            </a:r>
            <a:r>
              <a:rPr sz="1200" dirty="0">
                <a:latin typeface="Arial"/>
                <a:cs typeface="Arial"/>
              </a:rPr>
              <a:t>2011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Vienna”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5142229"/>
            <a:ext cx="4297680" cy="2172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5279" y="48259"/>
            <a:ext cx="4321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Statistical</a:t>
            </a:r>
            <a:r>
              <a:rPr spc="-65" dirty="0"/>
              <a:t> </a:t>
            </a:r>
            <a:r>
              <a:rPr dirty="0"/>
              <a:t>hadronization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7550" y="883920"/>
            <a:ext cx="373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P.Braun-Munzinger,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J.Stachel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(2000)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751" y="1433497"/>
            <a:ext cx="4379454" cy="3098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8186" y="945279"/>
            <a:ext cx="4453847" cy="3590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653" y="4865407"/>
            <a:ext cx="7173557" cy="712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1669" y="5932170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5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877569" y="5854700"/>
            <a:ext cx="8222615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J/psi yields are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not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thermal,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however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ψ'/J/ψ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ratio reaches the thermal value in  central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collisions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-&gt;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direct production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c-cbar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pairs and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statistical</a:t>
            </a:r>
            <a:r>
              <a:rPr sz="1800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hadronization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8443" y="1388181"/>
            <a:ext cx="7645126" cy="3173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5279" y="31750"/>
            <a:ext cx="4321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Statistical</a:t>
            </a:r>
            <a:r>
              <a:rPr spc="-65" dirty="0"/>
              <a:t> </a:t>
            </a:r>
            <a:r>
              <a:rPr dirty="0"/>
              <a:t>hadronization</a:t>
            </a:r>
          </a:p>
        </p:txBody>
      </p:sp>
      <p:sp>
        <p:nvSpPr>
          <p:cNvPr id="5" name="object 5"/>
          <p:cNvSpPr/>
          <p:nvPr/>
        </p:nvSpPr>
        <p:spPr>
          <a:xfrm>
            <a:off x="960119" y="1188719"/>
            <a:ext cx="4069079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1790" y="56781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51790" y="630300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690" y="5584190"/>
            <a:ext cx="8674735" cy="98551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3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Light and strange flavoured particle yields well fitted at RHIC and LHC  using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3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parameters </a:t>
            </a:r>
            <a:r>
              <a:rPr sz="2200" spc="-40" dirty="0">
                <a:solidFill>
                  <a:srgbClr val="0000FF"/>
                </a:solidFill>
                <a:latin typeface="Arial"/>
                <a:cs typeface="Arial"/>
              </a:rPr>
              <a:t>(T,μ,V)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10"/>
              </a:lnSpc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Model is fully constrained if the total cc-bar density is</a:t>
            </a:r>
            <a:r>
              <a:rPr sz="2200" spc="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specified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5190" y="718946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97429" y="149859"/>
            <a:ext cx="5475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Heavy quarkonium at </a:t>
            </a:r>
            <a:r>
              <a:rPr spc="-5" dirty="0"/>
              <a:t>the</a:t>
            </a:r>
            <a:r>
              <a:rPr spc="-80" dirty="0"/>
              <a:t> </a:t>
            </a:r>
            <a:r>
              <a:rPr dirty="0"/>
              <a:t>LHC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050" y="52679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050" y="555117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950" y="5182870"/>
            <a:ext cx="9448800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the LHC,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there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many charm quark-pairs created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one single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collision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(~100)  Possible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to create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charmonium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states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on a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statistical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basis → enhancement of  charmonium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states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LHC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11275" y="1100110"/>
            <a:ext cx="5358950" cy="319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3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Phenomenological models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nuclear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2789" y="31750"/>
            <a:ext cx="6062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Dissociation </a:t>
            </a:r>
            <a:r>
              <a:rPr dirty="0"/>
              <a:t>/ regeneration</a:t>
            </a:r>
            <a:r>
              <a:rPr spc="-40" dirty="0"/>
              <a:t> </a:t>
            </a:r>
            <a:r>
              <a:rPr dirty="0"/>
              <a:t>model</a:t>
            </a:r>
          </a:p>
        </p:txBody>
      </p:sp>
      <p:sp>
        <p:nvSpPr>
          <p:cNvPr id="4" name="object 4"/>
          <p:cNvSpPr/>
          <p:nvPr/>
        </p:nvSpPr>
        <p:spPr>
          <a:xfrm>
            <a:off x="1856056" y="5856969"/>
            <a:ext cx="3933929" cy="645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1840229"/>
            <a:ext cx="593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R.Thews,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M.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Schroedter,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J.Rafelski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PRC62 (2000)</a:t>
            </a:r>
            <a:r>
              <a:rPr sz="18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024905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4669" y="24777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69" y="279019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9" y="310261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40398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9" y="528955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569" y="2383790"/>
            <a:ext cx="8509000" cy="31724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460"/>
              </a:lnSpc>
              <a:spcBef>
                <a:spcPts val="33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Dynamical evolution of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cc-bar pairs produced in central collisions  Medium is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an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ideal gas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free gluons and light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quarks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410"/>
              </a:lnSpc>
            </a:pP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J/psi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dissociation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via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interactions with free thermal</a:t>
            </a:r>
            <a:r>
              <a:rPr sz="22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gluons</a:t>
            </a:r>
            <a:endParaRPr sz="2200">
              <a:latin typeface="Arial"/>
              <a:cs typeface="Arial"/>
            </a:endParaRPr>
          </a:p>
          <a:p>
            <a:pPr marL="2367280">
              <a:lnSpc>
                <a:spcPct val="100000"/>
              </a:lnSpc>
              <a:spcBef>
                <a:spcPts val="710"/>
              </a:spcBef>
            </a:pPr>
            <a:r>
              <a:rPr sz="2550" i="1" spc="-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50" i="1" spc="-2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50" spc="-290" dirty="0">
                <a:solidFill>
                  <a:srgbClr val="191919"/>
                </a:solidFill>
                <a:latin typeface="Segoe UI Symbol"/>
                <a:cs typeface="Segoe UI Symbol"/>
              </a:rPr>
              <a:t>/</a:t>
            </a:r>
            <a:r>
              <a:rPr sz="2550" spc="-445" dirty="0">
                <a:solidFill>
                  <a:srgbClr val="191919"/>
                </a:solidFill>
                <a:latin typeface="Segoe UI Symbol"/>
                <a:cs typeface="Segoe UI Symbol"/>
              </a:rPr>
              <a:t> </a:t>
            </a:r>
            <a:r>
              <a:rPr sz="2550" spc="-135" dirty="0">
                <a:solidFill>
                  <a:srgbClr val="191919"/>
                </a:solidFill>
                <a:latin typeface="Segoe UI Symbol"/>
                <a:cs typeface="Segoe UI Symbol"/>
              </a:rPr>
              <a:t>ψ+</a:t>
            </a:r>
            <a:r>
              <a:rPr sz="2550" spc="-434" dirty="0">
                <a:solidFill>
                  <a:srgbClr val="191919"/>
                </a:solidFill>
                <a:latin typeface="Segoe UI Symbol"/>
                <a:cs typeface="Segoe UI Symbol"/>
              </a:rPr>
              <a:t> </a:t>
            </a:r>
            <a:r>
              <a:rPr sz="2550" i="1" spc="-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50" i="1" spc="-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50" spc="5" dirty="0">
                <a:solidFill>
                  <a:srgbClr val="191919"/>
                </a:solidFill>
                <a:latin typeface="Segoe UI Symbol"/>
                <a:cs typeface="Segoe UI Symbol"/>
              </a:rPr>
              <a:t>→</a:t>
            </a:r>
            <a:r>
              <a:rPr sz="2550" i="1" spc="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50" i="1" spc="-3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50" i="1" spc="-5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3825" spc="-855" baseline="-6535" dirty="0">
                <a:solidFill>
                  <a:srgbClr val="191919"/>
                </a:solidFill>
                <a:latin typeface="Segoe UI Symbol"/>
                <a:cs typeface="Segoe UI Symbol"/>
              </a:rPr>
              <a:t>̄</a:t>
            </a:r>
            <a:endParaRPr sz="3825" baseline="-6535">
              <a:latin typeface="Segoe UI Symbol"/>
              <a:cs typeface="Segoe UI Symbol"/>
            </a:endParaRPr>
          </a:p>
          <a:p>
            <a:pPr marL="12700" marR="613410">
              <a:lnSpc>
                <a:spcPts val="2460"/>
              </a:lnSpc>
              <a:spcBef>
                <a:spcPts val="1205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Formation mechanism is the inverse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the dissociation reaction  (detailed balance)</a:t>
            </a:r>
            <a:endParaRPr sz="2200">
              <a:latin typeface="Arial"/>
              <a:cs typeface="Arial"/>
            </a:endParaRPr>
          </a:p>
          <a:p>
            <a:pPr marL="2456180">
              <a:lnSpc>
                <a:spcPct val="100000"/>
              </a:lnSpc>
              <a:spcBef>
                <a:spcPts val="695"/>
              </a:spcBef>
            </a:pPr>
            <a:r>
              <a:rPr sz="2550" i="1" spc="-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50" i="1" spc="-3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825" spc="-7" baseline="-6535" dirty="0">
                <a:solidFill>
                  <a:srgbClr val="191919"/>
                </a:solidFill>
                <a:latin typeface="Segoe UI Symbol"/>
                <a:cs typeface="Segoe UI Symbol"/>
              </a:rPr>
              <a:t>̄</a:t>
            </a:r>
            <a:r>
              <a:rPr sz="2550" i="1" spc="-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50" i="1" spc="-3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50" spc="-195" dirty="0">
                <a:solidFill>
                  <a:srgbClr val="191919"/>
                </a:solidFill>
                <a:latin typeface="Segoe UI Symbol"/>
                <a:cs typeface="Segoe UI Symbol"/>
              </a:rPr>
              <a:t>→</a:t>
            </a:r>
            <a:r>
              <a:rPr sz="2550" spc="-325" dirty="0">
                <a:solidFill>
                  <a:srgbClr val="191919"/>
                </a:solidFill>
                <a:latin typeface="Segoe UI Symbol"/>
                <a:cs typeface="Segoe UI Symbol"/>
              </a:rPr>
              <a:t> </a:t>
            </a:r>
            <a:r>
              <a:rPr sz="2550" i="1" spc="-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50" i="1" spc="-1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50" spc="-290" dirty="0">
                <a:solidFill>
                  <a:srgbClr val="191919"/>
                </a:solidFill>
                <a:latin typeface="Segoe UI Symbol"/>
                <a:cs typeface="Segoe UI Symbol"/>
              </a:rPr>
              <a:t>/</a:t>
            </a:r>
            <a:r>
              <a:rPr sz="2550" spc="-445" dirty="0">
                <a:solidFill>
                  <a:srgbClr val="191919"/>
                </a:solidFill>
                <a:latin typeface="Segoe UI Symbol"/>
                <a:cs typeface="Segoe UI Symbol"/>
              </a:rPr>
              <a:t> </a:t>
            </a:r>
            <a:r>
              <a:rPr sz="2550" spc="-135" dirty="0">
                <a:solidFill>
                  <a:srgbClr val="191919"/>
                </a:solidFill>
                <a:latin typeface="Segoe UI Symbol"/>
                <a:cs typeface="Segoe UI Symbol"/>
              </a:rPr>
              <a:t>ψ+</a:t>
            </a:r>
            <a:r>
              <a:rPr sz="2550" spc="-445" dirty="0">
                <a:solidFill>
                  <a:srgbClr val="191919"/>
                </a:solidFill>
                <a:latin typeface="Segoe UI Symbol"/>
                <a:cs typeface="Segoe UI Symbol"/>
              </a:rPr>
              <a:t> </a:t>
            </a:r>
            <a:r>
              <a:rPr sz="2550" i="1" spc="-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Kinetic rate equation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830" y="1544578"/>
            <a:ext cx="4416388" cy="3595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7550" y="5191760"/>
            <a:ext cx="2623820" cy="10833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560"/>
              </a:lnSpc>
              <a:spcBef>
                <a:spcPts val="25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Central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collisions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RHIC 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-Initial</a:t>
            </a:r>
            <a:r>
              <a:rPr sz="180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temperature;</a:t>
            </a:r>
            <a:endParaRPr sz="1800">
              <a:latin typeface="Arial"/>
              <a:cs typeface="Arial"/>
            </a:endParaRPr>
          </a:p>
          <a:p>
            <a:pPr marL="152400">
              <a:lnSpc>
                <a:spcPts val="38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75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-initial number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of</a:t>
            </a:r>
            <a:r>
              <a:rPr sz="18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J/ψ</a:t>
            </a:r>
            <a:endParaRPr sz="1800">
              <a:latin typeface="Arial"/>
              <a:cs typeface="Arial"/>
            </a:endParaRPr>
          </a:p>
          <a:p>
            <a:pPr marL="176530">
              <a:lnSpc>
                <a:spcPts val="930"/>
              </a:lnSpc>
            </a:pPr>
            <a:r>
              <a:rPr sz="1050" spc="-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1924" y="1585330"/>
            <a:ext cx="4513135" cy="3557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6109" y="668400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42010" y="6590030"/>
            <a:ext cx="59296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Predicted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J/psi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yields are much larger than</a:t>
            </a:r>
            <a:r>
              <a:rPr sz="22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02789" y="31750"/>
            <a:ext cx="6064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Dissociation / regeneration</a:t>
            </a:r>
            <a:r>
              <a:rPr spc="-75" dirty="0"/>
              <a:t> </a:t>
            </a:r>
            <a:r>
              <a:rPr spc="-5" dirty="0"/>
              <a:t>model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5459" y="6887519"/>
            <a:ext cx="1790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7420" y="0"/>
            <a:ext cx="3099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Comover</a:t>
            </a:r>
            <a:r>
              <a:rPr spc="-70" dirty="0"/>
              <a:t> </a:t>
            </a:r>
            <a:r>
              <a:rPr spc="-5" dirty="0"/>
              <a:t>models</a:t>
            </a:r>
          </a:p>
        </p:txBody>
      </p:sp>
      <p:sp>
        <p:nvSpPr>
          <p:cNvPr id="5" name="object 5"/>
          <p:cNvSpPr/>
          <p:nvPr/>
        </p:nvSpPr>
        <p:spPr>
          <a:xfrm>
            <a:off x="2870308" y="1953781"/>
            <a:ext cx="4948136" cy="210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1091" y="4947828"/>
            <a:ext cx="4433977" cy="2093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130" y="1336040"/>
            <a:ext cx="4316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S.Gavin, 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M.Gyulassy,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A.Jackson</a:t>
            </a:r>
            <a:r>
              <a:rPr sz="2000" spc="-1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1988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909" y="6154420"/>
            <a:ext cx="8034655" cy="11938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3564890">
              <a:lnSpc>
                <a:spcPts val="2010"/>
              </a:lnSpc>
              <a:spcBef>
                <a:spcPts val="29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Ψ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suppression at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SPS energies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arising from  scattering with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nucleons and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comovers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>
              <a:latin typeface="Times New Roman"/>
              <a:cs typeface="Times New Roman"/>
            </a:endParaRPr>
          </a:p>
          <a:p>
            <a:pPr marL="534924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S.Gavin, </a:t>
            </a:r>
            <a:r>
              <a:rPr sz="1400" spc="-15" dirty="0">
                <a:latin typeface="Arial"/>
                <a:cs typeface="Arial"/>
              </a:rPr>
              <a:t>R.Vogt, </a:t>
            </a:r>
            <a:r>
              <a:rPr sz="1400" dirty="0">
                <a:latin typeface="Arial"/>
                <a:cs typeface="Arial"/>
              </a:rPr>
              <a:t>PRL </a:t>
            </a:r>
            <a:r>
              <a:rPr sz="1400" spc="-5" dirty="0">
                <a:latin typeface="Arial"/>
                <a:cs typeface="Arial"/>
              </a:rPr>
              <a:t>78 (1997)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790" y="4236720"/>
            <a:ext cx="7126605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30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S.Gavin, 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R.Vogt,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Nucl.Phys.B345 (1990)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104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2479040">
              <a:lnSpc>
                <a:spcPts val="2010"/>
              </a:lnSpc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Comovers: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Produced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soft particles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may  interact with the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Ψ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states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leading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 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790" y="5392420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5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790" y="5685790"/>
            <a:ext cx="107314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-50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690" y="5278120"/>
            <a:ext cx="3728720" cy="63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Chemical reactions: e.g.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Ψπ↔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η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ππ</a:t>
            </a:r>
            <a:endParaRPr sz="1800">
              <a:latin typeface="Arial"/>
              <a:cs typeface="Arial"/>
            </a:endParaRPr>
          </a:p>
          <a:p>
            <a:pPr marR="363855" algn="r">
              <a:lnSpc>
                <a:spcPts val="855"/>
              </a:lnSpc>
            </a:pPr>
            <a:r>
              <a:rPr sz="1050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Dissociation: e.g.</a:t>
            </a:r>
            <a:r>
              <a:rPr sz="18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Ψ+ρ(ω)-&gt;D+anti-D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566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What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is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heavy quarkonia</a:t>
            </a:r>
            <a:r>
              <a:rPr u="heavy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?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1000" y="92836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7940" y="92836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940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9440" y="146431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296164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717550"/>
            <a:ext cx="6508115" cy="251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635">
              <a:lnSpc>
                <a:spcPct val="1473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Bound states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heavy quark pairs: 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cc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bb  </a:t>
            </a:r>
            <a:r>
              <a:rPr sz="2200" spc="-20" dirty="0">
                <a:solidFill>
                  <a:srgbClr val="3333FF"/>
                </a:solidFill>
                <a:latin typeface="Arial"/>
                <a:cs typeface="Arial"/>
              </a:rPr>
              <a:t>Typical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masses:</a:t>
            </a:r>
            <a:endParaRPr sz="2200">
              <a:latin typeface="Arial"/>
              <a:cs typeface="Arial"/>
            </a:endParaRPr>
          </a:p>
          <a:p>
            <a:pPr marL="12700" indent="431800">
              <a:lnSpc>
                <a:spcPct val="100000"/>
              </a:lnSpc>
              <a:spcBef>
                <a:spcPts val="969"/>
              </a:spcBef>
              <a:buChar char="&gt;"/>
              <a:tabLst>
                <a:tab pos="685800" algn="l"/>
                <a:tab pos="4189729" algn="l"/>
              </a:tabLst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2.9 GeV/c</a:t>
            </a:r>
            <a:r>
              <a:rPr sz="1875" spc="-7" baseline="24444" dirty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1875" spc="450" baseline="24444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for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charmonium	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(m</a:t>
            </a:r>
            <a:r>
              <a:rPr sz="1875" baseline="-24444" dirty="0">
                <a:solidFill>
                  <a:srgbClr val="3333FF"/>
                </a:solidFill>
                <a:latin typeface="Arial"/>
                <a:cs typeface="Arial"/>
              </a:rPr>
              <a:t>c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~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1.27</a:t>
            </a:r>
            <a:r>
              <a:rPr sz="2200" spc="-1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GeV/c</a:t>
            </a:r>
            <a:r>
              <a:rPr sz="1875" baseline="24444" dirty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12700" marR="151130" indent="431800">
              <a:lnSpc>
                <a:spcPts val="4240"/>
              </a:lnSpc>
              <a:spcBef>
                <a:spcPts val="120"/>
              </a:spcBef>
              <a:buChar char="&gt;"/>
              <a:tabLst>
                <a:tab pos="685800" algn="l"/>
              </a:tabLst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9.3 GeV/c</a:t>
            </a:r>
            <a:r>
              <a:rPr sz="1875" spc="-7" baseline="24444" dirty="0">
                <a:solidFill>
                  <a:srgbClr val="3333FF"/>
                </a:solidFill>
                <a:latin typeface="Arial"/>
                <a:cs typeface="Arial"/>
              </a:rPr>
              <a:t>2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for bottomonium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(m</a:t>
            </a:r>
            <a:r>
              <a:rPr sz="1875" baseline="-24444" dirty="0">
                <a:solidFill>
                  <a:srgbClr val="3333FF"/>
                </a:solidFill>
                <a:latin typeface="Arial"/>
                <a:cs typeface="Arial"/>
              </a:rPr>
              <a:t>b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~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4.6 GeV/c</a:t>
            </a:r>
            <a:r>
              <a:rPr sz="1875" spc="-7" baseline="24444" dirty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)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 Non-relativistic quark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antiquark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sz="22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7420" y="22859"/>
            <a:ext cx="30994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Comover</a:t>
            </a:r>
            <a:r>
              <a:rPr spc="-70" dirty="0"/>
              <a:t> </a:t>
            </a:r>
            <a:r>
              <a:rPr spc="-5" dirty="0"/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440" y="18199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229869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latin typeface="Segoe UI Symbol"/>
                <a:cs typeface="Segoe UI Symbol"/>
              </a:rPr>
              <a:t>●</a:t>
            </a:r>
            <a:endParaRPr sz="105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3164839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latin typeface="Segoe UI Symbol"/>
                <a:cs typeface="Segoe UI Symbol"/>
              </a:rPr>
              <a:t>●</a:t>
            </a:r>
            <a:endParaRPr sz="10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1602316"/>
            <a:ext cx="8065770" cy="219392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A.Capella, E.G.Ferreiro EPJC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42 (2005)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419</a:t>
            </a:r>
            <a:endParaRPr sz="2000">
              <a:latin typeface="Arial"/>
              <a:cs typeface="Arial"/>
            </a:endParaRPr>
          </a:p>
          <a:p>
            <a:pPr marL="12700" marR="1215390">
              <a:lnSpc>
                <a:spcPts val="2700"/>
              </a:lnSpc>
              <a:spcBef>
                <a:spcPts val="1480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Initial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nuclear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effects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(shadowing and nuclear  absorption) taken into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account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700"/>
              </a:lnSpc>
              <a:spcBef>
                <a:spcPts val="1420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Ψ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dissociation via interactions with the comoving matter (no  thermal 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equilibrium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is</a:t>
            </a:r>
            <a:r>
              <a:rPr sz="24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required)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0" y="5048250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50" dirty="0">
                <a:latin typeface="Segoe UI Symbol"/>
                <a:cs typeface="Segoe UI Symbol"/>
              </a:rPr>
              <a:t>●</a:t>
            </a:r>
            <a:endParaRPr sz="105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89" y="4944109"/>
            <a:ext cx="7611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Initial model contained no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Ψ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(re)generation</a:t>
            </a:r>
            <a:r>
              <a:rPr sz="24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mechanisms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76990" y="4018194"/>
            <a:ext cx="5929741" cy="618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9910" y="64769"/>
            <a:ext cx="3892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Microscopic</a:t>
            </a:r>
            <a:r>
              <a:rPr spc="-80" dirty="0"/>
              <a:t> </a:t>
            </a:r>
            <a:r>
              <a:rPr dirty="0"/>
              <a:t>transport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99440" y="110489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010920"/>
            <a:ext cx="27870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Main transport</a:t>
            </a:r>
            <a:r>
              <a:rPr sz="22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1504950"/>
            <a:ext cx="14224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5089" y="1346200"/>
            <a:ext cx="6932930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700"/>
              </a:lnSpc>
              <a:spcBef>
                <a:spcPts val="100"/>
              </a:spcBef>
            </a:pPr>
            <a:r>
              <a:rPr sz="2200" spc="-55" dirty="0">
                <a:solidFill>
                  <a:srgbClr val="0000FF"/>
                </a:solidFill>
                <a:latin typeface="Arial"/>
                <a:cs typeface="Arial"/>
              </a:rPr>
              <a:t>Texas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model: X.Zhao, R.Rapp </a:t>
            </a:r>
            <a:r>
              <a:rPr sz="2200" spc="-35" dirty="0">
                <a:solidFill>
                  <a:srgbClr val="0000FF"/>
                </a:solidFill>
                <a:latin typeface="Arial"/>
                <a:cs typeface="Arial"/>
              </a:rPr>
              <a:t>NPA859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(2011) 114  </a:t>
            </a:r>
            <a:r>
              <a:rPr sz="2200" spc="-40" dirty="0">
                <a:solidFill>
                  <a:srgbClr val="0000FF"/>
                </a:solidFill>
                <a:latin typeface="Arial"/>
                <a:cs typeface="Arial"/>
              </a:rPr>
              <a:t>Tsingua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model: </a:t>
            </a:r>
            <a:r>
              <a:rPr sz="2200" spc="-50" dirty="0">
                <a:solidFill>
                  <a:srgbClr val="0000FF"/>
                </a:solidFill>
                <a:latin typeface="Arial"/>
                <a:cs typeface="Arial"/>
              </a:rPr>
              <a:t>Y.Liu, </a:t>
            </a:r>
            <a:r>
              <a:rPr sz="2200" spc="-40" dirty="0">
                <a:solidFill>
                  <a:srgbClr val="0000FF"/>
                </a:solidFill>
                <a:latin typeface="Arial"/>
                <a:cs typeface="Arial"/>
              </a:rPr>
              <a:t>P.Zhuang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et al. PLB678 (2009)</a:t>
            </a:r>
            <a:r>
              <a:rPr sz="2200" spc="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72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0" y="25146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0" y="332232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440" y="381635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43103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2420620"/>
            <a:ext cx="7898765" cy="24714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824865">
              <a:lnSpc>
                <a:spcPts val="2480"/>
              </a:lnSpc>
              <a:spcBef>
                <a:spcPts val="315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Boltzmann equation accounting for both suppression and  regeneration</a:t>
            </a: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reactions</a:t>
            </a:r>
            <a:endParaRPr sz="2200">
              <a:latin typeface="Arial"/>
              <a:cs typeface="Arial"/>
            </a:endParaRPr>
          </a:p>
          <a:p>
            <a:pPr marL="12700" marR="1172210">
              <a:lnSpc>
                <a:spcPts val="3879"/>
              </a:lnSpc>
              <a:spcBef>
                <a:spcPts val="290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Use spectral properties of charmonia from lattice </a:t>
            </a: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QCD  </a:t>
            </a: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Modeling of the medium evolution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480"/>
              </a:lnSpc>
              <a:spcBef>
                <a:spcPts val="1130"/>
              </a:spcBef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Main source of model uncertainty is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total open-charm 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cross- 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section and its shadowing in Pb-Pb</a:t>
            </a:r>
            <a:r>
              <a:rPr sz="22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collisions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13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Cold nuclear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matter (CNM)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effects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876300"/>
            <a:ext cx="13620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Initial</a:t>
            </a:r>
            <a:r>
              <a:rPr sz="2200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state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1334770"/>
            <a:ext cx="831278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sz="2475" spc="135" baseline="8417" dirty="0">
                <a:latin typeface="Segoe UI Symbol"/>
                <a:cs typeface="Segoe UI Symbol"/>
              </a:rPr>
              <a:t>–	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Modification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 parton PDF in nuclear matter: shadowing</a:t>
            </a:r>
            <a:r>
              <a:rPr sz="2200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89" y="1648459"/>
            <a:ext cx="39509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Color Glass Condensate</a:t>
            </a:r>
            <a:r>
              <a:rPr sz="2200" spc="-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(CGC)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51993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0" y="61518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89" y="4984750"/>
            <a:ext cx="6420485" cy="143383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Final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state</a:t>
            </a:r>
            <a:endParaRPr sz="2200">
              <a:latin typeface="Arial"/>
              <a:cs typeface="Arial"/>
            </a:endParaRPr>
          </a:p>
          <a:p>
            <a:pPr marL="12700" marR="5080" indent="107950">
              <a:lnSpc>
                <a:spcPts val="3890"/>
              </a:lnSpc>
              <a:spcBef>
                <a:spcPts val="45"/>
              </a:spcBef>
              <a:tabLst>
                <a:tab pos="443865" algn="l"/>
              </a:tabLst>
            </a:pPr>
            <a:r>
              <a:rPr sz="2475" spc="135" baseline="8417" dirty="0">
                <a:latin typeface="Segoe UI Symbol"/>
                <a:cs typeface="Segoe UI Symbol"/>
              </a:rPr>
              <a:t>–	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Nuclear absorption, Cronin, comover interaction  CNM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effects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studied using proton-nucleus</a:t>
            </a:r>
            <a:r>
              <a:rPr sz="2200" spc="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collisions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66591" y="2194560"/>
            <a:ext cx="5600368" cy="2908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98509" y="1859279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EPS’09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55459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03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Inclusive 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J/ψ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p-Pb</a:t>
            </a:r>
            <a:r>
              <a:rPr u="heavy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430" y="64744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430" y="70421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6330" y="6389370"/>
            <a:ext cx="6922134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J/ψ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at mid-rapidity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the forward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direction,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compatible with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energy loss (+shadowing) models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85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No suppression observed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backward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direction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44109" y="1474469"/>
            <a:ext cx="2194560" cy="274320"/>
          </a:xfrm>
          <a:custGeom>
            <a:avLst/>
            <a:gdLst/>
            <a:ahLst/>
            <a:cxnLst/>
            <a:rect l="l" t="t" r="r" b="b"/>
            <a:pathLst>
              <a:path w="2194559" h="274319">
                <a:moveTo>
                  <a:pt x="1645919" y="0"/>
                </a:moveTo>
                <a:lnTo>
                  <a:pt x="1645919" y="68579"/>
                </a:lnTo>
                <a:lnTo>
                  <a:pt x="0" y="68579"/>
                </a:lnTo>
                <a:lnTo>
                  <a:pt x="0" y="205739"/>
                </a:lnTo>
                <a:lnTo>
                  <a:pt x="1645919" y="205739"/>
                </a:lnTo>
                <a:lnTo>
                  <a:pt x="1645919" y="274319"/>
                </a:lnTo>
                <a:lnTo>
                  <a:pt x="2194560" y="137159"/>
                </a:lnTo>
                <a:lnTo>
                  <a:pt x="1645919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4109" y="1474469"/>
            <a:ext cx="2194560" cy="274320"/>
          </a:xfrm>
          <a:custGeom>
            <a:avLst/>
            <a:gdLst/>
            <a:ahLst/>
            <a:cxnLst/>
            <a:rect l="l" t="t" r="r" b="b"/>
            <a:pathLst>
              <a:path w="2194559" h="274319">
                <a:moveTo>
                  <a:pt x="0" y="68579"/>
                </a:moveTo>
                <a:lnTo>
                  <a:pt x="1645919" y="68579"/>
                </a:lnTo>
                <a:lnTo>
                  <a:pt x="1645919" y="0"/>
                </a:lnTo>
                <a:lnTo>
                  <a:pt x="2194560" y="137159"/>
                </a:lnTo>
                <a:lnTo>
                  <a:pt x="1645919" y="274319"/>
                </a:lnTo>
                <a:lnTo>
                  <a:pt x="1645919" y="205739"/>
                </a:lnTo>
                <a:lnTo>
                  <a:pt x="0" y="205739"/>
                </a:lnTo>
                <a:lnTo>
                  <a:pt x="0" y="68579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0989" y="1474469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19">
                <a:moveTo>
                  <a:pt x="480060" y="0"/>
                </a:moveTo>
                <a:lnTo>
                  <a:pt x="0" y="137159"/>
                </a:lnTo>
                <a:lnTo>
                  <a:pt x="480060" y="274319"/>
                </a:lnTo>
                <a:lnTo>
                  <a:pt x="480060" y="205739"/>
                </a:lnTo>
                <a:lnTo>
                  <a:pt x="1920239" y="205739"/>
                </a:lnTo>
                <a:lnTo>
                  <a:pt x="1920239" y="68579"/>
                </a:lnTo>
                <a:lnTo>
                  <a:pt x="480060" y="68579"/>
                </a:lnTo>
                <a:lnTo>
                  <a:pt x="48006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0989" y="1474469"/>
            <a:ext cx="1920239" cy="274320"/>
          </a:xfrm>
          <a:custGeom>
            <a:avLst/>
            <a:gdLst/>
            <a:ahLst/>
            <a:cxnLst/>
            <a:rect l="l" t="t" r="r" b="b"/>
            <a:pathLst>
              <a:path w="1920239" h="274319">
                <a:moveTo>
                  <a:pt x="1920239" y="68579"/>
                </a:moveTo>
                <a:lnTo>
                  <a:pt x="480060" y="68579"/>
                </a:lnTo>
                <a:lnTo>
                  <a:pt x="480060" y="0"/>
                </a:lnTo>
                <a:lnTo>
                  <a:pt x="0" y="137159"/>
                </a:lnTo>
                <a:lnTo>
                  <a:pt x="480060" y="274319"/>
                </a:lnTo>
                <a:lnTo>
                  <a:pt x="480060" y="205739"/>
                </a:lnTo>
                <a:lnTo>
                  <a:pt x="1920239" y="205739"/>
                </a:lnTo>
                <a:lnTo>
                  <a:pt x="1920239" y="68579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03950" y="1350009"/>
            <a:ext cx="129984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05"/>
              </a:lnSpc>
              <a:spcBef>
                <a:spcPts val="100"/>
              </a:spcBef>
            </a:pP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225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(forward)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83789" y="1385570"/>
            <a:ext cx="179387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65"/>
              </a:lnSpc>
              <a:spcBef>
                <a:spcPts val="100"/>
              </a:spcBef>
            </a:pPr>
            <a:r>
              <a:rPr sz="2400" spc="-5" dirty="0">
                <a:solidFill>
                  <a:srgbClr val="3333FF"/>
                </a:solidFill>
                <a:latin typeface="Arial"/>
                <a:cs typeface="Arial"/>
              </a:rPr>
              <a:t>Pb</a:t>
            </a:r>
            <a:endParaRPr sz="2400">
              <a:latin typeface="Arial"/>
              <a:cs typeface="Arial"/>
            </a:endParaRPr>
          </a:p>
          <a:p>
            <a:pPr marL="520700">
              <a:lnSpc>
                <a:spcPts val="2085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ck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84719" y="2154684"/>
            <a:ext cx="5858691" cy="4249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5459" y="6887519"/>
            <a:ext cx="17907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4247275"/>
            <a:ext cx="4097234" cy="3064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3801" y="1074038"/>
            <a:ext cx="4088507" cy="3064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03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Inclusive </a:t>
            </a:r>
            <a:r>
              <a:rPr u="heavy" spc="5" dirty="0">
                <a:uFill>
                  <a:solidFill>
                    <a:srgbClr val="000000"/>
                  </a:solidFill>
                </a:uFill>
              </a:rPr>
              <a:t>J/ψ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p-Pb</a:t>
            </a:r>
            <a:r>
              <a:rPr u="heavy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770" y="45542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770" y="524764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770" y="613917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4469129"/>
            <a:ext cx="4664710" cy="21983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73990">
              <a:lnSpc>
                <a:spcPts val="2230"/>
              </a:lnSpc>
              <a:spcBef>
                <a:spcPts val="315"/>
              </a:spcBef>
              <a:tabLst>
                <a:tab pos="3775075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J/ψ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suppressed at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mid-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and forward  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exc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p	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3615690">
              <a:lnSpc>
                <a:spcPts val="540"/>
              </a:lnSpc>
            </a:pPr>
            <a:r>
              <a:rPr sz="1150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955"/>
              </a:lnSpc>
              <a:tabLst>
                <a:tab pos="530225" algn="l"/>
              </a:tabLst>
            </a:pP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R	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grows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000" i="1" dirty="0">
                <a:solidFill>
                  <a:srgbClr val="0000FF"/>
                </a:solidFill>
                <a:latin typeface="Arial"/>
                <a:cs typeface="Arial"/>
              </a:rPr>
              <a:t>p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, consistent</a:t>
            </a:r>
            <a:r>
              <a:rPr sz="2000" spc="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196850">
              <a:lnSpc>
                <a:spcPts val="940"/>
              </a:lnSpc>
              <a:tabLst>
                <a:tab pos="1946275" algn="l"/>
              </a:tabLst>
            </a:pPr>
            <a:r>
              <a:rPr sz="1150" spc="5" dirty="0">
                <a:solidFill>
                  <a:srgbClr val="0000FF"/>
                </a:solidFill>
                <a:latin typeface="Arial"/>
                <a:cs typeface="Arial"/>
              </a:rPr>
              <a:t>pPb	T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25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expectations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shadowing and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energy  loss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calculations</a:t>
            </a:r>
            <a:endParaRPr sz="2000">
              <a:latin typeface="Arial"/>
              <a:cs typeface="Arial"/>
            </a:endParaRPr>
          </a:p>
          <a:p>
            <a:pPr marL="12700" marR="77470">
              <a:lnSpc>
                <a:spcPts val="2230"/>
              </a:lnSpc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Early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CGC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calculations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overestimate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forward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12759" y="5830570"/>
            <a:ext cx="1239520" cy="204470"/>
          </a:xfrm>
          <a:custGeom>
            <a:avLst/>
            <a:gdLst/>
            <a:ahLst/>
            <a:cxnLst/>
            <a:rect l="l" t="t" r="r" b="b"/>
            <a:pathLst>
              <a:path w="1239520" h="204470">
                <a:moveTo>
                  <a:pt x="928370" y="0"/>
                </a:moveTo>
                <a:lnTo>
                  <a:pt x="928370" y="50799"/>
                </a:lnTo>
                <a:lnTo>
                  <a:pt x="0" y="50799"/>
                </a:lnTo>
                <a:lnTo>
                  <a:pt x="0" y="153669"/>
                </a:lnTo>
                <a:lnTo>
                  <a:pt x="928370" y="153669"/>
                </a:lnTo>
                <a:lnTo>
                  <a:pt x="928370" y="204469"/>
                </a:lnTo>
                <a:lnTo>
                  <a:pt x="1239520" y="101599"/>
                </a:lnTo>
                <a:lnTo>
                  <a:pt x="92837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2759" y="5830570"/>
            <a:ext cx="1239520" cy="204470"/>
          </a:xfrm>
          <a:custGeom>
            <a:avLst/>
            <a:gdLst/>
            <a:ahLst/>
            <a:cxnLst/>
            <a:rect l="l" t="t" r="r" b="b"/>
            <a:pathLst>
              <a:path w="1239520" h="204470">
                <a:moveTo>
                  <a:pt x="0" y="50799"/>
                </a:moveTo>
                <a:lnTo>
                  <a:pt x="928370" y="50799"/>
                </a:lnTo>
                <a:lnTo>
                  <a:pt x="928370" y="0"/>
                </a:lnTo>
                <a:lnTo>
                  <a:pt x="1239520" y="101599"/>
                </a:lnTo>
                <a:lnTo>
                  <a:pt x="928370" y="204469"/>
                </a:lnTo>
                <a:lnTo>
                  <a:pt x="928370" y="153669"/>
                </a:lnTo>
                <a:lnTo>
                  <a:pt x="0" y="153669"/>
                </a:lnTo>
                <a:lnTo>
                  <a:pt x="0" y="50799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07730" y="5996940"/>
            <a:ext cx="7905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(fo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ard)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7150" y="5591809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73719" y="2159000"/>
            <a:ext cx="1196340" cy="241300"/>
          </a:xfrm>
          <a:custGeom>
            <a:avLst/>
            <a:gdLst/>
            <a:ahLst/>
            <a:cxnLst/>
            <a:rect l="l" t="t" r="r" b="b"/>
            <a:pathLst>
              <a:path w="1196340" h="241300">
                <a:moveTo>
                  <a:pt x="299720" y="0"/>
                </a:moveTo>
                <a:lnTo>
                  <a:pt x="0" y="120650"/>
                </a:lnTo>
                <a:lnTo>
                  <a:pt x="299720" y="241300"/>
                </a:lnTo>
                <a:lnTo>
                  <a:pt x="299720" y="180339"/>
                </a:lnTo>
                <a:lnTo>
                  <a:pt x="1196339" y="180339"/>
                </a:lnTo>
                <a:lnTo>
                  <a:pt x="1196339" y="59689"/>
                </a:lnTo>
                <a:lnTo>
                  <a:pt x="299720" y="59689"/>
                </a:lnTo>
                <a:lnTo>
                  <a:pt x="29972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3719" y="2159000"/>
            <a:ext cx="1196340" cy="241300"/>
          </a:xfrm>
          <a:custGeom>
            <a:avLst/>
            <a:gdLst/>
            <a:ahLst/>
            <a:cxnLst/>
            <a:rect l="l" t="t" r="r" b="b"/>
            <a:pathLst>
              <a:path w="1196340" h="241300">
                <a:moveTo>
                  <a:pt x="1196339" y="59689"/>
                </a:moveTo>
                <a:lnTo>
                  <a:pt x="299720" y="59689"/>
                </a:lnTo>
                <a:lnTo>
                  <a:pt x="299720" y="0"/>
                </a:lnTo>
                <a:lnTo>
                  <a:pt x="0" y="120650"/>
                </a:lnTo>
                <a:lnTo>
                  <a:pt x="299720" y="241300"/>
                </a:lnTo>
                <a:lnTo>
                  <a:pt x="299720" y="180339"/>
                </a:lnTo>
                <a:lnTo>
                  <a:pt x="1196339" y="180339"/>
                </a:lnTo>
                <a:lnTo>
                  <a:pt x="1196339" y="59689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70900" y="1955800"/>
            <a:ext cx="97091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Pb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(ba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306" y="1088464"/>
            <a:ext cx="4097252" cy="3041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55459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2270" y="25400"/>
            <a:ext cx="4227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Υ(1S) in </a:t>
            </a:r>
            <a:r>
              <a:rPr dirty="0"/>
              <a:t>p-Pb</a:t>
            </a:r>
            <a:r>
              <a:rPr spc="-50" dirty="0"/>
              <a:t> </a:t>
            </a:r>
            <a:r>
              <a:rPr spc="-5" dirty="0"/>
              <a:t>collisions</a:t>
            </a:r>
          </a:p>
        </p:txBody>
      </p:sp>
      <p:sp>
        <p:nvSpPr>
          <p:cNvPr id="5" name="object 5"/>
          <p:cNvSpPr/>
          <p:nvPr/>
        </p:nvSpPr>
        <p:spPr>
          <a:xfrm>
            <a:off x="1860251" y="1761204"/>
            <a:ext cx="5947363" cy="4420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2059" y="1078230"/>
            <a:ext cx="2194560" cy="275590"/>
          </a:xfrm>
          <a:custGeom>
            <a:avLst/>
            <a:gdLst/>
            <a:ahLst/>
            <a:cxnLst/>
            <a:rect l="l" t="t" r="r" b="b"/>
            <a:pathLst>
              <a:path w="2194559" h="275590">
                <a:moveTo>
                  <a:pt x="1645919" y="0"/>
                </a:moveTo>
                <a:lnTo>
                  <a:pt x="1645919" y="68580"/>
                </a:lnTo>
                <a:lnTo>
                  <a:pt x="0" y="68580"/>
                </a:lnTo>
                <a:lnTo>
                  <a:pt x="0" y="205740"/>
                </a:lnTo>
                <a:lnTo>
                  <a:pt x="1645919" y="205740"/>
                </a:lnTo>
                <a:lnTo>
                  <a:pt x="1645919" y="275590"/>
                </a:lnTo>
                <a:lnTo>
                  <a:pt x="2194560" y="137160"/>
                </a:lnTo>
                <a:lnTo>
                  <a:pt x="1645919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2059" y="1078230"/>
            <a:ext cx="2194560" cy="275590"/>
          </a:xfrm>
          <a:custGeom>
            <a:avLst/>
            <a:gdLst/>
            <a:ahLst/>
            <a:cxnLst/>
            <a:rect l="l" t="t" r="r" b="b"/>
            <a:pathLst>
              <a:path w="2194559" h="275590">
                <a:moveTo>
                  <a:pt x="0" y="68580"/>
                </a:moveTo>
                <a:lnTo>
                  <a:pt x="1645919" y="68580"/>
                </a:lnTo>
                <a:lnTo>
                  <a:pt x="1645919" y="0"/>
                </a:lnTo>
                <a:lnTo>
                  <a:pt x="2194560" y="137160"/>
                </a:lnTo>
                <a:lnTo>
                  <a:pt x="1645919" y="275590"/>
                </a:lnTo>
                <a:lnTo>
                  <a:pt x="1645919" y="205740"/>
                </a:lnTo>
                <a:lnTo>
                  <a:pt x="0" y="205740"/>
                </a:lnTo>
                <a:lnTo>
                  <a:pt x="0" y="68580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8939" y="1078230"/>
            <a:ext cx="1920239" cy="275590"/>
          </a:xfrm>
          <a:custGeom>
            <a:avLst/>
            <a:gdLst/>
            <a:ahLst/>
            <a:cxnLst/>
            <a:rect l="l" t="t" r="r" b="b"/>
            <a:pathLst>
              <a:path w="1920239" h="275590">
                <a:moveTo>
                  <a:pt x="480060" y="0"/>
                </a:moveTo>
                <a:lnTo>
                  <a:pt x="0" y="137160"/>
                </a:lnTo>
                <a:lnTo>
                  <a:pt x="480060" y="275590"/>
                </a:lnTo>
                <a:lnTo>
                  <a:pt x="480060" y="205740"/>
                </a:lnTo>
                <a:lnTo>
                  <a:pt x="1920239" y="205740"/>
                </a:lnTo>
                <a:lnTo>
                  <a:pt x="1920239" y="68580"/>
                </a:lnTo>
                <a:lnTo>
                  <a:pt x="480060" y="68580"/>
                </a:lnTo>
                <a:lnTo>
                  <a:pt x="48006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8939" y="1078230"/>
            <a:ext cx="1920239" cy="275590"/>
          </a:xfrm>
          <a:custGeom>
            <a:avLst/>
            <a:gdLst/>
            <a:ahLst/>
            <a:cxnLst/>
            <a:rect l="l" t="t" r="r" b="b"/>
            <a:pathLst>
              <a:path w="1920239" h="275590">
                <a:moveTo>
                  <a:pt x="1920239" y="68580"/>
                </a:moveTo>
                <a:lnTo>
                  <a:pt x="480060" y="68580"/>
                </a:lnTo>
                <a:lnTo>
                  <a:pt x="480060" y="0"/>
                </a:lnTo>
                <a:lnTo>
                  <a:pt x="0" y="137160"/>
                </a:lnTo>
                <a:lnTo>
                  <a:pt x="480060" y="275590"/>
                </a:lnTo>
                <a:lnTo>
                  <a:pt x="480060" y="205740"/>
                </a:lnTo>
                <a:lnTo>
                  <a:pt x="1920239" y="205740"/>
                </a:lnTo>
                <a:lnTo>
                  <a:pt x="1920239" y="68580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95979" y="613156"/>
            <a:ext cx="1285875" cy="99250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370"/>
              </a:spcBef>
            </a:pPr>
            <a:r>
              <a:rPr sz="2400" spc="-5" dirty="0">
                <a:solidFill>
                  <a:srgbClr val="3333FF"/>
                </a:solidFill>
                <a:latin typeface="Arial"/>
                <a:cs typeface="Arial"/>
              </a:rPr>
              <a:t>Pb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ck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4200" y="534924"/>
            <a:ext cx="1043305" cy="107061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R="73025" algn="r">
              <a:lnSpc>
                <a:spcPct val="100000"/>
              </a:lnSpc>
              <a:spcBef>
                <a:spcPts val="1705"/>
              </a:spcBef>
            </a:pPr>
            <a:r>
              <a:rPr sz="2400" dirty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(forward)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789" y="5872479"/>
            <a:ext cx="2185035" cy="4381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70"/>
              </a:lnSpc>
              <a:spcBef>
                <a:spcPts val="240"/>
              </a:spcBef>
            </a:pPr>
            <a:r>
              <a:rPr sz="1400" dirty="0">
                <a:latin typeface="Arial"/>
                <a:cs typeface="Arial"/>
              </a:rPr>
              <a:t>ALICE: </a:t>
            </a:r>
            <a:r>
              <a:rPr sz="1400" spc="-5" dirty="0">
                <a:latin typeface="Arial"/>
                <a:cs typeface="Arial"/>
              </a:rPr>
              <a:t>PLB740 (2015) 105  LHCb-CONF-2014-003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990" y="658621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990" y="686943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889" y="6501129"/>
            <a:ext cx="588073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Indication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of a suppression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forward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rapidity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Consistent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with no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backward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rapidity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2270" y="25400"/>
            <a:ext cx="4227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Υ(1S) in </a:t>
            </a:r>
            <a:r>
              <a:rPr dirty="0"/>
              <a:t>p-Pb</a:t>
            </a:r>
            <a:r>
              <a:rPr spc="-50" dirty="0"/>
              <a:t> </a:t>
            </a:r>
            <a:r>
              <a:rPr spc="-5" dirty="0"/>
              <a:t>collisions</a:t>
            </a:r>
          </a:p>
        </p:txBody>
      </p:sp>
      <p:sp>
        <p:nvSpPr>
          <p:cNvPr id="4" name="object 4"/>
          <p:cNvSpPr/>
          <p:nvPr/>
        </p:nvSpPr>
        <p:spPr>
          <a:xfrm>
            <a:off x="255270" y="954483"/>
            <a:ext cx="4075423" cy="3002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3009" y="1084677"/>
            <a:ext cx="4094849" cy="3044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279" y="4210636"/>
            <a:ext cx="4084910" cy="30441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77690" y="480949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593590" y="4724400"/>
            <a:ext cx="456374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Fair agreement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various</a:t>
            </a:r>
            <a:r>
              <a:rPr sz="2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calculations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including: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3590" y="56591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3590" y="594232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3590" y="5290820"/>
            <a:ext cx="5223510" cy="89661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8600" marR="5080" indent="-215900">
              <a:lnSpc>
                <a:spcPts val="2230"/>
              </a:lnSpc>
              <a:spcBef>
                <a:spcPts val="315"/>
              </a:spcBef>
              <a:buClr>
                <a:srgbClr val="000000"/>
              </a:buClr>
              <a:buSzPct val="45000"/>
              <a:buFont typeface="Segoe UI Symbol"/>
              <a:buChar char="➢"/>
              <a:tabLst>
                <a:tab pos="228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2-&gt;2 production model at LO (Ferreiro et</a:t>
            </a:r>
            <a:r>
              <a:rPr sz="2000" spc="-1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al.)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CEM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at NLO </a:t>
            </a:r>
            <a:r>
              <a:rPr sz="2000" spc="-25" dirty="0">
                <a:solidFill>
                  <a:srgbClr val="0000FF"/>
                </a:solidFill>
                <a:latin typeface="Arial"/>
                <a:cs typeface="Arial"/>
              </a:rPr>
              <a:t>(Vogt)</a:t>
            </a:r>
            <a:endParaRPr sz="2000">
              <a:latin typeface="Arial"/>
              <a:cs typeface="Arial"/>
            </a:endParaRPr>
          </a:p>
          <a:p>
            <a:pPr marL="228600">
              <a:lnSpc>
                <a:spcPts val="2185"/>
              </a:lnSpc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Coherent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parton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energy loss (Arleo et</a:t>
            </a:r>
            <a:r>
              <a:rPr sz="20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al.)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09790" y="720090"/>
            <a:ext cx="1875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PLB740(2015)105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55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Quarkonium measurements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AA</a:t>
            </a:r>
            <a:r>
              <a:rPr u="heavy" spc="-4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9186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876300"/>
            <a:ext cx="32569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SPS-CERN: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√s</a:t>
            </a:r>
            <a:r>
              <a:rPr sz="1875" baseline="-24444" dirty="0">
                <a:solidFill>
                  <a:srgbClr val="3333FF"/>
                </a:solidFill>
                <a:latin typeface="Arial"/>
                <a:cs typeface="Arial"/>
              </a:rPr>
              <a:t>NN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=17</a:t>
            </a:r>
            <a:r>
              <a:rPr sz="2200" spc="-2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GeV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1413509"/>
            <a:ext cx="14224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89" y="1257300"/>
            <a:ext cx="42919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NA38, NA50, NA60 Collaborations  S-U, In-In,</a:t>
            </a:r>
            <a:r>
              <a:rPr sz="2200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Pb-Pb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244602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2330450"/>
            <a:ext cx="40659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RHIC-BNL: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√s</a:t>
            </a:r>
            <a:r>
              <a:rPr sz="1875" spc="-7" baseline="-24444" dirty="0">
                <a:solidFill>
                  <a:srgbClr val="3333FF"/>
                </a:solidFill>
                <a:latin typeface="Arial"/>
                <a:cs typeface="Arial"/>
              </a:rPr>
              <a:t>NN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=39,63,200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GeV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239" y="2867659"/>
            <a:ext cx="14224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5089" y="2708909"/>
            <a:ext cx="4270375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7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PHENIX and </a:t>
            </a:r>
            <a:r>
              <a:rPr sz="2200" spc="-50" dirty="0">
                <a:solidFill>
                  <a:srgbClr val="3333FF"/>
                </a:solidFill>
                <a:latin typeface="Arial"/>
                <a:cs typeface="Arial"/>
              </a:rPr>
              <a:t>STAR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Collaborations  Cu-Cu, Cu-Au, Au-Au,</a:t>
            </a:r>
            <a:r>
              <a:rPr sz="2200" spc="-1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U-U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390017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3784600"/>
            <a:ext cx="4344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LHC-CERN: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√s</a:t>
            </a:r>
            <a:r>
              <a:rPr sz="1875" baseline="-24444" dirty="0">
                <a:solidFill>
                  <a:srgbClr val="3333FF"/>
                </a:solidFill>
                <a:latin typeface="Arial"/>
                <a:cs typeface="Arial"/>
              </a:rPr>
              <a:t>NN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=2760,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5020</a:t>
            </a:r>
            <a:r>
              <a:rPr sz="2200" spc="-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GeV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39" y="4321809"/>
            <a:ext cx="14224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5089" y="4164329"/>
            <a:ext cx="58045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ALICE, </a:t>
            </a:r>
            <a:r>
              <a:rPr sz="2200" spc="-35" dirty="0">
                <a:solidFill>
                  <a:srgbClr val="3333FF"/>
                </a:solidFill>
                <a:latin typeface="Arial"/>
                <a:cs typeface="Arial"/>
              </a:rPr>
              <a:t>ATLAS,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CMS and LHCb</a:t>
            </a:r>
            <a:r>
              <a:rPr sz="2200" spc="-14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Collaborations  Pb-Pb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802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Charmonium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measurements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81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SPS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(17</a:t>
            </a:r>
            <a:r>
              <a:rPr u="heavy" spc="-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GeV)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570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Spectroscopy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(simple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minded</a:t>
            </a:r>
            <a:r>
              <a:rPr u="heavy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model)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146431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717550"/>
            <a:ext cx="7400925" cy="101346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Lets assume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quark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–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antiquark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pair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Potential seen by the two quarks will have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two</a:t>
            </a:r>
            <a:r>
              <a:rPr sz="2200" spc="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components: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9" y="1828800"/>
            <a:ext cx="24130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sz="2475" spc="135" baseline="8417" dirty="0">
                <a:latin typeface="Segoe UI Symbol"/>
                <a:cs typeface="Segoe UI Symbol"/>
              </a:rPr>
              <a:t>–	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Coulomb</a:t>
            </a:r>
            <a:r>
              <a:rPr sz="2200" spc="-8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term: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2780029"/>
            <a:ext cx="14224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5089" y="2744470"/>
            <a:ext cx="2198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linear</a:t>
            </a:r>
            <a:r>
              <a:rPr sz="2200" spc="-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term: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0" y="37896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289" y="3696970"/>
            <a:ext cx="47948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 potential energy of the pair is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440" y="477774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3289" y="4683759"/>
            <a:ext cx="42487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 Hamiltonian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can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be written</a:t>
            </a:r>
            <a:r>
              <a:rPr sz="2200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440" y="57658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289" y="5671820"/>
            <a:ext cx="8029575" cy="6743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2470"/>
              </a:lnSpc>
              <a:spcBef>
                <a:spcPts val="32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Surprisingly good quantitative description of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heavy quarkonia  spectroscopy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can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be obtained with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such a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simple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Hamiltonian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5620" y="1619249"/>
            <a:ext cx="167640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i="1" spc="-5" dirty="0">
                <a:latin typeface="Times New Roman"/>
                <a:cs typeface="Times New Roman"/>
              </a:rPr>
              <a:t>q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93690" y="2012314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15409" y="1850390"/>
            <a:ext cx="2030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75" i="1" spc="52" baseline="9876" dirty="0">
                <a:latin typeface="Times New Roman"/>
                <a:cs typeface="Times New Roman"/>
              </a:rPr>
              <a:t>V</a:t>
            </a:r>
            <a:r>
              <a:rPr sz="1350" i="1" spc="35" dirty="0">
                <a:latin typeface="Times New Roman"/>
                <a:cs typeface="Times New Roman"/>
              </a:rPr>
              <a:t>Coulomb</a:t>
            </a:r>
            <a:r>
              <a:rPr sz="1350" i="1" spc="-90" dirty="0">
                <a:latin typeface="Times New Roman"/>
                <a:cs typeface="Times New Roman"/>
              </a:rPr>
              <a:t> </a:t>
            </a:r>
            <a:r>
              <a:rPr sz="3375" spc="120" baseline="9876" dirty="0">
                <a:latin typeface="Segoe UI Symbol"/>
                <a:cs typeface="Segoe UI Symbol"/>
              </a:rPr>
              <a:t>(</a:t>
            </a:r>
            <a:r>
              <a:rPr sz="3375" b="1" i="1" spc="120" baseline="9876" dirty="0">
                <a:latin typeface="Times New Roman"/>
                <a:cs typeface="Times New Roman"/>
              </a:rPr>
              <a:t>r</a:t>
            </a:r>
            <a:r>
              <a:rPr sz="3375" b="1" i="1" spc="-472" baseline="9876" dirty="0">
                <a:latin typeface="Times New Roman"/>
                <a:cs typeface="Times New Roman"/>
              </a:rPr>
              <a:t> </a:t>
            </a:r>
            <a:r>
              <a:rPr sz="3375" spc="292" baseline="9876" dirty="0">
                <a:latin typeface="Segoe UI Symbol"/>
                <a:cs typeface="Segoe UI Symbol"/>
              </a:rPr>
              <a:t>)=</a:t>
            </a:r>
            <a:r>
              <a:rPr sz="3375" spc="-457" baseline="9876" dirty="0">
                <a:latin typeface="Segoe UI Symbol"/>
                <a:cs typeface="Segoe UI Symbol"/>
              </a:rPr>
              <a:t> </a:t>
            </a:r>
            <a:r>
              <a:rPr sz="3375" spc="-7" baseline="-24691" dirty="0">
                <a:latin typeface="Times New Roman"/>
                <a:cs typeface="Times New Roman"/>
              </a:rPr>
              <a:t>4</a:t>
            </a:r>
            <a:r>
              <a:rPr sz="3375" spc="-240" baseline="-24691" dirty="0">
                <a:latin typeface="Times New Roman"/>
                <a:cs typeface="Times New Roman"/>
              </a:rPr>
              <a:t> </a:t>
            </a:r>
            <a:r>
              <a:rPr sz="3375" spc="-277" baseline="-24691" dirty="0">
                <a:latin typeface="Segoe UI Symbol"/>
                <a:cs typeface="Segoe UI Symbol"/>
              </a:rPr>
              <a:t>π</a:t>
            </a:r>
            <a:r>
              <a:rPr sz="3375" spc="-472" baseline="-24691" dirty="0">
                <a:latin typeface="Segoe UI Symbol"/>
                <a:cs typeface="Segoe UI Symbol"/>
              </a:rPr>
              <a:t> </a:t>
            </a:r>
            <a:r>
              <a:rPr sz="3375" i="1" spc="-7" baseline="-24691" dirty="0">
                <a:latin typeface="Times New Roman"/>
                <a:cs typeface="Times New Roman"/>
              </a:rPr>
              <a:t>r</a:t>
            </a:r>
            <a:endParaRPr sz="3375" baseline="-24691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0500" y="2675889"/>
            <a:ext cx="1716405" cy="401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i="1" spc="10" dirty="0">
                <a:latin typeface="Times New Roman"/>
                <a:cs typeface="Times New Roman"/>
              </a:rPr>
              <a:t>V</a:t>
            </a:r>
            <a:r>
              <a:rPr sz="2450" i="1" spc="-290" dirty="0">
                <a:latin typeface="Times New Roman"/>
                <a:cs typeface="Times New Roman"/>
              </a:rPr>
              <a:t> </a:t>
            </a:r>
            <a:r>
              <a:rPr sz="2175" i="1" spc="7" baseline="-17241" dirty="0">
                <a:latin typeface="Times New Roman"/>
                <a:cs typeface="Times New Roman"/>
              </a:rPr>
              <a:t>linear</a:t>
            </a:r>
            <a:r>
              <a:rPr sz="2175" i="1" spc="-60" baseline="-17241" dirty="0">
                <a:latin typeface="Times New Roman"/>
                <a:cs typeface="Times New Roman"/>
              </a:rPr>
              <a:t> </a:t>
            </a:r>
            <a:r>
              <a:rPr sz="2450" spc="95" dirty="0">
                <a:latin typeface="Segoe UI Symbol"/>
                <a:cs typeface="Segoe UI Symbol"/>
              </a:rPr>
              <a:t>(</a:t>
            </a:r>
            <a:r>
              <a:rPr sz="2450" b="1" i="1" spc="95" dirty="0">
                <a:latin typeface="Times New Roman"/>
                <a:cs typeface="Times New Roman"/>
              </a:rPr>
              <a:t>r</a:t>
            </a:r>
            <a:r>
              <a:rPr sz="2450" b="1" i="1" spc="-355" dirty="0">
                <a:latin typeface="Times New Roman"/>
                <a:cs typeface="Times New Roman"/>
              </a:rPr>
              <a:t> </a:t>
            </a:r>
            <a:r>
              <a:rPr sz="2450" spc="170" dirty="0">
                <a:latin typeface="Segoe UI Symbol"/>
                <a:cs typeface="Segoe UI Symbol"/>
              </a:rPr>
              <a:t>)=</a:t>
            </a:r>
            <a:r>
              <a:rPr sz="2450" i="1" spc="170" dirty="0">
                <a:latin typeface="Times New Roman"/>
                <a:cs typeface="Times New Roman"/>
              </a:rPr>
              <a:t>k</a:t>
            </a:r>
            <a:r>
              <a:rPr sz="2450" i="1" spc="-185" dirty="0">
                <a:latin typeface="Times New Roman"/>
                <a:cs typeface="Times New Roman"/>
              </a:rPr>
              <a:t> </a:t>
            </a:r>
            <a:r>
              <a:rPr sz="2450" i="1" spc="5" dirty="0">
                <a:latin typeface="Times New Roman"/>
                <a:cs typeface="Times New Roman"/>
              </a:rPr>
              <a:t>r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14969" y="3475990"/>
            <a:ext cx="1720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dirty="0">
                <a:latin typeface="Times New Roman"/>
                <a:cs typeface="Times New Roman"/>
              </a:rPr>
              <a:t>q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06690" y="3879850"/>
            <a:ext cx="575310" cy="0"/>
          </a:xfrm>
          <a:custGeom>
            <a:avLst/>
            <a:gdLst/>
            <a:ahLst/>
            <a:cxnLst/>
            <a:rect l="l" t="t" r="r" b="b"/>
            <a:pathLst>
              <a:path w="575309">
                <a:moveTo>
                  <a:pt x="0" y="0"/>
                </a:moveTo>
                <a:lnTo>
                  <a:pt x="57530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62700" y="3660140"/>
            <a:ext cx="25088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5" dirty="0">
                <a:latin typeface="Times New Roman"/>
                <a:cs typeface="Times New Roman"/>
              </a:rPr>
              <a:t>V</a:t>
            </a:r>
            <a:r>
              <a:rPr sz="2300" i="1" spc="-270" dirty="0">
                <a:latin typeface="Times New Roman"/>
                <a:cs typeface="Times New Roman"/>
              </a:rPr>
              <a:t> </a:t>
            </a:r>
            <a:r>
              <a:rPr sz="2025" i="1" spc="15" baseline="-18518" dirty="0">
                <a:latin typeface="Times New Roman"/>
                <a:cs typeface="Times New Roman"/>
              </a:rPr>
              <a:t>total</a:t>
            </a:r>
            <a:r>
              <a:rPr sz="2025" i="1" spc="-195" baseline="-18518" dirty="0">
                <a:latin typeface="Times New Roman"/>
                <a:cs typeface="Times New Roman"/>
              </a:rPr>
              <a:t> </a:t>
            </a:r>
            <a:r>
              <a:rPr sz="2300" spc="170" dirty="0">
                <a:latin typeface="Segoe UI Symbol"/>
                <a:cs typeface="Segoe UI Symbol"/>
              </a:rPr>
              <a:t>=(−</a:t>
            </a:r>
            <a:r>
              <a:rPr sz="2300" i="1" spc="170" dirty="0">
                <a:latin typeface="Times New Roman"/>
                <a:cs typeface="Times New Roman"/>
              </a:rPr>
              <a:t>q</a:t>
            </a:r>
            <a:r>
              <a:rPr sz="2300" spc="170" dirty="0">
                <a:latin typeface="Segoe UI Symbol"/>
                <a:cs typeface="Segoe UI Symbol"/>
              </a:rPr>
              <a:t>)</a:t>
            </a:r>
            <a:r>
              <a:rPr sz="2300" spc="-125" dirty="0">
                <a:latin typeface="Segoe UI Symbol"/>
                <a:cs typeface="Segoe UI Symbol"/>
              </a:rPr>
              <a:t> </a:t>
            </a:r>
            <a:r>
              <a:rPr sz="3450" baseline="-35024" dirty="0">
                <a:latin typeface="Times New Roman"/>
                <a:cs typeface="Times New Roman"/>
              </a:rPr>
              <a:t>4</a:t>
            </a:r>
            <a:r>
              <a:rPr sz="3450" spc="-434" baseline="-35024" dirty="0">
                <a:latin typeface="Times New Roman"/>
                <a:cs typeface="Times New Roman"/>
              </a:rPr>
              <a:t> </a:t>
            </a:r>
            <a:r>
              <a:rPr sz="3450" spc="-262" baseline="-35024" dirty="0">
                <a:latin typeface="Segoe UI Symbol"/>
                <a:cs typeface="Segoe UI Symbol"/>
              </a:rPr>
              <a:t>π</a:t>
            </a:r>
            <a:r>
              <a:rPr sz="3450" spc="-472" baseline="-35024" dirty="0">
                <a:latin typeface="Segoe UI Symbol"/>
                <a:cs typeface="Segoe UI Symbol"/>
              </a:rPr>
              <a:t> </a:t>
            </a:r>
            <a:r>
              <a:rPr sz="3450" i="1" baseline="-35024" dirty="0">
                <a:latin typeface="Times New Roman"/>
                <a:cs typeface="Times New Roman"/>
              </a:rPr>
              <a:t>r</a:t>
            </a:r>
            <a:r>
              <a:rPr sz="3450" i="1" spc="-60" baseline="-35024" dirty="0">
                <a:latin typeface="Times New Roman"/>
                <a:cs typeface="Times New Roman"/>
              </a:rPr>
              <a:t> </a:t>
            </a:r>
            <a:r>
              <a:rPr sz="2300" spc="-229" dirty="0">
                <a:latin typeface="Segoe UI Symbol"/>
                <a:cs typeface="Segoe UI Symbol"/>
              </a:rPr>
              <a:t>+</a:t>
            </a:r>
            <a:r>
              <a:rPr sz="2300" spc="-395" dirty="0">
                <a:latin typeface="Segoe UI Symbol"/>
                <a:cs typeface="Segoe UI Symbol"/>
              </a:rPr>
              <a:t> </a:t>
            </a:r>
            <a:r>
              <a:rPr sz="2300" i="1" spc="-5" dirty="0">
                <a:latin typeface="Times New Roman"/>
                <a:cs typeface="Times New Roman"/>
              </a:rPr>
              <a:t>kr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8859" y="4536440"/>
            <a:ext cx="38227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68935" algn="l"/>
              </a:tabLst>
            </a:pPr>
            <a:r>
              <a:rPr sz="2150" u="sng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b="1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	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58890" y="4509770"/>
            <a:ext cx="10795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b="1" spc="-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53859" y="4554220"/>
            <a:ext cx="37846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25" spc="247" baseline="14211" dirty="0">
                <a:latin typeface="Segoe UI Symbol"/>
                <a:cs typeface="Segoe UI Symbol"/>
              </a:rPr>
              <a:t>α</a:t>
            </a:r>
            <a:r>
              <a:rPr sz="1300" i="1" spc="-10" dirty="0">
                <a:latin typeface="Times New Roman"/>
                <a:cs typeface="Times New Roman"/>
              </a:rPr>
              <a:t>e</a:t>
            </a:r>
            <a:r>
              <a:rPr sz="1300" i="1" spc="-5" dirty="0">
                <a:latin typeface="Times New Roman"/>
                <a:cs typeface="Times New Roman"/>
              </a:rPr>
              <a:t>ff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750050" y="4899659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40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54040" y="4691379"/>
            <a:ext cx="197231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249045" algn="l"/>
                <a:tab pos="1541145" algn="l"/>
              </a:tabLst>
            </a:pPr>
            <a:r>
              <a:rPr sz="2150" i="1" spc="5" dirty="0">
                <a:latin typeface="Times New Roman"/>
                <a:cs typeface="Times New Roman"/>
              </a:rPr>
              <a:t>H</a:t>
            </a:r>
            <a:r>
              <a:rPr sz="2150" i="1" spc="-340" dirty="0">
                <a:latin typeface="Times New Roman"/>
                <a:cs typeface="Times New Roman"/>
              </a:rPr>
              <a:t> </a:t>
            </a:r>
            <a:r>
              <a:rPr sz="2150" spc="245" dirty="0">
                <a:latin typeface="Segoe UI Symbol"/>
                <a:cs typeface="Segoe UI Symbol"/>
              </a:rPr>
              <a:t>=</a:t>
            </a:r>
            <a:r>
              <a:rPr sz="2150" spc="-280" dirty="0">
                <a:latin typeface="Segoe UI Symbol"/>
                <a:cs typeface="Segoe UI Symbol"/>
              </a:rPr>
              <a:t> </a:t>
            </a:r>
            <a:r>
              <a:rPr sz="3225" spc="7" baseline="-38759" dirty="0">
                <a:latin typeface="Times New Roman"/>
                <a:cs typeface="Times New Roman"/>
              </a:rPr>
              <a:t>2</a:t>
            </a:r>
            <a:r>
              <a:rPr sz="3225" spc="-382" baseline="-38759" dirty="0">
                <a:latin typeface="Times New Roman"/>
                <a:cs typeface="Times New Roman"/>
              </a:rPr>
              <a:t> </a:t>
            </a:r>
            <a:r>
              <a:rPr sz="3225" spc="359" baseline="-38759" dirty="0">
                <a:latin typeface="Segoe UI Symbol"/>
                <a:cs typeface="Segoe UI Symbol"/>
              </a:rPr>
              <a:t>μ</a:t>
            </a:r>
            <a:r>
              <a:rPr sz="2150" spc="240" dirty="0">
                <a:latin typeface="Segoe UI Symbol"/>
                <a:cs typeface="Segoe UI Symbol"/>
              </a:rPr>
              <a:t>−	</a:t>
            </a:r>
            <a:r>
              <a:rPr sz="3225" i="1" spc="7" baseline="-38759" dirty="0">
                <a:latin typeface="Times New Roman"/>
                <a:cs typeface="Times New Roman"/>
              </a:rPr>
              <a:t>r	</a:t>
            </a:r>
            <a:r>
              <a:rPr sz="2150" spc="-210" dirty="0">
                <a:latin typeface="Segoe UI Symbol"/>
                <a:cs typeface="Segoe UI Symbol"/>
              </a:rPr>
              <a:t>+</a:t>
            </a:r>
            <a:r>
              <a:rPr sz="2150" spc="-430" dirty="0">
                <a:latin typeface="Segoe UI Symbol"/>
                <a:cs typeface="Segoe UI Symbol"/>
              </a:rPr>
              <a:t> </a:t>
            </a:r>
            <a:r>
              <a:rPr sz="2150" i="1" dirty="0">
                <a:latin typeface="Times New Roman"/>
                <a:cs typeface="Times New Roman"/>
              </a:rPr>
              <a:t>kr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51190" y="4451350"/>
            <a:ext cx="116268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52425" algn="l"/>
              </a:tabLst>
            </a:pPr>
            <a:r>
              <a:rPr sz="1850" spc="35" dirty="0">
                <a:latin typeface="Segoe UI Symbol"/>
                <a:cs typeface="Segoe UI Symbol"/>
              </a:rPr>
              <a:t>α	</a:t>
            </a:r>
            <a:r>
              <a:rPr sz="1850" spc="125" dirty="0">
                <a:latin typeface="Segoe UI Symbol"/>
                <a:cs typeface="Segoe UI Symbol"/>
              </a:rPr>
              <a:t>=</a:t>
            </a:r>
            <a:r>
              <a:rPr sz="1850" i="1" spc="125" dirty="0">
                <a:latin typeface="Times New Roman"/>
                <a:cs typeface="Times New Roman"/>
              </a:rPr>
              <a:t>q</a:t>
            </a:r>
            <a:r>
              <a:rPr sz="1650" spc="187" baseline="40404" dirty="0">
                <a:latin typeface="Times New Roman"/>
                <a:cs typeface="Times New Roman"/>
              </a:rPr>
              <a:t>2</a:t>
            </a:r>
            <a:r>
              <a:rPr sz="1650" spc="-225" baseline="40404" dirty="0">
                <a:latin typeface="Times New Roman"/>
                <a:cs typeface="Times New Roman"/>
              </a:rPr>
              <a:t> </a:t>
            </a:r>
            <a:r>
              <a:rPr sz="1850" spc="-204" dirty="0">
                <a:latin typeface="Segoe UI Symbol"/>
                <a:cs typeface="Segoe UI Symbol"/>
              </a:rPr>
              <a:t>/</a:t>
            </a:r>
            <a:r>
              <a:rPr sz="1850" spc="-345" dirty="0">
                <a:latin typeface="Segoe UI Symbol"/>
                <a:cs typeface="Segoe UI Symbol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4</a:t>
            </a:r>
            <a:r>
              <a:rPr sz="1850" spc="-155" dirty="0">
                <a:latin typeface="Times New Roman"/>
                <a:cs typeface="Times New Roman"/>
              </a:rPr>
              <a:t> </a:t>
            </a:r>
            <a:r>
              <a:rPr sz="1850" spc="-140" dirty="0">
                <a:latin typeface="Segoe UI Symbol"/>
                <a:cs typeface="Segoe UI Symbol"/>
              </a:rPr>
              <a:t>π</a:t>
            </a:r>
            <a:endParaRPr sz="1850">
              <a:latin typeface="Segoe UI Symbol"/>
              <a:cs typeface="Segoe UI 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3580" y="4580673"/>
            <a:ext cx="841375" cy="5467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10"/>
              </a:spcBef>
            </a:pPr>
            <a:r>
              <a:rPr sz="1100" i="1" dirty="0">
                <a:latin typeface="Times New Roman"/>
                <a:cs typeface="Times New Roman"/>
              </a:rPr>
              <a:t>eff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850" spc="80" dirty="0">
                <a:latin typeface="Segoe UI Symbol"/>
                <a:cs typeface="Segoe UI Symbol"/>
              </a:rPr>
              <a:t>μ=</a:t>
            </a:r>
            <a:r>
              <a:rPr sz="1850" i="1" spc="80" dirty="0">
                <a:latin typeface="Times New Roman"/>
                <a:cs typeface="Times New Roman"/>
              </a:rPr>
              <a:t>m</a:t>
            </a:r>
            <a:r>
              <a:rPr sz="1650" i="1" spc="120" baseline="-22727" dirty="0">
                <a:latin typeface="Times New Roman"/>
                <a:cs typeface="Times New Roman"/>
              </a:rPr>
              <a:t>c</a:t>
            </a:r>
            <a:r>
              <a:rPr sz="1850" spc="80" dirty="0">
                <a:latin typeface="Segoe UI Symbol"/>
                <a:cs typeface="Segoe UI Symbol"/>
              </a:rPr>
              <a:t>/</a:t>
            </a:r>
            <a:r>
              <a:rPr sz="1850" spc="-380" dirty="0">
                <a:latin typeface="Segoe UI Symbol"/>
                <a:cs typeface="Segoe UI Symbol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839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at</a:t>
            </a:r>
            <a:r>
              <a:rPr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SPS	</a:t>
            </a:r>
          </a:p>
        </p:txBody>
      </p:sp>
      <p:sp>
        <p:nvSpPr>
          <p:cNvPr id="3" name="object 3"/>
          <p:cNvSpPr/>
          <p:nvPr/>
        </p:nvSpPr>
        <p:spPr>
          <a:xfrm>
            <a:off x="390339" y="1657187"/>
            <a:ext cx="4298071" cy="4271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0910" y="1261109"/>
            <a:ext cx="266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NA50 </a:t>
            </a:r>
            <a:r>
              <a:rPr sz="1800" spc="-10" dirty="0">
                <a:latin typeface="Arial"/>
                <a:cs typeface="Arial"/>
              </a:rPr>
              <a:t>EPJC39 (2005)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033009" y="11811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6859" y="1094740"/>
            <a:ext cx="4069715" cy="12293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4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p-A collision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results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well</a:t>
            </a:r>
            <a:r>
              <a:rPr sz="2000" spc="-17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reproduced  using an </a:t>
            </a:r>
            <a:r>
              <a:rPr sz="2000" spc="-10" dirty="0">
                <a:solidFill>
                  <a:srgbClr val="FF3333"/>
                </a:solidFill>
                <a:latin typeface="Arial"/>
                <a:cs typeface="Arial"/>
              </a:rPr>
              <a:t>effective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absorption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cross-  section σ</a:t>
            </a:r>
            <a:r>
              <a:rPr sz="1725" baseline="-24154" dirty="0">
                <a:solidFill>
                  <a:srgbClr val="FF3333"/>
                </a:solidFill>
                <a:latin typeface="Arial"/>
                <a:cs typeface="Arial"/>
              </a:rPr>
              <a:t>abs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in the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(cold) nuclear 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matter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3009" y="25463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6859" y="2461259"/>
            <a:ext cx="4010660" cy="10464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256540">
              <a:lnSpc>
                <a:spcPts val="2250"/>
              </a:lnSpc>
              <a:spcBef>
                <a:spcPts val="30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Nuclear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modifications in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nucleus-  nucleus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collisions:</a:t>
            </a:r>
            <a:endParaRPr sz="20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940"/>
              </a:spcBef>
              <a:tabLst>
                <a:tab pos="443865" algn="l"/>
              </a:tabLst>
            </a:pPr>
            <a:r>
              <a:rPr sz="2250" spc="120" baseline="3703" dirty="0">
                <a:latin typeface="Segoe UI Symbol"/>
                <a:cs typeface="Segoe UI Symbol"/>
              </a:rPr>
              <a:t>–	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Expected 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from</a:t>
            </a:r>
            <a:r>
              <a:rPr sz="2000" spc="-2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σ</a:t>
            </a:r>
            <a:r>
              <a:rPr sz="1725" baseline="-24154" dirty="0">
                <a:solidFill>
                  <a:srgbClr val="FF3333"/>
                </a:solidFill>
                <a:latin typeface="Arial"/>
                <a:cs typeface="Arial"/>
              </a:rPr>
              <a:t>abs</a:t>
            </a:r>
            <a:endParaRPr sz="1725" baseline="-2415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839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at</a:t>
            </a:r>
            <a:r>
              <a:rPr u="heavy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SPS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0910" y="1261109"/>
            <a:ext cx="266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NA50 </a:t>
            </a:r>
            <a:r>
              <a:rPr sz="1800" spc="-10" dirty="0">
                <a:latin typeface="Arial"/>
                <a:cs typeface="Arial"/>
              </a:rPr>
              <a:t>EPJC39 (2005)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33009" y="11811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859" y="1094740"/>
            <a:ext cx="4069715" cy="12293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98300"/>
              </a:lnSpc>
              <a:spcBef>
                <a:spcPts val="140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p-A collision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results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well</a:t>
            </a:r>
            <a:r>
              <a:rPr sz="2000" spc="-1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reproduced  using an </a:t>
            </a:r>
            <a:r>
              <a:rPr sz="2000" spc="-10" dirty="0">
                <a:solidFill>
                  <a:srgbClr val="3333FF"/>
                </a:solidFill>
                <a:latin typeface="Arial"/>
                <a:cs typeface="Arial"/>
              </a:rPr>
              <a:t>effective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absorption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cross-  section σ</a:t>
            </a:r>
            <a:r>
              <a:rPr sz="1725" baseline="-24154" dirty="0">
                <a:solidFill>
                  <a:srgbClr val="3333FF"/>
                </a:solidFill>
                <a:latin typeface="Arial"/>
                <a:cs typeface="Arial"/>
              </a:rPr>
              <a:t>abs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in 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(cold) nuclear 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matter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3009" y="25463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3009" y="377062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6859" y="2461259"/>
            <a:ext cx="4209415" cy="21259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455930">
              <a:lnSpc>
                <a:spcPts val="2250"/>
              </a:lnSpc>
              <a:spcBef>
                <a:spcPts val="300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Nuclear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modifications in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nucleus-  nucleus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collisions:</a:t>
            </a:r>
            <a:endParaRPr sz="20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940"/>
              </a:spcBef>
              <a:tabLst>
                <a:tab pos="443865" algn="l"/>
              </a:tabLst>
            </a:pPr>
            <a:r>
              <a:rPr sz="2250" spc="120" baseline="3703" dirty="0">
                <a:latin typeface="Segoe UI Symbol"/>
                <a:cs typeface="Segoe UI Symbol"/>
              </a:rPr>
              <a:t>–	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Expected 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σ</a:t>
            </a:r>
            <a:r>
              <a:rPr sz="1725" baseline="-24154" dirty="0">
                <a:solidFill>
                  <a:srgbClr val="3333FF"/>
                </a:solidFill>
                <a:latin typeface="Arial"/>
                <a:cs typeface="Arial"/>
              </a:rPr>
              <a:t>abs</a:t>
            </a:r>
            <a:endParaRPr sz="1725" baseline="-24154">
              <a:latin typeface="Arial"/>
              <a:cs typeface="Arial"/>
            </a:endParaRPr>
          </a:p>
          <a:p>
            <a:pPr marL="12700" marR="5080">
              <a:lnSpc>
                <a:spcPct val="94000"/>
              </a:lnSpc>
              <a:spcBef>
                <a:spcPts val="1735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First NA50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results indicated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 sizable  anomalous 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for the </a:t>
            </a: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J/ψ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production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in Pb-Pb at</a:t>
            </a:r>
            <a:r>
              <a:rPr sz="2000" spc="-2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√s</a:t>
            </a:r>
            <a:r>
              <a:rPr sz="1725" spc="7" baseline="-24154" dirty="0">
                <a:solidFill>
                  <a:srgbClr val="FF3333"/>
                </a:solidFill>
                <a:latin typeface="Arial"/>
                <a:cs typeface="Arial"/>
              </a:rPr>
              <a:t>NN</a:t>
            </a: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=17GeV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3146" y="1650816"/>
            <a:ext cx="4443813" cy="4447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5371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RHIC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(200</a:t>
            </a:r>
            <a:r>
              <a:rPr u="heavy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GeV)	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Au-Au</a:t>
            </a:r>
            <a:r>
              <a:rPr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/>
          <p:nvPr/>
        </p:nvSpPr>
        <p:spPr>
          <a:xfrm>
            <a:off x="80272" y="1354577"/>
            <a:ext cx="4978862" cy="544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962659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PHENIX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arxiv:1103.6269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247640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878840"/>
            <a:ext cx="363029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at</a:t>
            </a:r>
            <a:r>
              <a:rPr sz="2000" spc="-5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mid-  and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forward-rapidity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Au-Au</a:t>
            </a:r>
            <a:r>
              <a:rPr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7640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1490" y="878840"/>
            <a:ext cx="363029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mid-  and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forward-rapidity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17183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1631950"/>
            <a:ext cx="377253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30" dirty="0">
                <a:solidFill>
                  <a:srgbClr val="FF3333"/>
                </a:solidFill>
                <a:latin typeface="Arial"/>
                <a:cs typeface="Arial"/>
              </a:rPr>
              <a:t>Very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similar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patterns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seen at lower RHIC</a:t>
            </a:r>
            <a:r>
              <a:rPr sz="2000" spc="-5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energies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252" y="1627965"/>
            <a:ext cx="4401696" cy="342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3230" y="1099820"/>
            <a:ext cx="2599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PHENIX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arXiv:1208.2251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Au-Au</a:t>
            </a:r>
            <a:r>
              <a:rPr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7640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1490" y="878840"/>
            <a:ext cx="363029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mid-  and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forward-rapidity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17183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1631950"/>
            <a:ext cx="377253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30" dirty="0">
                <a:solidFill>
                  <a:srgbClr val="3333FF"/>
                </a:solidFill>
                <a:latin typeface="Arial"/>
                <a:cs typeface="Arial"/>
              </a:rPr>
              <a:t>Very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similar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patterns 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seen at lower RHIC</a:t>
            </a:r>
            <a:r>
              <a:rPr sz="2000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energies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40" y="24714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490" y="2385059"/>
            <a:ext cx="2014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also at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SPS</a:t>
            </a:r>
            <a:r>
              <a:rPr sz="2000" spc="-9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!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17" y="1553405"/>
            <a:ext cx="5055985" cy="4506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Au-Au</a:t>
            </a:r>
            <a:r>
              <a:rPr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7640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1490" y="878840"/>
            <a:ext cx="363029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mid-  and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forward-rapidity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17183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1631950"/>
            <a:ext cx="3757929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Significantly more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at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forward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rapidity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wrt</a:t>
            </a:r>
            <a:r>
              <a:rPr sz="2000" spc="-2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mid-rapidity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40" y="24714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490" y="2385059"/>
            <a:ext cx="3575685" cy="1189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240"/>
              </a:spcBef>
            </a:pP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Rapidity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dependence could be  explained by a CGC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calculation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(Kharzeev et al.), but not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overall level of</a:t>
            </a:r>
            <a:r>
              <a:rPr sz="2000" spc="-5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suppression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170" y="1509063"/>
            <a:ext cx="4842439" cy="5292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600" y="1070609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PHENIX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arxiv:1103.6269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Au-Au</a:t>
            </a:r>
            <a:r>
              <a:rPr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7640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1490" y="878840"/>
            <a:ext cx="3630295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mid-  and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forward-rapidity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17183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1631950"/>
            <a:ext cx="3757929" cy="6172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Significantly more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at 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forward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rapidity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wrt</a:t>
            </a:r>
            <a:r>
              <a:rPr sz="2000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mid-rapidity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40" y="24714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490" y="2385059"/>
            <a:ext cx="3575685" cy="1189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24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Rapidity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dependence could be  explained by a CGC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calculation 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(Kharzeev et al.), but not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overall level of</a:t>
            </a:r>
            <a:r>
              <a:rPr sz="2000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7640" y="37973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1490" y="3712209"/>
            <a:ext cx="3972560" cy="14757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24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Comover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interaction model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(Ferreiro et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al.) in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good agreement 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with the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overall level of  suppression but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the rapidity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dependence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not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well</a:t>
            </a:r>
            <a:r>
              <a:rPr sz="2000" spc="-6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reproduced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1070609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PHENIX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arxiv:1103.6269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369" y="1473498"/>
            <a:ext cx="4967617" cy="543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85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in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Au-Au</a:t>
            </a:r>
            <a:r>
              <a:rPr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collisions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6209" y="957579"/>
            <a:ext cx="106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0" y="881380"/>
            <a:ext cx="3683000" cy="5524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70"/>
              </a:spcBef>
            </a:pP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suppression both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at mid-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and 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forward-rapidity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6209" y="1626870"/>
            <a:ext cx="106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4500" y="1550669"/>
            <a:ext cx="3355975" cy="5524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70"/>
              </a:spcBef>
            </a:pP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Significantly </a:t>
            </a:r>
            <a:r>
              <a:rPr sz="1750" spc="20" dirty="0">
                <a:solidFill>
                  <a:srgbClr val="3333FF"/>
                </a:solidFill>
                <a:latin typeface="Arial"/>
                <a:cs typeface="Arial"/>
              </a:rPr>
              <a:t>more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1750" spc="5" dirty="0">
                <a:solidFill>
                  <a:srgbClr val="3333FF"/>
                </a:solidFill>
                <a:latin typeface="Arial"/>
                <a:cs typeface="Arial"/>
              </a:rPr>
              <a:t>at 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forward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rapidity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wrt</a:t>
            </a:r>
            <a:r>
              <a:rPr sz="1750" spc="-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mid-rapidity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6209" y="2296159"/>
            <a:ext cx="106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500" y="2219960"/>
            <a:ext cx="3616960" cy="10604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5400"/>
              </a:lnSpc>
              <a:spcBef>
                <a:spcPts val="225"/>
              </a:spcBef>
            </a:pP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Rapidity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dependence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could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be 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explained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by a </a:t>
            </a:r>
            <a:r>
              <a:rPr sz="1750" spc="20" dirty="0">
                <a:solidFill>
                  <a:srgbClr val="3333FF"/>
                </a:solidFill>
                <a:latin typeface="Arial"/>
                <a:cs typeface="Arial"/>
              </a:rPr>
              <a:t>CGC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calculation 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(Kharzeev et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al.), but not the overall  level of</a:t>
            </a:r>
            <a:r>
              <a:rPr sz="1750" spc="-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suppression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6209" y="3474720"/>
            <a:ext cx="106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4500" y="3398520"/>
            <a:ext cx="3945890" cy="13144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5400"/>
              </a:lnSpc>
              <a:spcBef>
                <a:spcPts val="225"/>
              </a:spcBef>
            </a:pPr>
            <a:r>
              <a:rPr sz="1750" spc="20" dirty="0">
                <a:solidFill>
                  <a:srgbClr val="3333FF"/>
                </a:solidFill>
                <a:latin typeface="Arial"/>
                <a:cs typeface="Arial"/>
              </a:rPr>
              <a:t>Comover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interaction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model (CIM)  (Ferreiro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et </a:t>
            </a:r>
            <a:r>
              <a:rPr sz="1750" spc="5" dirty="0">
                <a:solidFill>
                  <a:srgbClr val="3333FF"/>
                </a:solidFill>
                <a:latin typeface="Arial"/>
                <a:cs typeface="Arial"/>
              </a:rPr>
              <a:t>al.)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good agreement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with  the overall level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of suppression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but the  rapidity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dependence </a:t>
            </a:r>
            <a:r>
              <a:rPr sz="1750" spc="10" dirty="0">
                <a:solidFill>
                  <a:srgbClr val="3333FF"/>
                </a:solidFill>
                <a:latin typeface="Arial"/>
                <a:cs typeface="Arial"/>
              </a:rPr>
              <a:t>is not well  </a:t>
            </a:r>
            <a:r>
              <a:rPr sz="1750" spc="15" dirty="0">
                <a:solidFill>
                  <a:srgbClr val="3333FF"/>
                </a:solidFill>
                <a:latin typeface="Arial"/>
                <a:cs typeface="Arial"/>
              </a:rPr>
              <a:t>reproduced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6209" y="4907279"/>
            <a:ext cx="106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24500" y="4831079"/>
            <a:ext cx="3983354" cy="8064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225"/>
              </a:spcBef>
            </a:pP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The </a:t>
            </a:r>
            <a:r>
              <a:rPr sz="1750" spc="-25" dirty="0">
                <a:solidFill>
                  <a:srgbClr val="FF3333"/>
                </a:solidFill>
                <a:latin typeface="Arial"/>
                <a:cs typeface="Arial"/>
              </a:rPr>
              <a:t>Texas </a:t>
            </a: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transport model provides  </a:t>
            </a:r>
            <a:r>
              <a:rPr sz="1750" spc="10" dirty="0">
                <a:solidFill>
                  <a:srgbClr val="FF3333"/>
                </a:solidFill>
                <a:latin typeface="Arial"/>
                <a:cs typeface="Arial"/>
              </a:rPr>
              <a:t>similar qualitative description </a:t>
            </a: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of data </a:t>
            </a:r>
            <a:r>
              <a:rPr sz="1750" spc="10" dirty="0">
                <a:solidFill>
                  <a:srgbClr val="FF3333"/>
                </a:solidFill>
                <a:latin typeface="Arial"/>
                <a:cs typeface="Arial"/>
              </a:rPr>
              <a:t>as  </a:t>
            </a:r>
            <a:r>
              <a:rPr sz="1750" spc="20" dirty="0">
                <a:solidFill>
                  <a:srgbClr val="FF3333"/>
                </a:solidFill>
                <a:latin typeface="Arial"/>
                <a:cs typeface="Arial"/>
              </a:rPr>
              <a:t>CIM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6209" y="5830570"/>
            <a:ext cx="106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Segoe UI Symbol"/>
                <a:cs typeface="Segoe UI Symbol"/>
              </a:rPr>
              <a:t>●</a:t>
            </a:r>
            <a:endParaRPr sz="8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24500" y="5754370"/>
            <a:ext cx="3619500" cy="8064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225"/>
              </a:spcBef>
            </a:pP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Both </a:t>
            </a:r>
            <a:r>
              <a:rPr sz="1750" spc="20" dirty="0">
                <a:solidFill>
                  <a:srgbClr val="FF3333"/>
                </a:solidFill>
                <a:latin typeface="Arial"/>
                <a:cs typeface="Arial"/>
              </a:rPr>
              <a:t>CIM </a:t>
            </a: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and transport</a:t>
            </a:r>
            <a:r>
              <a:rPr sz="1750" spc="-10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approaches  </a:t>
            </a:r>
            <a:r>
              <a:rPr sz="1750" spc="20" dirty="0">
                <a:solidFill>
                  <a:srgbClr val="FF3333"/>
                </a:solidFill>
                <a:latin typeface="Arial"/>
                <a:cs typeface="Arial"/>
              </a:rPr>
              <a:t>assume </a:t>
            </a:r>
            <a:r>
              <a:rPr sz="1750" spc="15" dirty="0">
                <a:solidFill>
                  <a:srgbClr val="FF3333"/>
                </a:solidFill>
                <a:latin typeface="Arial"/>
                <a:cs typeface="Arial"/>
              </a:rPr>
              <a:t>a small </a:t>
            </a:r>
            <a:r>
              <a:rPr sz="1750" spc="10" dirty="0">
                <a:solidFill>
                  <a:srgbClr val="FF3333"/>
                </a:solidFill>
                <a:latin typeface="Arial"/>
                <a:cs typeface="Arial"/>
              </a:rPr>
              <a:t>contribution from  regeneration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0" y="1070609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PHENIX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arxiv:1103.6269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6261" y="1433695"/>
            <a:ext cx="4816885" cy="526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5050" y="1269"/>
            <a:ext cx="5464810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494665" algn="l"/>
              </a:tabLst>
            </a:pPr>
            <a:r>
              <a:rPr dirty="0"/>
              <a:t>p	dependent </a:t>
            </a:r>
            <a:r>
              <a:rPr spc="15" dirty="0"/>
              <a:t>J/ψ</a:t>
            </a:r>
            <a:r>
              <a:rPr spc="-85" dirty="0"/>
              <a:t> </a:t>
            </a:r>
            <a:r>
              <a:rPr dirty="0"/>
              <a:t>suppression</a:t>
            </a:r>
          </a:p>
          <a:p>
            <a:pPr marL="240029">
              <a:lnSpc>
                <a:spcPts val="1645"/>
              </a:lnSpc>
            </a:pPr>
            <a:r>
              <a:rPr sz="1850" spc="5" dirty="0"/>
              <a:t>T</a:t>
            </a:r>
            <a:endParaRPr sz="1850"/>
          </a:p>
        </p:txBody>
      </p:sp>
      <p:sp>
        <p:nvSpPr>
          <p:cNvPr id="4" name="object 4"/>
          <p:cNvSpPr/>
          <p:nvPr/>
        </p:nvSpPr>
        <p:spPr>
          <a:xfrm>
            <a:off x="88022" y="1578515"/>
            <a:ext cx="4538195" cy="421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630" y="986790"/>
            <a:ext cx="230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STAR </a:t>
            </a:r>
            <a:r>
              <a:rPr sz="1800" spc="-5" dirty="0">
                <a:latin typeface="Arial"/>
                <a:cs typeface="Arial"/>
              </a:rPr>
              <a:t>arxiv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1310.3563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247640" y="9842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40" y="17970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490" y="857250"/>
            <a:ext cx="3853179" cy="147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strongest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low</a:t>
            </a:r>
            <a:r>
              <a:rPr sz="2000" spc="-8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3333"/>
                </a:solidFill>
                <a:latin typeface="Arial"/>
                <a:cs typeface="Arial"/>
              </a:rPr>
              <a:t>p</a:t>
            </a:r>
            <a:r>
              <a:rPr sz="1725" spc="30" baseline="-24154" dirty="0">
                <a:solidFill>
                  <a:srgbClr val="FF3333"/>
                </a:solidFill>
                <a:latin typeface="Arial"/>
                <a:cs typeface="Arial"/>
              </a:rPr>
              <a:t>T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and decreases at high</a:t>
            </a:r>
            <a:r>
              <a:rPr sz="2000" spc="-3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3333"/>
                </a:solidFill>
                <a:latin typeface="Arial"/>
                <a:cs typeface="Arial"/>
              </a:rPr>
              <a:t>p</a:t>
            </a:r>
            <a:r>
              <a:rPr sz="1725" spc="15" baseline="-24154" dirty="0">
                <a:solidFill>
                  <a:srgbClr val="FF3333"/>
                </a:solidFill>
                <a:latin typeface="Arial"/>
                <a:cs typeface="Arial"/>
              </a:rPr>
              <a:t>T</a:t>
            </a:r>
            <a:endParaRPr sz="1725" baseline="-24154">
              <a:latin typeface="Arial"/>
              <a:cs typeface="Arial"/>
            </a:endParaRPr>
          </a:p>
          <a:p>
            <a:pPr marL="12700" marR="321945">
              <a:lnSpc>
                <a:spcPts val="2250"/>
              </a:lnSpc>
              <a:spcBef>
                <a:spcPts val="1790"/>
              </a:spcBef>
            </a:pPr>
            <a:r>
              <a:rPr sz="2000" spc="-10" dirty="0">
                <a:solidFill>
                  <a:srgbClr val="FF3333"/>
                </a:solidFill>
                <a:latin typeface="Arial"/>
                <a:cs typeface="Arial"/>
              </a:rPr>
              <a:t>Transport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model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calculations in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good agreement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152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Spectroscopy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876300"/>
            <a:ext cx="55359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Rich </a:t>
            </a:r>
            <a:r>
              <a:rPr sz="2200" spc="-15" dirty="0">
                <a:solidFill>
                  <a:srgbClr val="3333FF"/>
                </a:solidFill>
                <a:latin typeface="Arial"/>
                <a:cs typeface="Arial"/>
              </a:rPr>
              <a:t>spectroscopy,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many observed states</a:t>
            </a:r>
            <a:r>
              <a:rPr sz="2200" spc="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320" y="1600200"/>
            <a:ext cx="5402904" cy="1984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9547" y="1236980"/>
            <a:ext cx="3426252" cy="3513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4750" y="3779520"/>
            <a:ext cx="404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Data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CLEO, BELLE, BABAR,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CDF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5050" y="1269"/>
            <a:ext cx="5464810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0"/>
              </a:spcBef>
              <a:tabLst>
                <a:tab pos="494665" algn="l"/>
              </a:tabLst>
            </a:pPr>
            <a:r>
              <a:rPr dirty="0"/>
              <a:t>p	dependent </a:t>
            </a:r>
            <a:r>
              <a:rPr spc="15" dirty="0"/>
              <a:t>J/ψ</a:t>
            </a:r>
            <a:r>
              <a:rPr spc="-85" dirty="0"/>
              <a:t> </a:t>
            </a:r>
            <a:r>
              <a:rPr dirty="0"/>
              <a:t>suppression</a:t>
            </a:r>
          </a:p>
          <a:p>
            <a:pPr marL="240029">
              <a:lnSpc>
                <a:spcPts val="1645"/>
              </a:lnSpc>
            </a:pPr>
            <a:r>
              <a:rPr sz="1850" spc="5" dirty="0"/>
              <a:t>T</a:t>
            </a:r>
            <a:endParaRPr sz="1850"/>
          </a:p>
        </p:txBody>
      </p:sp>
      <p:sp>
        <p:nvSpPr>
          <p:cNvPr id="4" name="object 4"/>
          <p:cNvSpPr txBox="1"/>
          <p:nvPr/>
        </p:nvSpPr>
        <p:spPr>
          <a:xfrm>
            <a:off x="5247640" y="9842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17970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7640" y="25501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40" y="36296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1490" y="857250"/>
            <a:ext cx="3853179" cy="330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strongest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low</a:t>
            </a:r>
            <a:r>
              <a:rPr sz="2000" spc="-8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725" spc="30" baseline="-24154" dirty="0">
                <a:solidFill>
                  <a:srgbClr val="3333FF"/>
                </a:solidFill>
                <a:latin typeface="Arial"/>
                <a:cs typeface="Arial"/>
              </a:rPr>
              <a:t>T 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and decreases at high</a:t>
            </a:r>
            <a:r>
              <a:rPr sz="2000" spc="-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sz="1725" spc="15" baseline="-24154" dirty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endParaRPr sz="1725" baseline="-24154">
              <a:latin typeface="Arial"/>
              <a:cs typeface="Arial"/>
            </a:endParaRPr>
          </a:p>
          <a:p>
            <a:pPr marL="12700" marR="321945">
              <a:lnSpc>
                <a:spcPts val="2250"/>
              </a:lnSpc>
              <a:spcBef>
                <a:spcPts val="1790"/>
              </a:spcBef>
            </a:pPr>
            <a:r>
              <a:rPr sz="2000" spc="-10" dirty="0">
                <a:solidFill>
                  <a:srgbClr val="3333FF"/>
                </a:solidFill>
                <a:latin typeface="Arial"/>
                <a:cs typeface="Arial"/>
              </a:rPr>
              <a:t>Transport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model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calculations in 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good agreement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12700" marR="334010">
              <a:lnSpc>
                <a:spcPct val="100400"/>
              </a:lnSpc>
              <a:spcBef>
                <a:spcPts val="122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Regeneration component 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contributes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mainly at low </a:t>
            </a:r>
            <a:r>
              <a:rPr sz="2000" spc="10" dirty="0">
                <a:solidFill>
                  <a:srgbClr val="FF3333"/>
                </a:solidFill>
                <a:latin typeface="Arial"/>
                <a:cs typeface="Arial"/>
              </a:rPr>
              <a:t>p</a:t>
            </a:r>
            <a:r>
              <a:rPr sz="1725" spc="15" baseline="-24154" dirty="0">
                <a:solidFill>
                  <a:srgbClr val="FF3333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FF3333"/>
                </a:solidFill>
                <a:latin typeface="Arial"/>
                <a:cs typeface="Arial"/>
              </a:rPr>
              <a:t>,</a:t>
            </a:r>
            <a:r>
              <a:rPr sz="2000" spc="-6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as  naively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expected</a:t>
            </a:r>
            <a:endParaRPr sz="2000">
              <a:latin typeface="Arial"/>
              <a:cs typeface="Arial"/>
            </a:endParaRPr>
          </a:p>
          <a:p>
            <a:pPr marL="12700" marR="41275">
              <a:lnSpc>
                <a:spcPts val="2260"/>
              </a:lnSpc>
              <a:spcBef>
                <a:spcPts val="1460"/>
              </a:spcBef>
            </a:pP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No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clear evidence of</a:t>
            </a:r>
            <a:r>
              <a:rPr sz="2000" spc="-10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charmonium  regeneration at</a:t>
            </a:r>
            <a:r>
              <a:rPr sz="2000" spc="-2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RHIC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6937" y="1495886"/>
            <a:ext cx="4456484" cy="4261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819" y="962659"/>
            <a:ext cx="2560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PHENIX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arxiv:1103.6269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956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LHC	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3294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vs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centrality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(2.76</a:t>
            </a:r>
            <a:r>
              <a:rPr u="heavy" spc="-1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90" dirty="0">
                <a:uFill>
                  <a:solidFill>
                    <a:srgbClr val="000000"/>
                  </a:solidFill>
                </a:uFill>
              </a:rPr>
              <a:t>TeV)	</a:t>
            </a:r>
          </a:p>
        </p:txBody>
      </p:sp>
      <p:sp>
        <p:nvSpPr>
          <p:cNvPr id="3" name="object 3"/>
          <p:cNvSpPr/>
          <p:nvPr/>
        </p:nvSpPr>
        <p:spPr>
          <a:xfrm>
            <a:off x="188492" y="807745"/>
            <a:ext cx="4535129" cy="3258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492" y="4164355"/>
            <a:ext cx="4535129" cy="3258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3009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56859" y="878840"/>
            <a:ext cx="4308475" cy="9042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Much less 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central and  semi-central collisions wrt to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lower  energy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measurements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3009" y="20040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6859" y="1918970"/>
            <a:ext cx="4013200" cy="90296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240"/>
              </a:spcBef>
            </a:pP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Indication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of a lower suppression at 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mid-rapidity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compared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forward 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rapidity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55459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4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5164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J/ψ suppression vs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centrality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3009" y="965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6859" y="878840"/>
            <a:ext cx="3490595" cy="9042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260"/>
              </a:lnSpc>
              <a:spcBef>
                <a:spcPts val="29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Models which implement a 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regeneration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component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in  agreement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with</a:t>
            </a:r>
            <a:r>
              <a:rPr sz="2000" spc="-2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3009" y="20040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859" y="1918970"/>
            <a:ext cx="4265295" cy="90296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24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Model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uncertainties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dominate</a:t>
            </a:r>
            <a:r>
              <a:rPr sz="2000" u="sng" spc="-5" dirty="0">
                <a:solidFill>
                  <a:srgbClr val="FF3333"/>
                </a:solidFill>
                <a:uFill>
                  <a:solidFill>
                    <a:srgbClr val="FF3333"/>
                  </a:solidFill>
                </a:u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by  the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poor knowledge of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the total </a:t>
            </a: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cc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cross-section / CNM</a:t>
            </a:r>
            <a:r>
              <a:rPr sz="2000" spc="-3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3333"/>
                </a:solidFill>
                <a:latin typeface="Arial"/>
                <a:cs typeface="Arial"/>
              </a:rPr>
              <a:t>effects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350" y="708862"/>
            <a:ext cx="4493172" cy="3316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792" y="4094505"/>
            <a:ext cx="4542503" cy="3258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07279" y="6428740"/>
            <a:ext cx="3774440" cy="8890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270"/>
              </a:spcBef>
            </a:pPr>
            <a:r>
              <a:rPr sz="1500" spc="-5" dirty="0">
                <a:latin typeface="Arial"/>
                <a:cs typeface="Arial"/>
              </a:rPr>
              <a:t>SHM: A.Andronic </a:t>
            </a:r>
            <a:r>
              <a:rPr sz="1500" dirty="0">
                <a:latin typeface="Arial"/>
                <a:cs typeface="Arial"/>
              </a:rPr>
              <a:t>et </a:t>
            </a:r>
            <a:r>
              <a:rPr sz="1500" spc="-5" dirty="0">
                <a:latin typeface="Arial"/>
                <a:cs typeface="Arial"/>
              </a:rPr>
              <a:t>al., JPG38 </a:t>
            </a:r>
            <a:r>
              <a:rPr sz="1500" dirty="0">
                <a:latin typeface="Arial"/>
                <a:cs typeface="Arial"/>
              </a:rPr>
              <a:t>(2011)12408  </a:t>
            </a:r>
            <a:r>
              <a:rPr sz="1500" spc="-5" dirty="0">
                <a:latin typeface="Arial"/>
                <a:cs typeface="Arial"/>
              </a:rPr>
              <a:t>TM1: X.Zhao </a:t>
            </a:r>
            <a:r>
              <a:rPr sz="1500" dirty="0">
                <a:latin typeface="Arial"/>
                <a:cs typeface="Arial"/>
              </a:rPr>
              <a:t>et </a:t>
            </a:r>
            <a:r>
              <a:rPr sz="1500" spc="-15" dirty="0">
                <a:latin typeface="Arial"/>
                <a:cs typeface="Arial"/>
              </a:rPr>
              <a:t>al.,NPA859 </a:t>
            </a:r>
            <a:r>
              <a:rPr sz="1500" dirty="0">
                <a:latin typeface="Arial"/>
                <a:cs typeface="Arial"/>
              </a:rPr>
              <a:t>(2011)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114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500" spc="-5" dirty="0">
                <a:latin typeface="Arial"/>
                <a:cs typeface="Arial"/>
              </a:rPr>
              <a:t>TM2: </a:t>
            </a:r>
            <a:r>
              <a:rPr sz="1500" spc="-55" dirty="0">
                <a:latin typeface="Arial"/>
                <a:cs typeface="Arial"/>
              </a:rPr>
              <a:t>Y.-P.Liu </a:t>
            </a:r>
            <a:r>
              <a:rPr sz="1500" dirty="0">
                <a:latin typeface="Arial"/>
                <a:cs typeface="Arial"/>
              </a:rPr>
              <a:t>et </a:t>
            </a:r>
            <a:r>
              <a:rPr sz="1500" spc="-5" dirty="0">
                <a:latin typeface="Arial"/>
                <a:cs typeface="Arial"/>
              </a:rPr>
              <a:t>al., PLB578 </a:t>
            </a:r>
            <a:r>
              <a:rPr sz="1500" dirty="0">
                <a:latin typeface="Arial"/>
                <a:cs typeface="Arial"/>
              </a:rPr>
              <a:t>(2009)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72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35"/>
              </a:lnSpc>
            </a:pPr>
            <a:r>
              <a:rPr sz="1500" spc="-5" dirty="0">
                <a:latin typeface="Arial"/>
                <a:cs typeface="Arial"/>
              </a:rPr>
              <a:t>CIM: E.Ferreiro, PLB731 </a:t>
            </a:r>
            <a:r>
              <a:rPr sz="1500" dirty="0">
                <a:latin typeface="Arial"/>
                <a:cs typeface="Arial"/>
              </a:rPr>
              <a:t>(2014)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57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47" y="4471414"/>
            <a:ext cx="4435574" cy="3002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J/ψ suppression vs</a:t>
            </a:r>
            <a:r>
              <a:rPr spc="-85" dirty="0"/>
              <a:t> </a:t>
            </a:r>
            <a:r>
              <a:rPr dirty="0"/>
              <a:t>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46569" y="341629"/>
            <a:ext cx="17018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778" y="969873"/>
            <a:ext cx="4419885" cy="328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6109" y="670559"/>
            <a:ext cx="1875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arXiv: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1506.08804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17550" y="4053840"/>
            <a:ext cx="18757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arXiv: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1504.07151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7640" y="9842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1490" y="857250"/>
            <a:ext cx="2994025" cy="67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Low </a:t>
            </a: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p</a:t>
            </a:r>
            <a:r>
              <a:rPr sz="1725" spc="7" baseline="-24154" dirty="0">
                <a:solidFill>
                  <a:srgbClr val="FF3333"/>
                </a:solidFill>
                <a:latin typeface="Arial"/>
                <a:cs typeface="Arial"/>
              </a:rPr>
              <a:t>T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: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striking difference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between LHC and</a:t>
            </a:r>
            <a:r>
              <a:rPr sz="2000" spc="-5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RHIC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7640" y="175767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47640" y="222377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1490" y="1508760"/>
            <a:ext cx="3971925" cy="153289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Clear evidence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(re)generation</a:t>
            </a:r>
            <a:r>
              <a:rPr sz="2000" spc="-8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marL="12700" marR="29845" algn="just">
              <a:lnSpc>
                <a:spcPct val="94000"/>
              </a:lnSpc>
              <a:spcBef>
                <a:spcPts val="1420"/>
              </a:spcBef>
            </a:pPr>
            <a:r>
              <a:rPr sz="2000" spc="-10" dirty="0">
                <a:solidFill>
                  <a:srgbClr val="FF3333"/>
                </a:solidFill>
                <a:latin typeface="Arial"/>
                <a:cs typeface="Arial"/>
              </a:rPr>
              <a:t>Transport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model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calculations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using  regeneration describe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qualitatively  the data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J/ψ suppression vs</a:t>
            </a:r>
            <a:r>
              <a:rPr spc="-85" dirty="0"/>
              <a:t> </a:t>
            </a:r>
            <a:r>
              <a:rPr dirty="0"/>
              <a:t>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6569" y="341629"/>
            <a:ext cx="17018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5" dirty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9842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857250"/>
            <a:ext cx="3332479" cy="9652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254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High </a:t>
            </a:r>
            <a:r>
              <a:rPr sz="2000" spc="5" dirty="0">
                <a:solidFill>
                  <a:srgbClr val="FF3333"/>
                </a:solidFill>
                <a:latin typeface="Arial"/>
                <a:cs typeface="Arial"/>
              </a:rPr>
              <a:t>p</a:t>
            </a:r>
            <a:r>
              <a:rPr sz="1725" spc="7" baseline="-24154" dirty="0">
                <a:solidFill>
                  <a:srgbClr val="FF3333"/>
                </a:solidFill>
                <a:latin typeface="Arial"/>
                <a:cs typeface="Arial"/>
              </a:rPr>
              <a:t>T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: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is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stronger at LHC wrt RHIC,</a:t>
            </a:r>
            <a:r>
              <a:rPr sz="2000" spc="-114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as 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expected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8750" y="1335930"/>
            <a:ext cx="4903470" cy="475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010" y="1269"/>
            <a:ext cx="6610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3595" algn="l"/>
              </a:tabLst>
            </a:pPr>
            <a:r>
              <a:rPr spc="-5" dirty="0"/>
              <a:t>Modification </a:t>
            </a:r>
            <a:r>
              <a:rPr dirty="0"/>
              <a:t>of </a:t>
            </a:r>
            <a:r>
              <a:rPr spc="-5" dirty="0"/>
              <a:t>the</a:t>
            </a:r>
            <a:r>
              <a:rPr spc="15" dirty="0"/>
              <a:t> </a:t>
            </a:r>
            <a:r>
              <a:rPr spc="20" dirty="0"/>
              <a:t>J/ψ</a:t>
            </a:r>
            <a:r>
              <a:rPr spc="-5" dirty="0"/>
              <a:t> </a:t>
            </a:r>
            <a:r>
              <a:rPr dirty="0"/>
              <a:t>p	</a:t>
            </a:r>
            <a:r>
              <a:rPr spc="-5" dirty="0"/>
              <a:t>distribution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9550" y="937710"/>
            <a:ext cx="4374776" cy="319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927" y="4211165"/>
            <a:ext cx="4349415" cy="3271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476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71490" y="876300"/>
            <a:ext cx="3877945" cy="9893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260"/>
              </a:spcBef>
            </a:pP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&lt;pT&gt; drops with increasing  collision centrality at LHC while 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it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grows at </a:t>
            </a:r>
            <a:r>
              <a:rPr sz="2200" spc="-10" dirty="0">
                <a:solidFill>
                  <a:srgbClr val="FF3333"/>
                </a:solidFill>
                <a:latin typeface="Arial"/>
                <a:cs typeface="Arial"/>
              </a:rPr>
              <a:t>RHIC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40" y="211455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7640" y="265176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1490" y="1998979"/>
            <a:ext cx="3822700" cy="188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10" dirty="0">
                <a:solidFill>
                  <a:srgbClr val="FF3333"/>
                </a:solidFill>
                <a:latin typeface="Arial"/>
                <a:cs typeface="Arial"/>
              </a:rPr>
              <a:t>r</a:t>
            </a:r>
            <a:r>
              <a:rPr sz="1875" spc="15" baseline="-24444" dirty="0">
                <a:solidFill>
                  <a:srgbClr val="FF3333"/>
                </a:solidFill>
                <a:latin typeface="Arial"/>
                <a:cs typeface="Arial"/>
              </a:rPr>
              <a:t>AA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= </a:t>
            </a:r>
            <a:r>
              <a:rPr sz="2200" spc="5" dirty="0">
                <a:solidFill>
                  <a:srgbClr val="FF3333"/>
                </a:solidFill>
                <a:latin typeface="Arial"/>
                <a:cs typeface="Arial"/>
              </a:rPr>
              <a:t>&lt;p</a:t>
            </a:r>
            <a:r>
              <a:rPr sz="1875" spc="7" baseline="-24444" dirty="0">
                <a:solidFill>
                  <a:srgbClr val="FF3333"/>
                </a:solidFill>
                <a:latin typeface="Arial"/>
                <a:cs typeface="Arial"/>
              </a:rPr>
              <a:t>T</a:t>
            </a:r>
            <a:r>
              <a:rPr sz="1875" spc="7" baseline="24444" dirty="0">
                <a:solidFill>
                  <a:srgbClr val="FF3333"/>
                </a:solidFill>
                <a:latin typeface="Arial"/>
                <a:cs typeface="Arial"/>
              </a:rPr>
              <a:t>2</a:t>
            </a:r>
            <a:r>
              <a:rPr sz="2200" spc="5" dirty="0">
                <a:solidFill>
                  <a:srgbClr val="FF3333"/>
                </a:solidFill>
                <a:latin typeface="Arial"/>
                <a:cs typeface="Arial"/>
              </a:rPr>
              <a:t>&gt;</a:t>
            </a:r>
            <a:r>
              <a:rPr sz="1875" spc="7" baseline="-24444" dirty="0">
                <a:solidFill>
                  <a:srgbClr val="FF3333"/>
                </a:solidFill>
                <a:latin typeface="Arial"/>
                <a:cs typeface="Arial"/>
              </a:rPr>
              <a:t>AA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/</a:t>
            </a:r>
            <a:r>
              <a:rPr sz="2200" spc="-22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FF3333"/>
                </a:solidFill>
                <a:latin typeface="Arial"/>
                <a:cs typeface="Arial"/>
              </a:rPr>
              <a:t>&lt;p</a:t>
            </a:r>
            <a:r>
              <a:rPr sz="1875" spc="7" baseline="-24444" dirty="0">
                <a:solidFill>
                  <a:srgbClr val="FF3333"/>
                </a:solidFill>
                <a:latin typeface="Arial"/>
                <a:cs typeface="Arial"/>
              </a:rPr>
              <a:t>T</a:t>
            </a:r>
            <a:r>
              <a:rPr sz="1875" spc="7" baseline="24444" dirty="0">
                <a:solidFill>
                  <a:srgbClr val="FF3333"/>
                </a:solidFill>
                <a:latin typeface="Arial"/>
                <a:cs typeface="Arial"/>
              </a:rPr>
              <a:t>2</a:t>
            </a:r>
            <a:r>
              <a:rPr sz="2200" spc="5" dirty="0">
                <a:solidFill>
                  <a:srgbClr val="FF3333"/>
                </a:solidFill>
                <a:latin typeface="Arial"/>
                <a:cs typeface="Arial"/>
              </a:rPr>
              <a:t>&gt;</a:t>
            </a:r>
            <a:r>
              <a:rPr sz="1875" spc="7" baseline="-24444" dirty="0">
                <a:solidFill>
                  <a:srgbClr val="FF3333"/>
                </a:solidFill>
                <a:latin typeface="Arial"/>
                <a:cs typeface="Arial"/>
              </a:rPr>
              <a:t>pp</a:t>
            </a:r>
            <a:endParaRPr sz="1875" baseline="-24444">
              <a:latin typeface="Arial"/>
              <a:cs typeface="Arial"/>
            </a:endParaRPr>
          </a:p>
          <a:p>
            <a:pPr marL="12700" marR="5080">
              <a:lnSpc>
                <a:spcPct val="98000"/>
              </a:lnSpc>
              <a:spcBef>
                <a:spcPts val="1639"/>
              </a:spcBef>
            </a:pPr>
            <a:r>
              <a:rPr sz="2200" spc="10" dirty="0">
                <a:solidFill>
                  <a:srgbClr val="FF3333"/>
                </a:solidFill>
                <a:latin typeface="Arial"/>
                <a:cs typeface="Arial"/>
              </a:rPr>
              <a:t>r</a:t>
            </a:r>
            <a:r>
              <a:rPr sz="1875" spc="15" baseline="-24444" dirty="0">
                <a:solidFill>
                  <a:srgbClr val="FF3333"/>
                </a:solidFill>
                <a:latin typeface="Arial"/>
                <a:cs typeface="Arial"/>
              </a:rPr>
              <a:t>AA </a:t>
            </a:r>
            <a:r>
              <a:rPr sz="2200" spc="5" dirty="0">
                <a:solidFill>
                  <a:srgbClr val="FF3333"/>
                </a:solidFill>
                <a:latin typeface="Arial"/>
                <a:cs typeface="Arial"/>
              </a:rPr>
              <a:t>(p</a:t>
            </a:r>
            <a:r>
              <a:rPr sz="1875" spc="7" baseline="-24444" dirty="0">
                <a:solidFill>
                  <a:srgbClr val="FF3333"/>
                </a:solidFill>
                <a:latin typeface="Arial"/>
                <a:cs typeface="Arial"/>
              </a:rPr>
              <a:t>T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distribution broadeness)  decreases with increasing  centrality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at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LHC while it  strongly grows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at</a:t>
            </a:r>
            <a:r>
              <a:rPr sz="2200" spc="-2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SPS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490" y="341629"/>
            <a:ext cx="9097010" cy="556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10"/>
              </a:spcBef>
              <a:tabLst>
                <a:tab pos="5616575" algn="l"/>
                <a:tab pos="9083675" algn="l"/>
              </a:tabLst>
            </a:pPr>
            <a:r>
              <a:rPr sz="1850" u="heavy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50" u="heavy" spc="5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	</a:t>
            </a:r>
            <a:endParaRPr sz="1850">
              <a:latin typeface="Arial"/>
              <a:cs typeface="Arial"/>
            </a:endParaRPr>
          </a:p>
          <a:p>
            <a:pPr marL="111125">
              <a:lnSpc>
                <a:spcPts val="2055"/>
              </a:lnSpc>
            </a:pPr>
            <a:r>
              <a:rPr sz="1800" spc="-5" dirty="0">
                <a:latin typeface="Arial"/>
                <a:cs typeface="Arial"/>
              </a:rPr>
              <a:t>arXiv:</a:t>
            </a:r>
            <a:r>
              <a:rPr sz="1800" spc="-10" dirty="0">
                <a:latin typeface="Arial"/>
                <a:cs typeface="Arial"/>
              </a:rPr>
              <a:t> 1506.08804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7880" y="710056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49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5090" y="106680"/>
            <a:ext cx="2286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Elliptic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flow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26492" y="1126489"/>
            <a:ext cx="4928616" cy="357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4725670"/>
            <a:ext cx="31495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90" y="499237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69">
                <a:moveTo>
                  <a:pt x="0" y="0"/>
                </a:moveTo>
                <a:lnTo>
                  <a:pt x="331469" y="0"/>
                </a:lnTo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180" y="5049520"/>
            <a:ext cx="243840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7100" y="4941570"/>
            <a:ext cx="15748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4910" y="4894579"/>
            <a:ext cx="69850" cy="157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819" y="499617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8890" y="0"/>
                </a:moveTo>
                <a:lnTo>
                  <a:pt x="0" y="0"/>
                </a:lnTo>
                <a:lnTo>
                  <a:pt x="0" y="69850"/>
                </a:lnTo>
                <a:lnTo>
                  <a:pt x="8890" y="6985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3969" y="499237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3819" y="4917440"/>
            <a:ext cx="8890" cy="71120"/>
          </a:xfrm>
          <a:custGeom>
            <a:avLst/>
            <a:gdLst/>
            <a:ahLst/>
            <a:cxnLst/>
            <a:rect l="l" t="t" r="r" b="b"/>
            <a:pathLst>
              <a:path w="8890" h="71120">
                <a:moveTo>
                  <a:pt x="8890" y="0"/>
                </a:moveTo>
                <a:lnTo>
                  <a:pt x="0" y="0"/>
                </a:lnTo>
                <a:lnTo>
                  <a:pt x="0" y="71120"/>
                </a:lnTo>
                <a:lnTo>
                  <a:pt x="8890" y="711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2880" y="4894579"/>
            <a:ext cx="208280" cy="158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1479" y="4966970"/>
            <a:ext cx="58419" cy="130810"/>
          </a:xfrm>
          <a:custGeom>
            <a:avLst/>
            <a:gdLst/>
            <a:ahLst/>
            <a:cxnLst/>
            <a:rect l="l" t="t" r="r" b="b"/>
            <a:pathLst>
              <a:path w="58419" h="130810">
                <a:moveTo>
                  <a:pt x="58419" y="125729"/>
                </a:moveTo>
                <a:lnTo>
                  <a:pt x="1269" y="125729"/>
                </a:lnTo>
                <a:lnTo>
                  <a:pt x="1269" y="130809"/>
                </a:lnTo>
                <a:lnTo>
                  <a:pt x="8155" y="130075"/>
                </a:lnTo>
                <a:lnTo>
                  <a:pt x="15398" y="129698"/>
                </a:lnTo>
                <a:lnTo>
                  <a:pt x="22879" y="129559"/>
                </a:lnTo>
                <a:lnTo>
                  <a:pt x="58419" y="129539"/>
                </a:lnTo>
                <a:lnTo>
                  <a:pt x="58419" y="125729"/>
                </a:lnTo>
                <a:close/>
              </a:path>
              <a:path w="58419" h="130810">
                <a:moveTo>
                  <a:pt x="58419" y="129539"/>
                </a:moveTo>
                <a:lnTo>
                  <a:pt x="30480" y="129539"/>
                </a:lnTo>
                <a:lnTo>
                  <a:pt x="37345" y="129559"/>
                </a:lnTo>
                <a:lnTo>
                  <a:pt x="44450" y="129698"/>
                </a:lnTo>
                <a:lnTo>
                  <a:pt x="51554" y="130075"/>
                </a:lnTo>
                <a:lnTo>
                  <a:pt x="58419" y="130809"/>
                </a:lnTo>
                <a:lnTo>
                  <a:pt x="58419" y="129539"/>
                </a:lnTo>
                <a:close/>
              </a:path>
              <a:path w="58419" h="130810">
                <a:moveTo>
                  <a:pt x="35559" y="11429"/>
                </a:moveTo>
                <a:lnTo>
                  <a:pt x="24130" y="11429"/>
                </a:lnTo>
                <a:lnTo>
                  <a:pt x="24130" y="125729"/>
                </a:lnTo>
                <a:lnTo>
                  <a:pt x="35559" y="125729"/>
                </a:lnTo>
                <a:lnTo>
                  <a:pt x="35559" y="11429"/>
                </a:lnTo>
                <a:close/>
              </a:path>
              <a:path w="58419" h="130810">
                <a:moveTo>
                  <a:pt x="35559" y="0"/>
                </a:moveTo>
                <a:lnTo>
                  <a:pt x="33019" y="0"/>
                </a:lnTo>
                <a:lnTo>
                  <a:pt x="26471" y="5556"/>
                </a:lnTo>
                <a:lnTo>
                  <a:pt x="18732" y="9207"/>
                </a:lnTo>
                <a:lnTo>
                  <a:pt x="10517" y="11429"/>
                </a:lnTo>
                <a:lnTo>
                  <a:pt x="2539" y="12699"/>
                </a:lnTo>
                <a:lnTo>
                  <a:pt x="0" y="12699"/>
                </a:lnTo>
                <a:lnTo>
                  <a:pt x="0" y="17779"/>
                </a:lnTo>
                <a:lnTo>
                  <a:pt x="6350" y="17779"/>
                </a:lnTo>
                <a:lnTo>
                  <a:pt x="16509" y="16509"/>
                </a:lnTo>
                <a:lnTo>
                  <a:pt x="24130" y="11429"/>
                </a:lnTo>
                <a:lnTo>
                  <a:pt x="35559" y="1142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7839" y="4946650"/>
            <a:ext cx="276860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1370" y="4874259"/>
            <a:ext cx="52069" cy="236220"/>
          </a:xfrm>
          <a:custGeom>
            <a:avLst/>
            <a:gdLst/>
            <a:ahLst/>
            <a:cxnLst/>
            <a:rect l="l" t="t" r="r" b="b"/>
            <a:pathLst>
              <a:path w="52069" h="236220">
                <a:moveTo>
                  <a:pt x="52069" y="0"/>
                </a:moveTo>
                <a:lnTo>
                  <a:pt x="49530" y="0"/>
                </a:lnTo>
                <a:lnTo>
                  <a:pt x="44707" y="2996"/>
                </a:lnTo>
                <a:lnTo>
                  <a:pt x="15240" y="43179"/>
                </a:lnTo>
                <a:lnTo>
                  <a:pt x="3333" y="82073"/>
                </a:lnTo>
                <a:lnTo>
                  <a:pt x="0" y="118109"/>
                </a:lnTo>
                <a:lnTo>
                  <a:pt x="436" y="132695"/>
                </a:lnTo>
                <a:lnTo>
                  <a:pt x="7500" y="171866"/>
                </a:lnTo>
                <a:lnTo>
                  <a:pt x="26134" y="211038"/>
                </a:lnTo>
                <a:lnTo>
                  <a:pt x="49530" y="236219"/>
                </a:lnTo>
                <a:lnTo>
                  <a:pt x="52069" y="236219"/>
                </a:lnTo>
                <a:lnTo>
                  <a:pt x="52069" y="233679"/>
                </a:lnTo>
                <a:lnTo>
                  <a:pt x="50800" y="233679"/>
                </a:lnTo>
                <a:lnTo>
                  <a:pt x="40362" y="221158"/>
                </a:lnTo>
                <a:lnTo>
                  <a:pt x="27305" y="199231"/>
                </a:lnTo>
                <a:lnTo>
                  <a:pt x="16152" y="165635"/>
                </a:lnTo>
                <a:lnTo>
                  <a:pt x="11430" y="118109"/>
                </a:lnTo>
                <a:lnTo>
                  <a:pt x="15974" y="70584"/>
                </a:lnTo>
                <a:lnTo>
                  <a:pt x="26828" y="36988"/>
                </a:lnTo>
                <a:lnTo>
                  <a:pt x="39826" y="15061"/>
                </a:lnTo>
                <a:lnTo>
                  <a:pt x="50800" y="2539"/>
                </a:lnTo>
                <a:lnTo>
                  <a:pt x="52069" y="126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5029" y="4886959"/>
            <a:ext cx="121919" cy="213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1079" y="499173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67610" y="4889500"/>
            <a:ext cx="243839" cy="1993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35579" y="4874259"/>
            <a:ext cx="50800" cy="236220"/>
          </a:xfrm>
          <a:custGeom>
            <a:avLst/>
            <a:gdLst/>
            <a:ahLst/>
            <a:cxnLst/>
            <a:rect l="l" t="t" r="r" b="b"/>
            <a:pathLst>
              <a:path w="50800" h="236220">
                <a:moveTo>
                  <a:pt x="1269" y="0"/>
                </a:moveTo>
                <a:lnTo>
                  <a:pt x="0" y="0"/>
                </a:lnTo>
                <a:lnTo>
                  <a:pt x="0" y="2539"/>
                </a:lnTo>
                <a:lnTo>
                  <a:pt x="11172" y="15061"/>
                </a:lnTo>
                <a:lnTo>
                  <a:pt x="24606" y="36988"/>
                </a:lnTo>
                <a:lnTo>
                  <a:pt x="35897" y="70584"/>
                </a:lnTo>
                <a:lnTo>
                  <a:pt x="40639" y="118109"/>
                </a:lnTo>
                <a:lnTo>
                  <a:pt x="35897" y="165635"/>
                </a:lnTo>
                <a:lnTo>
                  <a:pt x="24606" y="199231"/>
                </a:lnTo>
                <a:lnTo>
                  <a:pt x="11172" y="221158"/>
                </a:lnTo>
                <a:lnTo>
                  <a:pt x="0" y="233679"/>
                </a:lnTo>
                <a:lnTo>
                  <a:pt x="0" y="236219"/>
                </a:lnTo>
                <a:lnTo>
                  <a:pt x="1269" y="236219"/>
                </a:lnTo>
                <a:lnTo>
                  <a:pt x="6092" y="233044"/>
                </a:lnTo>
                <a:lnTo>
                  <a:pt x="35559" y="193039"/>
                </a:lnTo>
                <a:lnTo>
                  <a:pt x="47942" y="154146"/>
                </a:lnTo>
                <a:lnTo>
                  <a:pt x="50800" y="118109"/>
                </a:lnTo>
                <a:lnTo>
                  <a:pt x="50383" y="102989"/>
                </a:lnTo>
                <a:lnTo>
                  <a:pt x="43834" y="64174"/>
                </a:lnTo>
                <a:lnTo>
                  <a:pt x="25737" y="24645"/>
                </a:lnTo>
                <a:lnTo>
                  <a:pt x="6092" y="2976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9400" y="4874259"/>
            <a:ext cx="1176020" cy="2362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9550" y="499173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6079" y="4889500"/>
            <a:ext cx="243840" cy="199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4050" y="4874259"/>
            <a:ext cx="50800" cy="236220"/>
          </a:xfrm>
          <a:custGeom>
            <a:avLst/>
            <a:gdLst/>
            <a:ahLst/>
            <a:cxnLst/>
            <a:rect l="l" t="t" r="r" b="b"/>
            <a:pathLst>
              <a:path w="50800" h="236220">
                <a:moveTo>
                  <a:pt x="1270" y="0"/>
                </a:moveTo>
                <a:lnTo>
                  <a:pt x="0" y="0"/>
                </a:lnTo>
                <a:lnTo>
                  <a:pt x="0" y="2539"/>
                </a:lnTo>
                <a:lnTo>
                  <a:pt x="11172" y="15061"/>
                </a:lnTo>
                <a:lnTo>
                  <a:pt x="24606" y="36988"/>
                </a:lnTo>
                <a:lnTo>
                  <a:pt x="35897" y="70584"/>
                </a:lnTo>
                <a:lnTo>
                  <a:pt x="40639" y="118109"/>
                </a:lnTo>
                <a:lnTo>
                  <a:pt x="35897" y="165635"/>
                </a:lnTo>
                <a:lnTo>
                  <a:pt x="24606" y="199231"/>
                </a:lnTo>
                <a:lnTo>
                  <a:pt x="11172" y="221158"/>
                </a:lnTo>
                <a:lnTo>
                  <a:pt x="0" y="233679"/>
                </a:lnTo>
                <a:lnTo>
                  <a:pt x="0" y="236219"/>
                </a:lnTo>
                <a:lnTo>
                  <a:pt x="1270" y="236219"/>
                </a:lnTo>
                <a:lnTo>
                  <a:pt x="6092" y="233044"/>
                </a:lnTo>
                <a:lnTo>
                  <a:pt x="35560" y="193039"/>
                </a:lnTo>
                <a:lnTo>
                  <a:pt x="47942" y="154146"/>
                </a:lnTo>
                <a:lnTo>
                  <a:pt x="50800" y="118109"/>
                </a:lnTo>
                <a:lnTo>
                  <a:pt x="50383" y="102989"/>
                </a:lnTo>
                <a:lnTo>
                  <a:pt x="43834" y="64174"/>
                </a:lnTo>
                <a:lnTo>
                  <a:pt x="25737" y="24645"/>
                </a:lnTo>
                <a:lnTo>
                  <a:pt x="6092" y="2976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47870" y="4874259"/>
            <a:ext cx="50800" cy="236220"/>
          </a:xfrm>
          <a:custGeom>
            <a:avLst/>
            <a:gdLst/>
            <a:ahLst/>
            <a:cxnLst/>
            <a:rect l="l" t="t" r="r" b="b"/>
            <a:pathLst>
              <a:path w="50800" h="236220">
                <a:moveTo>
                  <a:pt x="1269" y="0"/>
                </a:moveTo>
                <a:lnTo>
                  <a:pt x="0" y="0"/>
                </a:lnTo>
                <a:lnTo>
                  <a:pt x="0" y="2539"/>
                </a:lnTo>
                <a:lnTo>
                  <a:pt x="11172" y="15061"/>
                </a:lnTo>
                <a:lnTo>
                  <a:pt x="24606" y="36988"/>
                </a:lnTo>
                <a:lnTo>
                  <a:pt x="35897" y="70584"/>
                </a:lnTo>
                <a:lnTo>
                  <a:pt x="40639" y="118109"/>
                </a:lnTo>
                <a:lnTo>
                  <a:pt x="35897" y="165635"/>
                </a:lnTo>
                <a:lnTo>
                  <a:pt x="24606" y="199231"/>
                </a:lnTo>
                <a:lnTo>
                  <a:pt x="11172" y="221158"/>
                </a:lnTo>
                <a:lnTo>
                  <a:pt x="0" y="233679"/>
                </a:lnTo>
                <a:lnTo>
                  <a:pt x="0" y="236219"/>
                </a:lnTo>
                <a:lnTo>
                  <a:pt x="1269" y="236219"/>
                </a:lnTo>
                <a:lnTo>
                  <a:pt x="6092" y="233044"/>
                </a:lnTo>
                <a:lnTo>
                  <a:pt x="35559" y="193039"/>
                </a:lnTo>
                <a:lnTo>
                  <a:pt x="47942" y="154146"/>
                </a:lnTo>
                <a:lnTo>
                  <a:pt x="50800" y="118109"/>
                </a:lnTo>
                <a:lnTo>
                  <a:pt x="50383" y="102989"/>
                </a:lnTo>
                <a:lnTo>
                  <a:pt x="43834" y="64174"/>
                </a:lnTo>
                <a:lnTo>
                  <a:pt x="25915" y="24645"/>
                </a:lnTo>
                <a:lnTo>
                  <a:pt x="6627" y="2976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01540" y="499617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8889" y="0"/>
                </a:moveTo>
                <a:lnTo>
                  <a:pt x="0" y="0"/>
                </a:lnTo>
                <a:lnTo>
                  <a:pt x="0" y="69850"/>
                </a:lnTo>
                <a:lnTo>
                  <a:pt x="8889" y="6985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1690" y="499237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1540" y="4917440"/>
            <a:ext cx="8890" cy="71120"/>
          </a:xfrm>
          <a:custGeom>
            <a:avLst/>
            <a:gdLst/>
            <a:ahLst/>
            <a:cxnLst/>
            <a:rect l="l" t="t" r="r" b="b"/>
            <a:pathLst>
              <a:path w="8889" h="71120">
                <a:moveTo>
                  <a:pt x="8889" y="0"/>
                </a:moveTo>
                <a:lnTo>
                  <a:pt x="0" y="0"/>
                </a:lnTo>
                <a:lnTo>
                  <a:pt x="0" y="71120"/>
                </a:lnTo>
                <a:lnTo>
                  <a:pt x="8889" y="711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2029" y="50279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17780" y="0"/>
                </a:moveTo>
                <a:lnTo>
                  <a:pt x="5080" y="0"/>
                </a:lnTo>
                <a:lnTo>
                  <a:pt x="0" y="6350"/>
                </a:lnTo>
                <a:lnTo>
                  <a:pt x="0" y="19050"/>
                </a:lnTo>
                <a:lnTo>
                  <a:pt x="6350" y="24130"/>
                </a:lnTo>
                <a:lnTo>
                  <a:pt x="19050" y="24130"/>
                </a:lnTo>
                <a:lnTo>
                  <a:pt x="22860" y="17780"/>
                </a:lnTo>
                <a:lnTo>
                  <a:pt x="22860" y="508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6800" y="50279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16510" y="0"/>
                </a:moveTo>
                <a:lnTo>
                  <a:pt x="3810" y="0"/>
                </a:lnTo>
                <a:lnTo>
                  <a:pt x="0" y="6350"/>
                </a:lnTo>
                <a:lnTo>
                  <a:pt x="0" y="19050"/>
                </a:lnTo>
                <a:lnTo>
                  <a:pt x="5079" y="24130"/>
                </a:lnTo>
                <a:lnTo>
                  <a:pt x="17779" y="24130"/>
                </a:lnTo>
                <a:lnTo>
                  <a:pt x="22860" y="17780"/>
                </a:lnTo>
                <a:lnTo>
                  <a:pt x="22860" y="5080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1570" y="50279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16509" y="0"/>
                </a:moveTo>
                <a:lnTo>
                  <a:pt x="5079" y="0"/>
                </a:lnTo>
                <a:lnTo>
                  <a:pt x="0" y="6350"/>
                </a:lnTo>
                <a:lnTo>
                  <a:pt x="0" y="19050"/>
                </a:lnTo>
                <a:lnTo>
                  <a:pt x="5079" y="24130"/>
                </a:lnTo>
                <a:lnTo>
                  <a:pt x="17779" y="24130"/>
                </a:lnTo>
                <a:lnTo>
                  <a:pt x="22859" y="17780"/>
                </a:lnTo>
                <a:lnTo>
                  <a:pt x="22859" y="5080"/>
                </a:lnTo>
                <a:lnTo>
                  <a:pt x="1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64869" y="6172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869" y="64554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80769" y="6087109"/>
            <a:ext cx="682244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Strong elliptic flow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observed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for light particles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and D mesons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J/ψ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inheriting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any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of the fireball collective flow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80346" y="1261048"/>
            <a:ext cx="4505886" cy="3441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36459" y="1040129"/>
            <a:ext cx="51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Lucida Sans"/>
                <a:cs typeface="Lucida Sans"/>
              </a:rPr>
              <a:t>A</a:t>
            </a:r>
            <a:r>
              <a:rPr sz="1200" spc="15" dirty="0">
                <a:latin typeface="Lucida Sans"/>
                <a:cs typeface="Lucida Sans"/>
              </a:rPr>
              <a:t>LI</a:t>
            </a:r>
            <a:r>
              <a:rPr sz="1200" spc="5" dirty="0">
                <a:latin typeface="Lucida Sans"/>
                <a:cs typeface="Lucida Sans"/>
              </a:rPr>
              <a:t>C</a:t>
            </a:r>
            <a:r>
              <a:rPr sz="1200" spc="105" dirty="0">
                <a:latin typeface="Lucida Sans"/>
                <a:cs typeface="Lucida Sans"/>
              </a:rPr>
              <a:t>E</a:t>
            </a:r>
            <a:r>
              <a:rPr sz="1200" spc="20" dirty="0">
                <a:latin typeface="Lucida Sans"/>
                <a:cs typeface="Lucida Sans"/>
              </a:rPr>
              <a:t>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0717" y="1040129"/>
            <a:ext cx="1791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Lucida Sans"/>
                <a:cs typeface="Lucida Sans"/>
              </a:rPr>
              <a:t>PRL111 </a:t>
            </a:r>
            <a:r>
              <a:rPr sz="1200" spc="30" dirty="0">
                <a:latin typeface="Lucida Sans"/>
                <a:cs typeface="Lucida Sans"/>
              </a:rPr>
              <a:t>(2013)</a:t>
            </a:r>
            <a:r>
              <a:rPr sz="1200" spc="-65" dirty="0">
                <a:latin typeface="Lucida Sans"/>
                <a:cs typeface="Lucida Sans"/>
              </a:rPr>
              <a:t> </a:t>
            </a:r>
            <a:r>
              <a:rPr sz="1200" spc="5" dirty="0">
                <a:latin typeface="Lucida Sans"/>
                <a:cs typeface="Lucida Sans"/>
              </a:rPr>
              <a:t>102301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266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Elliptic</a:t>
            </a:r>
            <a:r>
              <a:rPr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flow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76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7640" y="17780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1490" y="876300"/>
            <a:ext cx="3908425" cy="11696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1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Strong elliptic flow observed for  light particles and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200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mesons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Hint of non-zero elliptic flow</a:t>
            </a:r>
            <a:r>
              <a:rPr sz="2200" spc="-1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608" y="1497330"/>
            <a:ext cx="5019091" cy="3633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079" y="774700"/>
            <a:ext cx="265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Lucida Sans"/>
                <a:cs typeface="Lucida Sans"/>
              </a:rPr>
              <a:t>PRL111 (2013)</a:t>
            </a:r>
            <a:r>
              <a:rPr sz="1800" spc="-7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162301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240529" y="1982470"/>
            <a:ext cx="48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J/ψ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266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Elliptic</a:t>
            </a:r>
            <a:r>
              <a:rPr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flow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76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7640" y="17780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640" y="22720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1490" y="876300"/>
            <a:ext cx="3908425" cy="27482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1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Strong elliptic flow observed for  light particles and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D</a:t>
            </a:r>
            <a:r>
              <a:rPr sz="2200" spc="-2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mesons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spc="-5" dirty="0">
                <a:solidFill>
                  <a:srgbClr val="0000FF"/>
                </a:solidFill>
                <a:latin typeface="Arial"/>
                <a:cs typeface="Arial"/>
              </a:rPr>
              <a:t>Hint of non-zero elliptic flow</a:t>
            </a:r>
            <a:r>
              <a:rPr sz="2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  <a:p>
            <a:pPr marL="12700" marR="439420">
              <a:lnSpc>
                <a:spcPts val="2480"/>
              </a:lnSpc>
              <a:spcBef>
                <a:spcPts val="1455"/>
              </a:spcBef>
            </a:pP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Run-2 data reveals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strong 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J/psi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elliptic</a:t>
            </a:r>
            <a:r>
              <a:rPr sz="2200" spc="-1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flow</a:t>
            </a:r>
            <a:endParaRPr sz="2200">
              <a:latin typeface="Arial"/>
              <a:cs typeface="Arial"/>
            </a:endParaRPr>
          </a:p>
          <a:p>
            <a:pPr marL="445770" marR="1018540" indent="-325120">
              <a:lnSpc>
                <a:spcPts val="2470"/>
              </a:lnSpc>
              <a:spcBef>
                <a:spcPts val="1125"/>
              </a:spcBef>
              <a:tabLst>
                <a:tab pos="445134" algn="l"/>
              </a:tabLst>
            </a:pPr>
            <a:r>
              <a:rPr sz="2475" spc="135" baseline="8417" dirty="0">
                <a:latin typeface="Segoe UI Symbol"/>
                <a:cs typeface="Segoe UI Symbol"/>
              </a:rPr>
              <a:t>–	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Hint of charm</a:t>
            </a:r>
            <a:r>
              <a:rPr sz="2200" spc="-6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3333"/>
                </a:solidFill>
                <a:latin typeface="Arial"/>
                <a:cs typeface="Arial"/>
              </a:rPr>
              <a:t>quark  thermalization</a:t>
            </a:r>
            <a:r>
              <a:rPr sz="2200" spc="-2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3333"/>
                </a:solidFill>
                <a:latin typeface="Arial"/>
                <a:cs typeface="Arial"/>
              </a:rPr>
              <a:t>?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608" y="1497330"/>
            <a:ext cx="5019091" cy="3633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9079" y="774700"/>
            <a:ext cx="265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Lucida Sans"/>
                <a:cs typeface="Lucida Sans"/>
              </a:rPr>
              <a:t>PRL111 (2013)</a:t>
            </a:r>
            <a:r>
              <a:rPr sz="1800" spc="-70" dirty="0">
                <a:latin typeface="Lucida Sans"/>
                <a:cs typeface="Lucida Sans"/>
              </a:rPr>
              <a:t> </a:t>
            </a:r>
            <a:r>
              <a:rPr sz="1800" spc="-5" dirty="0">
                <a:latin typeface="Lucida Sans"/>
                <a:cs typeface="Lucida Sans"/>
              </a:rPr>
              <a:t>162301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3229" y="2024042"/>
            <a:ext cx="45529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J/ψ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419" y="1423669"/>
            <a:ext cx="5081270" cy="3693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152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Spectroscopy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876300"/>
            <a:ext cx="55359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Rich </a:t>
            </a:r>
            <a:r>
              <a:rPr sz="2200" spc="-15" dirty="0">
                <a:solidFill>
                  <a:srgbClr val="3333FF"/>
                </a:solidFill>
                <a:latin typeface="Arial"/>
                <a:cs typeface="Arial"/>
              </a:rPr>
              <a:t>spectroscopy,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many observed states</a:t>
            </a:r>
            <a:r>
              <a:rPr sz="2200" spc="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5415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5322570"/>
            <a:ext cx="44691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…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including some less</a:t>
            </a:r>
            <a:r>
              <a:rPr sz="2200" spc="-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conventional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" y="1600200"/>
            <a:ext cx="5402904" cy="1984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9547" y="1236980"/>
            <a:ext cx="3426252" cy="3513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7650" y="3837940"/>
            <a:ext cx="41148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4750" y="3713577"/>
            <a:ext cx="6149975" cy="8572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Data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CLEO, BELLE, BABAR,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CDF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50"/>
              </a:spcBef>
            </a:pP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X(387</a:t>
            </a:r>
            <a:r>
              <a:rPr sz="2600" b="1" spc="1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6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2379" y="3628390"/>
            <a:ext cx="2869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CDF Collaboration,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PRL103(2009)152001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891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ψ(2S)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17780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22720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876300"/>
            <a:ext cx="7619365" cy="21564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1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Important test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for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regeneration models (transport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vs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statistical  hadronization)</a:t>
            </a:r>
            <a:endParaRPr sz="2200">
              <a:latin typeface="Arial"/>
              <a:cs typeface="Arial"/>
            </a:endParaRPr>
          </a:p>
          <a:p>
            <a:pPr marL="12700" marR="3175000">
              <a:lnSpc>
                <a:spcPts val="3879"/>
              </a:lnSpc>
              <a:spcBef>
                <a:spcPts val="29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ψ(2S) much less bound than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J/ψ 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Ratio of RAA less dependent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on</a:t>
            </a:r>
            <a:r>
              <a:rPr sz="2200" spc="-1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charm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cross-section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1154" y="1947111"/>
            <a:ext cx="4179002" cy="3969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891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ψ(2S)	</a:t>
            </a:r>
          </a:p>
        </p:txBody>
      </p:sp>
      <p:sp>
        <p:nvSpPr>
          <p:cNvPr id="3" name="object 3"/>
          <p:cNvSpPr/>
          <p:nvPr/>
        </p:nvSpPr>
        <p:spPr>
          <a:xfrm>
            <a:off x="362913" y="1264942"/>
            <a:ext cx="4499698" cy="3246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018" y="1297231"/>
            <a:ext cx="4450299" cy="3213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230" y="53568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43230" y="564007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230" y="592327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130" y="5271770"/>
            <a:ext cx="798195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conclusion can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drawn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with 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present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data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3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Both SHM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and transport models are consistent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with 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present results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Key measurement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for the ALICE</a:t>
            </a:r>
            <a:r>
              <a:rPr sz="2000" spc="-1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upgrade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5390" y="218440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7329" y="0"/>
                </a:lnTo>
              </a:path>
            </a:pathLst>
          </a:custGeom>
          <a:ln w="1143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08679" y="149859"/>
            <a:ext cx="32626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Bottomonium</a:t>
            </a:r>
            <a:r>
              <a:rPr spc="-65" dirty="0"/>
              <a:t> </a:t>
            </a:r>
            <a:r>
              <a:rPr spc="10" dirty="0"/>
              <a:t>(bb)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230" y="61671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30" y="645032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130" y="6082029"/>
            <a:ext cx="870458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CMS and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ALICE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measured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suppression of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Upsilon meson</a:t>
            </a:r>
            <a:r>
              <a:rPr sz="2000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family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30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 clear suppression of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Upsilon(2S) and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Upsilon(3S) relative to 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ground 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state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is observed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Pb-Pb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6438" y="821689"/>
            <a:ext cx="5296271" cy="525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62490" y="72088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4059" y="149859"/>
            <a:ext cx="8484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Inclusive </a:t>
            </a:r>
            <a:r>
              <a:rPr dirty="0"/>
              <a:t>Υ production vs </a:t>
            </a:r>
            <a:r>
              <a:rPr spc="-5" dirty="0"/>
              <a:t>rapidity </a:t>
            </a:r>
            <a:r>
              <a:rPr dirty="0"/>
              <a:t>and</a:t>
            </a:r>
            <a:r>
              <a:rPr spc="15" dirty="0"/>
              <a:t> </a:t>
            </a:r>
            <a:r>
              <a:rPr spc="-5" dirty="0"/>
              <a:t>centrality</a:t>
            </a:r>
          </a:p>
        </p:txBody>
      </p:sp>
      <p:sp>
        <p:nvSpPr>
          <p:cNvPr id="4" name="object 4"/>
          <p:cNvSpPr/>
          <p:nvPr/>
        </p:nvSpPr>
        <p:spPr>
          <a:xfrm>
            <a:off x="5723337" y="1540675"/>
            <a:ext cx="4094713" cy="3909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95340" y="881379"/>
            <a:ext cx="1877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PRL109 (2012)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222301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30" y="5664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230" y="59474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230" y="655574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130" y="5577840"/>
            <a:ext cx="8704580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CMS and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ALICE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measured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suppression of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Upsilon meson</a:t>
            </a:r>
            <a:r>
              <a:rPr sz="2000" spc="-1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family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40"/>
              </a:lnSpc>
              <a:spcBef>
                <a:spcPts val="120"/>
              </a:spcBef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 clear suppression of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Upsilon(2S) and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Upsilon(3S) relative to 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ground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state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is observed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Pb-Pb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  <a:tabLst>
                <a:tab pos="4072254" algn="l"/>
                <a:tab pos="5564505" algn="l"/>
                <a:tab pos="705802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Evidence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sequential</a:t>
            </a:r>
            <a:r>
              <a:rPr sz="20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melting: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	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{Y(1S)}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&gt; R	{Y(2S)} &gt;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	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{Y(3S)}</a:t>
            </a:r>
            <a:endParaRPr sz="2000">
              <a:latin typeface="Arial"/>
              <a:cs typeface="Arial"/>
            </a:endParaRPr>
          </a:p>
          <a:p>
            <a:pPr marL="3874770">
              <a:lnSpc>
                <a:spcPts val="1025"/>
              </a:lnSpc>
              <a:tabLst>
                <a:tab pos="5366385" algn="l"/>
                <a:tab pos="6859905" algn="l"/>
              </a:tabLst>
            </a:pPr>
            <a:r>
              <a:rPr sz="1150" spc="5" dirty="0">
                <a:solidFill>
                  <a:srgbClr val="FF0000"/>
                </a:solidFill>
                <a:latin typeface="Arial"/>
                <a:cs typeface="Arial"/>
              </a:rPr>
              <a:t>AA	AA	AA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40" y="1534160"/>
            <a:ext cx="5648960" cy="365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62490" y="72088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8860" y="139700"/>
            <a:ext cx="5335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Y(1S) </a:t>
            </a:r>
            <a:r>
              <a:rPr dirty="0"/>
              <a:t>production vs</a:t>
            </a:r>
            <a:r>
              <a:rPr spc="-70" dirty="0"/>
              <a:t> </a:t>
            </a:r>
            <a:r>
              <a:rPr spc="-5" dirty="0"/>
              <a:t>centrality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109" y="5735320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109" y="6018529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109" y="6584950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010" y="5650229"/>
            <a:ext cx="8439785" cy="146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observed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for Y(1S)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in central</a:t>
            </a:r>
            <a:r>
              <a:rPr sz="2000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collisions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  <a:spcBef>
                <a:spcPts val="130"/>
              </a:spcBef>
            </a:pPr>
            <a:r>
              <a:rPr sz="2000" spc="-30" dirty="0">
                <a:solidFill>
                  <a:srgbClr val="0000FF"/>
                </a:solidFill>
                <a:latin typeface="Arial"/>
                <a:cs typeface="Arial"/>
              </a:rPr>
              <a:t>Very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small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contribution from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recombination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effects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expected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for bottomonia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(Emerick et al. - </a:t>
            </a:r>
            <a:r>
              <a:rPr sz="2000" spc="-45" dirty="0">
                <a:solidFill>
                  <a:srgbClr val="0000FF"/>
                </a:solidFill>
                <a:latin typeface="Arial"/>
                <a:cs typeface="Arial"/>
              </a:rPr>
              <a:t>Texas</a:t>
            </a:r>
            <a:r>
              <a:rPr sz="2000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model)</a:t>
            </a:r>
            <a:endParaRPr sz="2000">
              <a:latin typeface="Arial"/>
              <a:cs typeface="Arial"/>
            </a:endParaRPr>
          </a:p>
          <a:p>
            <a:pPr marL="12700" marR="682625">
              <a:lnSpc>
                <a:spcPts val="2230"/>
              </a:lnSpc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Thermal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suppression in a hydrodynamical model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shear viscosity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(Strickland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et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al.)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requires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lowest </a:t>
            </a:r>
            <a:r>
              <a:rPr sz="2000" i="1" spc="-5" dirty="0">
                <a:solidFill>
                  <a:srgbClr val="0000FF"/>
                </a:solidFill>
                <a:latin typeface="Arial"/>
                <a:cs typeface="Arial"/>
              </a:rPr>
              <a:t>η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000" i="1" spc="-5" dirty="0">
                <a:solidFill>
                  <a:srgbClr val="0000FF"/>
                </a:solidFill>
                <a:latin typeface="Arial"/>
                <a:cs typeface="Arial"/>
              </a:rPr>
              <a:t>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to fit the</a:t>
            </a:r>
            <a:r>
              <a:rPr sz="2000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962" y="1544334"/>
            <a:ext cx="9999932" cy="3407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5170" y="1308100"/>
            <a:ext cx="1736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PLB </a:t>
            </a:r>
            <a:r>
              <a:rPr sz="1500" dirty="0">
                <a:latin typeface="Arial"/>
                <a:cs typeface="Arial"/>
              </a:rPr>
              <a:t>738 (2014)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361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62490" y="72088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6709" y="149859"/>
            <a:ext cx="1763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</a:t>
            </a:r>
            <a:r>
              <a:rPr dirty="0"/>
              <a:t>u</a:t>
            </a:r>
            <a:r>
              <a:rPr spc="-10" dirty="0"/>
              <a:t>m</a:t>
            </a:r>
            <a:r>
              <a:rPr dirty="0"/>
              <a:t>m</a:t>
            </a:r>
            <a:r>
              <a:rPr spc="5" dirty="0"/>
              <a:t>a</a:t>
            </a:r>
            <a:r>
              <a:rPr spc="-10" dirty="0"/>
              <a:t>r</a:t>
            </a:r>
            <a:r>
              <a:rPr dirty="0"/>
              <a:t>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762490" y="72088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55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129" y="124459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75" dirty="0">
                <a:latin typeface="Segoe UI Symbol"/>
                <a:cs typeface="Segoe UI Symbol"/>
              </a:rPr>
              <a:t>➢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129" y="192659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75" dirty="0">
                <a:latin typeface="Segoe UI Symbol"/>
                <a:cs typeface="Segoe UI Symbol"/>
              </a:rPr>
              <a:t>➢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80" y="1150620"/>
            <a:ext cx="7900034" cy="104266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76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Quarkonium measurements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heavy ion collisions exhibit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rich  phenomenology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Charmonia: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930" y="23571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930" y="27305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780" y="2204719"/>
            <a:ext cx="726630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100"/>
              </a:lnSpc>
              <a:spcBef>
                <a:spcPts val="100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Long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predicted charmonium suppression observed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at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RHIC  At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LHC a strong regeneration component was</a:t>
            </a:r>
            <a:r>
              <a:rPr sz="2000" spc="-6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observed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8560" y="310387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8560" y="344042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5580" y="2985770"/>
            <a:ext cx="7065009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Charmonia cannot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used as a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“plasma thermometer” at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LHC  Good probe of</a:t>
            </a:r>
            <a:r>
              <a:rPr sz="2000" spc="-3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deconfinement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930" y="377697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129" y="437895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75" dirty="0">
                <a:latin typeface="Segoe UI Symbol"/>
                <a:cs typeface="Segoe UI Symbol"/>
              </a:rPr>
              <a:t>➢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980" y="3691890"/>
            <a:ext cx="8997315" cy="955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44500" marR="5080">
              <a:lnSpc>
                <a:spcPct val="75000"/>
              </a:lnSpc>
              <a:spcBef>
                <a:spcPts val="70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Indication that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psi(2S)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suppressed more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than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J/psi, however experimental 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uncertainties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still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very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large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Bottomonia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930" y="480949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930" y="541147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3780" y="4724400"/>
            <a:ext cx="8785225" cy="9321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70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of Y(1S) in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central collisions, possibly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more than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what can  be explained by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the melting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of Y(2S) and</a:t>
            </a:r>
            <a:r>
              <a:rPr sz="2000" spc="-7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chi_b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indication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sequential melting of 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Y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family</a:t>
            </a:r>
            <a:r>
              <a:rPr sz="2000" spc="-10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states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55459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5</a:t>
            </a:r>
            <a:r>
              <a:rPr sz="1400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8509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7785" algn="l"/>
                <a:tab pos="9083675" algn="l"/>
              </a:tabLst>
            </a:pP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Backup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500" y="149859"/>
            <a:ext cx="4359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ψ(2S) </a:t>
            </a:r>
            <a:r>
              <a:rPr dirty="0"/>
              <a:t>at </a:t>
            </a:r>
            <a:r>
              <a:rPr spc="-5" dirty="0"/>
              <a:t>SPS </a:t>
            </a:r>
            <a:r>
              <a:rPr dirty="0"/>
              <a:t>and</a:t>
            </a:r>
            <a:r>
              <a:rPr spc="-60" dirty="0"/>
              <a:t> </a:t>
            </a:r>
            <a:r>
              <a:rPr spc="-5" dirty="0"/>
              <a:t>RHIC</a:t>
            </a:r>
          </a:p>
        </p:txBody>
      </p:sp>
      <p:sp>
        <p:nvSpPr>
          <p:cNvPr id="4" name="object 4"/>
          <p:cNvSpPr/>
          <p:nvPr/>
        </p:nvSpPr>
        <p:spPr>
          <a:xfrm>
            <a:off x="642688" y="1339850"/>
            <a:ext cx="4022401" cy="4363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4552" y="1437459"/>
            <a:ext cx="5001259" cy="3585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7480" y="5190490"/>
            <a:ext cx="2651760" cy="640080"/>
          </a:xfrm>
          <a:custGeom>
            <a:avLst/>
            <a:gdLst/>
            <a:ahLst/>
            <a:cxnLst/>
            <a:rect l="l" t="t" r="r" b="b"/>
            <a:pathLst>
              <a:path w="2651760" h="640079">
                <a:moveTo>
                  <a:pt x="2651760" y="0"/>
                </a:moveTo>
                <a:lnTo>
                  <a:pt x="0" y="0"/>
                </a:lnTo>
                <a:lnTo>
                  <a:pt x="0" y="640080"/>
                </a:lnTo>
                <a:lnTo>
                  <a:pt x="2651760" y="640080"/>
                </a:lnTo>
                <a:lnTo>
                  <a:pt x="2651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7480" y="5190490"/>
            <a:ext cx="2651760" cy="640080"/>
          </a:xfrm>
          <a:custGeom>
            <a:avLst/>
            <a:gdLst/>
            <a:ahLst/>
            <a:cxnLst/>
            <a:rect l="l" t="t" r="r" b="b"/>
            <a:pathLst>
              <a:path w="2651760" h="640079">
                <a:moveTo>
                  <a:pt x="1325880" y="640080"/>
                </a:moveTo>
                <a:lnTo>
                  <a:pt x="0" y="640080"/>
                </a:lnTo>
                <a:lnTo>
                  <a:pt x="0" y="0"/>
                </a:lnTo>
                <a:lnTo>
                  <a:pt x="2651760" y="0"/>
                </a:lnTo>
                <a:lnTo>
                  <a:pt x="2651760" y="640080"/>
                </a:lnTo>
                <a:lnTo>
                  <a:pt x="1325880" y="64008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80019" y="1174750"/>
            <a:ext cx="2059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PRL </a:t>
            </a:r>
            <a:r>
              <a:rPr sz="1500" spc="-5" dirty="0">
                <a:latin typeface="Arial"/>
                <a:cs typeface="Arial"/>
              </a:rPr>
              <a:t>111 </a:t>
            </a:r>
            <a:r>
              <a:rPr sz="1500" dirty="0">
                <a:latin typeface="Arial"/>
                <a:cs typeface="Arial"/>
              </a:rPr>
              <a:t>(2013)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202301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62490" y="72088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57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1439" y="1174750"/>
            <a:ext cx="19672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NA50, </a:t>
            </a:r>
            <a:r>
              <a:rPr sz="1500" spc="-10" dirty="0">
                <a:latin typeface="Arial"/>
                <a:cs typeface="Arial"/>
              </a:rPr>
              <a:t>EPJ </a:t>
            </a:r>
            <a:r>
              <a:rPr sz="1500" spc="-5" dirty="0">
                <a:latin typeface="Arial"/>
                <a:cs typeface="Arial"/>
              </a:rPr>
              <a:t>C49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(2007)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080" y="567182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5980" y="5586729"/>
            <a:ext cx="8719820" cy="61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At SPS,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ψ'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suppression </a:t>
            </a:r>
            <a:r>
              <a:rPr sz="2000" spc="-45" dirty="0">
                <a:solidFill>
                  <a:srgbClr val="0000FF"/>
                </a:solidFill>
                <a:latin typeface="Arial"/>
                <a:cs typeface="Arial"/>
              </a:rPr>
              <a:t>w.r.t.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CNM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expectations in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p-A</a:t>
            </a:r>
            <a:r>
              <a:rPr sz="20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collisions</a:t>
            </a:r>
            <a:endParaRPr sz="2000">
              <a:latin typeface="Arial"/>
              <a:cs typeface="Arial"/>
            </a:endParaRPr>
          </a:p>
          <a:p>
            <a:pPr marL="228600" indent="-215900">
              <a:lnSpc>
                <a:spcPts val="2315"/>
              </a:lnSpc>
              <a:buClr>
                <a:srgbClr val="000000"/>
              </a:buClr>
              <a:buSzPct val="45000"/>
              <a:buFont typeface="Segoe UI Symbol"/>
              <a:buChar char="➢"/>
              <a:tabLst>
                <a:tab pos="228600" algn="l"/>
              </a:tabLst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Final state interactions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the formed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resonance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the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cold nuclear</a:t>
            </a:r>
            <a:r>
              <a:rPr sz="2000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medium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080" y="62839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980" y="6198870"/>
            <a:ext cx="8505190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0"/>
              </a:spcBef>
              <a:tabLst>
                <a:tab pos="1199515" algn="l"/>
              </a:tabLst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Puzzle?	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ψ'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suppressed more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than J/ψ in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d-Au at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RHIC</a:t>
            </a:r>
            <a:endParaRPr sz="2000">
              <a:latin typeface="Arial"/>
              <a:cs typeface="Arial"/>
            </a:endParaRPr>
          </a:p>
          <a:p>
            <a:pPr marL="228600" marR="5080" indent="-215900">
              <a:lnSpc>
                <a:spcPts val="2230"/>
              </a:lnSpc>
              <a:spcBef>
                <a:spcPts val="130"/>
              </a:spcBef>
              <a:buClr>
                <a:srgbClr val="000000"/>
              </a:buClr>
              <a:buSzPct val="45000"/>
              <a:buFont typeface="Segoe UI Symbol"/>
              <a:buChar char="➢"/>
              <a:tabLst>
                <a:tab pos="22860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significant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differences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between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J/ψ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and ψ' expected at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RHIC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and LHC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shadowing or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formation time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 effects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5009"/>
            <a:ext cx="9235440" cy="0"/>
          </a:xfrm>
          <a:custGeom>
            <a:avLst/>
            <a:gdLst/>
            <a:ahLst/>
            <a:cxnLst/>
            <a:rect l="l" t="t" r="r" b="b"/>
            <a:pathLst>
              <a:path w="9235440">
                <a:moveTo>
                  <a:pt x="0" y="0"/>
                </a:moveTo>
                <a:lnTo>
                  <a:pt x="9235440" y="0"/>
                </a:lnTo>
              </a:path>
            </a:pathLst>
          </a:custGeom>
          <a:ln w="273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3010" y="149859"/>
            <a:ext cx="5085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ψ(2S) </a:t>
            </a:r>
            <a:r>
              <a:rPr dirty="0"/>
              <a:t>vs </a:t>
            </a:r>
            <a:r>
              <a:rPr spc="-5" dirty="0"/>
              <a:t>rapidity </a:t>
            </a:r>
            <a:r>
              <a:rPr dirty="0"/>
              <a:t>at </a:t>
            </a:r>
            <a:r>
              <a:rPr spc="-5" dirty="0"/>
              <a:t>the</a:t>
            </a:r>
            <a:r>
              <a:rPr spc="-35" dirty="0"/>
              <a:t> </a:t>
            </a:r>
            <a:r>
              <a:rPr dirty="0"/>
              <a:t>LHC</a:t>
            </a:r>
          </a:p>
        </p:txBody>
      </p:sp>
      <p:sp>
        <p:nvSpPr>
          <p:cNvPr id="4" name="object 4"/>
          <p:cNvSpPr/>
          <p:nvPr/>
        </p:nvSpPr>
        <p:spPr>
          <a:xfrm>
            <a:off x="2223319" y="1578118"/>
            <a:ext cx="5790216" cy="4181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230" y="61531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230" y="643635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130" y="6068059"/>
            <a:ext cx="9022715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ψ' suppression observed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p-Pb at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both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forward and backward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rapidities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 expected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either shadowing or energy loss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models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8609" y="1276350"/>
            <a:ext cx="1322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arXiv:1405.3796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7200" y="2518410"/>
            <a:ext cx="1424940" cy="128270"/>
          </a:xfrm>
          <a:custGeom>
            <a:avLst/>
            <a:gdLst/>
            <a:ahLst/>
            <a:cxnLst/>
            <a:rect l="l" t="t" r="r" b="b"/>
            <a:pathLst>
              <a:path w="1424940" h="128269">
                <a:moveTo>
                  <a:pt x="1068070" y="0"/>
                </a:moveTo>
                <a:lnTo>
                  <a:pt x="1068070" y="31750"/>
                </a:lnTo>
                <a:lnTo>
                  <a:pt x="0" y="31750"/>
                </a:lnTo>
                <a:lnTo>
                  <a:pt x="0" y="96519"/>
                </a:lnTo>
                <a:lnTo>
                  <a:pt x="1068070" y="96519"/>
                </a:lnTo>
                <a:lnTo>
                  <a:pt x="1068070" y="128269"/>
                </a:lnTo>
                <a:lnTo>
                  <a:pt x="1424940" y="63500"/>
                </a:lnTo>
                <a:lnTo>
                  <a:pt x="106807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37200" y="2518410"/>
            <a:ext cx="1424940" cy="128270"/>
          </a:xfrm>
          <a:custGeom>
            <a:avLst/>
            <a:gdLst/>
            <a:ahLst/>
            <a:cxnLst/>
            <a:rect l="l" t="t" r="r" b="b"/>
            <a:pathLst>
              <a:path w="1424940" h="128269">
                <a:moveTo>
                  <a:pt x="0" y="31750"/>
                </a:moveTo>
                <a:lnTo>
                  <a:pt x="1068070" y="31750"/>
                </a:lnTo>
                <a:lnTo>
                  <a:pt x="1068070" y="0"/>
                </a:lnTo>
                <a:lnTo>
                  <a:pt x="1424940" y="63500"/>
                </a:lnTo>
                <a:lnTo>
                  <a:pt x="1068070" y="128269"/>
                </a:lnTo>
                <a:lnTo>
                  <a:pt x="1068070" y="96519"/>
                </a:lnTo>
                <a:lnTo>
                  <a:pt x="0" y="96519"/>
                </a:lnTo>
                <a:lnTo>
                  <a:pt x="0" y="31750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3220" y="2518410"/>
            <a:ext cx="1245870" cy="128270"/>
          </a:xfrm>
          <a:custGeom>
            <a:avLst/>
            <a:gdLst/>
            <a:ahLst/>
            <a:cxnLst/>
            <a:rect l="l" t="t" r="r" b="b"/>
            <a:pathLst>
              <a:path w="1245870" h="128269">
                <a:moveTo>
                  <a:pt x="311150" y="0"/>
                </a:moveTo>
                <a:lnTo>
                  <a:pt x="0" y="63500"/>
                </a:lnTo>
                <a:lnTo>
                  <a:pt x="311150" y="128269"/>
                </a:lnTo>
                <a:lnTo>
                  <a:pt x="311150" y="96519"/>
                </a:lnTo>
                <a:lnTo>
                  <a:pt x="1245869" y="96519"/>
                </a:lnTo>
                <a:lnTo>
                  <a:pt x="1245869" y="31750"/>
                </a:lnTo>
                <a:lnTo>
                  <a:pt x="311150" y="31750"/>
                </a:lnTo>
                <a:lnTo>
                  <a:pt x="311150" y="0"/>
                </a:lnTo>
                <a:close/>
              </a:path>
            </a:pathLst>
          </a:custGeom>
          <a:solidFill>
            <a:srgbClr val="719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3220" y="2518410"/>
            <a:ext cx="1245870" cy="128270"/>
          </a:xfrm>
          <a:custGeom>
            <a:avLst/>
            <a:gdLst/>
            <a:ahLst/>
            <a:cxnLst/>
            <a:rect l="l" t="t" r="r" b="b"/>
            <a:pathLst>
              <a:path w="1245870" h="128269">
                <a:moveTo>
                  <a:pt x="1245869" y="31750"/>
                </a:moveTo>
                <a:lnTo>
                  <a:pt x="311150" y="31750"/>
                </a:lnTo>
                <a:lnTo>
                  <a:pt x="311150" y="0"/>
                </a:lnTo>
                <a:lnTo>
                  <a:pt x="0" y="63500"/>
                </a:lnTo>
                <a:lnTo>
                  <a:pt x="311150" y="128269"/>
                </a:lnTo>
                <a:lnTo>
                  <a:pt x="311150" y="96519"/>
                </a:lnTo>
                <a:lnTo>
                  <a:pt x="1245869" y="96519"/>
                </a:lnTo>
                <a:lnTo>
                  <a:pt x="1245869" y="31750"/>
                </a:lnTo>
                <a:close/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24020" y="2211069"/>
            <a:ext cx="972185" cy="65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>
              <a:lnSpc>
                <a:spcPct val="137800"/>
              </a:lnSpc>
              <a:spcBef>
                <a:spcPts val="100"/>
              </a:spcBef>
            </a:pPr>
            <a:r>
              <a:rPr sz="1500" spc="-5" dirty="0">
                <a:solidFill>
                  <a:srgbClr val="3333FF"/>
                </a:solidFill>
                <a:latin typeface="Arial"/>
                <a:cs typeface="Arial"/>
              </a:rPr>
              <a:t>Pb  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(ba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d)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62490" y="7208829"/>
            <a:ext cx="2286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58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3109" y="2209800"/>
            <a:ext cx="79057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0">
              <a:lnSpc>
                <a:spcPct val="138300"/>
              </a:lnSpc>
              <a:spcBef>
                <a:spcPts val="100"/>
              </a:spcBef>
            </a:pPr>
            <a:r>
              <a:rPr sz="1500" dirty="0">
                <a:solidFill>
                  <a:srgbClr val="3333FF"/>
                </a:solidFill>
                <a:latin typeface="Arial"/>
                <a:cs typeface="Arial"/>
              </a:rPr>
              <a:t>p  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(for</a:t>
            </a: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500" spc="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500" dirty="0">
                <a:solidFill>
                  <a:srgbClr val="0000FF"/>
                </a:solidFill>
                <a:latin typeface="Arial"/>
                <a:cs typeface="Arial"/>
              </a:rPr>
              <a:t>d)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82759" y="6855459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6</a:t>
            </a:r>
            <a:r>
              <a:rPr sz="1400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50" y="654050"/>
            <a:ext cx="10680700" cy="491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ts val="3715"/>
              </a:lnSpc>
              <a:spcBef>
                <a:spcPts val="100"/>
              </a:spcBef>
            </a:pPr>
            <a:r>
              <a:rPr spc="-5" dirty="0"/>
              <a:t>In-In(NA60) </a:t>
            </a:r>
            <a:r>
              <a:rPr dirty="0"/>
              <a:t>vs</a:t>
            </a:r>
            <a:r>
              <a:rPr spc="-5" dirty="0"/>
              <a:t> </a:t>
            </a:r>
            <a:r>
              <a:rPr dirty="0"/>
              <a:t>Pb-Pb(NA50</a:t>
            </a:r>
            <a:r>
              <a:rPr dirty="0" smtClean="0"/>
              <a:t>)</a:t>
            </a:r>
            <a:r>
              <a:rPr lang="en-US" dirty="0" smtClean="0"/>
              <a:t> </a:t>
            </a:r>
            <a:r>
              <a:rPr dirty="0" smtClean="0"/>
              <a:t>PRL99 </a:t>
            </a:r>
            <a:r>
              <a:rPr dirty="0"/>
              <a:t>(2007)</a:t>
            </a:r>
            <a:r>
              <a:rPr spc="-80" dirty="0"/>
              <a:t> </a:t>
            </a:r>
            <a:r>
              <a:rPr dirty="0"/>
              <a:t>132302</a:t>
            </a:r>
            <a:r>
              <a:rPr strike="sngStrike" dirty="0"/>
              <a:t>	</a:t>
            </a:r>
          </a:p>
        </p:txBody>
      </p:sp>
      <p:sp>
        <p:nvSpPr>
          <p:cNvPr id="4" name="object 4"/>
          <p:cNvSpPr/>
          <p:nvPr/>
        </p:nvSpPr>
        <p:spPr>
          <a:xfrm>
            <a:off x="2032304" y="2236802"/>
            <a:ext cx="5341512" cy="3463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6797040"/>
            <a:ext cx="814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Results based </a:t>
            </a:r>
            <a:r>
              <a:rPr sz="1800" spc="-10" dirty="0">
                <a:latin typeface="Arial"/>
                <a:cs typeface="Arial"/>
              </a:rPr>
              <a:t>on extrapolation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sigma_abs from </a:t>
            </a:r>
            <a:r>
              <a:rPr sz="1800" spc="-5" dirty="0">
                <a:latin typeface="Arial"/>
                <a:cs typeface="Arial"/>
              </a:rPr>
              <a:t>p-A collisions </a:t>
            </a:r>
            <a:r>
              <a:rPr sz="1800" spc="-10" dirty="0">
                <a:latin typeface="Arial"/>
                <a:cs typeface="Arial"/>
              </a:rPr>
              <a:t>at 400/450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GeV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750" y="101600"/>
            <a:ext cx="79724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Quarkonium measurements in heavy-ion</a:t>
            </a:r>
            <a:r>
              <a:rPr sz="2800" spc="15" dirty="0"/>
              <a:t> </a:t>
            </a:r>
            <a:r>
              <a:rPr sz="2800" spc="-5" dirty="0"/>
              <a:t>collisions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17780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27305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876300"/>
            <a:ext cx="8334375" cy="2120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31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Due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to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large backgrounds, quarkonium measurements in heavy ion  collisions are limited mostly to the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ψ (cc)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 Υ(bb)</a:t>
            </a:r>
            <a:r>
              <a:rPr sz="2200" spc="5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families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Decay channels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exploited:</a:t>
            </a:r>
            <a:endParaRPr sz="2200">
              <a:latin typeface="Arial"/>
              <a:cs typeface="Arial"/>
            </a:endParaRPr>
          </a:p>
          <a:p>
            <a:pPr marL="12700" marR="5536565" indent="107950">
              <a:lnSpc>
                <a:spcPts val="3890"/>
              </a:lnSpc>
              <a:spcBef>
                <a:spcPts val="45"/>
              </a:spcBef>
              <a:tabLst>
                <a:tab pos="443865" algn="l"/>
              </a:tabLst>
            </a:pPr>
            <a:r>
              <a:rPr sz="2475" spc="135" baseline="8417" dirty="0">
                <a:latin typeface="Segoe UI Symbol"/>
                <a:cs typeface="Segoe UI Symbol"/>
              </a:rPr>
              <a:t>–	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75" baseline="24444" dirty="0">
                <a:solidFill>
                  <a:srgbClr val="3333FF"/>
                </a:solidFill>
                <a:latin typeface="Arial"/>
                <a:cs typeface="Arial"/>
              </a:rPr>
              <a:t>+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sz="1875" baseline="24444" dirty="0">
                <a:solidFill>
                  <a:srgbClr val="3333FF"/>
                </a:solidFill>
                <a:latin typeface="Arial"/>
                <a:cs typeface="Arial"/>
              </a:rPr>
              <a:t>-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 μ</a:t>
            </a:r>
            <a:r>
              <a:rPr sz="1875" spc="-7" baseline="24444" dirty="0">
                <a:solidFill>
                  <a:srgbClr val="3333FF"/>
                </a:solidFill>
                <a:latin typeface="Arial"/>
                <a:cs typeface="Arial"/>
              </a:rPr>
              <a:t>+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μ</a:t>
            </a:r>
            <a:r>
              <a:rPr sz="1875" spc="-7" baseline="24444" dirty="0">
                <a:solidFill>
                  <a:srgbClr val="3333FF"/>
                </a:solidFill>
                <a:latin typeface="Arial"/>
                <a:cs typeface="Arial"/>
              </a:rPr>
              <a:t>- </a:t>
            </a:r>
            <a:r>
              <a:rPr sz="125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Experimental</a:t>
            </a:r>
            <a:r>
              <a:rPr sz="2200" spc="-7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methods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239" y="3129279"/>
            <a:ext cx="14224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5089" y="2973070"/>
            <a:ext cx="7293609" cy="12534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Di-muon: spectrometers placed behind hadronic</a:t>
            </a:r>
            <a:r>
              <a:rPr sz="2200" spc="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absorbers</a:t>
            </a:r>
            <a:endParaRPr sz="2200">
              <a:latin typeface="Arial"/>
              <a:cs typeface="Arial"/>
            </a:endParaRPr>
          </a:p>
          <a:p>
            <a:pPr marL="12700" marR="262255">
              <a:lnSpc>
                <a:spcPts val="2470"/>
              </a:lnSpc>
              <a:spcBef>
                <a:spcPts val="118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Di-electron: tracking+PID, electro-magnetic calorimeters,  transition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radiation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10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Nuclear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modification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at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RHIC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u="heavy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LHC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570" y="1548130"/>
            <a:ext cx="267970" cy="499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100" i="1" spc="10" dirty="0">
                <a:latin typeface="Times New Roman"/>
                <a:cs typeface="Times New Roman"/>
              </a:rPr>
              <a:t>R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7620" y="1804669"/>
            <a:ext cx="31686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15" dirty="0">
                <a:latin typeface="Times New Roman"/>
                <a:cs typeface="Times New Roman"/>
              </a:rPr>
              <a:t>A</a:t>
            </a:r>
            <a:r>
              <a:rPr sz="1850" i="1" spc="1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5150" y="1842135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81469" y="1230884"/>
            <a:ext cx="2130425" cy="11633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633095" algn="l"/>
                <a:tab pos="1106805" algn="l"/>
              </a:tabLst>
            </a:pPr>
            <a:r>
              <a:rPr sz="4650" spc="922" baseline="-31362" dirty="0">
                <a:latin typeface="Segoe UI Symbol"/>
                <a:cs typeface="Segoe UI Symbol"/>
              </a:rPr>
              <a:t>=</a:t>
            </a:r>
            <a:r>
              <a:rPr sz="3100" u="heavy" spc="615" dirty="0">
                <a:uFill>
                  <a:solidFill>
                    <a:srgbClr val="000000"/>
                  </a:solidFill>
                </a:uFill>
                <a:latin typeface="Segoe UI Symbol"/>
                <a:cs typeface="Segoe UI Symbol"/>
              </a:rPr>
              <a:t> 	</a:t>
            </a:r>
            <a:r>
              <a:rPr sz="31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r>
              <a:rPr sz="4650" spc="465" baseline="-31362" dirty="0">
                <a:latin typeface="Segoe UI Symbol"/>
                <a:cs typeface="Segoe UI Symbol"/>
              </a:rPr>
              <a:t>×</a:t>
            </a:r>
            <a:r>
              <a:rPr sz="4650" i="1" spc="465" baseline="10752" dirty="0">
                <a:latin typeface="Times New Roman"/>
                <a:cs typeface="Times New Roman"/>
              </a:rPr>
              <a:t>Y</a:t>
            </a:r>
            <a:r>
              <a:rPr sz="4650" i="1" spc="-75" baseline="10752" dirty="0">
                <a:latin typeface="Times New Roman"/>
                <a:cs typeface="Times New Roman"/>
              </a:rPr>
              <a:t> </a:t>
            </a:r>
            <a:r>
              <a:rPr sz="2775" i="1" spc="15" baseline="-6006" dirty="0">
                <a:latin typeface="Times New Roman"/>
                <a:cs typeface="Times New Roman"/>
              </a:rPr>
              <a:t>AA</a:t>
            </a:r>
            <a:endParaRPr sz="2775" baseline="-6006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  <a:spcBef>
                <a:spcPts val="760"/>
              </a:spcBef>
              <a:tabLst>
                <a:tab pos="1552575" algn="l"/>
              </a:tabLst>
            </a:pPr>
            <a:r>
              <a:rPr sz="4650" i="1" spc="15" baseline="10752" dirty="0">
                <a:latin typeface="Times New Roman"/>
                <a:cs typeface="Times New Roman"/>
              </a:rPr>
              <a:t>N</a:t>
            </a:r>
            <a:r>
              <a:rPr sz="4650" i="1" spc="-465" baseline="10752" dirty="0">
                <a:latin typeface="Times New Roman"/>
                <a:cs typeface="Times New Roman"/>
              </a:rPr>
              <a:t> </a:t>
            </a:r>
            <a:r>
              <a:rPr sz="1850" i="1" dirty="0">
                <a:latin typeface="Times New Roman"/>
                <a:cs typeface="Times New Roman"/>
              </a:rPr>
              <a:t>coll	</a:t>
            </a:r>
            <a:r>
              <a:rPr sz="4650" i="1" spc="15" baseline="10752" dirty="0">
                <a:latin typeface="Times New Roman"/>
                <a:cs typeface="Times New Roman"/>
              </a:rPr>
              <a:t>Y</a:t>
            </a:r>
            <a:r>
              <a:rPr sz="4650" i="1" spc="-352" baseline="10752" dirty="0">
                <a:latin typeface="Times New Roman"/>
                <a:cs typeface="Times New Roman"/>
              </a:rPr>
              <a:t> </a:t>
            </a:r>
            <a:r>
              <a:rPr sz="1850" i="1" spc="10" dirty="0">
                <a:latin typeface="Times New Roman"/>
                <a:cs typeface="Times New Roman"/>
              </a:rPr>
              <a:t>pp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350" y="1651070"/>
            <a:ext cx="4954820" cy="4226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910" y="938529"/>
            <a:ext cx="2269490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5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p-Pb, ALICE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PRL110(2013)082302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60"/>
              </a:lnSpc>
              <a:spcBef>
                <a:spcPts val="45"/>
              </a:spcBef>
            </a:pPr>
            <a:r>
              <a:rPr sz="1000" spc="-10" dirty="0">
                <a:latin typeface="Arial"/>
                <a:cs typeface="Arial"/>
              </a:rPr>
              <a:t>Pb-Pb, ALICE, Phys.Lett.B720 </a:t>
            </a:r>
            <a:r>
              <a:rPr sz="1000" spc="-5" dirty="0">
                <a:latin typeface="Arial"/>
                <a:cs typeface="Arial"/>
              </a:rPr>
              <a:t>(2013)52  </a:t>
            </a:r>
            <a:r>
              <a:rPr sz="1000" spc="-10" dirty="0">
                <a:latin typeface="Arial"/>
                <a:cs typeface="Arial"/>
              </a:rPr>
              <a:t>Pb-Pb, </a:t>
            </a:r>
            <a:r>
              <a:rPr sz="1000" spc="-5" dirty="0">
                <a:latin typeface="Arial"/>
                <a:cs typeface="Arial"/>
              </a:rPr>
              <a:t>CMS, EPJC </a:t>
            </a:r>
            <a:r>
              <a:rPr sz="1000" spc="-10" dirty="0">
                <a:latin typeface="Arial"/>
                <a:cs typeface="Arial"/>
              </a:rPr>
              <a:t>(2012)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72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645410" y="938529"/>
            <a:ext cx="1877060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1175"/>
              </a:lnSpc>
              <a:spcBef>
                <a:spcPts val="100"/>
              </a:spcBef>
            </a:pPr>
            <a:r>
              <a:rPr sz="1000" spc="5" dirty="0">
                <a:latin typeface="Arial"/>
                <a:cs typeface="Arial"/>
              </a:rPr>
              <a:t>γ, </a:t>
            </a:r>
            <a:r>
              <a:rPr sz="1000" spc="-5" dirty="0">
                <a:latin typeface="Arial"/>
                <a:cs typeface="Arial"/>
              </a:rPr>
              <a:t>CMS, </a:t>
            </a:r>
            <a:r>
              <a:rPr sz="1000" spc="-10" dirty="0">
                <a:latin typeface="Arial"/>
                <a:cs typeface="Arial"/>
              </a:rPr>
              <a:t>PLB 710 (2012)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256</a:t>
            </a:r>
            <a:endParaRPr sz="1000">
              <a:latin typeface="Arial"/>
              <a:cs typeface="Arial"/>
            </a:endParaRPr>
          </a:p>
          <a:p>
            <a:pPr marL="26034">
              <a:lnSpc>
                <a:spcPts val="1155"/>
              </a:lnSpc>
            </a:pPr>
            <a:r>
              <a:rPr sz="1000" spc="-5" dirty="0">
                <a:latin typeface="Arial"/>
                <a:cs typeface="Arial"/>
              </a:rPr>
              <a:t>W</a:t>
            </a:r>
            <a:r>
              <a:rPr sz="825" spc="-7" baseline="40404" dirty="0">
                <a:latin typeface="Arial"/>
                <a:cs typeface="Arial"/>
              </a:rPr>
              <a:t>±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CMS, PLB715 (2012)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66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80"/>
              </a:lnSpc>
            </a:pPr>
            <a:r>
              <a:rPr sz="1000" dirty="0">
                <a:latin typeface="Arial"/>
                <a:cs typeface="Arial"/>
              </a:rPr>
              <a:t>Z</a:t>
            </a:r>
            <a:r>
              <a:rPr sz="825" baseline="40404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CMS, PRL106 (2011)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212301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2079" y="2837179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2079" y="3488690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12079" y="4831079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45"/>
              </a:lnSpc>
              <a:spcBef>
                <a:spcPts val="100"/>
              </a:spcBef>
              <a:tabLst>
                <a:tab pos="419734" algn="l"/>
              </a:tabLst>
            </a:pPr>
            <a:r>
              <a:rPr i="1" dirty="0">
                <a:latin typeface="Arial"/>
                <a:cs typeface="Arial"/>
              </a:rPr>
              <a:t>N	</a:t>
            </a:r>
            <a:r>
              <a:rPr dirty="0"/>
              <a:t>: </a:t>
            </a:r>
            <a:r>
              <a:rPr spc="-5" dirty="0"/>
              <a:t>the </a:t>
            </a:r>
            <a:r>
              <a:rPr dirty="0"/>
              <a:t>number </a:t>
            </a:r>
            <a:r>
              <a:rPr spc="-5" dirty="0"/>
              <a:t>of binary</a:t>
            </a:r>
            <a:r>
              <a:rPr spc="-30" dirty="0"/>
              <a:t> </a:t>
            </a:r>
            <a:r>
              <a:rPr dirty="0"/>
              <a:t>nucleon-</a:t>
            </a:r>
          </a:p>
          <a:p>
            <a:pPr marL="196850">
              <a:lnSpc>
                <a:spcPts val="935"/>
              </a:lnSpc>
            </a:pPr>
            <a:r>
              <a:rPr sz="1150" i="1" spc="5" dirty="0">
                <a:latin typeface="Arial"/>
                <a:cs typeface="Arial"/>
              </a:rPr>
              <a:t>coll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2225"/>
              </a:lnSpc>
            </a:pPr>
            <a:r>
              <a:rPr dirty="0"/>
              <a:t>nucleon</a:t>
            </a:r>
            <a:r>
              <a:rPr spc="-5" dirty="0"/>
              <a:t> </a:t>
            </a:r>
            <a:r>
              <a:rPr dirty="0"/>
              <a:t>collisions</a:t>
            </a:r>
          </a:p>
          <a:p>
            <a:pPr marL="12700">
              <a:lnSpc>
                <a:spcPts val="1960"/>
              </a:lnSpc>
              <a:tabLst>
                <a:tab pos="4172585" algn="l"/>
              </a:tabLst>
            </a:pPr>
            <a:r>
              <a:rPr spc="-5" dirty="0"/>
              <a:t>S</a:t>
            </a:r>
            <a:r>
              <a:rPr spc="5" dirty="0"/>
              <a:t>u</a:t>
            </a:r>
            <a:r>
              <a:rPr spc="-5" dirty="0"/>
              <a:t>p</a:t>
            </a:r>
            <a:r>
              <a:rPr spc="5" dirty="0"/>
              <a:t>e</a:t>
            </a:r>
            <a:r>
              <a:rPr dirty="0"/>
              <a:t>r</a:t>
            </a:r>
            <a:r>
              <a:rPr spc="5" dirty="0"/>
              <a:t>p</a:t>
            </a:r>
            <a:r>
              <a:rPr spc="-5" dirty="0"/>
              <a:t>o</a:t>
            </a:r>
            <a:r>
              <a:rPr spc="5" dirty="0"/>
              <a:t>s</a:t>
            </a:r>
            <a:r>
              <a:rPr spc="-5" dirty="0"/>
              <a:t>i</a:t>
            </a:r>
            <a:r>
              <a:rPr spc="-10" dirty="0"/>
              <a:t>t</a:t>
            </a:r>
            <a:r>
              <a:rPr dirty="0"/>
              <a:t>i</a:t>
            </a:r>
            <a:r>
              <a:rPr spc="5" dirty="0"/>
              <a:t>o</a:t>
            </a:r>
            <a:r>
              <a:rPr dirty="0"/>
              <a:t>n</a:t>
            </a:r>
            <a:r>
              <a:rPr spc="-10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15" dirty="0"/>
              <a:t> </a:t>
            </a:r>
            <a:r>
              <a:rPr spc="10" dirty="0"/>
              <a:t>N</a:t>
            </a:r>
            <a:r>
              <a:rPr dirty="0"/>
              <a:t>N</a:t>
            </a:r>
            <a:r>
              <a:rPr spc="-5" dirty="0"/>
              <a:t> </a:t>
            </a:r>
            <a:r>
              <a:rPr spc="5" dirty="0"/>
              <a:t>c</a:t>
            </a:r>
            <a:r>
              <a:rPr spc="-5" dirty="0"/>
              <a:t>o</a:t>
            </a:r>
            <a:r>
              <a:rPr dirty="0"/>
              <a:t>l</a:t>
            </a:r>
            <a:r>
              <a:rPr spc="-5" dirty="0"/>
              <a:t>l</a:t>
            </a:r>
            <a:r>
              <a:rPr dirty="0"/>
              <a:t>isi</a:t>
            </a:r>
            <a:r>
              <a:rPr spc="-5" dirty="0"/>
              <a:t>o</a:t>
            </a:r>
            <a:r>
              <a:rPr spc="5" dirty="0"/>
              <a:t>n</a:t>
            </a:r>
            <a:r>
              <a:rPr dirty="0"/>
              <a:t>s</a:t>
            </a:r>
            <a:r>
              <a:rPr spc="30" dirty="0"/>
              <a:t> </a:t>
            </a:r>
            <a:r>
              <a:rPr dirty="0">
                <a:latin typeface="Times New Roman"/>
                <a:cs typeface="Times New Roman"/>
              </a:rPr>
              <a:t>→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i="1" dirty="0">
                <a:latin typeface="Arial"/>
                <a:cs typeface="Arial"/>
              </a:rPr>
              <a:t>R	=1</a:t>
            </a:r>
          </a:p>
          <a:p>
            <a:pPr marR="295275" algn="r">
              <a:lnSpc>
                <a:spcPts val="935"/>
              </a:lnSpc>
            </a:pPr>
            <a:r>
              <a:rPr sz="1150" i="1" spc="5" dirty="0">
                <a:latin typeface="Arial"/>
                <a:cs typeface="Arial"/>
              </a:rPr>
              <a:t>AA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960"/>
              </a:lnSpc>
              <a:tabLst>
                <a:tab pos="2205355" algn="l"/>
              </a:tabLst>
            </a:pPr>
            <a:r>
              <a:rPr dirty="0"/>
              <a:t>Suppression →</a:t>
            </a:r>
            <a:r>
              <a:rPr spc="5" dirty="0"/>
              <a:t> </a:t>
            </a:r>
            <a:r>
              <a:rPr i="1" dirty="0">
                <a:latin typeface="Arial"/>
                <a:cs typeface="Arial"/>
              </a:rPr>
              <a:t>R	</a:t>
            </a:r>
            <a:r>
              <a:rPr i="1" spc="5" dirty="0">
                <a:latin typeface="Arial"/>
                <a:cs typeface="Arial"/>
              </a:rPr>
              <a:t>&lt;1</a:t>
            </a:r>
          </a:p>
          <a:p>
            <a:pPr marR="253365" algn="ctr">
              <a:lnSpc>
                <a:spcPts val="935"/>
              </a:lnSpc>
            </a:pPr>
            <a:r>
              <a:rPr sz="1150" i="1" dirty="0">
                <a:latin typeface="Arial"/>
                <a:cs typeface="Arial"/>
              </a:rPr>
              <a:t>AA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955"/>
              </a:lnSpc>
              <a:tabLst>
                <a:tab pos="2360295" algn="l"/>
              </a:tabLst>
            </a:pPr>
            <a:r>
              <a:rPr dirty="0"/>
              <a:t>Enhancement</a:t>
            </a:r>
            <a:r>
              <a:rPr spc="-15" dirty="0"/>
              <a:t> </a:t>
            </a:r>
            <a:r>
              <a:rPr dirty="0"/>
              <a:t>→</a:t>
            </a:r>
            <a:r>
              <a:rPr spc="15" dirty="0"/>
              <a:t> </a:t>
            </a:r>
            <a:r>
              <a:rPr i="1" dirty="0">
                <a:latin typeface="Arial"/>
                <a:cs typeface="Arial"/>
              </a:rPr>
              <a:t>R	&gt;1</a:t>
            </a:r>
          </a:p>
          <a:p>
            <a:pPr marL="46990" algn="ctr">
              <a:lnSpc>
                <a:spcPts val="1030"/>
              </a:lnSpc>
            </a:pPr>
            <a:r>
              <a:rPr sz="1150" i="1" spc="5" dirty="0">
                <a:latin typeface="Arial"/>
                <a:cs typeface="Arial"/>
              </a:rPr>
              <a:t>AA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501650">
              <a:lnSpc>
                <a:spcPts val="2230"/>
              </a:lnSpc>
              <a:spcBef>
                <a:spcPts val="770"/>
              </a:spcBef>
            </a:pPr>
            <a:r>
              <a:rPr spc="-10" dirty="0">
                <a:solidFill>
                  <a:srgbClr val="FF0000"/>
                </a:solidFill>
              </a:rPr>
              <a:t>Weakly </a:t>
            </a:r>
            <a:r>
              <a:rPr spc="-5" dirty="0">
                <a:solidFill>
                  <a:srgbClr val="FF0000"/>
                </a:solidFill>
              </a:rPr>
              <a:t>interacting particles </a:t>
            </a:r>
            <a:r>
              <a:rPr dirty="0">
                <a:solidFill>
                  <a:srgbClr val="FF0000"/>
                </a:solidFill>
              </a:rPr>
              <a:t>are not  </a:t>
            </a:r>
            <a:r>
              <a:rPr spc="-10" dirty="0">
                <a:solidFill>
                  <a:srgbClr val="FF0000"/>
                </a:solidFill>
              </a:rPr>
              <a:t>affected </a:t>
            </a:r>
            <a:r>
              <a:rPr spc="-5" dirty="0">
                <a:solidFill>
                  <a:srgbClr val="FF0000"/>
                </a:solidFill>
              </a:rPr>
              <a:t>by the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27979" y="5444490"/>
            <a:ext cx="1479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60" dirty="0">
                <a:latin typeface="Segoe UI Symbol"/>
                <a:cs typeface="Segoe UI Symbol"/>
              </a:rPr>
              <a:t>➔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8330" y="5320029"/>
            <a:ext cx="80518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18185" algn="l"/>
              </a:tabLst>
            </a:pPr>
            <a:r>
              <a:rPr sz="1150" spc="5" dirty="0">
                <a:solidFill>
                  <a:srgbClr val="FF0000"/>
                </a:solidFill>
                <a:latin typeface="Times New Roman"/>
                <a:cs typeface="Times New Roman"/>
              </a:rPr>
              <a:t>±	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18550" y="5533390"/>
            <a:ext cx="23876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FF0000"/>
                </a:solidFill>
                <a:latin typeface="Times New Roman"/>
                <a:cs typeface="Times New Roman"/>
              </a:rPr>
              <a:t>AA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96426" y="5320029"/>
            <a:ext cx="336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43879" y="5259069"/>
            <a:ext cx="3099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Photons,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Z bosons R 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compatible with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6170" y="25400"/>
            <a:ext cx="53174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Collision system</a:t>
            </a:r>
            <a:r>
              <a:rPr spc="-35" dirty="0"/>
              <a:t> </a:t>
            </a:r>
            <a:r>
              <a:rPr dirty="0"/>
              <a:t>dependence</a:t>
            </a:r>
          </a:p>
        </p:txBody>
      </p:sp>
      <p:sp>
        <p:nvSpPr>
          <p:cNvPr id="4" name="object 4"/>
          <p:cNvSpPr/>
          <p:nvPr/>
        </p:nvSpPr>
        <p:spPr>
          <a:xfrm>
            <a:off x="192951" y="1202531"/>
            <a:ext cx="4407128" cy="578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3735" y="1201710"/>
            <a:ext cx="4413504" cy="2698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1790" y="767080"/>
            <a:ext cx="77730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24145" algn="l"/>
              </a:tabLst>
            </a:pPr>
            <a:r>
              <a:rPr sz="2700" spc="-7" baseline="1543" dirty="0">
                <a:latin typeface="Arial"/>
                <a:cs typeface="Arial"/>
              </a:rPr>
              <a:t>PHENIX</a:t>
            </a:r>
            <a:r>
              <a:rPr sz="2700" spc="22" baseline="1543" dirty="0">
                <a:latin typeface="Arial"/>
                <a:cs typeface="Arial"/>
              </a:rPr>
              <a:t> </a:t>
            </a:r>
            <a:r>
              <a:rPr sz="2700" spc="-15" baseline="1543" dirty="0">
                <a:latin typeface="Arial"/>
                <a:cs typeface="Arial"/>
              </a:rPr>
              <a:t>arxiv:0801.0220	</a:t>
            </a:r>
            <a:r>
              <a:rPr sz="1800" spc="-5" dirty="0">
                <a:latin typeface="Arial"/>
                <a:cs typeface="Arial"/>
              </a:rPr>
              <a:t>PHENIX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arxiv:1509.0538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015229" y="456819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5229" y="517779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1129" y="4483100"/>
            <a:ext cx="4422140" cy="13506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260985">
              <a:lnSpc>
                <a:spcPts val="2230"/>
              </a:lnSpc>
              <a:spcBef>
                <a:spcPts val="315"/>
              </a:spcBef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J/ψ production studied also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in</a:t>
            </a:r>
            <a:r>
              <a:rPr sz="2000" spc="-100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Cu-Cu  and U-U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  <a:tabLst>
                <a:tab pos="1762125" algn="l"/>
              </a:tabLst>
            </a:pP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Similar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 J/ψ R	observed at 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similar</a:t>
            </a:r>
            <a:r>
              <a:rPr sz="2000" spc="-5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1493520">
              <a:lnSpc>
                <a:spcPts val="935"/>
              </a:lnSpc>
              <a:tabLst>
                <a:tab pos="4153535" algn="l"/>
              </a:tabLst>
            </a:pPr>
            <a:r>
              <a:rPr sz="1150" spc="5" dirty="0">
                <a:solidFill>
                  <a:srgbClr val="FF3333"/>
                </a:solidFill>
                <a:latin typeface="Arial"/>
                <a:cs typeface="Arial"/>
              </a:rPr>
              <a:t>AA	</a:t>
            </a:r>
            <a:r>
              <a:rPr sz="1150" dirty="0">
                <a:solidFill>
                  <a:srgbClr val="FF3333"/>
                </a:solidFill>
                <a:latin typeface="Arial"/>
                <a:cs typeface="Arial"/>
              </a:rPr>
              <a:t>part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960"/>
              </a:lnSpc>
            </a:pP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333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692150">
              <a:lnSpc>
                <a:spcPts val="1030"/>
              </a:lnSpc>
            </a:pPr>
            <a:r>
              <a:rPr sz="1150" spc="5" dirty="0">
                <a:solidFill>
                  <a:srgbClr val="FF3333"/>
                </a:solidFill>
                <a:latin typeface="Arial"/>
                <a:cs typeface="Arial"/>
              </a:rPr>
              <a:t>coll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6625" algn="l"/>
                <a:tab pos="9083675" algn="l"/>
              </a:tabLst>
            </a:pPr>
            <a:r>
              <a:rPr sz="3200" u="heavy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65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</a:t>
            </a:r>
            <a:r>
              <a:rPr sz="3200" u="heavy" spc="-250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AuAu	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2347" y="1887333"/>
            <a:ext cx="4929892" cy="4822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671" y="1934910"/>
            <a:ext cx="4520938" cy="4350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0430" y="1383029"/>
            <a:ext cx="2301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STAR </a:t>
            </a:r>
            <a:r>
              <a:rPr sz="1800" spc="-5" dirty="0">
                <a:latin typeface="Arial"/>
                <a:cs typeface="Arial"/>
              </a:rPr>
              <a:t>arxiv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1310.3563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62</a:t>
            </a:fld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08829" y="50800"/>
            <a:ext cx="8629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FF"/>
                </a:solidFill>
                <a:latin typeface="Arial"/>
                <a:cs typeface="Arial"/>
              </a:rPr>
              <a:t>J/</a:t>
            </a:r>
            <a:r>
              <a:rPr sz="3200" spc="5" dirty="0">
                <a:solidFill>
                  <a:srgbClr val="3333FF"/>
                </a:solidFill>
                <a:latin typeface="Arial"/>
                <a:cs typeface="Arial"/>
              </a:rPr>
              <a:t>ps</a:t>
            </a:r>
            <a:r>
              <a:rPr sz="3200" dirty="0">
                <a:solidFill>
                  <a:srgbClr val="3333FF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034" y="1435226"/>
            <a:ext cx="4911927" cy="4458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700" y="986790"/>
            <a:ext cx="230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STAR </a:t>
            </a:r>
            <a:r>
              <a:rPr sz="1800" spc="-5" dirty="0">
                <a:latin typeface="Arial"/>
                <a:cs typeface="Arial"/>
              </a:rPr>
              <a:t>arxiv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1310.3563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958850"/>
            <a:ext cx="9097010" cy="491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15"/>
              </a:lnSpc>
              <a:spcBef>
                <a:spcPts val="100"/>
              </a:spcBef>
            </a:pPr>
            <a:r>
              <a:rPr spc="-5" dirty="0"/>
              <a:t>PHENIX</a:t>
            </a:r>
            <a:r>
              <a:rPr spc="-10" dirty="0"/>
              <a:t> </a:t>
            </a:r>
            <a:r>
              <a:rPr lang="en-US" dirty="0" smtClean="0"/>
              <a:t>C</a:t>
            </a:r>
            <a:r>
              <a:rPr dirty="0" smtClean="0"/>
              <a:t>u</a:t>
            </a:r>
            <a:r>
              <a:rPr lang="en-US" dirty="0"/>
              <a:t>+</a:t>
            </a:r>
            <a:r>
              <a:rPr lang="en-US" dirty="0" smtClean="0"/>
              <a:t>A</a:t>
            </a:r>
            <a:r>
              <a:rPr dirty="0" smtClean="0"/>
              <a:t>u</a:t>
            </a:r>
            <a:r>
              <a:rPr lang="en-US" dirty="0" smtClean="0"/>
              <a:t> </a:t>
            </a:r>
            <a:r>
              <a:rPr dirty="0" smtClean="0"/>
              <a:t>200</a:t>
            </a:r>
            <a:r>
              <a:rPr lang="en-US" dirty="0" smtClean="0"/>
              <a:t> </a:t>
            </a:r>
            <a:r>
              <a:rPr dirty="0" smtClean="0"/>
              <a:t>arxiv</a:t>
            </a:r>
            <a:r>
              <a:rPr dirty="0"/>
              <a:t>:1404.1873	</a:t>
            </a:r>
          </a:p>
        </p:txBody>
      </p:sp>
      <p:sp>
        <p:nvSpPr>
          <p:cNvPr id="3" name="object 3"/>
          <p:cNvSpPr/>
          <p:nvPr/>
        </p:nvSpPr>
        <p:spPr>
          <a:xfrm>
            <a:off x="246254" y="2618924"/>
            <a:ext cx="4454304" cy="2652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0934" y="2532678"/>
            <a:ext cx="4462709" cy="266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64</a:t>
            </a:fld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79" y="1714474"/>
            <a:ext cx="4550833" cy="501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031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PHENIX	</a:t>
            </a:r>
          </a:p>
        </p:txBody>
      </p:sp>
      <p:sp>
        <p:nvSpPr>
          <p:cNvPr id="4" name="object 4"/>
          <p:cNvSpPr/>
          <p:nvPr/>
        </p:nvSpPr>
        <p:spPr>
          <a:xfrm>
            <a:off x="233354" y="1696553"/>
            <a:ext cx="4521850" cy="4950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65</a:t>
            </a:fld>
            <a:endParaRPr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7435" algn="l"/>
                <a:tab pos="9083675" algn="l"/>
              </a:tabLst>
            </a:pPr>
            <a:r>
              <a:rPr sz="3200" u="heavy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</a:t>
            </a:r>
            <a:r>
              <a:rPr lang="en-US" sz="3200" u="heavy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/</a:t>
            </a:r>
            <a:r>
              <a:rPr lang="en-US" sz="3200" u="heavy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3200" u="heavy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</a:t>
            </a:r>
            <a:r>
              <a:rPr sz="3200" u="heavy" spc="-90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CuCu	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5763" y="1981883"/>
            <a:ext cx="4482790" cy="2662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25600" y="1507490"/>
            <a:ext cx="230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STAR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arxiv:0904.0439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66</a:t>
            </a:fld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674" y="2274625"/>
            <a:ext cx="4390621" cy="2855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748790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PHENIX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arxiv:0801.0220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35496" y="2184652"/>
            <a:ext cx="4526071" cy="3819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9790" y="1706879"/>
            <a:ext cx="2302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Arial"/>
                <a:cs typeface="Arial"/>
              </a:rPr>
              <a:t>STAR </a:t>
            </a:r>
            <a:r>
              <a:rPr sz="1800" spc="-5" dirty="0">
                <a:latin typeface="Arial"/>
                <a:cs typeface="Arial"/>
              </a:rPr>
              <a:t>arxiv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1310.3563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67</a:t>
            </a:fld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5459" y="6887519"/>
            <a:ext cx="88900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562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arxiv:0711.3917	</a:t>
            </a:r>
          </a:p>
        </p:txBody>
      </p:sp>
      <p:sp>
        <p:nvSpPr>
          <p:cNvPr id="4" name="object 4"/>
          <p:cNvSpPr/>
          <p:nvPr/>
        </p:nvSpPr>
        <p:spPr>
          <a:xfrm>
            <a:off x="5454422" y="1246112"/>
            <a:ext cx="4043445" cy="332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59" y="3836670"/>
            <a:ext cx="4114799" cy="342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954" y="1295126"/>
            <a:ext cx="3994282" cy="3336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609" y="3856990"/>
            <a:ext cx="4114800" cy="3420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72726" y="6874819"/>
            <a:ext cx="114300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0"/>
            <a:ext cx="9097010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15"/>
              </a:lnSpc>
              <a:spcBef>
                <a:spcPts val="100"/>
              </a:spcBef>
            </a:pPr>
            <a:r>
              <a:rPr spc="-65" dirty="0"/>
              <a:t>STAR</a:t>
            </a:r>
            <a:r>
              <a:rPr spc="-185" dirty="0"/>
              <a:t> </a:t>
            </a:r>
            <a:r>
              <a:rPr spc="-5" dirty="0" smtClean="0"/>
              <a:t>AuAu</a:t>
            </a:r>
            <a:r>
              <a:rPr lang="en-US" spc="-5" dirty="0" smtClean="0"/>
              <a:t> </a:t>
            </a:r>
            <a:r>
              <a:rPr lang="en-US" dirty="0"/>
              <a:t>arxiv:</a:t>
            </a:r>
            <a:r>
              <a:rPr lang="en-US" spc="-105" dirty="0"/>
              <a:t> </a:t>
            </a:r>
            <a:r>
              <a:rPr lang="en-US" dirty="0"/>
              <a:t>1208.2736</a:t>
            </a:r>
            <a:endParaRPr spc="-5" dirty="0"/>
          </a:p>
          <a:p>
            <a:pPr algn="ctr">
              <a:lnSpc>
                <a:spcPts val="3715"/>
              </a:lnSpc>
              <a:tabLst>
                <a:tab pos="3027045" algn="l"/>
                <a:tab pos="9070975" algn="l"/>
              </a:tabLst>
            </a:pPr>
            <a:r>
              <a:rPr strike="sngStrike" dirty="0">
                <a:latin typeface="Times New Roman"/>
                <a:cs typeface="Times New Roman"/>
              </a:rPr>
              <a:t> 	</a:t>
            </a:r>
            <a:r>
              <a:rPr strike="sngStrike"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98754" y="2063123"/>
            <a:ext cx="4512468" cy="4030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3790" y="1927860"/>
            <a:ext cx="5029200" cy="2313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69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Direct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production and</a:t>
            </a:r>
            <a:r>
              <a:rPr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feed-down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97027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876300"/>
            <a:ext cx="73075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Inclusive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quarkonium measurements normally contain</a:t>
            </a:r>
            <a:r>
              <a:rPr sz="2200" spc="-2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both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1370329"/>
            <a:ext cx="14224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5089" y="1211580"/>
            <a:ext cx="6017260" cy="94234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Directly produced particles</a:t>
            </a:r>
            <a:r>
              <a:rPr sz="2200" spc="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and…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Feed-down from higher mass quarkonium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states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869" y="230759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869" y="27305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6889" y="2128519"/>
            <a:ext cx="7487920" cy="118237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e.g. ψ(2S)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→ J/ψ + X,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χc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→ J/ψ + γ,</a:t>
            </a:r>
            <a:r>
              <a:rPr sz="2200" spc="-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B-&gt;J/ψ+X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ts val="2470"/>
              </a:lnSpc>
              <a:spcBef>
                <a:spcPts val="905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Feed-down contributions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to J/ψ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and Y(1S)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can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be as high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as 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50%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0"/>
            <a:ext cx="9097010" cy="491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15"/>
              </a:lnSpc>
              <a:spcBef>
                <a:spcPts val="100"/>
              </a:spcBef>
            </a:pPr>
            <a:r>
              <a:rPr spc="-5" dirty="0"/>
              <a:t>PHENIX </a:t>
            </a:r>
            <a:r>
              <a:rPr dirty="0" smtClean="0"/>
              <a:t>J</a:t>
            </a:r>
            <a:r>
              <a:rPr lang="en-US" dirty="0" smtClean="0"/>
              <a:t>/P</a:t>
            </a:r>
            <a:r>
              <a:rPr dirty="0" smtClean="0"/>
              <a:t>si</a:t>
            </a:r>
            <a:r>
              <a:rPr spc="-20" dirty="0" smtClean="0"/>
              <a:t> </a:t>
            </a:r>
            <a:r>
              <a:rPr lang="en-US" dirty="0" smtClean="0"/>
              <a:t>A</a:t>
            </a:r>
            <a:r>
              <a:rPr dirty="0" smtClean="0"/>
              <a:t>u</a:t>
            </a:r>
            <a:r>
              <a:rPr lang="en-US" dirty="0" smtClean="0"/>
              <a:t>A</a:t>
            </a:r>
            <a:r>
              <a:rPr dirty="0" smtClean="0"/>
              <a:t>u200</a:t>
            </a:r>
            <a:r>
              <a:rPr lang="en-US" dirty="0" smtClean="0"/>
              <a:t> </a:t>
            </a:r>
            <a:r>
              <a:rPr dirty="0" smtClean="0"/>
              <a:t>arxiv</a:t>
            </a:r>
            <a:r>
              <a:rPr dirty="0"/>
              <a:t>:1103.6269</a:t>
            </a:r>
            <a:r>
              <a:rPr strike="sngStrike"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907339" y="1952559"/>
            <a:ext cx="4434678" cy="4245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70</a:t>
            </a:fld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90" y="607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83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4400" y="163830"/>
            <a:ext cx="571119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25"/>
              </a:lnSpc>
              <a:spcBef>
                <a:spcPts val="100"/>
              </a:spcBef>
            </a:pPr>
            <a:r>
              <a:rPr spc="-5" dirty="0"/>
              <a:t>Inclusive </a:t>
            </a:r>
            <a:r>
              <a:rPr spc="10" dirty="0"/>
              <a:t>J/ψ </a:t>
            </a:r>
            <a:r>
              <a:rPr spc="-5" dirty="0"/>
              <a:t>as </a:t>
            </a:r>
            <a:r>
              <a:rPr dirty="0"/>
              <a:t>a </a:t>
            </a:r>
            <a:r>
              <a:rPr spc="-5" dirty="0"/>
              <a:t>function </a:t>
            </a:r>
            <a:r>
              <a:rPr dirty="0"/>
              <a:t>of</a:t>
            </a:r>
            <a:r>
              <a:rPr spc="25" dirty="0"/>
              <a:t> </a:t>
            </a:r>
            <a:r>
              <a:rPr i="1" dirty="0">
                <a:latin typeface="Arial"/>
                <a:cs typeface="Arial"/>
              </a:rPr>
              <a:t>p</a:t>
            </a:r>
          </a:p>
          <a:p>
            <a:pPr marR="5080" algn="r">
              <a:lnSpc>
                <a:spcPts val="1905"/>
              </a:lnSpc>
            </a:pPr>
            <a:r>
              <a:rPr sz="2100" spc="-10" dirty="0"/>
              <a:t>T</a:t>
            </a:r>
            <a:endParaRPr sz="2100"/>
          </a:p>
        </p:txBody>
      </p:sp>
      <p:sp>
        <p:nvSpPr>
          <p:cNvPr id="4" name="object 4"/>
          <p:cNvSpPr/>
          <p:nvPr/>
        </p:nvSpPr>
        <p:spPr>
          <a:xfrm>
            <a:off x="96724" y="1493412"/>
            <a:ext cx="4899414" cy="3591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73779" y="1259840"/>
            <a:ext cx="1352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PLB734 (2014)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71</a:t>
            </a:fld>
            <a:endParaRPr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800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J/psi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elliptic</a:t>
            </a:r>
            <a:r>
              <a:rPr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flow	</a:t>
            </a:r>
          </a:p>
        </p:txBody>
      </p:sp>
      <p:sp>
        <p:nvSpPr>
          <p:cNvPr id="3" name="object 3"/>
          <p:cNvSpPr/>
          <p:nvPr/>
        </p:nvSpPr>
        <p:spPr>
          <a:xfrm>
            <a:off x="2794257" y="952344"/>
            <a:ext cx="4483809" cy="5521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72</a:t>
            </a:fld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7880" y="710056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75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5090" y="106680"/>
            <a:ext cx="2286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Elliptic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flow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26492" y="1126489"/>
            <a:ext cx="4928616" cy="357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" y="4725670"/>
            <a:ext cx="314959" cy="167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90" y="4992370"/>
            <a:ext cx="331470" cy="0"/>
          </a:xfrm>
          <a:custGeom>
            <a:avLst/>
            <a:gdLst/>
            <a:ahLst/>
            <a:cxnLst/>
            <a:rect l="l" t="t" r="r" b="b"/>
            <a:pathLst>
              <a:path w="331469">
                <a:moveTo>
                  <a:pt x="0" y="0"/>
                </a:moveTo>
                <a:lnTo>
                  <a:pt x="331469" y="0"/>
                </a:lnTo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180" y="5049520"/>
            <a:ext cx="243840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7100" y="4941570"/>
            <a:ext cx="15748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4910" y="4894579"/>
            <a:ext cx="69850" cy="157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3819" y="499617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8890" y="0"/>
                </a:moveTo>
                <a:lnTo>
                  <a:pt x="0" y="0"/>
                </a:lnTo>
                <a:lnTo>
                  <a:pt x="0" y="69850"/>
                </a:lnTo>
                <a:lnTo>
                  <a:pt x="8890" y="6985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3969" y="499237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3819" y="4917440"/>
            <a:ext cx="8890" cy="71120"/>
          </a:xfrm>
          <a:custGeom>
            <a:avLst/>
            <a:gdLst/>
            <a:ahLst/>
            <a:cxnLst/>
            <a:rect l="l" t="t" r="r" b="b"/>
            <a:pathLst>
              <a:path w="8890" h="71120">
                <a:moveTo>
                  <a:pt x="8890" y="0"/>
                </a:moveTo>
                <a:lnTo>
                  <a:pt x="0" y="0"/>
                </a:lnTo>
                <a:lnTo>
                  <a:pt x="0" y="71120"/>
                </a:lnTo>
                <a:lnTo>
                  <a:pt x="8890" y="7112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2880" y="4894579"/>
            <a:ext cx="208280" cy="158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1479" y="4966970"/>
            <a:ext cx="58419" cy="130810"/>
          </a:xfrm>
          <a:custGeom>
            <a:avLst/>
            <a:gdLst/>
            <a:ahLst/>
            <a:cxnLst/>
            <a:rect l="l" t="t" r="r" b="b"/>
            <a:pathLst>
              <a:path w="58419" h="130810">
                <a:moveTo>
                  <a:pt x="58419" y="125729"/>
                </a:moveTo>
                <a:lnTo>
                  <a:pt x="1269" y="125729"/>
                </a:lnTo>
                <a:lnTo>
                  <a:pt x="1269" y="130809"/>
                </a:lnTo>
                <a:lnTo>
                  <a:pt x="8155" y="130075"/>
                </a:lnTo>
                <a:lnTo>
                  <a:pt x="15398" y="129698"/>
                </a:lnTo>
                <a:lnTo>
                  <a:pt x="22879" y="129559"/>
                </a:lnTo>
                <a:lnTo>
                  <a:pt x="58419" y="129539"/>
                </a:lnTo>
                <a:lnTo>
                  <a:pt x="58419" y="125729"/>
                </a:lnTo>
                <a:close/>
              </a:path>
              <a:path w="58419" h="130810">
                <a:moveTo>
                  <a:pt x="58419" y="129539"/>
                </a:moveTo>
                <a:lnTo>
                  <a:pt x="30480" y="129539"/>
                </a:lnTo>
                <a:lnTo>
                  <a:pt x="37345" y="129559"/>
                </a:lnTo>
                <a:lnTo>
                  <a:pt x="44450" y="129698"/>
                </a:lnTo>
                <a:lnTo>
                  <a:pt x="51554" y="130075"/>
                </a:lnTo>
                <a:lnTo>
                  <a:pt x="58419" y="130809"/>
                </a:lnTo>
                <a:lnTo>
                  <a:pt x="58419" y="129539"/>
                </a:lnTo>
                <a:close/>
              </a:path>
              <a:path w="58419" h="130810">
                <a:moveTo>
                  <a:pt x="35559" y="11429"/>
                </a:moveTo>
                <a:lnTo>
                  <a:pt x="24130" y="11429"/>
                </a:lnTo>
                <a:lnTo>
                  <a:pt x="24130" y="125729"/>
                </a:lnTo>
                <a:lnTo>
                  <a:pt x="35559" y="125729"/>
                </a:lnTo>
                <a:lnTo>
                  <a:pt x="35559" y="11429"/>
                </a:lnTo>
                <a:close/>
              </a:path>
              <a:path w="58419" h="130810">
                <a:moveTo>
                  <a:pt x="35559" y="0"/>
                </a:moveTo>
                <a:lnTo>
                  <a:pt x="33019" y="0"/>
                </a:lnTo>
                <a:lnTo>
                  <a:pt x="26471" y="5556"/>
                </a:lnTo>
                <a:lnTo>
                  <a:pt x="18732" y="9207"/>
                </a:lnTo>
                <a:lnTo>
                  <a:pt x="10517" y="11429"/>
                </a:lnTo>
                <a:lnTo>
                  <a:pt x="2539" y="12699"/>
                </a:lnTo>
                <a:lnTo>
                  <a:pt x="0" y="12699"/>
                </a:lnTo>
                <a:lnTo>
                  <a:pt x="0" y="17779"/>
                </a:lnTo>
                <a:lnTo>
                  <a:pt x="6350" y="17779"/>
                </a:lnTo>
                <a:lnTo>
                  <a:pt x="16509" y="16509"/>
                </a:lnTo>
                <a:lnTo>
                  <a:pt x="24130" y="11429"/>
                </a:lnTo>
                <a:lnTo>
                  <a:pt x="35559" y="11429"/>
                </a:lnTo>
                <a:lnTo>
                  <a:pt x="35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7839" y="4946650"/>
            <a:ext cx="276860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1370" y="4874259"/>
            <a:ext cx="52069" cy="236220"/>
          </a:xfrm>
          <a:custGeom>
            <a:avLst/>
            <a:gdLst/>
            <a:ahLst/>
            <a:cxnLst/>
            <a:rect l="l" t="t" r="r" b="b"/>
            <a:pathLst>
              <a:path w="52069" h="236220">
                <a:moveTo>
                  <a:pt x="52069" y="0"/>
                </a:moveTo>
                <a:lnTo>
                  <a:pt x="49530" y="0"/>
                </a:lnTo>
                <a:lnTo>
                  <a:pt x="44707" y="2996"/>
                </a:lnTo>
                <a:lnTo>
                  <a:pt x="15240" y="43179"/>
                </a:lnTo>
                <a:lnTo>
                  <a:pt x="3333" y="82073"/>
                </a:lnTo>
                <a:lnTo>
                  <a:pt x="0" y="118109"/>
                </a:lnTo>
                <a:lnTo>
                  <a:pt x="436" y="132695"/>
                </a:lnTo>
                <a:lnTo>
                  <a:pt x="7500" y="171866"/>
                </a:lnTo>
                <a:lnTo>
                  <a:pt x="26134" y="211038"/>
                </a:lnTo>
                <a:lnTo>
                  <a:pt x="49530" y="236219"/>
                </a:lnTo>
                <a:lnTo>
                  <a:pt x="52069" y="236219"/>
                </a:lnTo>
                <a:lnTo>
                  <a:pt x="52069" y="233679"/>
                </a:lnTo>
                <a:lnTo>
                  <a:pt x="50800" y="233679"/>
                </a:lnTo>
                <a:lnTo>
                  <a:pt x="40362" y="221158"/>
                </a:lnTo>
                <a:lnTo>
                  <a:pt x="27305" y="199231"/>
                </a:lnTo>
                <a:lnTo>
                  <a:pt x="16152" y="165635"/>
                </a:lnTo>
                <a:lnTo>
                  <a:pt x="11430" y="118109"/>
                </a:lnTo>
                <a:lnTo>
                  <a:pt x="15974" y="70584"/>
                </a:lnTo>
                <a:lnTo>
                  <a:pt x="26828" y="36988"/>
                </a:lnTo>
                <a:lnTo>
                  <a:pt x="39826" y="15061"/>
                </a:lnTo>
                <a:lnTo>
                  <a:pt x="50800" y="2539"/>
                </a:lnTo>
                <a:lnTo>
                  <a:pt x="52069" y="126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5029" y="4886959"/>
            <a:ext cx="121919" cy="213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91079" y="499173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67610" y="4889500"/>
            <a:ext cx="243839" cy="1993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35579" y="4874259"/>
            <a:ext cx="50800" cy="236220"/>
          </a:xfrm>
          <a:custGeom>
            <a:avLst/>
            <a:gdLst/>
            <a:ahLst/>
            <a:cxnLst/>
            <a:rect l="l" t="t" r="r" b="b"/>
            <a:pathLst>
              <a:path w="50800" h="236220">
                <a:moveTo>
                  <a:pt x="1269" y="0"/>
                </a:moveTo>
                <a:lnTo>
                  <a:pt x="0" y="0"/>
                </a:lnTo>
                <a:lnTo>
                  <a:pt x="0" y="2539"/>
                </a:lnTo>
                <a:lnTo>
                  <a:pt x="11172" y="15061"/>
                </a:lnTo>
                <a:lnTo>
                  <a:pt x="24606" y="36988"/>
                </a:lnTo>
                <a:lnTo>
                  <a:pt x="35897" y="70584"/>
                </a:lnTo>
                <a:lnTo>
                  <a:pt x="40639" y="118109"/>
                </a:lnTo>
                <a:lnTo>
                  <a:pt x="35897" y="165635"/>
                </a:lnTo>
                <a:lnTo>
                  <a:pt x="24606" y="199231"/>
                </a:lnTo>
                <a:lnTo>
                  <a:pt x="11172" y="221158"/>
                </a:lnTo>
                <a:lnTo>
                  <a:pt x="0" y="233679"/>
                </a:lnTo>
                <a:lnTo>
                  <a:pt x="0" y="236219"/>
                </a:lnTo>
                <a:lnTo>
                  <a:pt x="1269" y="236219"/>
                </a:lnTo>
                <a:lnTo>
                  <a:pt x="6092" y="233044"/>
                </a:lnTo>
                <a:lnTo>
                  <a:pt x="35559" y="193039"/>
                </a:lnTo>
                <a:lnTo>
                  <a:pt x="47942" y="154146"/>
                </a:lnTo>
                <a:lnTo>
                  <a:pt x="50800" y="118109"/>
                </a:lnTo>
                <a:lnTo>
                  <a:pt x="50383" y="102989"/>
                </a:lnTo>
                <a:lnTo>
                  <a:pt x="43834" y="64174"/>
                </a:lnTo>
                <a:lnTo>
                  <a:pt x="25737" y="24645"/>
                </a:lnTo>
                <a:lnTo>
                  <a:pt x="6092" y="2976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9400" y="4874259"/>
            <a:ext cx="1176020" cy="2362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9550" y="499173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6079" y="4889500"/>
            <a:ext cx="243840" cy="199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4050" y="4874259"/>
            <a:ext cx="50800" cy="236220"/>
          </a:xfrm>
          <a:custGeom>
            <a:avLst/>
            <a:gdLst/>
            <a:ahLst/>
            <a:cxnLst/>
            <a:rect l="l" t="t" r="r" b="b"/>
            <a:pathLst>
              <a:path w="50800" h="236220">
                <a:moveTo>
                  <a:pt x="1270" y="0"/>
                </a:moveTo>
                <a:lnTo>
                  <a:pt x="0" y="0"/>
                </a:lnTo>
                <a:lnTo>
                  <a:pt x="0" y="2539"/>
                </a:lnTo>
                <a:lnTo>
                  <a:pt x="11172" y="15061"/>
                </a:lnTo>
                <a:lnTo>
                  <a:pt x="24606" y="36988"/>
                </a:lnTo>
                <a:lnTo>
                  <a:pt x="35897" y="70584"/>
                </a:lnTo>
                <a:lnTo>
                  <a:pt x="40639" y="118109"/>
                </a:lnTo>
                <a:lnTo>
                  <a:pt x="35897" y="165635"/>
                </a:lnTo>
                <a:lnTo>
                  <a:pt x="24606" y="199231"/>
                </a:lnTo>
                <a:lnTo>
                  <a:pt x="11172" y="221158"/>
                </a:lnTo>
                <a:lnTo>
                  <a:pt x="0" y="233679"/>
                </a:lnTo>
                <a:lnTo>
                  <a:pt x="0" y="236219"/>
                </a:lnTo>
                <a:lnTo>
                  <a:pt x="1270" y="236219"/>
                </a:lnTo>
                <a:lnTo>
                  <a:pt x="6092" y="233044"/>
                </a:lnTo>
                <a:lnTo>
                  <a:pt x="35560" y="193039"/>
                </a:lnTo>
                <a:lnTo>
                  <a:pt x="47942" y="154146"/>
                </a:lnTo>
                <a:lnTo>
                  <a:pt x="50800" y="118109"/>
                </a:lnTo>
                <a:lnTo>
                  <a:pt x="50383" y="102989"/>
                </a:lnTo>
                <a:lnTo>
                  <a:pt x="43834" y="64174"/>
                </a:lnTo>
                <a:lnTo>
                  <a:pt x="25737" y="24645"/>
                </a:lnTo>
                <a:lnTo>
                  <a:pt x="6092" y="2976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47870" y="4874259"/>
            <a:ext cx="50800" cy="236220"/>
          </a:xfrm>
          <a:custGeom>
            <a:avLst/>
            <a:gdLst/>
            <a:ahLst/>
            <a:cxnLst/>
            <a:rect l="l" t="t" r="r" b="b"/>
            <a:pathLst>
              <a:path w="50800" h="236220">
                <a:moveTo>
                  <a:pt x="1269" y="0"/>
                </a:moveTo>
                <a:lnTo>
                  <a:pt x="0" y="0"/>
                </a:lnTo>
                <a:lnTo>
                  <a:pt x="0" y="2539"/>
                </a:lnTo>
                <a:lnTo>
                  <a:pt x="11172" y="15061"/>
                </a:lnTo>
                <a:lnTo>
                  <a:pt x="24606" y="36988"/>
                </a:lnTo>
                <a:lnTo>
                  <a:pt x="35897" y="70584"/>
                </a:lnTo>
                <a:lnTo>
                  <a:pt x="40639" y="118109"/>
                </a:lnTo>
                <a:lnTo>
                  <a:pt x="35897" y="165635"/>
                </a:lnTo>
                <a:lnTo>
                  <a:pt x="24606" y="199231"/>
                </a:lnTo>
                <a:lnTo>
                  <a:pt x="11172" y="221158"/>
                </a:lnTo>
                <a:lnTo>
                  <a:pt x="0" y="233679"/>
                </a:lnTo>
                <a:lnTo>
                  <a:pt x="0" y="236219"/>
                </a:lnTo>
                <a:lnTo>
                  <a:pt x="1269" y="236219"/>
                </a:lnTo>
                <a:lnTo>
                  <a:pt x="6092" y="233044"/>
                </a:lnTo>
                <a:lnTo>
                  <a:pt x="35559" y="193039"/>
                </a:lnTo>
                <a:lnTo>
                  <a:pt x="47942" y="154146"/>
                </a:lnTo>
                <a:lnTo>
                  <a:pt x="50800" y="118109"/>
                </a:lnTo>
                <a:lnTo>
                  <a:pt x="50383" y="102989"/>
                </a:lnTo>
                <a:lnTo>
                  <a:pt x="43834" y="64174"/>
                </a:lnTo>
                <a:lnTo>
                  <a:pt x="25915" y="24645"/>
                </a:lnTo>
                <a:lnTo>
                  <a:pt x="6627" y="2976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01540" y="4996179"/>
            <a:ext cx="8890" cy="69850"/>
          </a:xfrm>
          <a:custGeom>
            <a:avLst/>
            <a:gdLst/>
            <a:ahLst/>
            <a:cxnLst/>
            <a:rect l="l" t="t" r="r" b="b"/>
            <a:pathLst>
              <a:path w="8889" h="69850">
                <a:moveTo>
                  <a:pt x="8889" y="0"/>
                </a:moveTo>
                <a:lnTo>
                  <a:pt x="0" y="0"/>
                </a:lnTo>
                <a:lnTo>
                  <a:pt x="0" y="69850"/>
                </a:lnTo>
                <a:lnTo>
                  <a:pt x="8889" y="6985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1690" y="499237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89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01540" y="4917440"/>
            <a:ext cx="8890" cy="71120"/>
          </a:xfrm>
          <a:custGeom>
            <a:avLst/>
            <a:gdLst/>
            <a:ahLst/>
            <a:cxnLst/>
            <a:rect l="l" t="t" r="r" b="b"/>
            <a:pathLst>
              <a:path w="8889" h="71120">
                <a:moveTo>
                  <a:pt x="8889" y="0"/>
                </a:moveTo>
                <a:lnTo>
                  <a:pt x="0" y="0"/>
                </a:lnTo>
                <a:lnTo>
                  <a:pt x="0" y="71120"/>
                </a:lnTo>
                <a:lnTo>
                  <a:pt x="8889" y="7112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12029" y="50279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17780" y="0"/>
                </a:moveTo>
                <a:lnTo>
                  <a:pt x="5080" y="0"/>
                </a:lnTo>
                <a:lnTo>
                  <a:pt x="0" y="6350"/>
                </a:lnTo>
                <a:lnTo>
                  <a:pt x="0" y="19050"/>
                </a:lnTo>
                <a:lnTo>
                  <a:pt x="6350" y="24130"/>
                </a:lnTo>
                <a:lnTo>
                  <a:pt x="19050" y="24130"/>
                </a:lnTo>
                <a:lnTo>
                  <a:pt x="22860" y="17780"/>
                </a:lnTo>
                <a:lnTo>
                  <a:pt x="22860" y="508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6800" y="50279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16510" y="0"/>
                </a:moveTo>
                <a:lnTo>
                  <a:pt x="3810" y="0"/>
                </a:lnTo>
                <a:lnTo>
                  <a:pt x="0" y="6350"/>
                </a:lnTo>
                <a:lnTo>
                  <a:pt x="0" y="19050"/>
                </a:lnTo>
                <a:lnTo>
                  <a:pt x="5079" y="24130"/>
                </a:lnTo>
                <a:lnTo>
                  <a:pt x="17779" y="24130"/>
                </a:lnTo>
                <a:lnTo>
                  <a:pt x="22860" y="17780"/>
                </a:lnTo>
                <a:lnTo>
                  <a:pt x="22860" y="5080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41570" y="5027929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16509" y="0"/>
                </a:moveTo>
                <a:lnTo>
                  <a:pt x="5079" y="0"/>
                </a:lnTo>
                <a:lnTo>
                  <a:pt x="0" y="6350"/>
                </a:lnTo>
                <a:lnTo>
                  <a:pt x="0" y="19050"/>
                </a:lnTo>
                <a:lnTo>
                  <a:pt x="5079" y="24130"/>
                </a:lnTo>
                <a:lnTo>
                  <a:pt x="17779" y="24130"/>
                </a:lnTo>
                <a:lnTo>
                  <a:pt x="22859" y="17780"/>
                </a:lnTo>
                <a:lnTo>
                  <a:pt x="22859" y="5080"/>
                </a:lnTo>
                <a:lnTo>
                  <a:pt x="1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64869" y="61722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869" y="64554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80769" y="6087109"/>
            <a:ext cx="6822440" cy="6134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Strong elliptic flow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observed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for light particles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and D mesons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J/ψ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inheriting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any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of the fireball collective flow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80346" y="1261048"/>
            <a:ext cx="4505886" cy="34417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236459" y="1040129"/>
            <a:ext cx="514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Lucida Sans"/>
                <a:cs typeface="Lucida Sans"/>
              </a:rPr>
              <a:t>A</a:t>
            </a:r>
            <a:r>
              <a:rPr sz="1200" spc="15" dirty="0">
                <a:latin typeface="Lucida Sans"/>
                <a:cs typeface="Lucida Sans"/>
              </a:rPr>
              <a:t>LI</a:t>
            </a:r>
            <a:r>
              <a:rPr sz="1200" spc="5" dirty="0">
                <a:latin typeface="Lucida Sans"/>
                <a:cs typeface="Lucida Sans"/>
              </a:rPr>
              <a:t>C</a:t>
            </a:r>
            <a:r>
              <a:rPr sz="1200" spc="105" dirty="0">
                <a:latin typeface="Lucida Sans"/>
                <a:cs typeface="Lucida Sans"/>
              </a:rPr>
              <a:t>E</a:t>
            </a:r>
            <a:r>
              <a:rPr sz="1200" spc="20" dirty="0">
                <a:latin typeface="Lucida Sans"/>
                <a:cs typeface="Lucida Sans"/>
              </a:rPr>
              <a:t>:</a:t>
            </a:r>
            <a:endParaRPr sz="12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70717" y="1040129"/>
            <a:ext cx="1791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Lucida Sans"/>
                <a:cs typeface="Lucida Sans"/>
              </a:rPr>
              <a:t>PRL111 </a:t>
            </a:r>
            <a:r>
              <a:rPr sz="1200" spc="30" dirty="0">
                <a:latin typeface="Lucida Sans"/>
                <a:cs typeface="Lucida Sans"/>
              </a:rPr>
              <a:t>(2013)</a:t>
            </a:r>
            <a:r>
              <a:rPr sz="1200" spc="-65" dirty="0">
                <a:latin typeface="Lucida Sans"/>
                <a:cs typeface="Lucida Sans"/>
              </a:rPr>
              <a:t> </a:t>
            </a:r>
            <a:r>
              <a:rPr sz="1200" spc="5" dirty="0">
                <a:latin typeface="Lucida Sans"/>
                <a:cs typeface="Lucida Sans"/>
              </a:rPr>
              <a:t>102301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300" y="730250"/>
            <a:ext cx="9097010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15"/>
              </a:lnSpc>
              <a:spcBef>
                <a:spcPts val="100"/>
              </a:spcBef>
            </a:pPr>
            <a:r>
              <a:rPr sz="3200" spc="-5" dirty="0" smtClean="0">
                <a:solidFill>
                  <a:srgbClr val="3333FF"/>
                </a:solidFill>
                <a:latin typeface="Arial"/>
                <a:cs typeface="Arial"/>
              </a:rPr>
              <a:t>CMS</a:t>
            </a:r>
            <a:r>
              <a:rPr lang="en-US" sz="32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sk-SK" sz="3200" dirty="0" smtClean="0">
                <a:solidFill>
                  <a:srgbClr val="3333FF"/>
                </a:solidFill>
                <a:latin typeface="Arial"/>
                <a:cs typeface="Arial"/>
              </a:rPr>
              <a:t>jhep05 (2012)</a:t>
            </a:r>
            <a:r>
              <a:rPr lang="sk-SK" sz="3200" spc="-9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sk-SK" sz="3200" dirty="0" smtClean="0">
                <a:solidFill>
                  <a:srgbClr val="3333FF"/>
                </a:solidFill>
                <a:latin typeface="Arial"/>
                <a:cs typeface="Arial"/>
              </a:rPr>
              <a:t>063 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ts val="3715"/>
              </a:lnSpc>
              <a:tabLst>
                <a:tab pos="2879725" algn="l"/>
                <a:tab pos="9070975" algn="l"/>
              </a:tabLst>
            </a:pPr>
            <a:r>
              <a:rPr sz="3200" strike="sngStrike" dirty="0">
                <a:solidFill>
                  <a:srgbClr val="3333FF"/>
                </a:solidFill>
                <a:latin typeface="Times New Roman"/>
                <a:cs typeface="Times New Roman"/>
              </a:rPr>
              <a:t> 	</a:t>
            </a:r>
            <a:r>
              <a:rPr sz="3200" strike="sngStrike" dirty="0">
                <a:solidFill>
                  <a:srgbClr val="3333FF"/>
                </a:solidFill>
                <a:latin typeface="Arial"/>
                <a:cs typeface="Arial"/>
              </a:rPr>
              <a:t>	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8211" y="2197285"/>
            <a:ext cx="4394750" cy="4248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74</a:t>
            </a:fld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251" y="2422496"/>
            <a:ext cx="4432834" cy="3268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47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J/psi Raa vs</a:t>
            </a:r>
            <a:r>
              <a:rPr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rapidity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75</a:t>
            </a:fld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728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Open charm suppression vs</a:t>
            </a:r>
            <a:r>
              <a:rPr u="heavy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centrality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009" y="5287009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009" y="575310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Segoe UI Symbol"/>
                <a:cs typeface="Segoe UI Symbol"/>
              </a:rPr>
              <a:t>●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859" y="5040630"/>
            <a:ext cx="6636384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900"/>
              </a:lnSpc>
              <a:spcBef>
                <a:spcPts val="100"/>
              </a:spcBef>
            </a:pP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Fully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pT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integrated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open charm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results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not available yet 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Strong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suppression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D mesons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pT&gt;2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GeV/c</a:t>
            </a:r>
            <a:r>
              <a:rPr sz="2000" spc="-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observed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7118" y="1218547"/>
            <a:ext cx="8068819" cy="365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0430" y="834390"/>
            <a:ext cx="300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ALICE JHEP1209 (2012)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76</a:t>
            </a:fld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820" y="31750"/>
            <a:ext cx="6610984" cy="72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65"/>
              </a:lnSpc>
              <a:spcBef>
                <a:spcPts val="100"/>
              </a:spcBef>
              <a:tabLst>
                <a:tab pos="5104765" algn="l"/>
              </a:tabLst>
            </a:pPr>
            <a:r>
              <a:rPr sz="3600" spc="-5" dirty="0">
                <a:solidFill>
                  <a:srgbClr val="000000"/>
                </a:solidFill>
              </a:rPr>
              <a:t>Digression:</a:t>
            </a:r>
            <a:r>
              <a:rPr sz="3600" spc="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“very”</a:t>
            </a:r>
            <a:r>
              <a:rPr sz="3600" spc="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low-</a:t>
            </a:r>
            <a:r>
              <a:rPr sz="3600" i="1" dirty="0">
                <a:solidFill>
                  <a:srgbClr val="000000"/>
                </a:solidFill>
                <a:latin typeface="Arial"/>
                <a:cs typeface="Arial"/>
              </a:rPr>
              <a:t>p	</a:t>
            </a:r>
            <a:r>
              <a:rPr sz="3600" spc="-5" dirty="0">
                <a:solidFill>
                  <a:srgbClr val="000000"/>
                </a:solidFill>
              </a:rPr>
              <a:t>J/ψ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i="1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endParaRPr sz="3600">
              <a:latin typeface="Arial"/>
              <a:cs typeface="Arial"/>
            </a:endParaRPr>
          </a:p>
          <a:p>
            <a:pPr marR="5080" algn="r">
              <a:lnSpc>
                <a:spcPts val="1864"/>
              </a:lnSpc>
              <a:tabLst>
                <a:tab pos="1426845" algn="l"/>
              </a:tabLst>
            </a:pPr>
            <a:r>
              <a:rPr sz="2100" spc="-10" dirty="0">
                <a:solidFill>
                  <a:srgbClr val="000000"/>
                </a:solidFill>
              </a:rPr>
              <a:t>T	</a:t>
            </a:r>
            <a:r>
              <a:rPr sz="2100" spc="-15" dirty="0">
                <a:solidFill>
                  <a:srgbClr val="000000"/>
                </a:solidFill>
              </a:rPr>
              <a:t>A</a:t>
            </a:r>
            <a:r>
              <a:rPr sz="2100" spc="-10" dirty="0">
                <a:solidFill>
                  <a:srgbClr val="000000"/>
                </a:solidFill>
              </a:rPr>
              <a:t>A</a:t>
            </a:r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100330" y="993967"/>
            <a:ext cx="3657600" cy="4567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909" y="941637"/>
            <a:ext cx="5447323" cy="5302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3470" y="3840479"/>
            <a:ext cx="11309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spc="-10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910" y="644525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910" y="681228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0" dirty="0">
                <a:latin typeface="Segoe UI Symbol"/>
                <a:cs typeface="Segoe UI Symbol"/>
              </a:rPr>
              <a:t>➢</a:t>
            </a:r>
            <a:endParaRPr sz="9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809" y="6318250"/>
            <a:ext cx="9526270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r">
              <a:lnSpc>
                <a:spcPts val="2045"/>
              </a:lnSpc>
              <a:spcBef>
                <a:spcPts val="100"/>
              </a:spcBef>
              <a:tabLst>
                <a:tab pos="751205" algn="l"/>
                <a:tab pos="2906395" algn="l"/>
              </a:tabLst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J/ψ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FF"/>
                </a:solidFill>
                <a:latin typeface="Arial"/>
                <a:cs typeface="Arial"/>
              </a:rPr>
              <a:t>p	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spectrum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at</a:t>
            </a:r>
            <a:r>
              <a:rPr sz="2000" spc="-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low</a:t>
            </a:r>
            <a:r>
              <a:rPr sz="2000" spc="1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FF"/>
                </a:solidFill>
                <a:latin typeface="Arial"/>
                <a:cs typeface="Arial"/>
              </a:rPr>
              <a:t>p	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similar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one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from photo-production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000" i="1" dirty="0">
                <a:solidFill>
                  <a:srgbClr val="3333FF"/>
                </a:solidFill>
                <a:latin typeface="Arial"/>
                <a:cs typeface="Arial"/>
              </a:rPr>
              <a:t>b&gt;2R</a:t>
            </a:r>
            <a:r>
              <a:rPr sz="2000" i="1" spc="8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collisions</a:t>
            </a:r>
            <a:endParaRPr sz="2000">
              <a:latin typeface="Arial"/>
              <a:cs typeface="Arial"/>
            </a:endParaRPr>
          </a:p>
          <a:p>
            <a:pPr marL="604520">
              <a:lnSpc>
                <a:spcPts val="935"/>
              </a:lnSpc>
              <a:tabLst>
                <a:tab pos="2757805" algn="l"/>
              </a:tabLst>
            </a:pPr>
            <a:r>
              <a:rPr sz="1150" spc="5" dirty="0">
                <a:solidFill>
                  <a:srgbClr val="3333FF"/>
                </a:solidFill>
                <a:latin typeface="Arial"/>
                <a:cs typeface="Arial"/>
              </a:rPr>
              <a:t>T	T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955"/>
              </a:lnSpc>
              <a:tabLst>
                <a:tab pos="913765" algn="l"/>
              </a:tabLst>
            </a:pP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J/ψ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333FF"/>
                </a:solidFill>
                <a:latin typeface="Arial"/>
                <a:cs typeface="Arial"/>
              </a:rPr>
              <a:t>R	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for </a:t>
            </a:r>
            <a:r>
              <a:rPr sz="2000" i="1" dirty="0">
                <a:solidFill>
                  <a:srgbClr val="3333FF"/>
                </a:solidFill>
                <a:latin typeface="Arial"/>
                <a:cs typeface="Arial"/>
              </a:rPr>
              <a:t>p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&lt;300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MeV/</a:t>
            </a:r>
            <a:r>
              <a:rPr sz="2000" i="1" spc="-5" dirty="0">
                <a:solidFill>
                  <a:srgbClr val="3333FF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~ 7 </a:t>
            </a:r>
            <a:r>
              <a:rPr sz="2000" spc="-5" dirty="0">
                <a:solidFill>
                  <a:srgbClr val="3333FF"/>
                </a:solidFill>
                <a:latin typeface="Arial"/>
                <a:cs typeface="Arial"/>
              </a:rPr>
              <a:t>for the </a:t>
            </a:r>
            <a:r>
              <a:rPr sz="2000" dirty="0">
                <a:solidFill>
                  <a:srgbClr val="3333FF"/>
                </a:solidFill>
                <a:latin typeface="Arial"/>
                <a:cs typeface="Arial"/>
              </a:rPr>
              <a:t>most peripheral collisions</a:t>
            </a:r>
            <a:r>
              <a:rPr sz="2000" spc="15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FF"/>
                </a:solidFill>
                <a:latin typeface="Arial"/>
                <a:cs typeface="Arial"/>
              </a:rPr>
              <a:t>!!!</a:t>
            </a:r>
            <a:endParaRPr sz="2000">
              <a:latin typeface="Arial"/>
              <a:cs typeface="Arial"/>
            </a:endParaRPr>
          </a:p>
          <a:p>
            <a:pPr marL="646430">
              <a:lnSpc>
                <a:spcPts val="1025"/>
              </a:lnSpc>
              <a:tabLst>
                <a:tab pos="1423035" algn="l"/>
              </a:tabLst>
            </a:pPr>
            <a:r>
              <a:rPr sz="1150" spc="5" dirty="0">
                <a:solidFill>
                  <a:srgbClr val="3333FF"/>
                </a:solidFill>
                <a:latin typeface="Arial"/>
                <a:cs typeface="Arial"/>
              </a:rPr>
              <a:t>AA	T</a:t>
            </a:r>
            <a:endParaRPr sz="1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latin typeface="Times New Roman"/>
                <a:cs typeface="Times New Roman"/>
              </a:rPr>
              <a:t>79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64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Quarkonia production (in</a:t>
            </a:r>
            <a:r>
              <a:rPr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vacuum)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34404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3346450"/>
            <a:ext cx="51600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Unique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test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QCD,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very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different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scales: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5479" y="385699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762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239" y="3839209"/>
            <a:ext cx="14224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9529" y="431419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762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5089" y="3683000"/>
            <a:ext cx="79730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Large momentum transfer for the 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QQ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pair creation (perturbative)  Small quark velocities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2200" spc="5" dirty="0">
                <a:solidFill>
                  <a:srgbClr val="3333FF"/>
                </a:solidFill>
                <a:latin typeface="Arial"/>
                <a:cs typeface="Arial"/>
              </a:rPr>
              <a:t>QQ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rest frame</a:t>
            </a:r>
            <a:r>
              <a:rPr sz="2200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(non-perturbative)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419" y="725670"/>
            <a:ext cx="3307664" cy="232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68580"/>
            <a:ext cx="9097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645" algn="l"/>
                <a:tab pos="9083675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Quarkonia production (in</a:t>
            </a:r>
            <a:r>
              <a:rPr u="heavy" spc="-9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vacuum)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34404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3346450"/>
            <a:ext cx="51600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Unique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test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of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QCD,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very </a:t>
            </a:r>
            <a:r>
              <a:rPr sz="2200" spc="-10" dirty="0">
                <a:solidFill>
                  <a:srgbClr val="3333FF"/>
                </a:solidFill>
                <a:latin typeface="Arial"/>
                <a:cs typeface="Arial"/>
              </a:rPr>
              <a:t>different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scales: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5479" y="385699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762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239" y="3839209"/>
            <a:ext cx="142240" cy="73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1650" spc="90" dirty="0">
                <a:latin typeface="Segoe UI Symbol"/>
                <a:cs typeface="Segoe UI Symbol"/>
              </a:rPr>
              <a:t>–</a:t>
            </a:r>
            <a:endParaRPr sz="165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29529" y="431419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762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5089" y="3683000"/>
            <a:ext cx="79730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100"/>
              </a:spcBef>
            </a:pP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Large momentum transfer for the </a:t>
            </a:r>
            <a:r>
              <a:rPr sz="2200" spc="10" dirty="0">
                <a:solidFill>
                  <a:srgbClr val="3333FF"/>
                </a:solidFill>
                <a:latin typeface="Arial"/>
                <a:cs typeface="Arial"/>
              </a:rPr>
              <a:t>QQ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pair creation (perturbative)  Small quark velocities </a:t>
            </a:r>
            <a:r>
              <a:rPr sz="2200" dirty="0">
                <a:solidFill>
                  <a:srgbClr val="3333FF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the </a:t>
            </a:r>
            <a:r>
              <a:rPr sz="2200" spc="5" dirty="0">
                <a:solidFill>
                  <a:srgbClr val="3333FF"/>
                </a:solidFill>
                <a:latin typeface="Arial"/>
                <a:cs typeface="Arial"/>
              </a:rPr>
              <a:t>QQ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rest frame</a:t>
            </a:r>
            <a:r>
              <a:rPr sz="2200" spc="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3333FF"/>
                </a:solidFill>
                <a:latin typeface="Arial"/>
                <a:cs typeface="Arial"/>
              </a:rPr>
              <a:t>(non-perturbative)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40" y="4850129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75" dirty="0">
                <a:latin typeface="Segoe UI Symbol"/>
                <a:cs typeface="Segoe UI Symbol"/>
              </a:rPr>
              <a:t>●</a:t>
            </a:r>
            <a:endParaRPr sz="10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289" y="4756150"/>
            <a:ext cx="68103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Important reference for the nuclear modification</a:t>
            </a:r>
            <a:r>
              <a:rPr sz="22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factors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44419" y="725670"/>
            <a:ext cx="3307664" cy="232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3036</Words>
  <Application>Microsoft Macintosh PowerPoint</Application>
  <PresentationFormat>Custom</PresentationFormat>
  <Paragraphs>631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Heavy quarkonium production in heavy ion  collisions</vt:lpstr>
      <vt:lpstr>  What is heavy quarkonia ? </vt:lpstr>
      <vt:lpstr>  Spectroscopy (simple minded model) </vt:lpstr>
      <vt:lpstr>  Spectroscopy </vt:lpstr>
      <vt:lpstr>  Spectroscopy </vt:lpstr>
      <vt:lpstr>Quarkonium measurements in heavy-ion collisions</vt:lpstr>
      <vt:lpstr>  Direct production and feed-down </vt:lpstr>
      <vt:lpstr>  Quarkonia production (in vacuum) </vt:lpstr>
      <vt:lpstr>  Quarkonia production (in vacuum) </vt:lpstr>
      <vt:lpstr>  Quarkonia production (in vacuum) </vt:lpstr>
      <vt:lpstr>  Heavy quarkonia in the QGP </vt:lpstr>
      <vt:lpstr>  Heavy quarkonia in the QGP </vt:lpstr>
      <vt:lpstr>Statistical hadronization</vt:lpstr>
      <vt:lpstr>Statistical hadronization</vt:lpstr>
      <vt:lpstr>Heavy quarkonium at the LHC</vt:lpstr>
      <vt:lpstr>  Phenomenological models for nuclear collisions </vt:lpstr>
      <vt:lpstr>Dissociation / regeneration model</vt:lpstr>
      <vt:lpstr>Dissociation / regeneration model</vt:lpstr>
      <vt:lpstr>Comover models</vt:lpstr>
      <vt:lpstr>Comover models</vt:lpstr>
      <vt:lpstr>Microscopic transport</vt:lpstr>
      <vt:lpstr>  Cold nuclear matter (CNM) effects </vt:lpstr>
      <vt:lpstr>  Inclusive J/ψ in p-Pb collisions </vt:lpstr>
      <vt:lpstr>  Inclusive J/ψ in p-Pb collisions </vt:lpstr>
      <vt:lpstr>Υ(1S) in p-Pb collisions</vt:lpstr>
      <vt:lpstr>Υ(1S) in p-Pb collisions</vt:lpstr>
      <vt:lpstr>  Quarkonium measurements in AA collisions </vt:lpstr>
      <vt:lpstr>  Charmonium measurements </vt:lpstr>
      <vt:lpstr>  SPS (17 GeV) </vt:lpstr>
      <vt:lpstr>  J/ψ suppression at SPS </vt:lpstr>
      <vt:lpstr>  J/ψ suppression at SPS </vt:lpstr>
      <vt:lpstr>  RHIC (200 GeV) </vt:lpstr>
      <vt:lpstr>  J/ψ suppression in Au-Au collisions </vt:lpstr>
      <vt:lpstr>  J/ψ suppression in Au-Au collisions </vt:lpstr>
      <vt:lpstr>  J/ψ suppression in Au-Au collisions </vt:lpstr>
      <vt:lpstr>  J/ψ suppression in Au-Au collisions </vt:lpstr>
      <vt:lpstr>  J/ψ suppression in Au-Au collisions </vt:lpstr>
      <vt:lpstr>  J/ψ suppression in Au-Au collisions </vt:lpstr>
      <vt:lpstr>p dependent J/ψ suppression T</vt:lpstr>
      <vt:lpstr>p dependent J/ψ suppression T</vt:lpstr>
      <vt:lpstr>  LHC </vt:lpstr>
      <vt:lpstr>  J/ψ suppression vs centrality (2.76 TeV) </vt:lpstr>
      <vt:lpstr>  J/ψ suppression vs centrality </vt:lpstr>
      <vt:lpstr>J/ψ suppression vs p</vt:lpstr>
      <vt:lpstr>J/ψ suppression vs p</vt:lpstr>
      <vt:lpstr>Modification of the J/ψ p distribution</vt:lpstr>
      <vt:lpstr>Elliptic flow</vt:lpstr>
      <vt:lpstr>  Elliptic flow </vt:lpstr>
      <vt:lpstr>  Elliptic flow </vt:lpstr>
      <vt:lpstr>  ψ(2S) </vt:lpstr>
      <vt:lpstr>  ψ(2S) </vt:lpstr>
      <vt:lpstr>Bottomonium (bb)</vt:lpstr>
      <vt:lpstr>Inclusive Υ production vs rapidity and centrality</vt:lpstr>
      <vt:lpstr>Y(1S) production vs centrality</vt:lpstr>
      <vt:lpstr>Summary</vt:lpstr>
      <vt:lpstr>  Backup </vt:lpstr>
      <vt:lpstr>ψ(2S) at SPS and RHIC</vt:lpstr>
      <vt:lpstr>ψ(2S) vs rapidity at the LHC</vt:lpstr>
      <vt:lpstr>In-In(NA60) vs Pb-Pb(NA50) PRL99 (2007) 132302 </vt:lpstr>
      <vt:lpstr>  Nuclear modification at RHIC and LHC </vt:lpstr>
      <vt:lpstr>Collision system dependence</vt:lpstr>
      <vt:lpstr>PowerPoint Presentation</vt:lpstr>
      <vt:lpstr>PowerPoint Presentation</vt:lpstr>
      <vt:lpstr>PHENIX Cu+Au 200 arxiv:1404.1873 </vt:lpstr>
      <vt:lpstr>  PHENIX </vt:lpstr>
      <vt:lpstr>PowerPoint Presentation</vt:lpstr>
      <vt:lpstr>PowerPoint Presentation</vt:lpstr>
      <vt:lpstr>  arxiv:0711.3917 </vt:lpstr>
      <vt:lpstr>STAR AuAu arxiv: 1208.2736    </vt:lpstr>
      <vt:lpstr>PHENIX J/Psi AuAu200 arxiv:1103.6269 </vt:lpstr>
      <vt:lpstr>Inclusive J/ψ as a function of p T</vt:lpstr>
      <vt:lpstr>  J/psi elliptic flow </vt:lpstr>
      <vt:lpstr>Elliptic flow</vt:lpstr>
      <vt:lpstr>PowerPoint Presentation</vt:lpstr>
      <vt:lpstr>  J/psi Raa vs rapidity </vt:lpstr>
      <vt:lpstr>  Open charm suppression vs centrality </vt:lpstr>
      <vt:lpstr>Digression: “very” low-p J/ψ R T AA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quarkonium production in heavy ion  collisions</dc:title>
  <cp:lastModifiedBy>Larissa</cp:lastModifiedBy>
  <cp:revision>4</cp:revision>
  <dcterms:created xsi:type="dcterms:W3CDTF">2018-08-30T19:31:14Z</dcterms:created>
  <dcterms:modified xsi:type="dcterms:W3CDTF">2018-08-31T06:26:14Z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2017-05-24T00:00:00Z</vt:filetime>
  </property>
  <property fmtid="{D5CDD505-2E9C-101B-9397-08002B2CF9AE}" pid="3" name="Creator">
    <vt:lpwstr>Impress</vt:lpwstr>
  </property>
  <property fmtid="{D5CDD505-2E9C-101B-9397-08002B2CF9AE}" pid="4" name="LastSaved">
    <vt:filetime>2017-05-24T00:00:00Z</vt:filetime>
  </property>
</Properties>
</file>