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934" r:id="rId3"/>
    <p:sldMasterId id="2147483952" r:id="rId4"/>
    <p:sldMasterId id="2147484137" r:id="rId5"/>
    <p:sldMasterId id="2147484173" r:id="rId6"/>
    <p:sldMasterId id="2147484327" r:id="rId7"/>
    <p:sldMasterId id="2147484371" r:id="rId8"/>
    <p:sldMasterId id="2147484488" r:id="rId9"/>
    <p:sldMasterId id="2147484525" r:id="rId10"/>
    <p:sldMasterId id="2147484599" r:id="rId11"/>
    <p:sldMasterId id="2147484612" r:id="rId12"/>
    <p:sldMasterId id="2147484625" r:id="rId13"/>
    <p:sldMasterId id="2147484637" r:id="rId14"/>
  </p:sldMasterIdLst>
  <p:notesMasterIdLst>
    <p:notesMasterId r:id="rId60"/>
  </p:notesMasterIdLst>
  <p:sldIdLst>
    <p:sldId id="727" r:id="rId15"/>
    <p:sldId id="864" r:id="rId16"/>
    <p:sldId id="728" r:id="rId17"/>
    <p:sldId id="729" r:id="rId18"/>
    <p:sldId id="730" r:id="rId19"/>
    <p:sldId id="731" r:id="rId20"/>
    <p:sldId id="764" r:id="rId21"/>
    <p:sldId id="881" r:id="rId22"/>
    <p:sldId id="732" r:id="rId23"/>
    <p:sldId id="631" r:id="rId24"/>
    <p:sldId id="738" r:id="rId25"/>
    <p:sldId id="808" r:id="rId26"/>
    <p:sldId id="809" r:id="rId27"/>
    <p:sldId id="810" r:id="rId28"/>
    <p:sldId id="688" r:id="rId29"/>
    <p:sldId id="870" r:id="rId30"/>
    <p:sldId id="633" r:id="rId31"/>
    <p:sldId id="636" r:id="rId32"/>
    <p:sldId id="721" r:id="rId33"/>
    <p:sldId id="872" r:id="rId34"/>
    <p:sldId id="859" r:id="rId35"/>
    <p:sldId id="850" r:id="rId36"/>
    <p:sldId id="813" r:id="rId37"/>
    <p:sldId id="814" r:id="rId38"/>
    <p:sldId id="815" r:id="rId39"/>
    <p:sldId id="264" r:id="rId40"/>
    <p:sldId id="265" r:id="rId41"/>
    <p:sldId id="876" r:id="rId42"/>
    <p:sldId id="877" r:id="rId43"/>
    <p:sldId id="899" r:id="rId44"/>
    <p:sldId id="879" r:id="rId45"/>
    <p:sldId id="705" r:id="rId46"/>
    <p:sldId id="869" r:id="rId47"/>
    <p:sldId id="706" r:id="rId48"/>
    <p:sldId id="707" r:id="rId49"/>
    <p:sldId id="708" r:id="rId50"/>
    <p:sldId id="822" r:id="rId51"/>
    <p:sldId id="818" r:id="rId52"/>
    <p:sldId id="819" r:id="rId53"/>
    <p:sldId id="820" r:id="rId54"/>
    <p:sldId id="866" r:id="rId55"/>
    <p:sldId id="867" r:id="rId56"/>
    <p:sldId id="871" r:id="rId57"/>
    <p:sldId id="868" r:id="rId58"/>
    <p:sldId id="709" r:id="rId5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00"/>
    <a:srgbClr val="CC0066"/>
    <a:srgbClr val="6699FF"/>
    <a:srgbClr val="155F2E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75" autoAdjust="0"/>
  </p:normalViewPr>
  <p:slideViewPr>
    <p:cSldViewPr>
      <p:cViewPr varScale="1">
        <p:scale>
          <a:sx n="62" d="100"/>
          <a:sy n="62" d="100"/>
        </p:scale>
        <p:origin x="-15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3AAE29-0D8D-494C-8872-F0676ABE73FB}" type="slidenum">
              <a:rPr lang="de-DE" altLang="de-DE">
                <a:solidFill>
                  <a:prstClr val="black"/>
                </a:solidFill>
              </a:rPr>
              <a:pPr/>
              <a:t>11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2E10-DFE9-4B99-9EF9-5B7068AC58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57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2E10-DFE9-4B99-9EF9-5B7068AC58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57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5AD50-2F6B-4233-820D-225A2043F379}" type="slidenum">
              <a:rPr lang="de-DE" altLang="de-DE">
                <a:solidFill>
                  <a:prstClr val="black"/>
                </a:solidFill>
              </a:rPr>
              <a:pPr/>
              <a:t>24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67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2E10-DFE9-4B99-9EF9-5B7068AC58C2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C966D1-94B9-48B8-8474-484840A3AD7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084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68978B-89C5-4104-BEDD-12A3F1F3EEA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34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2681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6268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07D51-02AF-4D1C-9176-05ED4CC8EC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7515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AF7D3-A6F5-4055-9635-1E4600BABE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9833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ECF8-9783-4E7B-8096-7ADFB4E464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4936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B0D31-0704-4AEC-8EDB-63E3087B1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9186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919FA-F87A-4B42-A1CD-0E749B3E7D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9585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C4B83-5714-4E51-B0B4-92E9DB4C7C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6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074A-3E24-4F58-B20C-32C299F94A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0400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0CE02-E0C1-479C-9C89-82464D2070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663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69845-D875-4C8E-A5FF-F5E2C1DC7A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0111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BS, MAC 27April15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882196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5783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4491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99169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1540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9779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81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5341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50520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723794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E30CE02-E0C1-479C-9C89-82464D207013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019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5469845-D875-4C8E-A5FF-F5E2C1DC7A42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748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7349666" y="6248400"/>
            <a:ext cx="312068" cy="298984"/>
          </a:xfrm>
          <a:prstGeom prst="rect">
            <a:avLst/>
          </a:prstGeom>
        </p:spPr>
        <p:txBody>
          <a:bodyPr/>
          <a:lstStyle/>
          <a:p>
            <a:pPr defTabSz="457200"/>
            <a:fld id="{86CB4B4D-7CA3-9044-876B-883B54F8677D}" type="slidenum">
              <a:rPr>
                <a:solidFill>
                  <a:srgbClr val="000000"/>
                </a:solidFill>
              </a:rPr>
              <a:pPr defTabSz="457200"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0132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0BACC-8110-4016-B592-4545AE216D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7470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D69CD-23E6-48E1-978A-3E8B5DD611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16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C52F-0582-4D08-B2CC-B51427CB14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8406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EACF5-A0B6-4B83-801B-DE1FEADE4D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15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F07D8-E4E9-4AE0-A4C0-130D7DDCC0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5755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54739-BDF1-42B2-8BCD-F0372F4177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8985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FB89E-21A2-459B-8B2D-C04176E065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1817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0F08-D770-448E-9B82-B463D9DCC2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8431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CCD03-D271-427B-9082-FB4051D14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7955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AB6B4-FB7D-4A63-95C1-C4C6F869C1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4250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C6CA8-8C0D-488C-A6D5-6118ADF999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33416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99AC-0563-41B8-894C-4B4D1EB308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7723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967208-1DD7-4A9F-8239-D264750C5651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054552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ADFF6DB-D5E2-423E-BC2E-0618AFD56C02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63075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413BA2B-D089-4F53-9674-23905EEDA2A2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2201578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08C724E-51C4-4BB8-9651-791AB49BA3B8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6712690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7E65DBB-74DA-4343-9B2C-847B8059710F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478810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1EEA67E-89DF-4EA9-B0C5-2F9175EC932C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582425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265F910-FE49-4BF6-90B6-C75196C94CC4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808607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00BFBF-C6AB-474B-B847-BE097127A3A7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056470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5024C18-F6F0-4AE3-9675-0659EB2F3E58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435548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EE3D2A-5CF2-4F92-B4A4-674B6837F36D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6301396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059B858-32E1-4335-B33D-13D0254C58BF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377675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FB5C10E-3D16-42EA-B372-07110358587E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96877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54418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5865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733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8201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1089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1883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9563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4319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4139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38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5000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64A0E-9D50-47AD-A562-3DE4B3FA6902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926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B2B1B-97E5-41DF-818A-AF0EDF641FA9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017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1D679-492A-4811-B41E-2B6BB810DCBE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530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85AD2-44FC-44BE-8C24-0FB4A8086EA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351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7472F-C97B-4E31-8FF8-D5F8E103EE1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0192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5EF05-3DFB-4F7B-AEC4-F1347BBDECB2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617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F93CA-86F5-4FB0-AB37-3F8D0B74D3E3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707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4DBE5-6BDE-40B3-A1B0-667E563D1B34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607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DAF6B-B002-458B-9B73-539A5605174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50E7B-E5F9-4D73-BD80-E5CDF6B0AE77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0125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C61F2-69E6-44B7-A6E9-6119C281A317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213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BDE09A-82C8-43E7-BCE6-462E37FC418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66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81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32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76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39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88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99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80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25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69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14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878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61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54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35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57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51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9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87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767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07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13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E7A6D-ECA3-46DC-852B-E61A16F535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552306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134108-FB36-43B7-9633-864E078C40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4573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19D06C-4125-4607-AE60-17D87723C65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697652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EE24FA-E6D3-4924-ABE3-DD30CC29055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06713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510228-5525-46A2-A618-4CBEC9B4449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4274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A3A6CD-86FB-4637-8655-A99551D3098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617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363590-B069-4FE9-B263-8D65A3A37FB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982680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F73616-E8F8-47BC-A5A0-C4BF7BFE78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28059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F8F05E-9A0C-4E60-B07B-50BF48967FE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11505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B958CC-45CA-42E4-93A6-316A66C847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71470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B4A28-0081-4FA8-B42A-E008E3F9675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6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CA6BFBB9-D92B-4EB4-B6AF-968A89F11ED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51652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470FFECB-732F-4111-97EB-257A413BC7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08907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634FDC14-D69A-4418-941D-E283571A5A5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73537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1E5F3-E8E7-4C56-B8BC-8947ABE2D51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411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BE767-EB67-49AF-8BA7-D1650D03B5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3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0F5E5-7F28-4D14-AAF5-A2589EA1025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38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77F8C-D9BA-4AE6-B6E1-01913B4D83A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841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608EB-B227-46B7-A654-E6BB6106DA5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391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7E462-50AF-4931-831C-DEAADEA2286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900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BE64C-297B-4372-A209-70858643717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634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CF458-FEC0-492E-8BDC-356E2F29A7E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913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2E3FA-946F-4791-AF31-B6A85EA7815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669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56735-A9F8-4D2A-BCEB-1EA74D6C84D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338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BBBB1-A64C-4213-8EC9-C945473003F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702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79FB04-79FD-4C69-9FC9-E861C105831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2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29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  <p:sldLayoutId id="214748453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3D5263-4AB5-436F-B06C-3110A7DC07EB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39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  <p:sldLayoutId id="214748461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9205C4-21C7-4626-82BB-975A3574EA0F}" type="slidenum">
              <a:rPr lang="de-DE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79269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89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61CB28-F209-4205-88B1-F628940F33B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1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  <p:sldLayoutId id="21474846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3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7F46B9-762A-40CC-87BB-AB67DEE7C581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346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  <p:sldLayoutId id="2147484340" r:id="rId13"/>
    <p:sldLayoutId id="2147484341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0545C4-1351-4D18-96FC-3C4C491A78AD}" type="slidenum">
              <a:rPr lang="en-US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BS, MAC 27April15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042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gif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www.bnl.gov/bnlweb/pubaf/pr/photos/2003/TD_Lee.jpg" TargetMode="External"/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11" Type="http://schemas.openxmlformats.org/officeDocument/2006/relationships/image" Target="../media/image88.png"/><Relationship Id="rId5" Type="http://schemas.openxmlformats.org/officeDocument/2006/relationships/image" Target="../media/image8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7.png"/><Relationship Id="rId1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9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2.wmf"/><Relationship Id="rId4" Type="http://schemas.openxmlformats.org/officeDocument/2006/relationships/image" Target="../media/image94.jpeg"/><Relationship Id="rId9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-35496" y="-27384"/>
            <a:ext cx="9288016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7832891" y="1246112"/>
            <a:ext cx="14196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76922" y="-3577"/>
            <a:ext cx="7107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Cosmic Matter in the Laboratory –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 at FAIR and NICA 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5" b="35538"/>
          <a:stretch/>
        </p:blipFill>
        <p:spPr bwMode="auto">
          <a:xfrm>
            <a:off x="7904590" y="1995929"/>
            <a:ext cx="782210" cy="27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Bildergebnis für goethe universität frankfu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8"/>
          <a:stretch/>
        </p:blipFill>
        <p:spPr bwMode="auto">
          <a:xfrm>
            <a:off x="7894712" y="2308942"/>
            <a:ext cx="792088" cy="4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30" y="3588256"/>
            <a:ext cx="792088" cy="8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senger\AppData\Local\Microsoft\Windows\Temporary Internet Files\Content.Outlook\JE4H31NI\QCD_PD_n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00" y="1240250"/>
            <a:ext cx="6538952" cy="47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30" y="2765147"/>
            <a:ext cx="792088" cy="78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514400" y="6021288"/>
            <a:ext cx="81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Helmholtz - DIAS International Summer School </a:t>
            </a:r>
            <a:endParaRPr lang="en-US" sz="16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6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“Matter </a:t>
            </a:r>
            <a:r>
              <a:rPr lang="en-US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 Extreme Conditions in Heavy-Ion Collisions and </a:t>
            </a:r>
            <a:r>
              <a:rPr lang="en-US" sz="16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Astrophysics”, </a:t>
            </a:r>
          </a:p>
          <a:p>
            <a:pPr algn="ctr"/>
            <a:r>
              <a:rPr lang="en-US" sz="16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20 -31, 2018, </a:t>
            </a:r>
            <a:r>
              <a:rPr lang="en-US" sz="16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endParaRPr lang="en-US" sz="16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Bildergebnis für jin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58" y="4452352"/>
            <a:ext cx="806960" cy="71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8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83768" y="-27384"/>
            <a:ext cx="4790863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FF00"/>
                </a:solidFill>
              </a:rPr>
              <a:t>The </a:t>
            </a:r>
            <a:r>
              <a:rPr lang="de-DE" sz="4000" dirty="0" err="1" smtClean="0">
                <a:solidFill>
                  <a:srgbClr val="FFFF00"/>
                </a:solidFill>
              </a:rPr>
              <a:t>evolution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of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stars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endParaRPr lang="de-DE" sz="4000" dirty="0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84175" y="980728"/>
            <a:ext cx="39959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  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white dwarf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  <a:endParaRPr lang="en-US" altLang="en-US" sz="2000" baseline="-25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47664" y="3316922"/>
            <a:ext cx="6408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M  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neutron star: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1.4M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23728" y="6165304"/>
            <a:ext cx="4645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 15M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black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hole: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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endParaRPr lang="en-US" altLang="en-US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79712" y="6597352"/>
            <a:ext cx="2149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FF99"/>
                </a:solidFill>
              </a:rPr>
              <a:t>Courtesy</a:t>
            </a:r>
            <a:r>
              <a:rPr lang="de-DE" sz="1600" dirty="0" smtClean="0">
                <a:solidFill>
                  <a:srgbClr val="FFFF99"/>
                </a:solidFill>
              </a:rPr>
              <a:t> </a:t>
            </a:r>
            <a:r>
              <a:rPr lang="de-DE" sz="1600" dirty="0" err="1" smtClean="0">
                <a:solidFill>
                  <a:srgbClr val="FFFF99"/>
                </a:solidFill>
              </a:rPr>
              <a:t>of</a:t>
            </a:r>
            <a:r>
              <a:rPr lang="de-DE" sz="1600" dirty="0" smtClean="0">
                <a:solidFill>
                  <a:srgbClr val="FFFF99"/>
                </a:solidFill>
              </a:rPr>
              <a:t> Anna Watts</a:t>
            </a:r>
            <a:endParaRPr lang="en-US" sz="1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9" name="Picture 3" descr="abundanceofel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25538"/>
            <a:ext cx="4046537" cy="50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4181" name="Text Box 5"/>
          <p:cNvSpPr txBox="1">
            <a:spLocks noChangeArrowheads="1"/>
          </p:cNvSpPr>
          <p:nvPr/>
        </p:nvSpPr>
        <p:spPr bwMode="auto">
          <a:xfrm>
            <a:off x="179512" y="4435475"/>
            <a:ext cx="2368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ED181E"/>
                </a:solidFill>
                <a:latin typeface="Tahoma" pitchFamily="34" charset="0"/>
              </a:rPr>
              <a:t>Nuclear fusion </a:t>
            </a:r>
            <a:r>
              <a:rPr lang="en-US" altLang="de-DE" sz="2000" dirty="0">
                <a:solidFill>
                  <a:srgbClr val="ED181E"/>
                </a:solidFill>
                <a:latin typeface="Tahoma" pitchFamily="34" charset="0"/>
              </a:rPr>
              <a:t>in </a:t>
            </a:r>
            <a:r>
              <a:rPr lang="en-US" altLang="de-DE" sz="2000" dirty="0" smtClean="0">
                <a:solidFill>
                  <a:srgbClr val="ED181E"/>
                </a:solidFill>
                <a:latin typeface="Tahoma" pitchFamily="34" charset="0"/>
              </a:rPr>
              <a:t>stars</a:t>
            </a:r>
            <a:endParaRPr lang="en-US" altLang="de-DE" sz="2000" dirty="0">
              <a:solidFill>
                <a:srgbClr val="ED181E"/>
              </a:solidFill>
              <a:latin typeface="Tahoma" pitchFamily="34" charset="0"/>
            </a:endParaRPr>
          </a:p>
        </p:txBody>
      </p:sp>
      <p:sp>
        <p:nvSpPr>
          <p:cNvPr id="434182" name="Text Box 6"/>
          <p:cNvSpPr txBox="1">
            <a:spLocks noChangeArrowheads="1"/>
          </p:cNvSpPr>
          <p:nvPr/>
        </p:nvSpPr>
        <p:spPr bwMode="auto">
          <a:xfrm>
            <a:off x="0" y="260350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The Origin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 Elements</a:t>
            </a:r>
            <a:endParaRPr lang="de-DE" altLang="de-DE" sz="3600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434183" name="Text Box 7"/>
          <p:cNvSpPr txBox="1">
            <a:spLocks noChangeArrowheads="1"/>
          </p:cNvSpPr>
          <p:nvPr/>
        </p:nvSpPr>
        <p:spPr bwMode="auto">
          <a:xfrm>
            <a:off x="6597650" y="3146425"/>
            <a:ext cx="154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>
                <a:solidFill>
                  <a:srgbClr val="FFFFFF"/>
                </a:solidFill>
                <a:latin typeface="Tahoma" pitchFamily="34" charset="0"/>
              </a:rPr>
              <a:t>Krebs Nebel</a:t>
            </a:r>
          </a:p>
        </p:txBody>
      </p:sp>
      <p:sp>
        <p:nvSpPr>
          <p:cNvPr id="434185" name="Oval 9"/>
          <p:cNvSpPr>
            <a:spLocks noChangeArrowheads="1"/>
          </p:cNvSpPr>
          <p:nvPr/>
        </p:nvSpPr>
        <p:spPr bwMode="auto">
          <a:xfrm>
            <a:off x="3798888" y="3573463"/>
            <a:ext cx="2789237" cy="2644775"/>
          </a:xfrm>
          <a:prstGeom prst="ellips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434186" name="Text Box 10"/>
          <p:cNvSpPr txBox="1">
            <a:spLocks noChangeArrowheads="1"/>
          </p:cNvSpPr>
          <p:nvPr/>
        </p:nvSpPr>
        <p:spPr bwMode="auto">
          <a:xfrm>
            <a:off x="169480" y="1341438"/>
            <a:ext cx="22422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CC99"/>
                </a:solidFill>
                <a:latin typeface="Tahoma" pitchFamily="34" charset="0"/>
              </a:rPr>
              <a:t>Nukleosynthesis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 </a:t>
            </a:r>
            <a:endParaRPr lang="de-DE" altLang="de-DE" sz="2000" dirty="0">
              <a:solidFill>
                <a:srgbClr val="00CC99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after </a:t>
            </a:r>
            <a:r>
              <a:rPr lang="de-DE" altLang="de-DE" sz="2000" dirty="0" err="1" smtClean="0">
                <a:solidFill>
                  <a:srgbClr val="00CC99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 </a:t>
            </a:r>
            <a:r>
              <a:rPr lang="de-DE" altLang="de-DE" sz="2000" dirty="0">
                <a:solidFill>
                  <a:srgbClr val="00CC99"/>
                </a:solidFill>
                <a:latin typeface="Tahoma" pitchFamily="34" charset="0"/>
              </a:rPr>
              <a:t>B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ig </a:t>
            </a:r>
            <a:r>
              <a:rPr lang="de-DE" altLang="de-DE" sz="2000" dirty="0">
                <a:solidFill>
                  <a:srgbClr val="00CC99"/>
                </a:solidFill>
                <a:latin typeface="Tahoma" pitchFamily="34" charset="0"/>
              </a:rPr>
              <a:t>B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ang</a:t>
            </a:r>
            <a:endParaRPr lang="de-DE" altLang="de-DE" sz="2000" dirty="0">
              <a:solidFill>
                <a:srgbClr val="00CC99"/>
              </a:solidFill>
              <a:latin typeface="Tahoma" pitchFamily="34" charset="0"/>
            </a:endParaRPr>
          </a:p>
        </p:txBody>
      </p:sp>
      <p:sp>
        <p:nvSpPr>
          <p:cNvPr id="434187" name="Oval 11"/>
          <p:cNvSpPr>
            <a:spLocks noChangeArrowheads="1"/>
          </p:cNvSpPr>
          <p:nvPr/>
        </p:nvSpPr>
        <p:spPr bwMode="auto">
          <a:xfrm>
            <a:off x="2295525" y="1125538"/>
            <a:ext cx="914400" cy="9144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434188" name="Picture 12" descr="sonne_Wasserstoff_Fu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287588"/>
            <a:ext cx="205105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9" name="Text Box 13"/>
          <p:cNvSpPr txBox="1">
            <a:spLocks noChangeArrowheads="1"/>
          </p:cNvSpPr>
          <p:nvPr/>
        </p:nvSpPr>
        <p:spPr bwMode="auto">
          <a:xfrm>
            <a:off x="6660133" y="1124744"/>
            <a:ext cx="25923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Neutron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capture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in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Red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Giants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(s-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process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)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or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supernovae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or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neutron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star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mergers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(r-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process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83" y="5143361"/>
            <a:ext cx="1972826" cy="157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0" name="Oval 4"/>
          <p:cNvSpPr>
            <a:spLocks noChangeArrowheads="1"/>
          </p:cNvSpPr>
          <p:nvPr/>
        </p:nvSpPr>
        <p:spPr bwMode="auto">
          <a:xfrm>
            <a:off x="2028825" y="2273300"/>
            <a:ext cx="2351088" cy="2163763"/>
          </a:xfrm>
          <a:prstGeom prst="ellipse">
            <a:avLst/>
          </a:prstGeom>
          <a:noFill/>
          <a:ln w="25400">
            <a:solidFill>
              <a:srgbClr val="FA4E1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14" name="Picture 1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62" y="3146425"/>
            <a:ext cx="1854997" cy="18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009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1" grpId="0"/>
      <p:bldP spid="434185" grpId="0" animBg="1"/>
      <p:bldP spid="434186" grpId="0"/>
      <p:bldP spid="434187" grpId="0" animBg="1"/>
      <p:bldP spid="434189" grpId="0"/>
      <p:bldP spid="434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1510" y="44624"/>
            <a:ext cx="923502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3200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Astrophysical site of heavy element production </a:t>
            </a:r>
          </a:p>
          <a:p>
            <a:r>
              <a:rPr lang="en-US" sz="3200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 process) in the universe: Neutron star merger !  </a:t>
            </a:r>
            <a:endParaRPr lang="en-US" sz="3200" b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C:\Users\gross\AppData\Local\Microsoft\Windows\Temporary Internet Files\Content.Outlook\HKTKM784\NeutronStarCollision_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-29807"/>
          <a:stretch/>
        </p:blipFill>
        <p:spPr bwMode="auto">
          <a:xfrm>
            <a:off x="2627784" y="1484784"/>
            <a:ext cx="3996000" cy="25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292080" y="1340768"/>
            <a:ext cx="3672408" cy="328938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78410" y="5388605"/>
            <a:ext cx="677884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  <a:latin typeface="Arial"/>
              </a:rPr>
              <a:t>Sun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1313389"/>
            <a:ext cx="2880320" cy="331676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240430" y="1463437"/>
            <a:ext cx="2658533" cy="2467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object 13"/>
          <p:cNvSpPr txBox="1"/>
          <p:nvPr/>
        </p:nvSpPr>
        <p:spPr>
          <a:xfrm>
            <a:off x="1619672" y="1576537"/>
            <a:ext cx="107760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4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au</a:t>
            </a:r>
            <a:r>
              <a:rPr sz="1400" spc="3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400" spc="-5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400" spc="3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5364088" y="1527354"/>
            <a:ext cx="3528392" cy="2405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716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Gravitational</a:t>
            </a:r>
            <a:b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Wave Signal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59372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Electromagnetic “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Kilonova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” Signal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15816" y="1556792"/>
            <a:ext cx="2465125" cy="3539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700" b="1" dirty="0" smtClean="0">
                <a:solidFill>
                  <a:prstClr val="white"/>
                </a:solidFill>
                <a:latin typeface="Arial"/>
              </a:rPr>
              <a:t>Neutron star merger</a:t>
            </a:r>
          </a:p>
        </p:txBody>
      </p:sp>
      <p:sp>
        <p:nvSpPr>
          <p:cNvPr id="13" name="object 8"/>
          <p:cNvSpPr txBox="1"/>
          <p:nvPr/>
        </p:nvSpPr>
        <p:spPr>
          <a:xfrm>
            <a:off x="6026640" y="2276872"/>
            <a:ext cx="2073752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30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12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1200" spc="-35" dirty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1200" spc="-80" dirty="0">
                <a:solidFill>
                  <a:srgbClr val="0000CC"/>
                </a:solidFill>
                <a:latin typeface="Arial"/>
                <a:cs typeface="Arial"/>
              </a:rPr>
              <a:t>z</a:t>
            </a:r>
            <a:r>
              <a:rPr sz="12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1200" spc="-100" dirty="0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0000CC"/>
                </a:solidFill>
                <a:latin typeface="Arial"/>
                <a:cs typeface="Arial"/>
              </a:rPr>
              <a:t>,</a:t>
            </a:r>
            <a:r>
              <a:rPr sz="1200" spc="1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1200" spc="-35" dirty="0" smtClean="0">
                <a:solidFill>
                  <a:srgbClr val="0000CC"/>
                </a:solidFill>
                <a:latin typeface="Arial"/>
                <a:cs typeface="Arial"/>
              </a:rPr>
              <a:t>Martinez-Pinedo, Arcones </a:t>
            </a:r>
            <a:r>
              <a:rPr sz="1200" spc="5" dirty="0" smtClean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1200" dirty="0" smtClean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1200" spc="5" dirty="0" smtClean="0">
                <a:solidFill>
                  <a:srgbClr val="0000CC"/>
                </a:solidFill>
                <a:latin typeface="Arial"/>
                <a:cs typeface="Arial"/>
              </a:rPr>
              <a:t> a</a:t>
            </a:r>
            <a:r>
              <a:rPr sz="1200" spc="-45" dirty="0" smtClean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lang="de-DE" sz="1200" dirty="0" smtClean="0">
                <a:solidFill>
                  <a:srgbClr val="0000CC"/>
                </a:solidFill>
                <a:latin typeface="Arial"/>
                <a:cs typeface="Arial"/>
              </a:rPr>
              <a:t>. (</a:t>
            </a:r>
            <a:r>
              <a:rPr sz="1200" spc="5" dirty="0" smtClean="0">
                <a:solidFill>
                  <a:srgbClr val="0000CC"/>
                </a:solidFill>
                <a:latin typeface="Arial"/>
                <a:cs typeface="Arial"/>
              </a:rPr>
              <a:t>201</a:t>
            </a:r>
            <a:r>
              <a:rPr sz="1200" dirty="0" smtClean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latin typeface="Arial"/>
                <a:cs typeface="Arial"/>
              </a:rPr>
              <a:t>)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6552220" y="1916833"/>
            <a:ext cx="180020" cy="32098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>
          <a:xfrm flipV="1">
            <a:off x="7848364" y="2414791"/>
            <a:ext cx="252028" cy="54407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2915816" y="4149080"/>
            <a:ext cx="3024336" cy="5386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900" dirty="0" smtClean="0">
                <a:latin typeface="Arial"/>
              </a:rPr>
              <a:t>Copyright: Dana </a:t>
            </a:r>
            <a:r>
              <a:rPr lang="de-DE" sz="900" dirty="0">
                <a:latin typeface="Arial"/>
              </a:rPr>
              <a:t>Berry, </a:t>
            </a:r>
            <a:r>
              <a:rPr lang="de-DE" sz="900" dirty="0" err="1">
                <a:latin typeface="Arial"/>
              </a:rPr>
              <a:t>SkyWorks</a:t>
            </a:r>
            <a:r>
              <a:rPr lang="de-DE" sz="900" dirty="0">
                <a:latin typeface="Arial"/>
              </a:rPr>
              <a:t> Digital, </a:t>
            </a:r>
            <a:r>
              <a:rPr lang="de-DE" sz="1000" dirty="0" err="1">
                <a:latin typeface="Arial"/>
              </a:rPr>
              <a:t>Inc</a:t>
            </a:r>
            <a:endParaRPr lang="en-US" sz="1000" dirty="0">
              <a:latin typeface="Arial"/>
            </a:endParaRPr>
          </a:p>
          <a:p>
            <a:endParaRPr lang="en-US" dirty="0" smtClean="0">
              <a:latin typeface="Arial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6382238" y="2985462"/>
            <a:ext cx="229421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b="1" dirty="0" err="1" smtClean="0">
                <a:solidFill>
                  <a:srgbClr val="FF0000"/>
                </a:solidFill>
                <a:latin typeface="Arial"/>
              </a:rPr>
              <a:t>Astrophys</a:t>
            </a:r>
            <a:r>
              <a:rPr lang="de-DE" sz="1200" b="1" dirty="0">
                <a:solidFill>
                  <a:srgbClr val="FF0000"/>
                </a:solidFill>
                <a:latin typeface="Arial"/>
              </a:rPr>
              <a:t>. J. 848, L17 (</a:t>
            </a:r>
            <a:r>
              <a:rPr lang="de-DE" sz="1200" b="1" dirty="0" smtClean="0">
                <a:solidFill>
                  <a:srgbClr val="FF0000"/>
                </a:solidFill>
                <a:latin typeface="Arial"/>
              </a:rPr>
              <a:t>2017)</a:t>
            </a:r>
            <a:endParaRPr lang="en-US" sz="1200" b="1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40430" y="4765119"/>
            <a:ext cx="8964488" cy="20928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Electromagnetic “</a:t>
            </a:r>
            <a:r>
              <a:rPr lang="en-US" sz="2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Kilonova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signal due to “r process” in neutron star  merger theoretically predicted by GSI scientists in 2010.</a:t>
            </a:r>
          </a:p>
          <a:p>
            <a:pPr marL="34290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Confirmation by recent astronomical observations </a:t>
            </a:r>
            <a:r>
              <a:rPr lang="en-US" sz="2200" dirty="0">
                <a:solidFill>
                  <a:srgbClr val="002060"/>
                </a:solidFill>
                <a:latin typeface="Arial"/>
              </a:rPr>
              <a:t>after gravitational wave </a:t>
            </a:r>
            <a:r>
              <a:rPr lang="en-US" sz="2200" dirty="0" smtClean="0">
                <a:solidFill>
                  <a:srgbClr val="002060"/>
                </a:solidFill>
                <a:latin typeface="Arial"/>
              </a:rPr>
              <a:t>detection from GW170817 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(August 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34290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/>
              </a:rPr>
              <a:t>Source </a:t>
            </a:r>
            <a:r>
              <a:rPr lang="en-US" sz="2200" dirty="0">
                <a:solidFill>
                  <a:srgbClr val="002060"/>
                </a:solidFill>
                <a:latin typeface="Arial"/>
              </a:rPr>
              <a:t>of heavy elements including gold, platinum and </a:t>
            </a:r>
            <a:r>
              <a:rPr lang="en-US" sz="2200" dirty="0" smtClean="0">
                <a:solidFill>
                  <a:srgbClr val="002060"/>
                </a:solidFill>
                <a:latin typeface="Arial"/>
              </a:rPr>
              <a:t>uranium. </a:t>
            </a:r>
            <a:endParaRPr lang="en-US" sz="2200" dirty="0">
              <a:solidFill>
                <a:srgbClr val="002060"/>
              </a:solidFill>
              <a:latin typeface="Arial"/>
            </a:endParaRPr>
          </a:p>
          <a:p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572000" y="188640"/>
            <a:ext cx="138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Bang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feil nach unten 2"/>
          <p:cNvSpPr/>
          <p:nvPr/>
        </p:nvSpPr>
        <p:spPr bwMode="auto">
          <a:xfrm>
            <a:off x="3779911" y="548680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1880" y="1268760"/>
            <a:ext cx="95571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de-DE" sz="2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11960" y="692696"/>
            <a:ext cx="3648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 Matter + Antimatter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78069" y="1772816"/>
            <a:ext cx="4275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force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87824" y="2420888"/>
            <a:ext cx="194957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H, He-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nuclei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188246" y="2937138"/>
            <a:ext cx="443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Fusion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s-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massive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915816" y="3645024"/>
            <a:ext cx="534436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He, ............  </a:t>
            </a:r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209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 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50%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139952" y="4365104"/>
            <a:ext cx="2627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explosions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886872" y="4983559"/>
            <a:ext cx="202023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endParaRPr lang="de-DE" sz="2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11960" y="5661248"/>
            <a:ext cx="2688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915817" y="6279703"/>
            <a:ext cx="597666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He, .......</a:t>
            </a:r>
            <a:r>
              <a:rPr lang="de-DE" sz="2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baseline="30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209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 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(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%), ....</a:t>
            </a:r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236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U...</a:t>
            </a:r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260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Md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(100%)</a:t>
            </a:r>
            <a:endParaRPr lang="de-DE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feil nach unten 20"/>
          <p:cNvSpPr/>
          <p:nvPr/>
        </p:nvSpPr>
        <p:spPr bwMode="auto">
          <a:xfrm>
            <a:off x="3798523" y="1772816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Pfeil nach unten 21"/>
          <p:cNvSpPr/>
          <p:nvPr/>
        </p:nvSpPr>
        <p:spPr bwMode="auto">
          <a:xfrm>
            <a:off x="3779912" y="5549169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Pfeil nach unten 22"/>
          <p:cNvSpPr/>
          <p:nvPr/>
        </p:nvSpPr>
        <p:spPr bwMode="auto">
          <a:xfrm>
            <a:off x="3779912" y="4253025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Pfeil nach unten 23"/>
          <p:cNvSpPr/>
          <p:nvPr/>
        </p:nvSpPr>
        <p:spPr bwMode="auto">
          <a:xfrm>
            <a:off x="3779912" y="2956881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04" y="5504334"/>
            <a:ext cx="771627" cy="61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09" y="4190607"/>
            <a:ext cx="747809" cy="75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2" y="2940007"/>
            <a:ext cx="695399" cy="67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888"/>
            <a:ext cx="377011" cy="38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421072" cy="4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32" y="2527397"/>
            <a:ext cx="390402" cy="39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AutoShape 6" descr="“urknall”的图片搜索结果"/>
          <p:cNvSpPr>
            <a:spLocks noChangeAspect="1" noChangeArrowheads="1"/>
          </p:cNvSpPr>
          <p:nvPr/>
        </p:nvSpPr>
        <p:spPr bwMode="auto">
          <a:xfrm>
            <a:off x="307975" y="-1203325"/>
            <a:ext cx="58578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609" y="2204864"/>
            <a:ext cx="366040" cy="37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21" y="2520345"/>
            <a:ext cx="402644" cy="41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AutoShape 9" descr="“urknall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6" name="Textfeld 95"/>
          <p:cNvSpPr txBox="1"/>
          <p:nvPr/>
        </p:nvSpPr>
        <p:spPr>
          <a:xfrm>
            <a:off x="107504" y="188640"/>
            <a:ext cx="38070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Genesis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perspective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AutoShape 13" descr="相关图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0" name="AutoShape 15" descr="相关图片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1" name="AutoShape 19" descr="“sonne”的图片搜索结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2" name="AutoShape 21" descr="“urknall”的图片搜索结果"/>
          <p:cNvSpPr>
            <a:spLocks noChangeAspect="1" noChangeArrowheads="1"/>
          </p:cNvSpPr>
          <p:nvPr/>
        </p:nvSpPr>
        <p:spPr bwMode="auto">
          <a:xfrm>
            <a:off x="4450519" y="1285190"/>
            <a:ext cx="4441961" cy="4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elementary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blocks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2" t="72518" r="18921" b="3784"/>
          <a:stretch/>
        </p:blipFill>
        <p:spPr bwMode="auto">
          <a:xfrm>
            <a:off x="3275856" y="-99392"/>
            <a:ext cx="1465675" cy="10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“baum bild”的图片搜索结果"/>
          <p:cNvSpPr>
            <a:spLocks noChangeAspect="1" noChangeArrowheads="1"/>
          </p:cNvSpPr>
          <p:nvPr/>
        </p:nvSpPr>
        <p:spPr bwMode="auto">
          <a:xfrm>
            <a:off x="155575" y="-1608138"/>
            <a:ext cx="3429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相关图片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10" descr="相关图片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AutoShape 12" descr="相关图片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8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572000" y="188640"/>
            <a:ext cx="138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Bang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feil nach unten 2"/>
          <p:cNvSpPr/>
          <p:nvPr/>
        </p:nvSpPr>
        <p:spPr bwMode="auto">
          <a:xfrm>
            <a:off x="3779911" y="548680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1880" y="1268760"/>
            <a:ext cx="95571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de-DE" sz="2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11960" y="692696"/>
            <a:ext cx="3648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 Matter + Antimatter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78069" y="1772816"/>
            <a:ext cx="4275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force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87824" y="2420888"/>
            <a:ext cx="194957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H, He-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nuclei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188246" y="2937138"/>
            <a:ext cx="443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Fusion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s-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massive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915816" y="3645024"/>
            <a:ext cx="534436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He, ............  </a:t>
            </a:r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209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 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50%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139952" y="4365104"/>
            <a:ext cx="2627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explosions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886872" y="4983559"/>
            <a:ext cx="202023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endParaRPr lang="de-DE" sz="2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11960" y="5661248"/>
            <a:ext cx="2688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feil nach unten 20"/>
          <p:cNvSpPr/>
          <p:nvPr/>
        </p:nvSpPr>
        <p:spPr bwMode="auto">
          <a:xfrm>
            <a:off x="3798523" y="1772816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Pfeil nach unten 21"/>
          <p:cNvSpPr/>
          <p:nvPr/>
        </p:nvSpPr>
        <p:spPr bwMode="auto">
          <a:xfrm>
            <a:off x="3779912" y="5549169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Pfeil nach unten 22"/>
          <p:cNvSpPr/>
          <p:nvPr/>
        </p:nvSpPr>
        <p:spPr bwMode="auto">
          <a:xfrm>
            <a:off x="3779912" y="4253025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Pfeil nach unten 23"/>
          <p:cNvSpPr/>
          <p:nvPr/>
        </p:nvSpPr>
        <p:spPr bwMode="auto">
          <a:xfrm>
            <a:off x="3779912" y="2956881"/>
            <a:ext cx="354075" cy="68814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04" y="5504334"/>
            <a:ext cx="771627" cy="61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09" y="4190607"/>
            <a:ext cx="747809" cy="75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2" y="2940007"/>
            <a:ext cx="695399" cy="67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888"/>
            <a:ext cx="377011" cy="38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421072" cy="4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32" y="2527397"/>
            <a:ext cx="390402" cy="39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AutoShape 6" descr="“urknall”的图片搜索结果"/>
          <p:cNvSpPr>
            <a:spLocks noChangeAspect="1" noChangeArrowheads="1"/>
          </p:cNvSpPr>
          <p:nvPr/>
        </p:nvSpPr>
        <p:spPr bwMode="auto">
          <a:xfrm>
            <a:off x="307975" y="-1203325"/>
            <a:ext cx="58578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609" y="2204864"/>
            <a:ext cx="366040" cy="37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21" y="2520345"/>
            <a:ext cx="402644" cy="41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AutoShape 9" descr="“urknall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6" name="Textfeld 95"/>
          <p:cNvSpPr txBox="1"/>
          <p:nvPr/>
        </p:nvSpPr>
        <p:spPr>
          <a:xfrm>
            <a:off x="107504" y="188640"/>
            <a:ext cx="38070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Genesis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perspective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AutoShape 13" descr="相关图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0" name="AutoShape 15" descr="相关图片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1" name="AutoShape 19" descr="“sonne”的图片搜索结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2" name="AutoShape 21" descr="“urknall”的图片搜索结果"/>
          <p:cNvSpPr>
            <a:spLocks noChangeAspect="1" noChangeArrowheads="1"/>
          </p:cNvSpPr>
          <p:nvPr/>
        </p:nvSpPr>
        <p:spPr bwMode="auto">
          <a:xfrm>
            <a:off x="4450519" y="1285190"/>
            <a:ext cx="4441961" cy="4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elementary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blocks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2" t="72518" r="18921" b="3784"/>
          <a:stretch/>
        </p:blipFill>
        <p:spPr bwMode="auto">
          <a:xfrm>
            <a:off x="3275856" y="-99392"/>
            <a:ext cx="1465675" cy="10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“baum bild”的图片搜索结果"/>
          <p:cNvSpPr>
            <a:spLocks noChangeAspect="1" noChangeArrowheads="1"/>
          </p:cNvSpPr>
          <p:nvPr/>
        </p:nvSpPr>
        <p:spPr bwMode="auto">
          <a:xfrm>
            <a:off x="155575" y="-1608138"/>
            <a:ext cx="3429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相关图片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10" descr="相关图片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AutoShape 12" descr="相关图片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8" name="Picture 8" descr="图片搜索结果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981554"/>
            <a:ext cx="1388565" cy="9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Gerade Verbindung mit Pfeil 38"/>
          <p:cNvCxnSpPr/>
          <p:nvPr/>
        </p:nvCxnSpPr>
        <p:spPr bwMode="auto">
          <a:xfrm flipH="1" flipV="1">
            <a:off x="1043608" y="2579399"/>
            <a:ext cx="1944216" cy="107454"/>
          </a:xfrm>
          <a:prstGeom prst="straightConnector1">
            <a:avLst/>
          </a:prstGeom>
          <a:solidFill>
            <a:srgbClr val="FFFF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 Verbindung mit Pfeil 39"/>
          <p:cNvCxnSpPr/>
          <p:nvPr/>
        </p:nvCxnSpPr>
        <p:spPr bwMode="auto">
          <a:xfrm flipH="1" flipV="1">
            <a:off x="1100622" y="2651720"/>
            <a:ext cx="1815194" cy="1224137"/>
          </a:xfrm>
          <a:prstGeom prst="straightConnector1">
            <a:avLst/>
          </a:prstGeom>
          <a:solidFill>
            <a:srgbClr val="FFFF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 Verbindung mit Pfeil 40"/>
          <p:cNvCxnSpPr/>
          <p:nvPr/>
        </p:nvCxnSpPr>
        <p:spPr bwMode="auto">
          <a:xfrm flipH="1" flipV="1">
            <a:off x="1043608" y="2726340"/>
            <a:ext cx="1872209" cy="3784196"/>
          </a:xfrm>
          <a:prstGeom prst="straightConnector1">
            <a:avLst/>
          </a:prstGeom>
          <a:solidFill>
            <a:srgbClr val="FFFF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feld 41"/>
          <p:cNvSpPr txBox="1"/>
          <p:nvPr/>
        </p:nvSpPr>
        <p:spPr>
          <a:xfrm>
            <a:off x="1043608" y="3645023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Pfeil nach unten 42"/>
          <p:cNvSpPr/>
          <p:nvPr/>
        </p:nvSpPr>
        <p:spPr bwMode="auto">
          <a:xfrm>
            <a:off x="467544" y="4222545"/>
            <a:ext cx="340633" cy="32810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1043608" y="4725144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11" descr="https://upload.wikimedia.org/wikipedia/commons/thumb/4/42/Solar_prominence_from_STEREO_spacecraft_September_29%2C_2008.jpg/225px-Solar_prominence_from_STEREO_spacecraft_September_29%2C_200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15218"/>
            <a:ext cx="849102" cy="8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7" descr="图片搜索结果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66707"/>
            <a:ext cx="855090" cy="87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Pfeil nach unten 46"/>
          <p:cNvSpPr/>
          <p:nvPr/>
        </p:nvSpPr>
        <p:spPr bwMode="auto">
          <a:xfrm>
            <a:off x="467544" y="5468330"/>
            <a:ext cx="359093" cy="44121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865213" y="5373216"/>
            <a:ext cx="154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Chemistry</a:t>
            </a:r>
          </a:p>
          <a:p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Biology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6" descr="“baum bild”的图片搜索结果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" y="5909546"/>
            <a:ext cx="739921" cy="83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 descr="Der Trapez-Haufen im Sternbild Orion, aufgenommen mit dem Hubble-Weltraumteleskop bei infraroten Wellenlängen. Die Abbildung auf Seite 11 zeigt eine fingerförmige Dunkelwolke im Sternbild Adler, ebenfalls aufgenommen mit dem Hubble-Weltraumteleskop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8009"/>
            <a:ext cx="901034" cy="91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Pfeil nach unten 50"/>
          <p:cNvSpPr/>
          <p:nvPr/>
        </p:nvSpPr>
        <p:spPr bwMode="auto">
          <a:xfrm>
            <a:off x="467544" y="2916782"/>
            <a:ext cx="329438" cy="39868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1115616" y="1733907"/>
            <a:ext cx="1716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Protostellar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clouds</a:t>
            </a:r>
            <a:endParaRPr lang="de-DE" sz="2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964565" y="4164320"/>
            <a:ext cx="1922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2915817" y="6279703"/>
            <a:ext cx="597666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He, .......</a:t>
            </a:r>
            <a:r>
              <a:rPr lang="de-DE" sz="2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baseline="30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209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 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(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%), ....</a:t>
            </a:r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236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U...</a:t>
            </a:r>
            <a:r>
              <a:rPr lang="de-DE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260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Md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(100%)</a:t>
            </a:r>
            <a:endParaRPr lang="de-DE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8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a/Carved_by_Massive_St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633"/>
            <a:ext cx="9144000" cy="91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771" name="Text Box 3"/>
          <p:cNvSpPr txBox="1">
            <a:spLocks noChangeArrowheads="1"/>
          </p:cNvSpPr>
          <p:nvPr/>
        </p:nvSpPr>
        <p:spPr bwMode="auto">
          <a:xfrm>
            <a:off x="0" y="334397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Fundamental </a:t>
            </a:r>
            <a:r>
              <a:rPr lang="de-DE" altLang="de-DE" sz="3600" dirty="0" err="1" smtClean="0">
                <a:solidFill>
                  <a:srgbClr val="FFFF00"/>
                </a:solidFill>
                <a:latin typeface="Tahoma" pitchFamily="34" charset="0"/>
              </a:rPr>
              <a:t>questions</a:t>
            </a: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56772" name="Text Box 4"/>
          <p:cNvSpPr txBox="1">
            <a:spLocks noChangeArrowheads="1"/>
          </p:cNvSpPr>
          <p:nvPr/>
        </p:nvSpPr>
        <p:spPr bwMode="auto">
          <a:xfrm>
            <a:off x="423491" y="1124744"/>
            <a:ext cx="86805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mass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universe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3" name="Text Box 5"/>
          <p:cNvSpPr txBox="1">
            <a:spLocks noChangeArrowheads="1"/>
          </p:cNvSpPr>
          <p:nvPr/>
        </p:nvSpPr>
        <p:spPr bwMode="auto">
          <a:xfrm>
            <a:off x="539552" y="2706687"/>
            <a:ext cx="7904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Why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do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not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observe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individual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quarks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</a:t>
            </a:r>
          </a:p>
        </p:txBody>
      </p:sp>
      <p:sp>
        <p:nvSpPr>
          <p:cNvPr id="1056774" name="Text Box 6"/>
          <p:cNvSpPr txBox="1">
            <a:spLocks noChangeArrowheads="1"/>
          </p:cNvSpPr>
          <p:nvPr/>
        </p:nvSpPr>
        <p:spPr bwMode="auto">
          <a:xfrm>
            <a:off x="865188" y="3286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56775" name="Text Box 7"/>
          <p:cNvSpPr txBox="1">
            <a:spLocks noChangeArrowheads="1"/>
          </p:cNvSpPr>
          <p:nvPr/>
        </p:nvSpPr>
        <p:spPr bwMode="auto">
          <a:xfrm>
            <a:off x="467544" y="4293096"/>
            <a:ext cx="7269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structure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neutron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stars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6" name="Text Box 8"/>
          <p:cNvSpPr txBox="1">
            <a:spLocks noChangeArrowheads="1"/>
          </p:cNvSpPr>
          <p:nvPr/>
        </p:nvSpPr>
        <p:spPr bwMode="auto">
          <a:xfrm>
            <a:off x="467544" y="1844824"/>
            <a:ext cx="67452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elements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</a:t>
            </a:r>
          </a:p>
        </p:txBody>
      </p:sp>
      <p:sp>
        <p:nvSpPr>
          <p:cNvPr id="1056777" name="Text Box 9"/>
          <p:cNvSpPr txBox="1">
            <a:spLocks noChangeArrowheads="1"/>
          </p:cNvSpPr>
          <p:nvPr/>
        </p:nvSpPr>
        <p:spPr bwMode="auto">
          <a:xfrm>
            <a:off x="467544" y="5013176"/>
            <a:ext cx="8665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How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dangerous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cosmic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radiation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in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space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 </a:t>
            </a:r>
          </a:p>
        </p:txBody>
      </p:sp>
      <p:sp>
        <p:nvSpPr>
          <p:cNvPr id="1056778" name="Text Box 10"/>
          <p:cNvSpPr txBox="1">
            <a:spLocks noChangeArrowheads="1"/>
          </p:cNvSpPr>
          <p:nvPr/>
        </p:nvSpPr>
        <p:spPr bwMode="auto">
          <a:xfrm>
            <a:off x="467544" y="3501008"/>
            <a:ext cx="6980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Does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matter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differ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from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antimatter ?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4043" y="5733256"/>
            <a:ext cx="86504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international </a:t>
            </a:r>
          </a:p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Ion Research (FAIR)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59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2" grpId="0"/>
      <p:bldP spid="1056773" grpId="0"/>
      <p:bldP spid="1056775" grpId="0"/>
      <p:bldP spid="1056776" grpId="0"/>
      <p:bldP spid="1056777" grpId="0"/>
      <p:bldP spid="105677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4" name="Rectangle 4"/>
          <p:cNvSpPr>
            <a:spLocks noChangeArrowheads="1"/>
          </p:cNvSpPr>
          <p:nvPr/>
        </p:nvSpPr>
        <p:spPr bwMode="auto">
          <a:xfrm>
            <a:off x="2290310" y="836712"/>
            <a:ext cx="581008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Frank Wilczek (Nobel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Prize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2004):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„</a:t>
            </a:r>
            <a:r>
              <a:rPr lang="en-US" altLang="de-DE" sz="2000" dirty="0" smtClean="0">
                <a:solidFill>
                  <a:srgbClr val="3333CC"/>
                </a:solidFill>
                <a:latin typeface="Tahoma" pitchFamily="34" charset="0"/>
              </a:rPr>
              <a:t>But perhaps the most interesting and surprising thing about QCD at high density is that, by thinking about it, one discovers a fruitful new perspective on the traditional  problem of confinement and chiral-symmetry breaking”.</a:t>
            </a:r>
            <a:endParaRPr lang="de-DE" altLang="de-DE" sz="2000" dirty="0" smtClean="0">
              <a:solidFill>
                <a:srgbClr val="3333CC"/>
              </a:solidFill>
              <a:latin typeface="Tahoma" pitchFamily="34" charset="0"/>
            </a:endParaRPr>
          </a:p>
        </p:txBody>
      </p:sp>
      <p:pic>
        <p:nvPicPr>
          <p:cNvPr id="506887" name="Picture 7" descr="ANd9GcT5LSiB_CutwAxmD_l3bTd53SUt6HaVIkkTHTBQtvpETjfIMt5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835795" cy="260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5" y="3789040"/>
            <a:ext cx="1875148" cy="264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555776" y="4293096"/>
            <a:ext cx="561662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Steven </a:t>
            </a:r>
            <a:r>
              <a:rPr lang="de-DE" altLang="de-DE" sz="2000" dirty="0">
                <a:solidFill>
                  <a:srgbClr val="3333CC"/>
                </a:solidFill>
                <a:latin typeface="Tahoma" pitchFamily="34" charset="0"/>
              </a:rPr>
              <a:t>W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einberg (Nobel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Prize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1979):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„Go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for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messes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–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thats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were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action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is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“</a:t>
            </a:r>
          </a:p>
          <a:p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(</a:t>
            </a:r>
            <a:r>
              <a:rPr lang="de-DE" altLang="de-DE" sz="2000" dirty="0" err="1">
                <a:solidFill>
                  <a:srgbClr val="3333CC"/>
                </a:solidFill>
                <a:latin typeface="Tahoma" pitchFamily="34" charset="0"/>
              </a:rPr>
              <a:t>O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ne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his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four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golden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rules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for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scientists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)</a:t>
            </a:r>
            <a:b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</a:br>
            <a:endParaRPr lang="de-DE" altLang="de-DE" sz="2000" dirty="0" smtClean="0">
              <a:solidFill>
                <a:srgbClr val="3333CC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0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4200"/>
            <a:ext cx="9613900" cy="96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9955" name="Picture 3" descr="cra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3" t="4572" r="3972" b="14119"/>
          <a:stretch>
            <a:fillRect/>
          </a:stretch>
        </p:blipFill>
        <p:spPr bwMode="auto">
          <a:xfrm>
            <a:off x="2484438" y="980728"/>
            <a:ext cx="4679950" cy="425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34925" y="5589588"/>
            <a:ext cx="8086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Crab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nebula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ashes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a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core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collapse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supernova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observed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in 1054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by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Chinese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astronomers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FFFFFF"/>
                </a:solidFill>
                <a:latin typeface="Tahoma" pitchFamily="34" charset="0"/>
              </a:rPr>
              <a:t>The “visiting star” was as bright as the Venus for more than 20 days.</a:t>
            </a:r>
            <a:endParaRPr lang="de-DE" altLang="de-DE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2640013" y="4790480"/>
            <a:ext cx="3813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pulsar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1968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FFFF00"/>
                </a:solidFill>
                <a:latin typeface="Tahoma" pitchFamily="34" charset="0"/>
              </a:rPr>
              <a:t>Nuclear</a:t>
            </a: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 matter at high </a:t>
            </a:r>
            <a:r>
              <a:rPr lang="de-DE" altLang="de-DE" sz="3600" dirty="0" err="1" smtClean="0">
                <a:solidFill>
                  <a:srgbClr val="FFFF00"/>
                </a:solidFill>
                <a:latin typeface="Tahoma" pitchFamily="34" charset="0"/>
              </a:rPr>
              <a:t>densities</a:t>
            </a:r>
            <a:endParaRPr lang="de-DE" altLang="de-DE" sz="3600" dirty="0" smtClean="0">
              <a:solidFill>
                <a:srgbClr val="FFFF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1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0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6" grpId="0"/>
      <p:bldP spid="5099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" b="3230"/>
          <a:stretch/>
        </p:blipFill>
        <p:spPr bwMode="auto">
          <a:xfrm>
            <a:off x="-807928" y="-27384"/>
            <a:ext cx="10552798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04775" y="2857922"/>
            <a:ext cx="936475" cy="1569660"/>
          </a:xfrm>
          <a:prstGeom prst="rect">
            <a:avLst/>
          </a:prstGeom>
          <a:solidFill>
            <a:srgbClr val="FFFF99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9600" dirty="0" smtClean="0">
                <a:solidFill>
                  <a:srgbClr val="FF0000"/>
                </a:solidFill>
                <a:latin typeface="Arial Black" panose="020B0A04020102020204" pitchFamily="34" charset="0"/>
                <a:ea typeface="BatangChe" panose="02030609000101010101" pitchFamily="49" charset="-127"/>
              </a:rPr>
              <a:t>?</a:t>
            </a:r>
            <a:endParaRPr lang="de-DE" sz="9600" dirty="0">
              <a:solidFill>
                <a:srgbClr val="FF0000"/>
              </a:solidFill>
              <a:latin typeface="Arial Black" panose="020B0A04020102020204" pitchFamily="34" charset="0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81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2"/>
          <p:cNvSpPr txBox="1">
            <a:spLocks noChangeArrowheads="1"/>
          </p:cNvSpPr>
          <p:nvPr/>
        </p:nvSpPr>
        <p:spPr bwMode="auto">
          <a:xfrm>
            <a:off x="250825" y="730250"/>
            <a:ext cx="68427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Tahoma" pitchFamily="34" charset="0"/>
              </a:rPr>
              <a:t>Atomic</a:t>
            </a:r>
            <a:r>
              <a:rPr lang="de-DE" altLang="de-DE" sz="20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Tahoma" pitchFamily="34" charset="0"/>
              </a:rPr>
              <a:t>nucleus</a:t>
            </a:r>
            <a:r>
              <a:rPr lang="de-DE" altLang="de-DE" sz="2000" dirty="0" smtClean="0">
                <a:solidFill>
                  <a:srgbClr val="FF3300"/>
                </a:solidFill>
                <a:latin typeface="Tahoma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Radius    R = 1.2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A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1/3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 (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σ</a:t>
            </a:r>
            <a:r>
              <a:rPr lang="de-DE" altLang="de-DE" sz="2000" baseline="-25000" dirty="0" err="1" smtClean="0">
                <a:solidFill>
                  <a:srgbClr val="000000"/>
                </a:solidFill>
                <a:latin typeface="Tahoma" pitchFamily="34" charset="0"/>
              </a:rPr>
              <a:t>reac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= 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R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el-GR" altLang="de-DE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Volume V = 4/3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R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= 4/3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1.2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A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density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</a:t>
            </a:r>
            <a:r>
              <a:rPr lang="de-DE" altLang="de-DE" sz="2000" baseline="-25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= A/V = 3/ (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4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1.2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)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-3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0.14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-3</a:t>
            </a:r>
            <a:endParaRPr lang="de-DE" altLang="de-DE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m = 1.67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 10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-24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cold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nuclear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matter </a:t>
            </a:r>
            <a:r>
              <a:rPr lang="de-DE" altLang="de-DE" sz="2000" baseline="-25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 m  270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Mio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t/cm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  <a:endParaRPr lang="de-DE" altLang="de-DE" sz="2000" dirty="0">
              <a:solidFill>
                <a:srgbClr val="FF33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429059" name="Text Box 3"/>
          <p:cNvSpPr txBox="1">
            <a:spLocks noChangeArrowheads="1"/>
          </p:cNvSpPr>
          <p:nvPr/>
        </p:nvSpPr>
        <p:spPr bwMode="auto">
          <a:xfrm>
            <a:off x="234195" y="2924944"/>
            <a:ext cx="605133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Limits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density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Au-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nucleus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:  R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7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   V 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 1400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     R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0.8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 V  2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200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Nucleons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V  400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At 3 – 4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ρ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nucleons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overlap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Fermi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see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quarks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?</a:t>
            </a:r>
            <a:endParaRPr lang="el-GR" altLang="de-DE" sz="2000" dirty="0" smtClean="0">
              <a:solidFill>
                <a:srgbClr val="000000"/>
              </a:solidFill>
              <a:latin typeface="Tahoma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Density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estimates</a:t>
            </a:r>
            <a:endParaRPr lang="de-DE" alt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429061" name="Picture 5" descr="20081203192317%21Neutron_star_cross-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5"/>
          <a:stretch>
            <a:fillRect/>
          </a:stretch>
        </p:blipFill>
        <p:spPr bwMode="auto">
          <a:xfrm>
            <a:off x="7236296" y="4725143"/>
            <a:ext cx="1816348" cy="18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2" name="Picture 6" descr="ANd9GcSE5xdi2mjJhdU5grBs16ot5xMMvTW_IXiVE6DxhG5R3OGpetv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836613"/>
            <a:ext cx="17303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3910" y="2865512"/>
            <a:ext cx="1989138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4725144"/>
            <a:ext cx="7113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</a:t>
            </a:r>
            <a:r>
              <a:rPr lang="de-DE" altLang="de-DE" sz="2000" dirty="0" err="1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star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Radius R  10 km,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Volume V  4200 km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M  2 solar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masses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= 2  2  10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33 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g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Average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 = M/V  1000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Mio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t/cm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 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3.6 </a:t>
            </a:r>
            <a:r>
              <a:rPr lang="el-GR" altLang="de-DE" sz="2000" dirty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ρ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0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 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Core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 5 – 10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times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nuclear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endParaRPr lang="de-DE" altLang="de-DE" sz="2000" dirty="0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53306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0"/>
            <a:ext cx="99005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96" y="116632"/>
            <a:ext cx="3927450" cy="391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oll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 rot="20308478">
            <a:off x="587739" y="445708"/>
            <a:ext cx="4034823" cy="284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10692680" y="1844824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83968" y="2073604"/>
            <a:ext cx="1742329" cy="419292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neutron </a:t>
            </a:r>
          </a:p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matter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101642" y="3694380"/>
            <a:ext cx="693722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Evolution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in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in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lab</a:t>
            </a:r>
          </a:p>
          <a:p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Phase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endParaRPr lang="de-DE" sz="24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symmetry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restoration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equation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Upcoming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facilities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Experimental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considerations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FAIR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NICA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23528" y="3573016"/>
            <a:ext cx="1622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</a:p>
        </p:txBody>
      </p:sp>
    </p:spTree>
    <p:extLst>
      <p:ext uri="{BB962C8B-B14F-4D97-AF65-F5344CB8AC3E}">
        <p14:creationId xmlns:p14="http://schemas.microsoft.com/office/powerpoint/2010/main" val="368756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32429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5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8" y="3682702"/>
            <a:ext cx="4237834" cy="3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3710077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 75, 24902 (2007) 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de-DE" sz="32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l-G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de-DE" sz="32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1399309" y="5153891"/>
            <a:ext cx="2715491" cy="1260764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25091" y="5749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5532271" y="5420318"/>
            <a:ext cx="2826327" cy="1066801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43960" y="5784273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62068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3" name="Pfeil nach rechts 2"/>
          <p:cNvSpPr>
            <a:spLocks noChangeArrowheads="1"/>
          </p:cNvSpPr>
          <p:nvPr/>
        </p:nvSpPr>
        <p:spPr bwMode="auto">
          <a:xfrm>
            <a:off x="539750" y="3716338"/>
            <a:ext cx="977900" cy="485775"/>
          </a:xfrm>
          <a:prstGeom prst="rightArrow">
            <a:avLst>
              <a:gd name="adj1" fmla="val 50000"/>
              <a:gd name="adj2" fmla="val 4986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7045" name="Text Box 7"/>
          <p:cNvSpPr txBox="1">
            <a:spLocks noChangeArrowheads="1"/>
          </p:cNvSpPr>
          <p:nvPr/>
        </p:nvSpPr>
        <p:spPr bwMode="auto">
          <a:xfrm>
            <a:off x="0" y="190599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diagram</a:t>
            </a:r>
            <a:endParaRPr lang="de-DE" alt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7"/>
          <p:cNvSpPr txBox="1">
            <a:spLocks noChangeArrowheads="1"/>
          </p:cNvSpPr>
          <p:nvPr/>
        </p:nvSpPr>
        <p:spPr bwMode="auto">
          <a:xfrm>
            <a:off x="0" y="190381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diagram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water</a:t>
            </a:r>
            <a:endParaRPr lang="de-DE" alt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00355" name="Picture 5" descr="Water phas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27137"/>
            <a:ext cx="7632700" cy="5210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6" name="Textfeld 4"/>
          <p:cNvSpPr txBox="1">
            <a:spLocks noChangeArrowheads="1"/>
          </p:cNvSpPr>
          <p:nvPr/>
        </p:nvSpPr>
        <p:spPr bwMode="auto">
          <a:xfrm>
            <a:off x="4818063" y="2852738"/>
            <a:ext cx="1266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smtClean="0">
                <a:solidFill>
                  <a:srgbClr val="000000"/>
                </a:solidFill>
              </a:rPr>
              <a:t>critical point</a:t>
            </a:r>
          </a:p>
        </p:txBody>
      </p:sp>
      <p:sp>
        <p:nvSpPr>
          <p:cNvPr id="100357" name="Textfeld 7"/>
          <p:cNvSpPr txBox="1">
            <a:spLocks noChangeArrowheads="1"/>
          </p:cNvSpPr>
          <p:nvPr/>
        </p:nvSpPr>
        <p:spPr bwMode="auto">
          <a:xfrm>
            <a:off x="2700338" y="4314825"/>
            <a:ext cx="1130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smtClean="0">
                <a:solidFill>
                  <a:srgbClr val="000000"/>
                </a:solidFill>
              </a:rPr>
              <a:t>triple point</a:t>
            </a:r>
          </a:p>
        </p:txBody>
      </p:sp>
      <p:sp>
        <p:nvSpPr>
          <p:cNvPr id="2" name="Ellipse 1"/>
          <p:cNvSpPr/>
          <p:nvPr/>
        </p:nvSpPr>
        <p:spPr bwMode="auto">
          <a:xfrm>
            <a:off x="4572000" y="3789040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5580112" y="3789040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2771800" y="3639037"/>
            <a:ext cx="457200" cy="45720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2491" y="3717032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sz="1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de-DE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7561262" cy="48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85" y="1831975"/>
            <a:ext cx="1031875" cy="7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5472113" y="4897438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Jupiter</a:t>
            </a:r>
          </a:p>
        </p:txBody>
      </p:sp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2297113" y="5194300"/>
            <a:ext cx="1162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Sun Surface</a:t>
            </a:r>
          </a:p>
        </p:txBody>
      </p:sp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1204913" y="2514600"/>
            <a:ext cx="148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Magnetic Fusion</a:t>
            </a:r>
          </a:p>
        </p:txBody>
      </p:sp>
      <p:sp>
        <p:nvSpPr>
          <p:cNvPr id="331783" name="Text Box 7"/>
          <p:cNvSpPr txBox="1">
            <a:spLocks noChangeArrowheads="1"/>
          </p:cNvSpPr>
          <p:nvPr/>
        </p:nvSpPr>
        <p:spPr bwMode="auto">
          <a:xfrm>
            <a:off x="4900613" y="5110163"/>
            <a:ext cx="86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solid state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density</a:t>
            </a:r>
          </a:p>
        </p:txBody>
      </p:sp>
      <p:sp>
        <p:nvSpPr>
          <p:cNvPr id="331784" name="Text Box 8"/>
          <p:cNvSpPr txBox="1">
            <a:spLocks noChangeArrowheads="1"/>
          </p:cNvSpPr>
          <p:nvPr/>
        </p:nvSpPr>
        <p:spPr bwMode="auto">
          <a:xfrm rot="-5400000">
            <a:off x="-579437" y="2281238"/>
            <a:ext cx="1765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Temperature [eV]</a:t>
            </a:r>
          </a:p>
        </p:txBody>
      </p:sp>
      <p:sp>
        <p:nvSpPr>
          <p:cNvPr id="331785" name="Text Box 9"/>
          <p:cNvSpPr txBox="1">
            <a:spLocks noChangeArrowheads="1"/>
          </p:cNvSpPr>
          <p:nvPr/>
        </p:nvSpPr>
        <p:spPr bwMode="auto">
          <a:xfrm>
            <a:off x="3722688" y="6405563"/>
            <a:ext cx="19672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err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Density</a:t>
            </a:r>
            <a:r>
              <a:rPr lang="de-DE" altLang="de-DE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[</a:t>
            </a:r>
            <a:r>
              <a:rPr lang="de-DE" altLang="de-DE" sz="1600" dirty="0" err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N</a:t>
            </a:r>
            <a:r>
              <a:rPr lang="de-DE" altLang="de-DE" sz="1600" baseline="-25000" dirty="0" err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atoms</a:t>
            </a:r>
            <a:r>
              <a:rPr lang="de-DE" altLang="de-DE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/cm</a:t>
            </a:r>
            <a:r>
              <a:rPr lang="de-DE" altLang="de-DE" sz="1600" baseline="300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3</a:t>
            </a:r>
            <a:r>
              <a:rPr lang="de-DE" altLang="de-DE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]</a:t>
            </a:r>
          </a:p>
        </p:txBody>
      </p:sp>
      <p:sp>
        <p:nvSpPr>
          <p:cNvPr id="331791" name="Text Box 15"/>
          <p:cNvSpPr txBox="1">
            <a:spLocks noChangeArrowheads="1"/>
          </p:cNvSpPr>
          <p:nvPr/>
        </p:nvSpPr>
        <p:spPr bwMode="auto">
          <a:xfrm rot="-1911650">
            <a:off x="3633788" y="4246563"/>
            <a:ext cx="1184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smtClean="0">
                <a:solidFill>
                  <a:srgbClr val="B3008C"/>
                </a:solidFill>
                <a:latin typeface="Arial" pitchFamily="34" charset="0"/>
                <a:ea typeface="MS PGothic" pitchFamily="34" charset="-128"/>
              </a:rPr>
              <a:t>Ideal plasmas</a:t>
            </a:r>
          </a:p>
        </p:txBody>
      </p:sp>
      <p:grpSp>
        <p:nvGrpSpPr>
          <p:cNvPr id="331792" name="Group 16"/>
          <p:cNvGrpSpPr>
            <a:grpSpLocks/>
          </p:cNvGrpSpPr>
          <p:nvPr/>
        </p:nvGrpSpPr>
        <p:grpSpPr bwMode="auto">
          <a:xfrm>
            <a:off x="5405438" y="2354263"/>
            <a:ext cx="936625" cy="1171575"/>
            <a:chOff x="3885" y="1421"/>
            <a:chExt cx="589" cy="738"/>
          </a:xfrm>
        </p:grpSpPr>
        <p:sp>
          <p:nvSpPr>
            <p:cNvPr id="331793" name="Text Box 17"/>
            <p:cNvSpPr txBox="1">
              <a:spLocks noChangeArrowheads="1"/>
            </p:cNvSpPr>
            <p:nvPr/>
          </p:nvSpPr>
          <p:spPr bwMode="auto">
            <a:xfrm>
              <a:off x="3886" y="1967"/>
              <a:ext cx="5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Sun Core</a:t>
              </a:r>
            </a:p>
          </p:txBody>
        </p:sp>
        <p:pic>
          <p:nvPicPr>
            <p:cNvPr id="331794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" y="1421"/>
              <a:ext cx="566" cy="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1801" name="Group 25"/>
          <p:cNvGrpSpPr>
            <a:grpSpLocks/>
          </p:cNvGrpSpPr>
          <p:nvPr/>
        </p:nvGrpSpPr>
        <p:grpSpPr bwMode="auto">
          <a:xfrm>
            <a:off x="4406900" y="2566988"/>
            <a:ext cx="1006475" cy="660400"/>
            <a:chOff x="3256" y="1560"/>
            <a:chExt cx="634" cy="416"/>
          </a:xfrm>
        </p:grpSpPr>
        <p:sp>
          <p:nvSpPr>
            <p:cNvPr id="331802" name="Oval 26"/>
            <p:cNvSpPr>
              <a:spLocks noChangeArrowheads="1"/>
            </p:cNvSpPr>
            <p:nvPr/>
          </p:nvSpPr>
          <p:spPr bwMode="auto">
            <a:xfrm rot="-2063145">
              <a:off x="3256" y="1560"/>
              <a:ext cx="608" cy="392"/>
            </a:xfrm>
            <a:prstGeom prst="ellipse">
              <a:avLst/>
            </a:prstGeom>
            <a:gradFill rotWithShape="0">
              <a:gsLst>
                <a:gs pos="0">
                  <a:srgbClr val="FF8000"/>
                </a:gs>
                <a:gs pos="100000">
                  <a:srgbClr val="FFE1C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31803" name="Text Box 27"/>
            <p:cNvSpPr txBox="1">
              <a:spLocks noChangeArrowheads="1"/>
            </p:cNvSpPr>
            <p:nvPr/>
          </p:nvSpPr>
          <p:spPr bwMode="auto">
            <a:xfrm>
              <a:off x="3256" y="1573"/>
              <a:ext cx="63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Inertial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Cofinement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Fusion</a:t>
              </a:r>
            </a:p>
          </p:txBody>
        </p:sp>
      </p:grpSp>
      <p:pic>
        <p:nvPicPr>
          <p:cNvPr id="33180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367213"/>
            <a:ext cx="884237" cy="8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805" name="Text Box 29"/>
          <p:cNvSpPr txBox="1">
            <a:spLocks noChangeArrowheads="1"/>
          </p:cNvSpPr>
          <p:nvPr/>
        </p:nvSpPr>
        <p:spPr bwMode="auto">
          <a:xfrm>
            <a:off x="0" y="334397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3600" dirty="0" smtClean="0">
                <a:solidFill>
                  <a:srgbClr val="002060"/>
                </a:solidFill>
                <a:latin typeface="Tahoma" pitchFamily="34" charset="0"/>
                <a:ea typeface="MS PGothic" pitchFamily="34" charset="-128"/>
              </a:rPr>
              <a:t>Phase diagram of electro-magnetic plasmas</a:t>
            </a:r>
          </a:p>
        </p:txBody>
      </p:sp>
      <p:pic>
        <p:nvPicPr>
          <p:cNvPr id="331806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4014788"/>
            <a:ext cx="877887" cy="8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807" name="Text Box 31"/>
          <p:cNvSpPr txBox="1">
            <a:spLocks noChangeArrowheads="1"/>
          </p:cNvSpPr>
          <p:nvPr/>
        </p:nvSpPr>
        <p:spPr bwMode="auto">
          <a:xfrm rot="-1915117">
            <a:off x="3654425" y="4443413"/>
            <a:ext cx="142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smtClean="0">
                <a:solidFill>
                  <a:srgbClr val="B3008C"/>
                </a:solidFill>
                <a:latin typeface="Arial" pitchFamily="34" charset="0"/>
                <a:ea typeface="MS PGothic" pitchFamily="34" charset="-128"/>
              </a:rPr>
              <a:t>Strongly coupled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smtClean="0">
                <a:solidFill>
                  <a:srgbClr val="B3008C"/>
                </a:solidFill>
                <a:latin typeface="Arial" pitchFamily="34" charset="0"/>
                <a:ea typeface="MS PGothic" pitchFamily="34" charset="-128"/>
              </a:rPr>
              <a:t>plasmas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115616" y="472514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112226" y="2852936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3438031">
            <a:off x="3544131" y="1077796"/>
            <a:ext cx="94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 rot="3438031">
            <a:off x="1432986" y="1118859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65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7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diagram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„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nuclear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“ matter</a:t>
            </a:r>
          </a:p>
        </p:txBody>
      </p:sp>
      <p:sp>
        <p:nvSpPr>
          <p:cNvPr id="101379" name="Textfeld 5"/>
          <p:cNvSpPr txBox="1">
            <a:spLocks noChangeArrowheads="1"/>
          </p:cNvSpPr>
          <p:nvPr/>
        </p:nvSpPr>
        <p:spPr bwMode="auto">
          <a:xfrm>
            <a:off x="3165475" y="6537151"/>
            <a:ext cx="5078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200" dirty="0" smtClean="0">
                <a:solidFill>
                  <a:srgbClr val="000000"/>
                </a:solidFill>
              </a:rPr>
              <a:t>J. Wambach, K. Heckmann, M. </a:t>
            </a:r>
            <a:r>
              <a:rPr lang="de-DE" altLang="de-DE" sz="1200" dirty="0" err="1" smtClean="0">
                <a:solidFill>
                  <a:srgbClr val="000000"/>
                </a:solidFill>
              </a:rPr>
              <a:t>Buballa</a:t>
            </a:r>
            <a:r>
              <a:rPr lang="de-DE" altLang="de-DE" sz="1200" dirty="0" smtClean="0">
                <a:solidFill>
                  <a:srgbClr val="000000"/>
                </a:solidFill>
              </a:rPr>
              <a:t>, Act. Phys. Pol. B, Vol. 5 (2012) </a:t>
            </a:r>
          </a:p>
        </p:txBody>
      </p:sp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155402"/>
            <a:ext cx="7693025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6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251520" y="4555182"/>
            <a:ext cx="1856509" cy="233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49" y="552449"/>
            <a:ext cx="1208903" cy="12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 rot="16200000">
            <a:off x="-660172" y="2381623"/>
            <a:ext cx="3862486" cy="4846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74290" y="4584847"/>
            <a:ext cx="6268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Situation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ALICE, ATLAS, CMS at LHC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 STAR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endParaRPr lang="de-DE" sz="2000" dirty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</p:spTree>
    <p:extLst>
      <p:ext uri="{BB962C8B-B14F-4D97-AF65-F5344CB8AC3E}">
        <p14:creationId xmlns:p14="http://schemas.microsoft.com/office/powerpoint/2010/main" val="10606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4683" y="4263975"/>
            <a:ext cx="2829125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9918" y="1774946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feil nach rechts 10"/>
          <p:cNvSpPr/>
          <p:nvPr/>
        </p:nvSpPr>
        <p:spPr bwMode="auto">
          <a:xfrm rot="18892862">
            <a:off x="1376641" y="3487227"/>
            <a:ext cx="3700829" cy="484632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02889" y="4383142"/>
            <a:ext cx="61847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BES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RHIC, NA61 at CERN SPS, </a:t>
            </a:r>
            <a:endParaRPr lang="de-DE" sz="2000" dirty="0" smtClean="0">
              <a:solidFill>
                <a:srgbClr val="0000FF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CBM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FAIR, NICA at JINR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60" y="2721723"/>
            <a:ext cx="4147512" cy="420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2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27" y="1484784"/>
            <a:ext cx="8223982" cy="123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2197" name="Text Box 5"/>
          <p:cNvSpPr txBox="1">
            <a:spLocks noChangeArrowheads="1"/>
          </p:cNvSpPr>
          <p:nvPr/>
        </p:nvSpPr>
        <p:spPr bwMode="auto">
          <a:xfrm>
            <a:off x="179512" y="1196752"/>
            <a:ext cx="233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</a:t>
            </a:r>
            <a:r>
              <a:rPr lang="de-DE" altLang="en-US" sz="24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24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altLang="en-US" sz="24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392200" name="Text Box 8"/>
          <p:cNvSpPr txBox="1">
            <a:spLocks noChangeArrowheads="1"/>
          </p:cNvSpPr>
          <p:nvPr/>
        </p:nvSpPr>
        <p:spPr bwMode="auto">
          <a:xfrm>
            <a:off x="35496" y="44624"/>
            <a:ext cx="926330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Linking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heavy-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QCD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diagram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endParaRPr lang="de-DE" altLang="en-US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2201" name="Text Box 9"/>
          <p:cNvSpPr txBox="1">
            <a:spLocks noChangeArrowheads="1"/>
          </p:cNvSpPr>
          <p:nvPr/>
        </p:nvSpPr>
        <p:spPr bwMode="auto">
          <a:xfrm>
            <a:off x="-4942" y="2866620"/>
            <a:ext cx="44062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Assumptions</a:t>
            </a:r>
            <a:r>
              <a:rPr lang="de-DE" altLang="en-US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 </a:t>
            </a:r>
            <a:r>
              <a:rPr lang="de-DE" alt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</a:t>
            </a:r>
            <a:r>
              <a:rPr lang="de-DE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equilibrium</a:t>
            </a:r>
            <a:r>
              <a:rPr lang="de-DE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alt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simultaneous</a:t>
            </a:r>
            <a:r>
              <a:rPr lang="de-DE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freeze</a:t>
            </a:r>
            <a:r>
              <a:rPr lang="de-DE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alt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 </a:t>
            </a:r>
            <a:r>
              <a:rPr lang="de-DE" alt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particles</a:t>
            </a:r>
            <a:endParaRPr lang="de-DE" altLang="en-US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en-US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03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675153"/>
            <a:ext cx="4751207" cy="449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6156012"/>
            <a:ext cx="397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A. Andronic et al., arXiv:1611.01347 </a:t>
            </a:r>
            <a:endParaRPr lang="en-US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5496" y="44624"/>
            <a:ext cx="926330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Linking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heavy-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QCD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diagram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</a:t>
            </a:r>
            <a:r>
              <a:rPr lang="de-DE" alt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endParaRPr lang="de-DE" altLang="en-US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27584" y="1331476"/>
            <a:ext cx="2674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baseline="-25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baseline="-25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0.3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</a:t>
            </a:r>
            <a:endParaRPr lang="de-DE" altLang="en-US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53" y="1844824"/>
            <a:ext cx="456077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5076056" y="5445224"/>
            <a:ext cx="4096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G. </a:t>
            </a:r>
            <a:r>
              <a:rPr lang="de-DE" dirty="0" err="1">
                <a:solidFill>
                  <a:prstClr val="black"/>
                </a:solidFill>
              </a:rPr>
              <a:t>Agakishiev</a:t>
            </a:r>
            <a:r>
              <a:rPr lang="de-DE" dirty="0">
                <a:solidFill>
                  <a:prstClr val="black"/>
                </a:solidFill>
              </a:rPr>
              <a:t> et al., arXiv:1512.07070</a:t>
            </a:r>
            <a:endParaRPr lang="de-DE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196752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5031457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156176" y="4581128"/>
            <a:ext cx="311123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Generation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quark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masses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 Explicit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Higgs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mechanism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)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</a:rPr>
              <a:t>u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2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5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150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3333CC"/>
                </a:solidFill>
                <a:latin typeface="Tahoma" pitchFamily="34" charset="0"/>
                <a:sym typeface="Symbol" pitchFamily="18" charset="2"/>
              </a:rPr>
              <a:t> </a:t>
            </a:r>
            <a:endParaRPr lang="de-DE" altLang="de-DE" sz="2000" dirty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endParaRPr lang="de-DE" altLang="de-DE" sz="2000" dirty="0">
              <a:solidFill>
                <a:srgbClr val="3333CC"/>
              </a:solidFill>
              <a:latin typeface="Tahoma" pitchFamily="34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27584" y="5419209"/>
            <a:ext cx="184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-13.8 Billion </a:t>
            </a:r>
            <a:r>
              <a:rPr lang="de-DE" dirty="0" err="1" smtClean="0"/>
              <a:t>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23640" r="18245" b="9928"/>
          <a:stretch/>
        </p:blipFill>
        <p:spPr bwMode="auto">
          <a:xfrm>
            <a:off x="1358282" y="1268760"/>
            <a:ext cx="6223247" cy="414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75656" y="5877272"/>
            <a:ext cx="610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V. Vovchenko, H. Stoecker, J. Phys. G 44, 055103 (2017) 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67544" y="116632"/>
            <a:ext cx="836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Excluded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volume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effects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thermal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fits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11761" r="8762" b="19585"/>
          <a:stretch/>
        </p:blipFill>
        <p:spPr bwMode="auto">
          <a:xfrm>
            <a:off x="389640" y="980728"/>
            <a:ext cx="6702640" cy="494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7042420" y="2924944"/>
            <a:ext cx="17060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400" baseline="-25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0.5 </a:t>
            </a:r>
            <a:r>
              <a:rPr lang="en-US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</a:t>
            </a:r>
            <a:endParaRPr lang="en-US" sz="2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altLang="en-US" sz="2400" baseline="-25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alt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 m</a:t>
            </a:r>
            <a:r>
              <a:rPr lang="de-DE" altLang="en-US" sz="2400" baseline="-25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</a:t>
            </a:r>
            <a:r>
              <a:rPr lang="de-DE" altLang="en-US" sz="2400" baseline="30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1/3</a:t>
            </a:r>
            <a:endParaRPr lang="de-DE" altLang="en-US" sz="2400" baseline="30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7544" y="116632"/>
            <a:ext cx="836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Excluded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volume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effects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thermal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fits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59632" y="6203696"/>
            <a:ext cx="623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V. Vovchenko, H. Stöcker, Phys. </a:t>
            </a:r>
            <a:r>
              <a:rPr lang="de-DE" dirty="0" err="1" smtClean="0"/>
              <a:t>Rev</a:t>
            </a:r>
            <a:r>
              <a:rPr lang="de-DE" dirty="0" smtClean="0"/>
              <a:t>. C 95, 044904 (2017)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58" y="1814815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" y="2670536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QCD phase diagram: Observables</a:t>
            </a:r>
          </a:p>
        </p:txBody>
      </p:sp>
      <p:sp>
        <p:nvSpPr>
          <p:cNvPr id="10" name="Rechteck 9"/>
          <p:cNvSpPr/>
          <p:nvPr/>
        </p:nvSpPr>
        <p:spPr>
          <a:xfrm>
            <a:off x="107504" y="692696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59202" y="5661248"/>
            <a:ext cx="3304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G. </a:t>
            </a:r>
            <a:r>
              <a:rPr lang="de-DE" sz="1600" dirty="0" err="1" smtClean="0">
                <a:solidFill>
                  <a:prstClr val="black"/>
                </a:solidFill>
                <a:latin typeface="Calibri"/>
              </a:rPr>
              <a:t>Agakishiev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et al., arXiv:1512.07070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41033" y="1887795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8170853" y="3645024"/>
            <a:ext cx="585944" cy="6263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07373" y="6160092"/>
            <a:ext cx="3500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arXiv:1611.01347 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5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8" name="Picture 2" descr="cass_m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7"/>
          <a:stretch>
            <a:fillRect/>
          </a:stretch>
        </p:blipFill>
        <p:spPr bwMode="auto">
          <a:xfrm>
            <a:off x="4572000" y="2457450"/>
            <a:ext cx="43926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250825" y="1970088"/>
            <a:ext cx="43561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A. Andronic, P. Braun-Munzinger,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K. Redlich, J. Stachel, Phys.Lett.B659:149-155,2008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468313" y="1414463"/>
            <a:ext cx="40449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Statistical </a:t>
            </a:r>
            <a:r>
              <a:rPr lang="de-DE" altLang="en-US" sz="18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hadronization</a:t>
            </a:r>
            <a:r>
              <a:rPr lang="de-DE" altLang="en-US" sz="1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de-DE" altLang="en-US" sz="18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model</a:t>
            </a:r>
            <a:r>
              <a:rPr lang="de-DE" altLang="en-US" sz="1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(SHM)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(c-</a:t>
            </a:r>
            <a:r>
              <a:rPr lang="de-DE" altLang="en-US" sz="18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cbar</a:t>
            </a:r>
            <a:r>
              <a:rPr lang="de-DE" altLang="en-US" sz="1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de-DE" altLang="en-US" sz="18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production</a:t>
            </a:r>
            <a:r>
              <a:rPr lang="de-DE" altLang="en-US" sz="1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in </a:t>
            </a:r>
            <a:r>
              <a:rPr lang="de-DE" altLang="en-US" sz="18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partonic</a:t>
            </a:r>
            <a:r>
              <a:rPr lang="de-DE" altLang="en-US" sz="1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de-DE" altLang="en-US" sz="18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phase</a:t>
            </a:r>
            <a:r>
              <a:rPr lang="de-DE" altLang="en-US" sz="1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) </a:t>
            </a:r>
          </a:p>
        </p:txBody>
      </p:sp>
      <p:grpSp>
        <p:nvGrpSpPr>
          <p:cNvPr id="638981" name="Group 5"/>
          <p:cNvGrpSpPr>
            <a:grpSpLocks/>
          </p:cNvGrpSpPr>
          <p:nvPr/>
        </p:nvGrpSpPr>
        <p:grpSpPr bwMode="auto">
          <a:xfrm>
            <a:off x="107950" y="2492375"/>
            <a:ext cx="4032250" cy="3384550"/>
            <a:chOff x="1474" y="1026"/>
            <a:chExt cx="1918" cy="1633"/>
          </a:xfrm>
        </p:grpSpPr>
        <p:pic>
          <p:nvPicPr>
            <p:cNvPr id="114706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58"/>
            <a:stretch>
              <a:fillRect/>
            </a:stretch>
          </p:blipFill>
          <p:spPr bwMode="auto">
            <a:xfrm>
              <a:off x="1474" y="1026"/>
              <a:ext cx="1918" cy="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707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380"/>
            <a:stretch>
              <a:fillRect/>
            </a:stretch>
          </p:blipFill>
          <p:spPr bwMode="auto">
            <a:xfrm>
              <a:off x="1474" y="2319"/>
              <a:ext cx="1918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9814" name="Rectangle 8"/>
          <p:cNvSpPr>
            <a:spLocks noChangeArrowheads="1"/>
          </p:cNvSpPr>
          <p:nvPr/>
        </p:nvSpPr>
        <p:spPr bwMode="auto">
          <a:xfrm>
            <a:off x="5364163" y="1970088"/>
            <a:ext cx="36004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400" dirty="0" smtClean="0">
                <a:solidFill>
                  <a:srgbClr val="000000"/>
                </a:solidFill>
                <a:latin typeface="Arial"/>
              </a:rPr>
              <a:t>O. </a:t>
            </a:r>
            <a:r>
              <a:rPr lang="de-DE" altLang="en-US" sz="1400" dirty="0" err="1" smtClean="0">
                <a:solidFill>
                  <a:srgbClr val="000000"/>
                </a:solidFill>
                <a:latin typeface="Arial"/>
              </a:rPr>
              <a:t>Linnyk</a:t>
            </a:r>
            <a:r>
              <a:rPr lang="de-DE" altLang="en-US" sz="1400" dirty="0" smtClean="0">
                <a:solidFill>
                  <a:srgbClr val="000000"/>
                </a:solidFill>
                <a:latin typeface="Arial"/>
              </a:rPr>
              <a:t>, E.L. </a:t>
            </a:r>
            <a:r>
              <a:rPr lang="de-DE" altLang="en-US" sz="1400" dirty="0" err="1" smtClean="0">
                <a:solidFill>
                  <a:srgbClr val="000000"/>
                </a:solidFill>
                <a:latin typeface="Arial"/>
              </a:rPr>
              <a:t>Bratkovskaya</a:t>
            </a:r>
            <a:r>
              <a:rPr lang="de-DE" altLang="en-US" sz="1400" dirty="0" smtClean="0">
                <a:solidFill>
                  <a:srgbClr val="000000"/>
                </a:solidFill>
                <a:latin typeface="Arial"/>
              </a:rPr>
              <a:t>, W. </a:t>
            </a:r>
            <a:r>
              <a:rPr lang="de-DE" altLang="en-US" sz="1400" dirty="0" err="1" smtClean="0">
                <a:solidFill>
                  <a:srgbClr val="000000"/>
                </a:solidFill>
                <a:latin typeface="Arial"/>
              </a:rPr>
              <a:t>Cassing</a:t>
            </a:r>
            <a:r>
              <a:rPr lang="de-DE" altLang="en-US" sz="1400" dirty="0" smtClean="0">
                <a:solidFill>
                  <a:srgbClr val="000000"/>
                </a:solidFill>
                <a:latin typeface="Arial"/>
              </a:rPr>
              <a:t>, H. Stöcker, Nucl.Phys.A786:183-200,2007 </a:t>
            </a:r>
          </a:p>
        </p:txBody>
      </p:sp>
      <p:sp>
        <p:nvSpPr>
          <p:cNvPr id="119815" name="Text Box 9"/>
          <p:cNvSpPr txBox="1">
            <a:spLocks noChangeArrowheads="1"/>
          </p:cNvSpPr>
          <p:nvPr/>
        </p:nvSpPr>
        <p:spPr bwMode="auto">
          <a:xfrm>
            <a:off x="5819775" y="1622425"/>
            <a:ext cx="2568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800" dirty="0" err="1" smtClean="0">
                <a:solidFill>
                  <a:srgbClr val="000000"/>
                </a:solidFill>
                <a:latin typeface="Arial"/>
              </a:rPr>
              <a:t>Hadronic</a:t>
            </a:r>
            <a:r>
              <a:rPr lang="de-DE" altLang="en-US" sz="1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en-US" sz="1800" dirty="0" err="1" smtClean="0">
                <a:solidFill>
                  <a:srgbClr val="000000"/>
                </a:solidFill>
                <a:latin typeface="Arial"/>
              </a:rPr>
              <a:t>model</a:t>
            </a:r>
            <a:r>
              <a:rPr lang="de-DE" altLang="en-US" sz="1800" dirty="0" smtClean="0">
                <a:solidFill>
                  <a:srgbClr val="000000"/>
                </a:solidFill>
                <a:latin typeface="Arial"/>
              </a:rPr>
              <a:t> (HSD)</a:t>
            </a:r>
          </a:p>
        </p:txBody>
      </p:sp>
      <p:pic>
        <p:nvPicPr>
          <p:cNvPr id="638987" name="Picture 11" descr="neu_QuarksGlu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4" t="26028" r="4662" b="26981"/>
          <a:stretch>
            <a:fillRect/>
          </a:stretch>
        </p:blipFill>
        <p:spPr bwMode="auto">
          <a:xfrm>
            <a:off x="1476375" y="5362575"/>
            <a:ext cx="158273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8988" name="Text Box 12"/>
          <p:cNvSpPr txBox="1">
            <a:spLocks noChangeArrowheads="1"/>
          </p:cNvSpPr>
          <p:nvPr/>
        </p:nvSpPr>
        <p:spPr bwMode="auto">
          <a:xfrm>
            <a:off x="6227763" y="5445125"/>
            <a:ext cx="20780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2400" smtClean="0">
                <a:solidFill>
                  <a:srgbClr val="FF0000"/>
                </a:solidFill>
              </a:rPr>
              <a:t>NN </a:t>
            </a:r>
            <a:r>
              <a:rPr lang="de-DE" altLang="en-US" sz="2400" smtClean="0">
                <a:solidFill>
                  <a:srgbClr val="FF0000"/>
                </a:solidFill>
                <a:cs typeface="Arial" pitchFamily="34" charset="0"/>
              </a:rPr>
              <a:t>→ D </a:t>
            </a:r>
            <a:r>
              <a:rPr lang="el-GR" altLang="en-US" sz="2400" smtClean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de-DE" altLang="en-US" sz="2400" baseline="-25000" smtClean="0">
                <a:solidFill>
                  <a:srgbClr val="FF0000"/>
                </a:solidFill>
                <a:cs typeface="Arial" pitchFamily="34" charset="0"/>
              </a:rPr>
              <a:t>c </a:t>
            </a:r>
            <a:r>
              <a:rPr lang="de-DE" altLang="en-US" sz="2400" smtClean="0">
                <a:solidFill>
                  <a:srgbClr val="FF0000"/>
                </a:solidFill>
                <a:cs typeface="Arial" pitchFamily="34" charset="0"/>
              </a:rPr>
              <a:t>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2400" smtClean="0">
                <a:solidFill>
                  <a:srgbClr val="FF0000"/>
                </a:solidFill>
                <a:cs typeface="Arial" pitchFamily="34" charset="0"/>
              </a:rPr>
              <a:t>NN → DD NN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2400" smtClean="0">
                <a:solidFill>
                  <a:srgbClr val="FF0000"/>
                </a:solidFill>
                <a:cs typeface="Arial" pitchFamily="34" charset="0"/>
              </a:rPr>
              <a:t>NN → J/</a:t>
            </a:r>
            <a:r>
              <a:rPr lang="el-GR" altLang="en-US" sz="2400" smtClean="0">
                <a:solidFill>
                  <a:srgbClr val="FF0000"/>
                </a:solidFill>
                <a:cs typeface="Arial" pitchFamily="34" charset="0"/>
              </a:rPr>
              <a:t>ψ</a:t>
            </a:r>
            <a:r>
              <a:rPr lang="de-DE" altLang="en-US" sz="2400" smtClean="0">
                <a:solidFill>
                  <a:srgbClr val="FF0000"/>
                </a:solidFill>
                <a:cs typeface="Arial" pitchFamily="34" charset="0"/>
              </a:rPr>
              <a:t> NN</a:t>
            </a:r>
            <a:endParaRPr lang="el-GR" altLang="en-US" sz="2400" smtClean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63898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2489200"/>
            <a:ext cx="4879975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8990" name="Text Box 14"/>
          <p:cNvSpPr txBox="1">
            <a:spLocks noChangeArrowheads="1"/>
          </p:cNvSpPr>
          <p:nvPr/>
        </p:nvSpPr>
        <p:spPr bwMode="auto">
          <a:xfrm>
            <a:off x="6516688" y="2565400"/>
            <a:ext cx="2447925" cy="14652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1800" smtClean="0">
                <a:solidFill>
                  <a:srgbClr val="000000"/>
                </a:solidFill>
                <a:latin typeface="Tahoma" pitchFamily="34" charset="0"/>
              </a:rPr>
              <a:t>effects of finite size,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1800" smtClean="0">
                <a:solidFill>
                  <a:srgbClr val="000000"/>
                </a:solidFill>
                <a:latin typeface="Tahoma" pitchFamily="34" charset="0"/>
              </a:rPr>
              <a:t>surface, lifetime,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1800" smtClean="0">
                <a:solidFill>
                  <a:srgbClr val="000000"/>
                </a:solidFill>
                <a:latin typeface="Tahoma" pitchFamily="34" charset="0"/>
              </a:rPr>
              <a:t>collisional broadening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1800" smtClean="0">
                <a:solidFill>
                  <a:srgbClr val="000000"/>
                </a:solidFill>
                <a:latin typeface="Tahoma" pitchFamily="34" charset="0"/>
              </a:rPr>
              <a:t>might wash out sharp structures.   </a:t>
            </a:r>
          </a:p>
        </p:txBody>
      </p:sp>
      <p:sp>
        <p:nvSpPr>
          <p:cNvPr id="638992" name="Line 16"/>
          <p:cNvSpPr>
            <a:spLocks noChangeShapeType="1"/>
          </p:cNvSpPr>
          <p:nvPr/>
        </p:nvSpPr>
        <p:spPr bwMode="auto">
          <a:xfrm>
            <a:off x="7451725" y="5876925"/>
            <a:ext cx="2159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07950" y="704850"/>
            <a:ext cx="842486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charm: 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ψ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, D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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, D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787900" y="1087438"/>
            <a:ext cx="215900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 rot="-620732">
            <a:off x="6168857" y="4797851"/>
            <a:ext cx="28685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No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data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at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FAIR/NICA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energies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192563" y="4293096"/>
            <a:ext cx="2843933" cy="1477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</a:rPr>
              <a:t>Experimental 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</a:rPr>
              <a:t>challenges</a:t>
            </a: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</a:rPr>
              <a:t>Micro-vertex 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</a:rPr>
              <a:t>tracking</a:t>
            </a:r>
            <a:endParaRPr lang="de-DE" altLang="en-US" sz="1800" dirty="0" smtClean="0">
              <a:solidFill>
                <a:srgbClr val="FF0000"/>
              </a:solidFill>
              <a:latin typeface="Tahom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</a:rPr>
              <a:t>    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</a:rPr>
              <a:t>for</a:t>
            </a: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</a:rPr>
              <a:t> D 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</a:rPr>
              <a:t>mesons</a:t>
            </a: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</a:rPr>
              <a:t> (IT)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high 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signal</a:t>
            </a: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/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background</a:t>
            </a:r>
            <a:endParaRPr lang="de-DE" altLang="en-US" sz="1800" dirty="0" smtClean="0">
              <a:solidFill>
                <a:srgbClr val="FF0000"/>
              </a:solidFill>
              <a:latin typeface="Tahoma" pitchFamily="34" charset="0"/>
              <a:sym typeface="Wingdings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    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ratio</a:t>
            </a: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 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for</a:t>
            </a: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 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lepton</a:t>
            </a: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 </a:t>
            </a:r>
            <a:r>
              <a:rPr lang="de-DE" altLang="en-US" sz="1800" dirty="0" err="1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pairs</a:t>
            </a:r>
            <a:r>
              <a:rPr lang="de-DE" altLang="en-US" sz="1800" dirty="0" smtClean="0">
                <a:solidFill>
                  <a:srgbClr val="FF0000"/>
                </a:solidFill>
                <a:latin typeface="Tahoma" pitchFamily="34" charset="0"/>
                <a:sym typeface="Wingdings"/>
              </a:rPr>
              <a:t>  </a:t>
            </a:r>
            <a:endParaRPr lang="de-DE" altLang="en-US" sz="18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QCD phase diagram: Observables</a:t>
            </a:r>
          </a:p>
        </p:txBody>
      </p:sp>
    </p:spTree>
    <p:extLst>
      <p:ext uri="{BB962C8B-B14F-4D97-AF65-F5344CB8AC3E}">
        <p14:creationId xmlns:p14="http://schemas.microsoft.com/office/powerpoint/2010/main" val="21568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38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38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38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63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38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3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88" grpId="0"/>
      <p:bldP spid="638990" grpId="0" animBg="1"/>
      <p:bldP spid="638992" grpId="0" animBg="1"/>
      <p:bldP spid="22" grpId="0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07504" y="692696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charm: 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ψ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, D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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, D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0418"/>
            <a:ext cx="4401020" cy="309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88024" y="2988241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</a:rPr>
              <a:t>S</a:t>
            </a:r>
            <a:r>
              <a:rPr lang="de-DE" sz="1600" dirty="0" err="1" smtClean="0">
                <a:solidFill>
                  <a:srgbClr val="000000"/>
                </a:solidFill>
              </a:rPr>
              <a:t>lope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</a:rPr>
              <a:t> invariant </a:t>
            </a:r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spectrum</a:t>
            </a:r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1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&lt; </a:t>
            </a:r>
            <a:r>
              <a:rPr lang="de-DE" sz="1600" dirty="0" err="1" smtClean="0">
                <a:solidFill>
                  <a:srgbClr val="000000"/>
                </a:solidFill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inv</a:t>
            </a:r>
            <a:r>
              <a:rPr lang="de-DE" sz="1600" dirty="0" smtClean="0">
                <a:solidFill>
                  <a:srgbClr val="000000"/>
                </a:solidFill>
              </a:rPr>
              <a:t> &lt; 2.5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87948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79356" y="3090446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57296" y="6577607"/>
            <a:ext cx="364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The CBM </a:t>
            </a:r>
            <a:r>
              <a:rPr lang="de-DE" sz="1400" dirty="0" err="1" smtClean="0">
                <a:solidFill>
                  <a:srgbClr val="000000"/>
                </a:solidFill>
              </a:rPr>
              <a:t>Collaboration</a:t>
            </a:r>
            <a:r>
              <a:rPr lang="de-DE" sz="1400" dirty="0">
                <a:solidFill>
                  <a:srgbClr val="000000"/>
                </a:solidFill>
              </a:rPr>
              <a:t>,</a:t>
            </a:r>
            <a:r>
              <a:rPr lang="de-DE" sz="1400" dirty="0" smtClean="0">
                <a:solidFill>
                  <a:srgbClr val="000000"/>
                </a:solidFill>
              </a:rPr>
              <a:t> arXiv:1607.01487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4770144" y="1683052"/>
            <a:ext cx="215900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QCD phase diagram: Observables</a:t>
            </a:r>
          </a:p>
        </p:txBody>
      </p:sp>
      <p:sp>
        <p:nvSpPr>
          <p:cNvPr id="16" name="Textfeld 15"/>
          <p:cNvSpPr txBox="1"/>
          <p:nvPr/>
        </p:nvSpPr>
        <p:spPr>
          <a:xfrm rot="20979268">
            <a:off x="6155272" y="4907087"/>
            <a:ext cx="286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FAIR/NICA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1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421410" y="3266518"/>
            <a:ext cx="872259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Spinodal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decomposition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mixed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phase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baryon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number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density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91738" y="692696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function of charm: 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ψ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, D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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, D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25149" y="4509120"/>
            <a:ext cx="2850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Jan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Jorgen Randrup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Phys</a:t>
            </a:r>
            <a:r>
              <a:rPr lang="en-US" sz="1400" dirty="0">
                <a:solidFill>
                  <a:srgbClr val="000000"/>
                </a:solidFill>
              </a:rPr>
              <a:t>. Rev. C 87, 054903 (2013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de-DE" sz="1400" dirty="0" smtClean="0">
                <a:solidFill>
                  <a:srgbClr val="000000"/>
                </a:solidFill>
              </a:rPr>
              <a:t>Eur. Phys. J. A (2016)  52: 239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4440171" cy="32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18062" y="3779167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C. </a:t>
            </a:r>
            <a:r>
              <a:rPr lang="en-US" sz="1400" dirty="0" smtClean="0">
                <a:solidFill>
                  <a:srgbClr val="000000"/>
                </a:solidFill>
              </a:rPr>
              <a:t>Herold, M. </a:t>
            </a:r>
            <a:r>
              <a:rPr lang="en-US" sz="1400" dirty="0" err="1" smtClean="0">
                <a:solidFill>
                  <a:srgbClr val="000000"/>
                </a:solidFill>
              </a:rPr>
              <a:t>Nahrgang</a:t>
            </a:r>
            <a:r>
              <a:rPr lang="en-US" sz="1400" i="1" dirty="0" smtClean="0">
                <a:solidFill>
                  <a:srgbClr val="000000"/>
                </a:solidFill>
              </a:rPr>
              <a:t>,</a:t>
            </a:r>
            <a:r>
              <a:rPr lang="en-US" sz="1400" dirty="0" smtClean="0">
                <a:solidFill>
                  <a:srgbClr val="000000"/>
                </a:solidFill>
              </a:rPr>
              <a:t> I. </a:t>
            </a:r>
            <a:r>
              <a:rPr lang="en-US" sz="1400" dirty="0" err="1" smtClean="0">
                <a:solidFill>
                  <a:srgbClr val="000000"/>
                </a:solidFill>
              </a:rPr>
              <a:t>Mishustin</a:t>
            </a:r>
            <a:r>
              <a:rPr lang="en-US" sz="1400" i="1" dirty="0" smtClean="0">
                <a:solidFill>
                  <a:srgbClr val="000000"/>
                </a:solidFill>
              </a:rPr>
              <a:t>,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M.Bleicher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Nuclear </a:t>
            </a:r>
            <a:r>
              <a:rPr lang="en-US" sz="1400" dirty="0">
                <a:solidFill>
                  <a:srgbClr val="000000"/>
                </a:solidFill>
              </a:rPr>
              <a:t>Physics A 925 (2014) </a:t>
            </a:r>
            <a:r>
              <a:rPr lang="en-US" sz="1400" dirty="0" smtClean="0">
                <a:solidFill>
                  <a:srgbClr val="000000"/>
                </a:solidFill>
              </a:rPr>
              <a:t>14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4770144" y="1683052"/>
            <a:ext cx="215900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QCD phase diagram: Observables</a:t>
            </a:r>
          </a:p>
        </p:txBody>
      </p:sp>
      <p:sp>
        <p:nvSpPr>
          <p:cNvPr id="16" name="Textfeld 15"/>
          <p:cNvSpPr txBox="1"/>
          <p:nvPr/>
        </p:nvSpPr>
        <p:spPr>
          <a:xfrm rot="20979268">
            <a:off x="5415387" y="5498602"/>
            <a:ext cx="286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FAIR/NICA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0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80" y="3789040"/>
            <a:ext cx="45248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12705" y="4581128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critical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7504" y="692696"/>
            <a:ext cx="88569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charm: 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ψ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, D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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,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D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Critical point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 (B,S,Q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“critical opalescence”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75856" y="4953558"/>
            <a:ext cx="1789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4770144" y="1683052"/>
            <a:ext cx="215900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QCD phase diagram: Observables</a:t>
            </a:r>
          </a:p>
        </p:txBody>
      </p:sp>
      <p:sp>
        <p:nvSpPr>
          <p:cNvPr id="12" name="Textfeld 11"/>
          <p:cNvSpPr txBox="1"/>
          <p:nvPr/>
        </p:nvSpPr>
        <p:spPr>
          <a:xfrm rot="20979268">
            <a:off x="265988" y="5588029"/>
            <a:ext cx="286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FAIR/NICA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5796136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7565856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18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25989" y="260648"/>
            <a:ext cx="5154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masses</a:t>
            </a:r>
            <a:endParaRPr lang="de-DE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971600" y="2060848"/>
            <a:ext cx="7570662" cy="22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800" dirty="0" smtClean="0">
                <a:solidFill>
                  <a:srgbClr val="000000"/>
                </a:solidFill>
                <a:latin typeface="Tahoma" pitchFamily="34" charset="0"/>
              </a:rPr>
              <a:t>Proton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Proton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mass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938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MeV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/c</a:t>
            </a:r>
            <a:r>
              <a:rPr lang="de-DE" altLang="en-US" sz="2000" baseline="30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Mass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u,u,d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>
                <a:solidFill>
                  <a:srgbClr val="000000"/>
                </a:solidFill>
                <a:latin typeface="Tahoma" pitchFamily="34" charset="0"/>
              </a:rPr>
              <a:t>q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uarks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: 9.1 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  <a:sym typeface="Symbol"/>
              </a:rPr>
              <a:t> 1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MeV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/c</a:t>
            </a:r>
            <a:r>
              <a:rPr lang="de-DE" altLang="en-US" sz="2000" baseline="30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: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interaction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with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Higgs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field</a:t>
            </a:r>
            <a:endParaRPr lang="de-DE" altLang="en-US" sz="2000" baseline="30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de-DE" altLang="en-US" sz="2000" baseline="30000" dirty="0">
              <a:solidFill>
                <a:srgbClr val="000000"/>
              </a:solidFill>
              <a:latin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QCD </a:t>
            </a:r>
            <a:r>
              <a:rPr lang="de-DE" altLang="en-US" sz="2000" dirty="0" err="1">
                <a:solidFill>
                  <a:srgbClr val="000000"/>
                </a:solidFill>
                <a:latin typeface="Tahoma" pitchFamily="34" charset="0"/>
              </a:rPr>
              <a:t>c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ontributions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to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hadron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mass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-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energy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quarks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gluons</a:t>
            </a:r>
            <a:endParaRPr lang="de-DE" altLang="en-US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-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broken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chiral</a:t>
            </a:r>
            <a:r>
              <a:rPr lang="de-DE" alt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en-US" sz="2000" dirty="0" err="1" smtClean="0">
                <a:solidFill>
                  <a:srgbClr val="000000"/>
                </a:solidFill>
                <a:latin typeface="Tahoma" pitchFamily="34" charset="0"/>
              </a:rPr>
              <a:t>symmetry</a:t>
            </a:r>
            <a:endParaRPr lang="de-DE" altLang="en-US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3792510" y="1052736"/>
            <a:ext cx="1571578" cy="1608178"/>
            <a:chOff x="1079692" y="1562827"/>
            <a:chExt cx="1571578" cy="1608178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" t="8441" r="60044" b="52856"/>
            <a:stretch/>
          </p:blipFill>
          <p:spPr>
            <a:xfrm>
              <a:off x="1079692" y="1562827"/>
              <a:ext cx="1571578" cy="1608178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t="57533" r="50779" b="-1089"/>
            <a:stretch/>
          </p:blipFill>
          <p:spPr>
            <a:xfrm>
              <a:off x="1865481" y="1984372"/>
              <a:ext cx="545051" cy="481589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9" t="-2068" r="2977" b="56444"/>
            <a:stretch/>
          </p:blipFill>
          <p:spPr>
            <a:xfrm>
              <a:off x="1229540" y="1961512"/>
              <a:ext cx="545051" cy="504450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07" t="54083" r="-5041" b="2361"/>
            <a:stretch/>
          </p:blipFill>
          <p:spPr>
            <a:xfrm>
              <a:off x="1578145" y="2511099"/>
              <a:ext cx="545051" cy="481589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7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12993" flipH="1" flipV="1">
              <a:off x="1674361" y="2232055"/>
              <a:ext cx="98271" cy="179172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9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7007" flipV="1">
              <a:off x="1860786" y="2232920"/>
              <a:ext cx="98271" cy="183266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767210" y="2402842"/>
              <a:ext cx="98271" cy="180814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1959748" y="1984373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FFFFFF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</a:t>
              </a:r>
              <a:endParaRPr lang="de-DE" sz="2400" dirty="0">
                <a:solidFill>
                  <a:srgbClr val="FFFF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309465" y="196151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rgbClr val="FFFFFF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665653" y="249486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rgbClr val="FFFFFF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u</a:t>
              </a:r>
            </a:p>
          </p:txBody>
        </p:sp>
      </p:grpSp>
      <p:pic>
        <p:nvPicPr>
          <p:cNvPr id="25" name="Picture 2" descr="TD_Lee-Pontifical-w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8"/>
          <a:stretch>
            <a:fillRect/>
          </a:stretch>
        </p:blipFill>
        <p:spPr bwMode="auto">
          <a:xfrm>
            <a:off x="971600" y="4509120"/>
            <a:ext cx="1593850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2771800" y="4933776"/>
            <a:ext cx="59420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Tsung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-Dao Lee (Nobel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Prize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1957):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„</a:t>
            </a:r>
            <a:r>
              <a:rPr lang="en-GB" altLang="de-DE" sz="2000" dirty="0" smtClean="0">
                <a:solidFill>
                  <a:srgbClr val="3333CC"/>
                </a:solidFill>
                <a:latin typeface="Tahoma" pitchFamily="34" charset="0"/>
              </a:rPr>
              <a:t>The challenge for the next century physics is: </a:t>
            </a:r>
            <a:br>
              <a:rPr lang="en-GB" altLang="de-DE" sz="2000" dirty="0" smtClean="0">
                <a:solidFill>
                  <a:srgbClr val="3333CC"/>
                </a:solidFill>
                <a:latin typeface="Tahoma" pitchFamily="34" charset="0"/>
              </a:rPr>
            </a:br>
            <a:r>
              <a:rPr lang="en-GB" altLang="de-DE" sz="2000" dirty="0" smtClean="0">
                <a:solidFill>
                  <a:srgbClr val="3333CC"/>
                </a:solidFill>
                <a:latin typeface="Tahoma" pitchFamily="34" charset="0"/>
              </a:rPr>
              <a:t>explain confinement and broken (chiral) symmetry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“</a:t>
            </a:r>
            <a:b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</a:br>
            <a:endParaRPr lang="de-DE" altLang="de-DE" sz="2000" dirty="0" smtClean="0">
              <a:solidFill>
                <a:srgbClr val="3333CC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4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r="21634" b="25171"/>
          <a:stretch>
            <a:fillRect/>
          </a:stretch>
        </p:blipFill>
        <p:spPr bwMode="auto">
          <a:xfrm>
            <a:off x="34925" y="1547813"/>
            <a:ext cx="5543550" cy="418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684213" y="1114425"/>
            <a:ext cx="4518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smtClean="0">
                <a:solidFill>
                  <a:srgbClr val="000000"/>
                </a:solidFill>
                <a:latin typeface="Tahoma" pitchFamily="34" charset="0"/>
              </a:rPr>
              <a:t>Coupling strength between two quarks</a:t>
            </a:r>
          </a:p>
        </p:txBody>
      </p:sp>
      <p:pic>
        <p:nvPicPr>
          <p:cNvPr id="611332" name="Picture 4" descr="confin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8218"/>
          <a:stretch>
            <a:fillRect/>
          </a:stretch>
        </p:blipFill>
        <p:spPr bwMode="auto">
          <a:xfrm>
            <a:off x="6084888" y="1052513"/>
            <a:ext cx="244792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smtClean="0">
                <a:solidFill>
                  <a:srgbClr val="FF3300"/>
                </a:solidFill>
                <a:latin typeface="Tahoma" pitchFamily="34" charset="0"/>
              </a:rPr>
              <a:t>Confinement</a:t>
            </a:r>
            <a:endParaRPr lang="de-DE" altLang="de-DE" sz="2800" smtClean="0">
              <a:solidFill>
                <a:srgbClr val="FF3300"/>
              </a:solidFill>
              <a:latin typeface="Tahoma" pitchFamily="34" charset="0"/>
            </a:endParaRPr>
          </a:p>
        </p:txBody>
      </p:sp>
      <p:grpSp>
        <p:nvGrpSpPr>
          <p:cNvPr id="611334" name="Group 6"/>
          <p:cNvGrpSpPr>
            <a:grpSpLocks/>
          </p:cNvGrpSpPr>
          <p:nvPr/>
        </p:nvGrpSpPr>
        <p:grpSpPr bwMode="auto">
          <a:xfrm>
            <a:off x="5535613" y="2852738"/>
            <a:ext cx="4365625" cy="2338387"/>
            <a:chOff x="3792" y="3312"/>
            <a:chExt cx="2400" cy="1008"/>
          </a:xfrm>
        </p:grpSpPr>
        <p:grpSp>
          <p:nvGrpSpPr>
            <p:cNvPr id="611335" name="Group 7"/>
            <p:cNvGrpSpPr>
              <a:grpSpLocks/>
            </p:cNvGrpSpPr>
            <p:nvPr/>
          </p:nvGrpSpPr>
          <p:grpSpPr bwMode="auto">
            <a:xfrm>
              <a:off x="3792" y="3312"/>
              <a:ext cx="2400" cy="1008"/>
              <a:chOff x="3792" y="3312"/>
              <a:chExt cx="2400" cy="1008"/>
            </a:xfrm>
          </p:grpSpPr>
          <p:graphicFrame>
            <p:nvGraphicFramePr>
              <p:cNvPr id="611336" name="Object 8"/>
              <p:cNvGraphicFramePr>
                <a:graphicFrameLocks noChangeAspect="1"/>
              </p:cNvGraphicFramePr>
              <p:nvPr/>
            </p:nvGraphicFramePr>
            <p:xfrm>
              <a:off x="4608" y="3877"/>
              <a:ext cx="1080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65" name="Formel" r:id="rId5" imgW="1714320" imgH="457200" progId="Equation.3">
                      <p:embed/>
                    </p:oleObj>
                  </mc:Choice>
                  <mc:Fallback>
                    <p:oleObj name="Formel" r:id="rId5" imgW="171432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3877"/>
                            <a:ext cx="1080" cy="2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1337" name="Object 9"/>
              <p:cNvGraphicFramePr>
                <a:graphicFrameLocks noChangeAspect="1"/>
              </p:cNvGraphicFramePr>
              <p:nvPr/>
            </p:nvGraphicFramePr>
            <p:xfrm>
              <a:off x="4608" y="4169"/>
              <a:ext cx="1032" cy="1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66" name="Formel" r:id="rId7" imgW="1638000" imgH="241200" progId="Equation.3">
                      <p:embed/>
                    </p:oleObj>
                  </mc:Choice>
                  <mc:Fallback>
                    <p:oleObj name="Formel" r:id="rId7" imgW="163800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4169"/>
                            <a:ext cx="1032" cy="1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1338" name="Text Box 10"/>
              <p:cNvSpPr txBox="1">
                <a:spLocks noChangeArrowheads="1"/>
              </p:cNvSpPr>
              <p:nvPr/>
            </p:nvSpPr>
            <p:spPr bwMode="auto">
              <a:xfrm>
                <a:off x="4560" y="3669"/>
                <a:ext cx="1632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altLang="de-DE" sz="1600" b="1" smtClean="0">
                    <a:solidFill>
                      <a:srgbClr val="000000"/>
                    </a:solidFill>
                  </a:rPr>
                  <a:t>confinement potential</a:t>
                </a:r>
              </a:p>
            </p:txBody>
          </p:sp>
          <p:graphicFrame>
            <p:nvGraphicFramePr>
              <p:cNvPr id="611339" name="Object 11"/>
              <p:cNvGraphicFramePr>
                <a:graphicFrameLocks noChangeAspect="1"/>
              </p:cNvGraphicFramePr>
              <p:nvPr/>
            </p:nvGraphicFramePr>
            <p:xfrm>
              <a:off x="3792" y="3312"/>
              <a:ext cx="232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67" name="Formel" r:id="rId9" imgW="368280" imgH="228600" progId="Equation.3">
                      <p:embed/>
                    </p:oleObj>
                  </mc:Choice>
                  <mc:Fallback>
                    <p:oleObj name="Formel" r:id="rId9" imgW="3682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" y="3312"/>
                            <a:ext cx="232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611340" name="Group 12"/>
              <p:cNvGrpSpPr>
                <a:grpSpLocks/>
              </p:cNvGrpSpPr>
              <p:nvPr/>
            </p:nvGrpSpPr>
            <p:grpSpPr bwMode="auto">
              <a:xfrm>
                <a:off x="3984" y="3312"/>
                <a:ext cx="1392" cy="960"/>
                <a:chOff x="3792" y="3216"/>
                <a:chExt cx="1392" cy="960"/>
              </a:xfrm>
            </p:grpSpPr>
            <p:sp>
              <p:nvSpPr>
                <p:cNvPr id="611341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3936" y="3216"/>
                  <a:ext cx="0" cy="9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1342" name="Line 14"/>
                <p:cNvSpPr>
                  <a:spLocks noChangeShapeType="1"/>
                </p:cNvSpPr>
                <p:nvPr/>
              </p:nvSpPr>
              <p:spPr bwMode="auto">
                <a:xfrm>
                  <a:off x="3792" y="3504"/>
                  <a:ext cx="13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611343" name="Freeform 15"/>
            <p:cNvSpPr>
              <a:spLocks/>
            </p:cNvSpPr>
            <p:nvPr/>
          </p:nvSpPr>
          <p:spPr bwMode="auto">
            <a:xfrm>
              <a:off x="4163" y="3335"/>
              <a:ext cx="781" cy="912"/>
            </a:xfrm>
            <a:custGeom>
              <a:avLst/>
              <a:gdLst>
                <a:gd name="T0" fmla="*/ 0 w 781"/>
                <a:gd name="T1" fmla="*/ 912 h 912"/>
                <a:gd name="T2" fmla="*/ 16 w 781"/>
                <a:gd name="T3" fmla="*/ 699 h 912"/>
                <a:gd name="T4" fmla="*/ 66 w 781"/>
                <a:gd name="T5" fmla="*/ 518 h 912"/>
                <a:gd name="T6" fmla="*/ 131 w 781"/>
                <a:gd name="T7" fmla="*/ 395 h 912"/>
                <a:gd name="T8" fmla="*/ 230 w 781"/>
                <a:gd name="T9" fmla="*/ 280 h 912"/>
                <a:gd name="T10" fmla="*/ 518 w 781"/>
                <a:gd name="T11" fmla="*/ 124 h 912"/>
                <a:gd name="T12" fmla="*/ 781 w 781"/>
                <a:gd name="T13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1" h="912">
                  <a:moveTo>
                    <a:pt x="0" y="912"/>
                  </a:moveTo>
                  <a:cubicBezTo>
                    <a:pt x="4" y="877"/>
                    <a:pt x="5" y="765"/>
                    <a:pt x="16" y="699"/>
                  </a:cubicBezTo>
                  <a:cubicBezTo>
                    <a:pt x="27" y="633"/>
                    <a:pt x="47" y="569"/>
                    <a:pt x="66" y="518"/>
                  </a:cubicBezTo>
                  <a:cubicBezTo>
                    <a:pt x="85" y="467"/>
                    <a:pt x="104" y="435"/>
                    <a:pt x="131" y="395"/>
                  </a:cubicBezTo>
                  <a:cubicBezTo>
                    <a:pt x="158" y="355"/>
                    <a:pt x="166" y="325"/>
                    <a:pt x="230" y="280"/>
                  </a:cubicBezTo>
                  <a:cubicBezTo>
                    <a:pt x="294" y="235"/>
                    <a:pt x="426" y="171"/>
                    <a:pt x="518" y="124"/>
                  </a:cubicBezTo>
                  <a:cubicBezTo>
                    <a:pt x="610" y="77"/>
                    <a:pt x="726" y="26"/>
                    <a:pt x="781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611380" name="Oval 52"/>
          <p:cNvSpPr>
            <a:spLocks noChangeArrowheads="1"/>
          </p:cNvSpPr>
          <p:nvPr/>
        </p:nvSpPr>
        <p:spPr bwMode="auto">
          <a:xfrm>
            <a:off x="754063" y="4508500"/>
            <a:ext cx="1296987" cy="91440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11381" name="Text Box 53"/>
          <p:cNvSpPr txBox="1">
            <a:spLocks noChangeArrowheads="1"/>
          </p:cNvSpPr>
          <p:nvPr/>
        </p:nvSpPr>
        <p:spPr bwMode="auto">
          <a:xfrm>
            <a:off x="282575" y="5516563"/>
            <a:ext cx="1841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high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temperature</a:t>
            </a:r>
          </a:p>
        </p:txBody>
      </p:sp>
      <p:sp>
        <p:nvSpPr>
          <p:cNvPr id="611383" name="Text Box 55"/>
          <p:cNvSpPr txBox="1">
            <a:spLocks noChangeArrowheads="1"/>
          </p:cNvSpPr>
          <p:nvPr/>
        </p:nvSpPr>
        <p:spPr bwMode="auto">
          <a:xfrm>
            <a:off x="4581525" y="5630863"/>
            <a:ext cx="114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3333CC"/>
                </a:solidFill>
                <a:latin typeface="Tahoma" pitchFamily="34" charset="0"/>
              </a:rPr>
              <a:t>high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3333CC"/>
                </a:solidFill>
                <a:latin typeface="Tahoma" pitchFamily="34" charset="0"/>
              </a:rPr>
              <a:t>density</a:t>
            </a:r>
          </a:p>
        </p:txBody>
      </p:sp>
      <p:sp>
        <p:nvSpPr>
          <p:cNvPr id="611384" name="Rectangle 56"/>
          <p:cNvSpPr>
            <a:spLocks noChangeArrowheads="1"/>
          </p:cNvSpPr>
          <p:nvPr/>
        </p:nvSpPr>
        <p:spPr bwMode="auto">
          <a:xfrm>
            <a:off x="4787900" y="1628775"/>
            <a:ext cx="647700" cy="3529013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91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11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1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80" grpId="0" animBg="1"/>
      <p:bldP spid="611381" grpId="0"/>
      <p:bldP spid="611383" grpId="0"/>
      <p:bldP spid="61138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47" name="Line 17"/>
          <p:cNvSpPr>
            <a:spLocks noChangeShapeType="1"/>
          </p:cNvSpPr>
          <p:nvPr/>
        </p:nvSpPr>
        <p:spPr bwMode="auto">
          <a:xfrm rot="5352893">
            <a:off x="989013" y="2332037"/>
            <a:ext cx="1588" cy="1763713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15429" name="Group 5"/>
          <p:cNvGrpSpPr>
            <a:grpSpLocks/>
          </p:cNvGrpSpPr>
          <p:nvPr/>
        </p:nvGrpSpPr>
        <p:grpSpPr bwMode="auto">
          <a:xfrm rot="4152893">
            <a:off x="1761332" y="475456"/>
            <a:ext cx="1008062" cy="2740025"/>
            <a:chOff x="1525" y="854"/>
            <a:chExt cx="635" cy="1726"/>
          </a:xfrm>
        </p:grpSpPr>
        <p:sp>
          <p:nvSpPr>
            <p:cNvPr id="615430" name="Line 17"/>
            <p:cNvSpPr>
              <a:spLocks noChangeShapeType="1"/>
            </p:cNvSpPr>
            <p:nvPr/>
          </p:nvSpPr>
          <p:spPr bwMode="auto">
            <a:xfrm rot="1200000" flipV="1">
              <a:off x="2104" y="854"/>
              <a:ext cx="1" cy="998"/>
            </a:xfrm>
            <a:prstGeom prst="line">
              <a:avLst/>
            </a:prstGeom>
            <a:noFill/>
            <a:ln w="1270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31" name="Line 18"/>
            <p:cNvSpPr>
              <a:spLocks noChangeShapeType="1"/>
            </p:cNvSpPr>
            <p:nvPr/>
          </p:nvSpPr>
          <p:spPr bwMode="auto">
            <a:xfrm rot="12000000" flipV="1">
              <a:off x="1830" y="1601"/>
              <a:ext cx="1" cy="97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32" name="Oval 19"/>
            <p:cNvSpPr>
              <a:spLocks noChangeArrowheads="1"/>
            </p:cNvSpPr>
            <p:nvPr/>
          </p:nvSpPr>
          <p:spPr bwMode="auto">
            <a:xfrm rot="-9600000">
              <a:off x="1610" y="1797"/>
              <a:ext cx="452" cy="45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15433" name="Arc 20"/>
            <p:cNvSpPr>
              <a:spLocks/>
            </p:cNvSpPr>
            <p:nvPr/>
          </p:nvSpPr>
          <p:spPr bwMode="auto">
            <a:xfrm rot="1200000">
              <a:off x="1525" y="1958"/>
              <a:ext cx="635" cy="163"/>
            </a:xfrm>
            <a:custGeom>
              <a:avLst/>
              <a:gdLst>
                <a:gd name="T0" fmla="*/ 845961 w 40658"/>
                <a:gd name="T1" fmla="*/ 0 h 37082"/>
                <a:gd name="T2" fmla="*/ 0 w 40658"/>
                <a:gd name="T3" fmla="*/ 178975 h 37082"/>
                <a:gd name="T4" fmla="*/ 472518 w 40658"/>
                <a:gd name="T5" fmla="*/ 108035 h 370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658" h="37082" fill="none" extrusionOk="0">
                  <a:moveTo>
                    <a:pt x="34120" y="-1"/>
                  </a:moveTo>
                  <a:cubicBezTo>
                    <a:pt x="38299" y="4066"/>
                    <a:pt x="40658" y="9650"/>
                    <a:pt x="40658" y="15482"/>
                  </a:cubicBezTo>
                  <a:cubicBezTo>
                    <a:pt x="40658" y="27411"/>
                    <a:pt x="30987" y="37082"/>
                    <a:pt x="19058" y="37082"/>
                  </a:cubicBezTo>
                  <a:cubicBezTo>
                    <a:pt x="11081" y="37082"/>
                    <a:pt x="3754" y="32685"/>
                    <a:pt x="-1" y="25648"/>
                  </a:cubicBezTo>
                </a:path>
                <a:path w="40658" h="37082" stroke="0" extrusionOk="0">
                  <a:moveTo>
                    <a:pt x="34120" y="-1"/>
                  </a:moveTo>
                  <a:cubicBezTo>
                    <a:pt x="38299" y="4066"/>
                    <a:pt x="40658" y="9650"/>
                    <a:pt x="40658" y="15482"/>
                  </a:cubicBezTo>
                  <a:cubicBezTo>
                    <a:pt x="40658" y="27411"/>
                    <a:pt x="30987" y="37082"/>
                    <a:pt x="19058" y="37082"/>
                  </a:cubicBezTo>
                  <a:cubicBezTo>
                    <a:pt x="11081" y="37082"/>
                    <a:pt x="3754" y="32685"/>
                    <a:pt x="-1" y="25648"/>
                  </a:cubicBezTo>
                  <a:lnTo>
                    <a:pt x="19058" y="15482"/>
                  </a:lnTo>
                  <a:lnTo>
                    <a:pt x="34120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15438" name="Group 14"/>
          <p:cNvGrpSpPr>
            <a:grpSpLocks/>
          </p:cNvGrpSpPr>
          <p:nvPr/>
        </p:nvGrpSpPr>
        <p:grpSpPr bwMode="auto">
          <a:xfrm rot="4159579">
            <a:off x="5578475" y="474663"/>
            <a:ext cx="985837" cy="2617788"/>
            <a:chOff x="2120" y="1061"/>
            <a:chExt cx="621" cy="1649"/>
          </a:xfrm>
        </p:grpSpPr>
        <p:sp>
          <p:nvSpPr>
            <p:cNvPr id="615434" name="Line 5"/>
            <p:cNvSpPr>
              <a:spLocks noChangeShapeType="1"/>
            </p:cNvSpPr>
            <p:nvPr/>
          </p:nvSpPr>
          <p:spPr bwMode="auto">
            <a:xfrm rot="1200000" flipV="1">
              <a:off x="2707" y="1061"/>
              <a:ext cx="0" cy="1018"/>
            </a:xfrm>
            <a:prstGeom prst="line">
              <a:avLst/>
            </a:prstGeom>
            <a:noFill/>
            <a:ln w="1270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35" name="Line 6"/>
            <p:cNvSpPr>
              <a:spLocks noChangeShapeType="1"/>
            </p:cNvSpPr>
            <p:nvPr/>
          </p:nvSpPr>
          <p:spPr bwMode="auto">
            <a:xfrm rot="1200000" flipV="1">
              <a:off x="2474" y="1711"/>
              <a:ext cx="0" cy="99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36" name="Oval 7"/>
            <p:cNvSpPr>
              <a:spLocks noChangeArrowheads="1"/>
            </p:cNvSpPr>
            <p:nvPr/>
          </p:nvSpPr>
          <p:spPr bwMode="auto">
            <a:xfrm rot="1200000">
              <a:off x="2222" y="2027"/>
              <a:ext cx="459" cy="461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15437" name="Arc 8"/>
            <p:cNvSpPr>
              <a:spLocks/>
            </p:cNvSpPr>
            <p:nvPr/>
          </p:nvSpPr>
          <p:spPr bwMode="auto">
            <a:xfrm rot="1200000">
              <a:off x="2120" y="2228"/>
              <a:ext cx="621" cy="154"/>
            </a:xfrm>
            <a:custGeom>
              <a:avLst/>
              <a:gdLst>
                <a:gd name="T0" fmla="*/ 985837 w 39079"/>
                <a:gd name="T1" fmla="*/ 181274 h 34462"/>
                <a:gd name="T2" fmla="*/ 107138 w 39079"/>
                <a:gd name="T3" fmla="*/ 0 h 34462"/>
                <a:gd name="T4" fmla="*/ 544898 w 39079"/>
                <a:gd name="T5" fmla="*/ 91244 h 34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79" h="34462" fill="none" extrusionOk="0">
                  <a:moveTo>
                    <a:pt x="39078" y="25552"/>
                  </a:moveTo>
                  <a:cubicBezTo>
                    <a:pt x="35014" y="31149"/>
                    <a:pt x="28516" y="34461"/>
                    <a:pt x="21600" y="34462"/>
                  </a:cubicBezTo>
                  <a:cubicBezTo>
                    <a:pt x="9670" y="34462"/>
                    <a:pt x="0" y="24791"/>
                    <a:pt x="0" y="12862"/>
                  </a:cubicBezTo>
                  <a:cubicBezTo>
                    <a:pt x="-1" y="8230"/>
                    <a:pt x="1488" y="3721"/>
                    <a:pt x="4246" y="-1"/>
                  </a:cubicBezTo>
                </a:path>
                <a:path w="39079" h="34462" stroke="0" extrusionOk="0">
                  <a:moveTo>
                    <a:pt x="39078" y="25552"/>
                  </a:moveTo>
                  <a:cubicBezTo>
                    <a:pt x="35014" y="31149"/>
                    <a:pt x="28516" y="34461"/>
                    <a:pt x="21600" y="34462"/>
                  </a:cubicBezTo>
                  <a:cubicBezTo>
                    <a:pt x="9670" y="34462"/>
                    <a:pt x="0" y="24791"/>
                    <a:pt x="0" y="12862"/>
                  </a:cubicBezTo>
                  <a:cubicBezTo>
                    <a:pt x="-1" y="8230"/>
                    <a:pt x="1488" y="3721"/>
                    <a:pt x="4246" y="-1"/>
                  </a:cubicBezTo>
                  <a:lnTo>
                    <a:pt x="21600" y="12862"/>
                  </a:lnTo>
                  <a:lnTo>
                    <a:pt x="39078" y="25552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615439" name="Text Box 15"/>
          <p:cNvSpPr txBox="1">
            <a:spLocks noChangeArrowheads="1"/>
          </p:cNvSpPr>
          <p:nvPr/>
        </p:nvSpPr>
        <p:spPr bwMode="auto">
          <a:xfrm>
            <a:off x="1095375" y="704850"/>
            <a:ext cx="2713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left-handed quarks</a:t>
            </a:r>
          </a:p>
        </p:txBody>
      </p:sp>
      <p:sp>
        <p:nvSpPr>
          <p:cNvPr id="615440" name="Text Box 16"/>
          <p:cNvSpPr txBox="1">
            <a:spLocks noChangeArrowheads="1"/>
          </p:cNvSpPr>
          <p:nvPr/>
        </p:nvSpPr>
        <p:spPr bwMode="auto">
          <a:xfrm>
            <a:off x="4716463" y="692150"/>
            <a:ext cx="2903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right-handed quarks</a:t>
            </a:r>
          </a:p>
        </p:txBody>
      </p:sp>
      <p:sp>
        <p:nvSpPr>
          <p:cNvPr id="615442" name="Line 17"/>
          <p:cNvSpPr>
            <a:spLocks noChangeShapeType="1"/>
          </p:cNvSpPr>
          <p:nvPr/>
        </p:nvSpPr>
        <p:spPr bwMode="auto">
          <a:xfrm rot="5352893">
            <a:off x="1870075" y="1449388"/>
            <a:ext cx="1588" cy="3529012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15446" name="Group 22"/>
          <p:cNvGrpSpPr>
            <a:grpSpLocks/>
          </p:cNvGrpSpPr>
          <p:nvPr/>
        </p:nvGrpSpPr>
        <p:grpSpPr bwMode="auto">
          <a:xfrm>
            <a:off x="900113" y="2708275"/>
            <a:ext cx="1554162" cy="1008063"/>
            <a:chOff x="1992" y="2909"/>
            <a:chExt cx="979" cy="635"/>
          </a:xfrm>
        </p:grpSpPr>
        <p:sp>
          <p:nvSpPr>
            <p:cNvPr id="615443" name="Line 18"/>
            <p:cNvSpPr>
              <a:spLocks noChangeShapeType="1"/>
            </p:cNvSpPr>
            <p:nvPr/>
          </p:nvSpPr>
          <p:spPr bwMode="auto">
            <a:xfrm rot="16152893" flipV="1">
              <a:off x="2481" y="2744"/>
              <a:ext cx="1" cy="97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44" name="Oval 19"/>
            <p:cNvSpPr>
              <a:spLocks noChangeArrowheads="1"/>
            </p:cNvSpPr>
            <p:nvPr/>
          </p:nvSpPr>
          <p:spPr bwMode="auto">
            <a:xfrm rot="-5447107">
              <a:off x="2321" y="2989"/>
              <a:ext cx="452" cy="45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15445" name="Arc 20"/>
            <p:cNvSpPr>
              <a:spLocks/>
            </p:cNvSpPr>
            <p:nvPr/>
          </p:nvSpPr>
          <p:spPr bwMode="auto">
            <a:xfrm rot="5352893">
              <a:off x="2216" y="3145"/>
              <a:ext cx="635" cy="163"/>
            </a:xfrm>
            <a:custGeom>
              <a:avLst/>
              <a:gdLst>
                <a:gd name="T0" fmla="*/ 845961 w 40658"/>
                <a:gd name="T1" fmla="*/ 0 h 37082"/>
                <a:gd name="T2" fmla="*/ 0 w 40658"/>
                <a:gd name="T3" fmla="*/ 178975 h 37082"/>
                <a:gd name="T4" fmla="*/ 472518 w 40658"/>
                <a:gd name="T5" fmla="*/ 108035 h 370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658" h="37082" fill="none" extrusionOk="0">
                  <a:moveTo>
                    <a:pt x="34120" y="-1"/>
                  </a:moveTo>
                  <a:cubicBezTo>
                    <a:pt x="38299" y="4066"/>
                    <a:pt x="40658" y="9650"/>
                    <a:pt x="40658" y="15482"/>
                  </a:cubicBezTo>
                  <a:cubicBezTo>
                    <a:pt x="40658" y="27411"/>
                    <a:pt x="30987" y="37082"/>
                    <a:pt x="19058" y="37082"/>
                  </a:cubicBezTo>
                  <a:cubicBezTo>
                    <a:pt x="11081" y="37082"/>
                    <a:pt x="3754" y="32685"/>
                    <a:pt x="-1" y="25648"/>
                  </a:cubicBezTo>
                </a:path>
                <a:path w="40658" h="37082" stroke="0" extrusionOk="0">
                  <a:moveTo>
                    <a:pt x="34120" y="-1"/>
                  </a:moveTo>
                  <a:cubicBezTo>
                    <a:pt x="38299" y="4066"/>
                    <a:pt x="40658" y="9650"/>
                    <a:pt x="40658" y="15482"/>
                  </a:cubicBezTo>
                  <a:cubicBezTo>
                    <a:pt x="40658" y="27411"/>
                    <a:pt x="30987" y="37082"/>
                    <a:pt x="19058" y="37082"/>
                  </a:cubicBezTo>
                  <a:cubicBezTo>
                    <a:pt x="11081" y="37082"/>
                    <a:pt x="3754" y="32685"/>
                    <a:pt x="-1" y="25648"/>
                  </a:cubicBezTo>
                  <a:lnTo>
                    <a:pt x="19058" y="15482"/>
                  </a:lnTo>
                  <a:lnTo>
                    <a:pt x="34120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615449" name="Text Box 25"/>
          <p:cNvSpPr txBox="1">
            <a:spLocks noChangeArrowheads="1"/>
          </p:cNvSpPr>
          <p:nvPr/>
        </p:nvSpPr>
        <p:spPr bwMode="auto">
          <a:xfrm>
            <a:off x="1244600" y="4624388"/>
            <a:ext cx="751205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</a:rPr>
              <a:t>Chiral symmetry </a:t>
            </a: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  <a:sym typeface="Wingdings" pitchFamily="2" charset="2"/>
              </a:rPr>
              <a:t></a:t>
            </a: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</a:rPr>
              <a:t> quarks are massless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</a:rPr>
              <a:t>Broken chiral symmetry </a:t>
            </a: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  <a:sym typeface="Wingdings" pitchFamily="2" charset="2"/>
              </a:rPr>
              <a:t></a:t>
            </a: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</a:rPr>
              <a:t> quarks are massive</a:t>
            </a:r>
          </a:p>
        </p:txBody>
      </p:sp>
      <p:sp>
        <p:nvSpPr>
          <p:cNvPr id="615450" name="Text Box 26"/>
          <p:cNvSpPr txBox="1">
            <a:spLocks noChangeArrowheads="1"/>
          </p:cNvSpPr>
          <p:nvPr/>
        </p:nvSpPr>
        <p:spPr bwMode="auto">
          <a:xfrm>
            <a:off x="252413" y="3619500"/>
            <a:ext cx="5256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inertial system with opposite velocity </a:t>
            </a:r>
          </a:p>
        </p:txBody>
      </p:sp>
      <p:sp>
        <p:nvSpPr>
          <p:cNvPr id="615451" name="Text Box 27"/>
          <p:cNvSpPr txBox="1">
            <a:spLocks noChangeArrowheads="1"/>
          </p:cNvSpPr>
          <p:nvPr/>
        </p:nvSpPr>
        <p:spPr bwMode="auto">
          <a:xfrm>
            <a:off x="3779838" y="2959100"/>
            <a:ext cx="473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Possible for massive quarks only! </a:t>
            </a:r>
          </a:p>
        </p:txBody>
      </p:sp>
      <p:sp>
        <p:nvSpPr>
          <p:cNvPr id="24" name="Text Box 416"/>
          <p:cNvSpPr txBox="1">
            <a:spLocks noChangeArrowheads="1"/>
          </p:cNvSpPr>
          <p:nvPr/>
        </p:nvSpPr>
        <p:spPr bwMode="auto">
          <a:xfrm>
            <a:off x="0" y="41275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smtClean="0">
                <a:latin typeface="Tahoma" pitchFamily="34" charset="0"/>
              </a:rPr>
              <a:t>The </a:t>
            </a:r>
            <a:r>
              <a:rPr lang="de-DE" altLang="de-DE" sz="3200" dirty="0" err="1" smtClean="0">
                <a:latin typeface="Tahoma" pitchFamily="34" charset="0"/>
              </a:rPr>
              <a:t>chiral</a:t>
            </a:r>
            <a:r>
              <a:rPr lang="de-DE" altLang="de-DE" sz="3200" dirty="0" smtClean="0">
                <a:latin typeface="Tahoma" pitchFamily="34" charset="0"/>
              </a:rPr>
              <a:t> </a:t>
            </a:r>
            <a:r>
              <a:rPr lang="de-DE" altLang="de-DE" sz="3200" dirty="0" err="1" smtClean="0">
                <a:latin typeface="Tahoma" pitchFamily="34" charset="0"/>
              </a:rPr>
              <a:t>symmetry</a:t>
            </a:r>
            <a:r>
              <a:rPr lang="de-DE" altLang="de-DE" sz="3200" dirty="0" smtClean="0">
                <a:latin typeface="Tahoma" pitchFamily="34" charset="0"/>
              </a:rPr>
              <a:t> </a:t>
            </a:r>
            <a:r>
              <a:rPr lang="de-DE" altLang="de-DE" sz="3200" dirty="0" err="1" smtClean="0">
                <a:latin typeface="Tahoma" pitchFamily="34" charset="0"/>
              </a:rPr>
              <a:t>of</a:t>
            </a:r>
            <a:r>
              <a:rPr lang="de-DE" altLang="de-DE" sz="3200" dirty="0" smtClean="0">
                <a:latin typeface="Tahoma" pitchFamily="34" charset="0"/>
              </a:rPr>
              <a:t> QCD</a:t>
            </a:r>
          </a:p>
        </p:txBody>
      </p:sp>
    </p:spTree>
    <p:extLst>
      <p:ext uri="{BB962C8B-B14F-4D97-AF65-F5344CB8AC3E}">
        <p14:creationId xmlns:p14="http://schemas.microsoft.com/office/powerpoint/2010/main" val="334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5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5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15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15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5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5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47" grpId="0" animBg="1"/>
      <p:bldP spid="615442" grpId="0" animBg="1"/>
      <p:bldP spid="615442" grpId="1" animBg="1"/>
      <p:bldP spid="615449" grpId="0"/>
      <p:bldP spid="615450" grpId="0"/>
      <p:bldP spid="615450" grpId="1"/>
      <p:bldP spid="6154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4653136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6416996" y="4606096"/>
            <a:ext cx="2547492" cy="1631216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The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soup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of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the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first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microsecond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antiquarks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electrons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positrons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gluons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photons</a:t>
            </a:r>
            <a:endParaRPr lang="de-DE" altLang="de-DE" sz="2000" dirty="0" smtClean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27584" y="5419209"/>
            <a:ext cx="184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-13.8 Billion </a:t>
            </a:r>
            <a:r>
              <a:rPr lang="de-DE" dirty="0" err="1" smtClean="0"/>
              <a:t>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7" name="Picture 5" descr="Weise q q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8" y="3933056"/>
            <a:ext cx="5029200" cy="29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767" name="Rectangle 415"/>
          <p:cNvSpPr>
            <a:spLocks noChangeArrowheads="1"/>
          </p:cNvSpPr>
          <p:nvPr/>
        </p:nvSpPr>
        <p:spPr bwMode="auto">
          <a:xfrm>
            <a:off x="34925" y="549275"/>
            <a:ext cx="6858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endParaRPr lang="de-DE" altLang="de-DE" sz="2000" dirty="0" smtClean="0">
              <a:solidFill>
                <a:srgbClr val="3333CC"/>
              </a:solidFill>
              <a:latin typeface="Tahoma" pitchFamily="34" charset="0"/>
            </a:endParaRP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symmetry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is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broken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in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nature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: </a:t>
            </a:r>
          </a:p>
          <a:p>
            <a:pPr fontAlgn="base">
              <a:spcAft>
                <a:spcPct val="0"/>
              </a:spcAft>
              <a:buFontTx/>
              <a:buNone/>
            </a:pPr>
            <a:endParaRPr lang="de-DE" altLang="de-DE" sz="1000" u="sng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de-DE" altLang="de-DE" sz="2000" u="sng" dirty="0" smtClean="0">
                <a:solidFill>
                  <a:srgbClr val="FF0000"/>
                </a:solidFill>
                <a:latin typeface="Tahoma" pitchFamily="34" charset="0"/>
              </a:rPr>
              <a:t>Explicit </a:t>
            </a:r>
            <a:r>
              <a:rPr lang="de-DE" altLang="de-DE" sz="2000" u="sng" dirty="0" err="1" smtClean="0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u="sng" dirty="0" smtClean="0">
                <a:solidFill>
                  <a:srgbClr val="FF0000"/>
                </a:solidFill>
                <a:latin typeface="Tahoma" pitchFamily="34" charset="0"/>
              </a:rPr>
              <a:t> (</a:t>
            </a:r>
            <a:r>
              <a:rPr lang="de-DE" altLang="de-DE" sz="2000" u="sng" dirty="0" err="1" smtClean="0">
                <a:solidFill>
                  <a:srgbClr val="FF0000"/>
                </a:solidFill>
                <a:latin typeface="Tahoma" pitchFamily="34" charset="0"/>
              </a:rPr>
              <a:t>Higgs</a:t>
            </a:r>
            <a:r>
              <a:rPr lang="de-DE" altLang="de-DE" sz="2000" u="sng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u="sng" dirty="0" err="1" smtClean="0">
                <a:solidFill>
                  <a:srgbClr val="FF0000"/>
                </a:solidFill>
                <a:latin typeface="Tahoma" pitchFamily="34" charset="0"/>
              </a:rPr>
              <a:t>mechanism</a:t>
            </a:r>
            <a:r>
              <a:rPr lang="de-DE" altLang="de-DE" sz="2000" u="sng" dirty="0" smtClean="0">
                <a:solidFill>
                  <a:srgbClr val="FF0000"/>
                </a:solidFill>
                <a:latin typeface="Tahoma" pitchFamily="34" charset="0"/>
              </a:rPr>
              <a:t>):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</a:rPr>
              <a:t>u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2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m</a:t>
            </a:r>
            <a:r>
              <a:rPr lang="de-DE" altLang="de-DE" sz="2000" baseline="-25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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5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 150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  <a:sym typeface="Symbol" pitchFamily="18" charset="2"/>
              </a:rPr>
              <a:t>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12768" name="Text Box 416"/>
          <p:cNvSpPr txBox="1">
            <a:spLocks noChangeArrowheads="1"/>
          </p:cNvSpPr>
          <p:nvPr/>
        </p:nvSpPr>
        <p:spPr bwMode="auto">
          <a:xfrm>
            <a:off x="0" y="41275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smtClean="0">
                <a:latin typeface="Tahoma" pitchFamily="34" charset="0"/>
              </a:rPr>
              <a:t>The </a:t>
            </a:r>
            <a:r>
              <a:rPr lang="de-DE" altLang="de-DE" sz="3200" dirty="0" err="1" smtClean="0">
                <a:latin typeface="Tahoma" pitchFamily="34" charset="0"/>
              </a:rPr>
              <a:t>chiral</a:t>
            </a:r>
            <a:r>
              <a:rPr lang="de-DE" altLang="de-DE" sz="3200" dirty="0" smtClean="0">
                <a:latin typeface="Tahoma" pitchFamily="34" charset="0"/>
              </a:rPr>
              <a:t> </a:t>
            </a:r>
            <a:r>
              <a:rPr lang="de-DE" altLang="de-DE" sz="3200" dirty="0" err="1" smtClean="0">
                <a:latin typeface="Tahoma" pitchFamily="34" charset="0"/>
              </a:rPr>
              <a:t>symmetry</a:t>
            </a:r>
            <a:r>
              <a:rPr lang="de-DE" altLang="de-DE" sz="3200" dirty="0" smtClean="0">
                <a:latin typeface="Tahoma" pitchFamily="34" charset="0"/>
              </a:rPr>
              <a:t> </a:t>
            </a:r>
            <a:r>
              <a:rPr lang="de-DE" altLang="de-DE" sz="3200" dirty="0" err="1" smtClean="0">
                <a:latin typeface="Tahoma" pitchFamily="34" charset="0"/>
              </a:rPr>
              <a:t>of</a:t>
            </a:r>
            <a:r>
              <a:rPr lang="de-DE" altLang="de-DE" sz="3200" dirty="0" smtClean="0">
                <a:latin typeface="Tahoma" pitchFamily="34" charset="0"/>
              </a:rPr>
              <a:t> QCD</a:t>
            </a:r>
          </a:p>
        </p:txBody>
      </p:sp>
      <p:pic>
        <p:nvPicPr>
          <p:cNvPr id="612770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56692"/>
            <a:ext cx="3205807" cy="31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774" name="Rectangle 422"/>
          <p:cNvSpPr>
            <a:spLocks noChangeArrowheads="1"/>
          </p:cNvSpPr>
          <p:nvPr/>
        </p:nvSpPr>
        <p:spPr bwMode="auto">
          <a:xfrm>
            <a:off x="0" y="2348880"/>
            <a:ext cx="6300788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u="sng" dirty="0" err="1" smtClean="0">
                <a:solidFill>
                  <a:srgbClr val="FF0000"/>
                </a:solidFill>
                <a:latin typeface="Tahoma" pitchFamily="34" charset="0"/>
              </a:rPr>
              <a:t>Spontaneous</a:t>
            </a:r>
            <a:r>
              <a:rPr lang="de-DE" altLang="de-DE" sz="2000" u="sng" dirty="0" smtClean="0">
                <a:solidFill>
                  <a:srgbClr val="FF0000"/>
                </a:solidFill>
                <a:latin typeface="Tahoma" pitchFamily="34" charset="0"/>
              </a:rPr>
              <a:t>/</a:t>
            </a:r>
            <a:r>
              <a:rPr lang="de-DE" altLang="de-DE" sz="2000" u="sng" dirty="0" err="1" smtClean="0">
                <a:solidFill>
                  <a:srgbClr val="FF0000"/>
                </a:solidFill>
                <a:latin typeface="Tahoma" pitchFamily="34" charset="0"/>
              </a:rPr>
              <a:t>dynamical</a:t>
            </a:r>
            <a:r>
              <a:rPr lang="de-DE" altLang="de-DE" sz="2000" u="sng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u="sng" dirty="0" err="1" smtClean="0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u="sng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Hadrons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acquire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coupling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to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virtual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quark-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antiquark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pairs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condensate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84216"/>
            <a:ext cx="3259695" cy="290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7" name="Textfeld 416"/>
          <p:cNvSpPr txBox="1"/>
          <p:nvPr/>
        </p:nvSpPr>
        <p:spPr>
          <a:xfrm>
            <a:off x="5973141" y="4005064"/>
            <a:ext cx="1983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9900"/>
                </a:solidFill>
              </a:rPr>
              <a:t>Orange: </a:t>
            </a:r>
            <a:r>
              <a:rPr lang="de-DE" sz="1200" dirty="0" err="1" smtClean="0">
                <a:solidFill>
                  <a:srgbClr val="FF9900"/>
                </a:solidFill>
              </a:rPr>
              <a:t>chiral</a:t>
            </a:r>
            <a:r>
              <a:rPr lang="de-DE" sz="1200" dirty="0" smtClean="0">
                <a:solidFill>
                  <a:srgbClr val="FF9900"/>
                </a:solidFill>
              </a:rPr>
              <a:t> </a:t>
            </a:r>
            <a:r>
              <a:rPr lang="de-DE" sz="1200" dirty="0" err="1" smtClean="0">
                <a:solidFill>
                  <a:srgbClr val="FF9900"/>
                </a:solidFill>
              </a:rPr>
              <a:t>condensate</a:t>
            </a:r>
            <a:endParaRPr lang="en-US" sz="12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10197"/>
            <a:ext cx="8981040" cy="337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39552" y="908720"/>
            <a:ext cx="83529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Spontaneous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splitting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partners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such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l-GR" altLang="de-DE" sz="2000" dirty="0" smtClean="0">
                <a:solidFill>
                  <a:srgbClr val="FF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-</a:t>
            </a:r>
            <a:r>
              <a:rPr lang="el-GR" altLang="de-DE" sz="2000" dirty="0" smtClean="0">
                <a:solidFill>
                  <a:srgbClr val="FF0000"/>
                </a:solidFill>
                <a:latin typeface="Tahoma" pitchFamily="34" charset="0"/>
              </a:rPr>
              <a:t>σ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, N-N*(1535),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l-GR" altLang="de-DE" sz="2000" dirty="0" smtClean="0">
                <a:solidFill>
                  <a:srgbClr val="FF0000"/>
                </a:solidFill>
                <a:latin typeface="Tahoma" pitchFamily="34" charset="0"/>
              </a:rPr>
              <a:t>ρ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(770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MeV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) - a</a:t>
            </a:r>
            <a:r>
              <a:rPr lang="de-DE" altLang="de-DE" sz="2000" baseline="-25000" dirty="0" smtClean="0">
                <a:solidFill>
                  <a:srgbClr val="FF0000"/>
                </a:solidFill>
                <a:latin typeface="Tahoma" pitchFamily="34" charset="0"/>
              </a:rPr>
              <a:t>1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(1260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MeV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)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398127" y="6237312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</a:t>
            </a:r>
            <a:r>
              <a:rPr lang="de-DE" baseline="-25000" dirty="0" smtClean="0"/>
              <a:t>1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el-GR" dirty="0" smtClean="0">
                <a:sym typeface="Symbol"/>
              </a:rPr>
              <a:t>ρπ</a:t>
            </a:r>
            <a:r>
              <a:rPr lang="de-DE" dirty="0" smtClean="0">
                <a:sym typeface="Symbol"/>
              </a:rPr>
              <a:t>, ...., </a:t>
            </a:r>
            <a:r>
              <a:rPr lang="el-GR" dirty="0" smtClean="0">
                <a:sym typeface="Symbol"/>
              </a:rPr>
              <a:t>πγ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043774" y="6309320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ρ</a:t>
            </a:r>
            <a:r>
              <a:rPr lang="el-GR" dirty="0" smtClean="0">
                <a:sym typeface="Symbol"/>
              </a:rPr>
              <a:t></a:t>
            </a:r>
            <a:r>
              <a:rPr lang="el-GR" dirty="0" smtClean="0"/>
              <a:t>ππ</a:t>
            </a:r>
            <a:r>
              <a:rPr lang="de-DE" dirty="0" smtClean="0"/>
              <a:t>, </a:t>
            </a:r>
            <a:r>
              <a:rPr lang="de-DE" dirty="0" err="1" smtClean="0"/>
              <a:t>e+e</a:t>
            </a:r>
            <a:r>
              <a:rPr lang="de-DE" dirty="0" smtClean="0"/>
              <a:t>-, </a:t>
            </a:r>
            <a:r>
              <a:rPr lang="el-GR" dirty="0" smtClean="0">
                <a:sym typeface="Symbol"/>
              </a:rPr>
              <a:t></a:t>
            </a:r>
            <a:r>
              <a:rPr lang="de-DE" dirty="0" smtClean="0">
                <a:sym typeface="Symbol"/>
              </a:rPr>
              <a:t>+</a:t>
            </a:r>
            <a:r>
              <a:rPr lang="el-GR" dirty="0" smtClean="0">
                <a:sym typeface="Symbol"/>
              </a:rPr>
              <a:t></a:t>
            </a:r>
            <a:r>
              <a:rPr lang="de-DE" dirty="0" smtClean="0">
                <a:sym typeface="Symbol"/>
              </a:rPr>
              <a:t>-, ....</a:t>
            </a:r>
            <a:endParaRPr lang="en-US" dirty="0"/>
          </a:p>
        </p:txBody>
      </p:sp>
      <p:sp>
        <p:nvSpPr>
          <p:cNvPr id="6" name="Text Box 416"/>
          <p:cNvSpPr txBox="1">
            <a:spLocks noChangeArrowheads="1"/>
          </p:cNvSpPr>
          <p:nvPr/>
        </p:nvSpPr>
        <p:spPr bwMode="auto">
          <a:xfrm>
            <a:off x="0" y="41275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smtClean="0">
                <a:latin typeface="Tahoma" pitchFamily="34" charset="0"/>
              </a:rPr>
              <a:t>The </a:t>
            </a:r>
            <a:r>
              <a:rPr lang="de-DE" altLang="de-DE" sz="3200" dirty="0" err="1" smtClean="0">
                <a:latin typeface="Tahoma" pitchFamily="34" charset="0"/>
              </a:rPr>
              <a:t>chiral</a:t>
            </a:r>
            <a:r>
              <a:rPr lang="de-DE" altLang="de-DE" sz="3200" dirty="0" smtClean="0">
                <a:latin typeface="Tahoma" pitchFamily="34" charset="0"/>
              </a:rPr>
              <a:t> </a:t>
            </a:r>
            <a:r>
              <a:rPr lang="de-DE" altLang="de-DE" sz="3200" dirty="0" err="1" smtClean="0">
                <a:latin typeface="Tahoma" pitchFamily="34" charset="0"/>
              </a:rPr>
              <a:t>symmetry</a:t>
            </a:r>
            <a:r>
              <a:rPr lang="de-DE" altLang="de-DE" sz="3200" dirty="0" smtClean="0">
                <a:latin typeface="Tahoma" pitchFamily="34" charset="0"/>
              </a:rPr>
              <a:t> </a:t>
            </a:r>
            <a:r>
              <a:rPr lang="de-DE" altLang="de-DE" sz="3200" dirty="0" err="1" smtClean="0">
                <a:latin typeface="Tahoma" pitchFamily="34" charset="0"/>
              </a:rPr>
              <a:t>of</a:t>
            </a:r>
            <a:r>
              <a:rPr lang="de-DE" altLang="de-DE" sz="3200" dirty="0" smtClean="0">
                <a:latin typeface="Tahoma" pitchFamily="34" charset="0"/>
              </a:rPr>
              <a:t> QCD</a:t>
            </a:r>
          </a:p>
        </p:txBody>
      </p:sp>
      <p:sp>
        <p:nvSpPr>
          <p:cNvPr id="5" name="Rechteck 4"/>
          <p:cNvSpPr/>
          <p:nvPr/>
        </p:nvSpPr>
        <p:spPr>
          <a:xfrm>
            <a:off x="1593796" y="2632442"/>
            <a:ext cx="182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l-GR" altLang="de-DE" dirty="0">
                <a:solidFill>
                  <a:srgbClr val="FF0000"/>
                </a:solidFill>
                <a:latin typeface="Tahoma" pitchFamily="34" charset="0"/>
              </a:rPr>
              <a:t>ρ </a:t>
            </a:r>
            <a:r>
              <a:rPr lang="de-DE" altLang="de-DE" dirty="0" err="1" smtClean="0">
                <a:solidFill>
                  <a:srgbClr val="FF0000"/>
                </a:solidFill>
                <a:latin typeface="Tahoma" pitchFamily="34" charset="0"/>
              </a:rPr>
              <a:t>vector</a:t>
            </a:r>
            <a:r>
              <a:rPr lang="de-DE" altLang="de-DE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itchFamily="34" charset="0"/>
              </a:rPr>
              <a:t>meson</a:t>
            </a:r>
            <a:endParaRPr lang="de-DE" altLang="de-DE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900689" y="2699628"/>
            <a:ext cx="234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0000"/>
                </a:solidFill>
                <a:latin typeface="Tahoma" pitchFamily="34" charset="0"/>
              </a:rPr>
              <a:t>a</a:t>
            </a:r>
            <a:r>
              <a:rPr lang="de-DE" altLang="de-DE" baseline="-25000" dirty="0" smtClean="0">
                <a:solidFill>
                  <a:srgbClr val="FF0000"/>
                </a:solidFill>
                <a:latin typeface="Tahoma" pitchFamily="34" charset="0"/>
              </a:rPr>
              <a:t>1 </a:t>
            </a:r>
            <a:r>
              <a:rPr lang="de-DE" altLang="de-DE" dirty="0" smtClean="0">
                <a:solidFill>
                  <a:srgbClr val="FF0000"/>
                </a:solidFill>
                <a:latin typeface="Tahoma" pitchFamily="34" charset="0"/>
              </a:rPr>
              <a:t>axial </a:t>
            </a:r>
            <a:r>
              <a:rPr lang="de-DE" altLang="de-DE" dirty="0" err="1" smtClean="0">
                <a:solidFill>
                  <a:srgbClr val="FF0000"/>
                </a:solidFill>
                <a:latin typeface="Tahoma" pitchFamily="34" charset="0"/>
              </a:rPr>
              <a:t>vector</a:t>
            </a:r>
            <a:r>
              <a:rPr lang="de-DE" altLang="de-DE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itchFamily="34" charset="0"/>
              </a:rPr>
              <a:t>meson</a:t>
            </a:r>
            <a:endParaRPr lang="de-DE" altLang="de-DE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99592" y="5949280"/>
            <a:ext cx="397328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fr-F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fr-FR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Barate et </a:t>
            </a:r>
            <a:r>
              <a:rPr lang="fr-F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fr-FR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fr-FR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(ALEPH Collaboration</a:t>
            </a:r>
            <a:r>
              <a:rPr lang="fr-FR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fr-FR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</a:t>
            </a:r>
            <a:r>
              <a:rPr lang="fr-F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Phys. J</a:t>
            </a:r>
            <a:r>
              <a:rPr lang="fr-FR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C4 (</a:t>
            </a:r>
            <a:r>
              <a:rPr lang="fr-F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1998) 409</a:t>
            </a:r>
            <a:endParaRPr lang="fr-FR" sz="1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52" y="908720"/>
            <a:ext cx="330170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899592" y="357301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symmetry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restoration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: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degeneration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partners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" name="Text Box 416"/>
          <p:cNvSpPr txBox="1">
            <a:spLocks noChangeArrowheads="1"/>
          </p:cNvSpPr>
          <p:nvPr/>
        </p:nvSpPr>
        <p:spPr bwMode="auto">
          <a:xfrm>
            <a:off x="0" y="41275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smtClean="0">
                <a:latin typeface="Tahoma" pitchFamily="34" charset="0"/>
              </a:rPr>
              <a:t>The </a:t>
            </a:r>
            <a:r>
              <a:rPr lang="de-DE" altLang="de-DE" sz="3200" dirty="0" err="1" smtClean="0">
                <a:latin typeface="Tahoma" pitchFamily="34" charset="0"/>
              </a:rPr>
              <a:t>chiral</a:t>
            </a:r>
            <a:r>
              <a:rPr lang="de-DE" altLang="de-DE" sz="3200" dirty="0" smtClean="0">
                <a:latin typeface="Tahoma" pitchFamily="34" charset="0"/>
              </a:rPr>
              <a:t> </a:t>
            </a:r>
            <a:r>
              <a:rPr lang="de-DE" altLang="de-DE" sz="3200" dirty="0" err="1" smtClean="0">
                <a:latin typeface="Tahoma" pitchFamily="34" charset="0"/>
              </a:rPr>
              <a:t>symmetry</a:t>
            </a:r>
            <a:r>
              <a:rPr lang="de-DE" altLang="de-DE" sz="3200" dirty="0" smtClean="0">
                <a:latin typeface="Tahoma" pitchFamily="34" charset="0"/>
              </a:rPr>
              <a:t> </a:t>
            </a:r>
            <a:r>
              <a:rPr lang="de-DE" altLang="de-DE" sz="3200" dirty="0" err="1" smtClean="0">
                <a:latin typeface="Tahoma" pitchFamily="34" charset="0"/>
              </a:rPr>
              <a:t>of</a:t>
            </a:r>
            <a:r>
              <a:rPr lang="de-DE" altLang="de-DE" sz="3200" dirty="0" smtClean="0">
                <a:latin typeface="Tahoma" pitchFamily="34" charset="0"/>
              </a:rPr>
              <a:t> QCD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" y="4077072"/>
            <a:ext cx="89439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34129" y="6453336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Ralf Rapp arXiv:1306.6394v1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2699792" y="3224009"/>
            <a:ext cx="10294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ALEPH </a:t>
            </a:r>
            <a:r>
              <a:rPr lang="de-DE" sz="1200" dirty="0" err="1" smtClean="0"/>
              <a:t>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36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8"/>
          <a:stretch>
            <a:fillRect/>
          </a:stretch>
        </p:blipFill>
        <p:spPr bwMode="auto">
          <a:xfrm>
            <a:off x="322263" y="2441029"/>
            <a:ext cx="77057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23" name="Text Box 3"/>
          <p:cNvSpPr txBox="1">
            <a:spLocks noChangeArrowheads="1"/>
          </p:cNvSpPr>
          <p:nvPr/>
        </p:nvSpPr>
        <p:spPr bwMode="auto">
          <a:xfrm>
            <a:off x="237134" y="620687"/>
            <a:ext cx="87487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</a:t>
            </a:r>
            <a:r>
              <a:rPr lang="de-DE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+</a:t>
            </a:r>
            <a:r>
              <a:rPr lang="el-GR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</a:t>
            </a:r>
            <a:r>
              <a:rPr lang="de-DE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- </a:t>
            </a:r>
            <a:r>
              <a:rPr lang="de-DE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pairs</a:t>
            </a:r>
            <a:r>
              <a:rPr lang="de-DE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(</a:t>
            </a:r>
            <a:r>
              <a:rPr lang="en-GB" sz="28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NA60 </a:t>
            </a:r>
            <a:r>
              <a:rPr lang="en-GB" sz="28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experiment)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33CC"/>
              </a:solidFill>
              <a:sym typeface="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Step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1: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Substraction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combinatorial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background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known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sources</a:t>
            </a:r>
            <a:r>
              <a:rPr lang="de-DE" altLang="de-DE" sz="24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l-GR" altLang="de-DE" sz="2400" dirty="0" smtClean="0">
                <a:solidFill>
                  <a:srgbClr val="000000"/>
                </a:solidFill>
                <a:latin typeface="Tahoma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000000"/>
                </a:solidFill>
                <a:latin typeface="Tahoma" pitchFamily="34" charset="0"/>
              </a:rPr>
              <a:t>+</a:t>
            </a:r>
            <a:r>
              <a:rPr lang="el-GR" altLang="de-DE" sz="2400" dirty="0" smtClean="0">
                <a:solidFill>
                  <a:srgbClr val="000000"/>
                </a:solidFill>
                <a:latin typeface="Tahoma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000000"/>
                </a:solidFill>
                <a:latin typeface="Tahoma" pitchFamily="34" charset="0"/>
              </a:rPr>
              <a:t>-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pairs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in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the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region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low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invariant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masses</a:t>
            </a:r>
            <a:endParaRPr lang="de-DE" altLang="de-DE" sz="2400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54724" name="Rectangle 4"/>
          <p:cNvSpPr>
            <a:spLocks noChangeArrowheads="1"/>
          </p:cNvSpPr>
          <p:nvPr/>
        </p:nvSpPr>
        <p:spPr bwMode="auto">
          <a:xfrm>
            <a:off x="7524750" y="4005064"/>
            <a:ext cx="719138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" name="Pfeil nach rechts 1"/>
          <p:cNvSpPr/>
          <p:nvPr/>
        </p:nvSpPr>
        <p:spPr bwMode="auto">
          <a:xfrm>
            <a:off x="7550151" y="4312520"/>
            <a:ext cx="978408" cy="484632"/>
          </a:xfrm>
          <a:prstGeom prst="right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55576" y="6258798"/>
            <a:ext cx="8064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>
                <a:solidFill>
                  <a:srgbClr val="000000"/>
                </a:solidFill>
              </a:rPr>
              <a:t>R. Arnaldi et al. [NA60 Coll.], Phys. Rev. Lett. 96, (2006) 162302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Chiral symmetry restoration: Observables</a:t>
            </a:r>
            <a:endParaRPr lang="en-GB" sz="3200" dirty="0" smtClean="0">
              <a:solidFill>
                <a:srgbClr val="0033CC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552728" cy="451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6552" y="692696"/>
            <a:ext cx="914400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>
                <a:solidFill>
                  <a:srgbClr val="000000"/>
                </a:solidFill>
                <a:latin typeface="Tahoma" pitchFamily="34" charset="0"/>
              </a:rPr>
              <a:t>Step</a:t>
            </a:r>
            <a:r>
              <a:rPr lang="de-DE" altLang="de-DE" sz="24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2: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Comparison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to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model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calculations</a:t>
            </a:r>
            <a:endParaRPr lang="de-DE" altLang="de-DE" sz="24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51520" y="5715833"/>
            <a:ext cx="9433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u="sng" dirty="0" smtClean="0">
                <a:solidFill>
                  <a:srgbClr val="000000"/>
                </a:solidFill>
              </a:rPr>
              <a:t>Experiment: 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R</a:t>
            </a:r>
            <a:r>
              <a:rPr lang="nb-NO" sz="1400" dirty="0">
                <a:solidFill>
                  <a:srgbClr val="000000"/>
                </a:solidFill>
              </a:rPr>
              <a:t>. Arnaldi et al. [NA60 Coll.], Phys. Rev. Lett. 96, (2006) </a:t>
            </a:r>
            <a:r>
              <a:rPr lang="nb-NO" sz="1400" dirty="0" smtClean="0">
                <a:solidFill>
                  <a:srgbClr val="000000"/>
                </a:solidFill>
              </a:rPr>
              <a:t>162302, </a:t>
            </a:r>
            <a:r>
              <a:rPr lang="fr-FR" sz="1400" dirty="0" err="1" smtClean="0">
                <a:solidFill>
                  <a:srgbClr val="000000"/>
                </a:solidFill>
              </a:rPr>
              <a:t>Eur</a:t>
            </a:r>
            <a:r>
              <a:rPr lang="fr-FR" sz="1400" dirty="0">
                <a:solidFill>
                  <a:srgbClr val="000000"/>
                </a:solidFill>
              </a:rPr>
              <a:t>. Phys. J. C 61, (2009) </a:t>
            </a:r>
            <a:r>
              <a:rPr lang="fr-FR" sz="1400" dirty="0" smtClean="0">
                <a:solidFill>
                  <a:srgbClr val="000000"/>
                </a:solidFill>
              </a:rPr>
              <a:t>711</a:t>
            </a:r>
          </a:p>
          <a:p>
            <a:r>
              <a:rPr lang="en-US" sz="1400" u="sng" dirty="0" smtClean="0">
                <a:solidFill>
                  <a:srgbClr val="000000"/>
                </a:solidFill>
              </a:rPr>
              <a:t>Theory: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R</a:t>
            </a:r>
            <a:r>
              <a:rPr lang="en-US" sz="1400" dirty="0">
                <a:solidFill>
                  <a:srgbClr val="000000"/>
                </a:solidFill>
              </a:rPr>
              <a:t>. Rapp, J. Wambach and H. van </a:t>
            </a:r>
            <a:r>
              <a:rPr lang="en-US" sz="1400" dirty="0" err="1">
                <a:solidFill>
                  <a:srgbClr val="000000"/>
                </a:solidFill>
              </a:rPr>
              <a:t>Hees</a:t>
            </a:r>
            <a:r>
              <a:rPr lang="en-US" sz="1400" dirty="0">
                <a:solidFill>
                  <a:srgbClr val="000000"/>
                </a:solidFill>
              </a:rPr>
              <a:t>, in Relativistic Heavy-Ion Physics, edited by R. </a:t>
            </a:r>
            <a:r>
              <a:rPr lang="en-US" sz="1400" dirty="0" smtClean="0">
                <a:solidFill>
                  <a:srgbClr val="000000"/>
                </a:solidFill>
              </a:rPr>
              <a:t>Stock, 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Landolt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Börnstein</a:t>
            </a:r>
            <a:r>
              <a:rPr lang="en-US" sz="1400" dirty="0">
                <a:solidFill>
                  <a:srgbClr val="000000"/>
                </a:solidFill>
              </a:rPr>
              <a:t> (Springer), New Series I/23A (2010), arXiv:0901.3289 </a:t>
            </a:r>
            <a:r>
              <a:rPr lang="en-US" sz="1400" dirty="0" err="1">
                <a:solidFill>
                  <a:srgbClr val="000000"/>
                </a:solidFill>
              </a:rPr>
              <a:t>hep-ph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07504" y="125946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Efficiency </a:t>
            </a:r>
            <a:r>
              <a:rPr lang="de-DE" dirty="0" err="1"/>
              <a:t>corrected</a:t>
            </a:r>
            <a:r>
              <a:rPr lang="de-DE" dirty="0"/>
              <a:t> </a:t>
            </a:r>
            <a:r>
              <a:rPr lang="de-DE" dirty="0" err="1"/>
              <a:t>dimuon</a:t>
            </a:r>
            <a:r>
              <a:rPr lang="de-DE" dirty="0"/>
              <a:t> </a:t>
            </a:r>
            <a:r>
              <a:rPr lang="de-DE" dirty="0" err="1"/>
              <a:t>excess</a:t>
            </a:r>
            <a:r>
              <a:rPr lang="de-DE" dirty="0"/>
              <a:t> </a:t>
            </a:r>
            <a:r>
              <a:rPr lang="de-DE" dirty="0" err="1" smtClean="0"/>
              <a:t>yield</a:t>
            </a:r>
            <a:r>
              <a:rPr lang="de-DE" dirty="0" smtClean="0"/>
              <a:t> in </a:t>
            </a:r>
            <a:r>
              <a:rPr lang="de-DE" dirty="0"/>
              <a:t>min. </a:t>
            </a:r>
            <a:r>
              <a:rPr lang="de-DE" dirty="0" err="1"/>
              <a:t>bias</a:t>
            </a:r>
            <a:r>
              <a:rPr lang="de-DE" dirty="0"/>
              <a:t> </a:t>
            </a:r>
            <a:r>
              <a:rPr lang="de-DE" dirty="0" err="1"/>
              <a:t>In+In</a:t>
            </a:r>
            <a:r>
              <a:rPr lang="de-DE" dirty="0"/>
              <a:t> </a:t>
            </a:r>
            <a:r>
              <a:rPr lang="de-DE" dirty="0" err="1"/>
              <a:t>collisions</a:t>
            </a:r>
            <a:r>
              <a:rPr lang="de-DE" dirty="0"/>
              <a:t> at 158 A </a:t>
            </a:r>
            <a:r>
              <a:rPr lang="de-DE" dirty="0" err="1"/>
              <a:t>GeV</a:t>
            </a:r>
            <a:r>
              <a:rPr lang="de-DE" dirty="0"/>
              <a:t>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Chiral symmetry restoration: Observables</a:t>
            </a:r>
            <a:endParaRPr lang="en-GB" sz="3200" dirty="0" smtClean="0">
              <a:solidFill>
                <a:srgbClr val="0033CC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26" y="2574377"/>
            <a:ext cx="5194714" cy="4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17642" y="1333217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P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recise measurements of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spectral distributions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Chiral symmetry restoration: Observables</a:t>
            </a:r>
            <a:endParaRPr lang="en-GB" sz="3200" dirty="0" smtClean="0">
              <a:solidFill>
                <a:srgbClr val="0033CC"/>
              </a:solidFill>
              <a:latin typeface="Tahoma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6552" y="692696"/>
            <a:ext cx="914400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Future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experiments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at FAIR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0000"/>
                </a:solidFill>
                <a:latin typeface="Tahoma" pitchFamily="34" charset="0"/>
              </a:rPr>
              <a:t> NICA</a:t>
            </a:r>
            <a:endParaRPr lang="de-DE" altLang="de-DE" sz="24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20979268">
            <a:off x="4479284" y="3751826"/>
            <a:ext cx="286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FAIR/NICA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6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747741" y="4221088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Rectangle 422"/>
          <p:cNvSpPr>
            <a:spLocks noChangeArrowheads="1"/>
          </p:cNvSpPr>
          <p:nvPr/>
        </p:nvSpPr>
        <p:spPr bwMode="auto">
          <a:xfrm>
            <a:off x="5868144" y="4653136"/>
            <a:ext cx="3384376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Hadron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formation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Spontaneous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/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dynamical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Hadrons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acquire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coupling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to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virtual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quark-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antiquark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pairs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condensate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27584" y="5419209"/>
            <a:ext cx="184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-13.8 Billion </a:t>
            </a:r>
            <a:r>
              <a:rPr lang="de-DE" dirty="0" err="1" smtClean="0"/>
              <a:t>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4747741" y="4149080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Rectangle 422"/>
          <p:cNvSpPr>
            <a:spLocks noChangeArrowheads="1"/>
          </p:cNvSpPr>
          <p:nvPr/>
        </p:nvSpPr>
        <p:spPr bwMode="auto">
          <a:xfrm>
            <a:off x="5868144" y="4645585"/>
            <a:ext cx="3384376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Annihilation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,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only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10</a:t>
            </a:r>
            <a:r>
              <a:rPr lang="de-DE" altLang="de-DE" sz="2000" baseline="30000" dirty="0" smtClean="0">
                <a:solidFill>
                  <a:srgbClr val="FF0000"/>
                </a:solidFill>
                <a:latin typeface="Tahoma" pitchFamily="34" charset="0"/>
              </a:rPr>
              <a:t>-9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survived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27584" y="5419209"/>
            <a:ext cx="184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-13.8 Billion </a:t>
            </a:r>
            <a:r>
              <a:rPr lang="de-DE" dirty="0" err="1" smtClean="0"/>
              <a:t>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3015233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422"/>
          <p:cNvSpPr>
            <a:spLocks noChangeArrowheads="1"/>
          </p:cNvSpPr>
          <p:nvPr/>
        </p:nvSpPr>
        <p:spPr bwMode="auto">
          <a:xfrm>
            <a:off x="6660232" y="3532946"/>
            <a:ext cx="23769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Formation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light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nuclei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(d, He) 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27584" y="5419209"/>
            <a:ext cx="184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-13.8 Billion </a:t>
            </a:r>
            <a:r>
              <a:rPr lang="de-DE" dirty="0" err="1" smtClean="0"/>
              <a:t>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2276872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422"/>
          <p:cNvSpPr>
            <a:spLocks noChangeArrowheads="1"/>
          </p:cNvSpPr>
          <p:nvPr/>
        </p:nvSpPr>
        <p:spPr bwMode="auto">
          <a:xfrm>
            <a:off x="6660232" y="2649106"/>
            <a:ext cx="23769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Formation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light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atoms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827584" y="5419209"/>
            <a:ext cx="184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-13.8 Billion </a:t>
            </a:r>
            <a:r>
              <a:rPr lang="de-DE" dirty="0" err="1" smtClean="0"/>
              <a:t>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1574800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422"/>
          <p:cNvSpPr>
            <a:spLocks noChangeArrowheads="1"/>
          </p:cNvSpPr>
          <p:nvPr/>
        </p:nvSpPr>
        <p:spPr bwMode="auto">
          <a:xfrm>
            <a:off x="6875597" y="1268760"/>
            <a:ext cx="216089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Evolution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stars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827584" y="5419209"/>
            <a:ext cx="184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-13.8 Billion </a:t>
            </a:r>
            <a:r>
              <a:rPr lang="de-DE" dirty="0" err="1" smtClean="0"/>
              <a:t>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3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2639</Words>
  <Application>Microsoft Office PowerPoint</Application>
  <PresentationFormat>Bildschirmpräsentation (4:3)</PresentationFormat>
  <Paragraphs>496</Paragraphs>
  <Slides>45</Slides>
  <Notes>6</Notes>
  <HiddenSlides>1</HiddenSlides>
  <MMClips>0</MMClips>
  <ScaleCrop>false</ScaleCrop>
  <HeadingPairs>
    <vt:vector size="6" baseType="variant">
      <vt:variant>
        <vt:lpstr>Design</vt:lpstr>
      </vt:variant>
      <vt:variant>
        <vt:i4>14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60" baseType="lpstr">
      <vt:lpstr>1_Default Design</vt:lpstr>
      <vt:lpstr>3_Benutzerdefiniertes Design</vt:lpstr>
      <vt:lpstr>5_Talks2012</vt:lpstr>
      <vt:lpstr>1_Larissa</vt:lpstr>
      <vt:lpstr>1_talk_blue</vt:lpstr>
      <vt:lpstr>Larissa</vt:lpstr>
      <vt:lpstr>1_Benutzerdefiniertes Design</vt:lpstr>
      <vt:lpstr>3_Default Design</vt:lpstr>
      <vt:lpstr>1_Template_FAIR_Power_Point</vt:lpstr>
      <vt:lpstr>Template_FAIR_Power_Point</vt:lpstr>
      <vt:lpstr>6_Benutzerdefiniertes Design</vt:lpstr>
      <vt:lpstr>3_Standarddesign</vt:lpstr>
      <vt:lpstr>5_Benutzerdefiniertes Design</vt:lpstr>
      <vt:lpstr>2_Default Design</vt:lpstr>
      <vt:lpstr>Formel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561</cp:revision>
  <dcterms:created xsi:type="dcterms:W3CDTF">2014-05-26T12:55:19Z</dcterms:created>
  <dcterms:modified xsi:type="dcterms:W3CDTF">2018-08-22T14:59:53Z</dcterms:modified>
</cp:coreProperties>
</file>