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819" r:id="rId3"/>
    <p:sldMasterId id="2147483934" r:id="rId4"/>
    <p:sldMasterId id="2147483952" r:id="rId5"/>
    <p:sldMasterId id="2147483989" r:id="rId6"/>
    <p:sldMasterId id="2147484137" r:id="rId7"/>
    <p:sldMasterId id="2147484161" r:id="rId8"/>
    <p:sldMasterId id="2147484215" r:id="rId9"/>
    <p:sldMasterId id="2147484227" r:id="rId10"/>
    <p:sldMasterId id="2147484315" r:id="rId11"/>
    <p:sldMasterId id="2147484355" r:id="rId12"/>
    <p:sldMasterId id="2147484371" r:id="rId13"/>
    <p:sldMasterId id="2147484430" r:id="rId14"/>
    <p:sldMasterId id="2147484436" r:id="rId15"/>
    <p:sldMasterId id="2147484448" r:id="rId16"/>
    <p:sldMasterId id="2147484475" r:id="rId17"/>
    <p:sldMasterId id="2147484488" r:id="rId18"/>
    <p:sldMasterId id="2147484513" r:id="rId19"/>
    <p:sldMasterId id="2147484525" r:id="rId20"/>
    <p:sldMasterId id="2147484539" r:id="rId21"/>
    <p:sldMasterId id="2147484545" r:id="rId22"/>
    <p:sldMasterId id="2147484558" r:id="rId23"/>
    <p:sldMasterId id="2147484570" r:id="rId24"/>
    <p:sldMasterId id="2147484584" r:id="rId25"/>
    <p:sldMasterId id="2147484625" r:id="rId26"/>
    <p:sldMasterId id="2147484663" r:id="rId27"/>
    <p:sldMasterId id="2147484676" r:id="rId28"/>
  </p:sldMasterIdLst>
  <p:notesMasterIdLst>
    <p:notesMasterId r:id="rId111"/>
  </p:notesMasterIdLst>
  <p:sldIdLst>
    <p:sldId id="901" r:id="rId29"/>
    <p:sldId id="824" r:id="rId30"/>
    <p:sldId id="826" r:id="rId31"/>
    <p:sldId id="825" r:id="rId32"/>
    <p:sldId id="827" r:id="rId33"/>
    <p:sldId id="828" r:id="rId34"/>
    <p:sldId id="829" r:id="rId35"/>
    <p:sldId id="830" r:id="rId36"/>
    <p:sldId id="831" r:id="rId37"/>
    <p:sldId id="832" r:id="rId38"/>
    <p:sldId id="833" r:id="rId39"/>
    <p:sldId id="834" r:id="rId40"/>
    <p:sldId id="835" r:id="rId41"/>
    <p:sldId id="836" r:id="rId42"/>
    <p:sldId id="837" r:id="rId43"/>
    <p:sldId id="838" r:id="rId44"/>
    <p:sldId id="839" r:id="rId45"/>
    <p:sldId id="840" r:id="rId46"/>
    <p:sldId id="842" r:id="rId47"/>
    <p:sldId id="843" r:id="rId48"/>
    <p:sldId id="844" r:id="rId49"/>
    <p:sldId id="845" r:id="rId50"/>
    <p:sldId id="846" r:id="rId51"/>
    <p:sldId id="848" r:id="rId52"/>
    <p:sldId id="849" r:id="rId53"/>
    <p:sldId id="855" r:id="rId54"/>
    <p:sldId id="856" r:id="rId55"/>
    <p:sldId id="862" r:id="rId56"/>
    <p:sldId id="853" r:id="rId57"/>
    <p:sldId id="873" r:id="rId58"/>
    <p:sldId id="821" r:id="rId59"/>
    <p:sldId id="752" r:id="rId60"/>
    <p:sldId id="890" r:id="rId61"/>
    <p:sldId id="689" r:id="rId62"/>
    <p:sldId id="690" r:id="rId63"/>
    <p:sldId id="882" r:id="rId64"/>
    <p:sldId id="884" r:id="rId65"/>
    <p:sldId id="885" r:id="rId66"/>
    <p:sldId id="886" r:id="rId67"/>
    <p:sldId id="887" r:id="rId68"/>
    <p:sldId id="888" r:id="rId69"/>
    <p:sldId id="623" r:id="rId70"/>
    <p:sldId id="891" r:id="rId71"/>
    <p:sldId id="693" r:id="rId72"/>
    <p:sldId id="760" r:id="rId73"/>
    <p:sldId id="758" r:id="rId74"/>
    <p:sldId id="759" r:id="rId75"/>
    <p:sldId id="761" r:id="rId76"/>
    <p:sldId id="437" r:id="rId77"/>
    <p:sldId id="637" r:id="rId78"/>
    <p:sldId id="754" r:id="rId79"/>
    <p:sldId id="755" r:id="rId80"/>
    <p:sldId id="874" r:id="rId81"/>
    <p:sldId id="655" r:id="rId82"/>
    <p:sldId id="686" r:id="rId83"/>
    <p:sldId id="644" r:id="rId84"/>
    <p:sldId id="648" r:id="rId85"/>
    <p:sldId id="649" r:id="rId86"/>
    <p:sldId id="651" r:id="rId87"/>
    <p:sldId id="652" r:id="rId88"/>
    <p:sldId id="654" r:id="rId89"/>
    <p:sldId id="893" r:id="rId90"/>
    <p:sldId id="894" r:id="rId91"/>
    <p:sldId id="895" r:id="rId92"/>
    <p:sldId id="896" r:id="rId93"/>
    <p:sldId id="756" r:id="rId94"/>
    <p:sldId id="900" r:id="rId95"/>
    <p:sldId id="898" r:id="rId96"/>
    <p:sldId id="739" r:id="rId97"/>
    <p:sldId id="740" r:id="rId98"/>
    <p:sldId id="741" r:id="rId99"/>
    <p:sldId id="892" r:id="rId100"/>
    <p:sldId id="742" r:id="rId101"/>
    <p:sldId id="897" r:id="rId102"/>
    <p:sldId id="744" r:id="rId103"/>
    <p:sldId id="745" r:id="rId104"/>
    <p:sldId id="746" r:id="rId105"/>
    <p:sldId id="747" r:id="rId106"/>
    <p:sldId id="733" r:id="rId107"/>
    <p:sldId id="749" r:id="rId108"/>
    <p:sldId id="672" r:id="rId109"/>
    <p:sldId id="804" r:id="rId11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9900"/>
    <a:srgbClr val="CC0066"/>
    <a:srgbClr val="6699FF"/>
    <a:srgbClr val="155F2E"/>
    <a:srgbClr val="FF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varScale="1">
        <p:scale>
          <a:sx n="62" d="100"/>
          <a:sy n="62" d="100"/>
        </p:scale>
        <p:origin x="-150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102" Type="http://schemas.openxmlformats.org/officeDocument/2006/relationships/slide" Target="slides/slide74.xml"/><Relationship Id="rId110" Type="http://schemas.openxmlformats.org/officeDocument/2006/relationships/slide" Target="slides/slide82.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slide" Target="slides/slide62.xml"/><Relationship Id="rId95" Type="http://schemas.openxmlformats.org/officeDocument/2006/relationships/slide" Target="slides/slide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471F6-A210-45DC-A274-60CC27CD5BDF}" type="datetimeFigureOut">
              <a:rPr lang="en-US" smtClean="0"/>
              <a:t>8/22/2018</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D8B22-F745-4D8E-B76B-A5D3BA9D3EC1}" type="slidenum">
              <a:rPr lang="en-US" smtClean="0"/>
              <a:t>‹Nr.›</a:t>
            </a:fld>
            <a:endParaRPr lang="en-US"/>
          </a:p>
        </p:txBody>
      </p:sp>
    </p:spTree>
    <p:extLst>
      <p:ext uri="{BB962C8B-B14F-4D97-AF65-F5344CB8AC3E}">
        <p14:creationId xmlns:p14="http://schemas.microsoft.com/office/powerpoint/2010/main" val="299701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7719CF6-0CED-4981-B3C4-3AADB9DD6208}" type="slidenum">
              <a:rPr lang="de-DE" smtClean="0">
                <a:solidFill>
                  <a:prstClr val="black"/>
                </a:solidFill>
              </a:rPr>
              <a:pPr/>
              <a:t>29</a:t>
            </a:fld>
            <a:endParaRPr lang="de-DE">
              <a:solidFill>
                <a:prstClr val="black"/>
              </a:solidFill>
            </a:endParaRPr>
          </a:p>
        </p:txBody>
      </p:sp>
    </p:spTree>
    <p:extLst>
      <p:ext uri="{BB962C8B-B14F-4D97-AF65-F5344CB8AC3E}">
        <p14:creationId xmlns:p14="http://schemas.microsoft.com/office/powerpoint/2010/main" val="1959961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7719CF6-0CED-4981-B3C4-3AADB9DD6208}" type="slidenum">
              <a:rPr lang="de-DE" smtClean="0">
                <a:solidFill>
                  <a:prstClr val="black"/>
                </a:solidFill>
              </a:rPr>
              <a:pPr/>
              <a:t>69</a:t>
            </a:fld>
            <a:endParaRPr lang="de-DE">
              <a:solidFill>
                <a:prstClr val="black"/>
              </a:solidFill>
            </a:endParaRPr>
          </a:p>
        </p:txBody>
      </p:sp>
    </p:spTree>
    <p:extLst>
      <p:ext uri="{BB962C8B-B14F-4D97-AF65-F5344CB8AC3E}">
        <p14:creationId xmlns:p14="http://schemas.microsoft.com/office/powerpoint/2010/main" val="128193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7719CF6-0CED-4981-B3C4-3AADB9DD6208}" type="slidenum">
              <a:rPr lang="de-DE" smtClean="0">
                <a:solidFill>
                  <a:prstClr val="black"/>
                </a:solidFill>
              </a:rPr>
              <a:pPr/>
              <a:t>70</a:t>
            </a:fld>
            <a:endParaRPr lang="de-DE">
              <a:solidFill>
                <a:prstClr val="black"/>
              </a:solidFill>
            </a:endParaRPr>
          </a:p>
        </p:txBody>
      </p:sp>
    </p:spTree>
    <p:extLst>
      <p:ext uri="{BB962C8B-B14F-4D97-AF65-F5344CB8AC3E}">
        <p14:creationId xmlns:p14="http://schemas.microsoft.com/office/powerpoint/2010/main" val="11289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7719CF6-0CED-4981-B3C4-3AADB9DD6208}" type="slidenum">
              <a:rPr lang="de-DE" smtClean="0">
                <a:solidFill>
                  <a:prstClr val="black"/>
                </a:solidFill>
              </a:rPr>
              <a:pPr/>
              <a:t>77</a:t>
            </a:fld>
            <a:endParaRPr lang="de-DE">
              <a:solidFill>
                <a:prstClr val="black"/>
              </a:solidFill>
            </a:endParaRPr>
          </a:p>
        </p:txBody>
      </p:sp>
    </p:spTree>
    <p:extLst>
      <p:ext uri="{BB962C8B-B14F-4D97-AF65-F5344CB8AC3E}">
        <p14:creationId xmlns:p14="http://schemas.microsoft.com/office/powerpoint/2010/main" val="305761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96E2E81-182D-4199-85FA-BF8FD0A51CE8}" type="slidenum">
              <a:rPr lang="de-DE" altLang="de-DE">
                <a:solidFill>
                  <a:prstClr val="black"/>
                </a:solidFill>
              </a:rPr>
              <a:pPr/>
              <a:t>38</a:t>
            </a:fld>
            <a:endParaRPr lang="de-DE" altLang="de-DE">
              <a:solidFill>
                <a:prstClr val="black"/>
              </a:solidFill>
            </a:endParaRPr>
          </a:p>
        </p:txBody>
      </p:sp>
    </p:spTree>
    <p:extLst>
      <p:ext uri="{BB962C8B-B14F-4D97-AF65-F5344CB8AC3E}">
        <p14:creationId xmlns:p14="http://schemas.microsoft.com/office/powerpoint/2010/main" val="2005652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01790A0-6513-46FA-9489-BDD7F3DDB61B}" type="slidenum">
              <a:rPr lang="de-DE">
                <a:solidFill>
                  <a:prstClr val="black"/>
                </a:solidFill>
              </a:rPr>
              <a:pPr>
                <a:defRPr/>
              </a:pPr>
              <a:t>49</a:t>
            </a:fld>
            <a:endParaRPr lang="de-DE">
              <a:solidFill>
                <a:prstClr val="black"/>
              </a:solidFill>
            </a:endParaRPr>
          </a:p>
        </p:txBody>
      </p:sp>
    </p:spTree>
    <p:extLst>
      <p:ext uri="{BB962C8B-B14F-4D97-AF65-F5344CB8AC3E}">
        <p14:creationId xmlns:p14="http://schemas.microsoft.com/office/powerpoint/2010/main" val="119351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eaLnBrk="1" hangingPunct="1"/>
            <a:fld id="{F1438F65-8692-41C5-A626-13998298D78E}" type="slidenum">
              <a:rPr lang="en-US" sz="1200" smtClean="0">
                <a:solidFill>
                  <a:srgbClr val="000000"/>
                </a:solidFill>
                <a:latin typeface="Arial" charset="0"/>
                <a:cs typeface="Arial" charset="0"/>
              </a:rPr>
              <a:pPr eaLnBrk="1" hangingPunct="1"/>
              <a:t>50</a:t>
            </a:fld>
            <a:endParaRPr lang="en-US" sz="1200" smtClean="0">
              <a:solidFill>
                <a:srgbClr val="000000"/>
              </a:solidFill>
              <a:latin typeface="Arial" charset="0"/>
              <a:cs typeface="Arial" charset="0"/>
            </a:endParaRPr>
          </a:p>
        </p:txBody>
      </p:sp>
      <p:sp>
        <p:nvSpPr>
          <p:cNvPr id="23555" name="Text Box 1"/>
          <p:cNvSpPr txBox="1">
            <a:spLocks noChangeArrowheads="1"/>
          </p:cNvSpPr>
          <p:nvPr/>
        </p:nvSpPr>
        <p:spPr bwMode="auto">
          <a:xfrm>
            <a:off x="3882967" y="8684720"/>
            <a:ext cx="2963902" cy="45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6C5B895B-3342-4580-AB5D-A21CE26199EF}" type="slidenum">
              <a:rPr lang="en-US" sz="1200">
                <a:solidFill>
                  <a:srgbClr val="000000"/>
                </a:solidFill>
                <a:latin typeface="Arial" charset="0"/>
                <a:cs typeface="Arial" charset="0"/>
              </a:rPr>
              <a:pPr algn="r" defTabSz="449263" eaLnBrk="1" fontAlgn="base" hangingPunct="1">
                <a:spcBef>
                  <a:spcPct val="0"/>
                </a:spcBef>
                <a:spcAft>
                  <a:spcPct val="0"/>
                </a:spcAft>
                <a:buSzPct val="100000"/>
              </a:pPr>
              <a:t>50</a:t>
            </a:fld>
            <a:endParaRPr lang="en-US" sz="1200">
              <a:solidFill>
                <a:srgbClr val="000000"/>
              </a:solidFill>
              <a:latin typeface="Arial" charset="0"/>
              <a:cs typeface="Arial" charset="0"/>
            </a:endParaRPr>
          </a:p>
        </p:txBody>
      </p:sp>
      <p:sp>
        <p:nvSpPr>
          <p:cNvPr id="23556" name="Text Box 2"/>
          <p:cNvSpPr txBox="1">
            <a:spLocks noChangeArrowheads="1"/>
          </p:cNvSpPr>
          <p:nvPr/>
        </p:nvSpPr>
        <p:spPr bwMode="auto">
          <a:xfrm>
            <a:off x="3882967" y="8684720"/>
            <a:ext cx="2968673" cy="45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DCA39ED2-5AA1-4293-80F5-BC1B87817A0C}" type="slidenum">
              <a:rPr lang="en-US" sz="1200">
                <a:solidFill>
                  <a:srgbClr val="000000"/>
                </a:solidFill>
                <a:latin typeface="Arial" charset="0"/>
              </a:rPr>
              <a:pPr algn="r" defTabSz="449263" eaLnBrk="1" fontAlgn="base" hangingPunct="1">
                <a:spcBef>
                  <a:spcPct val="0"/>
                </a:spcBef>
                <a:spcAft>
                  <a:spcPct val="0"/>
                </a:spcAft>
                <a:buSzPct val="100000"/>
              </a:pPr>
              <a:t>50</a:t>
            </a:fld>
            <a:endParaRPr lang="en-US" sz="1200">
              <a:solidFill>
                <a:srgbClr val="000000"/>
              </a:solidFill>
              <a:latin typeface="Arial" charset="0"/>
            </a:endParaRPr>
          </a:p>
        </p:txBody>
      </p:sp>
      <p:sp>
        <p:nvSpPr>
          <p:cNvPr id="23557" name="Text Box 3"/>
          <p:cNvSpPr txBox="1">
            <a:spLocks noChangeArrowheads="1"/>
          </p:cNvSpPr>
          <p:nvPr/>
        </p:nvSpPr>
        <p:spPr bwMode="auto">
          <a:xfrm>
            <a:off x="3882967" y="8684719"/>
            <a:ext cx="2971853" cy="45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7DAF19D4-1891-4268-9F34-EC6B0B0353D7}" type="slidenum">
              <a:rPr lang="en-US" sz="1200">
                <a:solidFill>
                  <a:srgbClr val="000000"/>
                </a:solidFill>
                <a:latin typeface="Arial" charset="0"/>
              </a:rPr>
              <a:pPr algn="r" defTabSz="449263" eaLnBrk="1" fontAlgn="base" hangingPunct="1">
                <a:spcBef>
                  <a:spcPct val="0"/>
                </a:spcBef>
                <a:spcAft>
                  <a:spcPct val="0"/>
                </a:spcAft>
                <a:buSzPct val="100000"/>
              </a:pPr>
              <a:t>50</a:t>
            </a:fld>
            <a:endParaRPr lang="en-US" sz="1200">
              <a:solidFill>
                <a:srgbClr val="000000"/>
              </a:solidFill>
              <a:latin typeface="Arial" charset="0"/>
            </a:endParaRPr>
          </a:p>
        </p:txBody>
      </p:sp>
      <p:sp>
        <p:nvSpPr>
          <p:cNvPr id="23558" name="Rectangle 4"/>
          <p:cNvSpPr>
            <a:spLocks noGrp="1" noRot="1" noChangeAspect="1" noChangeArrowheads="1" noTextEdit="1"/>
          </p:cNvSpPr>
          <p:nvPr>
            <p:ph type="sldImg"/>
          </p:nvPr>
        </p:nvSpPr>
        <p:spPr>
          <a:xfrm>
            <a:off x="1141413" y="685800"/>
            <a:ext cx="4573587" cy="3429000"/>
          </a:xfrm>
          <a:solidFill>
            <a:srgbClr val="FFFFFF"/>
          </a:solidFill>
          <a:ln/>
        </p:spPr>
      </p:sp>
      <p:sp>
        <p:nvSpPr>
          <p:cNvPr id="23559" name="Rectangle 5"/>
          <p:cNvSpPr>
            <a:spLocks noGrp="1" noChangeArrowheads="1"/>
          </p:cNvSpPr>
          <p:nvPr>
            <p:ph type="body" idx="1"/>
          </p:nvPr>
        </p:nvSpPr>
        <p:spPr>
          <a:xfrm>
            <a:off x="685324" y="4343103"/>
            <a:ext cx="5485764" cy="41156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mtClean="0">
              <a:latin typeface="Arial" charset="0"/>
              <a:ea typeface="Bitstream Vera Sans" charset="0"/>
              <a:cs typeface="Bitstream Vera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FC78AF75-4E7A-7F4D-BB4E-2E3C030BE8B3}" type="slidenum">
              <a:rPr lang="de-DE" sz="1200">
                <a:solidFill>
                  <a:prstClr val="black"/>
                </a:solidFill>
              </a:rPr>
              <a:pPr eaLnBrk="1" hangingPunct="1"/>
              <a:t>52</a:t>
            </a:fld>
            <a:endParaRPr lang="de-DE" sz="1200">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eaLnBrk="1" hangingPunct="1"/>
            <a:fld id="{F1438F65-8692-41C5-A626-13998298D78E}" type="slidenum">
              <a:rPr lang="en-US" sz="1200" smtClean="0">
                <a:solidFill>
                  <a:srgbClr val="000000"/>
                </a:solidFill>
                <a:latin typeface="Arial" charset="0"/>
                <a:cs typeface="Arial" charset="0"/>
              </a:rPr>
              <a:pPr eaLnBrk="1" hangingPunct="1"/>
              <a:t>55</a:t>
            </a:fld>
            <a:endParaRPr lang="en-US" sz="1200" smtClean="0">
              <a:solidFill>
                <a:srgbClr val="000000"/>
              </a:solidFill>
              <a:latin typeface="Arial" charset="0"/>
              <a:cs typeface="Arial" charset="0"/>
            </a:endParaRPr>
          </a:p>
        </p:txBody>
      </p:sp>
      <p:sp>
        <p:nvSpPr>
          <p:cNvPr id="23555" name="Text Box 1"/>
          <p:cNvSpPr txBox="1">
            <a:spLocks noChangeArrowheads="1"/>
          </p:cNvSpPr>
          <p:nvPr/>
        </p:nvSpPr>
        <p:spPr bwMode="auto">
          <a:xfrm>
            <a:off x="3882967" y="8684720"/>
            <a:ext cx="2963902" cy="45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6C5B895B-3342-4580-AB5D-A21CE26199EF}" type="slidenum">
              <a:rPr lang="en-US" sz="1200">
                <a:solidFill>
                  <a:srgbClr val="000000"/>
                </a:solidFill>
                <a:latin typeface="Arial" charset="0"/>
                <a:cs typeface="Arial" charset="0"/>
              </a:rPr>
              <a:pPr algn="r" defTabSz="449263" eaLnBrk="1" fontAlgn="base" hangingPunct="1">
                <a:spcBef>
                  <a:spcPct val="0"/>
                </a:spcBef>
                <a:spcAft>
                  <a:spcPct val="0"/>
                </a:spcAft>
                <a:buSzPct val="100000"/>
              </a:pPr>
              <a:t>55</a:t>
            </a:fld>
            <a:endParaRPr lang="en-US" sz="1200">
              <a:solidFill>
                <a:srgbClr val="000000"/>
              </a:solidFill>
              <a:latin typeface="Arial" charset="0"/>
              <a:cs typeface="Arial" charset="0"/>
            </a:endParaRPr>
          </a:p>
        </p:txBody>
      </p:sp>
      <p:sp>
        <p:nvSpPr>
          <p:cNvPr id="23556" name="Text Box 2"/>
          <p:cNvSpPr txBox="1">
            <a:spLocks noChangeArrowheads="1"/>
          </p:cNvSpPr>
          <p:nvPr/>
        </p:nvSpPr>
        <p:spPr bwMode="auto">
          <a:xfrm>
            <a:off x="3882967" y="8684720"/>
            <a:ext cx="2968673" cy="45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DCA39ED2-5AA1-4293-80F5-BC1B87817A0C}" type="slidenum">
              <a:rPr lang="en-US" sz="1200">
                <a:solidFill>
                  <a:srgbClr val="000000"/>
                </a:solidFill>
                <a:latin typeface="Arial" charset="0"/>
              </a:rPr>
              <a:pPr algn="r" defTabSz="449263" eaLnBrk="1" fontAlgn="base" hangingPunct="1">
                <a:spcBef>
                  <a:spcPct val="0"/>
                </a:spcBef>
                <a:spcAft>
                  <a:spcPct val="0"/>
                </a:spcAft>
                <a:buSzPct val="100000"/>
              </a:pPr>
              <a:t>55</a:t>
            </a:fld>
            <a:endParaRPr lang="en-US" sz="1200">
              <a:solidFill>
                <a:srgbClr val="000000"/>
              </a:solidFill>
              <a:latin typeface="Arial" charset="0"/>
            </a:endParaRPr>
          </a:p>
        </p:txBody>
      </p:sp>
      <p:sp>
        <p:nvSpPr>
          <p:cNvPr id="23557" name="Text Box 3"/>
          <p:cNvSpPr txBox="1">
            <a:spLocks noChangeArrowheads="1"/>
          </p:cNvSpPr>
          <p:nvPr/>
        </p:nvSpPr>
        <p:spPr bwMode="auto">
          <a:xfrm>
            <a:off x="3882967" y="8684719"/>
            <a:ext cx="2971853" cy="45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imes New Roman" pitchFamily="16" charset="0"/>
                <a:ea typeface="Bitstream Vera Sans" charset="0"/>
                <a:cs typeface="Bitstream Vera Sans" charset="0"/>
              </a:defRPr>
            </a:lvl9pPr>
          </a:lstStyle>
          <a:p>
            <a:pPr algn="r" defTabSz="449263" eaLnBrk="1" fontAlgn="base" hangingPunct="1">
              <a:spcBef>
                <a:spcPct val="0"/>
              </a:spcBef>
              <a:spcAft>
                <a:spcPct val="0"/>
              </a:spcAft>
              <a:buSzPct val="100000"/>
            </a:pPr>
            <a:fld id="{7DAF19D4-1891-4268-9F34-EC6B0B0353D7}" type="slidenum">
              <a:rPr lang="en-US" sz="1200">
                <a:solidFill>
                  <a:srgbClr val="000000"/>
                </a:solidFill>
                <a:latin typeface="Arial" charset="0"/>
              </a:rPr>
              <a:pPr algn="r" defTabSz="449263" eaLnBrk="1" fontAlgn="base" hangingPunct="1">
                <a:spcBef>
                  <a:spcPct val="0"/>
                </a:spcBef>
                <a:spcAft>
                  <a:spcPct val="0"/>
                </a:spcAft>
                <a:buSzPct val="100000"/>
              </a:pPr>
              <a:t>55</a:t>
            </a:fld>
            <a:endParaRPr lang="en-US" sz="1200">
              <a:solidFill>
                <a:srgbClr val="000000"/>
              </a:solidFill>
              <a:latin typeface="Arial" charset="0"/>
            </a:endParaRPr>
          </a:p>
        </p:txBody>
      </p:sp>
      <p:sp>
        <p:nvSpPr>
          <p:cNvPr id="23558" name="Rectangle 4"/>
          <p:cNvSpPr>
            <a:spLocks noGrp="1" noRot="1" noChangeAspect="1" noChangeArrowheads="1" noTextEdit="1"/>
          </p:cNvSpPr>
          <p:nvPr>
            <p:ph type="sldImg"/>
          </p:nvPr>
        </p:nvSpPr>
        <p:spPr>
          <a:xfrm>
            <a:off x="1141413" y="685800"/>
            <a:ext cx="4573587" cy="3429000"/>
          </a:xfrm>
          <a:solidFill>
            <a:srgbClr val="FFFFFF"/>
          </a:solidFill>
          <a:ln/>
        </p:spPr>
      </p:sp>
      <p:sp>
        <p:nvSpPr>
          <p:cNvPr id="23559" name="Rectangle 5"/>
          <p:cNvSpPr>
            <a:spLocks noGrp="1" noChangeArrowheads="1"/>
          </p:cNvSpPr>
          <p:nvPr>
            <p:ph type="body" idx="1"/>
          </p:nvPr>
        </p:nvSpPr>
        <p:spPr>
          <a:xfrm>
            <a:off x="685324" y="4343103"/>
            <a:ext cx="5485764" cy="41156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mtClean="0">
              <a:latin typeface="Arial" charset="0"/>
              <a:ea typeface="Bitstream Vera Sans" charset="0"/>
              <a:cs typeface="Bitstream Vera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44588" y="685800"/>
            <a:ext cx="4556125" cy="3417888"/>
          </a:xfrm>
          <a:ln/>
        </p:spPr>
      </p:sp>
      <p:sp>
        <p:nvSpPr>
          <p:cNvPr id="31747"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31748" name="Slide Number Placeholder 3"/>
          <p:cNvSpPr>
            <a:spLocks noGrp="1"/>
          </p:cNvSpPr>
          <p:nvPr>
            <p:ph type="sldNum" sz="quarter"/>
          </p:nvPr>
        </p:nvSpPr>
        <p:spPr>
          <a:noFill/>
        </p:spPr>
        <p:txBody>
          <a:bodyPr/>
          <a:lstStyle/>
          <a:p>
            <a:fld id="{B8B36C6A-5DF1-48B7-A9AD-4DE7053740F8}" type="slidenum">
              <a:rPr lang="en-US" smtClean="0">
                <a:solidFill>
                  <a:prstClr val="black"/>
                </a:solidFill>
                <a:latin typeface="Arial" pitchFamily="34" charset="0"/>
                <a:cs typeface="Arial" pitchFamily="34" charset="0"/>
              </a:rPr>
              <a:pPr/>
              <a:t>56</a:t>
            </a:fld>
            <a:endParaRPr lang="en-US" smtClean="0">
              <a:solidFill>
                <a:prstClr val="black"/>
              </a:solidFill>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CE43D83-68B3-44AE-8CD9-2E90AA5217E4}" type="slidenum">
              <a:rPr lang="de-DE" smtClean="0">
                <a:solidFill>
                  <a:prstClr val="black"/>
                </a:solidFill>
              </a:rPr>
              <a:pPr/>
              <a:t>58</a:t>
            </a:fld>
            <a:endParaRPr lang="de-DE">
              <a:solidFill>
                <a:prstClr val="black"/>
              </a:solidFill>
            </a:endParaRPr>
          </a:p>
        </p:txBody>
      </p:sp>
    </p:spTree>
    <p:extLst>
      <p:ext uri="{BB962C8B-B14F-4D97-AF65-F5344CB8AC3E}">
        <p14:creationId xmlns:p14="http://schemas.microsoft.com/office/powerpoint/2010/main" val="330417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BED8B22-F745-4D8E-B76B-A5D3BA9D3EC1}" type="slidenum">
              <a:rPr lang="en-US" smtClean="0"/>
              <a:t>68</a:t>
            </a:fld>
            <a:endParaRPr lang="en-US"/>
          </a:p>
        </p:txBody>
      </p:sp>
    </p:spTree>
    <p:extLst>
      <p:ext uri="{BB962C8B-B14F-4D97-AF65-F5344CB8AC3E}">
        <p14:creationId xmlns:p14="http://schemas.microsoft.com/office/powerpoint/2010/main" val="278933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8.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0.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7C15F82-5234-4DCF-AD41-9983BD24195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14173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98B057FC-5CF4-40EB-A30B-42DC9BA58F5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70311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96802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25601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946880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487925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178912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04032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 durch Klicken hinzufügen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484261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A157C2F2-0088-4769-9330-8FB5D47F059D}" type="slidenum">
              <a:rPr lang="de-DE"/>
              <a:pPr>
                <a:defRPr/>
              </a:pPr>
              <a:t>‹Nr.›</a:t>
            </a:fld>
            <a:endParaRPr lang="de-DE"/>
          </a:p>
        </p:txBody>
      </p:sp>
    </p:spTree>
    <p:extLst>
      <p:ext uri="{BB962C8B-B14F-4D97-AF65-F5344CB8AC3E}">
        <p14:creationId xmlns:p14="http://schemas.microsoft.com/office/powerpoint/2010/main" val="15212993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9DA69B4A-FE74-4DD7-9018-C7264E188C18}" type="slidenum">
              <a:rPr lang="de-DE"/>
              <a:pPr>
                <a:defRPr/>
              </a:pPr>
              <a:t>‹Nr.›</a:t>
            </a:fld>
            <a:endParaRPr lang="de-DE"/>
          </a:p>
        </p:txBody>
      </p:sp>
    </p:spTree>
    <p:extLst>
      <p:ext uri="{BB962C8B-B14F-4D97-AF65-F5344CB8AC3E}">
        <p14:creationId xmlns:p14="http://schemas.microsoft.com/office/powerpoint/2010/main" val="7530906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A76F2C59-69A8-49C7-B674-CED36E0CE5BD}" type="slidenum">
              <a:rPr lang="de-DE"/>
              <a:pPr>
                <a:defRPr/>
              </a:pPr>
              <a:t>‹Nr.›</a:t>
            </a:fld>
            <a:endParaRPr lang="de-DE"/>
          </a:p>
        </p:txBody>
      </p:sp>
    </p:spTree>
    <p:extLst>
      <p:ext uri="{BB962C8B-B14F-4D97-AF65-F5344CB8AC3E}">
        <p14:creationId xmlns:p14="http://schemas.microsoft.com/office/powerpoint/2010/main" val="175258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9D4854AC-1CBD-4CA3-9CFE-45694164581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775106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fld id="{947A77B7-D630-440E-80BD-EF7AB6A709C6}" type="slidenum">
              <a:rPr lang="de-DE"/>
              <a:pPr>
                <a:defRPr/>
              </a:pPr>
              <a:t>‹Nr.›</a:t>
            </a:fld>
            <a:endParaRPr lang="de-DE"/>
          </a:p>
        </p:txBody>
      </p:sp>
    </p:spTree>
    <p:extLst>
      <p:ext uri="{BB962C8B-B14F-4D97-AF65-F5344CB8AC3E}">
        <p14:creationId xmlns:p14="http://schemas.microsoft.com/office/powerpoint/2010/main" val="41078210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fld id="{C856DA17-8F35-4C8E-A224-ECFFC6B689AA}" type="slidenum">
              <a:rPr lang="de-DE"/>
              <a:pPr>
                <a:defRPr/>
              </a:pPr>
              <a:t>‹Nr.›</a:t>
            </a:fld>
            <a:endParaRPr lang="de-DE"/>
          </a:p>
        </p:txBody>
      </p:sp>
    </p:spTree>
    <p:extLst>
      <p:ext uri="{BB962C8B-B14F-4D97-AF65-F5344CB8AC3E}">
        <p14:creationId xmlns:p14="http://schemas.microsoft.com/office/powerpoint/2010/main" val="15719527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37E5A37C-F67D-4C31-AC50-A19A9B92D473}" type="slidenum">
              <a:rPr lang="de-DE"/>
              <a:pPr>
                <a:defRPr/>
              </a:pPr>
              <a:t>‹Nr.›</a:t>
            </a:fld>
            <a:endParaRPr lang="de-DE"/>
          </a:p>
        </p:txBody>
      </p:sp>
    </p:spTree>
    <p:extLst>
      <p:ext uri="{BB962C8B-B14F-4D97-AF65-F5344CB8AC3E}">
        <p14:creationId xmlns:p14="http://schemas.microsoft.com/office/powerpoint/2010/main" val="26220116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61E0A3FD-B5B5-4847-A570-F4A72E7F20D1}" type="slidenum">
              <a:rPr lang="de-DE"/>
              <a:pPr>
                <a:defRPr/>
              </a:pPr>
              <a:t>‹Nr.›</a:t>
            </a:fld>
            <a:endParaRPr lang="de-DE"/>
          </a:p>
        </p:txBody>
      </p:sp>
    </p:spTree>
    <p:extLst>
      <p:ext uri="{BB962C8B-B14F-4D97-AF65-F5344CB8AC3E}">
        <p14:creationId xmlns:p14="http://schemas.microsoft.com/office/powerpoint/2010/main" val="37019878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F48A9027-A6AC-430F-AA21-F24F7A0C62C7}" type="slidenum">
              <a:rPr lang="de-DE"/>
              <a:pPr>
                <a:defRPr/>
              </a:pPr>
              <a:t>‹Nr.›</a:t>
            </a:fld>
            <a:endParaRPr lang="de-DE"/>
          </a:p>
        </p:txBody>
      </p:sp>
    </p:spTree>
    <p:extLst>
      <p:ext uri="{BB962C8B-B14F-4D97-AF65-F5344CB8AC3E}">
        <p14:creationId xmlns:p14="http://schemas.microsoft.com/office/powerpoint/2010/main" val="3466655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DDBE6394-2575-4102-971C-903175DDD7A3}" type="slidenum">
              <a:rPr lang="de-DE"/>
              <a:pPr>
                <a:defRPr/>
              </a:pPr>
              <a:t>‹Nr.›</a:t>
            </a:fld>
            <a:endParaRPr lang="de-DE"/>
          </a:p>
        </p:txBody>
      </p:sp>
    </p:spTree>
    <p:extLst>
      <p:ext uri="{BB962C8B-B14F-4D97-AF65-F5344CB8AC3E}">
        <p14:creationId xmlns:p14="http://schemas.microsoft.com/office/powerpoint/2010/main" val="478106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B34EA14F-1D8C-4CF8-ABB0-3CEB55D4BE1C}" type="slidenum">
              <a:rPr lang="de-DE"/>
              <a:pPr>
                <a:defRPr/>
              </a:pPr>
              <a:t>‹Nr.›</a:t>
            </a:fld>
            <a:endParaRPr lang="de-DE"/>
          </a:p>
        </p:txBody>
      </p:sp>
    </p:spTree>
    <p:extLst>
      <p:ext uri="{BB962C8B-B14F-4D97-AF65-F5344CB8AC3E}">
        <p14:creationId xmlns:p14="http://schemas.microsoft.com/office/powerpoint/2010/main" val="11425503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17D8506E-0655-46F3-A437-B367B01769E8}" type="slidenum">
              <a:rPr lang="de-DE"/>
              <a:pPr>
                <a:defRPr/>
              </a:pPr>
              <a:t>‹Nr.›</a:t>
            </a:fld>
            <a:endParaRPr lang="de-DE"/>
          </a:p>
        </p:txBody>
      </p:sp>
    </p:spTree>
    <p:extLst>
      <p:ext uri="{BB962C8B-B14F-4D97-AF65-F5344CB8AC3E}">
        <p14:creationId xmlns:p14="http://schemas.microsoft.com/office/powerpoint/2010/main" val="471486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D81673C-1767-4EDF-A14D-CE4F36815215}" type="slidenum">
              <a:rPr lang="de-DE"/>
              <a:pPr>
                <a:defRPr/>
              </a:pPr>
              <a:t>‹Nr.›</a:t>
            </a:fld>
            <a:endParaRPr lang="de-DE"/>
          </a:p>
        </p:txBody>
      </p:sp>
    </p:spTree>
    <p:extLst>
      <p:ext uri="{BB962C8B-B14F-4D97-AF65-F5344CB8AC3E}">
        <p14:creationId xmlns:p14="http://schemas.microsoft.com/office/powerpoint/2010/main" val="39328573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99ACA5E-DAE1-445C-BD20-7D2C7F7D4F02}" type="slidenum">
              <a:rPr lang="de-DE"/>
              <a:pPr>
                <a:defRPr/>
              </a:pPr>
              <a:t>‹Nr.›</a:t>
            </a:fld>
            <a:endParaRPr lang="de-DE"/>
          </a:p>
        </p:txBody>
      </p:sp>
    </p:spTree>
    <p:extLst>
      <p:ext uri="{BB962C8B-B14F-4D97-AF65-F5344CB8AC3E}">
        <p14:creationId xmlns:p14="http://schemas.microsoft.com/office/powerpoint/2010/main" val="643117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2CFB33E7-6B97-415E-B928-4B5B40547CB8}" type="slidenum">
              <a:rPr lang="de-DE"/>
              <a:pPr>
                <a:defRPr/>
              </a:pPr>
              <a:t>‹Nr.›</a:t>
            </a:fld>
            <a:endParaRPr lang="de-DE"/>
          </a:p>
        </p:txBody>
      </p:sp>
    </p:spTree>
    <p:extLst>
      <p:ext uri="{BB962C8B-B14F-4D97-AF65-F5344CB8AC3E}">
        <p14:creationId xmlns:p14="http://schemas.microsoft.com/office/powerpoint/2010/main" val="15555979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AF42FEC-8D8D-41A8-AFFF-AFA4CC0918F9}" type="slidenum">
              <a:rPr lang="de-DE"/>
              <a:pPr>
                <a:defRPr/>
              </a:pPr>
              <a:t>‹Nr.›</a:t>
            </a:fld>
            <a:endParaRPr lang="de-DE"/>
          </a:p>
        </p:txBody>
      </p:sp>
    </p:spTree>
    <p:extLst>
      <p:ext uri="{BB962C8B-B14F-4D97-AF65-F5344CB8AC3E}">
        <p14:creationId xmlns:p14="http://schemas.microsoft.com/office/powerpoint/2010/main" val="27838433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324631-78E5-42BD-8585-141C1DCEA6BF}" type="slidenum">
              <a:rPr lang="de-DE"/>
              <a:pPr>
                <a:defRPr/>
              </a:pPr>
              <a:t>‹Nr.›</a:t>
            </a:fld>
            <a:endParaRPr lang="de-DE"/>
          </a:p>
        </p:txBody>
      </p:sp>
    </p:spTree>
    <p:extLst>
      <p:ext uri="{BB962C8B-B14F-4D97-AF65-F5344CB8AC3E}">
        <p14:creationId xmlns:p14="http://schemas.microsoft.com/office/powerpoint/2010/main" val="16003428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8" name="Fußzeilenplatzhalt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9" name="Foliennummernplatzhalt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0DBE8AC-65B5-45BD-A6EB-545043D0971F}" type="slidenum">
              <a:rPr lang="de-DE"/>
              <a:pPr>
                <a:defRPr/>
              </a:pPr>
              <a:t>‹Nr.›</a:t>
            </a:fld>
            <a:endParaRPr lang="de-DE"/>
          </a:p>
        </p:txBody>
      </p:sp>
    </p:spTree>
    <p:extLst>
      <p:ext uri="{BB962C8B-B14F-4D97-AF65-F5344CB8AC3E}">
        <p14:creationId xmlns:p14="http://schemas.microsoft.com/office/powerpoint/2010/main" val="10056584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4" name="Fußzeilenplatzhalt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5" name="Foliennummernplatzhalt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E795540-3D76-4C1C-9B07-308DCC7621EC}" type="slidenum">
              <a:rPr lang="de-DE"/>
              <a:pPr>
                <a:defRPr/>
              </a:pPr>
              <a:t>‹Nr.›</a:t>
            </a:fld>
            <a:endParaRPr lang="de-DE"/>
          </a:p>
        </p:txBody>
      </p:sp>
    </p:spTree>
    <p:extLst>
      <p:ext uri="{BB962C8B-B14F-4D97-AF65-F5344CB8AC3E}">
        <p14:creationId xmlns:p14="http://schemas.microsoft.com/office/powerpoint/2010/main" val="2522163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3" name="Fußzeilenplatzhalt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4" name="Foliennummernplatzhalt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5F5C264-46AB-4B31-8F78-F720C8F9FE16}" type="slidenum">
              <a:rPr lang="de-DE"/>
              <a:pPr>
                <a:defRPr/>
              </a:pPr>
              <a:t>‹Nr.›</a:t>
            </a:fld>
            <a:endParaRPr lang="de-DE"/>
          </a:p>
        </p:txBody>
      </p:sp>
    </p:spTree>
    <p:extLst>
      <p:ext uri="{BB962C8B-B14F-4D97-AF65-F5344CB8AC3E}">
        <p14:creationId xmlns:p14="http://schemas.microsoft.com/office/powerpoint/2010/main" val="3848357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C8956C0-0F0D-4154-9D66-6051AAFC00BC}" type="slidenum">
              <a:rPr lang="de-DE"/>
              <a:pPr>
                <a:defRPr/>
              </a:pPr>
              <a:t>‹Nr.›</a:t>
            </a:fld>
            <a:endParaRPr lang="de-DE"/>
          </a:p>
        </p:txBody>
      </p:sp>
    </p:spTree>
    <p:extLst>
      <p:ext uri="{BB962C8B-B14F-4D97-AF65-F5344CB8AC3E}">
        <p14:creationId xmlns:p14="http://schemas.microsoft.com/office/powerpoint/2010/main" val="3863753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DF3CE4C-A722-4A41-A79B-EE72DBB84719}" type="slidenum">
              <a:rPr lang="de-DE"/>
              <a:pPr>
                <a:defRPr/>
              </a:pPr>
              <a:t>‹Nr.›</a:t>
            </a:fld>
            <a:endParaRPr lang="de-DE"/>
          </a:p>
        </p:txBody>
      </p:sp>
    </p:spTree>
    <p:extLst>
      <p:ext uri="{BB962C8B-B14F-4D97-AF65-F5344CB8AC3E}">
        <p14:creationId xmlns:p14="http://schemas.microsoft.com/office/powerpoint/2010/main" val="3945422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666C6FD-28D2-48C7-8304-600831603BA2}" type="slidenum">
              <a:rPr lang="de-DE"/>
              <a:pPr>
                <a:defRPr/>
              </a:pPr>
              <a:t>‹Nr.›</a:t>
            </a:fld>
            <a:endParaRPr lang="de-DE"/>
          </a:p>
        </p:txBody>
      </p:sp>
    </p:spTree>
    <p:extLst>
      <p:ext uri="{BB962C8B-B14F-4D97-AF65-F5344CB8AC3E}">
        <p14:creationId xmlns:p14="http://schemas.microsoft.com/office/powerpoint/2010/main" val="1986568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de-DE" smtClean="0"/>
              <a:t>S. Chattopadhyay, Quark Matter 2014</a:t>
            </a: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53752BD-3748-4402-A28E-8D0B3B2F890E}" type="slidenum">
              <a:rPr lang="de-DE"/>
              <a:pPr>
                <a:defRPr/>
              </a:pPr>
              <a:t>‹Nr.›</a:t>
            </a:fld>
            <a:endParaRPr lang="de-DE"/>
          </a:p>
        </p:txBody>
      </p:sp>
    </p:spTree>
    <p:extLst>
      <p:ext uri="{BB962C8B-B14F-4D97-AF65-F5344CB8AC3E}">
        <p14:creationId xmlns:p14="http://schemas.microsoft.com/office/powerpoint/2010/main" val="37486521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QM-2017, Chicago</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F541E2-37FC-4A5F-8AA9-84DEF7FD660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753820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4E3F9AB5-E23C-4D7A-A828-F6E227106BC4}" type="slidenum">
              <a:rPr lang="de-DE"/>
              <a:pPr>
                <a:defRPr/>
              </a:pPr>
              <a:t>‹Nr.›</a:t>
            </a:fld>
            <a:endParaRPr lang="de-DE"/>
          </a:p>
        </p:txBody>
      </p:sp>
    </p:spTree>
    <p:extLst>
      <p:ext uri="{BB962C8B-B14F-4D97-AF65-F5344CB8AC3E}">
        <p14:creationId xmlns:p14="http://schemas.microsoft.com/office/powerpoint/2010/main" val="19608165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QM-2017, Chicago</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80217B-8183-4E7A-98AC-12846F6965A4}"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0416818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QM-2017, Chicago</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95884D-8A42-48F6-9C61-CA18CA3AD003}"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22493898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QM-2017, Chicago</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F401F9-AB59-4D48-914B-A4843DDFC68C}"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616135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QM-2017, Chicago</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81E91FD-C6A2-44A0-AF4B-9F6CFC8FED9B}"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209593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QM-2017, Chicago</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CB4037-B1E1-45DC-8300-9D287C81F4C6}"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4461850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QM-2017, Chicago</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0D407510-CD4E-4320-B1B7-E77576364A88}"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7956087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smtClean="0">
                <a:solidFill>
                  <a:srgbClr val="000000"/>
                </a:solidFill>
              </a:rPr>
              <a:t>V.Kekelidze, QM-2017, Chicago</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fld id="{B9865147-A597-4F83-9CC4-709243971B5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8072316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V.Kekelidze, QM-2017, Chicago</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0CB83AC-D26F-47F5-AF95-E58C81BCC3A6}"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40557479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QM-2017, Chicago</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3111278-9E03-40C4-9000-C63267982393}"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1719974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QM-2017, Chicago</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DDA0658-F0A9-4CA4-A7FB-67CC34A960A1}"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090225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6B0232E2-49B4-498F-9BBB-831AE0218C1F}" type="slidenum">
              <a:rPr lang="de-DE"/>
              <a:pPr>
                <a:defRPr/>
              </a:pPr>
              <a:t>‹Nr.›</a:t>
            </a:fld>
            <a:endParaRPr lang="de-DE"/>
          </a:p>
        </p:txBody>
      </p:sp>
    </p:spTree>
    <p:extLst>
      <p:ext uri="{BB962C8B-B14F-4D97-AF65-F5344CB8AC3E}">
        <p14:creationId xmlns:p14="http://schemas.microsoft.com/office/powerpoint/2010/main" val="20388687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QM-2017, Chicago</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C15243B-F150-4F61-8794-094FAA8AA85A}"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737023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QM-2017, Chicago</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8AA998C-65D7-46C3-82E3-15AC5AD9C5C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1411053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rPr>
              <a:t>February 5-11, </a:t>
            </a: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rPr>
              <a:t>V.Kekelidze, QM-2017, Chicago</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92416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0960" cy="1137719"/>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US" smtClean="0">
                <a:solidFill>
                  <a:srgbClr val="000000"/>
                </a:solidFill>
              </a:rPr>
              <a:t>February 5-11, </a:t>
            </a:r>
            <a:endParaRPr lang="en-US">
              <a:solidFill>
                <a:srgbClr val="000000"/>
              </a:solidFill>
            </a:endParaRPr>
          </a:p>
        </p:txBody>
      </p:sp>
      <p:sp>
        <p:nvSpPr>
          <p:cNvPr id="4" name="Rectangle 4"/>
          <p:cNvSpPr>
            <a:spLocks noGrp="1" noChangeArrowheads="1"/>
          </p:cNvSpPr>
          <p:nvPr>
            <p:ph type="sldNum" idx="11"/>
          </p:nvPr>
        </p:nvSpPr>
        <p:spPr>
          <a:ln/>
        </p:spPr>
        <p:txBody>
          <a:bodyPr/>
          <a:lstStyle>
            <a:lvl1pPr>
              <a:defRPr/>
            </a:lvl1pPr>
          </a:lstStyle>
          <a:p>
            <a:pPr>
              <a:defRPr/>
            </a:pPr>
            <a:fld id="{641254A6-4FDE-B14F-9A9F-298AC304F4E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6301389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E1E5F3-E8E7-4C56-B8BC-8947ABE2D51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270411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75FBE767-EB67-49AF-8BA7-D1650D03B55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5904304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0D0F5E5-7F28-4D14-AAF5-A2589EA1025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393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5D277F8C-D9BA-4AE6-B6E1-01913B4D83A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8159841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D4F608EB-B227-46B7-A654-E6BB6106DA5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816391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8E47E462-50AF-4931-831C-DEAADEA2286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542490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fld id="{C939F2AA-DD94-47AC-A73F-5C54C21A772B}" type="slidenum">
              <a:rPr lang="de-DE"/>
              <a:pPr>
                <a:defRPr/>
              </a:pPr>
              <a:t>‹Nr.›</a:t>
            </a:fld>
            <a:endParaRPr lang="de-DE"/>
          </a:p>
        </p:txBody>
      </p:sp>
    </p:spTree>
    <p:extLst>
      <p:ext uri="{BB962C8B-B14F-4D97-AF65-F5344CB8AC3E}">
        <p14:creationId xmlns:p14="http://schemas.microsoft.com/office/powerpoint/2010/main" val="30757226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DDABE64C-297B-4372-A209-708586437175}"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9064634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449CF458-FEC0-492E-8BDC-356E2F29A7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759991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ABD2E3FA-946F-4791-AF31-B6A85EA78159}"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1270669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7D56735-A9F8-4D2A-BCEB-1EA74D6C84D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63338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092BBBB1-A64C-4213-8EC9-C945473003F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8328702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85800" y="6248400"/>
            <a:ext cx="1905000" cy="457200"/>
          </a:xfrm>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a:xfrm>
            <a:off x="3124200" y="6248400"/>
            <a:ext cx="2895600" cy="457200"/>
          </a:xfrm>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a:xfrm>
            <a:off x="6553200" y="6248400"/>
            <a:ext cx="1905000" cy="457200"/>
          </a:xfrm>
        </p:spPr>
        <p:txBody>
          <a:bodyPr/>
          <a:lstStyle>
            <a:lvl1pPr>
              <a:defRPr/>
            </a:lvl1pPr>
          </a:lstStyle>
          <a:p>
            <a:fld id="{9B79FB04-79FD-4C69-9FC9-E861C105831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302271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6858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858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685800" y="6248400"/>
            <a:ext cx="1905000" cy="457200"/>
          </a:xfrm>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a:xfrm>
            <a:off x="3124200" y="6248400"/>
            <a:ext cx="2895600" cy="457200"/>
          </a:xfrm>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a:xfrm>
            <a:off x="6553200" y="6248400"/>
            <a:ext cx="1905000" cy="457200"/>
          </a:xfrm>
        </p:spPr>
        <p:txBody>
          <a:bodyPr/>
          <a:lstStyle>
            <a:lvl1pPr>
              <a:defRPr/>
            </a:lvl1pPr>
          </a:lstStyle>
          <a:p>
            <a:fld id="{A1C966D1-94B9-48B8-8474-484840A3AD7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9814084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685800" y="6248400"/>
            <a:ext cx="1905000" cy="457200"/>
          </a:xfrm>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a:xfrm>
            <a:off x="3124200" y="6248400"/>
            <a:ext cx="2895600" cy="457200"/>
          </a:xfrm>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a:xfrm>
            <a:off x="6553200" y="6248400"/>
            <a:ext cx="1905000" cy="457200"/>
          </a:xfrm>
        </p:spPr>
        <p:txBody>
          <a:bodyPr/>
          <a:lstStyle>
            <a:lvl1pPr>
              <a:defRPr/>
            </a:lvl1pPr>
          </a:lstStyle>
          <a:p>
            <a:fld id="{D268978B-89C5-4104-BEDD-12A3F1F3EEAD}"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57534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Master-Untertitelformat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Tree>
    <p:extLst>
      <p:ext uri="{BB962C8B-B14F-4D97-AF65-F5344CB8AC3E}">
        <p14:creationId xmlns:p14="http://schemas.microsoft.com/office/powerpoint/2010/main" val="42597181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pPr/>
              <a:t>‹Nr.›</a:t>
            </a:fld>
            <a:endParaRPr lang="de-DE"/>
          </a:p>
        </p:txBody>
      </p:sp>
      <p:sp>
        <p:nvSpPr>
          <p:cNvPr id="5" name="Datumsplatzhalter 4"/>
          <p:cNvSpPr>
            <a:spLocks noGrp="1"/>
          </p:cNvSpPr>
          <p:nvPr>
            <p:ph type="dt" sz="half" idx="2"/>
          </p:nvPr>
        </p:nvSpPr>
        <p:spPr>
          <a:xfrm>
            <a:off x="6769100" y="6552643"/>
            <a:ext cx="11797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 March 2017</a:t>
            </a:r>
            <a:endParaRPr lang="de-DE" dirty="0">
              <a:solidFill>
                <a:prstClr val="black"/>
              </a:solidFill>
            </a:endParaRPr>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8222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fld id="{5558D786-F1C1-4478-9A75-8D0FB1490AE1}" type="slidenum">
              <a:rPr lang="de-DE"/>
              <a:pPr>
                <a:defRPr/>
              </a:pPr>
              <a:t>‹Nr.›</a:t>
            </a:fld>
            <a:endParaRPr lang="de-DE"/>
          </a:p>
        </p:txBody>
      </p:sp>
    </p:spTree>
    <p:extLst>
      <p:ext uri="{BB962C8B-B14F-4D97-AF65-F5344CB8AC3E}">
        <p14:creationId xmlns:p14="http://schemas.microsoft.com/office/powerpoint/2010/main" val="13162558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a:p>
        </p:txBody>
      </p:sp>
      <p:sp>
        <p:nvSpPr>
          <p:cNvPr id="6" name="Datumsplatzhalter 4"/>
          <p:cNvSpPr>
            <a:spLocks noGrp="1"/>
          </p:cNvSpPr>
          <p:nvPr>
            <p:ph type="dt" sz="half" idx="13"/>
          </p:nvPr>
        </p:nvSpPr>
        <p:spPr>
          <a:xfrm>
            <a:off x="6604000" y="6552643"/>
            <a:ext cx="13448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 March 2017</a:t>
            </a:r>
            <a:endParaRPr lang="de-DE" dirty="0">
              <a:solidFill>
                <a:prstClr val="black"/>
              </a:solidFill>
            </a:endParaRPr>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12930203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6502400" y="6552643"/>
            <a:ext cx="1446429" cy="365125"/>
          </a:xfrm>
          <a:prstGeom prst="rect">
            <a:avLst/>
          </a:prstGeom>
        </p:spPr>
        <p:txBody>
          <a:bodyPr vert="horz" lIns="91440" tIns="45720" rIns="91440" bIns="45720" rtlCol="0" anchor="ctr"/>
          <a:lstStyle>
            <a:lvl1pPr algn="r">
              <a:defRPr sz="1000">
                <a:solidFill>
                  <a:schemeClr val="tx1"/>
                </a:solidFill>
              </a:defRPr>
            </a:lvl1pPr>
          </a:lstStyle>
          <a:p>
            <a:r>
              <a:rPr lang="de-DE" dirty="0" smtClean="0">
                <a:solidFill>
                  <a:prstClr val="black"/>
                </a:solidFill>
              </a:rPr>
              <a:t>3 March 2017</a:t>
            </a:r>
            <a:endParaRPr lang="de-DE" dirty="0">
              <a:solidFill>
                <a:prstClr val="black"/>
              </a:solidFill>
            </a:endParaRPr>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4958927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Tree>
    <p:extLst>
      <p:ext uri="{BB962C8B-B14F-4D97-AF65-F5344CB8AC3E}">
        <p14:creationId xmlns:p14="http://schemas.microsoft.com/office/powerpoint/2010/main" val="2963658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F1E1412C-97C1-4754-8FD6-2F810A565F6D}" type="slidenum">
              <a:rPr lang="de-DE"/>
              <a:pPr>
                <a:defRPr/>
              </a:pPr>
              <a:t>‹Nr.›</a:t>
            </a:fld>
            <a:endParaRPr lang="de-DE"/>
          </a:p>
        </p:txBody>
      </p:sp>
    </p:spTree>
    <p:extLst>
      <p:ext uri="{BB962C8B-B14F-4D97-AF65-F5344CB8AC3E}">
        <p14:creationId xmlns:p14="http://schemas.microsoft.com/office/powerpoint/2010/main" val="24821876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AA2B80D8-6573-44D2-846E-C601535F3355}" type="slidenum">
              <a:rPr lang="de-DE"/>
              <a:pPr>
                <a:defRPr/>
              </a:pPr>
              <a:t>‹Nr.›</a:t>
            </a:fld>
            <a:endParaRPr lang="de-DE"/>
          </a:p>
        </p:txBody>
      </p:sp>
    </p:spTree>
    <p:extLst>
      <p:ext uri="{BB962C8B-B14F-4D97-AF65-F5344CB8AC3E}">
        <p14:creationId xmlns:p14="http://schemas.microsoft.com/office/powerpoint/2010/main" val="10323546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E4BB71E6-85B3-43C4-9194-A7E3C11F2774}" type="slidenum">
              <a:rPr lang="de-DE"/>
              <a:pPr>
                <a:defRPr/>
              </a:pPr>
              <a:t>‹Nr.›</a:t>
            </a:fld>
            <a:endParaRPr lang="de-DE"/>
          </a:p>
        </p:txBody>
      </p:sp>
    </p:spTree>
    <p:extLst>
      <p:ext uri="{BB962C8B-B14F-4D97-AF65-F5344CB8AC3E}">
        <p14:creationId xmlns:p14="http://schemas.microsoft.com/office/powerpoint/2010/main" val="745854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fld id="{EAC679F0-5E07-43F4-A672-E1318296B06D}" type="slidenum">
              <a:rPr lang="de-DE"/>
              <a:pPr>
                <a:defRPr/>
              </a:pPr>
              <a:t>‹Nr.›</a:t>
            </a:fld>
            <a:endParaRPr lang="de-DE"/>
          </a:p>
        </p:txBody>
      </p:sp>
    </p:spTree>
    <p:extLst>
      <p:ext uri="{BB962C8B-B14F-4D97-AF65-F5344CB8AC3E}">
        <p14:creationId xmlns:p14="http://schemas.microsoft.com/office/powerpoint/2010/main" val="61037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fld id="{A9C008E6-FDDA-4FD0-98C3-6DE1C4A6959C}" type="slidenum">
              <a:rPr lang="de-DE"/>
              <a:pPr>
                <a:defRPr/>
              </a:pPr>
              <a:t>‹Nr.›</a:t>
            </a:fld>
            <a:endParaRPr lang="de-DE"/>
          </a:p>
        </p:txBody>
      </p:sp>
    </p:spTree>
    <p:extLst>
      <p:ext uri="{BB962C8B-B14F-4D97-AF65-F5344CB8AC3E}">
        <p14:creationId xmlns:p14="http://schemas.microsoft.com/office/powerpoint/2010/main" val="21114664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762B5FF1-32B8-433D-8D9D-0017120795CE}" type="slidenum">
              <a:rPr lang="de-DE"/>
              <a:pPr>
                <a:defRPr/>
              </a:pPr>
              <a:t>‹Nr.›</a:t>
            </a:fld>
            <a:endParaRPr lang="de-DE"/>
          </a:p>
        </p:txBody>
      </p:sp>
    </p:spTree>
    <p:extLst>
      <p:ext uri="{BB962C8B-B14F-4D97-AF65-F5344CB8AC3E}">
        <p14:creationId xmlns:p14="http://schemas.microsoft.com/office/powerpoint/2010/main" val="1227322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37D1B6A7-421C-4EEA-AABB-13A56A6124CA}" type="slidenum">
              <a:rPr lang="de-DE"/>
              <a:pPr>
                <a:defRPr/>
              </a:pPr>
              <a:t>‹Nr.›</a:t>
            </a:fld>
            <a:endParaRPr lang="de-DE"/>
          </a:p>
        </p:txBody>
      </p:sp>
    </p:spTree>
    <p:extLst>
      <p:ext uri="{BB962C8B-B14F-4D97-AF65-F5344CB8AC3E}">
        <p14:creationId xmlns:p14="http://schemas.microsoft.com/office/powerpoint/2010/main" val="843514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E8DB08EF-0338-4C55-B004-A177F226E50E}" type="slidenum">
              <a:rPr lang="de-DE"/>
              <a:pPr>
                <a:defRPr/>
              </a:pPr>
              <a:t>‹Nr.›</a:t>
            </a:fld>
            <a:endParaRPr lang="de-DE"/>
          </a:p>
        </p:txBody>
      </p:sp>
    </p:spTree>
    <p:extLst>
      <p:ext uri="{BB962C8B-B14F-4D97-AF65-F5344CB8AC3E}">
        <p14:creationId xmlns:p14="http://schemas.microsoft.com/office/powerpoint/2010/main" val="32612977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868F0569-C8C8-4441-A83B-BFA2D94321DE}" type="slidenum">
              <a:rPr lang="de-DE"/>
              <a:pPr>
                <a:defRPr/>
              </a:pPr>
              <a:t>‹Nr.›</a:t>
            </a:fld>
            <a:endParaRPr lang="de-DE"/>
          </a:p>
        </p:txBody>
      </p:sp>
    </p:spTree>
    <p:extLst>
      <p:ext uri="{BB962C8B-B14F-4D97-AF65-F5344CB8AC3E}">
        <p14:creationId xmlns:p14="http://schemas.microsoft.com/office/powerpoint/2010/main" val="10352007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F28DD3A2-4A27-48DA-91E7-51FF404BA39E}" type="slidenum">
              <a:rPr lang="de-DE"/>
              <a:pPr>
                <a:defRPr/>
              </a:pPr>
              <a:t>‹Nr.›</a:t>
            </a:fld>
            <a:endParaRPr lang="de-DE"/>
          </a:p>
        </p:txBody>
      </p:sp>
    </p:spTree>
    <p:extLst>
      <p:ext uri="{BB962C8B-B14F-4D97-AF65-F5344CB8AC3E}">
        <p14:creationId xmlns:p14="http://schemas.microsoft.com/office/powerpoint/2010/main" val="5642381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6862C21B-3DA8-49FA-9A26-244DEC0007D4}" type="slidenum">
              <a:rPr lang="de-DE"/>
              <a:pPr>
                <a:defRPr/>
              </a:pPr>
              <a:t>‹Nr.›</a:t>
            </a:fld>
            <a:endParaRPr lang="de-DE"/>
          </a:p>
        </p:txBody>
      </p:sp>
    </p:spTree>
    <p:extLst>
      <p:ext uri="{BB962C8B-B14F-4D97-AF65-F5344CB8AC3E}">
        <p14:creationId xmlns:p14="http://schemas.microsoft.com/office/powerpoint/2010/main" val="29964890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38FA5183-50E4-4C4E-BEF9-26EE4B55428C}" type="slidenum">
              <a:rPr lang="de-DE"/>
              <a:pPr>
                <a:defRPr/>
              </a:pPr>
              <a:t>‹Nr.›</a:t>
            </a:fld>
            <a:endParaRPr lang="de-DE"/>
          </a:p>
        </p:txBody>
      </p:sp>
    </p:spTree>
    <p:extLst>
      <p:ext uri="{BB962C8B-B14F-4D97-AF65-F5344CB8AC3E}">
        <p14:creationId xmlns:p14="http://schemas.microsoft.com/office/powerpoint/2010/main" val="21309611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GB"/>
              <a:t>15/03/12</a:t>
            </a:r>
          </a:p>
        </p:txBody>
      </p:sp>
      <p:sp>
        <p:nvSpPr>
          <p:cNvPr id="5"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6" name="Rectangle 5"/>
          <p:cNvSpPr>
            <a:spLocks noGrp="1" noChangeArrowheads="1"/>
          </p:cNvSpPr>
          <p:nvPr>
            <p:ph type="sldNum" idx="12"/>
          </p:nvPr>
        </p:nvSpPr>
        <p:spPr>
          <a:ln/>
        </p:spPr>
        <p:txBody>
          <a:bodyPr/>
          <a:lstStyle>
            <a:lvl1pPr>
              <a:defRPr/>
            </a:lvl1pPr>
          </a:lstStyle>
          <a:p>
            <a:pPr>
              <a:defRPr/>
            </a:pPr>
            <a:fld id="{A5F99029-C96A-4FA2-A3AF-25A1F84F2C4D}" type="slidenum">
              <a:rPr lang="en-US"/>
              <a:pPr>
                <a:defRPr/>
              </a:pPr>
              <a:t>‹Nr.›</a:t>
            </a:fld>
            <a:endParaRPr lang="en-US"/>
          </a:p>
        </p:txBody>
      </p:sp>
    </p:spTree>
    <p:extLst>
      <p:ext uri="{BB962C8B-B14F-4D97-AF65-F5344CB8AC3E}">
        <p14:creationId xmlns:p14="http://schemas.microsoft.com/office/powerpoint/2010/main" val="30685313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GB"/>
              <a:t>15/03/12</a:t>
            </a:r>
          </a:p>
        </p:txBody>
      </p:sp>
      <p:sp>
        <p:nvSpPr>
          <p:cNvPr id="5"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6" name="Rectangle 5"/>
          <p:cNvSpPr>
            <a:spLocks noGrp="1" noChangeArrowheads="1"/>
          </p:cNvSpPr>
          <p:nvPr>
            <p:ph type="sldNum" idx="12"/>
          </p:nvPr>
        </p:nvSpPr>
        <p:spPr>
          <a:ln/>
        </p:spPr>
        <p:txBody>
          <a:bodyPr/>
          <a:lstStyle>
            <a:lvl1pPr>
              <a:defRPr/>
            </a:lvl1pPr>
          </a:lstStyle>
          <a:p>
            <a:pPr>
              <a:defRPr/>
            </a:pPr>
            <a:fld id="{874F1F41-6F25-4810-A77B-899DC4F177AB}" type="slidenum">
              <a:rPr lang="en-US"/>
              <a:pPr>
                <a:defRPr/>
              </a:pPr>
              <a:t>‹Nr.›</a:t>
            </a:fld>
            <a:endParaRPr lang="en-US"/>
          </a:p>
        </p:txBody>
      </p:sp>
    </p:spTree>
    <p:extLst>
      <p:ext uri="{BB962C8B-B14F-4D97-AF65-F5344CB8AC3E}">
        <p14:creationId xmlns:p14="http://schemas.microsoft.com/office/powerpoint/2010/main" val="37160674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en-GB"/>
              <a:t>15/03/12</a:t>
            </a:r>
          </a:p>
        </p:txBody>
      </p:sp>
      <p:sp>
        <p:nvSpPr>
          <p:cNvPr id="5"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6" name="Rectangle 5"/>
          <p:cNvSpPr>
            <a:spLocks noGrp="1" noChangeArrowheads="1"/>
          </p:cNvSpPr>
          <p:nvPr>
            <p:ph type="sldNum" idx="12"/>
          </p:nvPr>
        </p:nvSpPr>
        <p:spPr>
          <a:ln/>
        </p:spPr>
        <p:txBody>
          <a:bodyPr/>
          <a:lstStyle>
            <a:lvl1pPr>
              <a:defRPr/>
            </a:lvl1pPr>
          </a:lstStyle>
          <a:p>
            <a:pPr>
              <a:defRPr/>
            </a:pPr>
            <a:fld id="{438DBFE4-1BEC-479E-B2DE-708CA9EA1CA6}" type="slidenum">
              <a:rPr lang="en-US"/>
              <a:pPr>
                <a:defRPr/>
              </a:pPr>
              <a:t>‹Nr.›</a:t>
            </a:fld>
            <a:endParaRPr lang="en-US"/>
          </a:p>
        </p:txBody>
      </p:sp>
    </p:spTree>
    <p:extLst>
      <p:ext uri="{BB962C8B-B14F-4D97-AF65-F5344CB8AC3E}">
        <p14:creationId xmlns:p14="http://schemas.microsoft.com/office/powerpoint/2010/main" val="10629446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250"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3838"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r>
              <a:rPr lang="en-GB"/>
              <a:t>15/03/12</a:t>
            </a:r>
          </a:p>
        </p:txBody>
      </p:sp>
      <p:sp>
        <p:nvSpPr>
          <p:cNvPr id="6"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7" name="Rectangle 5"/>
          <p:cNvSpPr>
            <a:spLocks noGrp="1" noChangeArrowheads="1"/>
          </p:cNvSpPr>
          <p:nvPr>
            <p:ph type="sldNum" idx="12"/>
          </p:nvPr>
        </p:nvSpPr>
        <p:spPr>
          <a:ln/>
        </p:spPr>
        <p:txBody>
          <a:bodyPr/>
          <a:lstStyle>
            <a:lvl1pPr>
              <a:defRPr/>
            </a:lvl1pPr>
          </a:lstStyle>
          <a:p>
            <a:pPr>
              <a:defRPr/>
            </a:pPr>
            <a:fld id="{ACE35B47-4195-4CBC-B2F3-99BFFFAB6B29}" type="slidenum">
              <a:rPr lang="en-US"/>
              <a:pPr>
                <a:defRPr/>
              </a:pPr>
              <a:t>‹Nr.›</a:t>
            </a:fld>
            <a:endParaRPr lang="en-US"/>
          </a:p>
        </p:txBody>
      </p:sp>
    </p:spTree>
    <p:extLst>
      <p:ext uri="{BB962C8B-B14F-4D97-AF65-F5344CB8AC3E}">
        <p14:creationId xmlns:p14="http://schemas.microsoft.com/office/powerpoint/2010/main" val="1276432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r>
              <a:rPr lang="en-GB"/>
              <a:t>15/03/12</a:t>
            </a:r>
          </a:p>
        </p:txBody>
      </p:sp>
      <p:sp>
        <p:nvSpPr>
          <p:cNvPr id="8"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9" name="Rectangle 5"/>
          <p:cNvSpPr>
            <a:spLocks noGrp="1" noChangeArrowheads="1"/>
          </p:cNvSpPr>
          <p:nvPr>
            <p:ph type="sldNum" idx="12"/>
          </p:nvPr>
        </p:nvSpPr>
        <p:spPr>
          <a:ln/>
        </p:spPr>
        <p:txBody>
          <a:bodyPr/>
          <a:lstStyle>
            <a:lvl1pPr>
              <a:defRPr/>
            </a:lvl1pPr>
          </a:lstStyle>
          <a:p>
            <a:pPr>
              <a:defRPr/>
            </a:pPr>
            <a:fld id="{E99199F9-F44E-4DC9-9452-60D288C75330}" type="slidenum">
              <a:rPr lang="en-US"/>
              <a:pPr>
                <a:defRPr/>
              </a:pPr>
              <a:t>‹Nr.›</a:t>
            </a:fld>
            <a:endParaRPr lang="en-US"/>
          </a:p>
        </p:txBody>
      </p:sp>
    </p:spTree>
    <p:extLst>
      <p:ext uri="{BB962C8B-B14F-4D97-AF65-F5344CB8AC3E}">
        <p14:creationId xmlns:p14="http://schemas.microsoft.com/office/powerpoint/2010/main" val="30635123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GB"/>
              <a:t>15/03/12</a:t>
            </a:r>
          </a:p>
        </p:txBody>
      </p:sp>
      <p:sp>
        <p:nvSpPr>
          <p:cNvPr id="4"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5" name="Rectangle 5"/>
          <p:cNvSpPr>
            <a:spLocks noGrp="1" noChangeArrowheads="1"/>
          </p:cNvSpPr>
          <p:nvPr>
            <p:ph type="sldNum" idx="12"/>
          </p:nvPr>
        </p:nvSpPr>
        <p:spPr>
          <a:ln/>
        </p:spPr>
        <p:txBody>
          <a:bodyPr/>
          <a:lstStyle>
            <a:lvl1pPr>
              <a:defRPr/>
            </a:lvl1pPr>
          </a:lstStyle>
          <a:p>
            <a:pPr>
              <a:defRPr/>
            </a:pPr>
            <a:fld id="{90313E5D-2F63-41C1-BBAC-C6B7E9D11D9F}" type="slidenum">
              <a:rPr lang="en-US"/>
              <a:pPr>
                <a:defRPr/>
              </a:pPr>
              <a:t>‹Nr.›</a:t>
            </a:fld>
            <a:endParaRPr lang="en-US"/>
          </a:p>
        </p:txBody>
      </p:sp>
    </p:spTree>
    <p:extLst>
      <p:ext uri="{BB962C8B-B14F-4D97-AF65-F5344CB8AC3E}">
        <p14:creationId xmlns:p14="http://schemas.microsoft.com/office/powerpoint/2010/main" val="3702695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A514AA58-6D01-4CF5-8D65-C0365CD5EF08}" type="slidenum">
              <a:rPr lang="de-DE"/>
              <a:pPr>
                <a:defRPr/>
              </a:pPr>
              <a:t>‹Nr.›</a:t>
            </a:fld>
            <a:endParaRPr lang="de-DE"/>
          </a:p>
        </p:txBody>
      </p:sp>
    </p:spTree>
    <p:extLst>
      <p:ext uri="{BB962C8B-B14F-4D97-AF65-F5344CB8AC3E}">
        <p14:creationId xmlns:p14="http://schemas.microsoft.com/office/powerpoint/2010/main" val="35476288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GB"/>
              <a:t>15/03/12</a:t>
            </a:r>
          </a:p>
        </p:txBody>
      </p:sp>
      <p:sp>
        <p:nvSpPr>
          <p:cNvPr id="3"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4" name="Rectangle 5"/>
          <p:cNvSpPr>
            <a:spLocks noGrp="1" noChangeArrowheads="1"/>
          </p:cNvSpPr>
          <p:nvPr>
            <p:ph type="sldNum" idx="12"/>
          </p:nvPr>
        </p:nvSpPr>
        <p:spPr>
          <a:ln/>
        </p:spPr>
        <p:txBody>
          <a:bodyPr/>
          <a:lstStyle>
            <a:lvl1pPr>
              <a:defRPr/>
            </a:lvl1pPr>
          </a:lstStyle>
          <a:p>
            <a:pPr>
              <a:defRPr/>
            </a:pPr>
            <a:fld id="{9D8BA13E-3ACD-4C45-B365-6FBDAE418D17}" type="slidenum">
              <a:rPr lang="en-US"/>
              <a:pPr>
                <a:defRPr/>
              </a:pPr>
              <a:t>‹Nr.›</a:t>
            </a:fld>
            <a:endParaRPr lang="en-US"/>
          </a:p>
        </p:txBody>
      </p:sp>
    </p:spTree>
    <p:extLst>
      <p:ext uri="{BB962C8B-B14F-4D97-AF65-F5344CB8AC3E}">
        <p14:creationId xmlns:p14="http://schemas.microsoft.com/office/powerpoint/2010/main" val="15768141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GB"/>
              <a:t>15/03/12</a:t>
            </a:r>
          </a:p>
        </p:txBody>
      </p:sp>
      <p:sp>
        <p:nvSpPr>
          <p:cNvPr id="6"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7" name="Rectangle 5"/>
          <p:cNvSpPr>
            <a:spLocks noGrp="1" noChangeArrowheads="1"/>
          </p:cNvSpPr>
          <p:nvPr>
            <p:ph type="sldNum" idx="12"/>
          </p:nvPr>
        </p:nvSpPr>
        <p:spPr>
          <a:ln/>
        </p:spPr>
        <p:txBody>
          <a:bodyPr/>
          <a:lstStyle>
            <a:lvl1pPr>
              <a:defRPr/>
            </a:lvl1pPr>
          </a:lstStyle>
          <a:p>
            <a:pPr>
              <a:defRPr/>
            </a:pPr>
            <a:fld id="{E9A4F593-D7BF-4A5D-9103-0F4ED0158DF4}" type="slidenum">
              <a:rPr lang="en-US"/>
              <a:pPr>
                <a:defRPr/>
              </a:pPr>
              <a:t>‹Nr.›</a:t>
            </a:fld>
            <a:endParaRPr lang="en-US"/>
          </a:p>
        </p:txBody>
      </p:sp>
    </p:spTree>
    <p:extLst>
      <p:ext uri="{BB962C8B-B14F-4D97-AF65-F5344CB8AC3E}">
        <p14:creationId xmlns:p14="http://schemas.microsoft.com/office/powerpoint/2010/main" val="30348966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GB"/>
              <a:t>15/03/12</a:t>
            </a:r>
          </a:p>
        </p:txBody>
      </p:sp>
      <p:sp>
        <p:nvSpPr>
          <p:cNvPr id="6"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7" name="Rectangle 5"/>
          <p:cNvSpPr>
            <a:spLocks noGrp="1" noChangeArrowheads="1"/>
          </p:cNvSpPr>
          <p:nvPr>
            <p:ph type="sldNum" idx="12"/>
          </p:nvPr>
        </p:nvSpPr>
        <p:spPr>
          <a:ln/>
        </p:spPr>
        <p:txBody>
          <a:bodyPr/>
          <a:lstStyle>
            <a:lvl1pPr>
              <a:defRPr/>
            </a:lvl1pPr>
          </a:lstStyle>
          <a:p>
            <a:pPr>
              <a:defRPr/>
            </a:pPr>
            <a:fld id="{9C0A02BF-4423-466A-B1D3-52ED40549A44}" type="slidenum">
              <a:rPr lang="en-US"/>
              <a:pPr>
                <a:defRPr/>
              </a:pPr>
              <a:t>‹Nr.›</a:t>
            </a:fld>
            <a:endParaRPr lang="en-US"/>
          </a:p>
        </p:txBody>
      </p:sp>
    </p:spTree>
    <p:extLst>
      <p:ext uri="{BB962C8B-B14F-4D97-AF65-F5344CB8AC3E}">
        <p14:creationId xmlns:p14="http://schemas.microsoft.com/office/powerpoint/2010/main" val="3998019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GB"/>
              <a:t>15/03/12</a:t>
            </a:r>
          </a:p>
        </p:txBody>
      </p:sp>
      <p:sp>
        <p:nvSpPr>
          <p:cNvPr id="5"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6" name="Rectangle 5"/>
          <p:cNvSpPr>
            <a:spLocks noGrp="1" noChangeArrowheads="1"/>
          </p:cNvSpPr>
          <p:nvPr>
            <p:ph type="sldNum" idx="12"/>
          </p:nvPr>
        </p:nvSpPr>
        <p:spPr>
          <a:ln/>
        </p:spPr>
        <p:txBody>
          <a:bodyPr/>
          <a:lstStyle>
            <a:lvl1pPr>
              <a:defRPr/>
            </a:lvl1pPr>
          </a:lstStyle>
          <a:p>
            <a:pPr>
              <a:defRPr/>
            </a:pPr>
            <a:fld id="{CF660241-F837-478C-95EC-3F7B2FC89B08}" type="slidenum">
              <a:rPr lang="en-US"/>
              <a:pPr>
                <a:defRPr/>
              </a:pPr>
              <a:t>‹Nr.›</a:t>
            </a:fld>
            <a:endParaRPr lang="en-US"/>
          </a:p>
        </p:txBody>
      </p:sp>
    </p:spTree>
    <p:extLst>
      <p:ext uri="{BB962C8B-B14F-4D97-AF65-F5344CB8AC3E}">
        <p14:creationId xmlns:p14="http://schemas.microsoft.com/office/powerpoint/2010/main" val="33947007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28588"/>
            <a:ext cx="2054225" cy="5986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8588"/>
            <a:ext cx="6011863" cy="5986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GB"/>
              <a:t>15/03/12</a:t>
            </a:r>
          </a:p>
        </p:txBody>
      </p:sp>
      <p:sp>
        <p:nvSpPr>
          <p:cNvPr id="5" name="Rectangle 4"/>
          <p:cNvSpPr>
            <a:spLocks noGrp="1" noChangeArrowheads="1"/>
          </p:cNvSpPr>
          <p:nvPr>
            <p:ph type="ftr" idx="11"/>
          </p:nvPr>
        </p:nvSpPr>
        <p:spPr>
          <a:ln/>
        </p:spPr>
        <p:txBody>
          <a:bodyPr/>
          <a:lstStyle>
            <a:lvl1pPr>
              <a:defRPr/>
            </a:lvl1pPr>
          </a:lstStyle>
          <a:p>
            <a:pPr>
              <a:defRPr/>
            </a:pPr>
            <a:r>
              <a:rPr lang="en-US"/>
              <a:t>I.Vassiliev, CBM</a:t>
            </a:r>
          </a:p>
        </p:txBody>
      </p:sp>
      <p:sp>
        <p:nvSpPr>
          <p:cNvPr id="6" name="Rectangle 5"/>
          <p:cNvSpPr>
            <a:spLocks noGrp="1" noChangeArrowheads="1"/>
          </p:cNvSpPr>
          <p:nvPr>
            <p:ph type="sldNum" idx="12"/>
          </p:nvPr>
        </p:nvSpPr>
        <p:spPr>
          <a:ln/>
        </p:spPr>
        <p:txBody>
          <a:bodyPr/>
          <a:lstStyle>
            <a:lvl1pPr>
              <a:defRPr/>
            </a:lvl1pPr>
          </a:lstStyle>
          <a:p>
            <a:pPr>
              <a:defRPr/>
            </a:pPr>
            <a:fld id="{252144EE-C322-421A-9004-F8E9CD21B281}" type="slidenum">
              <a:rPr lang="en-US"/>
              <a:pPr>
                <a:defRPr/>
              </a:pPr>
              <a:t>‹Nr.›</a:t>
            </a:fld>
            <a:endParaRPr lang="en-US"/>
          </a:p>
        </p:txBody>
      </p:sp>
    </p:spTree>
    <p:extLst>
      <p:ext uri="{BB962C8B-B14F-4D97-AF65-F5344CB8AC3E}">
        <p14:creationId xmlns:p14="http://schemas.microsoft.com/office/powerpoint/2010/main" val="35875284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0179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5572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7A662760-F602-4D43-A85F-DC42A66C0F79}" type="slidenum">
              <a:rPr lang="de-DE"/>
              <a:pPr>
                <a:defRPr/>
              </a:pPr>
              <a:t>‹Nr.›</a:t>
            </a:fld>
            <a:endParaRPr lang="de-DE"/>
          </a:p>
        </p:txBody>
      </p:sp>
    </p:spTree>
    <p:extLst>
      <p:ext uri="{BB962C8B-B14F-4D97-AF65-F5344CB8AC3E}">
        <p14:creationId xmlns:p14="http://schemas.microsoft.com/office/powerpoint/2010/main" val="24718783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93242FA1-CDAA-494F-ABD5-EF30A827A001}" type="slidenum">
              <a:rPr lang="de-DE"/>
              <a:pPr>
                <a:defRPr/>
              </a:pPr>
              <a:t>‹Nr.›</a:t>
            </a:fld>
            <a:endParaRPr lang="de-DE"/>
          </a:p>
        </p:txBody>
      </p:sp>
    </p:spTree>
    <p:extLst>
      <p:ext uri="{BB962C8B-B14F-4D97-AF65-F5344CB8AC3E}">
        <p14:creationId xmlns:p14="http://schemas.microsoft.com/office/powerpoint/2010/main" val="41069768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9A27FE84-78CA-4E65-B783-B5BE9B7DF64C}" type="slidenum">
              <a:rPr lang="de-DE"/>
              <a:pPr>
                <a:defRPr/>
              </a:pPr>
              <a:t>‹Nr.›</a:t>
            </a:fld>
            <a:endParaRPr lang="de-DE"/>
          </a:p>
        </p:txBody>
      </p:sp>
    </p:spTree>
    <p:extLst>
      <p:ext uri="{BB962C8B-B14F-4D97-AF65-F5344CB8AC3E}">
        <p14:creationId xmlns:p14="http://schemas.microsoft.com/office/powerpoint/2010/main" val="2570008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7995C871-7F0E-4F6B-84FA-418DDD3F1E8F}" type="slidenum">
              <a:rPr lang="de-DE"/>
              <a:pPr>
                <a:defRPr/>
              </a:pPr>
              <a:t>‹Nr.›</a:t>
            </a:fld>
            <a:endParaRPr lang="de-DE"/>
          </a:p>
        </p:txBody>
      </p:sp>
    </p:spTree>
    <p:extLst>
      <p:ext uri="{BB962C8B-B14F-4D97-AF65-F5344CB8AC3E}">
        <p14:creationId xmlns:p14="http://schemas.microsoft.com/office/powerpoint/2010/main" val="18658790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fld id="{7E4C7277-98F1-437E-B7E5-2E887EE79034}" type="slidenum">
              <a:rPr lang="de-DE"/>
              <a:pPr>
                <a:defRPr/>
              </a:pPr>
              <a:t>‹Nr.›</a:t>
            </a:fld>
            <a:endParaRPr lang="de-DE"/>
          </a:p>
        </p:txBody>
      </p:sp>
    </p:spTree>
    <p:extLst>
      <p:ext uri="{BB962C8B-B14F-4D97-AF65-F5344CB8AC3E}">
        <p14:creationId xmlns:p14="http://schemas.microsoft.com/office/powerpoint/2010/main" val="28821642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fld id="{244A3C46-D18E-464D-BF05-B39842BEA13D}" type="slidenum">
              <a:rPr lang="de-DE"/>
              <a:pPr>
                <a:defRPr/>
              </a:pPr>
              <a:t>‹Nr.›</a:t>
            </a:fld>
            <a:endParaRPr lang="de-DE"/>
          </a:p>
        </p:txBody>
      </p:sp>
    </p:spTree>
    <p:extLst>
      <p:ext uri="{BB962C8B-B14F-4D97-AF65-F5344CB8AC3E}">
        <p14:creationId xmlns:p14="http://schemas.microsoft.com/office/powerpoint/2010/main" val="13909559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E7C94AC7-9D4A-4517-9558-742DB43D9436}" type="slidenum">
              <a:rPr lang="de-DE"/>
              <a:pPr>
                <a:defRPr/>
              </a:pPr>
              <a:t>‹Nr.›</a:t>
            </a:fld>
            <a:endParaRPr lang="de-DE"/>
          </a:p>
        </p:txBody>
      </p:sp>
    </p:spTree>
    <p:extLst>
      <p:ext uri="{BB962C8B-B14F-4D97-AF65-F5344CB8AC3E}">
        <p14:creationId xmlns:p14="http://schemas.microsoft.com/office/powerpoint/2010/main" val="10673148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923841DB-4C1E-4871-A9FC-E2F2C7357490}" type="slidenum">
              <a:rPr lang="de-DE"/>
              <a:pPr>
                <a:defRPr/>
              </a:pPr>
              <a:t>‹Nr.›</a:t>
            </a:fld>
            <a:endParaRPr lang="de-DE"/>
          </a:p>
        </p:txBody>
      </p:sp>
    </p:spTree>
    <p:extLst>
      <p:ext uri="{BB962C8B-B14F-4D97-AF65-F5344CB8AC3E}">
        <p14:creationId xmlns:p14="http://schemas.microsoft.com/office/powerpoint/2010/main" val="33257899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0471503F-A3AA-42F4-9B0C-6839E2D8962A}" type="slidenum">
              <a:rPr lang="de-DE"/>
              <a:pPr>
                <a:defRPr/>
              </a:pPr>
              <a:t>‹Nr.›</a:t>
            </a:fld>
            <a:endParaRPr lang="de-DE"/>
          </a:p>
        </p:txBody>
      </p:sp>
    </p:spTree>
    <p:extLst>
      <p:ext uri="{BB962C8B-B14F-4D97-AF65-F5344CB8AC3E}">
        <p14:creationId xmlns:p14="http://schemas.microsoft.com/office/powerpoint/2010/main" val="10950069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867CC31C-8C9B-4716-B6BF-CC4B42B4B43D}" type="slidenum">
              <a:rPr lang="de-DE"/>
              <a:pPr>
                <a:defRPr/>
              </a:pPr>
              <a:t>‹Nr.›</a:t>
            </a:fld>
            <a:endParaRPr lang="de-DE"/>
          </a:p>
        </p:txBody>
      </p:sp>
    </p:spTree>
    <p:extLst>
      <p:ext uri="{BB962C8B-B14F-4D97-AF65-F5344CB8AC3E}">
        <p14:creationId xmlns:p14="http://schemas.microsoft.com/office/powerpoint/2010/main" val="18847092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9002634B-64B9-472F-BAFC-E8910397AC5B}" type="slidenum">
              <a:rPr lang="de-DE"/>
              <a:pPr>
                <a:defRPr/>
              </a:pPr>
              <a:t>‹Nr.›</a:t>
            </a:fld>
            <a:endParaRPr lang="de-DE"/>
          </a:p>
        </p:txBody>
      </p:sp>
    </p:spTree>
    <p:extLst>
      <p:ext uri="{BB962C8B-B14F-4D97-AF65-F5344CB8AC3E}">
        <p14:creationId xmlns:p14="http://schemas.microsoft.com/office/powerpoint/2010/main" val="8737381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8137C4E0-8A32-4207-A87B-8C1A683C3DE1}" type="slidenum">
              <a:rPr lang="de-DE"/>
              <a:pPr>
                <a:defRPr/>
              </a:pPr>
              <a:t>‹Nr.›</a:t>
            </a:fld>
            <a:endParaRPr lang="de-DE"/>
          </a:p>
        </p:txBody>
      </p:sp>
    </p:spTree>
    <p:extLst>
      <p:ext uri="{BB962C8B-B14F-4D97-AF65-F5344CB8AC3E}">
        <p14:creationId xmlns:p14="http://schemas.microsoft.com/office/powerpoint/2010/main" val="12184322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87338" y="225425"/>
            <a:ext cx="8605837" cy="61563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F4D70B66-D89D-4E0A-8CE9-E0102036862E}" type="slidenum">
              <a:rPr lang="de-DE"/>
              <a:pPr>
                <a:defRPr/>
              </a:pPr>
              <a:t>‹Nr.›</a:t>
            </a:fld>
            <a:endParaRPr lang="de-DE"/>
          </a:p>
        </p:txBody>
      </p:sp>
    </p:spTree>
    <p:extLst>
      <p:ext uri="{BB962C8B-B14F-4D97-AF65-F5344CB8AC3E}">
        <p14:creationId xmlns:p14="http://schemas.microsoft.com/office/powerpoint/2010/main" val="13202495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a:srcRect t="10201" b="9200"/>
          <a:stretch>
            <a:fillRect/>
          </a:stretch>
        </p:blipFill>
        <p:spPr bwMode="auto">
          <a:xfrm>
            <a:off x="6048375" y="0"/>
            <a:ext cx="3163888" cy="1919288"/>
          </a:xfrm>
          <a:prstGeom prst="rect">
            <a:avLst/>
          </a:prstGeom>
          <a:noFill/>
          <a:ln w="9525">
            <a:noFill/>
            <a:miter lim="800000"/>
            <a:headEnd/>
            <a:tailEnd/>
          </a:ln>
        </p:spPr>
      </p:pic>
      <p:pic>
        <p:nvPicPr>
          <p:cNvPr id="5" name="Picture 1" descr="FCAR3________L____4___ Kopie"/>
          <p:cNvPicPr>
            <a:picLocks noChangeAspect="1" noChangeArrowheads="1"/>
          </p:cNvPicPr>
          <p:nvPr/>
        </p:nvPicPr>
        <p:blipFill>
          <a:blip r:embed="rId3"/>
          <a:srcRect t="17075"/>
          <a:stretch>
            <a:fillRect/>
          </a:stretch>
        </p:blipFill>
        <p:spPr bwMode="auto">
          <a:xfrm>
            <a:off x="0" y="0"/>
            <a:ext cx="3082925" cy="2097088"/>
          </a:xfrm>
          <a:prstGeom prst="rect">
            <a:avLst/>
          </a:prstGeom>
          <a:noFill/>
          <a:ln w="9525">
            <a:noFill/>
            <a:miter lim="800000"/>
            <a:headEnd/>
            <a:tailEnd/>
          </a:ln>
        </p:spPr>
      </p:pic>
      <p:pic>
        <p:nvPicPr>
          <p:cNvPr id="6" name="Picture 81"/>
          <p:cNvPicPr>
            <a:picLocks noChangeAspect="1" noChangeArrowheads="1"/>
          </p:cNvPicPr>
          <p:nvPr/>
        </p:nvPicPr>
        <p:blipFill>
          <a:blip r:embed="rId4"/>
          <a:srcRect l="33714" r="33855"/>
          <a:stretch>
            <a:fillRect/>
          </a:stretch>
        </p:blipFill>
        <p:spPr bwMode="auto">
          <a:xfrm>
            <a:off x="3082925" y="0"/>
            <a:ext cx="2965450" cy="1931988"/>
          </a:xfrm>
          <a:prstGeom prst="rect">
            <a:avLst/>
          </a:prstGeom>
          <a:noFill/>
          <a:ln w="9525">
            <a:noFill/>
            <a:miter lim="800000"/>
            <a:headEnd/>
            <a:tailEnd/>
          </a:ln>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10" name="Rectangle 78"/>
          <p:cNvSpPr>
            <a:spLocks noChangeArrowheads="1"/>
          </p:cNvSpPr>
          <p:nvPr/>
        </p:nvSpPr>
        <p:spPr bwMode="auto">
          <a:xfrm>
            <a:off x="0" y="0"/>
            <a:ext cx="9144000" cy="1958975"/>
          </a:xfrm>
          <a:prstGeom prst="rect">
            <a:avLst/>
          </a:prstGeom>
          <a:solidFill>
            <a:schemeClr val="bg1">
              <a:alpha val="35001"/>
            </a:schemeClr>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a:effectLst/>
        </p:spPr>
        <p:txBody>
          <a:bodyPr wrap="none" anchor="ctr"/>
          <a:lstStyle/>
          <a:p>
            <a:pPr algn="ctr" fontAlgn="base">
              <a:spcBef>
                <a:spcPct val="0"/>
              </a:spcBef>
              <a:spcAft>
                <a:spcPct val="0"/>
              </a:spcAft>
              <a:defRPr/>
            </a:pPr>
            <a:endParaRPr lang="en-GB">
              <a:solidFill>
                <a:srgbClr val="000000"/>
              </a:solidFill>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endParaRPr>
          </a:p>
        </p:txBody>
      </p:sp>
      <p:pic>
        <p:nvPicPr>
          <p:cNvPr id="13" name="Picture 87" descr="FAIR_farb_RGB_3cm"/>
          <p:cNvPicPr>
            <a:picLocks noChangeAspect="1" noChangeArrowheads="1"/>
          </p:cNvPicPr>
          <p:nvPr/>
        </p:nvPicPr>
        <p:blipFill>
          <a:blip r:embed="rId5"/>
          <a:srcRect/>
          <a:stretch>
            <a:fillRect/>
          </a:stretch>
        </p:blipFill>
        <p:spPr bwMode="auto">
          <a:xfrm>
            <a:off x="8135938" y="6142038"/>
            <a:ext cx="898525" cy="708025"/>
          </a:xfrm>
          <a:prstGeom prst="rect">
            <a:avLst/>
          </a:prstGeom>
          <a:noFill/>
          <a:ln w="9525">
            <a:noFill/>
            <a:miter lim="800000"/>
            <a:headEnd/>
            <a:tailEnd/>
          </a:ln>
        </p:spPr>
      </p:pic>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de-DE" smtClean="0"/>
              <a:t>Titelmasterformat durch Klicken bearbeiten</a:t>
            </a:r>
            <a:endParaRPr lang="en-GB"/>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de-DE" smtClean="0"/>
              <a:t>Formatvorlage des Untertitelmasters durch Klicken bearbeiten</a:t>
            </a:r>
            <a:endParaRPr lang="en-GB"/>
          </a:p>
        </p:txBody>
      </p:sp>
    </p:spTree>
    <p:extLst>
      <p:ext uri="{BB962C8B-B14F-4D97-AF65-F5344CB8AC3E}">
        <p14:creationId xmlns:p14="http://schemas.microsoft.com/office/powerpoint/2010/main" val="267726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35F2ED2B-9E50-4E49-9718-9F7FBB89824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0139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70BBDDF9-D4B8-4285-9CAF-A452961B6BBF}" type="slidenum">
              <a:rPr lang="de-DE"/>
              <a:pPr>
                <a:defRPr/>
              </a:pPr>
              <a:t>‹Nr.›</a:t>
            </a:fld>
            <a:endParaRPr lang="de-DE"/>
          </a:p>
        </p:txBody>
      </p:sp>
    </p:spTree>
    <p:extLst>
      <p:ext uri="{BB962C8B-B14F-4D97-AF65-F5344CB8AC3E}">
        <p14:creationId xmlns:p14="http://schemas.microsoft.com/office/powerpoint/2010/main" val="4157781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B13E67DB-3F5A-400D-8115-4A6680BE68C1}" type="slidenum">
              <a:rPr lang="de-DE"/>
              <a:pPr>
                <a:defRPr/>
              </a:pPr>
              <a:t>‹Nr.›</a:t>
            </a:fld>
            <a:endParaRPr lang="de-DE"/>
          </a:p>
        </p:txBody>
      </p:sp>
    </p:spTree>
    <p:extLst>
      <p:ext uri="{BB962C8B-B14F-4D97-AF65-F5344CB8AC3E}">
        <p14:creationId xmlns:p14="http://schemas.microsoft.com/office/powerpoint/2010/main" val="16896268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DC507D51-02AF-4D1C-9176-05ED4CC8ECDC}" type="slidenum">
              <a:rPr lang="de-DE"/>
              <a:pPr>
                <a:defRPr/>
              </a:pPr>
              <a:t>‹Nr.›</a:t>
            </a:fld>
            <a:endParaRPr lang="de-DE"/>
          </a:p>
        </p:txBody>
      </p:sp>
    </p:spTree>
    <p:extLst>
      <p:ext uri="{BB962C8B-B14F-4D97-AF65-F5344CB8AC3E}">
        <p14:creationId xmlns:p14="http://schemas.microsoft.com/office/powerpoint/2010/main" val="37857515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2D9AF7D3-A6F5-4055-9635-1E4600BABE18}" type="slidenum">
              <a:rPr lang="de-DE"/>
              <a:pPr>
                <a:defRPr/>
              </a:pPr>
              <a:t>‹Nr.›</a:t>
            </a:fld>
            <a:endParaRPr lang="de-DE"/>
          </a:p>
        </p:txBody>
      </p:sp>
    </p:spTree>
    <p:extLst>
      <p:ext uri="{BB962C8B-B14F-4D97-AF65-F5344CB8AC3E}">
        <p14:creationId xmlns:p14="http://schemas.microsoft.com/office/powerpoint/2010/main" val="7299833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93C9ECF8-9783-4E7B-8096-7ADFB4E46415}" type="slidenum">
              <a:rPr lang="de-DE"/>
              <a:pPr>
                <a:defRPr/>
              </a:pPr>
              <a:t>‹Nr.›</a:t>
            </a:fld>
            <a:endParaRPr lang="de-DE"/>
          </a:p>
        </p:txBody>
      </p:sp>
    </p:spTree>
    <p:extLst>
      <p:ext uri="{BB962C8B-B14F-4D97-AF65-F5344CB8AC3E}">
        <p14:creationId xmlns:p14="http://schemas.microsoft.com/office/powerpoint/2010/main" val="40084936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8E3B0D31-0704-4AEC-8EDB-63E3087B11EB}" type="slidenum">
              <a:rPr lang="de-DE"/>
              <a:pPr>
                <a:defRPr/>
              </a:pPr>
              <a:t>‹Nr.›</a:t>
            </a:fld>
            <a:endParaRPr lang="de-DE"/>
          </a:p>
        </p:txBody>
      </p:sp>
    </p:spTree>
    <p:extLst>
      <p:ext uri="{BB962C8B-B14F-4D97-AF65-F5344CB8AC3E}">
        <p14:creationId xmlns:p14="http://schemas.microsoft.com/office/powerpoint/2010/main" val="23159186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F82919FA-F87A-4B42-A1CD-0E749B3E7D5A}" type="slidenum">
              <a:rPr lang="de-DE"/>
              <a:pPr>
                <a:defRPr/>
              </a:pPr>
              <a:t>‹Nr.›</a:t>
            </a:fld>
            <a:endParaRPr lang="de-DE"/>
          </a:p>
        </p:txBody>
      </p:sp>
    </p:spTree>
    <p:extLst>
      <p:ext uri="{BB962C8B-B14F-4D97-AF65-F5344CB8AC3E}">
        <p14:creationId xmlns:p14="http://schemas.microsoft.com/office/powerpoint/2010/main" val="31149585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B56C4B83-5714-4E51-B0B4-92E9DB4C7CF2}" type="slidenum">
              <a:rPr lang="de-DE"/>
              <a:pPr>
                <a:defRPr/>
              </a:pPr>
              <a:t>‹Nr.›</a:t>
            </a:fld>
            <a:endParaRPr lang="de-DE"/>
          </a:p>
        </p:txBody>
      </p:sp>
    </p:spTree>
    <p:extLst>
      <p:ext uri="{BB962C8B-B14F-4D97-AF65-F5344CB8AC3E}">
        <p14:creationId xmlns:p14="http://schemas.microsoft.com/office/powerpoint/2010/main" val="4546798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B26D074A-3E24-4F58-B20C-32C299F94A4F}" type="slidenum">
              <a:rPr lang="de-DE"/>
              <a:pPr>
                <a:defRPr/>
              </a:pPr>
              <a:t>‹Nr.›</a:t>
            </a:fld>
            <a:endParaRPr lang="de-DE"/>
          </a:p>
        </p:txBody>
      </p:sp>
    </p:spTree>
    <p:extLst>
      <p:ext uri="{BB962C8B-B14F-4D97-AF65-F5344CB8AC3E}">
        <p14:creationId xmlns:p14="http://schemas.microsoft.com/office/powerpoint/2010/main" val="18120400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FE30CE02-E0C1-479C-9C89-82464D207013}" type="slidenum">
              <a:rPr lang="de-DE"/>
              <a:pPr>
                <a:defRPr/>
              </a:pPr>
              <a:t>‹Nr.›</a:t>
            </a:fld>
            <a:endParaRPr lang="de-DE"/>
          </a:p>
        </p:txBody>
      </p:sp>
    </p:spTree>
    <p:extLst>
      <p:ext uri="{BB962C8B-B14F-4D97-AF65-F5344CB8AC3E}">
        <p14:creationId xmlns:p14="http://schemas.microsoft.com/office/powerpoint/2010/main" val="429663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BS, MAC 27April15</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65469845-D875-4C8E-A5FF-F5E2C1DC7A42}" type="slidenum">
              <a:rPr lang="de-DE"/>
              <a:pPr>
                <a:defRPr/>
              </a:pPr>
              <a:t>‹Nr.›</a:t>
            </a:fld>
            <a:endParaRPr lang="de-DE"/>
          </a:p>
        </p:txBody>
      </p:sp>
    </p:spTree>
    <p:extLst>
      <p:ext uri="{BB962C8B-B14F-4D97-AF65-F5344CB8AC3E}">
        <p14:creationId xmlns:p14="http://schemas.microsoft.com/office/powerpoint/2010/main" val="2366011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A2F37608-A34B-4921-A100-390DBF9A0995}" type="slidenum">
              <a:rPr lang="de-DE"/>
              <a:pPr>
                <a:defRPr/>
              </a:pPr>
              <a:t>‹Nr.›</a:t>
            </a:fld>
            <a:endParaRPr lang="de-DE"/>
          </a:p>
        </p:txBody>
      </p:sp>
    </p:spTree>
    <p:extLst>
      <p:ext uri="{BB962C8B-B14F-4D97-AF65-F5344CB8AC3E}">
        <p14:creationId xmlns:p14="http://schemas.microsoft.com/office/powerpoint/2010/main" val="31489210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4" name="Content Placeholder 3"/>
          <p:cNvSpPr>
            <a:spLocks noGrp="1"/>
          </p:cNvSpPr>
          <p:nvPr>
            <p:ph sz="half" idx="2"/>
          </p:nvPr>
        </p:nvSpPr>
        <p:spPr>
          <a:xfrm>
            <a:off x="4648204"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5" name="Date Placeholder 3"/>
          <p:cNvSpPr>
            <a:spLocks noGrp="1"/>
          </p:cNvSpPr>
          <p:nvPr>
            <p:ph type="dt" sz="half" idx="10"/>
          </p:nvPr>
        </p:nvSpPr>
        <p:spPr>
          <a:xfrm>
            <a:off x="685800" y="6400800"/>
            <a:ext cx="1905000" cy="304800"/>
          </a:xfrm>
          <a:prstGeom prst="rect">
            <a:avLst/>
          </a:prstGeom>
        </p:spPr>
        <p:txBody>
          <a:bodyPr/>
          <a:lstStyle>
            <a:lvl1pPr>
              <a:defRPr/>
            </a:lvl1pPr>
          </a:lstStyle>
          <a:p>
            <a:pPr defTabSz="457200">
              <a:defRPr/>
            </a:pPr>
            <a:endParaRPr lang="en-GB">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r>
              <a:rPr lang="fr-FR" smtClean="0"/>
              <a:t>BS, MAC 27April15</a:t>
            </a: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pPr>
                <a:defRPr/>
              </a:pPr>
              <a:t>‹Nr.›</a:t>
            </a:fld>
            <a:endParaRPr lang="en-GB"/>
          </a:p>
        </p:txBody>
      </p:sp>
    </p:spTree>
    <p:extLst>
      <p:ext uri="{BB962C8B-B14F-4D97-AF65-F5344CB8AC3E}">
        <p14:creationId xmlns:p14="http://schemas.microsoft.com/office/powerpoint/2010/main" val="1235882196"/>
      </p:ext>
    </p:extLst>
  </p:cSld>
  <p:clrMapOvr>
    <a:masterClrMapping/>
  </p:clrMapOvr>
  <p:transition spd="slow"/>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658856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406842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185621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endParaRPr>
          </a:p>
        </p:txBody>
      </p:sp>
      <p:sp>
        <p:nvSpPr>
          <p:cNvPr id="7" name="Foliennummernplatzhalter 6"/>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4791384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8" name="Fußzeilenplatzhalter 7"/>
          <p:cNvSpPr>
            <a:spLocks noGrp="1"/>
          </p:cNvSpPr>
          <p:nvPr>
            <p:ph type="ftr" sz="quarter" idx="11"/>
          </p:nvPr>
        </p:nvSpPr>
        <p:spPr/>
        <p:txBody>
          <a:bodyPr/>
          <a:lstStyle/>
          <a:p>
            <a:endParaRPr lang="en-US">
              <a:solidFill>
                <a:prstClr val="black">
                  <a:tint val="75000"/>
                </a:prstClr>
              </a:solidFill>
            </a:endParaRPr>
          </a:p>
        </p:txBody>
      </p:sp>
      <p:sp>
        <p:nvSpPr>
          <p:cNvPr id="9" name="Foliennummernplatzhalter 8"/>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769210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4" name="Fußzeilenplatzhalter 3"/>
          <p:cNvSpPr>
            <a:spLocks noGrp="1"/>
          </p:cNvSpPr>
          <p:nvPr>
            <p:ph type="ftr" sz="quarter" idx="11"/>
          </p:nvPr>
        </p:nvSpPr>
        <p:spPr/>
        <p:txBody>
          <a:bodyPr/>
          <a:lstStyle/>
          <a:p>
            <a:endParaRPr lang="en-US">
              <a:solidFill>
                <a:prstClr val="black">
                  <a:tint val="75000"/>
                </a:prstClr>
              </a:solidFill>
            </a:endParaRPr>
          </a:p>
        </p:txBody>
      </p:sp>
      <p:sp>
        <p:nvSpPr>
          <p:cNvPr id="5" name="Foliennummernplatzhalter 4"/>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624139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3" name="Fußzeilenplatzhalter 2"/>
          <p:cNvSpPr>
            <a:spLocks noGrp="1"/>
          </p:cNvSpPr>
          <p:nvPr>
            <p:ph type="ftr" sz="quarter" idx="11"/>
          </p:nvPr>
        </p:nvSpPr>
        <p:spPr/>
        <p:txBody>
          <a:bodyPr/>
          <a:lstStyle/>
          <a:p>
            <a:endParaRPr lang="en-US">
              <a:solidFill>
                <a:prstClr val="black">
                  <a:tint val="75000"/>
                </a:prstClr>
              </a:solidFill>
            </a:endParaRPr>
          </a:p>
        </p:txBody>
      </p:sp>
      <p:sp>
        <p:nvSpPr>
          <p:cNvPr id="4" name="Foliennummernplatzhalter 3"/>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426524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endParaRPr>
          </a:p>
        </p:txBody>
      </p:sp>
      <p:sp>
        <p:nvSpPr>
          <p:cNvPr id="7" name="Foliennummernplatzhalter 6"/>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26874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endParaRPr>
          </a:p>
        </p:txBody>
      </p:sp>
      <p:sp>
        <p:nvSpPr>
          <p:cNvPr id="7" name="Foliennummernplatzhalter 6"/>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69509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2EDE646A-7BF1-45BA-B565-C3BD73F19078}" type="slidenum">
              <a:rPr lang="de-DE"/>
              <a:pPr>
                <a:defRPr/>
              </a:pPr>
              <a:t>‹Nr.›</a:t>
            </a:fld>
            <a:endParaRPr lang="de-DE"/>
          </a:p>
        </p:txBody>
      </p:sp>
    </p:spTree>
    <p:extLst>
      <p:ext uri="{BB962C8B-B14F-4D97-AF65-F5344CB8AC3E}">
        <p14:creationId xmlns:p14="http://schemas.microsoft.com/office/powerpoint/2010/main" val="23285577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240952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152255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a:srcRect t="10201" b="9200"/>
          <a:stretch>
            <a:fillRect/>
          </a:stretch>
        </p:blipFill>
        <p:spPr bwMode="auto">
          <a:xfrm>
            <a:off x="6048375" y="0"/>
            <a:ext cx="3163888" cy="1919288"/>
          </a:xfrm>
          <a:prstGeom prst="rect">
            <a:avLst/>
          </a:prstGeom>
          <a:noFill/>
          <a:ln w="9525">
            <a:noFill/>
            <a:miter lim="800000"/>
            <a:headEnd/>
            <a:tailEnd/>
          </a:ln>
        </p:spPr>
      </p:pic>
      <p:pic>
        <p:nvPicPr>
          <p:cNvPr id="5" name="Picture 1" descr="FCAR3________L____4___ Kopie"/>
          <p:cNvPicPr>
            <a:picLocks noChangeAspect="1" noChangeArrowheads="1"/>
          </p:cNvPicPr>
          <p:nvPr/>
        </p:nvPicPr>
        <p:blipFill>
          <a:blip r:embed="rId3"/>
          <a:srcRect t="17075"/>
          <a:stretch>
            <a:fillRect/>
          </a:stretch>
        </p:blipFill>
        <p:spPr bwMode="auto">
          <a:xfrm>
            <a:off x="0" y="0"/>
            <a:ext cx="3082925" cy="2097088"/>
          </a:xfrm>
          <a:prstGeom prst="rect">
            <a:avLst/>
          </a:prstGeom>
          <a:noFill/>
          <a:ln w="9525">
            <a:noFill/>
            <a:miter lim="800000"/>
            <a:headEnd/>
            <a:tailEnd/>
          </a:ln>
        </p:spPr>
      </p:pic>
      <p:pic>
        <p:nvPicPr>
          <p:cNvPr id="6" name="Picture 81"/>
          <p:cNvPicPr>
            <a:picLocks noChangeAspect="1" noChangeArrowheads="1"/>
          </p:cNvPicPr>
          <p:nvPr/>
        </p:nvPicPr>
        <p:blipFill>
          <a:blip r:embed="rId4"/>
          <a:srcRect l="33714" r="33855"/>
          <a:stretch>
            <a:fillRect/>
          </a:stretch>
        </p:blipFill>
        <p:spPr bwMode="auto">
          <a:xfrm>
            <a:off x="3082925" y="0"/>
            <a:ext cx="2965450" cy="1931988"/>
          </a:xfrm>
          <a:prstGeom prst="rect">
            <a:avLst/>
          </a:prstGeom>
          <a:noFill/>
          <a:ln w="9525">
            <a:noFill/>
            <a:miter lim="800000"/>
            <a:headEnd/>
            <a:tailEnd/>
          </a:ln>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10" name="Rectangle 78"/>
          <p:cNvSpPr>
            <a:spLocks noChangeArrowheads="1"/>
          </p:cNvSpPr>
          <p:nvPr/>
        </p:nvSpPr>
        <p:spPr bwMode="auto">
          <a:xfrm>
            <a:off x="0" y="0"/>
            <a:ext cx="9144000" cy="1958975"/>
          </a:xfrm>
          <a:prstGeom prst="rect">
            <a:avLst/>
          </a:prstGeom>
          <a:solidFill>
            <a:schemeClr val="bg1">
              <a:alpha val="35001"/>
            </a:schemeClr>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a:effectLst/>
        </p:spPr>
        <p:txBody>
          <a:bodyPr wrap="none" anchor="ctr"/>
          <a:lstStyle/>
          <a:p>
            <a:pPr algn="ctr" fontAlgn="base">
              <a:spcBef>
                <a:spcPct val="0"/>
              </a:spcBef>
              <a:spcAft>
                <a:spcPct val="0"/>
              </a:spcAft>
              <a:defRPr/>
            </a:pPr>
            <a:endParaRPr lang="en-GB">
              <a:solidFill>
                <a:srgbClr val="000000"/>
              </a:solidFill>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a:effectLst/>
        </p:spPr>
        <p:txBody>
          <a:bodyPr/>
          <a:lstStyle/>
          <a:p>
            <a:pPr fontAlgn="base">
              <a:spcBef>
                <a:spcPct val="0"/>
              </a:spcBef>
              <a:spcAft>
                <a:spcPct val="0"/>
              </a:spcAft>
              <a:defRPr/>
            </a:pPr>
            <a:endParaRPr lang="de-DE">
              <a:solidFill>
                <a:srgbClr val="000000"/>
              </a:solidFill>
            </a:endParaRPr>
          </a:p>
        </p:txBody>
      </p:sp>
      <p:pic>
        <p:nvPicPr>
          <p:cNvPr id="13" name="Picture 87" descr="FAIR_farb_RGB_3cm"/>
          <p:cNvPicPr>
            <a:picLocks noChangeAspect="1" noChangeArrowheads="1"/>
          </p:cNvPicPr>
          <p:nvPr/>
        </p:nvPicPr>
        <p:blipFill>
          <a:blip r:embed="rId5"/>
          <a:srcRect/>
          <a:stretch>
            <a:fillRect/>
          </a:stretch>
        </p:blipFill>
        <p:spPr bwMode="auto">
          <a:xfrm>
            <a:off x="8135938" y="6142038"/>
            <a:ext cx="898525" cy="708025"/>
          </a:xfrm>
          <a:prstGeom prst="rect">
            <a:avLst/>
          </a:prstGeom>
          <a:noFill/>
          <a:ln w="9525">
            <a:noFill/>
            <a:miter lim="800000"/>
            <a:headEnd/>
            <a:tailEnd/>
          </a:ln>
        </p:spPr>
      </p:pic>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de-DE" smtClean="0"/>
              <a:t>Titelmasterformat durch Klicken bearbeiten</a:t>
            </a:r>
            <a:endParaRPr lang="en-GB"/>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de-DE" smtClean="0"/>
              <a:t>Formatvorlage des Untertitelmasters durch Klicken bearbeiten</a:t>
            </a:r>
            <a:endParaRPr lang="en-GB"/>
          </a:p>
        </p:txBody>
      </p:sp>
    </p:spTree>
    <p:extLst>
      <p:ext uri="{BB962C8B-B14F-4D97-AF65-F5344CB8AC3E}">
        <p14:creationId xmlns:p14="http://schemas.microsoft.com/office/powerpoint/2010/main" val="16865783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264491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4699169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871540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509779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1578101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341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150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87338" y="225425"/>
            <a:ext cx="8605837" cy="61563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F8C1DDF9-3192-48DD-8796-1BB303357957}" type="slidenum">
              <a:rPr lang="de-DE"/>
              <a:pPr>
                <a:defRPr/>
              </a:pPr>
              <a:t>‹Nr.›</a:t>
            </a:fld>
            <a:endParaRPr lang="de-DE"/>
          </a:p>
        </p:txBody>
      </p:sp>
    </p:spTree>
    <p:extLst>
      <p:ext uri="{BB962C8B-B14F-4D97-AF65-F5344CB8AC3E}">
        <p14:creationId xmlns:p14="http://schemas.microsoft.com/office/powerpoint/2010/main" val="2342741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9723794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xfrm>
            <a:off x="-36513" y="6607175"/>
            <a:ext cx="4392613" cy="250825"/>
          </a:xfrm>
          <a:prstGeom prst="rect">
            <a:avLst/>
          </a:prstGeom>
          <a:ln/>
        </p:spPr>
        <p:txBody>
          <a:bodyPr/>
          <a:lstStyle>
            <a:lvl1pPr>
              <a:defRPr/>
            </a:lvl1pPr>
          </a:lstStyle>
          <a:p>
            <a:pPr defTabSz="457200">
              <a:defRPr/>
            </a:pPr>
            <a:r>
              <a:rPr lang="de-DE" smtClean="0">
                <a:solidFill>
                  <a:srgbClr val="000000"/>
                </a:solidFill>
              </a:rPr>
              <a:t>BS, MAC 27April15</a:t>
            </a:r>
            <a:endParaRPr lang="de-DE">
              <a:solidFill>
                <a:srgbClr val="000000"/>
              </a:solidFill>
            </a:endParaRPr>
          </a:p>
        </p:txBody>
      </p:sp>
      <p:sp>
        <p:nvSpPr>
          <p:cNvPr id="5" name="Rectangle 6"/>
          <p:cNvSpPr>
            <a:spLocks noGrp="1" noChangeArrowheads="1"/>
          </p:cNvSpPr>
          <p:nvPr>
            <p:ph type="sldNum" sz="quarter" idx="11"/>
          </p:nvPr>
        </p:nvSpPr>
        <p:spPr>
          <a:xfrm>
            <a:off x="8316913" y="6607175"/>
            <a:ext cx="728662" cy="250825"/>
          </a:xfrm>
          <a:prstGeom prst="rect">
            <a:avLst/>
          </a:prstGeom>
          <a:ln/>
        </p:spPr>
        <p:txBody>
          <a:bodyPr/>
          <a:lstStyle>
            <a:lvl1pPr>
              <a:defRPr/>
            </a:lvl1pPr>
          </a:lstStyle>
          <a:p>
            <a:pPr defTabSz="457200">
              <a:defRPr/>
            </a:pPr>
            <a:fld id="{FE30CE02-E0C1-479C-9C89-82464D207013}" type="slidenum">
              <a:rPr lang="de-DE">
                <a:solidFill>
                  <a:srgbClr val="000000"/>
                </a:solidFill>
              </a:rPr>
              <a:pPr defTabSz="457200">
                <a:defRPr/>
              </a:pPr>
              <a:t>‹Nr.›</a:t>
            </a:fld>
            <a:endParaRPr lang="de-DE">
              <a:solidFill>
                <a:srgbClr val="000000"/>
              </a:solidFill>
            </a:endParaRPr>
          </a:p>
        </p:txBody>
      </p:sp>
    </p:spTree>
    <p:extLst>
      <p:ext uri="{BB962C8B-B14F-4D97-AF65-F5344CB8AC3E}">
        <p14:creationId xmlns:p14="http://schemas.microsoft.com/office/powerpoint/2010/main" val="41754019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xfrm>
            <a:off x="-36513" y="6607175"/>
            <a:ext cx="4392613" cy="250825"/>
          </a:xfrm>
          <a:prstGeom prst="rect">
            <a:avLst/>
          </a:prstGeom>
          <a:ln/>
        </p:spPr>
        <p:txBody>
          <a:bodyPr/>
          <a:lstStyle>
            <a:lvl1pPr>
              <a:defRPr/>
            </a:lvl1pPr>
          </a:lstStyle>
          <a:p>
            <a:pPr defTabSz="457200">
              <a:defRPr/>
            </a:pPr>
            <a:r>
              <a:rPr lang="de-DE" smtClean="0">
                <a:solidFill>
                  <a:srgbClr val="000000"/>
                </a:solidFill>
              </a:rPr>
              <a:t>BS, MAC 27April15</a:t>
            </a:r>
            <a:endParaRPr lang="de-DE">
              <a:solidFill>
                <a:srgbClr val="000000"/>
              </a:solidFill>
            </a:endParaRPr>
          </a:p>
        </p:txBody>
      </p:sp>
      <p:sp>
        <p:nvSpPr>
          <p:cNvPr id="5" name="Rectangle 6"/>
          <p:cNvSpPr>
            <a:spLocks noGrp="1" noChangeArrowheads="1"/>
          </p:cNvSpPr>
          <p:nvPr>
            <p:ph type="sldNum" sz="quarter" idx="11"/>
          </p:nvPr>
        </p:nvSpPr>
        <p:spPr>
          <a:xfrm>
            <a:off x="8316913" y="6607175"/>
            <a:ext cx="728662" cy="250825"/>
          </a:xfrm>
          <a:prstGeom prst="rect">
            <a:avLst/>
          </a:prstGeom>
          <a:ln/>
        </p:spPr>
        <p:txBody>
          <a:bodyPr/>
          <a:lstStyle>
            <a:lvl1pPr>
              <a:defRPr/>
            </a:lvl1pPr>
          </a:lstStyle>
          <a:p>
            <a:pPr defTabSz="457200">
              <a:defRPr/>
            </a:pPr>
            <a:fld id="{65469845-D875-4C8E-A5FF-F5E2C1DC7A42}" type="slidenum">
              <a:rPr lang="de-DE">
                <a:solidFill>
                  <a:srgbClr val="000000"/>
                </a:solidFill>
              </a:rPr>
              <a:pPr defTabSz="457200">
                <a:defRPr/>
              </a:pPr>
              <a:t>‹Nr.›</a:t>
            </a:fld>
            <a:endParaRPr lang="de-DE">
              <a:solidFill>
                <a:srgbClr val="000000"/>
              </a:solidFill>
            </a:endParaRPr>
          </a:p>
        </p:txBody>
      </p:sp>
    </p:spTree>
    <p:extLst>
      <p:ext uri="{BB962C8B-B14F-4D97-AF65-F5344CB8AC3E}">
        <p14:creationId xmlns:p14="http://schemas.microsoft.com/office/powerpoint/2010/main" val="16240748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4" name="Content Placeholder 3"/>
          <p:cNvSpPr>
            <a:spLocks noGrp="1"/>
          </p:cNvSpPr>
          <p:nvPr>
            <p:ph sz="half" idx="2"/>
          </p:nvPr>
        </p:nvSpPr>
        <p:spPr>
          <a:xfrm>
            <a:off x="4648204"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5" name="Date Placeholder 3"/>
          <p:cNvSpPr>
            <a:spLocks noGrp="1"/>
          </p:cNvSpPr>
          <p:nvPr>
            <p:ph type="dt" sz="half" idx="10"/>
          </p:nvPr>
        </p:nvSpPr>
        <p:spPr>
          <a:xfrm>
            <a:off x="685800" y="6400800"/>
            <a:ext cx="1905000" cy="304800"/>
          </a:xfrm>
          <a:prstGeom prst="rect">
            <a:avLst/>
          </a:prstGeom>
        </p:spPr>
        <p:txBody>
          <a:bodyPr/>
          <a:lstStyle>
            <a:lvl1pPr>
              <a:defRPr/>
            </a:lvl1pPr>
          </a:lstStyle>
          <a:p>
            <a:pPr defTabSz="457200">
              <a:defRPr/>
            </a:pPr>
            <a:endParaRPr lang="en-GB">
              <a:solidFill>
                <a:srgbClr val="000000"/>
              </a:solidFill>
            </a:endParaRPr>
          </a:p>
        </p:txBody>
      </p:sp>
      <p:sp>
        <p:nvSpPr>
          <p:cNvPr id="6" name="Footer Placeholder 4"/>
          <p:cNvSpPr>
            <a:spLocks noGrp="1"/>
          </p:cNvSpPr>
          <p:nvPr>
            <p:ph type="ftr" sz="quarter" idx="11"/>
          </p:nvPr>
        </p:nvSpPr>
        <p:spPr>
          <a:xfrm>
            <a:off x="-36513" y="6607175"/>
            <a:ext cx="4392613" cy="250825"/>
          </a:xfrm>
          <a:prstGeom prst="rect">
            <a:avLst/>
          </a:prstGeom>
        </p:spPr>
        <p:txBody>
          <a:bodyPr/>
          <a:lstStyle>
            <a:lvl1pPr>
              <a:defRPr/>
            </a:lvl1pPr>
          </a:lstStyle>
          <a:p>
            <a:pPr defTabSz="457200">
              <a:defRPr/>
            </a:pPr>
            <a:r>
              <a:rPr lang="fr-FR" smtClean="0">
                <a:solidFill>
                  <a:srgbClr val="000000"/>
                </a:solidFill>
              </a:rPr>
              <a:t>BS, MAC 27April15</a:t>
            </a:r>
            <a:endParaRPr lang="en-GB" dirty="0">
              <a:solidFill>
                <a:srgbClr val="000000"/>
              </a:solidFill>
            </a:endParaRPr>
          </a:p>
        </p:txBody>
      </p:sp>
      <p:sp>
        <p:nvSpPr>
          <p:cNvPr id="7" name="Slide Number Placeholder 5"/>
          <p:cNvSpPr>
            <a:spLocks noGrp="1"/>
          </p:cNvSpPr>
          <p:nvPr>
            <p:ph type="sldNum" sz="quarter" idx="12"/>
          </p:nvPr>
        </p:nvSpPr>
        <p:spPr>
          <a:xfrm>
            <a:off x="8316913" y="6607175"/>
            <a:ext cx="728662" cy="250825"/>
          </a:xfrm>
          <a:prstGeom prst="rect">
            <a:avLst/>
          </a:prstGeom>
        </p:spPr>
        <p:txBody>
          <a:bodyPr/>
          <a:lstStyle>
            <a:lvl1pPr>
              <a:defRPr/>
            </a:lvl1pPr>
          </a:lstStyle>
          <a:p>
            <a:pPr defTabSz="457200">
              <a:defRPr/>
            </a:pPr>
            <a:fld id="{8318FD4D-F9D6-4FD7-A96E-8F0752404E5C}" type="slidenum">
              <a:rPr lang="en-GB" smtClean="0">
                <a:solidFill>
                  <a:srgbClr val="000000"/>
                </a:solidFill>
              </a:rPr>
              <a:pPr defTabSz="457200">
                <a:defRPr/>
              </a:pPr>
              <a:t>‹Nr.›</a:t>
            </a:fld>
            <a:endParaRPr lang="en-GB">
              <a:solidFill>
                <a:srgbClr val="000000"/>
              </a:solidFill>
            </a:endParaRPr>
          </a:p>
        </p:txBody>
      </p:sp>
    </p:spTree>
    <p:extLst>
      <p:ext uri="{BB962C8B-B14F-4D97-AF65-F5344CB8AC3E}">
        <p14:creationId xmlns:p14="http://schemas.microsoft.com/office/powerpoint/2010/main" val="3896070113"/>
      </p:ext>
    </p:extLst>
  </p:cSld>
  <p:clrMapOvr>
    <a:masterClrMapping/>
  </p:clrMapOvr>
  <p:transition spd="slow"/>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defRPr sz="1800">
                <a:uFillTx/>
              </a:defRPr>
            </a:pPr>
            <a:r>
              <a:rPr sz="4400">
                <a:uFill>
                  <a:solidFill/>
                </a:uFill>
              </a:rPr>
              <a:t>Title Text</a:t>
            </a:r>
          </a:p>
        </p:txBody>
      </p:sp>
      <p:sp>
        <p:nvSpPr>
          <p:cNvPr id="7" name="Shape 7"/>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8" name="Shape 8"/>
          <p:cNvSpPr>
            <a:spLocks noGrp="1"/>
          </p:cNvSpPr>
          <p:nvPr>
            <p:ph type="sldNum" sz="quarter" idx="2"/>
          </p:nvPr>
        </p:nvSpPr>
        <p:spPr>
          <a:xfrm>
            <a:off x="7349666" y="6248400"/>
            <a:ext cx="312068" cy="298984"/>
          </a:xfrm>
          <a:prstGeom prst="rect">
            <a:avLst/>
          </a:prstGeom>
        </p:spPr>
        <p:txBody>
          <a:bodyPr/>
          <a:lstStyle/>
          <a:p>
            <a:pPr defTabSz="457200"/>
            <a:fld id="{86CB4B4D-7CA3-9044-876B-883B54F8677D}" type="slidenum">
              <a:rPr>
                <a:solidFill>
                  <a:srgbClr val="000000"/>
                </a:solidFill>
              </a:rPr>
              <a:pPr defTabSz="457200"/>
              <a:t>‹Nr.›</a:t>
            </a:fld>
            <a:endParaRPr>
              <a:solidFill>
                <a:srgbClr val="000000"/>
              </a:solidFill>
            </a:endParaRPr>
          </a:p>
        </p:txBody>
      </p:sp>
    </p:spTree>
    <p:extLst>
      <p:ext uri="{BB962C8B-B14F-4D97-AF65-F5344CB8AC3E}">
        <p14:creationId xmlns:p14="http://schemas.microsoft.com/office/powerpoint/2010/main" val="61240132"/>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smtClean="0"/>
              <a:t>Mastertitelformat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Tree>
    <p:extLst>
      <p:ext uri="{BB962C8B-B14F-4D97-AF65-F5344CB8AC3E}">
        <p14:creationId xmlns:p14="http://schemas.microsoft.com/office/powerpoint/2010/main" val="24140036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pPr/>
              <a:t>‹Nr.›</a:t>
            </a:fld>
            <a:endParaRPr lang="de-DE"/>
          </a:p>
        </p:txBody>
      </p:sp>
      <p:sp>
        <p:nvSpPr>
          <p:cNvPr id="5" name="Datumsplatzhalter 4"/>
          <p:cNvSpPr>
            <a:spLocks noGrp="1"/>
          </p:cNvSpPr>
          <p:nvPr>
            <p:ph type="dt" sz="half" idx="2"/>
          </p:nvPr>
        </p:nvSpPr>
        <p:spPr>
          <a:xfrm>
            <a:off x="7123544" y="6552643"/>
            <a:ext cx="825285"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31.03.14</a:t>
            </a:r>
            <a:endParaRPr lang="de-DE" dirty="0">
              <a:solidFill>
                <a:prstClr val="black"/>
              </a:solidFill>
            </a:endParaRPr>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smtClean="0">
                <a:solidFill>
                  <a:prstClr val="black"/>
                </a:solidFill>
              </a:rPr>
              <a:t>Name/Vortragstitel</a:t>
            </a:r>
            <a:endParaRPr lang="de-DE" dirty="0">
              <a:solidFill>
                <a:prstClr val="black"/>
              </a:solidFill>
            </a:endParaRPr>
          </a:p>
        </p:txBody>
      </p:sp>
    </p:spTree>
    <p:extLst>
      <p:ext uri="{BB962C8B-B14F-4D97-AF65-F5344CB8AC3E}">
        <p14:creationId xmlns:p14="http://schemas.microsoft.com/office/powerpoint/2010/main" val="19146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a:p>
        </p:txBody>
      </p:sp>
      <p:sp>
        <p:nvSpPr>
          <p:cNvPr id="6" name="Datumsplatzhalter 4"/>
          <p:cNvSpPr>
            <a:spLocks noGrp="1"/>
          </p:cNvSpPr>
          <p:nvPr>
            <p:ph type="dt" sz="half" idx="13"/>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31.03.14</a:t>
            </a:r>
            <a:endParaRPr lang="de-DE" dirty="0">
              <a:solidFill>
                <a:prstClr val="black"/>
              </a:solidFill>
            </a:endParaRPr>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smtClean="0">
                <a:solidFill>
                  <a:prstClr val="black"/>
                </a:solidFill>
              </a:rPr>
              <a:t>Name/Vortragstitel</a:t>
            </a:r>
            <a:endParaRPr lang="de-DE" dirty="0">
              <a:solidFill>
                <a:prstClr val="black"/>
              </a:solidFill>
            </a:endParaRPr>
          </a:p>
        </p:txBody>
      </p:sp>
    </p:spTree>
    <p:extLst>
      <p:ext uri="{BB962C8B-B14F-4D97-AF65-F5344CB8AC3E}">
        <p14:creationId xmlns:p14="http://schemas.microsoft.com/office/powerpoint/2010/main" val="34917900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31.03.14</a:t>
            </a:r>
            <a:endParaRPr lang="de-DE" dirty="0">
              <a:solidFill>
                <a:prstClr val="black"/>
              </a:solidFill>
            </a:endParaRPr>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smtClean="0">
                <a:solidFill>
                  <a:prstClr val="black"/>
                </a:solidFill>
              </a:rPr>
              <a:t>Name/Vortragstitel</a:t>
            </a:r>
            <a:endParaRPr lang="de-DE" dirty="0">
              <a:solidFill>
                <a:prstClr val="black"/>
              </a:solidFill>
            </a:endParaRPr>
          </a:p>
        </p:txBody>
      </p:sp>
    </p:spTree>
    <p:extLst>
      <p:ext uri="{BB962C8B-B14F-4D97-AF65-F5344CB8AC3E}">
        <p14:creationId xmlns:p14="http://schemas.microsoft.com/office/powerpoint/2010/main" val="34700283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D2C3B205-26FA-154E-ACE5-F4CE7E8B703D}" type="datetimeFigureOut">
              <a:rPr lang="de-DE" smtClean="0"/>
              <a:pPr/>
              <a:t>22.08.2018</a:t>
            </a:fld>
            <a:endParaRPr lang="de-DE"/>
          </a:p>
        </p:txBody>
      </p:sp>
      <p:sp>
        <p:nvSpPr>
          <p:cNvPr id="3" name="Fußzeilenplatzhalter 2"/>
          <p:cNvSpPr>
            <a:spLocks noGrp="1"/>
          </p:cNvSpPr>
          <p:nvPr>
            <p:ph type="ftr" sz="quarter" idx="11"/>
          </p:nvPr>
        </p:nvSpPr>
        <p:spPr>
          <a:xfrm>
            <a:off x="457201" y="6356350"/>
            <a:ext cx="7006162" cy="365125"/>
          </a:xfrm>
          <a:prstGeom prst="rect">
            <a:avLst/>
          </a:prstGeom>
        </p:spPr>
        <p:txBody>
          <a:bodyPr/>
          <a:lstStyle/>
          <a:p>
            <a:endParaRPr lang="de-DE"/>
          </a:p>
        </p:txBody>
      </p:sp>
      <p:sp>
        <p:nvSpPr>
          <p:cNvPr id="4" name="Foliennummernplatzhalter 3"/>
          <p:cNvSpPr>
            <a:spLocks noGrp="1"/>
          </p:cNvSpPr>
          <p:nvPr>
            <p:ph type="sldNum" sz="quarter" idx="12"/>
          </p:nvPr>
        </p:nvSpPr>
        <p:spPr/>
        <p:txBody>
          <a:bodyPr/>
          <a:lstStyle/>
          <a:p>
            <a:fld id="{125CBDDA-5CCF-8748-8988-9DC6C8981774}" type="slidenum">
              <a:rPr lang="de-DE" smtClean="0"/>
              <a:pPr/>
              <a:t>‹Nr.›</a:t>
            </a:fld>
            <a:endParaRPr lang="de-DE"/>
          </a:p>
        </p:txBody>
      </p:sp>
    </p:spTree>
    <p:extLst>
      <p:ext uri="{BB962C8B-B14F-4D97-AF65-F5344CB8AC3E}">
        <p14:creationId xmlns:p14="http://schemas.microsoft.com/office/powerpoint/2010/main" val="198990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5F99029-C96A-4FA2-A3AF-25A1F84F2C4D}" type="slidenum">
              <a:rPr lang="en-US"/>
              <a:pPr>
                <a:defRPr/>
              </a:pPr>
              <a:t>‹Nr.›</a:t>
            </a:fld>
            <a:endParaRPr lang="en-US"/>
          </a:p>
        </p:txBody>
      </p:sp>
    </p:spTree>
    <p:extLst>
      <p:ext uri="{BB962C8B-B14F-4D97-AF65-F5344CB8AC3E}">
        <p14:creationId xmlns:p14="http://schemas.microsoft.com/office/powerpoint/2010/main" val="11900309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0824D171-3447-4EF3-AC8D-328FD07D9F4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3053743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7E92D044-0BBA-43CC-8315-67B4C7FC52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901380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C4165B6C-6D56-415E-A221-DCFFFAE5A75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1762617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FA1E05A1-C600-43BC-A3CD-0F62800F1AC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3767871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B2A8389C-1EFB-42BE-8487-F282E49E8B5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9481165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F51D91AE-B9AE-4978-A293-CE86656CB8C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10173323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7ECCB24C-B781-47DC-AF1E-F55ED1630EAC}"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2852967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536DD7C-5E5D-49B6-8DB3-DAACA9DBA41C}"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459296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C5B23AA-E501-4F83-AE95-F4C4A7EB2E9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40120290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2A232B91-8724-40CB-BEE6-F3029879B1F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3617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74F1F41-6F25-4810-A77B-899DC4F177AB}" type="slidenum">
              <a:rPr lang="en-US"/>
              <a:pPr>
                <a:defRPr/>
              </a:pPr>
              <a:t>‹Nr.›</a:t>
            </a:fld>
            <a:endParaRPr lang="en-US"/>
          </a:p>
        </p:txBody>
      </p:sp>
    </p:spTree>
    <p:extLst>
      <p:ext uri="{BB962C8B-B14F-4D97-AF65-F5344CB8AC3E}">
        <p14:creationId xmlns:p14="http://schemas.microsoft.com/office/powerpoint/2010/main" val="26584545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308493F0-D98D-4871-9CEE-97A32698DA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5030531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6858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858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685800" y="6248400"/>
            <a:ext cx="1905000" cy="457200"/>
          </a:xfrm>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a:xfrm>
            <a:off x="3124200" y="6248400"/>
            <a:ext cx="2895600" cy="457200"/>
          </a:xfrm>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a:xfrm>
            <a:off x="6553200" y="6248400"/>
            <a:ext cx="1905000" cy="457200"/>
          </a:xfrm>
        </p:spPr>
        <p:txBody>
          <a:bodyPr/>
          <a:lstStyle>
            <a:lvl1pPr>
              <a:defRPr/>
            </a:lvl1pPr>
          </a:lstStyle>
          <a:p>
            <a:fld id="{0CC4453A-7968-4B4B-8D68-DD7EEAF15CA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0137755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D81673C-1767-4EDF-A14D-CE4F36815215}" type="slidenum">
              <a:rPr lang="de-DE"/>
              <a:pPr>
                <a:defRPr/>
              </a:pPr>
              <a:t>‹Nr.›</a:t>
            </a:fld>
            <a:endParaRPr lang="de-DE"/>
          </a:p>
        </p:txBody>
      </p:sp>
    </p:spTree>
    <p:extLst>
      <p:ext uri="{BB962C8B-B14F-4D97-AF65-F5344CB8AC3E}">
        <p14:creationId xmlns:p14="http://schemas.microsoft.com/office/powerpoint/2010/main" val="22187444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99ACA5E-DAE1-445C-BD20-7D2C7F7D4F02}" type="slidenum">
              <a:rPr lang="de-DE"/>
              <a:pPr>
                <a:defRPr/>
              </a:pPr>
              <a:t>‹Nr.›</a:t>
            </a:fld>
            <a:endParaRPr lang="de-DE"/>
          </a:p>
        </p:txBody>
      </p:sp>
    </p:spTree>
    <p:extLst>
      <p:ext uri="{BB962C8B-B14F-4D97-AF65-F5344CB8AC3E}">
        <p14:creationId xmlns:p14="http://schemas.microsoft.com/office/powerpoint/2010/main" val="31889643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AF42FEC-8D8D-41A8-AFFF-AFA4CC0918F9}" type="slidenum">
              <a:rPr lang="de-DE"/>
              <a:pPr>
                <a:defRPr/>
              </a:pPr>
              <a:t>‹Nr.›</a:t>
            </a:fld>
            <a:endParaRPr lang="de-DE"/>
          </a:p>
        </p:txBody>
      </p:sp>
    </p:spTree>
    <p:extLst>
      <p:ext uri="{BB962C8B-B14F-4D97-AF65-F5344CB8AC3E}">
        <p14:creationId xmlns:p14="http://schemas.microsoft.com/office/powerpoint/2010/main" val="41082706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324631-78E5-42BD-8585-141C1DCEA6BF}" type="slidenum">
              <a:rPr lang="de-DE"/>
              <a:pPr>
                <a:defRPr/>
              </a:pPr>
              <a:t>‹Nr.›</a:t>
            </a:fld>
            <a:endParaRPr lang="de-DE"/>
          </a:p>
        </p:txBody>
      </p:sp>
    </p:spTree>
    <p:extLst>
      <p:ext uri="{BB962C8B-B14F-4D97-AF65-F5344CB8AC3E}">
        <p14:creationId xmlns:p14="http://schemas.microsoft.com/office/powerpoint/2010/main" val="29991414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8" name="Fußzeilenplatzhalt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9" name="Foliennummernplatzhalt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0DBE8AC-65B5-45BD-A6EB-545043D0971F}" type="slidenum">
              <a:rPr lang="de-DE"/>
              <a:pPr>
                <a:defRPr/>
              </a:pPr>
              <a:t>‹Nr.›</a:t>
            </a:fld>
            <a:endParaRPr lang="de-DE"/>
          </a:p>
        </p:txBody>
      </p:sp>
    </p:spTree>
    <p:extLst>
      <p:ext uri="{BB962C8B-B14F-4D97-AF65-F5344CB8AC3E}">
        <p14:creationId xmlns:p14="http://schemas.microsoft.com/office/powerpoint/2010/main" val="38485563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4" name="Fußzeilenplatzhalt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oliennummernplatzhalt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E795540-3D76-4C1C-9B07-308DCC7621EC}" type="slidenum">
              <a:rPr lang="de-DE"/>
              <a:pPr>
                <a:defRPr/>
              </a:pPr>
              <a:t>‹Nr.›</a:t>
            </a:fld>
            <a:endParaRPr lang="de-DE"/>
          </a:p>
        </p:txBody>
      </p:sp>
    </p:spTree>
    <p:extLst>
      <p:ext uri="{BB962C8B-B14F-4D97-AF65-F5344CB8AC3E}">
        <p14:creationId xmlns:p14="http://schemas.microsoft.com/office/powerpoint/2010/main" val="377085410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3" name="Fußzeilenplatzhalt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4" name="Foliennummernplatzhalt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5F5C264-46AB-4B31-8F78-F720C8F9FE16}" type="slidenum">
              <a:rPr lang="de-DE"/>
              <a:pPr>
                <a:defRPr/>
              </a:pPr>
              <a:t>‹Nr.›</a:t>
            </a:fld>
            <a:endParaRPr lang="de-DE"/>
          </a:p>
        </p:txBody>
      </p:sp>
    </p:spTree>
    <p:extLst>
      <p:ext uri="{BB962C8B-B14F-4D97-AF65-F5344CB8AC3E}">
        <p14:creationId xmlns:p14="http://schemas.microsoft.com/office/powerpoint/2010/main" val="16775293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C8956C0-0F0D-4154-9D66-6051AAFC00BC}" type="slidenum">
              <a:rPr lang="de-DE"/>
              <a:pPr>
                <a:defRPr/>
              </a:pPr>
              <a:t>‹Nr.›</a:t>
            </a:fld>
            <a:endParaRPr lang="de-DE"/>
          </a:p>
        </p:txBody>
      </p:sp>
    </p:spTree>
    <p:extLst>
      <p:ext uri="{BB962C8B-B14F-4D97-AF65-F5344CB8AC3E}">
        <p14:creationId xmlns:p14="http://schemas.microsoft.com/office/powerpoint/2010/main" val="2465735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438DBFE4-1BEC-479E-B2DE-708CA9EA1CA6}" type="slidenum">
              <a:rPr lang="en-US"/>
              <a:pPr>
                <a:defRPr/>
              </a:pPr>
              <a:t>‹Nr.›</a:t>
            </a:fld>
            <a:endParaRPr lang="en-US"/>
          </a:p>
        </p:txBody>
      </p:sp>
    </p:spTree>
    <p:extLst>
      <p:ext uri="{BB962C8B-B14F-4D97-AF65-F5344CB8AC3E}">
        <p14:creationId xmlns:p14="http://schemas.microsoft.com/office/powerpoint/2010/main" val="12863202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ußzeilenplatzhalt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7" name="Foliennummernplatzhalt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DF3CE4C-A722-4A41-A79B-EE72DBB84719}" type="slidenum">
              <a:rPr lang="de-DE"/>
              <a:pPr>
                <a:defRPr/>
              </a:pPr>
              <a:t>‹Nr.›</a:t>
            </a:fld>
            <a:endParaRPr lang="de-DE"/>
          </a:p>
        </p:txBody>
      </p:sp>
    </p:spTree>
    <p:extLst>
      <p:ext uri="{BB962C8B-B14F-4D97-AF65-F5344CB8AC3E}">
        <p14:creationId xmlns:p14="http://schemas.microsoft.com/office/powerpoint/2010/main" val="26034063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666C6FD-28D2-48C7-8304-600831603BA2}" type="slidenum">
              <a:rPr lang="de-DE"/>
              <a:pPr>
                <a:defRPr/>
              </a:pPr>
              <a:t>‹Nr.›</a:t>
            </a:fld>
            <a:endParaRPr lang="de-DE"/>
          </a:p>
        </p:txBody>
      </p:sp>
    </p:spTree>
    <p:extLst>
      <p:ext uri="{BB962C8B-B14F-4D97-AF65-F5344CB8AC3E}">
        <p14:creationId xmlns:p14="http://schemas.microsoft.com/office/powerpoint/2010/main" val="142408337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5" name="Fußzeilenplatzhalt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53752BD-3748-4402-A28E-8D0B3B2F890E}" type="slidenum">
              <a:rPr lang="de-DE"/>
              <a:pPr>
                <a:defRPr/>
              </a:pPr>
              <a:t>‹Nr.›</a:t>
            </a:fld>
            <a:endParaRPr lang="de-DE"/>
          </a:p>
        </p:txBody>
      </p:sp>
    </p:spTree>
    <p:extLst>
      <p:ext uri="{BB962C8B-B14F-4D97-AF65-F5344CB8AC3E}">
        <p14:creationId xmlns:p14="http://schemas.microsoft.com/office/powerpoint/2010/main" val="37156330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lvl1pPr>
              <a:defRPr/>
            </a:lvl1pPr>
          </a:lstStyle>
          <a:p>
            <a:endParaRPr lang="de-DE"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D4EABA7-93CD-4A7D-9C92-1EF1685088FB}"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6134196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CFD0FE02-261D-48EA-AF88-10CDDCC0A41D}"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31448857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EEABA02-B30F-48A2-B2C9-4009EB24A744}"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21956929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endParaRPr lang="de-DE"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499DF829-94B3-4773-B5DD-7F7BD60D9A3B}"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13978099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endParaRPr lang="de-DE" altLang="en-US">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ltLang="en-US">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2A0352C-BF72-4530-9891-0F6001E0F93D}"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4156154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lvl1pPr>
              <a:defRPr/>
            </a:lvl1pPr>
          </a:lstStyle>
          <a:p>
            <a:endParaRPr lang="de-DE" altLang="en-US">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ltLang="en-US">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B0D9479A-2C21-43B7-BF53-72C9499562DF}"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34647824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en-US">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ltLang="en-US">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703EFB6C-8153-418A-988A-0836B28D9C1D}"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2741929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250"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3838"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ACE35B47-4195-4CBC-B2F3-99BFFFAB6B29}" type="slidenum">
              <a:rPr lang="en-US"/>
              <a:pPr>
                <a:defRPr/>
              </a:pPr>
              <a:t>‹Nr.›</a:t>
            </a:fld>
            <a:endParaRPr lang="en-US"/>
          </a:p>
        </p:txBody>
      </p:sp>
    </p:spTree>
    <p:extLst>
      <p:ext uri="{BB962C8B-B14F-4D97-AF65-F5344CB8AC3E}">
        <p14:creationId xmlns:p14="http://schemas.microsoft.com/office/powerpoint/2010/main" val="12015224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5294BE1-84FB-4CD8-B0DD-3ECD994E7CB7}"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15352437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ltLang="en-US">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11AFAB3-317C-4E5D-A251-9DFF9A6661C0}"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9231988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7774A278-C3C8-4DD7-B99B-1FF422F71B18}"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377760408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DE"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ltLang="en-US">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749F5AD6-EE39-42F8-BF66-065E50455320}"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8552414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457200" y="1600200"/>
            <a:ext cx="8229600" cy="4525963"/>
          </a:xfrm>
        </p:spPr>
        <p:txBody>
          <a:bodyPr/>
          <a:lstStyle/>
          <a:p>
            <a:endParaRPr lang="en-US"/>
          </a:p>
        </p:txBody>
      </p:sp>
      <p:sp>
        <p:nvSpPr>
          <p:cNvPr id="4" name="Datumsplatzhalter 3"/>
          <p:cNvSpPr>
            <a:spLocks noGrp="1"/>
          </p:cNvSpPr>
          <p:nvPr>
            <p:ph type="dt" sz="half" idx="10"/>
          </p:nvPr>
        </p:nvSpPr>
        <p:spPr>
          <a:xfrm>
            <a:off x="457200" y="6245225"/>
            <a:ext cx="2133600" cy="476250"/>
          </a:xfrm>
        </p:spPr>
        <p:txBody>
          <a:bodyPr/>
          <a:lstStyle>
            <a:lvl1pPr>
              <a:defRPr/>
            </a:lvl1pPr>
          </a:lstStyle>
          <a:p>
            <a:endParaRPr lang="de-DE" altLang="en-US">
              <a:solidFill>
                <a:srgbClr val="000000"/>
              </a:solidFill>
            </a:endParaRPr>
          </a:p>
        </p:txBody>
      </p:sp>
      <p:sp>
        <p:nvSpPr>
          <p:cNvPr id="5" name="Fußzeilenplatzhalter 4"/>
          <p:cNvSpPr>
            <a:spLocks noGrp="1"/>
          </p:cNvSpPr>
          <p:nvPr>
            <p:ph type="ftr" sz="quarter" idx="11"/>
          </p:nvPr>
        </p:nvSpPr>
        <p:spPr>
          <a:xfrm>
            <a:off x="3124200" y="6245225"/>
            <a:ext cx="2895600" cy="476250"/>
          </a:xfrm>
        </p:spPr>
        <p:txBody>
          <a:bodyPr/>
          <a:lstStyle>
            <a:lvl1pPr>
              <a:defRPr/>
            </a:lvl1pPr>
          </a:lstStyle>
          <a:p>
            <a:endParaRPr lang="de-DE" altLang="en-US">
              <a:solidFill>
                <a:srgbClr val="000000"/>
              </a:solidFill>
            </a:endParaRPr>
          </a:p>
        </p:txBody>
      </p:sp>
      <p:sp>
        <p:nvSpPr>
          <p:cNvPr id="6" name="Foliennummernplatzhalter 5"/>
          <p:cNvSpPr>
            <a:spLocks noGrp="1"/>
          </p:cNvSpPr>
          <p:nvPr>
            <p:ph type="sldNum" sz="quarter" idx="12"/>
          </p:nvPr>
        </p:nvSpPr>
        <p:spPr>
          <a:xfrm>
            <a:off x="6553200" y="6245225"/>
            <a:ext cx="2133600" cy="476250"/>
          </a:xfrm>
        </p:spPr>
        <p:txBody>
          <a:bodyPr/>
          <a:lstStyle>
            <a:lvl1pPr>
              <a:defRPr/>
            </a:lvl1pPr>
          </a:lstStyle>
          <a:p>
            <a:fld id="{8E5E1807-49E3-4225-9C69-A2D9C60C39A1}"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26047671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de-DE" smtClean="0"/>
              <a:t>Titelmasterformat durch Klicken bearbeiten</a:t>
            </a:r>
            <a:endParaRPr lang="en-US"/>
          </a:p>
        </p:txBody>
      </p:sp>
      <p:sp>
        <p:nvSpPr>
          <p:cNvPr id="3" name="Inhaltsplatzhalter 2"/>
          <p:cNvSpPr>
            <a:spLocks noGrp="1"/>
          </p:cNvSpPr>
          <p:nvPr>
            <p:ph sz="quarter" idx="1"/>
          </p:nvPr>
        </p:nvSpPr>
        <p:spPr>
          <a:xfrm>
            <a:off x="457200" y="1600200"/>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57200" y="3938588"/>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8200" y="3938588"/>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a:xfrm>
            <a:off x="457200" y="6245225"/>
            <a:ext cx="2133600" cy="476250"/>
          </a:xfrm>
        </p:spPr>
        <p:txBody>
          <a:bodyPr/>
          <a:lstStyle>
            <a:lvl1pPr>
              <a:defRPr/>
            </a:lvl1pPr>
          </a:lstStyle>
          <a:p>
            <a:endParaRPr lang="de-DE" altLang="en-US">
              <a:solidFill>
                <a:srgbClr val="000000"/>
              </a:solidFill>
            </a:endParaRPr>
          </a:p>
        </p:txBody>
      </p:sp>
      <p:sp>
        <p:nvSpPr>
          <p:cNvPr id="8" name="Fußzeilenplatzhalter 7"/>
          <p:cNvSpPr>
            <a:spLocks noGrp="1"/>
          </p:cNvSpPr>
          <p:nvPr>
            <p:ph type="ftr" sz="quarter" idx="11"/>
          </p:nvPr>
        </p:nvSpPr>
        <p:spPr>
          <a:xfrm>
            <a:off x="3124200" y="6245225"/>
            <a:ext cx="2895600" cy="476250"/>
          </a:xfrm>
        </p:spPr>
        <p:txBody>
          <a:bodyPr/>
          <a:lstStyle>
            <a:lvl1pPr>
              <a:defRPr/>
            </a:lvl1pPr>
          </a:lstStyle>
          <a:p>
            <a:endParaRPr lang="de-DE" altLang="en-US">
              <a:solidFill>
                <a:srgbClr val="000000"/>
              </a:solidFill>
            </a:endParaRPr>
          </a:p>
        </p:txBody>
      </p:sp>
      <p:sp>
        <p:nvSpPr>
          <p:cNvPr id="9" name="Foliennummernplatzhalter 8"/>
          <p:cNvSpPr>
            <a:spLocks noGrp="1"/>
          </p:cNvSpPr>
          <p:nvPr>
            <p:ph type="sldNum" sz="quarter" idx="12"/>
          </p:nvPr>
        </p:nvSpPr>
        <p:spPr>
          <a:xfrm>
            <a:off x="6553200" y="6245225"/>
            <a:ext cx="2133600" cy="476250"/>
          </a:xfrm>
        </p:spPr>
        <p:txBody>
          <a:bodyPr/>
          <a:lstStyle>
            <a:lvl1pPr>
              <a:defRPr/>
            </a:lvl1pPr>
          </a:lstStyle>
          <a:p>
            <a:fld id="{88BEBCC4-E3AF-4796-8DC4-D6F5D803036E}" type="slidenum">
              <a:rPr lang="de-DE" altLang="en-US">
                <a:solidFill>
                  <a:srgbClr val="000000"/>
                </a:solidFill>
              </a:rPr>
              <a:pPr/>
              <a:t>‹Nr.›</a:t>
            </a:fld>
            <a:endParaRPr lang="de-DE" altLang="en-US">
              <a:solidFill>
                <a:srgbClr val="000000"/>
              </a:solidFill>
            </a:endParaRPr>
          </a:p>
        </p:txBody>
      </p:sp>
    </p:spTree>
    <p:extLst>
      <p:ext uri="{BB962C8B-B14F-4D97-AF65-F5344CB8AC3E}">
        <p14:creationId xmlns:p14="http://schemas.microsoft.com/office/powerpoint/2010/main" val="7313342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fld id="{F142F35D-9C89-4BB7-9605-7FD0ED37AD2A}" type="slidenum">
              <a:rPr lang="de-DE" altLang="de-DE"/>
              <a:pPr/>
              <a:t>‹Nr.›</a:t>
            </a:fld>
            <a:endParaRPr lang="de-DE" altLang="de-DE"/>
          </a:p>
        </p:txBody>
      </p:sp>
    </p:spTree>
    <p:extLst>
      <p:ext uri="{BB962C8B-B14F-4D97-AF65-F5344CB8AC3E}">
        <p14:creationId xmlns:p14="http://schemas.microsoft.com/office/powerpoint/2010/main" val="17492706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B0979AC3-031A-4DA0-91F7-DB145E9093F1}" type="slidenum">
              <a:rPr lang="de-DE" altLang="de-DE"/>
              <a:pPr/>
              <a:t>‹Nr.›</a:t>
            </a:fld>
            <a:endParaRPr lang="de-DE" altLang="de-DE"/>
          </a:p>
        </p:txBody>
      </p:sp>
    </p:spTree>
    <p:extLst>
      <p:ext uri="{BB962C8B-B14F-4D97-AF65-F5344CB8AC3E}">
        <p14:creationId xmlns:p14="http://schemas.microsoft.com/office/powerpoint/2010/main" val="11090424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fld id="{B80E81C9-0050-4234-B7C9-1FBB97C18578}" type="slidenum">
              <a:rPr lang="de-DE" altLang="de-DE"/>
              <a:pPr/>
              <a:t>‹Nr.›</a:t>
            </a:fld>
            <a:endParaRPr lang="de-DE" altLang="de-DE"/>
          </a:p>
        </p:txBody>
      </p:sp>
    </p:spTree>
    <p:extLst>
      <p:ext uri="{BB962C8B-B14F-4D97-AF65-F5344CB8AC3E}">
        <p14:creationId xmlns:p14="http://schemas.microsoft.com/office/powerpoint/2010/main" val="27564592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fld id="{9D144080-BB82-415E-B345-0FEFEAB9E8E1}" type="slidenum">
              <a:rPr lang="de-DE" altLang="de-DE"/>
              <a:pPr/>
              <a:t>‹Nr.›</a:t>
            </a:fld>
            <a:endParaRPr lang="de-DE" altLang="de-DE"/>
          </a:p>
        </p:txBody>
      </p:sp>
    </p:spTree>
    <p:extLst>
      <p:ext uri="{BB962C8B-B14F-4D97-AF65-F5344CB8AC3E}">
        <p14:creationId xmlns:p14="http://schemas.microsoft.com/office/powerpoint/2010/main" val="352164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E99199F9-F44E-4DC9-9452-60D288C75330}" type="slidenum">
              <a:rPr lang="en-US"/>
              <a:pPr>
                <a:defRPr/>
              </a:pPr>
              <a:t>‹Nr.›</a:t>
            </a:fld>
            <a:endParaRPr lang="en-US"/>
          </a:p>
        </p:txBody>
      </p:sp>
    </p:spTree>
    <p:extLst>
      <p:ext uri="{BB962C8B-B14F-4D97-AF65-F5344CB8AC3E}">
        <p14:creationId xmlns:p14="http://schemas.microsoft.com/office/powerpoint/2010/main" val="208063188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fld id="{3E9449A4-B4AF-437C-8CEB-0EC8C99635F2}" type="slidenum">
              <a:rPr lang="de-DE" altLang="de-DE"/>
              <a:pPr/>
              <a:t>‹Nr.›</a:t>
            </a:fld>
            <a:endParaRPr lang="de-DE" altLang="de-DE"/>
          </a:p>
        </p:txBody>
      </p:sp>
    </p:spTree>
    <p:extLst>
      <p:ext uri="{BB962C8B-B14F-4D97-AF65-F5344CB8AC3E}">
        <p14:creationId xmlns:p14="http://schemas.microsoft.com/office/powerpoint/2010/main" val="5561338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fld id="{FF7A1182-B3CC-4E82-B655-F8FDE5681582}" type="slidenum">
              <a:rPr lang="de-DE" altLang="de-DE"/>
              <a:pPr/>
              <a:t>‹Nr.›</a:t>
            </a:fld>
            <a:endParaRPr lang="de-DE" altLang="de-DE"/>
          </a:p>
        </p:txBody>
      </p:sp>
    </p:spTree>
    <p:extLst>
      <p:ext uri="{BB962C8B-B14F-4D97-AF65-F5344CB8AC3E}">
        <p14:creationId xmlns:p14="http://schemas.microsoft.com/office/powerpoint/2010/main" val="36600513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fld id="{2352FC46-7146-44A0-9636-E2590C425AF4}" type="slidenum">
              <a:rPr lang="de-DE" altLang="de-DE"/>
              <a:pPr/>
              <a:t>‹Nr.›</a:t>
            </a:fld>
            <a:endParaRPr lang="de-DE" altLang="de-DE"/>
          </a:p>
        </p:txBody>
      </p:sp>
    </p:spTree>
    <p:extLst>
      <p:ext uri="{BB962C8B-B14F-4D97-AF65-F5344CB8AC3E}">
        <p14:creationId xmlns:p14="http://schemas.microsoft.com/office/powerpoint/2010/main" val="34983110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609C9212-67CD-4494-89FF-45FEBACC7CF5}" type="slidenum">
              <a:rPr lang="de-DE" altLang="de-DE"/>
              <a:pPr/>
              <a:t>‹Nr.›</a:t>
            </a:fld>
            <a:endParaRPr lang="de-DE" altLang="de-DE"/>
          </a:p>
        </p:txBody>
      </p:sp>
    </p:spTree>
    <p:extLst>
      <p:ext uri="{BB962C8B-B14F-4D97-AF65-F5344CB8AC3E}">
        <p14:creationId xmlns:p14="http://schemas.microsoft.com/office/powerpoint/2010/main" val="8796810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4AD85C54-AE81-4887-B196-6E46F778719D}" type="slidenum">
              <a:rPr lang="de-DE" altLang="de-DE"/>
              <a:pPr/>
              <a:t>‹Nr.›</a:t>
            </a:fld>
            <a:endParaRPr lang="de-DE" altLang="de-DE"/>
          </a:p>
        </p:txBody>
      </p:sp>
    </p:spTree>
    <p:extLst>
      <p:ext uri="{BB962C8B-B14F-4D97-AF65-F5344CB8AC3E}">
        <p14:creationId xmlns:p14="http://schemas.microsoft.com/office/powerpoint/2010/main" val="39040341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14D3BF00-3726-4115-912A-2D9C937F2C26}" type="slidenum">
              <a:rPr lang="de-DE" altLang="de-DE"/>
              <a:pPr/>
              <a:t>‹Nr.›</a:t>
            </a:fld>
            <a:endParaRPr lang="de-DE" altLang="de-DE"/>
          </a:p>
        </p:txBody>
      </p:sp>
    </p:spTree>
    <p:extLst>
      <p:ext uri="{BB962C8B-B14F-4D97-AF65-F5344CB8AC3E}">
        <p14:creationId xmlns:p14="http://schemas.microsoft.com/office/powerpoint/2010/main" val="15133596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AAADAB19-DD8E-4641-8E30-7220BBB4B824}" type="slidenum">
              <a:rPr lang="de-DE" altLang="de-DE"/>
              <a:pPr/>
              <a:t>‹Nr.›</a:t>
            </a:fld>
            <a:endParaRPr lang="de-DE" altLang="de-DE"/>
          </a:p>
        </p:txBody>
      </p:sp>
    </p:spTree>
    <p:extLst>
      <p:ext uri="{BB962C8B-B14F-4D97-AF65-F5344CB8AC3E}">
        <p14:creationId xmlns:p14="http://schemas.microsoft.com/office/powerpoint/2010/main" val="17183666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287338" y="1125538"/>
            <a:ext cx="8605837" cy="5256212"/>
          </a:xfrm>
        </p:spPr>
        <p:txBody>
          <a:bodyPr/>
          <a:lstStyle/>
          <a:p>
            <a:endParaRPr lang="de-DE"/>
          </a:p>
        </p:txBody>
      </p:sp>
      <p:sp>
        <p:nvSpPr>
          <p:cNvPr id="4" name="Foliennummernplatzhalter 3"/>
          <p:cNvSpPr>
            <a:spLocks noGrp="1"/>
          </p:cNvSpPr>
          <p:nvPr>
            <p:ph type="sldNum" sz="quarter" idx="10"/>
          </p:nvPr>
        </p:nvSpPr>
        <p:spPr>
          <a:xfrm>
            <a:off x="8316913" y="6607175"/>
            <a:ext cx="728662" cy="250825"/>
          </a:xfrm>
        </p:spPr>
        <p:txBody>
          <a:bodyPr/>
          <a:lstStyle>
            <a:lvl1pPr>
              <a:defRPr/>
            </a:lvl1pPr>
          </a:lstStyle>
          <a:p>
            <a:fld id="{B0C49136-8C33-4403-8610-B09C995DC5B0}" type="slidenum">
              <a:rPr lang="de-DE" altLang="de-DE"/>
              <a:pPr/>
              <a:t>‹Nr.›</a:t>
            </a:fld>
            <a:endParaRPr lang="de-DE" altLang="de-DE"/>
          </a:p>
        </p:txBody>
      </p:sp>
    </p:spTree>
    <p:extLst>
      <p:ext uri="{BB962C8B-B14F-4D97-AF65-F5344CB8AC3E}">
        <p14:creationId xmlns:p14="http://schemas.microsoft.com/office/powerpoint/2010/main" val="11716385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7338" y="1125538"/>
            <a:ext cx="4225925" cy="52562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8316913" y="6607175"/>
            <a:ext cx="728662" cy="250825"/>
          </a:xfrm>
        </p:spPr>
        <p:txBody>
          <a:bodyPr/>
          <a:lstStyle>
            <a:lvl1pPr>
              <a:defRPr/>
            </a:lvl1pPr>
          </a:lstStyle>
          <a:p>
            <a:fld id="{50906953-75FD-4827-ACAA-CF31DE37A6F4}" type="slidenum">
              <a:rPr lang="de-DE" altLang="de-DE"/>
              <a:pPr/>
              <a:t>‹Nr.›</a:t>
            </a:fld>
            <a:endParaRPr lang="de-DE" altLang="de-DE"/>
          </a:p>
        </p:txBody>
      </p:sp>
    </p:spTree>
    <p:extLst>
      <p:ext uri="{BB962C8B-B14F-4D97-AF65-F5344CB8AC3E}">
        <p14:creationId xmlns:p14="http://schemas.microsoft.com/office/powerpoint/2010/main" val="13991785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87338" y="225425"/>
            <a:ext cx="8605837" cy="61563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8316913" y="6607175"/>
            <a:ext cx="728662" cy="250825"/>
          </a:xfrm>
        </p:spPr>
        <p:txBody>
          <a:bodyPr/>
          <a:lstStyle>
            <a:lvl1pPr>
              <a:defRPr/>
            </a:lvl1pPr>
          </a:lstStyle>
          <a:p>
            <a:fld id="{4E7A603C-AAAE-4541-A4FB-843354792E9C}" type="slidenum">
              <a:rPr lang="de-DE" altLang="de-DE"/>
              <a:pPr/>
              <a:t>‹Nr.›</a:t>
            </a:fld>
            <a:endParaRPr lang="de-DE" altLang="de-DE"/>
          </a:p>
        </p:txBody>
      </p:sp>
    </p:spTree>
    <p:extLst>
      <p:ext uri="{BB962C8B-B14F-4D97-AF65-F5344CB8AC3E}">
        <p14:creationId xmlns:p14="http://schemas.microsoft.com/office/powerpoint/2010/main" val="1532517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90313E5D-2F63-41C1-BBAC-C6B7E9D11D9F}" type="slidenum">
              <a:rPr lang="en-US"/>
              <a:pPr>
                <a:defRPr/>
              </a:pPr>
              <a:t>‹Nr.›</a:t>
            </a:fld>
            <a:endParaRPr lang="en-US"/>
          </a:p>
        </p:txBody>
      </p:sp>
    </p:spTree>
    <p:extLst>
      <p:ext uri="{BB962C8B-B14F-4D97-AF65-F5344CB8AC3E}">
        <p14:creationId xmlns:p14="http://schemas.microsoft.com/office/powerpoint/2010/main" val="7178300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A157C2F2-0088-4769-9330-8FB5D47F059D}" type="slidenum">
              <a:rPr lang="de-DE"/>
              <a:pPr>
                <a:defRPr/>
              </a:pPr>
              <a:t>‹Nr.›</a:t>
            </a:fld>
            <a:endParaRPr lang="de-DE"/>
          </a:p>
        </p:txBody>
      </p:sp>
    </p:spTree>
    <p:extLst>
      <p:ext uri="{BB962C8B-B14F-4D97-AF65-F5344CB8AC3E}">
        <p14:creationId xmlns:p14="http://schemas.microsoft.com/office/powerpoint/2010/main" val="42754418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9DA69B4A-FE74-4DD7-9018-C7264E188C18}" type="slidenum">
              <a:rPr lang="de-DE"/>
              <a:pPr>
                <a:defRPr/>
              </a:pPr>
              <a:t>‹Nr.›</a:t>
            </a:fld>
            <a:endParaRPr lang="de-DE"/>
          </a:p>
        </p:txBody>
      </p:sp>
    </p:spTree>
    <p:extLst>
      <p:ext uri="{BB962C8B-B14F-4D97-AF65-F5344CB8AC3E}">
        <p14:creationId xmlns:p14="http://schemas.microsoft.com/office/powerpoint/2010/main" val="188658659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A76F2C59-69A8-49C7-B674-CED36E0CE5BD}" type="slidenum">
              <a:rPr lang="de-DE"/>
              <a:pPr>
                <a:defRPr/>
              </a:pPr>
              <a:t>‹Nr.›</a:t>
            </a:fld>
            <a:endParaRPr lang="de-DE"/>
          </a:p>
        </p:txBody>
      </p:sp>
    </p:spTree>
    <p:extLst>
      <p:ext uri="{BB962C8B-B14F-4D97-AF65-F5344CB8AC3E}">
        <p14:creationId xmlns:p14="http://schemas.microsoft.com/office/powerpoint/2010/main" val="1007733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fld id="{947A77B7-D630-440E-80BD-EF7AB6A709C6}" type="slidenum">
              <a:rPr lang="de-DE"/>
              <a:pPr>
                <a:defRPr/>
              </a:pPr>
              <a:t>‹Nr.›</a:t>
            </a:fld>
            <a:endParaRPr lang="de-DE"/>
          </a:p>
        </p:txBody>
      </p:sp>
    </p:spTree>
    <p:extLst>
      <p:ext uri="{BB962C8B-B14F-4D97-AF65-F5344CB8AC3E}">
        <p14:creationId xmlns:p14="http://schemas.microsoft.com/office/powerpoint/2010/main" val="27578201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fld id="{C856DA17-8F35-4C8E-A224-ECFFC6B689AA}" type="slidenum">
              <a:rPr lang="de-DE"/>
              <a:pPr>
                <a:defRPr/>
              </a:pPr>
              <a:t>‹Nr.›</a:t>
            </a:fld>
            <a:endParaRPr lang="de-DE"/>
          </a:p>
        </p:txBody>
      </p:sp>
    </p:spTree>
    <p:extLst>
      <p:ext uri="{BB962C8B-B14F-4D97-AF65-F5344CB8AC3E}">
        <p14:creationId xmlns:p14="http://schemas.microsoft.com/office/powerpoint/2010/main" val="40311089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37E5A37C-F67D-4C31-AC50-A19A9B92D473}" type="slidenum">
              <a:rPr lang="de-DE"/>
              <a:pPr>
                <a:defRPr/>
              </a:pPr>
              <a:t>‹Nr.›</a:t>
            </a:fld>
            <a:endParaRPr lang="de-DE"/>
          </a:p>
        </p:txBody>
      </p:sp>
    </p:spTree>
    <p:extLst>
      <p:ext uri="{BB962C8B-B14F-4D97-AF65-F5344CB8AC3E}">
        <p14:creationId xmlns:p14="http://schemas.microsoft.com/office/powerpoint/2010/main" val="37121883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61E0A3FD-B5B5-4847-A570-F4A72E7F20D1}" type="slidenum">
              <a:rPr lang="de-DE"/>
              <a:pPr>
                <a:defRPr/>
              </a:pPr>
              <a:t>‹Nr.›</a:t>
            </a:fld>
            <a:endParaRPr lang="de-DE"/>
          </a:p>
        </p:txBody>
      </p:sp>
    </p:spTree>
    <p:extLst>
      <p:ext uri="{BB962C8B-B14F-4D97-AF65-F5344CB8AC3E}">
        <p14:creationId xmlns:p14="http://schemas.microsoft.com/office/powerpoint/2010/main" val="30459563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F48A9027-A6AC-430F-AA21-F24F7A0C62C7}" type="slidenum">
              <a:rPr lang="de-DE"/>
              <a:pPr>
                <a:defRPr/>
              </a:pPr>
              <a:t>‹Nr.›</a:t>
            </a:fld>
            <a:endParaRPr lang="de-DE"/>
          </a:p>
        </p:txBody>
      </p:sp>
    </p:spTree>
    <p:extLst>
      <p:ext uri="{BB962C8B-B14F-4D97-AF65-F5344CB8AC3E}">
        <p14:creationId xmlns:p14="http://schemas.microsoft.com/office/powerpoint/2010/main" val="17424319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DDBE6394-2575-4102-971C-903175DDD7A3}" type="slidenum">
              <a:rPr lang="de-DE"/>
              <a:pPr>
                <a:defRPr/>
              </a:pPr>
              <a:t>‹Nr.›</a:t>
            </a:fld>
            <a:endParaRPr lang="de-DE"/>
          </a:p>
        </p:txBody>
      </p:sp>
    </p:spTree>
    <p:extLst>
      <p:ext uri="{BB962C8B-B14F-4D97-AF65-F5344CB8AC3E}">
        <p14:creationId xmlns:p14="http://schemas.microsoft.com/office/powerpoint/2010/main" val="28054139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B34EA14F-1D8C-4CF8-ABB0-3CEB55D4BE1C}" type="slidenum">
              <a:rPr lang="de-DE"/>
              <a:pPr>
                <a:defRPr/>
              </a:pPr>
              <a:t>‹Nr.›</a:t>
            </a:fld>
            <a:endParaRPr lang="de-DE"/>
          </a:p>
        </p:txBody>
      </p:sp>
    </p:spTree>
    <p:extLst>
      <p:ext uri="{BB962C8B-B14F-4D97-AF65-F5344CB8AC3E}">
        <p14:creationId xmlns:p14="http://schemas.microsoft.com/office/powerpoint/2010/main" val="258538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AAA5E68E-2541-4403-9010-A02F9CC030D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309365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9D8BA13E-3ACD-4C45-B365-6FBDAE418D17}" type="slidenum">
              <a:rPr lang="en-US"/>
              <a:pPr>
                <a:defRPr/>
              </a:pPr>
              <a:t>‹Nr.›</a:t>
            </a:fld>
            <a:endParaRPr lang="en-US"/>
          </a:p>
        </p:txBody>
      </p:sp>
    </p:spTree>
    <p:extLst>
      <p:ext uri="{BB962C8B-B14F-4D97-AF65-F5344CB8AC3E}">
        <p14:creationId xmlns:p14="http://schemas.microsoft.com/office/powerpoint/2010/main" val="1304036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17D8506E-0655-46F3-A437-B367B01769E8}" type="slidenum">
              <a:rPr lang="de-DE"/>
              <a:pPr>
                <a:defRPr/>
              </a:pPr>
              <a:t>‹Nr.›</a:t>
            </a:fld>
            <a:endParaRPr lang="de-DE"/>
          </a:p>
        </p:txBody>
      </p:sp>
    </p:spTree>
    <p:extLst>
      <p:ext uri="{BB962C8B-B14F-4D97-AF65-F5344CB8AC3E}">
        <p14:creationId xmlns:p14="http://schemas.microsoft.com/office/powerpoint/2010/main" val="6585000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5"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6"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DA6640CC-19F3-40EF-A53D-2F52ED3AAEE1}" type="slidenum">
              <a:rPr lang="en-US"/>
              <a:pPr>
                <a:defRPr/>
              </a:pPr>
              <a:t>‹Nr.›</a:t>
            </a:fld>
            <a:endParaRPr lang="en-US"/>
          </a:p>
        </p:txBody>
      </p:sp>
    </p:spTree>
    <p:extLst>
      <p:ext uri="{BB962C8B-B14F-4D97-AF65-F5344CB8AC3E}">
        <p14:creationId xmlns:p14="http://schemas.microsoft.com/office/powerpoint/2010/main" val="115922789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5"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6"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2A87BE3E-97BC-41A4-A0CC-01BE2BB6B70D}" type="slidenum">
              <a:rPr lang="en-US"/>
              <a:pPr>
                <a:defRPr/>
              </a:pPr>
              <a:t>‹Nr.›</a:t>
            </a:fld>
            <a:endParaRPr lang="en-US"/>
          </a:p>
        </p:txBody>
      </p:sp>
    </p:spTree>
    <p:extLst>
      <p:ext uri="{BB962C8B-B14F-4D97-AF65-F5344CB8AC3E}">
        <p14:creationId xmlns:p14="http://schemas.microsoft.com/office/powerpoint/2010/main" val="26684928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5"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6"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04BEFDD0-A2E9-4110-83FD-927B38DB5D67}" type="slidenum">
              <a:rPr lang="en-US"/>
              <a:pPr>
                <a:defRPr/>
              </a:pPr>
              <a:t>‹Nr.›</a:t>
            </a:fld>
            <a:endParaRPr lang="en-US"/>
          </a:p>
        </p:txBody>
      </p:sp>
    </p:spTree>
    <p:extLst>
      <p:ext uri="{BB962C8B-B14F-4D97-AF65-F5344CB8AC3E}">
        <p14:creationId xmlns:p14="http://schemas.microsoft.com/office/powerpoint/2010/main" val="1468714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250"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3838"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6"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7"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A201B308-A586-45AB-A919-68E56F3344B0}" type="slidenum">
              <a:rPr lang="en-US"/>
              <a:pPr>
                <a:defRPr/>
              </a:pPr>
              <a:t>‹Nr.›</a:t>
            </a:fld>
            <a:endParaRPr lang="en-US"/>
          </a:p>
        </p:txBody>
      </p:sp>
    </p:spTree>
    <p:extLst>
      <p:ext uri="{BB962C8B-B14F-4D97-AF65-F5344CB8AC3E}">
        <p14:creationId xmlns:p14="http://schemas.microsoft.com/office/powerpoint/2010/main" val="10017250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8"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9"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1F1D2E90-0BDA-40C0-9543-A4C5A3E5B750}" type="slidenum">
              <a:rPr lang="en-US"/>
              <a:pPr>
                <a:defRPr/>
              </a:pPr>
              <a:t>‹Nr.›</a:t>
            </a:fld>
            <a:endParaRPr lang="en-US"/>
          </a:p>
        </p:txBody>
      </p:sp>
    </p:spTree>
    <p:extLst>
      <p:ext uri="{BB962C8B-B14F-4D97-AF65-F5344CB8AC3E}">
        <p14:creationId xmlns:p14="http://schemas.microsoft.com/office/powerpoint/2010/main" val="17003477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4"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5"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CC036A33-366A-445D-8981-8125F8235DD8}" type="slidenum">
              <a:rPr lang="en-US"/>
              <a:pPr>
                <a:defRPr/>
              </a:pPr>
              <a:t>‹Nr.›</a:t>
            </a:fld>
            <a:endParaRPr lang="en-US"/>
          </a:p>
        </p:txBody>
      </p:sp>
    </p:spTree>
    <p:extLst>
      <p:ext uri="{BB962C8B-B14F-4D97-AF65-F5344CB8AC3E}">
        <p14:creationId xmlns:p14="http://schemas.microsoft.com/office/powerpoint/2010/main" val="7979385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3"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4"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B34651A7-0B32-4D61-8D77-BAB34003F387}" type="slidenum">
              <a:rPr lang="en-US"/>
              <a:pPr>
                <a:defRPr/>
              </a:pPr>
              <a:t>‹Nr.›</a:t>
            </a:fld>
            <a:endParaRPr lang="en-US"/>
          </a:p>
        </p:txBody>
      </p:sp>
    </p:spTree>
    <p:extLst>
      <p:ext uri="{BB962C8B-B14F-4D97-AF65-F5344CB8AC3E}">
        <p14:creationId xmlns:p14="http://schemas.microsoft.com/office/powerpoint/2010/main" val="13009347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6"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7"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686245A6-F213-4DE1-9146-5E32E4314C16}" type="slidenum">
              <a:rPr lang="en-US"/>
              <a:pPr>
                <a:defRPr/>
              </a:pPr>
              <a:t>‹Nr.›</a:t>
            </a:fld>
            <a:endParaRPr lang="en-US"/>
          </a:p>
        </p:txBody>
      </p:sp>
    </p:spTree>
    <p:extLst>
      <p:ext uri="{BB962C8B-B14F-4D97-AF65-F5344CB8AC3E}">
        <p14:creationId xmlns:p14="http://schemas.microsoft.com/office/powerpoint/2010/main" val="27853738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6"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7"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BCF8A3CC-F4A9-419A-8AB2-032EDE1F2A27}" type="slidenum">
              <a:rPr lang="en-US"/>
              <a:pPr>
                <a:defRPr/>
              </a:pPr>
              <a:t>‹Nr.›</a:t>
            </a:fld>
            <a:endParaRPr lang="en-US"/>
          </a:p>
        </p:txBody>
      </p:sp>
    </p:spTree>
    <p:extLst>
      <p:ext uri="{BB962C8B-B14F-4D97-AF65-F5344CB8AC3E}">
        <p14:creationId xmlns:p14="http://schemas.microsoft.com/office/powerpoint/2010/main" val="3733990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E9A4F593-D7BF-4A5D-9103-0F4ED0158DF4}" type="slidenum">
              <a:rPr lang="en-US"/>
              <a:pPr>
                <a:defRPr/>
              </a:pPr>
              <a:t>‹Nr.›</a:t>
            </a:fld>
            <a:endParaRPr lang="en-US"/>
          </a:p>
        </p:txBody>
      </p:sp>
    </p:spTree>
    <p:extLst>
      <p:ext uri="{BB962C8B-B14F-4D97-AF65-F5344CB8AC3E}">
        <p14:creationId xmlns:p14="http://schemas.microsoft.com/office/powerpoint/2010/main" val="4954225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5"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6"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A200D825-752D-462B-9840-0C0FF8A71DF4}" type="slidenum">
              <a:rPr lang="en-US"/>
              <a:pPr>
                <a:defRPr/>
              </a:pPr>
              <a:t>‹Nr.›</a:t>
            </a:fld>
            <a:endParaRPr lang="en-US"/>
          </a:p>
        </p:txBody>
      </p:sp>
    </p:spTree>
    <p:extLst>
      <p:ext uri="{BB962C8B-B14F-4D97-AF65-F5344CB8AC3E}">
        <p14:creationId xmlns:p14="http://schemas.microsoft.com/office/powerpoint/2010/main" val="26551653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28588"/>
            <a:ext cx="2054225" cy="5986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8588"/>
            <a:ext cx="6011863" cy="5986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algn="ctr" defTabSz="914400">
              <a:buSzTx/>
              <a:defRPr sz="1800">
                <a:latin typeface="Arial" pitchFamily="34" charset="0"/>
              </a:defRPr>
            </a:lvl1pPr>
          </a:lstStyle>
          <a:p>
            <a:pPr>
              <a:defRPr/>
            </a:pPr>
            <a:endParaRPr lang="en-GB"/>
          </a:p>
        </p:txBody>
      </p:sp>
      <p:sp>
        <p:nvSpPr>
          <p:cNvPr id="5" name="Rectangle 4"/>
          <p:cNvSpPr>
            <a:spLocks noGrp="1" noChangeArrowheads="1"/>
          </p:cNvSpPr>
          <p:nvPr>
            <p:ph type="ftr" idx="11"/>
          </p:nvPr>
        </p:nvSpPr>
        <p:spPr/>
        <p:txBody>
          <a:bodyPr/>
          <a:lstStyle>
            <a:lvl1pPr algn="ctr" defTabSz="914400">
              <a:buSzTx/>
              <a:defRPr sz="1800">
                <a:latin typeface="Arial" pitchFamily="34" charset="0"/>
              </a:defRPr>
            </a:lvl1pPr>
          </a:lstStyle>
          <a:p>
            <a:pPr>
              <a:defRPr/>
            </a:pPr>
            <a:endParaRPr lang="en-US"/>
          </a:p>
        </p:txBody>
      </p:sp>
      <p:sp>
        <p:nvSpPr>
          <p:cNvPr id="6" name="Rectangle 5"/>
          <p:cNvSpPr>
            <a:spLocks noGrp="1" noChangeArrowheads="1"/>
          </p:cNvSpPr>
          <p:nvPr>
            <p:ph type="sldNum" idx="12"/>
          </p:nvPr>
        </p:nvSpPr>
        <p:spPr/>
        <p:txBody>
          <a:bodyPr/>
          <a:lstStyle>
            <a:lvl1pPr algn="ctr" defTabSz="914400">
              <a:buSzTx/>
              <a:defRPr sz="1800">
                <a:latin typeface="Arial" pitchFamily="34" charset="0"/>
              </a:defRPr>
            </a:lvl1pPr>
          </a:lstStyle>
          <a:p>
            <a:pPr>
              <a:defRPr/>
            </a:pPr>
            <a:fld id="{C92016D1-3E7C-40AF-A369-41CC4BD17EED}" type="slidenum">
              <a:rPr lang="en-US"/>
              <a:pPr>
                <a:defRPr/>
              </a:pPr>
              <a:t>‹Nr.›</a:t>
            </a:fld>
            <a:endParaRPr lang="en-US"/>
          </a:p>
        </p:txBody>
      </p:sp>
    </p:spTree>
    <p:extLst>
      <p:ext uri="{BB962C8B-B14F-4D97-AF65-F5344CB8AC3E}">
        <p14:creationId xmlns:p14="http://schemas.microsoft.com/office/powerpoint/2010/main" val="11912219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78438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5F9AF-68D5-401B-BA6A-710BFC2CD0A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0910269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F0E06-E640-42BD-B737-3ED2A16CD4F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7466835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0273F-FED7-4FC2-A1B3-C984466FDC92}"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15566888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7876DD-850A-4DC8-8945-8366D3E5B58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6063781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BBC4E6-FB65-45D6-9363-C70EF9480CB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7469595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8BFB45-60EC-40F9-80AD-CE340C43644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7103730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183F3C-9330-4AB6-B733-A0ED44A46EF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990296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9C0A02BF-4423-466A-B1D3-52ED40549A44}" type="slidenum">
              <a:rPr lang="en-US"/>
              <a:pPr>
                <a:defRPr/>
              </a:pPr>
              <a:t>‹Nr.›</a:t>
            </a:fld>
            <a:endParaRPr lang="en-US"/>
          </a:p>
        </p:txBody>
      </p:sp>
    </p:spTree>
    <p:extLst>
      <p:ext uri="{BB962C8B-B14F-4D97-AF65-F5344CB8AC3E}">
        <p14:creationId xmlns:p14="http://schemas.microsoft.com/office/powerpoint/2010/main" val="139267873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BE2598-6FF7-4CF7-9CA1-F76B26FBCD4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266990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CDB02E-DDD4-4D03-B975-F40369D953F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017304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38605-BD99-4BEB-97A3-9858F2222F2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5130122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DD7A3-1A28-45B5-BC71-A06763CABDF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2350755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57200" y="1600200"/>
            <a:ext cx="8229600" cy="4525963"/>
          </a:xfrm>
        </p:spPr>
        <p:txBody>
          <a:bodyPr/>
          <a:lstStyle/>
          <a:p>
            <a:pPr lvl="0"/>
            <a:endParaRPr lang="de-D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151E9-7176-4EAD-ACC3-D0586EAB820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433159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F660241-F837-478C-95EC-3F7B2FC89B08}" type="slidenum">
              <a:rPr lang="en-US"/>
              <a:pPr>
                <a:defRPr/>
              </a:pPr>
              <a:t>‹Nr.›</a:t>
            </a:fld>
            <a:endParaRPr lang="en-US"/>
          </a:p>
        </p:txBody>
      </p:sp>
    </p:spTree>
    <p:extLst>
      <p:ext uri="{BB962C8B-B14F-4D97-AF65-F5344CB8AC3E}">
        <p14:creationId xmlns:p14="http://schemas.microsoft.com/office/powerpoint/2010/main" val="1865131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28588"/>
            <a:ext cx="2054225" cy="5986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8588"/>
            <a:ext cx="6011863" cy="5986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52144EE-C322-421A-9004-F8E9CD21B281}" type="slidenum">
              <a:rPr lang="en-US"/>
              <a:pPr>
                <a:defRPr/>
              </a:pPr>
              <a:t>‹Nr.›</a:t>
            </a:fld>
            <a:endParaRPr lang="en-US"/>
          </a:p>
        </p:txBody>
      </p:sp>
    </p:spTree>
    <p:extLst>
      <p:ext uri="{BB962C8B-B14F-4D97-AF65-F5344CB8AC3E}">
        <p14:creationId xmlns:p14="http://schemas.microsoft.com/office/powerpoint/2010/main" val="1565426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023679350"/>
      </p:ext>
    </p:extLst>
  </p:cSld>
  <p:clrMapOvr>
    <a:masterClrMapping/>
  </p:clrMapOvr>
  <p:transition spd="slow"/>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0377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293985"/>
            <a:ext cx="6400800" cy="175260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a:xfrm>
            <a:off x="3019328" y="6356350"/>
            <a:ext cx="3105345" cy="365125"/>
          </a:xfrm>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93916955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517097154"/>
      </p:ext>
    </p:extLst>
  </p:cSld>
  <p:clrMapOvr>
    <a:masterClrMapping/>
  </p:clrMapOvr>
  <p:transition spd="slow"/>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495911455"/>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52711903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7922AD6-5362-4997-B65A-24F869C3135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23271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214285"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3"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657473657"/>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214285"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D6884EAD-935E-4339-9ED5-94CC5FE4E31D}" type="slidenum">
              <a:rPr lang="en-US" smtClean="0">
                <a:solidFill>
                  <a:prstClr val="black"/>
                </a:solidFill>
              </a:rPr>
              <a:pPr>
                <a:defRPr/>
              </a:pPr>
              <a:t>‹Nr.›</a:t>
            </a:fld>
            <a:endParaRPr lang="en-US">
              <a:solidFill>
                <a:prstClr val="black"/>
              </a:solidFill>
            </a:endParaRPr>
          </a:p>
        </p:txBody>
      </p:sp>
    </p:spTree>
    <p:extLst>
      <p:ext uri="{BB962C8B-B14F-4D97-AF65-F5344CB8AC3E}">
        <p14:creationId xmlns:p14="http://schemas.microsoft.com/office/powerpoint/2010/main" val="1213904202"/>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4648203"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654106683"/>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14281" y="1000108"/>
            <a:ext cx="428310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4281"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3440" y="1000108"/>
            <a:ext cx="4284693"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171194812"/>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14281" y="1000108"/>
            <a:ext cx="428310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4281"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4102352822"/>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5" name="Text Placeholder 4"/>
          <p:cNvSpPr>
            <a:spLocks noGrp="1"/>
          </p:cNvSpPr>
          <p:nvPr>
            <p:ph type="body" sz="quarter" idx="3"/>
          </p:nvPr>
        </p:nvSpPr>
        <p:spPr>
          <a:xfrm>
            <a:off x="4643440" y="1000108"/>
            <a:ext cx="4284693"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432491640"/>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4286" y="273050"/>
            <a:ext cx="3251231" cy="1162050"/>
          </a:xfrm>
        </p:spPr>
        <p:txBody>
          <a:bodyPr anchor="b"/>
          <a:lstStyle>
            <a:lvl1pPr algn="l">
              <a:defRPr sz="2000" b="1"/>
            </a:lvl1pPr>
          </a:lstStyle>
          <a:p>
            <a:r>
              <a:rPr lang="en-US" smtClean="0"/>
              <a:t>Click to edit Master title style</a:t>
            </a:r>
            <a:endParaRPr lang="en-GB" dirty="0"/>
          </a:p>
        </p:txBody>
      </p:sp>
      <p:sp>
        <p:nvSpPr>
          <p:cNvPr id="3" name="Content Placeholder 2"/>
          <p:cNvSpPr>
            <a:spLocks noGrp="1"/>
          </p:cNvSpPr>
          <p:nvPr>
            <p:ph idx="1"/>
          </p:nvPr>
        </p:nvSpPr>
        <p:spPr>
          <a:xfrm>
            <a:off x="3575051" y="273050"/>
            <a:ext cx="5354668" cy="60134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214286" y="1435100"/>
            <a:ext cx="3251231" cy="4851420"/>
          </a:xfrm>
        </p:spPr>
        <p:txBody>
          <a:bodyPr>
            <a:normAutofit/>
          </a:bodyPr>
          <a:lstStyle>
            <a:lvl1pPr marL="0" indent="0">
              <a:buFont typeface="Wingdings" pitchFamily="2" charset="2"/>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28424473"/>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997106020"/>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282" y="4800600"/>
            <a:ext cx="8715436"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14282" y="214290"/>
            <a:ext cx="8715436" cy="451328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214282" y="5367338"/>
            <a:ext cx="871543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149016509"/>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19461459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B55EC5-E683-4466-9D2A-18B5B1DE55F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77438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5272" y="0"/>
            <a:ext cx="1428728" cy="6858000"/>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785786" y="274638"/>
            <a:ext cx="6858048" cy="62976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rot="5400000">
            <a:off x="-473868" y="973931"/>
            <a:ext cx="1741488" cy="365125"/>
          </a:xfrm>
        </p:spPr>
        <p:txBody>
          <a:bodyPr/>
          <a:lstStyle>
            <a:lvl1pPr>
              <a:defRPr/>
            </a:lvl1pPr>
          </a:lstStyle>
          <a:p>
            <a:pPr>
              <a:defRPr/>
            </a:pPr>
            <a:endParaRPr lang="en-GB">
              <a:solidFill>
                <a:prstClr val="black"/>
              </a:solidFill>
            </a:endParaRPr>
          </a:p>
        </p:txBody>
      </p:sp>
      <p:sp>
        <p:nvSpPr>
          <p:cNvPr id="5" name="Footer Placeholder 4"/>
          <p:cNvSpPr>
            <a:spLocks noGrp="1"/>
          </p:cNvSpPr>
          <p:nvPr>
            <p:ph type="ftr" sz="quarter" idx="11"/>
          </p:nvPr>
        </p:nvSpPr>
        <p:spPr>
          <a:xfrm rot="5400000">
            <a:off x="-531812" y="3389313"/>
            <a:ext cx="1857375" cy="365125"/>
          </a:xfrm>
        </p:spPr>
        <p:txBody>
          <a:bodyPr/>
          <a:lstStyle>
            <a:lvl1pPr>
              <a:defRPr/>
            </a:lvl1pPr>
          </a:lstStyle>
          <a:p>
            <a:pPr>
              <a:defRPr/>
            </a:pPr>
            <a:r>
              <a:rPr lang="en-US" smtClean="0">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12"/>
          </p:nvPr>
        </p:nvSpPr>
        <p:spPr>
          <a:xfrm rot="5400000">
            <a:off x="-334962" y="5657850"/>
            <a:ext cx="1463675" cy="365125"/>
          </a:xfrm>
        </p:spPr>
        <p:txBody>
          <a:bodyPr/>
          <a:lstStyle>
            <a:lvl1pPr>
              <a:defRPr/>
            </a:lvl1pPr>
          </a:lstStyle>
          <a:p>
            <a:pPr>
              <a:defRPr/>
            </a:pPr>
            <a:fld id="{8318FD4D-F9D6-4FD7-A96E-8F0752404E5C}"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2335568394"/>
      </p:ext>
    </p:extLst>
  </p:cSld>
  <p:clrMapOvr>
    <a:masterClrMapping/>
  </p:clrMapOvr>
  <p:transition spd="slow"/>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defRPr>
                <a:solidFill>
                  <a:schemeClr val="tx1"/>
                </a:solidFill>
                <a:latin typeface="+mn-lt"/>
              </a:defRPr>
            </a:lvl1pPr>
          </a:lstStyle>
          <a:p>
            <a:pPr>
              <a:defRPr/>
            </a:pPr>
            <a:endParaRPr lang="en-GB">
              <a:solidFill>
                <a:prstClr val="black"/>
              </a:solidFill>
            </a:endParaRPr>
          </a:p>
        </p:txBody>
      </p:sp>
      <p:sp>
        <p:nvSpPr>
          <p:cNvPr id="4" name="Footer Placeholder 4"/>
          <p:cNvSpPr>
            <a:spLocks noGrp="1"/>
          </p:cNvSpPr>
          <p:nvPr>
            <p:ph type="ftr" sz="quarter" idx="11"/>
          </p:nvPr>
        </p:nvSpPr>
        <p:spPr/>
        <p:txBody>
          <a:bodyPr/>
          <a:lstStyle>
            <a:lvl1pPr>
              <a:defRPr>
                <a:solidFill>
                  <a:schemeClr val="tx1"/>
                </a:solidFill>
                <a:latin typeface="+mn-lt"/>
              </a:defRPr>
            </a:lvl1pPr>
          </a:lstStyle>
          <a:p>
            <a:pPr>
              <a:defRPr/>
            </a:pPr>
            <a:r>
              <a:rPr lang="en-US" smtClean="0">
                <a:solidFill>
                  <a:prstClr val="black"/>
                </a:solidFill>
              </a:rPr>
              <a:t>S. Chattopadhyay, Quark Matter 2014</a:t>
            </a:r>
            <a:endParaRPr lang="en-GB">
              <a:solidFill>
                <a:prstClr val="black"/>
              </a:solidFill>
            </a:endParaRPr>
          </a:p>
        </p:txBody>
      </p:sp>
      <p:sp>
        <p:nvSpPr>
          <p:cNvPr id="5" name="Slide Number Placeholder 5"/>
          <p:cNvSpPr>
            <a:spLocks noGrp="1"/>
          </p:cNvSpPr>
          <p:nvPr>
            <p:ph type="sldNum" sz="quarter" idx="12"/>
          </p:nvPr>
        </p:nvSpPr>
        <p:spPr/>
        <p:txBody>
          <a:bodyPr/>
          <a:lstStyle>
            <a:lvl1pPr>
              <a:defRPr>
                <a:solidFill>
                  <a:schemeClr val="tx1"/>
                </a:solidFill>
              </a:defRPr>
            </a:lvl1pPr>
          </a:lstStyle>
          <a:p>
            <a:pPr>
              <a:defRPr/>
            </a:pPr>
            <a:fld id="{E1CAA495-3737-4C5B-A1F0-2AD2701FEE16}" type="slidenum">
              <a:rPr lang="en-GB" smtClean="0">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1853637788"/>
      </p:ext>
    </p:extLst>
  </p:cSld>
  <p:clrMapOvr>
    <a:masterClrMapping/>
  </p:clrMapOvr>
  <p:transition spd="slow"/>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19181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22432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67276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06039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88888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70499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46280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721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2CC6CE9E-DE5C-425E-8508-7BB075E3F4E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301000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1129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61069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91614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D0A8BF-8B7E-459F-8356-BE81D1F2BDB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77144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FBEED5-C195-4885-9D62-B237092E3B9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98316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FD42C2-D2FC-4403-98A6-66865101948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8877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1909BC-16EB-44CD-AED2-2FA0E2AE2C6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450320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BE8383-0044-4B2B-A975-CBFDC46A23D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8213165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6CFD61-948A-41A3-BBF6-E680AA2E735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483205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7A2542-3423-4AEB-A2D7-C4A6F06AC18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66871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F62974E3-3792-479B-B9C6-33E675921AC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320070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548DA3-7495-4B7D-8551-3508BF6BB2B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8180521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16886-9647-4A7A-B728-240C756BEC1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48470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B35F82-46A9-42E1-A19A-5C33CA54652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87540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5146F-A82D-48A1-AC08-2F62C6D0BE7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026907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15394" name="Rectangle 2"/>
          <p:cNvSpPr>
            <a:spLocks noGrp="1" noChangeArrowheads="1"/>
          </p:cNvSpPr>
          <p:nvPr>
            <p:ph type="ctrTitle"/>
          </p:nvPr>
        </p:nvSpPr>
        <p:spPr>
          <a:xfrm>
            <a:off x="685800" y="2286000"/>
            <a:ext cx="7772400" cy="1143000"/>
          </a:xfrm>
          <a:solidFill>
            <a:srgbClr val="36648B"/>
          </a:solidFill>
        </p:spPr>
        <p:txBody>
          <a:bodyPr/>
          <a:lstStyle>
            <a:lvl1pPr>
              <a:defRPr/>
            </a:lvl1pPr>
          </a:lstStyle>
          <a:p>
            <a:r>
              <a:rPr lang="de-DE" dirty="0"/>
              <a:t>Klicken Sie, um das Titelformat zu bearbeiten</a:t>
            </a:r>
          </a:p>
        </p:txBody>
      </p:sp>
      <p:sp>
        <p:nvSpPr>
          <p:cNvPr id="315395" name="Rectangle 3"/>
          <p:cNvSpPr>
            <a:spLocks noGrp="1" noChangeArrowheads="1"/>
          </p:cNvSpPr>
          <p:nvPr>
            <p:ph type="subTitle" idx="1"/>
          </p:nvPr>
        </p:nvSpPr>
        <p:spPr>
          <a:xfrm>
            <a:off x="1371600" y="3886200"/>
            <a:ext cx="6400800" cy="1752600"/>
          </a:xfrm>
        </p:spPr>
        <p:txBody>
          <a:bodyPr/>
          <a:lstStyle>
            <a:lvl1pPr marL="0" indent="0" algn="ctr">
              <a:buFont typeface="Symbol" pitchFamily="-107" charset="2"/>
              <a:buNone/>
              <a:defRPr>
                <a:solidFill>
                  <a:srgbClr val="336699"/>
                </a:solidFill>
              </a:defRPr>
            </a:lvl1pPr>
          </a:lstStyle>
          <a:p>
            <a:r>
              <a:rPr lang="de-DE" dirty="0"/>
              <a:t>Klicken Sie, um das Format des Untertitelmasters zu bearbeiten</a:t>
            </a:r>
          </a:p>
        </p:txBody>
      </p:sp>
    </p:spTree>
    <p:extLst>
      <p:ext uri="{BB962C8B-B14F-4D97-AF65-F5344CB8AC3E}">
        <p14:creationId xmlns:p14="http://schemas.microsoft.com/office/powerpoint/2010/main" val="1478625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6" descr="cbm_logo0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86700" y="82550"/>
            <a:ext cx="666750" cy="900113"/>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dirty="0" err="1" smtClean="0"/>
              <a:t>Mastertitelformat</a:t>
            </a:r>
            <a:r>
              <a:rPr lang="en-US" dirty="0" smtClean="0"/>
              <a:t> </a:t>
            </a:r>
            <a:r>
              <a:rPr lang="en-US" dirty="0" err="1" smtClean="0"/>
              <a:t>bearbeiten</a:t>
            </a:r>
            <a:endParaRPr lang="de-DE" dirty="0"/>
          </a:p>
        </p:txBody>
      </p:sp>
      <p:sp>
        <p:nvSpPr>
          <p:cNvPr id="3" name="Inhaltsplatzhalter 2"/>
          <p:cNvSpPr>
            <a:spLocks noGrp="1"/>
          </p:cNvSpPr>
          <p:nvPr>
            <p:ph idx="1"/>
          </p:nvPr>
        </p:nvSpPr>
        <p:spPr/>
        <p:txBody>
          <a:bodyPr/>
          <a:lstStyle/>
          <a:p>
            <a:pPr lvl="0"/>
            <a:r>
              <a:rPr lang="en-US" dirty="0" err="1" smtClean="0"/>
              <a:t>Mastertextformat</a:t>
            </a:r>
            <a:r>
              <a:rPr lang="en-US" dirty="0" smtClean="0"/>
              <a:t> </a:t>
            </a:r>
            <a:r>
              <a:rPr lang="en-US" dirty="0" err="1" smtClean="0"/>
              <a:t>bearbeiten</a:t>
            </a:r>
            <a:endParaRPr lang="en-US" dirty="0" smtClean="0"/>
          </a:p>
          <a:p>
            <a:pPr lvl="1"/>
            <a:r>
              <a:rPr lang="en-US" dirty="0" err="1" smtClean="0"/>
              <a:t>Zweite</a:t>
            </a:r>
            <a:r>
              <a:rPr lang="en-US" dirty="0" smtClean="0"/>
              <a:t> </a:t>
            </a:r>
            <a:r>
              <a:rPr lang="en-US" dirty="0" err="1" smtClean="0"/>
              <a:t>Ebene</a:t>
            </a:r>
            <a:endParaRPr lang="en-US" dirty="0" smtClean="0"/>
          </a:p>
          <a:p>
            <a:pPr lvl="2"/>
            <a:r>
              <a:rPr lang="en-US" dirty="0" err="1" smtClean="0"/>
              <a:t>Dritte</a:t>
            </a:r>
            <a:r>
              <a:rPr lang="en-US" dirty="0" smtClean="0"/>
              <a:t> </a:t>
            </a:r>
            <a:r>
              <a:rPr lang="en-US" dirty="0" err="1" smtClean="0"/>
              <a:t>Ebene</a:t>
            </a:r>
            <a:endParaRPr lang="en-US" dirty="0" smtClean="0"/>
          </a:p>
          <a:p>
            <a:pPr lvl="3"/>
            <a:r>
              <a:rPr lang="en-US" dirty="0" err="1" smtClean="0"/>
              <a:t>Vierte</a:t>
            </a:r>
            <a:r>
              <a:rPr lang="en-US" dirty="0" smtClean="0"/>
              <a:t> </a:t>
            </a:r>
            <a:r>
              <a:rPr lang="en-US" dirty="0" err="1" smtClean="0"/>
              <a:t>Ebene</a:t>
            </a:r>
            <a:endParaRPr lang="en-US" dirty="0" smtClean="0"/>
          </a:p>
          <a:p>
            <a:pPr lvl="4"/>
            <a:r>
              <a:rPr lang="en-US" dirty="0" err="1" smtClean="0"/>
              <a:t>Fünfte</a:t>
            </a:r>
            <a:r>
              <a:rPr lang="en-US" dirty="0" smtClean="0"/>
              <a:t> </a:t>
            </a:r>
            <a:r>
              <a:rPr lang="en-US" dirty="0" err="1" smtClean="0"/>
              <a:t>Ebene</a:t>
            </a:r>
            <a:endParaRPr lang="de-DE" dirty="0"/>
          </a:p>
        </p:txBody>
      </p:sp>
      <p:sp>
        <p:nvSpPr>
          <p:cNvPr id="5" name="Rectangle 5"/>
          <p:cNvSpPr>
            <a:spLocks noGrp="1" noChangeArrowheads="1"/>
          </p:cNvSpPr>
          <p:nvPr>
            <p:ph type="ftr" sz="quarter" idx="10"/>
          </p:nvPr>
        </p:nvSpPr>
        <p:spPr/>
        <p:txBody>
          <a:bodyPr/>
          <a:lstStyle>
            <a:lvl1pPr>
              <a:defRPr/>
            </a:lvl1pPr>
          </a:lstStyle>
          <a:p>
            <a:r>
              <a:rPr lang="pl-PL" altLang="de-DE"/>
              <a:t>Christoph Blume                                                            CPOD 2016, Wrocław, Poland</a:t>
            </a:r>
            <a:endParaRPr lang="de-DE" altLang="de-DE"/>
          </a:p>
        </p:txBody>
      </p:sp>
      <p:sp>
        <p:nvSpPr>
          <p:cNvPr id="6" name="Rectangle 6"/>
          <p:cNvSpPr>
            <a:spLocks noGrp="1" noChangeArrowheads="1"/>
          </p:cNvSpPr>
          <p:nvPr>
            <p:ph type="sldNum" sz="quarter" idx="11"/>
          </p:nvPr>
        </p:nvSpPr>
        <p:spPr>
          <a:xfrm>
            <a:off x="7580313" y="6553200"/>
            <a:ext cx="1066800" cy="304800"/>
          </a:xfrm>
        </p:spPr>
        <p:txBody>
          <a:bodyPr/>
          <a:lstStyle>
            <a:lvl1pPr>
              <a:defRPr/>
            </a:lvl1pPr>
          </a:lstStyle>
          <a:p>
            <a:fld id="{D0B1474F-965C-49BB-9065-CE42BC98304E}" type="slidenum">
              <a:rPr lang="de-DE" altLang="de-DE"/>
              <a:pPr/>
              <a:t>‹Nr.›</a:t>
            </a:fld>
            <a:endParaRPr lang="de-DE" altLang="de-DE"/>
          </a:p>
        </p:txBody>
      </p:sp>
    </p:spTree>
    <p:extLst>
      <p:ext uri="{BB962C8B-B14F-4D97-AF65-F5344CB8AC3E}">
        <p14:creationId xmlns:p14="http://schemas.microsoft.com/office/powerpoint/2010/main" val="203297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Mastertextformat bearbeiten</a:t>
            </a:r>
          </a:p>
        </p:txBody>
      </p:sp>
      <p:sp>
        <p:nvSpPr>
          <p:cNvPr id="4"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5" name="Rectangle 6"/>
          <p:cNvSpPr>
            <a:spLocks noGrp="1" noChangeArrowheads="1"/>
          </p:cNvSpPr>
          <p:nvPr>
            <p:ph type="sldNum" sz="quarter" idx="11"/>
          </p:nvPr>
        </p:nvSpPr>
        <p:spPr>
          <a:ln/>
        </p:spPr>
        <p:txBody>
          <a:bodyPr/>
          <a:lstStyle>
            <a:lvl1pPr>
              <a:defRPr/>
            </a:lvl1pPr>
          </a:lstStyle>
          <a:p>
            <a:fld id="{0A331775-1CC5-4C57-85BD-4AA2788721FB}" type="slidenum">
              <a:rPr lang="de-DE" altLang="de-DE"/>
              <a:pPr/>
              <a:t>‹Nr.›</a:t>
            </a:fld>
            <a:endParaRPr lang="de-DE" altLang="de-DE"/>
          </a:p>
        </p:txBody>
      </p:sp>
    </p:spTree>
    <p:extLst>
      <p:ext uri="{BB962C8B-B14F-4D97-AF65-F5344CB8AC3E}">
        <p14:creationId xmlns:p14="http://schemas.microsoft.com/office/powerpoint/2010/main" val="1148514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Mastertitelformat bearbeiten</a:t>
            </a:r>
            <a:endParaRPr lang="de-DE"/>
          </a:p>
        </p:txBody>
      </p:sp>
      <p:sp>
        <p:nvSpPr>
          <p:cNvPr id="3" name="Inhaltsplatzhalter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4" name="Inhaltsplatzhalter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6" name="Rectangle 6"/>
          <p:cNvSpPr>
            <a:spLocks noGrp="1" noChangeArrowheads="1"/>
          </p:cNvSpPr>
          <p:nvPr>
            <p:ph type="sldNum" sz="quarter" idx="11"/>
          </p:nvPr>
        </p:nvSpPr>
        <p:spPr>
          <a:ln/>
        </p:spPr>
        <p:txBody>
          <a:bodyPr/>
          <a:lstStyle>
            <a:lvl1pPr>
              <a:defRPr/>
            </a:lvl1pPr>
          </a:lstStyle>
          <a:p>
            <a:fld id="{8533D64B-5B91-4890-A43B-68CAC0EC188C}" type="slidenum">
              <a:rPr lang="de-DE" altLang="de-DE"/>
              <a:pPr/>
              <a:t>‹Nr.›</a:t>
            </a:fld>
            <a:endParaRPr lang="de-DE" altLang="de-DE"/>
          </a:p>
        </p:txBody>
      </p:sp>
    </p:spTree>
    <p:extLst>
      <p:ext uri="{BB962C8B-B14F-4D97-AF65-F5344CB8AC3E}">
        <p14:creationId xmlns:p14="http://schemas.microsoft.com/office/powerpoint/2010/main" val="1730300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8" name="Rectangle 6"/>
          <p:cNvSpPr>
            <a:spLocks noGrp="1" noChangeArrowheads="1"/>
          </p:cNvSpPr>
          <p:nvPr>
            <p:ph type="sldNum" sz="quarter" idx="11"/>
          </p:nvPr>
        </p:nvSpPr>
        <p:spPr>
          <a:ln/>
        </p:spPr>
        <p:txBody>
          <a:bodyPr/>
          <a:lstStyle>
            <a:lvl1pPr>
              <a:defRPr/>
            </a:lvl1pPr>
          </a:lstStyle>
          <a:p>
            <a:fld id="{54C27895-CCD8-4F5C-99B9-7267235F40AD}" type="slidenum">
              <a:rPr lang="de-DE" altLang="de-DE"/>
              <a:pPr/>
              <a:t>‹Nr.›</a:t>
            </a:fld>
            <a:endParaRPr lang="de-DE" altLang="de-DE"/>
          </a:p>
        </p:txBody>
      </p:sp>
    </p:spTree>
    <p:extLst>
      <p:ext uri="{BB962C8B-B14F-4D97-AF65-F5344CB8AC3E}">
        <p14:creationId xmlns:p14="http://schemas.microsoft.com/office/powerpoint/2010/main" val="3562229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3" name="Picture 6" descr="cbm_logo0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86700" y="82550"/>
            <a:ext cx="666750" cy="900113"/>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dirty="0" err="1" smtClean="0"/>
              <a:t>Mastertitelformat</a:t>
            </a:r>
            <a:r>
              <a:rPr lang="en-US" dirty="0" smtClean="0"/>
              <a:t> </a:t>
            </a:r>
            <a:r>
              <a:rPr lang="en-US" dirty="0" err="1" smtClean="0"/>
              <a:t>bearbeiten</a:t>
            </a:r>
            <a:endParaRPr lang="de-DE" dirty="0"/>
          </a:p>
        </p:txBody>
      </p:sp>
      <p:sp>
        <p:nvSpPr>
          <p:cNvPr id="4" name="Rectangle 5"/>
          <p:cNvSpPr>
            <a:spLocks noGrp="1" noChangeArrowheads="1"/>
          </p:cNvSpPr>
          <p:nvPr>
            <p:ph type="ftr" sz="quarter" idx="10"/>
          </p:nvPr>
        </p:nvSpPr>
        <p:spPr/>
        <p:txBody>
          <a:bodyPr/>
          <a:lstStyle>
            <a:lvl1pPr>
              <a:defRPr/>
            </a:lvl1pPr>
          </a:lstStyle>
          <a:p>
            <a:r>
              <a:rPr lang="pl-PL" altLang="de-DE"/>
              <a:t>Christoph Blume                                                            CPOD 2016, Wrocław, Poland</a:t>
            </a:r>
            <a:endParaRPr lang="de-DE" altLang="de-DE"/>
          </a:p>
        </p:txBody>
      </p:sp>
      <p:sp>
        <p:nvSpPr>
          <p:cNvPr id="5" name="Rectangle 6"/>
          <p:cNvSpPr>
            <a:spLocks noGrp="1" noChangeArrowheads="1"/>
          </p:cNvSpPr>
          <p:nvPr>
            <p:ph type="sldNum" sz="quarter" idx="11"/>
          </p:nvPr>
        </p:nvSpPr>
        <p:spPr>
          <a:xfrm>
            <a:off x="7573963" y="6553200"/>
            <a:ext cx="1066800" cy="304800"/>
          </a:xfrm>
        </p:spPr>
        <p:txBody>
          <a:bodyPr/>
          <a:lstStyle>
            <a:lvl1pPr>
              <a:defRPr/>
            </a:lvl1pPr>
          </a:lstStyle>
          <a:p>
            <a:fld id="{87EC2446-D27B-4C58-B724-23FE20B81213}" type="slidenum">
              <a:rPr lang="de-DE" altLang="de-DE"/>
              <a:pPr/>
              <a:t>‹Nr.›</a:t>
            </a:fld>
            <a:endParaRPr lang="de-DE" altLang="de-DE"/>
          </a:p>
        </p:txBody>
      </p:sp>
    </p:spTree>
    <p:extLst>
      <p:ext uri="{BB962C8B-B14F-4D97-AF65-F5344CB8AC3E}">
        <p14:creationId xmlns:p14="http://schemas.microsoft.com/office/powerpoint/2010/main" val="110826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B583A15-2871-4C1C-8DC7-1D1B1EEF5B9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7360839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3" name="Rectangle 6"/>
          <p:cNvSpPr>
            <a:spLocks noGrp="1" noChangeArrowheads="1"/>
          </p:cNvSpPr>
          <p:nvPr>
            <p:ph type="sldNum" sz="quarter" idx="11"/>
          </p:nvPr>
        </p:nvSpPr>
        <p:spPr>
          <a:ln/>
        </p:spPr>
        <p:txBody>
          <a:bodyPr/>
          <a:lstStyle>
            <a:lvl1pPr>
              <a:defRPr/>
            </a:lvl1pPr>
          </a:lstStyle>
          <a:p>
            <a:fld id="{CA3AA59A-45E8-4A16-9454-2A23BB05BD2E}" type="slidenum">
              <a:rPr lang="de-DE" altLang="de-DE"/>
              <a:pPr/>
              <a:t>‹Nr.›</a:t>
            </a:fld>
            <a:endParaRPr lang="de-DE" altLang="de-DE"/>
          </a:p>
        </p:txBody>
      </p:sp>
    </p:spTree>
    <p:extLst>
      <p:ext uri="{BB962C8B-B14F-4D97-AF65-F5344CB8AC3E}">
        <p14:creationId xmlns:p14="http://schemas.microsoft.com/office/powerpoint/2010/main" val="2873422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Mastertextformat bearbeiten</a:t>
            </a:r>
          </a:p>
        </p:txBody>
      </p:sp>
      <p:sp>
        <p:nvSpPr>
          <p:cNvPr id="5"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6" name="Rectangle 6"/>
          <p:cNvSpPr>
            <a:spLocks noGrp="1" noChangeArrowheads="1"/>
          </p:cNvSpPr>
          <p:nvPr>
            <p:ph type="sldNum" sz="quarter" idx="11"/>
          </p:nvPr>
        </p:nvSpPr>
        <p:spPr>
          <a:ln/>
        </p:spPr>
        <p:txBody>
          <a:bodyPr/>
          <a:lstStyle>
            <a:lvl1pPr>
              <a:defRPr/>
            </a:lvl1pPr>
          </a:lstStyle>
          <a:p>
            <a:fld id="{7902D781-813F-493F-9436-38225416D714}" type="slidenum">
              <a:rPr lang="de-DE" altLang="de-DE"/>
              <a:pPr/>
              <a:t>‹Nr.›</a:t>
            </a:fld>
            <a:endParaRPr lang="de-DE" altLang="de-DE"/>
          </a:p>
        </p:txBody>
      </p:sp>
    </p:spTree>
    <p:extLst>
      <p:ext uri="{BB962C8B-B14F-4D97-AF65-F5344CB8AC3E}">
        <p14:creationId xmlns:p14="http://schemas.microsoft.com/office/powerpoint/2010/main" val="30071046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Mastertextformat bearbeiten</a:t>
            </a:r>
          </a:p>
        </p:txBody>
      </p:sp>
      <p:sp>
        <p:nvSpPr>
          <p:cNvPr id="5"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6" name="Rectangle 6"/>
          <p:cNvSpPr>
            <a:spLocks noGrp="1" noChangeArrowheads="1"/>
          </p:cNvSpPr>
          <p:nvPr>
            <p:ph type="sldNum" sz="quarter" idx="11"/>
          </p:nvPr>
        </p:nvSpPr>
        <p:spPr>
          <a:ln/>
        </p:spPr>
        <p:txBody>
          <a:bodyPr/>
          <a:lstStyle>
            <a:lvl1pPr>
              <a:defRPr/>
            </a:lvl1pPr>
          </a:lstStyle>
          <a:p>
            <a:fld id="{32CC171C-8B6D-46F9-80CF-168D34869878}" type="slidenum">
              <a:rPr lang="de-DE" altLang="de-DE"/>
              <a:pPr/>
              <a:t>‹Nr.›</a:t>
            </a:fld>
            <a:endParaRPr lang="de-DE" altLang="de-DE"/>
          </a:p>
        </p:txBody>
      </p:sp>
    </p:spTree>
    <p:extLst>
      <p:ext uri="{BB962C8B-B14F-4D97-AF65-F5344CB8AC3E}">
        <p14:creationId xmlns:p14="http://schemas.microsoft.com/office/powerpoint/2010/main" val="8245970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5" name="Rectangle 6"/>
          <p:cNvSpPr>
            <a:spLocks noGrp="1" noChangeArrowheads="1"/>
          </p:cNvSpPr>
          <p:nvPr>
            <p:ph type="sldNum" sz="quarter" idx="11"/>
          </p:nvPr>
        </p:nvSpPr>
        <p:spPr>
          <a:ln/>
        </p:spPr>
        <p:txBody>
          <a:bodyPr/>
          <a:lstStyle>
            <a:lvl1pPr>
              <a:defRPr/>
            </a:lvl1pPr>
          </a:lstStyle>
          <a:p>
            <a:fld id="{526F4BC7-ABDD-419F-9E0F-05539E0BCC15}" type="slidenum">
              <a:rPr lang="de-DE" altLang="de-DE"/>
              <a:pPr/>
              <a:t>‹Nr.›</a:t>
            </a:fld>
            <a:endParaRPr lang="de-DE" altLang="de-DE"/>
          </a:p>
        </p:txBody>
      </p:sp>
    </p:spTree>
    <p:extLst>
      <p:ext uri="{BB962C8B-B14F-4D97-AF65-F5344CB8AC3E}">
        <p14:creationId xmlns:p14="http://schemas.microsoft.com/office/powerpoint/2010/main" val="1108799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483350" y="152400"/>
            <a:ext cx="1974850" cy="5943600"/>
          </a:xfrm>
        </p:spPr>
        <p:txBody>
          <a:bodyPr vert="eaVert"/>
          <a:lstStyle/>
          <a:p>
            <a:r>
              <a:rPr lang="en-US" smtClean="0"/>
              <a:t>Mastertitelformat bearbeiten</a:t>
            </a:r>
            <a:endParaRPr lang="de-DE"/>
          </a:p>
        </p:txBody>
      </p:sp>
      <p:sp>
        <p:nvSpPr>
          <p:cNvPr id="3" name="Vertikaler Textplatzhalter 2"/>
          <p:cNvSpPr>
            <a:spLocks noGrp="1"/>
          </p:cNvSpPr>
          <p:nvPr>
            <p:ph type="body" orient="vert" idx="1"/>
          </p:nvPr>
        </p:nvSpPr>
        <p:spPr>
          <a:xfrm>
            <a:off x="557213" y="152400"/>
            <a:ext cx="5773737" cy="5943600"/>
          </a:xfrm>
        </p:spPr>
        <p:txBody>
          <a:bodyPr vert="eaVert"/>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r>
              <a:rPr lang="pl-PL" altLang="de-DE"/>
              <a:t>Christoph Blume                                                            CPOD 2016, Wrocław, Poland</a:t>
            </a:r>
            <a:endParaRPr lang="de-DE" altLang="de-DE"/>
          </a:p>
        </p:txBody>
      </p:sp>
      <p:sp>
        <p:nvSpPr>
          <p:cNvPr id="5" name="Rectangle 6"/>
          <p:cNvSpPr>
            <a:spLocks noGrp="1" noChangeArrowheads="1"/>
          </p:cNvSpPr>
          <p:nvPr>
            <p:ph type="sldNum" sz="quarter" idx="11"/>
          </p:nvPr>
        </p:nvSpPr>
        <p:spPr>
          <a:ln/>
        </p:spPr>
        <p:txBody>
          <a:bodyPr/>
          <a:lstStyle>
            <a:lvl1pPr>
              <a:defRPr/>
            </a:lvl1pPr>
          </a:lstStyle>
          <a:p>
            <a:fld id="{68A2E1CE-628C-4B55-908B-C0B58EDAE4C9}" type="slidenum">
              <a:rPr lang="de-DE" altLang="de-DE"/>
              <a:pPr/>
              <a:t>‹Nr.›</a:t>
            </a:fld>
            <a:endParaRPr lang="de-DE" altLang="de-DE"/>
          </a:p>
        </p:txBody>
      </p:sp>
    </p:spTree>
    <p:extLst>
      <p:ext uri="{BB962C8B-B14F-4D97-AF65-F5344CB8AC3E}">
        <p14:creationId xmlns:p14="http://schemas.microsoft.com/office/powerpoint/2010/main" val="36231732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380B64-033A-4060-9ABD-DCC7718A85B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95561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097E9A-F5F0-401B-B525-0330BB122FD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994732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7B863-C664-43D1-BA88-55004CB5AC5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4519033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95EA3-DAAF-4D86-B080-384C44711332}"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277887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FB0EAC-E036-4B60-BEE0-9ECB09B1325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69635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259C2CC7-3B04-4DE9-9E97-0D1B02C6384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82903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F7709F-2509-4299-9476-083A5F12A6B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847948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A5F5CC-9C67-405F-A70F-C1D48855F5A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1937466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1846D-1140-4B55-8A53-647CC2DEED09}"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2131205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E1D671-DB57-44AB-B098-5CBBA0CF3C3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21011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2639B3-B7B3-4EAF-A8C8-87B355668B6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5747720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6F1FA5-3A59-4D79-AC56-3437199FEB0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4560875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038216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3600"/>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normAutofit/>
          </a:bodyPr>
          <a:lstStyle>
            <a:lvl1pPr marL="457200" indent="-457200">
              <a:buFont typeface="Arial" panose="020B0604020202020204" pitchFamily="34" charset="0"/>
              <a:buChar char="•"/>
              <a:defRPr sz="2400"/>
            </a:lvl1pPr>
            <a:lvl2pPr>
              <a:defRPr sz="2000"/>
            </a:lvl2pPr>
            <a:lvl3pPr>
              <a:defRPr sz="1800"/>
            </a:lvl3pPr>
            <a:lvl4pPr>
              <a:defRPr sz="1600"/>
            </a:lvl4pPr>
            <a:lvl5pPr>
              <a:defRPr sz="1600"/>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r>
              <a:rPr lang="en-US" smtClean="0">
                <a:solidFill>
                  <a:prstClr val="black">
                    <a:tint val="75000"/>
                  </a:prstClr>
                </a:solidFill>
              </a:rPr>
              <a:t>CBAC Meeting 15.12.2014 </a:t>
            </a:r>
            <a:endParaRPr lang="de-DE" dirty="0">
              <a:solidFill>
                <a:prstClr val="black">
                  <a:tint val="75000"/>
                </a:prstClr>
              </a:solidFill>
            </a:endParaRPr>
          </a:p>
        </p:txBody>
      </p:sp>
      <p:sp>
        <p:nvSpPr>
          <p:cNvPr id="5" name="Fußzeilenplatzhalter 4"/>
          <p:cNvSpPr>
            <a:spLocks noGrp="1"/>
          </p:cNvSpPr>
          <p:nvPr>
            <p:ph type="ftr" sz="quarter" idx="11"/>
          </p:nvPr>
        </p:nvSpPr>
        <p:spPr>
          <a:xfrm>
            <a:off x="2771800" y="6356350"/>
            <a:ext cx="3600400" cy="365125"/>
          </a:xfrm>
        </p:spPr>
        <p:txBody>
          <a:bodyPr/>
          <a:lstStyle/>
          <a:p>
            <a:r>
              <a:rPr lang="en-US" smtClean="0">
                <a:solidFill>
                  <a:prstClr val="black">
                    <a:tint val="75000"/>
                  </a:prstClr>
                </a:solidFill>
              </a:rPr>
              <a:t>J. Heuser - CBM detector + electronics tests at COSY</a:t>
            </a:r>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901398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540555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en-US" smtClean="0">
                <a:solidFill>
                  <a:prstClr val="black">
                    <a:tint val="75000"/>
                  </a:prstClr>
                </a:solidFill>
              </a:rPr>
              <a:t>CBAC Meeting 15.12.2014 </a:t>
            </a: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en-US" smtClean="0">
                <a:solidFill>
                  <a:prstClr val="black">
                    <a:tint val="75000"/>
                  </a:prstClr>
                </a:solidFill>
              </a:rPr>
              <a:t>J. Heuser - CBM detector + electronics tests at COSY</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09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6" Type="http://schemas.openxmlformats.org/officeDocument/2006/relationships/theme" Target="../theme/theme12.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3.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0.xml"/><Relationship Id="rId7" Type="http://schemas.openxmlformats.org/officeDocument/2006/relationships/image" Target="../media/image2.png"/><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theme" Target="../theme/theme14.xml"/><Relationship Id="rId5" Type="http://schemas.openxmlformats.org/officeDocument/2006/relationships/slideLayout" Target="../slideLayouts/slideLayout162.xml"/><Relationship Id="rId4"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8.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9.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5.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7.xml"/><Relationship Id="rId7" Type="http://schemas.openxmlformats.org/officeDocument/2006/relationships/image" Target="../media/image10.png"/><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theme" Target="../theme/theme21.xml"/><Relationship Id="rId5" Type="http://schemas.openxmlformats.org/officeDocument/2006/relationships/slideLayout" Target="../slideLayouts/slideLayout239.xml"/><Relationship Id="rId4"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theme" Target="../theme/theme25.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27.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theme" Target="../theme/theme28.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fontAlgn="base">
              <a:spcBef>
                <a:spcPct val="0"/>
              </a:spcBef>
              <a:spcAft>
                <a:spcPct val="0"/>
              </a:spcAft>
            </a:pPr>
            <a:endParaRPr lang="en-US" altLang="de-DE"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fontAlgn="base">
              <a:spcBef>
                <a:spcPct val="0"/>
              </a:spcBef>
              <a:spcAft>
                <a:spcPct val="0"/>
              </a:spcAft>
            </a:pPr>
            <a:endParaRPr lang="en-US" altLang="de-DE"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pPr>
            <a:fld id="{8D66A833-A70A-4C63-B328-A98F2A9F3A2C}" type="slidenum">
              <a:rPr lang="en-US" altLang="de-DE" smtClean="0">
                <a:solidFill>
                  <a:srgbClr val="000000"/>
                </a:solidFill>
              </a:rPr>
              <a:pPr fontAlgn="base">
                <a:spcBef>
                  <a:spcPct val="0"/>
                </a:spcBef>
                <a:spcAft>
                  <a:spcPct val="0"/>
                </a:spcAft>
              </a:pPr>
              <a:t>‹Nr.›</a:t>
            </a:fld>
            <a:endParaRPr lang="en-US" altLang="de-DE" smtClean="0">
              <a:solidFill>
                <a:srgbClr val="000000"/>
              </a:solidFill>
            </a:endParaRPr>
          </a:p>
        </p:txBody>
      </p:sp>
    </p:spTree>
    <p:extLst>
      <p:ext uri="{BB962C8B-B14F-4D97-AF65-F5344CB8AC3E}">
        <p14:creationId xmlns:p14="http://schemas.microsoft.com/office/powerpoint/2010/main" val="667505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Titelmasterformat durch Klicken bearbeiten</a:t>
            </a:r>
          </a:p>
        </p:txBody>
      </p:sp>
      <p:sp>
        <p:nvSpPr>
          <p:cNvPr id="1027" name="Rectangle 3"/>
          <p:cNvSpPr>
            <a:spLocks noGrp="1" noChangeArrowheads="1"/>
          </p:cNvSpPr>
          <p:nvPr>
            <p:ph type="body" idx="1"/>
          </p:nvPr>
        </p:nvSpPr>
        <p:spPr bwMode="auto">
          <a:xfrm>
            <a:off x="287338" y="1125538"/>
            <a:ext cx="8605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Textmasterformate durch Klicken bearbeiten</a:t>
            </a:r>
          </a:p>
          <a:p>
            <a:pPr lvl="1"/>
            <a:r>
              <a:rPr lang="en-GB" altLang="de-DE" smtClean="0"/>
              <a:t>Zweite Ebene</a:t>
            </a:r>
          </a:p>
          <a:p>
            <a:pPr lvl="2"/>
            <a:r>
              <a:rPr lang="en-GB" altLang="de-DE" smtClean="0"/>
              <a:t>Dritte Ebene</a:t>
            </a:r>
          </a:p>
          <a:p>
            <a:pPr lvl="3"/>
            <a:r>
              <a:rPr lang="en-GB" altLang="de-DE" smtClean="0"/>
              <a:t>Vierte Ebene</a:t>
            </a:r>
          </a:p>
          <a:p>
            <a:pPr lvl="4"/>
            <a:r>
              <a:rPr lang="en-GB" altLang="de-DE" smtClean="0"/>
              <a:t>Fünfte Ebene</a:t>
            </a:r>
          </a:p>
        </p:txBody>
      </p:sp>
      <p:sp>
        <p:nvSpPr>
          <p:cNvPr id="859141" name="Rectangle 5"/>
          <p:cNvSpPr>
            <a:spLocks noGrp="1" noChangeArrowheads="1"/>
          </p:cNvSpPr>
          <p:nvPr>
            <p:ph type="sldNum" sz="quarter" idx="4"/>
          </p:nvPr>
        </p:nvSpPr>
        <p:spPr bwMode="auto">
          <a:xfrm>
            <a:off x="8316913" y="6607175"/>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pPr fontAlgn="base">
              <a:spcBef>
                <a:spcPct val="0"/>
              </a:spcBef>
              <a:spcAft>
                <a:spcPct val="0"/>
              </a:spcAft>
              <a:defRPr/>
            </a:pPr>
            <a:fld id="{B0AD81BC-46B6-4EE3-BFDF-52D779301411}" type="slidenum">
              <a:rPr lang="de-DE"/>
              <a:pPr fontAlgn="base">
                <a:spcBef>
                  <a:spcPct val="0"/>
                </a:spcBef>
                <a:spcAft>
                  <a:spcPct val="0"/>
                </a:spcAft>
                <a:defRPr/>
              </a:pPr>
              <a:t>‹Nr.›</a:t>
            </a:fld>
            <a:endParaRPr lang="de-DE"/>
          </a:p>
        </p:txBody>
      </p:sp>
    </p:spTree>
    <p:extLst>
      <p:ext uri="{BB962C8B-B14F-4D97-AF65-F5344CB8AC3E}">
        <p14:creationId xmlns:p14="http://schemas.microsoft.com/office/powerpoint/2010/main" val="4129479489"/>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4099"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r>
              <a:rPr lang="de-DE" smtClean="0"/>
              <a:t>S. Chattopadhyay, Quark Matter 2014</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7CF2F0C3-5CF2-4D25-A8BB-BB233FF85BDD}" type="slidenum">
              <a:rPr lang="de-DE"/>
              <a:pPr>
                <a:defRPr/>
              </a:pPr>
              <a:t>‹Nr.›</a:t>
            </a:fld>
            <a:endParaRPr lang="de-DE"/>
          </a:p>
        </p:txBody>
      </p:sp>
    </p:spTree>
    <p:extLst>
      <p:ext uri="{BB962C8B-B14F-4D97-AF65-F5344CB8AC3E}">
        <p14:creationId xmlns:p14="http://schemas.microsoft.com/office/powerpoint/2010/main" val="3616831499"/>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fontAlgn="base">
              <a:spcBef>
                <a:spcPct val="0"/>
              </a:spcBef>
              <a:spcAft>
                <a:spcPct val="0"/>
              </a:spcAft>
              <a:defRPr/>
            </a:pPr>
            <a:r>
              <a:rPr lang="en-US" smtClean="0">
                <a:solidFill>
                  <a:srgbClr val="000000"/>
                </a:solidFill>
              </a:rPr>
              <a:t>February 5-11, </a:t>
            </a: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fontAlgn="base">
              <a:spcBef>
                <a:spcPct val="0"/>
              </a:spcBef>
              <a:spcAft>
                <a:spcPct val="0"/>
              </a:spcAft>
              <a:defRPr/>
            </a:pPr>
            <a:r>
              <a:rPr lang="en-GB" smtClean="0">
                <a:solidFill>
                  <a:srgbClr val="000000"/>
                </a:solidFill>
              </a:rPr>
              <a:t>V.Kekelidze, QM-2017, Chicago</a:t>
            </a: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3A66F6C-EDA5-4A52-BE43-FDC79D04737F}" type="slidenum">
              <a:rPr lang="ru-RU">
                <a:solidFill>
                  <a:srgbClr val="000000"/>
                </a:solidFill>
                <a:ea typeface="ＭＳ Ｐゴシック" pitchFamily="34" charset="-128"/>
              </a:rPr>
              <a:pPr fontAlgn="base">
                <a:spcBef>
                  <a:spcPct val="0"/>
                </a:spcBef>
                <a:spcAft>
                  <a:spcPct val="0"/>
                </a:spcAft>
              </a:pPr>
              <a:t>‹Nr.›</a:t>
            </a:fld>
            <a:endParaRPr lang="ru-RU">
              <a:solidFill>
                <a:srgbClr val="000000"/>
              </a:solidFill>
              <a:ea typeface="ＭＳ Ｐゴシック" pitchFamily="34" charset="-128"/>
            </a:endParaRPr>
          </a:p>
        </p:txBody>
      </p:sp>
    </p:spTree>
    <p:extLst>
      <p:ext uri="{BB962C8B-B14F-4D97-AF65-F5344CB8AC3E}">
        <p14:creationId xmlns:p14="http://schemas.microsoft.com/office/powerpoint/2010/main" val="2632844644"/>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de-DE">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de-DE">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0545C4-1351-4D18-96FC-3C4C491A78AD}" type="slidenum">
              <a:rPr lang="en-US" altLang="de-DE">
                <a:solidFill>
                  <a:srgbClr val="000000"/>
                </a:solidFill>
              </a:rPr>
              <a:pPr fontAlgn="base">
                <a:spcBef>
                  <a:spcPct val="0"/>
                </a:spcBef>
                <a:spcAft>
                  <a:spcPct val="0"/>
                </a:spcAft>
              </a:pPr>
              <a:t>‹Nr.›</a:t>
            </a:fld>
            <a:endParaRPr lang="en-US" altLang="de-DE">
              <a:solidFill>
                <a:srgbClr val="000000"/>
              </a:solidFill>
            </a:endParaRPr>
          </a:p>
        </p:txBody>
      </p:sp>
    </p:spTree>
    <p:extLst>
      <p:ext uri="{BB962C8B-B14F-4D97-AF65-F5344CB8AC3E}">
        <p14:creationId xmlns:p14="http://schemas.microsoft.com/office/powerpoint/2010/main" val="100762130"/>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pPr defTabSz="457200"/>
            <a:fld id="{125CBDDA-5CCF-8748-8988-9DC6C8981774}" type="slidenum">
              <a:rPr lang="de-DE" smtClean="0"/>
              <a:pPr defTabSz="457200"/>
              <a:t>‹Nr.›</a:t>
            </a:fld>
            <a:endParaRPr lang="de-DE" dirty="0"/>
          </a:p>
        </p:txBody>
      </p:sp>
      <p:pic>
        <p:nvPicPr>
          <p:cNvPr id="7" name="Bild 6" descr="GSI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defTabSz="457200">
              <a:defRPr/>
            </a:pPr>
            <a:r>
              <a:rPr lang="de-DE" sz="1000" dirty="0" smtClean="0">
                <a:solidFill>
                  <a:srgbClr val="333333"/>
                </a:solidFill>
                <a:latin typeface="Calibri"/>
                <a:cs typeface="Calibri"/>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Datumsplatzhalter 4"/>
          <p:cNvSpPr>
            <a:spLocks noGrp="1"/>
          </p:cNvSpPr>
          <p:nvPr>
            <p:ph type="dt" sz="half" idx="2"/>
          </p:nvPr>
        </p:nvSpPr>
        <p:spPr>
          <a:xfrm>
            <a:off x="6426201" y="6552643"/>
            <a:ext cx="1522629"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pPr defTabSz="457200"/>
            <a:r>
              <a:rPr lang="de-DE" dirty="0" smtClean="0"/>
              <a:t>3 March 2017</a:t>
            </a:r>
            <a:endParaRPr lang="de-DE" dirty="0"/>
          </a:p>
        </p:txBody>
      </p:sp>
      <p:sp>
        <p:nvSpPr>
          <p:cNvPr id="8" name="Fußzeilenplatzhalter 7"/>
          <p:cNvSpPr>
            <a:spLocks noGrp="1"/>
          </p:cNvSpPr>
          <p:nvPr>
            <p:ph type="ftr" sz="quarter" idx="3"/>
          </p:nvPr>
        </p:nvSpPr>
        <p:spPr>
          <a:xfrm>
            <a:off x="2463801" y="6560611"/>
            <a:ext cx="3962400" cy="357157"/>
          </a:xfrm>
          <a:prstGeom prst="rect">
            <a:avLst/>
          </a:prstGeom>
        </p:spPr>
        <p:txBody>
          <a:bodyPr vert="horz" lIns="91440" tIns="45720" rIns="91440" bIns="45720" rtlCol="0" anchor="ctr"/>
          <a:lstStyle>
            <a:lvl1pPr algn="ctr">
              <a:defRPr sz="1000">
                <a:solidFill>
                  <a:srgbClr val="333333"/>
                </a:solidFill>
                <a:latin typeface="Calibri"/>
                <a:cs typeface="Calibri"/>
              </a:defRPr>
            </a:lvl1pPr>
          </a:lstStyle>
          <a:p>
            <a:pPr algn="l" defTabSz="457200"/>
            <a:r>
              <a:rPr lang="de-DE" dirty="0" smtClean="0"/>
              <a:t>The </a:t>
            </a:r>
            <a:r>
              <a:rPr lang="de-DE" dirty="0" err="1" smtClean="0"/>
              <a:t>Universe</a:t>
            </a:r>
            <a:r>
              <a:rPr lang="de-DE" dirty="0" smtClean="0"/>
              <a:t> in </a:t>
            </a:r>
            <a:r>
              <a:rPr lang="de-DE" dirty="0" err="1" smtClean="0"/>
              <a:t>the</a:t>
            </a:r>
            <a:r>
              <a:rPr lang="de-DE" dirty="0" smtClean="0"/>
              <a:t> Laboratory | Prof. Dr. Paolo </a:t>
            </a:r>
            <a:r>
              <a:rPr lang="de-DE" dirty="0" err="1" smtClean="0"/>
              <a:t>Giubellino</a:t>
            </a:r>
            <a:endParaRPr lang="de-DE" dirty="0"/>
          </a:p>
        </p:txBody>
      </p:sp>
      <p:pic>
        <p:nvPicPr>
          <p:cNvPr id="13" name="Bild 12" descr="FAIR_Logo_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4040516040"/>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Lst>
  <p:hf hdr="0"/>
  <p:txStyles>
    <p:titleStyle>
      <a:lvl1pPr algn="l" defTabSz="457200" rtl="0" eaLnBrk="1" latinLnBrk="0" hangingPunct="1">
        <a:spcBef>
          <a:spcPct val="0"/>
        </a:spcBef>
        <a:buNone/>
        <a:defRPr sz="2400" b="1" kern="1200">
          <a:solidFill>
            <a:srgbClr val="333333"/>
          </a:solidFill>
          <a:latin typeface="Calibri"/>
          <a:ea typeface="+mj-ea"/>
          <a:cs typeface="Calibri"/>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87338" y="225425"/>
            <a:ext cx="86058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Titelmasterformat durch Klicken bearbeiten</a:t>
            </a:r>
          </a:p>
        </p:txBody>
      </p:sp>
      <p:sp>
        <p:nvSpPr>
          <p:cNvPr id="4099" name="Rectangle 3"/>
          <p:cNvSpPr>
            <a:spLocks noGrp="1" noChangeArrowheads="1"/>
          </p:cNvSpPr>
          <p:nvPr>
            <p:ph type="body" idx="1"/>
          </p:nvPr>
        </p:nvSpPr>
        <p:spPr bwMode="auto">
          <a:xfrm>
            <a:off x="287338" y="1125538"/>
            <a:ext cx="8605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Textmasterformate durch Klicken bearbeiten</a:t>
            </a:r>
          </a:p>
          <a:p>
            <a:pPr lvl="1"/>
            <a:r>
              <a:rPr lang="en-GB" altLang="de-DE" smtClean="0"/>
              <a:t>Zweite Ebene</a:t>
            </a:r>
          </a:p>
          <a:p>
            <a:pPr lvl="2"/>
            <a:r>
              <a:rPr lang="en-GB" altLang="de-DE" smtClean="0"/>
              <a:t>Dritte Ebene</a:t>
            </a:r>
          </a:p>
          <a:p>
            <a:pPr lvl="3"/>
            <a:r>
              <a:rPr lang="en-GB" altLang="de-DE" smtClean="0"/>
              <a:t>Vierte Ebene</a:t>
            </a:r>
          </a:p>
          <a:p>
            <a:pPr lvl="4"/>
            <a:r>
              <a:rPr lang="en-GB" altLang="de-DE" smtClean="0"/>
              <a:t>Fünfte Ebene</a:t>
            </a:r>
          </a:p>
        </p:txBody>
      </p:sp>
      <p:sp>
        <p:nvSpPr>
          <p:cNvPr id="859141" name="Rectangle 5"/>
          <p:cNvSpPr>
            <a:spLocks noGrp="1" noChangeArrowheads="1"/>
          </p:cNvSpPr>
          <p:nvPr>
            <p:ph type="sldNum" sz="quarter" idx="4"/>
          </p:nvPr>
        </p:nvSpPr>
        <p:spPr bwMode="auto">
          <a:xfrm>
            <a:off x="8316913" y="6607175"/>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pPr fontAlgn="base">
              <a:spcBef>
                <a:spcPct val="0"/>
              </a:spcBef>
              <a:spcAft>
                <a:spcPct val="0"/>
              </a:spcAft>
              <a:defRPr/>
            </a:pPr>
            <a:fld id="{CFDFA2B3-6747-401E-8AFD-528C055B1EB4}" type="slidenum">
              <a:rPr lang="de-DE"/>
              <a:pPr fontAlgn="base">
                <a:spcBef>
                  <a:spcPct val="0"/>
                </a:spcBef>
                <a:spcAft>
                  <a:spcPct val="0"/>
                </a:spcAft>
                <a:defRPr/>
              </a:pPr>
              <a:t>‹Nr.›</a:t>
            </a:fld>
            <a:endParaRPr lang="de-DE"/>
          </a:p>
        </p:txBody>
      </p:sp>
    </p:spTree>
    <p:extLst>
      <p:ext uri="{BB962C8B-B14F-4D97-AF65-F5344CB8AC3E}">
        <p14:creationId xmlns:p14="http://schemas.microsoft.com/office/powerpoint/2010/main" val="2415015863"/>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hf hdr="0" ft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1848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7" name="Rectangle 2"/>
          <p:cNvSpPr>
            <a:spLocks noGrp="1" noChangeArrowheads="1"/>
          </p:cNvSpPr>
          <p:nvPr>
            <p:ph type="body" idx="1"/>
          </p:nvPr>
        </p:nvSpPr>
        <p:spPr bwMode="auto">
          <a:xfrm>
            <a:off x="457200" y="1600200"/>
            <a:ext cx="82184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200" y="6330950"/>
            <a:ext cx="2122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a typeface="+mn-ea"/>
                <a:cs typeface="+mn-cs"/>
              </a:defRPr>
            </a:lvl1pPr>
          </a:lstStyle>
          <a:p>
            <a:pPr defTabSz="449263" fontAlgn="base">
              <a:spcBef>
                <a:spcPct val="0"/>
              </a:spcBef>
              <a:spcAft>
                <a:spcPct val="0"/>
              </a:spcAft>
              <a:buSzPct val="100000"/>
              <a:defRPr/>
            </a:pPr>
            <a:r>
              <a:rPr lang="en-GB" sz="2000">
                <a:latin typeface="Times New Roman" pitchFamily="16" charset="0"/>
              </a:rPr>
              <a:t>15/03/12</a:t>
            </a:r>
          </a:p>
        </p:txBody>
      </p:sp>
      <p:sp>
        <p:nvSpPr>
          <p:cNvPr id="1028" name="Rectangle 4"/>
          <p:cNvSpPr>
            <a:spLocks noGrp="1" noChangeArrowheads="1"/>
          </p:cNvSpPr>
          <p:nvPr>
            <p:ph type="ftr"/>
          </p:nvPr>
        </p:nvSpPr>
        <p:spPr bwMode="auto">
          <a:xfrm>
            <a:off x="3124200" y="6330950"/>
            <a:ext cx="2884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a typeface="+mn-ea"/>
                <a:cs typeface="+mn-cs"/>
              </a:defRPr>
            </a:lvl1pPr>
          </a:lstStyle>
          <a:p>
            <a:pPr defTabSz="449263" fontAlgn="base">
              <a:spcBef>
                <a:spcPct val="0"/>
              </a:spcBef>
              <a:spcAft>
                <a:spcPct val="0"/>
              </a:spcAft>
              <a:buSzPct val="100000"/>
              <a:defRPr/>
            </a:pPr>
            <a:r>
              <a:rPr lang="en-US" sz="2000">
                <a:latin typeface="Times New Roman" pitchFamily="16" charset="0"/>
              </a:rPr>
              <a:t>I.Vassiliev, CBM</a:t>
            </a:r>
          </a:p>
        </p:txBody>
      </p:sp>
      <p:sp>
        <p:nvSpPr>
          <p:cNvPr id="1029" name="Rectangle 5"/>
          <p:cNvSpPr>
            <a:spLocks noGrp="1" noChangeArrowheads="1"/>
          </p:cNvSpPr>
          <p:nvPr>
            <p:ph type="sldNum"/>
          </p:nvPr>
        </p:nvSpPr>
        <p:spPr bwMode="auto">
          <a:xfrm>
            <a:off x="6553200" y="6330950"/>
            <a:ext cx="2122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a typeface="+mn-ea"/>
                <a:cs typeface="+mn-cs"/>
              </a:defRPr>
            </a:lvl1pPr>
          </a:lstStyle>
          <a:p>
            <a:pPr defTabSz="449263" fontAlgn="base">
              <a:spcBef>
                <a:spcPct val="0"/>
              </a:spcBef>
              <a:spcAft>
                <a:spcPct val="0"/>
              </a:spcAft>
              <a:buSzPct val="100000"/>
              <a:defRPr/>
            </a:pPr>
            <a:fld id="{DDF1E8B3-038E-4A31-A787-D28B6BD676D8}" type="slidenum">
              <a:rPr lang="en-US" sz="2000">
                <a:latin typeface="Times New Roman" pitchFamily="16" charset="0"/>
              </a:rPr>
              <a:pPr defTabSz="449263" fontAlgn="base">
                <a:spcBef>
                  <a:spcPct val="0"/>
                </a:spcBef>
                <a:spcAft>
                  <a:spcPct val="0"/>
                </a:spcAft>
                <a:buSzPct val="100000"/>
                <a:defRPr/>
              </a:pPr>
              <a:t>‹Nr.›</a:t>
            </a:fld>
            <a:endParaRPr lang="en-US" sz="2000">
              <a:latin typeface="Times New Roman" pitchFamily="16" charset="0"/>
            </a:endParaRPr>
          </a:p>
        </p:txBody>
      </p:sp>
    </p:spTree>
    <p:extLst>
      <p:ext uri="{BB962C8B-B14F-4D97-AF65-F5344CB8AC3E}">
        <p14:creationId xmlns:p14="http://schemas.microsoft.com/office/powerpoint/2010/main" val="3420683475"/>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Lst>
  <p:hf sldNum="0" hdr="0"/>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buChar char="•"/>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buChar char="–"/>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buChar char="•"/>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87338" y="225425"/>
            <a:ext cx="86058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Titelmasterformat durch Klicken bearbeiten</a:t>
            </a:r>
          </a:p>
        </p:txBody>
      </p:sp>
      <p:sp>
        <p:nvSpPr>
          <p:cNvPr id="2051" name="Rectangle 3"/>
          <p:cNvSpPr>
            <a:spLocks noGrp="1" noChangeArrowheads="1"/>
          </p:cNvSpPr>
          <p:nvPr>
            <p:ph type="body" idx="1"/>
          </p:nvPr>
        </p:nvSpPr>
        <p:spPr bwMode="auto">
          <a:xfrm>
            <a:off x="287338" y="1125538"/>
            <a:ext cx="8605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859141" name="Rectangle 5"/>
          <p:cNvSpPr>
            <a:spLocks noGrp="1" noChangeArrowheads="1"/>
          </p:cNvSpPr>
          <p:nvPr>
            <p:ph type="sldNum" sz="quarter" idx="4"/>
          </p:nvPr>
        </p:nvSpPr>
        <p:spPr bwMode="auto">
          <a:xfrm>
            <a:off x="8316913" y="6607175"/>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mn-lt"/>
              </a:defRPr>
            </a:lvl1pPr>
          </a:lstStyle>
          <a:p>
            <a:pPr fontAlgn="base">
              <a:spcBef>
                <a:spcPct val="0"/>
              </a:spcBef>
              <a:spcAft>
                <a:spcPct val="0"/>
              </a:spcAft>
              <a:defRPr/>
            </a:pPr>
            <a:fld id="{04BF42E1-7B5C-4602-B8C8-8386DDF16F72}" type="slidenum">
              <a:rPr lang="de-DE"/>
              <a:pPr fontAlgn="base">
                <a:spcBef>
                  <a:spcPct val="0"/>
                </a:spcBef>
                <a:spcAft>
                  <a:spcPct val="0"/>
                </a:spcAft>
                <a:defRPr/>
              </a:pPr>
              <a:t>‹Nr.›</a:t>
            </a:fld>
            <a:endParaRPr lang="de-DE"/>
          </a:p>
        </p:txBody>
      </p:sp>
    </p:spTree>
    <p:extLst>
      <p:ext uri="{BB962C8B-B14F-4D97-AF65-F5344CB8AC3E}">
        <p14:creationId xmlns:p14="http://schemas.microsoft.com/office/powerpoint/2010/main" val="703377183"/>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pitchFamily="34" charset="0"/>
        </a:defRPr>
      </a:lvl2pPr>
      <a:lvl3pPr algn="l" rtl="0" eaLnBrk="0" fontAlgn="base" hangingPunct="0">
        <a:spcBef>
          <a:spcPct val="0"/>
        </a:spcBef>
        <a:spcAft>
          <a:spcPct val="0"/>
        </a:spcAft>
        <a:defRPr sz="2800">
          <a:solidFill>
            <a:srgbClr val="00599D"/>
          </a:solidFill>
          <a:latin typeface="Arial" pitchFamily="34" charset="0"/>
        </a:defRPr>
      </a:lvl3pPr>
      <a:lvl4pPr algn="l" rtl="0" eaLnBrk="0" fontAlgn="base" hangingPunct="0">
        <a:spcBef>
          <a:spcPct val="0"/>
        </a:spcBef>
        <a:spcAft>
          <a:spcPct val="0"/>
        </a:spcAft>
        <a:defRPr sz="2800">
          <a:solidFill>
            <a:srgbClr val="00599D"/>
          </a:solidFill>
          <a:latin typeface="Arial" pitchFamily="34" charset="0"/>
        </a:defRPr>
      </a:lvl4pPr>
      <a:lvl5pPr algn="l" rtl="0" eaLnBrk="0" fontAlgn="base" hangingPunct="0">
        <a:spcBef>
          <a:spcPct val="0"/>
        </a:spcBef>
        <a:spcAft>
          <a:spcPct val="0"/>
        </a:spcAft>
        <a:defRPr sz="2800">
          <a:solidFill>
            <a:srgbClr val="00599D"/>
          </a:solidFill>
          <a:latin typeface="Arial" pitchFamily="34" charset="0"/>
        </a:defRPr>
      </a:lvl5pPr>
      <a:lvl6pPr marL="457200" algn="l" rtl="0" fontAlgn="base">
        <a:spcBef>
          <a:spcPct val="0"/>
        </a:spcBef>
        <a:spcAft>
          <a:spcPct val="0"/>
        </a:spcAft>
        <a:defRPr sz="2800">
          <a:solidFill>
            <a:srgbClr val="00599D"/>
          </a:solidFill>
          <a:latin typeface="Arial" pitchFamily="34" charset="0"/>
        </a:defRPr>
      </a:lvl6pPr>
      <a:lvl7pPr marL="914400" algn="l" rtl="0" fontAlgn="base">
        <a:spcBef>
          <a:spcPct val="0"/>
        </a:spcBef>
        <a:spcAft>
          <a:spcPct val="0"/>
        </a:spcAft>
        <a:defRPr sz="2800">
          <a:solidFill>
            <a:srgbClr val="00599D"/>
          </a:solidFill>
          <a:latin typeface="Arial" pitchFamily="34" charset="0"/>
        </a:defRPr>
      </a:lvl7pPr>
      <a:lvl8pPr marL="1371600" algn="l" rtl="0" fontAlgn="base">
        <a:spcBef>
          <a:spcPct val="0"/>
        </a:spcBef>
        <a:spcAft>
          <a:spcPct val="0"/>
        </a:spcAft>
        <a:defRPr sz="2800">
          <a:solidFill>
            <a:srgbClr val="00599D"/>
          </a:solidFill>
          <a:latin typeface="Arial" pitchFamily="34" charset="0"/>
        </a:defRPr>
      </a:lvl8pPr>
      <a:lvl9pPr marL="1828800" algn="l" rtl="0" fontAlgn="base">
        <a:spcBef>
          <a:spcPct val="0"/>
        </a:spcBef>
        <a:spcAft>
          <a:spcPct val="0"/>
        </a:spcAft>
        <a:defRPr sz="2800">
          <a:solidFill>
            <a:srgbClr val="00599D"/>
          </a:solidFill>
          <a:latin typeface="Arial" pitchFamily="34"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p:txBody>
      </p:sp>
      <p:sp>
        <p:nvSpPr>
          <p:cNvPr id="1027" name="Rectangle 3"/>
          <p:cNvSpPr>
            <a:spLocks noGrp="1" noChangeArrowheads="1"/>
          </p:cNvSpPr>
          <p:nvPr>
            <p:ph type="body" idx="1"/>
          </p:nvPr>
        </p:nvSpPr>
        <p:spPr bwMode="auto">
          <a:xfrm>
            <a:off x="287338" y="1125538"/>
            <a:ext cx="8605837" cy="52562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3077"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smtClean="0">
                <a:solidFill>
                  <a:srgbClr val="00599D"/>
                </a:solidFill>
              </a:defRPr>
            </a:lvl1pPr>
          </a:lstStyle>
          <a:p>
            <a:pPr fontAlgn="base">
              <a:spcBef>
                <a:spcPct val="0"/>
              </a:spcBef>
              <a:spcAft>
                <a:spcPct val="0"/>
              </a:spcAft>
              <a:defRPr/>
            </a:pPr>
            <a:r>
              <a:rPr lang="de-DE"/>
              <a:t>BS, MAC 27April15</a:t>
            </a:r>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defRPr>
            </a:lvl1pPr>
          </a:lstStyle>
          <a:p>
            <a:pPr fontAlgn="base">
              <a:spcBef>
                <a:spcPct val="0"/>
              </a:spcBef>
              <a:spcAft>
                <a:spcPct val="0"/>
              </a:spcAft>
              <a:defRPr/>
            </a:pPr>
            <a:fld id="{D1837C9B-6D25-44C5-9880-48640EF0EB05}" type="slidenum">
              <a:rPr lang="de-DE"/>
              <a:pPr fontAlgn="base">
                <a:spcBef>
                  <a:spcPct val="0"/>
                </a:spcBef>
                <a:spcAft>
                  <a:spcPct val="0"/>
                </a:spcAft>
                <a:defRPr/>
              </a:pPr>
              <a:t>‹Nr.›</a:t>
            </a:fld>
            <a:endParaRPr lang="de-DE"/>
          </a:p>
        </p:txBody>
      </p:sp>
      <p:sp>
        <p:nvSpPr>
          <p:cNvPr id="308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3" name="Rectangle 11"/>
          <p:cNvSpPr>
            <a:spLocks noChangeArrowheads="1"/>
          </p:cNvSpPr>
          <p:nvPr/>
        </p:nvSpPr>
        <p:spPr bwMode="auto">
          <a:xfrm>
            <a:off x="0" y="6524625"/>
            <a:ext cx="9144000"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pic>
        <p:nvPicPr>
          <p:cNvPr id="1037" name="Picture 13" descr="FAIR_Logo_rgb_frei"/>
          <p:cNvPicPr>
            <a:picLocks noChangeAspect="1" noChangeArrowheads="1"/>
          </p:cNvPicPr>
          <p:nvPr/>
        </p:nvPicPr>
        <p:blipFill>
          <a:blip r:embed="rId14"/>
          <a:srcRect/>
          <a:stretch>
            <a:fillRect/>
          </a:stretch>
        </p:blipFill>
        <p:spPr bwMode="auto">
          <a:xfrm>
            <a:off x="7900988" y="38100"/>
            <a:ext cx="992187" cy="827088"/>
          </a:xfrm>
          <a:prstGeom prst="rect">
            <a:avLst/>
          </a:prstGeom>
          <a:noFill/>
          <a:ln w="9525">
            <a:noFill/>
            <a:miter lim="800000"/>
            <a:headEnd/>
            <a:tailEnd/>
          </a:ln>
        </p:spPr>
      </p:pic>
    </p:spTree>
    <p:extLst>
      <p:ext uri="{BB962C8B-B14F-4D97-AF65-F5344CB8AC3E}">
        <p14:creationId xmlns:p14="http://schemas.microsoft.com/office/powerpoint/2010/main" val="1670428025"/>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eaLnBrk="1" fontAlgn="base" hangingPunct="1">
        <a:spcBef>
          <a:spcPct val="0"/>
        </a:spcBef>
        <a:spcAft>
          <a:spcPct val="0"/>
        </a:spcAft>
        <a:defRPr sz="2800">
          <a:solidFill>
            <a:srgbClr val="00599D"/>
          </a:solidFill>
          <a:latin typeface="Arial" charset="0"/>
        </a:defRPr>
      </a:lvl6pPr>
      <a:lvl7pPr marL="914400" algn="l" rtl="0" eaLnBrk="1" fontAlgn="base" hangingPunct="1">
        <a:spcBef>
          <a:spcPct val="0"/>
        </a:spcBef>
        <a:spcAft>
          <a:spcPct val="0"/>
        </a:spcAft>
        <a:defRPr sz="2800">
          <a:solidFill>
            <a:srgbClr val="00599D"/>
          </a:solidFill>
          <a:latin typeface="Arial" charset="0"/>
        </a:defRPr>
      </a:lvl7pPr>
      <a:lvl8pPr marL="1371600" algn="l" rtl="0" eaLnBrk="1" fontAlgn="base" hangingPunct="1">
        <a:spcBef>
          <a:spcPct val="0"/>
        </a:spcBef>
        <a:spcAft>
          <a:spcPct val="0"/>
        </a:spcAft>
        <a:defRPr sz="2800">
          <a:solidFill>
            <a:srgbClr val="00599D"/>
          </a:solidFill>
          <a:latin typeface="Arial" charset="0"/>
        </a:defRPr>
      </a:lvl8pPr>
      <a:lvl9pPr marL="1828800" algn="l" rtl="0" eaLnBrk="1" fontAlgn="base" hangingPunct="1">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eaLnBrk="1" fontAlgn="base" hangingPunct="1">
        <a:spcBef>
          <a:spcPct val="20000"/>
        </a:spcBef>
        <a:spcAft>
          <a:spcPct val="0"/>
        </a:spcAft>
        <a:defRPr sz="1600">
          <a:solidFill>
            <a:srgbClr val="0066CC"/>
          </a:solidFill>
          <a:latin typeface="+mn-lt"/>
        </a:defRPr>
      </a:lvl6pPr>
      <a:lvl7pPr marL="3057525" indent="-1247775" algn="l" rtl="0" eaLnBrk="1" fontAlgn="base" hangingPunct="1">
        <a:spcBef>
          <a:spcPct val="20000"/>
        </a:spcBef>
        <a:spcAft>
          <a:spcPct val="0"/>
        </a:spcAft>
        <a:defRPr sz="1600">
          <a:solidFill>
            <a:srgbClr val="0066CC"/>
          </a:solidFill>
          <a:latin typeface="+mn-lt"/>
        </a:defRPr>
      </a:lvl7pPr>
      <a:lvl8pPr marL="3514725" indent="-1247775" algn="l" rtl="0" eaLnBrk="1" fontAlgn="base" hangingPunct="1">
        <a:spcBef>
          <a:spcPct val="20000"/>
        </a:spcBef>
        <a:spcAft>
          <a:spcPct val="0"/>
        </a:spcAft>
        <a:defRPr sz="1600">
          <a:solidFill>
            <a:srgbClr val="0066CC"/>
          </a:solidFill>
          <a:latin typeface="+mn-lt"/>
        </a:defRPr>
      </a:lvl8pPr>
      <a:lvl9pPr marL="3971925" indent="-1247775" algn="l" rtl="0" eaLnBrk="1" fontAlgn="base" hangingPunct="1">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9D817-9FEE-482C-B3F9-7DF7EDFDF432}" type="datetimeFigureOut">
              <a:rPr lang="en-US" smtClean="0">
                <a:solidFill>
                  <a:prstClr val="black">
                    <a:tint val="75000"/>
                  </a:prstClr>
                </a:solidFill>
              </a:rPr>
              <a:pPr/>
              <a:t>8/22/2018</a:t>
            </a:fld>
            <a:endParaRPr 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E032E-A4E2-4164-AD21-0C148FA43AD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03921104"/>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87338" y="225425"/>
            <a:ext cx="86058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Titelmasterformat durch Klicken bearbeiten</a:t>
            </a:r>
          </a:p>
        </p:txBody>
      </p:sp>
      <p:sp>
        <p:nvSpPr>
          <p:cNvPr id="2051" name="Rectangle 3"/>
          <p:cNvSpPr>
            <a:spLocks noGrp="1" noChangeArrowheads="1"/>
          </p:cNvSpPr>
          <p:nvPr>
            <p:ph type="body" idx="1"/>
          </p:nvPr>
        </p:nvSpPr>
        <p:spPr bwMode="auto">
          <a:xfrm>
            <a:off x="287338" y="1125538"/>
            <a:ext cx="8605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859141" name="Rectangle 5"/>
          <p:cNvSpPr>
            <a:spLocks noGrp="1" noChangeArrowheads="1"/>
          </p:cNvSpPr>
          <p:nvPr>
            <p:ph type="sldNum" sz="quarter" idx="4"/>
          </p:nvPr>
        </p:nvSpPr>
        <p:spPr bwMode="auto">
          <a:xfrm>
            <a:off x="8316913" y="6607175"/>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mn-lt"/>
              </a:defRPr>
            </a:lvl1pPr>
          </a:lstStyle>
          <a:p>
            <a:pPr fontAlgn="base">
              <a:spcBef>
                <a:spcPct val="0"/>
              </a:spcBef>
              <a:spcAft>
                <a:spcPct val="0"/>
              </a:spcAft>
              <a:defRPr/>
            </a:pPr>
            <a:fld id="{4271BA67-7251-4420-A2AD-4C42637E355E}" type="slidenum">
              <a:rPr lang="de-DE"/>
              <a:pPr fontAlgn="base">
                <a:spcBef>
                  <a:spcPct val="0"/>
                </a:spcBef>
                <a:spcAft>
                  <a:spcPct val="0"/>
                </a:spcAft>
                <a:defRPr/>
              </a:pPr>
              <a:t>‹Nr.›</a:t>
            </a:fld>
            <a:endParaRPr lang="de-DE"/>
          </a:p>
        </p:txBody>
      </p:sp>
    </p:spTree>
    <p:extLst>
      <p:ext uri="{BB962C8B-B14F-4D97-AF65-F5344CB8AC3E}">
        <p14:creationId xmlns:p14="http://schemas.microsoft.com/office/powerpoint/2010/main" val="418081490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pitchFamily="34" charset="0"/>
        </a:defRPr>
      </a:lvl2pPr>
      <a:lvl3pPr algn="l" rtl="0" eaLnBrk="0" fontAlgn="base" hangingPunct="0">
        <a:spcBef>
          <a:spcPct val="0"/>
        </a:spcBef>
        <a:spcAft>
          <a:spcPct val="0"/>
        </a:spcAft>
        <a:defRPr sz="2800">
          <a:solidFill>
            <a:srgbClr val="00599D"/>
          </a:solidFill>
          <a:latin typeface="Arial" pitchFamily="34" charset="0"/>
        </a:defRPr>
      </a:lvl3pPr>
      <a:lvl4pPr algn="l" rtl="0" eaLnBrk="0" fontAlgn="base" hangingPunct="0">
        <a:spcBef>
          <a:spcPct val="0"/>
        </a:spcBef>
        <a:spcAft>
          <a:spcPct val="0"/>
        </a:spcAft>
        <a:defRPr sz="2800">
          <a:solidFill>
            <a:srgbClr val="00599D"/>
          </a:solidFill>
          <a:latin typeface="Arial" pitchFamily="34" charset="0"/>
        </a:defRPr>
      </a:lvl4pPr>
      <a:lvl5pPr algn="l" rtl="0" eaLnBrk="0" fontAlgn="base" hangingPunct="0">
        <a:spcBef>
          <a:spcPct val="0"/>
        </a:spcBef>
        <a:spcAft>
          <a:spcPct val="0"/>
        </a:spcAft>
        <a:defRPr sz="2800">
          <a:solidFill>
            <a:srgbClr val="00599D"/>
          </a:solidFill>
          <a:latin typeface="Arial" pitchFamily="34" charset="0"/>
        </a:defRPr>
      </a:lvl5pPr>
      <a:lvl6pPr marL="457200" algn="l" rtl="0" fontAlgn="base">
        <a:spcBef>
          <a:spcPct val="0"/>
        </a:spcBef>
        <a:spcAft>
          <a:spcPct val="0"/>
        </a:spcAft>
        <a:defRPr sz="2800">
          <a:solidFill>
            <a:srgbClr val="00599D"/>
          </a:solidFill>
          <a:latin typeface="Arial" pitchFamily="34" charset="0"/>
        </a:defRPr>
      </a:lvl6pPr>
      <a:lvl7pPr marL="914400" algn="l" rtl="0" fontAlgn="base">
        <a:spcBef>
          <a:spcPct val="0"/>
        </a:spcBef>
        <a:spcAft>
          <a:spcPct val="0"/>
        </a:spcAft>
        <a:defRPr sz="2800">
          <a:solidFill>
            <a:srgbClr val="00599D"/>
          </a:solidFill>
          <a:latin typeface="Arial" pitchFamily="34" charset="0"/>
        </a:defRPr>
      </a:lvl7pPr>
      <a:lvl8pPr marL="1371600" algn="l" rtl="0" fontAlgn="base">
        <a:spcBef>
          <a:spcPct val="0"/>
        </a:spcBef>
        <a:spcAft>
          <a:spcPct val="0"/>
        </a:spcAft>
        <a:defRPr sz="2800">
          <a:solidFill>
            <a:srgbClr val="00599D"/>
          </a:solidFill>
          <a:latin typeface="Arial" pitchFamily="34" charset="0"/>
        </a:defRPr>
      </a:lvl8pPr>
      <a:lvl9pPr marL="1828800" algn="l" rtl="0" fontAlgn="base">
        <a:spcBef>
          <a:spcPct val="0"/>
        </a:spcBef>
        <a:spcAft>
          <a:spcPct val="0"/>
        </a:spcAft>
        <a:defRPr sz="2800">
          <a:solidFill>
            <a:srgbClr val="00599D"/>
          </a:solidFill>
          <a:latin typeface="Arial" pitchFamily="34"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p:txBody>
      </p:sp>
      <p:sp>
        <p:nvSpPr>
          <p:cNvPr id="1027" name="Rectangle 3"/>
          <p:cNvSpPr>
            <a:spLocks noGrp="1" noChangeArrowheads="1"/>
          </p:cNvSpPr>
          <p:nvPr>
            <p:ph type="body" idx="1"/>
          </p:nvPr>
        </p:nvSpPr>
        <p:spPr bwMode="auto">
          <a:xfrm>
            <a:off x="287338" y="1125538"/>
            <a:ext cx="8605837" cy="52562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308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3" name="Rectangle 11"/>
          <p:cNvSpPr>
            <a:spLocks noChangeArrowheads="1"/>
          </p:cNvSpPr>
          <p:nvPr userDrawn="1"/>
        </p:nvSpPr>
        <p:spPr bwMode="auto">
          <a:xfrm>
            <a:off x="0" y="6524625"/>
            <a:ext cx="9144000"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sp>
        <p:nvSpPr>
          <p:cNvPr id="308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a:effectLst/>
        </p:spPr>
        <p:txBody>
          <a:bodyPr wrap="none" anchor="ctr"/>
          <a:lstStyle/>
          <a:p>
            <a:pPr fontAlgn="base">
              <a:spcBef>
                <a:spcPct val="0"/>
              </a:spcBef>
              <a:spcAft>
                <a:spcPct val="0"/>
              </a:spcAft>
              <a:defRPr/>
            </a:pPr>
            <a:endParaRPr lang="de-DE">
              <a:solidFill>
                <a:srgbClr val="000000"/>
              </a:solidFill>
            </a:endParaRPr>
          </a:p>
        </p:txBody>
      </p:sp>
      <p:pic>
        <p:nvPicPr>
          <p:cNvPr id="1037" name="Picture 13" descr="FAIR_Logo_rgb_frei"/>
          <p:cNvPicPr>
            <a:picLocks noChangeAspect="1" noChangeArrowheads="1"/>
          </p:cNvPicPr>
          <p:nvPr/>
        </p:nvPicPr>
        <p:blipFill>
          <a:blip r:embed="rId15"/>
          <a:srcRect/>
          <a:stretch>
            <a:fillRect/>
          </a:stretch>
        </p:blipFill>
        <p:spPr bwMode="auto">
          <a:xfrm>
            <a:off x="7900988" y="38100"/>
            <a:ext cx="992187" cy="827088"/>
          </a:xfrm>
          <a:prstGeom prst="rect">
            <a:avLst/>
          </a:prstGeom>
          <a:noFill/>
          <a:ln w="9525">
            <a:noFill/>
            <a:miter lim="800000"/>
            <a:headEnd/>
            <a:tailEnd/>
          </a:ln>
        </p:spPr>
      </p:pic>
    </p:spTree>
    <p:extLst>
      <p:ext uri="{BB962C8B-B14F-4D97-AF65-F5344CB8AC3E}">
        <p14:creationId xmlns:p14="http://schemas.microsoft.com/office/powerpoint/2010/main" val="1152962252"/>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eaLnBrk="1" fontAlgn="base" hangingPunct="1">
        <a:spcBef>
          <a:spcPct val="0"/>
        </a:spcBef>
        <a:spcAft>
          <a:spcPct val="0"/>
        </a:spcAft>
        <a:defRPr sz="2800">
          <a:solidFill>
            <a:srgbClr val="00599D"/>
          </a:solidFill>
          <a:latin typeface="Arial" charset="0"/>
        </a:defRPr>
      </a:lvl6pPr>
      <a:lvl7pPr marL="914400" algn="l" rtl="0" eaLnBrk="1" fontAlgn="base" hangingPunct="1">
        <a:spcBef>
          <a:spcPct val="0"/>
        </a:spcBef>
        <a:spcAft>
          <a:spcPct val="0"/>
        </a:spcAft>
        <a:defRPr sz="2800">
          <a:solidFill>
            <a:srgbClr val="00599D"/>
          </a:solidFill>
          <a:latin typeface="Arial" charset="0"/>
        </a:defRPr>
      </a:lvl7pPr>
      <a:lvl8pPr marL="1371600" algn="l" rtl="0" eaLnBrk="1" fontAlgn="base" hangingPunct="1">
        <a:spcBef>
          <a:spcPct val="0"/>
        </a:spcBef>
        <a:spcAft>
          <a:spcPct val="0"/>
        </a:spcAft>
        <a:defRPr sz="2800">
          <a:solidFill>
            <a:srgbClr val="00599D"/>
          </a:solidFill>
          <a:latin typeface="Arial" charset="0"/>
        </a:defRPr>
      </a:lvl8pPr>
      <a:lvl9pPr marL="1828800" algn="l" rtl="0" eaLnBrk="1" fontAlgn="base" hangingPunct="1">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eaLnBrk="1" fontAlgn="base" hangingPunct="1">
        <a:spcBef>
          <a:spcPct val="20000"/>
        </a:spcBef>
        <a:spcAft>
          <a:spcPct val="0"/>
        </a:spcAft>
        <a:defRPr sz="1600">
          <a:solidFill>
            <a:srgbClr val="0066CC"/>
          </a:solidFill>
          <a:latin typeface="+mn-lt"/>
        </a:defRPr>
      </a:lvl6pPr>
      <a:lvl7pPr marL="3057525" indent="-1247775" algn="l" rtl="0" eaLnBrk="1" fontAlgn="base" hangingPunct="1">
        <a:spcBef>
          <a:spcPct val="20000"/>
        </a:spcBef>
        <a:spcAft>
          <a:spcPct val="0"/>
        </a:spcAft>
        <a:defRPr sz="1600">
          <a:solidFill>
            <a:srgbClr val="0066CC"/>
          </a:solidFill>
          <a:latin typeface="+mn-lt"/>
        </a:defRPr>
      </a:lvl7pPr>
      <a:lvl8pPr marL="3514725" indent="-1247775" algn="l" rtl="0" eaLnBrk="1" fontAlgn="base" hangingPunct="1">
        <a:spcBef>
          <a:spcPct val="20000"/>
        </a:spcBef>
        <a:spcAft>
          <a:spcPct val="0"/>
        </a:spcAft>
        <a:defRPr sz="1600">
          <a:solidFill>
            <a:srgbClr val="0066CC"/>
          </a:solidFill>
          <a:latin typeface="+mn-lt"/>
        </a:defRPr>
      </a:lvl8pPr>
      <a:lvl9pPr marL="3971925" indent="-1247775" algn="l" rtl="0" eaLnBrk="1" fontAlgn="base" hangingPunct="1">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pPr defTabSz="457200"/>
            <a:fld id="{125CBDDA-5CCF-8748-8988-9DC6C8981774}" type="slidenum">
              <a:rPr lang="de-DE" smtClean="0"/>
              <a:pPr defTabSz="457200"/>
              <a:t>‹Nr.›</a:t>
            </a:fld>
            <a:endParaRPr lang="de-DE" dirty="0"/>
          </a:p>
        </p:txBody>
      </p:sp>
      <p:pic>
        <p:nvPicPr>
          <p:cNvPr id="7" name="Bild 6" descr="GSI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defTabSz="457200">
              <a:defRPr/>
            </a:pPr>
            <a:r>
              <a:rPr lang="de-DE" sz="1000" dirty="0">
                <a:solidFill>
                  <a:srgbClr val="333333"/>
                </a:solidFill>
                <a:cs typeface="Arial"/>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Datumsplatzhalter 4"/>
          <p:cNvSpPr>
            <a:spLocks noGrp="1"/>
          </p:cNvSpPr>
          <p:nvPr>
            <p:ph type="dt" sz="half" idx="2"/>
          </p:nvPr>
        </p:nvSpPr>
        <p:spPr>
          <a:xfrm>
            <a:off x="7100456" y="6552643"/>
            <a:ext cx="848374" cy="365125"/>
          </a:xfrm>
          <a:prstGeom prst="rect">
            <a:avLst/>
          </a:prstGeom>
        </p:spPr>
        <p:txBody>
          <a:bodyPr vert="horz" lIns="91440" tIns="45720" rIns="91440" bIns="45720" rtlCol="0" anchor="ctr"/>
          <a:lstStyle>
            <a:lvl1pPr algn="r">
              <a:defRPr sz="1000">
                <a:solidFill>
                  <a:srgbClr val="333333"/>
                </a:solidFill>
              </a:defRPr>
            </a:lvl1pPr>
          </a:lstStyle>
          <a:p>
            <a:pPr defTabSz="457200"/>
            <a:r>
              <a:rPr lang="de-DE" smtClean="0"/>
              <a:t>31.03.14</a:t>
            </a:r>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rgbClr val="333333"/>
                </a:solidFill>
              </a:defRPr>
            </a:lvl1pPr>
          </a:lstStyle>
          <a:p>
            <a:pPr algn="l" defTabSz="457200"/>
            <a:r>
              <a:rPr lang="de-DE" smtClean="0"/>
              <a:t>Name/Vortragstitel</a:t>
            </a:r>
            <a:endParaRPr lang="de-DE" dirty="0"/>
          </a:p>
        </p:txBody>
      </p:sp>
      <p:pic>
        <p:nvPicPr>
          <p:cNvPr id="13" name="Bild 12" descr="FAIR_Logo_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1126212291"/>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Lst>
  <p:hf sldNum="0"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de-DE"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de-DE"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E1DD7D2-5CFC-4F39-A458-F5C8588EA43B}" type="slidenum">
              <a:rPr lang="en-US" altLang="de-DE" smtClean="0">
                <a:solidFill>
                  <a:srgbClr val="000000"/>
                </a:solidFill>
              </a:rPr>
              <a:pPr fontAlgn="base">
                <a:spcBef>
                  <a:spcPct val="0"/>
                </a:spcBef>
                <a:spcAft>
                  <a:spcPct val="0"/>
                </a:spcAft>
              </a:pPr>
              <a:t>‹Nr.›</a:t>
            </a:fld>
            <a:endParaRPr lang="en-US" altLang="de-DE" smtClean="0">
              <a:solidFill>
                <a:srgbClr val="000000"/>
              </a:solidFill>
            </a:endParaRPr>
          </a:p>
        </p:txBody>
      </p:sp>
    </p:spTree>
    <p:extLst>
      <p:ext uri="{BB962C8B-B14F-4D97-AF65-F5344CB8AC3E}">
        <p14:creationId xmlns:p14="http://schemas.microsoft.com/office/powerpoint/2010/main" val="1642974228"/>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 id="214748455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4099"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7CF2F0C3-5CF2-4D25-A8BB-BB233FF85BDD}" type="slidenum">
              <a:rPr lang="de-DE"/>
              <a:pPr>
                <a:defRPr/>
              </a:pPr>
              <a:t>‹Nr.›</a:t>
            </a:fld>
            <a:endParaRPr lang="de-DE"/>
          </a:p>
        </p:txBody>
      </p:sp>
    </p:spTree>
    <p:extLst>
      <p:ext uri="{BB962C8B-B14F-4D97-AF65-F5344CB8AC3E}">
        <p14:creationId xmlns:p14="http://schemas.microsoft.com/office/powerpoint/2010/main" val="926983571"/>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en-US"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de-DE"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de-DE"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1B5583-5488-4B67-BF18-C9669B0CA684}" type="slidenum">
              <a:rPr lang="de-DE" altLang="en-US" smtClean="0">
                <a:solidFill>
                  <a:srgbClr val="000000"/>
                </a:solidFill>
              </a:rPr>
              <a:pPr fontAlgn="base">
                <a:spcBef>
                  <a:spcPct val="0"/>
                </a:spcBef>
                <a:spcAft>
                  <a:spcPct val="0"/>
                </a:spcAft>
              </a:pPr>
              <a:t>‹Nr.›</a:t>
            </a:fld>
            <a:endParaRPr lang="de-DE" altLang="en-US" smtClean="0">
              <a:solidFill>
                <a:srgbClr val="000000"/>
              </a:solidFill>
            </a:endParaRPr>
          </a:p>
        </p:txBody>
      </p:sp>
    </p:spTree>
    <p:extLst>
      <p:ext uri="{BB962C8B-B14F-4D97-AF65-F5344CB8AC3E}">
        <p14:creationId xmlns:p14="http://schemas.microsoft.com/office/powerpoint/2010/main" val="902217230"/>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582" r:id="rId12"/>
    <p:sldLayoutId id="214748458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bwMode="auto">
          <a:xfrm>
            <a:off x="287338" y="225425"/>
            <a:ext cx="86058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Titelmasterformat durch Klicken bearbeiten</a:t>
            </a:r>
          </a:p>
        </p:txBody>
      </p:sp>
      <p:sp>
        <p:nvSpPr>
          <p:cNvPr id="859139" name="Rectangle 3"/>
          <p:cNvSpPr>
            <a:spLocks noGrp="1" noChangeArrowheads="1"/>
          </p:cNvSpPr>
          <p:nvPr>
            <p:ph type="body" idx="1"/>
          </p:nvPr>
        </p:nvSpPr>
        <p:spPr bwMode="auto">
          <a:xfrm>
            <a:off x="287338" y="1125538"/>
            <a:ext cx="8605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Textmasterformate durch Klicken bearbeiten</a:t>
            </a:r>
          </a:p>
          <a:p>
            <a:pPr lvl="1"/>
            <a:r>
              <a:rPr lang="en-GB" altLang="de-DE" smtClean="0"/>
              <a:t>Zweite Ebene</a:t>
            </a:r>
          </a:p>
          <a:p>
            <a:pPr lvl="2"/>
            <a:r>
              <a:rPr lang="en-GB" altLang="de-DE" smtClean="0"/>
              <a:t>Dritte Ebene</a:t>
            </a:r>
          </a:p>
          <a:p>
            <a:pPr lvl="3"/>
            <a:r>
              <a:rPr lang="en-GB" altLang="de-DE" smtClean="0"/>
              <a:t>Vierte Ebene</a:t>
            </a:r>
          </a:p>
          <a:p>
            <a:pPr lvl="4"/>
            <a:r>
              <a:rPr lang="en-GB" altLang="de-DE" smtClean="0"/>
              <a:t>Fünfte Ebene</a:t>
            </a:r>
          </a:p>
        </p:txBody>
      </p:sp>
      <p:sp>
        <p:nvSpPr>
          <p:cNvPr id="859141" name="Rectangle 5"/>
          <p:cNvSpPr>
            <a:spLocks noGrp="1" noChangeArrowheads="1"/>
          </p:cNvSpPr>
          <p:nvPr>
            <p:ph type="sldNum" sz="quarter" idx="4"/>
          </p:nvPr>
        </p:nvSpPr>
        <p:spPr bwMode="auto">
          <a:xfrm>
            <a:off x="8316913" y="6607175"/>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defRPr>
            </a:lvl1pPr>
          </a:lstStyle>
          <a:p>
            <a:pPr fontAlgn="base">
              <a:spcBef>
                <a:spcPct val="0"/>
              </a:spcBef>
              <a:spcAft>
                <a:spcPct val="0"/>
              </a:spcAft>
            </a:pPr>
            <a:fld id="{52181D5A-4691-4A90-A4E2-A39817A6D5A9}" type="slidenum">
              <a:rPr lang="de-DE" altLang="de-DE" smtClean="0"/>
              <a:pPr fontAlgn="base">
                <a:spcBef>
                  <a:spcPct val="0"/>
                </a:spcBef>
                <a:spcAft>
                  <a:spcPct val="0"/>
                </a:spcAft>
              </a:pPr>
              <a:t>‹Nr.›</a:t>
            </a:fld>
            <a:endParaRPr lang="de-DE" altLang="de-DE" smtClean="0"/>
          </a:p>
        </p:txBody>
      </p:sp>
    </p:spTree>
    <p:extLst>
      <p:ext uri="{BB962C8B-B14F-4D97-AF65-F5344CB8AC3E}">
        <p14:creationId xmlns:p14="http://schemas.microsoft.com/office/powerpoint/2010/main" val="3980239322"/>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Lst>
  <p:txStyles>
    <p:titleStyle>
      <a:lvl1pPr algn="l" rtl="0" fontAlgn="base">
        <a:spcBef>
          <a:spcPct val="0"/>
        </a:spcBef>
        <a:spcAft>
          <a:spcPct val="0"/>
        </a:spcAft>
        <a:defRPr sz="2800">
          <a:solidFill>
            <a:srgbClr val="00599D"/>
          </a:solidFill>
          <a:latin typeface="+mj-lt"/>
          <a:ea typeface="+mj-ea"/>
          <a:cs typeface="+mj-cs"/>
        </a:defRPr>
      </a:lvl1pPr>
      <a:lvl2pPr algn="l" rtl="0" fontAlgn="base">
        <a:spcBef>
          <a:spcPct val="0"/>
        </a:spcBef>
        <a:spcAft>
          <a:spcPct val="0"/>
        </a:spcAft>
        <a:defRPr sz="2800">
          <a:solidFill>
            <a:srgbClr val="00599D"/>
          </a:solidFill>
          <a:latin typeface="Arial" charset="0"/>
        </a:defRPr>
      </a:lvl2pPr>
      <a:lvl3pPr algn="l" rtl="0" fontAlgn="base">
        <a:spcBef>
          <a:spcPct val="0"/>
        </a:spcBef>
        <a:spcAft>
          <a:spcPct val="0"/>
        </a:spcAft>
        <a:defRPr sz="2800">
          <a:solidFill>
            <a:srgbClr val="00599D"/>
          </a:solidFill>
          <a:latin typeface="Arial" charset="0"/>
        </a:defRPr>
      </a:lvl3pPr>
      <a:lvl4pPr algn="l" rtl="0" fontAlgn="base">
        <a:spcBef>
          <a:spcPct val="0"/>
        </a:spcBef>
        <a:spcAft>
          <a:spcPct val="0"/>
        </a:spcAft>
        <a:defRPr sz="2800">
          <a:solidFill>
            <a:srgbClr val="00599D"/>
          </a:solidFill>
          <a:latin typeface="Arial" charset="0"/>
        </a:defRPr>
      </a:lvl4pPr>
      <a:lvl5pPr algn="l" rtl="0" fontAlgn="base">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fontAlgn="base">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fontAlgn="base">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algn="l" rtl="0" fontAlgn="base">
        <a:spcBef>
          <a:spcPct val="20000"/>
        </a:spcBef>
        <a:spcAft>
          <a:spcPct val="0"/>
        </a:spcAft>
        <a:defRPr>
          <a:solidFill>
            <a:schemeClr val="tx1"/>
          </a:solidFill>
          <a:latin typeface="+mn-lt"/>
        </a:defRPr>
      </a:lvl3pPr>
      <a:lvl4pPr marL="714375" indent="-20638" algn="l" rtl="0" fontAlgn="base">
        <a:spcBef>
          <a:spcPct val="20000"/>
        </a:spcBef>
        <a:spcAft>
          <a:spcPct val="0"/>
        </a:spcAft>
        <a:defRPr sz="1600" i="1">
          <a:solidFill>
            <a:srgbClr val="990000"/>
          </a:solidFill>
          <a:latin typeface="+mn-lt"/>
        </a:defRPr>
      </a:lvl4pPr>
      <a:lvl5pPr marL="2143125" indent="-1247775" algn="l" rtl="0" fontAlgn="base">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Titelmasterformat durch Klicken bearbeiten</a:t>
            </a:r>
          </a:p>
        </p:txBody>
      </p:sp>
      <p:sp>
        <p:nvSpPr>
          <p:cNvPr id="1027" name="Rectangle 3"/>
          <p:cNvSpPr>
            <a:spLocks noGrp="1" noChangeArrowheads="1"/>
          </p:cNvSpPr>
          <p:nvPr>
            <p:ph type="body" idx="1"/>
          </p:nvPr>
        </p:nvSpPr>
        <p:spPr bwMode="auto">
          <a:xfrm>
            <a:off x="287338" y="1125538"/>
            <a:ext cx="86058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smtClean="0"/>
              <a:t>Textmasterformate durch Klicken bearbeiten</a:t>
            </a:r>
          </a:p>
          <a:p>
            <a:pPr lvl="1"/>
            <a:r>
              <a:rPr lang="en-GB" altLang="de-DE" smtClean="0"/>
              <a:t>Zweite Ebene</a:t>
            </a:r>
          </a:p>
          <a:p>
            <a:pPr lvl="2"/>
            <a:r>
              <a:rPr lang="en-GB" altLang="de-DE" smtClean="0"/>
              <a:t>Dritte Ebene</a:t>
            </a:r>
          </a:p>
          <a:p>
            <a:pPr lvl="3"/>
            <a:r>
              <a:rPr lang="en-GB" altLang="de-DE" smtClean="0"/>
              <a:t>Vierte Ebene</a:t>
            </a:r>
          </a:p>
          <a:p>
            <a:pPr lvl="4"/>
            <a:r>
              <a:rPr lang="en-GB" altLang="de-DE" smtClean="0"/>
              <a:t>Fünfte Ebene</a:t>
            </a:r>
          </a:p>
        </p:txBody>
      </p:sp>
      <p:sp>
        <p:nvSpPr>
          <p:cNvPr id="859141" name="Rectangle 5"/>
          <p:cNvSpPr>
            <a:spLocks noGrp="1" noChangeArrowheads="1"/>
          </p:cNvSpPr>
          <p:nvPr>
            <p:ph type="sldNum" sz="quarter" idx="4"/>
          </p:nvPr>
        </p:nvSpPr>
        <p:spPr bwMode="auto">
          <a:xfrm>
            <a:off x="8316913" y="6607175"/>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pPr fontAlgn="base">
              <a:spcBef>
                <a:spcPct val="0"/>
              </a:spcBef>
              <a:spcAft>
                <a:spcPct val="0"/>
              </a:spcAft>
              <a:defRPr/>
            </a:pPr>
            <a:fld id="{B0AD81BC-46B6-4EE3-BFDF-52D779301411}" type="slidenum">
              <a:rPr lang="de-DE"/>
              <a:pPr fontAlgn="base">
                <a:spcBef>
                  <a:spcPct val="0"/>
                </a:spcBef>
                <a:spcAft>
                  <a:spcPct val="0"/>
                </a:spcAft>
                <a:defRPr/>
              </a:pPr>
              <a:t>‹Nr.›</a:t>
            </a:fld>
            <a:endParaRPr lang="de-DE"/>
          </a:p>
        </p:txBody>
      </p:sp>
    </p:spTree>
    <p:extLst>
      <p:ext uri="{BB962C8B-B14F-4D97-AF65-F5344CB8AC3E}">
        <p14:creationId xmlns:p14="http://schemas.microsoft.com/office/powerpoint/2010/main" val="53589767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7200" y="128588"/>
            <a:ext cx="821848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123" name="Rectangle 2"/>
          <p:cNvSpPr>
            <a:spLocks noGrp="1" noChangeArrowheads="1"/>
          </p:cNvSpPr>
          <p:nvPr>
            <p:ph type="body" idx="1"/>
          </p:nvPr>
        </p:nvSpPr>
        <p:spPr bwMode="auto">
          <a:xfrm>
            <a:off x="457200" y="1600200"/>
            <a:ext cx="82184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200" y="6330950"/>
            <a:ext cx="2122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49263">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itchFamily="16" charset="0"/>
                <a:ea typeface="+mn-ea"/>
                <a:cs typeface="+mn-cs"/>
              </a:defRPr>
            </a:lvl1pPr>
          </a:lstStyle>
          <a:p>
            <a:pPr fontAlgn="base">
              <a:spcBef>
                <a:spcPct val="0"/>
              </a:spcBef>
              <a:spcAft>
                <a:spcPct val="0"/>
              </a:spcAft>
              <a:defRPr/>
            </a:pPr>
            <a:endParaRPr lang="en-GB"/>
          </a:p>
        </p:txBody>
      </p:sp>
      <p:sp>
        <p:nvSpPr>
          <p:cNvPr id="1028" name="Rectangle 4"/>
          <p:cNvSpPr>
            <a:spLocks noGrp="1" noChangeArrowheads="1"/>
          </p:cNvSpPr>
          <p:nvPr>
            <p:ph type="ftr"/>
          </p:nvPr>
        </p:nvSpPr>
        <p:spPr bwMode="auto">
          <a:xfrm>
            <a:off x="3124200" y="6330950"/>
            <a:ext cx="2884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49263">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itchFamily="16"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sldNum"/>
          </p:nvPr>
        </p:nvSpPr>
        <p:spPr bwMode="auto">
          <a:xfrm>
            <a:off x="6553200" y="6330950"/>
            <a:ext cx="2122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49263">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itchFamily="16" charset="0"/>
                <a:ea typeface="+mn-ea"/>
                <a:cs typeface="+mn-cs"/>
              </a:defRPr>
            </a:lvl1pPr>
          </a:lstStyle>
          <a:p>
            <a:pPr fontAlgn="base">
              <a:spcBef>
                <a:spcPct val="0"/>
              </a:spcBef>
              <a:spcAft>
                <a:spcPct val="0"/>
              </a:spcAft>
              <a:defRPr/>
            </a:pPr>
            <a:fld id="{9368332E-0B85-48E8-B5C0-42BD062FF599}" type="slidenum">
              <a:rPr lang="en-US"/>
              <a:pPr fontAlgn="base">
                <a:spcBef>
                  <a:spcPct val="0"/>
                </a:spcBef>
                <a:spcAft>
                  <a:spcPct val="0"/>
                </a:spcAft>
                <a:defRPr/>
              </a:pPr>
              <a:t>‹Nr.›</a:t>
            </a:fld>
            <a:endParaRPr lang="en-US"/>
          </a:p>
        </p:txBody>
      </p:sp>
    </p:spTree>
    <p:extLst>
      <p:ext uri="{BB962C8B-B14F-4D97-AF65-F5344CB8AC3E}">
        <p14:creationId xmlns:p14="http://schemas.microsoft.com/office/powerpoint/2010/main" val="4243336469"/>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Lst>
  <p:hf hdr="0" dt="0"/>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Bitstream Vera Sans" charset="0"/>
          <a:cs typeface="Bitstream Vera Sans"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Bitstream Vera Sans" charset="0"/>
          <a:cs typeface="Bitstream Vera Sans"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Bitstream Vera Sans" charset="0"/>
          <a:cs typeface="Bitstream Vera Sans"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Bitstream Vera Sans" charset="0"/>
          <a:cs typeface="Bitstream Vera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pitchFamily="34" charset="0"/>
              </a:defRPr>
            </a:lvl1pPr>
          </a:lstStyle>
          <a:p>
            <a:pPr fontAlgn="base">
              <a:spcBef>
                <a:spcPct val="0"/>
              </a:spcBef>
              <a:spcAft>
                <a:spcPct val="0"/>
              </a:spcAft>
              <a:defRPr/>
            </a:pPr>
            <a:endParaRPr 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lgn="ctr" fontAlgn="base">
              <a:spcBef>
                <a:spcPct val="0"/>
              </a:spcBef>
              <a:spcAft>
                <a:spcPct val="0"/>
              </a:spcAft>
              <a:defRPr/>
            </a:pPr>
            <a:endParaRPr 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B6A20651-4130-49BA-A1F2-E16E13B15ECE}" type="slidenum">
              <a:rPr lang="de-DE">
                <a:solidFill>
                  <a:srgbClr val="000000"/>
                </a:solidFill>
              </a:rPr>
              <a:pPr fontAlgn="base">
                <a:spcBef>
                  <a:spcPct val="0"/>
                </a:spcBef>
                <a:spcAft>
                  <a:spcPct val="0"/>
                </a:spcAft>
                <a:defRPr/>
              </a:pPr>
              <a:t>‹Nr.›</a:t>
            </a:fld>
            <a:endParaRPr lang="de-DE">
              <a:solidFill>
                <a:srgbClr val="000000"/>
              </a:solidFill>
            </a:endParaRPr>
          </a:p>
        </p:txBody>
      </p:sp>
    </p:spTree>
    <p:extLst>
      <p:ext uri="{BB962C8B-B14F-4D97-AF65-F5344CB8AC3E}">
        <p14:creationId xmlns:p14="http://schemas.microsoft.com/office/powerpoint/2010/main" val="733782569"/>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1848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7" name="Rectangle 2"/>
          <p:cNvSpPr>
            <a:spLocks noGrp="1" noChangeArrowheads="1"/>
          </p:cNvSpPr>
          <p:nvPr>
            <p:ph type="body" idx="1"/>
          </p:nvPr>
        </p:nvSpPr>
        <p:spPr bwMode="auto">
          <a:xfrm>
            <a:off x="457200" y="1600200"/>
            <a:ext cx="82184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200" y="6330950"/>
            <a:ext cx="2122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a typeface="+mn-ea"/>
                <a:cs typeface="+mn-cs"/>
              </a:defRPr>
            </a:lvl1pPr>
          </a:lstStyle>
          <a:p>
            <a:pPr defTabSz="449263" fontAlgn="base">
              <a:spcBef>
                <a:spcPct val="0"/>
              </a:spcBef>
              <a:spcAft>
                <a:spcPct val="0"/>
              </a:spcAft>
              <a:buSzPct val="100000"/>
              <a:defRPr/>
            </a:pPr>
            <a:endParaRPr lang="en-GB" sz="2000">
              <a:latin typeface="Times New Roman" pitchFamily="16" charset="0"/>
            </a:endParaRPr>
          </a:p>
        </p:txBody>
      </p:sp>
      <p:sp>
        <p:nvSpPr>
          <p:cNvPr id="1028" name="Rectangle 4"/>
          <p:cNvSpPr>
            <a:spLocks noGrp="1" noChangeArrowheads="1"/>
          </p:cNvSpPr>
          <p:nvPr>
            <p:ph type="ftr"/>
          </p:nvPr>
        </p:nvSpPr>
        <p:spPr bwMode="auto">
          <a:xfrm>
            <a:off x="3124200" y="6330950"/>
            <a:ext cx="2884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a typeface="+mn-ea"/>
                <a:cs typeface="+mn-cs"/>
              </a:defRPr>
            </a:lvl1pPr>
          </a:lstStyle>
          <a:p>
            <a:pPr defTabSz="449263" fontAlgn="base">
              <a:spcBef>
                <a:spcPct val="0"/>
              </a:spcBef>
              <a:spcAft>
                <a:spcPct val="0"/>
              </a:spcAft>
              <a:buSzPct val="100000"/>
              <a:defRPr/>
            </a:pPr>
            <a:endParaRPr lang="en-US" sz="2000">
              <a:latin typeface="Times New Roman" pitchFamily="16" charset="0"/>
            </a:endParaRPr>
          </a:p>
        </p:txBody>
      </p:sp>
      <p:sp>
        <p:nvSpPr>
          <p:cNvPr id="1029" name="Rectangle 5"/>
          <p:cNvSpPr>
            <a:spLocks noGrp="1" noChangeArrowheads="1"/>
          </p:cNvSpPr>
          <p:nvPr>
            <p:ph type="sldNum"/>
          </p:nvPr>
        </p:nvSpPr>
        <p:spPr bwMode="auto">
          <a:xfrm>
            <a:off x="6553200" y="6330950"/>
            <a:ext cx="2122488" cy="39687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a typeface="+mn-ea"/>
                <a:cs typeface="+mn-cs"/>
              </a:defRPr>
            </a:lvl1pPr>
          </a:lstStyle>
          <a:p>
            <a:pPr defTabSz="449263" fontAlgn="base">
              <a:spcBef>
                <a:spcPct val="0"/>
              </a:spcBef>
              <a:spcAft>
                <a:spcPct val="0"/>
              </a:spcAft>
              <a:buSzPct val="100000"/>
              <a:defRPr/>
            </a:pPr>
            <a:fld id="{DDF1E8B3-038E-4A31-A787-D28B6BD676D8}" type="slidenum">
              <a:rPr lang="en-US" sz="2000">
                <a:latin typeface="Times New Roman" pitchFamily="16" charset="0"/>
              </a:rPr>
              <a:pPr defTabSz="449263" fontAlgn="base">
                <a:spcBef>
                  <a:spcPct val="0"/>
                </a:spcBef>
                <a:spcAft>
                  <a:spcPct val="0"/>
                </a:spcAft>
                <a:buSzPct val="100000"/>
                <a:defRPr/>
              </a:pPr>
              <a:t>‹Nr.›</a:t>
            </a:fld>
            <a:endParaRPr lang="en-US" sz="2000">
              <a:latin typeface="Times New Roman" pitchFamily="16" charset="0"/>
            </a:endParaRPr>
          </a:p>
        </p:txBody>
      </p:sp>
    </p:spTree>
    <p:extLst>
      <p:ext uri="{BB962C8B-B14F-4D97-AF65-F5344CB8AC3E}">
        <p14:creationId xmlns:p14="http://schemas.microsoft.com/office/powerpoint/2010/main" val="107028576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dt="0"/>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Bitstream Vera Sans" charset="0"/>
          <a:cs typeface="Bitstream Vera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buChar char="•"/>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buChar char="–"/>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buChar char="•"/>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28688"/>
          </a:xfrm>
          <a:prstGeom prst="rect">
            <a:avLst/>
          </a:prstGeom>
          <a:ln w="3175">
            <a:solidFill>
              <a:schemeClr val="tx2">
                <a:lumMod val="25000"/>
                <a:lumOff val="75000"/>
              </a:schemeClr>
            </a:solidFill>
          </a:ln>
        </p:spPr>
        <p:txBody>
          <a:bodyPr vert="horz" lIns="91440" tIns="45720" rIns="91440" bIns="45720" rtlCol="0" anchor="ctr">
            <a:normAutofit/>
          </a:bodyPr>
          <a:lstStyle/>
          <a:p>
            <a:r>
              <a:rPr lang="de-DE" dirty="0" smtClean="0"/>
              <a:t>Titelmasterformat durch Klicken bearbeiten</a:t>
            </a:r>
            <a:endParaRPr lang="en-GB" dirty="0"/>
          </a:p>
        </p:txBody>
      </p:sp>
      <p:sp>
        <p:nvSpPr>
          <p:cNvPr id="1027" name="Text Placeholder 2"/>
          <p:cNvSpPr>
            <a:spLocks noGrp="1"/>
          </p:cNvSpPr>
          <p:nvPr>
            <p:ph type="body" idx="1"/>
          </p:nvPr>
        </p:nvSpPr>
        <p:spPr bwMode="auto">
          <a:xfrm>
            <a:off x="214313" y="1000125"/>
            <a:ext cx="87153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smtClean="0"/>
          </a:p>
        </p:txBody>
      </p:sp>
      <p:sp>
        <p:nvSpPr>
          <p:cNvPr id="4" name="Date Placeholder 3"/>
          <p:cNvSpPr>
            <a:spLocks noGrp="1"/>
          </p:cNvSpPr>
          <p:nvPr>
            <p:ph type="dt" sz="half" idx="2"/>
          </p:nvPr>
        </p:nvSpPr>
        <p:spPr>
          <a:xfrm>
            <a:off x="214313" y="6356350"/>
            <a:ext cx="2133600" cy="365125"/>
          </a:xfrm>
          <a:prstGeom prst="rect">
            <a:avLst/>
          </a:prstGeom>
        </p:spPr>
        <p:txBody>
          <a:bodyPr vert="horz" lIns="91440" tIns="45720" rIns="91440" bIns="45720" rtlCol="0" anchor="ctr"/>
          <a:lstStyle>
            <a:lvl1pPr algn="l">
              <a:buClr>
                <a:srgbClr val="000000"/>
              </a:buClr>
              <a:buSzPct val="100000"/>
              <a:buFont typeface="Times New Roman" pitchFamily="18" charset="0"/>
              <a:buNone/>
              <a:defRPr sz="1100" b="0" smtClean="0">
                <a:solidFill>
                  <a:schemeClr val="tx1"/>
                </a:solidFill>
                <a:latin typeface="+mn-lt"/>
                <a:cs typeface="+mn-cs"/>
              </a:defRPr>
            </a:lvl1pPr>
          </a:lstStyle>
          <a:p>
            <a:pPr fontAlgn="base">
              <a:spcBef>
                <a:spcPct val="0"/>
              </a:spcBef>
              <a:spcAft>
                <a:spcPct val="0"/>
              </a:spcAft>
              <a:defRPr/>
            </a:pPr>
            <a:endParaRPr lang="en-GB">
              <a:solidFill>
                <a:prstClr val="black"/>
              </a:solidFill>
            </a:endParaRPr>
          </a:p>
        </p:txBody>
      </p:sp>
      <p:sp>
        <p:nvSpPr>
          <p:cNvPr id="5" name="Footer Placeholder 4"/>
          <p:cNvSpPr>
            <a:spLocks noGrp="1"/>
          </p:cNvSpPr>
          <p:nvPr>
            <p:ph type="ftr" sz="quarter" idx="3"/>
          </p:nvPr>
        </p:nvSpPr>
        <p:spPr>
          <a:xfrm>
            <a:off x="2861810" y="6356350"/>
            <a:ext cx="3420380" cy="365125"/>
          </a:xfrm>
          <a:prstGeom prst="rect">
            <a:avLst/>
          </a:prstGeom>
        </p:spPr>
        <p:txBody>
          <a:bodyPr vert="horz" lIns="91440" tIns="45720" rIns="91440" bIns="45720" rtlCol="0" anchor="ctr"/>
          <a:lstStyle>
            <a:lvl1pPr algn="ctr">
              <a:buClr>
                <a:srgbClr val="000000"/>
              </a:buClr>
              <a:buSzPct val="100000"/>
              <a:buFont typeface="Times New Roman" pitchFamily="18" charset="0"/>
              <a:buNone/>
              <a:defRPr sz="1100" b="0" smtClean="0">
                <a:solidFill>
                  <a:schemeClr val="tx1"/>
                </a:solidFill>
                <a:latin typeface="+mn-lt"/>
                <a:cs typeface="+mn-cs"/>
              </a:defRPr>
            </a:lvl1pPr>
          </a:lstStyle>
          <a:p>
            <a:pPr fontAlgn="base">
              <a:spcBef>
                <a:spcPct val="0"/>
              </a:spcBef>
              <a:spcAft>
                <a:spcPct val="0"/>
              </a:spcAft>
              <a:defRPr/>
            </a:pPr>
            <a:r>
              <a:rPr lang="en-US">
                <a:solidFill>
                  <a:prstClr val="black"/>
                </a:solidFill>
              </a:rPr>
              <a:t>S. Chattopadhyay, Quark Matter 2014</a:t>
            </a:r>
            <a:endParaRPr lang="en-GB">
              <a:solidFill>
                <a:prstClr val="black"/>
              </a:solidFill>
            </a:endParaRPr>
          </a:p>
        </p:txBody>
      </p:sp>
      <p:sp>
        <p:nvSpPr>
          <p:cNvPr id="6" name="Slide Number Placeholder 5"/>
          <p:cNvSpPr>
            <a:spLocks noGrp="1"/>
          </p:cNvSpPr>
          <p:nvPr>
            <p:ph type="sldNum" sz="quarter" idx="4"/>
          </p:nvPr>
        </p:nvSpPr>
        <p:spPr>
          <a:xfrm>
            <a:off x="6796088" y="6356350"/>
            <a:ext cx="2133600" cy="365125"/>
          </a:xfrm>
          <a:prstGeom prst="rect">
            <a:avLst/>
          </a:prstGeom>
        </p:spPr>
        <p:txBody>
          <a:bodyPr vert="horz" lIns="91440" tIns="45720" rIns="91440" bIns="45720" rtlCol="0" anchor="ctr"/>
          <a:lstStyle>
            <a:lvl1pPr algn="r">
              <a:buClr>
                <a:srgbClr val="000000"/>
              </a:buClr>
              <a:buSzPct val="100000"/>
              <a:buFont typeface="Times New Roman" pitchFamily="18" charset="0"/>
              <a:buNone/>
              <a:defRPr sz="1100" b="0" smtClean="0">
                <a:solidFill>
                  <a:schemeClr val="tx1"/>
                </a:solidFill>
                <a:latin typeface="+mn-lt"/>
                <a:cs typeface="+mn-cs"/>
              </a:defRPr>
            </a:lvl1pPr>
          </a:lstStyle>
          <a:p>
            <a:pPr fontAlgn="base">
              <a:spcBef>
                <a:spcPct val="0"/>
              </a:spcBef>
              <a:spcAft>
                <a:spcPct val="0"/>
              </a:spcAft>
              <a:defRPr/>
            </a:pPr>
            <a:fld id="{8318FD4D-F9D6-4FD7-A96E-8F0752404E5C}" type="slidenum">
              <a:rPr lang="en-GB">
                <a:solidFill>
                  <a:prstClr val="black"/>
                </a:solidFill>
              </a:rPr>
              <a:pPr fontAlgn="base">
                <a:spcBef>
                  <a:spcPct val="0"/>
                </a:spcBef>
                <a:spcAft>
                  <a:spcPct val="0"/>
                </a:spcAft>
                <a:defRPr/>
              </a:pPr>
              <a:t>‹Nr.›</a:t>
            </a:fld>
            <a:endParaRPr lang="en-GB">
              <a:solidFill>
                <a:prstClr val="black"/>
              </a:solidFill>
            </a:endParaRPr>
          </a:p>
        </p:txBody>
      </p:sp>
    </p:spTree>
    <p:extLst>
      <p:ext uri="{BB962C8B-B14F-4D97-AF65-F5344CB8AC3E}">
        <p14:creationId xmlns:p14="http://schemas.microsoft.com/office/powerpoint/2010/main" val="2462117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Lst>
  <p:transition spd="slow"/>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accent2"/>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1B587C"/>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4E8542"/>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604878"/>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C198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D4EE0-956E-44E3-87A5-B6F7BA795F2C}" type="datetimeFigureOut">
              <a:rPr lang="de-DE" smtClean="0">
                <a:solidFill>
                  <a:prstClr val="black">
                    <a:tint val="75000"/>
                  </a:prstClr>
                </a:solidFill>
              </a:rPr>
              <a:pPr/>
              <a:t>22.08.2018</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E9DC1-50FD-4591-8F7C-07BE6D89939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2943696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967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de-DE">
              <a:solidFill>
                <a:srgbClr val="000000"/>
              </a:solidFill>
            </a:endParaRPr>
          </a:p>
        </p:txBody>
      </p:sp>
      <p:sp>
        <p:nvSpPr>
          <p:cNvPr id="10967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de-DE">
              <a:solidFill>
                <a:srgbClr val="000000"/>
              </a:solidFill>
            </a:endParaRPr>
          </a:p>
        </p:txBody>
      </p:sp>
      <p:sp>
        <p:nvSpPr>
          <p:cNvPr id="10967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514229E-49A7-4011-A81C-3E91C329F591}" type="slidenum">
              <a:rPr lang="de-DE">
                <a:solidFill>
                  <a:srgbClr val="000000"/>
                </a:solidFill>
              </a:rPr>
              <a:pPr fontAlgn="base">
                <a:spcBef>
                  <a:spcPct val="0"/>
                </a:spcBef>
                <a:spcAft>
                  <a:spcPct val="0"/>
                </a:spcAft>
                <a:defRPr/>
              </a:pPr>
              <a:t>‹Nr.›</a:t>
            </a:fld>
            <a:endParaRPr lang="de-DE">
              <a:solidFill>
                <a:srgbClr val="000000"/>
              </a:solidFill>
            </a:endParaRPr>
          </a:p>
        </p:txBody>
      </p:sp>
    </p:spTree>
    <p:extLst>
      <p:ext uri="{BB962C8B-B14F-4D97-AF65-F5344CB8AC3E}">
        <p14:creationId xmlns:p14="http://schemas.microsoft.com/office/powerpoint/2010/main" val="281139306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1057275"/>
          </a:xfrm>
          <a:prstGeom prst="rect">
            <a:avLst/>
          </a:prstGeom>
          <a:solidFill>
            <a:srgbClr val="36648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Helvetica" pitchFamily="1" charset="0"/>
                <a:ea typeface="MS PGothic" pitchFamily="34" charset="-128"/>
              </a:defRPr>
            </a:lvl1pPr>
            <a:lvl2pPr marL="742950" indent="-285750" eaLnBrk="0" hangingPunct="0">
              <a:defRPr sz="2000">
                <a:solidFill>
                  <a:schemeClr val="tx1"/>
                </a:solidFill>
                <a:latin typeface="Helvetica" pitchFamily="1" charset="0"/>
                <a:ea typeface="MS PGothic" pitchFamily="34" charset="-128"/>
              </a:defRPr>
            </a:lvl2pPr>
            <a:lvl3pPr marL="1143000" indent="-228600" eaLnBrk="0" hangingPunct="0">
              <a:defRPr sz="2000">
                <a:solidFill>
                  <a:schemeClr val="tx1"/>
                </a:solidFill>
                <a:latin typeface="Helvetica" pitchFamily="1" charset="0"/>
                <a:ea typeface="MS PGothic" pitchFamily="34" charset="-128"/>
              </a:defRPr>
            </a:lvl3pPr>
            <a:lvl4pPr marL="1600200" indent="-228600" eaLnBrk="0" hangingPunct="0">
              <a:defRPr sz="2000">
                <a:solidFill>
                  <a:schemeClr val="tx1"/>
                </a:solidFill>
                <a:latin typeface="Helvetica" pitchFamily="1" charset="0"/>
                <a:ea typeface="MS PGothic" pitchFamily="34" charset="-128"/>
              </a:defRPr>
            </a:lvl4pPr>
            <a:lvl5pPr marL="2057400" indent="-228600" eaLnBrk="0" hangingPunct="0">
              <a:defRPr sz="20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0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0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0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000">
                <a:solidFill>
                  <a:schemeClr val="tx1"/>
                </a:solidFill>
                <a:latin typeface="Helvetica" pitchFamily="1" charset="0"/>
                <a:ea typeface="MS PGothic" pitchFamily="34" charset="-128"/>
              </a:defRPr>
            </a:lvl9pPr>
          </a:lstStyle>
          <a:p>
            <a:pPr eaLnBrk="1" fontAlgn="base" hangingPunct="1">
              <a:spcBef>
                <a:spcPct val="0"/>
              </a:spcBef>
              <a:spcAft>
                <a:spcPct val="0"/>
              </a:spcAft>
            </a:pPr>
            <a:endParaRPr lang="en-US" altLang="de-DE" smtClean="0">
              <a:solidFill>
                <a:srgbClr val="000000"/>
              </a:solidFill>
            </a:endParaRPr>
          </a:p>
        </p:txBody>
      </p:sp>
      <p:sp>
        <p:nvSpPr>
          <p:cNvPr id="1027" name="Rectangle 3"/>
          <p:cNvSpPr>
            <a:spLocks noGrp="1" noChangeArrowheads="1"/>
          </p:cNvSpPr>
          <p:nvPr>
            <p:ph type="title"/>
          </p:nvPr>
        </p:nvSpPr>
        <p:spPr bwMode="auto">
          <a:xfrm>
            <a:off x="557213" y="152400"/>
            <a:ext cx="7862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     Klicken Sie, um das Titelformat zu bearbeiten</a:t>
            </a:r>
          </a:p>
        </p:txBody>
      </p:sp>
      <p:sp>
        <p:nvSpPr>
          <p:cNvPr id="1028" name="Rectangle 4"/>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Klicken Sie, um die Formate des Vorlagentextes zu bearbeiten</a:t>
            </a:r>
          </a:p>
          <a:p>
            <a:pPr lvl="1"/>
            <a:r>
              <a:rPr lang="en-US" altLang="de-DE" smtClean="0"/>
              <a:t>Zweite Ebene</a:t>
            </a:r>
          </a:p>
          <a:p>
            <a:pPr lvl="2"/>
            <a:r>
              <a:rPr lang="en-US" altLang="de-DE" smtClean="0"/>
              <a:t>Dritte Ebene</a:t>
            </a:r>
          </a:p>
          <a:p>
            <a:pPr lvl="3"/>
            <a:r>
              <a:rPr lang="en-US" altLang="de-DE" smtClean="0"/>
              <a:t>Vierte Ebene</a:t>
            </a:r>
          </a:p>
          <a:p>
            <a:pPr lvl="4"/>
            <a:r>
              <a:rPr lang="en-US" altLang="de-DE" smtClean="0"/>
              <a:t>Fünfte Ebene</a:t>
            </a:r>
          </a:p>
        </p:txBody>
      </p:sp>
      <p:sp>
        <p:nvSpPr>
          <p:cNvPr id="314373" name="Rectangle 5"/>
          <p:cNvSpPr>
            <a:spLocks noGrp="1" noChangeArrowheads="1"/>
          </p:cNvSpPr>
          <p:nvPr>
            <p:ph type="ftr" sz="quarter" idx="3"/>
          </p:nvPr>
        </p:nvSpPr>
        <p:spPr bwMode="auto">
          <a:xfrm>
            <a:off x="577850" y="6553200"/>
            <a:ext cx="749935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000">
                <a:solidFill>
                  <a:srgbClr val="36648B"/>
                </a:solidFill>
                <a:latin typeface="Arial" pitchFamily="34" charset="0"/>
                <a:cs typeface="Arial" pitchFamily="34" charset="0"/>
              </a:defRPr>
            </a:lvl1pPr>
          </a:lstStyle>
          <a:p>
            <a:pPr fontAlgn="base">
              <a:spcBef>
                <a:spcPct val="0"/>
              </a:spcBef>
              <a:spcAft>
                <a:spcPct val="0"/>
              </a:spcAft>
            </a:pPr>
            <a:r>
              <a:rPr lang="pl-PL" altLang="de-DE" smtClean="0">
                <a:ea typeface="MS PGothic" pitchFamily="34" charset="-128"/>
              </a:rPr>
              <a:t>Christoph Blume                                                            CPOD 2016, Wrocław, Poland</a:t>
            </a:r>
            <a:endParaRPr lang="de-DE" altLang="de-DE" smtClean="0">
              <a:ea typeface="MS PGothic" pitchFamily="34" charset="-128"/>
            </a:endParaRPr>
          </a:p>
        </p:txBody>
      </p:sp>
      <p:sp>
        <p:nvSpPr>
          <p:cNvPr id="314374" name="Rectangle 6"/>
          <p:cNvSpPr>
            <a:spLocks noGrp="1" noChangeArrowheads="1"/>
          </p:cNvSpPr>
          <p:nvPr>
            <p:ph type="sldNum" sz="quarter" idx="4"/>
          </p:nvPr>
        </p:nvSpPr>
        <p:spPr bwMode="auto">
          <a:xfrm>
            <a:off x="8077200" y="6553200"/>
            <a:ext cx="1066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6648B"/>
                </a:solidFill>
                <a:latin typeface="Univers" pitchFamily="34" charset="0"/>
              </a:defRPr>
            </a:lvl1pPr>
          </a:lstStyle>
          <a:p>
            <a:pPr fontAlgn="base">
              <a:spcBef>
                <a:spcPct val="0"/>
              </a:spcBef>
              <a:spcAft>
                <a:spcPct val="0"/>
              </a:spcAft>
            </a:pPr>
            <a:fld id="{7E2F54DF-3199-41EB-B738-13C2D59211D6}" type="slidenum">
              <a:rPr lang="de-DE" altLang="de-DE" smtClean="0">
                <a:ea typeface="MS PGothic" pitchFamily="34" charset="-128"/>
              </a:rPr>
              <a:pPr fontAlgn="base">
                <a:spcBef>
                  <a:spcPct val="0"/>
                </a:spcBef>
                <a:spcAft>
                  <a:spcPct val="0"/>
                </a:spcAft>
              </a:pPr>
              <a:t>‹Nr.›</a:t>
            </a:fld>
            <a:endParaRPr lang="de-DE" altLang="de-DE" smtClean="0">
              <a:ea typeface="MS PGothic" pitchFamily="34" charset="-128"/>
            </a:endParaRPr>
          </a:p>
        </p:txBody>
      </p:sp>
    </p:spTree>
    <p:extLst>
      <p:ext uri="{BB962C8B-B14F-4D97-AF65-F5344CB8AC3E}">
        <p14:creationId xmlns:p14="http://schemas.microsoft.com/office/powerpoint/2010/main" val="3149469823"/>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chemeClr val="bg1"/>
          </a:solidFill>
          <a:latin typeface="+mn-lt"/>
          <a:ea typeface="MS PGothic" pitchFamily="34" charset="-128"/>
          <a:cs typeface="Arial"/>
        </a:defRPr>
      </a:lvl1pPr>
      <a:lvl2pPr algn="l" rtl="0" eaLnBrk="0" fontAlgn="base" hangingPunct="0">
        <a:spcBef>
          <a:spcPct val="0"/>
        </a:spcBef>
        <a:spcAft>
          <a:spcPct val="0"/>
        </a:spcAft>
        <a:defRPr sz="2800">
          <a:solidFill>
            <a:schemeClr val="bg1"/>
          </a:solidFill>
          <a:latin typeface="Helvetica" charset="0"/>
          <a:ea typeface="MS PGothic" pitchFamily="34" charset="-128"/>
          <a:cs typeface="ＭＳ Ｐゴシック" pitchFamily="-107" charset="-128"/>
        </a:defRPr>
      </a:lvl2pPr>
      <a:lvl3pPr algn="l" rtl="0" eaLnBrk="0" fontAlgn="base" hangingPunct="0">
        <a:spcBef>
          <a:spcPct val="0"/>
        </a:spcBef>
        <a:spcAft>
          <a:spcPct val="0"/>
        </a:spcAft>
        <a:defRPr sz="2800">
          <a:solidFill>
            <a:schemeClr val="bg1"/>
          </a:solidFill>
          <a:latin typeface="Helvetica" charset="0"/>
          <a:ea typeface="MS PGothic" pitchFamily="34" charset="-128"/>
          <a:cs typeface="ＭＳ Ｐゴシック" pitchFamily="-107" charset="-128"/>
        </a:defRPr>
      </a:lvl3pPr>
      <a:lvl4pPr algn="l" rtl="0" eaLnBrk="0" fontAlgn="base" hangingPunct="0">
        <a:spcBef>
          <a:spcPct val="0"/>
        </a:spcBef>
        <a:spcAft>
          <a:spcPct val="0"/>
        </a:spcAft>
        <a:defRPr sz="2800">
          <a:solidFill>
            <a:schemeClr val="bg1"/>
          </a:solidFill>
          <a:latin typeface="Helvetica" charset="0"/>
          <a:ea typeface="MS PGothic" pitchFamily="34" charset="-128"/>
          <a:cs typeface="ＭＳ Ｐゴシック" pitchFamily="-107" charset="-128"/>
        </a:defRPr>
      </a:lvl4pPr>
      <a:lvl5pPr algn="l" rtl="0" eaLnBrk="0" fontAlgn="base" hangingPunct="0">
        <a:spcBef>
          <a:spcPct val="0"/>
        </a:spcBef>
        <a:spcAft>
          <a:spcPct val="0"/>
        </a:spcAft>
        <a:defRPr sz="2800">
          <a:solidFill>
            <a:schemeClr val="bg1"/>
          </a:solidFill>
          <a:latin typeface="Helvetica" charset="0"/>
          <a:ea typeface="MS PGothic" pitchFamily="34" charset="-128"/>
          <a:cs typeface="ＭＳ Ｐゴシック" pitchFamily="-107" charset="-128"/>
        </a:defRPr>
      </a:lvl5pPr>
      <a:lvl6pPr marL="457200" algn="l" rtl="0" fontAlgn="base">
        <a:spcBef>
          <a:spcPct val="0"/>
        </a:spcBef>
        <a:spcAft>
          <a:spcPct val="0"/>
        </a:spcAft>
        <a:defRPr sz="2800">
          <a:solidFill>
            <a:schemeClr val="bg1"/>
          </a:solidFill>
          <a:latin typeface="Helvetica" pitchFamily="-107" charset="0"/>
        </a:defRPr>
      </a:lvl6pPr>
      <a:lvl7pPr marL="914400" algn="l" rtl="0" fontAlgn="base">
        <a:spcBef>
          <a:spcPct val="0"/>
        </a:spcBef>
        <a:spcAft>
          <a:spcPct val="0"/>
        </a:spcAft>
        <a:defRPr sz="2800">
          <a:solidFill>
            <a:schemeClr val="bg1"/>
          </a:solidFill>
          <a:latin typeface="Helvetica" pitchFamily="-107" charset="0"/>
        </a:defRPr>
      </a:lvl7pPr>
      <a:lvl8pPr marL="1371600" algn="l" rtl="0" fontAlgn="base">
        <a:spcBef>
          <a:spcPct val="0"/>
        </a:spcBef>
        <a:spcAft>
          <a:spcPct val="0"/>
        </a:spcAft>
        <a:defRPr sz="2800">
          <a:solidFill>
            <a:schemeClr val="bg1"/>
          </a:solidFill>
          <a:latin typeface="Helvetica" pitchFamily="-107" charset="0"/>
        </a:defRPr>
      </a:lvl8pPr>
      <a:lvl9pPr marL="1828800" algn="l" rtl="0" fontAlgn="base">
        <a:spcBef>
          <a:spcPct val="0"/>
        </a:spcBef>
        <a:spcAft>
          <a:spcPct val="0"/>
        </a:spcAft>
        <a:defRPr sz="2800">
          <a:solidFill>
            <a:schemeClr val="bg1"/>
          </a:solidFill>
          <a:latin typeface="Helvetica" pitchFamily="-107" charset="0"/>
        </a:defRPr>
      </a:lvl9pPr>
    </p:titleStyle>
    <p:bodyStyle>
      <a:lvl1pPr marL="342900" indent="-342900" algn="l" rtl="0" eaLnBrk="0" fontAlgn="base" hangingPunct="0">
        <a:spcBef>
          <a:spcPct val="20000"/>
        </a:spcBef>
        <a:spcAft>
          <a:spcPct val="0"/>
        </a:spcAft>
        <a:buClr>
          <a:srgbClr val="800000"/>
        </a:buClr>
        <a:buFont typeface="Symbol" pitchFamily="18" charset="2"/>
        <a:buChar char="·"/>
        <a:defRPr sz="2000">
          <a:solidFill>
            <a:schemeClr val="tx1"/>
          </a:solidFill>
          <a:latin typeface="+mn-lt"/>
          <a:ea typeface="MS PGothic" pitchFamily="34" charset="-128"/>
          <a:cs typeface="Arial"/>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Arial"/>
        </a:defRPr>
      </a:lvl2pPr>
      <a:lvl3pPr marL="1143000" indent="-228600" algn="l" rtl="0" eaLnBrk="0" fontAlgn="base" hangingPunct="0">
        <a:spcBef>
          <a:spcPct val="20000"/>
        </a:spcBef>
        <a:spcAft>
          <a:spcPct val="0"/>
        </a:spcAft>
        <a:buFont typeface="Symbol" pitchFamily="18" charset="2"/>
        <a:buChar char="·"/>
        <a:defRPr sz="1600">
          <a:solidFill>
            <a:schemeClr val="tx1"/>
          </a:solidFill>
          <a:latin typeface="+mn-lt"/>
          <a:ea typeface="MS PGothic" pitchFamily="34" charset="-128"/>
          <a:cs typeface="Arial"/>
        </a:defRPr>
      </a:lvl3pPr>
      <a:lvl4pPr marL="1600200" indent="-228600" algn="l" rtl="0" eaLnBrk="0" fontAlgn="base" hangingPunct="0">
        <a:spcBef>
          <a:spcPct val="20000"/>
        </a:spcBef>
        <a:spcAft>
          <a:spcPct val="0"/>
        </a:spcAft>
        <a:buChar char="–"/>
        <a:defRPr sz="1400">
          <a:solidFill>
            <a:schemeClr val="tx1"/>
          </a:solidFill>
          <a:latin typeface="+mn-lt"/>
          <a:ea typeface="MS PGothic" pitchFamily="34" charset="-128"/>
          <a:cs typeface="Arial"/>
        </a:defRPr>
      </a:lvl4pPr>
      <a:lvl5pPr marL="2057400" indent="-228600" algn="l" rtl="0" eaLnBrk="0" fontAlgn="base" hangingPunct="0">
        <a:spcBef>
          <a:spcPct val="20000"/>
        </a:spcBef>
        <a:spcAft>
          <a:spcPct val="0"/>
        </a:spcAft>
        <a:buChar char="»"/>
        <a:defRPr sz="1200">
          <a:solidFill>
            <a:schemeClr val="tx1"/>
          </a:solidFill>
          <a:latin typeface="+mn-lt"/>
          <a:ea typeface="MS PGothic" pitchFamily="34" charset="-128"/>
          <a:cs typeface="Arial"/>
        </a:defRPr>
      </a:lvl5pPr>
      <a:lvl6pPr marL="2514600" indent="-228600" algn="l" rtl="0" fontAlgn="base">
        <a:spcBef>
          <a:spcPct val="20000"/>
        </a:spcBef>
        <a:spcAft>
          <a:spcPct val="0"/>
        </a:spcAft>
        <a:defRPr sz="1200">
          <a:solidFill>
            <a:schemeClr val="tx1"/>
          </a:solidFill>
          <a:latin typeface="+mn-lt"/>
          <a:ea typeface="ＭＳ Ｐゴシック" pitchFamily="-107" charset="-128"/>
        </a:defRPr>
      </a:lvl6pPr>
      <a:lvl7pPr marL="2971800" indent="-228600" algn="l" rtl="0" fontAlgn="base">
        <a:spcBef>
          <a:spcPct val="20000"/>
        </a:spcBef>
        <a:spcAft>
          <a:spcPct val="0"/>
        </a:spcAft>
        <a:defRPr sz="1200">
          <a:solidFill>
            <a:schemeClr val="tx1"/>
          </a:solidFill>
          <a:latin typeface="+mn-lt"/>
          <a:ea typeface="ＭＳ Ｐゴシック" pitchFamily="-107" charset="-128"/>
        </a:defRPr>
      </a:lvl7pPr>
      <a:lvl8pPr marL="3429000" indent="-228600" algn="l" rtl="0" fontAlgn="base">
        <a:spcBef>
          <a:spcPct val="20000"/>
        </a:spcBef>
        <a:spcAft>
          <a:spcPct val="0"/>
        </a:spcAft>
        <a:defRPr sz="1200">
          <a:solidFill>
            <a:schemeClr val="tx1"/>
          </a:solidFill>
          <a:latin typeface="+mn-lt"/>
          <a:ea typeface="ＭＳ Ｐゴシック" pitchFamily="-107" charset="-128"/>
        </a:defRPr>
      </a:lvl8pPr>
      <a:lvl9pPr marL="3886200" indent="-228600" algn="l" rtl="0" fontAlgn="base">
        <a:spcBef>
          <a:spcPct val="20000"/>
        </a:spcBef>
        <a:spcAft>
          <a:spcPct val="0"/>
        </a:spcAft>
        <a:defRPr sz="1200">
          <a:solidFill>
            <a:schemeClr val="tx1"/>
          </a:solidFill>
          <a:latin typeface="+mn-lt"/>
          <a:ea typeface="ＭＳ Ｐゴシック" pitchFamily="-107"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413" tIns="51206" rIns="102413" bIns="51206" numCol="1" anchor="ctr" anchorCtr="0" compatLnSpc="1">
            <a:prstTxWarp prst="textNoShape">
              <a:avLst/>
            </a:prstTxWarp>
          </a:bodyPr>
          <a:lstStyle/>
          <a:p>
            <a:pPr lvl="0"/>
            <a:r>
              <a:rPr lang="de-DE" altLang="de-DE"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413" tIns="51206" rIns="102413" bIns="51206" numCol="1" anchor="t" anchorCtr="0" compatLnSpc="1">
            <a:prstTxWarp prst="textNoShape">
              <a:avLst/>
            </a:prstTxWarp>
          </a:bodyPr>
          <a:lstStyle/>
          <a:p>
            <a:pPr lvl="0"/>
            <a:r>
              <a:rPr lang="de-DE" altLang="de-DE" smtClean="0"/>
              <a:t>Click to edit Master text styles</a:t>
            </a:r>
          </a:p>
          <a:p>
            <a:pPr lvl="1"/>
            <a:r>
              <a:rPr lang="de-DE" altLang="de-DE" smtClean="0"/>
              <a:t>Second level</a:t>
            </a:r>
          </a:p>
          <a:p>
            <a:pPr lvl="2"/>
            <a:r>
              <a:rPr lang="de-DE" altLang="de-DE" smtClean="0"/>
              <a:t>Third level</a:t>
            </a:r>
          </a:p>
          <a:p>
            <a:pPr lvl="3"/>
            <a:r>
              <a:rPr lang="de-DE" altLang="de-DE" smtClean="0"/>
              <a:t>Fourth level</a:t>
            </a:r>
          </a:p>
          <a:p>
            <a:pPr lvl="4"/>
            <a:r>
              <a:rPr lang="de-DE" altLang="de-DE" smtClean="0"/>
              <a:t>Fifth level</a:t>
            </a:r>
          </a:p>
        </p:txBody>
      </p:sp>
      <p:sp>
        <p:nvSpPr>
          <p:cNvPr id="10926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413" tIns="51206" rIns="102413" bIns="51206" numCol="1" anchor="t" anchorCtr="0" compatLnSpc="1">
            <a:prstTxWarp prst="textNoShape">
              <a:avLst/>
            </a:prstTxWarp>
          </a:bodyPr>
          <a:lstStyle>
            <a:lvl1pPr algn="l" defTabSz="1023938">
              <a:defRPr sz="1600"/>
            </a:lvl1pPr>
          </a:lstStyle>
          <a:p>
            <a:pPr fontAlgn="base">
              <a:spcBef>
                <a:spcPct val="0"/>
              </a:spcBef>
              <a:spcAft>
                <a:spcPct val="0"/>
              </a:spcAft>
              <a:defRPr/>
            </a:pPr>
            <a:endParaRPr lang="de-DE">
              <a:solidFill>
                <a:srgbClr val="000000"/>
              </a:solidFill>
            </a:endParaRPr>
          </a:p>
        </p:txBody>
      </p:sp>
      <p:sp>
        <p:nvSpPr>
          <p:cNvPr id="10926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413" tIns="51206" rIns="102413" bIns="51206" numCol="1" anchor="t" anchorCtr="0" compatLnSpc="1">
            <a:prstTxWarp prst="textNoShape">
              <a:avLst/>
            </a:prstTxWarp>
          </a:bodyPr>
          <a:lstStyle>
            <a:lvl1pPr defTabSz="1023938">
              <a:defRPr sz="1600"/>
            </a:lvl1pPr>
          </a:lstStyle>
          <a:p>
            <a:pPr algn="ctr" fontAlgn="base">
              <a:spcBef>
                <a:spcPct val="0"/>
              </a:spcBef>
              <a:spcAft>
                <a:spcPct val="0"/>
              </a:spcAft>
              <a:defRPr/>
            </a:pPr>
            <a:endParaRPr lang="de-DE">
              <a:solidFill>
                <a:srgbClr val="000000"/>
              </a:solidFill>
            </a:endParaRPr>
          </a:p>
        </p:txBody>
      </p:sp>
      <p:sp>
        <p:nvSpPr>
          <p:cNvPr id="10926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413" tIns="51206" rIns="102413" bIns="51206" numCol="1" anchor="t" anchorCtr="0" compatLnSpc="1">
            <a:prstTxWarp prst="textNoShape">
              <a:avLst/>
            </a:prstTxWarp>
          </a:bodyPr>
          <a:lstStyle>
            <a:lvl1pPr algn="r" defTabSz="1023938">
              <a:defRPr sz="1600"/>
            </a:lvl1pPr>
          </a:lstStyle>
          <a:p>
            <a:pPr fontAlgn="base">
              <a:spcBef>
                <a:spcPct val="0"/>
              </a:spcBef>
              <a:spcAft>
                <a:spcPct val="0"/>
              </a:spcAft>
              <a:defRPr/>
            </a:pPr>
            <a:fld id="{0582DC50-F0CE-405F-84B9-2CC220091093}" type="slidenum">
              <a:rPr lang="de-DE">
                <a:solidFill>
                  <a:srgbClr val="000000"/>
                </a:solidFill>
              </a:rPr>
              <a:pPr fontAlgn="base">
                <a:spcBef>
                  <a:spcPct val="0"/>
                </a:spcBef>
                <a:spcAft>
                  <a:spcPct val="0"/>
                </a:spcAft>
                <a:defRPr/>
              </a:pPr>
              <a:t>‹Nr.›</a:t>
            </a:fld>
            <a:endParaRPr lang="de-DE">
              <a:solidFill>
                <a:srgbClr val="000000"/>
              </a:solidFill>
            </a:endParaRPr>
          </a:p>
        </p:txBody>
      </p:sp>
    </p:spTree>
    <p:extLst>
      <p:ext uri="{BB962C8B-B14F-4D97-AF65-F5344CB8AC3E}">
        <p14:creationId xmlns:p14="http://schemas.microsoft.com/office/powerpoint/2010/main" val="2429867916"/>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defTabSz="1023938" rtl="0" eaLnBrk="0" fontAlgn="base" hangingPunct="0">
        <a:spcBef>
          <a:spcPct val="0"/>
        </a:spcBef>
        <a:spcAft>
          <a:spcPct val="0"/>
        </a:spcAft>
        <a:defRPr sz="5000">
          <a:solidFill>
            <a:schemeClr val="tx2"/>
          </a:solidFill>
          <a:latin typeface="+mj-lt"/>
          <a:ea typeface="+mj-ea"/>
          <a:cs typeface="+mj-cs"/>
        </a:defRPr>
      </a:lvl1pPr>
      <a:lvl2pPr algn="ctr" defTabSz="1023938" rtl="0" eaLnBrk="0" fontAlgn="base" hangingPunct="0">
        <a:spcBef>
          <a:spcPct val="0"/>
        </a:spcBef>
        <a:spcAft>
          <a:spcPct val="0"/>
        </a:spcAft>
        <a:defRPr sz="5000">
          <a:solidFill>
            <a:schemeClr val="tx2"/>
          </a:solidFill>
          <a:latin typeface="Arial" pitchFamily="34" charset="0"/>
        </a:defRPr>
      </a:lvl2pPr>
      <a:lvl3pPr algn="ctr" defTabSz="1023938" rtl="0" eaLnBrk="0" fontAlgn="base" hangingPunct="0">
        <a:spcBef>
          <a:spcPct val="0"/>
        </a:spcBef>
        <a:spcAft>
          <a:spcPct val="0"/>
        </a:spcAft>
        <a:defRPr sz="5000">
          <a:solidFill>
            <a:schemeClr val="tx2"/>
          </a:solidFill>
          <a:latin typeface="Arial" pitchFamily="34" charset="0"/>
        </a:defRPr>
      </a:lvl3pPr>
      <a:lvl4pPr algn="ctr" defTabSz="1023938" rtl="0" eaLnBrk="0" fontAlgn="base" hangingPunct="0">
        <a:spcBef>
          <a:spcPct val="0"/>
        </a:spcBef>
        <a:spcAft>
          <a:spcPct val="0"/>
        </a:spcAft>
        <a:defRPr sz="5000">
          <a:solidFill>
            <a:schemeClr val="tx2"/>
          </a:solidFill>
          <a:latin typeface="Arial" pitchFamily="34" charset="0"/>
        </a:defRPr>
      </a:lvl4pPr>
      <a:lvl5pPr algn="ctr" defTabSz="1023938" rtl="0" eaLnBrk="0" fontAlgn="base" hangingPunct="0">
        <a:spcBef>
          <a:spcPct val="0"/>
        </a:spcBef>
        <a:spcAft>
          <a:spcPct val="0"/>
        </a:spcAft>
        <a:defRPr sz="5000">
          <a:solidFill>
            <a:schemeClr val="tx2"/>
          </a:solidFill>
          <a:latin typeface="Arial" pitchFamily="34" charset="0"/>
        </a:defRPr>
      </a:lvl5pPr>
      <a:lvl6pPr marL="457200" algn="ctr" defTabSz="1023938" rtl="0" fontAlgn="base">
        <a:spcBef>
          <a:spcPct val="0"/>
        </a:spcBef>
        <a:spcAft>
          <a:spcPct val="0"/>
        </a:spcAft>
        <a:defRPr sz="5000">
          <a:solidFill>
            <a:schemeClr val="tx2"/>
          </a:solidFill>
          <a:latin typeface="Arial" pitchFamily="34" charset="0"/>
        </a:defRPr>
      </a:lvl6pPr>
      <a:lvl7pPr marL="914400" algn="ctr" defTabSz="1023938" rtl="0" fontAlgn="base">
        <a:spcBef>
          <a:spcPct val="0"/>
        </a:spcBef>
        <a:spcAft>
          <a:spcPct val="0"/>
        </a:spcAft>
        <a:defRPr sz="5000">
          <a:solidFill>
            <a:schemeClr val="tx2"/>
          </a:solidFill>
          <a:latin typeface="Arial" pitchFamily="34" charset="0"/>
        </a:defRPr>
      </a:lvl7pPr>
      <a:lvl8pPr marL="1371600" algn="ctr" defTabSz="1023938" rtl="0" fontAlgn="base">
        <a:spcBef>
          <a:spcPct val="0"/>
        </a:spcBef>
        <a:spcAft>
          <a:spcPct val="0"/>
        </a:spcAft>
        <a:defRPr sz="5000">
          <a:solidFill>
            <a:schemeClr val="tx2"/>
          </a:solidFill>
          <a:latin typeface="Arial" pitchFamily="34" charset="0"/>
        </a:defRPr>
      </a:lvl8pPr>
      <a:lvl9pPr marL="1828800" algn="ctr" defTabSz="1023938" rtl="0" fontAlgn="base">
        <a:spcBef>
          <a:spcPct val="0"/>
        </a:spcBef>
        <a:spcAft>
          <a:spcPct val="0"/>
        </a:spcAft>
        <a:defRPr sz="5000">
          <a:solidFill>
            <a:schemeClr val="tx2"/>
          </a:solidFill>
          <a:latin typeface="Arial" pitchFamily="34" charset="0"/>
        </a:defRPr>
      </a:lvl9pPr>
    </p:titleStyle>
    <p:bodyStyle>
      <a:lvl1pPr marL="384175" indent="-384175" algn="l" defTabSz="1023938" rtl="0" eaLnBrk="0" fontAlgn="base" hangingPunct="0">
        <a:spcBef>
          <a:spcPct val="20000"/>
        </a:spcBef>
        <a:spcAft>
          <a:spcPct val="0"/>
        </a:spcAft>
        <a:buChar char="•"/>
        <a:defRPr sz="3600">
          <a:solidFill>
            <a:schemeClr val="tx1"/>
          </a:solidFill>
          <a:latin typeface="+mn-lt"/>
          <a:ea typeface="+mn-ea"/>
          <a:cs typeface="+mn-cs"/>
        </a:defRPr>
      </a:lvl1pPr>
      <a:lvl2pPr marL="831850" indent="-320675" algn="l" defTabSz="1023938" rtl="0" eaLnBrk="0" fontAlgn="base" hangingPunct="0">
        <a:spcBef>
          <a:spcPct val="20000"/>
        </a:spcBef>
        <a:spcAft>
          <a:spcPct val="0"/>
        </a:spcAft>
        <a:buChar char="–"/>
        <a:defRPr sz="3100">
          <a:solidFill>
            <a:schemeClr val="tx1"/>
          </a:solidFill>
          <a:latin typeface="+mn-lt"/>
        </a:defRPr>
      </a:lvl2pPr>
      <a:lvl3pPr marL="1279525" indent="-255588" algn="l" defTabSz="1023938" rtl="0" eaLnBrk="0" fontAlgn="base" hangingPunct="0">
        <a:spcBef>
          <a:spcPct val="20000"/>
        </a:spcBef>
        <a:spcAft>
          <a:spcPct val="0"/>
        </a:spcAft>
        <a:buChar char="•"/>
        <a:defRPr sz="2700">
          <a:solidFill>
            <a:schemeClr val="tx1"/>
          </a:solidFill>
          <a:latin typeface="+mn-lt"/>
        </a:defRPr>
      </a:lvl3pPr>
      <a:lvl4pPr marL="1792288" indent="-255588" algn="l" defTabSz="1023938" rtl="0" eaLnBrk="0" fontAlgn="base" hangingPunct="0">
        <a:spcBef>
          <a:spcPct val="20000"/>
        </a:spcBef>
        <a:spcAft>
          <a:spcPct val="0"/>
        </a:spcAft>
        <a:buChar char="–"/>
        <a:defRPr sz="2200">
          <a:solidFill>
            <a:schemeClr val="tx1"/>
          </a:solidFill>
          <a:latin typeface="+mn-lt"/>
        </a:defRPr>
      </a:lvl4pPr>
      <a:lvl5pPr marL="2303463" indent="-255588" algn="l" defTabSz="1023938" rtl="0" eaLnBrk="0" fontAlgn="base" hangingPunct="0">
        <a:spcBef>
          <a:spcPct val="20000"/>
        </a:spcBef>
        <a:spcAft>
          <a:spcPct val="0"/>
        </a:spcAft>
        <a:buChar char="»"/>
        <a:defRPr sz="2200">
          <a:solidFill>
            <a:schemeClr val="tx1"/>
          </a:solidFill>
          <a:latin typeface="+mn-lt"/>
        </a:defRPr>
      </a:lvl5pPr>
      <a:lvl6pPr marL="2760663" indent="-255588" algn="l" defTabSz="1023938" rtl="0" fontAlgn="base">
        <a:spcBef>
          <a:spcPct val="20000"/>
        </a:spcBef>
        <a:spcAft>
          <a:spcPct val="0"/>
        </a:spcAft>
        <a:buChar char="»"/>
        <a:defRPr sz="2200">
          <a:solidFill>
            <a:schemeClr val="tx1"/>
          </a:solidFill>
          <a:latin typeface="+mn-lt"/>
        </a:defRPr>
      </a:lvl6pPr>
      <a:lvl7pPr marL="3217863" indent="-255588" algn="l" defTabSz="1023938" rtl="0" fontAlgn="base">
        <a:spcBef>
          <a:spcPct val="20000"/>
        </a:spcBef>
        <a:spcAft>
          <a:spcPct val="0"/>
        </a:spcAft>
        <a:buChar char="»"/>
        <a:defRPr sz="2200">
          <a:solidFill>
            <a:schemeClr val="tx1"/>
          </a:solidFill>
          <a:latin typeface="+mn-lt"/>
        </a:defRPr>
      </a:lvl7pPr>
      <a:lvl8pPr marL="3675063" indent="-255588" algn="l" defTabSz="1023938" rtl="0" fontAlgn="base">
        <a:spcBef>
          <a:spcPct val="20000"/>
        </a:spcBef>
        <a:spcAft>
          <a:spcPct val="0"/>
        </a:spcAft>
        <a:buChar char="»"/>
        <a:defRPr sz="2200">
          <a:solidFill>
            <a:schemeClr val="tx1"/>
          </a:solidFill>
          <a:latin typeface="+mn-lt"/>
        </a:defRPr>
      </a:lvl8pPr>
      <a:lvl9pPr marL="4132263" indent="-255588" algn="l" defTabSz="1023938" rtl="0" fontAlgn="base">
        <a:spcBef>
          <a:spcPct val="20000"/>
        </a:spcBef>
        <a:spcAft>
          <a:spcPct val="0"/>
        </a:spcAft>
        <a:buChar char="»"/>
        <a:defRPr sz="2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CBAC Meeting 15.12.2014 </a:t>
            </a:r>
            <a:endParaRPr lang="de-DE" dirty="0">
              <a:solidFill>
                <a:prstClr val="black">
                  <a:tint val="75000"/>
                </a:prstClr>
              </a:solidFill>
            </a:endParaRPr>
          </a:p>
        </p:txBody>
      </p:sp>
      <p:sp>
        <p:nvSpPr>
          <p:cNvPr id="5" name="Fußzeilenplatzhalter 4"/>
          <p:cNvSpPr>
            <a:spLocks noGrp="1"/>
          </p:cNvSpPr>
          <p:nvPr>
            <p:ph type="ftr" sz="quarter" idx="3"/>
          </p:nvPr>
        </p:nvSpPr>
        <p:spPr>
          <a:xfrm>
            <a:off x="2771800" y="6356350"/>
            <a:ext cx="3600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J. Heuser - CBM detector + electronics tests at COSY</a:t>
            </a:r>
            <a:endParaRPr lang="de-DE" dirty="0">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E60A-B69C-4790-82F7-3882EDF23186}"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58204331"/>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13.jpe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28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6.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07.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7.png"/><Relationship Id="rId3" Type="http://schemas.openxmlformats.org/officeDocument/2006/relationships/image" Target="../media/image69.jpeg"/><Relationship Id="rId7" Type="http://schemas.openxmlformats.org/officeDocument/2006/relationships/image" Target="../media/image73.png"/><Relationship Id="rId12"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68.png"/><Relationship Id="rId1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50.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82.png"/><Relationship Id="rId3" Type="http://schemas.openxmlformats.org/officeDocument/2006/relationships/notesSlide" Target="../notesSlides/notesSlide2.xml"/><Relationship Id="rId7" Type="http://schemas.openxmlformats.org/officeDocument/2006/relationships/image" Target="../media/image91.wmf"/><Relationship Id="rId12" Type="http://schemas.openxmlformats.org/officeDocument/2006/relationships/image" Target="../media/image1810.png"/><Relationship Id="rId2" Type="http://schemas.openxmlformats.org/officeDocument/2006/relationships/slideLayout" Target="../slideLayouts/slideLayout150.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93.wmf"/><Relationship Id="rId5" Type="http://schemas.openxmlformats.org/officeDocument/2006/relationships/image" Target="../media/image89.png"/><Relationship Id="rId10" Type="http://schemas.openxmlformats.org/officeDocument/2006/relationships/oleObject" Target="../embeddings/oleObject5.bin"/><Relationship Id="rId4" Type="http://schemas.openxmlformats.org/officeDocument/2006/relationships/image" Target="../media/image94.png"/><Relationship Id="rId9" Type="http://schemas.openxmlformats.org/officeDocument/2006/relationships/image" Target="../media/image92.wmf"/><Relationship Id="rId1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33.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50.xml"/><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33.jpeg"/><Relationship Id="rId1" Type="http://schemas.openxmlformats.org/officeDocument/2006/relationships/slideLayout" Target="../slideLayouts/slideLayout91.xml"/><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9.jpeg"/><Relationship Id="rId1" Type="http://schemas.openxmlformats.org/officeDocument/2006/relationships/slideLayout" Target="../slideLayouts/slideLayout150.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0.xml"/><Relationship Id="rId5" Type="http://schemas.openxmlformats.org/officeDocument/2006/relationships/image" Target="../media/image110.jpe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46.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8.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xml"/><Relationship Id="rId1" Type="http://schemas.openxmlformats.org/officeDocument/2006/relationships/slideLayout" Target="../slideLayouts/slideLayout239.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7.xml"/><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2.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124.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emf"/></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8.xml"/><Relationship Id="rId1" Type="http://schemas.openxmlformats.org/officeDocument/2006/relationships/slideLayout" Target="../slideLayouts/slideLayout97.xml"/><Relationship Id="rId4" Type="http://schemas.openxmlformats.org/officeDocument/2006/relationships/image" Target="../media/image132.emf"/></Relationships>
</file>

<file path=ppt/slides/_rels/slide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13.xml"/><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13.xml"/></Relationships>
</file>

<file path=ppt/slides/_rels/slide6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135.xml"/><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emf"/><Relationship Id="rId1" Type="http://schemas.openxmlformats.org/officeDocument/2006/relationships/slideLayout" Target="../slideLayouts/slideLayout319.xml"/></Relationships>
</file>

<file path=ppt/slides/_rels/slide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xml"/><Relationship Id="rId1" Type="http://schemas.openxmlformats.org/officeDocument/2006/relationships/slideLayout" Target="../slideLayouts/slideLayout159.xml"/></Relationships>
</file>

<file path=ppt/slides/_rels/slide6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xml"/><Relationship Id="rId1" Type="http://schemas.openxmlformats.org/officeDocument/2006/relationships/slideLayout" Target="../slideLayouts/slideLayout169.xml"/><Relationship Id="rId5" Type="http://schemas.openxmlformats.org/officeDocument/2006/relationships/image" Target="../media/image153.png"/><Relationship Id="rId4" Type="http://schemas.openxmlformats.org/officeDocument/2006/relationships/image" Target="../media/image152.png"/></Relationships>
</file>

<file path=ppt/slides/_rels/slide7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5.xml"/></Relationships>
</file>

<file path=ppt/slides/_rels/slide72.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307.xml"/></Relationships>
</file>

<file path=ppt/slides/_rels/slide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159.xml"/></Relationships>
</file>

<file path=ppt/slides/_rels/slide7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59.xml"/></Relationships>
</file>

<file path=ppt/slides/_rels/slide75.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60.jpeg"/><Relationship Id="rId7" Type="http://schemas.openxmlformats.org/officeDocument/2006/relationships/image" Target="../media/image163.jpeg"/><Relationship Id="rId2" Type="http://schemas.openxmlformats.org/officeDocument/2006/relationships/image" Target="../media/image159.jpeg"/><Relationship Id="rId1" Type="http://schemas.openxmlformats.org/officeDocument/2006/relationships/slideLayout" Target="../slideLayouts/slideLayout159.xml"/><Relationship Id="rId6" Type="http://schemas.openxmlformats.org/officeDocument/2006/relationships/image" Target="../media/image162.jpeg"/><Relationship Id="rId5" Type="http://schemas.openxmlformats.org/officeDocument/2006/relationships/image" Target="../media/image161.jpe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62.xml"/><Relationship Id="rId5" Type="http://schemas.openxmlformats.org/officeDocument/2006/relationships/image" Target="../media/image168.png"/><Relationship Id="rId4" Type="http://schemas.openxmlformats.org/officeDocument/2006/relationships/image" Target="../media/image167.png"/></Relationships>
</file>

<file path=ppt/slides/_rels/slide77.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png"/><Relationship Id="rId2" Type="http://schemas.openxmlformats.org/officeDocument/2006/relationships/notesSlide" Target="../notesSlides/notesSlide12.xml"/><Relationship Id="rId1" Type="http://schemas.openxmlformats.org/officeDocument/2006/relationships/slideLayout" Target="../slideLayouts/slideLayout19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5.png"/></Relationships>
</file>

<file path=ppt/slides/_rels/slide7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04.xml"/></Relationships>
</file>

<file path=ppt/slides/_rels/slide7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59.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80.jpeg"/><Relationship Id="rId1" Type="http://schemas.openxmlformats.org/officeDocument/2006/relationships/slideLayout" Target="../slideLayouts/slideLayout18.xml"/><Relationship Id="rId5" Type="http://schemas.openxmlformats.org/officeDocument/2006/relationships/image" Target="../media/image181.jpeg"/><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9.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0" y="0"/>
            <a:ext cx="9900592" cy="6858000"/>
          </a:xfrm>
          <a:prstGeom prst="rect">
            <a:avLst/>
          </a:prstGeom>
          <a:solidFill>
            <a:schemeClr val="tx1"/>
          </a:solidFill>
          <a:ln>
            <a:noFill/>
          </a:ln>
          <a:effectLst/>
          <a:ex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dirty="0">
              <a:solidFill>
                <a:srgbClr val="FF0000"/>
              </a:solidFill>
              <a:latin typeface="Tahoma"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902" y="116632"/>
            <a:ext cx="3927450" cy="391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coll5"/>
          <p:cNvPicPr>
            <a:picLocks noChangeAspect="1" noChangeArrowheads="1"/>
          </p:cNvPicPr>
          <p:nvPr/>
        </p:nvPicPr>
        <p:blipFill>
          <a:blip r:embed="rId3" cstate="print">
            <a:clrChange>
              <a:clrFrom>
                <a:srgbClr val="000000"/>
              </a:clrFrom>
              <a:clrTo>
                <a:srgbClr val="000000">
                  <a:alpha val="0"/>
                </a:srgbClr>
              </a:clrTo>
            </a:clrChange>
            <a:lum bright="6000" contrast="6000"/>
            <a:extLst>
              <a:ext uri="{28A0092B-C50C-407E-A947-70E740481C1C}">
                <a14:useLocalDpi xmlns:a14="http://schemas.microsoft.com/office/drawing/2010/main" val="0"/>
              </a:ext>
            </a:extLst>
          </a:blip>
          <a:srcRect l="14149" t="12099" r="13058" b="11571"/>
          <a:stretch>
            <a:fillRect/>
          </a:stretch>
        </p:blipFill>
        <p:spPr bwMode="auto">
          <a:xfrm rot="20308478">
            <a:off x="515731" y="733740"/>
            <a:ext cx="4034823" cy="284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bwMode="auto">
          <a:xfrm>
            <a:off x="10692680" y="1844824"/>
            <a:ext cx="914400" cy="914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a:solidFill>
                <a:srgbClr val="FF0000"/>
              </a:solidFill>
              <a:latin typeface="Tahoma" pitchFamily="34" charset="0"/>
            </a:endParaRPr>
          </a:p>
        </p:txBody>
      </p:sp>
      <p:sp>
        <p:nvSpPr>
          <p:cNvPr id="16" name="Textfeld 15"/>
          <p:cNvSpPr txBox="1"/>
          <p:nvPr/>
        </p:nvSpPr>
        <p:spPr>
          <a:xfrm>
            <a:off x="2101642" y="3694380"/>
            <a:ext cx="6937220" cy="3046988"/>
          </a:xfrm>
          <a:prstGeom prst="rect">
            <a:avLst/>
          </a:prstGeom>
          <a:noFill/>
        </p:spPr>
        <p:txBody>
          <a:bodyPr wrap="none" rtlCol="0">
            <a:spAutoFit/>
          </a:bodyPr>
          <a:lstStyle/>
          <a:p>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sym typeface="Wingdings"/>
              </a:rPr>
              <a:t> </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Evolution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of</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matter in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the</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universe</a:t>
            </a:r>
            <a:endPar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sym typeface="Wingdings"/>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Exploring</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dense</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nuclear</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matter in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the</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lab</a:t>
            </a:r>
          </a:p>
          <a:p>
            <a:r>
              <a:rPr lang="de-DE" sz="24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 Phase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transitions</a:t>
            </a:r>
            <a:endParaRPr lang="de-DE" sz="2400" dirty="0">
              <a:solidFill>
                <a:srgbClr val="FFC000"/>
              </a:solidFill>
              <a:latin typeface="Tahoma" panose="020B0604030504040204" pitchFamily="34" charset="0"/>
              <a:ea typeface="Tahoma" panose="020B0604030504040204" pitchFamily="34" charset="0"/>
              <a:cs typeface="Tahoma" panose="020B0604030504040204" pitchFamily="34" charset="0"/>
            </a:endParaRPr>
          </a:p>
          <a:p>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Chiral</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symmetry</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restoration</a:t>
            </a:r>
            <a:endPar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Nuclear</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matter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equation</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of</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state</a:t>
            </a:r>
            <a:endPar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itchFamily="2" charset="2"/>
              <a:buChar char="Ø"/>
            </a:pP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Upcoming</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facilities</a:t>
            </a:r>
            <a:endPar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r>
              <a:rPr lang="de-DE" sz="24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 Experimental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considerations</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and</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challenges</a:t>
            </a:r>
            <a:endPar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 FAIR </a:t>
            </a:r>
            <a:r>
              <a:rPr lang="de-DE" sz="24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and</a:t>
            </a:r>
            <a:r>
              <a:rPr lang="de-DE"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 NICA</a:t>
            </a:r>
          </a:p>
        </p:txBody>
      </p:sp>
      <p:sp>
        <p:nvSpPr>
          <p:cNvPr id="17" name="Textfeld 16"/>
          <p:cNvSpPr txBox="1"/>
          <p:nvPr/>
        </p:nvSpPr>
        <p:spPr>
          <a:xfrm>
            <a:off x="323528" y="3573016"/>
            <a:ext cx="1622945" cy="584775"/>
          </a:xfrm>
          <a:prstGeom prst="rect">
            <a:avLst/>
          </a:prstGeom>
          <a:noFill/>
        </p:spPr>
        <p:txBody>
          <a:bodyPr wrap="none" rtlCol="0">
            <a:spAutoFit/>
          </a:bodyPr>
          <a:lstStyle/>
          <a:p>
            <a:r>
              <a:rPr lang="de-DE" sz="3200" dirty="0" smtClean="0">
                <a:solidFill>
                  <a:srgbClr val="FFC000"/>
                </a:solidFill>
                <a:latin typeface="Tahoma" panose="020B0604030504040204" pitchFamily="34" charset="0"/>
                <a:ea typeface="Tahoma" panose="020B0604030504040204" pitchFamily="34" charset="0"/>
                <a:cs typeface="Tahoma" panose="020B0604030504040204" pitchFamily="34" charset="0"/>
              </a:rPr>
              <a:t>Outline:</a:t>
            </a:r>
          </a:p>
        </p:txBody>
      </p:sp>
      <p:sp>
        <p:nvSpPr>
          <p:cNvPr id="9" name="Rectangle 6"/>
          <p:cNvSpPr>
            <a:spLocks noChangeArrowheads="1"/>
          </p:cNvSpPr>
          <p:nvPr/>
        </p:nvSpPr>
        <p:spPr bwMode="auto">
          <a:xfrm>
            <a:off x="8172400" y="332656"/>
            <a:ext cx="14196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de-DE" sz="2000" dirty="0" smtClean="0">
                <a:solidFill>
                  <a:srgbClr val="CCCCFF"/>
                </a:solidFill>
                <a:latin typeface="Tahoma" pitchFamily="34" charset="0"/>
              </a:rPr>
              <a:t>Peter Senger</a:t>
            </a:r>
          </a:p>
        </p:txBody>
      </p:sp>
      <p:pic>
        <p:nvPicPr>
          <p:cNvPr id="1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925" b="35538"/>
          <a:stretch/>
        </p:blipFill>
        <p:spPr bwMode="auto">
          <a:xfrm>
            <a:off x="8244099" y="1082473"/>
            <a:ext cx="782210" cy="27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Bildergebnis für goethe universität frankfu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248"/>
          <a:stretch/>
        </p:blipFill>
        <p:spPr bwMode="auto">
          <a:xfrm>
            <a:off x="8234221" y="1395486"/>
            <a:ext cx="792088" cy="4159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1039" y="2674800"/>
            <a:ext cx="792088" cy="82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1039" y="1851691"/>
            <a:ext cx="792088" cy="78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Bildergebnis für jinr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6167" y="3538896"/>
            <a:ext cx="806960" cy="711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976922" y="-3577"/>
            <a:ext cx="7107780" cy="1200329"/>
          </a:xfrm>
          <a:prstGeom prst="rect">
            <a:avLst/>
          </a:prstGeom>
          <a:noFill/>
        </p:spPr>
        <p:txBody>
          <a:bodyPr wrap="none" rtlCol="0">
            <a:spAutoFit/>
          </a:bodyPr>
          <a:lstStyle/>
          <a:p>
            <a:pPr algn="ctr"/>
            <a:r>
              <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rPr>
              <a:t>Cosmic Matter in the Laboratory –</a:t>
            </a:r>
          </a:p>
          <a:p>
            <a:pPr algn="ctr"/>
            <a:r>
              <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rPr>
              <a:t>Experiments at FAIR and NICA </a:t>
            </a:r>
          </a:p>
        </p:txBody>
      </p:sp>
    </p:spTree>
    <p:extLst>
      <p:ext uri="{BB962C8B-B14F-4D97-AF65-F5344CB8AC3E}">
        <p14:creationId xmlns:p14="http://schemas.microsoft.com/office/powerpoint/2010/main" val="1986250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646331"/>
          </a:xfrm>
          <a:prstGeom prst="rect">
            <a:avLst/>
          </a:prstGeom>
          <a:noFill/>
          <a:ln>
            <a:noFill/>
          </a:ln>
          <a:effectLst/>
          <a:extLst/>
        </p:spPr>
        <p:txBody>
          <a:bodyPr>
            <a:spAutoFit/>
          </a:bodyPr>
          <a:lstStyle/>
          <a:p>
            <a:pPr algn="ctr" fontAlgn="base">
              <a:spcBef>
                <a:spcPct val="0"/>
              </a:spcBef>
              <a:spcAft>
                <a:spcPct val="0"/>
              </a:spcAft>
            </a:pPr>
            <a:r>
              <a:rPr lang="de-DE" altLang="de-DE" sz="3600" dirty="0" smtClean="0">
                <a:solidFill>
                  <a:srgbClr val="002060"/>
                </a:solidFill>
                <a:latin typeface="Tahoma" pitchFamily="34" charset="0"/>
              </a:rPr>
              <a:t>The EOS </a:t>
            </a:r>
            <a:r>
              <a:rPr lang="de-DE" altLang="de-DE" sz="3600" dirty="0" err="1" smtClean="0">
                <a:solidFill>
                  <a:srgbClr val="002060"/>
                </a:solidFill>
                <a:latin typeface="Tahoma" pitchFamily="34" charset="0"/>
              </a:rPr>
              <a:t>of</a:t>
            </a:r>
            <a:r>
              <a:rPr lang="de-DE" altLang="de-DE" sz="3600" dirty="0" smtClean="0">
                <a:solidFill>
                  <a:srgbClr val="002060"/>
                </a:solidFill>
                <a:latin typeface="Tahoma" pitchFamily="34" charset="0"/>
              </a:rPr>
              <a:t> </a:t>
            </a:r>
            <a:r>
              <a:rPr lang="de-DE" altLang="de-DE" sz="3600" dirty="0" err="1" smtClean="0">
                <a:solidFill>
                  <a:srgbClr val="002060"/>
                </a:solidFill>
                <a:latin typeface="Tahoma" pitchFamily="34" charset="0"/>
              </a:rPr>
              <a:t>nuclear</a:t>
            </a:r>
            <a:r>
              <a:rPr lang="de-DE" altLang="de-DE" sz="3600" dirty="0" smtClean="0">
                <a:solidFill>
                  <a:srgbClr val="002060"/>
                </a:solidFill>
                <a:latin typeface="Tahoma" pitchFamily="34" charset="0"/>
              </a:rPr>
              <a:t> matter at </a:t>
            </a:r>
            <a:r>
              <a:rPr lang="el-GR" altLang="de-DE" sz="3600" dirty="0" smtClean="0">
                <a:solidFill>
                  <a:srgbClr val="002060"/>
                </a:solidFill>
              </a:rPr>
              <a:t>ρ</a:t>
            </a:r>
            <a:r>
              <a:rPr lang="de-DE" altLang="de-DE" sz="3600" dirty="0" smtClean="0">
                <a:solidFill>
                  <a:srgbClr val="002060"/>
                </a:solidFill>
              </a:rPr>
              <a:t> </a:t>
            </a:r>
            <a:r>
              <a:rPr lang="de-DE" altLang="de-DE" sz="3600" dirty="0" smtClean="0">
                <a:solidFill>
                  <a:srgbClr val="002060"/>
                </a:solidFill>
                <a:sym typeface="Symbol"/>
              </a:rPr>
              <a:t> </a:t>
            </a:r>
            <a:r>
              <a:rPr lang="el-GR" altLang="de-DE" sz="3600" dirty="0" smtClean="0">
                <a:solidFill>
                  <a:srgbClr val="002060"/>
                </a:solidFill>
              </a:rPr>
              <a:t>ρ</a:t>
            </a:r>
            <a:r>
              <a:rPr lang="de-DE" sz="3600" baseline="-25000" dirty="0">
                <a:solidFill>
                  <a:srgbClr val="002060"/>
                </a:solidFill>
                <a:sym typeface="Symbol"/>
              </a:rPr>
              <a:t>0</a:t>
            </a:r>
            <a:r>
              <a:rPr lang="de-DE" altLang="de-DE" sz="3600" dirty="0" smtClean="0">
                <a:solidFill>
                  <a:srgbClr val="002060"/>
                </a:solidFill>
                <a:latin typeface="Tahoma" pitchFamily="34" charset="0"/>
              </a:rPr>
              <a:t>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257" b="6247"/>
          <a:stretch/>
        </p:blipFill>
        <p:spPr bwMode="auto">
          <a:xfrm>
            <a:off x="1475656" y="1484784"/>
            <a:ext cx="3240360" cy="303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coll6"/>
          <p:cNvPicPr>
            <a:picLocks noChangeAspect="1" noChangeArrowheads="1"/>
          </p:cNvPicPr>
          <p:nvPr/>
        </p:nvPicPr>
        <p:blipFill>
          <a:blip r:embed="rId3">
            <a:clrChange>
              <a:clrFrom>
                <a:srgbClr val="000000"/>
              </a:clrFrom>
              <a:clrTo>
                <a:srgbClr val="000000">
                  <a:alpha val="0"/>
                </a:srgbClr>
              </a:clrTo>
            </a:clrChange>
            <a:lum bright="6000" contrast="6000"/>
            <a:extLst>
              <a:ext uri="{28A0092B-C50C-407E-A947-70E740481C1C}">
                <a14:useLocalDpi xmlns:a14="http://schemas.microsoft.com/office/drawing/2010/main" val="0"/>
              </a:ext>
            </a:extLst>
          </a:blip>
          <a:srcRect l="39603" t="22414" r="35577" b="19571"/>
          <a:stretch>
            <a:fillRect/>
          </a:stretch>
        </p:blipFill>
        <p:spPr bwMode="auto">
          <a:xfrm>
            <a:off x="-108520" y="1484784"/>
            <a:ext cx="2304256" cy="329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475"/>
          <a:stretch/>
        </p:blipFill>
        <p:spPr bwMode="auto">
          <a:xfrm>
            <a:off x="3851920" y="1412776"/>
            <a:ext cx="5267325" cy="359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907704" y="692696"/>
            <a:ext cx="5472973" cy="830997"/>
          </a:xfrm>
          <a:prstGeom prst="rect">
            <a:avLst/>
          </a:prstGeom>
          <a:noFill/>
        </p:spPr>
        <p:txBody>
          <a:bodyPr wrap="none" rtlCol="0">
            <a:spAutoFit/>
          </a:bodyPr>
          <a:lstStyle/>
          <a:p>
            <a:r>
              <a:rPr lang="de-DE" sz="2400" dirty="0" err="1" smtClean="0">
                <a:solidFill>
                  <a:srgbClr val="000000"/>
                </a:solidFill>
              </a:rPr>
              <a:t>Production</a:t>
            </a:r>
            <a:r>
              <a:rPr lang="de-DE" sz="2400" dirty="0" smtClean="0">
                <a:solidFill>
                  <a:srgbClr val="000000"/>
                </a:solidFill>
              </a:rPr>
              <a:t> </a:t>
            </a:r>
            <a:r>
              <a:rPr lang="de-DE" sz="2400" dirty="0" err="1" smtClean="0">
                <a:solidFill>
                  <a:srgbClr val="000000"/>
                </a:solidFill>
              </a:rPr>
              <a:t>of</a:t>
            </a:r>
            <a:r>
              <a:rPr lang="de-DE" sz="2400" dirty="0" smtClean="0">
                <a:solidFill>
                  <a:srgbClr val="000000"/>
                </a:solidFill>
              </a:rPr>
              <a:t> </a:t>
            </a:r>
            <a:r>
              <a:rPr lang="de-DE" sz="2400" dirty="0" err="1" smtClean="0">
                <a:solidFill>
                  <a:srgbClr val="000000"/>
                </a:solidFill>
              </a:rPr>
              <a:t>dense</a:t>
            </a:r>
            <a:r>
              <a:rPr lang="de-DE" sz="2400" dirty="0" smtClean="0">
                <a:solidFill>
                  <a:srgbClr val="000000"/>
                </a:solidFill>
              </a:rPr>
              <a:t> </a:t>
            </a:r>
            <a:r>
              <a:rPr lang="de-DE" sz="2400" dirty="0" err="1" smtClean="0">
                <a:solidFill>
                  <a:srgbClr val="000000"/>
                </a:solidFill>
              </a:rPr>
              <a:t>nuclear</a:t>
            </a:r>
            <a:r>
              <a:rPr lang="de-DE" sz="2400" dirty="0" smtClean="0">
                <a:solidFill>
                  <a:srgbClr val="000000"/>
                </a:solidFill>
              </a:rPr>
              <a:t> matter in  </a:t>
            </a:r>
          </a:p>
          <a:p>
            <a:r>
              <a:rPr lang="de-DE" sz="2400" dirty="0" smtClean="0">
                <a:solidFill>
                  <a:srgbClr val="000000"/>
                </a:solidFill>
              </a:rPr>
              <a:t>high-</a:t>
            </a:r>
            <a:r>
              <a:rPr lang="de-DE" sz="2400" dirty="0" err="1" smtClean="0">
                <a:solidFill>
                  <a:srgbClr val="000000"/>
                </a:solidFill>
              </a:rPr>
              <a:t>energy</a:t>
            </a:r>
            <a:r>
              <a:rPr lang="de-DE" sz="2400" dirty="0" smtClean="0">
                <a:solidFill>
                  <a:srgbClr val="000000"/>
                </a:solidFill>
              </a:rPr>
              <a:t> heavy-</a:t>
            </a:r>
            <a:r>
              <a:rPr lang="de-DE" sz="2400" dirty="0" err="1" smtClean="0">
                <a:solidFill>
                  <a:srgbClr val="000000"/>
                </a:solidFill>
              </a:rPr>
              <a:t>ion</a:t>
            </a:r>
            <a:r>
              <a:rPr lang="de-DE" sz="2400" dirty="0" smtClean="0">
                <a:solidFill>
                  <a:srgbClr val="000000"/>
                </a:solidFill>
              </a:rPr>
              <a:t> </a:t>
            </a:r>
            <a:r>
              <a:rPr lang="de-DE" sz="2400" dirty="0" err="1" smtClean="0">
                <a:solidFill>
                  <a:srgbClr val="000000"/>
                </a:solidFill>
              </a:rPr>
              <a:t>collisions</a:t>
            </a:r>
            <a:endParaRPr lang="en-US" sz="2400" dirty="0">
              <a:solidFill>
                <a:srgbClr val="000000"/>
              </a:solidFill>
            </a:endParaRPr>
          </a:p>
        </p:txBody>
      </p:sp>
      <p:sp>
        <p:nvSpPr>
          <p:cNvPr id="6" name="Textfeld 5"/>
          <p:cNvSpPr txBox="1"/>
          <p:nvPr/>
        </p:nvSpPr>
        <p:spPr>
          <a:xfrm>
            <a:off x="395536" y="4653136"/>
            <a:ext cx="7954357" cy="2492990"/>
          </a:xfrm>
          <a:prstGeom prst="rect">
            <a:avLst/>
          </a:prstGeom>
          <a:noFill/>
        </p:spPr>
        <p:txBody>
          <a:bodyPr wrap="none" rtlCol="0">
            <a:spAutoFit/>
          </a:bodyPr>
          <a:lstStyle/>
          <a:p>
            <a:r>
              <a:rPr lang="de-DE" sz="2800" dirty="0">
                <a:solidFill>
                  <a:srgbClr val="000000"/>
                </a:solidFill>
              </a:rPr>
              <a:t>V</a:t>
            </a:r>
            <a:r>
              <a:rPr lang="de-DE" sz="2800" dirty="0" smtClean="0">
                <a:solidFill>
                  <a:srgbClr val="000000"/>
                </a:solidFill>
              </a:rPr>
              <a:t>olume </a:t>
            </a:r>
            <a:r>
              <a:rPr lang="de-DE" sz="2800" dirty="0" err="1" smtClean="0">
                <a:solidFill>
                  <a:srgbClr val="000000"/>
                </a:solidFill>
              </a:rPr>
              <a:t>about</a:t>
            </a:r>
            <a:r>
              <a:rPr lang="de-DE" sz="2800" dirty="0" smtClean="0">
                <a:solidFill>
                  <a:srgbClr val="000000"/>
                </a:solidFill>
              </a:rPr>
              <a:t> 1000 fm</a:t>
            </a:r>
            <a:r>
              <a:rPr lang="de-DE" sz="2800" baseline="30000" dirty="0" smtClean="0">
                <a:solidFill>
                  <a:srgbClr val="000000"/>
                </a:solidFill>
              </a:rPr>
              <a:t>3</a:t>
            </a:r>
            <a:r>
              <a:rPr lang="de-DE" sz="2800" dirty="0" smtClean="0">
                <a:solidFill>
                  <a:srgbClr val="000000"/>
                </a:solidFill>
              </a:rPr>
              <a:t>, </a:t>
            </a:r>
            <a:r>
              <a:rPr lang="de-DE" sz="2800" dirty="0" err="1" smtClean="0">
                <a:solidFill>
                  <a:srgbClr val="000000"/>
                </a:solidFill>
              </a:rPr>
              <a:t>lifetime</a:t>
            </a:r>
            <a:r>
              <a:rPr lang="de-DE" sz="2800" dirty="0" smtClean="0">
                <a:solidFill>
                  <a:srgbClr val="000000"/>
                </a:solidFill>
              </a:rPr>
              <a:t> 10</a:t>
            </a:r>
            <a:r>
              <a:rPr lang="de-DE" sz="2800" baseline="30000" dirty="0" smtClean="0">
                <a:solidFill>
                  <a:srgbClr val="000000"/>
                </a:solidFill>
              </a:rPr>
              <a:t>-22</a:t>
            </a:r>
            <a:r>
              <a:rPr lang="de-DE" sz="2800" dirty="0" smtClean="0">
                <a:solidFill>
                  <a:srgbClr val="000000"/>
                </a:solidFill>
              </a:rPr>
              <a:t> s</a:t>
            </a:r>
          </a:p>
          <a:p>
            <a:pPr marL="457200" indent="-457200">
              <a:buFont typeface="Wingdings" pitchFamily="2" charset="2"/>
              <a:buChar char="Ø"/>
            </a:pPr>
            <a:r>
              <a:rPr lang="de-DE" sz="2800" dirty="0" smtClean="0">
                <a:solidFill>
                  <a:srgbClr val="000000"/>
                </a:solidFill>
              </a:rPr>
              <a:t>Finite </a:t>
            </a:r>
            <a:r>
              <a:rPr lang="de-DE" sz="2800" dirty="0" err="1" smtClean="0">
                <a:solidFill>
                  <a:srgbClr val="000000"/>
                </a:solidFill>
              </a:rPr>
              <a:t>size</a:t>
            </a:r>
            <a:r>
              <a:rPr lang="de-DE" sz="2800" dirty="0" smtClean="0">
                <a:solidFill>
                  <a:srgbClr val="000000"/>
                </a:solidFill>
              </a:rPr>
              <a:t>, finite </a:t>
            </a:r>
            <a:r>
              <a:rPr lang="de-DE" sz="2800" dirty="0" err="1" smtClean="0">
                <a:solidFill>
                  <a:srgbClr val="000000"/>
                </a:solidFill>
              </a:rPr>
              <a:t>lifetime</a:t>
            </a:r>
            <a:r>
              <a:rPr lang="de-DE" sz="2800" dirty="0" smtClean="0">
                <a:solidFill>
                  <a:srgbClr val="000000"/>
                </a:solidFill>
              </a:rPr>
              <a:t>, </a:t>
            </a:r>
            <a:r>
              <a:rPr lang="de-DE" sz="2800" dirty="0" err="1" smtClean="0">
                <a:solidFill>
                  <a:srgbClr val="000000"/>
                </a:solidFill>
              </a:rPr>
              <a:t>temperature</a:t>
            </a:r>
            <a:r>
              <a:rPr lang="de-DE" sz="2800" dirty="0" smtClean="0">
                <a:solidFill>
                  <a:srgbClr val="000000"/>
                </a:solidFill>
              </a:rPr>
              <a:t> </a:t>
            </a:r>
            <a:r>
              <a:rPr lang="de-DE" sz="2800" dirty="0" err="1" smtClean="0">
                <a:solidFill>
                  <a:srgbClr val="000000"/>
                </a:solidFill>
              </a:rPr>
              <a:t>effects</a:t>
            </a:r>
            <a:r>
              <a:rPr lang="de-DE" sz="2800" dirty="0" smtClean="0">
                <a:solidFill>
                  <a:srgbClr val="000000"/>
                </a:solidFill>
              </a:rPr>
              <a:t>?</a:t>
            </a:r>
          </a:p>
          <a:p>
            <a:pPr marL="457200" indent="-457200">
              <a:buFont typeface="Wingdings" pitchFamily="2" charset="2"/>
              <a:buChar char="Ø"/>
            </a:pPr>
            <a:r>
              <a:rPr lang="de-DE" sz="2800" dirty="0" smtClean="0">
                <a:solidFill>
                  <a:srgbClr val="000000"/>
                </a:solidFill>
              </a:rPr>
              <a:t>Observables: </a:t>
            </a:r>
          </a:p>
          <a:p>
            <a:pPr marL="457200" indent="-6350">
              <a:buFont typeface="Arial" panose="020B0604020202020204" pitchFamily="34" charset="0"/>
              <a:buChar char="•"/>
            </a:pPr>
            <a:r>
              <a:rPr lang="de-DE" sz="2400" dirty="0">
                <a:solidFill>
                  <a:srgbClr val="000000"/>
                </a:solidFill>
              </a:rPr>
              <a:t> </a:t>
            </a:r>
            <a:r>
              <a:rPr lang="de-DE" sz="2400" dirty="0" smtClean="0">
                <a:solidFill>
                  <a:srgbClr val="000000"/>
                </a:solidFill>
              </a:rPr>
              <a:t> Collective </a:t>
            </a:r>
            <a:r>
              <a:rPr lang="de-DE" sz="2400" dirty="0" err="1" smtClean="0">
                <a:solidFill>
                  <a:srgbClr val="000000"/>
                </a:solidFill>
              </a:rPr>
              <a:t>flow</a:t>
            </a:r>
            <a:endParaRPr lang="de-DE" sz="2400" dirty="0" smtClean="0">
              <a:solidFill>
                <a:srgbClr val="000000"/>
              </a:solidFill>
            </a:endParaRPr>
          </a:p>
          <a:p>
            <a:pPr marL="457200" indent="-6350">
              <a:buFont typeface="Arial" panose="020B0604020202020204" pitchFamily="34" charset="0"/>
              <a:buChar char="•"/>
            </a:pPr>
            <a:r>
              <a:rPr lang="de-DE" sz="2400" dirty="0" smtClean="0">
                <a:solidFill>
                  <a:srgbClr val="000000"/>
                </a:solidFill>
              </a:rPr>
              <a:t>  </a:t>
            </a:r>
            <a:r>
              <a:rPr lang="de-DE" sz="2400" dirty="0" err="1" smtClean="0">
                <a:solidFill>
                  <a:srgbClr val="000000"/>
                </a:solidFill>
              </a:rPr>
              <a:t>Subthreshold</a:t>
            </a:r>
            <a:r>
              <a:rPr lang="de-DE" sz="2400" dirty="0" smtClean="0">
                <a:solidFill>
                  <a:srgbClr val="000000"/>
                </a:solidFill>
              </a:rPr>
              <a:t> </a:t>
            </a:r>
            <a:r>
              <a:rPr lang="de-DE" sz="2400" dirty="0" err="1" smtClean="0">
                <a:solidFill>
                  <a:srgbClr val="000000"/>
                </a:solidFill>
              </a:rPr>
              <a:t>particle</a:t>
            </a:r>
            <a:r>
              <a:rPr lang="de-DE" sz="2400" dirty="0" smtClean="0">
                <a:solidFill>
                  <a:srgbClr val="000000"/>
                </a:solidFill>
              </a:rPr>
              <a:t> </a:t>
            </a:r>
            <a:r>
              <a:rPr lang="de-DE" sz="2400" dirty="0" err="1" smtClean="0">
                <a:solidFill>
                  <a:srgbClr val="000000"/>
                </a:solidFill>
              </a:rPr>
              <a:t>production</a:t>
            </a:r>
            <a:endParaRPr lang="de-DE" sz="2400" dirty="0">
              <a:solidFill>
                <a:srgbClr val="000000"/>
              </a:solidFill>
            </a:endParaRPr>
          </a:p>
          <a:p>
            <a:r>
              <a:rPr lang="de-DE" sz="2400" dirty="0" smtClean="0">
                <a:solidFill>
                  <a:srgbClr val="000000"/>
                </a:solidFill>
              </a:rPr>
              <a:t> </a:t>
            </a:r>
            <a:endParaRPr lang="en-US" sz="2400" dirty="0">
              <a:solidFill>
                <a:srgbClr val="000000"/>
              </a:solidFill>
            </a:endParaRPr>
          </a:p>
        </p:txBody>
      </p:sp>
    </p:spTree>
    <p:extLst>
      <p:ext uri="{BB962C8B-B14F-4D97-AF65-F5344CB8AC3E}">
        <p14:creationId xmlns:p14="http://schemas.microsoft.com/office/powerpoint/2010/main" val="3008640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688"/>
            <a:ext cx="8497888"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4739" name="Text Box 3"/>
          <p:cNvSpPr txBox="1">
            <a:spLocks noChangeArrowheads="1"/>
          </p:cNvSpPr>
          <p:nvPr/>
        </p:nvSpPr>
        <p:spPr bwMode="auto">
          <a:xfrm>
            <a:off x="-73025" y="44450"/>
            <a:ext cx="9324975" cy="523220"/>
          </a:xfrm>
          <a:prstGeom prst="rect">
            <a:avLst/>
          </a:prstGeom>
          <a:noFill/>
          <a:ln>
            <a:noFill/>
          </a:ln>
          <a:effectLst/>
        </p:spPr>
        <p:txBody>
          <a:bodyPr>
            <a:spAutoFit/>
          </a:bodyPr>
          <a:lstStyle/>
          <a:p>
            <a:pPr algn="ctr" fontAlgn="base">
              <a:spcBef>
                <a:spcPct val="0"/>
              </a:spcBef>
              <a:spcAft>
                <a:spcPct val="0"/>
              </a:spcAft>
            </a:pPr>
            <a:r>
              <a:rPr lang="de-DE" altLang="en-US" sz="2800" dirty="0" smtClean="0">
                <a:solidFill>
                  <a:srgbClr val="002060"/>
                </a:solidFill>
                <a:latin typeface="Tahoma" pitchFamily="34" charset="0"/>
              </a:rPr>
              <a:t>Dynamics </a:t>
            </a:r>
            <a:r>
              <a:rPr lang="de-DE" altLang="en-US" sz="2800" dirty="0" err="1" smtClean="0">
                <a:solidFill>
                  <a:srgbClr val="002060"/>
                </a:solidFill>
                <a:latin typeface="Tahoma" pitchFamily="34" charset="0"/>
              </a:rPr>
              <a:t>of</a:t>
            </a:r>
            <a:r>
              <a:rPr lang="de-DE" altLang="en-US" sz="2800" dirty="0" smtClean="0">
                <a:solidFill>
                  <a:srgbClr val="002060"/>
                </a:solidFill>
                <a:latin typeface="Tahoma" pitchFamily="34" charset="0"/>
              </a:rPr>
              <a:t> a semi-</a:t>
            </a:r>
            <a:r>
              <a:rPr lang="de-DE" altLang="en-US" sz="2800" dirty="0" err="1" smtClean="0">
                <a:solidFill>
                  <a:srgbClr val="002060"/>
                </a:solidFill>
                <a:latin typeface="Tahoma" pitchFamily="34" charset="0"/>
              </a:rPr>
              <a:t>central</a:t>
            </a:r>
            <a:r>
              <a:rPr lang="de-DE" altLang="en-US" sz="2800" dirty="0" smtClean="0">
                <a:solidFill>
                  <a:srgbClr val="002060"/>
                </a:solidFill>
                <a:latin typeface="Tahoma" pitchFamily="34" charset="0"/>
              </a:rPr>
              <a:t> </a:t>
            </a:r>
            <a:r>
              <a:rPr lang="de-DE" altLang="en-US" sz="2800" dirty="0" err="1" smtClean="0">
                <a:solidFill>
                  <a:srgbClr val="002060"/>
                </a:solidFill>
                <a:latin typeface="Tahoma" pitchFamily="34" charset="0"/>
              </a:rPr>
              <a:t>Au+Au</a:t>
            </a:r>
            <a:r>
              <a:rPr lang="de-DE" altLang="en-US" sz="2800" dirty="0" smtClean="0">
                <a:solidFill>
                  <a:srgbClr val="002060"/>
                </a:solidFill>
                <a:latin typeface="Tahoma" pitchFamily="34" charset="0"/>
              </a:rPr>
              <a:t> </a:t>
            </a:r>
            <a:r>
              <a:rPr lang="de-DE" altLang="en-US" sz="2800" dirty="0" err="1" smtClean="0">
                <a:solidFill>
                  <a:srgbClr val="002060"/>
                </a:solidFill>
                <a:latin typeface="Tahoma" pitchFamily="34" charset="0"/>
              </a:rPr>
              <a:t>collision</a:t>
            </a:r>
            <a:r>
              <a:rPr lang="de-DE" altLang="en-US" sz="2800" dirty="0" smtClean="0">
                <a:solidFill>
                  <a:srgbClr val="002060"/>
                </a:solidFill>
                <a:latin typeface="Tahoma" pitchFamily="34" charset="0"/>
              </a:rPr>
              <a:t> at 2 </a:t>
            </a:r>
            <a:r>
              <a:rPr lang="de-DE" altLang="en-US" sz="2800" dirty="0" err="1" smtClean="0">
                <a:solidFill>
                  <a:srgbClr val="002060"/>
                </a:solidFill>
                <a:latin typeface="Tahoma" pitchFamily="34" charset="0"/>
              </a:rPr>
              <a:t>AGeV</a:t>
            </a:r>
            <a:endParaRPr lang="de-DE" altLang="en-US" sz="2800" dirty="0" smtClean="0">
              <a:solidFill>
                <a:srgbClr val="002060"/>
              </a:solidFill>
              <a:latin typeface="Tahoma" pitchFamily="34" charset="0"/>
            </a:endParaRPr>
          </a:p>
        </p:txBody>
      </p:sp>
      <p:sp>
        <p:nvSpPr>
          <p:cNvPr id="244740" name="Text Box 4"/>
          <p:cNvSpPr txBox="1">
            <a:spLocks noChangeArrowheads="1"/>
          </p:cNvSpPr>
          <p:nvPr/>
        </p:nvSpPr>
        <p:spPr bwMode="auto">
          <a:xfrm>
            <a:off x="598669" y="5847655"/>
            <a:ext cx="7802200"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en-US" sz="2400" dirty="0" smtClean="0">
                <a:solidFill>
                  <a:srgbClr val="FF0000"/>
                </a:solidFill>
                <a:latin typeface="Tahoma" pitchFamily="34" charset="0"/>
              </a:rPr>
              <a:t>Collective </a:t>
            </a:r>
            <a:r>
              <a:rPr lang="de-DE" altLang="en-US" sz="2400" dirty="0" err="1" smtClean="0">
                <a:solidFill>
                  <a:srgbClr val="FF0000"/>
                </a:solidFill>
                <a:latin typeface="Tahoma" pitchFamily="34" charset="0"/>
              </a:rPr>
              <a:t>flow</a:t>
            </a:r>
            <a:r>
              <a:rPr lang="de-DE" altLang="en-US" sz="2400" dirty="0" smtClean="0">
                <a:solidFill>
                  <a:srgbClr val="FF0000"/>
                </a:solidFill>
                <a:latin typeface="Tahoma" pitchFamily="34" charset="0"/>
              </a:rPr>
              <a:t> </a:t>
            </a:r>
            <a:r>
              <a:rPr lang="de-DE" altLang="en-US" sz="2400" dirty="0" err="1" smtClean="0">
                <a:solidFill>
                  <a:srgbClr val="FF0000"/>
                </a:solidFill>
                <a:latin typeface="Tahoma" pitchFamily="34" charset="0"/>
              </a:rPr>
              <a:t>of</a:t>
            </a:r>
            <a:r>
              <a:rPr lang="de-DE" altLang="en-US" sz="2400" dirty="0" smtClean="0">
                <a:solidFill>
                  <a:srgbClr val="FF0000"/>
                </a:solidFill>
                <a:latin typeface="Tahoma" pitchFamily="34" charset="0"/>
              </a:rPr>
              <a:t> </a:t>
            </a:r>
            <a:r>
              <a:rPr lang="de-DE" altLang="en-US" sz="2400" dirty="0" err="1" smtClean="0">
                <a:solidFill>
                  <a:srgbClr val="FF0000"/>
                </a:solidFill>
                <a:latin typeface="Tahoma" pitchFamily="34" charset="0"/>
              </a:rPr>
              <a:t>nucleons</a:t>
            </a:r>
            <a:r>
              <a:rPr lang="de-DE" altLang="en-US" sz="2400" dirty="0" smtClean="0">
                <a:solidFill>
                  <a:srgbClr val="FF0000"/>
                </a:solidFill>
                <a:latin typeface="Tahoma" pitchFamily="34" charset="0"/>
              </a:rPr>
              <a:t>: </a:t>
            </a:r>
            <a:r>
              <a:rPr lang="de-DE" altLang="en-US" sz="2400" dirty="0" err="1" smtClean="0">
                <a:solidFill>
                  <a:srgbClr val="FF0000"/>
                </a:solidFill>
                <a:latin typeface="Tahoma" pitchFamily="34" charset="0"/>
              </a:rPr>
              <a:t>driven</a:t>
            </a:r>
            <a:r>
              <a:rPr lang="de-DE" altLang="en-US" sz="2400" dirty="0" smtClean="0">
                <a:solidFill>
                  <a:srgbClr val="FF0000"/>
                </a:solidFill>
                <a:latin typeface="Tahoma" pitchFamily="34" charset="0"/>
              </a:rPr>
              <a:t> </a:t>
            </a:r>
            <a:r>
              <a:rPr lang="de-DE" altLang="en-US" sz="2400" dirty="0" err="1" smtClean="0">
                <a:solidFill>
                  <a:srgbClr val="FF0000"/>
                </a:solidFill>
                <a:latin typeface="Tahoma" pitchFamily="34" charset="0"/>
              </a:rPr>
              <a:t>by</a:t>
            </a:r>
            <a:r>
              <a:rPr lang="de-DE" altLang="en-US" sz="2400" dirty="0" smtClean="0">
                <a:solidFill>
                  <a:srgbClr val="FF0000"/>
                </a:solidFill>
                <a:latin typeface="Tahoma" pitchFamily="34" charset="0"/>
              </a:rPr>
              <a:t> </a:t>
            </a:r>
            <a:r>
              <a:rPr lang="de-DE" altLang="en-US" sz="2400" dirty="0" err="1" smtClean="0">
                <a:solidFill>
                  <a:srgbClr val="FF0000"/>
                </a:solidFill>
                <a:latin typeface="Tahoma" pitchFamily="34" charset="0"/>
              </a:rPr>
              <a:t>pressure</a:t>
            </a:r>
            <a:r>
              <a:rPr lang="de-DE" altLang="en-US" sz="2400" dirty="0" smtClean="0">
                <a:solidFill>
                  <a:srgbClr val="FF0000"/>
                </a:solidFill>
                <a:latin typeface="Tahoma" pitchFamily="34" charset="0"/>
              </a:rPr>
              <a:t> </a:t>
            </a:r>
            <a:r>
              <a:rPr lang="de-DE" altLang="en-US" sz="2400" dirty="0" err="1" smtClean="0">
                <a:solidFill>
                  <a:srgbClr val="FF0000"/>
                </a:solidFill>
                <a:latin typeface="Tahoma" pitchFamily="34" charset="0"/>
              </a:rPr>
              <a:t>gradient</a:t>
            </a:r>
            <a:r>
              <a:rPr lang="de-DE" altLang="en-US" sz="2400" dirty="0" smtClean="0">
                <a:solidFill>
                  <a:srgbClr val="FF0000"/>
                </a:solidFill>
                <a:latin typeface="Tahoma" pitchFamily="34" charset="0"/>
              </a:rPr>
              <a:t> </a:t>
            </a:r>
          </a:p>
        </p:txBody>
      </p:sp>
      <p:sp>
        <p:nvSpPr>
          <p:cNvPr id="3" name="Rechteck 2"/>
          <p:cNvSpPr/>
          <p:nvPr/>
        </p:nvSpPr>
        <p:spPr>
          <a:xfrm>
            <a:off x="1002301" y="6456338"/>
            <a:ext cx="7398568" cy="369332"/>
          </a:xfrm>
          <a:prstGeom prst="rect">
            <a:avLst/>
          </a:prstGeom>
        </p:spPr>
        <p:txBody>
          <a:bodyPr wrap="square">
            <a:spAutoFit/>
          </a:bodyPr>
          <a:lstStyle/>
          <a:p>
            <a:pPr fontAlgn="base">
              <a:spcBef>
                <a:spcPct val="0"/>
              </a:spcBef>
              <a:spcAft>
                <a:spcPct val="0"/>
              </a:spcAft>
            </a:pPr>
            <a:r>
              <a:rPr lang="en-US" altLang="en-US" dirty="0">
                <a:solidFill>
                  <a:srgbClr val="000000"/>
                </a:solidFill>
                <a:latin typeface="Arial" pitchFamily="34" charset="0"/>
              </a:rPr>
              <a:t>P. </a:t>
            </a:r>
            <a:r>
              <a:rPr lang="en-US" altLang="en-US" dirty="0" err="1">
                <a:solidFill>
                  <a:srgbClr val="000000"/>
                </a:solidFill>
                <a:latin typeface="Arial" pitchFamily="34" charset="0"/>
              </a:rPr>
              <a:t>Danielewicz</a:t>
            </a:r>
            <a:r>
              <a:rPr lang="en-US" altLang="en-US" dirty="0">
                <a:solidFill>
                  <a:srgbClr val="000000"/>
                </a:solidFill>
                <a:latin typeface="Arial" pitchFamily="34" charset="0"/>
              </a:rPr>
              <a:t>, R. Lacey, W.G. Lynch, </a:t>
            </a:r>
            <a:r>
              <a:rPr lang="de-DE" altLang="en-US" dirty="0">
                <a:solidFill>
                  <a:srgbClr val="000000"/>
                </a:solidFill>
                <a:latin typeface="Arial" pitchFamily="34" charset="0"/>
              </a:rPr>
              <a:t>Science 298 (2002) 1592 </a:t>
            </a:r>
            <a:endParaRPr lang="en-US" altLang="en-US" dirty="0">
              <a:solidFill>
                <a:srgbClr val="000000"/>
              </a:solidFill>
              <a:latin typeface="Arial" pitchFamily="34" charset="0"/>
            </a:endParaRPr>
          </a:p>
        </p:txBody>
      </p:sp>
    </p:spTree>
    <p:extLst>
      <p:ext uri="{BB962C8B-B14F-4D97-AF65-F5344CB8AC3E}">
        <p14:creationId xmlns:p14="http://schemas.microsoft.com/office/powerpoint/2010/main" val="143322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dissolve">
                                      <p:cBhvr>
                                        <p:cTn id="7" dur="5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cp_dndphi_ex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4570413" cy="6051550"/>
          </a:xfrm>
          <a:prstGeom prst="rect">
            <a:avLst/>
          </a:prstGeom>
          <a:noFill/>
          <a:extLst>
            <a:ext uri="{909E8E84-426E-40DD-AFC4-6F175D3DCCD1}">
              <a14:hiddenFill xmlns:a14="http://schemas.microsoft.com/office/drawing/2010/main">
                <a:solidFill>
                  <a:srgbClr val="FFFFFF"/>
                </a:solidFill>
              </a14:hiddenFill>
            </a:ext>
          </a:extLst>
        </p:spPr>
      </p:pic>
      <p:sp>
        <p:nvSpPr>
          <p:cNvPr id="166917" name="Text Box 5"/>
          <p:cNvSpPr txBox="1">
            <a:spLocks noChangeArrowheads="1"/>
          </p:cNvSpPr>
          <p:nvPr/>
        </p:nvSpPr>
        <p:spPr bwMode="auto">
          <a:xfrm>
            <a:off x="4859338" y="5301208"/>
            <a:ext cx="3998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GB" altLang="en-US" dirty="0" smtClean="0">
                <a:solidFill>
                  <a:srgbClr val="000000"/>
                </a:solidFill>
                <a:latin typeface="Comic Sans MS" pitchFamily="66" charset="0"/>
              </a:rPr>
              <a:t>Azimuthal angle distribution:</a:t>
            </a:r>
          </a:p>
          <a:p>
            <a:pPr eaLnBrk="0" fontAlgn="base" hangingPunct="0">
              <a:spcBef>
                <a:spcPct val="0"/>
              </a:spcBef>
              <a:spcAft>
                <a:spcPct val="0"/>
              </a:spcAft>
            </a:pPr>
            <a:r>
              <a:rPr lang="en-GB" altLang="en-US" dirty="0" err="1" smtClean="0">
                <a:solidFill>
                  <a:srgbClr val="000000"/>
                </a:solidFill>
                <a:latin typeface="Comic Sans MS" pitchFamily="66" charset="0"/>
              </a:rPr>
              <a:t>dN</a:t>
            </a:r>
            <a:r>
              <a:rPr lang="en-GB" altLang="en-US" dirty="0" smtClean="0">
                <a:solidFill>
                  <a:srgbClr val="000000"/>
                </a:solidFill>
                <a:latin typeface="Comic Sans MS" pitchFamily="66" charset="0"/>
              </a:rPr>
              <a:t>/</a:t>
            </a:r>
            <a:r>
              <a:rPr lang="en-GB" altLang="en-US" dirty="0" err="1" smtClean="0">
                <a:solidFill>
                  <a:srgbClr val="000000"/>
                </a:solidFill>
                <a:latin typeface="Comic Sans MS" pitchFamily="66" charset="0"/>
              </a:rPr>
              <a:t>d</a:t>
            </a:r>
            <a:r>
              <a:rPr lang="en-GB" altLang="en-US" dirty="0" err="1" smtClean="0">
                <a:solidFill>
                  <a:srgbClr val="000000"/>
                </a:solidFill>
                <a:latin typeface="Symbol" pitchFamily="18" charset="2"/>
              </a:rPr>
              <a:t>F</a:t>
            </a:r>
            <a:r>
              <a:rPr lang="en-GB" altLang="en-US" dirty="0" smtClean="0">
                <a:solidFill>
                  <a:srgbClr val="000000"/>
                </a:solidFill>
                <a:latin typeface="Symbol" pitchFamily="18" charset="2"/>
              </a:rPr>
              <a:t> </a:t>
            </a:r>
            <a:r>
              <a:rPr lang="en-GB" altLang="en-US" dirty="0" smtClean="0">
                <a:solidFill>
                  <a:srgbClr val="000000"/>
                </a:solidFill>
                <a:latin typeface="Symbol" pitchFamily="18" charset="2"/>
                <a:sym typeface="Symbol" pitchFamily="18" charset="2"/>
              </a:rPr>
              <a:t> (</a:t>
            </a:r>
            <a:r>
              <a:rPr lang="en-GB" altLang="en-US" dirty="0" smtClean="0">
                <a:solidFill>
                  <a:srgbClr val="000000"/>
                </a:solidFill>
                <a:latin typeface="Comic Sans MS" pitchFamily="66" charset="0"/>
                <a:sym typeface="Symbol" pitchFamily="18" charset="2"/>
              </a:rPr>
              <a:t>1 + 2v</a:t>
            </a:r>
            <a:r>
              <a:rPr lang="en-GB" altLang="en-US" baseline="-25000" dirty="0" smtClean="0">
                <a:solidFill>
                  <a:srgbClr val="000000"/>
                </a:solidFill>
                <a:latin typeface="Comic Sans MS" pitchFamily="66" charset="0"/>
                <a:sym typeface="Symbol" pitchFamily="18" charset="2"/>
              </a:rPr>
              <a:t>1</a:t>
            </a:r>
            <a:r>
              <a:rPr lang="en-GB" altLang="en-US" dirty="0" smtClean="0">
                <a:solidFill>
                  <a:srgbClr val="000000"/>
                </a:solidFill>
                <a:latin typeface="Symbol" pitchFamily="18" charset="2"/>
                <a:sym typeface="Symbol" pitchFamily="18" charset="2"/>
              </a:rPr>
              <a:t> </a:t>
            </a:r>
            <a:r>
              <a:rPr lang="en-GB" altLang="en-US" dirty="0" err="1" smtClean="0">
                <a:solidFill>
                  <a:srgbClr val="000000"/>
                </a:solidFill>
                <a:latin typeface="Comic Sans MS" pitchFamily="66" charset="0"/>
                <a:sym typeface="Symbol" pitchFamily="18" charset="2"/>
              </a:rPr>
              <a:t>cos</a:t>
            </a:r>
            <a:r>
              <a:rPr lang="en-GB" altLang="en-US" dirty="0" err="1" smtClean="0">
                <a:solidFill>
                  <a:srgbClr val="000000"/>
                </a:solidFill>
                <a:latin typeface="Symbol" pitchFamily="18" charset="2"/>
              </a:rPr>
              <a:t>F</a:t>
            </a:r>
            <a:r>
              <a:rPr lang="en-GB" altLang="en-US" dirty="0" smtClean="0">
                <a:solidFill>
                  <a:srgbClr val="000000"/>
                </a:solidFill>
                <a:latin typeface="Comic Sans MS" pitchFamily="66" charset="0"/>
                <a:sym typeface="Symbol" pitchFamily="18" charset="2"/>
              </a:rPr>
              <a:t>  + 2v</a:t>
            </a:r>
            <a:r>
              <a:rPr lang="en-GB" altLang="en-US" baseline="-25000" dirty="0" smtClean="0">
                <a:solidFill>
                  <a:srgbClr val="000000"/>
                </a:solidFill>
                <a:latin typeface="Comic Sans MS" pitchFamily="66" charset="0"/>
                <a:sym typeface="Symbol" pitchFamily="18" charset="2"/>
              </a:rPr>
              <a:t>2</a:t>
            </a:r>
            <a:r>
              <a:rPr lang="en-GB" altLang="en-US" dirty="0" smtClean="0">
                <a:solidFill>
                  <a:srgbClr val="000000"/>
                </a:solidFill>
                <a:latin typeface="Comic Sans MS" pitchFamily="66" charset="0"/>
                <a:sym typeface="Symbol" pitchFamily="18" charset="2"/>
              </a:rPr>
              <a:t> cos2</a:t>
            </a:r>
            <a:r>
              <a:rPr lang="en-GB" altLang="en-US" dirty="0" smtClean="0">
                <a:solidFill>
                  <a:srgbClr val="000000"/>
                </a:solidFill>
                <a:latin typeface="Symbol" pitchFamily="18" charset="2"/>
              </a:rPr>
              <a:t>F)</a:t>
            </a:r>
          </a:p>
        </p:txBody>
      </p:sp>
      <p:sp>
        <p:nvSpPr>
          <p:cNvPr id="166918" name="Text Box 6"/>
          <p:cNvSpPr txBox="1">
            <a:spLocks noChangeArrowheads="1"/>
          </p:cNvSpPr>
          <p:nvPr/>
        </p:nvSpPr>
        <p:spPr bwMode="auto">
          <a:xfrm>
            <a:off x="4972050" y="1052513"/>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en-US" smtClean="0">
                <a:solidFill>
                  <a:srgbClr val="000000"/>
                </a:solidFill>
                <a:latin typeface="Arial" pitchFamily="34" charset="0"/>
              </a:rPr>
              <a:t>C.Pinkenburg et al., (E895),</a:t>
            </a:r>
          </a:p>
          <a:p>
            <a:pPr eaLnBrk="0" fontAlgn="base" hangingPunct="0">
              <a:spcBef>
                <a:spcPct val="0"/>
              </a:spcBef>
              <a:spcAft>
                <a:spcPct val="0"/>
              </a:spcAft>
            </a:pPr>
            <a:r>
              <a:rPr lang="en-GB" altLang="en-US" smtClean="0">
                <a:solidFill>
                  <a:srgbClr val="000000"/>
                </a:solidFill>
                <a:latin typeface="Arial" pitchFamily="34" charset="0"/>
              </a:rPr>
              <a:t> Phys. Rev. Lett. 83 (1999) 1295</a:t>
            </a:r>
          </a:p>
        </p:txBody>
      </p:sp>
      <p:sp>
        <p:nvSpPr>
          <p:cNvPr id="166919" name="Text Box 7"/>
          <p:cNvSpPr txBox="1">
            <a:spLocks noChangeArrowheads="1"/>
          </p:cNvSpPr>
          <p:nvPr/>
        </p:nvSpPr>
        <p:spPr bwMode="auto">
          <a:xfrm>
            <a:off x="0" y="-26988"/>
            <a:ext cx="9144000" cy="946151"/>
          </a:xfrm>
          <a:prstGeom prst="rect">
            <a:avLst/>
          </a:prstGeom>
          <a:noFill/>
          <a:ln>
            <a:noFill/>
          </a:ln>
          <a:effectLst/>
        </p:spPr>
        <p:txBody>
          <a:bodyPr>
            <a:spAutoFit/>
          </a:bodyPr>
          <a:lstStyle/>
          <a:p>
            <a:pPr algn="ctr" fontAlgn="base">
              <a:spcBef>
                <a:spcPct val="0"/>
              </a:spcBef>
              <a:spcAft>
                <a:spcPct val="0"/>
              </a:spcAft>
            </a:pPr>
            <a:r>
              <a:rPr lang="en-US" altLang="en-US" sz="2800" dirty="0" smtClean="0">
                <a:solidFill>
                  <a:srgbClr val="002060"/>
                </a:solidFill>
                <a:latin typeface="Tahoma" pitchFamily="34" charset="0"/>
              </a:rPr>
              <a:t>Azimuthal angular distribution of protons in </a:t>
            </a:r>
            <a:r>
              <a:rPr lang="en-US" altLang="en-US" sz="2800" dirty="0" err="1" smtClean="0">
                <a:solidFill>
                  <a:srgbClr val="002060"/>
                </a:solidFill>
                <a:latin typeface="Tahoma" pitchFamily="34" charset="0"/>
              </a:rPr>
              <a:t>Au+Au</a:t>
            </a:r>
            <a:r>
              <a:rPr lang="en-US" altLang="en-US" sz="2800" dirty="0" smtClean="0">
                <a:solidFill>
                  <a:srgbClr val="002060"/>
                </a:solidFill>
                <a:latin typeface="Tahoma" pitchFamily="34" charset="0"/>
              </a:rPr>
              <a:t> collisions at 1.15</a:t>
            </a:r>
            <a:r>
              <a:rPr lang="en-US" altLang="en-US" sz="2800" dirty="0">
                <a:solidFill>
                  <a:srgbClr val="002060"/>
                </a:solidFill>
                <a:latin typeface="Tahoma" pitchFamily="34" charset="0"/>
              </a:rPr>
              <a:t> </a:t>
            </a:r>
            <a:r>
              <a:rPr lang="en-US" altLang="en-US" sz="2800" dirty="0" smtClean="0">
                <a:solidFill>
                  <a:srgbClr val="002060"/>
                </a:solidFill>
                <a:latin typeface="Tahoma" pitchFamily="34" charset="0"/>
              </a:rPr>
              <a:t>- 8 </a:t>
            </a:r>
            <a:r>
              <a:rPr lang="en-US" altLang="en-US" sz="2800" dirty="0" err="1" smtClean="0">
                <a:solidFill>
                  <a:srgbClr val="002060"/>
                </a:solidFill>
                <a:latin typeface="Tahoma" pitchFamily="34" charset="0"/>
              </a:rPr>
              <a:t>AGeV</a:t>
            </a:r>
            <a:endParaRPr lang="en-US" altLang="en-US" sz="2800" dirty="0" smtClean="0">
              <a:solidFill>
                <a:srgbClr val="002060"/>
              </a:solidFill>
              <a:latin typeface="Tahoma" pitchFamily="34" charset="0"/>
            </a:endParaRPr>
          </a:p>
        </p:txBody>
      </p:sp>
      <p:pic>
        <p:nvPicPr>
          <p:cNvPr id="166920" name="Picture 8" descr="squee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2293938"/>
            <a:ext cx="3995738" cy="2863850"/>
          </a:xfrm>
          <a:prstGeom prst="rect">
            <a:avLst/>
          </a:prstGeom>
          <a:solidFill>
            <a:srgbClr val="FFFF00"/>
          </a:solidFill>
        </p:spPr>
      </p:pic>
      <p:sp>
        <p:nvSpPr>
          <p:cNvPr id="166921" name="Text Box 9"/>
          <p:cNvSpPr txBox="1">
            <a:spLocks noChangeArrowheads="1"/>
          </p:cNvSpPr>
          <p:nvPr/>
        </p:nvSpPr>
        <p:spPr bwMode="auto">
          <a:xfrm>
            <a:off x="4932363" y="6021288"/>
            <a:ext cx="349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dirty="0" smtClean="0">
                <a:solidFill>
                  <a:srgbClr val="000000"/>
                </a:solidFill>
                <a:latin typeface="Comic Sans MS" pitchFamily="66" charset="0"/>
              </a:rPr>
              <a:t>Rapidity: y</a:t>
            </a:r>
            <a:r>
              <a:rPr lang="en-US" altLang="en-US" baseline="30000" dirty="0" smtClean="0">
                <a:solidFill>
                  <a:srgbClr val="000000"/>
                </a:solidFill>
                <a:latin typeface="Comic Sans MS" pitchFamily="66" charset="0"/>
              </a:rPr>
              <a:t>(0) </a:t>
            </a:r>
            <a:r>
              <a:rPr lang="en-US" altLang="en-US" dirty="0" smtClean="0">
                <a:solidFill>
                  <a:srgbClr val="000000"/>
                </a:solidFill>
                <a:latin typeface="Comic Sans MS" pitchFamily="66" charset="0"/>
              </a:rPr>
              <a:t>= y-</a:t>
            </a:r>
            <a:r>
              <a:rPr lang="en-US" altLang="en-US" dirty="0" err="1" smtClean="0">
                <a:solidFill>
                  <a:srgbClr val="000000"/>
                </a:solidFill>
                <a:latin typeface="Comic Sans MS" pitchFamily="66" charset="0"/>
              </a:rPr>
              <a:t>y</a:t>
            </a:r>
            <a:r>
              <a:rPr lang="en-US" altLang="en-US" baseline="-25000" dirty="0" err="1" smtClean="0">
                <a:solidFill>
                  <a:srgbClr val="000000"/>
                </a:solidFill>
                <a:latin typeface="Comic Sans MS" pitchFamily="66" charset="0"/>
              </a:rPr>
              <a:t>m</a:t>
            </a:r>
            <a:r>
              <a:rPr lang="en-US" altLang="en-US" dirty="0" smtClean="0">
                <a:solidFill>
                  <a:srgbClr val="000000"/>
                </a:solidFill>
                <a:latin typeface="Comic Sans MS" pitchFamily="66" charset="0"/>
              </a:rPr>
              <a:t>  </a:t>
            </a:r>
          </a:p>
          <a:p>
            <a:pPr fontAlgn="base">
              <a:spcBef>
                <a:spcPct val="0"/>
              </a:spcBef>
              <a:spcAft>
                <a:spcPct val="0"/>
              </a:spcAft>
            </a:pPr>
            <a:r>
              <a:rPr lang="en-US" altLang="en-US" dirty="0" smtClean="0">
                <a:solidFill>
                  <a:srgbClr val="000000"/>
                </a:solidFill>
                <a:latin typeface="Comic Sans MS" pitchFamily="66" charset="0"/>
              </a:rPr>
              <a:t>with y = 0.5 ln [(</a:t>
            </a:r>
            <a:r>
              <a:rPr lang="en-US" altLang="en-US" dirty="0" err="1" smtClean="0">
                <a:solidFill>
                  <a:srgbClr val="000000"/>
                </a:solidFill>
                <a:latin typeface="Comic Sans MS" pitchFamily="66" charset="0"/>
              </a:rPr>
              <a:t>E+p</a:t>
            </a:r>
            <a:r>
              <a:rPr lang="en-US" altLang="en-US" baseline="-25000" dirty="0" err="1" smtClean="0">
                <a:solidFill>
                  <a:srgbClr val="000000"/>
                </a:solidFill>
                <a:latin typeface="Comic Sans MS" pitchFamily="66" charset="0"/>
              </a:rPr>
              <a:t>z</a:t>
            </a:r>
            <a:r>
              <a:rPr lang="en-US" altLang="en-US" dirty="0" smtClean="0">
                <a:solidFill>
                  <a:srgbClr val="000000"/>
                </a:solidFill>
                <a:latin typeface="Comic Sans MS" pitchFamily="66" charset="0"/>
              </a:rPr>
              <a:t>)/(E-</a:t>
            </a:r>
            <a:r>
              <a:rPr lang="en-US" altLang="en-US" dirty="0" err="1" smtClean="0">
                <a:solidFill>
                  <a:srgbClr val="000000"/>
                </a:solidFill>
                <a:latin typeface="Comic Sans MS" pitchFamily="66" charset="0"/>
              </a:rPr>
              <a:t>p</a:t>
            </a:r>
            <a:r>
              <a:rPr lang="en-US" altLang="en-US" baseline="-25000" dirty="0" err="1" smtClean="0">
                <a:solidFill>
                  <a:srgbClr val="000000"/>
                </a:solidFill>
                <a:latin typeface="Comic Sans MS" pitchFamily="66" charset="0"/>
              </a:rPr>
              <a:t>z</a:t>
            </a:r>
            <a:r>
              <a:rPr lang="en-US" altLang="en-US" dirty="0" smtClean="0">
                <a:solidFill>
                  <a:srgbClr val="000000"/>
                </a:solidFill>
                <a:latin typeface="Comic Sans MS" pitchFamily="66" charset="0"/>
              </a:rPr>
              <a:t>)] </a:t>
            </a:r>
          </a:p>
        </p:txBody>
      </p:sp>
      <p:sp>
        <p:nvSpPr>
          <p:cNvPr id="166925" name="Line 13"/>
          <p:cNvSpPr>
            <a:spLocks noChangeShapeType="1"/>
          </p:cNvSpPr>
          <p:nvPr/>
        </p:nvSpPr>
        <p:spPr bwMode="auto">
          <a:xfrm flipH="1" flipV="1">
            <a:off x="1763713" y="1412875"/>
            <a:ext cx="4608512" cy="2016125"/>
          </a:xfrm>
          <a:prstGeom prst="line">
            <a:avLst/>
          </a:prstGeom>
          <a:noFill/>
          <a:ln w="2222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smtClean="0">
              <a:solidFill>
                <a:srgbClr val="FF0000"/>
              </a:solidFill>
              <a:latin typeface="Comic Sans MS" pitchFamily="66" charset="0"/>
            </a:endParaRPr>
          </a:p>
        </p:txBody>
      </p:sp>
      <p:sp>
        <p:nvSpPr>
          <p:cNvPr id="166926" name="Line 14"/>
          <p:cNvSpPr>
            <a:spLocks noChangeShapeType="1"/>
          </p:cNvSpPr>
          <p:nvPr/>
        </p:nvSpPr>
        <p:spPr bwMode="auto">
          <a:xfrm flipH="1">
            <a:off x="1692275" y="3933825"/>
            <a:ext cx="5400675" cy="2159000"/>
          </a:xfrm>
          <a:prstGeom prst="line">
            <a:avLst/>
          </a:prstGeom>
          <a:noFill/>
          <a:ln w="2222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smtClean="0">
              <a:solidFill>
                <a:srgbClr val="FF0000"/>
              </a:solidFill>
              <a:latin typeface="Comic Sans MS" pitchFamily="66" charset="0"/>
            </a:endParaRPr>
          </a:p>
        </p:txBody>
      </p:sp>
      <p:sp>
        <p:nvSpPr>
          <p:cNvPr id="166927" name="Line 15"/>
          <p:cNvSpPr>
            <a:spLocks noChangeShapeType="1"/>
          </p:cNvSpPr>
          <p:nvPr/>
        </p:nvSpPr>
        <p:spPr bwMode="auto">
          <a:xfrm flipH="1" flipV="1">
            <a:off x="1692275" y="3429000"/>
            <a:ext cx="5111750" cy="71438"/>
          </a:xfrm>
          <a:prstGeom prst="line">
            <a:avLst/>
          </a:prstGeom>
          <a:noFill/>
          <a:ln w="222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smtClean="0">
              <a:solidFill>
                <a:srgbClr val="FF0000"/>
              </a:solidFill>
              <a:latin typeface="Comic Sans MS" pitchFamily="66" charset="0"/>
            </a:endParaRPr>
          </a:p>
        </p:txBody>
      </p:sp>
      <p:sp>
        <p:nvSpPr>
          <p:cNvPr id="166928" name="Text Box 16"/>
          <p:cNvSpPr txBox="1">
            <a:spLocks noChangeArrowheads="1"/>
          </p:cNvSpPr>
          <p:nvPr/>
        </p:nvSpPr>
        <p:spPr bwMode="auto">
          <a:xfrm>
            <a:off x="3687763" y="885825"/>
            <a:ext cx="668337" cy="304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en-US" sz="1400" b="1" smtClean="0">
                <a:solidFill>
                  <a:srgbClr val="000000"/>
                </a:solidFill>
                <a:latin typeface="Arial" pitchFamily="34" charset="0"/>
              </a:rPr>
              <a:t>AGeV</a:t>
            </a:r>
          </a:p>
        </p:txBody>
      </p:sp>
    </p:spTree>
    <p:extLst>
      <p:ext uri="{BB962C8B-B14F-4D97-AF65-F5344CB8AC3E}">
        <p14:creationId xmlns:p14="http://schemas.microsoft.com/office/powerpoint/2010/main" val="1811789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925"/>
                                        </p:tgtEl>
                                        <p:attrNameLst>
                                          <p:attrName>style.visibility</p:attrName>
                                        </p:attrNameLst>
                                      </p:cBhvr>
                                      <p:to>
                                        <p:strVal val="visible"/>
                                      </p:to>
                                    </p:set>
                                    <p:animEffect transition="in" filter="dissolve">
                                      <p:cBhvr>
                                        <p:cTn id="7" dur="500"/>
                                        <p:tgtEl>
                                          <p:spTgt spid="1669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6926"/>
                                        </p:tgtEl>
                                        <p:attrNameLst>
                                          <p:attrName>style.visibility</p:attrName>
                                        </p:attrNameLst>
                                      </p:cBhvr>
                                      <p:to>
                                        <p:strVal val="visible"/>
                                      </p:to>
                                    </p:set>
                                    <p:animEffect transition="in" filter="dissolve">
                                      <p:cBhvr>
                                        <p:cTn id="12" dur="500"/>
                                        <p:tgtEl>
                                          <p:spTgt spid="1669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6927"/>
                                        </p:tgtEl>
                                        <p:attrNameLst>
                                          <p:attrName>style.visibility</p:attrName>
                                        </p:attrNameLst>
                                      </p:cBhvr>
                                      <p:to>
                                        <p:strVal val="visible"/>
                                      </p:to>
                                    </p:set>
                                    <p:animEffect transition="in" filter="dissolve">
                                      <p:cBhvr>
                                        <p:cTn id="17" dur="500"/>
                                        <p:tgtEl>
                                          <p:spTgt spid="166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5" grpId="0" animBg="1"/>
      <p:bldP spid="166926" grpId="0" animBg="1"/>
      <p:bldP spid="1669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Schematic of Collision Z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314" y="2662591"/>
            <a:ext cx="3295421" cy="2350734"/>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descr="cp_dndphi_ex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4570413" cy="6051550"/>
          </a:xfrm>
          <a:prstGeom prst="rect">
            <a:avLst/>
          </a:prstGeom>
          <a:noFill/>
          <a:extLst>
            <a:ext uri="{909E8E84-426E-40DD-AFC4-6F175D3DCCD1}">
              <a14:hiddenFill xmlns:a14="http://schemas.microsoft.com/office/drawing/2010/main">
                <a:solidFill>
                  <a:srgbClr val="FFFFFF"/>
                </a:solidFill>
              </a14:hiddenFill>
            </a:ext>
          </a:extLst>
        </p:spPr>
      </p:pic>
      <p:sp>
        <p:nvSpPr>
          <p:cNvPr id="166918" name="Text Box 6"/>
          <p:cNvSpPr txBox="1">
            <a:spLocks noChangeArrowheads="1"/>
          </p:cNvSpPr>
          <p:nvPr/>
        </p:nvSpPr>
        <p:spPr bwMode="auto">
          <a:xfrm>
            <a:off x="4972050" y="1052513"/>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en-US" smtClean="0">
                <a:solidFill>
                  <a:srgbClr val="000000"/>
                </a:solidFill>
                <a:latin typeface="Arial" pitchFamily="34" charset="0"/>
              </a:rPr>
              <a:t>C.Pinkenburg et al., (E895),</a:t>
            </a:r>
          </a:p>
          <a:p>
            <a:pPr eaLnBrk="0" fontAlgn="base" hangingPunct="0">
              <a:spcBef>
                <a:spcPct val="0"/>
              </a:spcBef>
              <a:spcAft>
                <a:spcPct val="0"/>
              </a:spcAft>
            </a:pPr>
            <a:r>
              <a:rPr lang="en-GB" altLang="en-US" smtClean="0">
                <a:solidFill>
                  <a:srgbClr val="000000"/>
                </a:solidFill>
                <a:latin typeface="Arial" pitchFamily="34" charset="0"/>
              </a:rPr>
              <a:t> Phys. Rev. Lett. 83 (1999) 1295</a:t>
            </a:r>
          </a:p>
        </p:txBody>
      </p:sp>
      <p:sp>
        <p:nvSpPr>
          <p:cNvPr id="166919" name="Text Box 7"/>
          <p:cNvSpPr txBox="1">
            <a:spLocks noChangeArrowheads="1"/>
          </p:cNvSpPr>
          <p:nvPr/>
        </p:nvSpPr>
        <p:spPr bwMode="auto">
          <a:xfrm>
            <a:off x="0" y="-26988"/>
            <a:ext cx="9144000" cy="946151"/>
          </a:xfrm>
          <a:prstGeom prst="rect">
            <a:avLst/>
          </a:prstGeom>
          <a:noFill/>
          <a:ln>
            <a:noFill/>
          </a:ln>
          <a:effectLst/>
        </p:spPr>
        <p:txBody>
          <a:bodyPr>
            <a:spAutoFit/>
          </a:bodyPr>
          <a:lstStyle/>
          <a:p>
            <a:pPr algn="ctr" fontAlgn="base">
              <a:spcBef>
                <a:spcPct val="0"/>
              </a:spcBef>
              <a:spcAft>
                <a:spcPct val="0"/>
              </a:spcAft>
            </a:pPr>
            <a:r>
              <a:rPr lang="en-US" altLang="en-US" sz="2800" dirty="0" smtClean="0">
                <a:solidFill>
                  <a:srgbClr val="002060"/>
                </a:solidFill>
                <a:latin typeface="Tahoma" pitchFamily="34" charset="0"/>
              </a:rPr>
              <a:t>Azimuthal angular distribution of protons measured</a:t>
            </a:r>
          </a:p>
          <a:p>
            <a:pPr algn="ctr" fontAlgn="base">
              <a:spcBef>
                <a:spcPct val="0"/>
              </a:spcBef>
              <a:spcAft>
                <a:spcPct val="0"/>
              </a:spcAft>
            </a:pPr>
            <a:r>
              <a:rPr lang="en-US" altLang="en-US" sz="2800" dirty="0" smtClean="0">
                <a:solidFill>
                  <a:srgbClr val="002060"/>
                </a:solidFill>
                <a:latin typeface="Tahoma" pitchFamily="34" charset="0"/>
              </a:rPr>
              <a:t> in </a:t>
            </a:r>
            <a:r>
              <a:rPr lang="en-US" altLang="en-US" sz="2800" dirty="0" err="1" smtClean="0">
                <a:solidFill>
                  <a:srgbClr val="002060"/>
                </a:solidFill>
                <a:latin typeface="Tahoma" pitchFamily="34" charset="0"/>
              </a:rPr>
              <a:t>Au+Au</a:t>
            </a:r>
            <a:r>
              <a:rPr lang="en-US" altLang="en-US" sz="2800" dirty="0" smtClean="0">
                <a:solidFill>
                  <a:srgbClr val="002060"/>
                </a:solidFill>
                <a:latin typeface="Tahoma" pitchFamily="34" charset="0"/>
              </a:rPr>
              <a:t> collisions at 1.15, 2, 4, 6, 8 </a:t>
            </a:r>
            <a:r>
              <a:rPr lang="en-US" altLang="en-US" sz="2800" dirty="0" err="1" smtClean="0">
                <a:solidFill>
                  <a:srgbClr val="002060"/>
                </a:solidFill>
                <a:latin typeface="Tahoma" pitchFamily="34" charset="0"/>
              </a:rPr>
              <a:t>AGeV</a:t>
            </a:r>
            <a:endParaRPr lang="en-US" altLang="en-US" sz="2800" dirty="0" smtClean="0">
              <a:solidFill>
                <a:srgbClr val="002060"/>
              </a:solidFill>
              <a:latin typeface="Tahoma" pitchFamily="34" charset="0"/>
            </a:endParaRPr>
          </a:p>
        </p:txBody>
      </p:sp>
      <p:sp>
        <p:nvSpPr>
          <p:cNvPr id="166925" name="Line 13"/>
          <p:cNvSpPr>
            <a:spLocks noChangeShapeType="1"/>
          </p:cNvSpPr>
          <p:nvPr/>
        </p:nvSpPr>
        <p:spPr bwMode="auto">
          <a:xfrm flipH="1" flipV="1">
            <a:off x="2903538" y="1412873"/>
            <a:ext cx="4316412" cy="1368053"/>
          </a:xfrm>
          <a:prstGeom prst="line">
            <a:avLst/>
          </a:prstGeom>
          <a:noFill/>
          <a:ln w="2222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smtClean="0">
              <a:solidFill>
                <a:srgbClr val="FF0000"/>
              </a:solidFill>
              <a:latin typeface="Comic Sans MS" pitchFamily="66" charset="0"/>
            </a:endParaRPr>
          </a:p>
        </p:txBody>
      </p:sp>
      <p:sp>
        <p:nvSpPr>
          <p:cNvPr id="166926" name="Line 14"/>
          <p:cNvSpPr>
            <a:spLocks noChangeShapeType="1"/>
          </p:cNvSpPr>
          <p:nvPr/>
        </p:nvSpPr>
        <p:spPr bwMode="auto">
          <a:xfrm flipH="1">
            <a:off x="2903537" y="4581127"/>
            <a:ext cx="2820589" cy="1511697"/>
          </a:xfrm>
          <a:prstGeom prst="line">
            <a:avLst/>
          </a:prstGeom>
          <a:noFill/>
          <a:ln w="2222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smtClean="0">
              <a:solidFill>
                <a:srgbClr val="FF0000"/>
              </a:solidFill>
              <a:latin typeface="Comic Sans MS" pitchFamily="66" charset="0"/>
            </a:endParaRPr>
          </a:p>
        </p:txBody>
      </p:sp>
      <p:sp>
        <p:nvSpPr>
          <p:cNvPr id="166927" name="Line 15"/>
          <p:cNvSpPr>
            <a:spLocks noChangeShapeType="1"/>
          </p:cNvSpPr>
          <p:nvPr/>
        </p:nvSpPr>
        <p:spPr bwMode="auto">
          <a:xfrm flipH="1" flipV="1">
            <a:off x="3131839" y="3356992"/>
            <a:ext cx="3384376" cy="288032"/>
          </a:xfrm>
          <a:prstGeom prst="line">
            <a:avLst/>
          </a:prstGeom>
          <a:noFill/>
          <a:ln w="222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smtClean="0">
              <a:solidFill>
                <a:srgbClr val="FF0000"/>
              </a:solidFill>
              <a:latin typeface="Comic Sans MS" pitchFamily="66" charset="0"/>
            </a:endParaRPr>
          </a:p>
        </p:txBody>
      </p:sp>
      <p:sp>
        <p:nvSpPr>
          <p:cNvPr id="166928" name="Text Box 16"/>
          <p:cNvSpPr txBox="1">
            <a:spLocks noChangeArrowheads="1"/>
          </p:cNvSpPr>
          <p:nvPr/>
        </p:nvSpPr>
        <p:spPr bwMode="auto">
          <a:xfrm>
            <a:off x="3687763" y="885825"/>
            <a:ext cx="668337" cy="304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en-US" sz="1400" b="1" smtClean="0">
                <a:solidFill>
                  <a:srgbClr val="000000"/>
                </a:solidFill>
                <a:latin typeface="Arial" pitchFamily="34" charset="0"/>
              </a:rPr>
              <a:t>AGeV</a:t>
            </a:r>
          </a:p>
        </p:txBody>
      </p:sp>
      <p:sp>
        <p:nvSpPr>
          <p:cNvPr id="13" name="Text Box 5"/>
          <p:cNvSpPr txBox="1">
            <a:spLocks noChangeArrowheads="1"/>
          </p:cNvSpPr>
          <p:nvPr/>
        </p:nvSpPr>
        <p:spPr bwMode="auto">
          <a:xfrm>
            <a:off x="4859338" y="5301208"/>
            <a:ext cx="3998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GB" altLang="en-US" dirty="0" smtClean="0">
                <a:solidFill>
                  <a:srgbClr val="000000"/>
                </a:solidFill>
                <a:latin typeface="Comic Sans MS" pitchFamily="66" charset="0"/>
              </a:rPr>
              <a:t>Azimuthal angle distribution:</a:t>
            </a:r>
          </a:p>
          <a:p>
            <a:pPr eaLnBrk="0" fontAlgn="base" hangingPunct="0">
              <a:spcBef>
                <a:spcPct val="0"/>
              </a:spcBef>
              <a:spcAft>
                <a:spcPct val="0"/>
              </a:spcAft>
            </a:pPr>
            <a:r>
              <a:rPr lang="en-GB" altLang="en-US" dirty="0" err="1" smtClean="0">
                <a:solidFill>
                  <a:srgbClr val="000000"/>
                </a:solidFill>
                <a:latin typeface="Comic Sans MS" pitchFamily="66" charset="0"/>
              </a:rPr>
              <a:t>dN</a:t>
            </a:r>
            <a:r>
              <a:rPr lang="en-GB" altLang="en-US" dirty="0" smtClean="0">
                <a:solidFill>
                  <a:srgbClr val="000000"/>
                </a:solidFill>
                <a:latin typeface="Comic Sans MS" pitchFamily="66" charset="0"/>
              </a:rPr>
              <a:t>/</a:t>
            </a:r>
            <a:r>
              <a:rPr lang="en-GB" altLang="en-US" dirty="0" err="1" smtClean="0">
                <a:solidFill>
                  <a:srgbClr val="000000"/>
                </a:solidFill>
                <a:latin typeface="Comic Sans MS" pitchFamily="66" charset="0"/>
              </a:rPr>
              <a:t>d</a:t>
            </a:r>
            <a:r>
              <a:rPr lang="en-GB" altLang="en-US" dirty="0" err="1" smtClean="0">
                <a:solidFill>
                  <a:srgbClr val="000000"/>
                </a:solidFill>
                <a:latin typeface="Symbol" pitchFamily="18" charset="2"/>
              </a:rPr>
              <a:t>F</a:t>
            </a:r>
            <a:r>
              <a:rPr lang="en-GB" altLang="en-US" dirty="0" smtClean="0">
                <a:solidFill>
                  <a:srgbClr val="000000"/>
                </a:solidFill>
                <a:latin typeface="Symbol" pitchFamily="18" charset="2"/>
              </a:rPr>
              <a:t> </a:t>
            </a:r>
            <a:r>
              <a:rPr lang="en-GB" altLang="en-US" dirty="0" smtClean="0">
                <a:solidFill>
                  <a:srgbClr val="000000"/>
                </a:solidFill>
                <a:latin typeface="Symbol" pitchFamily="18" charset="2"/>
                <a:sym typeface="Symbol" pitchFamily="18" charset="2"/>
              </a:rPr>
              <a:t> (</a:t>
            </a:r>
            <a:r>
              <a:rPr lang="en-GB" altLang="en-US" dirty="0" smtClean="0">
                <a:solidFill>
                  <a:srgbClr val="000000"/>
                </a:solidFill>
                <a:latin typeface="Comic Sans MS" pitchFamily="66" charset="0"/>
                <a:sym typeface="Symbol" pitchFamily="18" charset="2"/>
              </a:rPr>
              <a:t>1 + 2v</a:t>
            </a:r>
            <a:r>
              <a:rPr lang="en-GB" altLang="en-US" baseline="-25000" dirty="0" smtClean="0">
                <a:solidFill>
                  <a:srgbClr val="000000"/>
                </a:solidFill>
                <a:latin typeface="Comic Sans MS" pitchFamily="66" charset="0"/>
                <a:sym typeface="Symbol" pitchFamily="18" charset="2"/>
              </a:rPr>
              <a:t>1</a:t>
            </a:r>
            <a:r>
              <a:rPr lang="en-GB" altLang="en-US" dirty="0" smtClean="0">
                <a:solidFill>
                  <a:srgbClr val="000000"/>
                </a:solidFill>
                <a:latin typeface="Symbol" pitchFamily="18" charset="2"/>
                <a:sym typeface="Symbol" pitchFamily="18" charset="2"/>
              </a:rPr>
              <a:t> </a:t>
            </a:r>
            <a:r>
              <a:rPr lang="en-GB" altLang="en-US" dirty="0" err="1" smtClean="0">
                <a:solidFill>
                  <a:srgbClr val="000000"/>
                </a:solidFill>
                <a:latin typeface="Comic Sans MS" pitchFamily="66" charset="0"/>
                <a:sym typeface="Symbol" pitchFamily="18" charset="2"/>
              </a:rPr>
              <a:t>cos</a:t>
            </a:r>
            <a:r>
              <a:rPr lang="en-GB" altLang="en-US" dirty="0" err="1" smtClean="0">
                <a:solidFill>
                  <a:srgbClr val="000000"/>
                </a:solidFill>
                <a:latin typeface="Symbol" pitchFamily="18" charset="2"/>
              </a:rPr>
              <a:t>F</a:t>
            </a:r>
            <a:r>
              <a:rPr lang="en-GB" altLang="en-US" dirty="0" smtClean="0">
                <a:solidFill>
                  <a:srgbClr val="000000"/>
                </a:solidFill>
                <a:latin typeface="Comic Sans MS" pitchFamily="66" charset="0"/>
                <a:sym typeface="Symbol" pitchFamily="18" charset="2"/>
              </a:rPr>
              <a:t>  + 2v</a:t>
            </a:r>
            <a:r>
              <a:rPr lang="en-GB" altLang="en-US" baseline="-25000" dirty="0" smtClean="0">
                <a:solidFill>
                  <a:srgbClr val="000000"/>
                </a:solidFill>
                <a:latin typeface="Comic Sans MS" pitchFamily="66" charset="0"/>
                <a:sym typeface="Symbol" pitchFamily="18" charset="2"/>
              </a:rPr>
              <a:t>2</a:t>
            </a:r>
            <a:r>
              <a:rPr lang="en-GB" altLang="en-US" dirty="0" smtClean="0">
                <a:solidFill>
                  <a:srgbClr val="000000"/>
                </a:solidFill>
                <a:latin typeface="Comic Sans MS" pitchFamily="66" charset="0"/>
                <a:sym typeface="Symbol" pitchFamily="18" charset="2"/>
              </a:rPr>
              <a:t> cos2</a:t>
            </a:r>
            <a:r>
              <a:rPr lang="en-GB" altLang="en-US" dirty="0" smtClean="0">
                <a:solidFill>
                  <a:srgbClr val="000000"/>
                </a:solidFill>
                <a:latin typeface="Symbol" pitchFamily="18" charset="2"/>
              </a:rPr>
              <a:t>F)</a:t>
            </a:r>
          </a:p>
        </p:txBody>
      </p:sp>
      <p:sp>
        <p:nvSpPr>
          <p:cNvPr id="14" name="Text Box 9"/>
          <p:cNvSpPr txBox="1">
            <a:spLocks noChangeArrowheads="1"/>
          </p:cNvSpPr>
          <p:nvPr/>
        </p:nvSpPr>
        <p:spPr bwMode="auto">
          <a:xfrm>
            <a:off x="4932363" y="6021288"/>
            <a:ext cx="349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dirty="0" smtClean="0">
                <a:solidFill>
                  <a:srgbClr val="000000"/>
                </a:solidFill>
                <a:latin typeface="Comic Sans MS" pitchFamily="66" charset="0"/>
              </a:rPr>
              <a:t>Rapidity: y</a:t>
            </a:r>
            <a:r>
              <a:rPr lang="en-US" altLang="en-US" baseline="30000" dirty="0" smtClean="0">
                <a:solidFill>
                  <a:srgbClr val="000000"/>
                </a:solidFill>
                <a:latin typeface="Comic Sans MS" pitchFamily="66" charset="0"/>
              </a:rPr>
              <a:t>(0) </a:t>
            </a:r>
            <a:r>
              <a:rPr lang="en-US" altLang="en-US" dirty="0" smtClean="0">
                <a:solidFill>
                  <a:srgbClr val="000000"/>
                </a:solidFill>
                <a:latin typeface="Comic Sans MS" pitchFamily="66" charset="0"/>
              </a:rPr>
              <a:t>= y-</a:t>
            </a:r>
            <a:r>
              <a:rPr lang="en-US" altLang="en-US" dirty="0" err="1" smtClean="0">
                <a:solidFill>
                  <a:srgbClr val="000000"/>
                </a:solidFill>
                <a:latin typeface="Comic Sans MS" pitchFamily="66" charset="0"/>
              </a:rPr>
              <a:t>y</a:t>
            </a:r>
            <a:r>
              <a:rPr lang="en-US" altLang="en-US" baseline="-25000" dirty="0" err="1" smtClean="0">
                <a:solidFill>
                  <a:srgbClr val="000000"/>
                </a:solidFill>
                <a:latin typeface="Comic Sans MS" pitchFamily="66" charset="0"/>
              </a:rPr>
              <a:t>m</a:t>
            </a:r>
            <a:r>
              <a:rPr lang="en-US" altLang="en-US" dirty="0" smtClean="0">
                <a:solidFill>
                  <a:srgbClr val="000000"/>
                </a:solidFill>
                <a:latin typeface="Comic Sans MS" pitchFamily="66" charset="0"/>
              </a:rPr>
              <a:t>  </a:t>
            </a:r>
          </a:p>
          <a:p>
            <a:pPr fontAlgn="base">
              <a:spcBef>
                <a:spcPct val="0"/>
              </a:spcBef>
              <a:spcAft>
                <a:spcPct val="0"/>
              </a:spcAft>
            </a:pPr>
            <a:r>
              <a:rPr lang="en-US" altLang="en-US" dirty="0" smtClean="0">
                <a:solidFill>
                  <a:srgbClr val="000000"/>
                </a:solidFill>
                <a:latin typeface="Comic Sans MS" pitchFamily="66" charset="0"/>
              </a:rPr>
              <a:t>with y = 0.5 ln [(</a:t>
            </a:r>
            <a:r>
              <a:rPr lang="en-US" altLang="en-US" dirty="0" err="1" smtClean="0">
                <a:solidFill>
                  <a:srgbClr val="000000"/>
                </a:solidFill>
                <a:latin typeface="Comic Sans MS" pitchFamily="66" charset="0"/>
              </a:rPr>
              <a:t>E+p</a:t>
            </a:r>
            <a:r>
              <a:rPr lang="en-US" altLang="en-US" baseline="-25000" dirty="0" err="1" smtClean="0">
                <a:solidFill>
                  <a:srgbClr val="000000"/>
                </a:solidFill>
                <a:latin typeface="Comic Sans MS" pitchFamily="66" charset="0"/>
              </a:rPr>
              <a:t>z</a:t>
            </a:r>
            <a:r>
              <a:rPr lang="en-US" altLang="en-US" dirty="0" smtClean="0">
                <a:solidFill>
                  <a:srgbClr val="000000"/>
                </a:solidFill>
                <a:latin typeface="Comic Sans MS" pitchFamily="66" charset="0"/>
              </a:rPr>
              <a:t>)/(E-</a:t>
            </a:r>
            <a:r>
              <a:rPr lang="en-US" altLang="en-US" dirty="0" err="1" smtClean="0">
                <a:solidFill>
                  <a:srgbClr val="000000"/>
                </a:solidFill>
                <a:latin typeface="Comic Sans MS" pitchFamily="66" charset="0"/>
              </a:rPr>
              <a:t>p</a:t>
            </a:r>
            <a:r>
              <a:rPr lang="en-US" altLang="en-US" baseline="-25000" dirty="0" err="1" smtClean="0">
                <a:solidFill>
                  <a:srgbClr val="000000"/>
                </a:solidFill>
                <a:latin typeface="Comic Sans MS" pitchFamily="66" charset="0"/>
              </a:rPr>
              <a:t>z</a:t>
            </a:r>
            <a:r>
              <a:rPr lang="en-US" altLang="en-US" dirty="0" smtClean="0">
                <a:solidFill>
                  <a:srgbClr val="000000"/>
                </a:solidFill>
                <a:latin typeface="Comic Sans MS" pitchFamily="66" charset="0"/>
              </a:rPr>
              <a:t>)] </a:t>
            </a:r>
          </a:p>
        </p:txBody>
      </p:sp>
    </p:spTree>
    <p:extLst>
      <p:ext uri="{BB962C8B-B14F-4D97-AF65-F5344CB8AC3E}">
        <p14:creationId xmlns:p14="http://schemas.microsoft.com/office/powerpoint/2010/main" val="2332035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925"/>
                                        </p:tgtEl>
                                        <p:attrNameLst>
                                          <p:attrName>style.visibility</p:attrName>
                                        </p:attrNameLst>
                                      </p:cBhvr>
                                      <p:to>
                                        <p:strVal val="visible"/>
                                      </p:to>
                                    </p:set>
                                    <p:animEffect transition="in" filter="dissolve">
                                      <p:cBhvr>
                                        <p:cTn id="7" dur="500"/>
                                        <p:tgtEl>
                                          <p:spTgt spid="1669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6926"/>
                                        </p:tgtEl>
                                        <p:attrNameLst>
                                          <p:attrName>style.visibility</p:attrName>
                                        </p:attrNameLst>
                                      </p:cBhvr>
                                      <p:to>
                                        <p:strVal val="visible"/>
                                      </p:to>
                                    </p:set>
                                    <p:animEffect transition="in" filter="dissolve">
                                      <p:cBhvr>
                                        <p:cTn id="12" dur="500"/>
                                        <p:tgtEl>
                                          <p:spTgt spid="1669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6927"/>
                                        </p:tgtEl>
                                        <p:attrNameLst>
                                          <p:attrName>style.visibility</p:attrName>
                                        </p:attrNameLst>
                                      </p:cBhvr>
                                      <p:to>
                                        <p:strVal val="visible"/>
                                      </p:to>
                                    </p:set>
                                    <p:animEffect transition="in" filter="dissolve">
                                      <p:cBhvr>
                                        <p:cTn id="17" dur="500"/>
                                        <p:tgtEl>
                                          <p:spTgt spid="166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5" grpId="0" animBg="1"/>
      <p:bldP spid="166926" grpId="0" animBg="1"/>
      <p:bldP spid="1669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005" y="1750966"/>
            <a:ext cx="3563888" cy="350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6" name="Picture 4" descr="cp_dndphi_ex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4570413" cy="6051550"/>
          </a:xfrm>
          <a:prstGeom prst="rect">
            <a:avLst/>
          </a:prstGeom>
          <a:noFill/>
          <a:extLst>
            <a:ext uri="{909E8E84-426E-40DD-AFC4-6F175D3DCCD1}">
              <a14:hiddenFill xmlns:a14="http://schemas.microsoft.com/office/drawing/2010/main">
                <a:solidFill>
                  <a:srgbClr val="FFFFFF"/>
                </a:solidFill>
              </a14:hiddenFill>
            </a:ext>
          </a:extLst>
        </p:spPr>
      </p:pic>
      <p:sp>
        <p:nvSpPr>
          <p:cNvPr id="166918" name="Text Box 6"/>
          <p:cNvSpPr txBox="1">
            <a:spLocks noChangeArrowheads="1"/>
          </p:cNvSpPr>
          <p:nvPr/>
        </p:nvSpPr>
        <p:spPr bwMode="auto">
          <a:xfrm>
            <a:off x="4972050" y="1052513"/>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en-US" smtClean="0">
                <a:solidFill>
                  <a:srgbClr val="000000"/>
                </a:solidFill>
                <a:latin typeface="Arial" pitchFamily="34" charset="0"/>
              </a:rPr>
              <a:t>C.Pinkenburg et al., (E895),</a:t>
            </a:r>
          </a:p>
          <a:p>
            <a:pPr eaLnBrk="0" fontAlgn="base" hangingPunct="0">
              <a:spcBef>
                <a:spcPct val="0"/>
              </a:spcBef>
              <a:spcAft>
                <a:spcPct val="0"/>
              </a:spcAft>
            </a:pPr>
            <a:r>
              <a:rPr lang="en-GB" altLang="en-US" smtClean="0">
                <a:solidFill>
                  <a:srgbClr val="000000"/>
                </a:solidFill>
                <a:latin typeface="Arial" pitchFamily="34" charset="0"/>
              </a:rPr>
              <a:t> Phys. Rev. Lett. 83 (1999) 1295</a:t>
            </a:r>
          </a:p>
        </p:txBody>
      </p:sp>
      <p:sp>
        <p:nvSpPr>
          <p:cNvPr id="166919" name="Text Box 7"/>
          <p:cNvSpPr txBox="1">
            <a:spLocks noChangeArrowheads="1"/>
          </p:cNvSpPr>
          <p:nvPr/>
        </p:nvSpPr>
        <p:spPr bwMode="auto">
          <a:xfrm>
            <a:off x="0" y="-26988"/>
            <a:ext cx="9144000" cy="946151"/>
          </a:xfrm>
          <a:prstGeom prst="rect">
            <a:avLst/>
          </a:prstGeom>
          <a:noFill/>
          <a:ln>
            <a:noFill/>
          </a:ln>
          <a:effectLst/>
        </p:spPr>
        <p:txBody>
          <a:bodyPr>
            <a:spAutoFit/>
          </a:bodyPr>
          <a:lstStyle/>
          <a:p>
            <a:pPr algn="ctr" fontAlgn="base">
              <a:spcBef>
                <a:spcPct val="0"/>
              </a:spcBef>
              <a:spcAft>
                <a:spcPct val="0"/>
              </a:spcAft>
            </a:pPr>
            <a:r>
              <a:rPr lang="en-US" altLang="en-US" sz="2800" dirty="0" smtClean="0">
                <a:solidFill>
                  <a:srgbClr val="002060"/>
                </a:solidFill>
                <a:latin typeface="Tahoma" pitchFamily="34" charset="0"/>
              </a:rPr>
              <a:t>Azimuthal angular distribution of protons measured</a:t>
            </a:r>
          </a:p>
          <a:p>
            <a:pPr algn="ctr" fontAlgn="base">
              <a:spcBef>
                <a:spcPct val="0"/>
              </a:spcBef>
              <a:spcAft>
                <a:spcPct val="0"/>
              </a:spcAft>
            </a:pPr>
            <a:r>
              <a:rPr lang="en-US" altLang="en-US" sz="2800" dirty="0" smtClean="0">
                <a:solidFill>
                  <a:srgbClr val="002060"/>
                </a:solidFill>
                <a:latin typeface="Tahoma" pitchFamily="34" charset="0"/>
              </a:rPr>
              <a:t> in </a:t>
            </a:r>
            <a:r>
              <a:rPr lang="en-US" altLang="en-US" sz="2800" dirty="0" err="1" smtClean="0">
                <a:solidFill>
                  <a:srgbClr val="002060"/>
                </a:solidFill>
                <a:latin typeface="Tahoma" pitchFamily="34" charset="0"/>
              </a:rPr>
              <a:t>Au+Au</a:t>
            </a:r>
            <a:r>
              <a:rPr lang="en-US" altLang="en-US" sz="2800" dirty="0" smtClean="0">
                <a:solidFill>
                  <a:srgbClr val="002060"/>
                </a:solidFill>
                <a:latin typeface="Tahoma" pitchFamily="34" charset="0"/>
              </a:rPr>
              <a:t> collisions at 1.15, 2, 4, 6, 8 </a:t>
            </a:r>
            <a:r>
              <a:rPr lang="en-US" altLang="en-US" sz="2800" dirty="0" err="1" smtClean="0">
                <a:solidFill>
                  <a:srgbClr val="002060"/>
                </a:solidFill>
                <a:latin typeface="Tahoma" pitchFamily="34" charset="0"/>
              </a:rPr>
              <a:t>AGeV</a:t>
            </a:r>
            <a:endParaRPr lang="en-US" altLang="en-US" sz="2800" dirty="0" smtClean="0">
              <a:solidFill>
                <a:srgbClr val="002060"/>
              </a:solidFill>
              <a:latin typeface="Tahoma" pitchFamily="34" charset="0"/>
            </a:endParaRPr>
          </a:p>
        </p:txBody>
      </p:sp>
      <p:sp>
        <p:nvSpPr>
          <p:cNvPr id="166928" name="Text Box 16"/>
          <p:cNvSpPr txBox="1">
            <a:spLocks noChangeArrowheads="1"/>
          </p:cNvSpPr>
          <p:nvPr/>
        </p:nvSpPr>
        <p:spPr bwMode="auto">
          <a:xfrm>
            <a:off x="3687763" y="885825"/>
            <a:ext cx="668337" cy="304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en-US" sz="1400" b="1" smtClean="0">
                <a:solidFill>
                  <a:srgbClr val="000000"/>
                </a:solidFill>
                <a:latin typeface="Arial" pitchFamily="34" charset="0"/>
              </a:rPr>
              <a:t>AGeV</a:t>
            </a:r>
          </a:p>
        </p:txBody>
      </p:sp>
      <p:sp>
        <p:nvSpPr>
          <p:cNvPr id="11" name="Text Box 5"/>
          <p:cNvSpPr txBox="1">
            <a:spLocks noChangeArrowheads="1"/>
          </p:cNvSpPr>
          <p:nvPr/>
        </p:nvSpPr>
        <p:spPr bwMode="auto">
          <a:xfrm>
            <a:off x="4859338" y="5301208"/>
            <a:ext cx="3998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GB" altLang="en-US" dirty="0" smtClean="0">
                <a:solidFill>
                  <a:srgbClr val="000000"/>
                </a:solidFill>
                <a:latin typeface="Comic Sans MS" pitchFamily="66" charset="0"/>
              </a:rPr>
              <a:t>Azimuthal angle distribution:</a:t>
            </a:r>
          </a:p>
          <a:p>
            <a:pPr eaLnBrk="0" fontAlgn="base" hangingPunct="0">
              <a:spcBef>
                <a:spcPct val="0"/>
              </a:spcBef>
              <a:spcAft>
                <a:spcPct val="0"/>
              </a:spcAft>
            </a:pPr>
            <a:r>
              <a:rPr lang="en-GB" altLang="en-US" dirty="0" err="1" smtClean="0">
                <a:solidFill>
                  <a:srgbClr val="000000"/>
                </a:solidFill>
                <a:latin typeface="Comic Sans MS" pitchFamily="66" charset="0"/>
              </a:rPr>
              <a:t>dN</a:t>
            </a:r>
            <a:r>
              <a:rPr lang="en-GB" altLang="en-US" dirty="0" smtClean="0">
                <a:solidFill>
                  <a:srgbClr val="000000"/>
                </a:solidFill>
                <a:latin typeface="Comic Sans MS" pitchFamily="66" charset="0"/>
              </a:rPr>
              <a:t>/</a:t>
            </a:r>
            <a:r>
              <a:rPr lang="en-GB" altLang="en-US" dirty="0" err="1" smtClean="0">
                <a:solidFill>
                  <a:srgbClr val="000000"/>
                </a:solidFill>
                <a:latin typeface="Comic Sans MS" pitchFamily="66" charset="0"/>
              </a:rPr>
              <a:t>d</a:t>
            </a:r>
            <a:r>
              <a:rPr lang="en-GB" altLang="en-US" dirty="0" err="1" smtClean="0">
                <a:solidFill>
                  <a:srgbClr val="000000"/>
                </a:solidFill>
                <a:latin typeface="Symbol" pitchFamily="18" charset="2"/>
              </a:rPr>
              <a:t>F</a:t>
            </a:r>
            <a:r>
              <a:rPr lang="en-GB" altLang="en-US" dirty="0" smtClean="0">
                <a:solidFill>
                  <a:srgbClr val="000000"/>
                </a:solidFill>
                <a:latin typeface="Symbol" pitchFamily="18" charset="2"/>
              </a:rPr>
              <a:t> </a:t>
            </a:r>
            <a:r>
              <a:rPr lang="en-GB" altLang="en-US" dirty="0" smtClean="0">
                <a:solidFill>
                  <a:srgbClr val="000000"/>
                </a:solidFill>
                <a:latin typeface="Symbol" pitchFamily="18" charset="2"/>
                <a:sym typeface="Symbol" pitchFamily="18" charset="2"/>
              </a:rPr>
              <a:t> (</a:t>
            </a:r>
            <a:r>
              <a:rPr lang="en-GB" altLang="en-US" dirty="0" smtClean="0">
                <a:solidFill>
                  <a:srgbClr val="000000"/>
                </a:solidFill>
                <a:latin typeface="Comic Sans MS" pitchFamily="66" charset="0"/>
                <a:sym typeface="Symbol" pitchFamily="18" charset="2"/>
              </a:rPr>
              <a:t>1 + 2v</a:t>
            </a:r>
            <a:r>
              <a:rPr lang="en-GB" altLang="en-US" baseline="-25000" dirty="0" smtClean="0">
                <a:solidFill>
                  <a:srgbClr val="000000"/>
                </a:solidFill>
                <a:latin typeface="Comic Sans MS" pitchFamily="66" charset="0"/>
                <a:sym typeface="Symbol" pitchFamily="18" charset="2"/>
              </a:rPr>
              <a:t>1</a:t>
            </a:r>
            <a:r>
              <a:rPr lang="en-GB" altLang="en-US" dirty="0" smtClean="0">
                <a:solidFill>
                  <a:srgbClr val="000000"/>
                </a:solidFill>
                <a:latin typeface="Symbol" pitchFamily="18" charset="2"/>
                <a:sym typeface="Symbol" pitchFamily="18" charset="2"/>
              </a:rPr>
              <a:t> </a:t>
            </a:r>
            <a:r>
              <a:rPr lang="en-GB" altLang="en-US" dirty="0" err="1" smtClean="0">
                <a:solidFill>
                  <a:srgbClr val="000000"/>
                </a:solidFill>
                <a:latin typeface="Comic Sans MS" pitchFamily="66" charset="0"/>
                <a:sym typeface="Symbol" pitchFamily="18" charset="2"/>
              </a:rPr>
              <a:t>cos</a:t>
            </a:r>
            <a:r>
              <a:rPr lang="en-GB" altLang="en-US" dirty="0" err="1" smtClean="0">
                <a:solidFill>
                  <a:srgbClr val="000000"/>
                </a:solidFill>
                <a:latin typeface="Symbol" pitchFamily="18" charset="2"/>
              </a:rPr>
              <a:t>F</a:t>
            </a:r>
            <a:r>
              <a:rPr lang="en-GB" altLang="en-US" dirty="0" smtClean="0">
                <a:solidFill>
                  <a:srgbClr val="000000"/>
                </a:solidFill>
                <a:latin typeface="Comic Sans MS" pitchFamily="66" charset="0"/>
                <a:sym typeface="Symbol" pitchFamily="18" charset="2"/>
              </a:rPr>
              <a:t>  + 2v</a:t>
            </a:r>
            <a:r>
              <a:rPr lang="en-GB" altLang="en-US" baseline="-25000" dirty="0" smtClean="0">
                <a:solidFill>
                  <a:srgbClr val="000000"/>
                </a:solidFill>
                <a:latin typeface="Comic Sans MS" pitchFamily="66" charset="0"/>
                <a:sym typeface="Symbol" pitchFamily="18" charset="2"/>
              </a:rPr>
              <a:t>2</a:t>
            </a:r>
            <a:r>
              <a:rPr lang="en-GB" altLang="en-US" dirty="0" smtClean="0">
                <a:solidFill>
                  <a:srgbClr val="000000"/>
                </a:solidFill>
                <a:latin typeface="Comic Sans MS" pitchFamily="66" charset="0"/>
                <a:sym typeface="Symbol" pitchFamily="18" charset="2"/>
              </a:rPr>
              <a:t> cos2</a:t>
            </a:r>
            <a:r>
              <a:rPr lang="en-GB" altLang="en-US" dirty="0" smtClean="0">
                <a:solidFill>
                  <a:srgbClr val="000000"/>
                </a:solidFill>
                <a:latin typeface="Symbol" pitchFamily="18" charset="2"/>
              </a:rPr>
              <a:t>F)</a:t>
            </a:r>
          </a:p>
        </p:txBody>
      </p:sp>
      <p:sp>
        <p:nvSpPr>
          <p:cNvPr id="12" name="Text Box 9"/>
          <p:cNvSpPr txBox="1">
            <a:spLocks noChangeArrowheads="1"/>
          </p:cNvSpPr>
          <p:nvPr/>
        </p:nvSpPr>
        <p:spPr bwMode="auto">
          <a:xfrm>
            <a:off x="4932363" y="6021288"/>
            <a:ext cx="349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dirty="0" smtClean="0">
                <a:solidFill>
                  <a:srgbClr val="000000"/>
                </a:solidFill>
                <a:latin typeface="Comic Sans MS" pitchFamily="66" charset="0"/>
              </a:rPr>
              <a:t>Rapidity: y</a:t>
            </a:r>
            <a:r>
              <a:rPr lang="en-US" altLang="en-US" baseline="30000" dirty="0" smtClean="0">
                <a:solidFill>
                  <a:srgbClr val="000000"/>
                </a:solidFill>
                <a:latin typeface="Comic Sans MS" pitchFamily="66" charset="0"/>
              </a:rPr>
              <a:t>(0) </a:t>
            </a:r>
            <a:r>
              <a:rPr lang="en-US" altLang="en-US" dirty="0" smtClean="0">
                <a:solidFill>
                  <a:srgbClr val="000000"/>
                </a:solidFill>
                <a:latin typeface="Comic Sans MS" pitchFamily="66" charset="0"/>
              </a:rPr>
              <a:t>= y-</a:t>
            </a:r>
            <a:r>
              <a:rPr lang="en-US" altLang="en-US" dirty="0" err="1" smtClean="0">
                <a:solidFill>
                  <a:srgbClr val="000000"/>
                </a:solidFill>
                <a:latin typeface="Comic Sans MS" pitchFamily="66" charset="0"/>
              </a:rPr>
              <a:t>y</a:t>
            </a:r>
            <a:r>
              <a:rPr lang="en-US" altLang="en-US" baseline="-25000" dirty="0" err="1" smtClean="0">
                <a:solidFill>
                  <a:srgbClr val="000000"/>
                </a:solidFill>
                <a:latin typeface="Comic Sans MS" pitchFamily="66" charset="0"/>
              </a:rPr>
              <a:t>m</a:t>
            </a:r>
            <a:r>
              <a:rPr lang="en-US" altLang="en-US" dirty="0" smtClean="0">
                <a:solidFill>
                  <a:srgbClr val="000000"/>
                </a:solidFill>
                <a:latin typeface="Comic Sans MS" pitchFamily="66" charset="0"/>
              </a:rPr>
              <a:t>  </a:t>
            </a:r>
          </a:p>
          <a:p>
            <a:pPr fontAlgn="base">
              <a:spcBef>
                <a:spcPct val="0"/>
              </a:spcBef>
              <a:spcAft>
                <a:spcPct val="0"/>
              </a:spcAft>
            </a:pPr>
            <a:r>
              <a:rPr lang="en-US" altLang="en-US" dirty="0" smtClean="0">
                <a:solidFill>
                  <a:srgbClr val="000000"/>
                </a:solidFill>
                <a:latin typeface="Comic Sans MS" pitchFamily="66" charset="0"/>
              </a:rPr>
              <a:t>with y = 0.5 ln [(</a:t>
            </a:r>
            <a:r>
              <a:rPr lang="en-US" altLang="en-US" dirty="0" err="1" smtClean="0">
                <a:solidFill>
                  <a:srgbClr val="000000"/>
                </a:solidFill>
                <a:latin typeface="Comic Sans MS" pitchFamily="66" charset="0"/>
              </a:rPr>
              <a:t>E+p</a:t>
            </a:r>
            <a:r>
              <a:rPr lang="en-US" altLang="en-US" baseline="-25000" dirty="0" err="1" smtClean="0">
                <a:solidFill>
                  <a:srgbClr val="000000"/>
                </a:solidFill>
                <a:latin typeface="Comic Sans MS" pitchFamily="66" charset="0"/>
              </a:rPr>
              <a:t>z</a:t>
            </a:r>
            <a:r>
              <a:rPr lang="en-US" altLang="en-US" dirty="0" smtClean="0">
                <a:solidFill>
                  <a:srgbClr val="000000"/>
                </a:solidFill>
                <a:latin typeface="Comic Sans MS" pitchFamily="66" charset="0"/>
              </a:rPr>
              <a:t>)/(E-</a:t>
            </a:r>
            <a:r>
              <a:rPr lang="en-US" altLang="en-US" dirty="0" err="1" smtClean="0">
                <a:solidFill>
                  <a:srgbClr val="000000"/>
                </a:solidFill>
                <a:latin typeface="Comic Sans MS" pitchFamily="66" charset="0"/>
              </a:rPr>
              <a:t>p</a:t>
            </a:r>
            <a:r>
              <a:rPr lang="en-US" altLang="en-US" baseline="-25000" dirty="0" err="1" smtClean="0">
                <a:solidFill>
                  <a:srgbClr val="000000"/>
                </a:solidFill>
                <a:latin typeface="Comic Sans MS" pitchFamily="66" charset="0"/>
              </a:rPr>
              <a:t>z</a:t>
            </a:r>
            <a:r>
              <a:rPr lang="en-US" altLang="en-US" dirty="0" smtClean="0">
                <a:solidFill>
                  <a:srgbClr val="000000"/>
                </a:solidFill>
                <a:latin typeface="Comic Sans MS" pitchFamily="66" charset="0"/>
              </a:rPr>
              <a:t>)] </a:t>
            </a:r>
          </a:p>
        </p:txBody>
      </p:sp>
    </p:spTree>
    <p:extLst>
      <p:ext uri="{BB962C8B-B14F-4D97-AF65-F5344CB8AC3E}">
        <p14:creationId xmlns:p14="http://schemas.microsoft.com/office/powerpoint/2010/main" val="171844918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578" y="0"/>
            <a:ext cx="9285098" cy="954107"/>
          </a:xfrm>
          <a:prstGeom prst="rect">
            <a:avLst/>
          </a:prstGeom>
          <a:noFill/>
        </p:spPr>
        <p:txBody>
          <a:bodyPr wrap="square" rtlCol="0">
            <a:spAutoFit/>
          </a:bodyPr>
          <a:lstStyle/>
          <a:p>
            <a:pPr algn="ct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EOS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of</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symmetric</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matter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from</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elliptic</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flow</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of</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fragments</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in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collisions</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SIS18 </a:t>
            </a:r>
            <a:r>
              <a:rPr lang="de-D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energies</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l-GR"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ρ</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Symbol"/>
              </a:rPr>
              <a:t> </a:t>
            </a:r>
            <a:r>
              <a:rPr lang="de-DE"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ymbol"/>
              </a:rPr>
              <a:t>3</a:t>
            </a:r>
            <a:r>
              <a:rPr lang="el-GR"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ρ</a:t>
            </a:r>
            <a:r>
              <a:rPr lang="de-DE" sz="2800" baseline="-25000" dirty="0" smtClean="0">
                <a:solidFill>
                  <a:srgbClr val="002060"/>
                </a:solidFill>
                <a:latin typeface="Tahoma" panose="020B0604030504040204" pitchFamily="34" charset="0"/>
                <a:ea typeface="Tahoma" panose="020B0604030504040204" pitchFamily="34" charset="0"/>
                <a:cs typeface="Tahoma" panose="020B0604030504040204" pitchFamily="34" charset="0"/>
              </a:rPr>
              <a:t>0</a:t>
            </a:r>
            <a:r>
              <a:rPr lang="de-D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de-DE"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feld 10"/>
          <p:cNvSpPr txBox="1"/>
          <p:nvPr/>
        </p:nvSpPr>
        <p:spPr>
          <a:xfrm>
            <a:off x="971600" y="1065454"/>
            <a:ext cx="6494791" cy="307777"/>
          </a:xfrm>
          <a:prstGeom prst="rect">
            <a:avLst/>
          </a:prstGeom>
          <a:noFill/>
        </p:spPr>
        <p:txBody>
          <a:bodyPr wrap="none" rtlCol="0">
            <a:spAutoFit/>
          </a:bodyPr>
          <a:lstStyle/>
          <a:p>
            <a:r>
              <a:rPr lang="de-DE" sz="1400" dirty="0" smtClean="0">
                <a:solidFill>
                  <a:srgbClr val="002060"/>
                </a:solidFill>
                <a:latin typeface="Tahoma" panose="020B0604030504040204" pitchFamily="34" charset="0"/>
                <a:ea typeface="Tahoma" panose="020B0604030504040204" pitchFamily="34" charset="0"/>
                <a:cs typeface="Tahoma" panose="020B0604030504040204" pitchFamily="34" charset="0"/>
              </a:rPr>
              <a:t>A. Le Fevre , Y Leifels, W. </a:t>
            </a:r>
            <a:r>
              <a:rPr lang="de-DE" sz="1400" dirty="0" err="1">
                <a:solidFill>
                  <a:srgbClr val="002060"/>
                </a:solidFill>
                <a:latin typeface="Tahoma" panose="020B0604030504040204" pitchFamily="34" charset="0"/>
                <a:ea typeface="Tahoma" panose="020B0604030504040204" pitchFamily="34" charset="0"/>
                <a:cs typeface="Tahoma" panose="020B0604030504040204" pitchFamily="34" charset="0"/>
              </a:rPr>
              <a:t>R</a:t>
            </a:r>
            <a:r>
              <a:rPr lang="de-DE" sz="1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eisdorf</a:t>
            </a:r>
            <a:r>
              <a:rPr lang="de-DE" sz="1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J. </a:t>
            </a:r>
            <a:r>
              <a:rPr lang="de-DE" sz="1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Aichelin</a:t>
            </a:r>
            <a:r>
              <a:rPr lang="de-DE" sz="1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1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a:t>
            </a:r>
            <a:r>
              <a:rPr lang="de-DE" sz="1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1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Hartnack</a:t>
            </a:r>
            <a:r>
              <a:rPr lang="de-DE" sz="1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arXiv:1501.02546 </a:t>
            </a:r>
            <a:endPar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5"/>
            <a:ext cx="6033166" cy="540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37" t="7605" r="12769"/>
          <a:stretch/>
        </p:blipFill>
        <p:spPr bwMode="auto">
          <a:xfrm>
            <a:off x="6045908" y="1542674"/>
            <a:ext cx="3130670" cy="33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8089303" y="2107595"/>
            <a:ext cx="514885" cy="338554"/>
          </a:xfrm>
          <a:prstGeom prst="rect">
            <a:avLst/>
          </a:prstGeom>
          <a:noFill/>
        </p:spPr>
        <p:txBody>
          <a:bodyPr wrap="none" rtlCol="0">
            <a:spAutoFit/>
          </a:bodyPr>
          <a:lstStyle/>
          <a:p>
            <a:r>
              <a:rPr lang="de-DE" sz="1600" dirty="0" smtClean="0">
                <a:solidFill>
                  <a:srgbClr val="FF0000"/>
                </a:solidFill>
                <a:latin typeface="Arial" panose="020B0604020202020204" pitchFamily="34" charset="0"/>
                <a:cs typeface="Arial" panose="020B0604020202020204" pitchFamily="34" charset="0"/>
              </a:rPr>
              <a:t>HM</a:t>
            </a:r>
            <a:endParaRPr lang="en-US" sz="1600" dirty="0">
              <a:solidFill>
                <a:srgbClr val="FF0000"/>
              </a:solidFill>
              <a:latin typeface="Arial" panose="020B0604020202020204" pitchFamily="34" charset="0"/>
              <a:cs typeface="Arial" panose="020B0604020202020204" pitchFamily="34" charset="0"/>
            </a:endParaRPr>
          </a:p>
        </p:txBody>
      </p:sp>
      <p:sp>
        <p:nvSpPr>
          <p:cNvPr id="9" name="Textfeld 8"/>
          <p:cNvSpPr txBox="1"/>
          <p:nvPr/>
        </p:nvSpPr>
        <p:spPr>
          <a:xfrm>
            <a:off x="8361925" y="2698086"/>
            <a:ext cx="492443" cy="338554"/>
          </a:xfrm>
          <a:prstGeom prst="rect">
            <a:avLst/>
          </a:prstGeom>
          <a:noFill/>
        </p:spPr>
        <p:txBody>
          <a:bodyPr wrap="none" rtlCol="0">
            <a:spAutoFit/>
          </a:bodyPr>
          <a:lstStyle/>
          <a:p>
            <a:r>
              <a:rPr lang="de-DE" sz="1600" dirty="0" smtClean="0">
                <a:solidFill>
                  <a:srgbClr val="0070C0"/>
                </a:solidFill>
                <a:latin typeface="Arial" panose="020B0604020202020204" pitchFamily="34" charset="0"/>
                <a:cs typeface="Arial" panose="020B0604020202020204" pitchFamily="34" charset="0"/>
              </a:rPr>
              <a:t>SM</a:t>
            </a:r>
            <a:endParaRPr lang="en-US" sz="1600" dirty="0">
              <a:solidFill>
                <a:srgbClr val="0070C0"/>
              </a:solidFill>
              <a:latin typeface="Arial" panose="020B0604020202020204" pitchFamily="34" charset="0"/>
              <a:cs typeface="Arial" panose="020B0604020202020204" pitchFamily="34" charset="0"/>
            </a:endParaRPr>
          </a:p>
        </p:txBody>
      </p:sp>
      <p:sp>
        <p:nvSpPr>
          <p:cNvPr id="10" name="Freeform 5"/>
          <p:cNvSpPr>
            <a:spLocks/>
          </p:cNvSpPr>
          <p:nvPr/>
        </p:nvSpPr>
        <p:spPr bwMode="auto">
          <a:xfrm>
            <a:off x="7740352" y="3284984"/>
            <a:ext cx="863836" cy="1008112"/>
          </a:xfrm>
          <a:custGeom>
            <a:avLst/>
            <a:gdLst>
              <a:gd name="T0" fmla="*/ 0 w 1417"/>
              <a:gd name="T1" fmla="*/ 752 h 917"/>
              <a:gd name="T2" fmla="*/ 558 w 1417"/>
              <a:gd name="T3" fmla="*/ 522 h 917"/>
              <a:gd name="T4" fmla="*/ 928 w 1417"/>
              <a:gd name="T5" fmla="*/ 312 h 917"/>
              <a:gd name="T6" fmla="*/ 1192 w 1417"/>
              <a:gd name="T7" fmla="*/ 160 h 917"/>
              <a:gd name="T8" fmla="*/ 1408 w 1417"/>
              <a:gd name="T9" fmla="*/ 0 h 917"/>
              <a:gd name="T10" fmla="*/ 1417 w 1417"/>
              <a:gd name="T11" fmla="*/ 328 h 917"/>
              <a:gd name="T12" fmla="*/ 918 w 1417"/>
              <a:gd name="T13" fmla="*/ 645 h 917"/>
              <a:gd name="T14" fmla="*/ 374 w 1417"/>
              <a:gd name="T15" fmla="*/ 872 h 917"/>
              <a:gd name="T16" fmla="*/ 56 w 1417"/>
              <a:gd name="T17" fmla="*/ 917 h 917"/>
              <a:gd name="T18" fmla="*/ 0 w 1417"/>
              <a:gd name="T19" fmla="*/ 752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7" h="917">
                <a:moveTo>
                  <a:pt x="0" y="752"/>
                </a:moveTo>
                <a:lnTo>
                  <a:pt x="558" y="522"/>
                </a:lnTo>
                <a:lnTo>
                  <a:pt x="928" y="312"/>
                </a:lnTo>
                <a:lnTo>
                  <a:pt x="1192" y="160"/>
                </a:lnTo>
                <a:lnTo>
                  <a:pt x="1408" y="0"/>
                </a:lnTo>
                <a:lnTo>
                  <a:pt x="1417" y="328"/>
                </a:lnTo>
                <a:lnTo>
                  <a:pt x="918" y="645"/>
                </a:lnTo>
                <a:lnTo>
                  <a:pt x="374" y="872"/>
                </a:lnTo>
                <a:lnTo>
                  <a:pt x="56" y="917"/>
                </a:lnTo>
                <a:lnTo>
                  <a:pt x="0" y="752"/>
                </a:lnTo>
                <a:close/>
              </a:path>
            </a:pathLst>
          </a:custGeom>
          <a:solidFill>
            <a:srgbClr val="0070C0">
              <a:alpha val="47000"/>
            </a:srgbClr>
          </a:solidFill>
          <a:ln>
            <a:noFill/>
          </a:ln>
          <a:effectLst/>
          <a:extLst/>
        </p:spPr>
        <p:txBody>
          <a:bodyPr/>
          <a:lstStyle/>
          <a:p>
            <a:pPr algn="ctr" fontAlgn="base">
              <a:spcBef>
                <a:spcPct val="0"/>
              </a:spcBef>
              <a:spcAft>
                <a:spcPct val="0"/>
              </a:spcAft>
            </a:pPr>
            <a:endParaRPr lang="de-DE" smtClean="0">
              <a:solidFill>
                <a:srgbClr val="000000"/>
              </a:solidFill>
              <a:latin typeface="Arial"/>
            </a:endParaRPr>
          </a:p>
        </p:txBody>
      </p:sp>
    </p:spTree>
    <p:extLst>
      <p:ext uri="{BB962C8B-B14F-4D97-AF65-F5344CB8AC3E}">
        <p14:creationId xmlns:p14="http://schemas.microsoft.com/office/powerpoint/2010/main" val="125424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804" y="2577420"/>
            <a:ext cx="4405016" cy="428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37483" y="-27384"/>
            <a:ext cx="8311892" cy="1077218"/>
          </a:xfrm>
          <a:prstGeom prst="rect">
            <a:avLst/>
          </a:prstGeom>
          <a:noFill/>
        </p:spPr>
        <p:txBody>
          <a:bodyPr wrap="none" rtlCol="0">
            <a:spAutoFit/>
          </a:bodyPr>
          <a:lstStyle/>
          <a:p>
            <a:pPr algn="ctr"/>
            <a:r>
              <a:rPr lang="en-US" dirty="0">
                <a:solidFill>
                  <a:srgbClr val="000000"/>
                </a:solidFill>
              </a:rPr>
              <a:t> </a:t>
            </a:r>
            <a:r>
              <a:rPr lang="en-US" sz="3200" dirty="0" smtClean="0">
                <a:solidFill>
                  <a:srgbClr val="002060"/>
                </a:solidFill>
              </a:rPr>
              <a:t>The ASY-EOS </a:t>
            </a:r>
            <a:r>
              <a:rPr lang="en-US" sz="3200" dirty="0">
                <a:solidFill>
                  <a:srgbClr val="002060"/>
                </a:solidFill>
              </a:rPr>
              <a:t>experiment at GSI: </a:t>
            </a:r>
            <a:endParaRPr lang="en-US" sz="3200" dirty="0" smtClean="0">
              <a:solidFill>
                <a:srgbClr val="002060"/>
              </a:solidFill>
            </a:endParaRPr>
          </a:p>
          <a:p>
            <a:pPr algn="ctr"/>
            <a:r>
              <a:rPr lang="en-US" sz="3200" dirty="0" smtClean="0">
                <a:solidFill>
                  <a:srgbClr val="002060"/>
                </a:solidFill>
              </a:rPr>
              <a:t>The </a:t>
            </a:r>
            <a:r>
              <a:rPr lang="en-US" sz="3200" dirty="0">
                <a:solidFill>
                  <a:srgbClr val="002060"/>
                </a:solidFill>
              </a:rPr>
              <a:t>symmetry energy </a:t>
            </a:r>
            <a:r>
              <a:rPr lang="en-US" sz="3200" dirty="0" smtClean="0">
                <a:solidFill>
                  <a:srgbClr val="002060"/>
                </a:solidFill>
              </a:rPr>
              <a:t>up to densities of</a:t>
            </a:r>
            <a:r>
              <a:rPr lang="de-DE" sz="3200" dirty="0">
                <a:solidFill>
                  <a:srgbClr val="002060"/>
                </a:solidFill>
                <a:latin typeface="Tahoma" panose="020B0604030504040204" pitchFamily="34" charset="0"/>
                <a:ea typeface="Tahoma" panose="020B0604030504040204" pitchFamily="34" charset="0"/>
                <a:cs typeface="Tahoma" panose="020B0604030504040204" pitchFamily="34" charset="0"/>
                <a:sym typeface="Symbol"/>
              </a:rPr>
              <a:t> </a:t>
            </a:r>
            <a:r>
              <a:rPr lang="de-DE" sz="320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Symbol"/>
              </a:rPr>
              <a:t>2</a:t>
            </a:r>
            <a:r>
              <a:rPr lang="el-GR"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ρ</a:t>
            </a:r>
            <a:r>
              <a:rPr lang="de-DE" sz="3200" baseline="-25000" dirty="0">
                <a:solidFill>
                  <a:srgbClr val="002060"/>
                </a:solidFill>
                <a:latin typeface="Tahoma" panose="020B0604030504040204" pitchFamily="34" charset="0"/>
                <a:ea typeface="Tahoma" panose="020B0604030504040204" pitchFamily="34" charset="0"/>
                <a:cs typeface="Tahoma" panose="020B0604030504040204" pitchFamily="34" charset="0"/>
              </a:rPr>
              <a:t>0</a:t>
            </a:r>
            <a:r>
              <a:rPr lang="en-US" sz="3200" dirty="0" smtClean="0">
                <a:solidFill>
                  <a:srgbClr val="002060"/>
                </a:solidFill>
              </a:rPr>
              <a:t>  </a:t>
            </a:r>
            <a:endParaRPr lang="en-US" sz="3200" dirty="0">
              <a:solidFill>
                <a:srgbClr val="002060"/>
              </a:solidFill>
            </a:endParaRPr>
          </a:p>
        </p:txBody>
      </p:sp>
      <p:sp>
        <p:nvSpPr>
          <p:cNvPr id="3" name="Textfeld 2"/>
          <p:cNvSpPr txBox="1"/>
          <p:nvPr/>
        </p:nvSpPr>
        <p:spPr>
          <a:xfrm>
            <a:off x="4940531" y="1096549"/>
            <a:ext cx="3591561" cy="646331"/>
          </a:xfrm>
          <a:prstGeom prst="rect">
            <a:avLst/>
          </a:prstGeom>
          <a:noFill/>
        </p:spPr>
        <p:txBody>
          <a:bodyPr wrap="none" rtlCol="0">
            <a:spAutoFit/>
          </a:bodyPr>
          <a:lstStyle/>
          <a:p>
            <a:r>
              <a:rPr lang="en-US" dirty="0">
                <a:solidFill>
                  <a:srgbClr val="000000"/>
                </a:solidFill>
              </a:rPr>
              <a:t>P. Russotto et al., </a:t>
            </a:r>
            <a:endParaRPr lang="en-US" dirty="0" smtClean="0">
              <a:solidFill>
                <a:srgbClr val="000000"/>
              </a:solidFill>
            </a:endParaRPr>
          </a:p>
          <a:p>
            <a:r>
              <a:rPr lang="en-US" dirty="0" smtClean="0">
                <a:solidFill>
                  <a:srgbClr val="000000"/>
                </a:solidFill>
              </a:rPr>
              <a:t>Phys</a:t>
            </a:r>
            <a:r>
              <a:rPr lang="en-US" dirty="0">
                <a:solidFill>
                  <a:srgbClr val="000000"/>
                </a:solidFill>
              </a:rPr>
              <a:t>. Rev. C 94, 034608 (2016)  </a:t>
            </a:r>
          </a:p>
        </p:txBody>
      </p:sp>
      <p:sp>
        <p:nvSpPr>
          <p:cNvPr id="4" name="Textfeld 3"/>
          <p:cNvSpPr txBox="1"/>
          <p:nvPr/>
        </p:nvSpPr>
        <p:spPr>
          <a:xfrm>
            <a:off x="4884683" y="1771840"/>
            <a:ext cx="3870483" cy="1015663"/>
          </a:xfrm>
          <a:prstGeom prst="rect">
            <a:avLst/>
          </a:prstGeom>
          <a:noFill/>
        </p:spPr>
        <p:txBody>
          <a:bodyPr wrap="none" rtlCol="0">
            <a:spAutoFit/>
          </a:bodyPr>
          <a:lstStyle/>
          <a:p>
            <a:r>
              <a:rPr lang="de-DE" sz="2000" dirty="0" err="1" smtClean="0">
                <a:solidFill>
                  <a:srgbClr val="000000"/>
                </a:solidFill>
              </a:rPr>
              <a:t>Measuring</a:t>
            </a:r>
            <a:r>
              <a:rPr lang="de-DE" sz="2000" dirty="0" smtClean="0">
                <a:solidFill>
                  <a:srgbClr val="000000"/>
                </a:solidFill>
              </a:rPr>
              <a:t> </a:t>
            </a:r>
            <a:r>
              <a:rPr lang="de-DE" sz="2000" dirty="0" err="1" smtClean="0">
                <a:solidFill>
                  <a:srgbClr val="000000"/>
                </a:solidFill>
              </a:rPr>
              <a:t>the</a:t>
            </a:r>
            <a:r>
              <a:rPr lang="de-DE" sz="2000" dirty="0" smtClean="0">
                <a:solidFill>
                  <a:srgbClr val="000000"/>
                </a:solidFill>
              </a:rPr>
              <a:t> </a:t>
            </a:r>
            <a:r>
              <a:rPr lang="de-DE" sz="2000" dirty="0" err="1" smtClean="0">
                <a:solidFill>
                  <a:srgbClr val="000000"/>
                </a:solidFill>
              </a:rPr>
              <a:t>elliptic</a:t>
            </a:r>
            <a:r>
              <a:rPr lang="de-DE" sz="2000" dirty="0" smtClean="0">
                <a:solidFill>
                  <a:srgbClr val="000000"/>
                </a:solidFill>
              </a:rPr>
              <a:t> </a:t>
            </a:r>
            <a:r>
              <a:rPr lang="de-DE" sz="2000" dirty="0" err="1" smtClean="0">
                <a:solidFill>
                  <a:srgbClr val="000000"/>
                </a:solidFill>
              </a:rPr>
              <a:t>flow</a:t>
            </a:r>
            <a:r>
              <a:rPr lang="de-DE" sz="2000" dirty="0" smtClean="0">
                <a:solidFill>
                  <a:srgbClr val="000000"/>
                </a:solidFill>
              </a:rPr>
              <a:t> </a:t>
            </a:r>
            <a:r>
              <a:rPr lang="de-DE" sz="2000" dirty="0" err="1" smtClean="0">
                <a:solidFill>
                  <a:srgbClr val="000000"/>
                </a:solidFill>
              </a:rPr>
              <a:t>of</a:t>
            </a:r>
            <a:r>
              <a:rPr lang="de-DE" sz="2000" dirty="0" smtClean="0">
                <a:solidFill>
                  <a:srgbClr val="000000"/>
                </a:solidFill>
              </a:rPr>
              <a:t> </a:t>
            </a:r>
          </a:p>
          <a:p>
            <a:r>
              <a:rPr lang="de-DE" sz="2000" dirty="0" err="1" smtClean="0">
                <a:solidFill>
                  <a:srgbClr val="000000"/>
                </a:solidFill>
              </a:rPr>
              <a:t>charged</a:t>
            </a:r>
            <a:r>
              <a:rPr lang="de-DE" sz="2000" dirty="0" smtClean="0">
                <a:solidFill>
                  <a:srgbClr val="000000"/>
                </a:solidFill>
              </a:rPr>
              <a:t> </a:t>
            </a:r>
            <a:r>
              <a:rPr lang="de-DE" sz="2000" dirty="0" err="1" smtClean="0">
                <a:solidFill>
                  <a:srgbClr val="000000"/>
                </a:solidFill>
              </a:rPr>
              <a:t>particles</a:t>
            </a:r>
            <a:r>
              <a:rPr lang="de-DE" sz="2000" dirty="0" smtClean="0">
                <a:solidFill>
                  <a:srgbClr val="000000"/>
                </a:solidFill>
              </a:rPr>
              <a:t> </a:t>
            </a:r>
            <a:r>
              <a:rPr lang="de-DE" sz="2000" dirty="0" err="1" smtClean="0">
                <a:solidFill>
                  <a:srgbClr val="000000"/>
                </a:solidFill>
              </a:rPr>
              <a:t>and</a:t>
            </a:r>
            <a:r>
              <a:rPr lang="de-DE" sz="2000" dirty="0" smtClean="0">
                <a:solidFill>
                  <a:srgbClr val="000000"/>
                </a:solidFill>
              </a:rPr>
              <a:t> </a:t>
            </a:r>
            <a:r>
              <a:rPr lang="de-DE" sz="2000" dirty="0" err="1" smtClean="0">
                <a:solidFill>
                  <a:srgbClr val="000000"/>
                </a:solidFill>
              </a:rPr>
              <a:t>neutrons</a:t>
            </a:r>
            <a:endParaRPr lang="de-DE" sz="2000" dirty="0" smtClean="0">
              <a:solidFill>
                <a:srgbClr val="000000"/>
              </a:solidFill>
            </a:endParaRPr>
          </a:p>
          <a:p>
            <a:r>
              <a:rPr lang="de-DE" sz="2000" dirty="0" smtClean="0">
                <a:solidFill>
                  <a:srgbClr val="000000"/>
                </a:solidFill>
              </a:rPr>
              <a:t>in </a:t>
            </a:r>
            <a:r>
              <a:rPr lang="de-DE" sz="2000" dirty="0" err="1" smtClean="0">
                <a:solidFill>
                  <a:srgbClr val="000000"/>
                </a:solidFill>
              </a:rPr>
              <a:t>Au+Au</a:t>
            </a:r>
            <a:r>
              <a:rPr lang="de-DE" sz="2000" dirty="0" smtClean="0">
                <a:solidFill>
                  <a:srgbClr val="000000"/>
                </a:solidFill>
              </a:rPr>
              <a:t> </a:t>
            </a:r>
            <a:r>
              <a:rPr lang="de-DE" sz="2000" dirty="0" err="1" smtClean="0">
                <a:solidFill>
                  <a:srgbClr val="000000"/>
                </a:solidFill>
              </a:rPr>
              <a:t>collisions</a:t>
            </a:r>
            <a:r>
              <a:rPr lang="de-DE" sz="2000" dirty="0" smtClean="0">
                <a:solidFill>
                  <a:srgbClr val="000000"/>
                </a:solidFill>
              </a:rPr>
              <a:t> at 400A </a:t>
            </a:r>
            <a:r>
              <a:rPr lang="de-DE" sz="2000" dirty="0" err="1" smtClean="0">
                <a:solidFill>
                  <a:srgbClr val="000000"/>
                </a:solidFill>
              </a:rPr>
              <a:t>MeV</a:t>
            </a:r>
            <a:endParaRPr lang="en-US" sz="2000" dirty="0">
              <a:solidFill>
                <a:srgbClr val="000000"/>
              </a:solidFill>
            </a:endParaRPr>
          </a:p>
        </p:txBody>
      </p:sp>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514" y="1091816"/>
            <a:ext cx="3824928" cy="249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514" y="3628845"/>
            <a:ext cx="3312368" cy="3233009"/>
          </a:xfrm>
          <a:prstGeom prst="rect">
            <a:avLst/>
          </a:prstGeom>
        </p:spPr>
      </p:pic>
    </p:spTree>
    <p:extLst>
      <p:ext uri="{BB962C8B-B14F-4D97-AF65-F5344CB8AC3E}">
        <p14:creationId xmlns:p14="http://schemas.microsoft.com/office/powerpoint/2010/main" val="2964297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0" y="0"/>
            <a:ext cx="9144000" cy="646331"/>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sz="3600" dirty="0" err="1" smtClean="0">
                <a:solidFill>
                  <a:srgbClr val="002060"/>
                </a:solidFill>
                <a:latin typeface="Tahoma" pitchFamily="34" charset="0"/>
              </a:rPr>
              <a:t>Proposal</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to</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measure</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E</a:t>
            </a:r>
            <a:r>
              <a:rPr lang="de-DE" sz="3600" baseline="-25000" dirty="0" err="1" smtClean="0">
                <a:solidFill>
                  <a:srgbClr val="002060"/>
                </a:solidFill>
                <a:latin typeface="Tahoma" pitchFamily="34" charset="0"/>
              </a:rPr>
              <a:t>sym</a:t>
            </a:r>
            <a:r>
              <a:rPr lang="de-DE" sz="3600" dirty="0" smtClean="0">
                <a:solidFill>
                  <a:srgbClr val="002060"/>
                </a:solidFill>
                <a:latin typeface="Tahoma" pitchFamily="34" charset="0"/>
              </a:rPr>
              <a:t> at 2 – 3</a:t>
            </a:r>
            <a:r>
              <a:rPr lang="el-GR" sz="3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l-GR" sz="3600" dirty="0">
                <a:solidFill>
                  <a:srgbClr val="002060"/>
                </a:solidFill>
                <a:latin typeface="Tahoma" panose="020B0604030504040204" pitchFamily="34" charset="0"/>
                <a:ea typeface="Tahoma" panose="020B0604030504040204" pitchFamily="34" charset="0"/>
                <a:cs typeface="Tahoma" panose="020B0604030504040204" pitchFamily="34" charset="0"/>
              </a:rPr>
              <a:t>ρ</a:t>
            </a:r>
            <a:r>
              <a:rPr lang="de-DE" sz="3600" baseline="-25000" dirty="0">
                <a:solidFill>
                  <a:srgbClr val="002060"/>
                </a:solidFill>
                <a:latin typeface="Tahoma" panose="020B0604030504040204" pitchFamily="34" charset="0"/>
                <a:ea typeface="Tahoma" panose="020B0604030504040204" pitchFamily="34" charset="0"/>
                <a:cs typeface="Tahoma" panose="020B0604030504040204" pitchFamily="34" charset="0"/>
              </a:rPr>
              <a:t>0</a:t>
            </a:r>
            <a:r>
              <a:rPr lang="de-DE" sz="3600" dirty="0" smtClean="0">
                <a:solidFill>
                  <a:srgbClr val="002060"/>
                </a:solidFill>
                <a:latin typeface="Tahoma" pitchFamily="34" charset="0"/>
              </a:rPr>
              <a:t>   </a:t>
            </a:r>
          </a:p>
        </p:txBody>
      </p:sp>
      <p:sp>
        <p:nvSpPr>
          <p:cNvPr id="5" name="Textfeld 4"/>
          <p:cNvSpPr txBox="1"/>
          <p:nvPr/>
        </p:nvSpPr>
        <p:spPr>
          <a:xfrm>
            <a:off x="35496" y="836712"/>
            <a:ext cx="9793088" cy="830997"/>
          </a:xfrm>
          <a:prstGeom prst="rect">
            <a:avLst/>
          </a:prstGeom>
          <a:noFill/>
        </p:spPr>
        <p:txBody>
          <a:bodyPr wrap="square" rtlCol="0">
            <a:spAutoFit/>
          </a:bodyPr>
          <a:lstStyle/>
          <a:p>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ASY – EOS II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experiment</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SIS18/GSI:</a:t>
            </a:r>
          </a:p>
          <a:p>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Measurement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n/p-</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elliptic</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flow</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in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Au+Au</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collisions</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up</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to</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1A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GeV</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324475"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546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32" name="Picture 16" descr="squeez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5157788"/>
            <a:ext cx="1728788" cy="1239837"/>
          </a:xfrm>
          <a:prstGeom prst="rect">
            <a:avLst/>
          </a:prstGeom>
          <a:solidFill>
            <a:srgbClr val="FFFF00"/>
          </a:solidFill>
        </p:spPr>
      </p:pic>
      <p:pic>
        <p:nvPicPr>
          <p:cNvPr id="1628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836613"/>
            <a:ext cx="4441825" cy="425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836613"/>
            <a:ext cx="4427538"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2" name="Text Box 6"/>
          <p:cNvSpPr txBox="1">
            <a:spLocks noChangeArrowheads="1"/>
          </p:cNvSpPr>
          <p:nvPr/>
        </p:nvSpPr>
        <p:spPr bwMode="auto">
          <a:xfrm>
            <a:off x="4965700" y="6375400"/>
            <a:ext cx="3998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GB" altLang="en-US" smtClean="0">
                <a:solidFill>
                  <a:srgbClr val="000000"/>
                </a:solidFill>
                <a:latin typeface="Comic Sans MS" pitchFamily="66" charset="0"/>
              </a:rPr>
              <a:t>dN/d</a:t>
            </a:r>
            <a:r>
              <a:rPr lang="en-GB" altLang="en-US" smtClean="0">
                <a:solidFill>
                  <a:srgbClr val="000000"/>
                </a:solidFill>
                <a:latin typeface="Symbol" pitchFamily="18" charset="2"/>
              </a:rPr>
              <a:t>F </a:t>
            </a:r>
            <a:r>
              <a:rPr lang="en-GB" altLang="en-US" smtClean="0">
                <a:solidFill>
                  <a:srgbClr val="000000"/>
                </a:solidFill>
                <a:latin typeface="Symbol" pitchFamily="18" charset="2"/>
                <a:sym typeface="Symbol" pitchFamily="18" charset="2"/>
              </a:rPr>
              <a:t> (</a:t>
            </a:r>
            <a:r>
              <a:rPr lang="en-GB" altLang="en-US" smtClean="0">
                <a:solidFill>
                  <a:srgbClr val="000000"/>
                </a:solidFill>
                <a:latin typeface="Comic Sans MS" pitchFamily="66" charset="0"/>
                <a:sym typeface="Symbol" pitchFamily="18" charset="2"/>
              </a:rPr>
              <a:t>1 + 2v</a:t>
            </a:r>
            <a:r>
              <a:rPr lang="en-GB" altLang="en-US" baseline="-25000" smtClean="0">
                <a:solidFill>
                  <a:srgbClr val="000000"/>
                </a:solidFill>
                <a:latin typeface="Comic Sans MS" pitchFamily="66" charset="0"/>
                <a:sym typeface="Symbol" pitchFamily="18" charset="2"/>
              </a:rPr>
              <a:t>1</a:t>
            </a:r>
            <a:r>
              <a:rPr lang="en-GB" altLang="en-US" smtClean="0">
                <a:solidFill>
                  <a:srgbClr val="000000"/>
                </a:solidFill>
                <a:latin typeface="Symbol" pitchFamily="18" charset="2"/>
                <a:sym typeface="Symbol" pitchFamily="18" charset="2"/>
              </a:rPr>
              <a:t> </a:t>
            </a:r>
            <a:r>
              <a:rPr lang="en-GB" altLang="en-US" smtClean="0">
                <a:solidFill>
                  <a:srgbClr val="000000"/>
                </a:solidFill>
                <a:latin typeface="Comic Sans MS" pitchFamily="66" charset="0"/>
                <a:sym typeface="Symbol" pitchFamily="18" charset="2"/>
              </a:rPr>
              <a:t>cos</a:t>
            </a:r>
            <a:r>
              <a:rPr lang="en-GB" altLang="en-US" smtClean="0">
                <a:solidFill>
                  <a:srgbClr val="000000"/>
                </a:solidFill>
                <a:latin typeface="Symbol" pitchFamily="18" charset="2"/>
              </a:rPr>
              <a:t>F</a:t>
            </a:r>
            <a:r>
              <a:rPr lang="en-GB" altLang="en-US" smtClean="0">
                <a:solidFill>
                  <a:srgbClr val="000000"/>
                </a:solidFill>
                <a:latin typeface="Comic Sans MS" pitchFamily="66" charset="0"/>
                <a:sym typeface="Symbol" pitchFamily="18" charset="2"/>
              </a:rPr>
              <a:t>  +</a:t>
            </a:r>
            <a:r>
              <a:rPr lang="en-GB" altLang="en-US" smtClean="0">
                <a:solidFill>
                  <a:srgbClr val="FF0000"/>
                </a:solidFill>
                <a:latin typeface="Comic Sans MS" pitchFamily="66" charset="0"/>
                <a:sym typeface="Symbol" pitchFamily="18" charset="2"/>
              </a:rPr>
              <a:t> 2v</a:t>
            </a:r>
            <a:r>
              <a:rPr lang="en-GB" altLang="en-US" baseline="-25000" smtClean="0">
                <a:solidFill>
                  <a:srgbClr val="FF0000"/>
                </a:solidFill>
                <a:latin typeface="Comic Sans MS" pitchFamily="66" charset="0"/>
                <a:sym typeface="Symbol" pitchFamily="18" charset="2"/>
              </a:rPr>
              <a:t>2</a:t>
            </a:r>
            <a:r>
              <a:rPr lang="en-GB" altLang="en-US" smtClean="0">
                <a:solidFill>
                  <a:srgbClr val="FF0000"/>
                </a:solidFill>
                <a:latin typeface="Comic Sans MS" pitchFamily="66" charset="0"/>
                <a:sym typeface="Symbol" pitchFamily="18" charset="2"/>
              </a:rPr>
              <a:t> cos2</a:t>
            </a:r>
            <a:r>
              <a:rPr lang="en-GB" altLang="en-US" smtClean="0">
                <a:solidFill>
                  <a:srgbClr val="FF0000"/>
                </a:solidFill>
                <a:latin typeface="Symbol" pitchFamily="18" charset="2"/>
              </a:rPr>
              <a:t>F)</a:t>
            </a:r>
          </a:p>
        </p:txBody>
      </p:sp>
      <p:sp>
        <p:nvSpPr>
          <p:cNvPr id="162823" name="Rectangle 7"/>
          <p:cNvSpPr>
            <a:spLocks noChangeArrowheads="1"/>
          </p:cNvSpPr>
          <p:nvPr/>
        </p:nvSpPr>
        <p:spPr bwMode="auto">
          <a:xfrm>
            <a:off x="1403350" y="476250"/>
            <a:ext cx="677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ltLang="en-US" dirty="0" smtClean="0">
                <a:solidFill>
                  <a:srgbClr val="000000"/>
                </a:solidFill>
                <a:latin typeface="Arial" pitchFamily="34" charset="0"/>
              </a:rPr>
              <a:t>P. </a:t>
            </a:r>
            <a:r>
              <a:rPr lang="en-US" altLang="en-US" dirty="0" err="1" smtClean="0">
                <a:solidFill>
                  <a:srgbClr val="000000"/>
                </a:solidFill>
                <a:latin typeface="Arial" pitchFamily="34" charset="0"/>
              </a:rPr>
              <a:t>Danielewicz</a:t>
            </a:r>
            <a:r>
              <a:rPr lang="en-US" altLang="en-US" dirty="0" smtClean="0">
                <a:solidFill>
                  <a:srgbClr val="000000"/>
                </a:solidFill>
                <a:latin typeface="Arial" pitchFamily="34" charset="0"/>
              </a:rPr>
              <a:t>, R. Lacey, W.G. Lynch, </a:t>
            </a:r>
            <a:r>
              <a:rPr lang="de-DE" altLang="en-US" dirty="0" smtClean="0">
                <a:solidFill>
                  <a:srgbClr val="000000"/>
                </a:solidFill>
                <a:latin typeface="Arial" pitchFamily="34" charset="0"/>
              </a:rPr>
              <a:t>Science 298 (2002) 1592 </a:t>
            </a:r>
            <a:endParaRPr lang="en-US" altLang="en-US" dirty="0" smtClean="0">
              <a:solidFill>
                <a:srgbClr val="000000"/>
              </a:solidFill>
              <a:latin typeface="Arial" pitchFamily="34" charset="0"/>
            </a:endParaRPr>
          </a:p>
        </p:txBody>
      </p:sp>
      <p:pic>
        <p:nvPicPr>
          <p:cNvPr id="162825" name="Picture 9" descr="two_collective_phenomena"/>
          <p:cNvPicPr>
            <a:picLocks noChangeAspect="1" noChangeArrowheads="1"/>
          </p:cNvPicPr>
          <p:nvPr/>
        </p:nvPicPr>
        <p:blipFill>
          <a:blip r:embed="rId5" cstate="print">
            <a:extLst>
              <a:ext uri="{28A0092B-C50C-407E-A947-70E740481C1C}">
                <a14:useLocalDpi xmlns:a14="http://schemas.microsoft.com/office/drawing/2010/main" val="0"/>
              </a:ext>
            </a:extLst>
          </a:blip>
          <a:srcRect l="9491" t="26653" r="13220" b="31503"/>
          <a:stretch>
            <a:fillRect/>
          </a:stretch>
        </p:blipFill>
        <p:spPr bwMode="auto">
          <a:xfrm>
            <a:off x="2051720" y="5805488"/>
            <a:ext cx="2305050" cy="963612"/>
          </a:xfrm>
          <a:prstGeom prst="rect">
            <a:avLst/>
          </a:prstGeom>
          <a:noFill/>
          <a:extLst>
            <a:ext uri="{909E8E84-426E-40DD-AFC4-6F175D3DCCD1}">
              <a14:hiddenFill xmlns:a14="http://schemas.microsoft.com/office/drawing/2010/main">
                <a:solidFill>
                  <a:srgbClr val="FFFFFF"/>
                </a:solidFill>
              </a14:hiddenFill>
            </a:ext>
          </a:extLst>
        </p:spPr>
      </p:pic>
      <p:sp>
        <p:nvSpPr>
          <p:cNvPr id="162827" name="Text Box 11"/>
          <p:cNvSpPr txBox="1">
            <a:spLocks noChangeArrowheads="1"/>
          </p:cNvSpPr>
          <p:nvPr/>
        </p:nvSpPr>
        <p:spPr bwMode="auto">
          <a:xfrm>
            <a:off x="0" y="-14288"/>
            <a:ext cx="9144000" cy="519113"/>
          </a:xfrm>
          <a:prstGeom prst="rect">
            <a:avLst/>
          </a:prstGeom>
          <a:noFill/>
          <a:ln>
            <a:noFill/>
          </a:ln>
          <a:effectLst/>
        </p:spPr>
        <p:txBody>
          <a:bodyPr>
            <a:spAutoFit/>
          </a:bodyPr>
          <a:lstStyle/>
          <a:p>
            <a:pPr algn="ctr" fontAlgn="base">
              <a:spcBef>
                <a:spcPct val="0"/>
              </a:spcBef>
              <a:spcAft>
                <a:spcPct val="0"/>
              </a:spcAft>
            </a:pPr>
            <a:r>
              <a:rPr lang="de-DE" altLang="en-US" sz="2800" dirty="0" err="1" smtClean="0">
                <a:solidFill>
                  <a:srgbClr val="002060"/>
                </a:solidFill>
                <a:latin typeface="Tahoma" pitchFamily="34" charset="0"/>
              </a:rPr>
              <a:t>Nuclear</a:t>
            </a:r>
            <a:r>
              <a:rPr lang="de-DE" altLang="en-US" sz="2800" dirty="0" smtClean="0">
                <a:solidFill>
                  <a:srgbClr val="002060"/>
                </a:solidFill>
                <a:latin typeface="Tahoma" pitchFamily="34" charset="0"/>
              </a:rPr>
              <a:t> </a:t>
            </a:r>
            <a:r>
              <a:rPr lang="de-DE" altLang="en-US" sz="2800" dirty="0" err="1" smtClean="0">
                <a:solidFill>
                  <a:srgbClr val="002060"/>
                </a:solidFill>
                <a:latin typeface="Tahoma" pitchFamily="34" charset="0"/>
              </a:rPr>
              <a:t>incompressibility</a:t>
            </a:r>
            <a:r>
              <a:rPr lang="de-DE" altLang="en-US" sz="2800" dirty="0" smtClean="0">
                <a:solidFill>
                  <a:srgbClr val="002060"/>
                </a:solidFill>
                <a:latin typeface="Tahoma" pitchFamily="34" charset="0"/>
              </a:rPr>
              <a:t> </a:t>
            </a:r>
            <a:r>
              <a:rPr lang="de-DE" altLang="en-US" sz="2800" dirty="0" err="1" smtClean="0">
                <a:solidFill>
                  <a:srgbClr val="002060"/>
                </a:solidFill>
                <a:latin typeface="Tahoma" pitchFamily="34" charset="0"/>
              </a:rPr>
              <a:t>from</a:t>
            </a:r>
            <a:r>
              <a:rPr lang="de-DE" altLang="en-US" sz="2800" dirty="0" smtClean="0">
                <a:solidFill>
                  <a:srgbClr val="002060"/>
                </a:solidFill>
                <a:latin typeface="Tahoma" pitchFamily="34" charset="0"/>
              </a:rPr>
              <a:t> </a:t>
            </a:r>
            <a:r>
              <a:rPr lang="de-DE" altLang="en-US" sz="2800" dirty="0" err="1" smtClean="0">
                <a:solidFill>
                  <a:srgbClr val="002060"/>
                </a:solidFill>
                <a:latin typeface="Tahoma" pitchFamily="34" charset="0"/>
              </a:rPr>
              <a:t>collective</a:t>
            </a:r>
            <a:r>
              <a:rPr lang="de-DE" altLang="en-US" sz="2800" dirty="0" smtClean="0">
                <a:solidFill>
                  <a:srgbClr val="002060"/>
                </a:solidFill>
                <a:latin typeface="Tahoma" pitchFamily="34" charset="0"/>
              </a:rPr>
              <a:t> </a:t>
            </a:r>
            <a:r>
              <a:rPr lang="de-DE" altLang="en-US" sz="2800" dirty="0" err="1" smtClean="0">
                <a:solidFill>
                  <a:srgbClr val="002060"/>
                </a:solidFill>
                <a:latin typeface="Tahoma" pitchFamily="34" charset="0"/>
              </a:rPr>
              <a:t>proton</a:t>
            </a:r>
            <a:r>
              <a:rPr lang="de-DE" altLang="en-US" sz="2800" dirty="0" smtClean="0">
                <a:solidFill>
                  <a:srgbClr val="002060"/>
                </a:solidFill>
                <a:latin typeface="Tahoma" pitchFamily="34" charset="0"/>
              </a:rPr>
              <a:t> </a:t>
            </a:r>
            <a:r>
              <a:rPr lang="de-DE" altLang="en-US" sz="2800" dirty="0" err="1" smtClean="0">
                <a:solidFill>
                  <a:srgbClr val="002060"/>
                </a:solidFill>
                <a:latin typeface="Tahoma" pitchFamily="34" charset="0"/>
              </a:rPr>
              <a:t>flow</a:t>
            </a:r>
            <a:r>
              <a:rPr lang="de-DE" altLang="en-US" sz="2800" dirty="0" smtClean="0">
                <a:solidFill>
                  <a:srgbClr val="002060"/>
                </a:solidFill>
                <a:latin typeface="Tahoma" pitchFamily="34" charset="0"/>
              </a:rPr>
              <a:t> </a:t>
            </a:r>
          </a:p>
        </p:txBody>
      </p:sp>
      <p:sp>
        <p:nvSpPr>
          <p:cNvPr id="162828" name="Text Box 12"/>
          <p:cNvSpPr txBox="1">
            <a:spLocks noChangeArrowheads="1"/>
          </p:cNvSpPr>
          <p:nvPr/>
        </p:nvSpPr>
        <p:spPr bwMode="auto">
          <a:xfrm>
            <a:off x="-36512" y="5294313"/>
            <a:ext cx="2932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en-US" dirty="0" smtClean="0">
                <a:solidFill>
                  <a:srgbClr val="000000"/>
                </a:solidFill>
                <a:latin typeface="Comic Sans MS" pitchFamily="66" charset="0"/>
              </a:rPr>
              <a:t>Transverse in-plane </a:t>
            </a:r>
            <a:r>
              <a:rPr lang="de-DE" altLang="en-US" dirty="0" err="1" smtClean="0">
                <a:solidFill>
                  <a:srgbClr val="000000"/>
                </a:solidFill>
                <a:latin typeface="Comic Sans MS" pitchFamily="66" charset="0"/>
              </a:rPr>
              <a:t>flow</a:t>
            </a:r>
            <a:r>
              <a:rPr lang="de-DE" altLang="en-US" dirty="0" smtClean="0">
                <a:solidFill>
                  <a:srgbClr val="000000"/>
                </a:solidFill>
                <a:latin typeface="Comic Sans MS" pitchFamily="66" charset="0"/>
              </a:rPr>
              <a:t>: </a:t>
            </a:r>
          </a:p>
        </p:txBody>
      </p:sp>
      <p:sp>
        <p:nvSpPr>
          <p:cNvPr id="162829" name="Text Box 13"/>
          <p:cNvSpPr txBox="1">
            <a:spLocks noChangeArrowheads="1"/>
          </p:cNvSpPr>
          <p:nvPr/>
        </p:nvSpPr>
        <p:spPr bwMode="auto">
          <a:xfrm>
            <a:off x="4716016" y="5229200"/>
            <a:ext cx="1585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en-US" dirty="0" err="1" smtClean="0">
                <a:solidFill>
                  <a:srgbClr val="000000"/>
                </a:solidFill>
                <a:latin typeface="Comic Sans MS" pitchFamily="66" charset="0"/>
              </a:rPr>
              <a:t>Elliptic</a:t>
            </a:r>
            <a:r>
              <a:rPr lang="de-DE" altLang="en-US" dirty="0" smtClean="0">
                <a:solidFill>
                  <a:srgbClr val="000000"/>
                </a:solidFill>
                <a:latin typeface="Comic Sans MS" pitchFamily="66" charset="0"/>
              </a:rPr>
              <a:t> </a:t>
            </a:r>
            <a:r>
              <a:rPr lang="de-DE" altLang="en-US" dirty="0" err="1" smtClean="0">
                <a:solidFill>
                  <a:srgbClr val="000000"/>
                </a:solidFill>
                <a:latin typeface="Comic Sans MS" pitchFamily="66" charset="0"/>
              </a:rPr>
              <a:t>flow</a:t>
            </a:r>
            <a:r>
              <a:rPr lang="de-DE" altLang="en-US" dirty="0" smtClean="0">
                <a:solidFill>
                  <a:srgbClr val="000000"/>
                </a:solidFill>
                <a:latin typeface="Comic Sans MS" pitchFamily="66" charset="0"/>
              </a:rPr>
              <a:t>: </a:t>
            </a:r>
          </a:p>
        </p:txBody>
      </p:sp>
      <p:sp>
        <p:nvSpPr>
          <p:cNvPr id="162824" name="Text Box 8"/>
          <p:cNvSpPr txBox="1">
            <a:spLocks noChangeArrowheads="1"/>
          </p:cNvSpPr>
          <p:nvPr/>
        </p:nvSpPr>
        <p:spPr bwMode="auto">
          <a:xfrm>
            <a:off x="35496" y="5805488"/>
            <a:ext cx="2347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en-US" smtClean="0">
                <a:solidFill>
                  <a:srgbClr val="000000"/>
                </a:solidFill>
                <a:latin typeface="Comic Sans MS" pitchFamily="66" charset="0"/>
              </a:rPr>
              <a:t>F = d(p</a:t>
            </a:r>
            <a:r>
              <a:rPr lang="de-DE" altLang="en-US" baseline="-25000" smtClean="0">
                <a:solidFill>
                  <a:srgbClr val="000000"/>
                </a:solidFill>
                <a:latin typeface="Comic Sans MS" pitchFamily="66" charset="0"/>
              </a:rPr>
              <a:t>x</a:t>
            </a:r>
            <a:r>
              <a:rPr lang="de-DE" altLang="en-US" smtClean="0">
                <a:solidFill>
                  <a:srgbClr val="000000"/>
                </a:solidFill>
                <a:latin typeface="Comic Sans MS" pitchFamily="66" charset="0"/>
              </a:rPr>
              <a:t>/A)/d(y/y</a:t>
            </a:r>
            <a:r>
              <a:rPr lang="de-DE" altLang="en-US" baseline="-25000" smtClean="0">
                <a:solidFill>
                  <a:srgbClr val="000000"/>
                </a:solidFill>
                <a:latin typeface="Comic Sans MS" pitchFamily="66" charset="0"/>
              </a:rPr>
              <a:t>cm</a:t>
            </a:r>
            <a:r>
              <a:rPr lang="de-DE" altLang="en-US" smtClean="0">
                <a:solidFill>
                  <a:srgbClr val="000000"/>
                </a:solidFill>
                <a:latin typeface="Comic Sans MS" pitchFamily="66" charset="0"/>
              </a:rPr>
              <a:t>)</a:t>
            </a:r>
          </a:p>
        </p:txBody>
      </p:sp>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3875" y="5260751"/>
            <a:ext cx="1449850" cy="103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712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Text Box 3"/>
          <p:cNvSpPr txBox="1">
            <a:spLocks noChangeArrowheads="1"/>
          </p:cNvSpPr>
          <p:nvPr/>
        </p:nvSpPr>
        <p:spPr bwMode="auto">
          <a:xfrm>
            <a:off x="107950" y="3695229"/>
            <a:ext cx="8820150" cy="167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Within</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microscopic</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transport</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models</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the</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collective</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flow</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is</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 sensitive </a:t>
            </a:r>
            <a:r>
              <a:rPr lang="de-DE" altLang="en-US" sz="2000" u="sng"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to</a:t>
            </a:r>
            <a:r>
              <a:rPr lang="de-DE" altLang="en-US" sz="2000"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p>
          <a:p>
            <a:pPr fontAlgn="base">
              <a:spcBef>
                <a:spcPct val="0"/>
              </a:spcBef>
              <a:spcAft>
                <a:spcPct val="0"/>
              </a:spcAft>
            </a:pPr>
            <a:endParaRPr lang="de-DE" alt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fontAlgn="base">
              <a:spcBef>
                <a:spcPct val="0"/>
              </a:spcBef>
              <a:spcAft>
                <a:spcPct val="0"/>
              </a:spcAft>
            </a:pP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The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nuclear</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matter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equation</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state</a:t>
            </a:r>
            <a:endPar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fontAlgn="base">
              <a:spcBef>
                <a:spcPct val="0"/>
              </a:spcBef>
              <a:spcAft>
                <a:spcPct val="0"/>
              </a:spcAft>
            </a:pPr>
            <a:endParaRPr lang="de-DE" alt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fontAlgn="base">
              <a:spcBef>
                <a:spcPct val="0"/>
              </a:spcBef>
              <a:spcAft>
                <a:spcPct val="0"/>
              </a:spcAft>
            </a:pP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rPr>
              <a:t></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In-medium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nucleon-nucleon</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cross</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sections</a:t>
            </a:r>
            <a:endPar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fontAlgn="base">
              <a:spcBef>
                <a:spcPct val="0"/>
              </a:spcBef>
              <a:spcAft>
                <a:spcPct val="0"/>
              </a:spcAft>
            </a:pPr>
            <a:endParaRPr lang="de-DE" alt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fontAlgn="base">
              <a:spcBef>
                <a:spcPct val="0"/>
              </a:spcBef>
              <a:spcAft>
                <a:spcPct val="0"/>
              </a:spcAft>
            </a:pP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rPr>
              <a:t></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Momentum</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dependent</a:t>
            </a:r>
            <a:r>
              <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en-US"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interactions</a:t>
            </a:r>
            <a:endParaRPr lang="de-DE"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72388" name="Text Box 4"/>
          <p:cNvSpPr txBox="1">
            <a:spLocks noChangeArrowheads="1"/>
          </p:cNvSpPr>
          <p:nvPr/>
        </p:nvSpPr>
        <p:spPr bwMode="auto">
          <a:xfrm>
            <a:off x="-180975" y="-26988"/>
            <a:ext cx="9467850" cy="1066801"/>
          </a:xfrm>
          <a:prstGeom prst="rect">
            <a:avLst/>
          </a:prstGeom>
          <a:noFill/>
          <a:ln>
            <a:noFill/>
          </a:ln>
          <a:effectLst/>
        </p:spPr>
        <p:txBody>
          <a:bodyPr>
            <a:spAutoFit/>
          </a:bodyPr>
          <a:lstStyle/>
          <a:p>
            <a:pPr algn="ctr" fontAlgn="base">
              <a:spcBef>
                <a:spcPct val="0"/>
              </a:spcBef>
              <a:spcAft>
                <a:spcPct val="0"/>
              </a:spcAft>
            </a:pPr>
            <a:r>
              <a:rPr lang="de-DE" altLang="en-US" sz="3200" dirty="0" smtClean="0">
                <a:solidFill>
                  <a:srgbClr val="002060"/>
                </a:solidFill>
                <a:latin typeface="Tahoma" pitchFamily="34" charset="0"/>
              </a:rPr>
              <a:t>Collective </a:t>
            </a:r>
            <a:r>
              <a:rPr lang="de-DE" altLang="en-US" sz="3200" dirty="0" err="1" smtClean="0">
                <a:solidFill>
                  <a:srgbClr val="002060"/>
                </a:solidFill>
                <a:latin typeface="Tahoma" pitchFamily="34" charset="0"/>
              </a:rPr>
              <a:t>flow</a:t>
            </a:r>
            <a:r>
              <a:rPr lang="de-DE" altLang="en-US" sz="3200" dirty="0" smtClean="0">
                <a:solidFill>
                  <a:srgbClr val="002060"/>
                </a:solidFill>
                <a:latin typeface="Tahoma" pitchFamily="34" charset="0"/>
              </a:rPr>
              <a:t> in </a:t>
            </a:r>
            <a:r>
              <a:rPr lang="de-DE" altLang="en-US" sz="3200" dirty="0" err="1" smtClean="0">
                <a:solidFill>
                  <a:srgbClr val="002060"/>
                </a:solidFill>
                <a:latin typeface="Tahoma" pitchFamily="34" charset="0"/>
              </a:rPr>
              <a:t>Au+Au</a:t>
            </a:r>
            <a:r>
              <a:rPr lang="de-DE" altLang="en-US" sz="3200" dirty="0" smtClean="0">
                <a:solidFill>
                  <a:srgbClr val="002060"/>
                </a:solidFill>
                <a:latin typeface="Tahoma" pitchFamily="34" charset="0"/>
              </a:rPr>
              <a:t> </a:t>
            </a:r>
            <a:r>
              <a:rPr lang="de-DE" altLang="en-US" sz="3200" dirty="0" err="1" smtClean="0">
                <a:solidFill>
                  <a:srgbClr val="002060"/>
                </a:solidFill>
                <a:latin typeface="Tahoma" pitchFamily="34" charset="0"/>
              </a:rPr>
              <a:t>collisions</a:t>
            </a:r>
            <a:r>
              <a:rPr lang="de-DE" altLang="en-US" sz="3200" dirty="0" smtClean="0">
                <a:solidFill>
                  <a:srgbClr val="002060"/>
                </a:solidFill>
                <a:latin typeface="Tahoma" pitchFamily="34" charset="0"/>
              </a:rPr>
              <a:t> </a:t>
            </a:r>
          </a:p>
          <a:p>
            <a:pPr algn="ctr" fontAlgn="base">
              <a:spcBef>
                <a:spcPct val="0"/>
              </a:spcBef>
              <a:spcAft>
                <a:spcPct val="0"/>
              </a:spcAft>
            </a:pPr>
            <a:r>
              <a:rPr lang="de-DE" altLang="en-US" sz="3200" dirty="0" err="1" smtClean="0">
                <a:solidFill>
                  <a:srgbClr val="002060"/>
                </a:solidFill>
                <a:latin typeface="Tahoma" pitchFamily="34" charset="0"/>
              </a:rPr>
              <a:t>and</a:t>
            </a:r>
            <a:r>
              <a:rPr lang="de-DE" altLang="en-US" sz="3200" dirty="0" smtClean="0">
                <a:solidFill>
                  <a:srgbClr val="002060"/>
                </a:solidFill>
                <a:latin typeface="Tahoma" pitchFamily="34" charset="0"/>
              </a:rPr>
              <a:t> </a:t>
            </a:r>
            <a:r>
              <a:rPr lang="de-DE" altLang="en-US" sz="3200" dirty="0" err="1" smtClean="0">
                <a:solidFill>
                  <a:srgbClr val="002060"/>
                </a:solidFill>
                <a:latin typeface="Tahoma" pitchFamily="34" charset="0"/>
              </a:rPr>
              <a:t>the</a:t>
            </a:r>
            <a:r>
              <a:rPr lang="de-DE" altLang="en-US" sz="3200" dirty="0" smtClean="0">
                <a:solidFill>
                  <a:srgbClr val="002060"/>
                </a:solidFill>
                <a:latin typeface="Tahoma" pitchFamily="34" charset="0"/>
              </a:rPr>
              <a:t> </a:t>
            </a:r>
            <a:r>
              <a:rPr lang="de-DE" altLang="en-US" sz="3200" dirty="0" err="1" smtClean="0">
                <a:solidFill>
                  <a:srgbClr val="002060"/>
                </a:solidFill>
                <a:latin typeface="Tahoma" pitchFamily="34" charset="0"/>
              </a:rPr>
              <a:t>nuclear</a:t>
            </a:r>
            <a:r>
              <a:rPr lang="de-DE" altLang="en-US" sz="3200" dirty="0" smtClean="0">
                <a:solidFill>
                  <a:srgbClr val="002060"/>
                </a:solidFill>
                <a:latin typeface="Tahoma" pitchFamily="34" charset="0"/>
              </a:rPr>
              <a:t> matter EOS </a:t>
            </a:r>
          </a:p>
        </p:txBody>
      </p:sp>
      <p:sp>
        <p:nvSpPr>
          <p:cNvPr id="272389" name="Text Box 5"/>
          <p:cNvSpPr txBox="1">
            <a:spLocks noChangeArrowheads="1"/>
          </p:cNvSpPr>
          <p:nvPr/>
        </p:nvSpPr>
        <p:spPr bwMode="auto">
          <a:xfrm>
            <a:off x="250825" y="5924128"/>
            <a:ext cx="8589963" cy="457200"/>
          </a:xfrm>
          <a:prstGeom prst="rect">
            <a:avLst/>
          </a:prstGeom>
          <a:noFill/>
          <a:ln>
            <a:noFill/>
          </a:ln>
          <a:effectLst/>
          <a:extLst/>
        </p:spPr>
        <p:txBody>
          <a:bodyPr>
            <a:spAutoFit/>
          </a:bodyPr>
          <a:lstStyle/>
          <a:p>
            <a:pPr fontAlgn="base">
              <a:spcBef>
                <a:spcPct val="0"/>
              </a:spcBef>
              <a:spcAft>
                <a:spcPct val="0"/>
              </a:spcAft>
            </a:pPr>
            <a:r>
              <a:rPr lang="de-DE" altLang="en-US" sz="2400" dirty="0" smtClean="0">
                <a:solidFill>
                  <a:srgbClr val="FF0000"/>
                </a:solidFill>
                <a:latin typeface="Arial" panose="020B0604020202020204" pitchFamily="34" charset="0"/>
                <a:cs typeface="Arial" panose="020B0604020202020204" pitchFamily="34" charset="0"/>
              </a:rPr>
              <a:t>Independent observables?                   </a:t>
            </a:r>
            <a:r>
              <a:rPr lang="de-DE" altLang="en-US" sz="2400" dirty="0" err="1" smtClean="0">
                <a:solidFill>
                  <a:srgbClr val="FF0000"/>
                </a:solidFill>
                <a:latin typeface="Arial" panose="020B0604020202020204" pitchFamily="34" charset="0"/>
                <a:cs typeface="Arial" panose="020B0604020202020204" pitchFamily="34" charset="0"/>
              </a:rPr>
              <a:t>particle</a:t>
            </a:r>
            <a:r>
              <a:rPr lang="de-DE" altLang="en-US" sz="2400" dirty="0" smtClean="0">
                <a:solidFill>
                  <a:srgbClr val="FF0000"/>
                </a:solidFill>
                <a:latin typeface="Arial" panose="020B0604020202020204" pitchFamily="34" charset="0"/>
                <a:cs typeface="Arial" panose="020B0604020202020204" pitchFamily="34" charset="0"/>
              </a:rPr>
              <a:t> </a:t>
            </a:r>
            <a:r>
              <a:rPr lang="de-DE" altLang="en-US" sz="2400" dirty="0" err="1" smtClean="0">
                <a:solidFill>
                  <a:srgbClr val="FF0000"/>
                </a:solidFill>
                <a:latin typeface="Arial" panose="020B0604020202020204" pitchFamily="34" charset="0"/>
                <a:cs typeface="Arial" panose="020B0604020202020204" pitchFamily="34" charset="0"/>
              </a:rPr>
              <a:t>production</a:t>
            </a:r>
            <a:r>
              <a:rPr lang="de-DE" altLang="en-US" sz="2400" dirty="0" smtClean="0">
                <a:solidFill>
                  <a:srgbClr val="FF0000"/>
                </a:solidFill>
                <a:latin typeface="Arial" panose="020B0604020202020204" pitchFamily="34" charset="0"/>
                <a:cs typeface="Arial" panose="020B0604020202020204" pitchFamily="34" charset="0"/>
              </a:rPr>
              <a:t> </a:t>
            </a:r>
          </a:p>
        </p:txBody>
      </p:sp>
      <p:sp>
        <p:nvSpPr>
          <p:cNvPr id="272390" name="AutoShape 6"/>
          <p:cNvSpPr>
            <a:spLocks noChangeArrowheads="1"/>
          </p:cNvSpPr>
          <p:nvPr/>
        </p:nvSpPr>
        <p:spPr bwMode="auto">
          <a:xfrm>
            <a:off x="4283075" y="5863233"/>
            <a:ext cx="1152525" cy="446087"/>
          </a:xfrm>
          <a:prstGeom prst="curvedDownArrow">
            <a:avLst>
              <a:gd name="adj1" fmla="val 51673"/>
              <a:gd name="adj2" fmla="val 103345"/>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FF0000"/>
              </a:solidFill>
              <a:latin typeface="Comic Sans MS" pitchFamily="66" charset="0"/>
            </a:endParaRPr>
          </a:p>
        </p:txBody>
      </p:sp>
      <p:graphicFrame>
        <p:nvGraphicFramePr>
          <p:cNvPr id="272443" name="Group 59"/>
          <p:cNvGraphicFramePr>
            <a:graphicFrameLocks noGrp="1"/>
          </p:cNvGraphicFramePr>
          <p:nvPr>
            <p:extLst>
              <p:ext uri="{D42A27DB-BD31-4B8C-83A1-F6EECF244321}">
                <p14:modId xmlns:p14="http://schemas.microsoft.com/office/powerpoint/2010/main" val="2857646891"/>
              </p:ext>
            </p:extLst>
          </p:nvPr>
        </p:nvGraphicFramePr>
        <p:xfrm>
          <a:off x="72455" y="1344676"/>
          <a:ext cx="9036049" cy="2012316"/>
        </p:xfrm>
        <a:graphic>
          <a:graphicData uri="http://schemas.openxmlformats.org/drawingml/2006/table">
            <a:tbl>
              <a:tblPr/>
              <a:tblGrid>
                <a:gridCol w="2222274"/>
                <a:gridCol w="2220641"/>
                <a:gridCol w="2295751"/>
                <a:gridCol w="2297383"/>
              </a:tblGrid>
              <a:tr h="436563">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1" i="0" u="none" strike="noStrike" cap="none" normalizeH="0" baseline="0" dirty="0" smtClean="0">
                          <a:ln>
                            <a:noFill/>
                          </a:ln>
                          <a:solidFill>
                            <a:schemeClr val="tx1"/>
                          </a:solidFill>
                          <a:effectLst/>
                          <a:latin typeface="Arial" pitchFamily="34" charset="0"/>
                        </a:rPr>
                        <a:t>Beam </a:t>
                      </a:r>
                      <a:r>
                        <a:rPr kumimoji="0" lang="de-DE" altLang="en-US" sz="2000" b="1" i="0" u="none" strike="noStrike" cap="none" normalizeH="0" baseline="0" dirty="0" err="1" smtClean="0">
                          <a:ln>
                            <a:noFill/>
                          </a:ln>
                          <a:solidFill>
                            <a:schemeClr val="tx1"/>
                          </a:solidFill>
                          <a:effectLst/>
                          <a:latin typeface="Arial" pitchFamily="34" charset="0"/>
                        </a:rPr>
                        <a:t>energy</a:t>
                      </a:r>
                      <a:r>
                        <a:rPr kumimoji="0" lang="de-DE" altLang="en-US" sz="2000" b="1" i="0" u="none" strike="noStrike" cap="none" normalizeH="0" baseline="0" dirty="0" smtClean="0">
                          <a:ln>
                            <a:noFill/>
                          </a:ln>
                          <a:solidFill>
                            <a:schemeClr val="tx1"/>
                          </a:solidFill>
                          <a:effectLst/>
                          <a:latin typeface="Arial" pitchFamily="34" charset="0"/>
                        </a:rPr>
                        <a:t> </a:t>
                      </a:r>
                      <a:r>
                        <a:rPr kumimoji="0" lang="de-DE" altLang="en-US" sz="2000" b="1" i="0" u="none" strike="noStrike" cap="none" normalizeH="0" baseline="0" dirty="0" err="1" smtClean="0">
                          <a:ln>
                            <a:noFill/>
                          </a:ln>
                          <a:solidFill>
                            <a:schemeClr val="tx1"/>
                          </a:solidFill>
                          <a:effectLst/>
                          <a:latin typeface="Arial" pitchFamily="34" charset="0"/>
                        </a:rPr>
                        <a:t>AGeV</a:t>
                      </a:r>
                      <a:endParaRPr kumimoji="0" lang="de-DE" altLang="en-US" sz="2000" b="1"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1" i="0" u="none" strike="noStrike" cap="none" normalizeH="0" baseline="0" smtClean="0">
                          <a:ln>
                            <a:noFill/>
                          </a:ln>
                          <a:solidFill>
                            <a:schemeClr val="tx1"/>
                          </a:solidFill>
                          <a:effectLst/>
                          <a:latin typeface="Arial" pitchFamily="34" charset="0"/>
                        </a:rPr>
                        <a:t>central density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1" i="0" u="none" strike="noStrike" cap="none" normalizeH="0" baseline="0" smtClean="0">
                          <a:ln>
                            <a:noFill/>
                          </a:ln>
                          <a:solidFill>
                            <a:schemeClr val="tx1"/>
                          </a:solidFill>
                          <a:effectLst/>
                          <a:latin typeface="Arial" pitchFamily="34" charset="0"/>
                        </a:rPr>
                        <a:t>flow observable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1" i="0" u="none" strike="noStrike" cap="none" normalizeH="0" baseline="0" dirty="0" err="1" smtClean="0">
                          <a:ln>
                            <a:noFill/>
                          </a:ln>
                          <a:solidFill>
                            <a:schemeClr val="tx1"/>
                          </a:solidFill>
                          <a:effectLst/>
                          <a:latin typeface="Arial" pitchFamily="34" charset="0"/>
                        </a:rPr>
                        <a:t>incompressibility</a:t>
                      </a:r>
                      <a:r>
                        <a:rPr kumimoji="0" lang="de-DE" altLang="en-US" sz="2000" b="1" i="0" u="none" strike="noStrike" cap="none" normalizeH="0" baseline="0" dirty="0" smtClean="0">
                          <a:ln>
                            <a:noFill/>
                          </a:ln>
                          <a:solidFill>
                            <a:schemeClr val="tx1"/>
                          </a:solidFill>
                          <a:effectLst/>
                          <a:latin typeface="Arial" pitchFamily="34" charset="0"/>
                        </a:rPr>
                        <a:t> 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0" i="0" u="none" strike="noStrike" cap="none" normalizeH="0" baseline="0" smtClean="0">
                          <a:ln>
                            <a:noFill/>
                          </a:ln>
                          <a:solidFill>
                            <a:schemeClr val="tx1"/>
                          </a:solidFill>
                          <a:effectLst/>
                          <a:latin typeface="Arial" pitchFamily="34" charset="0"/>
                        </a:rPr>
                        <a:t>0.4 – 1.5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n-US" sz="2000" b="0" i="0" u="none" strike="noStrike" cap="none" normalizeH="0" baseline="0" smtClean="0">
                          <a:ln>
                            <a:noFill/>
                          </a:ln>
                          <a:solidFill>
                            <a:schemeClr val="tx1"/>
                          </a:solidFill>
                          <a:effectLst/>
                          <a:latin typeface="Arial" pitchFamily="34" charset="0"/>
                        </a:rPr>
                        <a:t>ρ</a:t>
                      </a:r>
                      <a:r>
                        <a:rPr kumimoji="0" lang="de-DE" altLang="en-US" sz="2000" b="0" i="0" u="none" strike="noStrike" cap="none" normalizeH="0" baseline="0" smtClean="0">
                          <a:ln>
                            <a:noFill/>
                          </a:ln>
                          <a:solidFill>
                            <a:schemeClr val="tx1"/>
                          </a:solidFill>
                          <a:effectLst/>
                          <a:latin typeface="Arial" pitchFamily="34" charset="0"/>
                        </a:rPr>
                        <a:t> = 1 – 3 </a:t>
                      </a:r>
                      <a:r>
                        <a:rPr kumimoji="0" lang="el-GR" altLang="en-US" sz="2000" b="0" i="0" u="none" strike="noStrike" cap="none" normalizeH="0" baseline="0" smtClean="0">
                          <a:ln>
                            <a:noFill/>
                          </a:ln>
                          <a:solidFill>
                            <a:schemeClr val="tx1"/>
                          </a:solidFill>
                          <a:effectLst/>
                          <a:latin typeface="Arial" pitchFamily="34" charset="0"/>
                        </a:rPr>
                        <a:t>ρ</a:t>
                      </a:r>
                      <a:r>
                        <a:rPr kumimoji="0" lang="de-DE" altLang="en-US" sz="2000" b="0" i="0" u="none" strike="noStrike" cap="none" normalizeH="0" baseline="-25000" smtClean="0">
                          <a:ln>
                            <a:noFill/>
                          </a:ln>
                          <a:solidFill>
                            <a:schemeClr val="tx1"/>
                          </a:solidFill>
                          <a:effectLst/>
                          <a:latin typeface="Arial"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en-US" sz="2000" b="0" i="0" u="none" strike="noStrike" cap="none" normalizeH="0" baseline="0" dirty="0" smtClean="0">
                          <a:ln>
                            <a:noFill/>
                          </a:ln>
                          <a:solidFill>
                            <a:schemeClr val="tx1"/>
                          </a:solidFill>
                          <a:effectLst/>
                          <a:latin typeface="Arial" pitchFamily="34" charset="0"/>
                        </a:rPr>
                        <a:t>v</a:t>
                      </a:r>
                      <a:r>
                        <a:rPr kumimoji="0" lang="de-DE" altLang="en-US" sz="2000" b="0" i="0" u="none" strike="noStrike" cap="none" normalizeH="0" baseline="-25000" dirty="0" smtClean="0">
                          <a:ln>
                            <a:noFill/>
                          </a:ln>
                          <a:solidFill>
                            <a:schemeClr val="tx1"/>
                          </a:solidFill>
                          <a:effectLst/>
                          <a:latin typeface="Arial" pitchFamily="34" charset="0"/>
                        </a:rPr>
                        <a:t>2</a:t>
                      </a:r>
                      <a:r>
                        <a:rPr kumimoji="0" lang="de-DE" altLang="en-US" sz="2000" b="0" i="0" u="none" strike="noStrike" cap="none" normalizeH="0" baseline="0" dirty="0" smtClean="0">
                          <a:ln>
                            <a:noFill/>
                          </a:ln>
                          <a:solidFill>
                            <a:schemeClr val="tx1"/>
                          </a:solidFill>
                          <a:effectLst/>
                          <a:latin typeface="Arial" pitchFamily="34" charset="0"/>
                        </a:rPr>
                        <a:t> </a:t>
                      </a:r>
                      <a:r>
                        <a:rPr kumimoji="0" lang="de-DE" altLang="en-US" sz="2000" b="0" i="0" u="none" strike="noStrike" cap="none" normalizeH="0" baseline="0" dirty="0" err="1" smtClean="0">
                          <a:ln>
                            <a:noFill/>
                          </a:ln>
                          <a:solidFill>
                            <a:schemeClr val="tx1"/>
                          </a:solidFill>
                          <a:effectLst/>
                          <a:latin typeface="Arial" pitchFamily="34" charset="0"/>
                        </a:rPr>
                        <a:t>of</a:t>
                      </a:r>
                      <a:r>
                        <a:rPr kumimoji="0" lang="de-DE" altLang="en-US" sz="2000" b="0" i="0" u="none" strike="noStrike" cap="none" normalizeH="0" baseline="0" dirty="0" smtClean="0">
                          <a:ln>
                            <a:noFill/>
                          </a:ln>
                          <a:solidFill>
                            <a:schemeClr val="tx1"/>
                          </a:solidFill>
                          <a:effectLst/>
                          <a:latin typeface="Arial" pitchFamily="34" charset="0"/>
                        </a:rPr>
                        <a:t>  p, d, t, 3He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0" i="0" u="none" strike="noStrike" cap="none" normalizeH="0" baseline="0" dirty="0" smtClean="0">
                          <a:ln>
                            <a:noFill/>
                          </a:ln>
                          <a:solidFill>
                            <a:schemeClr val="tx1"/>
                          </a:solidFill>
                          <a:effectLst/>
                          <a:latin typeface="Arial" pitchFamily="34" charset="0"/>
                          <a:sym typeface="Symbol"/>
                        </a:rPr>
                        <a:t> 200 </a:t>
                      </a:r>
                      <a:r>
                        <a:rPr kumimoji="0" lang="de-DE" altLang="en-US" sz="2000" b="0" i="0" u="none" strike="noStrike" cap="none" normalizeH="0" baseline="0" dirty="0" err="1" smtClean="0">
                          <a:ln>
                            <a:noFill/>
                          </a:ln>
                          <a:solidFill>
                            <a:schemeClr val="tx1"/>
                          </a:solidFill>
                          <a:effectLst/>
                          <a:latin typeface="Arial" pitchFamily="34" charset="0"/>
                        </a:rPr>
                        <a:t>MeV</a:t>
                      </a:r>
                      <a:endParaRPr kumimoji="0" lang="de-DE" altLang="en-US" sz="20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0" i="0" u="none" strike="noStrike" cap="none" normalizeH="0" baseline="0" smtClean="0">
                          <a:ln>
                            <a:noFill/>
                          </a:ln>
                          <a:solidFill>
                            <a:schemeClr val="tx1"/>
                          </a:solidFill>
                          <a:effectLst/>
                          <a:latin typeface="Arial" pitchFamily="34" charset="0"/>
                        </a:rPr>
                        <a:t>2 – 10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n-US" sz="2000" b="0" i="0" u="none" strike="noStrike" cap="none" normalizeH="0" baseline="0" dirty="0" smtClean="0">
                          <a:ln>
                            <a:noFill/>
                          </a:ln>
                          <a:solidFill>
                            <a:schemeClr val="tx1"/>
                          </a:solidFill>
                          <a:effectLst/>
                          <a:latin typeface="Arial" pitchFamily="34" charset="0"/>
                        </a:rPr>
                        <a:t>ρ</a:t>
                      </a:r>
                      <a:r>
                        <a:rPr kumimoji="0" lang="de-DE" altLang="en-US" sz="2000" b="0" i="0" u="none" strike="noStrike" cap="none" normalizeH="0" baseline="0" dirty="0" smtClean="0">
                          <a:ln>
                            <a:noFill/>
                          </a:ln>
                          <a:solidFill>
                            <a:schemeClr val="tx1"/>
                          </a:solidFill>
                          <a:effectLst/>
                          <a:latin typeface="Arial" pitchFamily="34" charset="0"/>
                        </a:rPr>
                        <a:t> = 3 –  7 </a:t>
                      </a:r>
                      <a:r>
                        <a:rPr kumimoji="0" lang="el-GR" altLang="en-US" sz="2000" b="0" i="0" u="none" strike="noStrike" cap="none" normalizeH="0" baseline="0" dirty="0" smtClean="0">
                          <a:ln>
                            <a:noFill/>
                          </a:ln>
                          <a:solidFill>
                            <a:schemeClr val="tx1"/>
                          </a:solidFill>
                          <a:effectLst/>
                          <a:latin typeface="Arial" pitchFamily="34" charset="0"/>
                        </a:rPr>
                        <a:t>ρ</a:t>
                      </a:r>
                      <a:r>
                        <a:rPr kumimoji="0" lang="de-DE" altLang="en-US" sz="2000" b="0" i="0" u="none" strike="noStrike" cap="none" normalizeH="0" baseline="-25000" dirty="0" smtClean="0">
                          <a:ln>
                            <a:noFill/>
                          </a:ln>
                          <a:solidFill>
                            <a:schemeClr val="tx1"/>
                          </a:solidFill>
                          <a:effectLst/>
                          <a:latin typeface="Arial" pitchFamily="34" charset="0"/>
                        </a:rPr>
                        <a:t>0</a:t>
                      </a:r>
                      <a:endParaRPr kumimoji="0" lang="de-DE" altLang="en-US" sz="20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v</a:t>
                      </a:r>
                      <a:r>
                        <a:rPr kumimoji="0" lang="de-DE" altLang="en-US" sz="2000" b="0" i="0" u="none" strike="noStrike" kern="1200" cap="none" spc="0" normalizeH="0" baseline="-25000" noProof="0" dirty="0" smtClean="0">
                          <a:ln>
                            <a:noFill/>
                          </a:ln>
                          <a:solidFill>
                            <a:srgbClr val="000000"/>
                          </a:solidFill>
                          <a:effectLst/>
                          <a:uLnTx/>
                          <a:uFillTx/>
                          <a:latin typeface="Arial" pitchFamily="34" charset="0"/>
                          <a:ea typeface="+mn-ea"/>
                          <a:cs typeface="+mn-cs"/>
                        </a:rPr>
                        <a:t>1</a:t>
                      </a: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de-DE" altLang="en-US" sz="2000" b="0" i="0" u="none" strike="noStrike" kern="1200" cap="none" spc="0" normalizeH="0" baseline="0" noProof="0" dirty="0" err="1" smtClean="0">
                          <a:ln>
                            <a:noFill/>
                          </a:ln>
                          <a:solidFill>
                            <a:srgbClr val="000000"/>
                          </a:solidFill>
                          <a:effectLst/>
                          <a:uLnTx/>
                          <a:uFillTx/>
                          <a:latin typeface="Arial" pitchFamily="34" charset="0"/>
                          <a:ea typeface="+mn-ea"/>
                          <a:cs typeface="+mn-cs"/>
                        </a:rPr>
                        <a:t>of</a:t>
                      </a: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  p, </a:t>
                      </a:r>
                      <a:endParaRPr kumimoji="0" lang="de-DE" altLang="en-US" sz="20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sym typeface="Symbol"/>
                        </a:rPr>
                        <a:t> 200 </a:t>
                      </a:r>
                      <a:r>
                        <a:rPr kumimoji="0" lang="de-DE" altLang="en-US" sz="2000" b="0" i="0" u="none" strike="noStrike" kern="1200" cap="none" spc="0" normalizeH="0" baseline="0" noProof="0" dirty="0" err="1" smtClean="0">
                          <a:ln>
                            <a:noFill/>
                          </a:ln>
                          <a:solidFill>
                            <a:srgbClr val="000000"/>
                          </a:solidFill>
                          <a:effectLst/>
                          <a:uLnTx/>
                          <a:uFillTx/>
                          <a:latin typeface="Arial" pitchFamily="34" charset="0"/>
                          <a:ea typeface="+mn-ea"/>
                          <a:cs typeface="+mn-cs"/>
                        </a:rPr>
                        <a:t>MeV</a:t>
                      </a:r>
                      <a:endPar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0" i="0" u="none" strike="noStrike" cap="none" normalizeH="0" baseline="0" smtClean="0">
                          <a:ln>
                            <a:noFill/>
                          </a:ln>
                          <a:solidFill>
                            <a:schemeClr val="tx1"/>
                          </a:solidFill>
                          <a:effectLst/>
                          <a:latin typeface="Arial" pitchFamily="34" charset="0"/>
                        </a:rPr>
                        <a:t>2 – 10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n-US" sz="2000" b="0" i="0" u="none" strike="noStrike" cap="none" normalizeH="0" baseline="0" dirty="0" smtClean="0">
                          <a:ln>
                            <a:noFill/>
                          </a:ln>
                          <a:solidFill>
                            <a:schemeClr val="tx1"/>
                          </a:solidFill>
                          <a:effectLst/>
                          <a:latin typeface="Arial" pitchFamily="34" charset="0"/>
                        </a:rPr>
                        <a:t>ρ</a:t>
                      </a:r>
                      <a:r>
                        <a:rPr kumimoji="0" lang="de-DE" altLang="en-US" sz="2000" b="0" i="0" u="none" strike="noStrike" cap="none" normalizeH="0" baseline="0" dirty="0" smtClean="0">
                          <a:ln>
                            <a:noFill/>
                          </a:ln>
                          <a:solidFill>
                            <a:schemeClr val="tx1"/>
                          </a:solidFill>
                          <a:effectLst/>
                          <a:latin typeface="Arial" pitchFamily="34" charset="0"/>
                        </a:rPr>
                        <a:t> = 3 –  7 </a:t>
                      </a:r>
                      <a:r>
                        <a:rPr kumimoji="0" lang="el-GR" altLang="en-US" sz="2000" b="0" i="0" u="none" strike="noStrike" cap="none" normalizeH="0" baseline="0" dirty="0" smtClean="0">
                          <a:ln>
                            <a:noFill/>
                          </a:ln>
                          <a:solidFill>
                            <a:schemeClr val="tx1"/>
                          </a:solidFill>
                          <a:effectLst/>
                          <a:latin typeface="Arial" pitchFamily="34" charset="0"/>
                        </a:rPr>
                        <a:t>ρ</a:t>
                      </a:r>
                      <a:r>
                        <a:rPr kumimoji="0" lang="de-DE" altLang="en-US" sz="2000" b="0" i="0" u="none" strike="noStrike" cap="none" normalizeH="0" baseline="-25000" dirty="0" smtClean="0">
                          <a:ln>
                            <a:noFill/>
                          </a:ln>
                          <a:solidFill>
                            <a:schemeClr val="tx1"/>
                          </a:solidFill>
                          <a:effectLst/>
                          <a:latin typeface="Arial" pitchFamily="34" charset="0"/>
                        </a:rPr>
                        <a:t>0</a:t>
                      </a:r>
                      <a:endParaRPr kumimoji="0" lang="de-DE" altLang="en-US" sz="20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v</a:t>
                      </a:r>
                      <a:r>
                        <a:rPr kumimoji="0" lang="de-DE" altLang="en-US" sz="2000" b="0" i="0" u="none" strike="noStrike" kern="1200" cap="none" spc="0" normalizeH="0" baseline="-25000" noProof="0" dirty="0" smtClean="0">
                          <a:ln>
                            <a:noFill/>
                          </a:ln>
                          <a:solidFill>
                            <a:srgbClr val="000000"/>
                          </a:solidFill>
                          <a:effectLst/>
                          <a:uLnTx/>
                          <a:uFillTx/>
                          <a:latin typeface="Arial" pitchFamily="34" charset="0"/>
                          <a:ea typeface="+mn-ea"/>
                          <a:cs typeface="+mn-cs"/>
                        </a:rPr>
                        <a:t>2</a:t>
                      </a: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de-DE" altLang="en-US" sz="2000" b="0" i="0" u="none" strike="noStrike" kern="1200" cap="none" spc="0" normalizeH="0" baseline="0" noProof="0" dirty="0" err="1" smtClean="0">
                          <a:ln>
                            <a:noFill/>
                          </a:ln>
                          <a:solidFill>
                            <a:srgbClr val="000000"/>
                          </a:solidFill>
                          <a:effectLst/>
                          <a:uLnTx/>
                          <a:uFillTx/>
                          <a:latin typeface="Arial" pitchFamily="34" charset="0"/>
                          <a:ea typeface="+mn-ea"/>
                          <a:cs typeface="+mn-cs"/>
                        </a:rPr>
                        <a:t>of</a:t>
                      </a: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rPr>
                        <a:t>  p,</a:t>
                      </a:r>
                      <a:endParaRPr kumimoji="0" lang="de-DE" altLang="en-US" sz="20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itchFamily="18" charset="0"/>
                        </a:defRPr>
                      </a:lvl1pPr>
                      <a:lvl2pPr algn="l">
                        <a:spcBef>
                          <a:spcPct val="20000"/>
                        </a:spcBef>
                        <a:defRPr sz="2400">
                          <a:solidFill>
                            <a:schemeClr val="tx1"/>
                          </a:solidFill>
                          <a:latin typeface="Times New Roman" pitchFamily="18" charset="0"/>
                        </a:defRPr>
                      </a:lvl2pPr>
                      <a:lvl3pPr algn="l">
                        <a:spcBef>
                          <a:spcPct val="20000"/>
                        </a:spcBef>
                        <a:defRPr sz="2000">
                          <a:solidFill>
                            <a:schemeClr val="tx1"/>
                          </a:solidFill>
                          <a:latin typeface="Times New Roman" pitchFamily="18" charset="0"/>
                        </a:defRPr>
                      </a:lvl3pPr>
                      <a:lvl4pPr algn="l">
                        <a:spcBef>
                          <a:spcPct val="20000"/>
                        </a:spcBef>
                        <a:defRPr>
                          <a:solidFill>
                            <a:schemeClr val="tx1"/>
                          </a:solidFill>
                          <a:latin typeface="Times New Roman" pitchFamily="18" charset="0"/>
                        </a:defRPr>
                      </a:lvl4pPr>
                      <a:lvl5pPr algn="l">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sym typeface="Symbol"/>
                        </a:rPr>
                        <a:t> 300 </a:t>
                      </a:r>
                      <a:r>
                        <a:rPr kumimoji="0" lang="de-DE" altLang="en-US" sz="2000" b="0" i="0" u="none" strike="noStrike" kern="1200" cap="none" spc="0" normalizeH="0" baseline="0" noProof="0" dirty="0" err="1" smtClean="0">
                          <a:ln>
                            <a:noFill/>
                          </a:ln>
                          <a:solidFill>
                            <a:srgbClr val="000000"/>
                          </a:solidFill>
                          <a:effectLst/>
                          <a:uLnTx/>
                          <a:uFillTx/>
                          <a:latin typeface="Arial" pitchFamily="34" charset="0"/>
                          <a:ea typeface="+mn-ea"/>
                          <a:cs typeface="+mn-cs"/>
                        </a:rPr>
                        <a:t>MeV</a:t>
                      </a:r>
                      <a:endParaRPr kumimoji="0" lang="de-DE" altLang="en-US" sz="2000" b="0" i="0" u="none" strike="noStrike" kern="1200" cap="none" spc="0" normalizeH="0" baseline="0" noProof="0" dirty="0" smtClean="0">
                        <a:ln>
                          <a:noFill/>
                        </a:ln>
                        <a:solidFill>
                          <a:srgbClr val="000000"/>
                        </a:solidFill>
                        <a:effectLst/>
                        <a:uLnTx/>
                        <a:uFillTx/>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813875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dissolve">
                                      <p:cBhvr>
                                        <p:cTn id="7" dur="500"/>
                                        <p:tgtEl>
                                          <p:spTgt spid="272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2389"/>
                                        </p:tgtEl>
                                        <p:attrNameLst>
                                          <p:attrName>style.visibility</p:attrName>
                                        </p:attrNameLst>
                                      </p:cBhvr>
                                      <p:to>
                                        <p:strVal val="visible"/>
                                      </p:to>
                                    </p:set>
                                    <p:animEffect transition="in" filter="dissolve">
                                      <p:cBhvr>
                                        <p:cTn id="12" dur="500"/>
                                        <p:tgtEl>
                                          <p:spTgt spid="27238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72390"/>
                                        </p:tgtEl>
                                        <p:attrNameLst>
                                          <p:attrName>style.visibility</p:attrName>
                                        </p:attrNameLst>
                                      </p:cBhvr>
                                      <p:to>
                                        <p:strVal val="visible"/>
                                      </p:to>
                                    </p:set>
                                    <p:animEffect transition="in" filter="dissolve">
                                      <p:cBhvr>
                                        <p:cTn id="15" dur="500"/>
                                        <p:tgtEl>
                                          <p:spTgt spid="272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P spid="272389" grpId="0"/>
      <p:bldP spid="27239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0" y="0"/>
            <a:ext cx="9900592" cy="6858000"/>
          </a:xfrm>
          <a:prstGeom prst="rect">
            <a:avLst/>
          </a:prstGeom>
          <a:solidFill>
            <a:schemeClr val="tx1"/>
          </a:solidFill>
          <a:ln>
            <a:noFill/>
          </a:ln>
          <a:effectLst/>
          <a:ex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dirty="0">
              <a:solidFill>
                <a:srgbClr val="FF0000"/>
              </a:solidFill>
              <a:latin typeface="Tahoma"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238" y="4653136"/>
            <a:ext cx="2127250"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2"/>
          <a:stretch/>
        </p:blipFill>
        <p:spPr bwMode="auto">
          <a:xfrm>
            <a:off x="6776390" y="2790277"/>
            <a:ext cx="2188098" cy="21508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436" y="1517211"/>
            <a:ext cx="1924005" cy="153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coll5"/>
          <p:cNvPicPr>
            <a:picLocks noChangeAspect="1" noChangeArrowheads="1"/>
          </p:cNvPicPr>
          <p:nvPr/>
        </p:nvPicPr>
        <p:blipFill>
          <a:blip r:embed="rId5" cstate="print">
            <a:clrChange>
              <a:clrFrom>
                <a:srgbClr val="000000"/>
              </a:clrFrom>
              <a:clrTo>
                <a:srgbClr val="000000">
                  <a:alpha val="0"/>
                </a:srgbClr>
              </a:clrTo>
            </a:clrChange>
            <a:lum bright="6000" contrast="6000"/>
            <a:extLst>
              <a:ext uri="{28A0092B-C50C-407E-A947-70E740481C1C}">
                <a14:useLocalDpi xmlns:a14="http://schemas.microsoft.com/office/drawing/2010/main" val="0"/>
              </a:ext>
            </a:extLst>
          </a:blip>
          <a:srcRect l="14149" t="12099" r="13058" b="11571"/>
          <a:stretch>
            <a:fillRect/>
          </a:stretch>
        </p:blipFill>
        <p:spPr bwMode="auto">
          <a:xfrm rot="20308478">
            <a:off x="-252536" y="2819158"/>
            <a:ext cx="3413703" cy="240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1723" r="493"/>
          <a:stretch/>
        </p:blipFill>
        <p:spPr>
          <a:xfrm>
            <a:off x="3522609" y="2472986"/>
            <a:ext cx="2345535" cy="2324166"/>
          </a:xfrm>
          <a:prstGeom prst="rect">
            <a:avLst/>
          </a:prstGeom>
        </p:spPr>
      </p:pic>
      <p:sp>
        <p:nvSpPr>
          <p:cNvPr id="2" name="Rechteck 1"/>
          <p:cNvSpPr/>
          <p:nvPr/>
        </p:nvSpPr>
        <p:spPr bwMode="auto">
          <a:xfrm>
            <a:off x="10692680" y="1844824"/>
            <a:ext cx="914400" cy="914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a:solidFill>
                <a:srgbClr val="FF0000"/>
              </a:solidFill>
              <a:latin typeface="Tahoma" pitchFamily="34" charset="0"/>
            </a:endParaRPr>
          </a:p>
        </p:txBody>
      </p:sp>
      <p:sp>
        <p:nvSpPr>
          <p:cNvPr id="10" name="Pfeil nach links und rechts 9"/>
          <p:cNvSpPr/>
          <p:nvPr/>
        </p:nvSpPr>
        <p:spPr bwMode="auto">
          <a:xfrm>
            <a:off x="5921740" y="3501008"/>
            <a:ext cx="1242548" cy="484632"/>
          </a:xfrm>
          <a:prstGeom prst="lef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a:solidFill>
                <a:srgbClr val="FF0000"/>
              </a:solidFill>
              <a:latin typeface="Tahoma" pitchFamily="34" charset="0"/>
            </a:endParaRPr>
          </a:p>
        </p:txBody>
      </p:sp>
      <p:sp>
        <p:nvSpPr>
          <p:cNvPr id="12" name="Pfeil nach rechts 11"/>
          <p:cNvSpPr/>
          <p:nvPr/>
        </p:nvSpPr>
        <p:spPr bwMode="auto">
          <a:xfrm>
            <a:off x="2567511" y="3501008"/>
            <a:ext cx="978408" cy="484632"/>
          </a:xfrm>
          <a:prstGeom prst="rightArrow">
            <a:avLst/>
          </a:prstGeom>
          <a:solidFill>
            <a:srgbClr val="FF0000"/>
          </a:solidFill>
          <a:ln>
            <a:noFill/>
          </a:ln>
          <a:effectLst/>
          <a:ex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a:solidFill>
                <a:srgbClr val="FF0000"/>
              </a:solidFill>
              <a:latin typeface="Tahoma" pitchFamily="34" charset="0"/>
            </a:endParaRPr>
          </a:p>
        </p:txBody>
      </p:sp>
      <p:sp>
        <p:nvSpPr>
          <p:cNvPr id="19" name="Textfeld 18"/>
          <p:cNvSpPr txBox="1"/>
          <p:nvPr/>
        </p:nvSpPr>
        <p:spPr>
          <a:xfrm>
            <a:off x="4283968" y="3153724"/>
            <a:ext cx="1742329" cy="419292"/>
          </a:xfrm>
          <a:prstGeom prst="rect">
            <a:avLst/>
          </a:prstGeom>
          <a:noFill/>
          <a:ln>
            <a:noFill/>
          </a:ln>
        </p:spPr>
        <p:txBody>
          <a:bodyPr vert="horz" wrap="square" lIns="89989" tIns="44995" rIns="89989" bIns="44995" anchorCtr="0" compatLnSpc="1">
            <a:spAutoFit/>
          </a:bodyPr>
          <a:lstStyle/>
          <a:p>
            <a:pPr algn="ctr" defTabSz="914287" fontAlgn="base">
              <a:lnSpc>
                <a:spcPct val="97000"/>
              </a:lnSpc>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pPr>
            <a:r>
              <a:rPr lang="en-GB" sz="1100" dirty="0">
                <a:solidFill>
                  <a:srgbClr val="000000"/>
                </a:solidFill>
                <a:latin typeface="Arial" panose="020B0604020202020204" pitchFamily="34" charset="0"/>
                <a:ea typeface="Bitstream Vera Sans" pitchFamily="2"/>
                <a:cs typeface="Arial" panose="020B0604020202020204" pitchFamily="34" charset="0"/>
              </a:rPr>
              <a:t>neutron </a:t>
            </a:r>
          </a:p>
          <a:p>
            <a:pPr algn="ctr" defTabSz="914287" fontAlgn="base">
              <a:lnSpc>
                <a:spcPct val="97000"/>
              </a:lnSpc>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pPr>
            <a:r>
              <a:rPr lang="en-GB" sz="1100" dirty="0">
                <a:solidFill>
                  <a:srgbClr val="000000"/>
                </a:solidFill>
                <a:latin typeface="Arial" panose="020B0604020202020204" pitchFamily="34" charset="0"/>
                <a:ea typeface="Bitstream Vera Sans" pitchFamily="2"/>
                <a:cs typeface="Arial" panose="020B0604020202020204" pitchFamily="34" charset="0"/>
              </a:rPr>
              <a:t>matter </a:t>
            </a:r>
          </a:p>
        </p:txBody>
      </p:sp>
      <p:sp>
        <p:nvSpPr>
          <p:cNvPr id="20" name="Textfeld 19"/>
          <p:cNvSpPr txBox="1"/>
          <p:nvPr/>
        </p:nvSpPr>
        <p:spPr>
          <a:xfrm>
            <a:off x="4355976" y="3801796"/>
            <a:ext cx="1742329" cy="419292"/>
          </a:xfrm>
          <a:prstGeom prst="rect">
            <a:avLst/>
          </a:prstGeom>
          <a:noFill/>
          <a:ln>
            <a:noFill/>
          </a:ln>
        </p:spPr>
        <p:txBody>
          <a:bodyPr vert="horz" wrap="square" lIns="89989" tIns="44995" rIns="89989" bIns="44995" anchorCtr="0" compatLnSpc="1">
            <a:spAutoFit/>
          </a:bodyPr>
          <a:lstStyle/>
          <a:p>
            <a:pPr algn="ctr" defTabSz="914287" fontAlgn="base">
              <a:lnSpc>
                <a:spcPct val="97000"/>
              </a:lnSpc>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pPr>
            <a:r>
              <a:rPr lang="en-GB" sz="1100" dirty="0">
                <a:solidFill>
                  <a:srgbClr val="000000"/>
                </a:solidFill>
                <a:latin typeface="Arial" panose="020B0604020202020204" pitchFamily="34" charset="0"/>
                <a:ea typeface="Bitstream Vera Sans" pitchFamily="2"/>
                <a:cs typeface="Arial" panose="020B0604020202020204" pitchFamily="34" charset="0"/>
              </a:rPr>
              <a:t>symmetric </a:t>
            </a:r>
          </a:p>
          <a:p>
            <a:pPr algn="ctr" defTabSz="914287" fontAlgn="base">
              <a:lnSpc>
                <a:spcPct val="97000"/>
              </a:lnSpc>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pPr>
            <a:r>
              <a:rPr lang="en-GB" sz="1100" dirty="0">
                <a:solidFill>
                  <a:srgbClr val="000000"/>
                </a:solidFill>
                <a:latin typeface="Arial" panose="020B0604020202020204" pitchFamily="34" charset="0"/>
                <a:ea typeface="Bitstream Vera Sans" pitchFamily="2"/>
                <a:cs typeface="Arial" panose="020B0604020202020204" pitchFamily="34" charset="0"/>
              </a:rPr>
              <a:t>matter </a:t>
            </a:r>
          </a:p>
        </p:txBody>
      </p:sp>
      <p:sp>
        <p:nvSpPr>
          <p:cNvPr id="15" name="Textfeld 14"/>
          <p:cNvSpPr txBox="1"/>
          <p:nvPr/>
        </p:nvSpPr>
        <p:spPr>
          <a:xfrm>
            <a:off x="-1" y="406405"/>
            <a:ext cx="9144001" cy="646331"/>
          </a:xfrm>
          <a:prstGeom prst="rect">
            <a:avLst/>
          </a:prstGeom>
          <a:noFill/>
        </p:spPr>
        <p:txBody>
          <a:bodyPr wrap="square" rtlCol="0">
            <a:spAutoFit/>
          </a:bodyPr>
          <a:lstStyle/>
          <a:p>
            <a:pPr algn="ctr"/>
            <a:r>
              <a:rPr lang="en-US" sz="3600" dirty="0">
                <a:solidFill>
                  <a:srgbClr val="FFC000"/>
                </a:solidFill>
                <a:latin typeface="Tahoma" panose="020B0604030504040204" pitchFamily="34" charset="0"/>
                <a:ea typeface="Tahoma" panose="020B0604030504040204" pitchFamily="34" charset="0"/>
                <a:cs typeface="Tahoma" panose="020B0604030504040204" pitchFamily="34" charset="0"/>
              </a:rPr>
              <a:t>H</a:t>
            </a:r>
            <a:r>
              <a:rPr lang="en-US" sz="3600" dirty="0" smtClean="0">
                <a:solidFill>
                  <a:srgbClr val="FFC000"/>
                </a:solidFill>
                <a:latin typeface="Tahoma" panose="020B0604030504040204" pitchFamily="34" charset="0"/>
                <a:ea typeface="Tahoma" panose="020B0604030504040204" pitchFamily="34" charset="0"/>
                <a:cs typeface="Tahoma" panose="020B0604030504040204" pitchFamily="34" charset="0"/>
              </a:rPr>
              <a:t>igh-density equation </a:t>
            </a:r>
            <a:r>
              <a:rPr lang="en-US" sz="3600" dirty="0">
                <a:solidFill>
                  <a:srgbClr val="FFC000"/>
                </a:solidFill>
                <a:latin typeface="Tahoma" panose="020B0604030504040204" pitchFamily="34" charset="0"/>
                <a:ea typeface="Tahoma" panose="020B0604030504040204" pitchFamily="34" charset="0"/>
                <a:cs typeface="Tahoma" panose="020B0604030504040204" pitchFamily="34" charset="0"/>
              </a:rPr>
              <a:t>of </a:t>
            </a:r>
            <a:r>
              <a:rPr lang="en-US" sz="3600" dirty="0" smtClean="0">
                <a:solidFill>
                  <a:srgbClr val="FFC000"/>
                </a:solidFill>
                <a:latin typeface="Tahoma" panose="020B0604030504040204" pitchFamily="34" charset="0"/>
                <a:ea typeface="Tahoma" panose="020B0604030504040204" pitchFamily="34" charset="0"/>
                <a:cs typeface="Tahoma" panose="020B0604030504040204" pitchFamily="34" charset="0"/>
              </a:rPr>
              <a:t>state </a:t>
            </a:r>
          </a:p>
        </p:txBody>
      </p:sp>
    </p:spTree>
    <p:extLst>
      <p:ext uri="{BB962C8B-B14F-4D97-AF65-F5344CB8AC3E}">
        <p14:creationId xmlns:p14="http://schemas.microsoft.com/office/powerpoint/2010/main" val="46001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4953000" y="1219200"/>
            <a:ext cx="3779838" cy="10080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sp>
        <p:nvSpPr>
          <p:cNvPr id="142339" name="Rectangle 3"/>
          <p:cNvSpPr>
            <a:spLocks noChangeArrowheads="1"/>
          </p:cNvSpPr>
          <p:nvPr/>
        </p:nvSpPr>
        <p:spPr bwMode="auto">
          <a:xfrm>
            <a:off x="0" y="0"/>
            <a:ext cx="5364163" cy="620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sp>
        <p:nvSpPr>
          <p:cNvPr id="142341" name="Rectangle 5"/>
          <p:cNvSpPr>
            <a:spLocks noChangeArrowheads="1"/>
          </p:cNvSpPr>
          <p:nvPr/>
        </p:nvSpPr>
        <p:spPr bwMode="auto">
          <a:xfrm>
            <a:off x="685800" y="1219200"/>
            <a:ext cx="3733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sp>
        <p:nvSpPr>
          <p:cNvPr id="142342" name="Rectangle 6"/>
          <p:cNvSpPr>
            <a:spLocks noChangeArrowheads="1"/>
          </p:cNvSpPr>
          <p:nvPr/>
        </p:nvSpPr>
        <p:spPr bwMode="auto">
          <a:xfrm>
            <a:off x="762000" y="1143000"/>
            <a:ext cx="3962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sp>
        <p:nvSpPr>
          <p:cNvPr id="142343" name="Rectangle 7"/>
          <p:cNvSpPr>
            <a:spLocks noChangeArrowheads="1"/>
          </p:cNvSpPr>
          <p:nvPr/>
        </p:nvSpPr>
        <p:spPr bwMode="auto">
          <a:xfrm>
            <a:off x="685800" y="11430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sp>
        <p:nvSpPr>
          <p:cNvPr id="142344" name="Text Box 8"/>
          <p:cNvSpPr txBox="1">
            <a:spLocks noChangeArrowheads="1"/>
          </p:cNvSpPr>
          <p:nvPr/>
        </p:nvSpPr>
        <p:spPr bwMode="auto">
          <a:xfrm>
            <a:off x="685800" y="11430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de-DE" altLang="de-DE" sz="2400" smtClean="0">
              <a:solidFill>
                <a:srgbClr val="FF0000"/>
              </a:solidFill>
              <a:latin typeface="Comic Sans MS" pitchFamily="66" charset="0"/>
            </a:endParaRPr>
          </a:p>
        </p:txBody>
      </p:sp>
      <p:sp>
        <p:nvSpPr>
          <p:cNvPr id="142345" name="Rectangle 9"/>
          <p:cNvSpPr>
            <a:spLocks noChangeArrowheads="1"/>
          </p:cNvSpPr>
          <p:nvPr/>
        </p:nvSpPr>
        <p:spPr bwMode="auto">
          <a:xfrm>
            <a:off x="304800" y="762000"/>
            <a:ext cx="381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pic>
        <p:nvPicPr>
          <p:cNvPr id="142347" name="Picture 11" descr="rbuu_colo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82688"/>
            <a:ext cx="4106863" cy="4551362"/>
          </a:xfrm>
          <a:prstGeom prst="rect">
            <a:avLst/>
          </a:prstGeom>
          <a:noFill/>
          <a:extLst>
            <a:ext uri="{909E8E84-426E-40DD-AFC4-6F175D3DCCD1}">
              <a14:hiddenFill xmlns:a14="http://schemas.microsoft.com/office/drawing/2010/main">
                <a:solidFill>
                  <a:srgbClr val="FFFFFF"/>
                </a:solidFill>
              </a14:hiddenFill>
            </a:ext>
          </a:extLst>
        </p:spPr>
      </p:pic>
      <p:sp>
        <p:nvSpPr>
          <p:cNvPr id="142348" name="Rectangle 12"/>
          <p:cNvSpPr>
            <a:spLocks noChangeArrowheads="1"/>
          </p:cNvSpPr>
          <p:nvPr/>
        </p:nvSpPr>
        <p:spPr bwMode="auto">
          <a:xfrm>
            <a:off x="1493838" y="5826125"/>
            <a:ext cx="3779837" cy="10080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grpSp>
        <p:nvGrpSpPr>
          <p:cNvPr id="142349" name="Group 13"/>
          <p:cNvGrpSpPr>
            <a:grpSpLocks/>
          </p:cNvGrpSpPr>
          <p:nvPr/>
        </p:nvGrpSpPr>
        <p:grpSpPr bwMode="auto">
          <a:xfrm>
            <a:off x="323850" y="5373688"/>
            <a:ext cx="4259263" cy="900112"/>
            <a:chOff x="204" y="3385"/>
            <a:chExt cx="2683" cy="567"/>
          </a:xfrm>
        </p:grpSpPr>
        <p:sp>
          <p:nvSpPr>
            <p:cNvPr id="142350" name="Text Box 14"/>
            <p:cNvSpPr txBox="1">
              <a:spLocks noChangeArrowheads="1"/>
            </p:cNvSpPr>
            <p:nvPr/>
          </p:nvSpPr>
          <p:spPr bwMode="auto">
            <a:xfrm>
              <a:off x="476" y="3702"/>
              <a:ext cx="2411" cy="2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de-DE" sz="2000" dirty="0" smtClean="0">
                  <a:solidFill>
                    <a:srgbClr val="FF3300"/>
                  </a:solidFill>
                  <a:latin typeface="Tahoma" panose="020B0604030504040204" pitchFamily="34" charset="0"/>
                  <a:ea typeface="Tahoma" panose="020B0604030504040204" pitchFamily="34" charset="0"/>
                  <a:cs typeface="Tahoma" panose="020B0604030504040204" pitchFamily="34" charset="0"/>
                </a:rPr>
                <a:t>K</a:t>
              </a:r>
              <a:r>
                <a:rPr lang="en-US" altLang="de-DE" sz="2000" baseline="30000" dirty="0" smtClean="0">
                  <a:solidFill>
                    <a:srgbClr val="FF3300"/>
                  </a:solidFill>
                  <a:latin typeface="Tahoma" panose="020B0604030504040204" pitchFamily="34" charset="0"/>
                  <a:ea typeface="Tahoma" panose="020B0604030504040204" pitchFamily="34" charset="0"/>
                  <a:cs typeface="Tahoma" panose="020B0604030504040204" pitchFamily="34" charset="0"/>
                </a:rPr>
                <a:t>+</a:t>
              </a:r>
              <a:r>
                <a:rPr lang="en-US" altLang="de-DE" sz="2000" dirty="0" smtClean="0">
                  <a:solidFill>
                    <a:srgbClr val="FF3300"/>
                  </a:solidFill>
                  <a:latin typeface="Tahoma" panose="020B0604030504040204" pitchFamily="34" charset="0"/>
                  <a:ea typeface="Tahoma" panose="020B0604030504040204" pitchFamily="34" charset="0"/>
                  <a:cs typeface="Tahoma" panose="020B0604030504040204" pitchFamily="34" charset="0"/>
                </a:rPr>
                <a:t> mesons probe high densities</a:t>
              </a:r>
            </a:p>
          </p:txBody>
        </p:sp>
        <p:sp>
          <p:nvSpPr>
            <p:cNvPr id="142351" name="AutoShape 15"/>
            <p:cNvSpPr>
              <a:spLocks noChangeArrowheads="1"/>
            </p:cNvSpPr>
            <p:nvPr/>
          </p:nvSpPr>
          <p:spPr bwMode="auto">
            <a:xfrm>
              <a:off x="204" y="3385"/>
              <a:ext cx="272" cy="538"/>
            </a:xfrm>
            <a:prstGeom prst="curvedRightArrow">
              <a:avLst>
                <a:gd name="adj1" fmla="val 39559"/>
                <a:gd name="adj2" fmla="val 79118"/>
                <a:gd name="adj3" fmla="val 33333"/>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de-DE" sz="2400" smtClean="0">
                <a:solidFill>
                  <a:srgbClr val="FF0000"/>
                </a:solidFill>
                <a:latin typeface="Comic Sans MS" pitchFamily="66" charset="0"/>
              </a:endParaRPr>
            </a:p>
          </p:txBody>
        </p:sp>
      </p:grpSp>
      <p:pic>
        <p:nvPicPr>
          <p:cNvPr id="142352" name="Picture 16" descr="stoss"/>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1829048"/>
            <a:ext cx="3048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142353" name="Rectangle 17"/>
          <p:cNvSpPr>
            <a:spLocks noChangeArrowheads="1"/>
          </p:cNvSpPr>
          <p:nvPr/>
        </p:nvSpPr>
        <p:spPr bwMode="auto">
          <a:xfrm>
            <a:off x="1547813" y="1773238"/>
            <a:ext cx="1295400" cy="3168650"/>
          </a:xfrm>
          <a:prstGeom prst="rect">
            <a:avLst/>
          </a:prstGeom>
          <a:solidFill>
            <a:srgbClr val="FF99CC">
              <a:alpha val="4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de-DE" sz="2400" smtClean="0">
              <a:solidFill>
                <a:srgbClr val="FF0000"/>
              </a:solidFill>
              <a:latin typeface="Comic Sans MS" pitchFamily="66" charset="0"/>
            </a:endParaRPr>
          </a:p>
        </p:txBody>
      </p:sp>
      <p:sp>
        <p:nvSpPr>
          <p:cNvPr id="142388" name="Text Box 52"/>
          <p:cNvSpPr txBox="1">
            <a:spLocks noChangeArrowheads="1"/>
          </p:cNvSpPr>
          <p:nvPr/>
        </p:nvSpPr>
        <p:spPr bwMode="auto">
          <a:xfrm>
            <a:off x="4800591" y="1311151"/>
            <a:ext cx="41638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pp → K</a:t>
            </a:r>
            <a:r>
              <a:rPr lang="de-DE" altLang="de-DE" sz="240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l-GR" alt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Λ</a:t>
            </a:r>
            <a:r>
              <a:rPr lang="de-DE" alt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p  (</a:t>
            </a:r>
            <a:r>
              <a:rPr lang="de-DE" altLang="de-D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E</a:t>
            </a:r>
            <a:r>
              <a:rPr lang="de-DE" altLang="de-DE" sz="2400" baseline="-25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thres</a:t>
            </a:r>
            <a:r>
              <a:rPr lang="de-DE" alt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1.6 </a:t>
            </a:r>
            <a:r>
              <a:rPr lang="de-DE" altLang="de-D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GeV</a:t>
            </a:r>
            <a:r>
              <a:rPr lang="de-DE" alt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l-GR" alt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2390" name="Picture 54" descr="wqel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716164"/>
            <a:ext cx="3671887" cy="3097212"/>
          </a:xfrm>
          <a:prstGeom prst="rect">
            <a:avLst/>
          </a:prstGeom>
          <a:noFill/>
          <a:extLst>
            <a:ext uri="{909E8E84-426E-40DD-AFC4-6F175D3DCCD1}">
              <a14:hiddenFill xmlns:a14="http://schemas.microsoft.com/office/drawing/2010/main">
                <a:solidFill>
                  <a:srgbClr val="FFFFFF"/>
                </a:solidFill>
              </a14:hiddenFill>
            </a:ext>
          </a:extLst>
        </p:spPr>
      </p:pic>
      <p:sp>
        <p:nvSpPr>
          <p:cNvPr id="142392" name="Text Box 56"/>
          <p:cNvSpPr txBox="1">
            <a:spLocks noChangeArrowheads="1"/>
          </p:cNvSpPr>
          <p:nvPr/>
        </p:nvSpPr>
        <p:spPr bwMode="auto">
          <a:xfrm>
            <a:off x="755650" y="6308725"/>
            <a:ext cx="4113213" cy="396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de-DE" sz="2000" dirty="0" smtClean="0">
                <a:solidFill>
                  <a:srgbClr val="FF3300"/>
                </a:solidFill>
                <a:latin typeface="Tahoma" panose="020B0604030504040204" pitchFamily="34" charset="0"/>
                <a:ea typeface="Tahoma" panose="020B0604030504040204" pitchFamily="34" charset="0"/>
                <a:cs typeface="Tahoma" panose="020B0604030504040204" pitchFamily="34" charset="0"/>
              </a:rPr>
              <a:t>K</a:t>
            </a:r>
            <a:r>
              <a:rPr lang="en-US" altLang="de-DE" sz="2000" baseline="30000" dirty="0" smtClean="0">
                <a:solidFill>
                  <a:srgbClr val="FF3300"/>
                </a:solidFill>
                <a:latin typeface="Tahoma" panose="020B0604030504040204" pitchFamily="34" charset="0"/>
                <a:ea typeface="Tahoma" panose="020B0604030504040204" pitchFamily="34" charset="0"/>
                <a:cs typeface="Tahoma" panose="020B0604030504040204" pitchFamily="34" charset="0"/>
              </a:rPr>
              <a:t>+</a:t>
            </a:r>
            <a:r>
              <a:rPr lang="en-US" altLang="de-DE" sz="2000" dirty="0" smtClean="0">
                <a:solidFill>
                  <a:srgbClr val="FF3300"/>
                </a:solidFill>
                <a:latin typeface="Tahoma" panose="020B0604030504040204" pitchFamily="34" charset="0"/>
                <a:ea typeface="Tahoma" panose="020B0604030504040204" pitchFamily="34" charset="0"/>
                <a:cs typeface="Tahoma" panose="020B0604030504040204" pitchFamily="34" charset="0"/>
              </a:rPr>
              <a:t> mesons scatter elastically only</a:t>
            </a:r>
          </a:p>
        </p:txBody>
      </p:sp>
      <p:sp>
        <p:nvSpPr>
          <p:cNvPr id="22" name="Rectangle 5"/>
          <p:cNvSpPr>
            <a:spLocks noChangeArrowheads="1"/>
          </p:cNvSpPr>
          <p:nvPr/>
        </p:nvSpPr>
        <p:spPr bwMode="auto">
          <a:xfrm>
            <a:off x="179388" y="34925"/>
            <a:ext cx="8785225" cy="95410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de-DE" sz="2800" dirty="0" smtClean="0">
                <a:solidFill>
                  <a:srgbClr val="002060"/>
                </a:solidFill>
                <a:latin typeface="Tahoma" pitchFamily="34" charset="0"/>
              </a:rPr>
              <a:t>Probing the nuclear equation-of-state (</a:t>
            </a:r>
            <a:r>
              <a:rPr lang="el-GR" altLang="de-DE" sz="2800" dirty="0" smtClean="0">
                <a:solidFill>
                  <a:srgbClr val="002060"/>
                </a:solidFill>
                <a:latin typeface="Tahoma" pitchFamily="34" charset="0"/>
              </a:rPr>
              <a:t>ρ</a:t>
            </a:r>
            <a:r>
              <a:rPr lang="de-DE" altLang="de-DE" sz="2800" dirty="0" smtClean="0">
                <a:solidFill>
                  <a:srgbClr val="002060"/>
                </a:solidFill>
                <a:latin typeface="Tahoma" pitchFamily="34" charset="0"/>
              </a:rPr>
              <a:t> = 1 – 3 </a:t>
            </a:r>
            <a:r>
              <a:rPr lang="el-GR" altLang="de-DE" sz="2800" dirty="0" smtClean="0">
                <a:solidFill>
                  <a:srgbClr val="002060"/>
                </a:solidFill>
                <a:latin typeface="Tahoma" pitchFamily="34" charset="0"/>
              </a:rPr>
              <a:t>ρ</a:t>
            </a:r>
            <a:r>
              <a:rPr lang="de-DE" altLang="de-DE" sz="2800" baseline="-25000" dirty="0" smtClean="0">
                <a:solidFill>
                  <a:srgbClr val="002060"/>
                </a:solidFill>
                <a:latin typeface="Tahoma" pitchFamily="34" charset="0"/>
              </a:rPr>
              <a:t>0</a:t>
            </a:r>
            <a:r>
              <a:rPr lang="de-DE" altLang="de-DE" sz="2800" dirty="0" smtClean="0">
                <a:solidFill>
                  <a:srgbClr val="002060"/>
                </a:solidFill>
                <a:latin typeface="Tahoma" pitchFamily="34" charset="0"/>
              </a:rPr>
              <a:t>)</a:t>
            </a:r>
            <a:r>
              <a:rPr lang="en-GB" altLang="de-DE" sz="2800" dirty="0" smtClean="0">
                <a:solidFill>
                  <a:srgbClr val="002060"/>
                </a:solidFill>
                <a:latin typeface="Tahoma" pitchFamily="34" charset="0"/>
              </a:rPr>
              <a:t> </a:t>
            </a:r>
          </a:p>
          <a:p>
            <a:pPr algn="ctr" fontAlgn="base">
              <a:spcBef>
                <a:spcPct val="0"/>
              </a:spcBef>
              <a:spcAft>
                <a:spcPct val="0"/>
              </a:spcAft>
            </a:pPr>
            <a:r>
              <a:rPr lang="en-GB" altLang="de-DE" sz="2800" dirty="0" smtClean="0">
                <a:solidFill>
                  <a:srgbClr val="002060"/>
                </a:solidFill>
                <a:latin typeface="Tahoma" pitchFamily="34" charset="0"/>
              </a:rPr>
              <a:t>by K</a:t>
            </a:r>
            <a:r>
              <a:rPr lang="en-GB" altLang="de-DE" sz="2800" baseline="30000" dirty="0" smtClean="0">
                <a:solidFill>
                  <a:srgbClr val="002060"/>
                </a:solidFill>
                <a:latin typeface="Tahoma" pitchFamily="34" charset="0"/>
              </a:rPr>
              <a:t>+</a:t>
            </a:r>
            <a:r>
              <a:rPr lang="en-GB" altLang="de-DE" sz="2800" dirty="0" smtClean="0">
                <a:solidFill>
                  <a:srgbClr val="002060"/>
                </a:solidFill>
                <a:latin typeface="Tahoma" pitchFamily="34" charset="0"/>
              </a:rPr>
              <a:t> meson subthreshold production in HI collisions</a:t>
            </a:r>
            <a:endParaRPr lang="de-DE" altLang="de-DE" sz="2800" dirty="0" smtClean="0">
              <a:solidFill>
                <a:srgbClr val="002060"/>
              </a:solidFill>
              <a:latin typeface="Tahoma" pitchFamily="34" charset="0"/>
            </a:endParaRPr>
          </a:p>
        </p:txBody>
      </p:sp>
    </p:spTree>
    <p:extLst>
      <p:ext uri="{BB962C8B-B14F-4D97-AF65-F5344CB8AC3E}">
        <p14:creationId xmlns:p14="http://schemas.microsoft.com/office/powerpoint/2010/main" val="693155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ChangeArrowheads="1"/>
          </p:cNvSpPr>
          <p:nvPr/>
        </p:nvSpPr>
        <p:spPr bwMode="auto">
          <a:xfrm>
            <a:off x="0" y="0"/>
            <a:ext cx="9144000" cy="1052513"/>
          </a:xfrm>
          <a:prstGeom prst="rect">
            <a:avLst/>
          </a:prstGeom>
          <a:noFill/>
          <a:ln>
            <a:noFill/>
          </a:ln>
          <a:effectLst/>
          <a:extLst/>
        </p:spPr>
        <p:txBody>
          <a:bodyPr anchor="ctr">
            <a:spAutoFit/>
          </a:bodyPr>
          <a:lstStyle/>
          <a:p>
            <a:pPr algn="ctr" fontAlgn="base">
              <a:spcBef>
                <a:spcPct val="0"/>
              </a:spcBef>
              <a:spcAft>
                <a:spcPct val="0"/>
              </a:spcAft>
            </a:pPr>
            <a:endParaRPr lang="de-DE" sz="2400" smtClean="0">
              <a:solidFill>
                <a:srgbClr val="FF0000"/>
              </a:solidFill>
              <a:latin typeface="Comic Sans MS" pitchFamily="66" charset="0"/>
            </a:endParaRPr>
          </a:p>
        </p:txBody>
      </p:sp>
      <p:sp>
        <p:nvSpPr>
          <p:cNvPr id="237573" name="Rectangle 5"/>
          <p:cNvSpPr>
            <a:spLocks noChangeArrowheads="1"/>
          </p:cNvSpPr>
          <p:nvPr/>
        </p:nvSpPr>
        <p:spPr bwMode="auto">
          <a:xfrm>
            <a:off x="179388" y="34925"/>
            <a:ext cx="8785225" cy="9461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de-DE" sz="2800" dirty="0" smtClean="0">
                <a:solidFill>
                  <a:srgbClr val="002060"/>
                </a:solidFill>
                <a:latin typeface="Tahoma" pitchFamily="34" charset="0"/>
              </a:rPr>
              <a:t>Probing the nuclear equation-of-state (</a:t>
            </a:r>
            <a:r>
              <a:rPr lang="el-GR" altLang="de-DE" sz="2800" dirty="0" smtClean="0">
                <a:solidFill>
                  <a:srgbClr val="002060"/>
                </a:solidFill>
                <a:latin typeface="Tahoma" pitchFamily="34" charset="0"/>
              </a:rPr>
              <a:t>ρ</a:t>
            </a:r>
            <a:r>
              <a:rPr lang="de-DE" altLang="de-DE" sz="2800" dirty="0" smtClean="0">
                <a:solidFill>
                  <a:srgbClr val="002060"/>
                </a:solidFill>
                <a:latin typeface="Tahoma" pitchFamily="34" charset="0"/>
              </a:rPr>
              <a:t> = 1 – 3 </a:t>
            </a:r>
            <a:r>
              <a:rPr lang="el-GR" altLang="de-DE" sz="2800" dirty="0" smtClean="0">
                <a:solidFill>
                  <a:srgbClr val="002060"/>
                </a:solidFill>
                <a:latin typeface="Tahoma" pitchFamily="34" charset="0"/>
              </a:rPr>
              <a:t>ρ</a:t>
            </a:r>
            <a:r>
              <a:rPr lang="de-DE" altLang="de-DE" sz="2800" baseline="-25000" dirty="0" smtClean="0">
                <a:solidFill>
                  <a:srgbClr val="002060"/>
                </a:solidFill>
                <a:latin typeface="Tahoma" pitchFamily="34" charset="0"/>
              </a:rPr>
              <a:t>0</a:t>
            </a:r>
            <a:r>
              <a:rPr lang="de-DE" altLang="de-DE" sz="2800" dirty="0" smtClean="0">
                <a:solidFill>
                  <a:srgbClr val="002060"/>
                </a:solidFill>
                <a:latin typeface="Tahoma" pitchFamily="34" charset="0"/>
              </a:rPr>
              <a:t>)</a:t>
            </a:r>
            <a:r>
              <a:rPr lang="en-GB" altLang="de-DE" sz="2800" dirty="0" smtClean="0">
                <a:solidFill>
                  <a:srgbClr val="002060"/>
                </a:solidFill>
                <a:latin typeface="Tahoma" pitchFamily="34" charset="0"/>
              </a:rPr>
              <a:t> </a:t>
            </a:r>
          </a:p>
          <a:p>
            <a:pPr algn="ctr" fontAlgn="base">
              <a:spcBef>
                <a:spcPct val="0"/>
              </a:spcBef>
              <a:spcAft>
                <a:spcPct val="0"/>
              </a:spcAft>
            </a:pPr>
            <a:r>
              <a:rPr lang="en-GB" altLang="de-DE" sz="2800" dirty="0" smtClean="0">
                <a:solidFill>
                  <a:srgbClr val="002060"/>
                </a:solidFill>
                <a:latin typeface="Tahoma" pitchFamily="34" charset="0"/>
              </a:rPr>
              <a:t>by K</a:t>
            </a:r>
            <a:r>
              <a:rPr lang="en-GB" altLang="de-DE" sz="2800" baseline="30000" dirty="0" smtClean="0">
                <a:solidFill>
                  <a:srgbClr val="002060"/>
                </a:solidFill>
                <a:latin typeface="Tahoma" pitchFamily="34" charset="0"/>
              </a:rPr>
              <a:t>+</a:t>
            </a:r>
            <a:r>
              <a:rPr lang="en-GB" altLang="de-DE" sz="2800" dirty="0" smtClean="0">
                <a:solidFill>
                  <a:srgbClr val="002060"/>
                </a:solidFill>
                <a:latin typeface="Tahoma" pitchFamily="34" charset="0"/>
              </a:rPr>
              <a:t> meson production in C+C and </a:t>
            </a:r>
            <a:r>
              <a:rPr lang="en-GB" altLang="de-DE" sz="2800" dirty="0" err="1" smtClean="0">
                <a:solidFill>
                  <a:srgbClr val="002060"/>
                </a:solidFill>
                <a:latin typeface="Tahoma" pitchFamily="34" charset="0"/>
              </a:rPr>
              <a:t>Au+Au</a:t>
            </a:r>
            <a:r>
              <a:rPr lang="en-GB" altLang="de-DE" sz="2800" dirty="0" smtClean="0">
                <a:solidFill>
                  <a:srgbClr val="002060"/>
                </a:solidFill>
                <a:latin typeface="Tahoma" pitchFamily="34" charset="0"/>
              </a:rPr>
              <a:t> collisions</a:t>
            </a:r>
            <a:endParaRPr lang="de-DE" altLang="de-DE" sz="2800" dirty="0" smtClean="0">
              <a:solidFill>
                <a:srgbClr val="002060"/>
              </a:solidFill>
              <a:latin typeface="Tahoma" pitchFamily="34" charset="0"/>
            </a:endParaRPr>
          </a:p>
        </p:txBody>
      </p:sp>
      <p:pic>
        <p:nvPicPr>
          <p:cNvPr id="2375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1866900"/>
            <a:ext cx="5362575"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7572" name="Text Box 4"/>
          <p:cNvSpPr txBox="1">
            <a:spLocks noChangeArrowheads="1"/>
          </p:cNvSpPr>
          <p:nvPr/>
        </p:nvSpPr>
        <p:spPr bwMode="auto">
          <a:xfrm>
            <a:off x="177800" y="2035175"/>
            <a:ext cx="4681538" cy="2041525"/>
          </a:xfrm>
          <a:prstGeom prst="rect">
            <a:avLst/>
          </a:prstGeom>
          <a:noFill/>
          <a:ln>
            <a:noFill/>
          </a:ln>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de-DE" sz="2000" u="sng" smtClean="0">
                <a:solidFill>
                  <a:srgbClr val="000000"/>
                </a:solidFill>
                <a:latin typeface="Tahoma" pitchFamily="34" charset="0"/>
              </a:rPr>
              <a:t>Transport model (RBUU)</a:t>
            </a:r>
          </a:p>
          <a:p>
            <a:pPr eaLnBrk="0" fontAlgn="base" hangingPunct="0">
              <a:spcBef>
                <a:spcPct val="0"/>
              </a:spcBef>
              <a:spcAft>
                <a:spcPct val="0"/>
              </a:spcAft>
            </a:pPr>
            <a:r>
              <a:rPr lang="en-GB" altLang="de-DE" sz="2000" smtClean="0">
                <a:solidFill>
                  <a:srgbClr val="FF0000"/>
                </a:solidFill>
                <a:latin typeface="Tahoma" pitchFamily="34" charset="0"/>
              </a:rPr>
              <a:t>Au+Au at 1 AGeV:</a:t>
            </a:r>
            <a:endParaRPr lang="en-GB" altLang="de-DE" sz="2000" smtClean="0">
              <a:solidFill>
                <a:srgbClr val="000000"/>
              </a:solidFill>
              <a:latin typeface="Tahoma" pitchFamily="34" charset="0"/>
            </a:endParaRPr>
          </a:p>
          <a:p>
            <a:pPr eaLnBrk="0" fontAlgn="base" hangingPunct="0">
              <a:spcBef>
                <a:spcPct val="0"/>
              </a:spcBef>
              <a:spcAft>
                <a:spcPct val="0"/>
              </a:spcAft>
            </a:pPr>
            <a:r>
              <a:rPr lang="el-GR" altLang="de-DE" sz="2000" smtClean="0">
                <a:solidFill>
                  <a:srgbClr val="000000"/>
                </a:solidFill>
                <a:latin typeface="Tahoma" pitchFamily="34" charset="0"/>
              </a:rPr>
              <a:t>κ</a:t>
            </a:r>
            <a:r>
              <a:rPr lang="de-DE" altLang="de-DE" sz="2000" smtClean="0">
                <a:solidFill>
                  <a:srgbClr val="000000"/>
                </a:solidFill>
                <a:latin typeface="Tahoma" pitchFamily="34" charset="0"/>
              </a:rPr>
              <a:t> = 200 MeV</a:t>
            </a:r>
            <a:r>
              <a:rPr lang="en-GB" altLang="de-DE" sz="2000" smtClean="0">
                <a:solidFill>
                  <a:srgbClr val="000000"/>
                </a:solidFill>
                <a:latin typeface="Tahoma" pitchFamily="34" charset="0"/>
              </a:rPr>
              <a:t> </a:t>
            </a:r>
            <a:r>
              <a:rPr lang="en-GB" altLang="de-DE" sz="2000" smtClean="0">
                <a:solidFill>
                  <a:srgbClr val="000000"/>
                </a:solidFill>
                <a:latin typeface="Tahoma" pitchFamily="34" charset="0"/>
                <a:sym typeface="Wingdings" pitchFamily="2" charset="2"/>
              </a:rPr>
              <a:t></a:t>
            </a:r>
            <a:r>
              <a:rPr lang="en-GB" altLang="de-DE" sz="2000" smtClean="0">
                <a:solidFill>
                  <a:srgbClr val="000000"/>
                </a:solidFill>
                <a:latin typeface="Tahoma" pitchFamily="34" charset="0"/>
                <a:sym typeface="Symbol" pitchFamily="18" charset="2"/>
              </a:rPr>
              <a:t> </a:t>
            </a:r>
            <a:r>
              <a:rPr lang="el-GR" altLang="de-DE" sz="2000" smtClean="0">
                <a:solidFill>
                  <a:srgbClr val="000000"/>
                </a:solidFill>
                <a:latin typeface="Tahoma" pitchFamily="34" charset="0"/>
                <a:sym typeface="Symbol" pitchFamily="18" charset="2"/>
              </a:rPr>
              <a:t>ρ</a:t>
            </a:r>
            <a:r>
              <a:rPr lang="en-GB" altLang="de-DE" sz="2000" baseline="-25000" smtClean="0">
                <a:solidFill>
                  <a:srgbClr val="000000"/>
                </a:solidFill>
                <a:latin typeface="Tahoma" pitchFamily="34" charset="0"/>
                <a:sym typeface="Symbol" pitchFamily="18" charset="2"/>
              </a:rPr>
              <a:t>max</a:t>
            </a:r>
            <a:r>
              <a:rPr lang="en-GB" altLang="de-DE" sz="2000" smtClean="0">
                <a:solidFill>
                  <a:srgbClr val="000000"/>
                </a:solidFill>
                <a:latin typeface="Tahoma" pitchFamily="34" charset="0"/>
                <a:sym typeface="Symbol" pitchFamily="18" charset="2"/>
              </a:rPr>
              <a:t></a:t>
            </a:r>
            <a:r>
              <a:rPr lang="en-GB" altLang="de-DE" sz="2000" smtClean="0">
                <a:solidFill>
                  <a:srgbClr val="000000"/>
                </a:solidFill>
                <a:latin typeface="Tahoma" pitchFamily="34" charset="0"/>
              </a:rPr>
              <a:t> 2.9 </a:t>
            </a:r>
            <a:r>
              <a:rPr lang="el-GR" altLang="de-DE" sz="2000" smtClean="0">
                <a:solidFill>
                  <a:srgbClr val="000000"/>
                </a:solidFill>
                <a:latin typeface="Tahoma" pitchFamily="34" charset="0"/>
                <a:sym typeface="Symbol" pitchFamily="18" charset="2"/>
              </a:rPr>
              <a:t>ρ</a:t>
            </a:r>
            <a:r>
              <a:rPr lang="en-GB" altLang="de-DE" sz="2000" baseline="-25000" smtClean="0">
                <a:solidFill>
                  <a:srgbClr val="000000"/>
                </a:solidFill>
                <a:latin typeface="Tahoma" pitchFamily="34" charset="0"/>
                <a:sym typeface="Symbol" pitchFamily="18" charset="2"/>
              </a:rPr>
              <a:t>0 </a:t>
            </a:r>
            <a:r>
              <a:rPr lang="en-GB" altLang="de-DE" sz="2000" smtClean="0">
                <a:solidFill>
                  <a:srgbClr val="000000"/>
                </a:solidFill>
                <a:latin typeface="Tahoma" pitchFamily="34" charset="0"/>
                <a:sym typeface="Wingdings" pitchFamily="2" charset="2"/>
              </a:rPr>
              <a:t> K</a:t>
            </a:r>
            <a:r>
              <a:rPr lang="en-GB" altLang="de-DE" sz="2000" baseline="30000" smtClean="0">
                <a:solidFill>
                  <a:srgbClr val="000000"/>
                </a:solidFill>
                <a:latin typeface="Tahoma" pitchFamily="34" charset="0"/>
                <a:sym typeface="Wingdings" pitchFamily="2" charset="2"/>
              </a:rPr>
              <a:t>+</a:t>
            </a:r>
            <a:r>
              <a:rPr lang="en-GB" altLang="de-DE" sz="2400" smtClean="0">
                <a:solidFill>
                  <a:srgbClr val="FF0000"/>
                </a:solidFill>
                <a:latin typeface="Tahoma" pitchFamily="34" charset="0"/>
                <a:sym typeface="Wingdings" pitchFamily="2" charset="2"/>
              </a:rPr>
              <a:t></a:t>
            </a:r>
          </a:p>
          <a:p>
            <a:pPr eaLnBrk="0" fontAlgn="base" hangingPunct="0">
              <a:spcBef>
                <a:spcPct val="0"/>
              </a:spcBef>
              <a:spcAft>
                <a:spcPct val="0"/>
              </a:spcAft>
            </a:pPr>
            <a:r>
              <a:rPr lang="el-GR" altLang="de-DE" sz="2000" smtClean="0">
                <a:solidFill>
                  <a:srgbClr val="000000"/>
                </a:solidFill>
                <a:latin typeface="Tahoma" pitchFamily="34" charset="0"/>
              </a:rPr>
              <a:t>κ</a:t>
            </a:r>
            <a:r>
              <a:rPr lang="de-DE" altLang="de-DE" sz="2000" smtClean="0">
                <a:solidFill>
                  <a:srgbClr val="000000"/>
                </a:solidFill>
                <a:latin typeface="Tahoma" pitchFamily="34" charset="0"/>
              </a:rPr>
              <a:t> = 380 MeV</a:t>
            </a:r>
            <a:r>
              <a:rPr lang="en-GB" altLang="de-DE" sz="2000" smtClean="0">
                <a:solidFill>
                  <a:srgbClr val="000000"/>
                </a:solidFill>
                <a:latin typeface="Tahoma" pitchFamily="34" charset="0"/>
              </a:rPr>
              <a:t> </a:t>
            </a:r>
            <a:r>
              <a:rPr lang="en-GB" altLang="de-DE" sz="2000" smtClean="0">
                <a:solidFill>
                  <a:srgbClr val="000000"/>
                </a:solidFill>
                <a:latin typeface="Tahoma" pitchFamily="34" charset="0"/>
                <a:sym typeface="Wingdings" pitchFamily="2" charset="2"/>
              </a:rPr>
              <a:t> </a:t>
            </a:r>
            <a:r>
              <a:rPr lang="el-GR" altLang="de-DE" sz="2000" smtClean="0">
                <a:solidFill>
                  <a:srgbClr val="000000"/>
                </a:solidFill>
                <a:latin typeface="Tahoma" pitchFamily="34" charset="0"/>
                <a:sym typeface="Symbol" pitchFamily="18" charset="2"/>
              </a:rPr>
              <a:t>ρ</a:t>
            </a:r>
            <a:r>
              <a:rPr lang="en-GB" altLang="de-DE" sz="2000" baseline="-25000" smtClean="0">
                <a:solidFill>
                  <a:srgbClr val="000000"/>
                </a:solidFill>
                <a:latin typeface="Tahoma" pitchFamily="34" charset="0"/>
                <a:sym typeface="Symbol" pitchFamily="18" charset="2"/>
              </a:rPr>
              <a:t>max</a:t>
            </a:r>
            <a:r>
              <a:rPr lang="en-GB" altLang="de-DE" sz="2000" smtClean="0">
                <a:solidFill>
                  <a:srgbClr val="000000"/>
                </a:solidFill>
                <a:latin typeface="Tahoma" pitchFamily="34" charset="0"/>
                <a:sym typeface="Symbol" pitchFamily="18" charset="2"/>
              </a:rPr>
              <a:t></a:t>
            </a:r>
            <a:r>
              <a:rPr lang="en-GB" altLang="de-DE" sz="2000" smtClean="0">
                <a:solidFill>
                  <a:srgbClr val="000000"/>
                </a:solidFill>
                <a:latin typeface="Tahoma" pitchFamily="34" charset="0"/>
              </a:rPr>
              <a:t> 2.4 </a:t>
            </a:r>
            <a:r>
              <a:rPr lang="el-GR" altLang="de-DE" sz="2000" smtClean="0">
                <a:solidFill>
                  <a:srgbClr val="000000"/>
                </a:solidFill>
                <a:latin typeface="Tahoma" pitchFamily="34" charset="0"/>
                <a:sym typeface="Symbol" pitchFamily="18" charset="2"/>
              </a:rPr>
              <a:t>ρ</a:t>
            </a:r>
            <a:r>
              <a:rPr lang="en-GB" altLang="de-DE" sz="2000" baseline="-25000" smtClean="0">
                <a:solidFill>
                  <a:srgbClr val="000000"/>
                </a:solidFill>
                <a:latin typeface="Tahoma" pitchFamily="34" charset="0"/>
                <a:sym typeface="Symbol" pitchFamily="18" charset="2"/>
              </a:rPr>
              <a:t>0 </a:t>
            </a:r>
            <a:r>
              <a:rPr lang="en-GB" altLang="de-DE" sz="2000" smtClean="0">
                <a:solidFill>
                  <a:srgbClr val="000000"/>
                </a:solidFill>
                <a:latin typeface="Tahoma" pitchFamily="34" charset="0"/>
                <a:sym typeface="Wingdings" pitchFamily="2" charset="2"/>
              </a:rPr>
              <a:t> K</a:t>
            </a:r>
            <a:r>
              <a:rPr lang="en-GB" altLang="de-DE" sz="2000" baseline="30000" smtClean="0">
                <a:solidFill>
                  <a:srgbClr val="000000"/>
                </a:solidFill>
                <a:latin typeface="Tahoma" pitchFamily="34" charset="0"/>
                <a:sym typeface="Wingdings" pitchFamily="2" charset="2"/>
              </a:rPr>
              <a:t>+</a:t>
            </a:r>
            <a:r>
              <a:rPr lang="en-GB" altLang="de-DE" sz="2400" smtClean="0">
                <a:solidFill>
                  <a:srgbClr val="FF0000"/>
                </a:solidFill>
                <a:latin typeface="Tahoma" pitchFamily="34" charset="0"/>
                <a:sym typeface="Wingdings" pitchFamily="2" charset="2"/>
              </a:rPr>
              <a:t></a:t>
            </a:r>
            <a:endParaRPr lang="en-GB" altLang="de-DE" sz="2000" smtClean="0">
              <a:solidFill>
                <a:srgbClr val="FF0000"/>
              </a:solidFill>
              <a:latin typeface="Tahoma" pitchFamily="34" charset="0"/>
              <a:sym typeface="Wingdings" pitchFamily="2" charset="2"/>
            </a:endParaRPr>
          </a:p>
          <a:p>
            <a:pPr eaLnBrk="0" fontAlgn="base" hangingPunct="0">
              <a:spcBef>
                <a:spcPct val="0"/>
              </a:spcBef>
              <a:spcAft>
                <a:spcPct val="0"/>
              </a:spcAft>
            </a:pPr>
            <a:r>
              <a:rPr lang="en-GB" altLang="de-DE" sz="2000" smtClean="0">
                <a:solidFill>
                  <a:srgbClr val="FF0000"/>
                </a:solidFill>
                <a:latin typeface="Tahoma" pitchFamily="34" charset="0"/>
                <a:sym typeface="Wingdings" pitchFamily="2" charset="2"/>
              </a:rPr>
              <a:t>Reference system C+C: </a:t>
            </a:r>
          </a:p>
          <a:p>
            <a:pPr eaLnBrk="0" fontAlgn="base" hangingPunct="0">
              <a:spcBef>
                <a:spcPct val="0"/>
              </a:spcBef>
              <a:spcAft>
                <a:spcPct val="0"/>
              </a:spcAft>
            </a:pPr>
            <a:r>
              <a:rPr lang="en-GB" altLang="de-DE" sz="2000" smtClean="0">
                <a:solidFill>
                  <a:srgbClr val="000000"/>
                </a:solidFill>
                <a:latin typeface="Tahoma" pitchFamily="34" charset="0"/>
                <a:sym typeface="Wingdings" pitchFamily="2" charset="2"/>
              </a:rPr>
              <a:t>K</a:t>
            </a:r>
            <a:r>
              <a:rPr lang="en-GB" altLang="de-DE" sz="2000" baseline="30000" smtClean="0">
                <a:solidFill>
                  <a:srgbClr val="000000"/>
                </a:solidFill>
                <a:latin typeface="Tahoma" pitchFamily="34" charset="0"/>
                <a:sym typeface="Wingdings" pitchFamily="2" charset="2"/>
              </a:rPr>
              <a:t>+</a:t>
            </a:r>
            <a:r>
              <a:rPr lang="en-GB" altLang="de-DE" sz="2000" smtClean="0">
                <a:solidFill>
                  <a:srgbClr val="000000"/>
                </a:solidFill>
                <a:latin typeface="Tahoma" pitchFamily="34" charset="0"/>
                <a:sym typeface="Wingdings" pitchFamily="2" charset="2"/>
              </a:rPr>
              <a:t> yield not sensitive to EOS</a:t>
            </a:r>
          </a:p>
        </p:txBody>
      </p:sp>
      <p:sp>
        <p:nvSpPr>
          <p:cNvPr id="237577" name="Text Box 9"/>
          <p:cNvSpPr txBox="1">
            <a:spLocks noChangeArrowheads="1"/>
          </p:cNvSpPr>
          <p:nvPr/>
        </p:nvSpPr>
        <p:spPr bwMode="auto">
          <a:xfrm>
            <a:off x="252413" y="1243013"/>
            <a:ext cx="8928100" cy="52322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de-DE" sz="2800" dirty="0" smtClean="0">
                <a:solidFill>
                  <a:srgbClr val="FF0000"/>
                </a:solidFill>
                <a:latin typeface="Tahoma" pitchFamily="34" charset="0"/>
              </a:rPr>
              <a:t>Idea: </a:t>
            </a:r>
            <a:r>
              <a:rPr lang="en-GB" altLang="de-DE" sz="2800" dirty="0" smtClean="0">
                <a:solidFill>
                  <a:srgbClr val="000000"/>
                </a:solidFill>
                <a:latin typeface="Tahoma" pitchFamily="34" charset="0"/>
              </a:rPr>
              <a:t>K</a:t>
            </a:r>
            <a:r>
              <a:rPr lang="en-GB" altLang="de-DE" sz="2800" baseline="30000" dirty="0" smtClean="0">
                <a:solidFill>
                  <a:srgbClr val="000000"/>
                </a:solidFill>
                <a:latin typeface="Tahoma" pitchFamily="34" charset="0"/>
              </a:rPr>
              <a:t>+</a:t>
            </a:r>
            <a:r>
              <a:rPr lang="en-GB" altLang="de-DE" sz="2800" dirty="0" smtClean="0">
                <a:solidFill>
                  <a:srgbClr val="000000"/>
                </a:solidFill>
                <a:latin typeface="Tahoma" pitchFamily="34" charset="0"/>
              </a:rPr>
              <a:t> yield </a:t>
            </a:r>
            <a:r>
              <a:rPr lang="en-GB" altLang="de-DE" sz="2800" dirty="0" smtClean="0">
                <a:solidFill>
                  <a:srgbClr val="000000"/>
                </a:solidFill>
                <a:latin typeface="Tahoma" pitchFamily="34" charset="0"/>
                <a:sym typeface="Symbol" pitchFamily="18" charset="2"/>
              </a:rPr>
              <a:t> baryon density</a:t>
            </a:r>
            <a:r>
              <a:rPr lang="de-DE" altLang="de-DE" sz="2800" dirty="0" smtClean="0">
                <a:solidFill>
                  <a:srgbClr val="000000"/>
                </a:solidFill>
                <a:latin typeface="Tahoma" pitchFamily="34" charset="0"/>
                <a:sym typeface="Symbol" pitchFamily="18" charset="2"/>
              </a:rPr>
              <a:t> </a:t>
            </a:r>
            <a:r>
              <a:rPr lang="en-GB" altLang="de-DE" sz="2800" dirty="0" smtClean="0">
                <a:solidFill>
                  <a:srgbClr val="000000"/>
                </a:solidFill>
                <a:latin typeface="Tahoma" pitchFamily="34" charset="0"/>
                <a:sym typeface="Symbol" pitchFamily="18" charset="2"/>
              </a:rPr>
              <a:t></a:t>
            </a:r>
            <a:r>
              <a:rPr lang="de-DE" altLang="de-DE" sz="2800" dirty="0" smtClean="0">
                <a:solidFill>
                  <a:srgbClr val="000000"/>
                </a:solidFill>
                <a:latin typeface="Tahoma" pitchFamily="34" charset="0"/>
                <a:sym typeface="Symbol" pitchFamily="18" charset="2"/>
              </a:rPr>
              <a:t> </a:t>
            </a:r>
            <a:r>
              <a:rPr lang="en-GB" altLang="de-DE" sz="2800" dirty="0" smtClean="0">
                <a:solidFill>
                  <a:srgbClr val="000000"/>
                </a:solidFill>
                <a:latin typeface="Tahoma" pitchFamily="34" charset="0"/>
                <a:sym typeface="Symbol" pitchFamily="18" charset="2"/>
              </a:rPr>
              <a:t>compressibility </a:t>
            </a:r>
            <a:endParaRPr lang="de-DE" altLang="de-DE" sz="2800" dirty="0" smtClean="0">
              <a:solidFill>
                <a:srgbClr val="000000"/>
              </a:solidFill>
              <a:latin typeface="Tahoma" pitchFamily="34" charset="0"/>
            </a:endParaRPr>
          </a:p>
        </p:txBody>
      </p:sp>
      <p:sp>
        <p:nvSpPr>
          <p:cNvPr id="237574" name="Text Box 6"/>
          <p:cNvSpPr txBox="1">
            <a:spLocks noChangeArrowheads="1"/>
          </p:cNvSpPr>
          <p:nvPr/>
        </p:nvSpPr>
        <p:spPr bwMode="auto">
          <a:xfrm>
            <a:off x="250825" y="4724400"/>
            <a:ext cx="396081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GB" altLang="de-DE" u="sng" dirty="0" smtClean="0">
                <a:solidFill>
                  <a:srgbClr val="000000"/>
                </a:solidFill>
                <a:latin typeface="Tahoma" pitchFamily="34" charset="0"/>
              </a:rPr>
              <a:t>Experiment: </a:t>
            </a:r>
          </a:p>
          <a:p>
            <a:pPr fontAlgn="base">
              <a:spcBef>
                <a:spcPct val="0"/>
              </a:spcBef>
              <a:spcAft>
                <a:spcPct val="0"/>
              </a:spcAft>
            </a:pPr>
            <a:r>
              <a:rPr lang="en-GB" altLang="de-DE" dirty="0" smtClean="0">
                <a:solidFill>
                  <a:srgbClr val="000000"/>
                </a:solidFill>
                <a:latin typeface="Tahoma" pitchFamily="34" charset="0"/>
              </a:rPr>
              <a:t>C. Sturm et al., (</a:t>
            </a:r>
            <a:r>
              <a:rPr lang="en-GB" altLang="de-DE" dirty="0" err="1" smtClean="0">
                <a:solidFill>
                  <a:srgbClr val="000000"/>
                </a:solidFill>
                <a:latin typeface="Tahoma" pitchFamily="34" charset="0"/>
              </a:rPr>
              <a:t>KaoS</a:t>
            </a:r>
            <a:r>
              <a:rPr lang="en-GB" altLang="de-DE" dirty="0" smtClean="0">
                <a:solidFill>
                  <a:srgbClr val="000000"/>
                </a:solidFill>
                <a:latin typeface="Tahoma" pitchFamily="34" charset="0"/>
              </a:rPr>
              <a:t> Collaboration), </a:t>
            </a:r>
          </a:p>
          <a:p>
            <a:pPr fontAlgn="base">
              <a:spcBef>
                <a:spcPct val="0"/>
              </a:spcBef>
              <a:spcAft>
                <a:spcPct val="0"/>
              </a:spcAft>
            </a:pPr>
            <a:r>
              <a:rPr lang="en-GB" altLang="de-DE" dirty="0" smtClean="0">
                <a:solidFill>
                  <a:srgbClr val="000000"/>
                </a:solidFill>
                <a:latin typeface="Tahoma" pitchFamily="34" charset="0"/>
              </a:rPr>
              <a:t>Phys. Rev. </a:t>
            </a:r>
            <a:r>
              <a:rPr lang="en-GB" altLang="de-DE" dirty="0" err="1" smtClean="0">
                <a:solidFill>
                  <a:srgbClr val="000000"/>
                </a:solidFill>
                <a:latin typeface="Tahoma" pitchFamily="34" charset="0"/>
              </a:rPr>
              <a:t>Lett</a:t>
            </a:r>
            <a:r>
              <a:rPr lang="en-GB" altLang="de-DE" dirty="0" smtClean="0">
                <a:solidFill>
                  <a:srgbClr val="000000"/>
                </a:solidFill>
                <a:latin typeface="Tahoma" pitchFamily="34" charset="0"/>
              </a:rPr>
              <a:t>. 86 (2001) 39</a:t>
            </a:r>
          </a:p>
          <a:p>
            <a:pPr fontAlgn="base">
              <a:spcBef>
                <a:spcPct val="0"/>
              </a:spcBef>
              <a:spcAft>
                <a:spcPct val="0"/>
              </a:spcAft>
            </a:pPr>
            <a:r>
              <a:rPr lang="en-GB" altLang="de-DE" u="sng" dirty="0" smtClean="0">
                <a:solidFill>
                  <a:srgbClr val="000000"/>
                </a:solidFill>
                <a:latin typeface="Tahoma" pitchFamily="34" charset="0"/>
              </a:rPr>
              <a:t>Theory: </a:t>
            </a:r>
          </a:p>
          <a:p>
            <a:pPr fontAlgn="base">
              <a:spcBef>
                <a:spcPct val="0"/>
              </a:spcBef>
              <a:spcAft>
                <a:spcPct val="0"/>
              </a:spcAft>
            </a:pPr>
            <a:r>
              <a:rPr lang="en-US" altLang="de-DE" dirty="0" smtClean="0">
                <a:solidFill>
                  <a:srgbClr val="000000"/>
                </a:solidFill>
                <a:latin typeface="Tahoma" pitchFamily="34" charset="0"/>
              </a:rPr>
              <a:t>Ch. Fuchs et al., </a:t>
            </a:r>
          </a:p>
          <a:p>
            <a:pPr fontAlgn="base">
              <a:spcBef>
                <a:spcPct val="0"/>
              </a:spcBef>
              <a:spcAft>
                <a:spcPct val="0"/>
              </a:spcAft>
            </a:pPr>
            <a:r>
              <a:rPr lang="en-US" altLang="de-DE" dirty="0" smtClean="0">
                <a:solidFill>
                  <a:srgbClr val="000000"/>
                </a:solidFill>
                <a:latin typeface="Tahoma" pitchFamily="34" charset="0"/>
              </a:rPr>
              <a:t>Phys. Rev. </a:t>
            </a:r>
            <a:r>
              <a:rPr lang="en-US" altLang="de-DE" dirty="0" err="1" smtClean="0">
                <a:solidFill>
                  <a:srgbClr val="000000"/>
                </a:solidFill>
                <a:latin typeface="Tahoma" pitchFamily="34" charset="0"/>
              </a:rPr>
              <a:t>Lett</a:t>
            </a:r>
            <a:r>
              <a:rPr lang="en-US" altLang="de-DE" dirty="0" smtClean="0">
                <a:solidFill>
                  <a:srgbClr val="000000"/>
                </a:solidFill>
                <a:latin typeface="Tahoma" pitchFamily="34" charset="0"/>
              </a:rPr>
              <a:t>. 86 (2001) 1974</a:t>
            </a:r>
          </a:p>
        </p:txBody>
      </p:sp>
    </p:spTree>
    <p:extLst>
      <p:ext uri="{BB962C8B-B14F-4D97-AF65-F5344CB8AC3E}">
        <p14:creationId xmlns:p14="http://schemas.microsoft.com/office/powerpoint/2010/main" val="1552598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skyrme_eos"/>
          <p:cNvPicPr>
            <a:picLocks noChangeAspect="1" noChangeArrowheads="1"/>
          </p:cNvPicPr>
          <p:nvPr/>
        </p:nvPicPr>
        <p:blipFill>
          <a:blip r:embed="rId2" cstate="print">
            <a:extLst>
              <a:ext uri="{28A0092B-C50C-407E-A947-70E740481C1C}">
                <a14:useLocalDpi xmlns:a14="http://schemas.microsoft.com/office/drawing/2010/main" val="0"/>
              </a:ext>
            </a:extLst>
          </a:blip>
          <a:srcRect r="10715"/>
          <a:stretch>
            <a:fillRect/>
          </a:stretch>
        </p:blipFill>
        <p:spPr bwMode="auto">
          <a:xfrm>
            <a:off x="4678363" y="1268760"/>
            <a:ext cx="3810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23587" name="Text Box 3"/>
          <p:cNvSpPr txBox="1">
            <a:spLocks noChangeArrowheads="1"/>
          </p:cNvSpPr>
          <p:nvPr/>
        </p:nvSpPr>
        <p:spPr bwMode="auto">
          <a:xfrm>
            <a:off x="0" y="-30163"/>
            <a:ext cx="9144000" cy="579438"/>
          </a:xfrm>
          <a:prstGeom prst="rect">
            <a:avLst/>
          </a:prstGeom>
          <a:noFill/>
          <a:ln>
            <a:noFill/>
          </a:ln>
          <a:effectLst/>
          <a:extLst/>
        </p:spPr>
        <p:txBody>
          <a:bodyPr anchor="ctr">
            <a:spAutoFit/>
          </a:bodyPr>
          <a:lstStyle/>
          <a:p>
            <a:pPr algn="ctr" eaLnBrk="0" fontAlgn="base" hangingPunct="0">
              <a:spcBef>
                <a:spcPct val="0"/>
              </a:spcBef>
              <a:spcAft>
                <a:spcPct val="0"/>
              </a:spcAft>
            </a:pPr>
            <a:r>
              <a:rPr lang="en-GB" altLang="de-DE" sz="3200" dirty="0" smtClean="0">
                <a:solidFill>
                  <a:srgbClr val="002060"/>
                </a:solidFill>
                <a:latin typeface="Tahoma" pitchFamily="34" charset="0"/>
              </a:rPr>
              <a:t>The compressibility of </a:t>
            </a:r>
            <a:r>
              <a:rPr lang="en-GB" altLang="de-DE" sz="3200" dirty="0">
                <a:solidFill>
                  <a:srgbClr val="002060"/>
                </a:solidFill>
                <a:latin typeface="Tahoma" pitchFamily="34" charset="0"/>
              </a:rPr>
              <a:t>(</a:t>
            </a:r>
            <a:r>
              <a:rPr lang="en-GB" altLang="de-DE" sz="3200" dirty="0" smtClean="0">
                <a:solidFill>
                  <a:srgbClr val="002060"/>
                </a:solidFill>
                <a:latin typeface="Tahoma" pitchFamily="34" charset="0"/>
              </a:rPr>
              <a:t>symmetric) nuclear matter</a:t>
            </a:r>
          </a:p>
        </p:txBody>
      </p:sp>
      <p:sp>
        <p:nvSpPr>
          <p:cNvPr id="323588" name="Text Box 4"/>
          <p:cNvSpPr txBox="1">
            <a:spLocks noChangeArrowheads="1"/>
          </p:cNvSpPr>
          <p:nvPr/>
        </p:nvSpPr>
        <p:spPr bwMode="auto">
          <a:xfrm>
            <a:off x="1412875" y="644525"/>
            <a:ext cx="7432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GB" altLang="de-DE" sz="1600" smtClean="0">
                <a:solidFill>
                  <a:srgbClr val="000000"/>
                </a:solidFill>
                <a:latin typeface="Tahoma" pitchFamily="34" charset="0"/>
              </a:rPr>
              <a:t>Experiment:  C. Sturm et al., (KaoS Collaboration)  Phys. Rev. Lett. 86 (2001) 39</a:t>
            </a:r>
          </a:p>
        </p:txBody>
      </p:sp>
      <p:sp>
        <p:nvSpPr>
          <p:cNvPr id="323589" name="Text Box 5"/>
          <p:cNvSpPr txBox="1">
            <a:spLocks noChangeArrowheads="1"/>
          </p:cNvSpPr>
          <p:nvPr/>
        </p:nvSpPr>
        <p:spPr bwMode="auto">
          <a:xfrm>
            <a:off x="1404938" y="908050"/>
            <a:ext cx="61753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de-DE" sz="1600" dirty="0" smtClean="0">
                <a:solidFill>
                  <a:srgbClr val="000000"/>
                </a:solidFill>
                <a:latin typeface="Tahoma" pitchFamily="34" charset="0"/>
              </a:rPr>
              <a:t>Theory: QMD  Ch. Fuchs et al., Phys. Rev. Lett. 86 (2001) 1974</a:t>
            </a:r>
          </a:p>
          <a:p>
            <a:pPr eaLnBrk="0" fontAlgn="base" hangingPunct="0">
              <a:spcBef>
                <a:spcPct val="0"/>
              </a:spcBef>
              <a:spcAft>
                <a:spcPct val="0"/>
              </a:spcAft>
            </a:pPr>
            <a:r>
              <a:rPr lang="en-GB" altLang="de-DE" sz="1600" dirty="0" smtClean="0">
                <a:solidFill>
                  <a:srgbClr val="000000"/>
                </a:solidFill>
                <a:latin typeface="Tahoma" pitchFamily="34" charset="0"/>
              </a:rPr>
              <a:t>            IQMD Ch. </a:t>
            </a:r>
            <a:r>
              <a:rPr lang="en-GB" altLang="de-DE" sz="1600" dirty="0" err="1" smtClean="0">
                <a:solidFill>
                  <a:srgbClr val="000000"/>
                </a:solidFill>
                <a:latin typeface="Tahoma" pitchFamily="34" charset="0"/>
              </a:rPr>
              <a:t>Hartnack</a:t>
            </a:r>
            <a:r>
              <a:rPr lang="en-GB" altLang="de-DE" sz="1600" dirty="0" smtClean="0">
                <a:solidFill>
                  <a:srgbClr val="000000"/>
                </a:solidFill>
                <a:latin typeface="Tahoma" pitchFamily="34" charset="0"/>
              </a:rPr>
              <a:t>, J. </a:t>
            </a:r>
            <a:r>
              <a:rPr lang="en-GB" altLang="de-DE" sz="1600" dirty="0" err="1" smtClean="0">
                <a:solidFill>
                  <a:srgbClr val="000000"/>
                </a:solidFill>
                <a:latin typeface="Tahoma" pitchFamily="34" charset="0"/>
              </a:rPr>
              <a:t>Aichelin</a:t>
            </a:r>
            <a:r>
              <a:rPr lang="en-GB" altLang="de-DE" sz="1600" dirty="0" smtClean="0">
                <a:solidFill>
                  <a:srgbClr val="000000"/>
                </a:solidFill>
                <a:latin typeface="Tahoma" pitchFamily="34" charset="0"/>
              </a:rPr>
              <a:t>, J. Phys. G 28 (2002) 1649</a:t>
            </a:r>
            <a:endParaRPr lang="de-DE" altLang="de-DE" sz="1600" dirty="0" smtClean="0">
              <a:solidFill>
                <a:srgbClr val="000000"/>
              </a:solidFill>
              <a:latin typeface="Tahoma" pitchFamily="34" charset="0"/>
            </a:endParaRPr>
          </a:p>
        </p:txBody>
      </p:sp>
      <p:pic>
        <p:nvPicPr>
          <p:cNvPr id="323590" name="Picture 6" descr="Ratio_IQM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1484313"/>
            <a:ext cx="4643438" cy="4338637"/>
          </a:xfrm>
          <a:prstGeom prst="rect">
            <a:avLst/>
          </a:prstGeom>
          <a:noFill/>
          <a:extLst>
            <a:ext uri="{909E8E84-426E-40DD-AFC4-6F175D3DCCD1}">
              <a14:hiddenFill xmlns:a14="http://schemas.microsoft.com/office/drawing/2010/main">
                <a:solidFill>
                  <a:srgbClr val="FFFFFF"/>
                </a:solidFill>
              </a14:hiddenFill>
            </a:ext>
          </a:extLst>
        </p:spPr>
      </p:pic>
      <p:sp>
        <p:nvSpPr>
          <p:cNvPr id="323598" name="Oval 14"/>
          <p:cNvSpPr>
            <a:spLocks noChangeArrowheads="1"/>
          </p:cNvSpPr>
          <p:nvPr/>
        </p:nvSpPr>
        <p:spPr bwMode="auto">
          <a:xfrm>
            <a:off x="6300788" y="4005263"/>
            <a:ext cx="503237" cy="358775"/>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FF0000"/>
              </a:solidFill>
              <a:latin typeface="Comic Sans MS" pitchFamily="66" charset="0"/>
            </a:endParaRPr>
          </a:p>
        </p:txBody>
      </p:sp>
      <p:sp>
        <p:nvSpPr>
          <p:cNvPr id="8" name="Text Box 9"/>
          <p:cNvSpPr txBox="1">
            <a:spLocks noChangeArrowheads="1"/>
          </p:cNvSpPr>
          <p:nvPr/>
        </p:nvSpPr>
        <p:spPr bwMode="auto">
          <a:xfrm>
            <a:off x="223830" y="5661248"/>
            <a:ext cx="90286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sz="2000" dirty="0" smtClean="0">
                <a:solidFill>
                  <a:srgbClr val="FF0000"/>
                </a:solidFill>
                <a:latin typeface="Tahoma" pitchFamily="34" charset="0"/>
              </a:rPr>
              <a:t>Au/C </a:t>
            </a:r>
            <a:r>
              <a:rPr lang="de-DE" altLang="de-DE" sz="2000" dirty="0" err="1" smtClean="0">
                <a:solidFill>
                  <a:srgbClr val="FF0000"/>
                </a:solidFill>
                <a:latin typeface="Tahoma" pitchFamily="34" charset="0"/>
              </a:rPr>
              <a:t>ratio</a:t>
            </a:r>
            <a:r>
              <a:rPr lang="de-DE" altLang="de-DE" sz="2000" dirty="0" smtClean="0">
                <a:solidFill>
                  <a:srgbClr val="FF0000"/>
                </a:solidFill>
                <a:latin typeface="Tahoma" pitchFamily="34" charset="0"/>
              </a:rPr>
              <a:t>: </a:t>
            </a:r>
            <a:r>
              <a:rPr lang="de-DE" altLang="de-DE" sz="2000" dirty="0" err="1" smtClean="0">
                <a:solidFill>
                  <a:srgbClr val="FF0000"/>
                </a:solidFill>
                <a:latin typeface="Tahoma" pitchFamily="34" charset="0"/>
              </a:rPr>
              <a:t>cancellation</a:t>
            </a:r>
            <a:r>
              <a:rPr lang="de-DE" altLang="de-DE" sz="2000" dirty="0" smtClean="0">
                <a:solidFill>
                  <a:srgbClr val="FF0000"/>
                </a:solidFill>
                <a:latin typeface="Tahoma" pitchFamily="34" charset="0"/>
              </a:rPr>
              <a:t> </a:t>
            </a:r>
            <a:r>
              <a:rPr lang="de-DE" altLang="de-DE" sz="2000" dirty="0" err="1" smtClean="0">
                <a:solidFill>
                  <a:srgbClr val="FF0000"/>
                </a:solidFill>
                <a:latin typeface="Tahoma" pitchFamily="34" charset="0"/>
              </a:rPr>
              <a:t>of</a:t>
            </a:r>
            <a:r>
              <a:rPr lang="de-DE" altLang="de-DE" sz="2000" dirty="0" smtClean="0">
                <a:solidFill>
                  <a:srgbClr val="FF0000"/>
                </a:solidFill>
                <a:latin typeface="Tahoma" pitchFamily="34" charset="0"/>
              </a:rPr>
              <a:t> </a:t>
            </a:r>
            <a:r>
              <a:rPr lang="de-DE" altLang="de-DE" sz="2000" dirty="0" err="1" smtClean="0">
                <a:solidFill>
                  <a:srgbClr val="FF0000"/>
                </a:solidFill>
                <a:latin typeface="Tahoma" pitchFamily="34" charset="0"/>
              </a:rPr>
              <a:t>systematic</a:t>
            </a:r>
            <a:r>
              <a:rPr lang="de-DE" altLang="de-DE" sz="2000" dirty="0" smtClean="0">
                <a:solidFill>
                  <a:srgbClr val="FF0000"/>
                </a:solidFill>
                <a:latin typeface="Tahoma" pitchFamily="34" charset="0"/>
              </a:rPr>
              <a:t> </a:t>
            </a:r>
            <a:r>
              <a:rPr lang="de-DE" altLang="de-DE" sz="2000" dirty="0" err="1" smtClean="0">
                <a:solidFill>
                  <a:srgbClr val="FF0000"/>
                </a:solidFill>
                <a:latin typeface="Tahoma" pitchFamily="34" charset="0"/>
              </a:rPr>
              <a:t>errors</a:t>
            </a:r>
            <a:r>
              <a:rPr lang="de-DE" altLang="de-DE" sz="2000" dirty="0" smtClean="0">
                <a:solidFill>
                  <a:srgbClr val="FF0000"/>
                </a:solidFill>
                <a:latin typeface="Tahoma" pitchFamily="34" charset="0"/>
              </a:rPr>
              <a:t> </a:t>
            </a:r>
            <a:r>
              <a:rPr lang="de-DE" altLang="de-DE" sz="2000" dirty="0" err="1" smtClean="0">
                <a:solidFill>
                  <a:srgbClr val="FF0000"/>
                </a:solidFill>
                <a:latin typeface="Tahoma" pitchFamily="34" charset="0"/>
              </a:rPr>
              <a:t>both</a:t>
            </a:r>
            <a:r>
              <a:rPr lang="de-DE" altLang="de-DE" sz="2000" dirty="0" smtClean="0">
                <a:solidFill>
                  <a:srgbClr val="FF0000"/>
                </a:solidFill>
                <a:latin typeface="Tahoma" pitchFamily="34" charset="0"/>
              </a:rPr>
              <a:t> in </a:t>
            </a:r>
            <a:r>
              <a:rPr lang="de-DE" altLang="de-DE" sz="2000" dirty="0" err="1" smtClean="0">
                <a:solidFill>
                  <a:srgbClr val="FF0000"/>
                </a:solidFill>
                <a:latin typeface="Tahoma" pitchFamily="34" charset="0"/>
              </a:rPr>
              <a:t>experiment</a:t>
            </a:r>
            <a:r>
              <a:rPr lang="de-DE" altLang="de-DE" sz="2000" dirty="0" smtClean="0">
                <a:solidFill>
                  <a:srgbClr val="FF0000"/>
                </a:solidFill>
                <a:latin typeface="Tahoma" pitchFamily="34" charset="0"/>
              </a:rPr>
              <a:t> </a:t>
            </a:r>
            <a:r>
              <a:rPr lang="de-DE" altLang="de-DE" sz="2000" dirty="0" err="1" smtClean="0">
                <a:solidFill>
                  <a:srgbClr val="FF0000"/>
                </a:solidFill>
                <a:latin typeface="Tahoma" pitchFamily="34" charset="0"/>
              </a:rPr>
              <a:t>and</a:t>
            </a:r>
            <a:r>
              <a:rPr lang="de-DE" altLang="de-DE" sz="2000" dirty="0" smtClean="0">
                <a:solidFill>
                  <a:srgbClr val="FF0000"/>
                </a:solidFill>
                <a:latin typeface="Tahoma" pitchFamily="34" charset="0"/>
              </a:rPr>
              <a:t> </a:t>
            </a:r>
            <a:r>
              <a:rPr lang="de-DE" altLang="de-DE" sz="2000" dirty="0" err="1" smtClean="0">
                <a:solidFill>
                  <a:srgbClr val="FF0000"/>
                </a:solidFill>
                <a:latin typeface="Tahoma" pitchFamily="34" charset="0"/>
              </a:rPr>
              <a:t>theory</a:t>
            </a:r>
            <a:r>
              <a:rPr lang="de-DE" altLang="de-DE" sz="2000" dirty="0" smtClean="0">
                <a:solidFill>
                  <a:srgbClr val="FF0000"/>
                </a:solidFill>
                <a:latin typeface="Tahoma" pitchFamily="34" charset="0"/>
              </a:rPr>
              <a:t> </a:t>
            </a:r>
          </a:p>
        </p:txBody>
      </p:sp>
    </p:spTree>
    <p:extLst>
      <p:ext uri="{BB962C8B-B14F-4D97-AF65-F5344CB8AC3E}">
        <p14:creationId xmlns:p14="http://schemas.microsoft.com/office/powerpoint/2010/main" val="3282279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skyrme_eos"/>
          <p:cNvPicPr>
            <a:picLocks noChangeAspect="1" noChangeArrowheads="1"/>
          </p:cNvPicPr>
          <p:nvPr/>
        </p:nvPicPr>
        <p:blipFill>
          <a:blip r:embed="rId2" cstate="print">
            <a:extLst>
              <a:ext uri="{28A0092B-C50C-407E-A947-70E740481C1C}">
                <a14:useLocalDpi xmlns:a14="http://schemas.microsoft.com/office/drawing/2010/main" val="0"/>
              </a:ext>
            </a:extLst>
          </a:blip>
          <a:srcRect r="10715"/>
          <a:stretch>
            <a:fillRect/>
          </a:stretch>
        </p:blipFill>
        <p:spPr bwMode="auto">
          <a:xfrm>
            <a:off x="4572000" y="1295400"/>
            <a:ext cx="3810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23588" name="Text Box 4"/>
          <p:cNvSpPr txBox="1">
            <a:spLocks noChangeArrowheads="1"/>
          </p:cNvSpPr>
          <p:nvPr/>
        </p:nvSpPr>
        <p:spPr bwMode="auto">
          <a:xfrm>
            <a:off x="1412875" y="644525"/>
            <a:ext cx="7432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GB" altLang="de-DE" sz="1600" smtClean="0">
                <a:solidFill>
                  <a:srgbClr val="000000"/>
                </a:solidFill>
                <a:latin typeface="Tahoma" pitchFamily="34" charset="0"/>
              </a:rPr>
              <a:t>Experiment:  C. Sturm et al., (KaoS Collaboration)  Phys. Rev. Lett. 86 (2001) 39</a:t>
            </a:r>
          </a:p>
        </p:txBody>
      </p:sp>
      <p:sp>
        <p:nvSpPr>
          <p:cNvPr id="323589" name="Text Box 5"/>
          <p:cNvSpPr txBox="1">
            <a:spLocks noChangeArrowheads="1"/>
          </p:cNvSpPr>
          <p:nvPr/>
        </p:nvSpPr>
        <p:spPr bwMode="auto">
          <a:xfrm>
            <a:off x="1404938" y="908050"/>
            <a:ext cx="61753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de-DE" sz="1600" smtClean="0">
                <a:solidFill>
                  <a:srgbClr val="000000"/>
                </a:solidFill>
                <a:latin typeface="Tahoma" pitchFamily="34" charset="0"/>
              </a:rPr>
              <a:t>Theory: QMD  Ch. Fuchs et al., Phys. Rev. Lett. 86 (2001) 1974</a:t>
            </a:r>
          </a:p>
          <a:p>
            <a:pPr eaLnBrk="0" fontAlgn="base" hangingPunct="0">
              <a:spcBef>
                <a:spcPct val="0"/>
              </a:spcBef>
              <a:spcAft>
                <a:spcPct val="0"/>
              </a:spcAft>
            </a:pPr>
            <a:r>
              <a:rPr lang="en-GB" altLang="de-DE" sz="1600" smtClean="0">
                <a:solidFill>
                  <a:srgbClr val="000000"/>
                </a:solidFill>
                <a:latin typeface="Tahoma" pitchFamily="34" charset="0"/>
              </a:rPr>
              <a:t>            IQMD Ch. Hartnack, J. Aichelin, J. Phys. G 28 (2002) 1649</a:t>
            </a:r>
            <a:endParaRPr lang="de-DE" altLang="de-DE" sz="1600" smtClean="0">
              <a:solidFill>
                <a:srgbClr val="000000"/>
              </a:solidFill>
              <a:latin typeface="Tahoma" pitchFamily="34" charset="0"/>
            </a:endParaRPr>
          </a:p>
        </p:txBody>
      </p:sp>
      <p:pic>
        <p:nvPicPr>
          <p:cNvPr id="323590" name="Picture 6" descr="Ratio_IQM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1484313"/>
            <a:ext cx="4643438" cy="4338637"/>
          </a:xfrm>
          <a:prstGeom prst="rect">
            <a:avLst/>
          </a:prstGeom>
          <a:noFill/>
          <a:extLst>
            <a:ext uri="{909E8E84-426E-40DD-AFC4-6F175D3DCCD1}">
              <a14:hiddenFill xmlns:a14="http://schemas.microsoft.com/office/drawing/2010/main">
                <a:solidFill>
                  <a:srgbClr val="FFFFFF"/>
                </a:solidFill>
              </a14:hiddenFill>
            </a:ext>
          </a:extLst>
        </p:spPr>
      </p:pic>
      <p:sp>
        <p:nvSpPr>
          <p:cNvPr id="323591" name="Text Box 7"/>
          <p:cNvSpPr txBox="1">
            <a:spLocks noChangeArrowheads="1"/>
          </p:cNvSpPr>
          <p:nvPr/>
        </p:nvSpPr>
        <p:spPr bwMode="auto">
          <a:xfrm>
            <a:off x="1826813" y="5778133"/>
            <a:ext cx="5125249" cy="830997"/>
          </a:xfrm>
          <a:prstGeom prst="rect">
            <a:avLst/>
          </a:prstGeom>
          <a:noFill/>
          <a:ln>
            <a:noFill/>
          </a:ln>
          <a:effectLst/>
          <a:extLst/>
        </p:spPr>
        <p:txBody>
          <a:bodyPr wrap="none" anchor="ctr">
            <a:spAutoFit/>
          </a:bodyPr>
          <a:lstStyle/>
          <a:p>
            <a:pPr algn="ctr" eaLnBrk="0" fontAlgn="base" hangingPunct="0">
              <a:spcBef>
                <a:spcPct val="0"/>
              </a:spcBef>
              <a:spcAft>
                <a:spcPct val="0"/>
              </a:spcAft>
            </a:pPr>
            <a:r>
              <a:rPr lang="en-GB" altLang="de-DE" sz="2400" dirty="0">
                <a:solidFill>
                  <a:srgbClr val="FF0000"/>
                </a:solidFill>
                <a:latin typeface="Tahoma" pitchFamily="34" charset="0"/>
              </a:rPr>
              <a:t>S</a:t>
            </a:r>
            <a:r>
              <a:rPr lang="en-GB" altLang="de-DE" sz="2400" dirty="0" smtClean="0">
                <a:solidFill>
                  <a:srgbClr val="FF0000"/>
                </a:solidFill>
                <a:latin typeface="Tahoma" pitchFamily="34" charset="0"/>
              </a:rPr>
              <a:t>oft equation-of-state: </a:t>
            </a:r>
            <a:r>
              <a:rPr lang="el-GR" altLang="de-DE" sz="2400" dirty="0" smtClean="0">
                <a:solidFill>
                  <a:srgbClr val="FF0000"/>
                </a:solidFill>
                <a:latin typeface="Tahoma" pitchFamily="34" charset="0"/>
              </a:rPr>
              <a:t>κ</a:t>
            </a:r>
            <a:r>
              <a:rPr lang="de-DE" altLang="de-DE" sz="2400" dirty="0" smtClean="0">
                <a:solidFill>
                  <a:srgbClr val="FF0000"/>
                </a:solidFill>
                <a:latin typeface="Tahoma" pitchFamily="34" charset="0"/>
              </a:rPr>
              <a:t> </a:t>
            </a:r>
            <a:r>
              <a:rPr lang="en-GB" altLang="de-DE" sz="2400" dirty="0" smtClean="0">
                <a:solidFill>
                  <a:srgbClr val="FF0000"/>
                </a:solidFill>
                <a:latin typeface="Tahoma" pitchFamily="34" charset="0"/>
              </a:rPr>
              <a:t>≤ 200 MeV</a:t>
            </a:r>
          </a:p>
          <a:p>
            <a:pPr eaLnBrk="0" fontAlgn="base" hangingPunct="0">
              <a:spcBef>
                <a:spcPct val="0"/>
              </a:spcBef>
              <a:spcAft>
                <a:spcPct val="0"/>
              </a:spcAft>
            </a:pPr>
            <a:r>
              <a:rPr lang="en-GB" altLang="de-DE" sz="2400" dirty="0">
                <a:solidFill>
                  <a:srgbClr val="FF0000"/>
                </a:solidFill>
                <a:latin typeface="Tahoma" pitchFamily="34" charset="0"/>
              </a:rPr>
              <a:t>C</a:t>
            </a:r>
            <a:r>
              <a:rPr lang="en-GB" altLang="de-DE" sz="2400" dirty="0" smtClean="0">
                <a:solidFill>
                  <a:srgbClr val="FF0000"/>
                </a:solidFill>
                <a:latin typeface="Tahoma" pitchFamily="34" charset="0"/>
              </a:rPr>
              <a:t>onfirmation of flow measurements </a:t>
            </a:r>
          </a:p>
        </p:txBody>
      </p:sp>
      <p:sp>
        <p:nvSpPr>
          <p:cNvPr id="323592" name="AutoShape 8"/>
          <p:cNvSpPr>
            <a:spLocks noChangeArrowheads="1"/>
          </p:cNvSpPr>
          <p:nvPr/>
        </p:nvSpPr>
        <p:spPr bwMode="auto">
          <a:xfrm>
            <a:off x="886247" y="5238750"/>
            <a:ext cx="733425" cy="1214438"/>
          </a:xfrm>
          <a:prstGeom prst="curvedRightArrow">
            <a:avLst>
              <a:gd name="adj1" fmla="val 33117"/>
              <a:gd name="adj2" fmla="val 66234"/>
              <a:gd name="adj3" fmla="val 33333"/>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FF0000"/>
              </a:solidFill>
              <a:latin typeface="Comic Sans MS" pitchFamily="66" charset="0"/>
            </a:endParaRPr>
          </a:p>
        </p:txBody>
      </p:sp>
      <p:sp>
        <p:nvSpPr>
          <p:cNvPr id="323594" name="Rectangle 10"/>
          <p:cNvSpPr>
            <a:spLocks noChangeArrowheads="1"/>
          </p:cNvSpPr>
          <p:nvPr/>
        </p:nvSpPr>
        <p:spPr bwMode="auto">
          <a:xfrm>
            <a:off x="5651500" y="1773238"/>
            <a:ext cx="1584325" cy="2873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FF0000"/>
              </a:solidFill>
              <a:latin typeface="Comic Sans MS" pitchFamily="66" charset="0"/>
            </a:endParaRPr>
          </a:p>
        </p:txBody>
      </p:sp>
      <p:sp>
        <p:nvSpPr>
          <p:cNvPr id="323595" name="Rectangle 11"/>
          <p:cNvSpPr>
            <a:spLocks noChangeArrowheads="1"/>
          </p:cNvSpPr>
          <p:nvPr/>
        </p:nvSpPr>
        <p:spPr bwMode="auto">
          <a:xfrm>
            <a:off x="7235825" y="1700213"/>
            <a:ext cx="936625" cy="15843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FF0000"/>
              </a:solidFill>
              <a:latin typeface="Comic Sans MS" pitchFamily="66" charset="0"/>
            </a:endParaRPr>
          </a:p>
        </p:txBody>
      </p:sp>
      <p:sp>
        <p:nvSpPr>
          <p:cNvPr id="323596" name="Rectangle 12"/>
          <p:cNvSpPr>
            <a:spLocks noChangeArrowheads="1"/>
          </p:cNvSpPr>
          <p:nvPr/>
        </p:nvSpPr>
        <p:spPr bwMode="auto">
          <a:xfrm>
            <a:off x="6588125" y="3213100"/>
            <a:ext cx="936625" cy="5762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FF0000"/>
              </a:solidFill>
              <a:latin typeface="Comic Sans MS" pitchFamily="66" charset="0"/>
            </a:endParaRPr>
          </a:p>
        </p:txBody>
      </p:sp>
      <p:sp>
        <p:nvSpPr>
          <p:cNvPr id="323597" name="Oval 13"/>
          <p:cNvSpPr>
            <a:spLocks noChangeArrowheads="1"/>
          </p:cNvSpPr>
          <p:nvPr/>
        </p:nvSpPr>
        <p:spPr bwMode="auto">
          <a:xfrm>
            <a:off x="5724525" y="3573463"/>
            <a:ext cx="1511300" cy="719137"/>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FF0000"/>
              </a:solidFill>
              <a:latin typeface="Comic Sans MS" pitchFamily="66" charset="0"/>
            </a:endParaRPr>
          </a:p>
        </p:txBody>
      </p:sp>
      <p:sp>
        <p:nvSpPr>
          <p:cNvPr id="323598" name="Oval 14"/>
          <p:cNvSpPr>
            <a:spLocks noChangeArrowheads="1"/>
          </p:cNvSpPr>
          <p:nvPr/>
        </p:nvSpPr>
        <p:spPr bwMode="auto">
          <a:xfrm>
            <a:off x="6300788" y="4005263"/>
            <a:ext cx="503237" cy="358775"/>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FF0000"/>
              </a:solidFill>
              <a:latin typeface="Comic Sans MS" pitchFamily="66" charset="0"/>
            </a:endParaRPr>
          </a:p>
        </p:txBody>
      </p:sp>
      <p:sp>
        <p:nvSpPr>
          <p:cNvPr id="15" name="Text Box 3"/>
          <p:cNvSpPr txBox="1">
            <a:spLocks noChangeArrowheads="1"/>
          </p:cNvSpPr>
          <p:nvPr/>
        </p:nvSpPr>
        <p:spPr bwMode="auto">
          <a:xfrm>
            <a:off x="0" y="-30163"/>
            <a:ext cx="9144000" cy="579438"/>
          </a:xfrm>
          <a:prstGeom prst="rect">
            <a:avLst/>
          </a:prstGeom>
          <a:noFill/>
          <a:ln>
            <a:noFill/>
          </a:ln>
          <a:effectLst/>
          <a:extLst/>
        </p:spPr>
        <p:txBody>
          <a:bodyPr anchor="ctr">
            <a:spAutoFit/>
          </a:bodyPr>
          <a:lstStyle/>
          <a:p>
            <a:pPr algn="ctr" eaLnBrk="0" fontAlgn="base" hangingPunct="0">
              <a:spcBef>
                <a:spcPct val="0"/>
              </a:spcBef>
              <a:spcAft>
                <a:spcPct val="0"/>
              </a:spcAft>
            </a:pPr>
            <a:r>
              <a:rPr lang="en-GB" altLang="de-DE" sz="3200" dirty="0" smtClean="0">
                <a:solidFill>
                  <a:srgbClr val="002060"/>
                </a:solidFill>
                <a:latin typeface="Tahoma" pitchFamily="34" charset="0"/>
              </a:rPr>
              <a:t>The compressibility of </a:t>
            </a:r>
            <a:r>
              <a:rPr lang="en-GB" altLang="de-DE" sz="3200" dirty="0">
                <a:solidFill>
                  <a:srgbClr val="002060"/>
                </a:solidFill>
                <a:latin typeface="Tahoma" pitchFamily="34" charset="0"/>
              </a:rPr>
              <a:t>(</a:t>
            </a:r>
            <a:r>
              <a:rPr lang="en-GB" altLang="de-DE" sz="3200" dirty="0" smtClean="0">
                <a:solidFill>
                  <a:srgbClr val="002060"/>
                </a:solidFill>
                <a:latin typeface="Tahoma" pitchFamily="34" charset="0"/>
              </a:rPr>
              <a:t>symmetric) nuclear matter</a:t>
            </a:r>
          </a:p>
        </p:txBody>
      </p:sp>
    </p:spTree>
    <p:extLst>
      <p:ext uri="{BB962C8B-B14F-4D97-AF65-F5344CB8AC3E}">
        <p14:creationId xmlns:p14="http://schemas.microsoft.com/office/powerpoint/2010/main" val="145220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568325"/>
            <a:ext cx="9180513" cy="742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483" name="Line 3"/>
          <p:cNvSpPr>
            <a:spLocks noChangeShapeType="1"/>
          </p:cNvSpPr>
          <p:nvPr/>
        </p:nvSpPr>
        <p:spPr bwMode="auto">
          <a:xfrm>
            <a:off x="1116013" y="4292600"/>
            <a:ext cx="250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44484" name="Line 4"/>
          <p:cNvSpPr>
            <a:spLocks noChangeShapeType="1"/>
          </p:cNvSpPr>
          <p:nvPr/>
        </p:nvSpPr>
        <p:spPr bwMode="auto">
          <a:xfrm>
            <a:off x="107950" y="6237288"/>
            <a:ext cx="250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44485" name="Freeform 5"/>
          <p:cNvSpPr>
            <a:spLocks/>
          </p:cNvSpPr>
          <p:nvPr/>
        </p:nvSpPr>
        <p:spPr bwMode="auto">
          <a:xfrm>
            <a:off x="4051300" y="3987800"/>
            <a:ext cx="2249488" cy="1455738"/>
          </a:xfrm>
          <a:custGeom>
            <a:avLst/>
            <a:gdLst>
              <a:gd name="T0" fmla="*/ 0 w 1417"/>
              <a:gd name="T1" fmla="*/ 752 h 917"/>
              <a:gd name="T2" fmla="*/ 558 w 1417"/>
              <a:gd name="T3" fmla="*/ 522 h 917"/>
              <a:gd name="T4" fmla="*/ 928 w 1417"/>
              <a:gd name="T5" fmla="*/ 312 h 917"/>
              <a:gd name="T6" fmla="*/ 1192 w 1417"/>
              <a:gd name="T7" fmla="*/ 160 h 917"/>
              <a:gd name="T8" fmla="*/ 1408 w 1417"/>
              <a:gd name="T9" fmla="*/ 0 h 917"/>
              <a:gd name="T10" fmla="*/ 1417 w 1417"/>
              <a:gd name="T11" fmla="*/ 328 h 917"/>
              <a:gd name="T12" fmla="*/ 918 w 1417"/>
              <a:gd name="T13" fmla="*/ 645 h 917"/>
              <a:gd name="T14" fmla="*/ 374 w 1417"/>
              <a:gd name="T15" fmla="*/ 872 h 917"/>
              <a:gd name="T16" fmla="*/ 56 w 1417"/>
              <a:gd name="T17" fmla="*/ 917 h 917"/>
              <a:gd name="T18" fmla="*/ 0 w 1417"/>
              <a:gd name="T19" fmla="*/ 752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7" h="917">
                <a:moveTo>
                  <a:pt x="0" y="752"/>
                </a:moveTo>
                <a:lnTo>
                  <a:pt x="558" y="522"/>
                </a:lnTo>
                <a:lnTo>
                  <a:pt x="928" y="312"/>
                </a:lnTo>
                <a:lnTo>
                  <a:pt x="1192" y="160"/>
                </a:lnTo>
                <a:lnTo>
                  <a:pt x="1408" y="0"/>
                </a:lnTo>
                <a:lnTo>
                  <a:pt x="1417" y="328"/>
                </a:lnTo>
                <a:lnTo>
                  <a:pt x="918" y="645"/>
                </a:lnTo>
                <a:lnTo>
                  <a:pt x="374" y="872"/>
                </a:lnTo>
                <a:lnTo>
                  <a:pt x="56" y="917"/>
                </a:lnTo>
                <a:lnTo>
                  <a:pt x="0" y="752"/>
                </a:lnTo>
                <a:close/>
              </a:path>
            </a:pathLst>
          </a:custGeom>
          <a:solidFill>
            <a:srgbClr val="FF0000">
              <a:alpha val="47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44486" name="Text Box 6"/>
          <p:cNvSpPr txBox="1">
            <a:spLocks noChangeArrowheads="1"/>
          </p:cNvSpPr>
          <p:nvPr/>
        </p:nvSpPr>
        <p:spPr bwMode="auto">
          <a:xfrm>
            <a:off x="3217726" y="3165475"/>
            <a:ext cx="21164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sz="2400" dirty="0" smtClean="0">
                <a:solidFill>
                  <a:srgbClr val="FF0000"/>
                </a:solidFill>
                <a:latin typeface="Tahoma" pitchFamily="34" charset="0"/>
              </a:rPr>
              <a:t>K</a:t>
            </a:r>
            <a:r>
              <a:rPr lang="de-DE" altLang="de-DE" sz="2400" baseline="30000" dirty="0" smtClean="0">
                <a:solidFill>
                  <a:srgbClr val="FF0000"/>
                </a:solidFill>
                <a:latin typeface="Tahoma" pitchFamily="34" charset="0"/>
              </a:rPr>
              <a:t>+ </a:t>
            </a:r>
            <a:r>
              <a:rPr lang="de-DE" altLang="de-DE" sz="2400" dirty="0" err="1" smtClean="0">
                <a:solidFill>
                  <a:srgbClr val="FF0000"/>
                </a:solidFill>
                <a:latin typeface="Tahoma" pitchFamily="34" charset="0"/>
              </a:rPr>
              <a:t>production</a:t>
            </a:r>
            <a:r>
              <a:rPr lang="de-DE" altLang="de-DE" sz="2400" dirty="0" smtClean="0">
                <a:solidFill>
                  <a:srgbClr val="FF0000"/>
                </a:solidFill>
                <a:latin typeface="Tahoma" pitchFamily="34" charset="0"/>
              </a:rPr>
              <a:t>,</a:t>
            </a:r>
          </a:p>
          <a:p>
            <a:pPr fontAlgn="base">
              <a:spcBef>
                <a:spcPct val="0"/>
              </a:spcBef>
              <a:spcAft>
                <a:spcPct val="0"/>
              </a:spcAft>
            </a:pPr>
            <a:r>
              <a:rPr lang="de-DE" altLang="de-DE" sz="2400" dirty="0">
                <a:solidFill>
                  <a:srgbClr val="FF0000"/>
                </a:solidFill>
                <a:latin typeface="Tahoma" pitchFamily="34" charset="0"/>
              </a:rPr>
              <a:t>F</a:t>
            </a:r>
            <a:r>
              <a:rPr lang="de-DE" altLang="de-DE" sz="2400" dirty="0" smtClean="0">
                <a:solidFill>
                  <a:srgbClr val="FF0000"/>
                </a:solidFill>
                <a:latin typeface="Tahoma" pitchFamily="34" charset="0"/>
              </a:rPr>
              <a:t>ragment </a:t>
            </a:r>
            <a:r>
              <a:rPr lang="de-DE" altLang="de-DE" sz="2400" dirty="0" err="1" smtClean="0">
                <a:solidFill>
                  <a:srgbClr val="FF0000"/>
                </a:solidFill>
                <a:latin typeface="Tahoma" pitchFamily="34" charset="0"/>
              </a:rPr>
              <a:t>flow</a:t>
            </a:r>
            <a:endParaRPr lang="de-DE" altLang="de-DE" sz="2400" dirty="0" smtClean="0">
              <a:solidFill>
                <a:srgbClr val="FF0000"/>
              </a:solidFill>
              <a:latin typeface="Tahoma" pitchFamily="34" charset="0"/>
            </a:endParaRPr>
          </a:p>
        </p:txBody>
      </p:sp>
    </p:spTree>
    <p:extLst>
      <p:ext uri="{BB962C8B-B14F-4D97-AF65-F5344CB8AC3E}">
        <p14:creationId xmlns:p14="http://schemas.microsoft.com/office/powerpoint/2010/main" val="38813728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44484"/>
                                        </p:tgtEl>
                                        <p:attrNameLst>
                                          <p:attrName>style.visibility</p:attrName>
                                        </p:attrNameLst>
                                      </p:cBhvr>
                                      <p:to>
                                        <p:strVal val="visible"/>
                                      </p:to>
                                    </p:set>
                                    <p:animEffect transition="in" filter="dissolve">
                                      <p:cBhvr>
                                        <p:cTn id="7" dur="500"/>
                                        <p:tgtEl>
                                          <p:spTgt spid="1044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568325"/>
            <a:ext cx="9180513" cy="742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483" name="Line 3"/>
          <p:cNvSpPr>
            <a:spLocks noChangeShapeType="1"/>
          </p:cNvSpPr>
          <p:nvPr/>
        </p:nvSpPr>
        <p:spPr bwMode="auto">
          <a:xfrm>
            <a:off x="1116013" y="4292600"/>
            <a:ext cx="250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44484" name="Line 4"/>
          <p:cNvSpPr>
            <a:spLocks noChangeShapeType="1"/>
          </p:cNvSpPr>
          <p:nvPr/>
        </p:nvSpPr>
        <p:spPr bwMode="auto">
          <a:xfrm>
            <a:off x="107950" y="6237288"/>
            <a:ext cx="250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44485" name="Freeform 5"/>
          <p:cNvSpPr>
            <a:spLocks/>
          </p:cNvSpPr>
          <p:nvPr/>
        </p:nvSpPr>
        <p:spPr bwMode="auto">
          <a:xfrm>
            <a:off x="4051300" y="3987800"/>
            <a:ext cx="2249488" cy="1455738"/>
          </a:xfrm>
          <a:custGeom>
            <a:avLst/>
            <a:gdLst>
              <a:gd name="T0" fmla="*/ 0 w 1417"/>
              <a:gd name="T1" fmla="*/ 752 h 917"/>
              <a:gd name="T2" fmla="*/ 558 w 1417"/>
              <a:gd name="T3" fmla="*/ 522 h 917"/>
              <a:gd name="T4" fmla="*/ 928 w 1417"/>
              <a:gd name="T5" fmla="*/ 312 h 917"/>
              <a:gd name="T6" fmla="*/ 1192 w 1417"/>
              <a:gd name="T7" fmla="*/ 160 h 917"/>
              <a:gd name="T8" fmla="*/ 1408 w 1417"/>
              <a:gd name="T9" fmla="*/ 0 h 917"/>
              <a:gd name="T10" fmla="*/ 1417 w 1417"/>
              <a:gd name="T11" fmla="*/ 328 h 917"/>
              <a:gd name="T12" fmla="*/ 918 w 1417"/>
              <a:gd name="T13" fmla="*/ 645 h 917"/>
              <a:gd name="T14" fmla="*/ 374 w 1417"/>
              <a:gd name="T15" fmla="*/ 872 h 917"/>
              <a:gd name="T16" fmla="*/ 56 w 1417"/>
              <a:gd name="T17" fmla="*/ 917 h 917"/>
              <a:gd name="T18" fmla="*/ 0 w 1417"/>
              <a:gd name="T19" fmla="*/ 752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7" h="917">
                <a:moveTo>
                  <a:pt x="0" y="752"/>
                </a:moveTo>
                <a:lnTo>
                  <a:pt x="558" y="522"/>
                </a:lnTo>
                <a:lnTo>
                  <a:pt x="928" y="312"/>
                </a:lnTo>
                <a:lnTo>
                  <a:pt x="1192" y="160"/>
                </a:lnTo>
                <a:lnTo>
                  <a:pt x="1408" y="0"/>
                </a:lnTo>
                <a:lnTo>
                  <a:pt x="1417" y="328"/>
                </a:lnTo>
                <a:lnTo>
                  <a:pt x="918" y="645"/>
                </a:lnTo>
                <a:lnTo>
                  <a:pt x="374" y="872"/>
                </a:lnTo>
                <a:lnTo>
                  <a:pt x="56" y="917"/>
                </a:lnTo>
                <a:lnTo>
                  <a:pt x="0" y="752"/>
                </a:lnTo>
                <a:close/>
              </a:path>
            </a:pathLst>
          </a:custGeom>
          <a:solidFill>
            <a:srgbClr val="FF0000">
              <a:alpha val="47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44486" name="Text Box 6"/>
          <p:cNvSpPr txBox="1">
            <a:spLocks noChangeArrowheads="1"/>
          </p:cNvSpPr>
          <p:nvPr/>
        </p:nvSpPr>
        <p:spPr bwMode="auto">
          <a:xfrm>
            <a:off x="3217726" y="3165475"/>
            <a:ext cx="21164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sz="2400" dirty="0" smtClean="0">
                <a:solidFill>
                  <a:srgbClr val="FF0000"/>
                </a:solidFill>
                <a:latin typeface="Tahoma" pitchFamily="34" charset="0"/>
              </a:rPr>
              <a:t>K</a:t>
            </a:r>
            <a:r>
              <a:rPr lang="de-DE" altLang="de-DE" sz="2400" baseline="30000" dirty="0" smtClean="0">
                <a:solidFill>
                  <a:srgbClr val="FF0000"/>
                </a:solidFill>
                <a:latin typeface="Tahoma" pitchFamily="34" charset="0"/>
              </a:rPr>
              <a:t>+ </a:t>
            </a:r>
            <a:r>
              <a:rPr lang="de-DE" altLang="de-DE" sz="2400" dirty="0" err="1" smtClean="0">
                <a:solidFill>
                  <a:srgbClr val="FF0000"/>
                </a:solidFill>
                <a:latin typeface="Tahoma" pitchFamily="34" charset="0"/>
              </a:rPr>
              <a:t>production</a:t>
            </a:r>
            <a:r>
              <a:rPr lang="de-DE" altLang="de-DE" sz="2400" dirty="0" smtClean="0">
                <a:solidFill>
                  <a:srgbClr val="FF0000"/>
                </a:solidFill>
                <a:latin typeface="Tahoma" pitchFamily="34" charset="0"/>
              </a:rPr>
              <a:t>,</a:t>
            </a:r>
          </a:p>
          <a:p>
            <a:pPr fontAlgn="base">
              <a:spcBef>
                <a:spcPct val="0"/>
              </a:spcBef>
              <a:spcAft>
                <a:spcPct val="0"/>
              </a:spcAft>
            </a:pPr>
            <a:r>
              <a:rPr lang="de-DE" altLang="de-DE" sz="2400" dirty="0">
                <a:solidFill>
                  <a:srgbClr val="FF0000"/>
                </a:solidFill>
                <a:latin typeface="Tahoma" pitchFamily="34" charset="0"/>
              </a:rPr>
              <a:t>F</a:t>
            </a:r>
            <a:r>
              <a:rPr lang="de-DE" altLang="de-DE" sz="2400" dirty="0" smtClean="0">
                <a:solidFill>
                  <a:srgbClr val="FF0000"/>
                </a:solidFill>
                <a:latin typeface="Tahoma" pitchFamily="34" charset="0"/>
              </a:rPr>
              <a:t>ragment </a:t>
            </a:r>
            <a:r>
              <a:rPr lang="de-DE" altLang="de-DE" sz="2400" dirty="0" err="1" smtClean="0">
                <a:solidFill>
                  <a:srgbClr val="FF0000"/>
                </a:solidFill>
                <a:latin typeface="Tahoma" pitchFamily="34" charset="0"/>
              </a:rPr>
              <a:t>flow</a:t>
            </a:r>
            <a:endParaRPr lang="de-DE" altLang="de-DE" sz="2400" dirty="0" smtClean="0">
              <a:solidFill>
                <a:srgbClr val="FF0000"/>
              </a:solidFill>
              <a:latin typeface="Tahoma" pitchFamily="34" charset="0"/>
            </a:endParaRPr>
          </a:p>
        </p:txBody>
      </p:sp>
      <p:sp>
        <p:nvSpPr>
          <p:cNvPr id="1044487" name="Line 7"/>
          <p:cNvSpPr>
            <a:spLocks noChangeShapeType="1"/>
          </p:cNvSpPr>
          <p:nvPr/>
        </p:nvSpPr>
        <p:spPr bwMode="auto">
          <a:xfrm flipV="1">
            <a:off x="6300788" y="2924175"/>
            <a:ext cx="1511300" cy="1368425"/>
          </a:xfrm>
          <a:prstGeom prst="line">
            <a:avLst/>
          </a:prstGeom>
          <a:noFill/>
          <a:ln w="793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44488" name="Text Box 8"/>
          <p:cNvSpPr txBox="1">
            <a:spLocks noChangeArrowheads="1"/>
          </p:cNvSpPr>
          <p:nvPr/>
        </p:nvSpPr>
        <p:spPr bwMode="auto">
          <a:xfrm>
            <a:off x="7724775" y="2206625"/>
            <a:ext cx="608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altLang="de-DE" sz="6000" smtClean="0">
                <a:solidFill>
                  <a:srgbClr val="000000"/>
                </a:solidFill>
              </a:rPr>
              <a:t>?</a:t>
            </a:r>
          </a:p>
        </p:txBody>
      </p:sp>
    </p:spTree>
    <p:extLst>
      <p:ext uri="{BB962C8B-B14F-4D97-AF65-F5344CB8AC3E}">
        <p14:creationId xmlns:p14="http://schemas.microsoft.com/office/powerpoint/2010/main" val="1330377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44484"/>
                                        </p:tgtEl>
                                        <p:attrNameLst>
                                          <p:attrName>style.visibility</p:attrName>
                                        </p:attrNameLst>
                                      </p:cBhvr>
                                      <p:to>
                                        <p:strVal val="visible"/>
                                      </p:to>
                                    </p:set>
                                    <p:animEffect transition="in" filter="dissolve">
                                      <p:cBhvr>
                                        <p:cTn id="7" dur="500"/>
                                        <p:tgtEl>
                                          <p:spTgt spid="1044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99063" y="2359040"/>
            <a:ext cx="4572000" cy="1862048"/>
          </a:xfrm>
          <a:prstGeom prst="rect">
            <a:avLst/>
          </a:prstGeom>
        </p:spPr>
        <p:txBody>
          <a:bodyPr>
            <a:spAutoFit/>
          </a:bodyPr>
          <a:lstStyle/>
          <a:p>
            <a:pPr marL="342900" indent="-342900"/>
            <a:r>
              <a:rPr lang="en-GB" u="sng" dirty="0">
                <a:solidFill>
                  <a:srgbClr val="000000"/>
                </a:solidFill>
              </a:rPr>
              <a:t>Direct </a:t>
            </a:r>
            <a:r>
              <a:rPr lang="en-GB" u="sng" dirty="0" smtClean="0">
                <a:solidFill>
                  <a:srgbClr val="000000"/>
                </a:solidFill>
              </a:rPr>
              <a:t>multi-strange hyperon production</a:t>
            </a:r>
            <a:r>
              <a:rPr lang="en-GB" u="sng" dirty="0">
                <a:solidFill>
                  <a:srgbClr val="000000"/>
                </a:solidFill>
              </a:rPr>
              <a:t>:</a:t>
            </a:r>
          </a:p>
          <a:p>
            <a:pPr marL="342900" indent="-342900"/>
            <a:endParaRPr lang="en-GB" sz="700" u="sng" dirty="0">
              <a:solidFill>
                <a:srgbClr val="000000"/>
              </a:solidFill>
            </a:endParaRP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err="1">
                <a:solidFill>
                  <a:srgbClr val="000000"/>
                </a:solidFill>
              </a:rPr>
              <a:t>K</a:t>
            </a:r>
            <a:r>
              <a:rPr lang="en-GB" baseline="30000" dirty="0" err="1">
                <a:solidFill>
                  <a:srgbClr val="000000"/>
                </a:solidFill>
              </a:rPr>
              <a:t>+</a:t>
            </a:r>
            <a:r>
              <a:rPr lang="en-GB" dirty="0" err="1">
                <a:solidFill>
                  <a:srgbClr val="000000"/>
                </a:solidFill>
              </a:rPr>
              <a:t>K</a:t>
            </a:r>
            <a:r>
              <a:rPr lang="en-GB" baseline="30000" dirty="0" err="1">
                <a:solidFill>
                  <a:srgbClr val="000000"/>
                </a:solidFill>
              </a:rPr>
              <a:t>+</a:t>
            </a:r>
            <a:r>
              <a:rPr lang="en-GB" dirty="0" err="1">
                <a:solidFill>
                  <a:srgbClr val="000000"/>
                </a:solidFill>
              </a:rPr>
              <a:t>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3.7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a:solidFill>
                  <a:srgbClr val="000000"/>
                </a:solidFill>
              </a:rPr>
              <a:t>K</a:t>
            </a:r>
            <a:r>
              <a:rPr lang="en-GB" baseline="30000" dirty="0">
                <a:solidFill>
                  <a:srgbClr val="000000"/>
                </a:solidFill>
              </a:rPr>
              <a:t>+</a:t>
            </a:r>
            <a:r>
              <a:rPr lang="en-GB" dirty="0">
                <a:solidFill>
                  <a:srgbClr val="000000"/>
                </a:solidFill>
              </a:rPr>
              <a:t>K</a:t>
            </a:r>
            <a:r>
              <a:rPr lang="en-GB" baseline="30000" dirty="0">
                <a:solidFill>
                  <a:srgbClr val="000000"/>
                </a:solidFill>
              </a:rPr>
              <a:t>+</a:t>
            </a:r>
            <a:r>
              <a:rPr lang="en-GB" dirty="0">
                <a:solidFill>
                  <a:srgbClr val="000000"/>
                </a:solidFill>
              </a:rPr>
              <a:t>K</a:t>
            </a:r>
            <a:r>
              <a:rPr lang="en-GB" baseline="30000" dirty="0">
                <a:solidFill>
                  <a:srgbClr val="000000"/>
                </a:solidFill>
              </a:rPr>
              <a:t>0</a:t>
            </a:r>
            <a:r>
              <a:rPr lang="en-GB" dirty="0">
                <a:solidFill>
                  <a:srgbClr val="000000"/>
                </a:solidFill>
              </a:rPr>
              <a:t>p  (</a:t>
            </a:r>
            <a:r>
              <a:rPr lang="en-GB" dirty="0" err="1">
                <a:solidFill>
                  <a:srgbClr val="000000"/>
                </a:solidFill>
              </a:rPr>
              <a:t>E</a:t>
            </a:r>
            <a:r>
              <a:rPr lang="en-GB" baseline="-25000" dirty="0" err="1">
                <a:solidFill>
                  <a:srgbClr val="000000"/>
                </a:solidFill>
              </a:rPr>
              <a:t>thr</a:t>
            </a:r>
            <a:r>
              <a:rPr lang="en-GB" dirty="0">
                <a:solidFill>
                  <a:srgbClr val="000000"/>
                </a:solidFill>
              </a:rPr>
              <a:t> = 7.0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Λ</a:t>
            </a:r>
            <a:r>
              <a:rPr lang="en-GB" baseline="30000" dirty="0">
                <a:solidFill>
                  <a:srgbClr val="000000"/>
                </a:solidFill>
              </a:rPr>
              <a:t>0</a:t>
            </a:r>
            <a:r>
              <a:rPr lang="en-GB" dirty="0">
                <a:solidFill>
                  <a:srgbClr val="000000"/>
                </a:solidFill>
              </a:rPr>
              <a:t>Λ</a:t>
            </a:r>
            <a:r>
              <a:rPr lang="en-GB" baseline="30000" dirty="0">
                <a:solidFill>
                  <a:srgbClr val="000000"/>
                </a:solidFill>
              </a:rPr>
              <a:t>0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7.1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b="1"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9.0 </a:t>
            </a:r>
            <a:r>
              <a:rPr lang="en-GB" dirty="0" err="1">
                <a:solidFill>
                  <a:srgbClr val="000000"/>
                </a:solidFill>
              </a:rPr>
              <a:t>GeV</a:t>
            </a:r>
            <a:r>
              <a:rPr lang="en-GB" dirty="0">
                <a:solidFill>
                  <a:srgbClr val="000000"/>
                </a:solidFill>
              </a:rPr>
              <a:t>) </a:t>
            </a:r>
          </a:p>
          <a:p>
            <a:pPr marL="342900" indent="-342900"/>
            <a:r>
              <a:rPr lang="en-GB" dirty="0">
                <a:solidFill>
                  <a:srgbClr val="000000"/>
                </a:solidFill>
              </a:rPr>
              <a:t>pp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b="1"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dirty="0">
                <a:solidFill>
                  <a:srgbClr val="000000"/>
                </a:solidFill>
              </a:rPr>
              <a:t> pp       (</a:t>
            </a:r>
            <a:r>
              <a:rPr lang="en-GB" dirty="0" err="1">
                <a:solidFill>
                  <a:srgbClr val="000000"/>
                </a:solidFill>
              </a:rPr>
              <a:t>E</a:t>
            </a:r>
            <a:r>
              <a:rPr lang="en-GB" baseline="-25000" dirty="0" err="1">
                <a:solidFill>
                  <a:srgbClr val="000000"/>
                </a:solidFill>
              </a:rPr>
              <a:t>thr</a:t>
            </a:r>
            <a:r>
              <a:rPr lang="en-GB" dirty="0">
                <a:solidFill>
                  <a:srgbClr val="000000"/>
                </a:solidFill>
              </a:rPr>
              <a:t> = 12.7 GeV</a:t>
            </a:r>
            <a:endParaRPr lang="de-DE" dirty="0">
              <a:solidFill>
                <a:srgbClr val="000000"/>
              </a:solidFill>
            </a:endParaRPr>
          </a:p>
        </p:txBody>
      </p:sp>
      <p:sp>
        <p:nvSpPr>
          <p:cNvPr id="15" name="Rechteck 14"/>
          <p:cNvSpPr/>
          <p:nvPr/>
        </p:nvSpPr>
        <p:spPr>
          <a:xfrm>
            <a:off x="107504" y="4289608"/>
            <a:ext cx="4572000" cy="2523768"/>
          </a:xfrm>
          <a:prstGeom prst="rect">
            <a:avLst/>
          </a:prstGeom>
        </p:spPr>
        <p:txBody>
          <a:bodyPr>
            <a:spAutoFit/>
          </a:bodyPr>
          <a:lstStyle/>
          <a:p>
            <a:pPr marL="342900" indent="-342900"/>
            <a:r>
              <a:rPr lang="en-GB" u="sng" dirty="0" smtClean="0">
                <a:solidFill>
                  <a:srgbClr val="000000"/>
                </a:solidFill>
              </a:rPr>
              <a:t>Hyperon production </a:t>
            </a:r>
            <a:r>
              <a:rPr lang="en-GB" u="sng" dirty="0">
                <a:solidFill>
                  <a:srgbClr val="000000"/>
                </a:solidFill>
              </a:rPr>
              <a:t>via multiple </a:t>
            </a:r>
            <a:r>
              <a:rPr lang="en-GB" u="sng" dirty="0" smtClean="0">
                <a:solidFill>
                  <a:srgbClr val="000000"/>
                </a:solidFill>
              </a:rPr>
              <a:t>collisions</a:t>
            </a:r>
          </a:p>
          <a:p>
            <a:pPr marL="342900" indent="-342900"/>
            <a:endParaRPr lang="en-GB" sz="700" u="sng" dirty="0">
              <a:solidFill>
                <a:srgbClr val="000000"/>
              </a:solidFill>
            </a:endParaRPr>
          </a:p>
          <a:p>
            <a:pPr marL="342900" indent="-342900">
              <a:buFontTx/>
              <a:buAutoNum type="arabicPeriod"/>
            </a:pPr>
            <a:r>
              <a:rPr lang="en-GB" dirty="0" smtClean="0"/>
              <a:t>pp</a:t>
            </a:r>
            <a:r>
              <a:rPr lang="en-GB" dirty="0" smtClean="0">
                <a:cs typeface="Times New Roman" pitchFamily="18" charset="0"/>
              </a:rPr>
              <a:t> </a:t>
            </a:r>
            <a:r>
              <a:rPr lang="en-GB" dirty="0">
                <a:ea typeface="Times New Roman" pitchFamily="18" charset="0"/>
                <a:cs typeface="Arial" pitchFamily="34" charset="0"/>
                <a:sym typeface="Symbol" pitchFamily="18" charset="2"/>
              </a:rPr>
              <a:t></a:t>
            </a:r>
            <a:r>
              <a:rPr lang="en-GB" dirty="0">
                <a:ea typeface="Times New Roman" pitchFamily="18" charset="0"/>
                <a:cs typeface="Arial" pitchFamily="34" charset="0"/>
              </a:rPr>
              <a:t> K</a:t>
            </a:r>
            <a:r>
              <a:rPr lang="en-GB" baseline="30000" dirty="0">
                <a:ea typeface="Times New Roman" pitchFamily="18" charset="0"/>
                <a:cs typeface="Arial" pitchFamily="34" charset="0"/>
              </a:rPr>
              <a:t>+</a:t>
            </a:r>
            <a:r>
              <a:rPr lang="en-GB" dirty="0">
                <a:ea typeface="Times New Roman" pitchFamily="18" charset="0"/>
                <a:cs typeface="Arial" pitchFamily="34" charset="0"/>
              </a:rPr>
              <a:t>Λ</a:t>
            </a:r>
            <a:r>
              <a:rPr lang="en-GB" baseline="30000" dirty="0">
                <a:ea typeface="Times New Roman" pitchFamily="18" charset="0"/>
                <a:cs typeface="Arial" pitchFamily="34" charset="0"/>
              </a:rPr>
              <a:t>0</a:t>
            </a:r>
            <a:r>
              <a:rPr lang="en-GB" dirty="0">
                <a:ea typeface="Times New Roman" pitchFamily="18" charset="0"/>
                <a:cs typeface="Arial" pitchFamily="34" charset="0"/>
              </a:rPr>
              <a:t>p</a:t>
            </a:r>
            <a:r>
              <a:rPr lang="en-GB" b="1" dirty="0">
                <a:ea typeface="Times New Roman" pitchFamily="18" charset="0"/>
                <a:cs typeface="Arial" pitchFamily="34" charset="0"/>
              </a:rPr>
              <a:t>,</a:t>
            </a:r>
            <a:r>
              <a:rPr lang="de-DE" dirty="0">
                <a:ea typeface="Times New Roman" pitchFamily="18" charset="0"/>
                <a:cs typeface="Arial" pitchFamily="34" charset="0"/>
              </a:rPr>
              <a:t> </a:t>
            </a:r>
            <a:r>
              <a:rPr lang="en-GB" dirty="0">
                <a:ea typeface="Times New Roman" pitchFamily="18" charset="0"/>
                <a:cs typeface="Arial" pitchFamily="34" charset="0"/>
              </a:rPr>
              <a:t>   </a:t>
            </a:r>
            <a:r>
              <a:rPr lang="en-GB" dirty="0" err="1">
                <a:ea typeface="Times New Roman" pitchFamily="18" charset="0"/>
                <a:cs typeface="Arial" pitchFamily="34" charset="0"/>
              </a:rPr>
              <a:t>pp</a:t>
            </a:r>
            <a:r>
              <a:rPr lang="en-GB" dirty="0">
                <a:ea typeface="Times New Roman" pitchFamily="18" charset="0"/>
                <a:cs typeface="Arial" pitchFamily="34" charset="0"/>
              </a:rPr>
              <a:t> </a:t>
            </a:r>
            <a:r>
              <a:rPr lang="en-GB" dirty="0">
                <a:ea typeface="Times New Roman" pitchFamily="18" charset="0"/>
                <a:cs typeface="Arial" pitchFamily="34" charset="0"/>
                <a:sym typeface="Symbol" pitchFamily="18" charset="2"/>
              </a:rPr>
              <a:t></a:t>
            </a:r>
            <a:r>
              <a:rPr lang="en-GB" dirty="0">
                <a:ea typeface="Times New Roman" pitchFamily="18" charset="0"/>
                <a:cs typeface="Arial" pitchFamily="34" charset="0"/>
              </a:rPr>
              <a:t> K</a:t>
            </a:r>
            <a:r>
              <a:rPr lang="en-GB" baseline="30000" dirty="0">
                <a:ea typeface="Times New Roman" pitchFamily="18" charset="0"/>
                <a:cs typeface="Arial" pitchFamily="34" charset="0"/>
              </a:rPr>
              <a:t>+</a:t>
            </a:r>
            <a:r>
              <a:rPr lang="en-GB" dirty="0">
                <a:ea typeface="Times New Roman" pitchFamily="18" charset="0"/>
                <a:cs typeface="Arial" pitchFamily="34" charset="0"/>
              </a:rPr>
              <a:t>K</a:t>
            </a:r>
            <a:r>
              <a:rPr lang="en-GB" baseline="30000" dirty="0">
                <a:ea typeface="Times New Roman" pitchFamily="18" charset="0"/>
                <a:cs typeface="Arial" pitchFamily="34" charset="0"/>
              </a:rPr>
              <a:t>-</a:t>
            </a:r>
            <a:r>
              <a:rPr lang="en-GB" dirty="0" err="1">
                <a:ea typeface="Times New Roman" pitchFamily="18" charset="0"/>
                <a:cs typeface="Arial" pitchFamily="34" charset="0"/>
              </a:rPr>
              <a:t>pp</a:t>
            </a:r>
            <a:r>
              <a:rPr lang="en-GB" dirty="0">
                <a:ea typeface="Times New Roman" pitchFamily="18" charset="0"/>
                <a:cs typeface="Arial" pitchFamily="34" charset="0"/>
              </a:rPr>
              <a:t>, </a:t>
            </a:r>
          </a:p>
          <a:p>
            <a:pPr marL="342900" indent="-342900">
              <a:buFontTx/>
              <a:buAutoNum type="arabicPeriod"/>
            </a:pPr>
            <a:r>
              <a:rPr lang="en-GB" dirty="0">
                <a:ea typeface="Times New Roman" pitchFamily="18" charset="0"/>
                <a:cs typeface="Arial" pitchFamily="34" charset="0"/>
              </a:rPr>
              <a:t>p</a:t>
            </a:r>
            <a:r>
              <a:rPr lang="en-GB" dirty="0">
                <a:cs typeface="Times New Roman" pitchFamily="18" charset="0"/>
              </a:rPr>
              <a:t>Λ</a:t>
            </a:r>
            <a:r>
              <a:rPr lang="en-GB" baseline="30000" dirty="0">
                <a:cs typeface="Times New Roman" pitchFamily="18" charset="0"/>
              </a:rPr>
              <a:t>0</a:t>
            </a:r>
            <a:r>
              <a:rPr lang="en-GB" dirty="0">
                <a:cs typeface="Times New Roman" pitchFamily="18" charset="0"/>
                <a:sym typeface="Symbol" pitchFamily="18" charset="2"/>
              </a:rPr>
              <a:t></a:t>
            </a:r>
            <a:r>
              <a:rPr lang="en-GB" dirty="0">
                <a:cs typeface="Times New Roman" pitchFamily="18" charset="0"/>
              </a:rPr>
              <a:t> K</a:t>
            </a:r>
            <a:r>
              <a:rPr lang="en-GB" baseline="30000"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 </a:t>
            </a:r>
            <a:r>
              <a:rPr lang="en-GB" dirty="0">
                <a:cs typeface="Times New Roman" pitchFamily="18" charset="0"/>
              </a:rPr>
              <a:t>p,   </a:t>
            </a:r>
            <a:r>
              <a:rPr lang="el-GR" dirty="0">
                <a:cs typeface="Times New Roman" pitchFamily="18" charset="0"/>
              </a:rPr>
              <a:t>π</a:t>
            </a:r>
            <a:r>
              <a:rPr lang="en-GB" dirty="0">
                <a:cs typeface="Times New Roman" pitchFamily="18" charset="0"/>
              </a:rPr>
              <a:t>Λ</a:t>
            </a:r>
            <a:r>
              <a:rPr lang="en-GB" baseline="30000" dirty="0">
                <a:cs typeface="Times New Roman" pitchFamily="18" charset="0"/>
              </a:rPr>
              <a:t>0</a:t>
            </a:r>
            <a:r>
              <a:rPr lang="en-GB" dirty="0">
                <a:cs typeface="Times New Roman" pitchFamily="18" charset="0"/>
                <a:sym typeface="Symbol" pitchFamily="18" charset="2"/>
              </a:rPr>
              <a:t></a:t>
            </a:r>
            <a:r>
              <a:rPr lang="en-GB" dirty="0">
                <a:cs typeface="Times New Roman" pitchFamily="18" charset="0"/>
              </a:rPr>
              <a:t> K</a:t>
            </a:r>
            <a:r>
              <a:rPr lang="en-GB" baseline="30000"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 </a:t>
            </a:r>
            <a:r>
              <a:rPr lang="el-GR" dirty="0">
                <a:cs typeface="Times New Roman" pitchFamily="18" charset="0"/>
              </a:rPr>
              <a:t>π</a:t>
            </a:r>
            <a:r>
              <a:rPr lang="en-GB" dirty="0">
                <a:cs typeface="Times New Roman" pitchFamily="18" charset="0"/>
              </a:rPr>
              <a:t>, </a:t>
            </a:r>
          </a:p>
          <a:p>
            <a:pPr marL="342900" indent="-342900"/>
            <a:r>
              <a:rPr lang="en-GB" dirty="0"/>
              <a:t> </a:t>
            </a:r>
            <a:r>
              <a:rPr lang="en-GB" dirty="0" smtClean="0"/>
              <a:t>   </a:t>
            </a:r>
            <a:r>
              <a:rPr lang="en-GB" dirty="0" smtClean="0">
                <a:cs typeface="Times New Roman" pitchFamily="18" charset="0"/>
              </a:rPr>
              <a:t> </a:t>
            </a:r>
            <a:r>
              <a:rPr lang="en-GB" dirty="0">
                <a:cs typeface="Times New Roman" pitchFamily="18" charset="0"/>
              </a:rPr>
              <a:t>Λ</a:t>
            </a:r>
            <a:r>
              <a:rPr lang="en-GB" baseline="30000" dirty="0">
                <a:cs typeface="Times New Roman" pitchFamily="18" charset="0"/>
              </a:rPr>
              <a:t>0</a:t>
            </a:r>
            <a:r>
              <a:rPr lang="en-GB" dirty="0">
                <a:cs typeface="Times New Roman" pitchFamily="18" charset="0"/>
              </a:rPr>
              <a:t>Λ</a:t>
            </a:r>
            <a:r>
              <a:rPr lang="en-GB" baseline="30000" dirty="0">
                <a:cs typeface="Times New Roman" pitchFamily="18" charset="0"/>
              </a:rPr>
              <a:t>0</a:t>
            </a:r>
            <a:r>
              <a:rPr lang="en-GB" dirty="0">
                <a:cs typeface="Times New Roman" pitchFamily="18" charset="0"/>
                <a:sym typeface="Symbol" pitchFamily="18" charset="2"/>
              </a:rPr>
              <a:t></a:t>
            </a:r>
            <a:r>
              <a:rPr lang="en-GB"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 </a:t>
            </a:r>
            <a:r>
              <a:rPr lang="en-GB" dirty="0">
                <a:cs typeface="Times New Roman" pitchFamily="18" charset="0"/>
                <a:sym typeface="Symbol" pitchFamily="18" charset="2"/>
              </a:rPr>
              <a:t>p</a:t>
            </a:r>
            <a:r>
              <a:rPr lang="en-GB" b="1" dirty="0">
                <a:cs typeface="Times New Roman" pitchFamily="18" charset="0"/>
              </a:rPr>
              <a:t>,</a:t>
            </a:r>
            <a:r>
              <a:rPr lang="en-GB" dirty="0">
                <a:cs typeface="Times New Roman" pitchFamily="18" charset="0"/>
              </a:rPr>
              <a:t>      Λ</a:t>
            </a:r>
            <a:r>
              <a:rPr lang="en-GB" baseline="30000" dirty="0">
                <a:cs typeface="Times New Roman" pitchFamily="18" charset="0"/>
              </a:rPr>
              <a:t>0</a:t>
            </a:r>
            <a:r>
              <a:rPr lang="en-GB" dirty="0">
                <a:cs typeface="Times New Roman" pitchFamily="18" charset="0"/>
              </a:rPr>
              <a:t>K</a:t>
            </a:r>
            <a:r>
              <a:rPr lang="en-GB" baseline="30000" dirty="0">
                <a:cs typeface="Times New Roman" pitchFamily="18" charset="0"/>
              </a:rPr>
              <a:t>-</a:t>
            </a:r>
            <a:r>
              <a:rPr lang="en-GB" dirty="0">
                <a:cs typeface="Times New Roman" pitchFamily="18" charset="0"/>
              </a:rPr>
              <a:t> </a:t>
            </a:r>
            <a:r>
              <a:rPr lang="en-GB" dirty="0">
                <a:cs typeface="Times New Roman" pitchFamily="18" charset="0"/>
                <a:sym typeface="Symbol" pitchFamily="18" charset="2"/>
              </a:rPr>
              <a:t></a:t>
            </a:r>
            <a:r>
              <a:rPr lang="en-GB"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 </a:t>
            </a:r>
            <a:r>
              <a:rPr lang="en-GB" dirty="0">
                <a:cs typeface="Times New Roman" pitchFamily="18" charset="0"/>
                <a:sym typeface="Symbol" pitchFamily="18" charset="2"/>
              </a:rPr>
              <a:t></a:t>
            </a:r>
            <a:r>
              <a:rPr lang="en-GB" baseline="30000" dirty="0">
                <a:cs typeface="Times New Roman" pitchFamily="18" charset="0"/>
              </a:rPr>
              <a:t>0</a:t>
            </a:r>
            <a:endParaRPr lang="en-GB" dirty="0">
              <a:cs typeface="Times New Roman" pitchFamily="18" charset="0"/>
            </a:endParaRPr>
          </a:p>
          <a:p>
            <a:pPr marL="342900" indent="-342900"/>
            <a:r>
              <a:rPr lang="en-GB" dirty="0" smtClean="0">
                <a:cs typeface="Times New Roman" pitchFamily="18" charset="0"/>
              </a:rPr>
              <a:t>3 .</a:t>
            </a:r>
            <a:r>
              <a:rPr lang="en-GB" b="1" dirty="0" smtClean="0">
                <a:cs typeface="Times New Roman" pitchFamily="18" charset="0"/>
              </a:rPr>
              <a:t> </a:t>
            </a:r>
            <a:r>
              <a:rPr lang="en-GB" dirty="0">
                <a:cs typeface="Times New Roman" pitchFamily="18" charset="0"/>
              </a:rPr>
              <a:t>Λ</a:t>
            </a:r>
            <a:r>
              <a:rPr lang="en-GB" baseline="30000" dirty="0">
                <a:cs typeface="Times New Roman" pitchFamily="18" charset="0"/>
              </a:rPr>
              <a:t>0</a:t>
            </a:r>
            <a:r>
              <a:rPr lang="en-GB" baseline="30000" dirty="0"/>
              <a:t> </a:t>
            </a:r>
            <a:r>
              <a:rPr lang="en-GB" b="1" dirty="0">
                <a:cs typeface="Times New Roman" pitchFamily="18" charset="0"/>
                <a:sym typeface="Symbol" pitchFamily="18" charset="2"/>
              </a:rPr>
              <a:t></a:t>
            </a:r>
            <a:r>
              <a:rPr lang="en-GB" b="1" baseline="30000" dirty="0">
                <a:cs typeface="Times New Roman" pitchFamily="18" charset="0"/>
              </a:rPr>
              <a:t>-</a:t>
            </a:r>
            <a:r>
              <a:rPr lang="en-GB" dirty="0">
                <a:cs typeface="Times New Roman" pitchFamily="18" charset="0"/>
              </a:rPr>
              <a:t> </a:t>
            </a:r>
            <a:r>
              <a:rPr lang="en-GB" dirty="0">
                <a:cs typeface="Times New Roman" pitchFamily="18" charset="0"/>
                <a:sym typeface="Symbol" pitchFamily="18" charset="2"/>
              </a:rPr>
              <a:t></a:t>
            </a:r>
            <a:r>
              <a:rPr lang="en-GB"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 </a:t>
            </a:r>
            <a:r>
              <a:rPr lang="en-GB" dirty="0">
                <a:cs typeface="Times New Roman" pitchFamily="18" charset="0"/>
                <a:sym typeface="Symbol" pitchFamily="18" charset="2"/>
              </a:rPr>
              <a:t>n</a:t>
            </a:r>
            <a:r>
              <a:rPr lang="en-GB" b="1" dirty="0">
                <a:cs typeface="Times New Roman" pitchFamily="18" charset="0"/>
                <a:sym typeface="Symbol" pitchFamily="18" charset="2"/>
              </a:rPr>
              <a:t>,</a:t>
            </a:r>
            <a:r>
              <a:rPr lang="en-GB" b="1" dirty="0">
                <a:latin typeface="Comic Sans MS" pitchFamily="66" charset="0"/>
              </a:rPr>
              <a:t>   </a:t>
            </a:r>
            <a:r>
              <a:rPr lang="en-GB" b="1" dirty="0">
                <a:cs typeface="Times New Roman" pitchFamily="18" charset="0"/>
                <a:sym typeface="Symbol" pitchFamily="18" charset="2"/>
              </a:rPr>
              <a:t></a:t>
            </a:r>
            <a:r>
              <a:rPr lang="en-GB" b="1" baseline="30000" dirty="0">
                <a:cs typeface="Times New Roman" pitchFamily="18" charset="0"/>
              </a:rPr>
              <a:t>-</a:t>
            </a:r>
            <a:r>
              <a:rPr lang="en-GB" dirty="0">
                <a:cs typeface="Times New Roman" pitchFamily="18" charset="0"/>
              </a:rPr>
              <a:t>K</a:t>
            </a:r>
            <a:r>
              <a:rPr lang="en-GB" baseline="30000" dirty="0">
                <a:cs typeface="Times New Roman" pitchFamily="18" charset="0"/>
              </a:rPr>
              <a:t>-</a:t>
            </a:r>
            <a:r>
              <a:rPr lang="en-GB" dirty="0">
                <a:cs typeface="Times New Roman" pitchFamily="18" charset="0"/>
              </a:rPr>
              <a:t> </a:t>
            </a:r>
            <a:r>
              <a:rPr lang="en-GB" dirty="0">
                <a:cs typeface="Times New Roman" pitchFamily="18" charset="0"/>
                <a:sym typeface="Symbol" pitchFamily="18" charset="2"/>
              </a:rPr>
              <a:t></a:t>
            </a:r>
            <a:r>
              <a:rPr lang="en-GB" b="1"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a:t>
            </a:r>
            <a:r>
              <a:rPr lang="en-GB" b="1" dirty="0">
                <a:cs typeface="Times New Roman" pitchFamily="18" charset="0"/>
              </a:rPr>
              <a:t> </a:t>
            </a:r>
            <a:r>
              <a:rPr lang="en-GB" dirty="0">
                <a:cs typeface="Times New Roman" pitchFamily="18" charset="0"/>
                <a:sym typeface="Symbol" pitchFamily="18" charset="2"/>
              </a:rPr>
              <a:t></a:t>
            </a:r>
            <a:r>
              <a:rPr lang="en-GB" baseline="30000" dirty="0">
                <a:cs typeface="Times New Roman" pitchFamily="18" charset="0"/>
                <a:sym typeface="Symbol" pitchFamily="18" charset="2"/>
              </a:rPr>
              <a:t>-</a:t>
            </a:r>
            <a:endParaRPr lang="de-DE" baseline="30000" dirty="0">
              <a:latin typeface="Comic Sans MS" pitchFamily="66" charset="0"/>
            </a:endParaRPr>
          </a:p>
          <a:p>
            <a:pPr marL="342900" indent="-342900"/>
            <a:endParaRPr lang="en-GB" sz="700" dirty="0"/>
          </a:p>
          <a:p>
            <a:pPr marL="342900" indent="-342900"/>
            <a:r>
              <a:rPr lang="en-GB" dirty="0" err="1"/>
              <a:t>Antihyperons</a:t>
            </a:r>
            <a:r>
              <a:rPr lang="en-GB" dirty="0"/>
              <a:t> </a:t>
            </a:r>
            <a:endParaRPr lang="en-GB" dirty="0" smtClean="0"/>
          </a:p>
          <a:p>
            <a:pPr marL="342900" indent="-342900"/>
            <a:r>
              <a:rPr lang="en-GB" dirty="0" smtClean="0"/>
              <a:t>1</a:t>
            </a:r>
            <a:r>
              <a:rPr lang="en-GB" dirty="0"/>
              <a:t>. </a:t>
            </a:r>
            <a:r>
              <a:rPr lang="en-GB" dirty="0">
                <a:cs typeface="Times New Roman" pitchFamily="18" charset="0"/>
              </a:rPr>
              <a:t>Λ</a:t>
            </a:r>
            <a:r>
              <a:rPr lang="en-GB" baseline="30000" dirty="0">
                <a:cs typeface="Times New Roman" pitchFamily="18" charset="0"/>
              </a:rPr>
              <a:t>0</a:t>
            </a:r>
            <a:r>
              <a:rPr lang="en-GB" dirty="0">
                <a:cs typeface="Times New Roman" pitchFamily="18" charset="0"/>
              </a:rPr>
              <a:t> K</a:t>
            </a:r>
            <a:r>
              <a:rPr lang="en-GB" baseline="30000" dirty="0">
                <a:cs typeface="Times New Roman" pitchFamily="18" charset="0"/>
              </a:rPr>
              <a:t>+</a:t>
            </a:r>
            <a:r>
              <a:rPr lang="en-GB" dirty="0">
                <a:cs typeface="Times New Roman" pitchFamily="18" charset="0"/>
              </a:rPr>
              <a:t> </a:t>
            </a:r>
            <a:r>
              <a:rPr lang="en-GB" dirty="0">
                <a:cs typeface="Times New Roman" pitchFamily="18" charset="0"/>
                <a:sym typeface="Symbol" pitchFamily="18" charset="2"/>
              </a:rPr>
              <a:t></a:t>
            </a:r>
            <a:r>
              <a:rPr lang="en-GB" dirty="0">
                <a:cs typeface="Times New Roman" pitchFamily="18" charset="0"/>
              </a:rPr>
              <a:t> </a:t>
            </a:r>
            <a:r>
              <a:rPr lang="en-GB" b="1"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a:t>
            </a:r>
            <a:r>
              <a:rPr lang="en-GB" dirty="0">
                <a:cs typeface="Times New Roman" pitchFamily="18" charset="0"/>
                <a:sym typeface="Symbol" pitchFamily="18" charset="2"/>
              </a:rPr>
              <a:t></a:t>
            </a:r>
            <a:r>
              <a:rPr lang="en-GB" baseline="30000" dirty="0">
                <a:cs typeface="Times New Roman" pitchFamily="18" charset="0"/>
              </a:rPr>
              <a:t>0</a:t>
            </a:r>
            <a:r>
              <a:rPr lang="en-GB" dirty="0">
                <a:cs typeface="Times New Roman" pitchFamily="18" charset="0"/>
              </a:rPr>
              <a:t> , </a:t>
            </a:r>
            <a:r>
              <a:rPr lang="en-GB" b="1" dirty="0">
                <a:cs typeface="Times New Roman" pitchFamily="18" charset="0"/>
              </a:rPr>
              <a:t> </a:t>
            </a:r>
          </a:p>
          <a:p>
            <a:pPr marL="342900" indent="-342900"/>
            <a:r>
              <a:rPr lang="en-GB" dirty="0">
                <a:cs typeface="Times New Roman" pitchFamily="18" charset="0"/>
              </a:rPr>
              <a:t>2. </a:t>
            </a:r>
            <a:r>
              <a:rPr lang="en-GB" b="1" dirty="0">
                <a:cs typeface="Times New Roman" pitchFamily="18" charset="0"/>
                <a:sym typeface="Symbol" pitchFamily="18" charset="2"/>
              </a:rPr>
              <a:t></a:t>
            </a:r>
            <a:r>
              <a:rPr lang="en-GB" b="1" baseline="30000" dirty="0">
                <a:cs typeface="Times New Roman" pitchFamily="18" charset="0"/>
              </a:rPr>
              <a:t>+</a:t>
            </a:r>
            <a:r>
              <a:rPr lang="en-GB" b="1" dirty="0">
                <a:cs typeface="Times New Roman" pitchFamily="18" charset="0"/>
              </a:rPr>
              <a:t> </a:t>
            </a:r>
            <a:r>
              <a:rPr lang="en-GB" dirty="0">
                <a:cs typeface="Times New Roman" pitchFamily="18" charset="0"/>
              </a:rPr>
              <a:t>K</a:t>
            </a:r>
            <a:r>
              <a:rPr lang="en-GB" baseline="30000" dirty="0">
                <a:cs typeface="Times New Roman" pitchFamily="18" charset="0"/>
              </a:rPr>
              <a:t>+</a:t>
            </a:r>
            <a:r>
              <a:rPr lang="en-GB" dirty="0">
                <a:cs typeface="Times New Roman" pitchFamily="18" charset="0"/>
              </a:rPr>
              <a:t> </a:t>
            </a:r>
            <a:r>
              <a:rPr lang="en-GB" dirty="0">
                <a:cs typeface="Times New Roman" pitchFamily="18" charset="0"/>
                <a:sym typeface="Symbol" pitchFamily="18" charset="2"/>
              </a:rPr>
              <a:t></a:t>
            </a:r>
            <a:r>
              <a:rPr lang="en-GB" dirty="0">
                <a:cs typeface="Times New Roman" pitchFamily="18" charset="0"/>
              </a:rPr>
              <a:t> </a:t>
            </a:r>
            <a:r>
              <a:rPr lang="en-GB" b="1" dirty="0">
                <a:cs typeface="Times New Roman" pitchFamily="18" charset="0"/>
                <a:sym typeface="Symbol" pitchFamily="18" charset="2"/>
              </a:rPr>
              <a:t></a:t>
            </a:r>
            <a:r>
              <a:rPr lang="en-GB" b="1" baseline="30000" dirty="0">
                <a:cs typeface="Times New Roman" pitchFamily="18" charset="0"/>
              </a:rPr>
              <a:t>+</a:t>
            </a:r>
            <a:r>
              <a:rPr lang="en-GB" b="1" dirty="0">
                <a:cs typeface="Times New Roman" pitchFamily="18" charset="0"/>
              </a:rPr>
              <a:t> </a:t>
            </a:r>
            <a:r>
              <a:rPr lang="en-GB" dirty="0">
                <a:cs typeface="Times New Roman" pitchFamily="18" charset="0"/>
                <a:sym typeface="Symbol" pitchFamily="18" charset="2"/>
              </a:rPr>
              <a:t></a:t>
            </a:r>
            <a:r>
              <a:rPr lang="en-GB" baseline="30000" dirty="0">
                <a:cs typeface="Times New Roman" pitchFamily="18" charset="0"/>
              </a:rPr>
              <a:t>+</a:t>
            </a:r>
            <a:r>
              <a:rPr lang="en-GB" dirty="0">
                <a:cs typeface="Times New Roman" pitchFamily="18" charset="0"/>
              </a:rPr>
              <a:t>.</a:t>
            </a:r>
            <a:r>
              <a:rPr lang="en-GB" b="1" dirty="0">
                <a:latin typeface="Comic Sans MS" pitchFamily="66" charset="0"/>
              </a:rPr>
              <a:t> </a:t>
            </a:r>
          </a:p>
        </p:txBody>
      </p:sp>
      <p:sp>
        <p:nvSpPr>
          <p:cNvPr id="10" name="Rectangle 5"/>
          <p:cNvSpPr>
            <a:spLocks noChangeArrowheads="1"/>
          </p:cNvSpPr>
          <p:nvPr/>
        </p:nvSpPr>
        <p:spPr bwMode="auto">
          <a:xfrm>
            <a:off x="288279" y="1352962"/>
            <a:ext cx="96123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0" fontAlgn="base" hangingPunct="0">
              <a:spcBef>
                <a:spcPct val="0"/>
              </a:spcBef>
              <a:spcAft>
                <a:spcPct val="0"/>
              </a:spcAft>
              <a:buFont typeface="Wingdings" pitchFamily="2" charset="2"/>
              <a:buChar char="Ø"/>
            </a:pPr>
            <a:r>
              <a:rPr lang="en-GB" sz="2000" dirty="0" smtClean="0">
                <a:solidFill>
                  <a:srgbClr val="0070C0"/>
                </a:solidFill>
                <a:latin typeface="Tahoma" pitchFamily="34" charset="0"/>
                <a:sym typeface="Symbol" pitchFamily="18" charset="2"/>
              </a:rPr>
              <a:t>particle production at (sub)threshold energies via multi-step processes </a:t>
            </a:r>
          </a:p>
          <a:p>
            <a:pPr eaLnBrk="0" fontAlgn="base" hangingPunct="0">
              <a:spcBef>
                <a:spcPct val="0"/>
              </a:spcBef>
              <a:spcAft>
                <a:spcPct val="0"/>
              </a:spcAft>
            </a:pPr>
            <a:r>
              <a:rPr lang="en-GB" sz="2000" dirty="0">
                <a:solidFill>
                  <a:srgbClr val="0070C0"/>
                </a:solidFill>
                <a:latin typeface="Tahoma" pitchFamily="34" charset="0"/>
                <a:sym typeface="Symbol" pitchFamily="18" charset="2"/>
              </a:rPr>
              <a:t> </a:t>
            </a:r>
            <a:r>
              <a:rPr lang="en-GB" sz="2000" dirty="0" smtClean="0">
                <a:solidFill>
                  <a:srgbClr val="0070C0"/>
                </a:solidFill>
                <a:latin typeface="Tahoma" pitchFamily="34" charset="0"/>
                <a:sym typeface="Symbol" pitchFamily="18" charset="2"/>
              </a:rPr>
              <a:t>   (multi-strange hyperons, charm) </a:t>
            </a:r>
          </a:p>
        </p:txBody>
      </p:sp>
      <p:cxnSp>
        <p:nvCxnSpPr>
          <p:cNvPr id="3" name="Gerade Verbindung 2"/>
          <p:cNvCxnSpPr/>
          <p:nvPr/>
        </p:nvCxnSpPr>
        <p:spPr bwMode="auto">
          <a:xfrm>
            <a:off x="1008096" y="3356992"/>
            <a:ext cx="144016"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427465" y="6237312"/>
            <a:ext cx="174260"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Ellipse 20"/>
          <p:cNvSpPr/>
          <p:nvPr/>
        </p:nvSpPr>
        <p:spPr bwMode="auto">
          <a:xfrm>
            <a:off x="5036996" y="3857094"/>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22" name="Ellipse 21"/>
          <p:cNvSpPr/>
          <p:nvPr/>
        </p:nvSpPr>
        <p:spPr bwMode="auto">
          <a:xfrm>
            <a:off x="6294336" y="3855629"/>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23" name="Ellipse 22"/>
          <p:cNvSpPr/>
          <p:nvPr/>
        </p:nvSpPr>
        <p:spPr bwMode="auto">
          <a:xfrm>
            <a:off x="5502033" y="3473739"/>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24" name="Ellipse 23"/>
          <p:cNvSpPr/>
          <p:nvPr/>
        </p:nvSpPr>
        <p:spPr bwMode="auto">
          <a:xfrm>
            <a:off x="6319257" y="4270107"/>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25" name="Ellipse 24"/>
          <p:cNvSpPr/>
          <p:nvPr/>
        </p:nvSpPr>
        <p:spPr bwMode="auto">
          <a:xfrm>
            <a:off x="8445522" y="5119610"/>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26" name="Ellipse 25"/>
          <p:cNvSpPr/>
          <p:nvPr/>
        </p:nvSpPr>
        <p:spPr bwMode="auto">
          <a:xfrm>
            <a:off x="4159246" y="4854680"/>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27" name="Gerade Verbindung mit Pfeil 26"/>
          <p:cNvCxnSpPr/>
          <p:nvPr/>
        </p:nvCxnSpPr>
        <p:spPr bwMode="auto">
          <a:xfrm>
            <a:off x="5166396" y="3936863"/>
            <a:ext cx="529739" cy="4598"/>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H="1">
            <a:off x="5496154" y="4152450"/>
            <a:ext cx="769963" cy="0"/>
          </a:xfrm>
          <a:prstGeom prst="line">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mit Pfeil 28"/>
          <p:cNvCxnSpPr/>
          <p:nvPr/>
        </p:nvCxnSpPr>
        <p:spPr bwMode="auto">
          <a:xfrm>
            <a:off x="6608579" y="3633277"/>
            <a:ext cx="404463" cy="383355"/>
          </a:xfrm>
          <a:prstGeom prst="straightConnector1">
            <a:avLst/>
          </a:prstGeom>
          <a:noFill/>
          <a:ln>
            <a:noFill/>
            <a:tailEnd type="arrow"/>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mit Pfeil 29"/>
          <p:cNvCxnSpPr>
            <a:stCxn id="22" idx="2"/>
          </p:cNvCxnSpPr>
          <p:nvPr/>
        </p:nvCxnSpPr>
        <p:spPr bwMode="auto">
          <a:xfrm flipH="1">
            <a:off x="5881136" y="3935398"/>
            <a:ext cx="413200" cy="6063"/>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Explosion 2 30"/>
          <p:cNvSpPr/>
          <p:nvPr/>
        </p:nvSpPr>
        <p:spPr bwMode="auto">
          <a:xfrm>
            <a:off x="5642675" y="3818433"/>
            <a:ext cx="320226" cy="254658"/>
          </a:xfrm>
          <a:prstGeom prst="irregularSeal2">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32" name="Gerade Verbindung mit Pfeil 31"/>
          <p:cNvCxnSpPr/>
          <p:nvPr/>
        </p:nvCxnSpPr>
        <p:spPr bwMode="auto">
          <a:xfrm flipH="1" flipV="1">
            <a:off x="5613836" y="3633277"/>
            <a:ext cx="164599" cy="223817"/>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feld 32"/>
          <p:cNvSpPr txBox="1"/>
          <p:nvPr/>
        </p:nvSpPr>
        <p:spPr>
          <a:xfrm>
            <a:off x="4716016" y="3509918"/>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sp>
        <p:nvSpPr>
          <p:cNvPr id="34" name="Textfeld 33"/>
          <p:cNvSpPr txBox="1"/>
          <p:nvPr/>
        </p:nvSpPr>
        <p:spPr>
          <a:xfrm>
            <a:off x="6412619" y="3498467"/>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cxnSp>
        <p:nvCxnSpPr>
          <p:cNvPr id="35" name="Gerade Verbindung mit Pfeil 34"/>
          <p:cNvCxnSpPr/>
          <p:nvPr/>
        </p:nvCxnSpPr>
        <p:spPr bwMode="auto">
          <a:xfrm flipH="1">
            <a:off x="4288148" y="4002166"/>
            <a:ext cx="1466748" cy="920803"/>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mit Pfeil 35"/>
          <p:cNvCxnSpPr/>
          <p:nvPr/>
        </p:nvCxnSpPr>
        <p:spPr bwMode="auto">
          <a:xfrm>
            <a:off x="5856213" y="4016632"/>
            <a:ext cx="463043" cy="30559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feld 36"/>
          <p:cNvSpPr txBox="1"/>
          <p:nvPr/>
        </p:nvSpPr>
        <p:spPr>
          <a:xfrm>
            <a:off x="5690270" y="3430149"/>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sp>
        <p:nvSpPr>
          <p:cNvPr id="38" name="Textfeld 37"/>
          <p:cNvSpPr txBox="1"/>
          <p:nvPr/>
        </p:nvSpPr>
        <p:spPr>
          <a:xfrm>
            <a:off x="6452453" y="4005064"/>
            <a:ext cx="631560" cy="523220"/>
          </a:xfrm>
          <a:prstGeom prst="rect">
            <a:avLst/>
          </a:prstGeom>
          <a:noFill/>
        </p:spPr>
        <p:txBody>
          <a:bodyPr wrap="square" rtlCol="0">
            <a:spAutoFit/>
          </a:bodyPr>
          <a:lstStyle/>
          <a:p>
            <a:r>
              <a:rPr lang="el-GR" sz="2800" dirty="0" smtClean="0">
                <a:solidFill>
                  <a:srgbClr val="C00000"/>
                </a:solidFill>
              </a:rPr>
              <a:t>Λ</a:t>
            </a:r>
            <a:r>
              <a:rPr lang="de-DE" sz="2800" baseline="30000" dirty="0" smtClean="0">
                <a:solidFill>
                  <a:srgbClr val="C00000"/>
                </a:solidFill>
              </a:rPr>
              <a:t>0</a:t>
            </a:r>
            <a:endParaRPr lang="de-DE" sz="2800" baseline="30000" dirty="0">
              <a:solidFill>
                <a:srgbClr val="C00000"/>
              </a:solidFill>
            </a:endParaRPr>
          </a:p>
        </p:txBody>
      </p:sp>
      <p:sp>
        <p:nvSpPr>
          <p:cNvPr id="39" name="Textfeld 38"/>
          <p:cNvSpPr txBox="1"/>
          <p:nvPr/>
        </p:nvSpPr>
        <p:spPr>
          <a:xfrm flipH="1">
            <a:off x="3703159" y="4690997"/>
            <a:ext cx="679574" cy="523220"/>
          </a:xfrm>
          <a:prstGeom prst="rect">
            <a:avLst/>
          </a:prstGeom>
          <a:noFill/>
        </p:spPr>
        <p:txBody>
          <a:bodyPr wrap="square" rtlCol="0">
            <a:spAutoFit/>
          </a:bodyPr>
          <a:lstStyle/>
          <a:p>
            <a:r>
              <a:rPr lang="de-DE" sz="2800" dirty="0" smtClean="0">
                <a:solidFill>
                  <a:srgbClr val="C00000"/>
                </a:solidFill>
              </a:rPr>
              <a:t>K</a:t>
            </a:r>
            <a:r>
              <a:rPr lang="de-DE" sz="2800" baseline="30000" dirty="0" smtClean="0">
                <a:solidFill>
                  <a:srgbClr val="C00000"/>
                </a:solidFill>
              </a:rPr>
              <a:t>+</a:t>
            </a:r>
            <a:endParaRPr lang="de-DE" sz="2800" baseline="30000" dirty="0">
              <a:solidFill>
                <a:srgbClr val="C00000"/>
              </a:solidFill>
            </a:endParaRPr>
          </a:p>
        </p:txBody>
      </p:sp>
      <p:sp>
        <p:nvSpPr>
          <p:cNvPr id="40" name="Ellipse 39"/>
          <p:cNvSpPr/>
          <p:nvPr/>
        </p:nvSpPr>
        <p:spPr bwMode="auto">
          <a:xfrm>
            <a:off x="5081866" y="4828492"/>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41" name="Ellipse 40"/>
          <p:cNvSpPr/>
          <p:nvPr/>
        </p:nvSpPr>
        <p:spPr bwMode="auto">
          <a:xfrm>
            <a:off x="6281996" y="5255036"/>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42" name="Ellipse 41"/>
          <p:cNvSpPr/>
          <p:nvPr/>
        </p:nvSpPr>
        <p:spPr bwMode="auto">
          <a:xfrm>
            <a:off x="5546904" y="4445137"/>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43" name="Ellipse 42"/>
          <p:cNvSpPr/>
          <p:nvPr/>
        </p:nvSpPr>
        <p:spPr bwMode="auto">
          <a:xfrm>
            <a:off x="6324659" y="4774834"/>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44" name="Ellipse 43"/>
          <p:cNvSpPr/>
          <p:nvPr/>
        </p:nvSpPr>
        <p:spPr bwMode="auto">
          <a:xfrm>
            <a:off x="4315372" y="5396058"/>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45" name="Gerade Verbindung mit Pfeil 44"/>
          <p:cNvCxnSpPr/>
          <p:nvPr/>
        </p:nvCxnSpPr>
        <p:spPr bwMode="auto">
          <a:xfrm>
            <a:off x="5211266" y="4908262"/>
            <a:ext cx="529739" cy="4598"/>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H="1">
            <a:off x="5541024" y="5123848"/>
            <a:ext cx="769963" cy="0"/>
          </a:xfrm>
          <a:prstGeom prst="line">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p:cNvCxnSpPr/>
          <p:nvPr/>
        </p:nvCxnSpPr>
        <p:spPr bwMode="auto">
          <a:xfrm>
            <a:off x="6653449" y="4604676"/>
            <a:ext cx="404463" cy="383355"/>
          </a:xfrm>
          <a:prstGeom prst="straightConnector1">
            <a:avLst/>
          </a:prstGeom>
          <a:noFill/>
          <a:ln>
            <a:noFill/>
            <a:tailEnd type="arrow"/>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mit Pfeil 47"/>
          <p:cNvCxnSpPr>
            <a:stCxn id="41" idx="1"/>
          </p:cNvCxnSpPr>
          <p:nvPr/>
        </p:nvCxnSpPr>
        <p:spPr bwMode="auto">
          <a:xfrm flipH="1" flipV="1">
            <a:off x="5939527" y="4971349"/>
            <a:ext cx="365332" cy="307051"/>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Explosion 2 48"/>
          <p:cNvSpPr/>
          <p:nvPr/>
        </p:nvSpPr>
        <p:spPr bwMode="auto">
          <a:xfrm>
            <a:off x="5687544" y="4789831"/>
            <a:ext cx="320226" cy="254658"/>
          </a:xfrm>
          <a:prstGeom prst="irregularSeal2">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50" name="Gerade Verbindung mit Pfeil 49"/>
          <p:cNvCxnSpPr/>
          <p:nvPr/>
        </p:nvCxnSpPr>
        <p:spPr bwMode="auto">
          <a:xfrm flipH="1" flipV="1">
            <a:off x="5658706" y="4604676"/>
            <a:ext cx="164599" cy="223817"/>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feld 50"/>
          <p:cNvSpPr txBox="1"/>
          <p:nvPr/>
        </p:nvSpPr>
        <p:spPr>
          <a:xfrm>
            <a:off x="4849072" y="4789500"/>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sp>
        <p:nvSpPr>
          <p:cNvPr id="52" name="Textfeld 51"/>
          <p:cNvSpPr txBox="1"/>
          <p:nvPr/>
        </p:nvSpPr>
        <p:spPr>
          <a:xfrm>
            <a:off x="6371822" y="5158076"/>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cxnSp>
        <p:nvCxnSpPr>
          <p:cNvPr id="53" name="Gerade Verbindung mit Pfeil 52"/>
          <p:cNvCxnSpPr/>
          <p:nvPr/>
        </p:nvCxnSpPr>
        <p:spPr bwMode="auto">
          <a:xfrm flipH="1">
            <a:off x="4483792" y="5023365"/>
            <a:ext cx="1257213" cy="405845"/>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mit Pfeil 53"/>
          <p:cNvCxnSpPr>
            <a:endCxn id="43" idx="2"/>
          </p:cNvCxnSpPr>
          <p:nvPr/>
        </p:nvCxnSpPr>
        <p:spPr bwMode="auto">
          <a:xfrm flipV="1">
            <a:off x="5939527" y="4854602"/>
            <a:ext cx="385132" cy="4375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54"/>
          <p:cNvSpPr txBox="1"/>
          <p:nvPr/>
        </p:nvSpPr>
        <p:spPr>
          <a:xfrm>
            <a:off x="5735140" y="4401548"/>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sp>
        <p:nvSpPr>
          <p:cNvPr id="56" name="Textfeld 55"/>
          <p:cNvSpPr txBox="1"/>
          <p:nvPr/>
        </p:nvSpPr>
        <p:spPr>
          <a:xfrm>
            <a:off x="6314880" y="4797152"/>
            <a:ext cx="650271" cy="523220"/>
          </a:xfrm>
          <a:prstGeom prst="rect">
            <a:avLst/>
          </a:prstGeom>
          <a:noFill/>
        </p:spPr>
        <p:txBody>
          <a:bodyPr wrap="square" rtlCol="0">
            <a:spAutoFit/>
          </a:bodyPr>
          <a:lstStyle/>
          <a:p>
            <a:r>
              <a:rPr lang="el-GR" sz="2800" dirty="0" smtClean="0">
                <a:solidFill>
                  <a:srgbClr val="C00000"/>
                </a:solidFill>
              </a:rPr>
              <a:t>Λ</a:t>
            </a:r>
            <a:r>
              <a:rPr lang="de-DE" sz="2800" baseline="30000" dirty="0" smtClean="0">
                <a:solidFill>
                  <a:srgbClr val="C00000"/>
                </a:solidFill>
              </a:rPr>
              <a:t>0</a:t>
            </a:r>
            <a:endParaRPr lang="de-DE" sz="2800" baseline="30000" dirty="0">
              <a:solidFill>
                <a:srgbClr val="C00000"/>
              </a:solidFill>
            </a:endParaRPr>
          </a:p>
        </p:txBody>
      </p:sp>
      <p:sp>
        <p:nvSpPr>
          <p:cNvPr id="57" name="Textfeld 56"/>
          <p:cNvSpPr txBox="1"/>
          <p:nvPr/>
        </p:nvSpPr>
        <p:spPr>
          <a:xfrm flipH="1">
            <a:off x="3779912" y="5341762"/>
            <a:ext cx="706831" cy="523220"/>
          </a:xfrm>
          <a:prstGeom prst="rect">
            <a:avLst/>
          </a:prstGeom>
          <a:noFill/>
        </p:spPr>
        <p:txBody>
          <a:bodyPr wrap="square" rtlCol="0">
            <a:spAutoFit/>
          </a:bodyPr>
          <a:lstStyle/>
          <a:p>
            <a:r>
              <a:rPr lang="de-DE" sz="2800" dirty="0" smtClean="0">
                <a:solidFill>
                  <a:srgbClr val="C00000"/>
                </a:solidFill>
              </a:rPr>
              <a:t>K</a:t>
            </a:r>
            <a:r>
              <a:rPr lang="de-DE" sz="2800" baseline="30000" dirty="0" smtClean="0">
                <a:solidFill>
                  <a:srgbClr val="C00000"/>
                </a:solidFill>
              </a:rPr>
              <a:t>+</a:t>
            </a:r>
            <a:endParaRPr lang="de-DE" sz="2800" baseline="30000" dirty="0">
              <a:solidFill>
                <a:srgbClr val="C00000"/>
              </a:solidFill>
            </a:endParaRPr>
          </a:p>
        </p:txBody>
      </p:sp>
      <p:sp>
        <p:nvSpPr>
          <p:cNvPr id="58" name="Ellipse 57"/>
          <p:cNvSpPr/>
          <p:nvPr/>
        </p:nvSpPr>
        <p:spPr bwMode="auto">
          <a:xfrm>
            <a:off x="4989105" y="5812297"/>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59" name="Ellipse 58"/>
          <p:cNvSpPr/>
          <p:nvPr/>
        </p:nvSpPr>
        <p:spPr bwMode="auto">
          <a:xfrm>
            <a:off x="6054031" y="6222598"/>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60" name="Ellipse 59"/>
          <p:cNvSpPr/>
          <p:nvPr/>
        </p:nvSpPr>
        <p:spPr bwMode="auto">
          <a:xfrm>
            <a:off x="5454143" y="5428942"/>
            <a:ext cx="156126" cy="159538"/>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61" name="Ellipse 60"/>
          <p:cNvSpPr/>
          <p:nvPr/>
        </p:nvSpPr>
        <p:spPr bwMode="auto">
          <a:xfrm>
            <a:off x="6475659" y="5741427"/>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62" name="Ellipse 61"/>
          <p:cNvSpPr/>
          <p:nvPr/>
        </p:nvSpPr>
        <p:spPr bwMode="auto">
          <a:xfrm>
            <a:off x="4483792" y="6417311"/>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63" name="Gerade Verbindung mit Pfeil 62"/>
          <p:cNvCxnSpPr/>
          <p:nvPr/>
        </p:nvCxnSpPr>
        <p:spPr bwMode="auto">
          <a:xfrm>
            <a:off x="5118505" y="5892066"/>
            <a:ext cx="529739" cy="4598"/>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H="1">
            <a:off x="5448264" y="6107653"/>
            <a:ext cx="769963" cy="0"/>
          </a:xfrm>
          <a:prstGeom prst="line">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p:nvPr/>
        </p:nvCxnSpPr>
        <p:spPr bwMode="auto">
          <a:xfrm>
            <a:off x="6560688" y="5588480"/>
            <a:ext cx="404463" cy="383355"/>
          </a:xfrm>
          <a:prstGeom prst="straightConnector1">
            <a:avLst/>
          </a:prstGeom>
          <a:noFill/>
          <a:ln>
            <a:noFill/>
            <a:tailEnd type="arrow"/>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 Verbindung mit Pfeil 65"/>
          <p:cNvCxnSpPr>
            <a:stCxn id="59" idx="1"/>
          </p:cNvCxnSpPr>
          <p:nvPr/>
        </p:nvCxnSpPr>
        <p:spPr bwMode="auto">
          <a:xfrm flipH="1" flipV="1">
            <a:off x="5778435" y="5900966"/>
            <a:ext cx="298459" cy="344996"/>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Explosion 2 66"/>
          <p:cNvSpPr/>
          <p:nvPr/>
        </p:nvSpPr>
        <p:spPr bwMode="auto">
          <a:xfrm>
            <a:off x="5594783" y="5773636"/>
            <a:ext cx="320226" cy="254658"/>
          </a:xfrm>
          <a:prstGeom prst="irregularSeal2">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68" name="Gerade Verbindung mit Pfeil 67"/>
          <p:cNvCxnSpPr/>
          <p:nvPr/>
        </p:nvCxnSpPr>
        <p:spPr bwMode="auto">
          <a:xfrm flipH="1" flipV="1">
            <a:off x="5565945" y="5588480"/>
            <a:ext cx="164599" cy="223817"/>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feld 68"/>
          <p:cNvSpPr txBox="1"/>
          <p:nvPr/>
        </p:nvSpPr>
        <p:spPr>
          <a:xfrm>
            <a:off x="4756311" y="5773305"/>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sp>
        <p:nvSpPr>
          <p:cNvPr id="70" name="Textfeld 69"/>
          <p:cNvSpPr txBox="1"/>
          <p:nvPr/>
        </p:nvSpPr>
        <p:spPr>
          <a:xfrm>
            <a:off x="6220991" y="6179008"/>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cxnSp>
        <p:nvCxnSpPr>
          <p:cNvPr id="71" name="Gerade Verbindung mit Pfeil 70"/>
          <p:cNvCxnSpPr>
            <a:endCxn id="62" idx="6"/>
          </p:cNvCxnSpPr>
          <p:nvPr/>
        </p:nvCxnSpPr>
        <p:spPr bwMode="auto">
          <a:xfrm flipH="1">
            <a:off x="4639917" y="6007169"/>
            <a:ext cx="1008327" cy="489911"/>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 Verbindung mit Pfeil 71"/>
          <p:cNvCxnSpPr>
            <a:endCxn id="61" idx="2"/>
          </p:cNvCxnSpPr>
          <p:nvPr/>
        </p:nvCxnSpPr>
        <p:spPr bwMode="auto">
          <a:xfrm flipV="1">
            <a:off x="5881136" y="5821197"/>
            <a:ext cx="594524" cy="48058"/>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Textfeld 72"/>
          <p:cNvSpPr txBox="1"/>
          <p:nvPr/>
        </p:nvSpPr>
        <p:spPr>
          <a:xfrm>
            <a:off x="5642380" y="5385352"/>
            <a:ext cx="176329" cy="246718"/>
          </a:xfrm>
          <a:prstGeom prst="rect">
            <a:avLst/>
          </a:prstGeom>
          <a:noFill/>
        </p:spPr>
        <p:txBody>
          <a:bodyPr wrap="none" rtlCol="0">
            <a:spAutoFit/>
          </a:bodyPr>
          <a:lstStyle/>
          <a:p>
            <a:r>
              <a:rPr lang="de-DE" sz="2800" dirty="0" smtClean="0">
                <a:solidFill>
                  <a:srgbClr val="000000"/>
                </a:solidFill>
              </a:rPr>
              <a:t>p</a:t>
            </a:r>
            <a:endParaRPr lang="de-DE" sz="2800" dirty="0">
              <a:solidFill>
                <a:srgbClr val="000000"/>
              </a:solidFill>
            </a:endParaRPr>
          </a:p>
        </p:txBody>
      </p:sp>
      <p:sp>
        <p:nvSpPr>
          <p:cNvPr id="74" name="Textfeld 73"/>
          <p:cNvSpPr txBox="1"/>
          <p:nvPr/>
        </p:nvSpPr>
        <p:spPr>
          <a:xfrm>
            <a:off x="6404028" y="5793018"/>
            <a:ext cx="592376" cy="523220"/>
          </a:xfrm>
          <a:prstGeom prst="rect">
            <a:avLst/>
          </a:prstGeom>
          <a:noFill/>
        </p:spPr>
        <p:txBody>
          <a:bodyPr wrap="square" rtlCol="0">
            <a:spAutoFit/>
          </a:bodyPr>
          <a:lstStyle/>
          <a:p>
            <a:r>
              <a:rPr lang="el-GR" sz="2800" dirty="0" smtClean="0">
                <a:solidFill>
                  <a:srgbClr val="C00000"/>
                </a:solidFill>
              </a:rPr>
              <a:t>Λ</a:t>
            </a:r>
            <a:r>
              <a:rPr lang="de-DE" sz="2800" baseline="30000" dirty="0" smtClean="0">
                <a:solidFill>
                  <a:srgbClr val="C00000"/>
                </a:solidFill>
              </a:rPr>
              <a:t>0</a:t>
            </a:r>
            <a:endParaRPr lang="de-DE" sz="2800" baseline="30000" dirty="0">
              <a:solidFill>
                <a:srgbClr val="C00000"/>
              </a:solidFill>
            </a:endParaRPr>
          </a:p>
        </p:txBody>
      </p:sp>
      <p:sp>
        <p:nvSpPr>
          <p:cNvPr id="75" name="Textfeld 74"/>
          <p:cNvSpPr txBox="1"/>
          <p:nvPr/>
        </p:nvSpPr>
        <p:spPr>
          <a:xfrm flipH="1">
            <a:off x="3974444" y="6278335"/>
            <a:ext cx="741572" cy="523220"/>
          </a:xfrm>
          <a:prstGeom prst="rect">
            <a:avLst/>
          </a:prstGeom>
          <a:noFill/>
        </p:spPr>
        <p:txBody>
          <a:bodyPr wrap="square" rtlCol="0">
            <a:spAutoFit/>
          </a:bodyPr>
          <a:lstStyle/>
          <a:p>
            <a:r>
              <a:rPr lang="de-DE" sz="2800" dirty="0" smtClean="0">
                <a:solidFill>
                  <a:srgbClr val="C00000"/>
                </a:solidFill>
              </a:rPr>
              <a:t>K</a:t>
            </a:r>
            <a:r>
              <a:rPr lang="de-DE" sz="2800" baseline="30000" dirty="0" smtClean="0">
                <a:solidFill>
                  <a:srgbClr val="C00000"/>
                </a:solidFill>
              </a:rPr>
              <a:t>+</a:t>
            </a:r>
            <a:endParaRPr lang="de-DE" sz="2800" baseline="30000" dirty="0">
              <a:solidFill>
                <a:srgbClr val="C00000"/>
              </a:solidFill>
            </a:endParaRPr>
          </a:p>
        </p:txBody>
      </p:sp>
      <p:cxnSp>
        <p:nvCxnSpPr>
          <p:cNvPr id="76" name="Gerade Verbindung mit Pfeil 75"/>
          <p:cNvCxnSpPr/>
          <p:nvPr/>
        </p:nvCxnSpPr>
        <p:spPr bwMode="auto">
          <a:xfrm>
            <a:off x="6461981" y="4420573"/>
            <a:ext cx="463043" cy="30559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 Verbindung mit Pfeil 76"/>
          <p:cNvCxnSpPr>
            <a:stCxn id="43" idx="6"/>
          </p:cNvCxnSpPr>
          <p:nvPr/>
        </p:nvCxnSpPr>
        <p:spPr bwMode="auto">
          <a:xfrm flipV="1">
            <a:off x="6480784" y="4828493"/>
            <a:ext cx="444241" cy="2611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Explosion 2 77"/>
          <p:cNvSpPr/>
          <p:nvPr/>
        </p:nvSpPr>
        <p:spPr bwMode="auto">
          <a:xfrm>
            <a:off x="6855681" y="4648265"/>
            <a:ext cx="320226" cy="254658"/>
          </a:xfrm>
          <a:prstGeom prst="irregularSeal2">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79" name="Gerade Verbindung mit Pfeil 78"/>
          <p:cNvCxnSpPr>
            <a:endCxn id="81" idx="3"/>
          </p:cNvCxnSpPr>
          <p:nvPr/>
        </p:nvCxnSpPr>
        <p:spPr bwMode="auto">
          <a:xfrm flipV="1">
            <a:off x="7068416" y="4002166"/>
            <a:ext cx="1233448" cy="696235"/>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 Verbindung mit Pfeil 79"/>
          <p:cNvCxnSpPr/>
          <p:nvPr/>
        </p:nvCxnSpPr>
        <p:spPr bwMode="auto">
          <a:xfrm>
            <a:off x="7057913" y="4847820"/>
            <a:ext cx="401582" cy="437295"/>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Ellipse 80"/>
          <p:cNvSpPr/>
          <p:nvPr/>
        </p:nvSpPr>
        <p:spPr bwMode="auto">
          <a:xfrm>
            <a:off x="8279001" y="3865992"/>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82" name="Ellipse 81"/>
          <p:cNvSpPr/>
          <p:nvPr/>
        </p:nvSpPr>
        <p:spPr bwMode="auto">
          <a:xfrm>
            <a:off x="8627702" y="6437546"/>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83" name="Textfeld 82"/>
          <p:cNvSpPr txBox="1"/>
          <p:nvPr/>
        </p:nvSpPr>
        <p:spPr>
          <a:xfrm>
            <a:off x="8382011" y="3732270"/>
            <a:ext cx="176329" cy="246718"/>
          </a:xfrm>
          <a:prstGeom prst="rect">
            <a:avLst/>
          </a:prstGeom>
          <a:noFill/>
        </p:spPr>
        <p:txBody>
          <a:bodyPr wrap="none" rtlCol="0">
            <a:spAutoFit/>
          </a:bodyPr>
          <a:lstStyle/>
          <a:p>
            <a:r>
              <a:rPr lang="de-DE" sz="2800" dirty="0" smtClean="0">
                <a:solidFill>
                  <a:srgbClr val="C00000"/>
                </a:solidFill>
              </a:rPr>
              <a:t>p</a:t>
            </a:r>
            <a:endParaRPr lang="de-DE" sz="2800" dirty="0">
              <a:solidFill>
                <a:srgbClr val="C00000"/>
              </a:solidFill>
            </a:endParaRPr>
          </a:p>
        </p:txBody>
      </p:sp>
      <p:sp>
        <p:nvSpPr>
          <p:cNvPr id="84" name="Textfeld 83"/>
          <p:cNvSpPr txBox="1"/>
          <p:nvPr/>
        </p:nvSpPr>
        <p:spPr>
          <a:xfrm>
            <a:off x="7327177" y="4836853"/>
            <a:ext cx="701207" cy="523220"/>
          </a:xfrm>
          <a:prstGeom prst="rect">
            <a:avLst/>
          </a:prstGeom>
          <a:noFill/>
        </p:spPr>
        <p:txBody>
          <a:bodyPr wrap="square" rtlCol="0">
            <a:spAutoFit/>
          </a:bodyPr>
          <a:lstStyle/>
          <a:p>
            <a:r>
              <a:rPr lang="el-GR" sz="2800" dirty="0" smtClean="0">
                <a:solidFill>
                  <a:srgbClr val="C00000"/>
                </a:solidFill>
              </a:rPr>
              <a:t>Ξ</a:t>
            </a:r>
            <a:r>
              <a:rPr lang="de-DE" sz="2800" baseline="30000" dirty="0" smtClean="0">
                <a:solidFill>
                  <a:srgbClr val="C00000"/>
                </a:solidFill>
              </a:rPr>
              <a:t>-</a:t>
            </a:r>
            <a:endParaRPr lang="de-DE" sz="2800" baseline="30000" dirty="0">
              <a:solidFill>
                <a:srgbClr val="C00000"/>
              </a:solidFill>
            </a:endParaRPr>
          </a:p>
        </p:txBody>
      </p:sp>
      <p:sp>
        <p:nvSpPr>
          <p:cNvPr id="85" name="Ellipse 84"/>
          <p:cNvSpPr/>
          <p:nvPr/>
        </p:nvSpPr>
        <p:spPr bwMode="auto">
          <a:xfrm>
            <a:off x="7437822" y="5263092"/>
            <a:ext cx="156126" cy="159538"/>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86" name="Gerade Verbindung mit Pfeil 85"/>
          <p:cNvCxnSpPr>
            <a:stCxn id="61" idx="6"/>
            <a:endCxn id="91" idx="1"/>
          </p:cNvCxnSpPr>
          <p:nvPr/>
        </p:nvCxnSpPr>
        <p:spPr bwMode="auto">
          <a:xfrm flipV="1">
            <a:off x="6631785" y="5712006"/>
            <a:ext cx="1120712" cy="109191"/>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 Verbindung mit Pfeil 86"/>
          <p:cNvCxnSpPr>
            <a:endCxn id="25" idx="3"/>
          </p:cNvCxnSpPr>
          <p:nvPr/>
        </p:nvCxnSpPr>
        <p:spPr bwMode="auto">
          <a:xfrm flipV="1">
            <a:off x="7950018" y="5255784"/>
            <a:ext cx="518367" cy="34685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p:cNvCxnSpPr/>
          <p:nvPr/>
        </p:nvCxnSpPr>
        <p:spPr bwMode="auto">
          <a:xfrm>
            <a:off x="7563219" y="5397391"/>
            <a:ext cx="253886" cy="234679"/>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 name="Textfeld 88"/>
          <p:cNvSpPr txBox="1"/>
          <p:nvPr/>
        </p:nvSpPr>
        <p:spPr>
          <a:xfrm>
            <a:off x="8569412" y="4952607"/>
            <a:ext cx="574588" cy="523220"/>
          </a:xfrm>
          <a:prstGeom prst="rect">
            <a:avLst/>
          </a:prstGeom>
          <a:noFill/>
        </p:spPr>
        <p:txBody>
          <a:bodyPr wrap="square" rtlCol="0">
            <a:spAutoFit/>
          </a:bodyPr>
          <a:lstStyle/>
          <a:p>
            <a:r>
              <a:rPr lang="el-GR" sz="2800" dirty="0" smtClean="0">
                <a:solidFill>
                  <a:srgbClr val="C00000"/>
                </a:solidFill>
              </a:rPr>
              <a:t>Ω</a:t>
            </a:r>
            <a:r>
              <a:rPr lang="de-DE" sz="2800" baseline="30000" dirty="0" smtClean="0">
                <a:solidFill>
                  <a:srgbClr val="C00000"/>
                </a:solidFill>
              </a:rPr>
              <a:t>-</a:t>
            </a:r>
            <a:endParaRPr lang="de-DE" sz="2800" baseline="30000" dirty="0">
              <a:solidFill>
                <a:srgbClr val="C00000"/>
              </a:solidFill>
            </a:endParaRPr>
          </a:p>
        </p:txBody>
      </p:sp>
      <p:sp>
        <p:nvSpPr>
          <p:cNvPr id="90" name="Textfeld 89"/>
          <p:cNvSpPr txBox="1"/>
          <p:nvPr/>
        </p:nvSpPr>
        <p:spPr>
          <a:xfrm>
            <a:off x="8783828" y="6393956"/>
            <a:ext cx="176329" cy="246718"/>
          </a:xfrm>
          <a:prstGeom prst="rect">
            <a:avLst/>
          </a:prstGeom>
          <a:noFill/>
        </p:spPr>
        <p:txBody>
          <a:bodyPr wrap="none" rtlCol="0">
            <a:spAutoFit/>
          </a:bodyPr>
          <a:lstStyle/>
          <a:p>
            <a:r>
              <a:rPr lang="de-DE" sz="2800" dirty="0" smtClean="0">
                <a:solidFill>
                  <a:srgbClr val="C00000"/>
                </a:solidFill>
              </a:rPr>
              <a:t>n</a:t>
            </a:r>
            <a:endParaRPr lang="de-DE" sz="2800" dirty="0">
              <a:solidFill>
                <a:srgbClr val="C00000"/>
              </a:solidFill>
            </a:endParaRPr>
          </a:p>
        </p:txBody>
      </p:sp>
      <p:sp>
        <p:nvSpPr>
          <p:cNvPr id="91" name="Explosion 2 90"/>
          <p:cNvSpPr/>
          <p:nvPr/>
        </p:nvSpPr>
        <p:spPr bwMode="auto">
          <a:xfrm>
            <a:off x="7752497" y="5560188"/>
            <a:ext cx="320226" cy="254658"/>
          </a:xfrm>
          <a:prstGeom prst="irregularSeal2">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cxnSp>
        <p:nvCxnSpPr>
          <p:cNvPr id="92" name="Gerade Verbindung mit Pfeil 91"/>
          <p:cNvCxnSpPr>
            <a:endCxn id="82" idx="1"/>
          </p:cNvCxnSpPr>
          <p:nvPr/>
        </p:nvCxnSpPr>
        <p:spPr bwMode="auto">
          <a:xfrm>
            <a:off x="7987533" y="5758446"/>
            <a:ext cx="663034" cy="702464"/>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feld 92"/>
          <p:cNvSpPr txBox="1"/>
          <p:nvPr/>
        </p:nvSpPr>
        <p:spPr>
          <a:xfrm>
            <a:off x="6856774" y="4077072"/>
            <a:ext cx="955586" cy="400110"/>
          </a:xfrm>
          <a:prstGeom prst="rect">
            <a:avLst/>
          </a:prstGeom>
          <a:noFill/>
        </p:spPr>
        <p:txBody>
          <a:bodyPr wrap="square" rtlCol="0">
            <a:spAutoFit/>
          </a:bodyPr>
          <a:lstStyle/>
          <a:p>
            <a:r>
              <a:rPr lang="de-DE" sz="2000" dirty="0" smtClean="0">
                <a:solidFill>
                  <a:srgbClr val="C00000"/>
                </a:solidFill>
              </a:rPr>
              <a:t>(</a:t>
            </a:r>
            <a:r>
              <a:rPr lang="de-DE" sz="2000" dirty="0" err="1" smtClean="0">
                <a:solidFill>
                  <a:srgbClr val="C00000"/>
                </a:solidFill>
              </a:rPr>
              <a:t>uds</a:t>
            </a:r>
            <a:r>
              <a:rPr lang="de-DE" sz="2000" dirty="0" smtClean="0">
                <a:solidFill>
                  <a:srgbClr val="C00000"/>
                </a:solidFill>
              </a:rPr>
              <a:t>)</a:t>
            </a:r>
            <a:endParaRPr lang="de-DE" sz="2000" dirty="0">
              <a:solidFill>
                <a:srgbClr val="C00000"/>
              </a:solidFill>
            </a:endParaRPr>
          </a:p>
        </p:txBody>
      </p:sp>
      <p:sp>
        <p:nvSpPr>
          <p:cNvPr id="94" name="Ellipse 93"/>
          <p:cNvSpPr/>
          <p:nvPr/>
        </p:nvSpPr>
        <p:spPr bwMode="auto">
          <a:xfrm>
            <a:off x="4444797" y="2996952"/>
            <a:ext cx="3830524" cy="3788273"/>
          </a:xfrm>
          <a:prstGeom prst="ellipse">
            <a:avLst/>
          </a:prstGeom>
          <a:solidFill>
            <a:srgbClr val="6699FF">
              <a:alpha val="37000"/>
            </a:srgbClr>
          </a:solidFill>
          <a:ln>
            <a:no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smtClean="0">
              <a:solidFill>
                <a:srgbClr val="FF0000"/>
              </a:solidFill>
              <a:latin typeface="Tahoma" pitchFamily="34" charset="0"/>
            </a:endParaRPr>
          </a:p>
        </p:txBody>
      </p:sp>
      <p:sp>
        <p:nvSpPr>
          <p:cNvPr id="95" name="Textfeld 94"/>
          <p:cNvSpPr txBox="1"/>
          <p:nvPr/>
        </p:nvSpPr>
        <p:spPr>
          <a:xfrm>
            <a:off x="6588224" y="4973106"/>
            <a:ext cx="1104011" cy="400110"/>
          </a:xfrm>
          <a:prstGeom prst="rect">
            <a:avLst/>
          </a:prstGeom>
          <a:noFill/>
        </p:spPr>
        <p:txBody>
          <a:bodyPr wrap="square" rtlCol="0">
            <a:spAutoFit/>
          </a:bodyPr>
          <a:lstStyle/>
          <a:p>
            <a:r>
              <a:rPr lang="de-DE" sz="2000" dirty="0" smtClean="0">
                <a:solidFill>
                  <a:srgbClr val="C00000"/>
                </a:solidFill>
              </a:rPr>
              <a:t>(</a:t>
            </a:r>
            <a:r>
              <a:rPr lang="de-DE" sz="2000" dirty="0" err="1" smtClean="0">
                <a:solidFill>
                  <a:srgbClr val="C00000"/>
                </a:solidFill>
              </a:rPr>
              <a:t>uds</a:t>
            </a:r>
            <a:r>
              <a:rPr lang="de-DE" sz="2000" dirty="0" smtClean="0">
                <a:solidFill>
                  <a:srgbClr val="C00000"/>
                </a:solidFill>
              </a:rPr>
              <a:t>)</a:t>
            </a:r>
            <a:endParaRPr lang="de-DE" sz="2000" dirty="0">
              <a:solidFill>
                <a:srgbClr val="C00000"/>
              </a:solidFill>
            </a:endParaRPr>
          </a:p>
        </p:txBody>
      </p:sp>
      <p:sp>
        <p:nvSpPr>
          <p:cNvPr id="96" name="Textfeld 95"/>
          <p:cNvSpPr txBox="1"/>
          <p:nvPr/>
        </p:nvSpPr>
        <p:spPr>
          <a:xfrm>
            <a:off x="6804733" y="5867392"/>
            <a:ext cx="1210003" cy="400110"/>
          </a:xfrm>
          <a:prstGeom prst="rect">
            <a:avLst/>
          </a:prstGeom>
          <a:noFill/>
        </p:spPr>
        <p:txBody>
          <a:bodyPr wrap="square" rtlCol="0">
            <a:spAutoFit/>
          </a:bodyPr>
          <a:lstStyle/>
          <a:p>
            <a:r>
              <a:rPr lang="de-DE" sz="2000" dirty="0" smtClean="0">
                <a:solidFill>
                  <a:srgbClr val="C00000"/>
                </a:solidFill>
              </a:rPr>
              <a:t>(</a:t>
            </a:r>
            <a:r>
              <a:rPr lang="de-DE" sz="2000" dirty="0" err="1" smtClean="0">
                <a:solidFill>
                  <a:srgbClr val="C00000"/>
                </a:solidFill>
              </a:rPr>
              <a:t>uds</a:t>
            </a:r>
            <a:r>
              <a:rPr lang="de-DE" sz="2000" dirty="0" smtClean="0">
                <a:solidFill>
                  <a:srgbClr val="C00000"/>
                </a:solidFill>
              </a:rPr>
              <a:t>)</a:t>
            </a:r>
            <a:endParaRPr lang="de-DE" sz="2000" dirty="0">
              <a:solidFill>
                <a:srgbClr val="C00000"/>
              </a:solidFill>
            </a:endParaRPr>
          </a:p>
        </p:txBody>
      </p:sp>
      <p:sp>
        <p:nvSpPr>
          <p:cNvPr id="97" name="Textfeld 96"/>
          <p:cNvSpPr txBox="1"/>
          <p:nvPr/>
        </p:nvSpPr>
        <p:spPr>
          <a:xfrm>
            <a:off x="7647358" y="4839543"/>
            <a:ext cx="1101106" cy="461665"/>
          </a:xfrm>
          <a:prstGeom prst="rect">
            <a:avLst/>
          </a:prstGeom>
          <a:noFill/>
        </p:spPr>
        <p:txBody>
          <a:bodyPr wrap="square" rtlCol="0">
            <a:spAutoFit/>
          </a:bodyPr>
          <a:lstStyle/>
          <a:p>
            <a:r>
              <a:rPr lang="de-DE" sz="2400" dirty="0" smtClean="0">
                <a:solidFill>
                  <a:srgbClr val="C00000"/>
                </a:solidFill>
              </a:rPr>
              <a:t>(</a:t>
            </a:r>
            <a:r>
              <a:rPr lang="de-DE" sz="2000" dirty="0" err="1" smtClean="0">
                <a:solidFill>
                  <a:srgbClr val="C00000"/>
                </a:solidFill>
              </a:rPr>
              <a:t>dss</a:t>
            </a:r>
            <a:r>
              <a:rPr lang="de-DE" sz="2000" dirty="0" smtClean="0">
                <a:solidFill>
                  <a:srgbClr val="C00000"/>
                </a:solidFill>
              </a:rPr>
              <a:t>)</a:t>
            </a:r>
            <a:endParaRPr lang="de-DE" sz="2000" dirty="0">
              <a:solidFill>
                <a:srgbClr val="C00000"/>
              </a:solidFill>
            </a:endParaRPr>
          </a:p>
        </p:txBody>
      </p:sp>
      <p:sp>
        <p:nvSpPr>
          <p:cNvPr id="98" name="Textfeld 97"/>
          <p:cNvSpPr txBox="1"/>
          <p:nvPr/>
        </p:nvSpPr>
        <p:spPr>
          <a:xfrm>
            <a:off x="8460432" y="5334805"/>
            <a:ext cx="1152128" cy="400110"/>
          </a:xfrm>
          <a:prstGeom prst="rect">
            <a:avLst/>
          </a:prstGeom>
          <a:noFill/>
        </p:spPr>
        <p:txBody>
          <a:bodyPr wrap="square" rtlCol="0">
            <a:spAutoFit/>
          </a:bodyPr>
          <a:lstStyle/>
          <a:p>
            <a:r>
              <a:rPr lang="de-DE" sz="2000" dirty="0" smtClean="0">
                <a:solidFill>
                  <a:srgbClr val="C00000"/>
                </a:solidFill>
              </a:rPr>
              <a:t>(</a:t>
            </a:r>
            <a:r>
              <a:rPr lang="de-DE" sz="2000" dirty="0" err="1" smtClean="0">
                <a:solidFill>
                  <a:srgbClr val="C00000"/>
                </a:solidFill>
              </a:rPr>
              <a:t>sss</a:t>
            </a:r>
            <a:r>
              <a:rPr lang="de-DE" sz="2000" dirty="0" smtClean="0">
                <a:solidFill>
                  <a:srgbClr val="C00000"/>
                </a:solidFill>
              </a:rPr>
              <a:t>)</a:t>
            </a:r>
            <a:endParaRPr lang="de-DE" sz="2000" dirty="0">
              <a:solidFill>
                <a:srgbClr val="C00000"/>
              </a:solidFill>
            </a:endParaRPr>
          </a:p>
        </p:txBody>
      </p:sp>
      <p:sp>
        <p:nvSpPr>
          <p:cNvPr id="99" name="Text Box 2"/>
          <p:cNvSpPr txBox="1">
            <a:spLocks noChangeArrowheads="1"/>
          </p:cNvSpPr>
          <p:nvPr/>
        </p:nvSpPr>
        <p:spPr bwMode="auto">
          <a:xfrm>
            <a:off x="0" y="-26988"/>
            <a:ext cx="9144000" cy="579438"/>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3200" dirty="0" smtClean="0">
                <a:solidFill>
                  <a:srgbClr val="0070C0"/>
                </a:solidFill>
                <a:latin typeface="Tahoma" pitchFamily="34" charset="0"/>
              </a:rPr>
              <a:t>Observables sensitive to the EOS at high density</a:t>
            </a:r>
          </a:p>
        </p:txBody>
      </p:sp>
      <p:sp>
        <p:nvSpPr>
          <p:cNvPr id="100" name="Rectangle 5"/>
          <p:cNvSpPr>
            <a:spLocks noChangeArrowheads="1"/>
          </p:cNvSpPr>
          <p:nvPr/>
        </p:nvSpPr>
        <p:spPr bwMode="auto">
          <a:xfrm>
            <a:off x="288279" y="691242"/>
            <a:ext cx="96123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sz="2000" dirty="0" smtClean="0">
                <a:solidFill>
                  <a:srgbClr val="0070C0"/>
                </a:solidFill>
                <a:latin typeface="Tahoma" pitchFamily="34" charset="0"/>
                <a:sym typeface="Wingdings" pitchFamily="2" charset="2"/>
              </a:rPr>
              <a:t></a:t>
            </a:r>
            <a:r>
              <a:rPr lang="en-GB" sz="2000" dirty="0" smtClean="0">
                <a:solidFill>
                  <a:srgbClr val="3333FF"/>
                </a:solidFill>
                <a:latin typeface="Tahoma" pitchFamily="34" charset="0"/>
                <a:sym typeface="Wingdings" pitchFamily="2" charset="2"/>
              </a:rPr>
              <a:t> </a:t>
            </a:r>
            <a:r>
              <a:rPr lang="en-GB" sz="2000" dirty="0" smtClean="0">
                <a:solidFill>
                  <a:srgbClr val="0070C0"/>
                </a:solidFill>
                <a:latin typeface="Tahoma" pitchFamily="34" charset="0"/>
                <a:sym typeface="Symbol" pitchFamily="18" charset="2"/>
              </a:rPr>
              <a:t>collective flow of identified particles</a:t>
            </a:r>
            <a:r>
              <a:rPr lang="en-US" sz="2000" dirty="0">
                <a:solidFill>
                  <a:srgbClr val="4BACC6">
                    <a:lumMod val="50000"/>
                  </a:srgbClr>
                </a:solidFill>
                <a:latin typeface="Tahoma" pitchFamily="34" charset="0"/>
                <a:cs typeface="Tahoma" pitchFamily="34" charset="0"/>
                <a:sym typeface="Symbol" pitchFamily="18" charset="2"/>
              </a:rPr>
              <a:t> </a:t>
            </a:r>
            <a:r>
              <a:rPr lang="en-US" sz="2000" dirty="0" smtClean="0">
                <a:solidFill>
                  <a:srgbClr val="4BACC6">
                    <a:lumMod val="50000"/>
                  </a:srgbClr>
                </a:solidFill>
                <a:latin typeface="Tahoma" pitchFamily="34" charset="0"/>
                <a:cs typeface="Tahoma" pitchFamily="34" charset="0"/>
                <a:sym typeface="Symbol" pitchFamily="18" charset="2"/>
              </a:rPr>
              <a:t>(</a:t>
            </a:r>
            <a:r>
              <a:rPr lang="el-GR" sz="2000" dirty="0" smtClean="0">
                <a:solidFill>
                  <a:srgbClr val="0070C0"/>
                </a:solidFill>
                <a:latin typeface="Tahoma" pitchFamily="34" charset="0"/>
                <a:cs typeface="Tahoma" pitchFamily="34" charset="0"/>
              </a:rPr>
              <a:t>π</a:t>
            </a:r>
            <a:r>
              <a:rPr lang="de-DE" sz="2000" dirty="0">
                <a:solidFill>
                  <a:srgbClr val="0070C0"/>
                </a:solidFill>
                <a:latin typeface="Tahoma" pitchFamily="34" charset="0"/>
                <a:cs typeface="Tahoma" pitchFamily="34" charset="0"/>
              </a:rPr>
              <a:t>,</a:t>
            </a:r>
            <a:r>
              <a:rPr lang="de-DE" sz="2000" dirty="0" err="1">
                <a:solidFill>
                  <a:srgbClr val="0070C0"/>
                </a:solidFill>
                <a:latin typeface="Tahoma" pitchFamily="34" charset="0"/>
                <a:cs typeface="Tahoma" pitchFamily="34" charset="0"/>
              </a:rPr>
              <a:t>K,p</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Λ</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Ξ</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Ω</a:t>
            </a:r>
            <a:r>
              <a:rPr lang="de-DE" sz="2000" dirty="0" smtClean="0">
                <a:solidFill>
                  <a:srgbClr val="0070C0"/>
                </a:solidFill>
                <a:latin typeface="Tahoma" pitchFamily="34" charset="0"/>
                <a:cs typeface="Tahoma" pitchFamily="34" charset="0"/>
              </a:rPr>
              <a:t>,...)</a:t>
            </a:r>
          </a:p>
          <a:p>
            <a:pPr eaLnBrk="0" fontAlgn="base" hangingPunct="0">
              <a:spcBef>
                <a:spcPct val="0"/>
              </a:spcBef>
              <a:spcAft>
                <a:spcPct val="0"/>
              </a:spcAft>
            </a:pPr>
            <a:r>
              <a:rPr lang="de-DE" sz="2000" dirty="0">
                <a:solidFill>
                  <a:srgbClr val="0070C0"/>
                </a:solidFill>
                <a:latin typeface="Tahoma" pitchFamily="34" charset="0"/>
                <a:cs typeface="Tahoma" pitchFamily="34" charset="0"/>
                <a:sym typeface="Symbol" pitchFamily="18" charset="2"/>
              </a:rPr>
              <a:t> </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driven</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by</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the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pressure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gradient</a:t>
            </a:r>
            <a:r>
              <a:rPr lang="de-DE" sz="2000" dirty="0" smtClean="0">
                <a:solidFill>
                  <a:srgbClr val="0070C0"/>
                </a:solidFill>
                <a:latin typeface="Tahoma" pitchFamily="34" charset="0"/>
                <a:cs typeface="Tahoma" pitchFamily="34" charset="0"/>
                <a:sym typeface="Symbol" pitchFamily="18" charset="2"/>
              </a:rPr>
              <a:t> in </a:t>
            </a:r>
            <a:r>
              <a:rPr lang="de-DE" sz="2000" dirty="0" err="1" smtClean="0">
                <a:solidFill>
                  <a:srgbClr val="0070C0"/>
                </a:solidFill>
                <a:latin typeface="Tahoma" pitchFamily="34" charset="0"/>
                <a:cs typeface="Tahoma" pitchFamily="34" charset="0"/>
                <a:sym typeface="Symbol" pitchFamily="18" charset="2"/>
              </a:rPr>
              <a:t>the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early</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fireball</a:t>
            </a:r>
            <a:endParaRPr lang="en-GB" sz="2000" dirty="0" smtClean="0">
              <a:solidFill>
                <a:srgbClr val="0070C0"/>
              </a:solidFill>
              <a:latin typeface="Tahoma" pitchFamily="34" charset="0"/>
              <a:sym typeface="Symbol" pitchFamily="18" charset="2"/>
            </a:endParaRPr>
          </a:p>
          <a:p>
            <a:pPr eaLnBrk="0" fontAlgn="base" hangingPunct="0">
              <a:spcBef>
                <a:spcPct val="0"/>
              </a:spcBef>
              <a:spcAft>
                <a:spcPct val="0"/>
              </a:spcAft>
            </a:pPr>
            <a:r>
              <a:rPr lang="en-GB" sz="2000" dirty="0" smtClean="0">
                <a:solidFill>
                  <a:srgbClr val="0070C0"/>
                </a:solidFill>
                <a:latin typeface="Tahoma" pitchFamily="34" charset="0"/>
                <a:sym typeface="Symbol" pitchFamily="18" charset="2"/>
              </a:rPr>
              <a:t>         </a:t>
            </a:r>
          </a:p>
        </p:txBody>
      </p:sp>
      <p:sp>
        <p:nvSpPr>
          <p:cNvPr id="101" name="Rechteck 100"/>
          <p:cNvSpPr/>
          <p:nvPr/>
        </p:nvSpPr>
        <p:spPr>
          <a:xfrm>
            <a:off x="6646528" y="2265439"/>
            <a:ext cx="1326004" cy="369332"/>
          </a:xfrm>
          <a:prstGeom prst="rect">
            <a:avLst/>
          </a:prstGeom>
        </p:spPr>
        <p:txBody>
          <a:bodyPr wrap="none">
            <a:spAutoFit/>
          </a:bodyPr>
          <a:lstStyle/>
          <a:p>
            <a:pPr>
              <a:spcBef>
                <a:spcPct val="0"/>
              </a:spcBef>
            </a:pPr>
            <a:r>
              <a:rPr lang="en-GB" altLang="de-DE" dirty="0">
                <a:solidFill>
                  <a:srgbClr val="FF0000"/>
                </a:solidFill>
                <a:latin typeface="Arial" panose="020B0604020202020204" pitchFamily="34" charset="0"/>
                <a:cs typeface="Arial" panose="020B0604020202020204" pitchFamily="34" charset="0"/>
              </a:rPr>
              <a:t>Λ</a:t>
            </a:r>
            <a:r>
              <a:rPr lang="en-GB" altLang="de-DE" baseline="30000" dirty="0">
                <a:solidFill>
                  <a:srgbClr val="FF0000"/>
                </a:solidFill>
                <a:latin typeface="Arial" panose="020B0604020202020204" pitchFamily="34" charset="0"/>
                <a:cs typeface="Arial" panose="020B0604020202020204" pitchFamily="34" charset="0"/>
              </a:rPr>
              <a:t>0</a:t>
            </a:r>
            <a:r>
              <a:rPr lang="en-GB" altLang="de-DE" dirty="0">
                <a:solidFill>
                  <a:srgbClr val="FF0000"/>
                </a:solidFill>
                <a:latin typeface="Arial" panose="020B0604020202020204" pitchFamily="34" charset="0"/>
                <a:cs typeface="Arial" panose="020B0604020202020204" pitchFamily="34" charset="0"/>
              </a:rPr>
              <a:t>Λ</a:t>
            </a:r>
            <a:r>
              <a:rPr lang="en-GB" altLang="de-DE" baseline="30000" dirty="0">
                <a:solidFill>
                  <a:srgbClr val="FF0000"/>
                </a:solidFill>
                <a:latin typeface="Arial" panose="020B0604020202020204" pitchFamily="34" charset="0"/>
                <a:cs typeface="Arial" panose="020B0604020202020204" pitchFamily="34" charset="0"/>
              </a:rPr>
              <a:t>0</a:t>
            </a:r>
            <a:r>
              <a:rPr lang="en-GB" altLang="de-DE" dirty="0">
                <a:solidFill>
                  <a:srgbClr val="FF0000"/>
                </a:solidFill>
                <a:latin typeface="Arial" panose="020B0604020202020204" pitchFamily="34" charset="0"/>
                <a:cs typeface="Arial" panose="020B0604020202020204" pitchFamily="34" charset="0"/>
                <a:sym typeface="Symbol" pitchFamily="18" charset="2"/>
              </a:rPr>
              <a:t></a:t>
            </a:r>
            <a:r>
              <a:rPr lang="en-GB" altLang="de-DE" dirty="0">
                <a:solidFill>
                  <a:srgbClr val="FF0000"/>
                </a:solidFill>
                <a:latin typeface="Arial" panose="020B0604020202020204" pitchFamily="34" charset="0"/>
                <a:cs typeface="Arial" panose="020B0604020202020204" pitchFamily="34" charset="0"/>
              </a:rPr>
              <a:t> </a:t>
            </a:r>
            <a:r>
              <a:rPr lang="en-GB" altLang="de-DE" b="1" dirty="0">
                <a:solidFill>
                  <a:srgbClr val="FF0000"/>
                </a:solidFill>
                <a:latin typeface="Arial" panose="020B0604020202020204" pitchFamily="34" charset="0"/>
                <a:cs typeface="Arial" panose="020B0604020202020204" pitchFamily="34" charset="0"/>
                <a:sym typeface="Symbol" pitchFamily="18" charset="2"/>
              </a:rPr>
              <a:t></a:t>
            </a:r>
            <a:r>
              <a:rPr lang="en-GB" altLang="de-DE" b="1" baseline="30000" dirty="0">
                <a:solidFill>
                  <a:srgbClr val="FF0000"/>
                </a:solidFill>
                <a:latin typeface="Arial" panose="020B0604020202020204" pitchFamily="34" charset="0"/>
                <a:cs typeface="Arial" panose="020B0604020202020204" pitchFamily="34" charset="0"/>
              </a:rPr>
              <a:t>- </a:t>
            </a:r>
            <a:r>
              <a:rPr lang="en-GB" altLang="de-DE" dirty="0">
                <a:solidFill>
                  <a:srgbClr val="FF0000"/>
                </a:solidFill>
                <a:latin typeface="Arial" panose="020B0604020202020204" pitchFamily="34" charset="0"/>
                <a:cs typeface="Arial" panose="020B0604020202020204" pitchFamily="34" charset="0"/>
                <a:sym typeface="Symbol" pitchFamily="18" charset="2"/>
              </a:rPr>
              <a:t>p</a:t>
            </a:r>
            <a:endParaRPr lang="en-GB" altLang="de-DE" dirty="0">
              <a:solidFill>
                <a:srgbClr val="000000"/>
              </a:solidFill>
              <a:latin typeface="Arial" panose="020B0604020202020204" pitchFamily="34" charset="0"/>
              <a:ea typeface="Times New Roman" pitchFamily="18" charset="0"/>
              <a:cs typeface="Arial" panose="020B0604020202020204" pitchFamily="34" charset="0"/>
            </a:endParaRPr>
          </a:p>
        </p:txBody>
      </p:sp>
      <p:sp>
        <p:nvSpPr>
          <p:cNvPr id="102" name="Rechteck 101"/>
          <p:cNvSpPr/>
          <p:nvPr/>
        </p:nvSpPr>
        <p:spPr>
          <a:xfrm>
            <a:off x="4804180" y="2058530"/>
            <a:ext cx="1728192" cy="923330"/>
          </a:xfrm>
          <a:prstGeom prst="rect">
            <a:avLst/>
          </a:prstGeom>
        </p:spPr>
        <p:txBody>
          <a:bodyPr wrap="square">
            <a:spAutoFit/>
          </a:bodyPr>
          <a:lstStyle/>
          <a:p>
            <a:pPr>
              <a:spcBef>
                <a:spcPct val="0"/>
              </a:spcBef>
            </a:pPr>
            <a:r>
              <a:rPr lang="en-GB" altLang="de-DE" dirty="0">
                <a:solidFill>
                  <a:srgbClr val="000000"/>
                </a:solidFill>
                <a:latin typeface="Arial" panose="020B0604020202020204" pitchFamily="34" charset="0"/>
                <a:cs typeface="Arial" panose="020B0604020202020204" pitchFamily="34" charset="0"/>
              </a:rPr>
              <a:t>pp </a:t>
            </a:r>
            <a:r>
              <a:rPr lang="en-GB" altLang="de-DE" dirty="0">
                <a:solidFill>
                  <a:srgbClr val="000000"/>
                </a:solidFill>
                <a:latin typeface="Arial" panose="020B0604020202020204" pitchFamily="34" charset="0"/>
                <a:ea typeface="Times New Roman" pitchFamily="18" charset="0"/>
                <a:cs typeface="Arial" panose="020B0604020202020204" pitchFamily="34" charset="0"/>
                <a:sym typeface="Symbol" pitchFamily="18" charset="2"/>
              </a:rPr>
              <a:t></a:t>
            </a:r>
            <a:r>
              <a:rPr lang="en-GB" altLang="de-DE" dirty="0">
                <a:solidFill>
                  <a:srgbClr val="000000"/>
                </a:solidFill>
                <a:latin typeface="Arial" panose="020B0604020202020204" pitchFamily="34" charset="0"/>
                <a:ea typeface="Times New Roman" pitchFamily="18" charset="0"/>
                <a:cs typeface="Arial" panose="020B0604020202020204" pitchFamily="34" charset="0"/>
              </a:rPr>
              <a:t> </a:t>
            </a:r>
            <a:r>
              <a:rPr lang="en-GB" altLang="de-DE" dirty="0" smtClean="0">
                <a:solidFill>
                  <a:srgbClr val="000000"/>
                </a:solidFill>
                <a:latin typeface="Arial" panose="020B0604020202020204" pitchFamily="34" charset="0"/>
                <a:ea typeface="Times New Roman" pitchFamily="18" charset="0"/>
                <a:cs typeface="Arial" panose="020B0604020202020204" pitchFamily="34" charset="0"/>
              </a:rPr>
              <a:t>K</a:t>
            </a:r>
            <a:r>
              <a:rPr lang="en-GB" altLang="de-DE" baseline="30000" dirty="0" smtClean="0">
                <a:solidFill>
                  <a:srgbClr val="000000"/>
                </a:solidFill>
                <a:latin typeface="Arial" panose="020B0604020202020204" pitchFamily="34" charset="0"/>
                <a:ea typeface="Times New Roman" pitchFamily="18" charset="0"/>
                <a:cs typeface="Arial" panose="020B0604020202020204" pitchFamily="34" charset="0"/>
              </a:rPr>
              <a:t>+</a:t>
            </a:r>
            <a:r>
              <a:rPr lang="en-GB" altLang="de-DE" dirty="0" smtClean="0">
                <a:solidFill>
                  <a:srgbClr val="000000"/>
                </a:solidFill>
                <a:latin typeface="Arial" panose="020B0604020202020204" pitchFamily="34" charset="0"/>
                <a:ea typeface="Times New Roman" pitchFamily="18" charset="0"/>
                <a:cs typeface="Arial" panose="020B0604020202020204" pitchFamily="34" charset="0"/>
              </a:rPr>
              <a:t>p</a:t>
            </a:r>
            <a:r>
              <a:rPr lang="en-GB" altLang="de-DE" dirty="0" smtClean="0">
                <a:solidFill>
                  <a:srgbClr val="FF0000"/>
                </a:solidFill>
                <a:latin typeface="Arial" panose="020B0604020202020204" pitchFamily="34" charset="0"/>
                <a:ea typeface="Times New Roman" pitchFamily="18" charset="0"/>
                <a:cs typeface="Arial" panose="020B0604020202020204" pitchFamily="34" charset="0"/>
              </a:rPr>
              <a:t>Λ</a:t>
            </a:r>
            <a:r>
              <a:rPr lang="en-GB" altLang="de-DE" baseline="30000" dirty="0" smtClean="0">
                <a:solidFill>
                  <a:srgbClr val="FF0000"/>
                </a:solidFill>
                <a:latin typeface="Arial" panose="020B0604020202020204" pitchFamily="34" charset="0"/>
                <a:ea typeface="Times New Roman" pitchFamily="18" charset="0"/>
                <a:cs typeface="Arial" panose="020B0604020202020204" pitchFamily="34" charset="0"/>
              </a:rPr>
              <a:t>0</a:t>
            </a:r>
            <a:endParaRPr lang="en-GB" altLang="de-DE" dirty="0">
              <a:solidFill>
                <a:srgbClr val="000000"/>
              </a:solidFill>
              <a:latin typeface="Arial" panose="020B0604020202020204" pitchFamily="34" charset="0"/>
              <a:ea typeface="Times New Roman" pitchFamily="18" charset="0"/>
              <a:cs typeface="Arial" panose="020B0604020202020204" pitchFamily="34" charset="0"/>
            </a:endParaRPr>
          </a:p>
          <a:p>
            <a:pPr>
              <a:spcBef>
                <a:spcPct val="0"/>
              </a:spcBef>
            </a:pPr>
            <a:r>
              <a:rPr lang="en-GB" altLang="de-DE" dirty="0">
                <a:solidFill>
                  <a:srgbClr val="000000"/>
                </a:solidFill>
                <a:latin typeface="Arial" panose="020B0604020202020204" pitchFamily="34" charset="0"/>
                <a:cs typeface="Arial" panose="020B0604020202020204" pitchFamily="34" charset="0"/>
              </a:rPr>
              <a:t>pp </a:t>
            </a:r>
            <a:r>
              <a:rPr lang="en-GB" altLang="de-DE" dirty="0">
                <a:solidFill>
                  <a:srgbClr val="000000"/>
                </a:solidFill>
                <a:latin typeface="Arial" panose="020B0604020202020204" pitchFamily="34" charset="0"/>
                <a:ea typeface="Times New Roman" pitchFamily="18" charset="0"/>
                <a:cs typeface="Arial" panose="020B0604020202020204" pitchFamily="34" charset="0"/>
                <a:sym typeface="Symbol" pitchFamily="18" charset="2"/>
              </a:rPr>
              <a:t></a:t>
            </a:r>
            <a:r>
              <a:rPr lang="en-GB" altLang="de-DE" dirty="0">
                <a:solidFill>
                  <a:srgbClr val="000000"/>
                </a:solidFill>
                <a:latin typeface="Arial" panose="020B0604020202020204" pitchFamily="34" charset="0"/>
                <a:ea typeface="Times New Roman" pitchFamily="18" charset="0"/>
                <a:cs typeface="Arial" panose="020B0604020202020204" pitchFamily="34" charset="0"/>
              </a:rPr>
              <a:t> </a:t>
            </a:r>
            <a:r>
              <a:rPr lang="en-GB" altLang="de-DE" dirty="0" smtClean="0">
                <a:solidFill>
                  <a:srgbClr val="000000"/>
                </a:solidFill>
                <a:latin typeface="Arial" panose="020B0604020202020204" pitchFamily="34" charset="0"/>
                <a:ea typeface="Times New Roman" pitchFamily="18" charset="0"/>
                <a:cs typeface="Arial" panose="020B0604020202020204" pitchFamily="34" charset="0"/>
              </a:rPr>
              <a:t>K</a:t>
            </a:r>
            <a:r>
              <a:rPr lang="en-GB" altLang="de-DE" baseline="30000" dirty="0" smtClean="0">
                <a:solidFill>
                  <a:srgbClr val="000000"/>
                </a:solidFill>
                <a:latin typeface="Arial" panose="020B0604020202020204" pitchFamily="34" charset="0"/>
                <a:ea typeface="Times New Roman" pitchFamily="18" charset="0"/>
                <a:cs typeface="Arial" panose="020B0604020202020204" pitchFamily="34" charset="0"/>
              </a:rPr>
              <a:t>+</a:t>
            </a:r>
            <a:r>
              <a:rPr lang="en-GB" altLang="de-DE" dirty="0" smtClean="0">
                <a:solidFill>
                  <a:srgbClr val="000000"/>
                </a:solidFill>
                <a:latin typeface="Arial" panose="020B0604020202020204" pitchFamily="34" charset="0"/>
                <a:ea typeface="Times New Roman" pitchFamily="18" charset="0"/>
                <a:cs typeface="Arial" panose="020B0604020202020204" pitchFamily="34" charset="0"/>
              </a:rPr>
              <a:t>p</a:t>
            </a:r>
            <a:r>
              <a:rPr lang="en-GB" altLang="de-DE" dirty="0" smtClean="0">
                <a:solidFill>
                  <a:srgbClr val="FF0000"/>
                </a:solidFill>
                <a:latin typeface="Arial" panose="020B0604020202020204" pitchFamily="34" charset="0"/>
                <a:ea typeface="Times New Roman" pitchFamily="18" charset="0"/>
                <a:cs typeface="Arial" panose="020B0604020202020204" pitchFamily="34" charset="0"/>
              </a:rPr>
              <a:t>Λ</a:t>
            </a:r>
            <a:r>
              <a:rPr lang="en-GB" altLang="de-DE" baseline="30000" dirty="0" smtClean="0">
                <a:solidFill>
                  <a:srgbClr val="FF0000"/>
                </a:solidFill>
                <a:latin typeface="Arial" panose="020B0604020202020204" pitchFamily="34" charset="0"/>
                <a:ea typeface="Times New Roman" pitchFamily="18" charset="0"/>
                <a:cs typeface="Arial" panose="020B0604020202020204" pitchFamily="34" charset="0"/>
              </a:rPr>
              <a:t>0</a:t>
            </a:r>
            <a:endParaRPr lang="en-GB" altLang="de-DE" dirty="0">
              <a:solidFill>
                <a:srgbClr val="000000"/>
              </a:solidFill>
              <a:latin typeface="Arial" panose="020B0604020202020204" pitchFamily="34" charset="0"/>
              <a:ea typeface="Times New Roman" pitchFamily="18" charset="0"/>
              <a:cs typeface="Arial" panose="020B0604020202020204" pitchFamily="34" charset="0"/>
            </a:endParaRPr>
          </a:p>
          <a:p>
            <a:pPr>
              <a:spcBef>
                <a:spcPct val="0"/>
              </a:spcBef>
            </a:pPr>
            <a:r>
              <a:rPr lang="en-GB" altLang="de-DE" dirty="0">
                <a:solidFill>
                  <a:srgbClr val="000000"/>
                </a:solidFill>
                <a:latin typeface="Arial" panose="020B0604020202020204" pitchFamily="34" charset="0"/>
                <a:cs typeface="Arial" panose="020B0604020202020204" pitchFamily="34" charset="0"/>
              </a:rPr>
              <a:t>pp </a:t>
            </a:r>
            <a:r>
              <a:rPr lang="en-GB" altLang="de-DE" dirty="0">
                <a:solidFill>
                  <a:srgbClr val="000000"/>
                </a:solidFill>
                <a:latin typeface="Arial" panose="020B0604020202020204" pitchFamily="34" charset="0"/>
                <a:ea typeface="Times New Roman" pitchFamily="18" charset="0"/>
                <a:cs typeface="Arial" panose="020B0604020202020204" pitchFamily="34" charset="0"/>
                <a:sym typeface="Symbol" pitchFamily="18" charset="2"/>
              </a:rPr>
              <a:t></a:t>
            </a:r>
            <a:r>
              <a:rPr lang="en-GB" altLang="de-DE" dirty="0">
                <a:solidFill>
                  <a:srgbClr val="000000"/>
                </a:solidFill>
                <a:latin typeface="Arial" panose="020B0604020202020204" pitchFamily="34" charset="0"/>
                <a:ea typeface="Times New Roman" pitchFamily="18" charset="0"/>
                <a:cs typeface="Arial" panose="020B0604020202020204" pitchFamily="34" charset="0"/>
              </a:rPr>
              <a:t> </a:t>
            </a:r>
            <a:r>
              <a:rPr lang="en-GB" altLang="de-DE" dirty="0" smtClean="0">
                <a:solidFill>
                  <a:srgbClr val="000000"/>
                </a:solidFill>
                <a:latin typeface="Arial" panose="020B0604020202020204" pitchFamily="34" charset="0"/>
                <a:ea typeface="Times New Roman" pitchFamily="18" charset="0"/>
                <a:cs typeface="Arial" panose="020B0604020202020204" pitchFamily="34" charset="0"/>
              </a:rPr>
              <a:t>K</a:t>
            </a:r>
            <a:r>
              <a:rPr lang="en-GB" altLang="de-DE" baseline="30000" dirty="0" smtClean="0">
                <a:solidFill>
                  <a:srgbClr val="000000"/>
                </a:solidFill>
                <a:latin typeface="Arial" panose="020B0604020202020204" pitchFamily="34" charset="0"/>
                <a:ea typeface="Times New Roman" pitchFamily="18" charset="0"/>
                <a:cs typeface="Arial" panose="020B0604020202020204" pitchFamily="34" charset="0"/>
              </a:rPr>
              <a:t>+</a:t>
            </a:r>
            <a:r>
              <a:rPr lang="en-GB" altLang="de-DE" dirty="0" smtClean="0">
                <a:solidFill>
                  <a:srgbClr val="000000"/>
                </a:solidFill>
                <a:latin typeface="Arial" panose="020B0604020202020204" pitchFamily="34" charset="0"/>
                <a:ea typeface="Times New Roman" pitchFamily="18" charset="0"/>
                <a:cs typeface="Arial" panose="020B0604020202020204" pitchFamily="34" charset="0"/>
              </a:rPr>
              <a:t>p</a:t>
            </a:r>
            <a:r>
              <a:rPr lang="en-GB" altLang="de-DE" dirty="0" smtClean="0">
                <a:solidFill>
                  <a:srgbClr val="FF0000"/>
                </a:solidFill>
                <a:latin typeface="Arial" panose="020B0604020202020204" pitchFamily="34" charset="0"/>
                <a:ea typeface="Times New Roman" pitchFamily="18" charset="0"/>
                <a:cs typeface="Arial" panose="020B0604020202020204" pitchFamily="34" charset="0"/>
              </a:rPr>
              <a:t>Λ</a:t>
            </a:r>
            <a:r>
              <a:rPr lang="en-GB" altLang="de-DE" baseline="30000" dirty="0" smtClean="0">
                <a:solidFill>
                  <a:srgbClr val="FF0000"/>
                </a:solidFill>
                <a:latin typeface="Arial" panose="020B0604020202020204" pitchFamily="34" charset="0"/>
                <a:ea typeface="Times New Roman" pitchFamily="18" charset="0"/>
                <a:cs typeface="Arial" panose="020B0604020202020204" pitchFamily="34" charset="0"/>
              </a:rPr>
              <a:t>0</a:t>
            </a:r>
            <a:endParaRPr lang="en-GB" altLang="de-DE" dirty="0">
              <a:solidFill>
                <a:srgbClr val="000000"/>
              </a:solidFill>
              <a:latin typeface="Arial" panose="020B0604020202020204" pitchFamily="34" charset="0"/>
              <a:ea typeface="Times New Roman" pitchFamily="18" charset="0"/>
              <a:cs typeface="Arial" panose="020B0604020202020204" pitchFamily="34" charset="0"/>
            </a:endParaRPr>
          </a:p>
        </p:txBody>
      </p:sp>
      <p:sp>
        <p:nvSpPr>
          <p:cNvPr id="103" name="Rechteck 102"/>
          <p:cNvSpPr/>
          <p:nvPr/>
        </p:nvSpPr>
        <p:spPr>
          <a:xfrm>
            <a:off x="7124808" y="2634771"/>
            <a:ext cx="1423788" cy="369332"/>
          </a:xfrm>
          <a:prstGeom prst="rect">
            <a:avLst/>
          </a:prstGeom>
        </p:spPr>
        <p:txBody>
          <a:bodyPr wrap="none">
            <a:spAutoFit/>
          </a:bodyPr>
          <a:lstStyle/>
          <a:p>
            <a:r>
              <a:rPr lang="en-GB" altLang="de-DE" dirty="0">
                <a:solidFill>
                  <a:srgbClr val="FF0000"/>
                </a:solidFill>
                <a:latin typeface="Arial" panose="020B0604020202020204" pitchFamily="34" charset="0"/>
                <a:cs typeface="Arial" panose="020B0604020202020204" pitchFamily="34" charset="0"/>
              </a:rPr>
              <a:t>Λ</a:t>
            </a:r>
            <a:r>
              <a:rPr lang="en-GB" altLang="de-DE" baseline="30000" dirty="0">
                <a:solidFill>
                  <a:srgbClr val="FF0000"/>
                </a:solidFill>
                <a:latin typeface="Arial" panose="020B0604020202020204" pitchFamily="34" charset="0"/>
                <a:cs typeface="Arial" panose="020B0604020202020204" pitchFamily="34" charset="0"/>
              </a:rPr>
              <a:t>0 </a:t>
            </a:r>
            <a:r>
              <a:rPr lang="en-GB" altLang="de-DE" b="1" dirty="0">
                <a:solidFill>
                  <a:srgbClr val="FF0000"/>
                </a:solidFill>
                <a:latin typeface="Arial" panose="020B0604020202020204" pitchFamily="34" charset="0"/>
                <a:cs typeface="Arial" panose="020B0604020202020204" pitchFamily="34" charset="0"/>
                <a:sym typeface="Symbol" pitchFamily="18" charset="2"/>
              </a:rPr>
              <a:t></a:t>
            </a:r>
            <a:r>
              <a:rPr lang="en-GB" altLang="de-DE" b="1" baseline="30000" dirty="0">
                <a:solidFill>
                  <a:srgbClr val="FF0000"/>
                </a:solidFill>
                <a:latin typeface="Arial" panose="020B0604020202020204" pitchFamily="34" charset="0"/>
                <a:cs typeface="Arial" panose="020B0604020202020204" pitchFamily="34" charset="0"/>
              </a:rPr>
              <a:t>-</a:t>
            </a:r>
            <a:r>
              <a:rPr lang="en-GB" altLang="de-DE" dirty="0">
                <a:solidFill>
                  <a:srgbClr val="FF0000"/>
                </a:solidFill>
                <a:latin typeface="Arial" panose="020B0604020202020204" pitchFamily="34" charset="0"/>
                <a:cs typeface="Arial" panose="020B0604020202020204" pitchFamily="34" charset="0"/>
              </a:rPr>
              <a:t> </a:t>
            </a:r>
            <a:r>
              <a:rPr lang="en-GB" altLang="de-DE" dirty="0">
                <a:solidFill>
                  <a:srgbClr val="FF0000"/>
                </a:solidFill>
                <a:latin typeface="Arial" panose="020B0604020202020204" pitchFamily="34" charset="0"/>
                <a:cs typeface="Arial" panose="020B0604020202020204" pitchFamily="34" charset="0"/>
                <a:sym typeface="Symbol" pitchFamily="18" charset="2"/>
              </a:rPr>
              <a:t></a:t>
            </a:r>
            <a:r>
              <a:rPr lang="en-GB" altLang="de-DE" dirty="0">
                <a:solidFill>
                  <a:srgbClr val="FF0000"/>
                </a:solidFill>
                <a:latin typeface="Arial" panose="020B0604020202020204" pitchFamily="34" charset="0"/>
                <a:cs typeface="Arial" panose="020B0604020202020204" pitchFamily="34" charset="0"/>
              </a:rPr>
              <a:t> </a:t>
            </a:r>
            <a:r>
              <a:rPr lang="en-GB" altLang="de-DE" b="1" dirty="0">
                <a:solidFill>
                  <a:srgbClr val="FF0000"/>
                </a:solidFill>
                <a:latin typeface="Arial" panose="020B0604020202020204" pitchFamily="34" charset="0"/>
                <a:cs typeface="Arial" panose="020B0604020202020204" pitchFamily="34" charset="0"/>
                <a:sym typeface="Symbol" pitchFamily="18" charset="2"/>
              </a:rPr>
              <a:t></a:t>
            </a:r>
            <a:r>
              <a:rPr lang="en-GB" altLang="de-DE" b="1" baseline="30000" dirty="0">
                <a:solidFill>
                  <a:srgbClr val="FF0000"/>
                </a:solidFill>
                <a:latin typeface="Arial" panose="020B0604020202020204" pitchFamily="34" charset="0"/>
                <a:cs typeface="Arial" panose="020B0604020202020204" pitchFamily="34" charset="0"/>
              </a:rPr>
              <a:t>- </a:t>
            </a:r>
            <a:r>
              <a:rPr lang="en-GB" altLang="de-DE" dirty="0">
                <a:solidFill>
                  <a:srgbClr val="FF0000"/>
                </a:solidFill>
                <a:latin typeface="Arial" panose="020B0604020202020204" pitchFamily="34" charset="0"/>
                <a:cs typeface="Arial" panose="020B0604020202020204" pitchFamily="34" charset="0"/>
                <a:sym typeface="Symbol" pitchFamily="18" charset="2"/>
              </a:rPr>
              <a:t>n</a:t>
            </a:r>
            <a:endParaRPr lang="en-US" dirty="0">
              <a:latin typeface="Arial" panose="020B0604020202020204" pitchFamily="34" charset="0"/>
              <a:cs typeface="Arial" panose="020B0604020202020204" pitchFamily="34" charset="0"/>
            </a:endParaRPr>
          </a:p>
        </p:txBody>
      </p:sp>
      <p:cxnSp>
        <p:nvCxnSpPr>
          <p:cNvPr id="104" name="Gerade Verbindung mit Pfeil 103"/>
          <p:cNvCxnSpPr/>
          <p:nvPr/>
        </p:nvCxnSpPr>
        <p:spPr>
          <a:xfrm flipV="1">
            <a:off x="6155803" y="2499821"/>
            <a:ext cx="490725" cy="497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Gerade Verbindung mit Pfeil 104"/>
          <p:cNvCxnSpPr/>
          <p:nvPr/>
        </p:nvCxnSpPr>
        <p:spPr>
          <a:xfrm>
            <a:off x="6137154" y="2234081"/>
            <a:ext cx="509374" cy="1080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endCxn id="103" idx="1"/>
          </p:cNvCxnSpPr>
          <p:nvPr/>
        </p:nvCxnSpPr>
        <p:spPr>
          <a:xfrm>
            <a:off x="6232765" y="2819437"/>
            <a:ext cx="892043"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Gerade Verbindung mit Pfeil 106"/>
          <p:cNvCxnSpPr/>
          <p:nvPr/>
        </p:nvCxnSpPr>
        <p:spPr>
          <a:xfrm>
            <a:off x="7575996" y="2531781"/>
            <a:ext cx="0" cy="18019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476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p:cNvGrpSpPr/>
          <p:nvPr/>
        </p:nvGrpSpPr>
        <p:grpSpPr>
          <a:xfrm>
            <a:off x="4337843" y="2673897"/>
            <a:ext cx="4690533" cy="3419399"/>
            <a:chOff x="4574888" y="3481388"/>
            <a:chExt cx="4679950" cy="3260725"/>
          </a:xfrm>
        </p:grpSpPr>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888" y="3481388"/>
              <a:ext cx="467995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3"/>
            <p:cNvSpPr txBox="1">
              <a:spLocks noChangeArrowheads="1"/>
            </p:cNvSpPr>
            <p:nvPr/>
          </p:nvSpPr>
          <p:spPr bwMode="auto">
            <a:xfrm>
              <a:off x="4787900" y="3554413"/>
              <a:ext cx="39116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l-GR" sz="2800" dirty="0" smtClean="0">
                  <a:solidFill>
                    <a:srgbClr val="000000"/>
                  </a:solidFill>
                  <a:cs typeface="Arial" charset="0"/>
                </a:rPr>
                <a:t>Ω</a:t>
              </a:r>
              <a:r>
                <a:rPr lang="de-DE" sz="2800" baseline="30000" dirty="0" smtClean="0">
                  <a:solidFill>
                    <a:srgbClr val="000000"/>
                  </a:solidFill>
                  <a:cs typeface="Arial" charset="0"/>
                </a:rPr>
                <a:t>- </a:t>
              </a:r>
              <a:r>
                <a:rPr lang="de-DE" sz="2000" dirty="0" err="1" smtClean="0">
                  <a:solidFill>
                    <a:srgbClr val="000000"/>
                  </a:solidFill>
                  <a:cs typeface="Arial" charset="0"/>
                </a:rPr>
                <a:t>production</a:t>
              </a:r>
              <a:r>
                <a:rPr lang="de-DE" sz="2000" dirty="0" smtClean="0">
                  <a:solidFill>
                    <a:srgbClr val="000000"/>
                  </a:solidFill>
                  <a:cs typeface="Arial" charset="0"/>
                </a:rPr>
                <a:t> in 4 A </a:t>
              </a:r>
              <a:r>
                <a:rPr lang="de-DE" sz="2000" dirty="0" err="1" smtClean="0">
                  <a:solidFill>
                    <a:srgbClr val="000000"/>
                  </a:solidFill>
                  <a:cs typeface="Arial" charset="0"/>
                </a:rPr>
                <a:t>GeV</a:t>
              </a:r>
              <a:r>
                <a:rPr lang="de-DE" sz="2000" dirty="0" smtClean="0">
                  <a:solidFill>
                    <a:srgbClr val="000000"/>
                  </a:solidFill>
                  <a:cs typeface="Arial" charset="0"/>
                </a:rPr>
                <a:t> </a:t>
              </a:r>
              <a:r>
                <a:rPr lang="de-DE" sz="2000" dirty="0" err="1" smtClean="0">
                  <a:solidFill>
                    <a:srgbClr val="000000"/>
                  </a:solidFill>
                  <a:cs typeface="Arial" charset="0"/>
                </a:rPr>
                <a:t>Au+Au</a:t>
              </a:r>
              <a:endParaRPr lang="el-GR" sz="2000" baseline="30000" dirty="0" smtClean="0">
                <a:solidFill>
                  <a:srgbClr val="000000"/>
                </a:solidFill>
                <a:cs typeface="Arial" charset="0"/>
              </a:endParaRPr>
            </a:p>
          </p:txBody>
        </p:sp>
        <p:sp>
          <p:nvSpPr>
            <p:cNvPr id="19" name="Text Box 8"/>
            <p:cNvSpPr txBox="1">
              <a:spLocks noChangeArrowheads="1"/>
            </p:cNvSpPr>
            <p:nvPr/>
          </p:nvSpPr>
          <p:spPr bwMode="auto">
            <a:xfrm>
              <a:off x="4889500" y="6402388"/>
              <a:ext cx="39306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sz="1600" smtClean="0">
                  <a:solidFill>
                    <a:srgbClr val="000000"/>
                  </a:solidFill>
                  <a:latin typeface="Tahoma" pitchFamily="34" charset="0"/>
                </a:rPr>
                <a:t>HYPQGSM calculations , K. Gudima et al. </a:t>
              </a:r>
            </a:p>
          </p:txBody>
        </p:sp>
      </p:grpSp>
      <p:sp>
        <p:nvSpPr>
          <p:cNvPr id="13" name="Rechteck 12"/>
          <p:cNvSpPr/>
          <p:nvPr/>
        </p:nvSpPr>
        <p:spPr>
          <a:xfrm>
            <a:off x="99063" y="2359040"/>
            <a:ext cx="4572000" cy="1862048"/>
          </a:xfrm>
          <a:prstGeom prst="rect">
            <a:avLst/>
          </a:prstGeom>
        </p:spPr>
        <p:txBody>
          <a:bodyPr>
            <a:spAutoFit/>
          </a:bodyPr>
          <a:lstStyle/>
          <a:p>
            <a:pPr marL="342900" indent="-342900"/>
            <a:r>
              <a:rPr lang="en-GB" u="sng" dirty="0">
                <a:solidFill>
                  <a:srgbClr val="000000"/>
                </a:solidFill>
              </a:rPr>
              <a:t>Direct </a:t>
            </a:r>
            <a:r>
              <a:rPr lang="en-GB" u="sng" dirty="0" smtClean="0">
                <a:solidFill>
                  <a:srgbClr val="000000"/>
                </a:solidFill>
              </a:rPr>
              <a:t>multi-strange hyperon production</a:t>
            </a:r>
            <a:r>
              <a:rPr lang="en-GB" u="sng" dirty="0">
                <a:solidFill>
                  <a:srgbClr val="000000"/>
                </a:solidFill>
              </a:rPr>
              <a:t>:</a:t>
            </a:r>
          </a:p>
          <a:p>
            <a:pPr marL="342900" indent="-342900"/>
            <a:endParaRPr lang="en-GB" sz="700" u="sng" dirty="0">
              <a:solidFill>
                <a:srgbClr val="000000"/>
              </a:solidFill>
            </a:endParaRP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err="1">
                <a:solidFill>
                  <a:srgbClr val="000000"/>
                </a:solidFill>
              </a:rPr>
              <a:t>K</a:t>
            </a:r>
            <a:r>
              <a:rPr lang="en-GB" baseline="30000" dirty="0" err="1">
                <a:solidFill>
                  <a:srgbClr val="000000"/>
                </a:solidFill>
              </a:rPr>
              <a:t>+</a:t>
            </a:r>
            <a:r>
              <a:rPr lang="en-GB" dirty="0" err="1">
                <a:solidFill>
                  <a:srgbClr val="000000"/>
                </a:solidFill>
              </a:rPr>
              <a:t>K</a:t>
            </a:r>
            <a:r>
              <a:rPr lang="en-GB" baseline="30000" dirty="0" err="1">
                <a:solidFill>
                  <a:srgbClr val="000000"/>
                </a:solidFill>
              </a:rPr>
              <a:t>+</a:t>
            </a:r>
            <a:r>
              <a:rPr lang="en-GB" dirty="0" err="1">
                <a:solidFill>
                  <a:srgbClr val="000000"/>
                </a:solidFill>
              </a:rPr>
              <a:t>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3.7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a:solidFill>
                  <a:srgbClr val="000000"/>
                </a:solidFill>
              </a:rPr>
              <a:t>K</a:t>
            </a:r>
            <a:r>
              <a:rPr lang="en-GB" baseline="30000" dirty="0">
                <a:solidFill>
                  <a:srgbClr val="000000"/>
                </a:solidFill>
              </a:rPr>
              <a:t>+</a:t>
            </a:r>
            <a:r>
              <a:rPr lang="en-GB" dirty="0">
                <a:solidFill>
                  <a:srgbClr val="000000"/>
                </a:solidFill>
              </a:rPr>
              <a:t>K</a:t>
            </a:r>
            <a:r>
              <a:rPr lang="en-GB" baseline="30000" dirty="0">
                <a:solidFill>
                  <a:srgbClr val="000000"/>
                </a:solidFill>
              </a:rPr>
              <a:t>+</a:t>
            </a:r>
            <a:r>
              <a:rPr lang="en-GB" dirty="0">
                <a:solidFill>
                  <a:srgbClr val="000000"/>
                </a:solidFill>
              </a:rPr>
              <a:t>K</a:t>
            </a:r>
            <a:r>
              <a:rPr lang="en-GB" baseline="30000" dirty="0">
                <a:solidFill>
                  <a:srgbClr val="000000"/>
                </a:solidFill>
              </a:rPr>
              <a:t>0</a:t>
            </a:r>
            <a:r>
              <a:rPr lang="en-GB" dirty="0">
                <a:solidFill>
                  <a:srgbClr val="000000"/>
                </a:solidFill>
              </a:rPr>
              <a:t>p  (</a:t>
            </a:r>
            <a:r>
              <a:rPr lang="en-GB" dirty="0" err="1">
                <a:solidFill>
                  <a:srgbClr val="000000"/>
                </a:solidFill>
              </a:rPr>
              <a:t>E</a:t>
            </a:r>
            <a:r>
              <a:rPr lang="en-GB" baseline="-25000" dirty="0" err="1">
                <a:solidFill>
                  <a:srgbClr val="000000"/>
                </a:solidFill>
              </a:rPr>
              <a:t>thr</a:t>
            </a:r>
            <a:r>
              <a:rPr lang="en-GB" dirty="0">
                <a:solidFill>
                  <a:srgbClr val="000000"/>
                </a:solidFill>
              </a:rPr>
              <a:t> = 7.0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Λ</a:t>
            </a:r>
            <a:r>
              <a:rPr lang="en-GB" baseline="30000" dirty="0">
                <a:solidFill>
                  <a:srgbClr val="000000"/>
                </a:solidFill>
              </a:rPr>
              <a:t>0</a:t>
            </a:r>
            <a:r>
              <a:rPr lang="en-GB" dirty="0">
                <a:solidFill>
                  <a:srgbClr val="000000"/>
                </a:solidFill>
              </a:rPr>
              <a:t>Λ</a:t>
            </a:r>
            <a:r>
              <a:rPr lang="en-GB" baseline="30000" dirty="0">
                <a:solidFill>
                  <a:srgbClr val="000000"/>
                </a:solidFill>
              </a:rPr>
              <a:t>0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7.1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b="1"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9.0 </a:t>
            </a:r>
            <a:r>
              <a:rPr lang="en-GB" dirty="0" err="1">
                <a:solidFill>
                  <a:srgbClr val="000000"/>
                </a:solidFill>
              </a:rPr>
              <a:t>GeV</a:t>
            </a:r>
            <a:r>
              <a:rPr lang="en-GB" dirty="0">
                <a:solidFill>
                  <a:srgbClr val="000000"/>
                </a:solidFill>
              </a:rPr>
              <a:t>) </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b="1"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dirty="0">
                <a:solidFill>
                  <a:srgbClr val="000000"/>
                </a:solidFill>
              </a:rPr>
              <a:t>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12.7 </a:t>
            </a:r>
            <a:r>
              <a:rPr lang="en-GB" dirty="0" err="1">
                <a:solidFill>
                  <a:srgbClr val="000000"/>
                </a:solidFill>
              </a:rPr>
              <a:t>GeV</a:t>
            </a:r>
            <a:endParaRPr lang="de-DE" dirty="0">
              <a:solidFill>
                <a:srgbClr val="000000"/>
              </a:solidFill>
            </a:endParaRPr>
          </a:p>
        </p:txBody>
      </p:sp>
      <p:sp>
        <p:nvSpPr>
          <p:cNvPr id="15" name="Rechteck 14"/>
          <p:cNvSpPr/>
          <p:nvPr/>
        </p:nvSpPr>
        <p:spPr>
          <a:xfrm>
            <a:off x="107504" y="4289608"/>
            <a:ext cx="4572000" cy="2523768"/>
          </a:xfrm>
          <a:prstGeom prst="rect">
            <a:avLst/>
          </a:prstGeom>
        </p:spPr>
        <p:txBody>
          <a:bodyPr>
            <a:spAutoFit/>
          </a:bodyPr>
          <a:lstStyle/>
          <a:p>
            <a:pPr marL="342900" indent="-342900"/>
            <a:r>
              <a:rPr lang="en-GB" u="sng" dirty="0" smtClean="0">
                <a:solidFill>
                  <a:srgbClr val="000000"/>
                </a:solidFill>
              </a:rPr>
              <a:t>Hyperon production </a:t>
            </a:r>
            <a:r>
              <a:rPr lang="en-GB" u="sng" dirty="0">
                <a:solidFill>
                  <a:srgbClr val="000000"/>
                </a:solidFill>
              </a:rPr>
              <a:t>via multiple </a:t>
            </a:r>
            <a:r>
              <a:rPr lang="en-GB" u="sng" dirty="0" smtClean="0">
                <a:solidFill>
                  <a:srgbClr val="000000"/>
                </a:solidFill>
              </a:rPr>
              <a:t>collisions</a:t>
            </a:r>
          </a:p>
          <a:p>
            <a:pPr marL="342900" indent="-342900"/>
            <a:endParaRPr lang="en-GB" sz="700" u="sng" dirty="0">
              <a:solidFill>
                <a:srgbClr val="000000"/>
              </a:solidFill>
            </a:endParaRPr>
          </a:p>
          <a:p>
            <a:pPr marL="342900" indent="-342900">
              <a:buFontTx/>
              <a:buAutoNum type="arabicPeriod"/>
            </a:pPr>
            <a:r>
              <a:rPr lang="en-GB" dirty="0" smtClean="0">
                <a:solidFill>
                  <a:srgbClr val="000000"/>
                </a:solidFill>
              </a:rPr>
              <a:t>pp</a:t>
            </a:r>
            <a:r>
              <a:rPr lang="en-GB" dirty="0" smtClean="0">
                <a:solidFill>
                  <a:srgbClr val="000000"/>
                </a:solidFill>
                <a:cs typeface="Times New Roman" pitchFamily="18" charset="0"/>
              </a:rPr>
              <a:t> </a:t>
            </a:r>
            <a:r>
              <a:rPr lang="en-GB" dirty="0">
                <a:solidFill>
                  <a:srgbClr val="000000"/>
                </a:solidFill>
                <a:ea typeface="Times New Roman" pitchFamily="18" charset="0"/>
                <a:cs typeface="Arial" pitchFamily="34" charset="0"/>
                <a:sym typeface="Symbol" pitchFamily="18" charset="2"/>
              </a:rPr>
              <a:t></a:t>
            </a:r>
            <a:r>
              <a:rPr lang="en-GB" dirty="0">
                <a:solidFill>
                  <a:srgbClr val="000000"/>
                </a:solidFill>
                <a:ea typeface="Times New Roman" pitchFamily="18" charset="0"/>
                <a:cs typeface="Arial" pitchFamily="34" charset="0"/>
              </a:rPr>
              <a:t> K</a:t>
            </a:r>
            <a:r>
              <a:rPr lang="en-GB" baseline="30000" dirty="0">
                <a:solidFill>
                  <a:srgbClr val="000000"/>
                </a:solidFill>
                <a:ea typeface="Times New Roman" pitchFamily="18" charset="0"/>
                <a:cs typeface="Arial" pitchFamily="34" charset="0"/>
              </a:rPr>
              <a:t>+</a:t>
            </a:r>
            <a:r>
              <a:rPr lang="en-GB" dirty="0">
                <a:solidFill>
                  <a:srgbClr val="000000"/>
                </a:solidFill>
                <a:ea typeface="Times New Roman" pitchFamily="18" charset="0"/>
                <a:cs typeface="Arial" pitchFamily="34" charset="0"/>
              </a:rPr>
              <a:t>Λ</a:t>
            </a:r>
            <a:r>
              <a:rPr lang="en-GB" baseline="30000" dirty="0">
                <a:solidFill>
                  <a:srgbClr val="000000"/>
                </a:solidFill>
                <a:ea typeface="Times New Roman" pitchFamily="18" charset="0"/>
                <a:cs typeface="Arial" pitchFamily="34" charset="0"/>
              </a:rPr>
              <a:t>0</a:t>
            </a:r>
            <a:r>
              <a:rPr lang="en-GB" dirty="0">
                <a:solidFill>
                  <a:srgbClr val="000000"/>
                </a:solidFill>
                <a:ea typeface="Times New Roman" pitchFamily="18" charset="0"/>
                <a:cs typeface="Arial" pitchFamily="34" charset="0"/>
              </a:rPr>
              <a:t>p</a:t>
            </a:r>
            <a:r>
              <a:rPr lang="en-GB" b="1" dirty="0">
                <a:solidFill>
                  <a:srgbClr val="000000"/>
                </a:solidFill>
                <a:ea typeface="Times New Roman" pitchFamily="18" charset="0"/>
                <a:cs typeface="Arial" pitchFamily="34" charset="0"/>
              </a:rPr>
              <a:t>,</a:t>
            </a:r>
            <a:r>
              <a:rPr lang="de-DE" dirty="0">
                <a:solidFill>
                  <a:srgbClr val="000000"/>
                </a:solidFill>
                <a:ea typeface="Times New Roman" pitchFamily="18" charset="0"/>
                <a:cs typeface="Arial" pitchFamily="34" charset="0"/>
              </a:rPr>
              <a:t> </a:t>
            </a:r>
            <a:r>
              <a:rPr lang="en-GB" dirty="0">
                <a:solidFill>
                  <a:srgbClr val="000000"/>
                </a:solidFill>
                <a:ea typeface="Times New Roman" pitchFamily="18" charset="0"/>
                <a:cs typeface="Arial" pitchFamily="34" charset="0"/>
              </a:rPr>
              <a:t>   </a:t>
            </a:r>
            <a:r>
              <a:rPr lang="en-GB" dirty="0" err="1">
                <a:solidFill>
                  <a:srgbClr val="000000"/>
                </a:solidFill>
                <a:ea typeface="Times New Roman" pitchFamily="18" charset="0"/>
                <a:cs typeface="Arial" pitchFamily="34" charset="0"/>
              </a:rPr>
              <a:t>pp</a:t>
            </a:r>
            <a:r>
              <a:rPr lang="en-GB" dirty="0">
                <a:solidFill>
                  <a:srgbClr val="000000"/>
                </a:solidFill>
                <a:ea typeface="Times New Roman" pitchFamily="18" charset="0"/>
                <a:cs typeface="Arial" pitchFamily="34" charset="0"/>
              </a:rPr>
              <a:t> </a:t>
            </a:r>
            <a:r>
              <a:rPr lang="en-GB" dirty="0">
                <a:solidFill>
                  <a:srgbClr val="000000"/>
                </a:solidFill>
                <a:ea typeface="Times New Roman" pitchFamily="18" charset="0"/>
                <a:cs typeface="Arial" pitchFamily="34" charset="0"/>
                <a:sym typeface="Symbol" pitchFamily="18" charset="2"/>
              </a:rPr>
              <a:t></a:t>
            </a:r>
            <a:r>
              <a:rPr lang="en-GB" dirty="0">
                <a:solidFill>
                  <a:srgbClr val="000000"/>
                </a:solidFill>
                <a:ea typeface="Times New Roman" pitchFamily="18" charset="0"/>
                <a:cs typeface="Arial" pitchFamily="34" charset="0"/>
              </a:rPr>
              <a:t> K</a:t>
            </a:r>
            <a:r>
              <a:rPr lang="en-GB" baseline="30000" dirty="0">
                <a:solidFill>
                  <a:srgbClr val="000000"/>
                </a:solidFill>
                <a:ea typeface="Times New Roman" pitchFamily="18" charset="0"/>
                <a:cs typeface="Arial" pitchFamily="34" charset="0"/>
              </a:rPr>
              <a:t>+</a:t>
            </a:r>
            <a:r>
              <a:rPr lang="en-GB" dirty="0">
                <a:solidFill>
                  <a:srgbClr val="000000"/>
                </a:solidFill>
                <a:ea typeface="Times New Roman" pitchFamily="18" charset="0"/>
                <a:cs typeface="Arial" pitchFamily="34" charset="0"/>
              </a:rPr>
              <a:t>K</a:t>
            </a:r>
            <a:r>
              <a:rPr lang="en-GB" baseline="30000" dirty="0">
                <a:solidFill>
                  <a:srgbClr val="000000"/>
                </a:solidFill>
                <a:ea typeface="Times New Roman" pitchFamily="18" charset="0"/>
                <a:cs typeface="Arial" pitchFamily="34" charset="0"/>
              </a:rPr>
              <a:t>-</a:t>
            </a:r>
            <a:r>
              <a:rPr lang="en-GB" dirty="0" err="1">
                <a:solidFill>
                  <a:srgbClr val="000000"/>
                </a:solidFill>
                <a:ea typeface="Times New Roman" pitchFamily="18" charset="0"/>
                <a:cs typeface="Arial" pitchFamily="34" charset="0"/>
              </a:rPr>
              <a:t>pp</a:t>
            </a:r>
            <a:r>
              <a:rPr lang="en-GB" dirty="0">
                <a:solidFill>
                  <a:srgbClr val="000000"/>
                </a:solidFill>
                <a:ea typeface="Times New Roman" pitchFamily="18" charset="0"/>
                <a:cs typeface="Arial" pitchFamily="34" charset="0"/>
              </a:rPr>
              <a:t>, </a:t>
            </a:r>
          </a:p>
          <a:p>
            <a:pPr marL="342900" indent="-342900">
              <a:buFontTx/>
              <a:buAutoNum type="arabicPeriod"/>
            </a:pPr>
            <a:r>
              <a:rPr lang="en-GB" dirty="0">
                <a:solidFill>
                  <a:srgbClr val="FF0000"/>
                </a:solidFill>
                <a:ea typeface="Times New Roman" pitchFamily="18" charset="0"/>
                <a:cs typeface="Arial" pitchFamily="34" charset="0"/>
              </a:rPr>
              <a:t>p</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K</a:t>
            </a:r>
            <a:r>
              <a:rPr lang="en-GB" baseline="30000"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rPr>
              <a:t>p,   </a:t>
            </a:r>
            <a:r>
              <a:rPr lang="el-GR" dirty="0">
                <a:solidFill>
                  <a:srgbClr val="FF0000"/>
                </a:solidFill>
                <a:cs typeface="Times New Roman" pitchFamily="18" charset="0"/>
              </a:rPr>
              <a:t>π</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K</a:t>
            </a:r>
            <a:r>
              <a:rPr lang="en-GB" baseline="30000"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l-GR" dirty="0">
                <a:solidFill>
                  <a:srgbClr val="FF0000"/>
                </a:solidFill>
                <a:cs typeface="Times New Roman" pitchFamily="18" charset="0"/>
              </a:rPr>
              <a:t>π</a:t>
            </a:r>
            <a:r>
              <a:rPr lang="en-GB" dirty="0">
                <a:solidFill>
                  <a:srgbClr val="FF0000"/>
                </a:solidFill>
                <a:cs typeface="Times New Roman" pitchFamily="18" charset="0"/>
              </a:rPr>
              <a:t>, </a:t>
            </a:r>
          </a:p>
          <a:p>
            <a:pPr marL="342900" indent="-342900"/>
            <a:r>
              <a:rPr lang="en-GB" dirty="0">
                <a:solidFill>
                  <a:srgbClr val="FF0000"/>
                </a:solidFill>
              </a:rPr>
              <a:t> </a:t>
            </a:r>
            <a:r>
              <a:rPr lang="en-GB" dirty="0" smtClean="0">
                <a:solidFill>
                  <a:srgbClr val="FF0000"/>
                </a:solidFill>
              </a:rPr>
              <a:t>   </a:t>
            </a:r>
            <a:r>
              <a:rPr lang="en-GB" dirty="0" smtClean="0">
                <a:solidFill>
                  <a:srgbClr val="FF0000"/>
                </a:solidFill>
                <a:cs typeface="Times New Roman" pitchFamily="18" charset="0"/>
              </a:rPr>
              <a:t> </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p</a:t>
            </a:r>
            <a:r>
              <a:rPr lang="en-GB" b="1" dirty="0">
                <a:solidFill>
                  <a:srgbClr val="FF0000"/>
                </a:solidFill>
                <a:cs typeface="Times New Roman" pitchFamily="18" charset="0"/>
              </a:rPr>
              <a:t>,</a:t>
            </a:r>
            <a:r>
              <a:rPr lang="en-GB" dirty="0">
                <a:solidFill>
                  <a:srgbClr val="FF0000"/>
                </a:solidFill>
                <a:cs typeface="Times New Roman" pitchFamily="18" charset="0"/>
              </a:rPr>
              <a:t>      Λ</a:t>
            </a:r>
            <a:r>
              <a:rPr lang="en-GB" baseline="30000" dirty="0">
                <a:solidFill>
                  <a:srgbClr val="FF0000"/>
                </a:solidFill>
                <a:cs typeface="Times New Roman" pitchFamily="18" charset="0"/>
              </a:rPr>
              <a:t>0</a:t>
            </a:r>
            <a:r>
              <a:rPr lang="en-GB" dirty="0">
                <a:solidFill>
                  <a:srgbClr val="FF0000"/>
                </a:solidFill>
                <a:cs typeface="Times New Roman" pitchFamily="18" charset="0"/>
              </a:rPr>
              <a:t>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rPr>
              <a:t>0</a:t>
            </a:r>
            <a:endParaRPr lang="en-GB" dirty="0">
              <a:solidFill>
                <a:srgbClr val="FF0000"/>
              </a:solidFill>
              <a:cs typeface="Times New Roman" pitchFamily="18" charset="0"/>
            </a:endParaRPr>
          </a:p>
          <a:p>
            <a:pPr marL="342900" indent="-342900"/>
            <a:r>
              <a:rPr lang="en-GB" dirty="0" smtClean="0">
                <a:solidFill>
                  <a:srgbClr val="FF0000"/>
                </a:solidFill>
                <a:cs typeface="Times New Roman" pitchFamily="18" charset="0"/>
              </a:rPr>
              <a:t>3 .</a:t>
            </a:r>
            <a:r>
              <a:rPr lang="en-GB" b="1" dirty="0" smtClean="0">
                <a:solidFill>
                  <a:srgbClr val="FF0000"/>
                </a:solidFill>
                <a:cs typeface="Times New Roman" pitchFamily="18" charset="0"/>
              </a:rPr>
              <a:t> </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baseline="30000" dirty="0">
                <a:solidFill>
                  <a:srgbClr val="FF0000"/>
                </a:solidFill>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n</a:t>
            </a:r>
            <a:r>
              <a:rPr lang="en-GB" b="1" dirty="0">
                <a:solidFill>
                  <a:srgbClr val="FF0000"/>
                </a:solidFill>
                <a:cs typeface="Times New Roman" pitchFamily="18" charset="0"/>
                <a:sym typeface="Symbol" pitchFamily="18" charset="2"/>
              </a:rPr>
              <a:t>,</a:t>
            </a:r>
            <a:r>
              <a:rPr lang="en-GB" b="1" dirty="0">
                <a:solidFill>
                  <a:srgbClr val="FF0000"/>
                </a:solidFill>
                <a:latin typeface="Comic Sans MS" pitchFamily="66"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dirty="0">
                <a:solidFill>
                  <a:srgbClr val="FF0000"/>
                </a:solidFill>
                <a:cs typeface="Times New Roman" pitchFamily="18" charset="0"/>
              </a:rPr>
              <a:t>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1"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b="1"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sym typeface="Symbol" pitchFamily="18" charset="2"/>
              </a:rPr>
              <a:t>-</a:t>
            </a:r>
            <a:endParaRPr lang="de-DE" baseline="30000" dirty="0">
              <a:solidFill>
                <a:srgbClr val="FF0000"/>
              </a:solidFill>
              <a:latin typeface="Comic Sans MS" pitchFamily="66" charset="0"/>
            </a:endParaRPr>
          </a:p>
          <a:p>
            <a:pPr marL="342900" indent="-342900"/>
            <a:endParaRPr lang="en-GB" sz="700" dirty="0">
              <a:solidFill>
                <a:srgbClr val="000000"/>
              </a:solidFill>
            </a:endParaRPr>
          </a:p>
          <a:p>
            <a:pPr marL="342900" indent="-342900"/>
            <a:r>
              <a:rPr lang="en-GB" dirty="0" err="1">
                <a:solidFill>
                  <a:srgbClr val="000000"/>
                </a:solidFill>
              </a:rPr>
              <a:t>Antihyperons</a:t>
            </a:r>
            <a:r>
              <a:rPr lang="en-GB" dirty="0">
                <a:solidFill>
                  <a:srgbClr val="000000"/>
                </a:solidFill>
              </a:rPr>
              <a:t> </a:t>
            </a:r>
            <a:endParaRPr lang="en-GB" dirty="0" smtClean="0">
              <a:solidFill>
                <a:srgbClr val="000000"/>
              </a:solidFill>
            </a:endParaRPr>
          </a:p>
          <a:p>
            <a:pPr marL="342900" indent="-342900"/>
            <a:r>
              <a:rPr lang="en-GB" dirty="0" smtClean="0">
                <a:solidFill>
                  <a:srgbClr val="FF0000"/>
                </a:solidFill>
              </a:rPr>
              <a:t>1</a:t>
            </a:r>
            <a:r>
              <a:rPr lang="en-GB" dirty="0">
                <a:solidFill>
                  <a:srgbClr val="FF0000"/>
                </a:solidFill>
              </a:rPr>
              <a:t>. </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rPr>
              <a:t> 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rPr>
              <a:t>0</a:t>
            </a:r>
            <a:r>
              <a:rPr lang="en-GB" dirty="0">
                <a:solidFill>
                  <a:srgbClr val="FF0000"/>
                </a:solidFill>
                <a:cs typeface="Times New Roman" pitchFamily="18" charset="0"/>
              </a:rPr>
              <a:t> , </a:t>
            </a:r>
            <a:r>
              <a:rPr lang="en-GB" b="1" dirty="0">
                <a:solidFill>
                  <a:srgbClr val="FF0000"/>
                </a:solidFill>
                <a:cs typeface="Times New Roman" pitchFamily="18" charset="0"/>
              </a:rPr>
              <a:t> </a:t>
            </a:r>
          </a:p>
          <a:p>
            <a:pPr marL="342900" indent="-342900"/>
            <a:r>
              <a:rPr lang="en-GB" dirty="0">
                <a:solidFill>
                  <a:srgbClr val="FF0000"/>
                </a:solidFill>
                <a:cs typeface="Times New Roman" pitchFamily="18" charset="0"/>
              </a:rPr>
              <a:t>2.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b="1" dirty="0">
                <a:solidFill>
                  <a:srgbClr val="FF0000"/>
                </a:solidFill>
                <a:cs typeface="Times New Roman" pitchFamily="18" charset="0"/>
              </a:rPr>
              <a:t> </a:t>
            </a:r>
            <a:r>
              <a:rPr lang="en-GB" dirty="0">
                <a:solidFill>
                  <a:srgbClr val="FF0000"/>
                </a:solidFill>
                <a:cs typeface="Times New Roman" pitchFamily="18" charset="0"/>
              </a:rPr>
              <a:t>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b="1"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rPr>
              <a:t>+</a:t>
            </a:r>
            <a:r>
              <a:rPr lang="en-GB" dirty="0">
                <a:solidFill>
                  <a:srgbClr val="FF0000"/>
                </a:solidFill>
                <a:cs typeface="Times New Roman" pitchFamily="18" charset="0"/>
              </a:rPr>
              <a:t>.</a:t>
            </a:r>
            <a:r>
              <a:rPr lang="en-GB" b="1" dirty="0">
                <a:solidFill>
                  <a:srgbClr val="FF0000"/>
                </a:solidFill>
                <a:latin typeface="Comic Sans MS" pitchFamily="66" charset="0"/>
              </a:rPr>
              <a:t> </a:t>
            </a:r>
          </a:p>
        </p:txBody>
      </p:sp>
      <p:cxnSp>
        <p:nvCxnSpPr>
          <p:cNvPr id="3" name="Gerade Verbindung 2"/>
          <p:cNvCxnSpPr/>
          <p:nvPr/>
        </p:nvCxnSpPr>
        <p:spPr bwMode="auto">
          <a:xfrm>
            <a:off x="1008096" y="3356992"/>
            <a:ext cx="144016"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445221" y="6237312"/>
            <a:ext cx="17426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2"/>
          <p:cNvSpPr txBox="1">
            <a:spLocks noChangeArrowheads="1"/>
          </p:cNvSpPr>
          <p:nvPr/>
        </p:nvSpPr>
        <p:spPr bwMode="auto">
          <a:xfrm>
            <a:off x="0" y="-26988"/>
            <a:ext cx="9144000" cy="579438"/>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3200" dirty="0" smtClean="0">
                <a:solidFill>
                  <a:srgbClr val="0070C0"/>
                </a:solidFill>
                <a:latin typeface="Tahoma" pitchFamily="34" charset="0"/>
              </a:rPr>
              <a:t>Observables sensitive to the EOS at high density</a:t>
            </a:r>
          </a:p>
        </p:txBody>
      </p:sp>
      <p:sp>
        <p:nvSpPr>
          <p:cNvPr id="21" name="Rectangle 5"/>
          <p:cNvSpPr>
            <a:spLocks noChangeArrowheads="1"/>
          </p:cNvSpPr>
          <p:nvPr/>
        </p:nvSpPr>
        <p:spPr bwMode="auto">
          <a:xfrm>
            <a:off x="288279" y="691242"/>
            <a:ext cx="96123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sz="2000" dirty="0" smtClean="0">
                <a:solidFill>
                  <a:srgbClr val="0070C0"/>
                </a:solidFill>
                <a:latin typeface="Tahoma" pitchFamily="34" charset="0"/>
                <a:sym typeface="Wingdings" pitchFamily="2" charset="2"/>
              </a:rPr>
              <a:t></a:t>
            </a:r>
            <a:r>
              <a:rPr lang="en-GB" sz="2000" dirty="0" smtClean="0">
                <a:solidFill>
                  <a:srgbClr val="3333FF"/>
                </a:solidFill>
                <a:latin typeface="Tahoma" pitchFamily="34" charset="0"/>
                <a:sym typeface="Wingdings" pitchFamily="2" charset="2"/>
              </a:rPr>
              <a:t> </a:t>
            </a:r>
            <a:r>
              <a:rPr lang="en-GB" sz="2000" dirty="0" smtClean="0">
                <a:solidFill>
                  <a:srgbClr val="0070C0"/>
                </a:solidFill>
                <a:latin typeface="Tahoma" pitchFamily="34" charset="0"/>
                <a:sym typeface="Symbol" pitchFamily="18" charset="2"/>
              </a:rPr>
              <a:t>collective flow of identified particles</a:t>
            </a:r>
            <a:r>
              <a:rPr lang="en-US" sz="2000" dirty="0">
                <a:solidFill>
                  <a:srgbClr val="4BACC6">
                    <a:lumMod val="50000"/>
                  </a:srgbClr>
                </a:solidFill>
                <a:latin typeface="Tahoma" pitchFamily="34" charset="0"/>
                <a:cs typeface="Tahoma" pitchFamily="34" charset="0"/>
                <a:sym typeface="Symbol" pitchFamily="18" charset="2"/>
              </a:rPr>
              <a:t> </a:t>
            </a:r>
            <a:r>
              <a:rPr lang="en-US" sz="2000" dirty="0" smtClean="0">
                <a:solidFill>
                  <a:srgbClr val="4BACC6">
                    <a:lumMod val="50000"/>
                  </a:srgbClr>
                </a:solidFill>
                <a:latin typeface="Tahoma" pitchFamily="34" charset="0"/>
                <a:cs typeface="Tahoma" pitchFamily="34" charset="0"/>
                <a:sym typeface="Symbol" pitchFamily="18" charset="2"/>
              </a:rPr>
              <a:t>(</a:t>
            </a:r>
            <a:r>
              <a:rPr lang="el-GR" sz="2000" dirty="0" smtClean="0">
                <a:solidFill>
                  <a:srgbClr val="0070C0"/>
                </a:solidFill>
                <a:latin typeface="Tahoma" pitchFamily="34" charset="0"/>
                <a:cs typeface="Tahoma" pitchFamily="34" charset="0"/>
              </a:rPr>
              <a:t>π</a:t>
            </a:r>
            <a:r>
              <a:rPr lang="de-DE" sz="2000" dirty="0">
                <a:solidFill>
                  <a:srgbClr val="0070C0"/>
                </a:solidFill>
                <a:latin typeface="Tahoma" pitchFamily="34" charset="0"/>
                <a:cs typeface="Tahoma" pitchFamily="34" charset="0"/>
              </a:rPr>
              <a:t>,</a:t>
            </a:r>
            <a:r>
              <a:rPr lang="de-DE" sz="2000" dirty="0" err="1">
                <a:solidFill>
                  <a:srgbClr val="0070C0"/>
                </a:solidFill>
                <a:latin typeface="Tahoma" pitchFamily="34" charset="0"/>
                <a:cs typeface="Tahoma" pitchFamily="34" charset="0"/>
              </a:rPr>
              <a:t>K,p</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Λ</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Ξ</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Ω</a:t>
            </a:r>
            <a:r>
              <a:rPr lang="de-DE" sz="2000" dirty="0" smtClean="0">
                <a:solidFill>
                  <a:srgbClr val="0070C0"/>
                </a:solidFill>
                <a:latin typeface="Tahoma" pitchFamily="34" charset="0"/>
                <a:cs typeface="Tahoma" pitchFamily="34" charset="0"/>
              </a:rPr>
              <a:t>,...)</a:t>
            </a:r>
          </a:p>
          <a:p>
            <a:pPr eaLnBrk="0" fontAlgn="base" hangingPunct="0">
              <a:spcBef>
                <a:spcPct val="0"/>
              </a:spcBef>
              <a:spcAft>
                <a:spcPct val="0"/>
              </a:spcAft>
            </a:pPr>
            <a:r>
              <a:rPr lang="de-DE" sz="2000" dirty="0">
                <a:solidFill>
                  <a:srgbClr val="0070C0"/>
                </a:solidFill>
                <a:latin typeface="Tahoma" pitchFamily="34" charset="0"/>
                <a:cs typeface="Tahoma" pitchFamily="34" charset="0"/>
                <a:sym typeface="Symbol" pitchFamily="18" charset="2"/>
              </a:rPr>
              <a:t> </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driven</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by</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the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pressure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gradient</a:t>
            </a:r>
            <a:r>
              <a:rPr lang="de-DE" sz="2000" dirty="0" smtClean="0">
                <a:solidFill>
                  <a:srgbClr val="0070C0"/>
                </a:solidFill>
                <a:latin typeface="Tahoma" pitchFamily="34" charset="0"/>
                <a:cs typeface="Tahoma" pitchFamily="34" charset="0"/>
                <a:sym typeface="Symbol" pitchFamily="18" charset="2"/>
              </a:rPr>
              <a:t> in </a:t>
            </a:r>
            <a:r>
              <a:rPr lang="de-DE" sz="2000" dirty="0" err="1" smtClean="0">
                <a:solidFill>
                  <a:srgbClr val="0070C0"/>
                </a:solidFill>
                <a:latin typeface="Tahoma" pitchFamily="34" charset="0"/>
                <a:cs typeface="Tahoma" pitchFamily="34" charset="0"/>
                <a:sym typeface="Symbol" pitchFamily="18" charset="2"/>
              </a:rPr>
              <a:t>the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early</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fireball</a:t>
            </a:r>
            <a:endParaRPr lang="en-GB" sz="2000" dirty="0" smtClean="0">
              <a:solidFill>
                <a:srgbClr val="0070C0"/>
              </a:solidFill>
              <a:latin typeface="Tahoma" pitchFamily="34" charset="0"/>
              <a:sym typeface="Symbol" pitchFamily="18" charset="2"/>
            </a:endParaRPr>
          </a:p>
          <a:p>
            <a:pPr eaLnBrk="0" fontAlgn="base" hangingPunct="0">
              <a:spcBef>
                <a:spcPct val="0"/>
              </a:spcBef>
              <a:spcAft>
                <a:spcPct val="0"/>
              </a:spcAft>
            </a:pPr>
            <a:r>
              <a:rPr lang="en-GB" sz="2000" dirty="0" smtClean="0">
                <a:solidFill>
                  <a:srgbClr val="0070C0"/>
                </a:solidFill>
                <a:latin typeface="Tahoma" pitchFamily="34" charset="0"/>
                <a:sym typeface="Symbol" pitchFamily="18" charset="2"/>
              </a:rPr>
              <a:t>         </a:t>
            </a:r>
          </a:p>
        </p:txBody>
      </p:sp>
      <p:sp>
        <p:nvSpPr>
          <p:cNvPr id="22" name="Rectangle 5"/>
          <p:cNvSpPr>
            <a:spLocks noChangeArrowheads="1"/>
          </p:cNvSpPr>
          <p:nvPr/>
        </p:nvSpPr>
        <p:spPr bwMode="auto">
          <a:xfrm>
            <a:off x="288279" y="1352962"/>
            <a:ext cx="96123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0" fontAlgn="base" hangingPunct="0">
              <a:spcBef>
                <a:spcPct val="0"/>
              </a:spcBef>
              <a:spcAft>
                <a:spcPct val="0"/>
              </a:spcAft>
              <a:buFont typeface="Wingdings" pitchFamily="2" charset="2"/>
              <a:buChar char="Ø"/>
            </a:pPr>
            <a:r>
              <a:rPr lang="en-GB" sz="2000" dirty="0" smtClean="0">
                <a:solidFill>
                  <a:srgbClr val="0070C0"/>
                </a:solidFill>
                <a:latin typeface="Tahoma" pitchFamily="34" charset="0"/>
                <a:sym typeface="Symbol" pitchFamily="18" charset="2"/>
              </a:rPr>
              <a:t>particle production at (sub)threshold energies via multi-step processes </a:t>
            </a:r>
          </a:p>
          <a:p>
            <a:pPr eaLnBrk="0" fontAlgn="base" hangingPunct="0">
              <a:spcBef>
                <a:spcPct val="0"/>
              </a:spcBef>
              <a:spcAft>
                <a:spcPct val="0"/>
              </a:spcAft>
            </a:pPr>
            <a:r>
              <a:rPr lang="en-GB" sz="2000" dirty="0">
                <a:solidFill>
                  <a:srgbClr val="0070C0"/>
                </a:solidFill>
                <a:latin typeface="Tahoma" pitchFamily="34" charset="0"/>
                <a:sym typeface="Symbol" pitchFamily="18" charset="2"/>
              </a:rPr>
              <a:t> </a:t>
            </a:r>
            <a:r>
              <a:rPr lang="en-GB" sz="2000" dirty="0" smtClean="0">
                <a:solidFill>
                  <a:srgbClr val="0070C0"/>
                </a:solidFill>
                <a:latin typeface="Tahoma" pitchFamily="34" charset="0"/>
                <a:sym typeface="Symbol" pitchFamily="18" charset="2"/>
              </a:rPr>
              <a:t>   (multi-strange hyperons, charm) </a:t>
            </a:r>
          </a:p>
        </p:txBody>
      </p:sp>
    </p:spTree>
    <p:extLst>
      <p:ext uri="{BB962C8B-B14F-4D97-AF65-F5344CB8AC3E}">
        <p14:creationId xmlns:p14="http://schemas.microsoft.com/office/powerpoint/2010/main" val="4120445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5102" y="2119156"/>
            <a:ext cx="3749845" cy="479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99063" y="2359040"/>
            <a:ext cx="4572000" cy="1862048"/>
          </a:xfrm>
          <a:prstGeom prst="rect">
            <a:avLst/>
          </a:prstGeom>
        </p:spPr>
        <p:txBody>
          <a:bodyPr>
            <a:spAutoFit/>
          </a:bodyPr>
          <a:lstStyle/>
          <a:p>
            <a:pPr marL="342900" indent="-342900"/>
            <a:r>
              <a:rPr lang="en-GB" u="sng" dirty="0">
                <a:solidFill>
                  <a:srgbClr val="000000"/>
                </a:solidFill>
              </a:rPr>
              <a:t>Direct </a:t>
            </a:r>
            <a:r>
              <a:rPr lang="en-GB" u="sng" dirty="0" smtClean="0">
                <a:solidFill>
                  <a:srgbClr val="000000"/>
                </a:solidFill>
              </a:rPr>
              <a:t>multi-strange hyperon production</a:t>
            </a:r>
            <a:r>
              <a:rPr lang="en-GB" u="sng" dirty="0">
                <a:solidFill>
                  <a:srgbClr val="000000"/>
                </a:solidFill>
              </a:rPr>
              <a:t>:</a:t>
            </a:r>
          </a:p>
          <a:p>
            <a:pPr marL="342900" indent="-342900"/>
            <a:endParaRPr lang="en-GB" sz="700" u="sng" dirty="0">
              <a:solidFill>
                <a:srgbClr val="000000"/>
              </a:solidFill>
            </a:endParaRP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err="1">
                <a:solidFill>
                  <a:srgbClr val="000000"/>
                </a:solidFill>
              </a:rPr>
              <a:t>K</a:t>
            </a:r>
            <a:r>
              <a:rPr lang="en-GB" baseline="30000" dirty="0" err="1">
                <a:solidFill>
                  <a:srgbClr val="000000"/>
                </a:solidFill>
              </a:rPr>
              <a:t>+</a:t>
            </a:r>
            <a:r>
              <a:rPr lang="en-GB" dirty="0" err="1">
                <a:solidFill>
                  <a:srgbClr val="000000"/>
                </a:solidFill>
              </a:rPr>
              <a:t>K</a:t>
            </a:r>
            <a:r>
              <a:rPr lang="en-GB" baseline="30000" dirty="0" err="1">
                <a:solidFill>
                  <a:srgbClr val="000000"/>
                </a:solidFill>
              </a:rPr>
              <a:t>+</a:t>
            </a:r>
            <a:r>
              <a:rPr lang="en-GB" dirty="0" err="1">
                <a:solidFill>
                  <a:srgbClr val="000000"/>
                </a:solidFill>
              </a:rPr>
              <a:t>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3.7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a:solidFill>
                  <a:srgbClr val="000000"/>
                </a:solidFill>
              </a:rPr>
              <a:t>K</a:t>
            </a:r>
            <a:r>
              <a:rPr lang="en-GB" baseline="30000" dirty="0">
                <a:solidFill>
                  <a:srgbClr val="000000"/>
                </a:solidFill>
              </a:rPr>
              <a:t>+</a:t>
            </a:r>
            <a:r>
              <a:rPr lang="en-GB" dirty="0">
                <a:solidFill>
                  <a:srgbClr val="000000"/>
                </a:solidFill>
              </a:rPr>
              <a:t>K</a:t>
            </a:r>
            <a:r>
              <a:rPr lang="en-GB" baseline="30000" dirty="0">
                <a:solidFill>
                  <a:srgbClr val="000000"/>
                </a:solidFill>
              </a:rPr>
              <a:t>+</a:t>
            </a:r>
            <a:r>
              <a:rPr lang="en-GB" dirty="0">
                <a:solidFill>
                  <a:srgbClr val="000000"/>
                </a:solidFill>
              </a:rPr>
              <a:t>K</a:t>
            </a:r>
            <a:r>
              <a:rPr lang="en-GB" baseline="30000" dirty="0">
                <a:solidFill>
                  <a:srgbClr val="000000"/>
                </a:solidFill>
              </a:rPr>
              <a:t>0</a:t>
            </a:r>
            <a:r>
              <a:rPr lang="en-GB" dirty="0">
                <a:solidFill>
                  <a:srgbClr val="000000"/>
                </a:solidFill>
              </a:rPr>
              <a:t>p  (</a:t>
            </a:r>
            <a:r>
              <a:rPr lang="en-GB" dirty="0" err="1">
                <a:solidFill>
                  <a:srgbClr val="000000"/>
                </a:solidFill>
              </a:rPr>
              <a:t>E</a:t>
            </a:r>
            <a:r>
              <a:rPr lang="en-GB" baseline="-25000" dirty="0" err="1">
                <a:solidFill>
                  <a:srgbClr val="000000"/>
                </a:solidFill>
              </a:rPr>
              <a:t>thr</a:t>
            </a:r>
            <a:r>
              <a:rPr lang="en-GB" dirty="0">
                <a:solidFill>
                  <a:srgbClr val="000000"/>
                </a:solidFill>
              </a:rPr>
              <a:t> = 7.0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Λ</a:t>
            </a:r>
            <a:r>
              <a:rPr lang="en-GB" baseline="30000" dirty="0">
                <a:solidFill>
                  <a:srgbClr val="000000"/>
                </a:solidFill>
              </a:rPr>
              <a:t>0</a:t>
            </a:r>
            <a:r>
              <a:rPr lang="en-GB" dirty="0">
                <a:solidFill>
                  <a:srgbClr val="000000"/>
                </a:solidFill>
              </a:rPr>
              <a:t>Λ</a:t>
            </a:r>
            <a:r>
              <a:rPr lang="en-GB" baseline="30000" dirty="0">
                <a:solidFill>
                  <a:srgbClr val="000000"/>
                </a:solidFill>
              </a:rPr>
              <a:t>0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7.1 </a:t>
            </a:r>
            <a:r>
              <a:rPr lang="en-GB" dirty="0" err="1">
                <a:solidFill>
                  <a:srgbClr val="000000"/>
                </a:solidFill>
              </a:rPr>
              <a:t>GeV</a:t>
            </a:r>
            <a:r>
              <a:rPr lang="en-GB" dirty="0">
                <a:solidFill>
                  <a:srgbClr val="000000"/>
                </a:solidFill>
              </a:rPr>
              <a:t>)</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b="1" dirty="0">
                <a:solidFill>
                  <a:srgbClr val="000000"/>
                </a:solidFill>
              </a:rPr>
              <a:t> </a:t>
            </a:r>
            <a:r>
              <a:rPr lang="en-GB" b="1" dirty="0">
                <a:solidFill>
                  <a:srgbClr val="000000"/>
                </a:solidFill>
                <a:sym typeface="Symbol" pitchFamily="18" charset="2"/>
              </a:rPr>
              <a:t></a:t>
            </a:r>
            <a:r>
              <a:rPr lang="en-GB" b="1" baseline="30000" dirty="0">
                <a:solidFill>
                  <a:srgbClr val="000000"/>
                </a:solidFill>
              </a:rPr>
              <a:t>-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9.0 </a:t>
            </a:r>
            <a:r>
              <a:rPr lang="en-GB" dirty="0" err="1">
                <a:solidFill>
                  <a:srgbClr val="000000"/>
                </a:solidFill>
              </a:rPr>
              <a:t>GeV</a:t>
            </a:r>
            <a:r>
              <a:rPr lang="en-GB" dirty="0">
                <a:solidFill>
                  <a:srgbClr val="000000"/>
                </a:solidFill>
              </a:rPr>
              <a:t>) </a:t>
            </a:r>
          </a:p>
          <a:p>
            <a:pPr marL="342900" indent="-342900"/>
            <a:r>
              <a:rPr lang="en-GB" dirty="0" err="1">
                <a:solidFill>
                  <a:srgbClr val="000000"/>
                </a:solidFill>
              </a:rPr>
              <a:t>pp</a:t>
            </a:r>
            <a:r>
              <a:rPr lang="en-GB" dirty="0">
                <a:solidFill>
                  <a:srgbClr val="000000"/>
                </a:solidFill>
              </a:rPr>
              <a:t> </a:t>
            </a:r>
            <a:r>
              <a:rPr lang="en-GB" dirty="0">
                <a:solidFill>
                  <a:srgbClr val="000000"/>
                </a:solidFill>
                <a:sym typeface="Symbol" pitchFamily="18" charset="2"/>
              </a:rPr>
              <a:t></a:t>
            </a:r>
            <a:r>
              <a:rPr lang="en-GB"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b="1" dirty="0">
                <a:solidFill>
                  <a:srgbClr val="000000"/>
                </a:solidFill>
              </a:rPr>
              <a:t> </a:t>
            </a:r>
            <a:r>
              <a:rPr lang="en-GB" b="1" dirty="0">
                <a:solidFill>
                  <a:srgbClr val="000000"/>
                </a:solidFill>
                <a:sym typeface="Symbol" pitchFamily="18" charset="2"/>
              </a:rPr>
              <a:t></a:t>
            </a:r>
            <a:r>
              <a:rPr lang="en-GB" b="1" baseline="30000" dirty="0">
                <a:solidFill>
                  <a:srgbClr val="000000"/>
                </a:solidFill>
              </a:rPr>
              <a:t>-</a:t>
            </a:r>
            <a:r>
              <a:rPr lang="en-GB" dirty="0">
                <a:solidFill>
                  <a:srgbClr val="000000"/>
                </a:solidFill>
              </a:rPr>
              <a:t> </a:t>
            </a:r>
            <a:r>
              <a:rPr lang="en-GB" dirty="0" err="1">
                <a:solidFill>
                  <a:srgbClr val="000000"/>
                </a:solidFill>
              </a:rPr>
              <a:t>pp</a:t>
            </a:r>
            <a:r>
              <a:rPr lang="en-GB" dirty="0">
                <a:solidFill>
                  <a:srgbClr val="000000"/>
                </a:solidFill>
              </a:rPr>
              <a:t>       (</a:t>
            </a:r>
            <a:r>
              <a:rPr lang="en-GB" dirty="0" err="1">
                <a:solidFill>
                  <a:srgbClr val="000000"/>
                </a:solidFill>
              </a:rPr>
              <a:t>E</a:t>
            </a:r>
            <a:r>
              <a:rPr lang="en-GB" baseline="-25000" dirty="0" err="1">
                <a:solidFill>
                  <a:srgbClr val="000000"/>
                </a:solidFill>
              </a:rPr>
              <a:t>thr</a:t>
            </a:r>
            <a:r>
              <a:rPr lang="en-GB" dirty="0">
                <a:solidFill>
                  <a:srgbClr val="000000"/>
                </a:solidFill>
              </a:rPr>
              <a:t> = 12.7 </a:t>
            </a:r>
            <a:r>
              <a:rPr lang="en-GB" dirty="0" err="1">
                <a:solidFill>
                  <a:srgbClr val="000000"/>
                </a:solidFill>
              </a:rPr>
              <a:t>GeV</a:t>
            </a:r>
            <a:endParaRPr lang="de-DE" dirty="0">
              <a:solidFill>
                <a:srgbClr val="000000"/>
              </a:solidFill>
            </a:endParaRPr>
          </a:p>
        </p:txBody>
      </p:sp>
      <p:sp>
        <p:nvSpPr>
          <p:cNvPr id="15" name="Rechteck 14"/>
          <p:cNvSpPr/>
          <p:nvPr/>
        </p:nvSpPr>
        <p:spPr>
          <a:xfrm>
            <a:off x="107504" y="4289608"/>
            <a:ext cx="4572000" cy="2523768"/>
          </a:xfrm>
          <a:prstGeom prst="rect">
            <a:avLst/>
          </a:prstGeom>
        </p:spPr>
        <p:txBody>
          <a:bodyPr>
            <a:spAutoFit/>
          </a:bodyPr>
          <a:lstStyle/>
          <a:p>
            <a:pPr marL="342900" indent="-342900"/>
            <a:r>
              <a:rPr lang="en-GB" u="sng" dirty="0" smtClean="0">
                <a:solidFill>
                  <a:srgbClr val="000000"/>
                </a:solidFill>
              </a:rPr>
              <a:t>Hyperon production </a:t>
            </a:r>
            <a:r>
              <a:rPr lang="en-GB" u="sng" dirty="0">
                <a:solidFill>
                  <a:srgbClr val="000000"/>
                </a:solidFill>
              </a:rPr>
              <a:t>via multiple </a:t>
            </a:r>
            <a:r>
              <a:rPr lang="en-GB" u="sng" dirty="0" smtClean="0">
                <a:solidFill>
                  <a:srgbClr val="000000"/>
                </a:solidFill>
              </a:rPr>
              <a:t>collisions</a:t>
            </a:r>
          </a:p>
          <a:p>
            <a:pPr marL="342900" indent="-342900"/>
            <a:endParaRPr lang="en-GB" sz="700" u="sng" dirty="0">
              <a:solidFill>
                <a:srgbClr val="000000"/>
              </a:solidFill>
            </a:endParaRPr>
          </a:p>
          <a:p>
            <a:pPr marL="342900" indent="-342900">
              <a:buFontTx/>
              <a:buAutoNum type="arabicPeriod"/>
            </a:pPr>
            <a:r>
              <a:rPr lang="en-GB" dirty="0" smtClean="0">
                <a:solidFill>
                  <a:srgbClr val="000000"/>
                </a:solidFill>
              </a:rPr>
              <a:t>pp</a:t>
            </a:r>
            <a:r>
              <a:rPr lang="en-GB" dirty="0" smtClean="0">
                <a:solidFill>
                  <a:srgbClr val="000000"/>
                </a:solidFill>
                <a:cs typeface="Times New Roman" pitchFamily="18" charset="0"/>
              </a:rPr>
              <a:t> </a:t>
            </a:r>
            <a:r>
              <a:rPr lang="en-GB" dirty="0">
                <a:solidFill>
                  <a:srgbClr val="000000"/>
                </a:solidFill>
                <a:ea typeface="Times New Roman" pitchFamily="18" charset="0"/>
                <a:cs typeface="Arial" pitchFamily="34" charset="0"/>
                <a:sym typeface="Symbol" pitchFamily="18" charset="2"/>
              </a:rPr>
              <a:t></a:t>
            </a:r>
            <a:r>
              <a:rPr lang="en-GB" dirty="0">
                <a:solidFill>
                  <a:srgbClr val="000000"/>
                </a:solidFill>
                <a:ea typeface="Times New Roman" pitchFamily="18" charset="0"/>
                <a:cs typeface="Arial" pitchFamily="34" charset="0"/>
              </a:rPr>
              <a:t> K</a:t>
            </a:r>
            <a:r>
              <a:rPr lang="en-GB" baseline="30000" dirty="0">
                <a:solidFill>
                  <a:srgbClr val="000000"/>
                </a:solidFill>
                <a:ea typeface="Times New Roman" pitchFamily="18" charset="0"/>
                <a:cs typeface="Arial" pitchFamily="34" charset="0"/>
              </a:rPr>
              <a:t>+</a:t>
            </a:r>
            <a:r>
              <a:rPr lang="en-GB" dirty="0">
                <a:solidFill>
                  <a:srgbClr val="000000"/>
                </a:solidFill>
                <a:ea typeface="Times New Roman" pitchFamily="18" charset="0"/>
                <a:cs typeface="Arial" pitchFamily="34" charset="0"/>
              </a:rPr>
              <a:t>Λ</a:t>
            </a:r>
            <a:r>
              <a:rPr lang="en-GB" baseline="30000" dirty="0">
                <a:solidFill>
                  <a:srgbClr val="000000"/>
                </a:solidFill>
                <a:ea typeface="Times New Roman" pitchFamily="18" charset="0"/>
                <a:cs typeface="Arial" pitchFamily="34" charset="0"/>
              </a:rPr>
              <a:t>0</a:t>
            </a:r>
            <a:r>
              <a:rPr lang="en-GB" dirty="0">
                <a:solidFill>
                  <a:srgbClr val="000000"/>
                </a:solidFill>
                <a:ea typeface="Times New Roman" pitchFamily="18" charset="0"/>
                <a:cs typeface="Arial" pitchFamily="34" charset="0"/>
              </a:rPr>
              <a:t>p</a:t>
            </a:r>
            <a:r>
              <a:rPr lang="en-GB" b="1" dirty="0">
                <a:solidFill>
                  <a:srgbClr val="000000"/>
                </a:solidFill>
                <a:ea typeface="Times New Roman" pitchFamily="18" charset="0"/>
                <a:cs typeface="Arial" pitchFamily="34" charset="0"/>
              </a:rPr>
              <a:t>,</a:t>
            </a:r>
            <a:r>
              <a:rPr lang="de-DE" dirty="0">
                <a:solidFill>
                  <a:srgbClr val="000000"/>
                </a:solidFill>
                <a:ea typeface="Times New Roman" pitchFamily="18" charset="0"/>
                <a:cs typeface="Arial" pitchFamily="34" charset="0"/>
              </a:rPr>
              <a:t> </a:t>
            </a:r>
            <a:r>
              <a:rPr lang="en-GB" dirty="0">
                <a:solidFill>
                  <a:srgbClr val="000000"/>
                </a:solidFill>
                <a:ea typeface="Times New Roman" pitchFamily="18" charset="0"/>
                <a:cs typeface="Arial" pitchFamily="34" charset="0"/>
              </a:rPr>
              <a:t>   </a:t>
            </a:r>
            <a:r>
              <a:rPr lang="en-GB" dirty="0" err="1">
                <a:solidFill>
                  <a:srgbClr val="000000"/>
                </a:solidFill>
                <a:ea typeface="Times New Roman" pitchFamily="18" charset="0"/>
                <a:cs typeface="Arial" pitchFamily="34" charset="0"/>
              </a:rPr>
              <a:t>pp</a:t>
            </a:r>
            <a:r>
              <a:rPr lang="en-GB" dirty="0">
                <a:solidFill>
                  <a:srgbClr val="000000"/>
                </a:solidFill>
                <a:ea typeface="Times New Roman" pitchFamily="18" charset="0"/>
                <a:cs typeface="Arial" pitchFamily="34" charset="0"/>
              </a:rPr>
              <a:t> </a:t>
            </a:r>
            <a:r>
              <a:rPr lang="en-GB" dirty="0">
                <a:solidFill>
                  <a:srgbClr val="000000"/>
                </a:solidFill>
                <a:ea typeface="Times New Roman" pitchFamily="18" charset="0"/>
                <a:cs typeface="Arial" pitchFamily="34" charset="0"/>
                <a:sym typeface="Symbol" pitchFamily="18" charset="2"/>
              </a:rPr>
              <a:t></a:t>
            </a:r>
            <a:r>
              <a:rPr lang="en-GB" dirty="0">
                <a:solidFill>
                  <a:srgbClr val="000000"/>
                </a:solidFill>
                <a:ea typeface="Times New Roman" pitchFamily="18" charset="0"/>
                <a:cs typeface="Arial" pitchFamily="34" charset="0"/>
              </a:rPr>
              <a:t> K</a:t>
            </a:r>
            <a:r>
              <a:rPr lang="en-GB" baseline="30000" dirty="0">
                <a:solidFill>
                  <a:srgbClr val="000000"/>
                </a:solidFill>
                <a:ea typeface="Times New Roman" pitchFamily="18" charset="0"/>
                <a:cs typeface="Arial" pitchFamily="34" charset="0"/>
              </a:rPr>
              <a:t>+</a:t>
            </a:r>
            <a:r>
              <a:rPr lang="en-GB" dirty="0">
                <a:solidFill>
                  <a:srgbClr val="000000"/>
                </a:solidFill>
                <a:ea typeface="Times New Roman" pitchFamily="18" charset="0"/>
                <a:cs typeface="Arial" pitchFamily="34" charset="0"/>
              </a:rPr>
              <a:t>K</a:t>
            </a:r>
            <a:r>
              <a:rPr lang="en-GB" baseline="30000" dirty="0">
                <a:solidFill>
                  <a:srgbClr val="000000"/>
                </a:solidFill>
                <a:ea typeface="Times New Roman" pitchFamily="18" charset="0"/>
                <a:cs typeface="Arial" pitchFamily="34" charset="0"/>
              </a:rPr>
              <a:t>-</a:t>
            </a:r>
            <a:r>
              <a:rPr lang="en-GB" dirty="0" err="1">
                <a:solidFill>
                  <a:srgbClr val="000000"/>
                </a:solidFill>
                <a:ea typeface="Times New Roman" pitchFamily="18" charset="0"/>
                <a:cs typeface="Arial" pitchFamily="34" charset="0"/>
              </a:rPr>
              <a:t>pp</a:t>
            </a:r>
            <a:r>
              <a:rPr lang="en-GB" dirty="0">
                <a:solidFill>
                  <a:srgbClr val="000000"/>
                </a:solidFill>
                <a:ea typeface="Times New Roman" pitchFamily="18" charset="0"/>
                <a:cs typeface="Arial" pitchFamily="34" charset="0"/>
              </a:rPr>
              <a:t>, </a:t>
            </a:r>
          </a:p>
          <a:p>
            <a:pPr marL="342900" indent="-342900">
              <a:buFontTx/>
              <a:buAutoNum type="arabicPeriod"/>
            </a:pPr>
            <a:r>
              <a:rPr lang="en-GB" dirty="0">
                <a:solidFill>
                  <a:srgbClr val="FF0000"/>
                </a:solidFill>
                <a:ea typeface="Times New Roman" pitchFamily="18" charset="0"/>
                <a:cs typeface="Arial" pitchFamily="34" charset="0"/>
              </a:rPr>
              <a:t>p</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K</a:t>
            </a:r>
            <a:r>
              <a:rPr lang="en-GB" baseline="30000"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rPr>
              <a:t>p,   </a:t>
            </a:r>
            <a:r>
              <a:rPr lang="el-GR" dirty="0">
                <a:solidFill>
                  <a:srgbClr val="FF0000"/>
                </a:solidFill>
                <a:cs typeface="Times New Roman" pitchFamily="18" charset="0"/>
              </a:rPr>
              <a:t>π</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K</a:t>
            </a:r>
            <a:r>
              <a:rPr lang="en-GB" baseline="30000"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l-GR" dirty="0">
                <a:solidFill>
                  <a:srgbClr val="FF0000"/>
                </a:solidFill>
                <a:cs typeface="Times New Roman" pitchFamily="18" charset="0"/>
              </a:rPr>
              <a:t>π</a:t>
            </a:r>
            <a:r>
              <a:rPr lang="en-GB" dirty="0">
                <a:solidFill>
                  <a:srgbClr val="FF0000"/>
                </a:solidFill>
                <a:cs typeface="Times New Roman" pitchFamily="18" charset="0"/>
              </a:rPr>
              <a:t>, </a:t>
            </a:r>
          </a:p>
          <a:p>
            <a:pPr marL="342900" indent="-342900"/>
            <a:r>
              <a:rPr lang="en-GB" dirty="0">
                <a:solidFill>
                  <a:srgbClr val="FF0000"/>
                </a:solidFill>
              </a:rPr>
              <a:t> </a:t>
            </a:r>
            <a:r>
              <a:rPr lang="en-GB" dirty="0" smtClean="0">
                <a:solidFill>
                  <a:srgbClr val="FF0000"/>
                </a:solidFill>
              </a:rPr>
              <a:t>   </a:t>
            </a:r>
            <a:r>
              <a:rPr lang="en-GB" dirty="0" smtClean="0">
                <a:solidFill>
                  <a:srgbClr val="FF0000"/>
                </a:solidFill>
                <a:cs typeface="Times New Roman" pitchFamily="18" charset="0"/>
              </a:rPr>
              <a:t> </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p</a:t>
            </a:r>
            <a:r>
              <a:rPr lang="en-GB" b="1" dirty="0">
                <a:solidFill>
                  <a:srgbClr val="FF0000"/>
                </a:solidFill>
                <a:cs typeface="Times New Roman" pitchFamily="18" charset="0"/>
              </a:rPr>
              <a:t>,</a:t>
            </a:r>
            <a:r>
              <a:rPr lang="en-GB" dirty="0">
                <a:solidFill>
                  <a:srgbClr val="FF0000"/>
                </a:solidFill>
                <a:cs typeface="Times New Roman" pitchFamily="18" charset="0"/>
              </a:rPr>
              <a:t>      Λ</a:t>
            </a:r>
            <a:r>
              <a:rPr lang="en-GB" baseline="30000" dirty="0">
                <a:solidFill>
                  <a:srgbClr val="FF0000"/>
                </a:solidFill>
                <a:cs typeface="Times New Roman" pitchFamily="18" charset="0"/>
              </a:rPr>
              <a:t>0</a:t>
            </a:r>
            <a:r>
              <a:rPr lang="en-GB" dirty="0">
                <a:solidFill>
                  <a:srgbClr val="FF0000"/>
                </a:solidFill>
                <a:cs typeface="Times New Roman" pitchFamily="18" charset="0"/>
              </a:rPr>
              <a:t>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rPr>
              <a:t>0</a:t>
            </a:r>
            <a:endParaRPr lang="en-GB" dirty="0">
              <a:solidFill>
                <a:srgbClr val="FF0000"/>
              </a:solidFill>
              <a:cs typeface="Times New Roman" pitchFamily="18" charset="0"/>
            </a:endParaRPr>
          </a:p>
          <a:p>
            <a:pPr marL="342900" indent="-342900"/>
            <a:r>
              <a:rPr lang="en-GB" dirty="0" smtClean="0">
                <a:solidFill>
                  <a:srgbClr val="FF0000"/>
                </a:solidFill>
                <a:cs typeface="Times New Roman" pitchFamily="18" charset="0"/>
              </a:rPr>
              <a:t>3 .</a:t>
            </a:r>
            <a:r>
              <a:rPr lang="en-GB" b="1" dirty="0" smtClean="0">
                <a:solidFill>
                  <a:srgbClr val="FF0000"/>
                </a:solidFill>
                <a:cs typeface="Times New Roman" pitchFamily="18" charset="0"/>
              </a:rPr>
              <a:t> </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baseline="30000" dirty="0">
                <a:solidFill>
                  <a:srgbClr val="FF0000"/>
                </a:solidFill>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n</a:t>
            </a:r>
            <a:r>
              <a:rPr lang="en-GB" b="1" dirty="0">
                <a:solidFill>
                  <a:srgbClr val="FF0000"/>
                </a:solidFill>
                <a:cs typeface="Times New Roman" pitchFamily="18" charset="0"/>
                <a:sym typeface="Symbol" pitchFamily="18" charset="2"/>
              </a:rPr>
              <a:t>,</a:t>
            </a:r>
            <a:r>
              <a:rPr lang="en-GB" b="1" dirty="0">
                <a:solidFill>
                  <a:srgbClr val="FF0000"/>
                </a:solidFill>
                <a:latin typeface="Comic Sans MS" pitchFamily="66"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dirty="0">
                <a:solidFill>
                  <a:srgbClr val="FF0000"/>
                </a:solidFill>
                <a:cs typeface="Times New Roman" pitchFamily="18" charset="0"/>
              </a:rPr>
              <a:t>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1"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b="1"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sym typeface="Symbol" pitchFamily="18" charset="2"/>
              </a:rPr>
              <a:t>-</a:t>
            </a:r>
            <a:endParaRPr lang="de-DE" baseline="30000" dirty="0">
              <a:solidFill>
                <a:srgbClr val="FF0000"/>
              </a:solidFill>
              <a:latin typeface="Comic Sans MS" pitchFamily="66" charset="0"/>
            </a:endParaRPr>
          </a:p>
          <a:p>
            <a:pPr marL="342900" indent="-342900"/>
            <a:endParaRPr lang="en-GB" sz="700" dirty="0">
              <a:solidFill>
                <a:srgbClr val="000000"/>
              </a:solidFill>
            </a:endParaRPr>
          </a:p>
          <a:p>
            <a:pPr marL="342900" indent="-342900"/>
            <a:r>
              <a:rPr lang="en-GB" dirty="0" err="1">
                <a:solidFill>
                  <a:srgbClr val="000000"/>
                </a:solidFill>
              </a:rPr>
              <a:t>Antihyperons</a:t>
            </a:r>
            <a:r>
              <a:rPr lang="en-GB" dirty="0">
                <a:solidFill>
                  <a:srgbClr val="000000"/>
                </a:solidFill>
              </a:rPr>
              <a:t> </a:t>
            </a:r>
            <a:endParaRPr lang="en-GB" dirty="0" smtClean="0">
              <a:solidFill>
                <a:srgbClr val="000000"/>
              </a:solidFill>
            </a:endParaRPr>
          </a:p>
          <a:p>
            <a:pPr marL="342900" indent="-342900"/>
            <a:r>
              <a:rPr lang="en-GB" dirty="0" smtClean="0">
                <a:solidFill>
                  <a:srgbClr val="FF0000"/>
                </a:solidFill>
              </a:rPr>
              <a:t>1</a:t>
            </a:r>
            <a:r>
              <a:rPr lang="en-GB" dirty="0">
                <a:solidFill>
                  <a:srgbClr val="FF0000"/>
                </a:solidFill>
              </a:rPr>
              <a:t>. </a:t>
            </a:r>
            <a:r>
              <a:rPr lang="en-GB" dirty="0">
                <a:solidFill>
                  <a:srgbClr val="FF0000"/>
                </a:solidFill>
                <a:cs typeface="Times New Roman" pitchFamily="18" charset="0"/>
              </a:rPr>
              <a:t>Λ</a:t>
            </a:r>
            <a:r>
              <a:rPr lang="en-GB" baseline="30000" dirty="0">
                <a:solidFill>
                  <a:srgbClr val="FF0000"/>
                </a:solidFill>
                <a:cs typeface="Times New Roman" pitchFamily="18" charset="0"/>
              </a:rPr>
              <a:t>0</a:t>
            </a:r>
            <a:r>
              <a:rPr lang="en-GB" dirty="0">
                <a:solidFill>
                  <a:srgbClr val="FF0000"/>
                </a:solidFill>
                <a:cs typeface="Times New Roman" pitchFamily="18" charset="0"/>
              </a:rPr>
              <a:t> 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rPr>
              <a:t>0</a:t>
            </a:r>
            <a:r>
              <a:rPr lang="en-GB" dirty="0">
                <a:solidFill>
                  <a:srgbClr val="FF0000"/>
                </a:solidFill>
                <a:cs typeface="Times New Roman" pitchFamily="18" charset="0"/>
              </a:rPr>
              <a:t> , </a:t>
            </a:r>
            <a:r>
              <a:rPr lang="en-GB" b="1" dirty="0">
                <a:solidFill>
                  <a:srgbClr val="FF0000"/>
                </a:solidFill>
                <a:cs typeface="Times New Roman" pitchFamily="18" charset="0"/>
              </a:rPr>
              <a:t> </a:t>
            </a:r>
          </a:p>
          <a:p>
            <a:pPr marL="342900" indent="-342900"/>
            <a:r>
              <a:rPr lang="en-GB" dirty="0">
                <a:solidFill>
                  <a:srgbClr val="FF0000"/>
                </a:solidFill>
                <a:cs typeface="Times New Roman" pitchFamily="18" charset="0"/>
              </a:rPr>
              <a:t>2.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b="1" dirty="0">
                <a:solidFill>
                  <a:srgbClr val="FF0000"/>
                </a:solidFill>
                <a:cs typeface="Times New Roman" pitchFamily="18" charset="0"/>
              </a:rPr>
              <a:t> </a:t>
            </a:r>
            <a:r>
              <a:rPr lang="en-GB" dirty="0">
                <a:solidFill>
                  <a:srgbClr val="FF0000"/>
                </a:solidFill>
                <a:cs typeface="Times New Roman" pitchFamily="18" charset="0"/>
              </a:rPr>
              <a:t>K</a:t>
            </a:r>
            <a:r>
              <a:rPr lang="en-GB" baseline="30000" dirty="0">
                <a:solidFill>
                  <a:srgbClr val="FF0000"/>
                </a:solidFill>
                <a:cs typeface="Times New Roman" pitchFamily="18" charset="0"/>
              </a:rPr>
              <a:t>+</a:t>
            </a:r>
            <a:r>
              <a:rPr lang="en-GB"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dirty="0">
                <a:solidFill>
                  <a:srgbClr val="FF0000"/>
                </a:solidFill>
                <a:cs typeface="Times New Roman" pitchFamily="18" charset="0"/>
              </a:rPr>
              <a:t> </a:t>
            </a:r>
            <a:r>
              <a:rPr lang="en-GB" b="1" dirty="0">
                <a:solidFill>
                  <a:srgbClr val="FF0000"/>
                </a:solidFill>
                <a:cs typeface="Times New Roman" pitchFamily="18" charset="0"/>
                <a:sym typeface="Symbol" pitchFamily="18" charset="2"/>
              </a:rPr>
              <a:t></a:t>
            </a:r>
            <a:r>
              <a:rPr lang="en-GB" b="1" baseline="30000" dirty="0">
                <a:solidFill>
                  <a:srgbClr val="FF0000"/>
                </a:solidFill>
                <a:cs typeface="Times New Roman" pitchFamily="18" charset="0"/>
              </a:rPr>
              <a:t>+</a:t>
            </a:r>
            <a:r>
              <a:rPr lang="en-GB" b="1" dirty="0">
                <a:solidFill>
                  <a:srgbClr val="FF0000"/>
                </a:solidFill>
                <a:cs typeface="Times New Roman" pitchFamily="18" charset="0"/>
              </a:rPr>
              <a:t> </a:t>
            </a:r>
            <a:r>
              <a:rPr lang="en-GB" dirty="0">
                <a:solidFill>
                  <a:srgbClr val="FF0000"/>
                </a:solidFill>
                <a:cs typeface="Times New Roman" pitchFamily="18" charset="0"/>
                <a:sym typeface="Symbol" pitchFamily="18" charset="2"/>
              </a:rPr>
              <a:t></a:t>
            </a:r>
            <a:r>
              <a:rPr lang="en-GB" baseline="30000" dirty="0">
                <a:solidFill>
                  <a:srgbClr val="FF0000"/>
                </a:solidFill>
                <a:cs typeface="Times New Roman" pitchFamily="18" charset="0"/>
              </a:rPr>
              <a:t>+</a:t>
            </a:r>
            <a:r>
              <a:rPr lang="en-GB" dirty="0">
                <a:solidFill>
                  <a:srgbClr val="FF0000"/>
                </a:solidFill>
                <a:cs typeface="Times New Roman" pitchFamily="18" charset="0"/>
              </a:rPr>
              <a:t>.</a:t>
            </a:r>
            <a:r>
              <a:rPr lang="en-GB" b="1" dirty="0">
                <a:solidFill>
                  <a:srgbClr val="FF0000"/>
                </a:solidFill>
                <a:latin typeface="Comic Sans MS" pitchFamily="66" charset="0"/>
              </a:rPr>
              <a:t> </a:t>
            </a:r>
          </a:p>
        </p:txBody>
      </p:sp>
      <p:cxnSp>
        <p:nvCxnSpPr>
          <p:cNvPr id="3" name="Gerade Verbindung 2"/>
          <p:cNvCxnSpPr/>
          <p:nvPr/>
        </p:nvCxnSpPr>
        <p:spPr bwMode="auto">
          <a:xfrm>
            <a:off x="1008096" y="3356992"/>
            <a:ext cx="144016"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445221" y="6237312"/>
            <a:ext cx="17426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2"/>
          <p:cNvSpPr txBox="1">
            <a:spLocks noChangeArrowheads="1"/>
          </p:cNvSpPr>
          <p:nvPr/>
        </p:nvSpPr>
        <p:spPr bwMode="auto">
          <a:xfrm>
            <a:off x="0" y="-26988"/>
            <a:ext cx="9144000" cy="579438"/>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3200" dirty="0" smtClean="0">
                <a:solidFill>
                  <a:srgbClr val="0070C0"/>
                </a:solidFill>
                <a:latin typeface="Tahoma" pitchFamily="34" charset="0"/>
              </a:rPr>
              <a:t>Observables sensitive to the EOS at high density</a:t>
            </a:r>
          </a:p>
        </p:txBody>
      </p:sp>
      <p:sp>
        <p:nvSpPr>
          <p:cNvPr id="21" name="Rectangle 5"/>
          <p:cNvSpPr>
            <a:spLocks noChangeArrowheads="1"/>
          </p:cNvSpPr>
          <p:nvPr/>
        </p:nvSpPr>
        <p:spPr bwMode="auto">
          <a:xfrm>
            <a:off x="288279" y="691242"/>
            <a:ext cx="96123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sz="2000" dirty="0" smtClean="0">
                <a:solidFill>
                  <a:srgbClr val="0070C0"/>
                </a:solidFill>
                <a:latin typeface="Tahoma" pitchFamily="34" charset="0"/>
                <a:sym typeface="Wingdings" pitchFamily="2" charset="2"/>
              </a:rPr>
              <a:t></a:t>
            </a:r>
            <a:r>
              <a:rPr lang="en-GB" sz="2000" dirty="0" smtClean="0">
                <a:solidFill>
                  <a:srgbClr val="3333FF"/>
                </a:solidFill>
                <a:latin typeface="Tahoma" pitchFamily="34" charset="0"/>
                <a:sym typeface="Wingdings" pitchFamily="2" charset="2"/>
              </a:rPr>
              <a:t> </a:t>
            </a:r>
            <a:r>
              <a:rPr lang="en-GB" sz="2000" dirty="0" smtClean="0">
                <a:solidFill>
                  <a:srgbClr val="0070C0"/>
                </a:solidFill>
                <a:latin typeface="Tahoma" pitchFamily="34" charset="0"/>
                <a:sym typeface="Symbol" pitchFamily="18" charset="2"/>
              </a:rPr>
              <a:t>collective flow of identified particles</a:t>
            </a:r>
            <a:r>
              <a:rPr lang="en-US" sz="2000" dirty="0">
                <a:solidFill>
                  <a:srgbClr val="4BACC6">
                    <a:lumMod val="50000"/>
                  </a:srgbClr>
                </a:solidFill>
                <a:latin typeface="Tahoma" pitchFamily="34" charset="0"/>
                <a:cs typeface="Tahoma" pitchFamily="34" charset="0"/>
                <a:sym typeface="Symbol" pitchFamily="18" charset="2"/>
              </a:rPr>
              <a:t> </a:t>
            </a:r>
            <a:r>
              <a:rPr lang="en-US" sz="2000" dirty="0" smtClean="0">
                <a:solidFill>
                  <a:srgbClr val="4BACC6">
                    <a:lumMod val="50000"/>
                  </a:srgbClr>
                </a:solidFill>
                <a:latin typeface="Tahoma" pitchFamily="34" charset="0"/>
                <a:cs typeface="Tahoma" pitchFamily="34" charset="0"/>
                <a:sym typeface="Symbol" pitchFamily="18" charset="2"/>
              </a:rPr>
              <a:t>(</a:t>
            </a:r>
            <a:r>
              <a:rPr lang="el-GR" sz="2000" dirty="0" smtClean="0">
                <a:solidFill>
                  <a:srgbClr val="0070C0"/>
                </a:solidFill>
                <a:latin typeface="Tahoma" pitchFamily="34" charset="0"/>
                <a:cs typeface="Tahoma" pitchFamily="34" charset="0"/>
              </a:rPr>
              <a:t>π</a:t>
            </a:r>
            <a:r>
              <a:rPr lang="de-DE" sz="2000" dirty="0">
                <a:solidFill>
                  <a:srgbClr val="0070C0"/>
                </a:solidFill>
                <a:latin typeface="Tahoma" pitchFamily="34" charset="0"/>
                <a:cs typeface="Tahoma" pitchFamily="34" charset="0"/>
              </a:rPr>
              <a:t>,</a:t>
            </a:r>
            <a:r>
              <a:rPr lang="de-DE" sz="2000" dirty="0" err="1">
                <a:solidFill>
                  <a:srgbClr val="0070C0"/>
                </a:solidFill>
                <a:latin typeface="Tahoma" pitchFamily="34" charset="0"/>
                <a:cs typeface="Tahoma" pitchFamily="34" charset="0"/>
              </a:rPr>
              <a:t>K,p</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Λ</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Ξ</a:t>
            </a:r>
            <a:r>
              <a:rPr lang="de-DE" sz="2000" dirty="0">
                <a:solidFill>
                  <a:srgbClr val="0070C0"/>
                </a:solidFill>
                <a:latin typeface="Tahoma" pitchFamily="34" charset="0"/>
                <a:cs typeface="Tahoma" pitchFamily="34" charset="0"/>
              </a:rPr>
              <a:t>,</a:t>
            </a:r>
            <a:r>
              <a:rPr lang="el-GR" sz="2000" dirty="0">
                <a:solidFill>
                  <a:srgbClr val="0070C0"/>
                </a:solidFill>
                <a:latin typeface="Tahoma" pitchFamily="34" charset="0"/>
                <a:cs typeface="Tahoma" pitchFamily="34" charset="0"/>
              </a:rPr>
              <a:t>Ω</a:t>
            </a:r>
            <a:r>
              <a:rPr lang="de-DE" sz="2000" dirty="0" smtClean="0">
                <a:solidFill>
                  <a:srgbClr val="0070C0"/>
                </a:solidFill>
                <a:latin typeface="Tahoma" pitchFamily="34" charset="0"/>
                <a:cs typeface="Tahoma" pitchFamily="34" charset="0"/>
              </a:rPr>
              <a:t>,...)</a:t>
            </a:r>
          </a:p>
          <a:p>
            <a:pPr eaLnBrk="0" fontAlgn="base" hangingPunct="0">
              <a:spcBef>
                <a:spcPct val="0"/>
              </a:spcBef>
              <a:spcAft>
                <a:spcPct val="0"/>
              </a:spcAft>
            </a:pPr>
            <a:r>
              <a:rPr lang="de-DE" sz="2000" dirty="0">
                <a:solidFill>
                  <a:srgbClr val="0070C0"/>
                </a:solidFill>
                <a:latin typeface="Tahoma" pitchFamily="34" charset="0"/>
                <a:cs typeface="Tahoma" pitchFamily="34" charset="0"/>
                <a:sym typeface="Symbol" pitchFamily="18" charset="2"/>
              </a:rPr>
              <a:t> </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driven</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by</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the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pressure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gradient</a:t>
            </a:r>
            <a:r>
              <a:rPr lang="de-DE" sz="2000" dirty="0" smtClean="0">
                <a:solidFill>
                  <a:srgbClr val="0070C0"/>
                </a:solidFill>
                <a:latin typeface="Tahoma" pitchFamily="34" charset="0"/>
                <a:cs typeface="Tahoma" pitchFamily="34" charset="0"/>
                <a:sym typeface="Symbol" pitchFamily="18" charset="2"/>
              </a:rPr>
              <a:t> in </a:t>
            </a:r>
            <a:r>
              <a:rPr lang="de-DE" sz="2000" dirty="0" err="1" smtClean="0">
                <a:solidFill>
                  <a:srgbClr val="0070C0"/>
                </a:solidFill>
                <a:latin typeface="Tahoma" pitchFamily="34" charset="0"/>
                <a:cs typeface="Tahoma" pitchFamily="34" charset="0"/>
                <a:sym typeface="Symbol" pitchFamily="18" charset="2"/>
              </a:rPr>
              <a:t>the</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early</a:t>
            </a:r>
            <a:r>
              <a:rPr lang="de-DE" sz="2000" dirty="0" smtClean="0">
                <a:solidFill>
                  <a:srgbClr val="0070C0"/>
                </a:solidFill>
                <a:latin typeface="Tahoma" pitchFamily="34" charset="0"/>
                <a:cs typeface="Tahoma" pitchFamily="34" charset="0"/>
                <a:sym typeface="Symbol" pitchFamily="18" charset="2"/>
              </a:rPr>
              <a:t> </a:t>
            </a:r>
            <a:r>
              <a:rPr lang="de-DE" sz="2000" dirty="0" err="1" smtClean="0">
                <a:solidFill>
                  <a:srgbClr val="0070C0"/>
                </a:solidFill>
                <a:latin typeface="Tahoma" pitchFamily="34" charset="0"/>
                <a:cs typeface="Tahoma" pitchFamily="34" charset="0"/>
                <a:sym typeface="Symbol" pitchFamily="18" charset="2"/>
              </a:rPr>
              <a:t>fireball</a:t>
            </a:r>
            <a:endParaRPr lang="en-GB" sz="2000" dirty="0" smtClean="0">
              <a:solidFill>
                <a:srgbClr val="0070C0"/>
              </a:solidFill>
              <a:latin typeface="Tahoma" pitchFamily="34" charset="0"/>
              <a:sym typeface="Symbol" pitchFamily="18" charset="2"/>
            </a:endParaRPr>
          </a:p>
          <a:p>
            <a:pPr eaLnBrk="0" fontAlgn="base" hangingPunct="0">
              <a:spcBef>
                <a:spcPct val="0"/>
              </a:spcBef>
              <a:spcAft>
                <a:spcPct val="0"/>
              </a:spcAft>
            </a:pPr>
            <a:r>
              <a:rPr lang="en-GB" sz="2000" dirty="0" smtClean="0">
                <a:solidFill>
                  <a:srgbClr val="0070C0"/>
                </a:solidFill>
                <a:latin typeface="Tahoma" pitchFamily="34" charset="0"/>
                <a:sym typeface="Symbol" pitchFamily="18" charset="2"/>
              </a:rPr>
              <a:t>         </a:t>
            </a:r>
          </a:p>
        </p:txBody>
      </p:sp>
      <p:sp>
        <p:nvSpPr>
          <p:cNvPr id="22" name="Rectangle 5"/>
          <p:cNvSpPr>
            <a:spLocks noChangeArrowheads="1"/>
          </p:cNvSpPr>
          <p:nvPr/>
        </p:nvSpPr>
        <p:spPr bwMode="auto">
          <a:xfrm>
            <a:off x="288279" y="1352962"/>
            <a:ext cx="96123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0" fontAlgn="base" hangingPunct="0">
              <a:spcBef>
                <a:spcPct val="0"/>
              </a:spcBef>
              <a:spcAft>
                <a:spcPct val="0"/>
              </a:spcAft>
              <a:buFont typeface="Wingdings" pitchFamily="2" charset="2"/>
              <a:buChar char="Ø"/>
            </a:pPr>
            <a:r>
              <a:rPr lang="en-GB" sz="2000" dirty="0" smtClean="0">
                <a:solidFill>
                  <a:srgbClr val="0070C0"/>
                </a:solidFill>
                <a:latin typeface="Tahoma" pitchFamily="34" charset="0"/>
                <a:sym typeface="Symbol" pitchFamily="18" charset="2"/>
              </a:rPr>
              <a:t>particle production at (sub)threshold energies via multi-step processes </a:t>
            </a:r>
          </a:p>
          <a:p>
            <a:pPr eaLnBrk="0" fontAlgn="base" hangingPunct="0">
              <a:spcBef>
                <a:spcPct val="0"/>
              </a:spcBef>
              <a:spcAft>
                <a:spcPct val="0"/>
              </a:spcAft>
            </a:pPr>
            <a:r>
              <a:rPr lang="en-GB" sz="2000" dirty="0">
                <a:solidFill>
                  <a:srgbClr val="0070C0"/>
                </a:solidFill>
                <a:latin typeface="Tahoma" pitchFamily="34" charset="0"/>
                <a:sym typeface="Symbol" pitchFamily="18" charset="2"/>
              </a:rPr>
              <a:t> </a:t>
            </a:r>
            <a:r>
              <a:rPr lang="en-GB" sz="2000" dirty="0" smtClean="0">
                <a:solidFill>
                  <a:srgbClr val="0070C0"/>
                </a:solidFill>
                <a:latin typeface="Tahoma" pitchFamily="34" charset="0"/>
                <a:sym typeface="Symbol" pitchFamily="18" charset="2"/>
              </a:rPr>
              <a:t>   (multi-strange hyperons, charm) </a:t>
            </a:r>
          </a:p>
        </p:txBody>
      </p:sp>
      <p:sp>
        <p:nvSpPr>
          <p:cNvPr id="24" name="Rechteck 23"/>
          <p:cNvSpPr/>
          <p:nvPr/>
        </p:nvSpPr>
        <p:spPr>
          <a:xfrm>
            <a:off x="6075290" y="2276872"/>
            <a:ext cx="288032" cy="4017675"/>
          </a:xfrm>
          <a:prstGeom prst="rect">
            <a:avLst/>
          </a:prstGeom>
          <a:solidFill>
            <a:srgbClr val="14425D">
              <a:alpha val="30000"/>
            </a:srgbClr>
          </a:solidFill>
          <a:ln w="25400" cap="flat" cmpd="sng" algn="ctr">
            <a:noFill/>
            <a:prstDash val="solid"/>
          </a:ln>
          <a:effectLst/>
        </p:spPr>
        <p:txBody>
          <a:bodyPr anchor="ctr"/>
          <a:lstStyle/>
          <a:p>
            <a:pPr algn="ctr">
              <a:defRPr/>
            </a:pPr>
            <a:endParaRPr lang="de-DE" kern="0" dirty="0">
              <a:solidFill>
                <a:srgbClr val="FFFFFF"/>
              </a:solidFill>
            </a:endParaRPr>
          </a:p>
        </p:txBody>
      </p:sp>
      <p:sp>
        <p:nvSpPr>
          <p:cNvPr id="2" name="Textfeld 1"/>
          <p:cNvSpPr txBox="1"/>
          <p:nvPr/>
        </p:nvSpPr>
        <p:spPr>
          <a:xfrm>
            <a:off x="5868144" y="6381328"/>
            <a:ext cx="697692" cy="369332"/>
          </a:xfrm>
          <a:prstGeom prst="rect">
            <a:avLst/>
          </a:prstGeom>
          <a:noFill/>
        </p:spPr>
        <p:txBody>
          <a:bodyPr wrap="none" rtlCol="0">
            <a:spAutoFit/>
          </a:bodyPr>
          <a:lstStyle/>
          <a:p>
            <a:r>
              <a:rPr lang="de-DE" dirty="0" smtClean="0">
                <a:solidFill>
                  <a:srgbClr val="0070C0"/>
                </a:solidFill>
              </a:rPr>
              <a:t>FAIR</a:t>
            </a:r>
            <a:endParaRPr lang="en-US" dirty="0">
              <a:solidFill>
                <a:srgbClr val="0070C0"/>
              </a:solidFill>
            </a:endParaRPr>
          </a:p>
        </p:txBody>
      </p:sp>
    </p:spTree>
    <p:extLst>
      <p:ext uri="{BB962C8B-B14F-4D97-AF65-F5344CB8AC3E}">
        <p14:creationId xmlns:p14="http://schemas.microsoft.com/office/powerpoint/2010/main" val="8701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a:extLst>
              <a:ext uri="{28A0092B-C50C-407E-A947-70E740481C1C}">
                <a14:useLocalDpi xmlns:a14="http://schemas.microsoft.com/office/drawing/2010/main" val="0"/>
              </a:ext>
            </a:extLst>
          </a:blip>
          <a:srcRect l="4755" t="18332" r="2646" b="5231"/>
          <a:stretch>
            <a:fillRect/>
          </a:stretch>
        </p:blipFill>
        <p:spPr bwMode="auto">
          <a:xfrm>
            <a:off x="847602" y="1260156"/>
            <a:ext cx="6912768" cy="52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1"/>
          <p:cNvSpPr txBox="1">
            <a:spLocks noChangeArrowheads="1"/>
          </p:cNvSpPr>
          <p:nvPr/>
        </p:nvSpPr>
        <p:spPr>
          <a:xfrm>
            <a:off x="0" y="0"/>
            <a:ext cx="9144000" cy="928688"/>
          </a:xfrm>
          <a:prstGeom prst="rect">
            <a:avLst/>
          </a:prstGeom>
        </p:spPr>
        <p:txBody>
          <a:bodyPr>
            <a:no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pPr>
              <a:lnSpc>
                <a:spcPct val="150000"/>
              </a:lnSpc>
            </a:pPr>
            <a:r>
              <a:rPr lang="de-DE" sz="3600" dirty="0" smtClean="0">
                <a:latin typeface="Tahoma" pitchFamily="34" charset="0"/>
                <a:cs typeface="Tahoma" pitchFamily="34" charset="0"/>
              </a:rPr>
              <a:t>Quark matter in massive </a:t>
            </a:r>
            <a:r>
              <a:rPr lang="de-DE" sz="3600" dirty="0" err="1" smtClean="0">
                <a:latin typeface="Tahoma" pitchFamily="34" charset="0"/>
                <a:cs typeface="Tahoma" pitchFamily="34" charset="0"/>
              </a:rPr>
              <a:t>neutron</a:t>
            </a:r>
            <a:r>
              <a:rPr lang="de-DE" sz="3600" dirty="0" smtClean="0">
                <a:latin typeface="Tahoma" pitchFamily="34" charset="0"/>
                <a:cs typeface="Tahoma" pitchFamily="34" charset="0"/>
              </a:rPr>
              <a:t> </a:t>
            </a:r>
            <a:r>
              <a:rPr lang="de-DE" sz="3600" dirty="0" err="1" smtClean="0">
                <a:latin typeface="Tahoma" pitchFamily="34" charset="0"/>
                <a:cs typeface="Tahoma" pitchFamily="34" charset="0"/>
              </a:rPr>
              <a:t>stars</a:t>
            </a:r>
            <a:r>
              <a:rPr lang="de-DE" sz="3600" dirty="0" smtClean="0">
                <a:latin typeface="Tahoma" pitchFamily="34" charset="0"/>
                <a:cs typeface="Tahoma" pitchFamily="34" charset="0"/>
              </a:rPr>
              <a:t>? </a:t>
            </a:r>
            <a:endParaRPr lang="de-DE" sz="3600" dirty="0">
              <a:latin typeface="Tahoma" pitchFamily="34" charset="0"/>
              <a:cs typeface="Tahoma" pitchFamily="34" charset="0"/>
            </a:endParaRPr>
          </a:p>
        </p:txBody>
      </p:sp>
      <p:sp>
        <p:nvSpPr>
          <p:cNvPr id="2" name="Rechteck 1"/>
          <p:cNvSpPr/>
          <p:nvPr/>
        </p:nvSpPr>
        <p:spPr>
          <a:xfrm>
            <a:off x="1331640" y="745540"/>
            <a:ext cx="6858000" cy="523220"/>
          </a:xfrm>
          <a:prstGeom prst="rect">
            <a:avLst/>
          </a:prstGeom>
        </p:spPr>
        <p:txBody>
          <a:bodyPr wrap="square">
            <a:spAutoFit/>
          </a:bodyPr>
          <a:lstStyle/>
          <a:p>
            <a:pPr algn="ctr" fontAlgn="base">
              <a:spcBef>
                <a:spcPct val="0"/>
              </a:spcBef>
              <a:spcAft>
                <a:spcPct val="0"/>
              </a:spcAft>
            </a:pPr>
            <a:r>
              <a:rPr lang="de-DE" sz="1400" dirty="0">
                <a:solidFill>
                  <a:srgbClr val="000000"/>
                </a:solidFill>
                <a:latin typeface="Tahoma" pitchFamily="34" charset="0"/>
                <a:cs typeface="Tahoma" pitchFamily="34" charset="0"/>
              </a:rPr>
              <a:t>M. </a:t>
            </a:r>
            <a:r>
              <a:rPr lang="de-DE" sz="1400" dirty="0" err="1">
                <a:solidFill>
                  <a:srgbClr val="000000"/>
                </a:solidFill>
                <a:latin typeface="Tahoma" pitchFamily="34" charset="0"/>
                <a:cs typeface="Tahoma" pitchFamily="34" charset="0"/>
              </a:rPr>
              <a:t>Orsaria</a:t>
            </a:r>
            <a:r>
              <a:rPr lang="de-DE" sz="1400" dirty="0">
                <a:solidFill>
                  <a:srgbClr val="000000"/>
                </a:solidFill>
                <a:latin typeface="Tahoma" pitchFamily="34" charset="0"/>
                <a:cs typeface="Tahoma" pitchFamily="34" charset="0"/>
              </a:rPr>
              <a:t>, H. Rodrigues, F. Weber, G.A. </a:t>
            </a:r>
            <a:r>
              <a:rPr lang="de-DE" sz="1400" dirty="0" err="1">
                <a:solidFill>
                  <a:srgbClr val="000000"/>
                </a:solidFill>
                <a:latin typeface="Tahoma" pitchFamily="34" charset="0"/>
                <a:cs typeface="Tahoma" pitchFamily="34" charset="0"/>
              </a:rPr>
              <a:t>Contrera</a:t>
            </a:r>
            <a:r>
              <a:rPr lang="de-DE" sz="1400" dirty="0">
                <a:solidFill>
                  <a:srgbClr val="000000"/>
                </a:solidFill>
                <a:latin typeface="Tahoma" pitchFamily="34" charset="0"/>
                <a:cs typeface="Tahoma" pitchFamily="34" charset="0"/>
              </a:rPr>
              <a:t>, </a:t>
            </a:r>
            <a:r>
              <a:rPr lang="de-DE" sz="1400" dirty="0" smtClean="0">
                <a:solidFill>
                  <a:srgbClr val="000000"/>
                </a:solidFill>
                <a:latin typeface="Tahoma" pitchFamily="34" charset="0"/>
                <a:cs typeface="Tahoma" pitchFamily="34" charset="0"/>
              </a:rPr>
              <a:t>arXiv:1308.1657</a:t>
            </a:r>
          </a:p>
          <a:p>
            <a:pPr algn="ct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Phys. Rev. C 89, 015806, </a:t>
            </a:r>
            <a:r>
              <a:rPr lang="en-US"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a:t>
            </a:r>
            <a:endPar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572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934" t="21513" r="4570" b="32698"/>
          <a:stretch/>
        </p:blipFill>
        <p:spPr bwMode="auto">
          <a:xfrm>
            <a:off x="5004048" y="2781311"/>
            <a:ext cx="3951744" cy="360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7"/>
          <a:stretch/>
        </p:blipFill>
        <p:spPr bwMode="auto">
          <a:xfrm>
            <a:off x="26288" y="2754177"/>
            <a:ext cx="4669790" cy="362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6056243" y="6444044"/>
            <a:ext cx="2044149" cy="369332"/>
          </a:xfrm>
          <a:prstGeom prst="rect">
            <a:avLst/>
          </a:prstGeom>
          <a:noFill/>
        </p:spPr>
        <p:txBody>
          <a:bodyPr wrap="none" rtlCol="0">
            <a:spAutoFit/>
          </a:bodyPr>
          <a:lstStyle/>
          <a:p>
            <a:r>
              <a:rPr lang="de-DE" dirty="0" smtClean="0">
                <a:solidFill>
                  <a:srgbClr val="000000"/>
                </a:solidFill>
                <a:latin typeface="Tahoma" panose="020B0604030504040204" pitchFamily="34" charset="0"/>
                <a:ea typeface="Tahoma" panose="020B0604030504040204" pitchFamily="34" charset="0"/>
                <a:cs typeface="Tahoma" panose="020B0604030504040204" pitchFamily="34" charset="0"/>
              </a:rPr>
              <a:t>Andreas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Bauswein</a:t>
            </a:r>
            <a:endParaRPr lang="de-DE"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feld 4"/>
          <p:cNvSpPr txBox="1"/>
          <p:nvPr/>
        </p:nvSpPr>
        <p:spPr>
          <a:xfrm>
            <a:off x="239834" y="2052137"/>
            <a:ext cx="8665769" cy="584775"/>
          </a:xfrm>
          <a:prstGeom prst="rect">
            <a:avLst/>
          </a:prstGeom>
          <a:noFill/>
        </p:spPr>
        <p:txBody>
          <a:bodyPr wrap="none" rtlCol="0">
            <a:spAutoFit/>
          </a:bodyPr>
          <a:lstStyle/>
          <a:p>
            <a:pPr algn="ctr"/>
            <a:r>
              <a:rPr lang="de-DE" sz="32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Tolman</a:t>
            </a:r>
            <a:r>
              <a:rPr lang="de-DE" sz="3200" dirty="0" smtClean="0">
                <a:solidFill>
                  <a:srgbClr val="000000"/>
                </a:solidFill>
                <a:latin typeface="Tahoma" panose="020B0604030504040204" pitchFamily="34" charset="0"/>
                <a:ea typeface="Tahoma" panose="020B0604030504040204" pitchFamily="34" charset="0"/>
                <a:cs typeface="Tahoma" panose="020B0604030504040204" pitchFamily="34" charset="0"/>
              </a:rPr>
              <a:t>-Oppenheimer-</a:t>
            </a:r>
            <a:r>
              <a:rPr lang="de-DE" sz="32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Volkoff</a:t>
            </a:r>
            <a:r>
              <a:rPr lang="de-DE" sz="3200" dirty="0" smtClean="0">
                <a:solidFill>
                  <a:srgbClr val="000000"/>
                </a:solidFill>
                <a:latin typeface="Tahoma" panose="020B0604030504040204" pitchFamily="34" charset="0"/>
                <a:ea typeface="Tahoma" panose="020B0604030504040204" pitchFamily="34" charset="0"/>
                <a:cs typeface="Tahoma" panose="020B0604030504040204" pitchFamily="34" charset="0"/>
              </a:rPr>
              <a:t> (TOV) </a:t>
            </a:r>
            <a:r>
              <a:rPr lang="de-DE" sz="32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equations</a:t>
            </a:r>
            <a:r>
              <a:rPr lang="de-DE" sz="32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 name="Foliennummernplatzhalter 2"/>
          <p:cNvSpPr>
            <a:spLocks noGrp="1"/>
          </p:cNvSpPr>
          <p:nvPr>
            <p:ph type="sldNum" sz="quarter" idx="4294967295"/>
          </p:nvPr>
        </p:nvSpPr>
        <p:spPr>
          <a:xfrm>
            <a:off x="6553200" y="6248400"/>
            <a:ext cx="1905000" cy="457200"/>
          </a:xfrm>
          <a:prstGeom prst="rect">
            <a:avLst/>
          </a:prstGeom>
        </p:spPr>
        <p:txBody>
          <a:bodyPr/>
          <a:lstStyle/>
          <a:p>
            <a:pPr algn="r"/>
            <a:fld id="{7E3E8B66-076E-41C1-AF0E-4870A84DAA65}" type="slidenum">
              <a:rPr lang="en-US" altLang="de-DE" smtClean="0">
                <a:solidFill>
                  <a:srgbClr val="000000"/>
                </a:solidFill>
              </a:rPr>
              <a:pPr algn="r"/>
              <a:t>3</a:t>
            </a:fld>
            <a:endParaRPr lang="en-US" altLang="de-DE" dirty="0">
              <a:solidFill>
                <a:srgbClr val="000000"/>
              </a:solidFill>
            </a:endParaRPr>
          </a:p>
        </p:txBody>
      </p:sp>
      <p:sp>
        <p:nvSpPr>
          <p:cNvPr id="2" name="Pfeil nach unten 1"/>
          <p:cNvSpPr/>
          <p:nvPr/>
        </p:nvSpPr>
        <p:spPr bwMode="auto">
          <a:xfrm>
            <a:off x="4230629" y="1950840"/>
            <a:ext cx="484632" cy="978408"/>
          </a:xfrm>
          <a:prstGeom prst="downArrow">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smtClean="0">
              <a:ln>
                <a:noFill/>
              </a:ln>
              <a:solidFill>
                <a:srgbClr val="FF0000"/>
              </a:solidFill>
              <a:effectLst/>
              <a:latin typeface="Tahoma" pitchFamily="34" charset="0"/>
            </a:endParaRPr>
          </a:p>
        </p:txBody>
      </p:sp>
      <p:sp>
        <p:nvSpPr>
          <p:cNvPr id="7" name="Rechteck 6"/>
          <p:cNvSpPr/>
          <p:nvPr/>
        </p:nvSpPr>
        <p:spPr>
          <a:xfrm>
            <a:off x="-8888" y="548680"/>
            <a:ext cx="3612744" cy="1077218"/>
          </a:xfrm>
          <a:prstGeom prst="rect">
            <a:avLst/>
          </a:prstGeom>
        </p:spPr>
        <p:txBody>
          <a:bodyPr wrap="square">
            <a:spAutoFit/>
          </a:bodyPr>
          <a:lstStyle/>
          <a:p>
            <a:pPr lvl="0" algn="ctr"/>
            <a:r>
              <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rPr>
              <a:t>High-</a:t>
            </a:r>
            <a:r>
              <a:rPr lang="de-DE" sz="3200" dirty="0" err="1">
                <a:solidFill>
                  <a:srgbClr val="000000"/>
                </a:solidFill>
                <a:latin typeface="Tahoma" panose="020B0604030504040204" pitchFamily="34" charset="0"/>
                <a:ea typeface="Tahoma" panose="020B0604030504040204" pitchFamily="34" charset="0"/>
                <a:cs typeface="Tahoma" panose="020B0604030504040204" pitchFamily="34" charset="0"/>
              </a:rPr>
              <a:t>density</a:t>
            </a:r>
            <a:r>
              <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3200" dirty="0" err="1">
                <a:solidFill>
                  <a:srgbClr val="000000"/>
                </a:solidFill>
                <a:latin typeface="Tahoma" panose="020B0604030504040204" pitchFamily="34" charset="0"/>
                <a:ea typeface="Tahoma" panose="020B0604030504040204" pitchFamily="34" charset="0"/>
                <a:cs typeface="Tahoma" panose="020B0604030504040204" pitchFamily="34" charset="0"/>
              </a:rPr>
              <a:t>equation-of-state</a:t>
            </a:r>
            <a:endPar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hteck 9"/>
          <p:cNvSpPr/>
          <p:nvPr/>
        </p:nvSpPr>
        <p:spPr>
          <a:xfrm>
            <a:off x="5071443" y="548680"/>
            <a:ext cx="4109069" cy="1077218"/>
          </a:xfrm>
          <a:prstGeom prst="rect">
            <a:avLst/>
          </a:prstGeom>
        </p:spPr>
        <p:txBody>
          <a:bodyPr wrap="square">
            <a:spAutoFit/>
          </a:bodyPr>
          <a:lstStyle/>
          <a:p>
            <a:pPr lvl="0" algn="ctr"/>
            <a:r>
              <a:rPr lang="de-DE" sz="3200" dirty="0" err="1">
                <a:solidFill>
                  <a:srgbClr val="000000"/>
                </a:solidFill>
                <a:latin typeface="Tahoma" panose="020B0604030504040204" pitchFamily="34" charset="0"/>
                <a:ea typeface="Tahoma" panose="020B0604030504040204" pitchFamily="34" charset="0"/>
                <a:cs typeface="Tahoma" panose="020B0604030504040204" pitchFamily="34" charset="0"/>
              </a:rPr>
              <a:t>Mass</a:t>
            </a:r>
            <a:r>
              <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rPr>
              <a:t>-radius </a:t>
            </a:r>
            <a:r>
              <a:rPr lang="de-DE" sz="3200" dirty="0" err="1">
                <a:solidFill>
                  <a:srgbClr val="000000"/>
                </a:solidFill>
                <a:latin typeface="Tahoma" panose="020B0604030504040204" pitchFamily="34" charset="0"/>
                <a:ea typeface="Tahoma" panose="020B0604030504040204" pitchFamily="34" charset="0"/>
                <a:cs typeface="Tahoma" panose="020B0604030504040204" pitchFamily="34" charset="0"/>
              </a:rPr>
              <a:t>relation</a:t>
            </a:r>
            <a:r>
              <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3200" dirty="0" err="1">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3200" dirty="0" err="1">
                <a:solidFill>
                  <a:srgbClr val="000000"/>
                </a:solidFill>
                <a:latin typeface="Tahoma" panose="020B0604030504040204" pitchFamily="34" charset="0"/>
                <a:ea typeface="Tahoma" panose="020B0604030504040204" pitchFamily="34" charset="0"/>
                <a:cs typeface="Tahoma" panose="020B0604030504040204" pitchFamily="34" charset="0"/>
              </a:rPr>
              <a:t>neutron</a:t>
            </a:r>
            <a:r>
              <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3200" dirty="0" err="1">
                <a:solidFill>
                  <a:srgbClr val="000000"/>
                </a:solidFill>
                <a:latin typeface="Tahoma" panose="020B0604030504040204" pitchFamily="34" charset="0"/>
                <a:ea typeface="Tahoma" panose="020B0604030504040204" pitchFamily="34" charset="0"/>
                <a:cs typeface="Tahoma" panose="020B0604030504040204" pitchFamily="34" charset="0"/>
              </a:rPr>
              <a:t>stars</a:t>
            </a:r>
            <a:r>
              <a:rPr lang="de-DE"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12" name="Pfeil nach links und rechts 11"/>
          <p:cNvSpPr/>
          <p:nvPr/>
        </p:nvSpPr>
        <p:spPr bwMode="auto">
          <a:xfrm>
            <a:off x="3707904" y="980728"/>
            <a:ext cx="1472891" cy="484632"/>
          </a:xfrm>
          <a:prstGeom prst="leftRightArrow">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smtClean="0">
              <a:ln>
                <a:noFill/>
              </a:ln>
              <a:solidFill>
                <a:srgbClr val="FF0000"/>
              </a:solidFill>
              <a:effectLst/>
              <a:latin typeface="Tahoma" pitchFamily="34" charset="0"/>
            </a:endParaRPr>
          </a:p>
        </p:txBody>
      </p:sp>
      <p:sp>
        <p:nvSpPr>
          <p:cNvPr id="13" name="Pfeil nach oben 12"/>
          <p:cNvSpPr/>
          <p:nvPr/>
        </p:nvSpPr>
        <p:spPr bwMode="auto">
          <a:xfrm>
            <a:off x="4371975" y="1511072"/>
            <a:ext cx="188977" cy="567353"/>
          </a:xfrm>
          <a:prstGeom prst="upArrow">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600" b="0" i="0" u="none" strike="noStrike" cap="none" normalizeH="0" baseline="0" smtClean="0">
              <a:ln>
                <a:noFill/>
              </a:ln>
              <a:solidFill>
                <a:srgbClr val="FF0000"/>
              </a:solidFill>
              <a:effectLst/>
              <a:latin typeface="Tahoma" pitchFamily="34" charset="0"/>
            </a:endParaRPr>
          </a:p>
        </p:txBody>
      </p:sp>
    </p:spTree>
    <p:extLst>
      <p:ext uri="{BB962C8B-B14F-4D97-AF65-F5344CB8AC3E}">
        <p14:creationId xmlns:p14="http://schemas.microsoft.com/office/powerpoint/2010/main" val="4224696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0" y="185266"/>
            <a:ext cx="9144000" cy="579438"/>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3200" dirty="0" smtClean="0">
                <a:solidFill>
                  <a:srgbClr val="000000"/>
                </a:solidFill>
                <a:latin typeface="Tahoma" pitchFamily="34" charset="0"/>
              </a:rPr>
              <a:t>Hyperon production in A+A collisions</a:t>
            </a:r>
            <a:endParaRPr lang="en-GB" sz="3200" dirty="0" smtClean="0">
              <a:solidFill>
                <a:srgbClr val="0070C0"/>
              </a:solidFill>
              <a:latin typeface="Tahoma" pitchFamily="34" charset="0"/>
            </a:endParaRPr>
          </a:p>
        </p:txBody>
      </p:sp>
      <p:sp>
        <p:nvSpPr>
          <p:cNvPr id="8" name="Rectangle 6"/>
          <p:cNvSpPr>
            <a:spLocks noChangeArrowheads="1"/>
          </p:cNvSpPr>
          <p:nvPr/>
        </p:nvSpPr>
        <p:spPr bwMode="auto">
          <a:xfrm>
            <a:off x="683815" y="1012666"/>
            <a:ext cx="79206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GB" sz="2000" dirty="0" smtClean="0">
                <a:solidFill>
                  <a:srgbClr val="C00000"/>
                </a:solidFill>
                <a:latin typeface="Tahoma" pitchFamily="34" charset="0"/>
                <a:sym typeface="Wingdings" pitchFamily="2" charset="2"/>
              </a:rPr>
              <a:t>N-</a:t>
            </a:r>
            <a:r>
              <a:rPr lang="el-GR" sz="2000" dirty="0" smtClean="0">
                <a:solidFill>
                  <a:srgbClr val="C00000"/>
                </a:solidFill>
                <a:latin typeface="Tahoma" pitchFamily="34" charset="0"/>
                <a:sym typeface="Wingdings" pitchFamily="2" charset="2"/>
              </a:rPr>
              <a:t>Λ</a:t>
            </a:r>
            <a:r>
              <a:rPr lang="de-DE" sz="2000" dirty="0" smtClean="0">
                <a:solidFill>
                  <a:srgbClr val="C00000"/>
                </a:solidFill>
                <a:latin typeface="Tahoma" pitchFamily="34" charset="0"/>
                <a:sym typeface="Wingdings" pitchFamily="2" charset="2"/>
              </a:rPr>
              <a:t>, </a:t>
            </a:r>
            <a:r>
              <a:rPr lang="el-GR" sz="2000" dirty="0" smtClean="0">
                <a:solidFill>
                  <a:srgbClr val="C00000"/>
                </a:solidFill>
                <a:latin typeface="Tahoma" pitchFamily="34" charset="0"/>
                <a:sym typeface="Wingdings" pitchFamily="2" charset="2"/>
              </a:rPr>
              <a:t>Λ</a:t>
            </a:r>
            <a:r>
              <a:rPr lang="de-DE" sz="2000" dirty="0" smtClean="0">
                <a:solidFill>
                  <a:srgbClr val="C00000"/>
                </a:solidFill>
                <a:latin typeface="Tahoma" pitchFamily="34" charset="0"/>
                <a:sym typeface="Wingdings" pitchFamily="2" charset="2"/>
              </a:rPr>
              <a:t>-</a:t>
            </a:r>
            <a:r>
              <a:rPr lang="el-GR" sz="2000" dirty="0" smtClean="0">
                <a:solidFill>
                  <a:srgbClr val="C00000"/>
                </a:solidFill>
                <a:latin typeface="Tahoma" pitchFamily="34" charset="0"/>
                <a:sym typeface="Wingdings" pitchFamily="2" charset="2"/>
              </a:rPr>
              <a:t>Λ</a:t>
            </a:r>
            <a:r>
              <a:rPr lang="de-DE" sz="2000" dirty="0" smtClean="0">
                <a:solidFill>
                  <a:srgbClr val="C00000"/>
                </a:solidFill>
                <a:latin typeface="Tahoma" pitchFamily="34" charset="0"/>
                <a:sym typeface="Wingdings" pitchFamily="2" charset="2"/>
              </a:rPr>
              <a:t> </a:t>
            </a:r>
            <a:r>
              <a:rPr lang="de-DE" sz="2000" dirty="0" err="1" smtClean="0">
                <a:solidFill>
                  <a:srgbClr val="C00000"/>
                </a:solidFill>
                <a:latin typeface="Tahoma" pitchFamily="34" charset="0"/>
                <a:sym typeface="Wingdings" pitchFamily="2" charset="2"/>
              </a:rPr>
              <a:t>interaction</a:t>
            </a:r>
            <a:r>
              <a:rPr lang="de-DE" sz="2000" dirty="0">
                <a:solidFill>
                  <a:srgbClr val="C00000"/>
                </a:solidFill>
                <a:latin typeface="Tahoma" pitchFamily="34" charset="0"/>
                <a:sym typeface="Wingdings" pitchFamily="2" charset="2"/>
              </a:rPr>
              <a:t> </a:t>
            </a:r>
            <a:r>
              <a:rPr lang="en-GB" sz="2000" dirty="0" smtClean="0">
                <a:solidFill>
                  <a:srgbClr val="0070C0"/>
                </a:solidFill>
                <a:latin typeface="Tahoma" pitchFamily="34" charset="0"/>
                <a:sym typeface="Wingdings" pitchFamily="2" charset="2"/>
              </a:rPr>
              <a:t> </a:t>
            </a:r>
            <a:r>
              <a:rPr lang="en-GB" sz="2000" dirty="0" smtClean="0">
                <a:solidFill>
                  <a:srgbClr val="0070C0"/>
                </a:solidFill>
                <a:latin typeface="Tahoma" pitchFamily="34" charset="0"/>
              </a:rPr>
              <a:t>(double-) lambda  </a:t>
            </a:r>
            <a:r>
              <a:rPr lang="en-GB" sz="2000" dirty="0" err="1" smtClean="0">
                <a:solidFill>
                  <a:srgbClr val="0070C0"/>
                </a:solidFill>
                <a:latin typeface="Tahoma" pitchFamily="34" charset="0"/>
              </a:rPr>
              <a:t>hypernuclei</a:t>
            </a:r>
            <a:endParaRPr lang="en-GB" sz="2000" dirty="0" smtClean="0">
              <a:solidFill>
                <a:srgbClr val="0070C0"/>
              </a:solidFill>
              <a:latin typeface="Tahoma" pitchFamily="34" charset="0"/>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46009"/>
            <a:ext cx="4507016" cy="437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6"/>
          <p:cNvSpPr>
            <a:spLocks noChangeArrowheads="1"/>
          </p:cNvSpPr>
          <p:nvPr/>
        </p:nvSpPr>
        <p:spPr bwMode="auto">
          <a:xfrm>
            <a:off x="899592" y="6223420"/>
            <a:ext cx="51420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de-DE" sz="1400" dirty="0" smtClean="0">
                <a:solidFill>
                  <a:srgbClr val="14425D"/>
                </a:solidFill>
                <a:cs typeface="Arial" panose="020B0604020202020204" pitchFamily="34" charset="0"/>
              </a:rPr>
              <a:t>A. Andronic </a:t>
            </a:r>
            <a:r>
              <a:rPr lang="de-DE" sz="1400" dirty="0">
                <a:solidFill>
                  <a:srgbClr val="14425D"/>
                </a:solidFill>
                <a:cs typeface="Arial" panose="020B0604020202020204" pitchFamily="34" charset="0"/>
              </a:rPr>
              <a:t>et al., </a:t>
            </a:r>
            <a:r>
              <a:rPr lang="de-DE" sz="1400" dirty="0" smtClean="0">
                <a:solidFill>
                  <a:srgbClr val="14425D"/>
                </a:solidFill>
                <a:cs typeface="Arial" panose="020B0604020202020204" pitchFamily="34" charset="0"/>
              </a:rPr>
              <a:t>Phys</a:t>
            </a:r>
            <a:r>
              <a:rPr lang="de-DE" sz="1400" dirty="0">
                <a:solidFill>
                  <a:srgbClr val="14425D"/>
                </a:solidFill>
                <a:cs typeface="Arial" panose="020B0604020202020204" pitchFamily="34" charset="0"/>
              </a:rPr>
              <a:t>. </a:t>
            </a:r>
            <a:r>
              <a:rPr lang="de-DE" sz="1400" dirty="0" err="1">
                <a:solidFill>
                  <a:srgbClr val="14425D"/>
                </a:solidFill>
                <a:cs typeface="Arial" panose="020B0604020202020204" pitchFamily="34" charset="0"/>
              </a:rPr>
              <a:t>Lett</a:t>
            </a:r>
            <a:r>
              <a:rPr lang="de-DE" sz="1400" dirty="0">
                <a:solidFill>
                  <a:srgbClr val="14425D"/>
                </a:solidFill>
                <a:cs typeface="Arial" panose="020B0604020202020204" pitchFamily="34" charset="0"/>
              </a:rPr>
              <a:t>. B697 </a:t>
            </a:r>
            <a:r>
              <a:rPr lang="de-DE" sz="1400" dirty="0" smtClean="0">
                <a:solidFill>
                  <a:srgbClr val="14425D"/>
                </a:solidFill>
                <a:cs typeface="Arial" panose="020B0604020202020204" pitchFamily="34" charset="0"/>
              </a:rPr>
              <a:t>(2011</a:t>
            </a:r>
            <a:r>
              <a:rPr lang="de-DE" sz="1400" dirty="0">
                <a:solidFill>
                  <a:srgbClr val="14425D"/>
                </a:solidFill>
                <a:cs typeface="Arial" panose="020B0604020202020204" pitchFamily="34" charset="0"/>
              </a:rPr>
              <a:t>) 203</a:t>
            </a:r>
          </a:p>
        </p:txBody>
      </p:sp>
      <p:sp>
        <p:nvSpPr>
          <p:cNvPr id="12" name="Rechteck 11"/>
          <p:cNvSpPr/>
          <p:nvPr/>
        </p:nvSpPr>
        <p:spPr>
          <a:xfrm>
            <a:off x="870104" y="2006945"/>
            <a:ext cx="461536" cy="358229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Textfeld 12"/>
          <p:cNvSpPr txBox="1"/>
          <p:nvPr/>
        </p:nvSpPr>
        <p:spPr>
          <a:xfrm>
            <a:off x="615445" y="5780442"/>
            <a:ext cx="856325" cy="338554"/>
          </a:xfrm>
          <a:prstGeom prst="rect">
            <a:avLst/>
          </a:prstGeom>
          <a:noFill/>
        </p:spPr>
        <p:txBody>
          <a:bodyPr wrap="none" rtlCol="0">
            <a:spAutoFit/>
          </a:bodyPr>
          <a:lstStyle/>
          <a:p>
            <a:r>
              <a:rPr lang="de-DE" sz="1600" dirty="0" smtClean="0">
                <a:solidFill>
                  <a:srgbClr val="002060"/>
                </a:solidFill>
              </a:rPr>
              <a:t>SIS100</a:t>
            </a:r>
            <a:endParaRPr lang="de-DE" sz="1600" dirty="0">
              <a:solidFill>
                <a:srgbClr val="002060"/>
              </a:solidFill>
            </a:endParaRPr>
          </a:p>
        </p:txBody>
      </p:sp>
      <p:sp>
        <p:nvSpPr>
          <p:cNvPr id="9" name="Textfeld 8"/>
          <p:cNvSpPr txBox="1"/>
          <p:nvPr/>
        </p:nvSpPr>
        <p:spPr>
          <a:xfrm>
            <a:off x="4980832" y="1916832"/>
            <a:ext cx="3911648" cy="646331"/>
          </a:xfrm>
          <a:prstGeom prst="rect">
            <a:avLst/>
          </a:prstGeom>
          <a:noFill/>
        </p:spPr>
        <p:txBody>
          <a:bodyPr wrap="none" rtlCol="0">
            <a:spAutoFit/>
          </a:bodyPr>
          <a:lstStyle/>
          <a:p>
            <a:r>
              <a:rPr lang="de-DE" dirty="0" smtClean="0">
                <a:solidFill>
                  <a:prstClr val="black"/>
                </a:solidFill>
                <a:latin typeface="Calibri"/>
              </a:rPr>
              <a:t>Double </a:t>
            </a:r>
            <a:r>
              <a:rPr lang="de-DE" dirty="0" err="1" smtClean="0">
                <a:solidFill>
                  <a:prstClr val="black"/>
                </a:solidFill>
                <a:latin typeface="Calibri"/>
              </a:rPr>
              <a:t>lambda</a:t>
            </a:r>
            <a:r>
              <a:rPr lang="de-DE" dirty="0" smtClean="0">
                <a:solidFill>
                  <a:prstClr val="black"/>
                </a:solidFill>
                <a:latin typeface="Calibri"/>
              </a:rPr>
              <a:t> </a:t>
            </a:r>
            <a:r>
              <a:rPr lang="de-DE" dirty="0" err="1" smtClean="0">
                <a:solidFill>
                  <a:prstClr val="black"/>
                </a:solidFill>
                <a:latin typeface="Calibri"/>
              </a:rPr>
              <a:t>hypernuclei</a:t>
            </a:r>
            <a:r>
              <a:rPr lang="de-DE" dirty="0" smtClean="0">
                <a:solidFill>
                  <a:prstClr val="black"/>
                </a:solidFill>
                <a:latin typeface="Calibri"/>
              </a:rPr>
              <a:t> </a:t>
            </a:r>
            <a:r>
              <a:rPr lang="de-DE" dirty="0" err="1" smtClean="0">
                <a:solidFill>
                  <a:prstClr val="black"/>
                </a:solidFill>
                <a:latin typeface="Calibri"/>
              </a:rPr>
              <a:t>production</a:t>
            </a:r>
            <a:r>
              <a:rPr lang="de-DE" dirty="0" smtClean="0">
                <a:solidFill>
                  <a:prstClr val="black"/>
                </a:solidFill>
                <a:latin typeface="Calibri"/>
              </a:rPr>
              <a:t> </a:t>
            </a:r>
          </a:p>
          <a:p>
            <a:r>
              <a:rPr lang="de-DE" dirty="0" smtClean="0">
                <a:solidFill>
                  <a:prstClr val="black"/>
                </a:solidFill>
                <a:latin typeface="Calibri"/>
              </a:rPr>
              <a:t>in </a:t>
            </a:r>
            <a:r>
              <a:rPr lang="de-DE" dirty="0" err="1" smtClean="0">
                <a:solidFill>
                  <a:prstClr val="black"/>
                </a:solidFill>
                <a:latin typeface="Calibri"/>
              </a:rPr>
              <a:t>central</a:t>
            </a:r>
            <a:r>
              <a:rPr lang="de-DE" dirty="0" smtClean="0">
                <a:solidFill>
                  <a:prstClr val="black"/>
                </a:solidFill>
                <a:latin typeface="Calibri"/>
              </a:rPr>
              <a:t> </a:t>
            </a:r>
            <a:r>
              <a:rPr lang="de-DE" dirty="0" err="1" smtClean="0">
                <a:solidFill>
                  <a:prstClr val="black"/>
                </a:solidFill>
                <a:latin typeface="Calibri"/>
              </a:rPr>
              <a:t>Au+Au</a:t>
            </a:r>
            <a:r>
              <a:rPr lang="de-DE" dirty="0" smtClean="0">
                <a:solidFill>
                  <a:prstClr val="black"/>
                </a:solidFill>
                <a:latin typeface="Calibri"/>
              </a:rPr>
              <a:t> </a:t>
            </a:r>
            <a:r>
              <a:rPr lang="de-DE" dirty="0" err="1" smtClean="0">
                <a:solidFill>
                  <a:prstClr val="black"/>
                </a:solidFill>
                <a:latin typeface="Calibri"/>
              </a:rPr>
              <a:t>collisions</a:t>
            </a:r>
            <a:r>
              <a:rPr lang="de-DE" dirty="0" smtClean="0">
                <a:solidFill>
                  <a:prstClr val="black"/>
                </a:solidFill>
                <a:latin typeface="Calibri"/>
              </a:rPr>
              <a:t> at 10 A </a:t>
            </a:r>
            <a:r>
              <a:rPr lang="de-DE" dirty="0" err="1" smtClean="0">
                <a:solidFill>
                  <a:prstClr val="black"/>
                </a:solidFill>
                <a:latin typeface="Calibri"/>
              </a:rPr>
              <a:t>GeV</a:t>
            </a:r>
            <a:r>
              <a:rPr lang="de-DE" dirty="0" smtClean="0">
                <a:solidFill>
                  <a:prstClr val="black"/>
                </a:solidFill>
                <a:latin typeface="Calibri"/>
              </a:rPr>
              <a:t>:</a:t>
            </a:r>
          </a:p>
        </p:txBody>
      </p:sp>
      <p:graphicFrame>
        <p:nvGraphicFramePr>
          <p:cNvPr id="15" name="Tabelle 14"/>
          <p:cNvGraphicFramePr>
            <a:graphicFrameLocks noGrp="1"/>
          </p:cNvGraphicFramePr>
          <p:nvPr>
            <p:extLst>
              <p:ext uri="{D42A27DB-BD31-4B8C-83A1-F6EECF244321}">
                <p14:modId xmlns:p14="http://schemas.microsoft.com/office/powerpoint/2010/main" val="254636414"/>
              </p:ext>
            </p:extLst>
          </p:nvPr>
        </p:nvGraphicFramePr>
        <p:xfrm>
          <a:off x="4932040" y="2636912"/>
          <a:ext cx="4032448" cy="1112520"/>
        </p:xfrm>
        <a:graphic>
          <a:graphicData uri="http://schemas.openxmlformats.org/drawingml/2006/table">
            <a:tbl>
              <a:tblPr firstRow="1" bandRow="1"/>
              <a:tblGrid>
                <a:gridCol w="804905"/>
                <a:gridCol w="1376584"/>
                <a:gridCol w="1850959"/>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dirty="0" err="1" smtClean="0"/>
                        <a:t>Multiplicity</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dirty="0" err="1" smtClean="0"/>
                        <a:t>Yield</a:t>
                      </a:r>
                      <a:r>
                        <a:rPr lang="de-DE" dirty="0" smtClean="0"/>
                        <a:t> in 1 </a:t>
                      </a:r>
                      <a:r>
                        <a:rPr lang="de-DE" dirty="0" err="1" smtClean="0"/>
                        <a:t>week</a:t>
                      </a:r>
                      <a:r>
                        <a:rPr lang="de-DE" dirty="0" smtClean="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25000" noProof="0" dirty="0" smtClean="0">
                          <a:ln>
                            <a:noFill/>
                          </a:ln>
                          <a:solidFill>
                            <a:srgbClr val="FF0000"/>
                          </a:solidFill>
                          <a:effectLst/>
                          <a:uLnTx/>
                          <a:uFillTx/>
                          <a:latin typeface="Arial"/>
                          <a:ea typeface="Times New Roman"/>
                          <a:cs typeface="+mn-cs"/>
                        </a:rPr>
                        <a:t>ΛΛ</a:t>
                      </a:r>
                      <a:r>
                        <a:rPr kumimoji="0" lang="en-GB" sz="1800" b="0" i="0" u="none" strike="noStrike" kern="1200" cap="none" spc="0" normalizeH="0" baseline="30000" noProof="0" dirty="0" smtClean="0">
                          <a:ln>
                            <a:noFill/>
                          </a:ln>
                          <a:solidFill>
                            <a:srgbClr val="FF0000"/>
                          </a:solidFill>
                          <a:effectLst/>
                          <a:uLnTx/>
                          <a:uFillTx/>
                          <a:latin typeface="Arial"/>
                          <a:ea typeface="Times New Roman"/>
                          <a:cs typeface="+mn-cs"/>
                        </a:rPr>
                        <a:t>5</a:t>
                      </a:r>
                      <a:r>
                        <a:rPr kumimoji="0" lang="en-GB" sz="1800" b="0" i="0" u="none" strike="noStrike" kern="1200" cap="none" spc="0" normalizeH="0" baseline="0" noProof="0" dirty="0" smtClean="0">
                          <a:ln>
                            <a:noFill/>
                          </a:ln>
                          <a:solidFill>
                            <a:srgbClr val="FF0000"/>
                          </a:solidFill>
                          <a:effectLst/>
                          <a:uLnTx/>
                          <a:uFillTx/>
                          <a:latin typeface="Arial"/>
                          <a:ea typeface="Times New Roman"/>
                          <a:cs typeface="+mn-cs"/>
                        </a:rPr>
                        <a:t>H</a:t>
                      </a:r>
                      <a:endParaRPr kumimoji="0" lang="en-US" sz="1800" b="0" i="0" u="none" strike="noStrike" kern="1200" cap="none" spc="0" normalizeH="0" baseline="0" noProof="0" dirty="0" smtClean="0">
                        <a:ln>
                          <a:noFill/>
                        </a:ln>
                        <a:solidFill>
                          <a:srgbClr val="000000"/>
                        </a:solidFill>
                        <a:effectLst/>
                        <a:uLnTx/>
                        <a:uFillTx/>
                        <a:latin typeface="Arial"/>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solidFill>
                            <a:srgbClr val="FF0000"/>
                          </a:solidFill>
                        </a:rPr>
                        <a:t>5 </a:t>
                      </a:r>
                      <a:r>
                        <a:rPr lang="de-DE" dirty="0" smtClean="0">
                          <a:solidFill>
                            <a:srgbClr val="FF0000"/>
                          </a:solidFill>
                          <a:sym typeface="Symbol"/>
                        </a:rPr>
                        <a:t> 10</a:t>
                      </a:r>
                      <a:r>
                        <a:rPr lang="de-DE" baseline="30000" dirty="0" smtClean="0">
                          <a:solidFill>
                            <a:srgbClr val="FF0000"/>
                          </a:solidFill>
                          <a:sym typeface="Symbol"/>
                        </a:rPr>
                        <a:t>-6</a:t>
                      </a:r>
                      <a:endParaRPr lang="en-US" baseline="30000" dirty="0">
                        <a:solidFill>
                          <a:srgbClr val="FF0000"/>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solidFill>
                            <a:srgbClr val="FF0000"/>
                          </a:solidFill>
                        </a:rPr>
                        <a:t>3000</a:t>
                      </a:r>
                      <a:endParaRPr lang="en-US" dirty="0">
                        <a:solidFill>
                          <a:srgbClr val="FF0000"/>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en-GB" sz="1800" b="0" i="0" u="none" strike="noStrike" kern="1200" cap="none" spc="0" normalizeH="0" baseline="-25000" noProof="0" dirty="0" smtClean="0">
                          <a:ln>
                            <a:noFill/>
                          </a:ln>
                          <a:solidFill>
                            <a:srgbClr val="0033CC"/>
                          </a:solidFill>
                          <a:effectLst/>
                          <a:uLnTx/>
                          <a:uFillTx/>
                          <a:latin typeface="Arial"/>
                          <a:ea typeface="Times New Roman"/>
                          <a:cs typeface="+mn-cs"/>
                        </a:rPr>
                        <a:t>ΛΛ</a:t>
                      </a:r>
                      <a:r>
                        <a:rPr kumimoji="0" lang="en-GB" sz="1800" b="0" i="0" u="none" strike="noStrike" kern="1200" cap="none" spc="0" normalizeH="0" baseline="30000" noProof="0" dirty="0" smtClean="0">
                          <a:ln>
                            <a:noFill/>
                          </a:ln>
                          <a:solidFill>
                            <a:srgbClr val="0033CC"/>
                          </a:solidFill>
                          <a:effectLst/>
                          <a:uLnTx/>
                          <a:uFillTx/>
                          <a:latin typeface="Arial"/>
                          <a:ea typeface="Times New Roman"/>
                          <a:cs typeface="+mn-cs"/>
                        </a:rPr>
                        <a:t>6</a:t>
                      </a:r>
                      <a:r>
                        <a:rPr kumimoji="0" lang="en-GB" sz="1800" b="0" i="0" u="none" strike="noStrike" kern="1200" cap="none" spc="0" normalizeH="0" baseline="0" noProof="0" dirty="0" smtClean="0">
                          <a:ln>
                            <a:noFill/>
                          </a:ln>
                          <a:solidFill>
                            <a:srgbClr val="0033CC"/>
                          </a:solidFill>
                          <a:effectLst/>
                          <a:uLnTx/>
                          <a:uFillTx/>
                          <a:latin typeface="Arial"/>
                          <a:ea typeface="Times New Roman"/>
                          <a:cs typeface="+mn-cs"/>
                        </a:rPr>
                        <a:t>He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33CC"/>
                          </a:solidFill>
                          <a:effectLst/>
                          <a:uLnTx/>
                          <a:uFillTx/>
                          <a:latin typeface="+mn-lt"/>
                          <a:ea typeface="+mn-ea"/>
                          <a:cs typeface="+mn-cs"/>
                        </a:rPr>
                        <a:t>1 </a:t>
                      </a:r>
                      <a:r>
                        <a:rPr kumimoji="0" lang="de-DE" sz="1800" b="0" i="0" u="none" strike="noStrike" kern="1200" cap="none" spc="0" normalizeH="0" baseline="0" noProof="0" dirty="0" smtClean="0">
                          <a:ln>
                            <a:noFill/>
                          </a:ln>
                          <a:solidFill>
                            <a:srgbClr val="0033CC"/>
                          </a:solidFill>
                          <a:effectLst/>
                          <a:uLnTx/>
                          <a:uFillTx/>
                          <a:latin typeface="+mn-lt"/>
                          <a:ea typeface="+mn-ea"/>
                          <a:cs typeface="+mn-cs"/>
                          <a:sym typeface="Symbol"/>
                        </a:rPr>
                        <a:t> 10</a:t>
                      </a:r>
                      <a:r>
                        <a:rPr kumimoji="0" lang="de-DE" sz="1800" b="0" i="0" u="none" strike="noStrike" kern="1200" cap="none" spc="0" normalizeH="0" baseline="30000" noProof="0" dirty="0" smtClean="0">
                          <a:ln>
                            <a:noFill/>
                          </a:ln>
                          <a:solidFill>
                            <a:srgbClr val="0033CC"/>
                          </a:solidFill>
                          <a:effectLst/>
                          <a:uLnTx/>
                          <a:uFillTx/>
                          <a:latin typeface="+mn-lt"/>
                          <a:ea typeface="+mn-ea"/>
                          <a:cs typeface="+mn-cs"/>
                          <a:sym typeface="Symbol"/>
                        </a:rPr>
                        <a:t>-7</a:t>
                      </a:r>
                      <a:endParaRPr kumimoji="0" lang="en-US" sz="1800" b="0" i="0" u="none" strike="noStrike" kern="1200" cap="none" spc="0" normalizeH="0" baseline="30000" noProof="0" dirty="0" smtClean="0">
                        <a:ln>
                          <a:noFill/>
                        </a:ln>
                        <a:solidFill>
                          <a:srgbClr val="0033CC"/>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solidFill>
                            <a:srgbClr val="0033CC"/>
                          </a:solidFill>
                        </a:rPr>
                        <a:t>60</a:t>
                      </a:r>
                      <a:endParaRPr lang="en-US" dirty="0">
                        <a:solidFill>
                          <a:srgbClr val="0033CC"/>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16" name="Textfeld 15"/>
          <p:cNvSpPr txBox="1"/>
          <p:nvPr/>
        </p:nvSpPr>
        <p:spPr>
          <a:xfrm>
            <a:off x="4892989" y="3861048"/>
            <a:ext cx="3458319" cy="1200329"/>
          </a:xfrm>
          <a:prstGeom prst="rect">
            <a:avLst/>
          </a:prstGeom>
          <a:noFill/>
        </p:spPr>
        <p:txBody>
          <a:bodyPr wrap="none" rtlCol="0">
            <a:spAutoFit/>
          </a:bodyPr>
          <a:lstStyle/>
          <a:p>
            <a:r>
              <a:rPr lang="de-DE" dirty="0" err="1" smtClean="0">
                <a:solidFill>
                  <a:prstClr val="black"/>
                </a:solidFill>
                <a:latin typeface="Calibri"/>
              </a:rPr>
              <a:t>Assumption</a:t>
            </a:r>
            <a:r>
              <a:rPr lang="de-DE" dirty="0" smtClean="0">
                <a:solidFill>
                  <a:prstClr val="black"/>
                </a:solidFill>
                <a:latin typeface="Calibri"/>
              </a:rPr>
              <a:t> </a:t>
            </a:r>
            <a:r>
              <a:rPr lang="de-DE" dirty="0" err="1" smtClean="0">
                <a:solidFill>
                  <a:prstClr val="black"/>
                </a:solidFill>
                <a:latin typeface="Calibri"/>
              </a:rPr>
              <a:t>for</a:t>
            </a:r>
            <a:r>
              <a:rPr lang="de-DE" dirty="0" smtClean="0">
                <a:solidFill>
                  <a:prstClr val="black"/>
                </a:solidFill>
                <a:latin typeface="Calibri"/>
              </a:rPr>
              <a:t> </a:t>
            </a:r>
            <a:r>
              <a:rPr lang="de-DE" dirty="0" err="1" smtClean="0">
                <a:solidFill>
                  <a:prstClr val="black"/>
                </a:solidFill>
                <a:latin typeface="Calibri"/>
              </a:rPr>
              <a:t>yield</a:t>
            </a:r>
            <a:r>
              <a:rPr lang="de-DE" dirty="0" smtClean="0">
                <a:solidFill>
                  <a:prstClr val="black"/>
                </a:solidFill>
                <a:latin typeface="Calibri"/>
              </a:rPr>
              <a:t> </a:t>
            </a:r>
            <a:r>
              <a:rPr lang="de-DE" dirty="0" err="1" smtClean="0">
                <a:solidFill>
                  <a:prstClr val="black"/>
                </a:solidFill>
                <a:latin typeface="Calibri"/>
              </a:rPr>
              <a:t>calculation</a:t>
            </a:r>
            <a:r>
              <a:rPr lang="de-DE" dirty="0" smtClean="0">
                <a:solidFill>
                  <a:prstClr val="black"/>
                </a:solidFill>
                <a:latin typeface="Calibri"/>
              </a:rPr>
              <a:t>:</a:t>
            </a:r>
          </a:p>
          <a:p>
            <a:r>
              <a:rPr lang="de-DE" dirty="0" err="1" smtClean="0">
                <a:solidFill>
                  <a:prstClr val="black"/>
                </a:solidFill>
                <a:latin typeface="Calibri"/>
              </a:rPr>
              <a:t>Reaction</a:t>
            </a:r>
            <a:r>
              <a:rPr lang="de-DE" dirty="0" smtClean="0">
                <a:solidFill>
                  <a:prstClr val="black"/>
                </a:solidFill>
                <a:latin typeface="Calibri"/>
              </a:rPr>
              <a:t> Rate 1 MHz</a:t>
            </a:r>
          </a:p>
          <a:p>
            <a:r>
              <a:rPr lang="de-DE" dirty="0" smtClean="0">
                <a:solidFill>
                  <a:prstClr val="black"/>
                </a:solidFill>
                <a:latin typeface="Calibri"/>
              </a:rPr>
              <a:t>BR 10% (2 </a:t>
            </a:r>
            <a:r>
              <a:rPr lang="de-DE" dirty="0" err="1" smtClean="0">
                <a:solidFill>
                  <a:prstClr val="black"/>
                </a:solidFill>
                <a:latin typeface="Calibri"/>
              </a:rPr>
              <a:t>sequential</a:t>
            </a:r>
            <a:r>
              <a:rPr lang="de-DE" dirty="0" smtClean="0">
                <a:solidFill>
                  <a:prstClr val="black"/>
                </a:solidFill>
                <a:latin typeface="Calibri"/>
              </a:rPr>
              <a:t> </a:t>
            </a:r>
            <a:r>
              <a:rPr lang="de-DE" dirty="0" err="1" smtClean="0">
                <a:solidFill>
                  <a:prstClr val="black"/>
                </a:solidFill>
                <a:latin typeface="Calibri"/>
              </a:rPr>
              <a:t>weak</a:t>
            </a:r>
            <a:r>
              <a:rPr lang="de-DE" dirty="0" smtClean="0">
                <a:solidFill>
                  <a:prstClr val="black"/>
                </a:solidFill>
                <a:latin typeface="Calibri"/>
              </a:rPr>
              <a:t> </a:t>
            </a:r>
            <a:r>
              <a:rPr lang="de-DE" dirty="0" err="1" smtClean="0">
                <a:solidFill>
                  <a:prstClr val="black"/>
                </a:solidFill>
                <a:latin typeface="Calibri"/>
              </a:rPr>
              <a:t>decays</a:t>
            </a:r>
            <a:r>
              <a:rPr lang="de-DE" dirty="0" smtClean="0">
                <a:solidFill>
                  <a:prstClr val="black"/>
                </a:solidFill>
                <a:latin typeface="Calibri"/>
              </a:rPr>
              <a:t>)</a:t>
            </a:r>
          </a:p>
          <a:p>
            <a:r>
              <a:rPr lang="de-DE" dirty="0" smtClean="0">
                <a:solidFill>
                  <a:prstClr val="black"/>
                </a:solidFill>
                <a:latin typeface="Calibri"/>
              </a:rPr>
              <a:t>Efficiency 1%</a:t>
            </a:r>
            <a:endParaRPr lang="en-US" dirty="0">
              <a:solidFill>
                <a:prstClr val="black"/>
              </a:solidFill>
              <a:latin typeface="Calibri"/>
            </a:endParaRPr>
          </a:p>
        </p:txBody>
      </p:sp>
      <p:grpSp>
        <p:nvGrpSpPr>
          <p:cNvPr id="18" name="Gruppieren 17"/>
          <p:cNvGrpSpPr>
            <a:grpSpLocks/>
          </p:cNvGrpSpPr>
          <p:nvPr/>
        </p:nvGrpSpPr>
        <p:grpSpPr bwMode="auto">
          <a:xfrm>
            <a:off x="4788917" y="4930800"/>
            <a:ext cx="4319587" cy="1306512"/>
            <a:chOff x="1705049" y="2565400"/>
            <a:chExt cx="5637139" cy="1725613"/>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2673350"/>
              <a:ext cx="554196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049" y="2565400"/>
              <a:ext cx="5621337"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feld 1"/>
          <p:cNvSpPr txBox="1"/>
          <p:nvPr/>
        </p:nvSpPr>
        <p:spPr>
          <a:xfrm>
            <a:off x="4788024" y="5304690"/>
            <a:ext cx="4454425" cy="1292662"/>
          </a:xfrm>
          <a:prstGeom prst="rect">
            <a:avLst/>
          </a:prstGeom>
          <a:noFill/>
        </p:spPr>
        <p:txBody>
          <a:bodyPr wrap="none" rtlCol="0">
            <a:spAutoFit/>
          </a:bodyPr>
          <a:lstStyle/>
          <a:p>
            <a:r>
              <a:rPr lang="en-GB" sz="2000" dirty="0">
                <a:solidFill>
                  <a:srgbClr val="C00000"/>
                </a:solidFill>
                <a:latin typeface="Tahoma" pitchFamily="34" charset="0"/>
                <a:sym typeface="Wingdings" pitchFamily="2" charset="2"/>
              </a:rPr>
              <a:t>N-</a:t>
            </a:r>
            <a:r>
              <a:rPr lang="el-GR" sz="2000" dirty="0">
                <a:solidFill>
                  <a:srgbClr val="C00000"/>
                </a:solidFill>
                <a:latin typeface="Tahoma" pitchFamily="34" charset="0"/>
                <a:sym typeface="Wingdings" pitchFamily="2" charset="2"/>
              </a:rPr>
              <a:t>Λ</a:t>
            </a:r>
            <a:r>
              <a:rPr lang="de-DE" sz="2000" dirty="0">
                <a:solidFill>
                  <a:srgbClr val="C00000"/>
                </a:solidFill>
                <a:latin typeface="Tahoma" pitchFamily="34" charset="0"/>
                <a:sym typeface="Wingdings" pitchFamily="2" charset="2"/>
              </a:rPr>
              <a:t>, </a:t>
            </a:r>
            <a:r>
              <a:rPr lang="el-GR" sz="2000" dirty="0">
                <a:solidFill>
                  <a:srgbClr val="C00000"/>
                </a:solidFill>
                <a:latin typeface="Tahoma" pitchFamily="34" charset="0"/>
                <a:sym typeface="Wingdings" pitchFamily="2" charset="2"/>
              </a:rPr>
              <a:t>Λ</a:t>
            </a:r>
            <a:r>
              <a:rPr lang="de-DE" sz="2000" dirty="0">
                <a:solidFill>
                  <a:srgbClr val="C00000"/>
                </a:solidFill>
                <a:latin typeface="Tahoma" pitchFamily="34" charset="0"/>
                <a:sym typeface="Wingdings" pitchFamily="2" charset="2"/>
              </a:rPr>
              <a:t>-</a:t>
            </a:r>
            <a:r>
              <a:rPr lang="el-GR" sz="2000" dirty="0">
                <a:solidFill>
                  <a:srgbClr val="C00000"/>
                </a:solidFill>
                <a:latin typeface="Tahoma" pitchFamily="34" charset="0"/>
                <a:sym typeface="Wingdings" pitchFamily="2" charset="2"/>
              </a:rPr>
              <a:t>Λ</a:t>
            </a:r>
            <a:r>
              <a:rPr lang="de-DE" sz="2000" dirty="0">
                <a:solidFill>
                  <a:srgbClr val="C00000"/>
                </a:solidFill>
                <a:latin typeface="Tahoma" pitchFamily="34" charset="0"/>
                <a:sym typeface="Wingdings" pitchFamily="2" charset="2"/>
              </a:rPr>
              <a:t> </a:t>
            </a:r>
            <a:r>
              <a:rPr lang="de-DE" sz="2000" dirty="0" err="1">
                <a:solidFill>
                  <a:srgbClr val="C00000"/>
                </a:solidFill>
                <a:latin typeface="Tahoma" pitchFamily="34" charset="0"/>
                <a:sym typeface="Wingdings" pitchFamily="2" charset="2"/>
              </a:rPr>
              <a:t>interaction</a:t>
            </a:r>
            <a:r>
              <a:rPr lang="de-DE" sz="2000" dirty="0">
                <a:solidFill>
                  <a:srgbClr val="C00000"/>
                </a:solidFill>
                <a:latin typeface="Tahoma" pitchFamily="34" charset="0"/>
                <a:sym typeface="Wingdings" pitchFamily="2" charset="2"/>
              </a:rPr>
              <a:t> </a:t>
            </a:r>
            <a:r>
              <a:rPr lang="de-DE" sz="2000" dirty="0" smtClean="0">
                <a:solidFill>
                  <a:srgbClr val="C00000"/>
                </a:solidFill>
                <a:latin typeface="Tahoma" pitchFamily="34" charset="0"/>
                <a:sym typeface="Wingdings" pitchFamily="2" charset="2"/>
              </a:rPr>
              <a:t>at high </a:t>
            </a:r>
            <a:r>
              <a:rPr lang="de-DE" sz="2000" dirty="0" err="1" smtClean="0">
                <a:solidFill>
                  <a:srgbClr val="C00000"/>
                </a:solidFill>
                <a:latin typeface="Tahoma" pitchFamily="34" charset="0"/>
                <a:sym typeface="Wingdings" pitchFamily="2" charset="2"/>
              </a:rPr>
              <a:t>densities</a:t>
            </a:r>
            <a:r>
              <a:rPr lang="de-DE" sz="2000" dirty="0" smtClean="0">
                <a:solidFill>
                  <a:srgbClr val="C00000"/>
                </a:solidFill>
                <a:latin typeface="Tahoma" pitchFamily="34" charset="0"/>
                <a:sym typeface="Wingdings" pitchFamily="2" charset="2"/>
              </a:rPr>
              <a:t>:</a:t>
            </a:r>
          </a:p>
          <a:p>
            <a:pPr>
              <a:defRPr/>
            </a:pPr>
            <a:r>
              <a:rPr lang="de-DE" sz="2000" dirty="0" err="1" smtClean="0">
                <a:solidFill>
                  <a:srgbClr val="C00000"/>
                </a:solidFill>
                <a:latin typeface="Tahoma" pitchFamily="34" charset="0"/>
                <a:sym typeface="Wingdings" pitchFamily="2" charset="2"/>
              </a:rPr>
              <a:t>collective</a:t>
            </a:r>
            <a:r>
              <a:rPr lang="de-DE" sz="2000" dirty="0" smtClean="0">
                <a:solidFill>
                  <a:srgbClr val="C00000"/>
                </a:solidFill>
                <a:latin typeface="Tahoma" pitchFamily="34" charset="0"/>
                <a:sym typeface="Wingdings" pitchFamily="2" charset="2"/>
              </a:rPr>
              <a:t> </a:t>
            </a:r>
            <a:r>
              <a:rPr lang="de-DE" sz="2000" dirty="0" err="1" smtClean="0">
                <a:solidFill>
                  <a:srgbClr val="C00000"/>
                </a:solidFill>
                <a:latin typeface="Tahoma" pitchFamily="34" charset="0"/>
                <a:sym typeface="Wingdings" pitchFamily="2" charset="2"/>
              </a:rPr>
              <a:t>flow</a:t>
            </a:r>
            <a:r>
              <a:rPr lang="de-DE" sz="2000" dirty="0" smtClean="0">
                <a:solidFill>
                  <a:srgbClr val="C00000"/>
                </a:solidFill>
                <a:latin typeface="Tahoma" pitchFamily="34" charset="0"/>
                <a:sym typeface="Wingdings" pitchFamily="2" charset="2"/>
              </a:rPr>
              <a:t> </a:t>
            </a:r>
            <a:r>
              <a:rPr lang="de-DE" sz="2000" dirty="0" err="1" smtClean="0">
                <a:solidFill>
                  <a:srgbClr val="C00000"/>
                </a:solidFill>
                <a:latin typeface="Tahoma" pitchFamily="34" charset="0"/>
                <a:sym typeface="Wingdings" pitchFamily="2" charset="2"/>
              </a:rPr>
              <a:t>of</a:t>
            </a:r>
            <a:r>
              <a:rPr lang="de-DE" sz="2000" dirty="0" smtClean="0">
                <a:solidFill>
                  <a:srgbClr val="C00000"/>
                </a:solidFill>
                <a:latin typeface="Tahoma" pitchFamily="34" charset="0"/>
                <a:sym typeface="Wingdings" pitchFamily="2" charset="2"/>
              </a:rPr>
              <a:t> </a:t>
            </a:r>
            <a:r>
              <a:rPr lang="en-GB" sz="2000" baseline="-25000" dirty="0" smtClean="0">
                <a:solidFill>
                  <a:srgbClr val="C00000"/>
                </a:solidFill>
                <a:latin typeface="Tahoma" panose="020B0604030504040204" pitchFamily="34" charset="0"/>
                <a:ea typeface="Tahoma" panose="020B0604030504040204" pitchFamily="34" charset="0"/>
                <a:cs typeface="Tahoma" panose="020B0604030504040204" pitchFamily="34" charset="0"/>
              </a:rPr>
              <a:t>Λ</a:t>
            </a:r>
            <a:r>
              <a:rPr lang="en-GB" sz="2000"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3</a:t>
            </a:r>
            <a:r>
              <a:rPr lang="en-GB" sz="2000" dirty="0" smtClean="0">
                <a:solidFill>
                  <a:srgbClr val="C00000"/>
                </a:solidFill>
                <a:latin typeface="Tahoma" panose="020B0604030504040204" pitchFamily="34" charset="0"/>
                <a:ea typeface="Tahoma" panose="020B0604030504040204" pitchFamily="34" charset="0"/>
                <a:cs typeface="Tahoma" panose="020B0604030504040204" pitchFamily="34" charset="0"/>
              </a:rPr>
              <a:t>H and </a:t>
            </a:r>
            <a:r>
              <a:rPr lang="en-GB" sz="2000" baseline="-25000" dirty="0" smtClean="0">
                <a:solidFill>
                  <a:srgbClr val="C00000"/>
                </a:solidFill>
                <a:latin typeface="Tahoma" panose="020B0604030504040204" pitchFamily="34" charset="0"/>
                <a:ea typeface="Tahoma" panose="020B0604030504040204" pitchFamily="34" charset="0"/>
                <a:cs typeface="Tahoma" panose="020B0604030504040204" pitchFamily="34" charset="0"/>
              </a:rPr>
              <a:t>ΛΛ</a:t>
            </a:r>
            <a:r>
              <a:rPr lang="en-GB" sz="2000" baseline="30000" dirty="0" smtClean="0">
                <a:solidFill>
                  <a:srgbClr val="C00000"/>
                </a:solidFill>
                <a:latin typeface="Tahoma" panose="020B0604030504040204" pitchFamily="34" charset="0"/>
                <a:ea typeface="Tahoma" panose="020B0604030504040204" pitchFamily="34" charset="0"/>
                <a:cs typeface="Tahoma" panose="020B0604030504040204" pitchFamily="34" charset="0"/>
              </a:rPr>
              <a:t>5</a:t>
            </a:r>
            <a:r>
              <a:rPr lang="en-GB" sz="2000" dirty="0" smtClean="0">
                <a:solidFill>
                  <a:srgbClr val="C00000"/>
                </a:solidFill>
                <a:latin typeface="Tahoma" panose="020B0604030504040204" pitchFamily="34" charset="0"/>
                <a:ea typeface="Tahoma" panose="020B0604030504040204" pitchFamily="34" charset="0"/>
                <a:cs typeface="Tahoma" panose="020B0604030504040204" pitchFamily="34" charset="0"/>
              </a:rPr>
              <a:t>H ? </a:t>
            </a:r>
            <a:endPar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defRPr/>
            </a:pPr>
            <a:endParaRPr lang="en-US" dirty="0">
              <a:solidFill>
                <a:srgbClr val="000000"/>
              </a:solidFill>
            </a:endParaRPr>
          </a:p>
          <a:p>
            <a:r>
              <a:rPr lang="de-DE" sz="2000" dirty="0" smtClean="0">
                <a:solidFill>
                  <a:srgbClr val="C00000"/>
                </a:solidFill>
                <a:latin typeface="Tahoma" pitchFamily="34" charset="0"/>
                <a:sym typeface="Wingdings" pitchFamily="2" charset="2"/>
              </a:rPr>
              <a:t> </a:t>
            </a:r>
            <a:endParaRPr lang="de-DE" dirty="0">
              <a:solidFill>
                <a:srgbClr val="000000"/>
              </a:solidFill>
            </a:endParaRPr>
          </a:p>
        </p:txBody>
      </p:sp>
    </p:spTree>
    <p:extLst>
      <p:ext uri="{BB962C8B-B14F-4D97-AF65-F5344CB8AC3E}">
        <p14:creationId xmlns:p14="http://schemas.microsoft.com/office/powerpoint/2010/main" val="249181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CBMPhys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835775"/>
            <a:ext cx="3240855" cy="511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5"/>
          <p:cNvSpPr>
            <a:spLocks noChangeArrowheads="1"/>
          </p:cNvSpPr>
          <p:nvPr/>
        </p:nvSpPr>
        <p:spPr bwMode="auto">
          <a:xfrm>
            <a:off x="4572000" y="1916113"/>
            <a:ext cx="4324350" cy="289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altLang="de-DE" sz="2800" smtClean="0">
                <a:solidFill>
                  <a:srgbClr val="000000"/>
                </a:solidFill>
                <a:latin typeface="Tahoma" pitchFamily="34" charset="0"/>
                <a:ea typeface="Times New Roman" pitchFamily="18" charset="0"/>
                <a:cs typeface="Arial" pitchFamily="34" charset="0"/>
              </a:rPr>
              <a:t>The CBM Physics Book</a:t>
            </a:r>
          </a:p>
          <a:p>
            <a:pPr eaLnBrk="1" fontAlgn="base" hangingPunct="1">
              <a:spcBef>
                <a:spcPct val="0"/>
              </a:spcBef>
              <a:spcAft>
                <a:spcPct val="0"/>
              </a:spcAft>
            </a:pPr>
            <a:endParaRPr lang="en-GB" altLang="de-DE" smtClean="0">
              <a:solidFill>
                <a:srgbClr val="000000"/>
              </a:solidFill>
              <a:latin typeface="Tahoma" pitchFamily="34" charset="0"/>
              <a:ea typeface="Times New Roman" pitchFamily="18" charset="0"/>
              <a:cs typeface="Arial" pitchFamily="34" charset="0"/>
            </a:endParaRPr>
          </a:p>
          <a:p>
            <a:pPr eaLnBrk="1" fontAlgn="base" hangingPunct="1">
              <a:spcBef>
                <a:spcPct val="0"/>
              </a:spcBef>
              <a:spcAft>
                <a:spcPct val="0"/>
              </a:spcAft>
            </a:pPr>
            <a:r>
              <a:rPr lang="en-GB" altLang="de-DE" sz="2000" smtClean="0">
                <a:solidFill>
                  <a:srgbClr val="000000"/>
                </a:solidFill>
                <a:latin typeface="Tahoma" pitchFamily="34" charset="0"/>
                <a:ea typeface="Times New Roman" pitchFamily="18" charset="0"/>
                <a:cs typeface="Arial" pitchFamily="34" charset="0"/>
              </a:rPr>
              <a:t>Foreword by Frank Wilczek</a:t>
            </a:r>
          </a:p>
          <a:p>
            <a:pPr eaLnBrk="1" fontAlgn="base" hangingPunct="1">
              <a:spcBef>
                <a:spcPct val="0"/>
              </a:spcBef>
              <a:spcAft>
                <a:spcPct val="0"/>
              </a:spcAft>
            </a:pPr>
            <a:r>
              <a:rPr lang="en-GB" altLang="de-DE" smtClean="0">
                <a:solidFill>
                  <a:srgbClr val="000000"/>
                </a:solidFill>
                <a:latin typeface="Tahoma" pitchFamily="34" charset="0"/>
                <a:ea typeface="Times New Roman" pitchFamily="18" charset="0"/>
                <a:cs typeface="Arial" pitchFamily="34" charset="0"/>
              </a:rPr>
              <a:t>    </a:t>
            </a:r>
            <a:endParaRPr lang="de-DE" altLang="de-DE" smtClean="0">
              <a:solidFill>
                <a:srgbClr val="000000"/>
              </a:solidFill>
              <a:latin typeface="Tahoma" pitchFamily="34" charset="0"/>
              <a:ea typeface="Times New Roman" pitchFamily="18" charset="0"/>
              <a:cs typeface="Arial" pitchFamily="34" charset="0"/>
            </a:endParaRPr>
          </a:p>
          <a:p>
            <a:pPr fontAlgn="base">
              <a:spcBef>
                <a:spcPct val="0"/>
              </a:spcBef>
              <a:spcAft>
                <a:spcPct val="0"/>
              </a:spcAft>
            </a:pPr>
            <a:r>
              <a:rPr lang="en-GB" altLang="de-DE" sz="2000" smtClean="0">
                <a:solidFill>
                  <a:srgbClr val="000000"/>
                </a:solidFill>
                <a:latin typeface="Tahoma" pitchFamily="34" charset="0"/>
                <a:ea typeface="Times New Roman" pitchFamily="18" charset="0"/>
                <a:cs typeface="Arial" pitchFamily="34" charset="0"/>
              </a:rPr>
              <a:t>Springer Series: </a:t>
            </a:r>
          </a:p>
          <a:p>
            <a:pPr fontAlgn="base">
              <a:spcBef>
                <a:spcPct val="0"/>
              </a:spcBef>
              <a:spcAft>
                <a:spcPct val="0"/>
              </a:spcAft>
            </a:pPr>
            <a:r>
              <a:rPr lang="en-GB" altLang="de-DE" sz="2000" smtClean="0">
                <a:solidFill>
                  <a:srgbClr val="000000"/>
                </a:solidFill>
                <a:latin typeface="Tahoma" pitchFamily="34" charset="0"/>
                <a:ea typeface="Times New Roman" pitchFamily="18" charset="0"/>
                <a:cs typeface="Arial" pitchFamily="34" charset="0"/>
              </a:rPr>
              <a:t>Lecture Notes in Physics, Vol. 814 </a:t>
            </a:r>
            <a:br>
              <a:rPr lang="en-GB" altLang="de-DE" sz="2000" smtClean="0">
                <a:solidFill>
                  <a:srgbClr val="000000"/>
                </a:solidFill>
                <a:latin typeface="Tahoma" pitchFamily="34" charset="0"/>
                <a:ea typeface="Times New Roman" pitchFamily="18" charset="0"/>
                <a:cs typeface="Arial" pitchFamily="34" charset="0"/>
              </a:rPr>
            </a:br>
            <a:r>
              <a:rPr lang="en-GB" altLang="de-DE" sz="2000" smtClean="0">
                <a:solidFill>
                  <a:srgbClr val="000000"/>
                </a:solidFill>
                <a:latin typeface="Tahoma" pitchFamily="34" charset="0"/>
                <a:ea typeface="Times New Roman" pitchFamily="18" charset="0"/>
                <a:cs typeface="Arial" pitchFamily="34" charset="0"/>
              </a:rPr>
              <a:t>1</a:t>
            </a:r>
            <a:r>
              <a:rPr lang="en-GB" altLang="de-DE" sz="2000" baseline="30000" smtClean="0">
                <a:solidFill>
                  <a:srgbClr val="000000"/>
                </a:solidFill>
                <a:latin typeface="Tahoma" pitchFamily="34" charset="0"/>
                <a:ea typeface="Times New Roman" pitchFamily="18" charset="0"/>
                <a:cs typeface="Arial" pitchFamily="34" charset="0"/>
              </a:rPr>
              <a:t>st</a:t>
            </a:r>
            <a:r>
              <a:rPr lang="en-GB" altLang="de-DE" sz="2000" smtClean="0">
                <a:solidFill>
                  <a:srgbClr val="000000"/>
                </a:solidFill>
                <a:latin typeface="Tahoma" pitchFamily="34" charset="0"/>
                <a:ea typeface="Times New Roman" pitchFamily="18" charset="0"/>
                <a:cs typeface="Arial" pitchFamily="34" charset="0"/>
              </a:rPr>
              <a:t> Edition., 2011, 960 p., Hardcover </a:t>
            </a:r>
            <a:br>
              <a:rPr lang="en-GB" altLang="de-DE" sz="2000" smtClean="0">
                <a:solidFill>
                  <a:srgbClr val="000000"/>
                </a:solidFill>
                <a:latin typeface="Tahoma" pitchFamily="34" charset="0"/>
                <a:ea typeface="Times New Roman" pitchFamily="18" charset="0"/>
                <a:cs typeface="Arial" pitchFamily="34" charset="0"/>
              </a:rPr>
            </a:br>
            <a:r>
              <a:rPr lang="en-GB" altLang="de-DE" sz="2000" smtClean="0">
                <a:solidFill>
                  <a:srgbClr val="000000"/>
                </a:solidFill>
                <a:latin typeface="Tahoma" pitchFamily="34" charset="0"/>
                <a:ea typeface="Times New Roman" pitchFamily="18" charset="0"/>
                <a:cs typeface="Arial" pitchFamily="34" charset="0"/>
              </a:rPr>
              <a:t>ISBN: 978-3-642-13292-6</a:t>
            </a:r>
          </a:p>
          <a:p>
            <a:pPr fontAlgn="base">
              <a:spcBef>
                <a:spcPct val="0"/>
              </a:spcBef>
              <a:spcAft>
                <a:spcPct val="0"/>
              </a:spcAft>
            </a:pPr>
            <a:endParaRPr lang="en-GB" altLang="de-DE" sz="2000" smtClean="0">
              <a:solidFill>
                <a:srgbClr val="000000"/>
              </a:solidFill>
              <a:latin typeface="Tahoma" pitchFamily="34" charset="0"/>
              <a:ea typeface="Times New Roman" pitchFamily="18" charset="0"/>
              <a:cs typeface="Arial" pitchFamily="34" charset="0"/>
            </a:endParaRPr>
          </a:p>
        </p:txBody>
      </p:sp>
      <p:sp>
        <p:nvSpPr>
          <p:cNvPr id="137220" name="Text Box 6"/>
          <p:cNvSpPr txBox="1">
            <a:spLocks noChangeArrowheads="1"/>
          </p:cNvSpPr>
          <p:nvPr/>
        </p:nvSpPr>
        <p:spPr bwMode="auto">
          <a:xfrm>
            <a:off x="647700" y="5942013"/>
            <a:ext cx="88931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de-DE" sz="2000" smtClean="0">
                <a:solidFill>
                  <a:srgbClr val="000000"/>
                </a:solidFill>
                <a:latin typeface="Tahoma" pitchFamily="34" charset="0"/>
                <a:ea typeface="Times New Roman" pitchFamily="18" charset="0"/>
                <a:cs typeface="Arial" pitchFamily="34" charset="0"/>
              </a:rPr>
              <a:t>Electronic Authors version:  </a:t>
            </a:r>
          </a:p>
          <a:p>
            <a:pPr fontAlgn="base">
              <a:spcBef>
                <a:spcPct val="0"/>
              </a:spcBef>
              <a:spcAft>
                <a:spcPct val="0"/>
              </a:spcAft>
            </a:pPr>
            <a:r>
              <a:rPr lang="en-GB" altLang="de-DE" sz="2000" smtClean="0">
                <a:solidFill>
                  <a:srgbClr val="000000"/>
                </a:solidFill>
                <a:latin typeface="Tahoma" pitchFamily="34" charset="0"/>
                <a:ea typeface="Times New Roman" pitchFamily="18" charset="0"/>
                <a:cs typeface="Arial" pitchFamily="34" charset="0"/>
              </a:rPr>
              <a:t>http://www.gsi.de/documents/DOC-2009-Sep-120-1.pdf</a:t>
            </a:r>
          </a:p>
          <a:p>
            <a:pPr eaLnBrk="1" fontAlgn="base" hangingPunct="1">
              <a:spcBef>
                <a:spcPct val="0"/>
              </a:spcBef>
              <a:spcAft>
                <a:spcPct val="0"/>
              </a:spcAft>
            </a:pPr>
            <a:endParaRPr lang="de-DE" altLang="de-DE" sz="2000" smtClean="0">
              <a:solidFill>
                <a:srgbClr val="000000"/>
              </a:solidFill>
              <a:latin typeface="Tahoma" pitchFamily="34" charset="0"/>
              <a:ea typeface="Times New Roman" pitchFamily="18" charset="0"/>
              <a:cs typeface="Arial" pitchFamily="34" charset="0"/>
            </a:endParaRPr>
          </a:p>
        </p:txBody>
      </p:sp>
      <p:sp>
        <p:nvSpPr>
          <p:cNvPr id="5" name="Text Box 7"/>
          <p:cNvSpPr txBox="1">
            <a:spLocks noChangeArrowheads="1"/>
          </p:cNvSpPr>
          <p:nvPr/>
        </p:nvSpPr>
        <p:spPr bwMode="auto">
          <a:xfrm>
            <a:off x="0" y="116632"/>
            <a:ext cx="9144000" cy="584775"/>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sz="3200" dirty="0" err="1" smtClean="0">
                <a:solidFill>
                  <a:srgbClr val="002060"/>
                </a:solidFill>
                <a:latin typeface="Tahoma" pitchFamily="34" charset="0"/>
              </a:rPr>
              <a:t>For</a:t>
            </a:r>
            <a:r>
              <a:rPr lang="de-DE" sz="3200" dirty="0" smtClean="0">
                <a:solidFill>
                  <a:srgbClr val="002060"/>
                </a:solidFill>
                <a:latin typeface="Tahoma" pitchFamily="34" charset="0"/>
              </a:rPr>
              <a:t> </a:t>
            </a:r>
            <a:r>
              <a:rPr lang="de-DE" sz="3200" dirty="0" err="1" smtClean="0">
                <a:solidFill>
                  <a:srgbClr val="002060"/>
                </a:solidFill>
                <a:latin typeface="Tahoma" pitchFamily="34" charset="0"/>
              </a:rPr>
              <a:t>further</a:t>
            </a:r>
            <a:r>
              <a:rPr lang="de-DE" sz="3200" dirty="0" smtClean="0">
                <a:solidFill>
                  <a:srgbClr val="002060"/>
                </a:solidFill>
                <a:latin typeface="Tahoma" pitchFamily="34" charset="0"/>
              </a:rPr>
              <a:t> </a:t>
            </a:r>
            <a:r>
              <a:rPr lang="de-DE" sz="3200" dirty="0" err="1" smtClean="0">
                <a:solidFill>
                  <a:srgbClr val="002060"/>
                </a:solidFill>
                <a:latin typeface="Tahoma" pitchFamily="34" charset="0"/>
              </a:rPr>
              <a:t>reading</a:t>
            </a:r>
            <a:r>
              <a:rPr lang="de-DE" sz="3200" dirty="0" smtClean="0">
                <a:solidFill>
                  <a:srgbClr val="002060"/>
                </a:solidFill>
                <a:latin typeface="Tahoma" pitchFamily="34" charset="0"/>
              </a:rPr>
              <a:t> ...</a:t>
            </a:r>
          </a:p>
        </p:txBody>
      </p:sp>
    </p:spTree>
    <p:extLst>
      <p:ext uri="{BB962C8B-B14F-4D97-AF65-F5344CB8AC3E}">
        <p14:creationId xmlns:p14="http://schemas.microsoft.com/office/powerpoint/2010/main" val="34687846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692696"/>
            <a:ext cx="3460157" cy="4530189"/>
          </a:xfrm>
          <a:prstGeom prst="rect">
            <a:avLst/>
          </a:prstGeom>
          <a:ln>
            <a:noFill/>
          </a:ln>
          <a:effectLst>
            <a:outerShdw blurRad="292100" dist="139700" dir="2700000" algn="tl" rotWithShape="0">
              <a:srgbClr val="333333">
                <a:alpha val="65000"/>
              </a:srgbClr>
            </a:outerShdw>
          </a:effectLst>
        </p:spPr>
      </p:pic>
      <p:sp>
        <p:nvSpPr>
          <p:cNvPr id="7" name="Text Box 7"/>
          <p:cNvSpPr txBox="1">
            <a:spLocks noChangeArrowheads="1"/>
          </p:cNvSpPr>
          <p:nvPr/>
        </p:nvSpPr>
        <p:spPr bwMode="auto">
          <a:xfrm>
            <a:off x="0" y="116632"/>
            <a:ext cx="9144000" cy="584775"/>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sz="3200" dirty="0" err="1" smtClean="0">
                <a:solidFill>
                  <a:srgbClr val="002060"/>
                </a:solidFill>
                <a:latin typeface="Tahoma" pitchFamily="34" charset="0"/>
              </a:rPr>
              <a:t>For</a:t>
            </a:r>
            <a:r>
              <a:rPr lang="de-DE" sz="3200" dirty="0" smtClean="0">
                <a:solidFill>
                  <a:srgbClr val="002060"/>
                </a:solidFill>
                <a:latin typeface="Tahoma" pitchFamily="34" charset="0"/>
              </a:rPr>
              <a:t> </a:t>
            </a:r>
            <a:r>
              <a:rPr lang="de-DE" sz="3200" dirty="0" err="1" smtClean="0">
                <a:solidFill>
                  <a:srgbClr val="002060"/>
                </a:solidFill>
                <a:latin typeface="Tahoma" pitchFamily="34" charset="0"/>
              </a:rPr>
              <a:t>further</a:t>
            </a:r>
            <a:r>
              <a:rPr lang="de-DE" sz="3200" dirty="0" smtClean="0">
                <a:solidFill>
                  <a:srgbClr val="002060"/>
                </a:solidFill>
                <a:latin typeface="Tahoma" pitchFamily="34" charset="0"/>
              </a:rPr>
              <a:t> </a:t>
            </a:r>
            <a:r>
              <a:rPr lang="de-DE" sz="3200" dirty="0" err="1" smtClean="0">
                <a:solidFill>
                  <a:srgbClr val="002060"/>
                </a:solidFill>
                <a:latin typeface="Tahoma" pitchFamily="34" charset="0"/>
              </a:rPr>
              <a:t>reading</a:t>
            </a:r>
            <a:r>
              <a:rPr lang="de-DE" sz="3200" dirty="0" smtClean="0">
                <a:solidFill>
                  <a:srgbClr val="002060"/>
                </a:solidFill>
                <a:latin typeface="Tahoma" pitchFamily="34" charset="0"/>
              </a:rPr>
              <a:t> ...</a:t>
            </a:r>
          </a:p>
        </p:txBody>
      </p:sp>
      <p:sp>
        <p:nvSpPr>
          <p:cNvPr id="6" name="Rechteck 5"/>
          <p:cNvSpPr/>
          <p:nvPr/>
        </p:nvSpPr>
        <p:spPr>
          <a:xfrm>
            <a:off x="432048" y="5301208"/>
            <a:ext cx="4572000" cy="923330"/>
          </a:xfrm>
          <a:prstGeom prst="rect">
            <a:avLst/>
          </a:prstGeom>
        </p:spPr>
        <p:txBody>
          <a:bodyPr>
            <a:spAutoFit/>
          </a:bodyPr>
          <a:lstStyle/>
          <a:p>
            <a:r>
              <a:rPr lang="en-US" dirty="0" smtClean="0">
                <a:solidFill>
                  <a:srgbClr val="001F5F"/>
                </a:solidFill>
                <a:latin typeface="Tahoma" panose="020B0604030504040204" pitchFamily="34" charset="0"/>
                <a:ea typeface="Tahoma" panose="020B0604030504040204" pitchFamily="34" charset="0"/>
                <a:cs typeface="Tahoma" panose="020B0604030504040204" pitchFamily="34" charset="0"/>
              </a:rPr>
              <a:t>“</a:t>
            </a:r>
            <a:r>
              <a:rPr lang="en-US" dirty="0">
                <a:solidFill>
                  <a:srgbClr val="001F5F"/>
                </a:solidFill>
                <a:latin typeface="Tahoma" panose="020B0604030504040204" pitchFamily="34" charset="0"/>
                <a:ea typeface="Tahoma" panose="020B0604030504040204" pitchFamily="34" charset="0"/>
                <a:cs typeface="Tahoma" panose="020B0604030504040204" pitchFamily="34" charset="0"/>
              </a:rPr>
              <a:t>Challenges in QCD Matter Physics – the scientific </a:t>
            </a:r>
            <a:r>
              <a:rPr lang="en-US" dirty="0" err="1">
                <a:solidFill>
                  <a:srgbClr val="001F5F"/>
                </a:solidFill>
                <a:latin typeface="Tahoma" panose="020B0604030504040204" pitchFamily="34" charset="0"/>
                <a:ea typeface="Tahoma" panose="020B0604030504040204" pitchFamily="34" charset="0"/>
                <a:cs typeface="Tahoma" panose="020B0604030504040204" pitchFamily="34" charset="0"/>
              </a:rPr>
              <a:t>programme</a:t>
            </a:r>
            <a:r>
              <a:rPr lang="en-US" dirty="0">
                <a:solidFill>
                  <a:srgbClr val="001F5F"/>
                </a:solidFill>
                <a:latin typeface="Tahoma" panose="020B0604030504040204" pitchFamily="34" charset="0"/>
                <a:ea typeface="Tahoma" panose="020B0604030504040204" pitchFamily="34" charset="0"/>
                <a:cs typeface="Tahoma" panose="020B0604030504040204" pitchFamily="34" charset="0"/>
              </a:rPr>
              <a:t> of the Compressed Baryonic Matter Experiment at FAIR” </a:t>
            </a:r>
            <a:endParaRPr lang="de-DE"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Rechteck 7"/>
          <p:cNvSpPr/>
          <p:nvPr/>
        </p:nvSpPr>
        <p:spPr>
          <a:xfrm>
            <a:off x="467544" y="6165304"/>
            <a:ext cx="4572000" cy="646331"/>
          </a:xfrm>
          <a:prstGeom prst="rect">
            <a:avLst/>
          </a:prstGeom>
        </p:spPr>
        <p:txBody>
          <a:bodyPr>
            <a:spAutoFit/>
          </a:bodyPr>
          <a:lstStyle/>
          <a:p>
            <a:r>
              <a:rPr lang="de-DE" dirty="0" smtClean="0">
                <a:solidFill>
                  <a:srgbClr val="001F5F"/>
                </a:solidFill>
                <a:latin typeface="Tahoma" panose="020B0604030504040204" pitchFamily="34" charset="0"/>
                <a:ea typeface="Tahoma" panose="020B0604030504040204" pitchFamily="34" charset="0"/>
                <a:cs typeface="Tahoma" panose="020B0604030504040204" pitchFamily="34" charset="0"/>
              </a:rPr>
              <a:t>T. Ablyazimov </a:t>
            </a:r>
            <a:r>
              <a:rPr lang="de-DE" dirty="0">
                <a:solidFill>
                  <a:srgbClr val="001F5F"/>
                </a:solidFill>
                <a:latin typeface="Tahoma" panose="020B0604030504040204" pitchFamily="34" charset="0"/>
                <a:ea typeface="Tahoma" panose="020B0604030504040204" pitchFamily="34" charset="0"/>
                <a:cs typeface="Tahoma" panose="020B0604030504040204" pitchFamily="34" charset="0"/>
              </a:rPr>
              <a:t>et al. [</a:t>
            </a:r>
            <a:r>
              <a:rPr lang="de-DE" dirty="0" smtClean="0">
                <a:solidFill>
                  <a:srgbClr val="001F5F"/>
                </a:solidFill>
                <a:latin typeface="Tahoma" panose="020B0604030504040204" pitchFamily="34" charset="0"/>
                <a:ea typeface="Tahoma" panose="020B0604030504040204" pitchFamily="34" charset="0"/>
                <a:cs typeface="Tahoma" panose="020B0604030504040204" pitchFamily="34" charset="0"/>
              </a:rPr>
              <a:t>CBM </a:t>
            </a:r>
            <a:r>
              <a:rPr lang="de-DE" dirty="0" err="1" smtClean="0">
                <a:solidFill>
                  <a:srgbClr val="001F5F"/>
                </a:solidFill>
                <a:latin typeface="Tahoma" panose="020B0604030504040204" pitchFamily="34" charset="0"/>
                <a:ea typeface="Tahoma" panose="020B0604030504040204" pitchFamily="34" charset="0"/>
                <a:cs typeface="Tahoma" panose="020B0604030504040204" pitchFamily="34" charset="0"/>
              </a:rPr>
              <a:t>Collaboration</a:t>
            </a:r>
            <a:r>
              <a:rPr lang="de-DE" dirty="0">
                <a:solidFill>
                  <a:srgbClr val="001F5F"/>
                </a:solidFill>
                <a:latin typeface="Tahoma" panose="020B0604030504040204" pitchFamily="34" charset="0"/>
                <a:ea typeface="Tahoma" panose="020B0604030504040204" pitchFamily="34" charset="0"/>
                <a:cs typeface="Tahoma" panose="020B0604030504040204" pitchFamily="34" charset="0"/>
              </a:rPr>
              <a:t>]</a:t>
            </a:r>
            <a:endParaRPr lang="de-DE" dirty="0" smtClean="0">
              <a:solidFill>
                <a:srgbClr val="001F5F"/>
              </a:solidFill>
              <a:latin typeface="Tahoma" panose="020B0604030504040204" pitchFamily="34" charset="0"/>
              <a:ea typeface="Tahoma" panose="020B0604030504040204" pitchFamily="34" charset="0"/>
              <a:cs typeface="Tahoma" panose="020B0604030504040204" pitchFamily="34" charset="0"/>
            </a:endParaRPr>
          </a:p>
          <a:p>
            <a:r>
              <a:rPr lang="de-DE" dirty="0" smtClean="0">
                <a:solidFill>
                  <a:srgbClr val="001F5F"/>
                </a:solidFill>
                <a:latin typeface="Tahoma" panose="020B0604030504040204" pitchFamily="34" charset="0"/>
                <a:ea typeface="Tahoma" panose="020B0604030504040204" pitchFamily="34" charset="0"/>
                <a:cs typeface="Tahoma" panose="020B0604030504040204" pitchFamily="34" charset="0"/>
              </a:rPr>
              <a:t>Eur</a:t>
            </a:r>
            <a:r>
              <a:rPr lang="de-DE" dirty="0">
                <a:solidFill>
                  <a:srgbClr val="001F5F"/>
                </a:solidFill>
                <a:latin typeface="Tahoma" panose="020B0604030504040204" pitchFamily="34" charset="0"/>
                <a:ea typeface="Tahoma" panose="020B0604030504040204" pitchFamily="34" charset="0"/>
                <a:cs typeface="Tahoma" panose="020B0604030504040204" pitchFamily="34" charset="0"/>
              </a:rPr>
              <a:t>. Phys. J. A (2017</a:t>
            </a:r>
            <a:r>
              <a:rPr lang="de-DE" dirty="0" smtClean="0">
                <a:solidFill>
                  <a:srgbClr val="001F5F"/>
                </a:solidFill>
                <a:latin typeface="Tahoma" panose="020B0604030504040204" pitchFamily="34" charset="0"/>
                <a:ea typeface="Tahoma" panose="020B0604030504040204" pitchFamily="34" charset="0"/>
                <a:cs typeface="Tahoma" panose="020B0604030504040204" pitchFamily="34" charset="0"/>
              </a:rPr>
              <a: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91554"/>
            <a:ext cx="3456384" cy="4522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5"/>
          <p:cNvSpPr>
            <a:spLocks noChangeArrowheads="1"/>
          </p:cNvSpPr>
          <p:nvPr/>
        </p:nvSpPr>
        <p:spPr bwMode="auto">
          <a:xfrm>
            <a:off x="4932040" y="5301208"/>
            <a:ext cx="3672408" cy="1477328"/>
          </a:xfrm>
          <a:prstGeom prst="rect">
            <a:avLst/>
          </a:prstGeom>
          <a:noFill/>
          <a:ln>
            <a:noFill/>
          </a:ln>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NICA White paper 2016: </a:t>
            </a:r>
          </a:p>
          <a:p>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111 </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contributions</a:t>
            </a:r>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188 authors  from 24 countries.</a:t>
            </a:r>
          </a:p>
          <a:p>
            <a:r>
              <a:rPr lang="de-DE" dirty="0" smtClean="0">
                <a:solidFill>
                  <a:srgbClr val="002060"/>
                </a:solidFill>
                <a:latin typeface="Tahoma" panose="020B0604030504040204" pitchFamily="34" charset="0"/>
                <a:ea typeface="Tahoma" panose="020B0604030504040204" pitchFamily="34" charset="0"/>
                <a:cs typeface="Tahoma" panose="020B0604030504040204" pitchFamily="34" charset="0"/>
              </a:rPr>
              <a:t>D. Blaschke et al., (Eds.)</a:t>
            </a:r>
          </a:p>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Eur. Phys. J. A, 52 8 (2016) 267</a:t>
            </a:r>
          </a:p>
        </p:txBody>
      </p:sp>
    </p:spTree>
    <p:extLst>
      <p:ext uri="{BB962C8B-B14F-4D97-AF65-F5344CB8AC3E}">
        <p14:creationId xmlns:p14="http://schemas.microsoft.com/office/powerpoint/2010/main" val="248163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1" descr="image04.jpeg"/>
          <p:cNvPicPr>
            <a:picLocks noChangeAspect="1"/>
          </p:cNvPicPr>
          <p:nvPr/>
        </p:nvPicPr>
        <p:blipFill rotWithShape="1">
          <a:blip r:embed="rId2">
            <a:extLst>
              <a:ext uri="{28A0092B-C50C-407E-A947-70E740481C1C}">
                <a14:useLocalDpi xmlns:a14="http://schemas.microsoft.com/office/drawing/2010/main" val="0"/>
              </a:ext>
            </a:extLst>
          </a:blip>
          <a:srcRect t="19441" b="367"/>
          <a:stretch/>
        </p:blipFill>
        <p:spPr bwMode="auto">
          <a:xfrm>
            <a:off x="-36512" y="980728"/>
            <a:ext cx="9202913"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ßzeilenplatzhalter 1"/>
          <p:cNvSpPr>
            <a:spLocks noGrp="1"/>
          </p:cNvSpPr>
          <p:nvPr>
            <p:ph type="ftr" idx="11"/>
          </p:nvPr>
        </p:nvSpPr>
        <p:spPr/>
        <p:txBody>
          <a:bodyPr/>
          <a:lstStyle/>
          <a:p>
            <a:pPr>
              <a:defRPr/>
            </a:pPr>
            <a:endParaRPr lang="en-US"/>
          </a:p>
        </p:txBody>
      </p:sp>
      <p:sp>
        <p:nvSpPr>
          <p:cNvPr id="3" name="Foliennummernplatzhalter 2"/>
          <p:cNvSpPr>
            <a:spLocks noGrp="1"/>
          </p:cNvSpPr>
          <p:nvPr>
            <p:ph type="sldNum" idx="12"/>
          </p:nvPr>
        </p:nvSpPr>
        <p:spPr/>
        <p:txBody>
          <a:bodyPr/>
          <a:lstStyle/>
          <a:p>
            <a:pPr>
              <a:defRPr/>
            </a:pPr>
            <a:fld id="{B34651A7-0B32-4D61-8D77-BAB34003F387}" type="slidenum">
              <a:rPr lang="en-US" smtClean="0"/>
              <a:pPr>
                <a:defRPr/>
              </a:pPr>
              <a:t>33</a:t>
            </a:fld>
            <a:endParaRPr 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416804"/>
            <a:ext cx="4392488" cy="24685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123760" y="116632"/>
            <a:ext cx="9396536" cy="646331"/>
          </a:xfrm>
          <a:prstGeom prst="rect">
            <a:avLst/>
          </a:prstGeom>
          <a:no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sz="3600" dirty="0" smtClean="0">
                <a:solidFill>
                  <a:srgbClr val="0070C0"/>
                </a:solidFill>
                <a:latin typeface="Tahoma" pitchFamily="34" charset="0"/>
              </a:rPr>
              <a:t>Future experimental </a:t>
            </a:r>
            <a:r>
              <a:rPr lang="de-DE" sz="3600" dirty="0" err="1" smtClean="0">
                <a:solidFill>
                  <a:srgbClr val="0070C0"/>
                </a:solidFill>
                <a:latin typeface="Tahoma" pitchFamily="34" charset="0"/>
              </a:rPr>
              <a:t>facilities</a:t>
            </a:r>
            <a:r>
              <a:rPr lang="de-DE" sz="3600" dirty="0" smtClean="0">
                <a:solidFill>
                  <a:srgbClr val="0070C0"/>
                </a:solidFill>
                <a:latin typeface="Tahoma" pitchFamily="34" charset="0"/>
              </a:rPr>
              <a:t>: FAIR </a:t>
            </a:r>
            <a:r>
              <a:rPr lang="de-DE" sz="3600" dirty="0" err="1" smtClean="0">
                <a:solidFill>
                  <a:srgbClr val="0070C0"/>
                </a:solidFill>
                <a:latin typeface="Tahoma" pitchFamily="34" charset="0"/>
              </a:rPr>
              <a:t>and</a:t>
            </a:r>
            <a:r>
              <a:rPr lang="de-DE" sz="3600" dirty="0" smtClean="0">
                <a:solidFill>
                  <a:srgbClr val="0070C0"/>
                </a:solidFill>
                <a:latin typeface="Tahoma" pitchFamily="34" charset="0"/>
              </a:rPr>
              <a:t> NICA</a:t>
            </a:r>
            <a:r>
              <a:rPr lang="de-DE" sz="3600" dirty="0" smtClean="0">
                <a:solidFill>
                  <a:srgbClr val="0070C0"/>
                </a:solidFill>
                <a:latin typeface="Tahoma" pitchFamily="34" charset="0"/>
              </a:rPr>
              <a:t> </a:t>
            </a:r>
            <a:endParaRPr lang="de-DE" sz="3600" dirty="0" smtClean="0">
              <a:solidFill>
                <a:srgbClr val="0070C0"/>
              </a:solidFill>
              <a:latin typeface="Tahoma" pitchFamily="34" charset="0"/>
            </a:endParaRPr>
          </a:p>
        </p:txBody>
      </p:sp>
      <p:sp>
        <p:nvSpPr>
          <p:cNvPr id="7" name="Textfeld 6"/>
          <p:cNvSpPr txBox="1"/>
          <p:nvPr/>
        </p:nvSpPr>
        <p:spPr>
          <a:xfrm>
            <a:off x="7321065" y="5949280"/>
            <a:ext cx="1928733" cy="369332"/>
          </a:xfrm>
          <a:prstGeom prst="rect">
            <a:avLst/>
          </a:prstGeom>
          <a:noFill/>
        </p:spPr>
        <p:txBody>
          <a:bodyPr wrap="none" rtlCol="0">
            <a:spAutoFit/>
          </a:bodyPr>
          <a:lstStyle/>
          <a:p>
            <a:r>
              <a:rPr lang="de-DE" dirty="0" err="1" smtClean="0">
                <a:solidFill>
                  <a:schemeClr val="bg1"/>
                </a:solidFill>
              </a:rPr>
              <a:t>Collider</a:t>
            </a:r>
            <a:r>
              <a:rPr lang="de-DE" dirty="0">
                <a:solidFill>
                  <a:schemeClr val="bg1"/>
                </a:solidFill>
              </a:rPr>
              <a:t>:</a:t>
            </a:r>
            <a:r>
              <a:rPr lang="de-DE" dirty="0" smtClean="0">
                <a:solidFill>
                  <a:schemeClr val="bg1"/>
                </a:solidFill>
              </a:rPr>
              <a:t> c = 503 m</a:t>
            </a:r>
            <a:endParaRPr lang="en-US" dirty="0">
              <a:solidFill>
                <a:schemeClr val="bg1"/>
              </a:solidFill>
            </a:endParaRPr>
          </a:p>
        </p:txBody>
      </p:sp>
      <p:sp>
        <p:nvSpPr>
          <p:cNvPr id="8" name="Textfeld 7"/>
          <p:cNvSpPr txBox="1"/>
          <p:nvPr/>
        </p:nvSpPr>
        <p:spPr>
          <a:xfrm>
            <a:off x="5940152" y="1844824"/>
            <a:ext cx="1944763" cy="369332"/>
          </a:xfrm>
          <a:prstGeom prst="rect">
            <a:avLst/>
          </a:prstGeom>
          <a:noFill/>
        </p:spPr>
        <p:txBody>
          <a:bodyPr wrap="none" rtlCol="0">
            <a:spAutoFit/>
          </a:bodyPr>
          <a:lstStyle/>
          <a:p>
            <a:r>
              <a:rPr lang="de-DE" dirty="0" smtClean="0">
                <a:solidFill>
                  <a:schemeClr val="bg1"/>
                </a:solidFill>
              </a:rPr>
              <a:t>SIS100: c = 1100 m</a:t>
            </a:r>
            <a:endParaRPr lang="en-US" dirty="0">
              <a:solidFill>
                <a:schemeClr val="bg1"/>
              </a:solidFill>
            </a:endParaRPr>
          </a:p>
        </p:txBody>
      </p:sp>
    </p:spTree>
    <p:extLst>
      <p:ext uri="{BB962C8B-B14F-4D97-AF65-F5344CB8AC3E}">
        <p14:creationId xmlns:p14="http://schemas.microsoft.com/office/powerpoint/2010/main" val="3396620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3F60B2C-D9C5-48F3-96B4-2019EB1D1ED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94" y="287282"/>
            <a:ext cx="9192250" cy="656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a:xfrm>
            <a:off x="0" y="-163984"/>
            <a:ext cx="9144000" cy="928688"/>
          </a:xfrm>
          <a:prstGeom prst="rect">
            <a:avLst/>
          </a:prstGeom>
          <a:ln w="3175">
            <a:noFill/>
          </a:ln>
        </p:spPr>
        <p:txBody>
          <a:bodyPr vert="horz" lIns="91440" tIns="45720" rIns="91440" bIns="45720" rtlCol="0" anchor="ctr">
            <a:no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pPr>
              <a:defRPr/>
            </a:pPr>
            <a:r>
              <a:rPr lang="en-GB" sz="3600" dirty="0" smtClean="0">
                <a:latin typeface="Tahoma" panose="020B0604030504040204" pitchFamily="34" charset="0"/>
                <a:ea typeface="Tahoma" panose="020B0604030504040204" pitchFamily="34" charset="0"/>
                <a:cs typeface="Tahoma" panose="020B0604030504040204" pitchFamily="34" charset="0"/>
              </a:rPr>
              <a:t>Facility for Antiproton &amp; Ion Research</a:t>
            </a:r>
            <a:endParaRPr lang="en-GB" sz="36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27"/>
          <p:cNvSpPr txBox="1"/>
          <p:nvPr/>
        </p:nvSpPr>
        <p:spPr>
          <a:xfrm>
            <a:off x="3395535" y="2356871"/>
            <a:ext cx="704039" cy="276999"/>
          </a:xfrm>
          <a:prstGeom prst="rect">
            <a:avLst/>
          </a:prstGeom>
          <a:noFill/>
        </p:spPr>
        <p:txBody>
          <a:bodyPr wrap="none" rtlCol="0">
            <a:spAutoFit/>
          </a:bodyPr>
          <a:lstStyle/>
          <a:p>
            <a:pPr fontAlgn="base">
              <a:spcBef>
                <a:spcPct val="0"/>
              </a:spcBef>
              <a:spcAft>
                <a:spcPct val="0"/>
              </a:spcAft>
              <a:defRPr/>
            </a:pPr>
            <a:r>
              <a:rPr lang="en-GB" sz="1200" b="1" kern="0" dirty="0" smtClean="0">
                <a:solidFill>
                  <a:srgbClr val="1B587C"/>
                </a:solidFill>
                <a:latin typeface="Verdana"/>
                <a:cs typeface="Arial" charset="0"/>
              </a:rPr>
              <a:t>SIS18</a:t>
            </a:r>
            <a:endParaRPr lang="en-GB" sz="1200" b="1" kern="0" dirty="0">
              <a:solidFill>
                <a:srgbClr val="1B587C"/>
              </a:solidFill>
              <a:latin typeface="Verdana"/>
              <a:cs typeface="Arial" charset="0"/>
            </a:endParaRPr>
          </a:p>
        </p:txBody>
      </p:sp>
      <p:sp>
        <p:nvSpPr>
          <p:cNvPr id="6" name="TextBox 30"/>
          <p:cNvSpPr txBox="1"/>
          <p:nvPr/>
        </p:nvSpPr>
        <p:spPr>
          <a:xfrm>
            <a:off x="3895624" y="4133228"/>
            <a:ext cx="647934" cy="276999"/>
          </a:xfrm>
          <a:prstGeom prst="rect">
            <a:avLst/>
          </a:prstGeom>
          <a:noFill/>
        </p:spPr>
        <p:txBody>
          <a:bodyPr wrap="none" rtlCol="0">
            <a:spAutoFit/>
          </a:bodyPr>
          <a:lstStyle/>
          <a:p>
            <a:pPr fontAlgn="base">
              <a:spcBef>
                <a:spcPct val="0"/>
              </a:spcBef>
              <a:spcAft>
                <a:spcPct val="0"/>
              </a:spcAft>
              <a:defRPr/>
            </a:pPr>
            <a:r>
              <a:rPr lang="en-GB" sz="1200" b="1" kern="0" dirty="0" smtClean="0">
                <a:solidFill>
                  <a:srgbClr val="9F2936"/>
                </a:solidFill>
                <a:latin typeface="Verdana"/>
                <a:cs typeface="Arial" charset="0"/>
              </a:rPr>
              <a:t>HESR</a:t>
            </a:r>
            <a:endParaRPr lang="en-GB" sz="1200" b="1" kern="0" dirty="0">
              <a:solidFill>
                <a:srgbClr val="9F2936"/>
              </a:solidFill>
              <a:latin typeface="Verdana"/>
              <a:cs typeface="Arial" charset="0"/>
            </a:endParaRPr>
          </a:p>
        </p:txBody>
      </p:sp>
      <p:sp>
        <p:nvSpPr>
          <p:cNvPr id="7" name="TextBox 31"/>
          <p:cNvSpPr txBox="1"/>
          <p:nvPr/>
        </p:nvSpPr>
        <p:spPr>
          <a:xfrm>
            <a:off x="4054016" y="6092056"/>
            <a:ext cx="622628" cy="276999"/>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9F2936"/>
                </a:solidFill>
                <a:latin typeface="Verdana"/>
                <a:cs typeface="Arial" charset="0"/>
              </a:rPr>
              <a:t>CR</a:t>
            </a:r>
            <a:r>
              <a:rPr lang="en-GB" sz="1200" kern="0" dirty="0" smtClean="0">
                <a:solidFill>
                  <a:srgbClr val="9F2936"/>
                </a:solidFill>
                <a:latin typeface="Verdana"/>
                <a:cs typeface="Arial" charset="0"/>
              </a:rPr>
              <a:t> </a:t>
            </a:r>
            <a:endParaRPr lang="en-GB" sz="1200" i="1" kern="0" dirty="0">
              <a:solidFill>
                <a:srgbClr val="9F2936"/>
              </a:solidFill>
              <a:latin typeface="Verdana"/>
              <a:cs typeface="Arial" charset="0"/>
            </a:endParaRPr>
          </a:p>
        </p:txBody>
      </p:sp>
      <p:sp>
        <p:nvSpPr>
          <p:cNvPr id="8" name="TextBox 36"/>
          <p:cNvSpPr txBox="1"/>
          <p:nvPr/>
        </p:nvSpPr>
        <p:spPr>
          <a:xfrm>
            <a:off x="6527511" y="2819367"/>
            <a:ext cx="1755195" cy="461665"/>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F07F09"/>
                </a:solidFill>
                <a:latin typeface="Verdana"/>
                <a:cs typeface="Arial" charset="0"/>
              </a:rPr>
              <a:t>Compressed Baryonic Matter</a:t>
            </a:r>
          </a:p>
        </p:txBody>
      </p:sp>
      <p:sp>
        <p:nvSpPr>
          <p:cNvPr id="9" name="TextBox 36"/>
          <p:cNvSpPr txBox="1"/>
          <p:nvPr/>
        </p:nvSpPr>
        <p:spPr>
          <a:xfrm>
            <a:off x="5724128" y="4119463"/>
            <a:ext cx="3419872" cy="461665"/>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F07F09"/>
                </a:solidFill>
                <a:latin typeface="Verdana"/>
                <a:cs typeface="Arial" charset="0"/>
              </a:rPr>
              <a:t>Super Fragment-Separator:</a:t>
            </a:r>
          </a:p>
          <a:p>
            <a:pPr fontAlgn="base">
              <a:spcBef>
                <a:spcPct val="0"/>
              </a:spcBef>
              <a:spcAft>
                <a:spcPct val="0"/>
              </a:spcAft>
              <a:defRPr/>
            </a:pPr>
            <a:r>
              <a:rPr lang="en-GB" sz="1200" b="1" kern="0" dirty="0" smtClean="0">
                <a:solidFill>
                  <a:srgbClr val="F07F09"/>
                </a:solidFill>
                <a:latin typeface="Verdana"/>
                <a:cs typeface="Arial" charset="0"/>
              </a:rPr>
              <a:t>Nuclear Structure and Astrophysics</a:t>
            </a:r>
          </a:p>
        </p:txBody>
      </p:sp>
      <p:sp>
        <p:nvSpPr>
          <p:cNvPr id="10" name="TextBox 36"/>
          <p:cNvSpPr txBox="1"/>
          <p:nvPr/>
        </p:nvSpPr>
        <p:spPr>
          <a:xfrm>
            <a:off x="3491880" y="3573016"/>
            <a:ext cx="1755195" cy="461665"/>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F07F09"/>
                </a:solidFill>
                <a:latin typeface="Verdana"/>
                <a:cs typeface="Arial" charset="0"/>
              </a:rPr>
              <a:t>Anti-Proton Physics</a:t>
            </a:r>
            <a:endParaRPr lang="en-GB" sz="1200" b="1" kern="0" dirty="0">
              <a:solidFill>
                <a:srgbClr val="F07F09"/>
              </a:solidFill>
              <a:latin typeface="Verdana"/>
              <a:cs typeface="Arial" charset="0"/>
            </a:endParaRPr>
          </a:p>
        </p:txBody>
      </p:sp>
      <p:sp>
        <p:nvSpPr>
          <p:cNvPr id="11" name="TextBox 29"/>
          <p:cNvSpPr txBox="1"/>
          <p:nvPr/>
        </p:nvSpPr>
        <p:spPr>
          <a:xfrm>
            <a:off x="2560963" y="2251961"/>
            <a:ext cx="817315" cy="276999"/>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9F2936"/>
                </a:solidFill>
                <a:latin typeface="Verdana"/>
                <a:cs typeface="Arial" charset="0"/>
              </a:rPr>
              <a:t>p-Linac</a:t>
            </a:r>
            <a:endParaRPr lang="en-GB" sz="1200" b="1" kern="0" dirty="0">
              <a:solidFill>
                <a:srgbClr val="9F2936"/>
              </a:solidFill>
              <a:latin typeface="Verdana"/>
              <a:cs typeface="Arial" charset="0"/>
            </a:endParaRPr>
          </a:p>
        </p:txBody>
      </p:sp>
      <p:sp>
        <p:nvSpPr>
          <p:cNvPr id="12" name="Text Box 7"/>
          <p:cNvSpPr txBox="1">
            <a:spLocks noChangeArrowheads="1"/>
          </p:cNvSpPr>
          <p:nvPr/>
        </p:nvSpPr>
        <p:spPr bwMode="auto">
          <a:xfrm>
            <a:off x="93348" y="3501008"/>
            <a:ext cx="3465532" cy="904863"/>
          </a:xfrm>
          <a:prstGeom prst="rect">
            <a:avLst/>
          </a:prstGeom>
          <a:solidFill>
            <a:srgbClr val="FFFFFF">
              <a:alpha val="70000"/>
            </a:srgbClr>
          </a:solidFill>
          <a:ln w="9525">
            <a:noFill/>
            <a:miter lim="800000"/>
            <a:headEnd/>
            <a:tailEnd/>
          </a:ln>
          <a:effectLst/>
        </p:spPr>
        <p:txBody>
          <a:bodyPr wrap="square">
            <a:prstTxWarp prst="textNoShape">
              <a:avLst/>
            </a:prstTxWarp>
            <a:spAutoFit/>
          </a:bodyPr>
          <a:lstStyle/>
          <a:p>
            <a:pPr defTabSz="457200">
              <a:lnSpc>
                <a:spcPct val="110000"/>
              </a:lnSpc>
              <a:buFontTx/>
              <a:buChar char="•"/>
            </a:pPr>
            <a:r>
              <a:rPr lang="en-GB" sz="1600" dirty="0">
                <a:solidFill>
                  <a:srgbClr val="14425D"/>
                </a:solidFill>
              </a:rPr>
              <a:t> </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10</a:t>
            </a:r>
            <a:r>
              <a:rPr lang="en-GB" sz="1600" baseline="30000" dirty="0">
                <a:solidFill>
                  <a:srgbClr val="14425D"/>
                </a:solidFill>
                <a:latin typeface="Tahoma" panose="020B0604030504040204" pitchFamily="34" charset="0"/>
                <a:ea typeface="Tahoma" panose="020B0604030504040204" pitchFamily="34" charset="0"/>
                <a:cs typeface="Tahoma" panose="020B0604030504040204" pitchFamily="34" charset="0"/>
              </a:rPr>
              <a:t>12</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/s; 1.5 </a:t>
            </a:r>
            <a:r>
              <a:rPr lang="en-GB" sz="1600" dirty="0" err="1">
                <a:solidFill>
                  <a:srgbClr val="14425D"/>
                </a:solidFill>
                <a:latin typeface="Tahoma" panose="020B0604030504040204" pitchFamily="34" charset="0"/>
                <a:ea typeface="Tahoma" panose="020B0604030504040204" pitchFamily="34" charset="0"/>
                <a:cs typeface="Tahoma" panose="020B0604030504040204" pitchFamily="34" charset="0"/>
              </a:rPr>
              <a:t>GeV/u</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 </a:t>
            </a:r>
            <a:r>
              <a:rPr lang="en-GB" sz="1600" baseline="30000" dirty="0">
                <a:solidFill>
                  <a:srgbClr val="14425D"/>
                </a:solidFill>
                <a:latin typeface="Tahoma" panose="020B0604030504040204" pitchFamily="34" charset="0"/>
                <a:ea typeface="Tahoma" panose="020B0604030504040204" pitchFamily="34" charset="0"/>
                <a:cs typeface="Tahoma" panose="020B0604030504040204" pitchFamily="34" charset="0"/>
              </a:rPr>
              <a:t>238</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U</a:t>
            </a:r>
            <a:r>
              <a:rPr lang="en-GB" sz="1600" baseline="30000" dirty="0">
                <a:solidFill>
                  <a:srgbClr val="14425D"/>
                </a:solidFill>
                <a:latin typeface="Tahoma" panose="020B0604030504040204" pitchFamily="34" charset="0"/>
                <a:ea typeface="Tahoma" panose="020B0604030504040204" pitchFamily="34" charset="0"/>
                <a:cs typeface="Tahoma" panose="020B0604030504040204" pitchFamily="34" charset="0"/>
              </a:rPr>
              <a:t>28+</a:t>
            </a:r>
          </a:p>
          <a:p>
            <a:pPr defTabSz="457200">
              <a:lnSpc>
                <a:spcPct val="110000"/>
              </a:lnSpc>
              <a:buFontTx/>
              <a:buChar char="•"/>
            </a:pP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 10</a:t>
            </a:r>
            <a:r>
              <a:rPr lang="en-GB" sz="1600" baseline="30000" dirty="0">
                <a:solidFill>
                  <a:srgbClr val="14425D"/>
                </a:solidFill>
                <a:latin typeface="Tahoma" panose="020B0604030504040204" pitchFamily="34" charset="0"/>
                <a:ea typeface="Tahoma" panose="020B0604030504040204" pitchFamily="34" charset="0"/>
                <a:cs typeface="Tahoma" panose="020B0604030504040204" pitchFamily="34" charset="0"/>
              </a:rPr>
              <a:t>10</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/s </a:t>
            </a:r>
            <a:r>
              <a:rPr lang="en-GB" sz="1600" baseline="30000" dirty="0" smtClean="0">
                <a:solidFill>
                  <a:srgbClr val="14425D"/>
                </a:solidFill>
                <a:latin typeface="Tahoma" panose="020B0604030504040204" pitchFamily="34" charset="0"/>
                <a:ea typeface="Tahoma" panose="020B0604030504040204" pitchFamily="34" charset="0"/>
                <a:cs typeface="Tahoma" panose="020B0604030504040204" pitchFamily="34" charset="0"/>
              </a:rPr>
              <a:t>238</a:t>
            </a:r>
            <a:r>
              <a:rPr lang="en-GB" sz="1600" dirty="0" smtClean="0">
                <a:solidFill>
                  <a:srgbClr val="14425D"/>
                </a:solidFill>
                <a:latin typeface="Tahoma" panose="020B0604030504040204" pitchFamily="34" charset="0"/>
                <a:ea typeface="Tahoma" panose="020B0604030504040204" pitchFamily="34" charset="0"/>
                <a:cs typeface="Tahoma" panose="020B0604030504040204" pitchFamily="34" charset="0"/>
              </a:rPr>
              <a:t>U</a:t>
            </a:r>
            <a:r>
              <a:rPr lang="en-GB" sz="1600" baseline="30000" dirty="0" smtClean="0">
                <a:solidFill>
                  <a:srgbClr val="14425D"/>
                </a:solidFill>
                <a:latin typeface="Tahoma" panose="020B0604030504040204" pitchFamily="34" charset="0"/>
                <a:ea typeface="Tahoma" panose="020B0604030504040204" pitchFamily="34" charset="0"/>
                <a:cs typeface="Tahoma" panose="020B0604030504040204" pitchFamily="34" charset="0"/>
              </a:rPr>
              <a:t>92+</a:t>
            </a:r>
            <a:r>
              <a:rPr lang="en-GB" sz="1600" dirty="0" smtClean="0">
                <a:solidFill>
                  <a:srgbClr val="14425D"/>
                </a:solidFill>
                <a:latin typeface="Tahoma" panose="020B0604030504040204" pitchFamily="34" charset="0"/>
                <a:ea typeface="Tahoma" panose="020B0604030504040204" pitchFamily="34" charset="0"/>
                <a:cs typeface="Tahoma" panose="020B0604030504040204" pitchFamily="34" charset="0"/>
              </a:rPr>
              <a:t> </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up to </a:t>
            </a:r>
            <a:r>
              <a:rPr lang="en-GB" sz="1600" dirty="0" smtClean="0">
                <a:solidFill>
                  <a:srgbClr val="14425D"/>
                </a:solidFill>
                <a:latin typeface="Tahoma" panose="020B0604030504040204" pitchFamily="34" charset="0"/>
                <a:ea typeface="Tahoma" panose="020B0604030504040204" pitchFamily="34" charset="0"/>
                <a:cs typeface="Tahoma" panose="020B0604030504040204" pitchFamily="34" charset="0"/>
              </a:rPr>
              <a:t>11 (35) </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GeV/u</a:t>
            </a:r>
          </a:p>
          <a:p>
            <a:pPr defTabSz="457200">
              <a:lnSpc>
                <a:spcPct val="110000"/>
              </a:lnSpc>
              <a:buFontTx/>
              <a:buChar char="•"/>
            </a:pP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 3x10</a:t>
            </a:r>
            <a:r>
              <a:rPr lang="en-GB" sz="1600" baseline="30000" dirty="0">
                <a:solidFill>
                  <a:srgbClr val="14425D"/>
                </a:solidFill>
                <a:latin typeface="Tahoma" panose="020B0604030504040204" pitchFamily="34" charset="0"/>
                <a:ea typeface="Tahoma" panose="020B0604030504040204" pitchFamily="34" charset="0"/>
                <a:cs typeface="Tahoma" panose="020B0604030504040204" pitchFamily="34" charset="0"/>
              </a:rPr>
              <a:t>13</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/s </a:t>
            </a:r>
            <a:r>
              <a:rPr lang="en-GB" sz="1600" dirty="0" smtClean="0">
                <a:solidFill>
                  <a:srgbClr val="14425D"/>
                </a:solidFill>
                <a:latin typeface="Tahoma" panose="020B0604030504040204" pitchFamily="34" charset="0"/>
                <a:ea typeface="Tahoma" panose="020B0604030504040204" pitchFamily="34" charset="0"/>
                <a:cs typeface="Tahoma" panose="020B0604030504040204" pitchFamily="34" charset="0"/>
              </a:rPr>
              <a:t>30 (90) </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GeV protons</a:t>
            </a:r>
          </a:p>
        </p:txBody>
      </p:sp>
      <p:sp>
        <p:nvSpPr>
          <p:cNvPr id="14" name="Text Box 9"/>
          <p:cNvSpPr txBox="1">
            <a:spLocks noChangeArrowheads="1"/>
          </p:cNvSpPr>
          <p:nvPr/>
        </p:nvSpPr>
        <p:spPr bwMode="auto">
          <a:xfrm>
            <a:off x="28706" y="4875779"/>
            <a:ext cx="3366830" cy="929485"/>
          </a:xfrm>
          <a:prstGeom prst="rect">
            <a:avLst/>
          </a:prstGeom>
          <a:solidFill>
            <a:srgbClr val="FFFFFF">
              <a:alpha val="62000"/>
            </a:srgbClr>
          </a:solidFill>
          <a:ln w="9525">
            <a:noFill/>
            <a:miter lim="800000"/>
            <a:headEnd/>
            <a:tailEnd/>
          </a:ln>
          <a:effectLst/>
        </p:spPr>
        <p:txBody>
          <a:bodyPr wrap="square">
            <a:prstTxWarp prst="textNoShape">
              <a:avLst/>
            </a:prstTxWarp>
            <a:spAutoFit/>
          </a:bodyPr>
          <a:lstStyle/>
          <a:p>
            <a:pPr defTabSz="457200">
              <a:lnSpc>
                <a:spcPct val="110000"/>
              </a:lnSpc>
              <a:buFontTx/>
              <a:buChar char="•"/>
            </a:pPr>
            <a:r>
              <a:rPr lang="en-GB" sz="1600" dirty="0">
                <a:solidFill>
                  <a:srgbClr val="14425D"/>
                </a:solidFill>
              </a:rPr>
              <a:t> </a:t>
            </a:r>
            <a:r>
              <a:rPr lang="en-GB" sz="1600" dirty="0" smtClean="0">
                <a:solidFill>
                  <a:srgbClr val="14425D"/>
                </a:solidFill>
                <a:latin typeface="Tahoma" panose="020B0604030504040204" pitchFamily="34" charset="0"/>
                <a:ea typeface="Tahoma" panose="020B0604030504040204" pitchFamily="34" charset="0"/>
                <a:cs typeface="Tahoma" panose="020B0604030504040204" pitchFamily="34" charset="0"/>
              </a:rPr>
              <a:t>radioactive </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beams up to</a:t>
            </a:r>
            <a:b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b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  1.5 - 2 GeV/u; </a:t>
            </a:r>
            <a:endParaRPr lang="en-GB" sz="1600" dirty="0" smtClean="0">
              <a:solidFill>
                <a:srgbClr val="14425D"/>
              </a:solidFill>
              <a:latin typeface="Tahoma" panose="020B0604030504040204" pitchFamily="34" charset="0"/>
              <a:ea typeface="Tahoma" panose="020B0604030504040204" pitchFamily="34" charset="0"/>
              <a:cs typeface="Tahoma" panose="020B0604030504040204" pitchFamily="34" charset="0"/>
            </a:endParaRPr>
          </a:p>
          <a:p>
            <a:pPr defTabSz="457200">
              <a:lnSpc>
                <a:spcPct val="70000"/>
              </a:lnSpc>
              <a:spcBef>
                <a:spcPct val="50000"/>
              </a:spcBef>
              <a:buFontTx/>
              <a:buChar char="•"/>
            </a:pP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 10</a:t>
            </a:r>
            <a:r>
              <a:rPr lang="en-GB" sz="1600" baseline="30000" dirty="0">
                <a:solidFill>
                  <a:srgbClr val="14425D"/>
                </a:solidFill>
                <a:latin typeface="Tahoma" panose="020B0604030504040204" pitchFamily="34" charset="0"/>
                <a:ea typeface="Tahoma" panose="020B0604030504040204" pitchFamily="34" charset="0"/>
                <a:cs typeface="Tahoma" panose="020B0604030504040204" pitchFamily="34" charset="0"/>
              </a:rPr>
              <a:t>11</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 antiprotons 1.5  - 15 GeV/c       </a:t>
            </a:r>
          </a:p>
        </p:txBody>
      </p:sp>
      <p:sp>
        <p:nvSpPr>
          <p:cNvPr id="15" name="Text Box 9"/>
          <p:cNvSpPr txBox="1">
            <a:spLocks noChangeArrowheads="1"/>
          </p:cNvSpPr>
          <p:nvPr/>
        </p:nvSpPr>
        <p:spPr bwMode="auto">
          <a:xfrm>
            <a:off x="179512" y="3058334"/>
            <a:ext cx="1974210" cy="442674"/>
          </a:xfrm>
          <a:prstGeom prst="roundRect">
            <a:avLst/>
          </a:prstGeom>
          <a:solidFill>
            <a:schemeClr val="tx2">
              <a:lumMod val="10000"/>
              <a:lumOff val="90000"/>
            </a:schemeClr>
          </a:solidFill>
          <a:ln w="9525">
            <a:noFill/>
            <a:miter lim="800000"/>
            <a:headEnd/>
            <a:tailEnd/>
          </a:ln>
          <a:effectLst>
            <a:outerShdw blurRad="50800" dist="38100" dir="2700000" algn="tl" rotWithShape="0">
              <a:prstClr val="black">
                <a:alpha val="40000"/>
              </a:prstClr>
            </a:outerShdw>
          </a:effectLst>
        </p:spPr>
        <p:txBody>
          <a:bodyPr wrap="none" anchor="ctr" anchorCtr="0">
            <a:spAutoFit/>
          </a:bodyPr>
          <a:lstStyle/>
          <a:p>
            <a:pPr algn="ctr" defTabSz="457200"/>
            <a:r>
              <a:rPr lang="en-GB" sz="2000" dirty="0" smtClean="0">
                <a:solidFill>
                  <a:srgbClr val="9F2936"/>
                </a:solidFill>
                <a:latin typeface="Tahoma" panose="020B0604030504040204" pitchFamily="34" charset="0"/>
                <a:ea typeface="Tahoma" panose="020B0604030504040204" pitchFamily="34" charset="0"/>
                <a:cs typeface="Tahoma" panose="020B0604030504040204" pitchFamily="34" charset="0"/>
              </a:rPr>
              <a:t>Primary Beams</a:t>
            </a:r>
            <a:endParaRPr lang="en-GB" sz="2000" dirty="0">
              <a:solidFill>
                <a:srgbClr val="9F2936"/>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 Box 9"/>
          <p:cNvSpPr txBox="1">
            <a:spLocks noChangeArrowheads="1"/>
          </p:cNvSpPr>
          <p:nvPr/>
        </p:nvSpPr>
        <p:spPr bwMode="auto">
          <a:xfrm>
            <a:off x="107504" y="4426486"/>
            <a:ext cx="2301840" cy="442674"/>
          </a:xfrm>
          <a:prstGeom prst="roundRect">
            <a:avLst/>
          </a:prstGeom>
          <a:solidFill>
            <a:schemeClr val="tx2">
              <a:lumMod val="10000"/>
              <a:lumOff val="90000"/>
            </a:schemeClr>
          </a:solidFill>
          <a:ln w="9525">
            <a:noFill/>
            <a:miter lim="800000"/>
            <a:headEnd/>
            <a:tailEnd/>
          </a:ln>
          <a:effectLst>
            <a:outerShdw blurRad="50800" dist="38100" dir="2700000" algn="tl" rotWithShape="0">
              <a:prstClr val="black">
                <a:alpha val="40000"/>
              </a:prstClr>
            </a:outerShdw>
          </a:effectLst>
        </p:spPr>
        <p:txBody>
          <a:bodyPr wrap="none" anchor="ctr" anchorCtr="0">
            <a:spAutoFit/>
          </a:bodyPr>
          <a:lstStyle/>
          <a:p>
            <a:pPr algn="ctr" defTabSz="457200"/>
            <a:r>
              <a:rPr lang="en-GB" sz="2000" dirty="0" smtClean="0">
                <a:solidFill>
                  <a:srgbClr val="9F2936"/>
                </a:solidFill>
                <a:latin typeface="Tahoma" panose="020B0604030504040204" pitchFamily="34" charset="0"/>
                <a:ea typeface="Tahoma" panose="020B0604030504040204" pitchFamily="34" charset="0"/>
                <a:cs typeface="Tahoma" panose="020B0604030504040204" pitchFamily="34" charset="0"/>
              </a:rPr>
              <a:t>Secondary Beams</a:t>
            </a:r>
            <a:endParaRPr lang="en-GB" sz="2000" dirty="0">
              <a:solidFill>
                <a:srgbClr val="9F2936"/>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Box 9"/>
          <p:cNvSpPr txBox="1">
            <a:spLocks noChangeArrowheads="1"/>
          </p:cNvSpPr>
          <p:nvPr/>
        </p:nvSpPr>
        <p:spPr bwMode="auto">
          <a:xfrm>
            <a:off x="65995" y="5794638"/>
            <a:ext cx="2637323" cy="442674"/>
          </a:xfrm>
          <a:prstGeom prst="roundRect">
            <a:avLst/>
          </a:prstGeom>
          <a:solidFill>
            <a:schemeClr val="tx2">
              <a:lumMod val="10000"/>
              <a:lumOff val="90000"/>
            </a:schemeClr>
          </a:solidFill>
          <a:ln w="9525">
            <a:noFill/>
            <a:miter lim="800000"/>
            <a:headEnd/>
            <a:tailEnd/>
          </a:ln>
          <a:effectLst>
            <a:outerShdw blurRad="50800" dist="38100" dir="2700000" algn="tl" rotWithShape="0">
              <a:prstClr val="black">
                <a:alpha val="40000"/>
              </a:prstClr>
            </a:outerShdw>
          </a:effectLst>
        </p:spPr>
        <p:txBody>
          <a:bodyPr wrap="none" anchor="ctr" anchorCtr="0">
            <a:spAutoFit/>
          </a:bodyPr>
          <a:lstStyle/>
          <a:p>
            <a:pPr algn="ctr" defTabSz="457200"/>
            <a:r>
              <a:rPr lang="en-GB" sz="2000" dirty="0" smtClean="0">
                <a:solidFill>
                  <a:srgbClr val="9F2936"/>
                </a:solidFill>
                <a:latin typeface="Tahoma" panose="020B0604030504040204" pitchFamily="34" charset="0"/>
                <a:ea typeface="Tahoma" panose="020B0604030504040204" pitchFamily="34" charset="0"/>
                <a:cs typeface="Tahoma" panose="020B0604030504040204" pitchFamily="34" charset="0"/>
              </a:rPr>
              <a:t>Technical Challenges</a:t>
            </a:r>
            <a:endParaRPr lang="en-GB" sz="2000" dirty="0">
              <a:solidFill>
                <a:srgbClr val="9F2936"/>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5"/>
          <p:cNvSpPr>
            <a:spLocks noChangeArrowheads="1"/>
          </p:cNvSpPr>
          <p:nvPr/>
        </p:nvSpPr>
        <p:spPr bwMode="auto">
          <a:xfrm>
            <a:off x="3127" y="6253223"/>
            <a:ext cx="4034797" cy="560153"/>
          </a:xfrm>
          <a:prstGeom prst="rect">
            <a:avLst/>
          </a:prstGeom>
          <a:solidFill>
            <a:srgbClr val="FFFFFF">
              <a:alpha val="80000"/>
            </a:srgbClr>
          </a:solidFill>
          <a:ln w="9525">
            <a:noFill/>
            <a:miter lim="800000"/>
            <a:headEnd/>
            <a:tailEnd/>
          </a:ln>
          <a:effectLst/>
        </p:spPr>
        <p:txBody>
          <a:bodyPr wrap="square">
            <a:prstTxWarp prst="textNoShape">
              <a:avLst/>
            </a:prstTxWarp>
            <a:spAutoFit/>
          </a:bodyPr>
          <a:lstStyle/>
          <a:p>
            <a:pPr defTabSz="457200">
              <a:lnSpc>
                <a:spcPct val="70000"/>
              </a:lnSpc>
              <a:spcBef>
                <a:spcPct val="50000"/>
              </a:spcBef>
              <a:buFontTx/>
              <a:buChar char="•"/>
            </a:pPr>
            <a:r>
              <a:rPr lang="en-GB" sz="1600" dirty="0" smtClean="0">
                <a:solidFill>
                  <a:srgbClr val="14425D"/>
                </a:solidFill>
                <a:latin typeface="Tahoma" panose="020B0604030504040204" pitchFamily="34" charset="0"/>
                <a:ea typeface="Tahoma" panose="020B0604030504040204" pitchFamily="34" charset="0"/>
                <a:cs typeface="Tahoma" panose="020B0604030504040204" pitchFamily="34" charset="0"/>
              </a:rPr>
              <a:t> </a:t>
            </a: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rapid cycling superconducting magnets</a:t>
            </a:r>
          </a:p>
          <a:p>
            <a:pPr defTabSz="457200">
              <a:lnSpc>
                <a:spcPct val="70000"/>
              </a:lnSpc>
              <a:spcBef>
                <a:spcPct val="50000"/>
              </a:spcBef>
              <a:buFontTx/>
              <a:buChar char="•"/>
            </a:pPr>
            <a:r>
              <a:rPr lang="en-GB" sz="1600" dirty="0">
                <a:solidFill>
                  <a:srgbClr val="14425D"/>
                </a:solidFill>
                <a:latin typeface="Tahoma" panose="020B0604030504040204" pitchFamily="34" charset="0"/>
                <a:ea typeface="Tahoma" panose="020B0604030504040204" pitchFamily="34" charset="0"/>
                <a:cs typeface="Tahoma" panose="020B0604030504040204" pitchFamily="34" charset="0"/>
              </a:rPr>
              <a:t> dynamical vacuum</a:t>
            </a:r>
          </a:p>
        </p:txBody>
      </p:sp>
      <p:cxnSp>
        <p:nvCxnSpPr>
          <p:cNvPr id="20" name="Gerade Verbindung mit Pfeil 19"/>
          <p:cNvCxnSpPr/>
          <p:nvPr/>
        </p:nvCxnSpPr>
        <p:spPr>
          <a:xfrm>
            <a:off x="4054016" y="6453336"/>
            <a:ext cx="729081" cy="145"/>
          </a:xfrm>
          <a:prstGeom prst="straightConnector1">
            <a:avLst/>
          </a:prstGeom>
          <a:noFill/>
          <a:ln w="42500" cap="flat" cmpd="sng" algn="ctr">
            <a:solidFill>
              <a:sysClr val="windowText" lastClr="000000"/>
            </a:solidFill>
            <a:prstDash val="solid"/>
            <a:headEnd type="arrow"/>
            <a:tailEnd type="arrow"/>
          </a:ln>
          <a:effectLst>
            <a:outerShdw blurRad="65500" dist="38100" dir="5400000" rotWithShape="0">
              <a:srgbClr val="000000">
                <a:alpha val="40000"/>
              </a:srgbClr>
            </a:outerShdw>
          </a:effectLst>
        </p:spPr>
      </p:cxnSp>
      <p:sp>
        <p:nvSpPr>
          <p:cNvPr id="21" name="Textfeld 20"/>
          <p:cNvSpPr txBox="1"/>
          <p:nvPr/>
        </p:nvSpPr>
        <p:spPr>
          <a:xfrm>
            <a:off x="4037924" y="6520514"/>
            <a:ext cx="729081" cy="276999"/>
          </a:xfrm>
          <a:prstGeom prst="rect">
            <a:avLst/>
          </a:prstGeom>
          <a:noFill/>
        </p:spPr>
        <p:txBody>
          <a:bodyPr wrap="square" rtlCol="0">
            <a:spAutoFit/>
          </a:bodyPr>
          <a:lstStyle/>
          <a:p>
            <a:pPr fontAlgn="base">
              <a:spcBef>
                <a:spcPct val="0"/>
              </a:spcBef>
              <a:spcAft>
                <a:spcPct val="0"/>
              </a:spcAft>
              <a:defRPr/>
            </a:pPr>
            <a:r>
              <a:rPr lang="en-GB" sz="1200" kern="0" dirty="0" smtClean="0">
                <a:solidFill>
                  <a:prstClr val="black"/>
                </a:solidFill>
                <a:latin typeface="Verdana"/>
                <a:cs typeface="Arial" charset="0"/>
              </a:rPr>
              <a:t>100 m</a:t>
            </a:r>
            <a:endParaRPr lang="en-GB" sz="1200" kern="0" dirty="0">
              <a:solidFill>
                <a:prstClr val="black"/>
              </a:solidFill>
              <a:latin typeface="Verdana"/>
              <a:cs typeface="Arial" charset="0"/>
            </a:endParaRPr>
          </a:p>
        </p:txBody>
      </p:sp>
      <p:sp>
        <p:nvSpPr>
          <p:cNvPr id="22" name="Textfeld 21"/>
          <p:cNvSpPr txBox="1"/>
          <p:nvPr/>
        </p:nvSpPr>
        <p:spPr>
          <a:xfrm>
            <a:off x="6763666" y="5828017"/>
            <a:ext cx="2081339" cy="830997"/>
          </a:xfrm>
          <a:prstGeom prst="rect">
            <a:avLst/>
          </a:prstGeom>
          <a:noFill/>
        </p:spPr>
        <p:txBody>
          <a:bodyPr wrap="none" rtlCol="0">
            <a:spAutoFit/>
          </a:bodyPr>
          <a:lstStyle/>
          <a:p>
            <a:r>
              <a:rPr lang="de-DE" sz="2400"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FAIR </a:t>
            </a:r>
            <a:r>
              <a:rPr lang="de-DE" sz="2400" dirty="0" err="1"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phase</a:t>
            </a:r>
            <a:r>
              <a:rPr lang="de-DE" sz="2400"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1</a:t>
            </a:r>
          </a:p>
          <a:p>
            <a:r>
              <a:rPr lang="de-DE" sz="2400" dirty="0" smtClean="0">
                <a:solidFill>
                  <a:srgbClr val="D1C92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FAIR </a:t>
            </a:r>
            <a:r>
              <a:rPr lang="de-DE" sz="2400" dirty="0" err="1" smtClean="0">
                <a:solidFill>
                  <a:srgbClr val="D1C92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phase</a:t>
            </a:r>
            <a:r>
              <a:rPr lang="de-DE" sz="2400" dirty="0" smtClean="0">
                <a:solidFill>
                  <a:srgbClr val="D1C92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 </a:t>
            </a:r>
          </a:p>
        </p:txBody>
      </p:sp>
      <p:pic>
        <p:nvPicPr>
          <p:cNvPr id="23" name="Picture 22"/>
          <p:cNvPicPr preferRelativeResize="0">
            <a:picLocks noChangeAspect="1" noChangeArrowheads="1"/>
          </p:cNvPicPr>
          <p:nvPr/>
        </p:nvPicPr>
        <p:blipFill>
          <a:blip r:embed="rId4"/>
          <a:srcRect/>
          <a:stretch>
            <a:fillRect/>
          </a:stretch>
        </p:blipFill>
        <p:spPr bwMode="auto">
          <a:xfrm>
            <a:off x="827584" y="618654"/>
            <a:ext cx="479425" cy="292100"/>
          </a:xfrm>
          <a:prstGeom prst="rect">
            <a:avLst/>
          </a:prstGeom>
          <a:noFill/>
          <a:ln w="9525" cap="rnd" algn="ctr">
            <a:solidFill>
              <a:srgbClr val="000000"/>
            </a:solidFill>
            <a:prstDash val="sysDot"/>
            <a:miter lim="800000"/>
            <a:headEnd/>
            <a:tailEnd/>
          </a:ln>
        </p:spPr>
      </p:pic>
      <p:pic>
        <p:nvPicPr>
          <p:cNvPr id="24" name="Picture 52"/>
          <p:cNvPicPr preferRelativeResize="0">
            <a:picLocks noChangeAspect="1" noChangeArrowheads="1"/>
          </p:cNvPicPr>
          <p:nvPr/>
        </p:nvPicPr>
        <p:blipFill>
          <a:blip r:embed="rId5"/>
          <a:srcRect/>
          <a:stretch>
            <a:fillRect/>
          </a:stretch>
        </p:blipFill>
        <p:spPr bwMode="auto">
          <a:xfrm>
            <a:off x="1393420" y="609260"/>
            <a:ext cx="479425" cy="322262"/>
          </a:xfrm>
          <a:prstGeom prst="rect">
            <a:avLst/>
          </a:prstGeom>
          <a:noFill/>
          <a:ln w="9525" cap="rnd">
            <a:solidFill>
              <a:srgbClr val="000000"/>
            </a:solidFill>
            <a:prstDash val="sysDot"/>
            <a:miter lim="800000"/>
            <a:headEnd/>
            <a:tailEnd/>
          </a:ln>
        </p:spPr>
      </p:pic>
      <p:pic>
        <p:nvPicPr>
          <p:cNvPr id="25" name="Picture 10"/>
          <p:cNvPicPr preferRelativeResize="0">
            <a:picLocks noChangeArrowheads="1"/>
          </p:cNvPicPr>
          <p:nvPr/>
        </p:nvPicPr>
        <p:blipFill>
          <a:blip r:embed="rId6"/>
          <a:srcRect/>
          <a:stretch>
            <a:fillRect/>
          </a:stretch>
        </p:blipFill>
        <p:spPr bwMode="auto">
          <a:xfrm>
            <a:off x="1966392" y="609777"/>
            <a:ext cx="479425" cy="306664"/>
          </a:xfrm>
          <a:prstGeom prst="rect">
            <a:avLst/>
          </a:prstGeom>
          <a:noFill/>
          <a:ln w="9525" cap="rnd" algn="ctr">
            <a:solidFill>
              <a:srgbClr val="000000"/>
            </a:solidFill>
            <a:prstDash val="sysDot"/>
            <a:miter lim="800000"/>
            <a:headEnd/>
            <a:tailEnd/>
          </a:ln>
        </p:spPr>
      </p:pic>
      <p:pic>
        <p:nvPicPr>
          <p:cNvPr id="26" name="Picture 34"/>
          <p:cNvPicPr preferRelativeResize="0">
            <a:picLocks noChangeArrowheads="1"/>
          </p:cNvPicPr>
          <p:nvPr/>
        </p:nvPicPr>
        <p:blipFill>
          <a:blip r:embed="rId7"/>
          <a:srcRect/>
          <a:stretch>
            <a:fillRect/>
          </a:stretch>
        </p:blipFill>
        <p:spPr bwMode="auto">
          <a:xfrm>
            <a:off x="2520785" y="624341"/>
            <a:ext cx="479425" cy="292100"/>
          </a:xfrm>
          <a:prstGeom prst="rect">
            <a:avLst/>
          </a:prstGeom>
          <a:noFill/>
          <a:ln w="9525" cap="rnd">
            <a:solidFill>
              <a:srgbClr val="000000"/>
            </a:solidFill>
            <a:prstDash val="sysDot"/>
            <a:miter lim="800000"/>
            <a:headEnd/>
            <a:tailEnd/>
          </a:ln>
        </p:spPr>
      </p:pic>
      <p:graphicFrame>
        <p:nvGraphicFramePr>
          <p:cNvPr id="27" name="Objekt 26"/>
          <p:cNvGraphicFramePr>
            <a:graphicFrameLocks/>
          </p:cNvGraphicFramePr>
          <p:nvPr>
            <p:extLst>
              <p:ext uri="{D42A27DB-BD31-4B8C-83A1-F6EECF244321}">
                <p14:modId xmlns:p14="http://schemas.microsoft.com/office/powerpoint/2010/main" val="3132053264"/>
              </p:ext>
            </p:extLst>
          </p:nvPr>
        </p:nvGraphicFramePr>
        <p:xfrm>
          <a:off x="3079294" y="627532"/>
          <a:ext cx="479425" cy="292100"/>
        </p:xfrm>
        <a:graphic>
          <a:graphicData uri="http://schemas.openxmlformats.org/presentationml/2006/ole">
            <mc:AlternateContent xmlns:mc="http://schemas.openxmlformats.org/markup-compatibility/2006">
              <mc:Choice xmlns:v="urn:schemas-microsoft-com:vml" Requires="v">
                <p:oleObj spid="_x0000_s4196" name="Photo Editor Photo" r:id="rId8" imgW="2723810" imgH="1695687" progId="">
                  <p:embed/>
                </p:oleObj>
              </mc:Choice>
              <mc:Fallback>
                <p:oleObj name="Photo Editor Photo" r:id="rId8" imgW="2723810" imgH="1695687" progId="">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294" y="627532"/>
                        <a:ext cx="479425" cy="2921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28"/>
          <p:cNvSpPr txBox="1"/>
          <p:nvPr/>
        </p:nvSpPr>
        <p:spPr>
          <a:xfrm>
            <a:off x="6228184" y="1542270"/>
            <a:ext cx="1176925" cy="276999"/>
          </a:xfrm>
          <a:prstGeom prst="rect">
            <a:avLst/>
          </a:prstGeom>
          <a:noFill/>
        </p:spPr>
        <p:txBody>
          <a:bodyPr wrap="none" rtlCol="0">
            <a:spAutoFit/>
          </a:bodyPr>
          <a:lstStyle/>
          <a:p>
            <a:pPr fontAlgn="base">
              <a:spcBef>
                <a:spcPct val="0"/>
              </a:spcBef>
              <a:spcAft>
                <a:spcPct val="0"/>
              </a:spcAft>
              <a:defRPr/>
            </a:pPr>
            <a:r>
              <a:rPr lang="en-GB" sz="1200" b="1" kern="0" dirty="0" smtClean="0">
                <a:solidFill>
                  <a:srgbClr val="9F2936"/>
                </a:solidFill>
                <a:latin typeface="Verdana"/>
                <a:cs typeface="Arial" charset="0"/>
              </a:rPr>
              <a:t>SIS100</a:t>
            </a:r>
            <a:r>
              <a:rPr lang="en-GB" sz="1200" kern="0" dirty="0" smtClean="0">
                <a:solidFill>
                  <a:srgbClr val="9F2936"/>
                </a:solidFill>
                <a:latin typeface="Verdana"/>
                <a:cs typeface="Arial" charset="0"/>
              </a:rPr>
              <a:t>/300</a:t>
            </a:r>
            <a:endParaRPr lang="en-GB" sz="1200" kern="0" dirty="0">
              <a:solidFill>
                <a:srgbClr val="9F2936"/>
              </a:solidFill>
              <a:latin typeface="Verdana"/>
              <a:cs typeface="Arial" charset="0"/>
            </a:endParaRPr>
          </a:p>
        </p:txBody>
      </p:sp>
      <p:pic>
        <p:nvPicPr>
          <p:cNvPr id="34" name="Picture 19"/>
          <p:cNvPicPr preferRelativeResize="0">
            <a:picLocks noChangeArrowheads="1"/>
          </p:cNvPicPr>
          <p:nvPr/>
        </p:nvPicPr>
        <p:blipFill>
          <a:blip r:embed="rId10"/>
          <a:srcRect/>
          <a:stretch>
            <a:fillRect/>
          </a:stretch>
        </p:blipFill>
        <p:spPr bwMode="auto">
          <a:xfrm>
            <a:off x="827584" y="996430"/>
            <a:ext cx="479425" cy="292100"/>
          </a:xfrm>
          <a:prstGeom prst="rect">
            <a:avLst/>
          </a:prstGeom>
          <a:noFill/>
          <a:ln w="9525" cap="rnd" algn="ctr">
            <a:solidFill>
              <a:srgbClr val="000000"/>
            </a:solidFill>
            <a:prstDash val="sysDot"/>
            <a:miter lim="800000"/>
            <a:headEnd/>
            <a:tailEnd/>
          </a:ln>
        </p:spPr>
      </p:pic>
      <p:pic>
        <p:nvPicPr>
          <p:cNvPr id="35" name="Picture 40" descr="800px-Flag_of_Slovenia_svg"/>
          <p:cNvPicPr preferRelativeResize="0">
            <a:picLocks noChangeArrowheads="1"/>
          </p:cNvPicPr>
          <p:nvPr/>
        </p:nvPicPr>
        <p:blipFill>
          <a:blip r:embed="rId11"/>
          <a:srcRect/>
          <a:stretch>
            <a:fillRect/>
          </a:stretch>
        </p:blipFill>
        <p:spPr bwMode="auto">
          <a:xfrm>
            <a:off x="1384657" y="996430"/>
            <a:ext cx="479425" cy="292100"/>
          </a:xfrm>
          <a:prstGeom prst="rect">
            <a:avLst/>
          </a:prstGeom>
          <a:noFill/>
          <a:ln w="9525" cap="rnd" algn="ctr">
            <a:solidFill>
              <a:srgbClr val="000000"/>
            </a:solidFill>
            <a:prstDash val="sysDot"/>
            <a:miter lim="800000"/>
            <a:headEnd/>
            <a:tailEnd/>
          </a:ln>
        </p:spPr>
      </p:pic>
      <p:pic>
        <p:nvPicPr>
          <p:cNvPr id="36" name="Picture 16"/>
          <p:cNvPicPr preferRelativeResize="0">
            <a:picLocks noChangeArrowheads="1"/>
          </p:cNvPicPr>
          <p:nvPr/>
        </p:nvPicPr>
        <p:blipFill>
          <a:blip r:embed="rId12"/>
          <a:srcRect/>
          <a:stretch>
            <a:fillRect/>
          </a:stretch>
        </p:blipFill>
        <p:spPr bwMode="auto">
          <a:xfrm>
            <a:off x="1966393" y="999697"/>
            <a:ext cx="479425" cy="292100"/>
          </a:xfrm>
          <a:prstGeom prst="rect">
            <a:avLst/>
          </a:prstGeom>
          <a:noFill/>
          <a:ln w="9525" cap="rnd">
            <a:solidFill>
              <a:srgbClr val="000000"/>
            </a:solidFill>
            <a:prstDash val="sysDot"/>
            <a:miter lim="800000"/>
            <a:headEnd/>
            <a:tailEnd/>
          </a:ln>
        </p:spPr>
      </p:pic>
      <p:pic>
        <p:nvPicPr>
          <p:cNvPr id="37" name="Picture 46"/>
          <p:cNvPicPr preferRelativeResize="0">
            <a:picLocks noChangeArrowheads="1"/>
          </p:cNvPicPr>
          <p:nvPr/>
        </p:nvPicPr>
        <p:blipFill>
          <a:blip r:embed="rId13"/>
          <a:srcRect/>
          <a:stretch>
            <a:fillRect/>
          </a:stretch>
        </p:blipFill>
        <p:spPr bwMode="auto">
          <a:xfrm>
            <a:off x="2520785" y="1001284"/>
            <a:ext cx="479425" cy="290513"/>
          </a:xfrm>
          <a:prstGeom prst="rect">
            <a:avLst/>
          </a:prstGeom>
          <a:noFill/>
          <a:ln w="9525" cap="rnd" algn="ctr">
            <a:solidFill>
              <a:srgbClr val="000000"/>
            </a:solidFill>
            <a:prstDash val="sysDot"/>
            <a:miter lim="800000"/>
            <a:headEnd/>
            <a:tailEnd/>
          </a:ln>
        </p:spPr>
      </p:pic>
      <p:pic>
        <p:nvPicPr>
          <p:cNvPr id="38" name="Picture 28"/>
          <p:cNvPicPr preferRelativeResize="0">
            <a:picLocks noChangeAspect="1" noChangeArrowheads="1"/>
          </p:cNvPicPr>
          <p:nvPr/>
        </p:nvPicPr>
        <p:blipFill>
          <a:blip r:embed="rId14"/>
          <a:srcRect/>
          <a:stretch>
            <a:fillRect/>
          </a:stretch>
        </p:blipFill>
        <p:spPr bwMode="auto">
          <a:xfrm>
            <a:off x="3085804" y="978025"/>
            <a:ext cx="473075" cy="317500"/>
          </a:xfrm>
          <a:prstGeom prst="rect">
            <a:avLst/>
          </a:prstGeom>
          <a:noFill/>
          <a:ln w="9525" cap="rnd" algn="ctr">
            <a:solidFill>
              <a:srgbClr val="000000"/>
            </a:solidFill>
            <a:prstDash val="sysDot"/>
            <a:miter lim="800000"/>
            <a:headEnd/>
            <a:tailEnd/>
          </a:ln>
        </p:spPr>
      </p:pic>
      <p:sp>
        <p:nvSpPr>
          <p:cNvPr id="39" name="Foliennummernplatzhalter 7"/>
          <p:cNvSpPr txBox="1">
            <a:spLocks/>
          </p:cNvSpPr>
          <p:nvPr/>
        </p:nvSpPr>
        <p:spPr>
          <a:xfrm>
            <a:off x="6830888"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F5C264-46AB-4B31-8F78-F720C8F9FE16}" type="slidenum">
              <a:rPr lang="de-DE" smtClean="0">
                <a:solidFill>
                  <a:prstClr val="black">
                    <a:tint val="75000"/>
                  </a:prstClr>
                </a:solidFill>
                <a:latin typeface="Calibri"/>
              </a:rPr>
              <a:pPr>
                <a:defRPr/>
              </a:pPr>
              <a:t>34</a:t>
            </a:fld>
            <a:endParaRPr lang="de-DE">
              <a:solidFill>
                <a:prstClr val="black">
                  <a:tint val="75000"/>
                </a:prstClr>
              </a:solidFill>
              <a:latin typeface="Calibri"/>
            </a:endParaRPr>
          </a:p>
        </p:txBody>
      </p:sp>
    </p:spTree>
    <p:extLst>
      <p:ext uri="{BB962C8B-B14F-4D97-AF65-F5344CB8AC3E}">
        <p14:creationId xmlns:p14="http://schemas.microsoft.com/office/powerpoint/2010/main" val="48986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3F60B2C-D9C5-48F3-96B4-2019EB1D1ED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94" y="284801"/>
            <a:ext cx="9192250" cy="656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a:xfrm>
            <a:off x="0" y="-163984"/>
            <a:ext cx="9144000" cy="928688"/>
          </a:xfrm>
          <a:prstGeom prst="rect">
            <a:avLst/>
          </a:prstGeom>
          <a:ln w="3175">
            <a:noFill/>
          </a:ln>
        </p:spPr>
        <p:txBody>
          <a:bodyPr vert="horz" lIns="91440" tIns="45720" rIns="91440" bIns="45720" rtlCol="0" anchor="ctr">
            <a:no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pPr>
              <a:defRPr/>
            </a:pPr>
            <a:r>
              <a:rPr lang="en-GB" sz="3600" dirty="0" smtClean="0">
                <a:latin typeface="Tahoma" panose="020B0604030504040204" pitchFamily="34" charset="0"/>
                <a:ea typeface="Tahoma" panose="020B0604030504040204" pitchFamily="34" charset="0"/>
                <a:cs typeface="Tahoma" panose="020B0604030504040204" pitchFamily="34" charset="0"/>
              </a:rPr>
              <a:t>Facility for Antiproton &amp; Ion Research</a:t>
            </a:r>
            <a:endParaRPr lang="en-GB" sz="36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28"/>
          <p:cNvSpPr txBox="1"/>
          <p:nvPr/>
        </p:nvSpPr>
        <p:spPr>
          <a:xfrm>
            <a:off x="6228184" y="1542270"/>
            <a:ext cx="1176925" cy="276999"/>
          </a:xfrm>
          <a:prstGeom prst="rect">
            <a:avLst/>
          </a:prstGeom>
          <a:noFill/>
        </p:spPr>
        <p:txBody>
          <a:bodyPr wrap="none" rtlCol="0">
            <a:spAutoFit/>
          </a:bodyPr>
          <a:lstStyle/>
          <a:p>
            <a:pPr fontAlgn="base">
              <a:spcBef>
                <a:spcPct val="0"/>
              </a:spcBef>
              <a:spcAft>
                <a:spcPct val="0"/>
              </a:spcAft>
              <a:defRPr/>
            </a:pPr>
            <a:r>
              <a:rPr lang="en-GB" sz="1200" b="1" kern="0" dirty="0" smtClean="0">
                <a:solidFill>
                  <a:srgbClr val="9F2936"/>
                </a:solidFill>
                <a:latin typeface="Verdana"/>
                <a:cs typeface="Arial" charset="0"/>
              </a:rPr>
              <a:t>SIS100</a:t>
            </a:r>
            <a:r>
              <a:rPr lang="en-GB" sz="1200" kern="0" dirty="0" smtClean="0">
                <a:solidFill>
                  <a:srgbClr val="9F2936"/>
                </a:solidFill>
                <a:latin typeface="Verdana"/>
                <a:cs typeface="Arial" charset="0"/>
              </a:rPr>
              <a:t>/300</a:t>
            </a:r>
            <a:endParaRPr lang="en-GB" sz="1200" kern="0" dirty="0">
              <a:solidFill>
                <a:srgbClr val="9F2936"/>
              </a:solidFill>
              <a:latin typeface="Verdana"/>
              <a:cs typeface="Arial" charset="0"/>
            </a:endParaRPr>
          </a:p>
        </p:txBody>
      </p:sp>
      <p:sp>
        <p:nvSpPr>
          <p:cNvPr id="5" name="TextBox 27"/>
          <p:cNvSpPr txBox="1"/>
          <p:nvPr/>
        </p:nvSpPr>
        <p:spPr>
          <a:xfrm>
            <a:off x="3409463" y="1554581"/>
            <a:ext cx="704039" cy="276999"/>
          </a:xfrm>
          <a:prstGeom prst="rect">
            <a:avLst/>
          </a:prstGeom>
          <a:noFill/>
        </p:spPr>
        <p:txBody>
          <a:bodyPr wrap="none" rtlCol="0">
            <a:spAutoFit/>
          </a:bodyPr>
          <a:lstStyle/>
          <a:p>
            <a:pPr fontAlgn="base">
              <a:spcBef>
                <a:spcPct val="0"/>
              </a:spcBef>
              <a:spcAft>
                <a:spcPct val="0"/>
              </a:spcAft>
              <a:defRPr/>
            </a:pPr>
            <a:r>
              <a:rPr lang="en-GB" sz="1200" b="1" kern="0" dirty="0" smtClean="0">
                <a:solidFill>
                  <a:srgbClr val="1B587C"/>
                </a:solidFill>
                <a:latin typeface="Verdana"/>
                <a:cs typeface="Arial" charset="0"/>
              </a:rPr>
              <a:t>SIS18</a:t>
            </a:r>
            <a:endParaRPr lang="en-GB" sz="1200" b="1" kern="0" dirty="0">
              <a:solidFill>
                <a:srgbClr val="1B587C"/>
              </a:solidFill>
              <a:latin typeface="Verdana"/>
              <a:cs typeface="Arial" charset="0"/>
            </a:endParaRPr>
          </a:p>
        </p:txBody>
      </p:sp>
      <p:sp>
        <p:nvSpPr>
          <p:cNvPr id="6" name="TextBox 30"/>
          <p:cNvSpPr txBox="1"/>
          <p:nvPr/>
        </p:nvSpPr>
        <p:spPr>
          <a:xfrm>
            <a:off x="3909552" y="3330938"/>
            <a:ext cx="647934" cy="276999"/>
          </a:xfrm>
          <a:prstGeom prst="rect">
            <a:avLst/>
          </a:prstGeom>
          <a:noFill/>
        </p:spPr>
        <p:txBody>
          <a:bodyPr wrap="none" rtlCol="0">
            <a:spAutoFit/>
          </a:bodyPr>
          <a:lstStyle/>
          <a:p>
            <a:pPr fontAlgn="base">
              <a:spcBef>
                <a:spcPct val="0"/>
              </a:spcBef>
              <a:spcAft>
                <a:spcPct val="0"/>
              </a:spcAft>
              <a:defRPr/>
            </a:pPr>
            <a:r>
              <a:rPr lang="en-GB" sz="1200" b="1" kern="0" dirty="0" smtClean="0">
                <a:solidFill>
                  <a:srgbClr val="9F2936"/>
                </a:solidFill>
                <a:latin typeface="Verdana"/>
                <a:cs typeface="Arial" charset="0"/>
              </a:rPr>
              <a:t>HESR</a:t>
            </a:r>
            <a:endParaRPr lang="en-GB" sz="1200" b="1" kern="0" dirty="0">
              <a:solidFill>
                <a:srgbClr val="9F2936"/>
              </a:solidFill>
              <a:latin typeface="Verdana"/>
              <a:cs typeface="Arial" charset="0"/>
            </a:endParaRPr>
          </a:p>
        </p:txBody>
      </p:sp>
      <p:sp>
        <p:nvSpPr>
          <p:cNvPr id="7" name="TextBox 31"/>
          <p:cNvSpPr txBox="1"/>
          <p:nvPr/>
        </p:nvSpPr>
        <p:spPr>
          <a:xfrm>
            <a:off x="4067944" y="5289766"/>
            <a:ext cx="622628" cy="276999"/>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9F2936"/>
                </a:solidFill>
                <a:latin typeface="Verdana"/>
                <a:cs typeface="Arial" charset="0"/>
              </a:rPr>
              <a:t>CR</a:t>
            </a:r>
            <a:r>
              <a:rPr lang="en-GB" sz="1200" kern="0" dirty="0" smtClean="0">
                <a:solidFill>
                  <a:srgbClr val="9F2936"/>
                </a:solidFill>
                <a:latin typeface="Verdana"/>
                <a:cs typeface="Arial" charset="0"/>
              </a:rPr>
              <a:t> </a:t>
            </a:r>
            <a:endParaRPr lang="en-GB" sz="1200" i="1" kern="0" dirty="0">
              <a:solidFill>
                <a:srgbClr val="9F2936"/>
              </a:solidFill>
              <a:latin typeface="Verdana"/>
              <a:cs typeface="Arial" charset="0"/>
            </a:endParaRPr>
          </a:p>
        </p:txBody>
      </p:sp>
      <p:sp>
        <p:nvSpPr>
          <p:cNvPr id="10" name="TextBox 36"/>
          <p:cNvSpPr txBox="1"/>
          <p:nvPr/>
        </p:nvSpPr>
        <p:spPr>
          <a:xfrm>
            <a:off x="3752909" y="3573016"/>
            <a:ext cx="1755195" cy="461665"/>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F07F09"/>
                </a:solidFill>
                <a:latin typeface="Verdana"/>
                <a:cs typeface="Arial" charset="0"/>
              </a:rPr>
              <a:t>Anti-Proton Physics</a:t>
            </a:r>
            <a:endParaRPr lang="en-GB" sz="1200" b="1" kern="0" dirty="0">
              <a:solidFill>
                <a:srgbClr val="F07F09"/>
              </a:solidFill>
              <a:latin typeface="Verdana"/>
              <a:cs typeface="Arial" charset="0"/>
            </a:endParaRPr>
          </a:p>
        </p:txBody>
      </p:sp>
      <p:sp>
        <p:nvSpPr>
          <p:cNvPr id="11" name="TextBox 29"/>
          <p:cNvSpPr txBox="1"/>
          <p:nvPr/>
        </p:nvSpPr>
        <p:spPr>
          <a:xfrm>
            <a:off x="2555768" y="1700050"/>
            <a:ext cx="817315" cy="276999"/>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9F2936"/>
                </a:solidFill>
                <a:latin typeface="Verdana"/>
                <a:cs typeface="Arial" charset="0"/>
              </a:rPr>
              <a:t>p-Linac</a:t>
            </a:r>
            <a:endParaRPr lang="en-GB" sz="1200" b="1" kern="0" dirty="0">
              <a:solidFill>
                <a:srgbClr val="9F2936"/>
              </a:solidFill>
              <a:latin typeface="Verdana"/>
              <a:cs typeface="Arial" charset="0"/>
            </a:endParaRPr>
          </a:p>
        </p:txBody>
      </p:sp>
      <p:cxnSp>
        <p:nvCxnSpPr>
          <p:cNvPr id="20" name="Gerade Verbindung mit Pfeil 19"/>
          <p:cNvCxnSpPr/>
          <p:nvPr/>
        </p:nvCxnSpPr>
        <p:spPr>
          <a:xfrm>
            <a:off x="3851920" y="6237167"/>
            <a:ext cx="729081" cy="145"/>
          </a:xfrm>
          <a:prstGeom prst="straightConnector1">
            <a:avLst/>
          </a:prstGeom>
          <a:noFill/>
          <a:ln w="42500" cap="flat" cmpd="sng" algn="ctr">
            <a:solidFill>
              <a:sysClr val="windowText" lastClr="000000"/>
            </a:solidFill>
            <a:prstDash val="solid"/>
            <a:headEnd type="arrow"/>
            <a:tailEnd type="arrow"/>
          </a:ln>
          <a:effectLst>
            <a:outerShdw blurRad="65500" dist="38100" dir="5400000" rotWithShape="0">
              <a:srgbClr val="000000">
                <a:alpha val="40000"/>
              </a:srgbClr>
            </a:outerShdw>
          </a:effectLst>
        </p:spPr>
      </p:cxnSp>
      <p:sp>
        <p:nvSpPr>
          <p:cNvPr id="21" name="Textfeld 20"/>
          <p:cNvSpPr txBox="1"/>
          <p:nvPr/>
        </p:nvSpPr>
        <p:spPr>
          <a:xfrm>
            <a:off x="3923928" y="6320353"/>
            <a:ext cx="729081" cy="276999"/>
          </a:xfrm>
          <a:prstGeom prst="rect">
            <a:avLst/>
          </a:prstGeom>
          <a:noFill/>
        </p:spPr>
        <p:txBody>
          <a:bodyPr wrap="square" rtlCol="0">
            <a:spAutoFit/>
          </a:bodyPr>
          <a:lstStyle/>
          <a:p>
            <a:pPr fontAlgn="base">
              <a:spcBef>
                <a:spcPct val="0"/>
              </a:spcBef>
              <a:spcAft>
                <a:spcPct val="0"/>
              </a:spcAft>
              <a:defRPr/>
            </a:pPr>
            <a:r>
              <a:rPr lang="en-GB" sz="1200" kern="0" dirty="0" smtClean="0">
                <a:solidFill>
                  <a:prstClr val="black"/>
                </a:solidFill>
                <a:latin typeface="Verdana"/>
                <a:cs typeface="Arial" charset="0"/>
              </a:rPr>
              <a:t>100 m</a:t>
            </a:r>
            <a:endParaRPr lang="en-GB" sz="1200" kern="0" dirty="0">
              <a:solidFill>
                <a:prstClr val="black"/>
              </a:solidFill>
              <a:latin typeface="Verdana"/>
              <a:cs typeface="Arial" charset="0"/>
            </a:endParaRPr>
          </a:p>
        </p:txBody>
      </p:sp>
      <p:sp>
        <p:nvSpPr>
          <p:cNvPr id="22" name="Textfeld 21"/>
          <p:cNvSpPr txBox="1"/>
          <p:nvPr/>
        </p:nvSpPr>
        <p:spPr>
          <a:xfrm>
            <a:off x="6763666" y="5828017"/>
            <a:ext cx="2081339" cy="830997"/>
          </a:xfrm>
          <a:prstGeom prst="rect">
            <a:avLst/>
          </a:prstGeom>
          <a:noFill/>
        </p:spPr>
        <p:txBody>
          <a:bodyPr wrap="none" rtlCol="0">
            <a:spAutoFit/>
          </a:bodyPr>
          <a:lstStyle/>
          <a:p>
            <a:r>
              <a:rPr lang="de-DE" sz="2400"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FAIR </a:t>
            </a:r>
            <a:r>
              <a:rPr lang="de-DE" sz="2400" dirty="0" err="1"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phase</a:t>
            </a:r>
            <a:r>
              <a:rPr lang="de-DE" sz="2400"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1</a:t>
            </a:r>
          </a:p>
          <a:p>
            <a:r>
              <a:rPr lang="de-DE" sz="2400" dirty="0" smtClean="0">
                <a:solidFill>
                  <a:srgbClr val="D1C92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FAIR </a:t>
            </a:r>
            <a:r>
              <a:rPr lang="de-DE" sz="2400" dirty="0" err="1" smtClean="0">
                <a:solidFill>
                  <a:srgbClr val="D1C92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phase</a:t>
            </a:r>
            <a:r>
              <a:rPr lang="de-DE" sz="2400" dirty="0" smtClean="0">
                <a:solidFill>
                  <a:srgbClr val="D1C92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 </a:t>
            </a:r>
          </a:p>
        </p:txBody>
      </p:sp>
      <p:sp>
        <p:nvSpPr>
          <p:cNvPr id="24" name="Textfeld 23"/>
          <p:cNvSpPr txBox="1"/>
          <p:nvPr/>
        </p:nvSpPr>
        <p:spPr>
          <a:xfrm>
            <a:off x="-5287" y="4841275"/>
            <a:ext cx="4073231" cy="720197"/>
          </a:xfrm>
          <a:prstGeom prst="rect">
            <a:avLst/>
          </a:prstGeom>
          <a:solidFill>
            <a:schemeClr val="bg1">
              <a:alpha val="50000"/>
            </a:schemeClr>
          </a:solidFill>
        </p:spPr>
        <p:txBody>
          <a:bodyPr wrap="none" rtlCol="0">
            <a:spAutoFit/>
          </a:bodyPr>
          <a:lstStyle/>
          <a:p>
            <a:pPr fontAlgn="base">
              <a:lnSpc>
                <a:spcPct val="85000"/>
              </a:lnSpc>
              <a:spcBef>
                <a:spcPct val="0"/>
              </a:spcBef>
              <a:spcAft>
                <a:spcPct val="0"/>
              </a:spcAft>
              <a:buClr>
                <a:srgbClr val="FFB34C"/>
              </a:buClr>
            </a:pP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NUSTAR: Rare Isotope </a:t>
            </a:r>
            <a:r>
              <a:rPr lang="de-DE" sz="1600" dirty="0" err="1"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beams</a:t>
            </a:r>
            <a:endPar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endParaRPr>
          </a:p>
          <a:p>
            <a:pPr fontAlgn="base">
              <a:lnSpc>
                <a:spcPct val="85000"/>
              </a:lnSpc>
              <a:spcBef>
                <a:spcPct val="0"/>
              </a:spcBef>
              <a:spcAft>
                <a:spcPct val="0"/>
              </a:spcAft>
              <a:buClr>
                <a:srgbClr val="FFB34C"/>
              </a:buClr>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Nuclear</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structure</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far</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 off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stability</a:t>
            </a:r>
            <a:endPar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Nucleosynthesis</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in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stars</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and</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supernovae</a:t>
            </a:r>
            <a:endParaRPr lang="de-DE" sz="1600" dirty="0">
              <a:solidFill>
                <a:prstClr val="black"/>
              </a:solidFill>
            </a:endParaRPr>
          </a:p>
        </p:txBody>
      </p:sp>
      <p:sp>
        <p:nvSpPr>
          <p:cNvPr id="25" name="Rectangle 10"/>
          <p:cNvSpPr>
            <a:spLocks noChangeArrowheads="1"/>
          </p:cNvSpPr>
          <p:nvPr/>
        </p:nvSpPr>
        <p:spPr bwMode="auto">
          <a:xfrm>
            <a:off x="79723" y="5674603"/>
            <a:ext cx="3708382" cy="1138773"/>
          </a:xfrm>
          <a:prstGeom prst="rect">
            <a:avLst/>
          </a:prstGeom>
          <a:solidFill>
            <a:schemeClr val="bg1">
              <a:alpha val="50000"/>
            </a:schemeClr>
          </a:solidFill>
          <a:ln>
            <a:noFill/>
          </a:ln>
          <a:effectLst/>
          <a:extLst/>
        </p:spPr>
        <p:txBody>
          <a:bodyPr wrap="square">
            <a:spAutoFit/>
          </a:bodyPr>
          <a:lstStyle/>
          <a:p>
            <a:pPr fontAlgn="base">
              <a:lnSpc>
                <a:spcPct val="85000"/>
              </a:lnSpc>
              <a:spcBef>
                <a:spcPct val="0"/>
              </a:spcBef>
              <a:spcAft>
                <a:spcPct val="0"/>
              </a:spcAft>
              <a:buClr>
                <a:srgbClr val="FFB34C"/>
              </a:buClr>
              <a:buFont typeface="Wingdings" pitchFamily="2" charset="2"/>
              <a:buNone/>
            </a:pP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PANDA: Antiproton-proton </a:t>
            </a:r>
            <a:r>
              <a:rPr lang="de-DE" sz="16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collisions</a:t>
            </a: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a:p>
            <a:pPr fontAlgn="base">
              <a:lnSpc>
                <a:spcPct val="85000"/>
              </a:lnSpc>
              <a:spcBef>
                <a:spcPct val="0"/>
              </a:spcBef>
              <a:spcAft>
                <a:spcPct val="0"/>
              </a:spcAft>
              <a:buClr>
                <a:srgbClr val="FFB34C"/>
              </a:buClr>
              <a:buFont typeface="Wingdings" pitchFamily="2" charset="2"/>
              <a:buNone/>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Charmed</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hadrons</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(XYZ)</a:t>
            </a:r>
            <a:endPar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Font typeface="Wingdings" pitchFamily="2" charset="2"/>
              <a:buNone/>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G</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luonic</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matter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and</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hybrids</a:t>
            </a:r>
            <a:endPar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pP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Hadron</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structure</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p>
          <a:p>
            <a:pPr fontAlgn="base">
              <a:lnSpc>
                <a:spcPct val="85000"/>
              </a:lnSpc>
              <a:spcBef>
                <a:spcPct val="0"/>
              </a:spcBef>
              <a:spcAft>
                <a:spcPct val="0"/>
              </a:spcAft>
              <a:buClr>
                <a:srgbClr val="FFB34C"/>
              </a:buClr>
            </a:pP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Double Lambda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hypernuclei</a:t>
            </a:r>
            <a:endPar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13"/>
          <p:cNvSpPr>
            <a:spLocks noChangeArrowheads="1"/>
          </p:cNvSpPr>
          <p:nvPr/>
        </p:nvSpPr>
        <p:spPr bwMode="auto">
          <a:xfrm>
            <a:off x="102565" y="914061"/>
            <a:ext cx="4595894" cy="1218795"/>
          </a:xfrm>
          <a:prstGeom prst="rect">
            <a:avLst/>
          </a:prstGeom>
          <a:solidFill>
            <a:schemeClr val="bg1">
              <a:alpha val="50000"/>
            </a:schemeClr>
          </a:solidFill>
          <a:ln>
            <a:noFill/>
          </a:ln>
          <a:effectLst/>
          <a:extLst/>
        </p:spPr>
        <p:txBody>
          <a:bodyPr wrap="square">
            <a:spAutoFit/>
          </a:bodyPr>
          <a:lstStyle/>
          <a:p>
            <a:pPr fontAlgn="base">
              <a:lnSpc>
                <a:spcPct val="85000"/>
              </a:lnSpc>
              <a:spcBef>
                <a:spcPct val="0"/>
              </a:spcBef>
              <a:spcAft>
                <a:spcPct val="0"/>
              </a:spcAft>
              <a:buClr>
                <a:srgbClr val="FFB34C"/>
              </a:buClr>
              <a:buSzPct val="100000"/>
              <a:buFont typeface="Wingdings" pitchFamily="2" charset="2"/>
              <a:buNone/>
            </a:pPr>
            <a:endParaRPr lang="de-DE" sz="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SzPct val="100000"/>
              <a:buFont typeface="Wingdings" pitchFamily="2" charset="2"/>
              <a:buNone/>
            </a:pP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APPA: </a:t>
            </a:r>
            <a:r>
              <a:rPr lang="de-DE" sz="1600" dirty="0" err="1"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Atomic</a:t>
            </a: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 &amp; Plasma </a:t>
            </a:r>
            <a:r>
              <a:rPr lang="de-DE" sz="1600" dirty="0" err="1">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P</a:t>
            </a:r>
            <a:r>
              <a:rPr lang="de-DE" sz="1600" dirty="0" err="1"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hysics</a:t>
            </a: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 &amp; </a:t>
            </a:r>
            <a:r>
              <a:rPr lang="de-DE" sz="1600" dirty="0" err="1"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rPr>
              <a:t>Applications</a:t>
            </a:r>
            <a:endPar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sym typeface="Wingdings"/>
            </a:endParaRPr>
          </a:p>
          <a:p>
            <a:pPr fontAlgn="base">
              <a:lnSpc>
                <a:spcPct val="85000"/>
              </a:lnSpc>
              <a:spcBef>
                <a:spcPct val="0"/>
              </a:spcBef>
              <a:spcAft>
                <a:spcPct val="0"/>
              </a:spcAft>
              <a:buClr>
                <a:srgbClr val="FFB34C"/>
              </a:buClr>
              <a:buSzPct val="100000"/>
              <a:buFont typeface="Wingdings" pitchFamily="2" charset="2"/>
              <a:buNone/>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Highly</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a:solidFill>
                  <a:srgbClr val="2237E0"/>
                </a:solidFill>
                <a:latin typeface="Tahoma" panose="020B0604030504040204" pitchFamily="34" charset="0"/>
                <a:ea typeface="Tahoma" panose="020B0604030504040204" pitchFamily="34" charset="0"/>
                <a:cs typeface="Tahoma" panose="020B0604030504040204" pitchFamily="34" charset="0"/>
              </a:rPr>
              <a:t>charged</a:t>
            </a: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atoms</a:t>
            </a:r>
            <a:endPar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75000"/>
              </a:lnSpc>
              <a:spcBef>
                <a:spcPct val="0"/>
              </a:spcBef>
              <a:spcAft>
                <a:spcPct val="0"/>
              </a:spcAft>
              <a:buClr>
                <a:srgbClr val="FFB34C"/>
              </a:buClr>
            </a:pP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Plasma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physics</a:t>
            </a:r>
            <a:endPar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SzPct val="100000"/>
              <a:buFont typeface="Wingdings" pitchFamily="2" charset="2"/>
              <a:buNone/>
            </a:pP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Radiobiology</a:t>
            </a:r>
            <a:endPar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SzPct val="100000"/>
              <a:buFont typeface="Wingdings" pitchFamily="2" charset="2"/>
              <a:buNone/>
            </a:pPr>
            <a:r>
              <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Material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science</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endPar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10"/>
          <p:cNvSpPr>
            <a:spLocks noChangeArrowheads="1"/>
          </p:cNvSpPr>
          <p:nvPr/>
        </p:nvSpPr>
        <p:spPr bwMode="auto">
          <a:xfrm>
            <a:off x="35496" y="3698796"/>
            <a:ext cx="3036169" cy="1138773"/>
          </a:xfrm>
          <a:prstGeom prst="rect">
            <a:avLst/>
          </a:prstGeom>
          <a:solidFill>
            <a:schemeClr val="bg1">
              <a:alpha val="77000"/>
            </a:schemeClr>
          </a:solidFill>
          <a:ln>
            <a:noFill/>
          </a:ln>
          <a:effectLst/>
          <a:extLst/>
        </p:spPr>
        <p:txBody>
          <a:bodyPr wrap="square">
            <a:spAutoFit/>
          </a:bodyPr>
          <a:lstStyle/>
          <a:p>
            <a:pPr fontAlgn="base">
              <a:lnSpc>
                <a:spcPct val="85000"/>
              </a:lnSpc>
              <a:spcBef>
                <a:spcPct val="0"/>
              </a:spcBef>
              <a:spcAft>
                <a:spcPct val="0"/>
              </a:spcAft>
              <a:buClr>
                <a:srgbClr val="FFB34C"/>
              </a:buClr>
              <a:buFont typeface="Wingdings" pitchFamily="2" charset="2"/>
              <a:buNone/>
            </a:pP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CBM: Nucleus-</a:t>
            </a:r>
            <a:r>
              <a:rPr lang="de-DE" sz="16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nucleus</a:t>
            </a:r>
            <a:r>
              <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collisions</a:t>
            </a:r>
            <a:endParaRPr lang="de-DE" sz="1600"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Font typeface="Wingdings" pitchFamily="2" charset="2"/>
              <a:buNone/>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Nuclear</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matter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neutron</a:t>
            </a:r>
            <a:endPar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Font typeface="Wingdings" pitchFamily="2" charset="2"/>
              <a:buNone/>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star</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core</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densities</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endPar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Font typeface="Wingdings" pitchFamily="2" charset="2"/>
              <a:buNone/>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sym typeface="Wingdings"/>
              </a:rPr>
              <a:t></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Phase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transitions</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from</a:t>
            </a:r>
            <a:endPar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endParaRPr>
          </a:p>
          <a:p>
            <a:pPr fontAlgn="base">
              <a:lnSpc>
                <a:spcPct val="85000"/>
              </a:lnSpc>
              <a:spcBef>
                <a:spcPct val="0"/>
              </a:spcBef>
              <a:spcAft>
                <a:spcPct val="0"/>
              </a:spcAft>
              <a:buClr>
                <a:srgbClr val="FFB34C"/>
              </a:buClr>
              <a:buFont typeface="Wingdings" pitchFamily="2" charset="2"/>
              <a:buNone/>
            </a:pP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hadrons</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to</a:t>
            </a:r>
            <a:r>
              <a:rPr lang="de-DE" sz="1600" dirty="0" smtClean="0">
                <a:solidFill>
                  <a:srgbClr val="2237E0"/>
                </a:solidFill>
                <a:latin typeface="Tahoma" panose="020B0604030504040204" pitchFamily="34" charset="0"/>
                <a:ea typeface="Tahoma" panose="020B0604030504040204" pitchFamily="34" charset="0"/>
                <a:cs typeface="Tahoma" panose="020B0604030504040204" pitchFamily="34" charset="0"/>
              </a:rPr>
              <a:t> </a:t>
            </a:r>
            <a:r>
              <a:rPr lang="de-DE" sz="1600" dirty="0" err="1" smtClean="0">
                <a:solidFill>
                  <a:srgbClr val="2237E0"/>
                </a:solidFill>
                <a:latin typeface="Tahoma" panose="020B0604030504040204" pitchFamily="34" charset="0"/>
                <a:ea typeface="Tahoma" panose="020B0604030504040204" pitchFamily="34" charset="0"/>
                <a:cs typeface="Tahoma" panose="020B0604030504040204" pitchFamily="34" charset="0"/>
              </a:rPr>
              <a:t>quarks</a:t>
            </a:r>
            <a:endParaRPr lang="de-DE" sz="1600" dirty="0">
              <a:solidFill>
                <a:srgbClr val="2237E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193" y="3486916"/>
            <a:ext cx="1131278" cy="6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2759030"/>
            <a:ext cx="1493837"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36"/>
          <p:cNvSpPr txBox="1"/>
          <p:nvPr/>
        </p:nvSpPr>
        <p:spPr>
          <a:xfrm>
            <a:off x="6705237" y="2819367"/>
            <a:ext cx="1755195" cy="461665"/>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F07F09"/>
                </a:solidFill>
                <a:latin typeface="Verdana"/>
                <a:cs typeface="Arial" charset="0"/>
              </a:rPr>
              <a:t>Compressed Baryonic Matter</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121" y="3294485"/>
            <a:ext cx="7810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986" y="2819367"/>
            <a:ext cx="12255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36"/>
          <p:cNvSpPr txBox="1"/>
          <p:nvPr/>
        </p:nvSpPr>
        <p:spPr>
          <a:xfrm>
            <a:off x="7092280" y="4010278"/>
            <a:ext cx="2520280" cy="830997"/>
          </a:xfrm>
          <a:prstGeom prst="rect">
            <a:avLst/>
          </a:prstGeom>
          <a:noFill/>
        </p:spPr>
        <p:txBody>
          <a:bodyPr wrap="square" rtlCol="0">
            <a:spAutoFit/>
          </a:bodyPr>
          <a:lstStyle/>
          <a:p>
            <a:pPr fontAlgn="base">
              <a:spcBef>
                <a:spcPct val="0"/>
              </a:spcBef>
              <a:spcAft>
                <a:spcPct val="0"/>
              </a:spcAft>
              <a:defRPr/>
            </a:pPr>
            <a:r>
              <a:rPr lang="en-GB" sz="1200" b="1" kern="0" dirty="0" smtClean="0">
                <a:solidFill>
                  <a:srgbClr val="F07F09"/>
                </a:solidFill>
                <a:latin typeface="Verdana"/>
                <a:cs typeface="Arial" charset="0"/>
              </a:rPr>
              <a:t>Super Fragment-Separator:</a:t>
            </a:r>
          </a:p>
          <a:p>
            <a:pPr fontAlgn="base">
              <a:spcBef>
                <a:spcPct val="0"/>
              </a:spcBef>
              <a:spcAft>
                <a:spcPct val="0"/>
              </a:spcAft>
              <a:defRPr/>
            </a:pPr>
            <a:r>
              <a:rPr lang="en-GB" sz="1200" b="1" kern="0" dirty="0" smtClean="0">
                <a:solidFill>
                  <a:srgbClr val="F07F09"/>
                </a:solidFill>
                <a:latin typeface="Verdana"/>
                <a:cs typeface="Arial" charset="0"/>
              </a:rPr>
              <a:t>Nuclear Structure and Astrophysics</a:t>
            </a:r>
          </a:p>
        </p:txBody>
      </p:sp>
      <p:sp>
        <p:nvSpPr>
          <p:cNvPr id="28" name="Textfeld 27"/>
          <p:cNvSpPr txBox="1"/>
          <p:nvPr/>
        </p:nvSpPr>
        <p:spPr>
          <a:xfrm>
            <a:off x="683568" y="548680"/>
            <a:ext cx="3433632" cy="461665"/>
          </a:xfrm>
          <a:prstGeom prst="rect">
            <a:avLst/>
          </a:prstGeom>
          <a:noFill/>
        </p:spPr>
        <p:txBody>
          <a:bodyPr wrap="none" rtlCol="0">
            <a:spAutoFit/>
          </a:bodyPr>
          <a:lstStyle/>
          <a:p>
            <a:r>
              <a:rPr lang="de-DE" sz="2400" dirty="0" smtClean="0">
                <a:solidFill>
                  <a:srgbClr val="C00000"/>
                </a:solidFill>
                <a:latin typeface="Tahoma" panose="020B0604030504040204" pitchFamily="34" charset="0"/>
                <a:ea typeface="Tahoma" panose="020B0604030504040204" pitchFamily="34" charset="0"/>
                <a:cs typeface="Tahoma" panose="020B0604030504040204" pitchFamily="34" charset="0"/>
              </a:rPr>
              <a:t>Experimental </a:t>
            </a:r>
            <a:r>
              <a:rPr lang="de-DE" sz="24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programs</a:t>
            </a:r>
            <a:r>
              <a:rPr lang="de-DE" sz="2400"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Foliennummernplatzhalter 7"/>
          <p:cNvSpPr txBox="1">
            <a:spLocks/>
          </p:cNvSpPr>
          <p:nvPr/>
        </p:nvSpPr>
        <p:spPr>
          <a:xfrm>
            <a:off x="6974904"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F5C264-46AB-4B31-8F78-F720C8F9FE16}" type="slidenum">
              <a:rPr lang="de-DE" smtClean="0">
                <a:solidFill>
                  <a:prstClr val="black">
                    <a:tint val="75000"/>
                  </a:prstClr>
                </a:solidFill>
                <a:latin typeface="Calibri"/>
              </a:rPr>
              <a:pPr>
                <a:defRPr/>
              </a:pPr>
              <a:t>35</a:t>
            </a:fld>
            <a:endParaRPr lang="de-DE">
              <a:solidFill>
                <a:prstClr val="black">
                  <a:tint val="75000"/>
                </a:prstClr>
              </a:solidFill>
              <a:latin typeface="Calibri"/>
            </a:endParaRPr>
          </a:p>
        </p:txBody>
      </p:sp>
    </p:spTree>
    <p:extLst>
      <p:ext uri="{BB962C8B-B14F-4D97-AF65-F5344CB8AC3E}">
        <p14:creationId xmlns:p14="http://schemas.microsoft.com/office/powerpoint/2010/main" val="322041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fade">
                                      <p:cBhvr>
                                        <p:cTn id="34"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Ähnliches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12953"/>
            <a:ext cx="7200800" cy="5463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122039main_shy_star_lg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82" y="2492896"/>
            <a:ext cx="1674812"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70079" y="1268760"/>
            <a:ext cx="3983783" cy="1323439"/>
          </a:xfrm>
          <a:prstGeom prst="rect">
            <a:avLst/>
          </a:prstGeom>
          <a:noFill/>
          <a:ln w="9525">
            <a:noFill/>
            <a:miter lim="800000"/>
            <a:headEnd/>
            <a:tailEnd/>
          </a:ln>
          <a:scene3d>
            <a:camera prst="orthographicFront"/>
            <a:lightRig rig="threePt" dir="t"/>
          </a:scene3d>
          <a:sp3d>
            <a:bevelT/>
          </a:sp3d>
        </p:spPr>
        <p:txBody>
          <a:bodyPr wrap="none">
            <a:spAutoFit/>
          </a:bodyPr>
          <a:lstStyle/>
          <a:p>
            <a:pPr fontAlgn="base">
              <a:spcBef>
                <a:spcPct val="0"/>
              </a:spcBef>
              <a:spcAft>
                <a:spcPct val="0"/>
              </a:spcAft>
              <a:defRPr/>
            </a:pPr>
            <a:r>
              <a:rPr lang="en-US" sz="1600" dirty="0" err="1">
                <a:solidFill>
                  <a:srgbClr val="00599D"/>
                </a:solidFill>
                <a:latin typeface="Arial"/>
              </a:rPr>
              <a:t>rp</a:t>
            </a:r>
            <a:r>
              <a:rPr lang="en-US" sz="1600" dirty="0">
                <a:solidFill>
                  <a:srgbClr val="00599D"/>
                </a:solidFill>
                <a:latin typeface="Arial"/>
              </a:rPr>
              <a:t>-, </a:t>
            </a:r>
            <a:r>
              <a:rPr lang="en-US" sz="1600" dirty="0" smtClean="0">
                <a:solidFill>
                  <a:srgbClr val="00599D"/>
                </a:solidFill>
                <a:latin typeface="Arial"/>
              </a:rPr>
              <a:t>p-process in binary systems</a:t>
            </a:r>
          </a:p>
          <a:p>
            <a:pPr fontAlgn="base">
              <a:spcBef>
                <a:spcPct val="0"/>
              </a:spcBef>
              <a:spcAft>
                <a:spcPct val="0"/>
              </a:spcAft>
              <a:defRPr/>
            </a:pPr>
            <a:r>
              <a:rPr lang="de-DE" sz="1600" dirty="0" smtClean="0">
                <a:solidFill>
                  <a:srgbClr val="00599D"/>
                </a:solidFill>
                <a:latin typeface="Arial"/>
              </a:rPr>
              <a:t>(</a:t>
            </a:r>
            <a:r>
              <a:rPr lang="de-DE" sz="1600" dirty="0" err="1" smtClean="0">
                <a:solidFill>
                  <a:srgbClr val="00599D"/>
                </a:solidFill>
                <a:latin typeface="Arial"/>
              </a:rPr>
              <a:t>sun</a:t>
            </a:r>
            <a:r>
              <a:rPr lang="de-DE" sz="1600" dirty="0" smtClean="0">
                <a:solidFill>
                  <a:srgbClr val="00599D"/>
                </a:solidFill>
                <a:latin typeface="Arial"/>
              </a:rPr>
              <a:t> + </a:t>
            </a:r>
            <a:r>
              <a:rPr lang="de-DE" sz="1600" dirty="0" err="1" smtClean="0">
                <a:solidFill>
                  <a:srgbClr val="00599D"/>
                </a:solidFill>
                <a:latin typeface="Arial"/>
              </a:rPr>
              <a:t>neutron</a:t>
            </a:r>
            <a:r>
              <a:rPr lang="de-DE" sz="1600" dirty="0" smtClean="0">
                <a:solidFill>
                  <a:srgbClr val="00599D"/>
                </a:solidFill>
                <a:latin typeface="Arial"/>
              </a:rPr>
              <a:t> </a:t>
            </a:r>
            <a:r>
              <a:rPr lang="de-DE" sz="1600" dirty="0" err="1" smtClean="0">
                <a:solidFill>
                  <a:srgbClr val="00599D"/>
                </a:solidFill>
                <a:latin typeface="Arial"/>
              </a:rPr>
              <a:t>star</a:t>
            </a:r>
            <a:r>
              <a:rPr lang="de-DE" sz="1600" dirty="0" smtClean="0">
                <a:solidFill>
                  <a:srgbClr val="00599D"/>
                </a:solidFill>
                <a:latin typeface="Arial"/>
              </a:rPr>
              <a:t>)</a:t>
            </a:r>
            <a:endParaRPr lang="en-US" sz="1600" dirty="0">
              <a:solidFill>
                <a:srgbClr val="00599D"/>
              </a:solidFill>
              <a:latin typeface="Arial"/>
            </a:endParaRPr>
          </a:p>
          <a:p>
            <a:pPr fontAlgn="base">
              <a:spcBef>
                <a:spcPct val="0"/>
              </a:spcBef>
              <a:spcAft>
                <a:spcPct val="0"/>
              </a:spcAft>
              <a:defRPr/>
            </a:pPr>
            <a:r>
              <a:rPr lang="en-US" sz="1600" dirty="0" smtClean="0">
                <a:solidFill>
                  <a:srgbClr val="000000"/>
                </a:solidFill>
                <a:latin typeface="Arial"/>
              </a:rPr>
              <a:t>To be measured:</a:t>
            </a:r>
          </a:p>
          <a:p>
            <a:pPr fontAlgn="base">
              <a:spcBef>
                <a:spcPct val="0"/>
              </a:spcBef>
              <a:spcAft>
                <a:spcPct val="0"/>
              </a:spcAft>
              <a:defRPr/>
            </a:pPr>
            <a:r>
              <a:rPr lang="en-US" sz="1600" dirty="0" smtClean="0">
                <a:solidFill>
                  <a:srgbClr val="000000"/>
                </a:solidFill>
                <a:latin typeface="Arial"/>
              </a:rPr>
              <a:t>masses </a:t>
            </a:r>
            <a:r>
              <a:rPr lang="en-US" sz="1600" dirty="0">
                <a:solidFill>
                  <a:srgbClr val="000000"/>
                </a:solidFill>
                <a:latin typeface="Arial"/>
              </a:rPr>
              <a:t>at &amp; beyond the proton </a:t>
            </a:r>
            <a:r>
              <a:rPr lang="en-US" sz="1600" dirty="0" smtClean="0">
                <a:solidFill>
                  <a:srgbClr val="000000"/>
                </a:solidFill>
                <a:latin typeface="Arial"/>
              </a:rPr>
              <a:t>drip-line </a:t>
            </a:r>
            <a:endParaRPr lang="en-US" sz="1600" dirty="0">
              <a:solidFill>
                <a:srgbClr val="000000"/>
              </a:solidFill>
              <a:latin typeface="Arial"/>
            </a:endParaRPr>
          </a:p>
          <a:p>
            <a:pPr fontAlgn="base">
              <a:spcBef>
                <a:spcPct val="0"/>
              </a:spcBef>
              <a:spcAft>
                <a:spcPct val="0"/>
              </a:spcAft>
              <a:defRPr/>
            </a:pPr>
            <a:endParaRPr lang="en-US" sz="1600" dirty="0">
              <a:solidFill>
                <a:srgbClr val="000000"/>
              </a:solidFill>
              <a:latin typeface="Arial"/>
            </a:endParaRPr>
          </a:p>
        </p:txBody>
      </p:sp>
      <p:sp>
        <p:nvSpPr>
          <p:cNvPr id="5" name="Text Box 4"/>
          <p:cNvSpPr txBox="1">
            <a:spLocks noChangeArrowheads="1"/>
          </p:cNvSpPr>
          <p:nvPr/>
        </p:nvSpPr>
        <p:spPr bwMode="auto">
          <a:xfrm>
            <a:off x="4788024" y="3933056"/>
            <a:ext cx="2832827" cy="1323439"/>
          </a:xfrm>
          <a:prstGeom prst="rect">
            <a:avLst/>
          </a:prstGeom>
          <a:noFill/>
          <a:ln w="9525">
            <a:noFill/>
            <a:miter lim="800000"/>
            <a:headEnd/>
            <a:tailEnd/>
          </a:ln>
          <a:scene3d>
            <a:camera prst="orthographicFront"/>
            <a:lightRig rig="threePt" dir="t"/>
          </a:scene3d>
          <a:sp3d>
            <a:bevelT/>
          </a:sp3d>
        </p:spPr>
        <p:txBody>
          <a:bodyPr wrap="none">
            <a:spAutoFit/>
          </a:bodyPr>
          <a:lstStyle/>
          <a:p>
            <a:pPr fontAlgn="base">
              <a:spcBef>
                <a:spcPct val="0"/>
              </a:spcBef>
              <a:spcAft>
                <a:spcPct val="0"/>
              </a:spcAft>
              <a:defRPr/>
            </a:pPr>
            <a:r>
              <a:rPr lang="en-US" sz="1600" dirty="0" smtClean="0">
                <a:solidFill>
                  <a:srgbClr val="00599D"/>
                </a:solidFill>
                <a:latin typeface="Arial"/>
              </a:rPr>
              <a:t>r-process</a:t>
            </a:r>
          </a:p>
          <a:p>
            <a:pPr fontAlgn="base">
              <a:spcBef>
                <a:spcPct val="0"/>
              </a:spcBef>
              <a:spcAft>
                <a:spcPct val="0"/>
              </a:spcAft>
              <a:defRPr/>
            </a:pPr>
            <a:r>
              <a:rPr lang="en-US" sz="1600" dirty="0" smtClean="0">
                <a:latin typeface="Arial"/>
              </a:rPr>
              <a:t>To be measured: </a:t>
            </a:r>
            <a:endParaRPr lang="en-US" sz="1600" dirty="0">
              <a:latin typeface="Arial"/>
            </a:endParaRPr>
          </a:p>
          <a:p>
            <a:pPr fontAlgn="base">
              <a:spcBef>
                <a:spcPct val="0"/>
              </a:spcBef>
              <a:spcAft>
                <a:spcPct val="0"/>
              </a:spcAft>
              <a:buFont typeface="Arial" pitchFamily="34" charset="0"/>
              <a:buChar char="•"/>
              <a:defRPr/>
            </a:pPr>
            <a:r>
              <a:rPr lang="en-US" sz="1600" dirty="0">
                <a:solidFill>
                  <a:srgbClr val="000000"/>
                </a:solidFill>
                <a:latin typeface="Arial"/>
              </a:rPr>
              <a:t> masses, half-lives</a:t>
            </a:r>
          </a:p>
          <a:p>
            <a:pPr fontAlgn="base">
              <a:spcBef>
                <a:spcPct val="0"/>
              </a:spcBef>
              <a:spcAft>
                <a:spcPct val="0"/>
              </a:spcAft>
              <a:buFont typeface="Arial" pitchFamily="34" charset="0"/>
              <a:buChar char="•"/>
              <a:defRPr/>
            </a:pPr>
            <a:r>
              <a:rPr lang="en-US" sz="1600" dirty="0">
                <a:solidFill>
                  <a:srgbClr val="000000"/>
                </a:solidFill>
                <a:latin typeface="Arial"/>
              </a:rPr>
              <a:t> b-delayed neutron emission</a:t>
            </a:r>
          </a:p>
          <a:p>
            <a:pPr fontAlgn="base">
              <a:spcBef>
                <a:spcPct val="0"/>
              </a:spcBef>
              <a:spcAft>
                <a:spcPct val="0"/>
              </a:spcAft>
              <a:buFont typeface="Arial" pitchFamily="34" charset="0"/>
              <a:buChar char="•"/>
              <a:defRPr/>
            </a:pPr>
            <a:r>
              <a:rPr lang="en-US" sz="1600" dirty="0" smtClean="0">
                <a:solidFill>
                  <a:srgbClr val="000000"/>
                </a:solidFill>
                <a:latin typeface="Arial"/>
              </a:rPr>
              <a:t> shell </a:t>
            </a:r>
            <a:r>
              <a:rPr lang="en-US" sz="1600" dirty="0">
                <a:solidFill>
                  <a:srgbClr val="000000"/>
                </a:solidFill>
                <a:latin typeface="Arial"/>
              </a:rPr>
              <a:t>structure</a:t>
            </a:r>
          </a:p>
        </p:txBody>
      </p:sp>
      <p:pic>
        <p:nvPicPr>
          <p:cNvPr id="6" name="Picture 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3501008"/>
            <a:ext cx="1506355" cy="150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819199" y="3356992"/>
            <a:ext cx="944489" cy="261610"/>
          </a:xfrm>
          <a:prstGeom prst="rect">
            <a:avLst/>
          </a:prstGeom>
          <a:noFill/>
        </p:spPr>
        <p:txBody>
          <a:bodyPr wrap="none" rtlCol="0">
            <a:spAutoFit/>
          </a:bodyPr>
          <a:lstStyle/>
          <a:p>
            <a:r>
              <a:rPr lang="de-DE" sz="1100" dirty="0" smtClean="0">
                <a:solidFill>
                  <a:srgbClr val="FFFFFF"/>
                </a:solidFill>
                <a:latin typeface="Arial"/>
              </a:rPr>
              <a:t>X-</a:t>
            </a:r>
            <a:r>
              <a:rPr lang="de-DE" sz="1100" dirty="0" err="1" smtClean="0">
                <a:solidFill>
                  <a:srgbClr val="FFFFFF"/>
                </a:solidFill>
                <a:latin typeface="Arial"/>
              </a:rPr>
              <a:t>ray</a:t>
            </a:r>
            <a:r>
              <a:rPr lang="de-DE" sz="1100" dirty="0" smtClean="0">
                <a:solidFill>
                  <a:srgbClr val="FFFFFF"/>
                </a:solidFill>
                <a:latin typeface="Arial"/>
              </a:rPr>
              <a:t> </a:t>
            </a:r>
            <a:r>
              <a:rPr lang="de-DE" sz="1100" dirty="0" err="1" smtClean="0">
                <a:solidFill>
                  <a:srgbClr val="FFFFFF"/>
                </a:solidFill>
                <a:latin typeface="Arial"/>
              </a:rPr>
              <a:t>binary</a:t>
            </a:r>
            <a:endParaRPr lang="de-DE" sz="1100" dirty="0">
              <a:solidFill>
                <a:srgbClr val="FFFFFF"/>
              </a:solidFill>
              <a:latin typeface="Arial"/>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6" y="2193641"/>
            <a:ext cx="1456948" cy="116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0" y="260350"/>
            <a:ext cx="9144000" cy="646331"/>
          </a:xfrm>
          <a:prstGeom prst="rect">
            <a:avLst/>
          </a:prstGeom>
          <a:noFill/>
          <a:ln>
            <a:noFill/>
          </a:ln>
          <a:effectLst/>
        </p:spPr>
        <p:txBody>
          <a:bodyPr>
            <a:spAutoFit/>
          </a:bodyPr>
          <a:lstStyle/>
          <a:p>
            <a:pPr algn="ctr" eaLnBrk="0" fontAlgn="base" hangingPunct="0">
              <a:spcBef>
                <a:spcPct val="0"/>
              </a:spcBef>
              <a:spcAft>
                <a:spcPct val="0"/>
              </a:spcAft>
            </a:pPr>
            <a:r>
              <a:rPr lang="de-DE" altLang="de-DE" sz="3600" dirty="0" smtClean="0">
                <a:solidFill>
                  <a:srgbClr val="0070C0"/>
                </a:solidFill>
                <a:latin typeface="Tahoma" pitchFamily="34" charset="0"/>
              </a:rPr>
              <a:t>The Origin </a:t>
            </a:r>
            <a:r>
              <a:rPr lang="de-DE" altLang="de-DE" sz="3600" dirty="0" err="1" smtClean="0">
                <a:solidFill>
                  <a:srgbClr val="0070C0"/>
                </a:solidFill>
                <a:latin typeface="Tahoma" pitchFamily="34" charset="0"/>
              </a:rPr>
              <a:t>of</a:t>
            </a:r>
            <a:r>
              <a:rPr lang="de-DE" altLang="de-DE" sz="3600" dirty="0" smtClean="0">
                <a:solidFill>
                  <a:srgbClr val="0070C0"/>
                </a:solidFill>
                <a:latin typeface="Tahoma" pitchFamily="34" charset="0"/>
              </a:rPr>
              <a:t> Elements</a:t>
            </a:r>
            <a:endParaRPr lang="de-DE" altLang="de-DE" sz="3600" dirty="0">
              <a:solidFill>
                <a:srgbClr val="0070C0"/>
              </a:solidFill>
              <a:latin typeface="Tahoma" pitchFamily="34" charset="0"/>
            </a:endParaRPr>
          </a:p>
        </p:txBody>
      </p:sp>
    </p:spTree>
    <p:extLst>
      <p:ext uri="{BB962C8B-B14F-4D97-AF65-F5344CB8AC3E}">
        <p14:creationId xmlns:p14="http://schemas.microsoft.com/office/powerpoint/2010/main" val="4853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60" name="Picture 4" descr="confinement"/>
          <p:cNvPicPr>
            <a:picLocks noChangeAspect="1" noChangeArrowheads="1"/>
          </p:cNvPicPr>
          <p:nvPr/>
        </p:nvPicPr>
        <p:blipFill>
          <a:blip r:embed="rId2" cstate="print">
            <a:extLst>
              <a:ext uri="{28A0092B-C50C-407E-A947-70E740481C1C}">
                <a14:useLocalDpi xmlns:a14="http://schemas.microsoft.com/office/drawing/2010/main" val="0"/>
              </a:ext>
            </a:extLst>
          </a:blip>
          <a:srcRect l="15445" r="8218"/>
          <a:stretch>
            <a:fillRect/>
          </a:stretch>
        </p:blipFill>
        <p:spPr bwMode="auto">
          <a:xfrm rot="16200000">
            <a:off x="5676330" y="2325017"/>
            <a:ext cx="2447925"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266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515" r="21634" b="25171"/>
          <a:stretch>
            <a:fillRect/>
          </a:stretch>
        </p:blipFill>
        <p:spPr bwMode="auto">
          <a:xfrm>
            <a:off x="125413" y="2931990"/>
            <a:ext cx="467241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659" name="Text Box 3"/>
          <p:cNvSpPr txBox="1">
            <a:spLocks noChangeArrowheads="1"/>
          </p:cNvSpPr>
          <p:nvPr/>
        </p:nvSpPr>
        <p:spPr bwMode="auto">
          <a:xfrm>
            <a:off x="202605" y="2222450"/>
            <a:ext cx="451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sz="2000" dirty="0" err="1" smtClean="0">
                <a:solidFill>
                  <a:srgbClr val="000000"/>
                </a:solidFill>
                <a:latin typeface="Tahoma" pitchFamily="34" charset="0"/>
              </a:rPr>
              <a:t>Coupling</a:t>
            </a:r>
            <a:r>
              <a:rPr lang="de-DE" altLang="de-DE" sz="2000" dirty="0" smtClean="0">
                <a:solidFill>
                  <a:srgbClr val="000000"/>
                </a:solidFill>
                <a:latin typeface="Tahoma" pitchFamily="34" charset="0"/>
              </a:rPr>
              <a:t> </a:t>
            </a:r>
            <a:r>
              <a:rPr lang="de-DE" altLang="de-DE" sz="2000" dirty="0" err="1" smtClean="0">
                <a:solidFill>
                  <a:srgbClr val="000000"/>
                </a:solidFill>
                <a:latin typeface="Tahoma" pitchFamily="34" charset="0"/>
              </a:rPr>
              <a:t>strength</a:t>
            </a:r>
            <a:r>
              <a:rPr lang="de-DE" altLang="de-DE" sz="2000" dirty="0" smtClean="0">
                <a:solidFill>
                  <a:srgbClr val="000000"/>
                </a:solidFill>
                <a:latin typeface="Tahoma" pitchFamily="34" charset="0"/>
              </a:rPr>
              <a:t> </a:t>
            </a:r>
            <a:r>
              <a:rPr lang="de-DE" altLang="de-DE" sz="2000" dirty="0" err="1" smtClean="0">
                <a:solidFill>
                  <a:srgbClr val="000000"/>
                </a:solidFill>
                <a:latin typeface="Tahoma" pitchFamily="34" charset="0"/>
              </a:rPr>
              <a:t>between</a:t>
            </a:r>
            <a:r>
              <a:rPr lang="de-DE" altLang="de-DE" sz="2000" dirty="0" smtClean="0">
                <a:solidFill>
                  <a:srgbClr val="000000"/>
                </a:solidFill>
                <a:latin typeface="Tahoma" pitchFamily="34" charset="0"/>
              </a:rPr>
              <a:t> </a:t>
            </a:r>
            <a:r>
              <a:rPr lang="de-DE" altLang="de-DE" sz="2000" dirty="0" err="1" smtClean="0">
                <a:solidFill>
                  <a:srgbClr val="000000"/>
                </a:solidFill>
                <a:latin typeface="Tahoma" pitchFamily="34" charset="0"/>
              </a:rPr>
              <a:t>two</a:t>
            </a:r>
            <a:r>
              <a:rPr lang="de-DE" altLang="de-DE" sz="2000" dirty="0" smtClean="0">
                <a:solidFill>
                  <a:srgbClr val="000000"/>
                </a:solidFill>
                <a:latin typeface="Tahoma" pitchFamily="34" charset="0"/>
              </a:rPr>
              <a:t> </a:t>
            </a:r>
            <a:r>
              <a:rPr lang="de-DE" altLang="de-DE" sz="2000" dirty="0" err="1" smtClean="0">
                <a:solidFill>
                  <a:srgbClr val="000000"/>
                </a:solidFill>
                <a:latin typeface="Tahoma" pitchFamily="34" charset="0"/>
              </a:rPr>
              <a:t>quarks</a:t>
            </a:r>
            <a:endParaRPr lang="de-DE" altLang="de-DE" sz="2000" dirty="0" smtClean="0">
              <a:solidFill>
                <a:srgbClr val="000000"/>
              </a:solidFill>
              <a:latin typeface="Tahoma" pitchFamily="34" charset="0"/>
            </a:endParaRPr>
          </a:p>
        </p:txBody>
      </p:sp>
      <p:sp>
        <p:nvSpPr>
          <p:cNvPr id="326661" name="Text Box 5"/>
          <p:cNvSpPr txBox="1">
            <a:spLocks noChangeArrowheads="1"/>
          </p:cNvSpPr>
          <p:nvPr/>
        </p:nvSpPr>
        <p:spPr bwMode="auto">
          <a:xfrm>
            <a:off x="-35496" y="836712"/>
            <a:ext cx="9144000" cy="584775"/>
          </a:xfrm>
          <a:prstGeom prst="rect">
            <a:avLst/>
          </a:prstGeom>
          <a:noFill/>
          <a:ln>
            <a:noFill/>
          </a:ln>
          <a:effectLst/>
        </p:spPr>
        <p:txBody>
          <a:bodyPr>
            <a:spAutoFit/>
          </a:bodyPr>
          <a:lstStyle/>
          <a:p>
            <a:pPr algn="ctr" fontAlgn="base">
              <a:spcBef>
                <a:spcPct val="0"/>
              </a:spcBef>
              <a:spcAft>
                <a:spcPct val="0"/>
              </a:spcAft>
            </a:pPr>
            <a:r>
              <a:rPr lang="de-DE" altLang="de-DE" sz="3200" dirty="0" err="1" smtClean="0">
                <a:solidFill>
                  <a:srgbClr val="002060"/>
                </a:solidFill>
                <a:latin typeface="Tahoma" pitchFamily="34" charset="0"/>
              </a:rPr>
              <a:t>Confinement</a:t>
            </a:r>
            <a:r>
              <a:rPr lang="de-DE" altLang="de-DE" sz="3200" dirty="0" smtClean="0">
                <a:solidFill>
                  <a:srgbClr val="002060"/>
                </a:solidFill>
                <a:latin typeface="Tahoma" pitchFamily="34" charset="0"/>
              </a:rPr>
              <a:t> </a:t>
            </a:r>
            <a:r>
              <a:rPr lang="de-DE" altLang="de-DE" sz="3200" dirty="0" err="1" smtClean="0">
                <a:solidFill>
                  <a:srgbClr val="002060"/>
                </a:solidFill>
                <a:latin typeface="Tahoma" pitchFamily="34" charset="0"/>
              </a:rPr>
              <a:t>and</a:t>
            </a:r>
            <a:r>
              <a:rPr lang="de-DE" altLang="de-DE" sz="3200" dirty="0" smtClean="0">
                <a:solidFill>
                  <a:srgbClr val="002060"/>
                </a:solidFill>
                <a:latin typeface="Tahoma" pitchFamily="34" charset="0"/>
              </a:rPr>
              <a:t> </a:t>
            </a:r>
            <a:r>
              <a:rPr lang="de-DE" altLang="de-DE" sz="3200" dirty="0" err="1" smtClean="0">
                <a:solidFill>
                  <a:srgbClr val="002060"/>
                </a:solidFill>
                <a:latin typeface="Tahoma" pitchFamily="34" charset="0"/>
              </a:rPr>
              <a:t>Charmonium</a:t>
            </a:r>
            <a:r>
              <a:rPr lang="de-DE" altLang="de-DE" sz="3200" dirty="0" smtClean="0">
                <a:solidFill>
                  <a:srgbClr val="002060"/>
                </a:solidFill>
                <a:latin typeface="Tahoma" pitchFamily="34" charset="0"/>
              </a:rPr>
              <a:t> </a:t>
            </a:r>
            <a:r>
              <a:rPr lang="de-DE" altLang="de-DE" sz="3200" dirty="0" err="1" smtClean="0">
                <a:solidFill>
                  <a:srgbClr val="002060"/>
                </a:solidFill>
                <a:latin typeface="Tahoma" pitchFamily="34" charset="0"/>
              </a:rPr>
              <a:t>spectroscopy</a:t>
            </a:r>
            <a:endParaRPr lang="de-DE" altLang="de-DE" sz="3200" dirty="0" smtClean="0">
              <a:solidFill>
                <a:srgbClr val="002060"/>
              </a:solidFill>
              <a:latin typeface="Tahoma" pitchFamily="34" charset="0"/>
            </a:endParaRPr>
          </a:p>
        </p:txBody>
      </p:sp>
      <p:pic>
        <p:nvPicPr>
          <p:cNvPr id="54" name="Picture 8" descr="naive_charmoniu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547" y="3645024"/>
            <a:ext cx="1514269" cy="1495101"/>
          </a:xfrm>
          <a:prstGeom prst="rect">
            <a:avLst/>
          </a:prstGeom>
        </p:spPr>
      </p:pic>
      <p:sp>
        <p:nvSpPr>
          <p:cNvPr id="9" name="Text Box 6"/>
          <p:cNvSpPr txBox="1">
            <a:spLocks noChangeArrowheads="1"/>
          </p:cNvSpPr>
          <p:nvPr/>
        </p:nvSpPr>
        <p:spPr bwMode="auto">
          <a:xfrm>
            <a:off x="0" y="190381"/>
            <a:ext cx="9144000" cy="646331"/>
          </a:xfrm>
          <a:prstGeom prst="rect">
            <a:avLst/>
          </a:prstGeom>
          <a:noFill/>
          <a:ln>
            <a:noFill/>
          </a:ln>
          <a:effectLst/>
        </p:spPr>
        <p:txBody>
          <a:bodyPr>
            <a:spAutoFit/>
          </a:bodyPr>
          <a:lstStyle/>
          <a:p>
            <a:pPr algn="ctr" eaLnBrk="0" fontAlgn="base" hangingPunct="0">
              <a:spcBef>
                <a:spcPct val="0"/>
              </a:spcBef>
              <a:spcAft>
                <a:spcPct val="0"/>
              </a:spcAft>
            </a:pPr>
            <a:r>
              <a:rPr lang="de-DE" altLang="de-DE" sz="3600" dirty="0" smtClean="0">
                <a:solidFill>
                  <a:srgbClr val="0070C0"/>
                </a:solidFill>
                <a:latin typeface="Tahoma" pitchFamily="34" charset="0"/>
              </a:rPr>
              <a:t>Experiments </a:t>
            </a:r>
            <a:r>
              <a:rPr lang="de-DE" altLang="de-DE" sz="3600" dirty="0" err="1" smtClean="0">
                <a:solidFill>
                  <a:srgbClr val="0070C0"/>
                </a:solidFill>
                <a:latin typeface="Tahoma" pitchFamily="34" charset="0"/>
              </a:rPr>
              <a:t>with</a:t>
            </a:r>
            <a:r>
              <a:rPr lang="de-DE" altLang="de-DE" sz="3600" dirty="0" smtClean="0">
                <a:solidFill>
                  <a:srgbClr val="0070C0"/>
                </a:solidFill>
                <a:latin typeface="Tahoma" pitchFamily="34" charset="0"/>
              </a:rPr>
              <a:t> </a:t>
            </a:r>
            <a:r>
              <a:rPr lang="de-DE" altLang="de-DE" sz="3600" dirty="0">
                <a:solidFill>
                  <a:srgbClr val="0070C0"/>
                </a:solidFill>
                <a:latin typeface="Tahoma" pitchFamily="34" charset="0"/>
              </a:rPr>
              <a:t>A</a:t>
            </a:r>
            <a:r>
              <a:rPr lang="de-DE" altLang="de-DE" sz="3600" dirty="0" smtClean="0">
                <a:solidFill>
                  <a:srgbClr val="0070C0"/>
                </a:solidFill>
                <a:latin typeface="Tahoma" pitchFamily="34" charset="0"/>
              </a:rPr>
              <a:t>ntiprotons</a:t>
            </a:r>
            <a:endParaRPr lang="de-DE" altLang="de-DE" sz="3600" dirty="0">
              <a:solidFill>
                <a:srgbClr val="0070C0"/>
              </a:solidFill>
              <a:latin typeface="Tahoma" pitchFamily="34" charset="0"/>
            </a:endParaRPr>
          </a:p>
        </p:txBody>
      </p:sp>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583711"/>
            <a:ext cx="1969406" cy="51893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1" name="Text Box 6"/>
          <p:cNvSpPr txBox="1">
            <a:spLocks noChangeArrowheads="1"/>
          </p:cNvSpPr>
          <p:nvPr/>
        </p:nvSpPr>
        <p:spPr bwMode="auto">
          <a:xfrm>
            <a:off x="2555776" y="1583711"/>
            <a:ext cx="6126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de-DE" altLang="de-DE" sz="2400" dirty="0" smtClean="0">
                <a:solidFill>
                  <a:srgbClr val="000000"/>
                </a:solidFill>
                <a:latin typeface="Arial"/>
              </a:rPr>
              <a:t>Anti</a:t>
            </a:r>
            <a:r>
              <a:rPr lang="de-DE" altLang="de-DE" sz="2400" dirty="0" smtClean="0">
                <a:solidFill>
                  <a:srgbClr val="FF0000"/>
                </a:solidFill>
                <a:latin typeface="Arial"/>
              </a:rPr>
              <a:t>p</a:t>
            </a:r>
            <a:r>
              <a:rPr lang="de-DE" altLang="de-DE" sz="2400" dirty="0" smtClean="0">
                <a:solidFill>
                  <a:srgbClr val="000000"/>
                </a:solidFill>
                <a:latin typeface="Arial"/>
              </a:rPr>
              <a:t>roton-Proton-</a:t>
            </a:r>
            <a:r>
              <a:rPr lang="de-DE" altLang="de-DE" sz="2400" dirty="0" smtClean="0">
                <a:solidFill>
                  <a:srgbClr val="FF0000"/>
                </a:solidFill>
                <a:latin typeface="Arial"/>
              </a:rPr>
              <a:t>An</a:t>
            </a:r>
            <a:r>
              <a:rPr lang="de-DE" altLang="de-DE" sz="2400" dirty="0" smtClean="0">
                <a:solidFill>
                  <a:srgbClr val="000000"/>
                </a:solidFill>
                <a:latin typeface="Arial"/>
              </a:rPr>
              <a:t>nihilation in </a:t>
            </a:r>
            <a:r>
              <a:rPr lang="de-DE" altLang="de-DE" sz="2400" dirty="0" smtClean="0">
                <a:solidFill>
                  <a:srgbClr val="FF0000"/>
                </a:solidFill>
                <a:latin typeface="Arial"/>
              </a:rPr>
              <a:t>Da</a:t>
            </a:r>
            <a:r>
              <a:rPr lang="de-DE" altLang="de-DE" sz="2400" dirty="0" smtClean="0">
                <a:solidFill>
                  <a:srgbClr val="000000"/>
                </a:solidFill>
                <a:latin typeface="Arial"/>
              </a:rPr>
              <a:t>rmstadt</a:t>
            </a:r>
          </a:p>
        </p:txBody>
      </p:sp>
    </p:spTree>
    <p:extLst>
      <p:ext uri="{BB962C8B-B14F-4D97-AF65-F5344CB8AC3E}">
        <p14:creationId xmlns:p14="http://schemas.microsoft.com/office/powerpoint/2010/main" val="322497215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3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b="13373"/>
          <a:stretch>
            <a:fillRect/>
          </a:stretch>
        </p:blipFill>
        <p:spPr bwMode="auto">
          <a:xfrm>
            <a:off x="-36512" y="2183923"/>
            <a:ext cx="5976813" cy="455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8" descr="naive_charmoniu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2200" y="2581971"/>
            <a:ext cx="1514269" cy="1495101"/>
          </a:xfrm>
          <a:prstGeom prst="rect">
            <a:avLst/>
          </a:prstGeom>
        </p:spPr>
      </p:pic>
      <p:grpSp>
        <p:nvGrpSpPr>
          <p:cNvPr id="17" name="Group 7"/>
          <p:cNvGrpSpPr>
            <a:grpSpLocks/>
          </p:cNvGrpSpPr>
          <p:nvPr/>
        </p:nvGrpSpPr>
        <p:grpSpPr bwMode="auto">
          <a:xfrm>
            <a:off x="5220072" y="4186957"/>
            <a:ext cx="4365625" cy="2338387"/>
            <a:chOff x="3792" y="3312"/>
            <a:chExt cx="2400" cy="1008"/>
          </a:xfrm>
        </p:grpSpPr>
        <p:grpSp>
          <p:nvGrpSpPr>
            <p:cNvPr id="18" name="Group 8"/>
            <p:cNvGrpSpPr>
              <a:grpSpLocks/>
            </p:cNvGrpSpPr>
            <p:nvPr/>
          </p:nvGrpSpPr>
          <p:grpSpPr bwMode="auto">
            <a:xfrm>
              <a:off x="3792" y="3312"/>
              <a:ext cx="2400" cy="1008"/>
              <a:chOff x="3792" y="3312"/>
              <a:chExt cx="2400" cy="1008"/>
            </a:xfrm>
          </p:grpSpPr>
          <p:graphicFrame>
            <p:nvGraphicFramePr>
              <p:cNvPr id="20" name="Object 9"/>
              <p:cNvGraphicFramePr>
                <a:graphicFrameLocks noChangeAspect="1"/>
              </p:cNvGraphicFramePr>
              <p:nvPr/>
            </p:nvGraphicFramePr>
            <p:xfrm>
              <a:off x="4608" y="3877"/>
              <a:ext cx="1080" cy="288"/>
            </p:xfrm>
            <a:graphic>
              <a:graphicData uri="http://schemas.openxmlformats.org/presentationml/2006/ole">
                <mc:AlternateContent xmlns:mc="http://schemas.openxmlformats.org/markup-compatibility/2006">
                  <mc:Choice xmlns:v="urn:schemas-microsoft-com:vml" Requires="v">
                    <p:oleObj spid="_x0000_s13446" name="Formel" r:id="rId6" imgW="1714320" imgH="457200" progId="Equation.3">
                      <p:embed/>
                    </p:oleObj>
                  </mc:Choice>
                  <mc:Fallback>
                    <p:oleObj name="Formel" r:id="rId6" imgW="171432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 y="3877"/>
                            <a:ext cx="108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0"/>
              <p:cNvGraphicFramePr>
                <a:graphicFrameLocks noChangeAspect="1"/>
              </p:cNvGraphicFramePr>
              <p:nvPr/>
            </p:nvGraphicFramePr>
            <p:xfrm>
              <a:off x="4608" y="4169"/>
              <a:ext cx="1032" cy="151"/>
            </p:xfrm>
            <a:graphic>
              <a:graphicData uri="http://schemas.openxmlformats.org/presentationml/2006/ole">
                <mc:AlternateContent xmlns:mc="http://schemas.openxmlformats.org/markup-compatibility/2006">
                  <mc:Choice xmlns:v="urn:schemas-microsoft-com:vml" Requires="v">
                    <p:oleObj spid="_x0000_s13447" name="Formel" r:id="rId8" imgW="1638000" imgH="241200" progId="Equation.3">
                      <p:embed/>
                    </p:oleObj>
                  </mc:Choice>
                  <mc:Fallback>
                    <p:oleObj name="Formel" r:id="rId8" imgW="163800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 y="4169"/>
                            <a:ext cx="1032"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 Box 11"/>
              <p:cNvSpPr txBox="1">
                <a:spLocks noChangeArrowheads="1"/>
              </p:cNvSpPr>
              <p:nvPr/>
            </p:nvSpPr>
            <p:spPr bwMode="auto">
              <a:xfrm>
                <a:off x="4560" y="3669"/>
                <a:ext cx="163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de-DE" altLang="de-DE" sz="1600" b="1" smtClean="0">
                    <a:solidFill>
                      <a:srgbClr val="000000"/>
                    </a:solidFill>
                  </a:rPr>
                  <a:t>confinement potential</a:t>
                </a:r>
              </a:p>
            </p:txBody>
          </p:sp>
          <p:graphicFrame>
            <p:nvGraphicFramePr>
              <p:cNvPr id="23" name="Object 12"/>
              <p:cNvGraphicFramePr>
                <a:graphicFrameLocks noChangeAspect="1"/>
              </p:cNvGraphicFramePr>
              <p:nvPr/>
            </p:nvGraphicFramePr>
            <p:xfrm>
              <a:off x="3792" y="3312"/>
              <a:ext cx="232" cy="144"/>
            </p:xfrm>
            <a:graphic>
              <a:graphicData uri="http://schemas.openxmlformats.org/presentationml/2006/ole">
                <mc:AlternateContent xmlns:mc="http://schemas.openxmlformats.org/markup-compatibility/2006">
                  <mc:Choice xmlns:v="urn:schemas-microsoft-com:vml" Requires="v">
                    <p:oleObj spid="_x0000_s13448" name="Formel" r:id="rId10" imgW="368280" imgH="228600" progId="Equation.3">
                      <p:embed/>
                    </p:oleObj>
                  </mc:Choice>
                  <mc:Fallback>
                    <p:oleObj name="Formel" r:id="rId10" imgW="3682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2" y="3312"/>
                            <a:ext cx="23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4" name="Group 13"/>
              <p:cNvGrpSpPr>
                <a:grpSpLocks/>
              </p:cNvGrpSpPr>
              <p:nvPr/>
            </p:nvGrpSpPr>
            <p:grpSpPr bwMode="auto">
              <a:xfrm>
                <a:off x="3984" y="3312"/>
                <a:ext cx="1392" cy="960"/>
                <a:chOff x="3792" y="3216"/>
                <a:chExt cx="1392" cy="960"/>
              </a:xfrm>
            </p:grpSpPr>
            <p:sp>
              <p:nvSpPr>
                <p:cNvPr id="25" name="Line 14"/>
                <p:cNvSpPr>
                  <a:spLocks noChangeShapeType="1"/>
                </p:cNvSpPr>
                <p:nvPr/>
              </p:nvSpPr>
              <p:spPr bwMode="auto">
                <a:xfrm flipV="1">
                  <a:off x="3936" y="3216"/>
                  <a:ext cx="0" cy="96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000000"/>
                    </a:solidFill>
                  </a:endParaRPr>
                </a:p>
              </p:txBody>
            </p:sp>
            <p:sp>
              <p:nvSpPr>
                <p:cNvPr id="26" name="Line 15"/>
                <p:cNvSpPr>
                  <a:spLocks noChangeShapeType="1"/>
                </p:cNvSpPr>
                <p:nvPr/>
              </p:nvSpPr>
              <p:spPr bwMode="auto">
                <a:xfrm>
                  <a:off x="3792" y="3504"/>
                  <a:ext cx="139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000000"/>
                    </a:solidFill>
                  </a:endParaRPr>
                </a:p>
              </p:txBody>
            </p:sp>
          </p:grpSp>
        </p:grpSp>
        <p:sp>
          <p:nvSpPr>
            <p:cNvPr id="19" name="Freeform 16"/>
            <p:cNvSpPr>
              <a:spLocks/>
            </p:cNvSpPr>
            <p:nvPr/>
          </p:nvSpPr>
          <p:spPr bwMode="auto">
            <a:xfrm>
              <a:off x="4163" y="3335"/>
              <a:ext cx="781" cy="912"/>
            </a:xfrm>
            <a:custGeom>
              <a:avLst/>
              <a:gdLst>
                <a:gd name="T0" fmla="*/ 0 w 781"/>
                <a:gd name="T1" fmla="*/ 912 h 912"/>
                <a:gd name="T2" fmla="*/ 16 w 781"/>
                <a:gd name="T3" fmla="*/ 699 h 912"/>
                <a:gd name="T4" fmla="*/ 66 w 781"/>
                <a:gd name="T5" fmla="*/ 518 h 912"/>
                <a:gd name="T6" fmla="*/ 131 w 781"/>
                <a:gd name="T7" fmla="*/ 395 h 912"/>
                <a:gd name="T8" fmla="*/ 230 w 781"/>
                <a:gd name="T9" fmla="*/ 280 h 912"/>
                <a:gd name="T10" fmla="*/ 518 w 781"/>
                <a:gd name="T11" fmla="*/ 124 h 912"/>
                <a:gd name="T12" fmla="*/ 781 w 781"/>
                <a:gd name="T13" fmla="*/ 0 h 912"/>
              </a:gdLst>
              <a:ahLst/>
              <a:cxnLst>
                <a:cxn ang="0">
                  <a:pos x="T0" y="T1"/>
                </a:cxn>
                <a:cxn ang="0">
                  <a:pos x="T2" y="T3"/>
                </a:cxn>
                <a:cxn ang="0">
                  <a:pos x="T4" y="T5"/>
                </a:cxn>
                <a:cxn ang="0">
                  <a:pos x="T6" y="T7"/>
                </a:cxn>
                <a:cxn ang="0">
                  <a:pos x="T8" y="T9"/>
                </a:cxn>
                <a:cxn ang="0">
                  <a:pos x="T10" y="T11"/>
                </a:cxn>
                <a:cxn ang="0">
                  <a:pos x="T12" y="T13"/>
                </a:cxn>
              </a:cxnLst>
              <a:rect l="0" t="0" r="r" b="b"/>
              <a:pathLst>
                <a:path w="781" h="912">
                  <a:moveTo>
                    <a:pt x="0" y="912"/>
                  </a:moveTo>
                  <a:cubicBezTo>
                    <a:pt x="4" y="877"/>
                    <a:pt x="5" y="765"/>
                    <a:pt x="16" y="699"/>
                  </a:cubicBezTo>
                  <a:cubicBezTo>
                    <a:pt x="27" y="633"/>
                    <a:pt x="47" y="569"/>
                    <a:pt x="66" y="518"/>
                  </a:cubicBezTo>
                  <a:cubicBezTo>
                    <a:pt x="85" y="467"/>
                    <a:pt x="104" y="435"/>
                    <a:pt x="131" y="395"/>
                  </a:cubicBezTo>
                  <a:cubicBezTo>
                    <a:pt x="158" y="355"/>
                    <a:pt x="166" y="325"/>
                    <a:pt x="230" y="280"/>
                  </a:cubicBezTo>
                  <a:cubicBezTo>
                    <a:pt x="294" y="235"/>
                    <a:pt x="426" y="171"/>
                    <a:pt x="518" y="124"/>
                  </a:cubicBezTo>
                  <a:cubicBezTo>
                    <a:pt x="610" y="77"/>
                    <a:pt x="726" y="26"/>
                    <a:pt x="781"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2400" smtClean="0">
                <a:solidFill>
                  <a:srgbClr val="000000"/>
                </a:solidFill>
              </a:endParaRPr>
            </a:p>
          </p:txBody>
        </p:sp>
      </p:grpSp>
      <mc:AlternateContent xmlns:mc="http://schemas.openxmlformats.org/markup-compatibility/2006" xmlns:a14="http://schemas.microsoft.com/office/drawing/2010/main">
        <mc:Choice Requires="a14">
          <p:sp>
            <p:nvSpPr>
              <p:cNvPr id="27" name="Textfeld 26"/>
              <p:cNvSpPr txBox="1"/>
              <p:nvPr/>
            </p:nvSpPr>
            <p:spPr>
              <a:xfrm>
                <a:off x="6021659" y="5553598"/>
                <a:ext cx="2654125" cy="61170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a:rPr>
                        <m:t>𝑽</m:t>
                      </m:r>
                      <m:d>
                        <m:dPr>
                          <m:ctrlPr>
                            <a:rPr lang="de-DE" b="1" i="1" smtClean="0">
                              <a:latin typeface="Cambria Math"/>
                            </a:rPr>
                          </m:ctrlPr>
                        </m:dPr>
                        <m:e>
                          <m:r>
                            <a:rPr lang="de-DE" b="1" i="1" smtClean="0">
                              <a:latin typeface="Cambria Math"/>
                            </a:rPr>
                            <m:t>𝒓</m:t>
                          </m:r>
                        </m:e>
                      </m:d>
                      <m:r>
                        <a:rPr lang="de-DE" b="1" i="1" smtClean="0">
                          <a:latin typeface="Cambria Math"/>
                        </a:rPr>
                        <m:t>=−</m:t>
                      </m:r>
                      <m:f>
                        <m:fPr>
                          <m:ctrlPr>
                            <a:rPr lang="de-DE" b="1" i="1" smtClean="0">
                              <a:latin typeface="Cambria Math"/>
                            </a:rPr>
                          </m:ctrlPr>
                        </m:fPr>
                        <m:num>
                          <m:r>
                            <a:rPr lang="de-DE" b="1" i="1" smtClean="0">
                              <a:latin typeface="Cambria Math"/>
                            </a:rPr>
                            <m:t>𝟒</m:t>
                          </m:r>
                        </m:num>
                        <m:den>
                          <m:r>
                            <a:rPr lang="de-DE" b="1" i="1" smtClean="0">
                              <a:latin typeface="Cambria Math"/>
                            </a:rPr>
                            <m:t>𝟑</m:t>
                          </m:r>
                        </m:den>
                      </m:f>
                      <m:f>
                        <m:fPr>
                          <m:ctrlPr>
                            <a:rPr lang="de-DE" b="1" i="1" smtClean="0">
                              <a:latin typeface="Cambria Math"/>
                            </a:rPr>
                          </m:ctrlPr>
                        </m:fPr>
                        <m:num>
                          <m:r>
                            <a:rPr lang="de-DE" b="1" i="1" smtClean="0">
                              <a:latin typeface="Cambria Math"/>
                              <a:ea typeface="Cambria Math"/>
                            </a:rPr>
                            <m:t>𝜶</m:t>
                          </m:r>
                          <m:r>
                            <a:rPr lang="de-DE" b="1" i="1" baseline="-25000" smtClean="0">
                              <a:latin typeface="Cambria Math"/>
                              <a:ea typeface="Cambria Math"/>
                            </a:rPr>
                            <m:t>𝒔</m:t>
                          </m:r>
                        </m:num>
                        <m:den>
                          <m:r>
                            <a:rPr lang="de-DE" b="1" i="1" smtClean="0">
                              <a:latin typeface="Cambria Math"/>
                            </a:rPr>
                            <m:t>𝒓</m:t>
                          </m:r>
                        </m:den>
                      </m:f>
                      <m:r>
                        <a:rPr lang="de-DE" b="1" i="1" smtClean="0">
                          <a:latin typeface="Cambria Math"/>
                        </a:rPr>
                        <m:t>ħ</m:t>
                      </m:r>
                      <m:r>
                        <a:rPr lang="de-DE" b="1" i="1" smtClean="0">
                          <a:latin typeface="Cambria Math"/>
                        </a:rPr>
                        <m:t>𝒄</m:t>
                      </m:r>
                      <m:r>
                        <a:rPr lang="de-DE" b="1" i="1" smtClean="0">
                          <a:latin typeface="Cambria Math"/>
                        </a:rPr>
                        <m:t>+</m:t>
                      </m:r>
                      <m:r>
                        <a:rPr lang="de-DE" b="1" i="1" smtClean="0">
                          <a:latin typeface="Cambria Math"/>
                        </a:rPr>
                        <m:t>𝒌</m:t>
                      </m:r>
                      <m:r>
                        <a:rPr lang="de-DE" b="1" i="1" smtClean="0">
                          <a:latin typeface="Cambria Math"/>
                          <a:sym typeface="Symbol"/>
                        </a:rPr>
                        <m:t></m:t>
                      </m:r>
                      <m:r>
                        <a:rPr lang="de-DE" b="1" i="1" smtClean="0">
                          <a:latin typeface="Cambria Math"/>
                        </a:rPr>
                        <m:t>𝒓</m:t>
                      </m:r>
                      <m:r>
                        <a:rPr lang="de-DE" b="1" i="1" smtClean="0">
                          <a:latin typeface="Cambria Math"/>
                        </a:rPr>
                        <m:t> </m:t>
                      </m:r>
                    </m:oMath>
                  </m:oMathPara>
                </a14:m>
                <a:endParaRPr lang="en-US" b="1" dirty="0"/>
              </a:p>
            </p:txBody>
          </p:sp>
        </mc:Choice>
        <mc:Fallback xmlns="">
          <p:sp>
            <p:nvSpPr>
              <p:cNvPr id="27" name="Textfeld 26"/>
              <p:cNvSpPr txBox="1">
                <a:spLocks noRot="1" noChangeAspect="1" noMove="1" noResize="1" noEditPoints="1" noAdjustHandles="1" noChangeArrowheads="1" noChangeShapeType="1" noTextEdit="1"/>
              </p:cNvSpPr>
              <p:nvPr/>
            </p:nvSpPr>
            <p:spPr>
              <a:xfrm>
                <a:off x="6021659" y="5553598"/>
                <a:ext cx="2654125" cy="611706"/>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feld 27"/>
              <p:cNvSpPr txBox="1"/>
              <p:nvPr/>
            </p:nvSpPr>
            <p:spPr>
              <a:xfrm>
                <a:off x="6116909" y="6171330"/>
                <a:ext cx="2559547"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a:rPr>
                        <m:t>𝑽</m:t>
                      </m:r>
                      <m:d>
                        <m:dPr>
                          <m:ctrlPr>
                            <a:rPr lang="de-DE" b="1" i="1" smtClean="0">
                              <a:latin typeface="Cambria Math"/>
                            </a:rPr>
                          </m:ctrlPr>
                        </m:dPr>
                        <m:e>
                          <m:r>
                            <a:rPr lang="de-DE" b="1" i="1" smtClean="0">
                              <a:latin typeface="Cambria Math"/>
                            </a:rPr>
                            <m:t>𝒓</m:t>
                          </m:r>
                        </m:e>
                      </m:d>
                      <m:r>
                        <a:rPr lang="de-DE" b="1" i="1" smtClean="0">
                          <a:latin typeface="Cambria Math"/>
                        </a:rPr>
                        <m:t> </m:t>
                      </m:r>
                      <m:r>
                        <a:rPr lang="de-DE" b="1" i="1" smtClean="0">
                          <a:latin typeface="Cambria Math"/>
                          <a:ea typeface="Cambria Math"/>
                        </a:rPr>
                        <m:t>→ ∞ </m:t>
                      </m:r>
                      <m:r>
                        <a:rPr lang="de-DE" b="1" i="1" smtClean="0">
                          <a:latin typeface="Cambria Math"/>
                          <a:ea typeface="Cambria Math"/>
                        </a:rPr>
                        <m:t>𝒇𝒐𝒓</m:t>
                      </m:r>
                      <m:r>
                        <a:rPr lang="de-DE" b="1" i="1" smtClean="0">
                          <a:latin typeface="Cambria Math"/>
                          <a:ea typeface="Cambria Math"/>
                        </a:rPr>
                        <m:t> </m:t>
                      </m:r>
                      <m:r>
                        <a:rPr lang="de-DE" b="1" i="1" smtClean="0">
                          <a:latin typeface="Cambria Math"/>
                          <a:ea typeface="Cambria Math"/>
                        </a:rPr>
                        <m:t>𝒓</m:t>
                      </m:r>
                      <m:r>
                        <a:rPr lang="de-DE" b="1" i="1" smtClean="0">
                          <a:latin typeface="Cambria Math"/>
                          <a:ea typeface="Cambria Math"/>
                        </a:rPr>
                        <m:t> → ∞</m:t>
                      </m:r>
                    </m:oMath>
                  </m:oMathPara>
                </a14:m>
                <a:endParaRPr lang="en-US" b="1" dirty="0"/>
              </a:p>
            </p:txBody>
          </p:sp>
        </mc:Choice>
        <mc:Fallback xmlns="">
          <p:sp>
            <p:nvSpPr>
              <p:cNvPr id="28" name="Textfeld 27"/>
              <p:cNvSpPr txBox="1">
                <a:spLocks noRot="1" noChangeAspect="1" noMove="1" noResize="1" noEditPoints="1" noAdjustHandles="1" noChangeArrowheads="1" noChangeShapeType="1" noTextEdit="1"/>
              </p:cNvSpPr>
              <p:nvPr/>
            </p:nvSpPr>
            <p:spPr>
              <a:xfrm>
                <a:off x="6116909" y="6171330"/>
                <a:ext cx="2559547" cy="369332"/>
              </a:xfrm>
              <a:prstGeom prst="rect">
                <a:avLst/>
              </a:prstGeom>
              <a:blipFill rotWithShape="1">
                <a:blip r:embed="rId13"/>
                <a:stretch>
                  <a:fillRect b="-13115"/>
                </a:stretch>
              </a:blipFill>
            </p:spPr>
            <p:txBody>
              <a:bodyPr/>
              <a:lstStyle/>
              <a:p>
                <a:r>
                  <a:rPr lang="en-US">
                    <a:noFill/>
                  </a:rPr>
                  <a:t> </a:t>
                </a:r>
              </a:p>
            </p:txBody>
          </p:sp>
        </mc:Fallback>
      </mc:AlternateContent>
      <p:sp>
        <p:nvSpPr>
          <p:cNvPr id="29" name="Text Box 5"/>
          <p:cNvSpPr txBox="1">
            <a:spLocks noChangeArrowheads="1"/>
          </p:cNvSpPr>
          <p:nvPr/>
        </p:nvSpPr>
        <p:spPr bwMode="auto">
          <a:xfrm>
            <a:off x="-35496" y="836712"/>
            <a:ext cx="9144000" cy="584775"/>
          </a:xfrm>
          <a:prstGeom prst="rect">
            <a:avLst/>
          </a:prstGeom>
          <a:noFill/>
          <a:ln>
            <a:noFill/>
          </a:ln>
          <a:effectLst/>
        </p:spPr>
        <p:txBody>
          <a:bodyPr>
            <a:spAutoFit/>
          </a:bodyPr>
          <a:lstStyle/>
          <a:p>
            <a:pPr algn="ctr" fontAlgn="base">
              <a:spcBef>
                <a:spcPct val="0"/>
              </a:spcBef>
              <a:spcAft>
                <a:spcPct val="0"/>
              </a:spcAft>
            </a:pPr>
            <a:r>
              <a:rPr lang="de-DE" altLang="de-DE" sz="3200" dirty="0" err="1" smtClean="0">
                <a:solidFill>
                  <a:srgbClr val="002060"/>
                </a:solidFill>
                <a:latin typeface="Tahoma" pitchFamily="34" charset="0"/>
              </a:rPr>
              <a:t>Confinement</a:t>
            </a:r>
            <a:r>
              <a:rPr lang="de-DE" altLang="de-DE" sz="3200" dirty="0" smtClean="0">
                <a:solidFill>
                  <a:srgbClr val="002060"/>
                </a:solidFill>
                <a:latin typeface="Tahoma" pitchFamily="34" charset="0"/>
              </a:rPr>
              <a:t> </a:t>
            </a:r>
            <a:r>
              <a:rPr lang="de-DE" altLang="de-DE" sz="3200" dirty="0" err="1" smtClean="0">
                <a:solidFill>
                  <a:srgbClr val="002060"/>
                </a:solidFill>
                <a:latin typeface="Tahoma" pitchFamily="34" charset="0"/>
              </a:rPr>
              <a:t>and</a:t>
            </a:r>
            <a:r>
              <a:rPr lang="de-DE" altLang="de-DE" sz="3200" dirty="0" smtClean="0">
                <a:solidFill>
                  <a:srgbClr val="002060"/>
                </a:solidFill>
                <a:latin typeface="Tahoma" pitchFamily="34" charset="0"/>
              </a:rPr>
              <a:t> </a:t>
            </a:r>
            <a:r>
              <a:rPr lang="de-DE" altLang="de-DE" sz="3200" dirty="0" err="1" smtClean="0">
                <a:solidFill>
                  <a:srgbClr val="002060"/>
                </a:solidFill>
                <a:latin typeface="Tahoma" pitchFamily="34" charset="0"/>
              </a:rPr>
              <a:t>Charmonium</a:t>
            </a:r>
            <a:r>
              <a:rPr lang="de-DE" altLang="de-DE" sz="3200" dirty="0" smtClean="0">
                <a:solidFill>
                  <a:srgbClr val="002060"/>
                </a:solidFill>
                <a:latin typeface="Tahoma" pitchFamily="34" charset="0"/>
              </a:rPr>
              <a:t> </a:t>
            </a:r>
            <a:r>
              <a:rPr lang="de-DE" altLang="de-DE" sz="3200" dirty="0" err="1" smtClean="0">
                <a:solidFill>
                  <a:srgbClr val="002060"/>
                </a:solidFill>
                <a:latin typeface="Tahoma" pitchFamily="34" charset="0"/>
              </a:rPr>
              <a:t>spectroscopy</a:t>
            </a:r>
            <a:endParaRPr lang="de-DE" altLang="de-DE" sz="3200" dirty="0" smtClean="0">
              <a:solidFill>
                <a:srgbClr val="002060"/>
              </a:solidFill>
              <a:latin typeface="Tahoma" pitchFamily="34" charset="0"/>
            </a:endParaRPr>
          </a:p>
        </p:txBody>
      </p:sp>
      <p:sp>
        <p:nvSpPr>
          <p:cNvPr id="30" name="Text Box 6"/>
          <p:cNvSpPr txBox="1">
            <a:spLocks noChangeArrowheads="1"/>
          </p:cNvSpPr>
          <p:nvPr/>
        </p:nvSpPr>
        <p:spPr bwMode="auto">
          <a:xfrm>
            <a:off x="0" y="190381"/>
            <a:ext cx="9144000" cy="646331"/>
          </a:xfrm>
          <a:prstGeom prst="rect">
            <a:avLst/>
          </a:prstGeom>
          <a:noFill/>
          <a:ln>
            <a:noFill/>
          </a:ln>
          <a:effectLst/>
        </p:spPr>
        <p:txBody>
          <a:bodyPr>
            <a:spAutoFit/>
          </a:bodyPr>
          <a:lstStyle/>
          <a:p>
            <a:pPr algn="ctr" eaLnBrk="0" fontAlgn="base" hangingPunct="0">
              <a:spcBef>
                <a:spcPct val="0"/>
              </a:spcBef>
              <a:spcAft>
                <a:spcPct val="0"/>
              </a:spcAft>
            </a:pPr>
            <a:r>
              <a:rPr lang="de-DE" altLang="de-DE" sz="3600" dirty="0" smtClean="0">
                <a:solidFill>
                  <a:srgbClr val="0070C0"/>
                </a:solidFill>
                <a:latin typeface="Tahoma" pitchFamily="34" charset="0"/>
              </a:rPr>
              <a:t>Experiments </a:t>
            </a:r>
            <a:r>
              <a:rPr lang="de-DE" altLang="de-DE" sz="3600" dirty="0" err="1" smtClean="0">
                <a:solidFill>
                  <a:srgbClr val="0070C0"/>
                </a:solidFill>
                <a:latin typeface="Tahoma" pitchFamily="34" charset="0"/>
              </a:rPr>
              <a:t>with</a:t>
            </a:r>
            <a:r>
              <a:rPr lang="de-DE" altLang="de-DE" sz="3600" dirty="0" smtClean="0">
                <a:solidFill>
                  <a:srgbClr val="0070C0"/>
                </a:solidFill>
                <a:latin typeface="Tahoma" pitchFamily="34" charset="0"/>
              </a:rPr>
              <a:t> </a:t>
            </a:r>
            <a:r>
              <a:rPr lang="de-DE" altLang="de-DE" sz="3600" dirty="0">
                <a:solidFill>
                  <a:srgbClr val="0070C0"/>
                </a:solidFill>
                <a:latin typeface="Tahoma" pitchFamily="34" charset="0"/>
              </a:rPr>
              <a:t>A</a:t>
            </a:r>
            <a:r>
              <a:rPr lang="de-DE" altLang="de-DE" sz="3600" dirty="0" smtClean="0">
                <a:solidFill>
                  <a:srgbClr val="0070C0"/>
                </a:solidFill>
                <a:latin typeface="Tahoma" pitchFamily="34" charset="0"/>
              </a:rPr>
              <a:t>ntiprotons</a:t>
            </a:r>
            <a:endParaRPr lang="de-DE" altLang="de-DE" sz="3600" dirty="0">
              <a:solidFill>
                <a:srgbClr val="0070C0"/>
              </a:solidFill>
              <a:latin typeface="Tahoma" pitchFamily="34" charset="0"/>
            </a:endParaRPr>
          </a:p>
        </p:txBody>
      </p:sp>
      <p:pic>
        <p:nvPicPr>
          <p:cNvPr id="31"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544" y="1583711"/>
            <a:ext cx="1969406" cy="51893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32" name="Text Box 6"/>
          <p:cNvSpPr txBox="1">
            <a:spLocks noChangeArrowheads="1"/>
          </p:cNvSpPr>
          <p:nvPr/>
        </p:nvSpPr>
        <p:spPr bwMode="auto">
          <a:xfrm>
            <a:off x="2555776" y="1583711"/>
            <a:ext cx="6126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de-DE" altLang="de-DE" sz="2400" dirty="0" smtClean="0">
                <a:solidFill>
                  <a:srgbClr val="000000"/>
                </a:solidFill>
                <a:latin typeface="Arial"/>
              </a:rPr>
              <a:t>Anti</a:t>
            </a:r>
            <a:r>
              <a:rPr lang="de-DE" altLang="de-DE" sz="2400" dirty="0" smtClean="0">
                <a:solidFill>
                  <a:srgbClr val="FF0000"/>
                </a:solidFill>
                <a:latin typeface="Arial"/>
              </a:rPr>
              <a:t>p</a:t>
            </a:r>
            <a:r>
              <a:rPr lang="de-DE" altLang="de-DE" sz="2400" dirty="0" smtClean="0">
                <a:solidFill>
                  <a:srgbClr val="000000"/>
                </a:solidFill>
                <a:latin typeface="Arial"/>
              </a:rPr>
              <a:t>roton-Proton-</a:t>
            </a:r>
            <a:r>
              <a:rPr lang="de-DE" altLang="de-DE" sz="2400" dirty="0" smtClean="0">
                <a:solidFill>
                  <a:srgbClr val="FF0000"/>
                </a:solidFill>
                <a:latin typeface="Arial"/>
              </a:rPr>
              <a:t>An</a:t>
            </a:r>
            <a:r>
              <a:rPr lang="de-DE" altLang="de-DE" sz="2400" dirty="0" smtClean="0">
                <a:solidFill>
                  <a:srgbClr val="000000"/>
                </a:solidFill>
                <a:latin typeface="Arial"/>
              </a:rPr>
              <a:t>nihilation in </a:t>
            </a:r>
            <a:r>
              <a:rPr lang="de-DE" altLang="de-DE" sz="2400" dirty="0" smtClean="0">
                <a:solidFill>
                  <a:srgbClr val="FF0000"/>
                </a:solidFill>
                <a:latin typeface="Arial"/>
              </a:rPr>
              <a:t>Da</a:t>
            </a:r>
            <a:r>
              <a:rPr lang="de-DE" altLang="de-DE" sz="2400" dirty="0" smtClean="0">
                <a:solidFill>
                  <a:srgbClr val="000000"/>
                </a:solidFill>
                <a:latin typeface="Arial"/>
              </a:rPr>
              <a:t>rmstadt</a:t>
            </a:r>
          </a:p>
        </p:txBody>
      </p:sp>
    </p:spTree>
    <p:extLst>
      <p:ext uri="{BB962C8B-B14F-4D97-AF65-F5344CB8AC3E}">
        <p14:creationId xmlns:p14="http://schemas.microsoft.com/office/powerpoint/2010/main" val="187663655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smtClean="0"/>
              <a:t>A</a:t>
            </a:r>
            <a:r>
              <a:rPr lang="en-GB" dirty="0" smtClean="0"/>
              <a:t>tomic </a:t>
            </a:r>
            <a:r>
              <a:rPr lang="en-GB" b="1" dirty="0" smtClean="0"/>
              <a:t>P</a:t>
            </a:r>
            <a:r>
              <a:rPr lang="en-GB" dirty="0" smtClean="0"/>
              <a:t>hysics, </a:t>
            </a:r>
            <a:r>
              <a:rPr lang="en-GB" b="1" dirty="0" smtClean="0"/>
              <a:t>P</a:t>
            </a:r>
            <a:r>
              <a:rPr lang="en-GB" dirty="0" smtClean="0"/>
              <a:t>lasma and </a:t>
            </a:r>
            <a:r>
              <a:rPr lang="en-GB" b="1" dirty="0" smtClean="0"/>
              <a:t>A</a:t>
            </a:r>
            <a:r>
              <a:rPr lang="en-GB" dirty="0" smtClean="0"/>
              <a:t>pplied Sciences</a:t>
            </a:r>
            <a:endParaRPr lang="en-GB" dirty="0"/>
          </a:p>
        </p:txBody>
      </p:sp>
      <p:sp>
        <p:nvSpPr>
          <p:cNvPr id="3" name="Inhaltsplatzhalter 2"/>
          <p:cNvSpPr>
            <a:spLocks noGrp="1"/>
          </p:cNvSpPr>
          <p:nvPr>
            <p:ph sz="half" idx="2"/>
          </p:nvPr>
        </p:nvSpPr>
        <p:spPr>
          <a:xfrm>
            <a:off x="555443" y="4661239"/>
            <a:ext cx="8985109" cy="1739563"/>
          </a:xfrm>
        </p:spPr>
        <p:txBody>
          <a:bodyPr/>
          <a:lstStyle/>
          <a:p>
            <a:r>
              <a:rPr lang="en-US" sz="2000" dirty="0">
                <a:solidFill>
                  <a:srgbClr val="000000"/>
                </a:solidFill>
                <a:cs typeface="ＭＳ Ｐゴシック" charset="0"/>
              </a:rPr>
              <a:t>Highest Charge </a:t>
            </a:r>
            <a:r>
              <a:rPr lang="en-US" sz="2000" dirty="0" smtClean="0">
                <a:solidFill>
                  <a:srgbClr val="000000"/>
                </a:solidFill>
                <a:cs typeface="ＭＳ Ｐゴシック" charset="0"/>
              </a:rPr>
              <a:t>States:  </a:t>
            </a:r>
            <a:r>
              <a:rPr lang="en-US" sz="2000" dirty="0" smtClean="0">
                <a:solidFill>
                  <a:srgbClr val="0066CC"/>
                </a:solidFill>
                <a:cs typeface="ＭＳ Ｐゴシック" charset="0"/>
              </a:rPr>
              <a:t>Extreme </a:t>
            </a:r>
            <a:r>
              <a:rPr lang="en-US" sz="2000" dirty="0">
                <a:solidFill>
                  <a:srgbClr val="0066CC"/>
                </a:solidFill>
                <a:cs typeface="ＭＳ Ｐゴシック" charset="0"/>
              </a:rPr>
              <a:t>Static </a:t>
            </a:r>
            <a:r>
              <a:rPr lang="en-US" sz="2000" dirty="0" smtClean="0">
                <a:solidFill>
                  <a:srgbClr val="0066CC"/>
                </a:solidFill>
                <a:cs typeface="ＭＳ Ｐゴシック" charset="0"/>
              </a:rPr>
              <a:t>Fields</a:t>
            </a:r>
          </a:p>
          <a:p>
            <a:r>
              <a:rPr lang="en-US" sz="2000" dirty="0" smtClean="0">
                <a:solidFill>
                  <a:srgbClr val="000000"/>
                </a:solidFill>
                <a:cs typeface="ＭＳ Ｐゴシック" charset="0"/>
              </a:rPr>
              <a:t>Relativistic Energies:  </a:t>
            </a:r>
            <a:r>
              <a:rPr lang="en-US" sz="2000" dirty="0" smtClean="0">
                <a:solidFill>
                  <a:srgbClr val="0066CC"/>
                </a:solidFill>
                <a:cs typeface="ＭＳ Ｐゴシック" charset="0"/>
              </a:rPr>
              <a:t>Extreme </a:t>
            </a:r>
            <a:r>
              <a:rPr lang="en-US" sz="2000" dirty="0">
                <a:solidFill>
                  <a:srgbClr val="0066CC"/>
                </a:solidFill>
                <a:cs typeface="ＭＳ Ｐゴシック" charset="0"/>
              </a:rPr>
              <a:t>Dynamical Fields and Ultrashort </a:t>
            </a:r>
            <a:r>
              <a:rPr lang="en-US" sz="2000" dirty="0" smtClean="0">
                <a:solidFill>
                  <a:srgbClr val="0066CC"/>
                </a:solidFill>
                <a:cs typeface="ＭＳ Ｐゴシック" charset="0"/>
              </a:rPr>
              <a:t>Pulses</a:t>
            </a:r>
          </a:p>
          <a:p>
            <a:r>
              <a:rPr lang="en-US" sz="2000" dirty="0" smtClean="0">
                <a:solidFill>
                  <a:srgbClr val="000000"/>
                </a:solidFill>
                <a:cs typeface="ＭＳ Ｐゴシック" charset="0"/>
              </a:rPr>
              <a:t>High Intensities:  </a:t>
            </a:r>
            <a:r>
              <a:rPr lang="en-US" sz="2000" dirty="0" smtClean="0">
                <a:solidFill>
                  <a:srgbClr val="0066CC"/>
                </a:solidFill>
                <a:cs typeface="ＭＳ Ｐゴシック" charset="0"/>
              </a:rPr>
              <a:t>Very </a:t>
            </a:r>
            <a:r>
              <a:rPr lang="en-US" sz="2000" dirty="0">
                <a:solidFill>
                  <a:srgbClr val="0066CC"/>
                </a:solidFill>
                <a:cs typeface="ＭＳ Ｐゴシック" charset="0"/>
              </a:rPr>
              <a:t>High Energy Densities and Pressures </a:t>
            </a:r>
            <a:endParaRPr lang="en-US" sz="2000" dirty="0" smtClean="0">
              <a:solidFill>
                <a:srgbClr val="0066CC"/>
              </a:solidFill>
              <a:cs typeface="ＭＳ Ｐゴシック" charset="0"/>
            </a:endParaRPr>
          </a:p>
          <a:p>
            <a:r>
              <a:rPr lang="en-US" sz="2000" dirty="0" smtClean="0">
                <a:solidFill>
                  <a:srgbClr val="000000"/>
                </a:solidFill>
                <a:cs typeface="ＭＳ Ｐゴシック" charset="0"/>
              </a:rPr>
              <a:t>High </a:t>
            </a:r>
            <a:r>
              <a:rPr lang="en-US" sz="2000" dirty="0">
                <a:solidFill>
                  <a:srgbClr val="000000"/>
                </a:solidFill>
                <a:cs typeface="ＭＳ Ｐゴシック" charset="0"/>
              </a:rPr>
              <a:t>Charge at Low </a:t>
            </a:r>
            <a:r>
              <a:rPr lang="en-US" sz="2000" dirty="0" smtClean="0">
                <a:solidFill>
                  <a:srgbClr val="000000"/>
                </a:solidFill>
                <a:cs typeface="ＭＳ Ｐゴシック" charset="0"/>
              </a:rPr>
              <a:t>Velocity:  </a:t>
            </a:r>
            <a:r>
              <a:rPr lang="en-US" sz="2000" dirty="0" smtClean="0">
                <a:solidFill>
                  <a:srgbClr val="0066CC"/>
                </a:solidFill>
                <a:cs typeface="ＭＳ Ｐゴシック" charset="0"/>
              </a:rPr>
              <a:t>Large </a:t>
            </a:r>
            <a:r>
              <a:rPr lang="en-US" sz="2000" dirty="0">
                <a:solidFill>
                  <a:srgbClr val="0066CC"/>
                </a:solidFill>
                <a:cs typeface="ＭＳ Ｐゴシック" charset="0"/>
              </a:rPr>
              <a:t>Energy </a:t>
            </a:r>
            <a:r>
              <a:rPr lang="en-US" sz="2000" dirty="0" smtClean="0">
                <a:solidFill>
                  <a:srgbClr val="0066CC"/>
                </a:solidFill>
                <a:cs typeface="ＭＳ Ｐゴシック" charset="0"/>
              </a:rPr>
              <a:t>Deposition</a:t>
            </a:r>
          </a:p>
          <a:p>
            <a:r>
              <a:rPr lang="en-US" sz="2000" dirty="0" smtClean="0">
                <a:solidFill>
                  <a:srgbClr val="000000"/>
                </a:solidFill>
                <a:cs typeface="ＭＳ Ｐゴシック" charset="0"/>
              </a:rPr>
              <a:t>Low</a:t>
            </a:r>
            <a:r>
              <a:rPr lang="en-US" sz="2000" dirty="0">
                <a:solidFill>
                  <a:srgbClr val="000000"/>
                </a:solidFill>
                <a:cs typeface="ＭＳ Ｐゴシック" charset="0"/>
              </a:rPr>
              <a:t>-Energy </a:t>
            </a:r>
            <a:r>
              <a:rPr lang="en-US" sz="2000" dirty="0" smtClean="0">
                <a:solidFill>
                  <a:srgbClr val="000000"/>
                </a:solidFill>
                <a:cs typeface="ＭＳ Ｐゴシック" charset="0"/>
              </a:rPr>
              <a:t>Anti-Protons:  </a:t>
            </a:r>
            <a:r>
              <a:rPr lang="en-US" sz="2000" dirty="0" smtClean="0">
                <a:solidFill>
                  <a:srgbClr val="0070C0"/>
                </a:solidFill>
                <a:cs typeface="ＭＳ Ｐゴシック" charset="0"/>
              </a:rPr>
              <a:t>Antimatter </a:t>
            </a:r>
            <a:r>
              <a:rPr lang="en-US" sz="2000" dirty="0">
                <a:solidFill>
                  <a:srgbClr val="0070C0"/>
                </a:solidFill>
                <a:cs typeface="ＭＳ Ｐゴシック" charset="0"/>
              </a:rPr>
              <a:t>Research</a:t>
            </a:r>
          </a:p>
          <a:p>
            <a:endParaRPr lang="en-GB" sz="2000" dirty="0"/>
          </a:p>
        </p:txBody>
      </p:sp>
      <p:grpSp>
        <p:nvGrpSpPr>
          <p:cNvPr id="28" name="Gruppierung 27"/>
          <p:cNvGrpSpPr/>
          <p:nvPr/>
        </p:nvGrpSpPr>
        <p:grpSpPr>
          <a:xfrm>
            <a:off x="-965" y="846135"/>
            <a:ext cx="9180513" cy="3580250"/>
            <a:chOff x="-24107" y="2739673"/>
            <a:chExt cx="9180513" cy="3580250"/>
          </a:xfrm>
        </p:grpSpPr>
        <p:sp>
          <p:nvSpPr>
            <p:cNvPr id="7" name="Rectangle 2"/>
            <p:cNvSpPr>
              <a:spLocks noChangeArrowheads="1"/>
            </p:cNvSpPr>
            <p:nvPr/>
          </p:nvSpPr>
          <p:spPr bwMode="auto">
            <a:xfrm>
              <a:off x="-24107" y="2766661"/>
              <a:ext cx="9180513" cy="2249487"/>
            </a:xfrm>
            <a:prstGeom prst="rect">
              <a:avLst/>
            </a:prstGeom>
            <a:solidFill>
              <a:schemeClr val="accent2"/>
            </a:solidFill>
            <a:ln>
              <a:noFill/>
            </a:ln>
            <a:effectLst/>
            <a:extLst/>
          </p:spPr>
          <p:txBody>
            <a:bodyPr wrap="none" anchor="ctr"/>
            <a:lstStyle/>
            <a:p>
              <a:pPr defTabSz="457200" fontAlgn="base">
                <a:spcBef>
                  <a:spcPct val="0"/>
                </a:spcBef>
                <a:spcAft>
                  <a:spcPct val="0"/>
                </a:spcAft>
              </a:pPr>
              <a:endParaRPr lang="en-US" dirty="0">
                <a:solidFill>
                  <a:srgbClr val="000000"/>
                </a:solidFill>
                <a:cs typeface="ＭＳ Ｐゴシック" charset="0"/>
              </a:endParaRPr>
            </a:p>
          </p:txBody>
        </p:sp>
        <p:sp>
          <p:nvSpPr>
            <p:cNvPr id="8" name="Text Box 6"/>
            <p:cNvSpPr txBox="1">
              <a:spLocks noChangeArrowheads="1"/>
            </p:cNvSpPr>
            <p:nvPr/>
          </p:nvSpPr>
          <p:spPr bwMode="auto">
            <a:xfrm>
              <a:off x="4079581" y="3247673"/>
              <a:ext cx="696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57200" eaLnBrk="1" fontAlgn="base" hangingPunct="1">
                <a:spcBef>
                  <a:spcPct val="0"/>
                </a:spcBef>
                <a:spcAft>
                  <a:spcPct val="0"/>
                </a:spcAft>
              </a:pPr>
              <a:endParaRPr lang="en-US" sz="1400" b="1" i="1" dirty="0">
                <a:solidFill>
                  <a:srgbClr val="0000FF"/>
                </a:solidFill>
                <a:cs typeface="ＭＳ Ｐゴシック" charset="0"/>
              </a:endParaRPr>
            </a:p>
          </p:txBody>
        </p:sp>
        <p:sp>
          <p:nvSpPr>
            <p:cNvPr id="9" name="Text Box 21"/>
            <p:cNvSpPr txBox="1">
              <a:spLocks noChangeArrowheads="1"/>
            </p:cNvSpPr>
            <p:nvPr/>
          </p:nvSpPr>
          <p:spPr bwMode="auto">
            <a:xfrm>
              <a:off x="3184231" y="5022498"/>
              <a:ext cx="2089150" cy="1292662"/>
            </a:xfrm>
            <a:prstGeom prst="rect">
              <a:avLst/>
            </a:prstGeom>
            <a:solidFill>
              <a:schemeClr val="bg1"/>
            </a:solidFill>
            <a:ln w="25400">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base" hangingPunct="1">
                <a:spcBef>
                  <a:spcPct val="0"/>
                </a:spcBef>
                <a:spcAft>
                  <a:spcPct val="0"/>
                </a:spcAft>
              </a:pPr>
              <a:r>
                <a:rPr lang="en-US" b="1" dirty="0" smtClean="0">
                  <a:solidFill>
                    <a:srgbClr val="0033CC"/>
                  </a:solidFill>
                  <a:cs typeface="ＭＳ Ｐゴシック" charset="0"/>
                  <a:sym typeface="Wingdings" charset="0"/>
                </a:rPr>
                <a:t> </a:t>
              </a:r>
              <a:r>
                <a:rPr lang="en-US" b="1" dirty="0" smtClean="0">
                  <a:solidFill>
                    <a:srgbClr val="0070C0"/>
                  </a:solidFill>
                  <a:cs typeface="ＭＳ Ｐゴシック" charset="0"/>
                </a:rPr>
                <a:t>planetary interiors</a:t>
              </a:r>
              <a:endParaRPr lang="en-US" b="1" dirty="0" smtClean="0">
                <a:solidFill>
                  <a:srgbClr val="0070C0"/>
                </a:solidFill>
                <a:cs typeface="ＭＳ Ｐゴシック" charset="0"/>
                <a:sym typeface="Wingdings" charset="0"/>
              </a:endParaRPr>
            </a:p>
            <a:p>
              <a:pPr algn="ctr" defTabSz="457200" eaLnBrk="1" fontAlgn="base" hangingPunct="1">
                <a:spcBef>
                  <a:spcPct val="0"/>
                </a:spcBef>
                <a:spcAft>
                  <a:spcPct val="0"/>
                </a:spcAft>
              </a:pPr>
              <a:r>
                <a:rPr lang="en-US" sz="1400" b="1" dirty="0" smtClean="0">
                  <a:solidFill>
                    <a:srgbClr val="000000"/>
                  </a:solidFill>
                  <a:cs typeface="ＭＳ Ｐゴシック" charset="0"/>
                  <a:sym typeface="Wingdings" charset="0"/>
                </a:rPr>
                <a:t>... </a:t>
              </a:r>
              <a:r>
                <a:rPr lang="en-US" sz="1400" b="1" dirty="0" smtClean="0">
                  <a:solidFill>
                    <a:srgbClr val="000000"/>
                  </a:solidFill>
                  <a:cs typeface="ＭＳ Ｐゴシック" charset="0"/>
                </a:rPr>
                <a:t>states of matter common in astrophysical objects </a:t>
              </a:r>
              <a:endParaRPr lang="en-US" sz="1400" b="1" dirty="0">
                <a:solidFill>
                  <a:srgbClr val="000000"/>
                </a:solidFill>
                <a:cs typeface="ＭＳ Ｐゴシック" charset="0"/>
                <a:sym typeface="Wingdings" charset="0"/>
              </a:endParaRPr>
            </a:p>
          </p:txBody>
        </p:sp>
        <p:sp>
          <p:nvSpPr>
            <p:cNvPr id="10" name="Text Box 22"/>
            <p:cNvSpPr txBox="1">
              <a:spLocks noChangeArrowheads="1"/>
            </p:cNvSpPr>
            <p:nvPr/>
          </p:nvSpPr>
          <p:spPr bwMode="auto">
            <a:xfrm>
              <a:off x="5238456" y="5022498"/>
              <a:ext cx="2016125" cy="1292662"/>
            </a:xfrm>
            <a:prstGeom prst="rect">
              <a:avLst/>
            </a:prstGeom>
            <a:solidFill>
              <a:schemeClr val="bg1"/>
            </a:solidFill>
            <a:ln w="25400">
              <a:solidFill>
                <a:schemeClr val="tx1"/>
              </a:solidFill>
              <a:miter lim="800000"/>
              <a:headEnd/>
              <a:tailEnd/>
            </a:ln>
          </p:spPr>
          <p:txBody>
            <a:bodyPr wrap="square" lIns="36000" rIns="3600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base" hangingPunct="1">
                <a:spcBef>
                  <a:spcPct val="0"/>
                </a:spcBef>
                <a:spcAft>
                  <a:spcPct val="0"/>
                </a:spcAft>
              </a:pPr>
              <a:r>
                <a:rPr lang="en-US" b="1" dirty="0" smtClean="0">
                  <a:solidFill>
                    <a:srgbClr val="0070C0"/>
                  </a:solidFill>
                  <a:cs typeface="ＭＳ Ｐゴシック" charset="0"/>
                </a:rPr>
                <a:t>extreme conditions</a:t>
              </a:r>
              <a:endParaRPr lang="en-US" b="1" dirty="0" smtClean="0">
                <a:solidFill>
                  <a:srgbClr val="0070C0"/>
                </a:solidFill>
                <a:cs typeface="ＭＳ Ｐゴシック" charset="0"/>
                <a:sym typeface="Wingdings" charset="0"/>
              </a:endParaRPr>
            </a:p>
            <a:p>
              <a:pPr algn="ctr" defTabSz="457200" eaLnBrk="1" fontAlgn="base" hangingPunct="1">
                <a:spcBef>
                  <a:spcPct val="0"/>
                </a:spcBef>
                <a:spcAft>
                  <a:spcPct val="0"/>
                </a:spcAft>
              </a:pPr>
              <a:r>
                <a:rPr lang="en-US" sz="1400" b="1" dirty="0" smtClean="0">
                  <a:solidFill>
                    <a:srgbClr val="000000"/>
                  </a:solidFill>
                  <a:cs typeface="ＭＳ Ｐゴシック" charset="0"/>
                  <a:sym typeface="Wingdings" charset="0"/>
                </a:rPr>
                <a:t>... radiation hardness and  </a:t>
              </a:r>
              <a:r>
                <a:rPr lang="en-US" sz="1400" b="1" dirty="0" smtClean="0">
                  <a:solidFill>
                    <a:srgbClr val="000000"/>
                  </a:solidFill>
                  <a:cs typeface="ＭＳ Ｐゴシック" charset="0"/>
                </a:rPr>
                <a:t>modification of </a:t>
              </a:r>
              <a:r>
                <a:rPr lang="en-US" sz="1400" b="1" dirty="0" smtClean="0">
                  <a:solidFill>
                    <a:srgbClr val="000000"/>
                  </a:solidFill>
                  <a:cs typeface="ＭＳ Ｐゴシック" charset="0"/>
                  <a:sym typeface="Wingdings" charset="0"/>
                </a:rPr>
                <a:t>materials </a:t>
              </a:r>
              <a:endParaRPr lang="en-US" sz="1400" dirty="0">
                <a:solidFill>
                  <a:srgbClr val="000000"/>
                </a:solidFill>
                <a:cs typeface="ＭＳ Ｐゴシック" charset="0"/>
                <a:sym typeface="Wingdings" charset="0"/>
              </a:endParaRPr>
            </a:p>
          </p:txBody>
        </p:sp>
        <p:sp>
          <p:nvSpPr>
            <p:cNvPr id="11" name="Text Box 23"/>
            <p:cNvSpPr txBox="1">
              <a:spLocks noChangeArrowheads="1"/>
            </p:cNvSpPr>
            <p:nvPr/>
          </p:nvSpPr>
          <p:spPr bwMode="auto">
            <a:xfrm>
              <a:off x="3862094" y="2760311"/>
              <a:ext cx="10829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000" b="1" dirty="0" smtClean="0">
                  <a:solidFill>
                    <a:srgbClr val="FFFFFF"/>
                  </a:solidFill>
                  <a:cs typeface="ＭＳ Ｐゴシック" charset="0"/>
                  <a:sym typeface="Wingdings" charset="0"/>
                </a:rPr>
                <a:t>Plasma</a:t>
              </a:r>
              <a:endParaRPr lang="en-US" b="1" dirty="0">
                <a:solidFill>
                  <a:srgbClr val="0033CC"/>
                </a:solidFill>
                <a:cs typeface="ＭＳ Ｐゴシック" charset="0"/>
                <a:sym typeface="Wingdings" charset="0"/>
              </a:endParaRPr>
            </a:p>
          </p:txBody>
        </p:sp>
        <p:sp>
          <p:nvSpPr>
            <p:cNvPr id="12" name="Text Box 25"/>
            <p:cNvSpPr txBox="1">
              <a:spLocks noChangeArrowheads="1"/>
            </p:cNvSpPr>
            <p:nvPr/>
          </p:nvSpPr>
          <p:spPr bwMode="auto">
            <a:xfrm>
              <a:off x="7824494" y="2739673"/>
              <a:ext cx="5978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000" b="1" dirty="0" smtClean="0">
                  <a:solidFill>
                    <a:srgbClr val="FFFFFF"/>
                  </a:solidFill>
                  <a:cs typeface="ＭＳ Ｐゴシック" charset="0"/>
                  <a:sym typeface="Wingdings" charset="0"/>
                </a:rPr>
                <a:t>Bio</a:t>
              </a:r>
              <a:endParaRPr lang="en-US" sz="2000" b="1" dirty="0">
                <a:solidFill>
                  <a:srgbClr val="FFFFFF"/>
                </a:solidFill>
                <a:cs typeface="ＭＳ Ｐゴシック" charset="0"/>
                <a:sym typeface="Wingdings" charset="0"/>
              </a:endParaRPr>
            </a:p>
          </p:txBody>
        </p:sp>
        <p:sp>
          <p:nvSpPr>
            <p:cNvPr id="13" name="Text Box 26"/>
            <p:cNvSpPr txBox="1">
              <a:spLocks noChangeArrowheads="1"/>
            </p:cNvSpPr>
            <p:nvPr/>
          </p:nvSpPr>
          <p:spPr bwMode="auto">
            <a:xfrm>
              <a:off x="7254581" y="5022498"/>
              <a:ext cx="1890713" cy="1292662"/>
            </a:xfrm>
            <a:prstGeom prst="rect">
              <a:avLst/>
            </a:prstGeom>
            <a:solidFill>
              <a:schemeClr val="bg1"/>
            </a:solidFill>
            <a:ln w="25400">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base" hangingPunct="1">
                <a:spcBef>
                  <a:spcPct val="0"/>
                </a:spcBef>
                <a:spcAft>
                  <a:spcPct val="0"/>
                </a:spcAft>
              </a:pPr>
              <a:r>
                <a:rPr lang="en-US" b="1" dirty="0" smtClean="0">
                  <a:solidFill>
                    <a:srgbClr val="0070C0"/>
                  </a:solidFill>
                  <a:cs typeface="ＭＳ Ｐゴシック" charset="0"/>
                  <a:sym typeface="Wingdings" charset="0"/>
                </a:rPr>
                <a:t>aerospace engineering</a:t>
              </a:r>
            </a:p>
            <a:p>
              <a:pPr algn="ctr" defTabSz="457200" eaLnBrk="1" fontAlgn="base" hangingPunct="1">
                <a:spcBef>
                  <a:spcPct val="0"/>
                </a:spcBef>
                <a:spcAft>
                  <a:spcPct val="0"/>
                </a:spcAft>
              </a:pPr>
              <a:r>
                <a:rPr lang="en-US" sz="1400" b="1" dirty="0" smtClean="0">
                  <a:solidFill>
                    <a:srgbClr val="000000"/>
                  </a:solidFill>
                  <a:cs typeface="ＭＳ Ｐゴシック" charset="0"/>
                  <a:sym typeface="Wingdings" charset="0"/>
                </a:rPr>
                <a:t>... radiation shielding of cosmic radiation</a:t>
              </a:r>
              <a:endParaRPr lang="en-US" sz="1400" b="1" dirty="0">
                <a:solidFill>
                  <a:srgbClr val="000000"/>
                </a:solidFill>
                <a:cs typeface="ＭＳ Ｐゴシック" charset="0"/>
                <a:sym typeface="Wingdings" charset="0"/>
              </a:endParaRPr>
            </a:p>
          </p:txBody>
        </p:sp>
        <p:pic>
          <p:nvPicPr>
            <p:cNvPr id="14" name="Picture 27" descr="AP_Semina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392694" y="3109561"/>
              <a:ext cx="1670050" cy="1598612"/>
            </a:xfrm>
            <a:prstGeom prst="rect">
              <a:avLst/>
            </a:prstGeom>
            <a:noFill/>
            <a:ln w="38100">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0" descr="S334 - 02_Ex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70231" y="3144486"/>
              <a:ext cx="1670050" cy="1598612"/>
            </a:xfrm>
            <a:prstGeom prst="rect">
              <a:avLst/>
            </a:prstGeom>
            <a:noFill/>
            <a:ln w="38100">
              <a:solidFill>
                <a:schemeClr val="bg2">
                  <a:lumMod val="90000"/>
                </a:schemeClr>
              </a:solidFill>
              <a:miter lim="800000"/>
              <a:headEnd/>
              <a:tailEnd/>
            </a:ln>
            <a:effectLst/>
            <a:extLst>
              <a:ext uri="{909E8E84-426E-40DD-AFC4-6F175D3DCCD1}">
                <a14:hiddenFill xmlns:a14="http://schemas.microsoft.com/office/drawing/2010/main">
                  <a:solidFill>
                    <a:srgbClr val="0099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24"/>
            <p:cNvSpPr txBox="1">
              <a:spLocks noChangeArrowheads="1"/>
            </p:cNvSpPr>
            <p:nvPr/>
          </p:nvSpPr>
          <p:spPr bwMode="auto">
            <a:xfrm>
              <a:off x="5509919" y="2750786"/>
              <a:ext cx="12966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000" b="1" dirty="0" smtClean="0">
                  <a:solidFill>
                    <a:srgbClr val="FFFFFF"/>
                  </a:solidFill>
                  <a:cs typeface="ＭＳ Ｐゴシック" charset="0"/>
                  <a:sym typeface="Wingdings" charset="0"/>
                </a:rPr>
                <a:t>Materials </a:t>
              </a:r>
              <a:endParaRPr lang="en-US" b="1" dirty="0">
                <a:solidFill>
                  <a:srgbClr val="0033CC"/>
                </a:solidFill>
                <a:cs typeface="ＭＳ Ｐゴシック" charset="0"/>
                <a:sym typeface="Wingdings" charset="0"/>
              </a:endParaRPr>
            </a:p>
          </p:txBody>
        </p:sp>
        <p:pic>
          <p:nvPicPr>
            <p:cNvPr id="1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498556" y="3142898"/>
              <a:ext cx="1671638" cy="1600200"/>
            </a:xfrm>
            <a:prstGeom prst="rect">
              <a:avLst/>
            </a:prstGeom>
            <a:noFill/>
            <a:ln w="38100">
              <a:solidFill>
                <a:schemeClr val="bg2">
                  <a:lumMod val="90000"/>
                </a:schemeClr>
              </a:solidFill>
            </a:ln>
            <a:effectLst/>
            <a:extLst/>
          </p:spPr>
        </p:pic>
        <p:sp>
          <p:nvSpPr>
            <p:cNvPr id="18" name="Text Box 21"/>
            <p:cNvSpPr txBox="1">
              <a:spLocks noChangeArrowheads="1"/>
            </p:cNvSpPr>
            <p:nvPr/>
          </p:nvSpPr>
          <p:spPr bwMode="auto">
            <a:xfrm>
              <a:off x="1652294" y="5027261"/>
              <a:ext cx="1636712" cy="1292662"/>
            </a:xfrm>
            <a:prstGeom prst="rect">
              <a:avLst/>
            </a:prstGeom>
            <a:solidFill>
              <a:schemeClr val="bg1"/>
            </a:solidFill>
            <a:ln w="25400">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base" hangingPunct="1">
                <a:spcBef>
                  <a:spcPct val="0"/>
                </a:spcBef>
                <a:spcAft>
                  <a:spcPct val="0"/>
                </a:spcAft>
              </a:pPr>
              <a:r>
                <a:rPr lang="en-US" b="1" dirty="0" smtClean="0">
                  <a:solidFill>
                    <a:srgbClr val="0033CC"/>
                  </a:solidFill>
                  <a:cs typeface="ＭＳ Ｐゴシック" charset="0"/>
                  <a:sym typeface="Wingdings" charset="0"/>
                </a:rPr>
                <a:t> </a:t>
              </a:r>
              <a:r>
                <a:rPr lang="en-US" b="1" dirty="0" smtClean="0">
                  <a:solidFill>
                    <a:srgbClr val="0070C0"/>
                  </a:solidFill>
                  <a:cs typeface="ＭＳ Ｐゴシック" charset="0"/>
                </a:rPr>
                <a:t>anti-matter</a:t>
              </a:r>
            </a:p>
            <a:p>
              <a:pPr algn="ctr" defTabSz="457200" eaLnBrk="1" fontAlgn="base" hangingPunct="1">
                <a:spcBef>
                  <a:spcPct val="0"/>
                </a:spcBef>
                <a:spcAft>
                  <a:spcPct val="0"/>
                </a:spcAft>
              </a:pPr>
              <a:endParaRPr lang="en-US" b="1" dirty="0" smtClean="0">
                <a:solidFill>
                  <a:srgbClr val="0070C0"/>
                </a:solidFill>
                <a:cs typeface="ＭＳ Ｐゴシック" charset="0"/>
                <a:sym typeface="Wingdings" charset="0"/>
              </a:endParaRPr>
            </a:p>
            <a:p>
              <a:pPr algn="ctr" defTabSz="457200" eaLnBrk="1" fontAlgn="base" hangingPunct="1">
                <a:spcBef>
                  <a:spcPct val="0"/>
                </a:spcBef>
                <a:spcAft>
                  <a:spcPct val="0"/>
                </a:spcAft>
              </a:pPr>
              <a:r>
                <a:rPr lang="en-US" sz="1400" b="1" dirty="0" smtClean="0">
                  <a:solidFill>
                    <a:srgbClr val="000000"/>
                  </a:solidFill>
                  <a:cs typeface="ＭＳ Ｐゴシック" charset="0"/>
                  <a:sym typeface="Wingdings" charset="0"/>
                </a:rPr>
                <a:t>... </a:t>
              </a:r>
              <a:r>
                <a:rPr lang="en-US" sz="1400" b="1" dirty="0" smtClean="0">
                  <a:solidFill>
                    <a:srgbClr val="000000"/>
                  </a:solidFill>
                  <a:cs typeface="ＭＳ Ｐゴシック" charset="0"/>
                </a:rPr>
                <a:t>matter / anti-matter asymmetry</a:t>
              </a:r>
              <a:endParaRPr lang="en-US" sz="1400" b="1" dirty="0">
                <a:solidFill>
                  <a:srgbClr val="000000"/>
                </a:solidFill>
                <a:cs typeface="ＭＳ Ｐゴシック" charset="0"/>
              </a:endParaRPr>
            </a:p>
          </p:txBody>
        </p:sp>
        <p:sp>
          <p:nvSpPr>
            <p:cNvPr id="19" name="Text Box 21"/>
            <p:cNvSpPr txBox="1">
              <a:spLocks noChangeArrowheads="1"/>
            </p:cNvSpPr>
            <p:nvPr/>
          </p:nvSpPr>
          <p:spPr bwMode="auto">
            <a:xfrm>
              <a:off x="-3469" y="5022498"/>
              <a:ext cx="1708150" cy="1292225"/>
            </a:xfrm>
            <a:prstGeom prst="rect">
              <a:avLst/>
            </a:prstGeom>
            <a:solidFill>
              <a:schemeClr val="bg1"/>
            </a:solidFill>
            <a:ln w="25400">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base" hangingPunct="1">
                <a:spcBef>
                  <a:spcPct val="0"/>
                </a:spcBef>
                <a:spcAft>
                  <a:spcPct val="0"/>
                </a:spcAft>
              </a:pPr>
              <a:r>
                <a:rPr lang="en-US" b="1" dirty="0" smtClean="0">
                  <a:solidFill>
                    <a:srgbClr val="0033CC"/>
                  </a:solidFill>
                  <a:cs typeface="ＭＳ Ｐゴシック" charset="0"/>
                  <a:sym typeface="Wingdings" charset="0"/>
                </a:rPr>
                <a:t> </a:t>
              </a:r>
              <a:r>
                <a:rPr lang="en-US" b="1" dirty="0" smtClean="0">
                  <a:solidFill>
                    <a:srgbClr val="0070C0"/>
                  </a:solidFill>
                  <a:cs typeface="ＭＳ Ｐゴシック" charset="0"/>
                </a:rPr>
                <a:t>strong field research</a:t>
              </a:r>
              <a:endParaRPr lang="en-US" b="1" dirty="0" smtClean="0">
                <a:solidFill>
                  <a:srgbClr val="0070C0"/>
                </a:solidFill>
                <a:cs typeface="ＭＳ Ｐゴシック" charset="0"/>
                <a:sym typeface="Wingdings" charset="0"/>
              </a:endParaRPr>
            </a:p>
            <a:p>
              <a:pPr algn="ctr" defTabSz="457200" eaLnBrk="1" fontAlgn="base" hangingPunct="1">
                <a:spcBef>
                  <a:spcPct val="0"/>
                </a:spcBef>
                <a:spcAft>
                  <a:spcPct val="0"/>
                </a:spcAft>
              </a:pPr>
              <a:r>
                <a:rPr lang="en-US" sz="1400" dirty="0" smtClean="0">
                  <a:solidFill>
                    <a:srgbClr val="000000"/>
                  </a:solidFill>
                  <a:cs typeface="ＭＳ Ｐゴシック" charset="0"/>
                  <a:sym typeface="Wingdings" charset="0"/>
                </a:rPr>
                <a:t>... </a:t>
              </a:r>
              <a:r>
                <a:rPr lang="en-US" sz="1400" b="1" dirty="0" smtClean="0">
                  <a:solidFill>
                    <a:srgbClr val="000000"/>
                  </a:solidFill>
                  <a:cs typeface="ＭＳ Ｐゴシック" charset="0"/>
                  <a:sym typeface="Wingdings" charset="0"/>
                </a:rPr>
                <a:t>probing of f</a:t>
              </a:r>
              <a:r>
                <a:rPr lang="en-US" sz="1400" b="1" dirty="0" smtClean="0">
                  <a:solidFill>
                    <a:srgbClr val="000000"/>
                  </a:solidFill>
                  <a:cs typeface="ＭＳ Ｐゴシック" charset="0"/>
                </a:rPr>
                <a:t>undamental laws of physics</a:t>
              </a:r>
              <a:endParaRPr lang="en-US" sz="1400" dirty="0">
                <a:solidFill>
                  <a:srgbClr val="000000"/>
                </a:solidFill>
                <a:cs typeface="ＭＳ Ｐゴシック" charset="0"/>
              </a:endParaRPr>
            </a:p>
          </p:txBody>
        </p:sp>
        <p:pic>
          <p:nvPicPr>
            <p:cNvPr id="20"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1785" b="7762"/>
            <a:stretch/>
          </p:blipFill>
          <p:spPr bwMode="auto">
            <a:xfrm>
              <a:off x="21931" y="3144486"/>
              <a:ext cx="1670050" cy="1598612"/>
            </a:xfrm>
            <a:prstGeom prst="rect">
              <a:avLst/>
            </a:prstGeom>
            <a:solidFill>
              <a:srgbClr val="E5FDFF"/>
            </a:solidFill>
            <a:ln w="38100">
              <a:solidFill>
                <a:schemeClr val="bg2">
                  <a:lumMod val="90000"/>
                </a:schemeClr>
              </a:solidFill>
            </a:ln>
            <a:effectLst/>
          </p:spPr>
        </p:pic>
        <p:pic>
          <p:nvPicPr>
            <p:cNvPr id="21" name="Picture 21"/>
            <p:cNvPicPr preferRelativeResize="0">
              <a:picLocks noChangeArrowheads="1"/>
            </p:cNvPicPr>
            <p:nvPr/>
          </p:nvPicPr>
          <p:blipFill>
            <a:blip r:embed="rId6"/>
            <a:srcRect/>
            <a:stretch>
              <a:fillRect/>
            </a:stretch>
          </p:blipFill>
          <p:spPr bwMode="auto">
            <a:xfrm>
              <a:off x="1714206" y="3136548"/>
              <a:ext cx="1670050" cy="1598613"/>
            </a:xfrm>
            <a:prstGeom prst="rect">
              <a:avLst/>
            </a:prstGeom>
            <a:noFill/>
            <a:ln w="38100">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23"/>
            <p:cNvSpPr txBox="1">
              <a:spLocks noChangeArrowheads="1"/>
            </p:cNvSpPr>
            <p:nvPr/>
          </p:nvSpPr>
          <p:spPr bwMode="auto">
            <a:xfrm>
              <a:off x="793456" y="2766661"/>
              <a:ext cx="20947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000" b="1" dirty="0" smtClean="0">
                  <a:solidFill>
                    <a:srgbClr val="FFFFFF"/>
                  </a:solidFill>
                  <a:cs typeface="ＭＳ Ｐゴシック" charset="0"/>
                  <a:sym typeface="Wingdings" charset="0"/>
                </a:rPr>
                <a:t>Atomic Physics</a:t>
              </a:r>
              <a:endParaRPr lang="en-US" b="1" dirty="0">
                <a:solidFill>
                  <a:srgbClr val="0033CC"/>
                </a:solidFill>
                <a:cs typeface="ＭＳ Ｐゴシック" charset="0"/>
                <a:sym typeface="Wingdings" charset="0"/>
              </a:endParaRPr>
            </a:p>
          </p:txBody>
        </p:sp>
        <p:sp>
          <p:nvSpPr>
            <p:cNvPr id="23" name="Textfeld 1"/>
            <p:cNvSpPr txBox="1">
              <a:spLocks noChangeArrowheads="1"/>
            </p:cNvSpPr>
            <p:nvPr/>
          </p:nvSpPr>
          <p:spPr bwMode="auto">
            <a:xfrm>
              <a:off x="296569" y="4719286"/>
              <a:ext cx="975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b="1" dirty="0">
                  <a:solidFill>
                    <a:srgbClr val="FFFFFF"/>
                  </a:solidFill>
                  <a:cs typeface="ＭＳ Ｐゴシック" charset="0"/>
                </a:rPr>
                <a:t>SPARC</a:t>
              </a:r>
            </a:p>
          </p:txBody>
        </p:sp>
        <p:sp>
          <p:nvSpPr>
            <p:cNvPr id="24" name="Textfeld 27"/>
            <p:cNvSpPr txBox="1">
              <a:spLocks noChangeArrowheads="1"/>
            </p:cNvSpPr>
            <p:nvPr/>
          </p:nvSpPr>
          <p:spPr bwMode="auto">
            <a:xfrm>
              <a:off x="2087269" y="4722461"/>
              <a:ext cx="8643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b="1" dirty="0">
                  <a:solidFill>
                    <a:srgbClr val="FFFFFF"/>
                  </a:solidFill>
                  <a:cs typeface="ＭＳ Ｐゴシック" charset="0"/>
                </a:rPr>
                <a:t>FLAIR</a:t>
              </a:r>
            </a:p>
          </p:txBody>
        </p:sp>
        <p:sp>
          <p:nvSpPr>
            <p:cNvPr id="25" name="Textfeld 28"/>
            <p:cNvSpPr txBox="1">
              <a:spLocks noChangeArrowheads="1"/>
            </p:cNvSpPr>
            <p:nvPr/>
          </p:nvSpPr>
          <p:spPr bwMode="auto">
            <a:xfrm>
              <a:off x="3285831" y="4722461"/>
              <a:ext cx="2095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b="1" dirty="0" err="1">
                  <a:solidFill>
                    <a:srgbClr val="FFFFFF"/>
                  </a:solidFill>
                  <a:cs typeface="ＭＳ Ｐゴシック" charset="0"/>
                </a:rPr>
                <a:t>HEDgeHOB</a:t>
              </a:r>
              <a:r>
                <a:rPr lang="en-US" b="1" dirty="0">
                  <a:solidFill>
                    <a:srgbClr val="FFFFFF"/>
                  </a:solidFill>
                  <a:cs typeface="ＭＳ Ｐゴシック" charset="0"/>
                </a:rPr>
                <a:t>/WDM</a:t>
              </a:r>
            </a:p>
          </p:txBody>
        </p:sp>
        <p:sp>
          <p:nvSpPr>
            <p:cNvPr id="26" name="Text Box 24"/>
            <p:cNvSpPr txBox="1">
              <a:spLocks noChangeArrowheads="1"/>
            </p:cNvSpPr>
            <p:nvPr/>
          </p:nvSpPr>
          <p:spPr bwMode="auto">
            <a:xfrm>
              <a:off x="5503569" y="4714523"/>
              <a:ext cx="16248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b="1" dirty="0" smtClean="0">
                  <a:solidFill>
                    <a:srgbClr val="FFFFFF"/>
                  </a:solidFill>
                  <a:cs typeface="ＭＳ Ｐゴシック" charset="0"/>
                  <a:sym typeface="Wingdings" charset="0"/>
                </a:rPr>
                <a:t>MAT/BIOMAT</a:t>
              </a:r>
              <a:endParaRPr lang="en-US" b="1" dirty="0">
                <a:solidFill>
                  <a:srgbClr val="0033CC"/>
                </a:solidFill>
                <a:cs typeface="ＭＳ Ｐゴシック" charset="0"/>
                <a:sym typeface="Wingdings" charset="0"/>
              </a:endParaRPr>
            </a:p>
          </p:txBody>
        </p:sp>
        <p:sp>
          <p:nvSpPr>
            <p:cNvPr id="27" name="Text Box 24"/>
            <p:cNvSpPr txBox="1">
              <a:spLocks noChangeArrowheads="1"/>
            </p:cNvSpPr>
            <p:nvPr/>
          </p:nvSpPr>
          <p:spPr bwMode="auto">
            <a:xfrm>
              <a:off x="7387931" y="4712936"/>
              <a:ext cx="15568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b="1" dirty="0" smtClean="0">
                  <a:solidFill>
                    <a:srgbClr val="FFFFFF"/>
                  </a:solidFill>
                  <a:cs typeface="ＭＳ Ｐゴシック" charset="0"/>
                  <a:sym typeface="Wingdings" charset="0"/>
                </a:rPr>
                <a:t>BIO/BIOMAT</a:t>
              </a:r>
              <a:endParaRPr lang="en-US" b="1" dirty="0">
                <a:solidFill>
                  <a:srgbClr val="0033CC"/>
                </a:solidFill>
                <a:cs typeface="ＭＳ Ｐゴシック" charset="0"/>
                <a:sym typeface="Wingdings" charset="0"/>
              </a:endParaRPr>
            </a:p>
          </p:txBody>
        </p:sp>
      </p:grpSp>
    </p:spTree>
    <p:extLst>
      <p:ext uri="{BB962C8B-B14F-4D97-AF65-F5344CB8AC3E}">
        <p14:creationId xmlns:p14="http://schemas.microsoft.com/office/powerpoint/2010/main" val="347627244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553200" y="6248400"/>
            <a:ext cx="1905000" cy="457200"/>
          </a:xfrm>
          <a:prstGeom prst="rect">
            <a:avLst/>
          </a:prstGeom>
        </p:spPr>
        <p:txBody>
          <a:bodyPr/>
          <a:lstStyle/>
          <a:p>
            <a:fld id="{7E3E8B66-076E-41C1-AF0E-4870A84DAA65}" type="slidenum">
              <a:rPr lang="en-US" altLang="de-DE" smtClean="0">
                <a:solidFill>
                  <a:srgbClr val="000000"/>
                </a:solidFill>
              </a:rPr>
              <a:pPr/>
              <a:t>4</a:t>
            </a:fld>
            <a:endParaRPr lang="en-US" altLang="de-DE">
              <a:solidFill>
                <a:srgbClr val="000000"/>
              </a:solidFill>
            </a:endParaRPr>
          </a:p>
        </p:txBody>
      </p:sp>
      <p:sp>
        <p:nvSpPr>
          <p:cNvPr id="4" name="Rectangle 2"/>
          <p:cNvSpPr>
            <a:spLocks noChangeArrowheads="1"/>
          </p:cNvSpPr>
          <p:nvPr/>
        </p:nvSpPr>
        <p:spPr bwMode="auto">
          <a:xfrm>
            <a:off x="-36512" y="0"/>
            <a:ext cx="9180512" cy="70294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de-DE" sz="3200" dirty="0">
              <a:solidFill>
                <a:srgbClr val="FF99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125538"/>
            <a:ext cx="6665913" cy="325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4149725"/>
            <a:ext cx="742156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1"/>
          <p:cNvSpPr txBox="1">
            <a:spLocks noChangeArrowheads="1"/>
          </p:cNvSpPr>
          <p:nvPr/>
        </p:nvSpPr>
        <p:spPr bwMode="auto">
          <a:xfrm>
            <a:off x="250825" y="188913"/>
            <a:ext cx="8482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dirty="0" smtClean="0">
                <a:solidFill>
                  <a:srgbClr val="FFFF00"/>
                </a:solidFill>
                <a:latin typeface="Tahoma" pitchFamily="34" charset="0"/>
                <a:cs typeface="Tahoma" pitchFamily="34" charset="0"/>
              </a:rPr>
              <a:t>Neutron </a:t>
            </a:r>
            <a:r>
              <a:rPr lang="de-DE" altLang="de-DE" dirty="0" err="1" smtClean="0">
                <a:solidFill>
                  <a:srgbClr val="FFFF00"/>
                </a:solidFill>
                <a:latin typeface="Tahoma" pitchFamily="34" charset="0"/>
                <a:cs typeface="Tahoma" pitchFamily="34" charset="0"/>
              </a:rPr>
              <a:t>star</a:t>
            </a:r>
            <a:r>
              <a:rPr lang="de-DE" altLang="de-DE" dirty="0" smtClean="0">
                <a:solidFill>
                  <a:srgbClr val="FFFF00"/>
                </a:solidFill>
                <a:latin typeface="Tahoma" pitchFamily="34" charset="0"/>
                <a:cs typeface="Tahoma" pitchFamily="34" charset="0"/>
              </a:rPr>
              <a:t> </a:t>
            </a:r>
            <a:r>
              <a:rPr lang="de-DE" altLang="de-DE" dirty="0" err="1" smtClean="0">
                <a:solidFill>
                  <a:srgbClr val="FFFF00"/>
                </a:solidFill>
                <a:latin typeface="Tahoma" pitchFamily="34" charset="0"/>
                <a:cs typeface="Tahoma" pitchFamily="34" charset="0"/>
              </a:rPr>
              <a:t>mergers</a:t>
            </a:r>
            <a:r>
              <a:rPr lang="de-DE" altLang="de-DE" dirty="0" smtClean="0">
                <a:solidFill>
                  <a:srgbClr val="FFFF00"/>
                </a:solidFill>
                <a:latin typeface="Tahoma" pitchFamily="34" charset="0"/>
                <a:cs typeface="Tahoma" pitchFamily="34" charset="0"/>
              </a:rPr>
              <a:t> </a:t>
            </a:r>
            <a:r>
              <a:rPr lang="de-DE" altLang="de-DE" dirty="0" err="1" smtClean="0">
                <a:solidFill>
                  <a:srgbClr val="FFFF00"/>
                </a:solidFill>
                <a:latin typeface="Tahoma" pitchFamily="34" charset="0"/>
                <a:cs typeface="Tahoma" pitchFamily="34" charset="0"/>
              </a:rPr>
              <a:t>and</a:t>
            </a:r>
            <a:r>
              <a:rPr lang="de-DE" altLang="de-DE" dirty="0" smtClean="0">
                <a:solidFill>
                  <a:srgbClr val="FFFF00"/>
                </a:solidFill>
                <a:latin typeface="Tahoma" pitchFamily="34" charset="0"/>
                <a:cs typeface="Tahoma" pitchFamily="34" charset="0"/>
              </a:rPr>
              <a:t> heavy-</a:t>
            </a:r>
            <a:r>
              <a:rPr lang="de-DE" altLang="de-DE" dirty="0" err="1" smtClean="0">
                <a:solidFill>
                  <a:srgbClr val="FFFF00"/>
                </a:solidFill>
                <a:latin typeface="Tahoma" pitchFamily="34" charset="0"/>
                <a:cs typeface="Tahoma" pitchFamily="34" charset="0"/>
              </a:rPr>
              <a:t>ion</a:t>
            </a:r>
            <a:r>
              <a:rPr lang="de-DE" altLang="de-DE" dirty="0" smtClean="0">
                <a:solidFill>
                  <a:srgbClr val="FFFF00"/>
                </a:solidFill>
                <a:latin typeface="Tahoma" pitchFamily="34" charset="0"/>
                <a:cs typeface="Tahoma" pitchFamily="34" charset="0"/>
              </a:rPr>
              <a:t> </a:t>
            </a:r>
            <a:r>
              <a:rPr lang="de-DE" altLang="de-DE" dirty="0" err="1" smtClean="0">
                <a:solidFill>
                  <a:srgbClr val="FFFF00"/>
                </a:solidFill>
                <a:latin typeface="Tahoma" pitchFamily="34" charset="0"/>
                <a:cs typeface="Tahoma" pitchFamily="34" charset="0"/>
              </a:rPr>
              <a:t>collisions</a:t>
            </a:r>
            <a:endParaRPr lang="de-DE" altLang="de-DE" dirty="0" smtClean="0">
              <a:solidFill>
                <a:srgbClr val="FFFF00"/>
              </a:solidFill>
              <a:latin typeface="Tahoma" pitchFamily="34" charset="0"/>
              <a:cs typeface="Tahoma" pitchFamily="34" charset="0"/>
            </a:endParaRPr>
          </a:p>
        </p:txBody>
      </p:sp>
      <p:sp>
        <p:nvSpPr>
          <p:cNvPr id="8" name="Textfeld 6"/>
          <p:cNvSpPr txBox="1">
            <a:spLocks noChangeArrowheads="1"/>
          </p:cNvSpPr>
          <p:nvPr/>
        </p:nvSpPr>
        <p:spPr bwMode="auto">
          <a:xfrm>
            <a:off x="6932613" y="1209675"/>
            <a:ext cx="203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1800" dirty="0" smtClean="0">
                <a:solidFill>
                  <a:srgbClr val="FFC000"/>
                </a:solidFill>
              </a:rPr>
              <a:t>M. </a:t>
            </a:r>
            <a:r>
              <a:rPr lang="de-DE" altLang="de-DE" sz="1800" dirty="0" err="1" smtClean="0">
                <a:solidFill>
                  <a:srgbClr val="FFC000"/>
                </a:solidFill>
              </a:rPr>
              <a:t>Hanauske</a:t>
            </a:r>
            <a:r>
              <a:rPr lang="de-DE" altLang="de-DE" sz="1800" dirty="0" smtClean="0">
                <a:solidFill>
                  <a:srgbClr val="FFC000"/>
                </a:solidFill>
              </a:rPr>
              <a:t> et al., </a:t>
            </a:r>
          </a:p>
          <a:p>
            <a:pPr eaLnBrk="1" fontAlgn="base" hangingPunct="1">
              <a:spcBef>
                <a:spcPct val="0"/>
              </a:spcBef>
              <a:spcAft>
                <a:spcPct val="0"/>
              </a:spcAft>
              <a:buFontTx/>
              <a:buNone/>
            </a:pPr>
            <a:r>
              <a:rPr lang="de-DE" altLang="de-DE" sz="1800" dirty="0" smtClean="0">
                <a:solidFill>
                  <a:srgbClr val="FFC000"/>
                </a:solidFill>
              </a:rPr>
              <a:t>J. Phys.: </a:t>
            </a:r>
            <a:r>
              <a:rPr lang="de-DE" altLang="de-DE" sz="1800" dirty="0" err="1" smtClean="0">
                <a:solidFill>
                  <a:srgbClr val="FFC000"/>
                </a:solidFill>
              </a:rPr>
              <a:t>Conf</a:t>
            </a:r>
            <a:r>
              <a:rPr lang="de-DE" altLang="de-DE" sz="1800" dirty="0" smtClean="0">
                <a:solidFill>
                  <a:srgbClr val="FFC000"/>
                </a:solidFill>
              </a:rPr>
              <a:t>. </a:t>
            </a:r>
            <a:r>
              <a:rPr lang="de-DE" altLang="de-DE" sz="1800" dirty="0" err="1" smtClean="0">
                <a:solidFill>
                  <a:srgbClr val="FFC000"/>
                </a:solidFill>
              </a:rPr>
              <a:t>Ser</a:t>
            </a:r>
            <a:r>
              <a:rPr lang="de-DE" altLang="de-DE" sz="1800" dirty="0" smtClean="0">
                <a:solidFill>
                  <a:srgbClr val="FFC000"/>
                </a:solidFill>
              </a:rPr>
              <a:t>. </a:t>
            </a:r>
          </a:p>
          <a:p>
            <a:pPr eaLnBrk="1" fontAlgn="base" hangingPunct="1">
              <a:spcBef>
                <a:spcPct val="0"/>
              </a:spcBef>
              <a:spcAft>
                <a:spcPct val="0"/>
              </a:spcAft>
              <a:buFontTx/>
              <a:buNone/>
            </a:pPr>
            <a:r>
              <a:rPr lang="de-DE" altLang="de-DE" sz="1800" dirty="0" smtClean="0">
                <a:solidFill>
                  <a:srgbClr val="FFC000"/>
                </a:solidFill>
              </a:rPr>
              <a:t>878 012031</a:t>
            </a:r>
          </a:p>
        </p:txBody>
      </p:sp>
      <p:sp>
        <p:nvSpPr>
          <p:cNvPr id="9" name="Textfeld 4"/>
          <p:cNvSpPr txBox="1">
            <a:spLocks noChangeArrowheads="1"/>
          </p:cNvSpPr>
          <p:nvPr/>
        </p:nvSpPr>
        <p:spPr bwMode="auto">
          <a:xfrm>
            <a:off x="6938392" y="2132856"/>
            <a:ext cx="2170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2800" dirty="0" smtClean="0">
                <a:solidFill>
                  <a:srgbClr val="FFFF00"/>
                </a:solidFill>
              </a:rPr>
              <a:t>n-star </a:t>
            </a:r>
            <a:r>
              <a:rPr lang="de-DE" altLang="de-DE" sz="2800" dirty="0" err="1" smtClean="0">
                <a:solidFill>
                  <a:srgbClr val="FFFF00"/>
                </a:solidFill>
              </a:rPr>
              <a:t>merger</a:t>
            </a:r>
            <a:endParaRPr lang="de-DE" altLang="de-DE" sz="2800" dirty="0" smtClean="0">
              <a:solidFill>
                <a:srgbClr val="FFFF00"/>
              </a:solidFill>
            </a:endParaRPr>
          </a:p>
        </p:txBody>
      </p:sp>
      <p:sp>
        <p:nvSpPr>
          <p:cNvPr id="10" name="Textfeld 5"/>
          <p:cNvSpPr txBox="1">
            <a:spLocks noChangeArrowheads="1"/>
          </p:cNvSpPr>
          <p:nvPr/>
        </p:nvSpPr>
        <p:spPr bwMode="auto">
          <a:xfrm>
            <a:off x="7451725" y="5139208"/>
            <a:ext cx="1620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2800" dirty="0" smtClean="0">
                <a:solidFill>
                  <a:srgbClr val="FFFF00"/>
                </a:solidFill>
              </a:rPr>
              <a:t>Au +Au</a:t>
            </a:r>
          </a:p>
          <a:p>
            <a:pPr eaLnBrk="1" fontAlgn="base" hangingPunct="1">
              <a:spcBef>
                <a:spcPct val="0"/>
              </a:spcBef>
              <a:spcAft>
                <a:spcPct val="0"/>
              </a:spcAft>
              <a:buFontTx/>
              <a:buNone/>
            </a:pPr>
            <a:r>
              <a:rPr lang="de-DE" altLang="de-DE" sz="2800" dirty="0" smtClean="0">
                <a:solidFill>
                  <a:srgbClr val="FFFF00"/>
                </a:solidFill>
              </a:rPr>
              <a:t>1.5A  </a:t>
            </a:r>
            <a:r>
              <a:rPr lang="de-DE" altLang="de-DE" sz="2800" dirty="0" err="1" smtClean="0">
                <a:solidFill>
                  <a:srgbClr val="FFFF00"/>
                </a:solidFill>
              </a:rPr>
              <a:t>GeV</a:t>
            </a:r>
            <a:endParaRPr lang="de-DE" altLang="de-DE" sz="2800" dirty="0" smtClean="0">
              <a:solidFill>
                <a:srgbClr val="FFFF00"/>
              </a:solidFill>
            </a:endParaRPr>
          </a:p>
        </p:txBody>
      </p:sp>
      <p:sp>
        <p:nvSpPr>
          <p:cNvPr id="11" name="Textfeld 2"/>
          <p:cNvSpPr txBox="1">
            <a:spLocks noChangeArrowheads="1"/>
          </p:cNvSpPr>
          <p:nvPr/>
        </p:nvSpPr>
        <p:spPr bwMode="auto">
          <a:xfrm>
            <a:off x="1547664" y="764704"/>
            <a:ext cx="866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de-DE" sz="1800" dirty="0" err="1" smtClean="0">
                <a:solidFill>
                  <a:srgbClr val="FFFF00"/>
                </a:solidFill>
              </a:rPr>
              <a:t>density</a:t>
            </a:r>
            <a:endParaRPr lang="de-DE" altLang="de-DE" sz="1800" dirty="0" smtClean="0">
              <a:solidFill>
                <a:srgbClr val="FFFF00"/>
              </a:solidFill>
            </a:endParaRPr>
          </a:p>
        </p:txBody>
      </p:sp>
      <p:sp>
        <p:nvSpPr>
          <p:cNvPr id="12" name="Textfeld 3"/>
          <p:cNvSpPr txBox="1">
            <a:spLocks noChangeArrowheads="1"/>
          </p:cNvSpPr>
          <p:nvPr/>
        </p:nvSpPr>
        <p:spPr bwMode="auto">
          <a:xfrm>
            <a:off x="4284663" y="764704"/>
            <a:ext cx="1383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de-DE" altLang="de-DE" sz="1800" kern="0" dirty="0" err="1" smtClean="0">
                <a:solidFill>
                  <a:srgbClr val="FFFF00"/>
                </a:solidFill>
              </a:rPr>
              <a:t>temperature</a:t>
            </a:r>
            <a:endParaRPr lang="de-DE" altLang="de-DE" sz="1800" kern="0" dirty="0" smtClean="0">
              <a:solidFill>
                <a:srgbClr val="FFFF00"/>
              </a:solidFill>
            </a:endParaRPr>
          </a:p>
        </p:txBody>
      </p:sp>
      <p:sp>
        <p:nvSpPr>
          <p:cNvPr id="13" name="Textfeld 12"/>
          <p:cNvSpPr txBox="1">
            <a:spLocks noChangeArrowheads="1"/>
          </p:cNvSpPr>
          <p:nvPr/>
        </p:nvSpPr>
        <p:spPr bwMode="auto">
          <a:xfrm>
            <a:off x="7590035" y="3586163"/>
            <a:ext cx="101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de-DE" altLang="en-US" b="1" dirty="0" smtClean="0">
                <a:solidFill>
                  <a:srgbClr val="FF0000"/>
                </a:solidFill>
                <a:latin typeface="Tahoma" pitchFamily="34" charset="0"/>
                <a:cs typeface="Tahoma" pitchFamily="34" charset="0"/>
              </a:rPr>
              <a:t>EOS</a:t>
            </a:r>
            <a:endParaRPr lang="en-US" altLang="en-US" b="1" dirty="0" smtClean="0">
              <a:solidFill>
                <a:srgbClr val="FF0000"/>
              </a:solidFill>
              <a:latin typeface="Tahoma" pitchFamily="34" charset="0"/>
              <a:cs typeface="Tahoma" pitchFamily="34" charset="0"/>
            </a:endParaRPr>
          </a:p>
        </p:txBody>
      </p:sp>
      <p:sp>
        <p:nvSpPr>
          <p:cNvPr id="14" name="Pfeil nach rechts 13"/>
          <p:cNvSpPr/>
          <p:nvPr/>
        </p:nvSpPr>
        <p:spPr>
          <a:xfrm rot="16200000">
            <a:off x="7620297" y="2991644"/>
            <a:ext cx="979488" cy="412750"/>
          </a:xfrm>
          <a:prstGeom prst="rightArrow">
            <a:avLst/>
          </a:prstGeom>
          <a:solidFill>
            <a:srgbClr val="FF0000"/>
          </a:solidFill>
          <a:ln w="25400" cap="flat" cmpd="sng" algn="ctr">
            <a:noFill/>
            <a:prstDash val="solid"/>
          </a:ln>
          <a:effectLst/>
        </p:spPr>
        <p:txBody>
          <a:bodyPr anchor="ctr"/>
          <a:lstStyle/>
          <a:p>
            <a:pPr algn="ctr" fontAlgn="base">
              <a:spcBef>
                <a:spcPct val="0"/>
              </a:spcBef>
              <a:spcAft>
                <a:spcPct val="0"/>
              </a:spcAft>
              <a:defRPr/>
            </a:pPr>
            <a:endParaRPr lang="en-US" sz="2400" kern="0">
              <a:solidFill>
                <a:prstClr val="white"/>
              </a:solidFill>
              <a:latin typeface="Calibri"/>
            </a:endParaRPr>
          </a:p>
        </p:txBody>
      </p:sp>
      <p:sp>
        <p:nvSpPr>
          <p:cNvPr id="15" name="Pfeil nach rechts 14"/>
          <p:cNvSpPr/>
          <p:nvPr/>
        </p:nvSpPr>
        <p:spPr>
          <a:xfrm rot="5400000">
            <a:off x="7621090" y="4389438"/>
            <a:ext cx="977900" cy="412750"/>
          </a:xfrm>
          <a:prstGeom prst="rightArrow">
            <a:avLst/>
          </a:prstGeom>
          <a:solidFill>
            <a:srgbClr val="FF0000"/>
          </a:solidFill>
          <a:ln w="25400" cap="flat" cmpd="sng" algn="ctr">
            <a:noFill/>
            <a:prstDash val="solid"/>
          </a:ln>
          <a:effectLst/>
        </p:spPr>
        <p:txBody>
          <a:bodyPr anchor="ctr"/>
          <a:lstStyle/>
          <a:p>
            <a:pPr algn="ctr" fontAlgn="base">
              <a:spcBef>
                <a:spcPct val="0"/>
              </a:spcBef>
              <a:spcAft>
                <a:spcPct val="0"/>
              </a:spcAft>
              <a:defRPr/>
            </a:pPr>
            <a:endParaRPr lang="en-US" sz="2400" kern="0">
              <a:solidFill>
                <a:prstClr val="white"/>
              </a:solidFill>
              <a:latin typeface="Calibri"/>
            </a:endParaRPr>
          </a:p>
        </p:txBody>
      </p:sp>
    </p:spTree>
    <p:extLst>
      <p:ext uri="{BB962C8B-B14F-4D97-AF65-F5344CB8AC3E}">
        <p14:creationId xmlns:p14="http://schemas.microsoft.com/office/powerpoint/2010/main" val="297018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6512" y="683985"/>
            <a:ext cx="9144000" cy="584775"/>
          </a:xfrm>
          <a:prstGeom prst="rect">
            <a:avLst/>
          </a:prstGeom>
          <a:noFill/>
          <a:ln>
            <a:noFill/>
          </a:ln>
          <a:effectLst/>
          <a:extLst/>
        </p:spPr>
        <p:txBody>
          <a:bodyPr>
            <a:spAutoFit/>
          </a:bodyPr>
          <a:lstStyle/>
          <a:p>
            <a:pPr algn="ctr" fontAlgn="base">
              <a:spcBef>
                <a:spcPct val="0"/>
              </a:spcBef>
              <a:spcAft>
                <a:spcPct val="0"/>
              </a:spcAft>
            </a:pPr>
            <a:r>
              <a:rPr lang="de-DE" altLang="en-US" sz="3200" dirty="0" err="1" smtClean="0">
                <a:solidFill>
                  <a:srgbClr val="000000"/>
                </a:solidFill>
                <a:latin typeface="Tahoma" pitchFamily="34" charset="0"/>
              </a:rPr>
              <a:t>Difference</a:t>
            </a:r>
            <a:r>
              <a:rPr lang="de-DE" altLang="en-US" sz="3200" dirty="0" smtClean="0">
                <a:solidFill>
                  <a:srgbClr val="000000"/>
                </a:solidFill>
                <a:latin typeface="Tahoma" pitchFamily="34" charset="0"/>
              </a:rPr>
              <a:t> </a:t>
            </a:r>
            <a:r>
              <a:rPr lang="de-DE" altLang="en-US" sz="3200" dirty="0" err="1" smtClean="0">
                <a:solidFill>
                  <a:srgbClr val="000000"/>
                </a:solidFill>
                <a:latin typeface="Tahoma" pitchFamily="34" charset="0"/>
              </a:rPr>
              <a:t>between</a:t>
            </a:r>
            <a:r>
              <a:rPr lang="de-DE" altLang="en-US" sz="3200" dirty="0" smtClean="0">
                <a:solidFill>
                  <a:srgbClr val="000000"/>
                </a:solidFill>
                <a:latin typeface="Tahoma" pitchFamily="34" charset="0"/>
              </a:rPr>
              <a:t> Matter </a:t>
            </a:r>
            <a:r>
              <a:rPr lang="de-DE" altLang="en-US" sz="3200" dirty="0" err="1" smtClean="0">
                <a:solidFill>
                  <a:srgbClr val="000000"/>
                </a:solidFill>
                <a:latin typeface="Tahoma" pitchFamily="34" charset="0"/>
              </a:rPr>
              <a:t>and</a:t>
            </a:r>
            <a:r>
              <a:rPr lang="de-DE" altLang="en-US" sz="3200" dirty="0" smtClean="0">
                <a:solidFill>
                  <a:srgbClr val="000000"/>
                </a:solidFill>
                <a:latin typeface="Tahoma" pitchFamily="34" charset="0"/>
              </a:rPr>
              <a:t> Antimatter? </a:t>
            </a:r>
            <a:endParaRPr lang="de-DE" altLang="en-US" sz="3200" dirty="0">
              <a:solidFill>
                <a:srgbClr val="000000"/>
              </a:solidFill>
              <a:latin typeface="Tahoma" pitchFamily="34" charset="0"/>
            </a:endParaRPr>
          </a:p>
        </p:txBody>
      </p:sp>
      <p:sp>
        <p:nvSpPr>
          <p:cNvPr id="3" name="Oval 7"/>
          <p:cNvSpPr>
            <a:spLocks noChangeArrowheads="1"/>
          </p:cNvSpPr>
          <p:nvPr/>
        </p:nvSpPr>
        <p:spPr bwMode="auto">
          <a:xfrm>
            <a:off x="1116013" y="2732946"/>
            <a:ext cx="2016125" cy="2016125"/>
          </a:xfrm>
          <a:prstGeom prst="ellipse">
            <a:avLst/>
          </a:prstGeom>
          <a:gradFill rotWithShape="0">
            <a:gsLst>
              <a:gs pos="0">
                <a:srgbClr val="008000"/>
              </a:gs>
              <a:gs pos="100000">
                <a:srgbClr val="008000">
                  <a:gamma/>
                  <a:tint val="24314"/>
                  <a:invGamma/>
                </a:srgbClr>
              </a:gs>
            </a:gsLst>
            <a:path path="shape">
              <a:fillToRect l="50000" t="50000" r="50000" b="50000"/>
            </a:path>
          </a:gradFill>
          <a:ln>
            <a:noFill/>
          </a:ln>
          <a:effectLst/>
          <a:extLst>
            <a:ext uri="{91240B29-F687-4F45-9708-019B960494DF}">
              <a14:hiddenLine xmlns:a14="http://schemas.microsoft.com/office/drawing/2010/main" w="12700" algn="ctr">
                <a:solidFill>
                  <a:srgbClr val="00FF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b="1" i="1" smtClean="0">
              <a:solidFill>
                <a:srgbClr val="000000"/>
              </a:solidFill>
              <a:latin typeface="Arial"/>
            </a:endParaRPr>
          </a:p>
        </p:txBody>
      </p:sp>
      <p:sp>
        <p:nvSpPr>
          <p:cNvPr id="4" name="Oval 8"/>
          <p:cNvSpPr>
            <a:spLocks noChangeArrowheads="1"/>
          </p:cNvSpPr>
          <p:nvPr/>
        </p:nvSpPr>
        <p:spPr bwMode="auto">
          <a:xfrm>
            <a:off x="6124575" y="2748821"/>
            <a:ext cx="1944688" cy="2016125"/>
          </a:xfrm>
          <a:prstGeom prst="ellipse">
            <a:avLst/>
          </a:prstGeom>
          <a:gradFill rotWithShape="0">
            <a:gsLst>
              <a:gs pos="0">
                <a:srgbClr val="008000"/>
              </a:gs>
              <a:gs pos="100000">
                <a:srgbClr val="008000">
                  <a:gamma/>
                  <a:tint val="24314"/>
                  <a:invGamma/>
                </a:srgbClr>
              </a:gs>
            </a:gsLst>
            <a:path path="shape">
              <a:fillToRect l="50000" t="50000" r="50000" b="50000"/>
            </a:path>
          </a:gradFill>
          <a:ln>
            <a:noFill/>
          </a:ln>
          <a:effectLst/>
          <a:extLst>
            <a:ext uri="{91240B29-F687-4F45-9708-019B960494DF}">
              <a14:hiddenLine xmlns:a14="http://schemas.microsoft.com/office/drawing/2010/main" w="12700" algn="ctr">
                <a:solidFill>
                  <a:srgbClr val="00FF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b="1" i="1" smtClean="0">
              <a:solidFill>
                <a:srgbClr val="000000"/>
              </a:solidFill>
              <a:latin typeface="Arial"/>
            </a:endParaRPr>
          </a:p>
        </p:txBody>
      </p:sp>
      <p:sp>
        <p:nvSpPr>
          <p:cNvPr id="7" name="Oval 12"/>
          <p:cNvSpPr>
            <a:spLocks noChangeArrowheads="1"/>
          </p:cNvSpPr>
          <p:nvPr/>
        </p:nvSpPr>
        <p:spPr bwMode="auto">
          <a:xfrm>
            <a:off x="2051050" y="3667983"/>
            <a:ext cx="144463" cy="142875"/>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b="1" i="1" smtClean="0">
              <a:solidFill>
                <a:srgbClr val="000000"/>
              </a:solidFill>
              <a:latin typeface="Arial"/>
            </a:endParaRPr>
          </a:p>
        </p:txBody>
      </p:sp>
      <p:sp>
        <p:nvSpPr>
          <p:cNvPr id="8" name="Oval 13"/>
          <p:cNvSpPr>
            <a:spLocks noChangeArrowheads="1"/>
          </p:cNvSpPr>
          <p:nvPr/>
        </p:nvSpPr>
        <p:spPr bwMode="auto">
          <a:xfrm>
            <a:off x="1908175" y="3525108"/>
            <a:ext cx="431800" cy="43180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9" name="Oval 14"/>
          <p:cNvSpPr>
            <a:spLocks noChangeArrowheads="1"/>
          </p:cNvSpPr>
          <p:nvPr/>
        </p:nvSpPr>
        <p:spPr bwMode="auto">
          <a:xfrm>
            <a:off x="1476375" y="3091721"/>
            <a:ext cx="1295400" cy="1296987"/>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10" name="Oval 15"/>
          <p:cNvSpPr>
            <a:spLocks noChangeArrowheads="1"/>
          </p:cNvSpPr>
          <p:nvPr/>
        </p:nvSpPr>
        <p:spPr bwMode="auto">
          <a:xfrm>
            <a:off x="2284413" y="3788633"/>
            <a:ext cx="71437" cy="73025"/>
          </a:xfrm>
          <a:prstGeom prst="ellipse">
            <a:avLst/>
          </a:prstGeom>
          <a:solidFill>
            <a:srgbClr val="0066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b="1" i="1" smtClean="0">
              <a:solidFill>
                <a:srgbClr val="000000"/>
              </a:solidFill>
              <a:latin typeface="Arial"/>
            </a:endParaRPr>
          </a:p>
        </p:txBody>
      </p:sp>
      <p:sp>
        <p:nvSpPr>
          <p:cNvPr id="11" name="Freeform 16"/>
          <p:cNvSpPr>
            <a:spLocks/>
          </p:cNvSpPr>
          <p:nvPr/>
        </p:nvSpPr>
        <p:spPr bwMode="auto">
          <a:xfrm rot="8089666">
            <a:off x="2160588" y="2694846"/>
            <a:ext cx="1944687" cy="865187"/>
          </a:xfrm>
          <a:custGeom>
            <a:avLst/>
            <a:gdLst>
              <a:gd name="T0" fmla="*/ 0 w 576"/>
              <a:gd name="T1" fmla="*/ 256 h 256"/>
              <a:gd name="T2" fmla="*/ 48 w 576"/>
              <a:gd name="T3" fmla="*/ 16 h 256"/>
              <a:gd name="T4" fmla="*/ 96 w 576"/>
              <a:gd name="T5" fmla="*/ 256 h 256"/>
              <a:gd name="T6" fmla="*/ 144 w 576"/>
              <a:gd name="T7" fmla="*/ 16 h 256"/>
              <a:gd name="T8" fmla="*/ 192 w 576"/>
              <a:gd name="T9" fmla="*/ 256 h 256"/>
              <a:gd name="T10" fmla="*/ 240 w 576"/>
              <a:gd name="T11" fmla="*/ 16 h 256"/>
              <a:gd name="T12" fmla="*/ 288 w 576"/>
              <a:gd name="T13" fmla="*/ 256 h 256"/>
              <a:gd name="T14" fmla="*/ 336 w 576"/>
              <a:gd name="T15" fmla="*/ 16 h 256"/>
              <a:gd name="T16" fmla="*/ 384 w 576"/>
              <a:gd name="T17" fmla="*/ 256 h 256"/>
              <a:gd name="T18" fmla="*/ 432 w 576"/>
              <a:gd name="T19" fmla="*/ 16 h 256"/>
              <a:gd name="T20" fmla="*/ 480 w 576"/>
              <a:gd name="T21" fmla="*/ 160 h 256"/>
              <a:gd name="T22" fmla="*/ 576 w 576"/>
              <a:gd name="T23"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 h="256">
                <a:moveTo>
                  <a:pt x="0" y="256"/>
                </a:moveTo>
                <a:cubicBezTo>
                  <a:pt x="16" y="136"/>
                  <a:pt x="32" y="16"/>
                  <a:pt x="48" y="16"/>
                </a:cubicBezTo>
                <a:cubicBezTo>
                  <a:pt x="64" y="16"/>
                  <a:pt x="80" y="256"/>
                  <a:pt x="96" y="256"/>
                </a:cubicBezTo>
                <a:cubicBezTo>
                  <a:pt x="112" y="256"/>
                  <a:pt x="128" y="16"/>
                  <a:pt x="144" y="16"/>
                </a:cubicBezTo>
                <a:cubicBezTo>
                  <a:pt x="160" y="16"/>
                  <a:pt x="176" y="256"/>
                  <a:pt x="192" y="256"/>
                </a:cubicBezTo>
                <a:cubicBezTo>
                  <a:pt x="208" y="256"/>
                  <a:pt x="224" y="16"/>
                  <a:pt x="240" y="16"/>
                </a:cubicBezTo>
                <a:cubicBezTo>
                  <a:pt x="256" y="16"/>
                  <a:pt x="272" y="256"/>
                  <a:pt x="288" y="256"/>
                </a:cubicBezTo>
                <a:cubicBezTo>
                  <a:pt x="304" y="256"/>
                  <a:pt x="320" y="16"/>
                  <a:pt x="336" y="16"/>
                </a:cubicBezTo>
                <a:cubicBezTo>
                  <a:pt x="352" y="16"/>
                  <a:pt x="368" y="256"/>
                  <a:pt x="384" y="256"/>
                </a:cubicBezTo>
                <a:cubicBezTo>
                  <a:pt x="400" y="256"/>
                  <a:pt x="416" y="32"/>
                  <a:pt x="432" y="16"/>
                </a:cubicBezTo>
                <a:cubicBezTo>
                  <a:pt x="448" y="0"/>
                  <a:pt x="456" y="136"/>
                  <a:pt x="480" y="160"/>
                </a:cubicBezTo>
                <a:cubicBezTo>
                  <a:pt x="504" y="184"/>
                  <a:pt x="540" y="172"/>
                  <a:pt x="576" y="160"/>
                </a:cubicBezTo>
              </a:path>
            </a:pathLst>
          </a:custGeom>
          <a:noFill/>
          <a:ln w="38100" cap="flat" cmpd="sng">
            <a:solidFill>
              <a:srgbClr val="FFFF00"/>
            </a:solidFill>
            <a:prstDash val="solid"/>
            <a:round/>
            <a:headEnd type="none" w="sm" len="sm"/>
            <a:tailEnd type="triangle" w="med" len="med"/>
          </a:ln>
          <a:effectLst>
            <a:outerShdw dist="35921" dir="18900000" algn="ctr" rotWithShape="0">
              <a:srgbClr val="808080"/>
            </a:outerShdw>
          </a:effectLst>
          <a:extLst>
            <a:ext uri="{909E8E84-426E-40DD-AFC4-6F175D3DCCD1}">
              <a14:hiddenFill xmlns:a14="http://schemas.microsoft.com/office/drawing/2010/main">
                <a:solidFill>
                  <a:schemeClr val="bg1"/>
                </a:solidFill>
              </a14:hiddenFill>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12" name="Freeform 17"/>
          <p:cNvSpPr>
            <a:spLocks/>
          </p:cNvSpPr>
          <p:nvPr/>
        </p:nvSpPr>
        <p:spPr bwMode="auto">
          <a:xfrm rot="13510334" flipH="1">
            <a:off x="5111750" y="2696433"/>
            <a:ext cx="1944688" cy="865188"/>
          </a:xfrm>
          <a:custGeom>
            <a:avLst/>
            <a:gdLst>
              <a:gd name="T0" fmla="*/ 0 w 576"/>
              <a:gd name="T1" fmla="*/ 256 h 256"/>
              <a:gd name="T2" fmla="*/ 48 w 576"/>
              <a:gd name="T3" fmla="*/ 16 h 256"/>
              <a:gd name="T4" fmla="*/ 96 w 576"/>
              <a:gd name="T5" fmla="*/ 256 h 256"/>
              <a:gd name="T6" fmla="*/ 144 w 576"/>
              <a:gd name="T7" fmla="*/ 16 h 256"/>
              <a:gd name="T8" fmla="*/ 192 w 576"/>
              <a:gd name="T9" fmla="*/ 256 h 256"/>
              <a:gd name="T10" fmla="*/ 240 w 576"/>
              <a:gd name="T11" fmla="*/ 16 h 256"/>
              <a:gd name="T12" fmla="*/ 288 w 576"/>
              <a:gd name="T13" fmla="*/ 256 h 256"/>
              <a:gd name="T14" fmla="*/ 336 w 576"/>
              <a:gd name="T15" fmla="*/ 16 h 256"/>
              <a:gd name="T16" fmla="*/ 384 w 576"/>
              <a:gd name="T17" fmla="*/ 256 h 256"/>
              <a:gd name="T18" fmla="*/ 432 w 576"/>
              <a:gd name="T19" fmla="*/ 16 h 256"/>
              <a:gd name="T20" fmla="*/ 480 w 576"/>
              <a:gd name="T21" fmla="*/ 160 h 256"/>
              <a:gd name="T22" fmla="*/ 576 w 576"/>
              <a:gd name="T23"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 h="256">
                <a:moveTo>
                  <a:pt x="0" y="256"/>
                </a:moveTo>
                <a:cubicBezTo>
                  <a:pt x="16" y="136"/>
                  <a:pt x="32" y="16"/>
                  <a:pt x="48" y="16"/>
                </a:cubicBezTo>
                <a:cubicBezTo>
                  <a:pt x="64" y="16"/>
                  <a:pt x="80" y="256"/>
                  <a:pt x="96" y="256"/>
                </a:cubicBezTo>
                <a:cubicBezTo>
                  <a:pt x="112" y="256"/>
                  <a:pt x="128" y="16"/>
                  <a:pt x="144" y="16"/>
                </a:cubicBezTo>
                <a:cubicBezTo>
                  <a:pt x="160" y="16"/>
                  <a:pt x="176" y="256"/>
                  <a:pt x="192" y="256"/>
                </a:cubicBezTo>
                <a:cubicBezTo>
                  <a:pt x="208" y="256"/>
                  <a:pt x="224" y="16"/>
                  <a:pt x="240" y="16"/>
                </a:cubicBezTo>
                <a:cubicBezTo>
                  <a:pt x="256" y="16"/>
                  <a:pt x="272" y="256"/>
                  <a:pt x="288" y="256"/>
                </a:cubicBezTo>
                <a:cubicBezTo>
                  <a:pt x="304" y="256"/>
                  <a:pt x="320" y="16"/>
                  <a:pt x="336" y="16"/>
                </a:cubicBezTo>
                <a:cubicBezTo>
                  <a:pt x="352" y="16"/>
                  <a:pt x="368" y="256"/>
                  <a:pt x="384" y="256"/>
                </a:cubicBezTo>
                <a:cubicBezTo>
                  <a:pt x="400" y="256"/>
                  <a:pt x="416" y="32"/>
                  <a:pt x="432" y="16"/>
                </a:cubicBezTo>
                <a:cubicBezTo>
                  <a:pt x="448" y="0"/>
                  <a:pt x="456" y="136"/>
                  <a:pt x="480" y="160"/>
                </a:cubicBezTo>
                <a:cubicBezTo>
                  <a:pt x="504" y="184"/>
                  <a:pt x="540" y="172"/>
                  <a:pt x="576" y="160"/>
                </a:cubicBezTo>
              </a:path>
            </a:pathLst>
          </a:custGeom>
          <a:noFill/>
          <a:ln w="38100" cap="flat" cmpd="sng">
            <a:solidFill>
              <a:srgbClr val="FFFF00"/>
            </a:solidFill>
            <a:prstDash val="solid"/>
            <a:round/>
            <a:headEnd type="none" w="sm" len="sm"/>
            <a:tailEnd type="triangle" w="med" len="med"/>
          </a:ln>
          <a:effectLst>
            <a:outerShdw dist="35921" dir="18900000" algn="ctr" rotWithShape="0">
              <a:srgbClr val="808080"/>
            </a:outerShdw>
          </a:effectLst>
          <a:extLst>
            <a:ext uri="{909E8E84-426E-40DD-AFC4-6F175D3DCCD1}">
              <a14:hiddenFill xmlns:a14="http://schemas.microsoft.com/office/drawing/2010/main">
                <a:solidFill>
                  <a:schemeClr val="bg1"/>
                </a:solidFill>
              </a14:hiddenFill>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13" name="Freeform 18"/>
          <p:cNvSpPr>
            <a:spLocks/>
          </p:cNvSpPr>
          <p:nvPr/>
        </p:nvSpPr>
        <p:spPr bwMode="auto">
          <a:xfrm rot="-2710334">
            <a:off x="503238" y="4118833"/>
            <a:ext cx="1944688" cy="865187"/>
          </a:xfrm>
          <a:custGeom>
            <a:avLst/>
            <a:gdLst>
              <a:gd name="T0" fmla="*/ 0 w 576"/>
              <a:gd name="T1" fmla="*/ 256 h 256"/>
              <a:gd name="T2" fmla="*/ 48 w 576"/>
              <a:gd name="T3" fmla="*/ 16 h 256"/>
              <a:gd name="T4" fmla="*/ 96 w 576"/>
              <a:gd name="T5" fmla="*/ 256 h 256"/>
              <a:gd name="T6" fmla="*/ 144 w 576"/>
              <a:gd name="T7" fmla="*/ 16 h 256"/>
              <a:gd name="T8" fmla="*/ 192 w 576"/>
              <a:gd name="T9" fmla="*/ 256 h 256"/>
              <a:gd name="T10" fmla="*/ 240 w 576"/>
              <a:gd name="T11" fmla="*/ 16 h 256"/>
              <a:gd name="T12" fmla="*/ 288 w 576"/>
              <a:gd name="T13" fmla="*/ 256 h 256"/>
              <a:gd name="T14" fmla="*/ 336 w 576"/>
              <a:gd name="T15" fmla="*/ 16 h 256"/>
              <a:gd name="T16" fmla="*/ 384 w 576"/>
              <a:gd name="T17" fmla="*/ 256 h 256"/>
              <a:gd name="T18" fmla="*/ 432 w 576"/>
              <a:gd name="T19" fmla="*/ 16 h 256"/>
              <a:gd name="T20" fmla="*/ 480 w 576"/>
              <a:gd name="T21" fmla="*/ 160 h 256"/>
              <a:gd name="T22" fmla="*/ 576 w 576"/>
              <a:gd name="T23"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 h="256">
                <a:moveTo>
                  <a:pt x="0" y="256"/>
                </a:moveTo>
                <a:cubicBezTo>
                  <a:pt x="16" y="136"/>
                  <a:pt x="32" y="16"/>
                  <a:pt x="48" y="16"/>
                </a:cubicBezTo>
                <a:cubicBezTo>
                  <a:pt x="64" y="16"/>
                  <a:pt x="80" y="256"/>
                  <a:pt x="96" y="256"/>
                </a:cubicBezTo>
                <a:cubicBezTo>
                  <a:pt x="112" y="256"/>
                  <a:pt x="128" y="16"/>
                  <a:pt x="144" y="16"/>
                </a:cubicBezTo>
                <a:cubicBezTo>
                  <a:pt x="160" y="16"/>
                  <a:pt x="176" y="256"/>
                  <a:pt x="192" y="256"/>
                </a:cubicBezTo>
                <a:cubicBezTo>
                  <a:pt x="208" y="256"/>
                  <a:pt x="224" y="16"/>
                  <a:pt x="240" y="16"/>
                </a:cubicBezTo>
                <a:cubicBezTo>
                  <a:pt x="256" y="16"/>
                  <a:pt x="272" y="256"/>
                  <a:pt x="288" y="256"/>
                </a:cubicBezTo>
                <a:cubicBezTo>
                  <a:pt x="304" y="256"/>
                  <a:pt x="320" y="16"/>
                  <a:pt x="336" y="16"/>
                </a:cubicBezTo>
                <a:cubicBezTo>
                  <a:pt x="352" y="16"/>
                  <a:pt x="368" y="256"/>
                  <a:pt x="384" y="256"/>
                </a:cubicBezTo>
                <a:cubicBezTo>
                  <a:pt x="400" y="256"/>
                  <a:pt x="416" y="32"/>
                  <a:pt x="432" y="16"/>
                </a:cubicBezTo>
                <a:cubicBezTo>
                  <a:pt x="448" y="0"/>
                  <a:pt x="456" y="136"/>
                  <a:pt x="480" y="160"/>
                </a:cubicBezTo>
                <a:cubicBezTo>
                  <a:pt x="504" y="184"/>
                  <a:pt x="540" y="172"/>
                  <a:pt x="576" y="160"/>
                </a:cubicBezTo>
              </a:path>
            </a:pathLst>
          </a:custGeom>
          <a:noFill/>
          <a:ln w="38100" cap="flat" cmpd="sng">
            <a:solidFill>
              <a:srgbClr val="FFFF00"/>
            </a:solidFill>
            <a:prstDash val="solid"/>
            <a:round/>
            <a:headEnd type="none" w="sm" len="sm"/>
            <a:tailEnd type="triangle" w="med" len="med"/>
          </a:ln>
          <a:effectLst>
            <a:outerShdw dist="35921" dir="18900000" algn="ctr" rotWithShape="0">
              <a:srgbClr val="808080"/>
            </a:outerShdw>
          </a:effectLst>
          <a:extLst>
            <a:ext uri="{909E8E84-426E-40DD-AFC4-6F175D3DCCD1}">
              <a14:hiddenFill xmlns:a14="http://schemas.microsoft.com/office/drawing/2010/main">
                <a:solidFill>
                  <a:schemeClr val="bg1"/>
                </a:solidFill>
              </a14:hiddenFill>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14" name="Oval 19"/>
          <p:cNvSpPr>
            <a:spLocks noChangeArrowheads="1"/>
          </p:cNvSpPr>
          <p:nvPr/>
        </p:nvSpPr>
        <p:spPr bwMode="auto">
          <a:xfrm>
            <a:off x="7018338" y="3667983"/>
            <a:ext cx="144462" cy="142875"/>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b="1" i="1" smtClean="0">
              <a:solidFill>
                <a:srgbClr val="000000"/>
              </a:solidFill>
              <a:latin typeface="Arial"/>
            </a:endParaRPr>
          </a:p>
        </p:txBody>
      </p:sp>
      <p:sp>
        <p:nvSpPr>
          <p:cNvPr id="15" name="Oval 20"/>
          <p:cNvSpPr>
            <a:spLocks noChangeArrowheads="1"/>
          </p:cNvSpPr>
          <p:nvPr/>
        </p:nvSpPr>
        <p:spPr bwMode="auto">
          <a:xfrm>
            <a:off x="6875463" y="3525108"/>
            <a:ext cx="431800" cy="43180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16" name="Oval 21"/>
          <p:cNvSpPr>
            <a:spLocks noChangeArrowheads="1"/>
          </p:cNvSpPr>
          <p:nvPr/>
        </p:nvSpPr>
        <p:spPr bwMode="auto">
          <a:xfrm>
            <a:off x="6443663" y="3091721"/>
            <a:ext cx="1295400" cy="1296987"/>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17" name="Oval 22"/>
          <p:cNvSpPr>
            <a:spLocks noChangeArrowheads="1"/>
          </p:cNvSpPr>
          <p:nvPr/>
        </p:nvSpPr>
        <p:spPr bwMode="auto">
          <a:xfrm>
            <a:off x="6851650" y="3794983"/>
            <a:ext cx="71438" cy="73025"/>
          </a:xfrm>
          <a:prstGeom prst="ellipse">
            <a:avLst/>
          </a:prstGeom>
          <a:solidFill>
            <a:srgbClr val="0066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b="1" i="1" smtClean="0">
              <a:solidFill>
                <a:srgbClr val="000000"/>
              </a:solidFill>
              <a:latin typeface="Arial"/>
            </a:endParaRPr>
          </a:p>
        </p:txBody>
      </p:sp>
      <p:sp>
        <p:nvSpPr>
          <p:cNvPr id="18" name="Freeform 23"/>
          <p:cNvSpPr>
            <a:spLocks/>
          </p:cNvSpPr>
          <p:nvPr/>
        </p:nvSpPr>
        <p:spPr bwMode="auto">
          <a:xfrm rot="2710334" flipH="1">
            <a:off x="6767513" y="4064858"/>
            <a:ext cx="1944688" cy="865187"/>
          </a:xfrm>
          <a:custGeom>
            <a:avLst/>
            <a:gdLst>
              <a:gd name="T0" fmla="*/ 0 w 576"/>
              <a:gd name="T1" fmla="*/ 256 h 256"/>
              <a:gd name="T2" fmla="*/ 48 w 576"/>
              <a:gd name="T3" fmla="*/ 16 h 256"/>
              <a:gd name="T4" fmla="*/ 96 w 576"/>
              <a:gd name="T5" fmla="*/ 256 h 256"/>
              <a:gd name="T6" fmla="*/ 144 w 576"/>
              <a:gd name="T7" fmla="*/ 16 h 256"/>
              <a:gd name="T8" fmla="*/ 192 w 576"/>
              <a:gd name="T9" fmla="*/ 256 h 256"/>
              <a:gd name="T10" fmla="*/ 240 w 576"/>
              <a:gd name="T11" fmla="*/ 16 h 256"/>
              <a:gd name="T12" fmla="*/ 288 w 576"/>
              <a:gd name="T13" fmla="*/ 256 h 256"/>
              <a:gd name="T14" fmla="*/ 336 w 576"/>
              <a:gd name="T15" fmla="*/ 16 h 256"/>
              <a:gd name="T16" fmla="*/ 384 w 576"/>
              <a:gd name="T17" fmla="*/ 256 h 256"/>
              <a:gd name="T18" fmla="*/ 432 w 576"/>
              <a:gd name="T19" fmla="*/ 16 h 256"/>
              <a:gd name="T20" fmla="*/ 480 w 576"/>
              <a:gd name="T21" fmla="*/ 160 h 256"/>
              <a:gd name="T22" fmla="*/ 576 w 576"/>
              <a:gd name="T23"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 h="256">
                <a:moveTo>
                  <a:pt x="0" y="256"/>
                </a:moveTo>
                <a:cubicBezTo>
                  <a:pt x="16" y="136"/>
                  <a:pt x="32" y="16"/>
                  <a:pt x="48" y="16"/>
                </a:cubicBezTo>
                <a:cubicBezTo>
                  <a:pt x="64" y="16"/>
                  <a:pt x="80" y="256"/>
                  <a:pt x="96" y="256"/>
                </a:cubicBezTo>
                <a:cubicBezTo>
                  <a:pt x="112" y="256"/>
                  <a:pt x="128" y="16"/>
                  <a:pt x="144" y="16"/>
                </a:cubicBezTo>
                <a:cubicBezTo>
                  <a:pt x="160" y="16"/>
                  <a:pt x="176" y="256"/>
                  <a:pt x="192" y="256"/>
                </a:cubicBezTo>
                <a:cubicBezTo>
                  <a:pt x="208" y="256"/>
                  <a:pt x="224" y="16"/>
                  <a:pt x="240" y="16"/>
                </a:cubicBezTo>
                <a:cubicBezTo>
                  <a:pt x="256" y="16"/>
                  <a:pt x="272" y="256"/>
                  <a:pt x="288" y="256"/>
                </a:cubicBezTo>
                <a:cubicBezTo>
                  <a:pt x="304" y="256"/>
                  <a:pt x="320" y="16"/>
                  <a:pt x="336" y="16"/>
                </a:cubicBezTo>
                <a:cubicBezTo>
                  <a:pt x="352" y="16"/>
                  <a:pt x="368" y="256"/>
                  <a:pt x="384" y="256"/>
                </a:cubicBezTo>
                <a:cubicBezTo>
                  <a:pt x="400" y="256"/>
                  <a:pt x="416" y="32"/>
                  <a:pt x="432" y="16"/>
                </a:cubicBezTo>
                <a:cubicBezTo>
                  <a:pt x="448" y="0"/>
                  <a:pt x="456" y="136"/>
                  <a:pt x="480" y="160"/>
                </a:cubicBezTo>
                <a:cubicBezTo>
                  <a:pt x="504" y="184"/>
                  <a:pt x="540" y="172"/>
                  <a:pt x="576" y="160"/>
                </a:cubicBezTo>
              </a:path>
            </a:pathLst>
          </a:custGeom>
          <a:noFill/>
          <a:ln w="38100" cap="flat" cmpd="sng">
            <a:solidFill>
              <a:srgbClr val="FFFF00"/>
            </a:solidFill>
            <a:prstDash val="solid"/>
            <a:round/>
            <a:headEnd type="none" w="sm" len="sm"/>
            <a:tailEnd type="triangle" w="med" len="med"/>
          </a:ln>
          <a:effectLst>
            <a:outerShdw dist="35921" dir="18900000" algn="ctr" rotWithShape="0">
              <a:srgbClr val="808080"/>
            </a:outerShdw>
          </a:effectLst>
          <a:extLst>
            <a:ext uri="{909E8E84-426E-40DD-AFC4-6F175D3DCCD1}">
              <a14:hiddenFill xmlns:a14="http://schemas.microsoft.com/office/drawing/2010/main">
                <a:solidFill>
                  <a:schemeClr val="bg1"/>
                </a:solidFill>
              </a14:hiddenFill>
            </a:ext>
          </a:extLst>
        </p:spPr>
        <p:txBody>
          <a:bodyPr wrap="none" anchor="ctr"/>
          <a:lstStyle/>
          <a:p>
            <a:pPr algn="ctr" eaLnBrk="0" fontAlgn="base" hangingPunct="0">
              <a:spcBef>
                <a:spcPct val="0"/>
              </a:spcBef>
              <a:spcAft>
                <a:spcPct val="0"/>
              </a:spcAft>
              <a:defRPr/>
            </a:pPr>
            <a:endParaRPr lang="de-DE" b="1" i="1" kern="0" smtClean="0">
              <a:solidFill>
                <a:srgbClr val="000000"/>
              </a:solidFill>
              <a:latin typeface="Arial"/>
            </a:endParaRPr>
          </a:p>
        </p:txBody>
      </p:sp>
      <p:sp>
        <p:nvSpPr>
          <p:cNvPr id="21" name="Textfeld 20"/>
          <p:cNvSpPr txBox="1"/>
          <p:nvPr/>
        </p:nvSpPr>
        <p:spPr>
          <a:xfrm>
            <a:off x="467544" y="1394773"/>
            <a:ext cx="2989665" cy="954107"/>
          </a:xfrm>
          <a:prstGeom prst="rect">
            <a:avLst/>
          </a:prstGeom>
          <a:noFill/>
        </p:spPr>
        <p:txBody>
          <a:bodyPr wrap="none" rtlCol="0">
            <a:spAutoFit/>
          </a:bodyPr>
          <a:lstStyle/>
          <a:p>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Hydrogen </a:t>
            </a:r>
            <a:r>
              <a:rPr lang="de-DE" sz="2800" dirty="0">
                <a:solidFill>
                  <a:srgbClr val="000000"/>
                </a:solidFill>
                <a:latin typeface="Tahoma" panose="020B0604030504040204" pitchFamily="34" charset="0"/>
                <a:ea typeface="Tahoma" panose="020B0604030504040204" pitchFamily="34" charset="0"/>
                <a:cs typeface="Tahoma" panose="020B0604030504040204" pitchFamily="34" charset="0"/>
              </a:rPr>
              <a:t>A</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tom:</a:t>
            </a:r>
          </a:p>
          <a:p>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Proton +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Electron</a:t>
            </a:r>
            <a:endParaRPr lang="de-DE" sz="2800" dirty="0">
              <a:solidFill>
                <a:srgbClr val="000000"/>
              </a:solidFill>
            </a:endParaRPr>
          </a:p>
        </p:txBody>
      </p:sp>
      <p:sp>
        <p:nvSpPr>
          <p:cNvPr id="22" name="Textfeld 21"/>
          <p:cNvSpPr txBox="1"/>
          <p:nvPr/>
        </p:nvSpPr>
        <p:spPr>
          <a:xfrm>
            <a:off x="4918761" y="1394773"/>
            <a:ext cx="3829703" cy="954107"/>
          </a:xfrm>
          <a:prstGeom prst="rect">
            <a:avLst/>
          </a:prstGeom>
          <a:noFill/>
        </p:spPr>
        <p:txBody>
          <a:bodyPr wrap="none" rtlCol="0">
            <a:spAutoFit/>
          </a:bodyPr>
          <a:lstStyle/>
          <a:p>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Anti-Hydrogen Atom:</a:t>
            </a:r>
          </a:p>
          <a:p>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Anti-Proton + Positron</a:t>
            </a:r>
            <a:endParaRPr lang="de-DE" sz="2800" dirty="0">
              <a:solidFill>
                <a:srgbClr val="000000"/>
              </a:solidFill>
            </a:endParaRPr>
          </a:p>
        </p:txBody>
      </p:sp>
      <p:sp>
        <p:nvSpPr>
          <p:cNvPr id="23" name="Textfeld 22"/>
          <p:cNvSpPr txBox="1"/>
          <p:nvPr/>
        </p:nvSpPr>
        <p:spPr>
          <a:xfrm>
            <a:off x="0" y="5284365"/>
            <a:ext cx="9180491" cy="1384995"/>
          </a:xfrm>
          <a:prstGeom prst="rect">
            <a:avLst/>
          </a:prstGeom>
          <a:noFill/>
        </p:spPr>
        <p:txBody>
          <a:bodyPr wrap="square" rtlCol="0">
            <a:spAutoFit/>
          </a:bodyPr>
          <a:lstStyle/>
          <a:p>
            <a:pPr algn="ct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Same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Structure</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a:p>
            <a:pPr algn="ct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Measurement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the</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energy</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levels</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electrons</a:t>
            </a:r>
            <a:r>
              <a:rPr lang="de-DE"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and</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positrons</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with</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precision</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l-GR"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Δ</a:t>
            </a:r>
            <a:r>
              <a:rPr 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E/E = 10</a:t>
            </a:r>
            <a:r>
              <a:rPr lang="de-DE" sz="28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-14</a:t>
            </a:r>
            <a:endParaRPr lang="de-DE" sz="2800" baseline="30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 Box 6"/>
          <p:cNvSpPr txBox="1">
            <a:spLocks noChangeArrowheads="1"/>
          </p:cNvSpPr>
          <p:nvPr/>
        </p:nvSpPr>
        <p:spPr bwMode="auto">
          <a:xfrm>
            <a:off x="0" y="44624"/>
            <a:ext cx="9144000" cy="646331"/>
          </a:xfrm>
          <a:prstGeom prst="rect">
            <a:avLst/>
          </a:prstGeom>
          <a:noFill/>
          <a:ln>
            <a:noFill/>
          </a:ln>
          <a:effectLst/>
        </p:spPr>
        <p:txBody>
          <a:bodyPr>
            <a:spAutoFit/>
          </a:bodyPr>
          <a:lstStyle/>
          <a:p>
            <a:pPr algn="ctr" eaLnBrk="0" fontAlgn="base" hangingPunct="0">
              <a:spcBef>
                <a:spcPct val="0"/>
              </a:spcBef>
              <a:spcAft>
                <a:spcPct val="0"/>
              </a:spcAft>
            </a:pPr>
            <a:r>
              <a:rPr lang="de-DE" altLang="de-DE" sz="3600" dirty="0" smtClean="0">
                <a:solidFill>
                  <a:srgbClr val="0070C0"/>
                </a:solidFill>
                <a:latin typeface="Tahoma" pitchFamily="34" charset="0"/>
              </a:rPr>
              <a:t>Experiments </a:t>
            </a:r>
            <a:r>
              <a:rPr lang="de-DE" altLang="de-DE" sz="3600" dirty="0" err="1" smtClean="0">
                <a:solidFill>
                  <a:srgbClr val="0070C0"/>
                </a:solidFill>
                <a:latin typeface="Tahoma" pitchFamily="34" charset="0"/>
              </a:rPr>
              <a:t>with</a:t>
            </a:r>
            <a:r>
              <a:rPr lang="de-DE" altLang="de-DE" sz="3600" dirty="0" smtClean="0">
                <a:solidFill>
                  <a:srgbClr val="0070C0"/>
                </a:solidFill>
                <a:latin typeface="Tahoma" pitchFamily="34" charset="0"/>
              </a:rPr>
              <a:t> ultra-</a:t>
            </a:r>
            <a:r>
              <a:rPr lang="de-DE" altLang="de-DE" sz="3600" dirty="0" err="1" smtClean="0">
                <a:solidFill>
                  <a:srgbClr val="0070C0"/>
                </a:solidFill>
                <a:latin typeface="Tahoma" pitchFamily="34" charset="0"/>
              </a:rPr>
              <a:t>cold</a:t>
            </a:r>
            <a:r>
              <a:rPr lang="de-DE" altLang="de-DE" sz="3600" dirty="0" smtClean="0">
                <a:solidFill>
                  <a:srgbClr val="0070C0"/>
                </a:solidFill>
                <a:latin typeface="Tahoma" pitchFamily="34" charset="0"/>
              </a:rPr>
              <a:t> Antiprotons</a:t>
            </a:r>
            <a:endParaRPr lang="de-DE" altLang="de-DE" sz="3600" dirty="0">
              <a:solidFill>
                <a:srgbClr val="0070C0"/>
              </a:solidFill>
              <a:latin typeface="Tahoma" pitchFamily="34" charset="0"/>
            </a:endParaRPr>
          </a:p>
        </p:txBody>
      </p:sp>
    </p:spTree>
    <p:extLst>
      <p:ext uri="{BB962C8B-B14F-4D97-AF65-F5344CB8AC3E}">
        <p14:creationId xmlns:p14="http://schemas.microsoft.com/office/powerpoint/2010/main" val="202912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2000"/>
                                        <p:tgtEl>
                                          <p:spTgt spid="1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20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0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2000"/>
                                        <p:tgtEl>
                                          <p:spTgt spid="13"/>
                                        </p:tgtEl>
                                      </p:cBhvr>
                                    </p:animEffect>
                                  </p:childTnLst>
                                </p:cTn>
                              </p:par>
                            </p:childTnLst>
                          </p:cTn>
                        </p:par>
                        <p:par>
                          <p:cTn id="43" fill="hold">
                            <p:stCondLst>
                              <p:cond delay="2000"/>
                            </p:stCondLst>
                            <p:childTnLst>
                              <p:par>
                                <p:cTn id="44" presetID="49" presetClass="path" presetSubtype="0" accel="50000" decel="50000" fill="hold" grpId="1" nodeType="afterEffect">
                                  <p:stCondLst>
                                    <p:cond delay="0"/>
                                  </p:stCondLst>
                                  <p:childTnLst>
                                    <p:animMotion origin="layout" path="M 4.16667E-6 -1.11111E-6 L 0.03368 0.0507 " pathEditMode="relative" rAng="0" ptsTypes="AA">
                                      <p:cBhvr>
                                        <p:cTn id="45" dur="2000" fill="hold"/>
                                        <p:tgtEl>
                                          <p:spTgt spid="10"/>
                                        </p:tgtEl>
                                        <p:attrNameLst>
                                          <p:attrName>ppt_x</p:attrName>
                                          <p:attrName>ppt_y</p:attrName>
                                        </p:attrNameLst>
                                      </p:cBhvr>
                                      <p:rCtr x="1684" y="2523"/>
                                    </p:animMotion>
                                  </p:childTnLst>
                                </p:cTn>
                              </p:par>
                              <p:par>
                                <p:cTn id="46" presetID="0" presetClass="path" presetSubtype="0" accel="50000" decel="50000" fill="hold" grpId="1" nodeType="withEffect">
                                  <p:stCondLst>
                                    <p:cond delay="0"/>
                                  </p:stCondLst>
                                  <p:childTnLst>
                                    <p:animMotion origin="layout" path="M -5.55556E-7 1.85185E-6 L -0.03941 0.03148 " pathEditMode="relative" ptsTypes="AA">
                                      <p:cBhvr>
                                        <p:cTn id="47" dur="2000" fill="hold"/>
                                        <p:tgtEl>
                                          <p:spTgt spid="17"/>
                                        </p:tgtEl>
                                        <p:attrNameLst>
                                          <p:attrName>ppt_x</p:attrName>
                                          <p:attrName>ppt_y</p:attrName>
                                        </p:attrNameLst>
                                      </p:cBhvr>
                                    </p:animMotion>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0" grpId="1" animBg="1"/>
      <p:bldP spid="11" grpId="0" animBg="1"/>
      <p:bldP spid="12" grpId="0" animBg="1"/>
      <p:bldP spid="13" grpId="0" animBg="1"/>
      <p:bldP spid="14" grpId="0" animBg="1"/>
      <p:bldP spid="15" grpId="0" animBg="1"/>
      <p:bldP spid="16" grpId="0" animBg="1"/>
      <p:bldP spid="17" grpId="0" animBg="1"/>
      <p:bldP spid="17" grpId="1" animBg="1"/>
      <p:bldP spid="18" grpId="0" animBg="1"/>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924490" y="5673442"/>
            <a:ext cx="4572000" cy="707886"/>
          </a:xfrm>
          <a:prstGeom prst="rect">
            <a:avLst/>
          </a:prstGeom>
        </p:spPr>
        <p:txBody>
          <a:bodyPr>
            <a:spAutoFit/>
          </a:bodyPr>
          <a:lstStyle/>
          <a:p>
            <a:pPr lvl="0" fontAlgn="base">
              <a:spcBef>
                <a:spcPct val="0"/>
              </a:spcBef>
              <a:spcAft>
                <a:spcPct val="0"/>
              </a:spcAft>
            </a:pPr>
            <a:r>
              <a:rPr lang="de-DE" altLang="de-DE" sz="2000" dirty="0">
                <a:solidFill>
                  <a:srgbClr val="000000"/>
                </a:solidFill>
                <a:latin typeface="Arial"/>
              </a:rPr>
              <a:t>Radiation dose </a:t>
            </a:r>
            <a:r>
              <a:rPr lang="de-DE" altLang="de-DE" sz="2000" dirty="0" err="1">
                <a:solidFill>
                  <a:srgbClr val="000000"/>
                </a:solidFill>
                <a:latin typeface="Arial"/>
              </a:rPr>
              <a:t>during</a:t>
            </a:r>
            <a:r>
              <a:rPr lang="de-DE" altLang="de-DE" sz="2000" dirty="0">
                <a:solidFill>
                  <a:srgbClr val="000000"/>
                </a:solidFill>
                <a:latin typeface="Arial"/>
              </a:rPr>
              <a:t> Mars </a:t>
            </a:r>
            <a:r>
              <a:rPr lang="de-DE" altLang="de-DE" sz="2000" dirty="0" err="1">
                <a:solidFill>
                  <a:srgbClr val="000000"/>
                </a:solidFill>
                <a:latin typeface="Arial"/>
              </a:rPr>
              <a:t>mission</a:t>
            </a:r>
            <a:r>
              <a:rPr lang="de-DE" altLang="de-DE" sz="2000" dirty="0">
                <a:solidFill>
                  <a:srgbClr val="000000"/>
                </a:solidFill>
                <a:latin typeface="Arial"/>
              </a:rPr>
              <a:t> </a:t>
            </a:r>
            <a:r>
              <a:rPr lang="de-DE" altLang="de-DE" sz="2000" dirty="0" err="1" smtClean="0">
                <a:solidFill>
                  <a:srgbClr val="000000"/>
                </a:solidFill>
                <a:latin typeface="Arial"/>
              </a:rPr>
              <a:t>only</a:t>
            </a:r>
            <a:r>
              <a:rPr lang="de-DE" altLang="de-DE" sz="2000" dirty="0" smtClean="0">
                <a:solidFill>
                  <a:srgbClr val="000000"/>
                </a:solidFill>
                <a:latin typeface="Arial"/>
              </a:rPr>
              <a:t> </a:t>
            </a:r>
            <a:r>
              <a:rPr lang="de-DE" altLang="de-DE" sz="2000" dirty="0" err="1" smtClean="0">
                <a:solidFill>
                  <a:srgbClr val="000000"/>
                </a:solidFill>
                <a:latin typeface="Arial"/>
              </a:rPr>
              <a:t>known</a:t>
            </a:r>
            <a:r>
              <a:rPr lang="de-DE" altLang="de-DE" sz="2000" dirty="0" smtClean="0">
                <a:solidFill>
                  <a:srgbClr val="000000"/>
                </a:solidFill>
                <a:latin typeface="Arial"/>
              </a:rPr>
              <a:t> </a:t>
            </a:r>
            <a:r>
              <a:rPr lang="de-DE" altLang="de-DE" sz="2000" dirty="0" err="1" smtClean="0">
                <a:solidFill>
                  <a:srgbClr val="000000"/>
                </a:solidFill>
                <a:latin typeface="Arial"/>
              </a:rPr>
              <a:t>within</a:t>
            </a:r>
            <a:r>
              <a:rPr lang="de-DE" altLang="de-DE" sz="2000" dirty="0" smtClean="0">
                <a:solidFill>
                  <a:srgbClr val="000000"/>
                </a:solidFill>
                <a:latin typeface="Arial"/>
              </a:rPr>
              <a:t> a </a:t>
            </a:r>
            <a:r>
              <a:rPr lang="de-DE" altLang="de-DE" sz="2000" dirty="0" err="1" smtClean="0">
                <a:solidFill>
                  <a:srgbClr val="000000"/>
                </a:solidFill>
                <a:latin typeface="Arial"/>
              </a:rPr>
              <a:t>factor</a:t>
            </a:r>
            <a:r>
              <a:rPr lang="de-DE" altLang="de-DE" sz="2000" dirty="0" smtClean="0">
                <a:solidFill>
                  <a:srgbClr val="000000"/>
                </a:solidFill>
                <a:latin typeface="Arial"/>
              </a:rPr>
              <a:t> </a:t>
            </a:r>
            <a:r>
              <a:rPr lang="de-DE" altLang="de-DE" sz="2000" dirty="0" err="1">
                <a:solidFill>
                  <a:srgbClr val="000000"/>
                </a:solidFill>
                <a:latin typeface="Arial"/>
              </a:rPr>
              <a:t>of</a:t>
            </a:r>
            <a:r>
              <a:rPr lang="de-DE" altLang="de-DE" sz="2000" dirty="0">
                <a:solidFill>
                  <a:srgbClr val="000000"/>
                </a:solidFill>
                <a:latin typeface="Arial"/>
              </a:rPr>
              <a:t> 10</a:t>
            </a:r>
          </a:p>
        </p:txBody>
      </p:sp>
      <p:pic>
        <p:nvPicPr>
          <p:cNvPr id="462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4313"/>
            <a:ext cx="34925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2853" name="Rectangle 5"/>
          <p:cNvSpPr>
            <a:spLocks noChangeArrowheads="1"/>
          </p:cNvSpPr>
          <p:nvPr/>
        </p:nvSpPr>
        <p:spPr bwMode="auto">
          <a:xfrm>
            <a:off x="845816" y="1125538"/>
            <a:ext cx="28264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altLang="en-US" dirty="0" err="1" smtClean="0">
                <a:solidFill>
                  <a:srgbClr val="3333FF"/>
                </a:solidFill>
                <a:latin typeface="Arial" charset="0"/>
              </a:rPr>
              <a:t>Cosmic</a:t>
            </a:r>
            <a:r>
              <a:rPr lang="de-DE" altLang="en-US" dirty="0" smtClean="0">
                <a:solidFill>
                  <a:srgbClr val="3333FF"/>
                </a:solidFill>
                <a:latin typeface="Arial" charset="0"/>
              </a:rPr>
              <a:t> </a:t>
            </a:r>
            <a:r>
              <a:rPr lang="de-DE" altLang="en-US" dirty="0" err="1" smtClean="0">
                <a:solidFill>
                  <a:srgbClr val="3333FF"/>
                </a:solidFill>
                <a:latin typeface="Arial" charset="0"/>
              </a:rPr>
              <a:t>radiation</a:t>
            </a:r>
            <a:r>
              <a:rPr lang="de-DE" altLang="en-US" dirty="0" smtClean="0">
                <a:solidFill>
                  <a:srgbClr val="3333FF"/>
                </a:solidFill>
                <a:latin typeface="Arial" charset="0"/>
              </a:rPr>
              <a:t> in </a:t>
            </a:r>
            <a:r>
              <a:rPr lang="de-DE" altLang="en-US" dirty="0" err="1" smtClean="0">
                <a:solidFill>
                  <a:srgbClr val="3333FF"/>
                </a:solidFill>
                <a:latin typeface="Arial" charset="0"/>
              </a:rPr>
              <a:t>space</a:t>
            </a:r>
            <a:endParaRPr lang="de-DE" altLang="en-US" dirty="0">
              <a:solidFill>
                <a:srgbClr val="3333FF"/>
              </a:solidFill>
              <a:latin typeface="Arial" charset="0"/>
            </a:endParaRPr>
          </a:p>
        </p:txBody>
      </p:sp>
      <p:pic>
        <p:nvPicPr>
          <p:cNvPr id="462854" name="Picture 6" descr="risk_coeff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1628775"/>
            <a:ext cx="3887788" cy="3830638"/>
          </a:xfrm>
          <a:prstGeom prst="rect">
            <a:avLst/>
          </a:prstGeom>
          <a:noFill/>
          <a:extLst>
            <a:ext uri="{909E8E84-426E-40DD-AFC4-6F175D3DCCD1}">
              <a14:hiddenFill xmlns:a14="http://schemas.microsoft.com/office/drawing/2010/main">
                <a:solidFill>
                  <a:srgbClr val="FFFFFF"/>
                </a:solidFill>
              </a14:hiddenFill>
            </a:ext>
          </a:extLst>
        </p:spPr>
      </p:pic>
      <p:sp>
        <p:nvSpPr>
          <p:cNvPr id="462855" name="Text Box 7"/>
          <p:cNvSpPr txBox="1">
            <a:spLocks noChangeArrowheads="1"/>
          </p:cNvSpPr>
          <p:nvPr/>
        </p:nvSpPr>
        <p:spPr bwMode="auto">
          <a:xfrm>
            <a:off x="4932040" y="1403484"/>
            <a:ext cx="26725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dirty="0" smtClean="0">
                <a:solidFill>
                  <a:srgbClr val="000000"/>
                </a:solidFill>
                <a:latin typeface="Arial" charset="0"/>
                <a:ea typeface="ＭＳ Ｐゴシック" charset="-128"/>
              </a:rPr>
              <a:t>Interaction cross section</a:t>
            </a:r>
            <a:endParaRPr lang="en-GB" altLang="en-US" dirty="0">
              <a:solidFill>
                <a:srgbClr val="000000"/>
              </a:solidFill>
              <a:latin typeface="Arial" charset="0"/>
              <a:ea typeface="ＭＳ Ｐゴシック" charset="-128"/>
            </a:endParaRPr>
          </a:p>
        </p:txBody>
      </p:sp>
      <p:sp>
        <p:nvSpPr>
          <p:cNvPr id="462856" name="Line 8"/>
          <p:cNvSpPr>
            <a:spLocks noChangeShapeType="1"/>
          </p:cNvSpPr>
          <p:nvPr/>
        </p:nvSpPr>
        <p:spPr bwMode="auto">
          <a:xfrm>
            <a:off x="2411413" y="2924175"/>
            <a:ext cx="4824412" cy="1296988"/>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462857" name="Line 9"/>
          <p:cNvSpPr>
            <a:spLocks noChangeShapeType="1"/>
          </p:cNvSpPr>
          <p:nvPr/>
        </p:nvSpPr>
        <p:spPr bwMode="auto">
          <a:xfrm flipV="1">
            <a:off x="2411413" y="2492375"/>
            <a:ext cx="4897437" cy="2376488"/>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000000"/>
              </a:solidFill>
            </a:endParaRPr>
          </a:p>
        </p:txBody>
      </p:sp>
      <p:pic>
        <p:nvPicPr>
          <p:cNvPr id="462858" name="Picture 10" descr="astron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997" y="1310204"/>
            <a:ext cx="39893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0" y="0"/>
            <a:ext cx="9144000" cy="1200329"/>
          </a:xfrm>
          <a:prstGeom prst="rect">
            <a:avLst/>
          </a:prstGeom>
        </p:spPr>
        <p:txBody>
          <a:bodyPr wrap="square">
            <a:spAutoFit/>
          </a:bodyPr>
          <a:lstStyle/>
          <a:p>
            <a:pPr lvl="0" algn="ctr" fontAlgn="base">
              <a:spcBef>
                <a:spcPct val="0"/>
              </a:spcBef>
              <a:spcAft>
                <a:spcPct val="0"/>
              </a:spcAft>
            </a:pPr>
            <a:r>
              <a:rPr lang="de-DE" altLang="de-DE" sz="4000" dirty="0" err="1">
                <a:solidFill>
                  <a:srgbClr val="14425D"/>
                </a:solidFill>
                <a:latin typeface="Tahoma" pitchFamily="34" charset="0"/>
              </a:rPr>
              <a:t>Radiobiology</a:t>
            </a:r>
            <a:r>
              <a:rPr lang="de-DE" altLang="de-DE" sz="4000" dirty="0">
                <a:solidFill>
                  <a:srgbClr val="14425D"/>
                </a:solidFill>
                <a:latin typeface="Tahoma" pitchFamily="34" charset="0"/>
              </a:rPr>
              <a:t>:</a:t>
            </a:r>
          </a:p>
          <a:p>
            <a:pPr lvl="0" algn="ctr" fontAlgn="base">
              <a:spcBef>
                <a:spcPct val="0"/>
              </a:spcBef>
              <a:spcAft>
                <a:spcPct val="0"/>
              </a:spcAft>
            </a:pPr>
            <a:r>
              <a:rPr lang="de-DE" altLang="de-DE" sz="3200" dirty="0">
                <a:solidFill>
                  <a:srgbClr val="14425D"/>
                </a:solidFill>
                <a:latin typeface="Tahoma" pitchFamily="34" charset="0"/>
              </a:rPr>
              <a:t>Radiation dose </a:t>
            </a:r>
            <a:r>
              <a:rPr lang="de-DE" altLang="de-DE" sz="3200" dirty="0" err="1">
                <a:solidFill>
                  <a:srgbClr val="14425D"/>
                </a:solidFill>
                <a:latin typeface="Tahoma" pitchFamily="34" charset="0"/>
              </a:rPr>
              <a:t>during</a:t>
            </a:r>
            <a:r>
              <a:rPr lang="de-DE" altLang="de-DE" sz="3200" dirty="0">
                <a:solidFill>
                  <a:srgbClr val="14425D"/>
                </a:solidFill>
                <a:latin typeface="Tahoma" pitchFamily="34" charset="0"/>
              </a:rPr>
              <a:t> </a:t>
            </a:r>
            <a:r>
              <a:rPr lang="de-DE" altLang="de-DE" sz="3200" dirty="0" err="1">
                <a:solidFill>
                  <a:srgbClr val="14425D"/>
                </a:solidFill>
                <a:latin typeface="Tahoma" pitchFamily="34" charset="0"/>
              </a:rPr>
              <a:t>long</a:t>
            </a:r>
            <a:r>
              <a:rPr lang="de-DE" altLang="de-DE" sz="3200" dirty="0">
                <a:solidFill>
                  <a:srgbClr val="14425D"/>
                </a:solidFill>
                <a:latin typeface="Tahoma" pitchFamily="34" charset="0"/>
              </a:rPr>
              <a:t>-term </a:t>
            </a:r>
            <a:r>
              <a:rPr lang="de-DE" altLang="de-DE" sz="3200" dirty="0" err="1">
                <a:solidFill>
                  <a:srgbClr val="14425D"/>
                </a:solidFill>
                <a:latin typeface="Tahoma" pitchFamily="34" charset="0"/>
              </a:rPr>
              <a:t>space</a:t>
            </a:r>
            <a:r>
              <a:rPr lang="de-DE" altLang="de-DE" sz="3200" dirty="0">
                <a:solidFill>
                  <a:srgbClr val="14425D"/>
                </a:solidFill>
                <a:latin typeface="Tahoma" pitchFamily="34" charset="0"/>
              </a:rPr>
              <a:t> </a:t>
            </a:r>
            <a:r>
              <a:rPr lang="de-DE" altLang="de-DE" sz="3200" dirty="0" err="1">
                <a:solidFill>
                  <a:srgbClr val="14425D"/>
                </a:solidFill>
                <a:latin typeface="Tahoma" pitchFamily="34" charset="0"/>
              </a:rPr>
              <a:t>missions</a:t>
            </a:r>
            <a:r>
              <a:rPr lang="de-DE" altLang="de-DE" sz="3200" dirty="0">
                <a:solidFill>
                  <a:srgbClr val="14425D"/>
                </a:solidFill>
                <a:latin typeface="Tahoma" pitchFamily="34" charset="0"/>
              </a:rPr>
              <a:t> ?</a:t>
            </a:r>
          </a:p>
        </p:txBody>
      </p:sp>
      <p:sp>
        <p:nvSpPr>
          <p:cNvPr id="11" name="Textfeld 10"/>
          <p:cNvSpPr txBox="1"/>
          <p:nvPr/>
        </p:nvSpPr>
        <p:spPr>
          <a:xfrm>
            <a:off x="3923928" y="6351711"/>
            <a:ext cx="4960525" cy="461665"/>
          </a:xfrm>
          <a:prstGeom prst="rect">
            <a:avLst/>
          </a:prstGeom>
          <a:noFill/>
        </p:spPr>
        <p:txBody>
          <a:bodyPr wrap="none" rtlCol="0">
            <a:spAutoFit/>
          </a:bodyPr>
          <a:lstStyle/>
          <a:p>
            <a:r>
              <a:rPr lang="de-D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Cooperation</a:t>
            </a:r>
            <a:r>
              <a:rPr 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contract</a:t>
            </a:r>
            <a:r>
              <a:rPr 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FAIR </a:t>
            </a:r>
            <a:r>
              <a:rPr lang="de-D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and</a:t>
            </a:r>
            <a:r>
              <a:rPr lang="de-D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ESA</a:t>
            </a: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7685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462858"/>
                                        </p:tgtEl>
                                      </p:cBhvr>
                                    </p:animEffect>
                                    <p:set>
                                      <p:cBhvr>
                                        <p:cTn id="7" dur="1" fill="hold">
                                          <p:stCondLst>
                                            <p:cond delay="499"/>
                                          </p:stCondLst>
                                        </p:cTn>
                                        <p:tgtEl>
                                          <p:spTgt spid="462858"/>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462854"/>
                                        </p:tgtEl>
                                        <p:attrNameLst>
                                          <p:attrName>style.visibility</p:attrName>
                                        </p:attrNameLst>
                                      </p:cBhvr>
                                      <p:to>
                                        <p:strVal val="visible"/>
                                      </p:to>
                                    </p:set>
                                    <p:animEffect transition="in" filter="dissolve">
                                      <p:cBhvr>
                                        <p:cTn id="10" dur="500"/>
                                        <p:tgtEl>
                                          <p:spTgt spid="4628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62856"/>
                                        </p:tgtEl>
                                        <p:attrNameLst>
                                          <p:attrName>style.visibility</p:attrName>
                                        </p:attrNameLst>
                                      </p:cBhvr>
                                      <p:to>
                                        <p:strVal val="visible"/>
                                      </p:to>
                                    </p:set>
                                    <p:animEffect transition="in" filter="dissolve">
                                      <p:cBhvr>
                                        <p:cTn id="15" dur="500"/>
                                        <p:tgtEl>
                                          <p:spTgt spid="4628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62857"/>
                                        </p:tgtEl>
                                        <p:attrNameLst>
                                          <p:attrName>style.visibility</p:attrName>
                                        </p:attrNameLst>
                                      </p:cBhvr>
                                      <p:to>
                                        <p:strVal val="visible"/>
                                      </p:to>
                                    </p:set>
                                    <p:animEffect transition="in" filter="dissolve">
                                      <p:cBhvr>
                                        <p:cTn id="20" dur="500"/>
                                        <p:tgtEl>
                                          <p:spTgt spid="46285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6" grpId="0" animBg="1"/>
      <p:bldP spid="462857"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26988"/>
            <a:ext cx="9144000" cy="113877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DE" altLang="de-DE" sz="3600" dirty="0" err="1" smtClean="0">
                <a:solidFill>
                  <a:srgbClr val="FF0000"/>
                </a:solidFill>
                <a:latin typeface="Tahoma" pitchFamily="34" charset="0"/>
              </a:rPr>
              <a:t>Exploring</a:t>
            </a:r>
            <a:r>
              <a:rPr lang="de-DE" altLang="de-DE" sz="3600" dirty="0" smtClean="0">
                <a:solidFill>
                  <a:srgbClr val="FF0000"/>
                </a:solidFill>
                <a:latin typeface="Tahoma" pitchFamily="34" charset="0"/>
              </a:rPr>
              <a:t> </a:t>
            </a:r>
            <a:r>
              <a:rPr lang="de-DE" altLang="de-DE" sz="3600" dirty="0" err="1" smtClean="0">
                <a:solidFill>
                  <a:srgbClr val="FF0000"/>
                </a:solidFill>
                <a:latin typeface="Tahoma" pitchFamily="34" charset="0"/>
              </a:rPr>
              <a:t>dense</a:t>
            </a:r>
            <a:r>
              <a:rPr lang="de-DE" altLang="de-DE" sz="3600" dirty="0" smtClean="0">
                <a:solidFill>
                  <a:srgbClr val="FF0000"/>
                </a:solidFill>
                <a:latin typeface="Tahoma" pitchFamily="34" charset="0"/>
              </a:rPr>
              <a:t> </a:t>
            </a:r>
            <a:r>
              <a:rPr lang="de-DE" altLang="de-DE" sz="3600" dirty="0" err="1" smtClean="0">
                <a:solidFill>
                  <a:srgbClr val="FF0000"/>
                </a:solidFill>
                <a:latin typeface="Tahoma" pitchFamily="34" charset="0"/>
              </a:rPr>
              <a:t>nuclear</a:t>
            </a:r>
            <a:r>
              <a:rPr lang="de-DE" altLang="de-DE" sz="3600" dirty="0" smtClean="0">
                <a:solidFill>
                  <a:srgbClr val="FF0000"/>
                </a:solidFill>
                <a:latin typeface="Tahoma" pitchFamily="34" charset="0"/>
              </a:rPr>
              <a:t> matter in </a:t>
            </a:r>
            <a:r>
              <a:rPr lang="de-DE" altLang="de-DE" sz="3600" dirty="0" err="1" smtClean="0">
                <a:solidFill>
                  <a:srgbClr val="FF0000"/>
                </a:solidFill>
                <a:latin typeface="Tahoma" pitchFamily="34" charset="0"/>
              </a:rPr>
              <a:t>the</a:t>
            </a:r>
            <a:r>
              <a:rPr lang="de-DE" altLang="de-DE" sz="3600" dirty="0" smtClean="0">
                <a:solidFill>
                  <a:srgbClr val="FF0000"/>
                </a:solidFill>
                <a:latin typeface="Tahoma" pitchFamily="34" charset="0"/>
              </a:rPr>
              <a:t> lab</a:t>
            </a:r>
          </a:p>
          <a:p>
            <a:pPr algn="ctr" eaLnBrk="1" fontAlgn="base" hangingPunct="1">
              <a:spcBef>
                <a:spcPct val="0"/>
              </a:spcBef>
              <a:spcAft>
                <a:spcPct val="0"/>
              </a:spcAft>
            </a:pPr>
            <a:endParaRPr lang="de-DE" altLang="de-DE" sz="1200" dirty="0" smtClean="0">
              <a:solidFill>
                <a:srgbClr val="CCFF66"/>
              </a:solidFill>
              <a:latin typeface="Tahoma" pitchFamily="34" charset="0"/>
            </a:endParaRPr>
          </a:p>
          <a:p>
            <a:pPr algn="ctr" eaLnBrk="1" fontAlgn="base" hangingPunct="1">
              <a:spcBef>
                <a:spcPct val="0"/>
              </a:spcBef>
              <a:spcAft>
                <a:spcPct val="0"/>
              </a:spcAft>
            </a:pPr>
            <a:r>
              <a:rPr lang="de-DE" altLang="de-DE" sz="2000" dirty="0" err="1" smtClean="0">
                <a:solidFill>
                  <a:srgbClr val="CCFF66"/>
                </a:solidFill>
                <a:latin typeface="Tahoma" pitchFamily="34" charset="0"/>
              </a:rPr>
              <a:t>UrQMD</a:t>
            </a:r>
            <a:r>
              <a:rPr lang="de-DE" altLang="de-DE" sz="2000" dirty="0" smtClean="0">
                <a:solidFill>
                  <a:srgbClr val="CCFF66"/>
                </a:solidFill>
                <a:latin typeface="Tahoma" pitchFamily="34" charset="0"/>
              </a:rPr>
              <a:t> </a:t>
            </a:r>
            <a:r>
              <a:rPr lang="de-DE" altLang="de-DE" sz="2000" dirty="0" err="1" smtClean="0">
                <a:solidFill>
                  <a:srgbClr val="CCFF66"/>
                </a:solidFill>
                <a:latin typeface="Tahoma" pitchFamily="34" charset="0"/>
              </a:rPr>
              <a:t>transport</a:t>
            </a:r>
            <a:r>
              <a:rPr lang="de-DE" altLang="de-DE" sz="2000" dirty="0" smtClean="0">
                <a:solidFill>
                  <a:srgbClr val="CCFF66"/>
                </a:solidFill>
                <a:latin typeface="Tahoma" pitchFamily="34" charset="0"/>
              </a:rPr>
              <a:t> </a:t>
            </a:r>
            <a:r>
              <a:rPr lang="de-DE" altLang="de-DE" sz="2000" dirty="0" err="1" smtClean="0">
                <a:solidFill>
                  <a:srgbClr val="CCFF66"/>
                </a:solidFill>
                <a:latin typeface="Tahoma" pitchFamily="34" charset="0"/>
              </a:rPr>
              <a:t>calculation</a:t>
            </a:r>
            <a:r>
              <a:rPr lang="de-DE" altLang="de-DE" sz="2000" dirty="0" smtClean="0">
                <a:solidFill>
                  <a:srgbClr val="CCFF66"/>
                </a:solidFill>
                <a:latin typeface="Tahoma" pitchFamily="34" charset="0"/>
              </a:rPr>
              <a:t>  </a:t>
            </a:r>
            <a:r>
              <a:rPr lang="de-DE" altLang="de-DE" sz="2000" dirty="0" err="1" smtClean="0">
                <a:solidFill>
                  <a:srgbClr val="CCFF66"/>
                </a:solidFill>
                <a:latin typeface="Tahoma" pitchFamily="34" charset="0"/>
              </a:rPr>
              <a:t>Au+Au</a:t>
            </a:r>
            <a:r>
              <a:rPr lang="de-DE" altLang="de-DE" sz="2000" dirty="0" smtClean="0">
                <a:solidFill>
                  <a:srgbClr val="CCFF66"/>
                </a:solidFill>
                <a:latin typeface="Tahoma" pitchFamily="34" charset="0"/>
              </a:rPr>
              <a:t> 10.7 A </a:t>
            </a:r>
            <a:r>
              <a:rPr lang="de-DE" altLang="de-DE" sz="2000" dirty="0" err="1" smtClean="0">
                <a:solidFill>
                  <a:srgbClr val="CCFF66"/>
                </a:solidFill>
                <a:latin typeface="Tahoma" pitchFamily="34" charset="0"/>
              </a:rPr>
              <a:t>GeV</a:t>
            </a:r>
            <a:endParaRPr lang="de-DE" altLang="de-DE" sz="2000" dirty="0" smtClean="0">
              <a:solidFill>
                <a:srgbClr val="CCFF66"/>
              </a:solidFill>
              <a:latin typeface="Tahoma" pitchFamily="34" charset="0"/>
            </a:endParaRPr>
          </a:p>
        </p:txBody>
      </p:sp>
      <p:pic>
        <p:nvPicPr>
          <p:cNvPr id="39939" name="Picture 4" descr="coll6"/>
          <p:cNvPicPr>
            <a:picLocks noChangeAspect="1" noChangeArrowheads="1"/>
          </p:cNvPicPr>
          <p:nvPr/>
        </p:nvPicPr>
        <p:blipFill>
          <a:blip r:embed="rId2">
            <a:clrChange>
              <a:clrFrom>
                <a:srgbClr val="000000"/>
              </a:clrFrom>
              <a:clrTo>
                <a:srgbClr val="000000">
                  <a:alpha val="0"/>
                </a:srgbClr>
              </a:clrTo>
            </a:clrChange>
            <a:lum bright="6000" contrast="6000"/>
            <a:extLst>
              <a:ext uri="{28A0092B-C50C-407E-A947-70E740481C1C}">
                <a14:useLocalDpi xmlns:a14="http://schemas.microsoft.com/office/drawing/2010/main" val="0"/>
              </a:ext>
            </a:extLst>
          </a:blip>
          <a:srcRect l="39603" t="22414" r="35577" b="19571"/>
          <a:stretch>
            <a:fillRect/>
          </a:stretch>
        </p:blipFill>
        <p:spPr bwMode="auto">
          <a:xfrm>
            <a:off x="0" y="2708275"/>
            <a:ext cx="179546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coll1"/>
          <p:cNvPicPr>
            <a:picLocks noChangeAspect="1" noChangeArrowheads="1"/>
          </p:cNvPicPr>
          <p:nvPr/>
        </p:nvPicPr>
        <p:blipFill>
          <a:blip r:embed="rId3">
            <a:clrChange>
              <a:clrFrom>
                <a:srgbClr val="000000"/>
              </a:clrFrom>
              <a:clrTo>
                <a:srgbClr val="000000">
                  <a:alpha val="0"/>
                </a:srgbClr>
              </a:clrTo>
            </a:clrChange>
            <a:lum bright="6000" contrast="6000"/>
            <a:extLst>
              <a:ext uri="{28A0092B-C50C-407E-A947-70E740481C1C}">
                <a14:useLocalDpi xmlns:a14="http://schemas.microsoft.com/office/drawing/2010/main" val="0"/>
              </a:ext>
            </a:extLst>
          </a:blip>
          <a:srcRect l="31413" t="21884" r="28867" b="18512"/>
          <a:stretch>
            <a:fillRect/>
          </a:stretch>
        </p:blipFill>
        <p:spPr bwMode="auto">
          <a:xfrm>
            <a:off x="1531938" y="2565400"/>
            <a:ext cx="2873375"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coll5"/>
          <p:cNvPicPr>
            <a:picLocks noChangeAspect="1" noChangeArrowheads="1"/>
          </p:cNvPicPr>
          <p:nvPr/>
        </p:nvPicPr>
        <p:blipFill>
          <a:blip r:embed="rId4">
            <a:clrChange>
              <a:clrFrom>
                <a:srgbClr val="000000"/>
              </a:clrFrom>
              <a:clrTo>
                <a:srgbClr val="000000">
                  <a:alpha val="0"/>
                </a:srgbClr>
              </a:clrTo>
            </a:clrChange>
            <a:lum bright="6000" contrast="6000"/>
            <a:extLst>
              <a:ext uri="{28A0092B-C50C-407E-A947-70E740481C1C}">
                <a14:useLocalDpi xmlns:a14="http://schemas.microsoft.com/office/drawing/2010/main" val="0"/>
              </a:ext>
            </a:extLst>
          </a:blip>
          <a:srcRect l="14149" t="12099" r="13058" b="11571"/>
          <a:stretch>
            <a:fillRect/>
          </a:stretch>
        </p:blipFill>
        <p:spPr bwMode="auto">
          <a:xfrm>
            <a:off x="3878263" y="1989138"/>
            <a:ext cx="52657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7"/>
          <p:cNvSpPr>
            <a:spLocks noChangeShapeType="1"/>
          </p:cNvSpPr>
          <p:nvPr/>
        </p:nvSpPr>
        <p:spPr bwMode="auto">
          <a:xfrm flipV="1">
            <a:off x="2986088" y="2205038"/>
            <a:ext cx="433387" cy="1439862"/>
          </a:xfrm>
          <a:prstGeom prst="line">
            <a:avLst/>
          </a:prstGeom>
          <a:noFill/>
          <a:ln w="25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43" name="Text Box 8"/>
          <p:cNvSpPr txBox="1">
            <a:spLocks noChangeArrowheads="1"/>
          </p:cNvSpPr>
          <p:nvPr/>
        </p:nvSpPr>
        <p:spPr bwMode="auto">
          <a:xfrm>
            <a:off x="3184525" y="1570038"/>
            <a:ext cx="12938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de-DE" sz="2400" smtClean="0">
                <a:solidFill>
                  <a:srgbClr val="FFC000"/>
                </a:solidFill>
                <a:cs typeface="Arial" pitchFamily="34" charset="0"/>
              </a:rPr>
              <a:t>Ξ</a:t>
            </a:r>
            <a:r>
              <a:rPr lang="de-DE" altLang="de-DE" sz="2400" baseline="30000" smtClean="0">
                <a:solidFill>
                  <a:srgbClr val="FFC000"/>
                </a:solidFill>
                <a:cs typeface="Arial" pitchFamily="34" charset="0"/>
              </a:rPr>
              <a:t>-</a:t>
            </a:r>
            <a:r>
              <a:rPr lang="de-DE" altLang="de-DE" sz="2400" smtClean="0">
                <a:solidFill>
                  <a:srgbClr val="FFC000"/>
                </a:solidFill>
                <a:cs typeface="Arial" pitchFamily="34" charset="0"/>
              </a:rPr>
              <a:t>, </a:t>
            </a:r>
            <a:r>
              <a:rPr lang="el-GR" altLang="de-DE" sz="2400" smtClean="0">
                <a:solidFill>
                  <a:srgbClr val="FFC000"/>
                </a:solidFill>
                <a:cs typeface="Arial" pitchFamily="34" charset="0"/>
              </a:rPr>
              <a:t>Ω</a:t>
            </a:r>
            <a:r>
              <a:rPr lang="de-DE" altLang="de-DE" sz="2400" baseline="30000" smtClean="0">
                <a:solidFill>
                  <a:srgbClr val="FFC000"/>
                </a:solidFill>
                <a:cs typeface="Arial" pitchFamily="34" charset="0"/>
              </a:rPr>
              <a:t>-</a:t>
            </a:r>
            <a:r>
              <a:rPr lang="de-DE" altLang="de-DE" sz="2400" smtClean="0">
                <a:solidFill>
                  <a:srgbClr val="FFC000"/>
                </a:solidFill>
                <a:cs typeface="Arial" pitchFamily="34" charset="0"/>
              </a:rPr>
              <a:t>, </a:t>
            </a:r>
            <a:r>
              <a:rPr lang="el-GR" altLang="de-DE" sz="2400" smtClean="0">
                <a:solidFill>
                  <a:srgbClr val="FFC000"/>
                </a:solidFill>
                <a:cs typeface="Arial" pitchFamily="34" charset="0"/>
              </a:rPr>
              <a:t>φ</a:t>
            </a:r>
            <a:endParaRPr lang="el-GR" altLang="de-DE" sz="2400" baseline="30000" smtClean="0">
              <a:solidFill>
                <a:srgbClr val="FFC000"/>
              </a:solidFill>
              <a:latin typeface="Symbol" pitchFamily="18" charset="2"/>
              <a:cs typeface="Arial" pitchFamily="34" charset="0"/>
            </a:endParaRPr>
          </a:p>
        </p:txBody>
      </p:sp>
      <p:sp>
        <p:nvSpPr>
          <p:cNvPr id="39944" name="Line 9"/>
          <p:cNvSpPr>
            <a:spLocks noChangeShapeType="1"/>
          </p:cNvSpPr>
          <p:nvPr/>
        </p:nvSpPr>
        <p:spPr bwMode="auto">
          <a:xfrm>
            <a:off x="2987675" y="3862388"/>
            <a:ext cx="144463" cy="1295400"/>
          </a:xfrm>
          <a:prstGeom prst="line">
            <a:avLst/>
          </a:prstGeom>
          <a:noFill/>
          <a:ln w="25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45" name="Text Box 10"/>
          <p:cNvSpPr txBox="1">
            <a:spLocks noChangeArrowheads="1"/>
          </p:cNvSpPr>
          <p:nvPr/>
        </p:nvSpPr>
        <p:spPr bwMode="auto">
          <a:xfrm>
            <a:off x="2771775" y="5084763"/>
            <a:ext cx="203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de-DE" sz="2400" smtClean="0">
                <a:solidFill>
                  <a:srgbClr val="FF33CC"/>
                </a:solidFill>
                <a:cs typeface="Arial" pitchFamily="34" charset="0"/>
              </a:rPr>
              <a:t>ρ</a:t>
            </a:r>
            <a:r>
              <a:rPr lang="de-DE" altLang="de-DE" sz="2400" smtClean="0">
                <a:solidFill>
                  <a:srgbClr val="FF33CC"/>
                </a:solidFill>
                <a:cs typeface="Arial" pitchFamily="34" charset="0"/>
              </a:rPr>
              <a:t> </a:t>
            </a:r>
            <a:r>
              <a:rPr lang="el-GR" altLang="de-DE" sz="2400" smtClean="0">
                <a:solidFill>
                  <a:srgbClr val="FF33CC"/>
                </a:solidFill>
                <a:cs typeface="Arial" pitchFamily="34" charset="0"/>
              </a:rPr>
              <a:t>→</a:t>
            </a:r>
            <a:r>
              <a:rPr lang="de-DE" altLang="de-DE" sz="2400" smtClean="0">
                <a:solidFill>
                  <a:srgbClr val="FF33CC"/>
                </a:solidFill>
                <a:cs typeface="Arial" pitchFamily="34" charset="0"/>
              </a:rPr>
              <a:t> e</a:t>
            </a:r>
            <a:r>
              <a:rPr lang="de-DE" altLang="de-DE" sz="2400" baseline="30000" smtClean="0">
                <a:solidFill>
                  <a:srgbClr val="FF33CC"/>
                </a:solidFill>
                <a:cs typeface="Arial" pitchFamily="34" charset="0"/>
              </a:rPr>
              <a:t>+</a:t>
            </a:r>
            <a:r>
              <a:rPr lang="de-DE" altLang="de-DE" sz="2400" smtClean="0">
                <a:solidFill>
                  <a:srgbClr val="FF33CC"/>
                </a:solidFill>
                <a:cs typeface="Arial" pitchFamily="34" charset="0"/>
              </a:rPr>
              <a:t>e</a:t>
            </a:r>
            <a:r>
              <a:rPr lang="de-DE" altLang="de-DE" sz="2400" baseline="30000" smtClean="0">
                <a:solidFill>
                  <a:srgbClr val="FF33CC"/>
                </a:solidFill>
                <a:cs typeface="Arial" pitchFamily="34" charset="0"/>
              </a:rPr>
              <a:t>-</a:t>
            </a:r>
            <a:r>
              <a:rPr lang="de-DE" altLang="de-DE" sz="2400" smtClean="0">
                <a:solidFill>
                  <a:srgbClr val="FF33CC"/>
                </a:solidFill>
                <a:cs typeface="Arial" pitchFamily="34" charset="0"/>
              </a:rPr>
              <a:t>,</a:t>
            </a:r>
            <a:r>
              <a:rPr lang="de-DE" altLang="de-DE" sz="2400" baseline="30000" smtClean="0">
                <a:solidFill>
                  <a:srgbClr val="FF33CC"/>
                </a:solidFill>
                <a:cs typeface="Arial" pitchFamily="34" charset="0"/>
              </a:rPr>
              <a:t> </a:t>
            </a:r>
            <a:r>
              <a:rPr lang="el-GR" altLang="de-DE" sz="2400" smtClean="0">
                <a:solidFill>
                  <a:srgbClr val="FF33CC"/>
                </a:solidFill>
                <a:cs typeface="Arial" pitchFamily="34" charset="0"/>
              </a:rPr>
              <a:t>μ</a:t>
            </a:r>
            <a:r>
              <a:rPr lang="de-DE" altLang="de-DE" sz="2400" baseline="30000" smtClean="0">
                <a:solidFill>
                  <a:srgbClr val="FF33CC"/>
                </a:solidFill>
                <a:cs typeface="Arial" pitchFamily="34" charset="0"/>
              </a:rPr>
              <a:t>+</a:t>
            </a:r>
            <a:r>
              <a:rPr lang="el-GR" altLang="de-DE" sz="2400" smtClean="0">
                <a:solidFill>
                  <a:srgbClr val="FF33CC"/>
                </a:solidFill>
                <a:cs typeface="Arial" pitchFamily="34" charset="0"/>
              </a:rPr>
              <a:t>μ</a:t>
            </a:r>
            <a:r>
              <a:rPr lang="de-DE" altLang="de-DE" sz="2400" baseline="30000" smtClean="0">
                <a:solidFill>
                  <a:srgbClr val="FF33CC"/>
                </a:solidFill>
                <a:cs typeface="Arial" pitchFamily="34" charset="0"/>
              </a:rPr>
              <a:t>-</a:t>
            </a:r>
            <a:endParaRPr lang="el-GR" altLang="de-DE" sz="2400" baseline="30000" smtClean="0">
              <a:solidFill>
                <a:srgbClr val="FF33CC"/>
              </a:solidFill>
              <a:cs typeface="Arial" pitchFamily="34" charset="0"/>
            </a:endParaRPr>
          </a:p>
        </p:txBody>
      </p:sp>
      <p:sp>
        <p:nvSpPr>
          <p:cNvPr id="39946" name="Line 11"/>
          <p:cNvSpPr>
            <a:spLocks noChangeShapeType="1"/>
          </p:cNvSpPr>
          <p:nvPr/>
        </p:nvSpPr>
        <p:spPr bwMode="auto">
          <a:xfrm flipV="1">
            <a:off x="900113" y="2276475"/>
            <a:ext cx="433387" cy="14398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47" name="Text Box 12"/>
          <p:cNvSpPr txBox="1">
            <a:spLocks noChangeArrowheads="1"/>
          </p:cNvSpPr>
          <p:nvPr/>
        </p:nvSpPr>
        <p:spPr bwMode="auto">
          <a:xfrm>
            <a:off x="395288" y="1792288"/>
            <a:ext cx="2322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de-DE" altLang="de-DE" sz="2400" smtClean="0">
                <a:solidFill>
                  <a:srgbClr val="FF0000"/>
                </a:solidFill>
              </a:rPr>
              <a:t>p, </a:t>
            </a:r>
            <a:r>
              <a:rPr lang="el-GR" altLang="de-DE" sz="2400" smtClean="0">
                <a:solidFill>
                  <a:srgbClr val="FF0000"/>
                </a:solidFill>
                <a:cs typeface="Arial" pitchFamily="34" charset="0"/>
              </a:rPr>
              <a:t>Λ</a:t>
            </a:r>
            <a:r>
              <a:rPr lang="de-DE" altLang="de-DE" sz="2400" smtClean="0">
                <a:solidFill>
                  <a:srgbClr val="FF0000"/>
                </a:solidFill>
                <a:cs typeface="Arial" pitchFamily="34" charset="0"/>
              </a:rPr>
              <a:t>, </a:t>
            </a:r>
            <a:r>
              <a:rPr lang="el-GR" altLang="de-DE" sz="2400" smtClean="0">
                <a:solidFill>
                  <a:srgbClr val="FF0000"/>
                </a:solidFill>
                <a:cs typeface="Arial" pitchFamily="34" charset="0"/>
              </a:rPr>
              <a:t>Ξ</a:t>
            </a:r>
            <a:r>
              <a:rPr lang="de-DE" altLang="de-DE" sz="2400" baseline="30000" smtClean="0">
                <a:solidFill>
                  <a:srgbClr val="FF0000"/>
                </a:solidFill>
                <a:cs typeface="Arial" pitchFamily="34" charset="0"/>
              </a:rPr>
              <a:t>+</a:t>
            </a:r>
            <a:r>
              <a:rPr lang="de-DE" altLang="de-DE" sz="2400" smtClean="0">
                <a:solidFill>
                  <a:srgbClr val="FF0000"/>
                </a:solidFill>
                <a:cs typeface="Arial" pitchFamily="34" charset="0"/>
              </a:rPr>
              <a:t>, </a:t>
            </a:r>
            <a:r>
              <a:rPr lang="el-GR" altLang="de-DE" sz="2400" smtClean="0">
                <a:solidFill>
                  <a:srgbClr val="FF0000"/>
                </a:solidFill>
                <a:cs typeface="Arial" pitchFamily="34" charset="0"/>
              </a:rPr>
              <a:t>Ω</a:t>
            </a:r>
            <a:r>
              <a:rPr lang="de-DE" altLang="de-DE" sz="2400" baseline="30000" smtClean="0">
                <a:solidFill>
                  <a:srgbClr val="FF0000"/>
                </a:solidFill>
                <a:cs typeface="Arial" pitchFamily="34" charset="0"/>
              </a:rPr>
              <a:t>+</a:t>
            </a:r>
            <a:r>
              <a:rPr lang="de-DE" altLang="de-DE" sz="2400" smtClean="0">
                <a:solidFill>
                  <a:srgbClr val="FF0000"/>
                </a:solidFill>
                <a:cs typeface="Arial" pitchFamily="34" charset="0"/>
              </a:rPr>
              <a:t>,</a:t>
            </a:r>
            <a:r>
              <a:rPr lang="de-DE" altLang="de-DE" sz="2400" baseline="30000" smtClean="0">
                <a:solidFill>
                  <a:srgbClr val="FF0000"/>
                </a:solidFill>
                <a:cs typeface="Arial" pitchFamily="34" charset="0"/>
              </a:rPr>
              <a:t> </a:t>
            </a:r>
            <a:r>
              <a:rPr lang="en-US" altLang="de-DE" sz="2400" smtClean="0">
                <a:solidFill>
                  <a:srgbClr val="FF0000"/>
                </a:solidFill>
                <a:cs typeface="Arial" pitchFamily="34" charset="0"/>
              </a:rPr>
              <a:t>J/</a:t>
            </a:r>
            <a:r>
              <a:rPr lang="el-GR" altLang="de-DE" sz="2400" smtClean="0">
                <a:solidFill>
                  <a:srgbClr val="FF0000"/>
                </a:solidFill>
                <a:cs typeface="Arial" pitchFamily="34" charset="0"/>
              </a:rPr>
              <a:t>ψ</a:t>
            </a:r>
          </a:p>
        </p:txBody>
      </p:sp>
      <p:sp>
        <p:nvSpPr>
          <p:cNvPr id="39948" name="Line 13"/>
          <p:cNvSpPr>
            <a:spLocks noChangeShapeType="1"/>
          </p:cNvSpPr>
          <p:nvPr/>
        </p:nvSpPr>
        <p:spPr bwMode="auto">
          <a:xfrm>
            <a:off x="468313" y="1844675"/>
            <a:ext cx="2159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49" name="Line 14"/>
          <p:cNvSpPr>
            <a:spLocks noChangeShapeType="1"/>
          </p:cNvSpPr>
          <p:nvPr/>
        </p:nvSpPr>
        <p:spPr bwMode="auto">
          <a:xfrm>
            <a:off x="827088" y="1844675"/>
            <a:ext cx="2159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50" name="Line 15"/>
          <p:cNvSpPr>
            <a:spLocks noChangeShapeType="1"/>
          </p:cNvSpPr>
          <p:nvPr/>
        </p:nvSpPr>
        <p:spPr bwMode="auto">
          <a:xfrm flipV="1">
            <a:off x="6588125" y="1989138"/>
            <a:ext cx="433388" cy="1439862"/>
          </a:xfrm>
          <a:prstGeom prst="line">
            <a:avLst/>
          </a:prstGeom>
          <a:noFill/>
          <a:ln w="254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51" name="Text Box 16"/>
          <p:cNvSpPr txBox="1">
            <a:spLocks noChangeArrowheads="1"/>
          </p:cNvSpPr>
          <p:nvPr/>
        </p:nvSpPr>
        <p:spPr bwMode="auto">
          <a:xfrm>
            <a:off x="6711950" y="1484313"/>
            <a:ext cx="155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de-DE" sz="2400" smtClean="0">
                <a:solidFill>
                  <a:srgbClr val="00FFCC"/>
                </a:solidFill>
                <a:cs typeface="Arial" pitchFamily="34" charset="0"/>
              </a:rPr>
              <a:t>π</a:t>
            </a:r>
            <a:r>
              <a:rPr lang="de-DE" altLang="de-DE" sz="2400" smtClean="0">
                <a:solidFill>
                  <a:srgbClr val="00FFCC"/>
                </a:solidFill>
                <a:cs typeface="Arial" pitchFamily="34" charset="0"/>
              </a:rPr>
              <a:t>, K, </a:t>
            </a:r>
            <a:r>
              <a:rPr lang="el-GR" altLang="de-DE" sz="2400" smtClean="0">
                <a:solidFill>
                  <a:srgbClr val="00FFCC"/>
                </a:solidFill>
                <a:cs typeface="Arial" pitchFamily="34" charset="0"/>
              </a:rPr>
              <a:t>Λ</a:t>
            </a:r>
            <a:r>
              <a:rPr lang="de-DE" altLang="de-DE" sz="2400" smtClean="0">
                <a:solidFill>
                  <a:srgbClr val="00FFCC"/>
                </a:solidFill>
                <a:cs typeface="Arial" pitchFamily="34" charset="0"/>
              </a:rPr>
              <a:t>, ...</a:t>
            </a:r>
            <a:endParaRPr lang="el-GR" altLang="de-DE" sz="2400" smtClean="0">
              <a:solidFill>
                <a:srgbClr val="00FFCC"/>
              </a:solidFill>
              <a:cs typeface="Arial" pitchFamily="34" charset="0"/>
            </a:endParaRPr>
          </a:p>
        </p:txBody>
      </p:sp>
      <p:sp>
        <p:nvSpPr>
          <p:cNvPr id="39952" name="Line 17"/>
          <p:cNvSpPr>
            <a:spLocks noChangeShapeType="1"/>
          </p:cNvSpPr>
          <p:nvPr/>
        </p:nvSpPr>
        <p:spPr bwMode="auto">
          <a:xfrm>
            <a:off x="6804025" y="4076700"/>
            <a:ext cx="863600" cy="1152525"/>
          </a:xfrm>
          <a:prstGeom prst="line">
            <a:avLst/>
          </a:prstGeom>
          <a:noFill/>
          <a:ln w="25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53" name="Text Box 18"/>
          <p:cNvSpPr txBox="1">
            <a:spLocks noChangeArrowheads="1"/>
          </p:cNvSpPr>
          <p:nvPr/>
        </p:nvSpPr>
        <p:spPr bwMode="auto">
          <a:xfrm>
            <a:off x="6443663" y="5084763"/>
            <a:ext cx="2700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de-DE" altLang="de-DE" sz="2400" smtClean="0">
                <a:solidFill>
                  <a:srgbClr val="00FF00"/>
                </a:solidFill>
              </a:rPr>
              <a:t>resonance decays</a:t>
            </a:r>
          </a:p>
        </p:txBody>
      </p:sp>
      <p:sp>
        <p:nvSpPr>
          <p:cNvPr id="39954" name="Line 19"/>
          <p:cNvSpPr>
            <a:spLocks noChangeShapeType="1"/>
          </p:cNvSpPr>
          <p:nvPr/>
        </p:nvSpPr>
        <p:spPr bwMode="auto">
          <a:xfrm>
            <a:off x="900113" y="4221163"/>
            <a:ext cx="144462" cy="1295400"/>
          </a:xfrm>
          <a:prstGeom prst="line">
            <a:avLst/>
          </a:prstGeom>
          <a:noFill/>
          <a:ln w="25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39955" name="Text Box 20"/>
          <p:cNvSpPr txBox="1">
            <a:spLocks noChangeArrowheads="1"/>
          </p:cNvSpPr>
          <p:nvPr/>
        </p:nvSpPr>
        <p:spPr bwMode="auto">
          <a:xfrm>
            <a:off x="250825" y="5516563"/>
            <a:ext cx="203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de-DE" sz="2400" smtClean="0">
                <a:solidFill>
                  <a:srgbClr val="FF33CC"/>
                </a:solidFill>
                <a:cs typeface="Arial" pitchFamily="34" charset="0"/>
              </a:rPr>
              <a:t>ρ</a:t>
            </a:r>
            <a:r>
              <a:rPr lang="de-DE" altLang="de-DE" sz="2400" smtClean="0">
                <a:solidFill>
                  <a:srgbClr val="FF33CC"/>
                </a:solidFill>
                <a:cs typeface="Arial" pitchFamily="34" charset="0"/>
              </a:rPr>
              <a:t> </a:t>
            </a:r>
            <a:r>
              <a:rPr lang="el-GR" altLang="de-DE" sz="2400" smtClean="0">
                <a:solidFill>
                  <a:srgbClr val="FF33CC"/>
                </a:solidFill>
                <a:cs typeface="Arial" pitchFamily="34" charset="0"/>
              </a:rPr>
              <a:t>→</a:t>
            </a:r>
            <a:r>
              <a:rPr lang="de-DE" altLang="de-DE" sz="2400" smtClean="0">
                <a:solidFill>
                  <a:srgbClr val="FF33CC"/>
                </a:solidFill>
                <a:cs typeface="Arial" pitchFamily="34" charset="0"/>
              </a:rPr>
              <a:t> e</a:t>
            </a:r>
            <a:r>
              <a:rPr lang="de-DE" altLang="de-DE" sz="2400" baseline="30000" smtClean="0">
                <a:solidFill>
                  <a:srgbClr val="FF33CC"/>
                </a:solidFill>
                <a:cs typeface="Arial" pitchFamily="34" charset="0"/>
              </a:rPr>
              <a:t>+</a:t>
            </a:r>
            <a:r>
              <a:rPr lang="de-DE" altLang="de-DE" sz="2400" smtClean="0">
                <a:solidFill>
                  <a:srgbClr val="FF33CC"/>
                </a:solidFill>
                <a:cs typeface="Arial" pitchFamily="34" charset="0"/>
              </a:rPr>
              <a:t>e</a:t>
            </a:r>
            <a:r>
              <a:rPr lang="de-DE" altLang="de-DE" sz="2400" baseline="30000" smtClean="0">
                <a:solidFill>
                  <a:srgbClr val="FF33CC"/>
                </a:solidFill>
                <a:cs typeface="Arial" pitchFamily="34" charset="0"/>
              </a:rPr>
              <a:t>-</a:t>
            </a:r>
            <a:r>
              <a:rPr lang="de-DE" altLang="de-DE" sz="2400" smtClean="0">
                <a:solidFill>
                  <a:srgbClr val="FF33CC"/>
                </a:solidFill>
                <a:cs typeface="Arial" pitchFamily="34" charset="0"/>
              </a:rPr>
              <a:t>,</a:t>
            </a:r>
            <a:r>
              <a:rPr lang="de-DE" altLang="de-DE" sz="2400" baseline="30000" smtClean="0">
                <a:solidFill>
                  <a:srgbClr val="FF33CC"/>
                </a:solidFill>
                <a:cs typeface="Arial" pitchFamily="34" charset="0"/>
              </a:rPr>
              <a:t> </a:t>
            </a:r>
            <a:r>
              <a:rPr lang="el-GR" altLang="de-DE" sz="2400" smtClean="0">
                <a:solidFill>
                  <a:srgbClr val="FF33CC"/>
                </a:solidFill>
                <a:cs typeface="Arial" pitchFamily="34" charset="0"/>
              </a:rPr>
              <a:t>μ</a:t>
            </a:r>
            <a:r>
              <a:rPr lang="de-DE" altLang="de-DE" sz="2400" baseline="30000" smtClean="0">
                <a:solidFill>
                  <a:srgbClr val="FF33CC"/>
                </a:solidFill>
                <a:cs typeface="Arial" pitchFamily="34" charset="0"/>
              </a:rPr>
              <a:t>+</a:t>
            </a:r>
            <a:r>
              <a:rPr lang="el-GR" altLang="de-DE" sz="2400" smtClean="0">
                <a:solidFill>
                  <a:srgbClr val="FF33CC"/>
                </a:solidFill>
                <a:cs typeface="Arial" pitchFamily="34" charset="0"/>
              </a:rPr>
              <a:t>μ</a:t>
            </a:r>
            <a:r>
              <a:rPr lang="de-DE" altLang="de-DE" sz="2400" baseline="30000" smtClean="0">
                <a:solidFill>
                  <a:srgbClr val="FF33CC"/>
                </a:solidFill>
                <a:cs typeface="Arial" pitchFamily="34" charset="0"/>
              </a:rPr>
              <a:t>-</a:t>
            </a:r>
            <a:endParaRPr lang="el-GR" altLang="de-DE" sz="2400" baseline="30000" smtClean="0">
              <a:solidFill>
                <a:srgbClr val="FF33CC"/>
              </a:solidFill>
              <a:cs typeface="Arial" pitchFamily="34" charset="0"/>
            </a:endParaRPr>
          </a:p>
        </p:txBody>
      </p:sp>
      <p:sp>
        <p:nvSpPr>
          <p:cNvPr id="39956" name="Text Box 21"/>
          <p:cNvSpPr txBox="1">
            <a:spLocks noChangeArrowheads="1"/>
          </p:cNvSpPr>
          <p:nvPr/>
        </p:nvSpPr>
        <p:spPr bwMode="auto">
          <a:xfrm>
            <a:off x="5795963" y="5661025"/>
            <a:ext cx="203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de-DE" sz="2400" smtClean="0">
                <a:solidFill>
                  <a:srgbClr val="FF33CC"/>
                </a:solidFill>
                <a:cs typeface="Arial" pitchFamily="34" charset="0"/>
              </a:rPr>
              <a:t>ρ</a:t>
            </a:r>
            <a:r>
              <a:rPr lang="de-DE" altLang="de-DE" sz="2400" smtClean="0">
                <a:solidFill>
                  <a:srgbClr val="FF33CC"/>
                </a:solidFill>
                <a:cs typeface="Arial" pitchFamily="34" charset="0"/>
              </a:rPr>
              <a:t> </a:t>
            </a:r>
            <a:r>
              <a:rPr lang="el-GR" altLang="de-DE" sz="2400" smtClean="0">
                <a:solidFill>
                  <a:srgbClr val="FF33CC"/>
                </a:solidFill>
                <a:cs typeface="Arial" pitchFamily="34" charset="0"/>
              </a:rPr>
              <a:t>→</a:t>
            </a:r>
            <a:r>
              <a:rPr lang="de-DE" altLang="de-DE" sz="2400" smtClean="0">
                <a:solidFill>
                  <a:srgbClr val="FF33CC"/>
                </a:solidFill>
                <a:cs typeface="Arial" pitchFamily="34" charset="0"/>
              </a:rPr>
              <a:t> e</a:t>
            </a:r>
            <a:r>
              <a:rPr lang="de-DE" altLang="de-DE" sz="2400" baseline="30000" smtClean="0">
                <a:solidFill>
                  <a:srgbClr val="FF33CC"/>
                </a:solidFill>
                <a:cs typeface="Arial" pitchFamily="34" charset="0"/>
              </a:rPr>
              <a:t>+</a:t>
            </a:r>
            <a:r>
              <a:rPr lang="de-DE" altLang="de-DE" sz="2400" smtClean="0">
                <a:solidFill>
                  <a:srgbClr val="FF33CC"/>
                </a:solidFill>
                <a:cs typeface="Arial" pitchFamily="34" charset="0"/>
              </a:rPr>
              <a:t>e</a:t>
            </a:r>
            <a:r>
              <a:rPr lang="de-DE" altLang="de-DE" sz="2400" baseline="30000" smtClean="0">
                <a:solidFill>
                  <a:srgbClr val="FF33CC"/>
                </a:solidFill>
                <a:cs typeface="Arial" pitchFamily="34" charset="0"/>
              </a:rPr>
              <a:t>-</a:t>
            </a:r>
            <a:r>
              <a:rPr lang="de-DE" altLang="de-DE" sz="2400" smtClean="0">
                <a:solidFill>
                  <a:srgbClr val="FF33CC"/>
                </a:solidFill>
                <a:cs typeface="Arial" pitchFamily="34" charset="0"/>
              </a:rPr>
              <a:t>,</a:t>
            </a:r>
            <a:r>
              <a:rPr lang="de-DE" altLang="de-DE" sz="2400" baseline="30000" smtClean="0">
                <a:solidFill>
                  <a:srgbClr val="FF33CC"/>
                </a:solidFill>
                <a:cs typeface="Arial" pitchFamily="34" charset="0"/>
              </a:rPr>
              <a:t> </a:t>
            </a:r>
            <a:r>
              <a:rPr lang="el-GR" altLang="de-DE" sz="2400" smtClean="0">
                <a:solidFill>
                  <a:srgbClr val="FF33CC"/>
                </a:solidFill>
                <a:cs typeface="Arial" pitchFamily="34" charset="0"/>
              </a:rPr>
              <a:t>μ</a:t>
            </a:r>
            <a:r>
              <a:rPr lang="de-DE" altLang="de-DE" sz="2400" baseline="30000" smtClean="0">
                <a:solidFill>
                  <a:srgbClr val="FF33CC"/>
                </a:solidFill>
                <a:cs typeface="Arial" pitchFamily="34" charset="0"/>
              </a:rPr>
              <a:t>+</a:t>
            </a:r>
            <a:r>
              <a:rPr lang="el-GR" altLang="de-DE" sz="2400" smtClean="0">
                <a:solidFill>
                  <a:srgbClr val="FF33CC"/>
                </a:solidFill>
                <a:cs typeface="Arial" pitchFamily="34" charset="0"/>
              </a:rPr>
              <a:t>μ</a:t>
            </a:r>
            <a:r>
              <a:rPr lang="de-DE" altLang="de-DE" sz="2400" baseline="30000" smtClean="0">
                <a:solidFill>
                  <a:srgbClr val="FF33CC"/>
                </a:solidFill>
                <a:cs typeface="Arial" pitchFamily="34" charset="0"/>
              </a:rPr>
              <a:t>-</a:t>
            </a:r>
            <a:endParaRPr lang="el-GR" altLang="de-DE" sz="2400" baseline="30000" smtClean="0">
              <a:solidFill>
                <a:srgbClr val="FF33CC"/>
              </a:solidFill>
              <a:cs typeface="Arial" pitchFamily="34" charset="0"/>
            </a:endParaRPr>
          </a:p>
        </p:txBody>
      </p:sp>
      <p:sp>
        <p:nvSpPr>
          <p:cNvPr id="39957" name="Line 22"/>
          <p:cNvSpPr>
            <a:spLocks noChangeShapeType="1"/>
          </p:cNvSpPr>
          <p:nvPr/>
        </p:nvSpPr>
        <p:spPr bwMode="auto">
          <a:xfrm>
            <a:off x="5940425" y="4438650"/>
            <a:ext cx="144463" cy="1295400"/>
          </a:xfrm>
          <a:prstGeom prst="line">
            <a:avLst/>
          </a:prstGeom>
          <a:noFill/>
          <a:ln w="25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Tree>
    <p:extLst>
      <p:ext uri="{BB962C8B-B14F-4D97-AF65-F5344CB8AC3E}">
        <p14:creationId xmlns:p14="http://schemas.microsoft.com/office/powerpoint/2010/main" val="8834744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3F60B2C-D9C5-48F3-96B4-2019EB1D1ED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92250" cy="656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Datei:FAIR Logo 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16632"/>
            <a:ext cx="1452129" cy="121010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Ähnliches F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2687464"/>
            <a:ext cx="794060" cy="1071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202" y="1216536"/>
            <a:ext cx="10543935" cy="545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20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ICA-Logo_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descr="NICA_scheme_v_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1094"/>
            <a:ext cx="9144000" cy="5140990"/>
          </a:xfrm>
          <a:prstGeom prst="rect">
            <a:avLst/>
          </a:prstGeom>
        </p:spPr>
      </p:pic>
      <p:pic>
        <p:nvPicPr>
          <p:cNvPr id="5" name="Picture 14" descr="NUCLOTRONVID"/>
          <p:cNvPicPr>
            <a:picLocks noChangeAspect="1" noChangeArrowheads="1"/>
          </p:cNvPicPr>
          <p:nvPr/>
        </p:nvPicPr>
        <p:blipFill>
          <a:blip r:embed="rId4"/>
          <a:srcRect r="14815"/>
          <a:stretch>
            <a:fillRect/>
          </a:stretch>
        </p:blipFill>
        <p:spPr bwMode="auto">
          <a:xfrm>
            <a:off x="139701" y="5188593"/>
            <a:ext cx="2717799" cy="1617686"/>
          </a:xfrm>
          <a:prstGeom prst="rect">
            <a:avLst/>
          </a:prstGeom>
          <a:noFill/>
          <a:ln w="57150">
            <a:solidFill>
              <a:srgbClr val="008000"/>
            </a:solidFill>
            <a:miter lim="800000"/>
            <a:headEnd/>
            <a:tailEnd/>
          </a:ln>
          <a:effectLst/>
        </p:spPr>
      </p:pic>
      <p:cxnSp>
        <p:nvCxnSpPr>
          <p:cNvPr id="6" name="Straight Arrow Connector 5"/>
          <p:cNvCxnSpPr/>
          <p:nvPr/>
        </p:nvCxnSpPr>
        <p:spPr>
          <a:xfrm flipV="1">
            <a:off x="1714500" y="4437724"/>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0"/>
          </p:cNvCxnSpPr>
          <p:nvPr/>
        </p:nvCxnSpPr>
        <p:spPr>
          <a:xfrm flipV="1">
            <a:off x="1498601" y="4025900"/>
            <a:ext cx="838199" cy="1162693"/>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787036" y="1847850"/>
            <a:ext cx="943464" cy="104775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8" idx="0"/>
          </p:cNvCxnSpPr>
          <p:nvPr/>
        </p:nvCxnSpPr>
        <p:spPr>
          <a:xfrm flipH="1" flipV="1">
            <a:off x="7188200" y="2832100"/>
            <a:ext cx="48645" cy="1230826"/>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3314"/>
          <a:stretch>
            <a:fillRect/>
          </a:stretch>
        </p:blipFill>
        <p:spPr bwMode="auto">
          <a:xfrm>
            <a:off x="5918200" y="4381500"/>
            <a:ext cx="2487613" cy="203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 name="Rectangle 17"/>
          <p:cNvSpPr/>
          <p:nvPr/>
        </p:nvSpPr>
        <p:spPr>
          <a:xfrm>
            <a:off x="6807200" y="4062926"/>
            <a:ext cx="859289" cy="369332"/>
          </a:xfrm>
          <a:prstGeom prst="rect">
            <a:avLst/>
          </a:prstGeom>
          <a:solidFill>
            <a:schemeClr val="bg1"/>
          </a:solidFill>
        </p:spPr>
        <p:txBody>
          <a:bodyPr wrap="square">
            <a:spAutoFit/>
          </a:bodyPr>
          <a:lstStyle/>
          <a:p>
            <a:pPr algn="ctr" fontAlgn="base">
              <a:spcBef>
                <a:spcPct val="20000"/>
              </a:spcBef>
              <a:spcAft>
                <a:spcPct val="0"/>
              </a:spcAft>
              <a:buClr>
                <a:srgbClr val="000090"/>
              </a:buClr>
            </a:pPr>
            <a:r>
              <a:rPr lang="en-US" b="1" i="1" dirty="0">
                <a:solidFill>
                  <a:srgbClr val="000090"/>
                </a:solidFill>
                <a:ea typeface="ＭＳ Ｐゴシック" pitchFamily="34" charset="-128"/>
              </a:rPr>
              <a:t>MPD </a:t>
            </a:r>
          </a:p>
        </p:txBody>
      </p:sp>
      <p:sp>
        <p:nvSpPr>
          <p:cNvPr id="23" name="TextBox 11"/>
          <p:cNvSpPr txBox="1">
            <a:spLocks noChangeArrowheads="1"/>
          </p:cNvSpPr>
          <p:nvPr/>
        </p:nvSpPr>
        <p:spPr bwMode="auto">
          <a:xfrm>
            <a:off x="0" y="5143500"/>
            <a:ext cx="2924175" cy="369888"/>
          </a:xfrm>
          <a:prstGeom prst="rect">
            <a:avLst/>
          </a:prstGeom>
          <a:solidFill>
            <a:schemeClr val="bg1"/>
          </a:solidFill>
          <a:ln w="9525">
            <a:solidFill>
              <a:srgbClr val="1822CD"/>
            </a:solidFill>
            <a:miter lim="800000"/>
            <a:headEnd/>
            <a:tailEnd/>
          </a:ln>
        </p:spPr>
        <p:txBody>
          <a:bodyPr wrap="none">
            <a:spAutoFit/>
          </a:bodyPr>
          <a:lstStyle/>
          <a:p>
            <a:pPr fontAlgn="base">
              <a:spcBef>
                <a:spcPct val="0"/>
              </a:spcBef>
              <a:spcAft>
                <a:spcPct val="0"/>
              </a:spcAft>
            </a:pPr>
            <a:r>
              <a:rPr lang="en-US">
                <a:solidFill>
                  <a:srgbClr val="0000FF"/>
                </a:solidFill>
                <a:ea typeface="ＭＳ Ｐゴシック" pitchFamily="34" charset="-128"/>
              </a:rPr>
              <a:t>Nuclotron ring (c=251,5 m)</a:t>
            </a:r>
          </a:p>
        </p:txBody>
      </p:sp>
      <p:sp>
        <p:nvSpPr>
          <p:cNvPr id="4" name="Date Placeholder 3"/>
          <p:cNvSpPr>
            <a:spLocks noGrp="1"/>
          </p:cNvSpPr>
          <p:nvPr>
            <p:ph type="dt" sz="half" idx="10"/>
          </p:nvPr>
        </p:nvSpPr>
        <p:spPr/>
        <p:txBody>
          <a:bodyPr/>
          <a:lstStyle/>
          <a:p>
            <a:pPr>
              <a:defRPr/>
            </a:pPr>
            <a:r>
              <a:rPr lang="en-US" smtClean="0">
                <a:solidFill>
                  <a:srgbClr val="000000"/>
                </a:solidFill>
              </a:rPr>
              <a:t>February 5-11, </a:t>
            </a:r>
            <a:endParaRPr lang="ru-RU">
              <a:solidFill>
                <a:srgbClr val="000000"/>
              </a:solidFill>
            </a:endParaRPr>
          </a:p>
        </p:txBody>
      </p:sp>
      <p:sp>
        <p:nvSpPr>
          <p:cNvPr id="8" name="Slide Number Placeholder 7"/>
          <p:cNvSpPr>
            <a:spLocks noGrp="1"/>
          </p:cNvSpPr>
          <p:nvPr>
            <p:ph type="sldNum" sz="quarter" idx="12"/>
          </p:nvPr>
        </p:nvSpPr>
        <p:spPr/>
        <p:txBody>
          <a:bodyPr/>
          <a:lstStyle/>
          <a:p>
            <a:fld id="{4480217B-8183-4E7A-98AC-12846F6965A4}" type="slidenum">
              <a:rPr lang="ru-RU" smtClean="0">
                <a:solidFill>
                  <a:srgbClr val="000000"/>
                </a:solidFill>
              </a:rPr>
              <a:pPr/>
              <a:t>44</a:t>
            </a:fld>
            <a:endParaRPr lang="ru-RU">
              <a:solidFill>
                <a:srgbClr val="000000"/>
              </a:solidFill>
            </a:endParaRPr>
          </a:p>
        </p:txBody>
      </p:sp>
      <p:sp>
        <p:nvSpPr>
          <p:cNvPr id="19" name="Прямоугольник 5"/>
          <p:cNvSpPr>
            <a:spLocks noChangeArrowheads="1"/>
          </p:cNvSpPr>
          <p:nvPr/>
        </p:nvSpPr>
        <p:spPr bwMode="auto">
          <a:xfrm>
            <a:off x="-468560" y="52388"/>
            <a:ext cx="8713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800" b="1" i="1" dirty="0">
                <a:solidFill>
                  <a:srgbClr val="FFFF00"/>
                </a:solidFill>
                <a:ea typeface="ＭＳ Ｐゴシック" pitchFamily="34" charset="-128"/>
              </a:rPr>
              <a:t>      </a:t>
            </a:r>
            <a:r>
              <a:rPr lang="en-US" sz="2800" b="1" i="1" dirty="0">
                <a:solidFill>
                  <a:srgbClr val="A11F0B"/>
                </a:solidFill>
                <a:ea typeface="ＭＳ Ｐゴシック" pitchFamily="34" charset="-128"/>
              </a:rPr>
              <a:t>NICA</a:t>
            </a:r>
            <a:r>
              <a:rPr lang="en-US" sz="2800" b="1" i="1" dirty="0">
                <a:solidFill>
                  <a:srgbClr val="000090"/>
                </a:solidFill>
                <a:ea typeface="ＭＳ Ｐゴシック" pitchFamily="34" charset="-128"/>
              </a:rPr>
              <a:t> (</a:t>
            </a:r>
            <a:r>
              <a:rPr lang="en-US" sz="2800" b="1" i="1" dirty="0" err="1">
                <a:solidFill>
                  <a:srgbClr val="A11F0B"/>
                </a:solidFill>
                <a:ea typeface="ＭＳ Ｐゴシック" pitchFamily="34" charset="-128"/>
              </a:rPr>
              <a:t>N</a:t>
            </a:r>
            <a:r>
              <a:rPr lang="en-US" sz="2800" b="1" i="1" dirty="0" err="1">
                <a:solidFill>
                  <a:srgbClr val="000090"/>
                </a:solidFill>
                <a:ea typeface="ＭＳ Ｐゴシック" pitchFamily="34" charset="-128"/>
              </a:rPr>
              <a:t>uclotron</a:t>
            </a:r>
            <a:r>
              <a:rPr lang="en-US" sz="2800" b="1" i="1" dirty="0">
                <a:solidFill>
                  <a:srgbClr val="000090"/>
                </a:solidFill>
                <a:ea typeface="ＭＳ Ｐゴシック" pitchFamily="34" charset="-128"/>
              </a:rPr>
              <a:t> based </a:t>
            </a:r>
            <a:r>
              <a:rPr lang="en-US" sz="2800" b="1" i="1" dirty="0">
                <a:solidFill>
                  <a:srgbClr val="A11F0B"/>
                </a:solidFill>
                <a:ea typeface="ＭＳ Ｐゴシック" pitchFamily="34" charset="-128"/>
              </a:rPr>
              <a:t>I</a:t>
            </a:r>
            <a:r>
              <a:rPr lang="en-US" sz="2800" b="1" i="1" dirty="0">
                <a:solidFill>
                  <a:srgbClr val="000090"/>
                </a:solidFill>
                <a:ea typeface="ＭＳ Ｐゴシック" pitchFamily="34" charset="-128"/>
              </a:rPr>
              <a:t>on </a:t>
            </a:r>
            <a:r>
              <a:rPr lang="en-US" sz="2800" b="1" i="1" dirty="0" smtClean="0">
                <a:solidFill>
                  <a:srgbClr val="A11F0B"/>
                </a:solidFill>
                <a:ea typeface="ＭＳ Ｐゴシック" pitchFamily="34" charset="-128"/>
              </a:rPr>
              <a:t>C</a:t>
            </a:r>
            <a:r>
              <a:rPr lang="en-US" sz="2800" b="1" i="1" dirty="0" smtClean="0">
                <a:solidFill>
                  <a:srgbClr val="000090"/>
                </a:solidFill>
                <a:ea typeface="ＭＳ Ｐゴシック" pitchFamily="34" charset="-128"/>
              </a:rPr>
              <a:t>ollider </a:t>
            </a:r>
            <a:r>
              <a:rPr lang="en-US" sz="2800" b="1" i="1" dirty="0" err="1" smtClean="0">
                <a:solidFill>
                  <a:srgbClr val="000090"/>
                </a:solidFill>
                <a:ea typeface="ＭＳ Ｐゴシック" pitchFamily="34" charset="-128"/>
              </a:rPr>
              <a:t>f</a:t>
            </a:r>
            <a:r>
              <a:rPr lang="en-US" sz="2800" b="1" i="1" dirty="0" err="1" smtClean="0">
                <a:solidFill>
                  <a:srgbClr val="A11F0B"/>
                </a:solidFill>
                <a:ea typeface="ＭＳ Ｐゴシック" pitchFamily="34" charset="-128"/>
              </a:rPr>
              <a:t>A</a:t>
            </a:r>
            <a:r>
              <a:rPr lang="en-US" sz="2800" b="1" i="1" dirty="0" err="1" smtClean="0">
                <a:solidFill>
                  <a:srgbClr val="000090"/>
                </a:solidFill>
                <a:ea typeface="ＭＳ Ｐゴシック" pitchFamily="34" charset="-128"/>
              </a:rPr>
              <a:t>cility</a:t>
            </a:r>
            <a:endParaRPr lang="en-US" sz="2800" b="1" i="1" dirty="0">
              <a:solidFill>
                <a:srgbClr val="000090"/>
              </a:solidFill>
              <a:ea typeface="ＭＳ Ｐゴシック" pitchFamily="34" charset="-128"/>
            </a:endParaRPr>
          </a:p>
        </p:txBody>
      </p:sp>
    </p:spTree>
    <p:extLst>
      <p:ext uri="{BB962C8B-B14F-4D97-AF65-F5344CB8AC3E}">
        <p14:creationId xmlns:p14="http://schemas.microsoft.com/office/powerpoint/2010/main" val="11986129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1560" y="-27384"/>
            <a:ext cx="8278294" cy="646331"/>
          </a:xfrm>
          <a:prstGeom prst="rect">
            <a:avLst/>
          </a:prstGeom>
          <a:noFill/>
        </p:spPr>
        <p:txBody>
          <a:bodyPr wrap="square" rtlCol="0">
            <a:spAutoFit/>
          </a:bodyPr>
          <a:lstStyle/>
          <a:p>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Fixed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target</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vs.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collider</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experiment</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de-DE"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Box 3"/>
          <p:cNvSpPr txBox="1">
            <a:spLocks noChangeArrowheads="1"/>
          </p:cNvSpPr>
          <p:nvPr/>
        </p:nvSpPr>
        <p:spPr bwMode="auto">
          <a:xfrm>
            <a:off x="35496" y="2362622"/>
            <a:ext cx="9001000" cy="1282402"/>
          </a:xfrm>
          <a:prstGeom prst="rect">
            <a:avLst/>
          </a:prstGeom>
          <a:noFill/>
          <a:ln>
            <a:solidFill>
              <a:schemeClr val="tx1"/>
            </a:solidFill>
          </a:ln>
          <a:effectLst/>
        </p:spPr>
        <p:txBody>
          <a:bodyPr wrap="square">
            <a:spAutoFit/>
          </a:bodyPr>
          <a:lstStyle/>
          <a:p>
            <a:pPr lvl="0" fontAlgn="base">
              <a:spcBef>
                <a:spcPct val="0"/>
              </a:spcBef>
              <a:spcAft>
                <a:spcPct val="0"/>
              </a:spcAft>
            </a:pPr>
            <a:r>
              <a:rPr lang="de-DE" altLang="de-DE" sz="2400" dirty="0" smtClean="0">
                <a:solidFill>
                  <a:srgbClr val="000000"/>
                </a:solidFill>
                <a:latin typeface="Arial" pitchFamily="34" charset="0"/>
                <a:sym typeface="Symbol" pitchFamily="18" charset="2"/>
              </a:rPr>
              <a:t>                   (E</a:t>
            </a:r>
            <a:r>
              <a:rPr lang="de-DE" altLang="de-DE" sz="2400" baseline="-25000" dirty="0" smtClean="0">
                <a:solidFill>
                  <a:srgbClr val="000000"/>
                </a:solidFill>
                <a:latin typeface="Arial" pitchFamily="34" charset="0"/>
                <a:sym typeface="Symbol" pitchFamily="18" charset="2"/>
              </a:rPr>
              <a:t>1</a:t>
            </a:r>
            <a:r>
              <a:rPr lang="de-DE" altLang="de-DE" sz="2400" dirty="0" smtClean="0">
                <a:solidFill>
                  <a:srgbClr val="000000"/>
                </a:solidFill>
                <a:latin typeface="Arial" pitchFamily="34" charset="0"/>
                <a:sym typeface="Symbol" pitchFamily="18" charset="2"/>
              </a:rPr>
              <a:t> + E</a:t>
            </a:r>
            <a:r>
              <a:rPr lang="de-DE" altLang="de-DE" sz="2400" baseline="-25000" dirty="0" smtClean="0">
                <a:solidFill>
                  <a:srgbClr val="000000"/>
                </a:solidFill>
                <a:latin typeface="Arial" pitchFamily="34" charset="0"/>
                <a:sym typeface="Symbol" pitchFamily="18" charset="2"/>
              </a:rPr>
              <a:t>2</a:t>
            </a:r>
            <a:r>
              <a:rPr lang="de-DE" altLang="de-DE" sz="2400" dirty="0" smtClean="0">
                <a:solidFill>
                  <a:srgbClr val="000000"/>
                </a:solidFill>
                <a:latin typeface="Arial" pitchFamily="34" charset="0"/>
                <a:sym typeface="Symbol" pitchFamily="18" charset="2"/>
              </a:rPr>
              <a:t>)</a:t>
            </a:r>
            <a:r>
              <a:rPr lang="de-DE" altLang="de-DE" sz="2400" baseline="30000" dirty="0" smtClean="0">
                <a:solidFill>
                  <a:srgbClr val="000000"/>
                </a:solidFill>
                <a:latin typeface="Arial" pitchFamily="34" charset="0"/>
                <a:sym typeface="Symbol" pitchFamily="18" charset="2"/>
              </a:rPr>
              <a:t>2</a:t>
            </a:r>
            <a:r>
              <a:rPr lang="de-DE" altLang="de-DE" sz="2400" dirty="0" smtClean="0">
                <a:solidFill>
                  <a:srgbClr val="000000"/>
                </a:solidFill>
                <a:latin typeface="Arial" pitchFamily="34" charset="0"/>
                <a:sym typeface="Symbol" pitchFamily="18" charset="2"/>
              </a:rPr>
              <a:t> = (</a:t>
            </a:r>
            <a:r>
              <a:rPr lang="de-DE" altLang="de-DE" sz="2400" b="1" dirty="0" smtClean="0">
                <a:solidFill>
                  <a:srgbClr val="000000"/>
                </a:solidFill>
                <a:latin typeface="Arial" pitchFamily="34" charset="0"/>
                <a:sym typeface="Symbol" pitchFamily="18" charset="2"/>
              </a:rPr>
              <a:t>p</a:t>
            </a:r>
            <a:r>
              <a:rPr lang="de-DE" altLang="de-DE" sz="2400" b="1" baseline="-25000" dirty="0" smtClean="0">
                <a:solidFill>
                  <a:srgbClr val="000000"/>
                </a:solidFill>
                <a:latin typeface="Arial" pitchFamily="34" charset="0"/>
                <a:sym typeface="Symbol" pitchFamily="18" charset="2"/>
              </a:rPr>
              <a:t>1</a:t>
            </a:r>
            <a:r>
              <a:rPr lang="de-DE" altLang="de-DE" sz="2400" dirty="0" smtClean="0">
                <a:solidFill>
                  <a:srgbClr val="000000"/>
                </a:solidFill>
                <a:latin typeface="Arial" pitchFamily="34" charset="0"/>
                <a:sym typeface="Symbol" pitchFamily="18" charset="2"/>
              </a:rPr>
              <a:t> + </a:t>
            </a:r>
            <a:r>
              <a:rPr lang="de-DE" altLang="de-DE" sz="2400" b="1" dirty="0" smtClean="0">
                <a:solidFill>
                  <a:srgbClr val="000000"/>
                </a:solidFill>
                <a:latin typeface="Arial" pitchFamily="34" charset="0"/>
                <a:sym typeface="Symbol" pitchFamily="18" charset="2"/>
              </a:rPr>
              <a:t>p</a:t>
            </a:r>
            <a:r>
              <a:rPr lang="de-DE" altLang="de-DE" sz="2400" b="1" baseline="-25000" dirty="0" smtClean="0">
                <a:solidFill>
                  <a:srgbClr val="000000"/>
                </a:solidFill>
                <a:latin typeface="Arial" pitchFamily="34" charset="0"/>
                <a:sym typeface="Symbol" pitchFamily="18" charset="2"/>
              </a:rPr>
              <a:t>2</a:t>
            </a:r>
            <a:r>
              <a:rPr lang="de-DE" altLang="de-DE" sz="2400" dirty="0" smtClean="0">
                <a:solidFill>
                  <a:srgbClr val="000000"/>
                </a:solidFill>
                <a:latin typeface="Arial" pitchFamily="34" charset="0"/>
                <a:sym typeface="Symbol" pitchFamily="18" charset="2"/>
              </a:rPr>
              <a:t>)</a:t>
            </a:r>
            <a:r>
              <a:rPr lang="de-DE" altLang="de-DE" sz="2400" baseline="30000" dirty="0" smtClean="0">
                <a:solidFill>
                  <a:srgbClr val="000000"/>
                </a:solidFill>
                <a:latin typeface="Arial" pitchFamily="34" charset="0"/>
                <a:sym typeface="Symbol" pitchFamily="18" charset="2"/>
              </a:rPr>
              <a:t>2  </a:t>
            </a:r>
            <a:r>
              <a:rPr lang="de-DE" altLang="de-DE" sz="2400" dirty="0" smtClean="0">
                <a:solidFill>
                  <a:srgbClr val="000000"/>
                </a:solidFill>
                <a:latin typeface="Arial" pitchFamily="34" charset="0"/>
                <a:sym typeface="Symbol" pitchFamily="18" charset="2"/>
              </a:rPr>
              <a:t>+ (m + m)</a:t>
            </a:r>
            <a:r>
              <a:rPr lang="de-DE" altLang="de-DE" sz="2400" baseline="30000" dirty="0" smtClean="0">
                <a:solidFill>
                  <a:srgbClr val="000000"/>
                </a:solidFill>
                <a:latin typeface="Arial" pitchFamily="34" charset="0"/>
                <a:sym typeface="Symbol" pitchFamily="18" charset="2"/>
              </a:rPr>
              <a:t>2  </a:t>
            </a:r>
            <a:r>
              <a:rPr lang="de-DE" altLang="de-DE" sz="2400" dirty="0" smtClean="0">
                <a:solidFill>
                  <a:srgbClr val="000000"/>
                </a:solidFill>
                <a:latin typeface="Arial" pitchFamily="34" charset="0"/>
                <a:sym typeface="Symbol" pitchFamily="18" charset="2"/>
              </a:rPr>
              <a:t>  </a:t>
            </a:r>
            <a:r>
              <a:rPr lang="de-DE" altLang="de-DE" sz="2400" dirty="0" err="1" smtClean="0">
                <a:solidFill>
                  <a:srgbClr val="000000"/>
                </a:solidFill>
                <a:latin typeface="Arial" pitchFamily="34" charset="0"/>
                <a:sym typeface="Symbol" pitchFamily="18" charset="2"/>
              </a:rPr>
              <a:t>with</a:t>
            </a:r>
            <a:r>
              <a:rPr lang="de-DE" altLang="de-DE" sz="2400" dirty="0" smtClean="0">
                <a:solidFill>
                  <a:srgbClr val="000000"/>
                </a:solidFill>
                <a:latin typeface="Arial" pitchFamily="34" charset="0"/>
                <a:sym typeface="Symbol" pitchFamily="18" charset="2"/>
              </a:rPr>
              <a:t> </a:t>
            </a:r>
            <a:r>
              <a:rPr lang="de-DE" altLang="de-DE" sz="2400" dirty="0">
                <a:solidFill>
                  <a:srgbClr val="000000"/>
                </a:solidFill>
                <a:latin typeface="Arial" pitchFamily="34" charset="0"/>
                <a:sym typeface="Symbol" pitchFamily="18" charset="2"/>
              </a:rPr>
              <a:t>E = </a:t>
            </a:r>
            <a:r>
              <a:rPr lang="de-DE" altLang="de-DE" sz="2400" dirty="0" err="1">
                <a:solidFill>
                  <a:srgbClr val="000000"/>
                </a:solidFill>
                <a:latin typeface="Arial" pitchFamily="34" charset="0"/>
                <a:sym typeface="Symbol" pitchFamily="18" charset="2"/>
              </a:rPr>
              <a:t>E</a:t>
            </a:r>
            <a:r>
              <a:rPr lang="de-DE" altLang="de-DE" sz="2400" baseline="-25000" dirty="0" err="1">
                <a:solidFill>
                  <a:srgbClr val="000000"/>
                </a:solidFill>
                <a:latin typeface="Arial" pitchFamily="34" charset="0"/>
                <a:sym typeface="Symbol" pitchFamily="18" charset="2"/>
              </a:rPr>
              <a:t>kin</a:t>
            </a:r>
            <a:r>
              <a:rPr lang="de-DE" altLang="de-DE" sz="2400" dirty="0">
                <a:solidFill>
                  <a:srgbClr val="000000"/>
                </a:solidFill>
                <a:latin typeface="Arial" pitchFamily="34" charset="0"/>
                <a:sym typeface="Symbol" pitchFamily="18" charset="2"/>
              </a:rPr>
              <a:t> + m</a:t>
            </a:r>
          </a:p>
          <a:p>
            <a:pPr lvl="0" fontAlgn="base">
              <a:spcBef>
                <a:spcPct val="0"/>
              </a:spcBef>
              <a:spcAft>
                <a:spcPct val="0"/>
              </a:spcAft>
            </a:pPr>
            <a:r>
              <a:rPr lang="de-DE" altLang="de-DE" sz="800" baseline="30000" dirty="0" smtClean="0">
                <a:solidFill>
                  <a:srgbClr val="000000"/>
                </a:solidFill>
                <a:latin typeface="Arial" pitchFamily="34" charset="0"/>
                <a:sym typeface="Symbol" pitchFamily="18" charset="2"/>
              </a:rPr>
              <a:t>            </a:t>
            </a:r>
          </a:p>
          <a:p>
            <a:pPr lvl="0" fontAlgn="base">
              <a:spcBef>
                <a:spcPct val="0"/>
              </a:spcBef>
              <a:spcAft>
                <a:spcPct val="0"/>
              </a:spcAft>
            </a:pPr>
            <a:r>
              <a:rPr lang="de-DE" altLang="de-DE" sz="2400" dirty="0" smtClean="0">
                <a:solidFill>
                  <a:srgbClr val="000000"/>
                </a:solidFill>
                <a:latin typeface="Arial" pitchFamily="34" charset="0"/>
                <a:sym typeface="Symbol" pitchFamily="18" charset="2"/>
              </a:rPr>
              <a:t>                   (</a:t>
            </a:r>
            <a:r>
              <a:rPr lang="de-DE" altLang="de-DE" sz="2400" dirty="0">
                <a:solidFill>
                  <a:srgbClr val="000000"/>
                </a:solidFill>
                <a:latin typeface="Arial" pitchFamily="34" charset="0"/>
                <a:sym typeface="Symbol" pitchFamily="18" charset="2"/>
              </a:rPr>
              <a:t>m + m)</a:t>
            </a:r>
            <a:r>
              <a:rPr lang="de-DE" altLang="de-DE" sz="2400" baseline="30000" dirty="0">
                <a:solidFill>
                  <a:srgbClr val="000000"/>
                </a:solidFill>
                <a:latin typeface="Arial" pitchFamily="34" charset="0"/>
                <a:sym typeface="Symbol" pitchFamily="18" charset="2"/>
              </a:rPr>
              <a:t>2 </a:t>
            </a:r>
            <a:r>
              <a:rPr lang="de-DE" altLang="de-DE" sz="2400" dirty="0" smtClean="0">
                <a:solidFill>
                  <a:srgbClr val="000000"/>
                </a:solidFill>
                <a:latin typeface="Arial" pitchFamily="34" charset="0"/>
                <a:sym typeface="Symbol" pitchFamily="18" charset="2"/>
              </a:rPr>
              <a:t>= </a:t>
            </a:r>
            <a:r>
              <a:rPr lang="de-DE" altLang="de-DE" sz="2400" dirty="0" err="1" smtClean="0">
                <a:solidFill>
                  <a:srgbClr val="FF0000"/>
                </a:solidFill>
                <a:latin typeface="Arial" pitchFamily="34" charset="0"/>
                <a:sym typeface="Symbol" pitchFamily="18" charset="2"/>
              </a:rPr>
              <a:t>s</a:t>
            </a:r>
            <a:r>
              <a:rPr lang="de-DE" altLang="de-DE" sz="2400" baseline="-25000" dirty="0" err="1" smtClean="0">
                <a:solidFill>
                  <a:srgbClr val="FF0000"/>
                </a:solidFill>
                <a:latin typeface="Arial" pitchFamily="34" charset="0"/>
                <a:sym typeface="Symbol" pitchFamily="18" charset="2"/>
              </a:rPr>
              <a:t>NN</a:t>
            </a:r>
            <a:r>
              <a:rPr lang="de-DE" altLang="de-DE" sz="2400" baseline="-25000" dirty="0" smtClean="0">
                <a:solidFill>
                  <a:srgbClr val="000000"/>
                </a:solidFill>
                <a:latin typeface="Arial" pitchFamily="34" charset="0"/>
                <a:sym typeface="Symbol" pitchFamily="18" charset="2"/>
              </a:rPr>
              <a:t> </a:t>
            </a:r>
            <a:r>
              <a:rPr lang="de-DE" altLang="de-DE" sz="2400" dirty="0" smtClean="0">
                <a:solidFill>
                  <a:srgbClr val="000000"/>
                </a:solidFill>
                <a:latin typeface="Arial" pitchFamily="34" charset="0"/>
                <a:sym typeface="Symbol" pitchFamily="18" charset="2"/>
              </a:rPr>
              <a:t>= (</a:t>
            </a:r>
            <a:r>
              <a:rPr lang="de-DE" altLang="de-DE" sz="2400" dirty="0">
                <a:solidFill>
                  <a:srgbClr val="000000"/>
                </a:solidFill>
                <a:latin typeface="Arial" pitchFamily="34" charset="0"/>
                <a:sym typeface="Symbol" pitchFamily="18" charset="2"/>
              </a:rPr>
              <a:t>E</a:t>
            </a:r>
            <a:r>
              <a:rPr lang="de-DE" altLang="de-DE" sz="2400" baseline="-25000" dirty="0">
                <a:solidFill>
                  <a:srgbClr val="000000"/>
                </a:solidFill>
                <a:latin typeface="Arial" pitchFamily="34" charset="0"/>
                <a:sym typeface="Symbol" pitchFamily="18" charset="2"/>
              </a:rPr>
              <a:t>1</a:t>
            </a:r>
            <a:r>
              <a:rPr lang="de-DE" altLang="de-DE" sz="2400" dirty="0">
                <a:solidFill>
                  <a:srgbClr val="000000"/>
                </a:solidFill>
                <a:latin typeface="Arial" pitchFamily="34" charset="0"/>
                <a:sym typeface="Symbol" pitchFamily="18" charset="2"/>
              </a:rPr>
              <a:t> + E</a:t>
            </a:r>
            <a:r>
              <a:rPr lang="de-DE" altLang="de-DE" sz="2400" baseline="-25000" dirty="0">
                <a:solidFill>
                  <a:srgbClr val="000000"/>
                </a:solidFill>
                <a:latin typeface="Arial" pitchFamily="34" charset="0"/>
                <a:sym typeface="Symbol" pitchFamily="18" charset="2"/>
              </a:rPr>
              <a:t>2</a:t>
            </a:r>
            <a:r>
              <a:rPr lang="de-DE" altLang="de-DE" sz="2400" dirty="0">
                <a:solidFill>
                  <a:srgbClr val="000000"/>
                </a:solidFill>
                <a:latin typeface="Arial" pitchFamily="34" charset="0"/>
                <a:sym typeface="Symbol" pitchFamily="18" charset="2"/>
              </a:rPr>
              <a:t>)</a:t>
            </a:r>
            <a:r>
              <a:rPr lang="de-DE" altLang="de-DE" sz="2400" baseline="30000" dirty="0">
                <a:solidFill>
                  <a:srgbClr val="000000"/>
                </a:solidFill>
                <a:latin typeface="Arial" pitchFamily="34" charset="0"/>
                <a:sym typeface="Symbol" pitchFamily="18" charset="2"/>
              </a:rPr>
              <a:t>2</a:t>
            </a:r>
            <a:r>
              <a:rPr lang="de-DE" altLang="de-DE" sz="2400" dirty="0">
                <a:solidFill>
                  <a:srgbClr val="000000"/>
                </a:solidFill>
                <a:latin typeface="Arial" pitchFamily="34" charset="0"/>
                <a:sym typeface="Symbol" pitchFamily="18" charset="2"/>
              </a:rPr>
              <a:t> – (</a:t>
            </a:r>
            <a:r>
              <a:rPr lang="de-DE" altLang="de-DE" sz="2400" b="1" dirty="0">
                <a:solidFill>
                  <a:srgbClr val="000000"/>
                </a:solidFill>
                <a:latin typeface="Arial" pitchFamily="34" charset="0"/>
                <a:sym typeface="Symbol" pitchFamily="18" charset="2"/>
              </a:rPr>
              <a:t>p</a:t>
            </a:r>
            <a:r>
              <a:rPr lang="de-DE" altLang="de-DE" sz="2400" b="1" baseline="-25000" dirty="0">
                <a:solidFill>
                  <a:srgbClr val="000000"/>
                </a:solidFill>
                <a:latin typeface="Arial" pitchFamily="34" charset="0"/>
                <a:sym typeface="Symbol" pitchFamily="18" charset="2"/>
              </a:rPr>
              <a:t>1</a:t>
            </a:r>
            <a:r>
              <a:rPr lang="de-DE" altLang="de-DE" sz="2400" dirty="0">
                <a:solidFill>
                  <a:srgbClr val="000000"/>
                </a:solidFill>
                <a:latin typeface="Arial" pitchFamily="34" charset="0"/>
                <a:sym typeface="Symbol" pitchFamily="18" charset="2"/>
              </a:rPr>
              <a:t> + </a:t>
            </a:r>
            <a:r>
              <a:rPr lang="de-DE" altLang="de-DE" sz="2400" b="1" dirty="0" smtClean="0">
                <a:solidFill>
                  <a:srgbClr val="000000"/>
                </a:solidFill>
                <a:latin typeface="Arial" pitchFamily="34" charset="0"/>
                <a:sym typeface="Symbol" pitchFamily="18" charset="2"/>
              </a:rPr>
              <a:t>p</a:t>
            </a:r>
            <a:r>
              <a:rPr lang="de-DE" altLang="de-DE" sz="2400" b="1" baseline="-25000" dirty="0" smtClean="0">
                <a:solidFill>
                  <a:srgbClr val="000000"/>
                </a:solidFill>
                <a:latin typeface="Arial" pitchFamily="34" charset="0"/>
                <a:sym typeface="Symbol" pitchFamily="18" charset="2"/>
              </a:rPr>
              <a:t>2</a:t>
            </a:r>
            <a:r>
              <a:rPr lang="de-DE" altLang="de-DE" sz="2400" dirty="0" smtClean="0">
                <a:solidFill>
                  <a:srgbClr val="000000"/>
                </a:solidFill>
                <a:latin typeface="Arial" pitchFamily="34" charset="0"/>
                <a:sym typeface="Symbol" pitchFamily="18" charset="2"/>
              </a:rPr>
              <a:t>)</a:t>
            </a:r>
            <a:r>
              <a:rPr lang="de-DE" altLang="de-DE" sz="2400" baseline="30000" dirty="0" smtClean="0">
                <a:solidFill>
                  <a:srgbClr val="000000"/>
                </a:solidFill>
                <a:latin typeface="Arial" pitchFamily="34" charset="0"/>
                <a:sym typeface="Symbol" pitchFamily="18" charset="2"/>
              </a:rPr>
              <a:t>2</a:t>
            </a:r>
            <a:endParaRPr lang="de-DE" altLang="de-DE" sz="800" baseline="-25000" dirty="0" smtClean="0">
              <a:solidFill>
                <a:srgbClr val="000000"/>
              </a:solidFill>
              <a:latin typeface="Arial" pitchFamily="34" charset="0"/>
              <a:sym typeface="Symbol" pitchFamily="18" charset="2"/>
            </a:endParaRPr>
          </a:p>
          <a:p>
            <a:pPr lvl="0" fontAlgn="base">
              <a:spcBef>
                <a:spcPct val="0"/>
              </a:spcBef>
              <a:spcAft>
                <a:spcPct val="0"/>
              </a:spcAft>
            </a:pPr>
            <a:r>
              <a:rPr lang="de-DE" altLang="de-DE" sz="2400" b="1" dirty="0" smtClean="0">
                <a:solidFill>
                  <a:srgbClr val="FF3300"/>
                </a:solidFill>
                <a:latin typeface="Arial" pitchFamily="34" charset="0"/>
                <a:sym typeface="Symbol" pitchFamily="18" charset="2"/>
              </a:rPr>
              <a:t></a:t>
            </a:r>
            <a:r>
              <a:rPr lang="de-DE" altLang="de-DE" sz="2400" dirty="0" err="1" smtClean="0">
                <a:solidFill>
                  <a:srgbClr val="FF3300"/>
                </a:solidFill>
                <a:latin typeface="Arial" pitchFamily="34" charset="0"/>
                <a:sym typeface="Symbol" pitchFamily="18" charset="2"/>
              </a:rPr>
              <a:t>s</a:t>
            </a:r>
            <a:r>
              <a:rPr lang="de-DE" altLang="de-DE" sz="2400" baseline="-25000" dirty="0" err="1" smtClean="0">
                <a:solidFill>
                  <a:srgbClr val="FF3300"/>
                </a:solidFill>
                <a:latin typeface="Arial" pitchFamily="34" charset="0"/>
                <a:sym typeface="Symbol" pitchFamily="18" charset="2"/>
              </a:rPr>
              <a:t>NN</a:t>
            </a:r>
            <a:r>
              <a:rPr lang="de-DE" altLang="de-DE" sz="2400" dirty="0" smtClean="0">
                <a:latin typeface="Arial" pitchFamily="34" charset="0"/>
                <a:sym typeface="Symbol" pitchFamily="18" charset="2"/>
              </a:rPr>
              <a:t>:</a:t>
            </a:r>
            <a:r>
              <a:rPr lang="de-DE" altLang="de-DE" sz="2400" baseline="-25000" dirty="0" smtClean="0">
                <a:solidFill>
                  <a:srgbClr val="FF3300"/>
                </a:solidFill>
                <a:latin typeface="Arial" pitchFamily="34" charset="0"/>
                <a:sym typeface="Symbol" pitchFamily="18" charset="2"/>
              </a:rPr>
              <a:t> </a:t>
            </a:r>
            <a:r>
              <a:rPr lang="de-DE" altLang="de-DE" sz="2400" dirty="0" err="1" smtClean="0">
                <a:solidFill>
                  <a:srgbClr val="000000"/>
                </a:solidFill>
                <a:latin typeface="Arial" pitchFamily="34" charset="0"/>
                <a:sym typeface="Symbol" pitchFamily="18" charset="2"/>
              </a:rPr>
              <a:t>Available</a:t>
            </a:r>
            <a:r>
              <a:rPr lang="de-DE" altLang="de-DE" sz="2400" dirty="0" smtClean="0">
                <a:solidFill>
                  <a:srgbClr val="000000"/>
                </a:solidFill>
                <a:latin typeface="Arial" pitchFamily="34" charset="0"/>
                <a:sym typeface="Symbol" pitchFamily="18" charset="2"/>
              </a:rPr>
              <a:t> </a:t>
            </a:r>
            <a:r>
              <a:rPr lang="de-DE" altLang="de-DE" sz="2400" dirty="0" err="1" smtClean="0">
                <a:solidFill>
                  <a:srgbClr val="000000"/>
                </a:solidFill>
                <a:latin typeface="Arial" pitchFamily="34" charset="0"/>
                <a:sym typeface="Symbol" pitchFamily="18" charset="2"/>
              </a:rPr>
              <a:t>energy</a:t>
            </a:r>
            <a:r>
              <a:rPr lang="de-DE" altLang="de-DE" sz="2400" dirty="0" smtClean="0">
                <a:solidFill>
                  <a:srgbClr val="000000"/>
                </a:solidFill>
                <a:latin typeface="Arial" pitchFamily="34" charset="0"/>
                <a:sym typeface="Symbol" pitchFamily="18" charset="2"/>
              </a:rPr>
              <a:t> per </a:t>
            </a:r>
            <a:r>
              <a:rPr lang="de-DE" altLang="de-DE" sz="2400" dirty="0" err="1" smtClean="0">
                <a:solidFill>
                  <a:srgbClr val="000000"/>
                </a:solidFill>
                <a:latin typeface="Arial" pitchFamily="34" charset="0"/>
                <a:sym typeface="Symbol" pitchFamily="18" charset="2"/>
              </a:rPr>
              <a:t>nucleon</a:t>
            </a:r>
            <a:r>
              <a:rPr lang="de-DE" altLang="de-DE" sz="2400" dirty="0" smtClean="0">
                <a:solidFill>
                  <a:srgbClr val="000000"/>
                </a:solidFill>
                <a:latin typeface="Arial" pitchFamily="34" charset="0"/>
                <a:sym typeface="Symbol" pitchFamily="18" charset="2"/>
              </a:rPr>
              <a:t> in </a:t>
            </a:r>
            <a:r>
              <a:rPr lang="de-DE" altLang="de-DE" sz="2400" dirty="0" err="1" smtClean="0">
                <a:solidFill>
                  <a:srgbClr val="000000"/>
                </a:solidFill>
                <a:latin typeface="Arial" pitchFamily="34" charset="0"/>
                <a:sym typeface="Symbol" pitchFamily="18" charset="2"/>
              </a:rPr>
              <a:t>the</a:t>
            </a:r>
            <a:r>
              <a:rPr lang="de-DE" altLang="de-DE" sz="2400" dirty="0" smtClean="0">
                <a:solidFill>
                  <a:srgbClr val="000000"/>
                </a:solidFill>
                <a:latin typeface="Arial" pitchFamily="34" charset="0"/>
                <a:sym typeface="Symbol" pitchFamily="18" charset="2"/>
              </a:rPr>
              <a:t> center-</a:t>
            </a:r>
            <a:r>
              <a:rPr lang="de-DE" altLang="de-DE" sz="2400" dirty="0" err="1" smtClean="0">
                <a:solidFill>
                  <a:srgbClr val="000000"/>
                </a:solidFill>
                <a:latin typeface="Arial" pitchFamily="34" charset="0"/>
                <a:sym typeface="Symbol" pitchFamily="18" charset="2"/>
              </a:rPr>
              <a:t>of</a:t>
            </a:r>
            <a:r>
              <a:rPr lang="de-DE" altLang="de-DE" sz="2400" dirty="0" smtClean="0">
                <a:solidFill>
                  <a:srgbClr val="000000"/>
                </a:solidFill>
                <a:latin typeface="Arial" pitchFamily="34" charset="0"/>
                <a:sym typeface="Symbol" pitchFamily="18" charset="2"/>
              </a:rPr>
              <a:t> </a:t>
            </a:r>
            <a:r>
              <a:rPr lang="de-DE" altLang="de-DE" sz="2400" dirty="0" err="1" smtClean="0">
                <a:solidFill>
                  <a:srgbClr val="000000"/>
                </a:solidFill>
                <a:latin typeface="Arial" pitchFamily="34" charset="0"/>
                <a:sym typeface="Symbol" pitchFamily="18" charset="2"/>
              </a:rPr>
              <a:t>mass</a:t>
            </a:r>
            <a:r>
              <a:rPr lang="de-DE" altLang="de-DE" sz="2400" dirty="0" smtClean="0">
                <a:solidFill>
                  <a:srgbClr val="000000"/>
                </a:solidFill>
                <a:latin typeface="Arial" pitchFamily="34" charset="0"/>
                <a:sym typeface="Symbol" pitchFamily="18" charset="2"/>
              </a:rPr>
              <a:t> </a:t>
            </a:r>
            <a:r>
              <a:rPr lang="de-DE" altLang="de-DE" sz="2400" dirty="0" err="1" smtClean="0">
                <a:solidFill>
                  <a:srgbClr val="000000"/>
                </a:solidFill>
                <a:latin typeface="Arial" pitchFamily="34" charset="0"/>
                <a:sym typeface="Symbol" pitchFamily="18" charset="2"/>
              </a:rPr>
              <a:t>system</a:t>
            </a:r>
            <a:endParaRPr lang="de-DE" altLang="de-DE" sz="2400" baseline="30000" dirty="0">
              <a:solidFill>
                <a:srgbClr val="000000"/>
              </a:solidFill>
              <a:latin typeface="Arial" pitchFamily="34" charset="0"/>
              <a:sym typeface="Symbol" pitchFamily="18" charset="2"/>
            </a:endParaRPr>
          </a:p>
        </p:txBody>
      </p:sp>
      <p:pic>
        <p:nvPicPr>
          <p:cNvPr id="4" name="Picture 2" descr="Bausteine5"/>
          <p:cNvPicPr>
            <a:picLocks noChangeAspect="1" noChangeArrowheads="1"/>
          </p:cNvPicPr>
          <p:nvPr/>
        </p:nvPicPr>
        <p:blipFill rotWithShape="1">
          <a:blip r:embed="rId2">
            <a:clrChange>
              <a:clrFrom>
                <a:srgbClr val="B7CFE9"/>
              </a:clrFrom>
              <a:clrTo>
                <a:srgbClr val="B7CFE9">
                  <a:alpha val="0"/>
                </a:srgbClr>
              </a:clrTo>
            </a:clrChange>
            <a:extLst>
              <a:ext uri="{28A0092B-C50C-407E-A947-70E740481C1C}">
                <a14:useLocalDpi xmlns:a14="http://schemas.microsoft.com/office/drawing/2010/main" val="0"/>
              </a:ext>
            </a:extLst>
          </a:blip>
          <a:srcRect l="62209" t="55682" r="23467" b="22159"/>
          <a:stretch/>
        </p:blipFill>
        <p:spPr bwMode="auto">
          <a:xfrm>
            <a:off x="251520" y="692696"/>
            <a:ext cx="1325733" cy="13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737" y="723946"/>
            <a:ext cx="1328737"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rechts 5"/>
          <p:cNvSpPr/>
          <p:nvPr/>
        </p:nvSpPr>
        <p:spPr>
          <a:xfrm>
            <a:off x="1433352" y="1240294"/>
            <a:ext cx="978408" cy="24231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1555468" y="783519"/>
            <a:ext cx="974947" cy="461665"/>
          </a:xfrm>
          <a:prstGeom prst="rect">
            <a:avLst/>
          </a:prstGeom>
          <a:noFill/>
        </p:spPr>
        <p:txBody>
          <a:bodyPr wrap="none" rtlCol="0">
            <a:spAutoFit/>
          </a:bodyPr>
          <a:lstStyle/>
          <a:p>
            <a:r>
              <a:rPr lang="de-DE" altLang="de-DE" sz="2400" dirty="0" smtClean="0">
                <a:solidFill>
                  <a:srgbClr val="000000"/>
                </a:solidFill>
                <a:latin typeface="Arial" pitchFamily="34" charset="0"/>
                <a:sym typeface="Symbol" pitchFamily="18" charset="2"/>
              </a:rPr>
              <a:t>E</a:t>
            </a:r>
            <a:r>
              <a:rPr lang="de-DE" altLang="de-DE" sz="2400" baseline="-25000" dirty="0" smtClean="0">
                <a:solidFill>
                  <a:srgbClr val="000000"/>
                </a:solidFill>
                <a:latin typeface="Arial" pitchFamily="34" charset="0"/>
                <a:sym typeface="Symbol" pitchFamily="18" charset="2"/>
              </a:rPr>
              <a:t>1</a:t>
            </a:r>
            <a:r>
              <a:rPr lang="de-DE" altLang="de-DE" sz="2400" dirty="0" smtClean="0">
                <a:solidFill>
                  <a:srgbClr val="000000"/>
                </a:solidFill>
                <a:latin typeface="Arial" pitchFamily="34" charset="0"/>
                <a:sym typeface="Symbol" pitchFamily="18" charset="2"/>
              </a:rPr>
              <a:t>,</a:t>
            </a:r>
            <a:r>
              <a:rPr lang="de-DE" altLang="de-DE" sz="2400" b="1" dirty="0" smtClean="0">
                <a:solidFill>
                  <a:srgbClr val="000000"/>
                </a:solidFill>
                <a:latin typeface="Arial" pitchFamily="34" charset="0"/>
                <a:sym typeface="Symbol" pitchFamily="18" charset="2"/>
              </a:rPr>
              <a:t> p</a:t>
            </a:r>
            <a:r>
              <a:rPr lang="de-DE" altLang="de-DE" sz="2400" b="1" baseline="-25000" dirty="0" smtClean="0">
                <a:solidFill>
                  <a:srgbClr val="000000"/>
                </a:solidFill>
                <a:latin typeface="Arial" pitchFamily="34" charset="0"/>
                <a:sym typeface="Symbol" pitchFamily="18" charset="2"/>
              </a:rPr>
              <a:t>1</a:t>
            </a:r>
            <a:endParaRPr lang="de-DE" dirty="0"/>
          </a:p>
        </p:txBody>
      </p:sp>
      <p:sp>
        <p:nvSpPr>
          <p:cNvPr id="8" name="Rechteck 7"/>
          <p:cNvSpPr/>
          <p:nvPr/>
        </p:nvSpPr>
        <p:spPr>
          <a:xfrm>
            <a:off x="2123728" y="1816358"/>
            <a:ext cx="2186817" cy="461665"/>
          </a:xfrm>
          <a:prstGeom prst="rect">
            <a:avLst/>
          </a:prstGeom>
        </p:spPr>
        <p:txBody>
          <a:bodyPr wrap="none">
            <a:spAutoFit/>
          </a:bodyPr>
          <a:lstStyle/>
          <a:p>
            <a:pPr lvl="0" fontAlgn="base">
              <a:spcBef>
                <a:spcPct val="0"/>
              </a:spcBef>
              <a:spcAft>
                <a:spcPct val="0"/>
              </a:spcAft>
            </a:pPr>
            <a:r>
              <a:rPr lang="de-DE" altLang="de-DE" sz="2400" dirty="0">
                <a:solidFill>
                  <a:srgbClr val="000000"/>
                </a:solidFill>
                <a:latin typeface="Arial" pitchFamily="34" charset="0"/>
                <a:sym typeface="Symbol" pitchFamily="18" charset="2"/>
              </a:rPr>
              <a:t>E</a:t>
            </a:r>
            <a:r>
              <a:rPr lang="de-DE" altLang="de-DE" sz="2400" baseline="-25000" dirty="0">
                <a:solidFill>
                  <a:srgbClr val="000000"/>
                </a:solidFill>
                <a:latin typeface="Arial" pitchFamily="34" charset="0"/>
                <a:sym typeface="Symbol" pitchFamily="18" charset="2"/>
              </a:rPr>
              <a:t>2</a:t>
            </a:r>
            <a:r>
              <a:rPr lang="de-DE" altLang="de-DE" sz="2400" dirty="0">
                <a:solidFill>
                  <a:srgbClr val="000000"/>
                </a:solidFill>
                <a:latin typeface="Arial" pitchFamily="34" charset="0"/>
                <a:sym typeface="Symbol" pitchFamily="18" charset="2"/>
              </a:rPr>
              <a:t> = m, </a:t>
            </a:r>
            <a:r>
              <a:rPr lang="de-DE" altLang="de-DE" sz="2400" b="1" dirty="0">
                <a:solidFill>
                  <a:srgbClr val="000000"/>
                </a:solidFill>
                <a:latin typeface="Arial" pitchFamily="34" charset="0"/>
                <a:sym typeface="Symbol" pitchFamily="18" charset="2"/>
              </a:rPr>
              <a:t>p</a:t>
            </a:r>
            <a:r>
              <a:rPr lang="de-DE" altLang="de-DE" sz="2400" b="1" baseline="-25000" dirty="0">
                <a:solidFill>
                  <a:srgbClr val="000000"/>
                </a:solidFill>
                <a:latin typeface="Arial" pitchFamily="34" charset="0"/>
                <a:sym typeface="Symbol" pitchFamily="18" charset="2"/>
              </a:rPr>
              <a:t>2</a:t>
            </a:r>
            <a:r>
              <a:rPr lang="de-DE" altLang="de-DE" sz="2400" dirty="0">
                <a:solidFill>
                  <a:srgbClr val="000000"/>
                </a:solidFill>
                <a:latin typeface="Arial" pitchFamily="34" charset="0"/>
                <a:sym typeface="Symbol" pitchFamily="18" charset="2"/>
              </a:rPr>
              <a:t> = 0 </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254" y="704354"/>
            <a:ext cx="1328737"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7759" y="704354"/>
            <a:ext cx="1328737"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feil nach rechts 11"/>
          <p:cNvSpPr/>
          <p:nvPr/>
        </p:nvSpPr>
        <p:spPr>
          <a:xfrm>
            <a:off x="5868144" y="1234587"/>
            <a:ext cx="978408" cy="24231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873739" y="1245184"/>
            <a:ext cx="974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5917536" y="706621"/>
            <a:ext cx="974947" cy="461665"/>
          </a:xfrm>
          <a:prstGeom prst="rect">
            <a:avLst/>
          </a:prstGeom>
          <a:noFill/>
        </p:spPr>
        <p:txBody>
          <a:bodyPr wrap="none" rtlCol="0">
            <a:spAutoFit/>
          </a:bodyPr>
          <a:lstStyle/>
          <a:p>
            <a:r>
              <a:rPr lang="de-DE" altLang="de-DE" sz="2400" dirty="0" smtClean="0">
                <a:solidFill>
                  <a:srgbClr val="000000"/>
                </a:solidFill>
                <a:latin typeface="Arial" pitchFamily="34" charset="0"/>
                <a:sym typeface="Symbol" pitchFamily="18" charset="2"/>
              </a:rPr>
              <a:t>E</a:t>
            </a:r>
            <a:r>
              <a:rPr lang="de-DE" altLang="de-DE" sz="2400" baseline="-25000" dirty="0" smtClean="0">
                <a:solidFill>
                  <a:srgbClr val="000000"/>
                </a:solidFill>
                <a:latin typeface="Arial" pitchFamily="34" charset="0"/>
                <a:sym typeface="Symbol" pitchFamily="18" charset="2"/>
              </a:rPr>
              <a:t>1</a:t>
            </a:r>
            <a:r>
              <a:rPr lang="de-DE" altLang="de-DE" sz="2400" dirty="0" smtClean="0">
                <a:solidFill>
                  <a:srgbClr val="000000"/>
                </a:solidFill>
                <a:latin typeface="Arial" pitchFamily="34" charset="0"/>
                <a:sym typeface="Symbol" pitchFamily="18" charset="2"/>
              </a:rPr>
              <a:t>,</a:t>
            </a:r>
            <a:r>
              <a:rPr lang="de-DE" altLang="de-DE" sz="2400" b="1" dirty="0" smtClean="0">
                <a:solidFill>
                  <a:srgbClr val="000000"/>
                </a:solidFill>
                <a:latin typeface="Arial" pitchFamily="34" charset="0"/>
                <a:sym typeface="Symbol" pitchFamily="18" charset="2"/>
              </a:rPr>
              <a:t> p</a:t>
            </a:r>
            <a:r>
              <a:rPr lang="de-DE" altLang="de-DE" sz="2400" b="1" baseline="-25000" dirty="0" smtClean="0">
                <a:solidFill>
                  <a:srgbClr val="000000"/>
                </a:solidFill>
                <a:latin typeface="Arial" pitchFamily="34" charset="0"/>
                <a:sym typeface="Symbol" pitchFamily="18" charset="2"/>
              </a:rPr>
              <a:t>1</a:t>
            </a:r>
            <a:endParaRPr lang="de-DE" dirty="0"/>
          </a:p>
        </p:txBody>
      </p:sp>
      <p:sp>
        <p:nvSpPr>
          <p:cNvPr id="15" name="Textfeld 14"/>
          <p:cNvSpPr txBox="1"/>
          <p:nvPr/>
        </p:nvSpPr>
        <p:spPr>
          <a:xfrm>
            <a:off x="6867505" y="749601"/>
            <a:ext cx="974947" cy="461665"/>
          </a:xfrm>
          <a:prstGeom prst="rect">
            <a:avLst/>
          </a:prstGeom>
          <a:noFill/>
        </p:spPr>
        <p:txBody>
          <a:bodyPr wrap="none" rtlCol="0">
            <a:spAutoFit/>
          </a:bodyPr>
          <a:lstStyle/>
          <a:p>
            <a:r>
              <a:rPr lang="de-DE" altLang="de-DE" sz="2400" dirty="0" smtClean="0">
                <a:solidFill>
                  <a:srgbClr val="000000"/>
                </a:solidFill>
                <a:latin typeface="Arial" pitchFamily="34" charset="0"/>
                <a:sym typeface="Symbol" pitchFamily="18" charset="2"/>
              </a:rPr>
              <a:t>E</a:t>
            </a:r>
            <a:r>
              <a:rPr lang="de-DE" altLang="de-DE" sz="2400" baseline="-25000" dirty="0">
                <a:solidFill>
                  <a:srgbClr val="000000"/>
                </a:solidFill>
                <a:latin typeface="Arial" pitchFamily="34" charset="0"/>
                <a:sym typeface="Symbol" pitchFamily="18" charset="2"/>
              </a:rPr>
              <a:t>2</a:t>
            </a:r>
            <a:r>
              <a:rPr lang="de-DE" altLang="de-DE" sz="2400" dirty="0" smtClean="0">
                <a:solidFill>
                  <a:srgbClr val="000000"/>
                </a:solidFill>
                <a:latin typeface="Arial" pitchFamily="34" charset="0"/>
                <a:sym typeface="Symbol" pitchFamily="18" charset="2"/>
              </a:rPr>
              <a:t>,</a:t>
            </a:r>
            <a:r>
              <a:rPr lang="de-DE" altLang="de-DE" sz="2400" b="1" dirty="0" smtClean="0">
                <a:solidFill>
                  <a:srgbClr val="000000"/>
                </a:solidFill>
                <a:latin typeface="Arial" pitchFamily="34" charset="0"/>
                <a:sym typeface="Symbol" pitchFamily="18" charset="2"/>
              </a:rPr>
              <a:t> p</a:t>
            </a:r>
            <a:r>
              <a:rPr lang="de-DE" altLang="de-DE" sz="2400" b="1" baseline="-25000" dirty="0">
                <a:solidFill>
                  <a:srgbClr val="000000"/>
                </a:solidFill>
                <a:latin typeface="Arial" pitchFamily="34" charset="0"/>
                <a:sym typeface="Symbol" pitchFamily="18" charset="2"/>
              </a:rPr>
              <a:t>2</a:t>
            </a:r>
            <a:endParaRPr lang="de-DE" dirty="0"/>
          </a:p>
        </p:txBody>
      </p:sp>
      <p:sp>
        <p:nvSpPr>
          <p:cNvPr id="9" name="Rechteck 8"/>
          <p:cNvSpPr/>
          <p:nvPr/>
        </p:nvSpPr>
        <p:spPr>
          <a:xfrm>
            <a:off x="179512" y="3861048"/>
            <a:ext cx="4609742" cy="2862322"/>
          </a:xfrm>
          <a:prstGeom prst="rect">
            <a:avLst/>
          </a:prstGeom>
          <a:noFill/>
          <a:ln>
            <a:solidFill>
              <a:schemeClr val="tx1"/>
            </a:solidFill>
          </a:ln>
        </p:spPr>
        <p:txBody>
          <a:bodyPr wrap="square">
            <a:spAutoFit/>
          </a:bodyPr>
          <a:lstStyle/>
          <a:p>
            <a:pPr lvl="0" fontAlgn="base">
              <a:spcBef>
                <a:spcPct val="0"/>
              </a:spcBef>
              <a:spcAft>
                <a:spcPct val="0"/>
              </a:spcAft>
            </a:pPr>
            <a:r>
              <a:rPr lang="de-DE" altLang="de-DE" sz="2400" dirty="0" smtClean="0">
                <a:solidFill>
                  <a:srgbClr val="000000"/>
                </a:solidFill>
                <a:latin typeface="Arial" pitchFamily="34" charset="0"/>
                <a:sym typeface="Symbol" pitchFamily="18" charset="2"/>
              </a:rPr>
              <a:t>Fixed </a:t>
            </a:r>
            <a:r>
              <a:rPr lang="de-DE" altLang="de-DE" sz="2400" dirty="0" err="1">
                <a:solidFill>
                  <a:srgbClr val="000000"/>
                </a:solidFill>
                <a:latin typeface="Arial" pitchFamily="34" charset="0"/>
                <a:sym typeface="Symbol" pitchFamily="18" charset="2"/>
              </a:rPr>
              <a:t>target</a:t>
            </a:r>
            <a:r>
              <a:rPr lang="de-DE" altLang="de-DE" sz="2400" dirty="0" smtClean="0">
                <a:solidFill>
                  <a:srgbClr val="000000"/>
                </a:solidFill>
                <a:latin typeface="Arial" pitchFamily="34" charset="0"/>
                <a:sym typeface="Symbol" pitchFamily="18" charset="2"/>
              </a:rPr>
              <a:t>:   E</a:t>
            </a:r>
            <a:r>
              <a:rPr lang="de-DE" altLang="de-DE" sz="2400" baseline="-25000" dirty="0" smtClean="0">
                <a:solidFill>
                  <a:srgbClr val="000000"/>
                </a:solidFill>
                <a:latin typeface="Arial" pitchFamily="34" charset="0"/>
                <a:sym typeface="Symbol" pitchFamily="18" charset="2"/>
              </a:rPr>
              <a:t>2</a:t>
            </a:r>
            <a:r>
              <a:rPr lang="de-DE" altLang="de-DE" sz="2400" dirty="0" smtClean="0">
                <a:solidFill>
                  <a:srgbClr val="000000"/>
                </a:solidFill>
                <a:latin typeface="Arial" pitchFamily="34" charset="0"/>
                <a:sym typeface="Symbol" pitchFamily="18" charset="2"/>
              </a:rPr>
              <a:t> </a:t>
            </a:r>
            <a:r>
              <a:rPr lang="de-DE" altLang="de-DE" sz="2400" dirty="0">
                <a:solidFill>
                  <a:srgbClr val="000000"/>
                </a:solidFill>
                <a:latin typeface="Arial" pitchFamily="34" charset="0"/>
                <a:sym typeface="Symbol" pitchFamily="18" charset="2"/>
              </a:rPr>
              <a:t>= m, </a:t>
            </a:r>
            <a:r>
              <a:rPr lang="de-DE" altLang="de-DE" sz="2400" b="1" dirty="0">
                <a:solidFill>
                  <a:srgbClr val="000000"/>
                </a:solidFill>
                <a:latin typeface="Arial" pitchFamily="34" charset="0"/>
                <a:sym typeface="Symbol" pitchFamily="18" charset="2"/>
              </a:rPr>
              <a:t>p</a:t>
            </a:r>
            <a:r>
              <a:rPr lang="de-DE" altLang="de-DE" sz="2400" b="1" baseline="-25000" dirty="0">
                <a:solidFill>
                  <a:srgbClr val="000000"/>
                </a:solidFill>
                <a:latin typeface="Arial" pitchFamily="34" charset="0"/>
                <a:sym typeface="Symbol" pitchFamily="18" charset="2"/>
              </a:rPr>
              <a:t>2</a:t>
            </a:r>
            <a:r>
              <a:rPr lang="de-DE" altLang="de-DE" sz="2400" dirty="0">
                <a:solidFill>
                  <a:srgbClr val="000000"/>
                </a:solidFill>
                <a:latin typeface="Arial" pitchFamily="34" charset="0"/>
                <a:sym typeface="Symbol" pitchFamily="18" charset="2"/>
              </a:rPr>
              <a:t> = 0 </a:t>
            </a:r>
          </a:p>
          <a:p>
            <a:pPr lvl="0" fontAlgn="base">
              <a:spcBef>
                <a:spcPct val="0"/>
              </a:spcBef>
              <a:spcAft>
                <a:spcPct val="0"/>
              </a:spcAft>
            </a:pPr>
            <a:endParaRPr lang="de-DE" altLang="de-DE" sz="800" dirty="0">
              <a:solidFill>
                <a:srgbClr val="000000"/>
              </a:solidFill>
              <a:latin typeface="Arial" pitchFamily="34" charset="0"/>
              <a:sym typeface="Symbol" pitchFamily="18" charset="2"/>
            </a:endParaRPr>
          </a:p>
          <a:p>
            <a:pPr lvl="0" fontAlgn="base">
              <a:spcBef>
                <a:spcPct val="0"/>
              </a:spcBef>
              <a:spcAft>
                <a:spcPct val="0"/>
              </a:spcAft>
            </a:pPr>
            <a:r>
              <a:rPr lang="de-DE" altLang="de-DE" sz="2400" dirty="0" err="1">
                <a:solidFill>
                  <a:srgbClr val="FF0000"/>
                </a:solidFill>
                <a:latin typeface="Arial" pitchFamily="34" charset="0"/>
                <a:sym typeface="Symbol" pitchFamily="18" charset="2"/>
              </a:rPr>
              <a:t>s</a:t>
            </a:r>
            <a:r>
              <a:rPr lang="de-DE" altLang="de-DE" sz="2400" baseline="-25000" dirty="0" err="1">
                <a:solidFill>
                  <a:srgbClr val="FF0000"/>
                </a:solidFill>
                <a:latin typeface="Arial" pitchFamily="34" charset="0"/>
                <a:sym typeface="Symbol" pitchFamily="18" charset="2"/>
              </a:rPr>
              <a:t>NN</a:t>
            </a:r>
            <a:r>
              <a:rPr lang="de-DE" altLang="de-DE" sz="2400" dirty="0">
                <a:solidFill>
                  <a:srgbClr val="000000"/>
                </a:solidFill>
                <a:latin typeface="Arial" pitchFamily="34" charset="0"/>
                <a:sym typeface="Symbol" pitchFamily="18" charset="2"/>
              </a:rPr>
              <a:t> = (</a:t>
            </a:r>
            <a:r>
              <a:rPr lang="de-DE" altLang="de-DE" sz="2400" dirty="0" err="1">
                <a:solidFill>
                  <a:srgbClr val="000000"/>
                </a:solidFill>
                <a:latin typeface="Arial" pitchFamily="34" charset="0"/>
                <a:sym typeface="Symbol" pitchFamily="18" charset="2"/>
              </a:rPr>
              <a:t>E</a:t>
            </a:r>
            <a:r>
              <a:rPr lang="de-DE" altLang="de-DE" sz="2400" baseline="-25000" dirty="0" err="1">
                <a:solidFill>
                  <a:srgbClr val="000000"/>
                </a:solidFill>
                <a:latin typeface="Arial" pitchFamily="34" charset="0"/>
                <a:sym typeface="Symbol" pitchFamily="18" charset="2"/>
              </a:rPr>
              <a:t>kin</a:t>
            </a:r>
            <a:r>
              <a:rPr lang="de-DE" altLang="de-DE" sz="2400" dirty="0">
                <a:solidFill>
                  <a:srgbClr val="000000"/>
                </a:solidFill>
                <a:latin typeface="Arial" pitchFamily="34" charset="0"/>
                <a:sym typeface="Symbol" pitchFamily="18" charset="2"/>
              </a:rPr>
              <a:t>+ 2m)</a:t>
            </a:r>
            <a:r>
              <a:rPr lang="de-DE" altLang="de-DE" sz="2400" baseline="30000" dirty="0">
                <a:solidFill>
                  <a:srgbClr val="000000"/>
                </a:solidFill>
                <a:latin typeface="Arial" pitchFamily="34" charset="0"/>
                <a:sym typeface="Symbol" pitchFamily="18" charset="2"/>
              </a:rPr>
              <a:t>2</a:t>
            </a:r>
            <a:r>
              <a:rPr lang="de-DE" altLang="de-DE" sz="2400" dirty="0">
                <a:solidFill>
                  <a:srgbClr val="000000"/>
                </a:solidFill>
                <a:latin typeface="Arial" pitchFamily="34" charset="0"/>
                <a:sym typeface="Symbol" pitchFamily="18" charset="2"/>
              </a:rPr>
              <a:t> – </a:t>
            </a:r>
            <a:r>
              <a:rPr lang="de-DE" altLang="de-DE" sz="2400" b="1" dirty="0">
                <a:solidFill>
                  <a:srgbClr val="000000"/>
                </a:solidFill>
                <a:latin typeface="Arial" pitchFamily="34" charset="0"/>
                <a:sym typeface="Symbol" pitchFamily="18" charset="2"/>
              </a:rPr>
              <a:t>p</a:t>
            </a:r>
            <a:r>
              <a:rPr lang="de-DE" altLang="de-DE" sz="2400" b="1" baseline="-25000" dirty="0">
                <a:solidFill>
                  <a:srgbClr val="000000"/>
                </a:solidFill>
                <a:latin typeface="Arial" pitchFamily="34" charset="0"/>
                <a:sym typeface="Symbol" pitchFamily="18" charset="2"/>
              </a:rPr>
              <a:t>1</a:t>
            </a:r>
            <a:r>
              <a:rPr lang="de-DE" altLang="de-DE" sz="2400" b="1" baseline="30000" dirty="0">
                <a:solidFill>
                  <a:srgbClr val="000000"/>
                </a:solidFill>
                <a:latin typeface="Arial" pitchFamily="34" charset="0"/>
                <a:sym typeface="Symbol" pitchFamily="18" charset="2"/>
              </a:rPr>
              <a:t>2</a:t>
            </a:r>
            <a:endParaRPr lang="de-DE" altLang="de-DE" sz="2400" baseline="30000" dirty="0">
              <a:solidFill>
                <a:srgbClr val="000000"/>
              </a:solidFill>
              <a:latin typeface="Arial" pitchFamily="34" charset="0"/>
              <a:sym typeface="Symbol" pitchFamily="18" charset="2"/>
            </a:endParaRPr>
          </a:p>
          <a:p>
            <a:pPr lvl="0" fontAlgn="base">
              <a:spcBef>
                <a:spcPct val="0"/>
              </a:spcBef>
              <a:spcAft>
                <a:spcPct val="0"/>
              </a:spcAft>
            </a:pPr>
            <a:endParaRPr lang="de-DE" altLang="de-DE" sz="800" dirty="0">
              <a:solidFill>
                <a:srgbClr val="000000"/>
              </a:solidFill>
              <a:latin typeface="Arial" pitchFamily="34" charset="0"/>
              <a:sym typeface="Symbol" pitchFamily="18" charset="2"/>
            </a:endParaRPr>
          </a:p>
          <a:p>
            <a:pPr lvl="0" fontAlgn="base">
              <a:spcBef>
                <a:spcPct val="0"/>
              </a:spcBef>
              <a:spcAft>
                <a:spcPct val="0"/>
              </a:spcAft>
            </a:pPr>
            <a:r>
              <a:rPr lang="de-DE" altLang="de-DE" sz="2400" dirty="0" err="1">
                <a:solidFill>
                  <a:srgbClr val="FF0000"/>
                </a:solidFill>
                <a:latin typeface="Arial" pitchFamily="34" charset="0"/>
                <a:sym typeface="Symbol" pitchFamily="18" charset="2"/>
              </a:rPr>
              <a:t>s</a:t>
            </a:r>
            <a:r>
              <a:rPr lang="de-DE" altLang="de-DE" sz="2400" baseline="-25000" dirty="0" err="1">
                <a:solidFill>
                  <a:srgbClr val="FF0000"/>
                </a:solidFill>
                <a:latin typeface="Arial" pitchFamily="34" charset="0"/>
                <a:sym typeface="Symbol" pitchFamily="18" charset="2"/>
              </a:rPr>
              <a:t>NN</a:t>
            </a:r>
            <a:r>
              <a:rPr lang="de-DE" altLang="de-DE" sz="2400" dirty="0">
                <a:solidFill>
                  <a:srgbClr val="000000"/>
                </a:solidFill>
                <a:latin typeface="Arial" pitchFamily="34" charset="0"/>
                <a:sym typeface="Symbol" pitchFamily="18" charset="2"/>
              </a:rPr>
              <a:t> =</a:t>
            </a:r>
            <a:r>
              <a:rPr lang="de-DE" altLang="de-DE" sz="2400" baseline="-25000" dirty="0">
                <a:solidFill>
                  <a:srgbClr val="000000"/>
                </a:solidFill>
                <a:latin typeface="Arial" pitchFamily="34" charset="0"/>
                <a:sym typeface="Symbol" pitchFamily="18" charset="2"/>
              </a:rPr>
              <a:t> </a:t>
            </a:r>
            <a:r>
              <a:rPr lang="de-DE" altLang="de-DE" sz="2400" dirty="0">
                <a:solidFill>
                  <a:srgbClr val="000000"/>
                </a:solidFill>
                <a:latin typeface="Arial" pitchFamily="34" charset="0"/>
                <a:sym typeface="Symbol" pitchFamily="18" charset="2"/>
              </a:rPr>
              <a:t> 2m</a:t>
            </a:r>
            <a:r>
              <a:rPr lang="en-US" altLang="de-DE" sz="2400" dirty="0">
                <a:solidFill>
                  <a:srgbClr val="000000"/>
                </a:solidFill>
                <a:latin typeface="Arial" pitchFamily="34" charset="0"/>
                <a:cs typeface="Arial" pitchFamily="34" charset="0"/>
                <a:sym typeface="Symbol" pitchFamily="18" charset="2"/>
              </a:rPr>
              <a:t>·</a:t>
            </a:r>
            <a:r>
              <a:rPr lang="de-DE" altLang="de-DE" sz="2400" dirty="0">
                <a:solidFill>
                  <a:srgbClr val="000000"/>
                </a:solidFill>
                <a:latin typeface="Arial" pitchFamily="34" charset="0"/>
                <a:sym typeface="Symbol" pitchFamily="18" charset="2"/>
              </a:rPr>
              <a:t>(</a:t>
            </a:r>
            <a:r>
              <a:rPr lang="de-DE" altLang="de-DE" sz="2400" dirty="0" err="1">
                <a:solidFill>
                  <a:srgbClr val="000000"/>
                </a:solidFill>
                <a:latin typeface="Arial" pitchFamily="34" charset="0"/>
                <a:sym typeface="Symbol" pitchFamily="18" charset="2"/>
              </a:rPr>
              <a:t>E</a:t>
            </a:r>
            <a:r>
              <a:rPr lang="de-DE" altLang="de-DE" sz="2400" baseline="-25000" dirty="0" err="1">
                <a:solidFill>
                  <a:srgbClr val="000000"/>
                </a:solidFill>
                <a:latin typeface="Arial" pitchFamily="34" charset="0"/>
                <a:sym typeface="Symbol" pitchFamily="18" charset="2"/>
              </a:rPr>
              <a:t>kin</a:t>
            </a:r>
            <a:r>
              <a:rPr lang="de-DE" altLang="de-DE" sz="2400" dirty="0">
                <a:solidFill>
                  <a:srgbClr val="000000"/>
                </a:solidFill>
                <a:latin typeface="Arial" pitchFamily="34" charset="0"/>
                <a:sym typeface="Symbol" pitchFamily="18" charset="2"/>
              </a:rPr>
              <a:t>+ 2m)</a:t>
            </a:r>
          </a:p>
          <a:p>
            <a:pPr lvl="0" fontAlgn="base">
              <a:spcBef>
                <a:spcPct val="0"/>
              </a:spcBef>
              <a:spcAft>
                <a:spcPct val="0"/>
              </a:spcAft>
            </a:pPr>
            <a:endParaRPr lang="de-DE" altLang="de-DE" sz="800" dirty="0">
              <a:solidFill>
                <a:srgbClr val="000000"/>
              </a:solidFill>
              <a:latin typeface="Arial" pitchFamily="34" charset="0"/>
              <a:sym typeface="Symbol" pitchFamily="18" charset="2"/>
            </a:endParaRPr>
          </a:p>
          <a:p>
            <a:pPr lvl="0" fontAlgn="base">
              <a:spcBef>
                <a:spcPct val="0"/>
              </a:spcBef>
              <a:spcAft>
                <a:spcPct val="0"/>
              </a:spcAft>
            </a:pPr>
            <a:r>
              <a:rPr lang="de-DE" altLang="de-DE" sz="2400" dirty="0" err="1">
                <a:solidFill>
                  <a:srgbClr val="000000"/>
                </a:solidFill>
                <a:latin typeface="Arial" pitchFamily="34" charset="0"/>
                <a:sym typeface="Symbol" pitchFamily="18" charset="2"/>
              </a:rPr>
              <a:t>for</a:t>
            </a:r>
            <a:r>
              <a:rPr lang="de-DE" altLang="de-DE" sz="2400" dirty="0">
                <a:solidFill>
                  <a:srgbClr val="000000"/>
                </a:solidFill>
                <a:latin typeface="Arial" pitchFamily="34" charset="0"/>
                <a:sym typeface="Symbol" pitchFamily="18" charset="2"/>
              </a:rPr>
              <a:t> </a:t>
            </a:r>
            <a:r>
              <a:rPr lang="de-DE" altLang="de-DE" sz="2400" dirty="0" err="1">
                <a:solidFill>
                  <a:srgbClr val="000000"/>
                </a:solidFill>
                <a:latin typeface="Arial" pitchFamily="34" charset="0"/>
                <a:sym typeface="Symbol" pitchFamily="18" charset="2"/>
              </a:rPr>
              <a:t>E</a:t>
            </a:r>
            <a:r>
              <a:rPr lang="de-DE" altLang="de-DE" sz="2400" baseline="-25000" dirty="0" err="1">
                <a:solidFill>
                  <a:srgbClr val="000000"/>
                </a:solidFill>
                <a:latin typeface="Arial" pitchFamily="34" charset="0"/>
                <a:sym typeface="Symbol" pitchFamily="18" charset="2"/>
              </a:rPr>
              <a:t>kin</a:t>
            </a:r>
            <a:r>
              <a:rPr lang="de-DE" altLang="de-DE" sz="2400" dirty="0">
                <a:solidFill>
                  <a:srgbClr val="000000"/>
                </a:solidFill>
                <a:latin typeface="Arial" pitchFamily="34" charset="0"/>
                <a:sym typeface="Symbol" pitchFamily="18" charset="2"/>
              </a:rPr>
              <a:t>&gt;&gt; m : </a:t>
            </a:r>
            <a:r>
              <a:rPr lang="de-DE" altLang="de-DE" sz="2400" b="1" dirty="0">
                <a:solidFill>
                  <a:srgbClr val="FF3300"/>
                </a:solidFill>
                <a:latin typeface="Arial" pitchFamily="34" charset="0"/>
                <a:sym typeface="Symbol" pitchFamily="18" charset="2"/>
              </a:rPr>
              <a:t></a:t>
            </a:r>
            <a:r>
              <a:rPr lang="de-DE" altLang="de-DE" sz="2400" dirty="0" err="1">
                <a:solidFill>
                  <a:srgbClr val="FF3300"/>
                </a:solidFill>
                <a:latin typeface="Arial" pitchFamily="34" charset="0"/>
                <a:sym typeface="Symbol" pitchFamily="18" charset="2"/>
              </a:rPr>
              <a:t>s</a:t>
            </a:r>
            <a:r>
              <a:rPr lang="de-DE" altLang="de-DE" sz="2400" baseline="-25000" dirty="0" err="1">
                <a:solidFill>
                  <a:srgbClr val="FF3300"/>
                </a:solidFill>
                <a:latin typeface="Arial" pitchFamily="34" charset="0"/>
                <a:sym typeface="Symbol" pitchFamily="18" charset="2"/>
              </a:rPr>
              <a:t>NN</a:t>
            </a:r>
            <a:r>
              <a:rPr lang="de-DE" altLang="de-DE" sz="2400" dirty="0">
                <a:solidFill>
                  <a:srgbClr val="FF3300"/>
                </a:solidFill>
                <a:latin typeface="Arial" pitchFamily="34" charset="0"/>
                <a:sym typeface="Symbol" pitchFamily="18" charset="2"/>
              </a:rPr>
              <a:t> </a:t>
            </a:r>
            <a:r>
              <a:rPr lang="de-DE" altLang="de-DE" sz="2400" dirty="0" smtClean="0">
                <a:solidFill>
                  <a:srgbClr val="FF3300"/>
                </a:solidFill>
                <a:latin typeface="Arial" pitchFamily="34" charset="0"/>
                <a:sym typeface="Symbol"/>
              </a:rPr>
              <a:t></a:t>
            </a:r>
            <a:r>
              <a:rPr lang="de-DE" altLang="de-DE" sz="2400" dirty="0" smtClean="0">
                <a:solidFill>
                  <a:srgbClr val="FF3300"/>
                </a:solidFill>
                <a:latin typeface="Arial" pitchFamily="34" charset="0"/>
                <a:sym typeface="Symbol" pitchFamily="18" charset="2"/>
              </a:rPr>
              <a:t> </a:t>
            </a:r>
            <a:r>
              <a:rPr lang="de-DE" altLang="de-DE" sz="2400" dirty="0">
                <a:solidFill>
                  <a:srgbClr val="FF3300"/>
                </a:solidFill>
                <a:latin typeface="Arial" pitchFamily="34" charset="0"/>
                <a:sym typeface="Symbol" pitchFamily="18" charset="2"/>
              </a:rPr>
              <a:t>1.4</a:t>
            </a:r>
            <a:r>
              <a:rPr lang="en-US" altLang="de-DE" sz="2400" dirty="0">
                <a:solidFill>
                  <a:srgbClr val="FF3300"/>
                </a:solidFill>
                <a:latin typeface="Arial" pitchFamily="34" charset="0"/>
                <a:cs typeface="Arial" pitchFamily="34" charset="0"/>
                <a:sym typeface="Symbol" pitchFamily="18" charset="2"/>
              </a:rPr>
              <a:t>·</a:t>
            </a:r>
            <a:r>
              <a:rPr lang="de-DE" altLang="de-DE" sz="2400" b="1" dirty="0">
                <a:solidFill>
                  <a:srgbClr val="FF3300"/>
                </a:solidFill>
                <a:latin typeface="Arial" pitchFamily="34" charset="0"/>
                <a:sym typeface="Symbol" pitchFamily="18" charset="2"/>
              </a:rPr>
              <a:t></a:t>
            </a:r>
            <a:r>
              <a:rPr lang="de-DE" altLang="de-DE" sz="2400" dirty="0">
                <a:solidFill>
                  <a:srgbClr val="FF3300"/>
                </a:solidFill>
                <a:latin typeface="Arial" pitchFamily="34" charset="0"/>
                <a:sym typeface="Symbol" pitchFamily="18" charset="2"/>
              </a:rPr>
              <a:t> </a:t>
            </a:r>
            <a:r>
              <a:rPr lang="de-DE" altLang="de-DE" sz="2400" dirty="0" err="1" smtClean="0">
                <a:solidFill>
                  <a:srgbClr val="FF3300"/>
                </a:solidFill>
                <a:latin typeface="Arial" pitchFamily="34" charset="0"/>
                <a:sym typeface="Symbol" pitchFamily="18" charset="2"/>
              </a:rPr>
              <a:t>E</a:t>
            </a:r>
            <a:r>
              <a:rPr lang="de-DE" altLang="de-DE" sz="2400" baseline="-25000" dirty="0" err="1" smtClean="0">
                <a:solidFill>
                  <a:srgbClr val="FF3300"/>
                </a:solidFill>
                <a:latin typeface="Arial" pitchFamily="34" charset="0"/>
                <a:sym typeface="Symbol" pitchFamily="18" charset="2"/>
              </a:rPr>
              <a:t>kin</a:t>
            </a:r>
            <a:endParaRPr lang="de-DE" altLang="de-DE" sz="2400" baseline="-25000" dirty="0" smtClean="0">
              <a:solidFill>
                <a:srgbClr val="FF3300"/>
              </a:solidFill>
              <a:latin typeface="Arial" pitchFamily="34" charset="0"/>
              <a:sym typeface="Symbol" pitchFamily="18" charset="2"/>
            </a:endParaRPr>
          </a:p>
          <a:p>
            <a:pPr lvl="0" fontAlgn="base">
              <a:spcBef>
                <a:spcPct val="0"/>
              </a:spcBef>
              <a:spcAft>
                <a:spcPct val="0"/>
              </a:spcAft>
            </a:pPr>
            <a:endParaRPr lang="de-DE" altLang="de-DE" baseline="-25000" dirty="0" smtClean="0">
              <a:solidFill>
                <a:srgbClr val="FF3300"/>
              </a:solidFill>
              <a:latin typeface="Arial" pitchFamily="34" charset="0"/>
              <a:sym typeface="Symbol" pitchFamily="18" charset="2"/>
            </a:endParaRPr>
          </a:p>
          <a:p>
            <a:pPr lvl="0" fontAlgn="base">
              <a:spcBef>
                <a:spcPct val="0"/>
              </a:spcBef>
              <a:spcAft>
                <a:spcPct val="0"/>
              </a:spcAft>
            </a:pPr>
            <a:r>
              <a:rPr lang="de-DE" altLang="de-DE" sz="2400" dirty="0" err="1" smtClean="0">
                <a:solidFill>
                  <a:srgbClr val="0070C0"/>
                </a:solidFill>
                <a:latin typeface="Arial" pitchFamily="34" charset="0"/>
                <a:sym typeface="Symbol" pitchFamily="18" charset="2"/>
              </a:rPr>
              <a:t>Example</a:t>
            </a:r>
            <a:r>
              <a:rPr lang="de-DE" altLang="de-DE" sz="2400" dirty="0" smtClean="0">
                <a:solidFill>
                  <a:srgbClr val="0070C0"/>
                </a:solidFill>
                <a:latin typeface="Arial" pitchFamily="34" charset="0"/>
                <a:sym typeface="Symbol" pitchFamily="18" charset="2"/>
              </a:rPr>
              <a:t> SIS100: </a:t>
            </a:r>
          </a:p>
          <a:p>
            <a:pPr lvl="0" fontAlgn="base">
              <a:spcBef>
                <a:spcPct val="0"/>
              </a:spcBef>
              <a:spcAft>
                <a:spcPct val="0"/>
              </a:spcAft>
            </a:pPr>
            <a:r>
              <a:rPr lang="de-DE" altLang="de-DE" sz="2400" dirty="0" err="1" smtClean="0">
                <a:solidFill>
                  <a:srgbClr val="000000"/>
                </a:solidFill>
                <a:latin typeface="Arial" pitchFamily="34" charset="0"/>
                <a:sym typeface="Symbol" pitchFamily="18" charset="2"/>
              </a:rPr>
              <a:t>E</a:t>
            </a:r>
            <a:r>
              <a:rPr lang="de-DE" altLang="de-DE" sz="2400" baseline="-25000" dirty="0" err="1" smtClean="0">
                <a:solidFill>
                  <a:srgbClr val="000000"/>
                </a:solidFill>
                <a:latin typeface="Arial" pitchFamily="34" charset="0"/>
                <a:sym typeface="Symbol" pitchFamily="18" charset="2"/>
              </a:rPr>
              <a:t>kin</a:t>
            </a:r>
            <a:r>
              <a:rPr lang="de-DE" altLang="de-DE" sz="2400" baseline="-25000" dirty="0" smtClean="0">
                <a:solidFill>
                  <a:srgbClr val="000000"/>
                </a:solidFill>
                <a:latin typeface="Arial" pitchFamily="34" charset="0"/>
                <a:sym typeface="Symbol" pitchFamily="18" charset="2"/>
              </a:rPr>
              <a:t> </a:t>
            </a:r>
            <a:r>
              <a:rPr lang="de-DE" altLang="de-DE" sz="2400" dirty="0" smtClean="0">
                <a:solidFill>
                  <a:srgbClr val="000000"/>
                </a:solidFill>
                <a:latin typeface="Arial" pitchFamily="34" charset="0"/>
                <a:sym typeface="Symbol" pitchFamily="18" charset="2"/>
              </a:rPr>
              <a:t>= 11 </a:t>
            </a:r>
            <a:r>
              <a:rPr lang="de-DE" altLang="de-DE" sz="2400" dirty="0" err="1" smtClean="0">
                <a:solidFill>
                  <a:srgbClr val="000000"/>
                </a:solidFill>
                <a:latin typeface="Arial" pitchFamily="34" charset="0"/>
                <a:sym typeface="Symbol" pitchFamily="18" charset="2"/>
              </a:rPr>
              <a:t>GeV</a:t>
            </a:r>
            <a:r>
              <a:rPr lang="de-DE" altLang="de-DE" sz="2400" dirty="0" smtClean="0">
                <a:latin typeface="Arial" pitchFamily="34" charset="0"/>
                <a:sym typeface="Symbol" pitchFamily="18" charset="2"/>
              </a:rPr>
              <a:t> </a:t>
            </a:r>
            <a:r>
              <a:rPr lang="de-DE" altLang="de-DE" sz="2400" dirty="0" smtClean="0">
                <a:latin typeface="Arial" pitchFamily="34" charset="0"/>
                <a:sym typeface="Symbol"/>
              </a:rPr>
              <a:t> </a:t>
            </a:r>
            <a:r>
              <a:rPr lang="de-DE" altLang="de-DE" sz="2400" b="1" dirty="0" smtClean="0">
                <a:solidFill>
                  <a:srgbClr val="FF3300"/>
                </a:solidFill>
                <a:latin typeface="Arial" pitchFamily="34" charset="0"/>
                <a:sym typeface="Symbol" pitchFamily="18" charset="2"/>
              </a:rPr>
              <a:t></a:t>
            </a:r>
            <a:r>
              <a:rPr lang="de-DE" altLang="de-DE" sz="2400" dirty="0" err="1">
                <a:solidFill>
                  <a:srgbClr val="FF3300"/>
                </a:solidFill>
                <a:latin typeface="Arial" pitchFamily="34" charset="0"/>
                <a:sym typeface="Symbol" pitchFamily="18" charset="2"/>
              </a:rPr>
              <a:t>s</a:t>
            </a:r>
            <a:r>
              <a:rPr lang="de-DE" altLang="de-DE" sz="2400" baseline="-25000" dirty="0" err="1">
                <a:solidFill>
                  <a:srgbClr val="FF3300"/>
                </a:solidFill>
                <a:latin typeface="Arial" pitchFamily="34" charset="0"/>
                <a:sym typeface="Symbol" pitchFamily="18" charset="2"/>
              </a:rPr>
              <a:t>NN</a:t>
            </a:r>
            <a:r>
              <a:rPr lang="de-DE" altLang="de-DE" sz="2400" dirty="0">
                <a:solidFill>
                  <a:srgbClr val="FF3300"/>
                </a:solidFill>
                <a:latin typeface="Arial" pitchFamily="34" charset="0"/>
                <a:sym typeface="Symbol" pitchFamily="18" charset="2"/>
              </a:rPr>
              <a:t> = </a:t>
            </a:r>
            <a:r>
              <a:rPr lang="de-DE" altLang="de-DE" sz="2400" dirty="0" smtClean="0">
                <a:solidFill>
                  <a:srgbClr val="FF3300"/>
                </a:solidFill>
                <a:latin typeface="Arial" pitchFamily="34" charset="0"/>
                <a:sym typeface="Symbol" pitchFamily="18" charset="2"/>
              </a:rPr>
              <a:t>4,9 </a:t>
            </a:r>
            <a:r>
              <a:rPr lang="de-DE" altLang="de-DE" sz="2400" dirty="0" err="1" smtClean="0">
                <a:solidFill>
                  <a:srgbClr val="FF3300"/>
                </a:solidFill>
                <a:latin typeface="Arial" pitchFamily="34" charset="0"/>
                <a:sym typeface="Symbol" pitchFamily="18" charset="2"/>
              </a:rPr>
              <a:t>GeV</a:t>
            </a:r>
            <a:r>
              <a:rPr lang="de-DE" altLang="de-DE" sz="2400" dirty="0" smtClean="0">
                <a:latin typeface="Arial" pitchFamily="34" charset="0"/>
                <a:sym typeface="Symbol"/>
              </a:rPr>
              <a:t> </a:t>
            </a:r>
            <a:endParaRPr lang="de-DE" altLang="de-DE" sz="2400" dirty="0">
              <a:latin typeface="Arial" pitchFamily="34" charset="0"/>
              <a:sym typeface="Symbol" pitchFamily="18" charset="2"/>
            </a:endParaRPr>
          </a:p>
        </p:txBody>
      </p:sp>
      <p:sp>
        <p:nvSpPr>
          <p:cNvPr id="10" name="Rechteck 9"/>
          <p:cNvSpPr/>
          <p:nvPr/>
        </p:nvSpPr>
        <p:spPr>
          <a:xfrm>
            <a:off x="5004048" y="3933056"/>
            <a:ext cx="4032448" cy="2677656"/>
          </a:xfrm>
          <a:prstGeom prst="rect">
            <a:avLst/>
          </a:prstGeom>
          <a:ln>
            <a:solidFill>
              <a:schemeClr val="tx1"/>
            </a:solidFill>
          </a:ln>
        </p:spPr>
        <p:txBody>
          <a:bodyPr wrap="square">
            <a:spAutoFit/>
          </a:bodyPr>
          <a:lstStyle/>
          <a:p>
            <a:pPr lvl="0" fontAlgn="base">
              <a:spcBef>
                <a:spcPct val="0"/>
              </a:spcBef>
              <a:spcAft>
                <a:spcPct val="0"/>
              </a:spcAft>
            </a:pPr>
            <a:r>
              <a:rPr lang="de-DE" altLang="de-DE" sz="2400" dirty="0" err="1" smtClean="0">
                <a:solidFill>
                  <a:srgbClr val="000000"/>
                </a:solidFill>
                <a:latin typeface="Arial" pitchFamily="34" charset="0"/>
                <a:sym typeface="Symbol" pitchFamily="18" charset="2"/>
              </a:rPr>
              <a:t>Collider</a:t>
            </a:r>
            <a:r>
              <a:rPr lang="de-DE" altLang="de-DE" sz="2400" dirty="0">
                <a:solidFill>
                  <a:srgbClr val="000000"/>
                </a:solidFill>
                <a:latin typeface="Arial" pitchFamily="34" charset="0"/>
                <a:sym typeface="Symbol" pitchFamily="18" charset="2"/>
              </a:rPr>
              <a:t>: </a:t>
            </a:r>
            <a:r>
              <a:rPr lang="de-DE" altLang="de-DE" sz="2400" dirty="0" smtClean="0">
                <a:solidFill>
                  <a:srgbClr val="000000"/>
                </a:solidFill>
                <a:latin typeface="Arial" pitchFamily="34" charset="0"/>
                <a:sym typeface="Symbol" pitchFamily="18" charset="2"/>
              </a:rPr>
              <a:t> </a:t>
            </a:r>
            <a:r>
              <a:rPr lang="de-DE" altLang="de-DE" sz="2400" b="1" dirty="0" smtClean="0">
                <a:solidFill>
                  <a:srgbClr val="000000"/>
                </a:solidFill>
                <a:latin typeface="Arial" pitchFamily="34" charset="0"/>
                <a:sym typeface="Symbol" pitchFamily="18" charset="2"/>
              </a:rPr>
              <a:t>p</a:t>
            </a:r>
            <a:r>
              <a:rPr lang="de-DE" altLang="de-DE" sz="2400" b="1" baseline="-25000" dirty="0" smtClean="0">
                <a:solidFill>
                  <a:srgbClr val="000000"/>
                </a:solidFill>
                <a:latin typeface="Arial" pitchFamily="34" charset="0"/>
                <a:sym typeface="Symbol" pitchFamily="18" charset="2"/>
              </a:rPr>
              <a:t>1</a:t>
            </a:r>
            <a:r>
              <a:rPr lang="de-DE" altLang="de-DE" sz="2400" dirty="0" smtClean="0">
                <a:solidFill>
                  <a:srgbClr val="000000"/>
                </a:solidFill>
                <a:latin typeface="Arial" pitchFamily="34" charset="0"/>
                <a:sym typeface="Symbol" pitchFamily="18" charset="2"/>
              </a:rPr>
              <a:t> </a:t>
            </a:r>
            <a:r>
              <a:rPr lang="de-DE" altLang="de-DE" sz="2400" dirty="0">
                <a:solidFill>
                  <a:srgbClr val="000000"/>
                </a:solidFill>
                <a:latin typeface="Arial" pitchFamily="34" charset="0"/>
                <a:sym typeface="Symbol" pitchFamily="18" charset="2"/>
              </a:rPr>
              <a:t>+ </a:t>
            </a:r>
            <a:r>
              <a:rPr lang="de-DE" altLang="de-DE" sz="2400" b="1" dirty="0">
                <a:solidFill>
                  <a:srgbClr val="000000"/>
                </a:solidFill>
                <a:latin typeface="Arial" pitchFamily="34" charset="0"/>
                <a:sym typeface="Symbol" pitchFamily="18" charset="2"/>
              </a:rPr>
              <a:t>p</a:t>
            </a:r>
            <a:r>
              <a:rPr lang="de-DE" altLang="de-DE" sz="2400" b="1" baseline="-25000" dirty="0">
                <a:solidFill>
                  <a:srgbClr val="000000"/>
                </a:solidFill>
                <a:latin typeface="Arial" pitchFamily="34" charset="0"/>
                <a:sym typeface="Symbol" pitchFamily="18" charset="2"/>
              </a:rPr>
              <a:t>2</a:t>
            </a:r>
            <a:r>
              <a:rPr lang="de-DE" altLang="de-DE" sz="2400" dirty="0">
                <a:solidFill>
                  <a:srgbClr val="000000"/>
                </a:solidFill>
                <a:latin typeface="Arial" pitchFamily="34" charset="0"/>
                <a:sym typeface="Symbol" pitchFamily="18" charset="2"/>
              </a:rPr>
              <a:t> = 0 </a:t>
            </a:r>
            <a:endParaRPr lang="de-DE" altLang="de-DE" sz="2400" dirty="0" smtClean="0">
              <a:solidFill>
                <a:srgbClr val="000000"/>
              </a:solidFill>
              <a:latin typeface="Arial" pitchFamily="34" charset="0"/>
              <a:sym typeface="Symbol" pitchFamily="18" charset="2"/>
            </a:endParaRPr>
          </a:p>
          <a:p>
            <a:pPr lvl="0" fontAlgn="base">
              <a:spcBef>
                <a:spcPct val="0"/>
              </a:spcBef>
              <a:spcAft>
                <a:spcPct val="0"/>
              </a:spcAft>
            </a:pPr>
            <a:r>
              <a:rPr lang="de-DE" altLang="de-DE" sz="2400" b="1" dirty="0" smtClean="0">
                <a:solidFill>
                  <a:srgbClr val="FF3300"/>
                </a:solidFill>
                <a:latin typeface="Arial" pitchFamily="34" charset="0"/>
                <a:sym typeface="Symbol" pitchFamily="18" charset="2"/>
              </a:rPr>
              <a:t></a:t>
            </a:r>
            <a:r>
              <a:rPr lang="de-DE" altLang="de-DE" sz="2400" dirty="0" err="1">
                <a:solidFill>
                  <a:srgbClr val="FF3300"/>
                </a:solidFill>
                <a:latin typeface="Arial" pitchFamily="34" charset="0"/>
                <a:sym typeface="Symbol" pitchFamily="18" charset="2"/>
              </a:rPr>
              <a:t>s</a:t>
            </a:r>
            <a:r>
              <a:rPr lang="de-DE" altLang="de-DE" sz="2400" baseline="-25000" dirty="0" err="1">
                <a:solidFill>
                  <a:srgbClr val="FF3300"/>
                </a:solidFill>
                <a:latin typeface="Arial" pitchFamily="34" charset="0"/>
                <a:sym typeface="Symbol" pitchFamily="18" charset="2"/>
              </a:rPr>
              <a:t>NN</a:t>
            </a:r>
            <a:r>
              <a:rPr lang="de-DE" altLang="de-DE" sz="2400" baseline="-25000" dirty="0">
                <a:solidFill>
                  <a:srgbClr val="FF3300"/>
                </a:solidFill>
                <a:latin typeface="Arial" pitchFamily="34" charset="0"/>
                <a:sym typeface="Symbol" pitchFamily="18" charset="2"/>
              </a:rPr>
              <a:t> </a:t>
            </a:r>
            <a:r>
              <a:rPr lang="de-DE" altLang="de-DE" sz="2400" dirty="0">
                <a:solidFill>
                  <a:srgbClr val="FF3300"/>
                </a:solidFill>
                <a:latin typeface="Arial" pitchFamily="34" charset="0"/>
                <a:sym typeface="Symbol" pitchFamily="18" charset="2"/>
              </a:rPr>
              <a:t>= E</a:t>
            </a:r>
            <a:r>
              <a:rPr lang="de-DE" altLang="de-DE" sz="2400" baseline="-25000" dirty="0">
                <a:solidFill>
                  <a:srgbClr val="FF3300"/>
                </a:solidFill>
                <a:latin typeface="Arial" pitchFamily="34" charset="0"/>
                <a:sym typeface="Symbol" pitchFamily="18" charset="2"/>
              </a:rPr>
              <a:t>1</a:t>
            </a:r>
            <a:r>
              <a:rPr lang="de-DE" altLang="de-DE" sz="2400" dirty="0">
                <a:solidFill>
                  <a:srgbClr val="FF3300"/>
                </a:solidFill>
                <a:latin typeface="Arial" pitchFamily="34" charset="0"/>
                <a:sym typeface="Symbol" pitchFamily="18" charset="2"/>
              </a:rPr>
              <a:t> + </a:t>
            </a:r>
            <a:r>
              <a:rPr lang="de-DE" altLang="de-DE" sz="2400" dirty="0" smtClean="0">
                <a:solidFill>
                  <a:srgbClr val="FF3300"/>
                </a:solidFill>
                <a:latin typeface="Arial" pitchFamily="34" charset="0"/>
                <a:sym typeface="Symbol" pitchFamily="18" charset="2"/>
              </a:rPr>
              <a:t>E</a:t>
            </a:r>
            <a:r>
              <a:rPr lang="de-DE" altLang="de-DE" sz="2400" baseline="-25000" dirty="0" smtClean="0">
                <a:solidFill>
                  <a:srgbClr val="FF3300"/>
                </a:solidFill>
                <a:latin typeface="Arial" pitchFamily="34" charset="0"/>
                <a:sym typeface="Symbol" pitchFamily="18" charset="2"/>
              </a:rPr>
              <a:t>2</a:t>
            </a:r>
          </a:p>
          <a:p>
            <a:pPr lvl="0" fontAlgn="base">
              <a:spcBef>
                <a:spcPct val="0"/>
              </a:spcBef>
              <a:spcAft>
                <a:spcPct val="0"/>
              </a:spcAft>
            </a:pPr>
            <a:endParaRPr lang="de-DE" altLang="de-DE" sz="2400" dirty="0" smtClean="0">
              <a:solidFill>
                <a:srgbClr val="0070C0"/>
              </a:solidFill>
              <a:latin typeface="Arial" pitchFamily="34" charset="0"/>
              <a:sym typeface="Symbol" pitchFamily="18" charset="2"/>
            </a:endParaRPr>
          </a:p>
          <a:p>
            <a:pPr lvl="0" fontAlgn="base">
              <a:spcBef>
                <a:spcPct val="0"/>
              </a:spcBef>
              <a:spcAft>
                <a:spcPct val="0"/>
              </a:spcAft>
            </a:pPr>
            <a:r>
              <a:rPr lang="de-DE" altLang="de-DE" sz="2400" dirty="0" err="1" smtClean="0">
                <a:solidFill>
                  <a:srgbClr val="0070C0"/>
                </a:solidFill>
                <a:latin typeface="Arial" pitchFamily="34" charset="0"/>
                <a:sym typeface="Symbol" pitchFamily="18" charset="2"/>
              </a:rPr>
              <a:t>Example</a:t>
            </a:r>
            <a:r>
              <a:rPr lang="de-DE" altLang="de-DE" sz="2400" dirty="0" smtClean="0">
                <a:solidFill>
                  <a:srgbClr val="0070C0"/>
                </a:solidFill>
                <a:latin typeface="Arial" pitchFamily="34" charset="0"/>
                <a:sym typeface="Symbol" pitchFamily="18" charset="2"/>
              </a:rPr>
              <a:t> NICA: </a:t>
            </a:r>
            <a:endParaRPr lang="de-DE" altLang="de-DE" sz="2400" dirty="0">
              <a:solidFill>
                <a:srgbClr val="0070C0"/>
              </a:solidFill>
              <a:latin typeface="Arial" pitchFamily="34" charset="0"/>
              <a:sym typeface="Symbol" pitchFamily="18" charset="2"/>
            </a:endParaRPr>
          </a:p>
          <a:p>
            <a:pPr lvl="0" fontAlgn="base">
              <a:spcBef>
                <a:spcPct val="0"/>
              </a:spcBef>
              <a:spcAft>
                <a:spcPct val="0"/>
              </a:spcAft>
            </a:pPr>
            <a:r>
              <a:rPr lang="de-DE" altLang="de-DE" sz="2400" dirty="0" err="1">
                <a:solidFill>
                  <a:srgbClr val="000000"/>
                </a:solidFill>
                <a:latin typeface="Arial" pitchFamily="34" charset="0"/>
                <a:sym typeface="Symbol" pitchFamily="18" charset="2"/>
              </a:rPr>
              <a:t>E</a:t>
            </a:r>
            <a:r>
              <a:rPr lang="de-DE" altLang="de-DE" sz="2400" baseline="-25000" dirty="0" err="1">
                <a:solidFill>
                  <a:srgbClr val="000000"/>
                </a:solidFill>
                <a:latin typeface="Arial" pitchFamily="34" charset="0"/>
                <a:sym typeface="Symbol" pitchFamily="18" charset="2"/>
              </a:rPr>
              <a:t>kin</a:t>
            </a:r>
            <a:r>
              <a:rPr lang="de-DE" altLang="de-DE" sz="2400" baseline="-25000" dirty="0">
                <a:solidFill>
                  <a:srgbClr val="000000"/>
                </a:solidFill>
                <a:latin typeface="Arial" pitchFamily="34" charset="0"/>
                <a:sym typeface="Symbol" pitchFamily="18" charset="2"/>
              </a:rPr>
              <a:t> </a:t>
            </a:r>
            <a:r>
              <a:rPr lang="de-DE" altLang="de-DE" sz="2400" dirty="0">
                <a:solidFill>
                  <a:srgbClr val="000000"/>
                </a:solidFill>
                <a:latin typeface="Arial" pitchFamily="34" charset="0"/>
                <a:sym typeface="Symbol" pitchFamily="18" charset="2"/>
              </a:rPr>
              <a:t>= </a:t>
            </a:r>
            <a:r>
              <a:rPr lang="de-DE" altLang="de-DE" sz="2400" dirty="0" smtClean="0">
                <a:solidFill>
                  <a:srgbClr val="000000"/>
                </a:solidFill>
                <a:latin typeface="Arial" pitchFamily="34" charset="0"/>
                <a:sym typeface="Symbol" pitchFamily="18" charset="2"/>
              </a:rPr>
              <a:t>4.5 </a:t>
            </a:r>
            <a:r>
              <a:rPr lang="de-DE" altLang="de-DE" sz="2400" dirty="0" err="1">
                <a:solidFill>
                  <a:srgbClr val="000000"/>
                </a:solidFill>
                <a:latin typeface="Arial" pitchFamily="34" charset="0"/>
                <a:sym typeface="Symbol" pitchFamily="18" charset="2"/>
              </a:rPr>
              <a:t>GeV</a:t>
            </a:r>
            <a:r>
              <a:rPr lang="de-DE" altLang="de-DE" sz="2400" dirty="0">
                <a:solidFill>
                  <a:srgbClr val="000000"/>
                </a:solidFill>
                <a:latin typeface="Arial" pitchFamily="34" charset="0"/>
                <a:sym typeface="Symbol" pitchFamily="18" charset="2"/>
              </a:rPr>
              <a:t> </a:t>
            </a:r>
            <a:endParaRPr lang="de-DE" altLang="de-DE" sz="2400" dirty="0" smtClean="0">
              <a:solidFill>
                <a:srgbClr val="000000"/>
              </a:solidFill>
              <a:latin typeface="Arial" pitchFamily="34" charset="0"/>
              <a:sym typeface="Symbol" pitchFamily="18" charset="2"/>
            </a:endParaRPr>
          </a:p>
          <a:p>
            <a:pPr lvl="0" fontAlgn="base">
              <a:spcBef>
                <a:spcPct val="0"/>
              </a:spcBef>
              <a:spcAft>
                <a:spcPct val="0"/>
              </a:spcAft>
            </a:pPr>
            <a:endParaRPr lang="de-DE" altLang="de-DE" sz="800" dirty="0" smtClean="0">
              <a:solidFill>
                <a:srgbClr val="000000"/>
              </a:solidFill>
              <a:latin typeface="Arial" pitchFamily="34" charset="0"/>
              <a:sym typeface="Symbol" pitchFamily="18" charset="2"/>
            </a:endParaRPr>
          </a:p>
          <a:p>
            <a:pPr lvl="0" fontAlgn="base">
              <a:spcBef>
                <a:spcPct val="0"/>
              </a:spcBef>
              <a:spcAft>
                <a:spcPct val="0"/>
              </a:spcAft>
            </a:pPr>
            <a:r>
              <a:rPr lang="de-DE" altLang="de-DE" sz="2400" dirty="0" smtClean="0">
                <a:solidFill>
                  <a:srgbClr val="000000"/>
                </a:solidFill>
                <a:latin typeface="Arial" pitchFamily="34" charset="0"/>
                <a:sym typeface="Symbol"/>
              </a:rPr>
              <a:t> </a:t>
            </a:r>
            <a:r>
              <a:rPr lang="de-DE" altLang="de-DE" sz="2400" b="1" dirty="0" smtClean="0">
                <a:solidFill>
                  <a:srgbClr val="FF3300"/>
                </a:solidFill>
                <a:latin typeface="Arial" pitchFamily="34" charset="0"/>
                <a:sym typeface="Symbol" pitchFamily="18" charset="2"/>
              </a:rPr>
              <a:t></a:t>
            </a:r>
            <a:r>
              <a:rPr lang="de-DE" altLang="de-DE" sz="2400" dirty="0" err="1">
                <a:solidFill>
                  <a:srgbClr val="FF3300"/>
                </a:solidFill>
                <a:latin typeface="Arial" pitchFamily="34" charset="0"/>
                <a:sym typeface="Symbol" pitchFamily="18" charset="2"/>
              </a:rPr>
              <a:t>s</a:t>
            </a:r>
            <a:r>
              <a:rPr lang="de-DE" altLang="de-DE" sz="2400" baseline="-25000" dirty="0" err="1">
                <a:solidFill>
                  <a:srgbClr val="FF3300"/>
                </a:solidFill>
                <a:latin typeface="Arial" pitchFamily="34" charset="0"/>
                <a:sym typeface="Symbol" pitchFamily="18" charset="2"/>
              </a:rPr>
              <a:t>NN</a:t>
            </a:r>
            <a:r>
              <a:rPr lang="de-DE" altLang="de-DE" sz="2400" dirty="0">
                <a:solidFill>
                  <a:srgbClr val="FF3300"/>
                </a:solidFill>
                <a:latin typeface="Arial" pitchFamily="34" charset="0"/>
                <a:sym typeface="Symbol" pitchFamily="18" charset="2"/>
              </a:rPr>
              <a:t> = </a:t>
            </a:r>
            <a:r>
              <a:rPr lang="de-DE" altLang="de-DE" sz="2400" dirty="0" smtClean="0">
                <a:solidFill>
                  <a:srgbClr val="FF3300"/>
                </a:solidFill>
                <a:latin typeface="Arial" pitchFamily="34" charset="0"/>
                <a:sym typeface="Symbol" pitchFamily="18" charset="2"/>
              </a:rPr>
              <a:t>11 </a:t>
            </a:r>
            <a:r>
              <a:rPr lang="de-DE" altLang="de-DE" sz="2400" dirty="0" err="1">
                <a:solidFill>
                  <a:srgbClr val="FF3300"/>
                </a:solidFill>
                <a:latin typeface="Arial" pitchFamily="34" charset="0"/>
                <a:sym typeface="Symbol" pitchFamily="18" charset="2"/>
              </a:rPr>
              <a:t>GeV</a:t>
            </a:r>
            <a:r>
              <a:rPr lang="de-DE" altLang="de-DE" sz="2400" dirty="0">
                <a:solidFill>
                  <a:srgbClr val="000000"/>
                </a:solidFill>
                <a:latin typeface="Arial" pitchFamily="34" charset="0"/>
                <a:sym typeface="Symbol"/>
              </a:rPr>
              <a:t> </a:t>
            </a:r>
            <a:endParaRPr lang="de-DE" altLang="de-DE" sz="2400" dirty="0">
              <a:solidFill>
                <a:srgbClr val="000000"/>
              </a:solidFill>
              <a:latin typeface="Arial" pitchFamily="34" charset="0"/>
              <a:sym typeface="Symbol" pitchFamily="18" charset="2"/>
            </a:endParaRPr>
          </a:p>
          <a:p>
            <a:pPr lvl="0" fontAlgn="base">
              <a:spcBef>
                <a:spcPct val="0"/>
              </a:spcBef>
              <a:spcAft>
                <a:spcPct val="0"/>
              </a:spcAft>
            </a:pPr>
            <a:endParaRPr lang="de-DE" altLang="de-DE" sz="2400" baseline="-25000" dirty="0">
              <a:solidFill>
                <a:srgbClr val="FF3300"/>
              </a:solidFill>
              <a:latin typeface="Arial" pitchFamily="34" charset="0"/>
              <a:sym typeface="Symbol" pitchFamily="18" charset="2"/>
            </a:endParaRPr>
          </a:p>
        </p:txBody>
      </p:sp>
    </p:spTree>
    <p:extLst>
      <p:ext uri="{BB962C8B-B14F-4D97-AF65-F5344CB8AC3E}">
        <p14:creationId xmlns:p14="http://schemas.microsoft.com/office/powerpoint/2010/main" val="40951042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2"/>
          <p:cNvSpPr txBox="1">
            <a:spLocks noChangeArrowheads="1"/>
          </p:cNvSpPr>
          <p:nvPr/>
        </p:nvSpPr>
        <p:spPr bwMode="auto">
          <a:xfrm>
            <a:off x="274240" y="1324887"/>
            <a:ext cx="10058400" cy="556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de-DE" sz="2400" dirty="0" smtClean="0">
                <a:solidFill>
                  <a:srgbClr val="000000"/>
                </a:solidFill>
                <a:latin typeface="Tahoma" pitchFamily="34" charset="0"/>
              </a:rPr>
              <a:t>N</a:t>
            </a:r>
            <a:r>
              <a:rPr lang="en-US" altLang="de-DE" sz="2400" baseline="-25000" dirty="0" smtClean="0">
                <a:solidFill>
                  <a:srgbClr val="000000"/>
                </a:solidFill>
                <a:latin typeface="Tahoma" pitchFamily="34" charset="0"/>
              </a:rPr>
              <a:t>1</a:t>
            </a:r>
            <a:r>
              <a:rPr lang="en-US" altLang="de-DE" sz="2400" dirty="0" smtClean="0">
                <a:solidFill>
                  <a:srgbClr val="000000"/>
                </a:solidFill>
                <a:latin typeface="Tahoma" pitchFamily="34" charset="0"/>
              </a:rPr>
              <a:t>, N</a:t>
            </a:r>
            <a:r>
              <a:rPr lang="en-US" altLang="de-DE" sz="2400" baseline="-25000" dirty="0" smtClean="0">
                <a:solidFill>
                  <a:srgbClr val="000000"/>
                </a:solidFill>
                <a:latin typeface="Tahoma" pitchFamily="34" charset="0"/>
              </a:rPr>
              <a:t>2</a:t>
            </a:r>
            <a:r>
              <a:rPr lang="en-US" altLang="de-DE" sz="2400" dirty="0" smtClean="0">
                <a:solidFill>
                  <a:srgbClr val="000000"/>
                </a:solidFill>
                <a:latin typeface="Tahoma" pitchFamily="34" charset="0"/>
              </a:rPr>
              <a:t> = beam particles per bunch</a:t>
            </a:r>
          </a:p>
          <a:p>
            <a:pPr fontAlgn="base">
              <a:spcBef>
                <a:spcPct val="0"/>
              </a:spcBef>
              <a:spcAft>
                <a:spcPct val="0"/>
              </a:spcAft>
            </a:pPr>
            <a:r>
              <a:rPr lang="en-US" altLang="de-DE" sz="2400" dirty="0" smtClean="0">
                <a:solidFill>
                  <a:srgbClr val="000000"/>
                </a:solidFill>
                <a:latin typeface="Tahoma" pitchFamily="34" charset="0"/>
              </a:rPr>
              <a:t>B = number of bunch crossings per sec</a:t>
            </a:r>
          </a:p>
          <a:p>
            <a:pPr fontAlgn="base">
              <a:spcBef>
                <a:spcPct val="0"/>
              </a:spcBef>
              <a:spcAft>
                <a:spcPct val="0"/>
              </a:spcAft>
            </a:pPr>
            <a:r>
              <a:rPr lang="en-US" altLang="de-DE" sz="2400" dirty="0" smtClean="0">
                <a:solidFill>
                  <a:srgbClr val="000000"/>
                </a:solidFill>
                <a:latin typeface="Tahoma" pitchFamily="34" charset="0"/>
              </a:rPr>
              <a:t>F = beam size in cm</a:t>
            </a:r>
            <a:r>
              <a:rPr lang="en-US" altLang="de-DE" sz="2400" baseline="30000" dirty="0" smtClean="0">
                <a:solidFill>
                  <a:srgbClr val="000000"/>
                </a:solidFill>
                <a:latin typeface="Tahoma" pitchFamily="34" charset="0"/>
              </a:rPr>
              <a:t>2</a:t>
            </a:r>
          </a:p>
          <a:p>
            <a:pPr fontAlgn="base">
              <a:spcBef>
                <a:spcPct val="0"/>
              </a:spcBef>
              <a:spcAft>
                <a:spcPct val="0"/>
              </a:spcAft>
            </a:pPr>
            <a:endParaRPr lang="en-US" altLang="de-DE" sz="1400" baseline="30000" dirty="0" smtClean="0">
              <a:solidFill>
                <a:srgbClr val="000000"/>
              </a:solidFill>
              <a:latin typeface="Tahoma" pitchFamily="34" charset="0"/>
            </a:endParaRPr>
          </a:p>
          <a:p>
            <a:pPr fontAlgn="base">
              <a:spcBef>
                <a:spcPct val="0"/>
              </a:spcBef>
              <a:spcAft>
                <a:spcPct val="0"/>
              </a:spcAft>
            </a:pPr>
            <a:r>
              <a:rPr lang="en-US" altLang="de-DE" sz="2400" u="sng" dirty="0" smtClean="0">
                <a:solidFill>
                  <a:srgbClr val="000000"/>
                </a:solidFill>
                <a:latin typeface="Tahoma" pitchFamily="34" charset="0"/>
              </a:rPr>
              <a:t>Typical numbers:</a:t>
            </a:r>
          </a:p>
          <a:p>
            <a:pPr fontAlgn="base">
              <a:spcBef>
                <a:spcPct val="0"/>
              </a:spcBef>
              <a:spcAft>
                <a:spcPct val="0"/>
              </a:spcAft>
            </a:pPr>
            <a:r>
              <a:rPr lang="en-US" altLang="de-DE" sz="2400" dirty="0" smtClean="0">
                <a:solidFill>
                  <a:srgbClr val="000000"/>
                </a:solidFill>
                <a:latin typeface="Tahoma" pitchFamily="34" charset="0"/>
              </a:rPr>
              <a:t>N</a:t>
            </a:r>
            <a:r>
              <a:rPr lang="en-US" altLang="de-DE" sz="2400" baseline="-25000" dirty="0" smtClean="0">
                <a:solidFill>
                  <a:srgbClr val="000000"/>
                </a:solidFill>
                <a:latin typeface="Tahoma" pitchFamily="34" charset="0"/>
              </a:rPr>
              <a:t>1</a:t>
            </a:r>
            <a:r>
              <a:rPr lang="en-US" altLang="de-DE" sz="2400" dirty="0" smtClean="0">
                <a:solidFill>
                  <a:srgbClr val="000000"/>
                </a:solidFill>
                <a:latin typeface="Tahoma" pitchFamily="34" charset="0"/>
              </a:rPr>
              <a:t>= N</a:t>
            </a:r>
            <a:r>
              <a:rPr lang="en-US" altLang="de-DE" sz="2400" baseline="-25000" dirty="0" smtClean="0">
                <a:solidFill>
                  <a:srgbClr val="000000"/>
                </a:solidFill>
                <a:latin typeface="Tahoma" pitchFamily="34" charset="0"/>
              </a:rPr>
              <a:t>2</a:t>
            </a:r>
            <a:r>
              <a:rPr lang="en-US" altLang="de-DE" sz="2400" dirty="0" smtClean="0">
                <a:solidFill>
                  <a:srgbClr val="000000"/>
                </a:solidFill>
                <a:latin typeface="Tahoma" pitchFamily="34" charset="0"/>
              </a:rPr>
              <a:t> = 10</a:t>
            </a:r>
            <a:r>
              <a:rPr lang="en-US" altLang="de-DE" sz="2400" baseline="30000" dirty="0" smtClean="0">
                <a:solidFill>
                  <a:srgbClr val="000000"/>
                </a:solidFill>
                <a:latin typeface="Tahoma" pitchFamily="34" charset="0"/>
              </a:rPr>
              <a:t>9</a:t>
            </a:r>
          </a:p>
          <a:p>
            <a:pPr fontAlgn="base">
              <a:spcBef>
                <a:spcPct val="0"/>
              </a:spcBef>
              <a:spcAft>
                <a:spcPct val="0"/>
              </a:spcAft>
            </a:pPr>
            <a:r>
              <a:rPr lang="en-US" altLang="de-DE" sz="2400" dirty="0" smtClean="0">
                <a:solidFill>
                  <a:srgbClr val="000000"/>
                </a:solidFill>
                <a:latin typeface="Tahoma" pitchFamily="34" charset="0"/>
              </a:rPr>
              <a:t>B = 10</a:t>
            </a:r>
            <a:r>
              <a:rPr lang="en-US" altLang="de-DE" sz="2400" baseline="30000" dirty="0" smtClean="0">
                <a:solidFill>
                  <a:srgbClr val="000000"/>
                </a:solidFill>
                <a:latin typeface="Tahoma" pitchFamily="34" charset="0"/>
              </a:rPr>
              <a:t>4                                    </a:t>
            </a:r>
            <a:r>
              <a:rPr lang="en-US" altLang="de-DE" sz="2400" dirty="0" smtClean="0">
                <a:solidFill>
                  <a:srgbClr val="FF0000"/>
                </a:solidFill>
                <a:latin typeface="Arial" pitchFamily="34" charset="0"/>
                <a:cs typeface="Arial" pitchFamily="34" charset="0"/>
              </a:rPr>
              <a:t>→ </a:t>
            </a:r>
            <a:r>
              <a:rPr lang="en-US" altLang="de-DE" sz="2400" dirty="0" smtClean="0">
                <a:solidFill>
                  <a:srgbClr val="FF0000"/>
                </a:solidFill>
                <a:latin typeface="Tahoma" pitchFamily="34" charset="0"/>
              </a:rPr>
              <a:t>L = 10</a:t>
            </a:r>
            <a:r>
              <a:rPr lang="en-US" altLang="de-DE" sz="2400" baseline="30000" dirty="0" smtClean="0">
                <a:solidFill>
                  <a:srgbClr val="FF0000"/>
                </a:solidFill>
                <a:latin typeface="Tahoma" pitchFamily="34" charset="0"/>
              </a:rPr>
              <a:t>27</a:t>
            </a:r>
            <a:r>
              <a:rPr lang="en-US" altLang="de-DE" sz="2400" dirty="0" smtClean="0">
                <a:solidFill>
                  <a:srgbClr val="FF0000"/>
                </a:solidFill>
                <a:latin typeface="Tahoma" pitchFamily="34" charset="0"/>
              </a:rPr>
              <a:t> cm</a:t>
            </a:r>
            <a:r>
              <a:rPr lang="en-US" altLang="de-DE" sz="2400" baseline="30000" dirty="0" smtClean="0">
                <a:solidFill>
                  <a:srgbClr val="FF0000"/>
                </a:solidFill>
                <a:latin typeface="Tahoma" pitchFamily="34" charset="0"/>
              </a:rPr>
              <a:t>-2</a:t>
            </a:r>
            <a:r>
              <a:rPr lang="en-US" altLang="de-DE" sz="2400" dirty="0" smtClean="0">
                <a:solidFill>
                  <a:srgbClr val="FF0000"/>
                </a:solidFill>
                <a:latin typeface="Tahoma" pitchFamily="34" charset="0"/>
              </a:rPr>
              <a:t>s</a:t>
            </a:r>
            <a:r>
              <a:rPr lang="en-US" altLang="de-DE" sz="2400" baseline="30000" dirty="0" smtClean="0">
                <a:solidFill>
                  <a:srgbClr val="FF0000"/>
                </a:solidFill>
                <a:latin typeface="Tahoma" pitchFamily="34" charset="0"/>
              </a:rPr>
              <a:t>-1</a:t>
            </a:r>
            <a:r>
              <a:rPr lang="en-US" altLang="de-DE" sz="2400" dirty="0" smtClean="0">
                <a:solidFill>
                  <a:srgbClr val="FF0000"/>
                </a:solidFill>
                <a:latin typeface="Tahoma" pitchFamily="34" charset="0"/>
              </a:rPr>
              <a:t> </a:t>
            </a:r>
            <a:endParaRPr lang="en-US" altLang="de-DE" sz="2400" baseline="30000" dirty="0" smtClean="0">
              <a:solidFill>
                <a:srgbClr val="FF0000"/>
              </a:solidFill>
              <a:latin typeface="Tahoma" pitchFamily="34" charset="0"/>
            </a:endParaRPr>
          </a:p>
          <a:p>
            <a:pPr fontAlgn="base">
              <a:spcBef>
                <a:spcPct val="0"/>
              </a:spcBef>
              <a:spcAft>
                <a:spcPct val="0"/>
              </a:spcAft>
            </a:pPr>
            <a:r>
              <a:rPr lang="en-US" altLang="de-DE" sz="2400" dirty="0" smtClean="0">
                <a:solidFill>
                  <a:srgbClr val="000000"/>
                </a:solidFill>
                <a:latin typeface="Tahoma" pitchFamily="34" charset="0"/>
              </a:rPr>
              <a:t>F = 10</a:t>
            </a:r>
            <a:r>
              <a:rPr lang="en-US" altLang="de-DE" sz="2400" baseline="30000" dirty="0" smtClean="0">
                <a:solidFill>
                  <a:srgbClr val="000000"/>
                </a:solidFill>
                <a:latin typeface="Tahoma" pitchFamily="34" charset="0"/>
              </a:rPr>
              <a:t>-5</a:t>
            </a:r>
            <a:r>
              <a:rPr lang="en-US" altLang="de-DE" sz="2400" dirty="0" smtClean="0">
                <a:solidFill>
                  <a:srgbClr val="000000"/>
                </a:solidFill>
                <a:latin typeface="Tahoma" pitchFamily="34" charset="0"/>
              </a:rPr>
              <a:t> cm</a:t>
            </a:r>
            <a:r>
              <a:rPr lang="en-US" altLang="de-DE" sz="2400" baseline="30000" dirty="0" smtClean="0">
                <a:solidFill>
                  <a:srgbClr val="000000"/>
                </a:solidFill>
                <a:latin typeface="Tahoma" pitchFamily="34" charset="0"/>
              </a:rPr>
              <a:t>2</a:t>
            </a:r>
          </a:p>
          <a:p>
            <a:pPr fontAlgn="base">
              <a:spcBef>
                <a:spcPct val="0"/>
              </a:spcBef>
              <a:spcAft>
                <a:spcPct val="0"/>
              </a:spcAft>
            </a:pPr>
            <a:r>
              <a:rPr lang="en-US" altLang="de-DE" sz="1400" dirty="0" smtClean="0">
                <a:solidFill>
                  <a:srgbClr val="000000"/>
                </a:solidFill>
                <a:latin typeface="Arial" pitchFamily="34" charset="0"/>
                <a:cs typeface="Arial" pitchFamily="34" charset="0"/>
              </a:rPr>
              <a:t>            </a:t>
            </a:r>
            <a:endParaRPr lang="en-US" altLang="de-DE" sz="1400" dirty="0" smtClean="0">
              <a:solidFill>
                <a:srgbClr val="000000"/>
              </a:solidFill>
              <a:latin typeface="Tahoma" pitchFamily="34" charset="0"/>
            </a:endParaRPr>
          </a:p>
          <a:p>
            <a:pPr fontAlgn="base">
              <a:spcBef>
                <a:spcPct val="0"/>
              </a:spcBef>
              <a:spcAft>
                <a:spcPct val="0"/>
              </a:spcAft>
            </a:pPr>
            <a:r>
              <a:rPr lang="en-US" altLang="de-DE" sz="2400" u="sng" dirty="0" smtClean="0">
                <a:solidFill>
                  <a:srgbClr val="000000"/>
                </a:solidFill>
                <a:latin typeface="Tahoma" pitchFamily="34" charset="0"/>
              </a:rPr>
              <a:t>Reaction rate R = L · </a:t>
            </a:r>
            <a:r>
              <a:rPr lang="el-GR" altLang="de-DE" sz="2400" u="sng" dirty="0" smtClean="0">
                <a:solidFill>
                  <a:srgbClr val="000000"/>
                </a:solidFill>
                <a:latin typeface="Tahoma" pitchFamily="34" charset="0"/>
              </a:rPr>
              <a:t>σ</a:t>
            </a:r>
            <a:r>
              <a:rPr lang="de-DE" altLang="de-DE" sz="2400" u="sng" dirty="0" smtClean="0">
                <a:solidFill>
                  <a:srgbClr val="000000"/>
                </a:solidFill>
                <a:latin typeface="Tahoma" pitchFamily="34" charset="0"/>
              </a:rPr>
              <a:t> </a:t>
            </a:r>
          </a:p>
          <a:p>
            <a:pPr fontAlgn="base">
              <a:spcBef>
                <a:spcPct val="0"/>
              </a:spcBef>
              <a:spcAft>
                <a:spcPct val="0"/>
              </a:spcAft>
            </a:pPr>
            <a:r>
              <a:rPr lang="el-GR" altLang="de-DE" sz="2400" dirty="0" smtClean="0">
                <a:solidFill>
                  <a:srgbClr val="000000"/>
                </a:solidFill>
                <a:latin typeface="Tahoma" pitchFamily="34" charset="0"/>
              </a:rPr>
              <a:t>σ</a:t>
            </a:r>
            <a:r>
              <a:rPr lang="de-DE" altLang="de-DE" sz="2400" dirty="0" smtClean="0">
                <a:solidFill>
                  <a:srgbClr val="000000"/>
                </a:solidFill>
                <a:latin typeface="Tahoma" pitchFamily="34" charset="0"/>
              </a:rPr>
              <a:t> </a:t>
            </a:r>
            <a:r>
              <a:rPr lang="en-US" altLang="de-DE" sz="2400" dirty="0" smtClean="0">
                <a:solidFill>
                  <a:srgbClr val="000000"/>
                </a:solidFill>
                <a:latin typeface="Tahoma" pitchFamily="34" charset="0"/>
                <a:sym typeface="Symbol" pitchFamily="18" charset="2"/>
              </a:rPr>
              <a:t>= reaction cross section</a:t>
            </a:r>
            <a:endParaRPr lang="en-US" altLang="de-DE" sz="2800" dirty="0" smtClean="0">
              <a:solidFill>
                <a:srgbClr val="000000"/>
              </a:solidFill>
              <a:latin typeface="Tahoma" pitchFamily="34" charset="0"/>
              <a:sym typeface="Symbol" pitchFamily="18" charset="2"/>
            </a:endParaRPr>
          </a:p>
          <a:p>
            <a:pPr fontAlgn="base">
              <a:spcBef>
                <a:spcPct val="0"/>
              </a:spcBef>
              <a:spcAft>
                <a:spcPct val="0"/>
              </a:spcAft>
            </a:pPr>
            <a:r>
              <a:rPr lang="el-GR" altLang="de-DE" sz="2400" dirty="0" smtClean="0">
                <a:solidFill>
                  <a:srgbClr val="000000"/>
                </a:solidFill>
                <a:latin typeface="Tahoma" pitchFamily="34" charset="0"/>
              </a:rPr>
              <a:t>σ</a:t>
            </a:r>
            <a:r>
              <a:rPr lang="de-DE" altLang="de-DE" sz="2400" dirty="0" smtClean="0">
                <a:solidFill>
                  <a:srgbClr val="000000"/>
                </a:solidFill>
                <a:latin typeface="Tahoma" pitchFamily="34" charset="0"/>
              </a:rPr>
              <a:t> </a:t>
            </a:r>
            <a:r>
              <a:rPr lang="en-US" altLang="de-DE" sz="2400" dirty="0" smtClean="0">
                <a:solidFill>
                  <a:srgbClr val="000000"/>
                </a:solidFill>
                <a:latin typeface="Tahoma" pitchFamily="34" charset="0"/>
                <a:sym typeface="Symbol" pitchFamily="18" charset="2"/>
              </a:rPr>
              <a:t> = </a:t>
            </a:r>
            <a:r>
              <a:rPr lang="en-US" altLang="de-DE" sz="2800" dirty="0" smtClean="0">
                <a:solidFill>
                  <a:srgbClr val="000000"/>
                </a:solidFill>
                <a:latin typeface="Tahoma" pitchFamily="34" charset="0"/>
                <a:sym typeface="Symbol" pitchFamily="18" charset="2"/>
              </a:rPr>
              <a:t></a:t>
            </a:r>
            <a:r>
              <a:rPr lang="en-US" altLang="de-DE" sz="2400" dirty="0" smtClean="0">
                <a:solidFill>
                  <a:srgbClr val="000000"/>
                </a:solidFill>
                <a:latin typeface="Tahoma" pitchFamily="34" charset="0"/>
                <a:sym typeface="Symbol" pitchFamily="18" charset="2"/>
              </a:rPr>
              <a:t> </a:t>
            </a:r>
            <a:r>
              <a:rPr lang="en-US" altLang="de-DE" sz="2400" dirty="0" smtClean="0">
                <a:solidFill>
                  <a:srgbClr val="000000"/>
                </a:solidFill>
                <a:latin typeface="Tahoma" pitchFamily="34" charset="0"/>
              </a:rPr>
              <a:t>· (2 ·R)</a:t>
            </a:r>
            <a:r>
              <a:rPr lang="en-US" altLang="de-DE" sz="2400" baseline="30000" dirty="0" smtClean="0">
                <a:solidFill>
                  <a:srgbClr val="000000"/>
                </a:solidFill>
                <a:latin typeface="Tahoma" pitchFamily="34" charset="0"/>
              </a:rPr>
              <a:t>2</a:t>
            </a:r>
            <a:r>
              <a:rPr lang="en-US" altLang="de-DE" sz="2400" dirty="0" smtClean="0">
                <a:solidFill>
                  <a:srgbClr val="000000"/>
                </a:solidFill>
                <a:latin typeface="Tahoma" pitchFamily="34" charset="0"/>
              </a:rPr>
              <a:t> = 4 </a:t>
            </a:r>
            <a:r>
              <a:rPr lang="en-US" altLang="de-DE" sz="2800" dirty="0" smtClean="0">
                <a:solidFill>
                  <a:srgbClr val="000000"/>
                </a:solidFill>
                <a:latin typeface="Tahoma" pitchFamily="34" charset="0"/>
                <a:sym typeface="Symbol" pitchFamily="18" charset="2"/>
              </a:rPr>
              <a:t></a:t>
            </a:r>
            <a:r>
              <a:rPr lang="en-US" altLang="de-DE" sz="2400" dirty="0" smtClean="0">
                <a:solidFill>
                  <a:srgbClr val="000000"/>
                </a:solidFill>
                <a:latin typeface="Tahoma" pitchFamily="34" charset="0"/>
              </a:rPr>
              <a:t>·(r</a:t>
            </a:r>
            <a:r>
              <a:rPr lang="en-US" altLang="de-DE" sz="2400" baseline="-25000" dirty="0" smtClean="0">
                <a:solidFill>
                  <a:srgbClr val="000000"/>
                </a:solidFill>
                <a:latin typeface="Tahoma" pitchFamily="34" charset="0"/>
              </a:rPr>
              <a:t>0</a:t>
            </a:r>
            <a:r>
              <a:rPr lang="en-US" altLang="de-DE" sz="2400" dirty="0" smtClean="0">
                <a:solidFill>
                  <a:srgbClr val="000000"/>
                </a:solidFill>
                <a:latin typeface="Tahoma" pitchFamily="34" charset="0"/>
              </a:rPr>
              <a:t>·A</a:t>
            </a:r>
            <a:r>
              <a:rPr lang="en-US" altLang="de-DE" sz="2400" baseline="30000" dirty="0" smtClean="0">
                <a:solidFill>
                  <a:srgbClr val="000000"/>
                </a:solidFill>
                <a:latin typeface="Tahoma" pitchFamily="34" charset="0"/>
              </a:rPr>
              <a:t>1/3</a:t>
            </a:r>
            <a:r>
              <a:rPr lang="en-US" altLang="de-DE" sz="2400" dirty="0" smtClean="0">
                <a:solidFill>
                  <a:srgbClr val="000000"/>
                </a:solidFill>
                <a:latin typeface="Tahoma" pitchFamily="34" charset="0"/>
              </a:rPr>
              <a:t>)</a:t>
            </a:r>
            <a:r>
              <a:rPr lang="en-US" altLang="de-DE" sz="2400" baseline="30000" dirty="0" smtClean="0">
                <a:solidFill>
                  <a:srgbClr val="000000"/>
                </a:solidFill>
                <a:latin typeface="Tahoma" pitchFamily="34" charset="0"/>
              </a:rPr>
              <a:t>2</a:t>
            </a:r>
            <a:r>
              <a:rPr lang="en-US" altLang="de-DE" sz="2400" dirty="0" smtClean="0">
                <a:solidFill>
                  <a:srgbClr val="000000"/>
                </a:solidFill>
                <a:latin typeface="Tahoma" pitchFamily="34" charset="0"/>
              </a:rPr>
              <a:t>  with  r</a:t>
            </a:r>
            <a:r>
              <a:rPr lang="en-US" altLang="de-DE" sz="2400" baseline="-25000" dirty="0" smtClean="0">
                <a:solidFill>
                  <a:srgbClr val="000000"/>
                </a:solidFill>
                <a:latin typeface="Tahoma" pitchFamily="34" charset="0"/>
              </a:rPr>
              <a:t>0</a:t>
            </a:r>
            <a:r>
              <a:rPr lang="en-US" altLang="de-DE" sz="2400" dirty="0" smtClean="0">
                <a:solidFill>
                  <a:srgbClr val="000000"/>
                </a:solidFill>
                <a:latin typeface="Tahoma" pitchFamily="34" charset="0"/>
              </a:rPr>
              <a:t>=1.2 </a:t>
            </a:r>
            <a:r>
              <a:rPr lang="en-US" altLang="de-DE" sz="2400" dirty="0" err="1" smtClean="0">
                <a:solidFill>
                  <a:srgbClr val="000000"/>
                </a:solidFill>
                <a:latin typeface="Tahoma" pitchFamily="34" charset="0"/>
              </a:rPr>
              <a:t>fm</a:t>
            </a:r>
            <a:endParaRPr lang="en-US" altLang="de-DE" sz="2400" dirty="0" smtClean="0">
              <a:solidFill>
                <a:srgbClr val="000000"/>
              </a:solidFill>
              <a:latin typeface="Tahoma" pitchFamily="34" charset="0"/>
            </a:endParaRPr>
          </a:p>
          <a:p>
            <a:pPr fontAlgn="base">
              <a:spcBef>
                <a:spcPct val="0"/>
              </a:spcBef>
              <a:spcAft>
                <a:spcPct val="0"/>
              </a:spcAft>
            </a:pPr>
            <a:r>
              <a:rPr lang="en-US" altLang="de-DE" sz="2400" dirty="0" err="1" smtClean="0">
                <a:solidFill>
                  <a:srgbClr val="000000"/>
                </a:solidFill>
                <a:latin typeface="Tahoma" pitchFamily="34" charset="0"/>
              </a:rPr>
              <a:t>Au+Au</a:t>
            </a:r>
            <a:r>
              <a:rPr lang="en-US" altLang="de-DE" sz="2400" dirty="0" smtClean="0">
                <a:solidFill>
                  <a:srgbClr val="000000"/>
                </a:solidFill>
                <a:latin typeface="Tahoma" pitchFamily="34" charset="0"/>
              </a:rPr>
              <a:t> collisions: A=197 </a:t>
            </a:r>
            <a:r>
              <a:rPr lang="en-US" altLang="de-DE" sz="2400" dirty="0" smtClean="0">
                <a:solidFill>
                  <a:srgbClr val="000000"/>
                </a:solidFill>
                <a:latin typeface="Tahoma" pitchFamily="34" charset="0"/>
                <a:sym typeface="Symbol" pitchFamily="18" charset="2"/>
              </a:rPr>
              <a:t> </a:t>
            </a:r>
            <a:r>
              <a:rPr lang="el-GR" altLang="de-DE" sz="2400" dirty="0" smtClean="0">
                <a:solidFill>
                  <a:srgbClr val="000000"/>
                </a:solidFill>
                <a:latin typeface="Tahoma" pitchFamily="34" charset="0"/>
              </a:rPr>
              <a:t>σ</a:t>
            </a:r>
            <a:r>
              <a:rPr lang="en-US" altLang="de-DE" sz="2400" dirty="0" smtClean="0">
                <a:solidFill>
                  <a:srgbClr val="000000"/>
                </a:solidFill>
                <a:latin typeface="Tahoma" pitchFamily="34" charset="0"/>
                <a:sym typeface="Symbol" pitchFamily="18" charset="2"/>
              </a:rPr>
              <a:t> = 6 barn,  1 barn = 10</a:t>
            </a:r>
            <a:r>
              <a:rPr lang="en-US" altLang="de-DE" sz="2400" baseline="30000" dirty="0" smtClean="0">
                <a:solidFill>
                  <a:srgbClr val="000000"/>
                </a:solidFill>
                <a:latin typeface="Tahoma" pitchFamily="34" charset="0"/>
                <a:sym typeface="Symbol" pitchFamily="18" charset="2"/>
              </a:rPr>
              <a:t>-24</a:t>
            </a:r>
            <a:r>
              <a:rPr lang="en-US" altLang="de-DE" sz="2400" dirty="0" smtClean="0">
                <a:solidFill>
                  <a:srgbClr val="000000"/>
                </a:solidFill>
                <a:latin typeface="Tahoma" pitchFamily="34" charset="0"/>
                <a:sym typeface="Symbol" pitchFamily="18" charset="2"/>
              </a:rPr>
              <a:t> cm</a:t>
            </a:r>
            <a:r>
              <a:rPr lang="en-US" altLang="de-DE" sz="2400" baseline="30000" dirty="0" smtClean="0">
                <a:solidFill>
                  <a:srgbClr val="000000"/>
                </a:solidFill>
                <a:latin typeface="Tahoma" pitchFamily="34" charset="0"/>
                <a:sym typeface="Symbol" pitchFamily="18" charset="2"/>
              </a:rPr>
              <a:t>2</a:t>
            </a:r>
          </a:p>
          <a:p>
            <a:pPr fontAlgn="base">
              <a:spcBef>
                <a:spcPct val="0"/>
              </a:spcBef>
              <a:spcAft>
                <a:spcPct val="0"/>
              </a:spcAft>
            </a:pPr>
            <a:endParaRPr lang="en-US" altLang="de-DE" sz="1400" baseline="30000" dirty="0" smtClean="0">
              <a:solidFill>
                <a:srgbClr val="000000"/>
              </a:solidFill>
              <a:latin typeface="Tahoma" pitchFamily="34" charset="0"/>
              <a:sym typeface="Symbol" pitchFamily="18" charset="2"/>
            </a:endParaRPr>
          </a:p>
          <a:p>
            <a:pPr fontAlgn="base">
              <a:spcBef>
                <a:spcPct val="0"/>
              </a:spcBef>
              <a:spcAft>
                <a:spcPct val="0"/>
              </a:spcAft>
            </a:pPr>
            <a:r>
              <a:rPr lang="en-US" altLang="de-DE" sz="2400" dirty="0" smtClean="0">
                <a:solidFill>
                  <a:srgbClr val="000000"/>
                </a:solidFill>
                <a:latin typeface="Tahoma" pitchFamily="34" charset="0"/>
                <a:sym typeface="Symbol" pitchFamily="18" charset="2"/>
              </a:rPr>
              <a:t>Collider reaction rates for </a:t>
            </a:r>
            <a:r>
              <a:rPr lang="en-US" altLang="de-DE" sz="2400" dirty="0" err="1" smtClean="0">
                <a:solidFill>
                  <a:srgbClr val="000000"/>
                </a:solidFill>
                <a:latin typeface="Tahoma" pitchFamily="34" charset="0"/>
                <a:sym typeface="Symbol" pitchFamily="18" charset="2"/>
              </a:rPr>
              <a:t>Au+Au</a:t>
            </a:r>
            <a:r>
              <a:rPr lang="en-US" altLang="de-DE" sz="2400" dirty="0" smtClean="0">
                <a:solidFill>
                  <a:srgbClr val="000000"/>
                </a:solidFill>
                <a:latin typeface="Tahoma" pitchFamily="34" charset="0"/>
                <a:sym typeface="Symbol" pitchFamily="18" charset="2"/>
              </a:rPr>
              <a:t>: </a:t>
            </a:r>
          </a:p>
          <a:p>
            <a:pPr fontAlgn="base">
              <a:spcBef>
                <a:spcPct val="0"/>
              </a:spcBef>
              <a:spcAft>
                <a:spcPct val="0"/>
              </a:spcAft>
            </a:pPr>
            <a:r>
              <a:rPr lang="en-US" altLang="de-DE" sz="2400" dirty="0" smtClean="0">
                <a:solidFill>
                  <a:srgbClr val="FF0000"/>
                </a:solidFill>
                <a:latin typeface="Tahoma" pitchFamily="34" charset="0"/>
                <a:sym typeface="Symbol" pitchFamily="18" charset="2"/>
              </a:rPr>
              <a:t>R = </a:t>
            </a:r>
            <a:r>
              <a:rPr lang="en-US" altLang="de-DE" sz="2400" dirty="0" smtClean="0">
                <a:solidFill>
                  <a:srgbClr val="FF0000"/>
                </a:solidFill>
                <a:latin typeface="Tahoma" pitchFamily="34" charset="0"/>
              </a:rPr>
              <a:t>10</a:t>
            </a:r>
            <a:r>
              <a:rPr lang="en-US" altLang="de-DE" sz="2400" baseline="30000" dirty="0" smtClean="0">
                <a:solidFill>
                  <a:srgbClr val="FF0000"/>
                </a:solidFill>
                <a:latin typeface="Tahoma" pitchFamily="34" charset="0"/>
              </a:rPr>
              <a:t>27</a:t>
            </a:r>
            <a:r>
              <a:rPr lang="en-US" altLang="de-DE" sz="2400" dirty="0" smtClean="0">
                <a:solidFill>
                  <a:srgbClr val="FF0000"/>
                </a:solidFill>
                <a:latin typeface="Tahoma" pitchFamily="34" charset="0"/>
              </a:rPr>
              <a:t> cm</a:t>
            </a:r>
            <a:r>
              <a:rPr lang="en-US" altLang="de-DE" sz="2400" baseline="30000" dirty="0" smtClean="0">
                <a:solidFill>
                  <a:srgbClr val="FF0000"/>
                </a:solidFill>
                <a:latin typeface="Tahoma" pitchFamily="34" charset="0"/>
              </a:rPr>
              <a:t>-2</a:t>
            </a:r>
            <a:r>
              <a:rPr lang="en-US" altLang="de-DE" sz="2400" dirty="0" smtClean="0">
                <a:solidFill>
                  <a:srgbClr val="FF0000"/>
                </a:solidFill>
                <a:latin typeface="Tahoma" pitchFamily="34" charset="0"/>
              </a:rPr>
              <a:t>s</a:t>
            </a:r>
            <a:r>
              <a:rPr lang="en-US" altLang="de-DE" sz="2400" baseline="30000" dirty="0" smtClean="0">
                <a:solidFill>
                  <a:srgbClr val="FF0000"/>
                </a:solidFill>
                <a:latin typeface="Tahoma" pitchFamily="34" charset="0"/>
              </a:rPr>
              <a:t>-1</a:t>
            </a:r>
            <a:r>
              <a:rPr lang="en-US" altLang="de-DE" sz="2400" dirty="0" smtClean="0">
                <a:solidFill>
                  <a:srgbClr val="FF0000"/>
                </a:solidFill>
                <a:latin typeface="Tahoma" pitchFamily="34" charset="0"/>
              </a:rPr>
              <a:t> · 6·</a:t>
            </a:r>
            <a:r>
              <a:rPr lang="en-US" altLang="de-DE" sz="2400" dirty="0" smtClean="0">
                <a:solidFill>
                  <a:srgbClr val="FF0000"/>
                </a:solidFill>
                <a:latin typeface="Tahoma" pitchFamily="34" charset="0"/>
                <a:sym typeface="Symbol" pitchFamily="18" charset="2"/>
              </a:rPr>
              <a:t>10</a:t>
            </a:r>
            <a:r>
              <a:rPr lang="en-US" altLang="de-DE" sz="2400" baseline="30000" dirty="0" smtClean="0">
                <a:solidFill>
                  <a:srgbClr val="FF0000"/>
                </a:solidFill>
                <a:latin typeface="Tahoma" pitchFamily="34" charset="0"/>
                <a:sym typeface="Symbol" pitchFamily="18" charset="2"/>
              </a:rPr>
              <a:t>-24</a:t>
            </a:r>
            <a:r>
              <a:rPr lang="en-US" altLang="de-DE" sz="2400" dirty="0" smtClean="0">
                <a:solidFill>
                  <a:srgbClr val="FF0000"/>
                </a:solidFill>
                <a:latin typeface="Tahoma" pitchFamily="34" charset="0"/>
                <a:sym typeface="Symbol" pitchFamily="18" charset="2"/>
              </a:rPr>
              <a:t> cm</a:t>
            </a:r>
            <a:r>
              <a:rPr lang="en-US" altLang="de-DE" sz="2400" baseline="30000" dirty="0" smtClean="0">
                <a:solidFill>
                  <a:srgbClr val="FF0000"/>
                </a:solidFill>
                <a:latin typeface="Tahoma" pitchFamily="34" charset="0"/>
                <a:sym typeface="Symbol" pitchFamily="18" charset="2"/>
              </a:rPr>
              <a:t>2</a:t>
            </a:r>
            <a:r>
              <a:rPr lang="en-US" altLang="de-DE" sz="2400" dirty="0" smtClean="0">
                <a:solidFill>
                  <a:srgbClr val="FF0000"/>
                </a:solidFill>
                <a:latin typeface="Tahoma" pitchFamily="34" charset="0"/>
                <a:sym typeface="Symbol" pitchFamily="18" charset="2"/>
              </a:rPr>
              <a:t> = 6000 s</a:t>
            </a:r>
            <a:r>
              <a:rPr lang="en-US" altLang="de-DE" sz="2400" baseline="30000" dirty="0" smtClean="0">
                <a:solidFill>
                  <a:srgbClr val="FF0000"/>
                </a:solidFill>
                <a:latin typeface="Tahoma" pitchFamily="34" charset="0"/>
                <a:sym typeface="Symbol" pitchFamily="18" charset="2"/>
              </a:rPr>
              <a:t>-1</a:t>
            </a:r>
          </a:p>
        </p:txBody>
      </p:sp>
      <p:sp>
        <p:nvSpPr>
          <p:cNvPr id="434179" name="Text Box 3"/>
          <p:cNvSpPr txBox="1">
            <a:spLocks noChangeArrowheads="1"/>
          </p:cNvSpPr>
          <p:nvPr/>
        </p:nvSpPr>
        <p:spPr bwMode="auto">
          <a:xfrm>
            <a:off x="827088" y="692696"/>
            <a:ext cx="7223125" cy="5191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de-DE" sz="2800" dirty="0" smtClean="0">
                <a:solidFill>
                  <a:srgbClr val="000000"/>
                </a:solidFill>
                <a:latin typeface="Tahoma" pitchFamily="34" charset="0"/>
              </a:rPr>
              <a:t>Collider Luminosity: </a:t>
            </a:r>
            <a:r>
              <a:rPr lang="en-US" altLang="de-DE" sz="2800" dirty="0" smtClean="0">
                <a:solidFill>
                  <a:srgbClr val="FF0000"/>
                </a:solidFill>
                <a:latin typeface="Tahoma" pitchFamily="34" charset="0"/>
              </a:rPr>
              <a:t>L = N</a:t>
            </a:r>
            <a:r>
              <a:rPr lang="en-US" altLang="de-DE" sz="2800" baseline="-25000" dirty="0" smtClean="0">
                <a:solidFill>
                  <a:srgbClr val="FF0000"/>
                </a:solidFill>
                <a:latin typeface="Tahoma" pitchFamily="34" charset="0"/>
              </a:rPr>
              <a:t>1</a:t>
            </a:r>
            <a:r>
              <a:rPr lang="en-US" altLang="de-DE" sz="2800" dirty="0" smtClean="0">
                <a:solidFill>
                  <a:srgbClr val="FF0000"/>
                </a:solidFill>
                <a:latin typeface="Tahoma" pitchFamily="34" charset="0"/>
              </a:rPr>
              <a:t>·</a:t>
            </a:r>
            <a:r>
              <a:rPr lang="en-US" altLang="de-DE" sz="2800" dirty="0" smtClean="0">
                <a:solidFill>
                  <a:srgbClr val="FF0000"/>
                </a:solidFill>
                <a:latin typeface="Tahoma" pitchFamily="34" charset="0"/>
                <a:sym typeface="Symbol" pitchFamily="18" charset="2"/>
              </a:rPr>
              <a:t>N</a:t>
            </a:r>
            <a:r>
              <a:rPr lang="en-US" altLang="de-DE" sz="2800" baseline="-25000" dirty="0" smtClean="0">
                <a:solidFill>
                  <a:srgbClr val="FF0000"/>
                </a:solidFill>
                <a:latin typeface="Tahoma" pitchFamily="34" charset="0"/>
                <a:sym typeface="Symbol" pitchFamily="18" charset="2"/>
              </a:rPr>
              <a:t>2</a:t>
            </a:r>
            <a:r>
              <a:rPr lang="en-US" altLang="de-DE" sz="2800" dirty="0" smtClean="0">
                <a:solidFill>
                  <a:srgbClr val="FF0000"/>
                </a:solidFill>
                <a:latin typeface="Tahoma" pitchFamily="34" charset="0"/>
                <a:sym typeface="Symbol" pitchFamily="18" charset="2"/>
              </a:rPr>
              <a:t>·B / F [cm</a:t>
            </a:r>
            <a:r>
              <a:rPr lang="en-US" altLang="de-DE" sz="2800" baseline="30000" dirty="0" smtClean="0">
                <a:solidFill>
                  <a:srgbClr val="FF0000"/>
                </a:solidFill>
                <a:latin typeface="Tahoma" pitchFamily="34" charset="0"/>
                <a:sym typeface="Symbol" pitchFamily="18" charset="2"/>
              </a:rPr>
              <a:t>-2</a:t>
            </a:r>
            <a:r>
              <a:rPr lang="en-US" altLang="de-DE" sz="2800" dirty="0" smtClean="0">
                <a:solidFill>
                  <a:srgbClr val="FF0000"/>
                </a:solidFill>
                <a:latin typeface="Tahoma" pitchFamily="34" charset="0"/>
                <a:sym typeface="Symbol" pitchFamily="18" charset="2"/>
              </a:rPr>
              <a:t>s</a:t>
            </a:r>
            <a:r>
              <a:rPr lang="en-US" altLang="de-DE" sz="2800" baseline="30000" dirty="0" smtClean="0">
                <a:solidFill>
                  <a:srgbClr val="FF0000"/>
                </a:solidFill>
                <a:latin typeface="Tahoma" pitchFamily="34" charset="0"/>
                <a:sym typeface="Symbol" pitchFamily="18" charset="2"/>
              </a:rPr>
              <a:t>-1</a:t>
            </a:r>
            <a:r>
              <a:rPr lang="en-US" altLang="de-DE" sz="2800" dirty="0" smtClean="0">
                <a:solidFill>
                  <a:srgbClr val="FF0000"/>
                </a:solidFill>
                <a:latin typeface="Tahoma" pitchFamily="34" charset="0"/>
                <a:sym typeface="Symbol" pitchFamily="18" charset="2"/>
              </a:rPr>
              <a:t>]</a:t>
            </a:r>
          </a:p>
        </p:txBody>
      </p:sp>
      <p:sp>
        <p:nvSpPr>
          <p:cNvPr id="2" name="Textfeld 1"/>
          <p:cNvSpPr txBox="1"/>
          <p:nvPr/>
        </p:nvSpPr>
        <p:spPr>
          <a:xfrm>
            <a:off x="1761134" y="44624"/>
            <a:ext cx="4899098" cy="646331"/>
          </a:xfrm>
          <a:prstGeom prst="rect">
            <a:avLst/>
          </a:prstGeom>
          <a:noFill/>
        </p:spPr>
        <p:txBody>
          <a:bodyPr wrap="none" rtlCol="0">
            <a:spAutoFit/>
          </a:bodyPr>
          <a:lstStyle/>
          <a:p>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Reaction</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rates</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Collider</a:t>
            </a:r>
            <a:endParaRPr lang="de-DE"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Ellipse 2"/>
          <p:cNvSpPr/>
          <p:nvPr/>
        </p:nvSpPr>
        <p:spPr>
          <a:xfrm>
            <a:off x="7767120" y="4309338"/>
            <a:ext cx="556035" cy="5384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8316426" y="4309338"/>
            <a:ext cx="556035" cy="5384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919" y="4013924"/>
            <a:ext cx="1154608" cy="112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a:off x="8045137" y="4578575"/>
            <a:ext cx="2780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889134" y="4509843"/>
            <a:ext cx="338554" cy="369332"/>
          </a:xfrm>
          <a:prstGeom prst="rect">
            <a:avLst/>
          </a:prstGeom>
          <a:noFill/>
        </p:spPr>
        <p:txBody>
          <a:bodyPr wrap="none" rtlCol="0">
            <a:spAutoFit/>
          </a:bodyPr>
          <a:lstStyle/>
          <a:p>
            <a:r>
              <a:rPr lang="de-DE" dirty="0" smtClean="0">
                <a:latin typeface="Tahoma" panose="020B0604030504040204" pitchFamily="34" charset="0"/>
                <a:ea typeface="Tahoma" panose="020B0604030504040204" pitchFamily="34" charset="0"/>
                <a:cs typeface="Tahoma" panose="020B0604030504040204" pitchFamily="34" charset="0"/>
              </a:rPr>
              <a:t>R</a:t>
            </a:r>
            <a:endParaRPr lang="de-DE" dirty="0">
              <a:latin typeface="Tahoma" panose="020B0604030504040204" pitchFamily="34" charset="0"/>
              <a:ea typeface="Tahoma" panose="020B0604030504040204" pitchFamily="34" charset="0"/>
              <a:cs typeface="Tahoma" panose="020B0604030504040204" pitchFamily="34" charset="0"/>
            </a:endParaRPr>
          </a:p>
        </p:txBody>
      </p:sp>
      <p:sp>
        <p:nvSpPr>
          <p:cNvPr id="8" name="Textfeld 7"/>
          <p:cNvSpPr txBox="1"/>
          <p:nvPr/>
        </p:nvSpPr>
        <p:spPr>
          <a:xfrm>
            <a:off x="8311735" y="3733274"/>
            <a:ext cx="401072" cy="523220"/>
          </a:xfrm>
          <a:prstGeom prst="rect">
            <a:avLst/>
          </a:prstGeom>
          <a:noFill/>
        </p:spPr>
        <p:txBody>
          <a:bodyPr wrap="none" rtlCol="0">
            <a:spAutoFit/>
          </a:bodyPr>
          <a:lstStyle/>
          <a:p>
            <a:r>
              <a:rPr lang="de-DE" sz="2800" b="1" dirty="0" smtClean="0">
                <a:solidFill>
                  <a:srgbClr val="CC0066"/>
                </a:solidFill>
                <a:latin typeface="Tahoma" panose="020B0604030504040204" pitchFamily="34" charset="0"/>
                <a:ea typeface="Tahoma" panose="020B0604030504040204" pitchFamily="34" charset="0"/>
                <a:cs typeface="Tahoma" panose="020B0604030504040204" pitchFamily="34" charset="0"/>
                <a:sym typeface="Symbol"/>
              </a:rPr>
              <a:t></a:t>
            </a:r>
            <a:endParaRPr lang="de-DE" sz="2800" b="1" dirty="0">
              <a:solidFill>
                <a:srgbClr val="CC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367120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785813" y="1321767"/>
            <a:ext cx="7495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de-DE" sz="2400" dirty="0" smtClean="0">
                <a:solidFill>
                  <a:srgbClr val="000000"/>
                </a:solidFill>
                <a:latin typeface="Tahoma" pitchFamily="34" charset="0"/>
              </a:rPr>
              <a:t>N</a:t>
            </a:r>
            <a:r>
              <a:rPr lang="en-US" altLang="de-DE" sz="2400" baseline="-25000" dirty="0" smtClean="0">
                <a:solidFill>
                  <a:srgbClr val="000000"/>
                </a:solidFill>
                <a:latin typeface="Tahoma" pitchFamily="34" charset="0"/>
              </a:rPr>
              <a:t>B</a:t>
            </a:r>
            <a:r>
              <a:rPr lang="en-US" altLang="de-DE" sz="2400" dirty="0" smtClean="0">
                <a:solidFill>
                  <a:srgbClr val="000000"/>
                </a:solidFill>
                <a:latin typeface="Tahoma" pitchFamily="34" charset="0"/>
              </a:rPr>
              <a:t> = beam particles/sec</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sym typeface="Symbol" pitchFamily="18" charset="2"/>
              </a:rPr>
              <a:t>N</a:t>
            </a:r>
            <a:r>
              <a:rPr lang="en-US" altLang="de-DE" sz="2400" baseline="-25000" dirty="0" smtClean="0">
                <a:solidFill>
                  <a:srgbClr val="000000"/>
                </a:solidFill>
                <a:latin typeface="Tahoma" pitchFamily="34" charset="0"/>
                <a:sym typeface="Symbol" pitchFamily="18" charset="2"/>
              </a:rPr>
              <a:t>T </a:t>
            </a:r>
            <a:r>
              <a:rPr lang="en-US" altLang="de-DE" sz="2400" dirty="0" smtClean="0">
                <a:solidFill>
                  <a:srgbClr val="000000"/>
                </a:solidFill>
                <a:latin typeface="Tahoma" pitchFamily="34" charset="0"/>
                <a:sym typeface="Symbol" pitchFamily="18" charset="2"/>
              </a:rPr>
              <a:t>/F</a:t>
            </a:r>
            <a:r>
              <a:rPr lang="en-US" altLang="de-DE" sz="2400" baseline="-25000" dirty="0" smtClean="0">
                <a:solidFill>
                  <a:srgbClr val="000000"/>
                </a:solidFill>
                <a:latin typeface="Tahoma" pitchFamily="34" charset="0"/>
                <a:sym typeface="Symbol" pitchFamily="18" charset="2"/>
              </a:rPr>
              <a:t> </a:t>
            </a:r>
            <a:r>
              <a:rPr lang="en-US" altLang="de-DE" sz="2400" dirty="0" smtClean="0">
                <a:solidFill>
                  <a:srgbClr val="000000"/>
                </a:solidFill>
                <a:latin typeface="Tahoma" pitchFamily="34" charset="0"/>
                <a:sym typeface="Symbol" pitchFamily="18" charset="2"/>
              </a:rPr>
              <a:t>= target atoms/cm</a:t>
            </a:r>
            <a:r>
              <a:rPr lang="en-US" altLang="de-DE" sz="2400" baseline="30000" dirty="0" smtClean="0">
                <a:solidFill>
                  <a:srgbClr val="000000"/>
                </a:solidFill>
                <a:latin typeface="Tahoma" pitchFamily="34" charset="0"/>
                <a:sym typeface="Symbol" pitchFamily="18" charset="2"/>
              </a:rPr>
              <a:t>2 </a:t>
            </a:r>
            <a:r>
              <a:rPr lang="en-US" altLang="de-DE" sz="2400" dirty="0" smtClean="0">
                <a:solidFill>
                  <a:srgbClr val="000000"/>
                </a:solidFill>
                <a:latin typeface="Tahoma" pitchFamily="34" charset="0"/>
                <a:sym typeface="Symbol" pitchFamily="18" charset="2"/>
              </a:rPr>
              <a:t>= N</a:t>
            </a:r>
            <a:r>
              <a:rPr lang="en-US" altLang="de-DE" sz="2400" baseline="-25000" dirty="0" smtClean="0">
                <a:solidFill>
                  <a:srgbClr val="000000"/>
                </a:solidFill>
                <a:latin typeface="Tahoma" pitchFamily="34" charset="0"/>
                <a:sym typeface="Symbol" pitchFamily="18" charset="2"/>
              </a:rPr>
              <a:t>A </a:t>
            </a:r>
            <a:r>
              <a:rPr lang="en-US" altLang="de-DE" sz="2400" dirty="0" smtClean="0">
                <a:solidFill>
                  <a:srgbClr val="000000"/>
                </a:solidFill>
                <a:latin typeface="Tahoma" pitchFamily="34" charset="0"/>
              </a:rPr>
              <a:t>·</a:t>
            </a:r>
            <a:r>
              <a:rPr lang="en-US" altLang="de-DE" sz="2400" baseline="-25000" dirty="0" smtClean="0">
                <a:solidFill>
                  <a:srgbClr val="000000"/>
                </a:solidFill>
                <a:latin typeface="Tahoma" pitchFamily="34" charset="0"/>
                <a:sym typeface="Symbol" pitchFamily="18" charset="2"/>
              </a:rPr>
              <a:t> </a:t>
            </a:r>
            <a:r>
              <a:rPr lang="en-US" altLang="de-DE" sz="2800" dirty="0" smtClean="0">
                <a:solidFill>
                  <a:srgbClr val="000000"/>
                </a:solidFill>
                <a:latin typeface="Tahoma" pitchFamily="34" charset="0"/>
                <a:sym typeface="Symbol" pitchFamily="18" charset="2"/>
              </a:rPr>
              <a:t></a:t>
            </a:r>
            <a:r>
              <a:rPr lang="en-US" altLang="de-DE" sz="2400" dirty="0" smtClean="0">
                <a:solidFill>
                  <a:srgbClr val="000000"/>
                </a:solidFill>
                <a:latin typeface="Tahoma" pitchFamily="34" charset="0"/>
              </a:rPr>
              <a:t>·d/A</a:t>
            </a:r>
            <a:r>
              <a:rPr lang="en-US" altLang="de-DE" sz="2400" dirty="0" smtClean="0">
                <a:solidFill>
                  <a:srgbClr val="000000"/>
                </a:solidFill>
                <a:latin typeface="Tahoma" pitchFamily="34" charset="0"/>
                <a:sym typeface="Symbol" pitchFamily="18" charset="2"/>
              </a:rPr>
              <a:t> </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sym typeface="Symbol" pitchFamily="18" charset="2"/>
              </a:rPr>
              <a:t>          with </a:t>
            </a:r>
            <a:r>
              <a:rPr lang="en-US" altLang="de-DE" sz="2400" dirty="0" err="1" smtClean="0">
                <a:solidFill>
                  <a:srgbClr val="000000"/>
                </a:solidFill>
                <a:latin typeface="Tahoma" pitchFamily="34" charset="0"/>
                <a:sym typeface="Symbol" pitchFamily="18" charset="2"/>
              </a:rPr>
              <a:t>Avogadros</a:t>
            </a:r>
            <a:r>
              <a:rPr lang="en-US" altLang="de-DE" sz="2400" dirty="0" smtClean="0">
                <a:solidFill>
                  <a:srgbClr val="000000"/>
                </a:solidFill>
                <a:latin typeface="Tahoma" pitchFamily="34" charset="0"/>
                <a:sym typeface="Symbol" pitchFamily="18" charset="2"/>
              </a:rPr>
              <a:t> Number N</a:t>
            </a:r>
            <a:r>
              <a:rPr lang="en-US" altLang="de-DE" sz="2400" baseline="-25000" dirty="0" smtClean="0">
                <a:solidFill>
                  <a:srgbClr val="000000"/>
                </a:solidFill>
                <a:latin typeface="Tahoma" pitchFamily="34" charset="0"/>
                <a:sym typeface="Symbol" pitchFamily="18" charset="2"/>
              </a:rPr>
              <a:t>A</a:t>
            </a:r>
            <a:r>
              <a:rPr lang="en-US" altLang="de-DE" sz="2400" dirty="0" smtClean="0">
                <a:solidFill>
                  <a:srgbClr val="000000"/>
                </a:solidFill>
                <a:latin typeface="Tahoma" pitchFamily="34" charset="0"/>
                <a:sym typeface="Symbol" pitchFamily="18" charset="2"/>
              </a:rPr>
              <a:t> = 6.02</a:t>
            </a:r>
            <a:r>
              <a:rPr lang="en-US" altLang="de-DE" sz="2400" dirty="0" smtClean="0">
                <a:solidFill>
                  <a:srgbClr val="000000"/>
                </a:solidFill>
                <a:latin typeface="Tahoma" pitchFamily="34" charset="0"/>
              </a:rPr>
              <a:t>·10</a:t>
            </a:r>
            <a:r>
              <a:rPr lang="en-US" altLang="de-DE" sz="2400" baseline="30000" dirty="0" smtClean="0">
                <a:solidFill>
                  <a:srgbClr val="000000"/>
                </a:solidFill>
                <a:latin typeface="Tahoma" pitchFamily="34" charset="0"/>
              </a:rPr>
              <a:t>23</a:t>
            </a:r>
            <a:r>
              <a:rPr lang="en-US" altLang="de-DE" sz="2400" dirty="0" smtClean="0">
                <a:solidFill>
                  <a:srgbClr val="000000"/>
                </a:solidFill>
                <a:latin typeface="Tahoma" pitchFamily="34" charset="0"/>
              </a:rPr>
              <a:t>·</a:t>
            </a:r>
            <a:r>
              <a:rPr lang="en-US" altLang="de-DE" sz="2400" dirty="0" smtClean="0">
                <a:solidFill>
                  <a:srgbClr val="000000"/>
                </a:solidFill>
                <a:latin typeface="Tahoma" pitchFamily="34" charset="0"/>
                <a:sym typeface="Symbol" pitchFamily="18" charset="2"/>
              </a:rPr>
              <a:t> mol</a:t>
            </a:r>
            <a:r>
              <a:rPr lang="en-US" altLang="de-DE" sz="2400" baseline="30000" dirty="0" smtClean="0">
                <a:solidFill>
                  <a:srgbClr val="000000"/>
                </a:solidFill>
                <a:latin typeface="Tahoma" pitchFamily="34" charset="0"/>
                <a:sym typeface="Symbol" pitchFamily="18" charset="2"/>
              </a:rPr>
              <a:t>-1</a:t>
            </a:r>
            <a:r>
              <a:rPr lang="en-US" altLang="de-DE" sz="2400" dirty="0" smtClean="0">
                <a:solidFill>
                  <a:srgbClr val="000000"/>
                </a:solidFill>
                <a:latin typeface="Tahoma" pitchFamily="34" charset="0"/>
                <a:sym typeface="Symbol" pitchFamily="18" charset="2"/>
              </a:rPr>
              <a:t>,</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sym typeface="Symbol" pitchFamily="18" charset="2"/>
              </a:rPr>
              <a:t>                 material density </a:t>
            </a:r>
            <a:r>
              <a:rPr lang="en-US" altLang="de-DE" sz="2800" dirty="0" smtClean="0">
                <a:solidFill>
                  <a:srgbClr val="000000"/>
                </a:solidFill>
                <a:latin typeface="Tahoma" pitchFamily="34" charset="0"/>
                <a:sym typeface="Symbol" pitchFamily="18" charset="2"/>
              </a:rPr>
              <a:t> </a:t>
            </a:r>
            <a:r>
              <a:rPr lang="en-US" altLang="de-DE" sz="2400" dirty="0" smtClean="0">
                <a:solidFill>
                  <a:srgbClr val="000000"/>
                </a:solidFill>
                <a:latin typeface="Tahoma" pitchFamily="34" charset="0"/>
                <a:sym typeface="Symbol" pitchFamily="18" charset="2"/>
              </a:rPr>
              <a:t>[g/cm</a:t>
            </a:r>
            <a:r>
              <a:rPr lang="en-US" altLang="de-DE" sz="2400" baseline="30000" dirty="0" smtClean="0">
                <a:solidFill>
                  <a:srgbClr val="000000"/>
                </a:solidFill>
                <a:latin typeface="Tahoma" pitchFamily="34" charset="0"/>
                <a:sym typeface="Symbol" pitchFamily="18" charset="2"/>
              </a:rPr>
              <a:t>3</a:t>
            </a:r>
            <a:r>
              <a:rPr lang="en-US" altLang="de-DE" sz="2400" dirty="0" smtClean="0">
                <a:solidFill>
                  <a:srgbClr val="000000"/>
                </a:solidFill>
                <a:latin typeface="Tahoma" pitchFamily="34" charset="0"/>
                <a:sym typeface="Symbol" pitchFamily="18" charset="2"/>
              </a:rPr>
              <a:t>], </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sym typeface="Symbol" pitchFamily="18" charset="2"/>
              </a:rPr>
              <a:t>                 target thickness d [cm] </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sym typeface="Symbol" pitchFamily="18" charset="2"/>
              </a:rPr>
              <a:t>                 atomic number A [g/</a:t>
            </a:r>
            <a:r>
              <a:rPr lang="en-US" altLang="de-DE" sz="2400" dirty="0" err="1" smtClean="0">
                <a:solidFill>
                  <a:srgbClr val="000000"/>
                </a:solidFill>
                <a:latin typeface="Tahoma" pitchFamily="34" charset="0"/>
                <a:sym typeface="Symbol" pitchFamily="18" charset="2"/>
              </a:rPr>
              <a:t>mol</a:t>
            </a:r>
            <a:r>
              <a:rPr lang="en-US" altLang="de-DE" sz="2400" dirty="0" smtClean="0">
                <a:solidFill>
                  <a:srgbClr val="000000"/>
                </a:solidFill>
                <a:latin typeface="Tahoma" pitchFamily="34" charset="0"/>
                <a:sym typeface="Symbol" pitchFamily="18" charset="2"/>
              </a:rPr>
              <a:t>]</a:t>
            </a:r>
          </a:p>
          <a:p>
            <a:pPr fontAlgn="base">
              <a:spcBef>
                <a:spcPct val="0"/>
              </a:spcBef>
              <a:spcAft>
                <a:spcPct val="0"/>
              </a:spcAft>
              <a:buFont typeface="Symbol" pitchFamily="18" charset="2"/>
              <a:buNone/>
            </a:pPr>
            <a:endParaRPr lang="en-US" altLang="de-DE" sz="800" u="sng" dirty="0" smtClean="0">
              <a:solidFill>
                <a:srgbClr val="000000"/>
              </a:solidFill>
              <a:latin typeface="Tahoma" pitchFamily="34" charset="0"/>
              <a:sym typeface="Symbol" pitchFamily="18" charset="2"/>
            </a:endParaRPr>
          </a:p>
          <a:p>
            <a:pPr fontAlgn="base">
              <a:spcBef>
                <a:spcPct val="0"/>
              </a:spcBef>
              <a:spcAft>
                <a:spcPct val="0"/>
              </a:spcAft>
              <a:buFont typeface="Symbol" pitchFamily="18" charset="2"/>
              <a:buNone/>
            </a:pPr>
            <a:r>
              <a:rPr lang="en-US" altLang="de-DE" sz="2400" u="sng" dirty="0" smtClean="0">
                <a:solidFill>
                  <a:srgbClr val="000000"/>
                </a:solidFill>
                <a:latin typeface="Tahoma" pitchFamily="34" charset="0"/>
                <a:sym typeface="Symbol" pitchFamily="18" charset="2"/>
              </a:rPr>
              <a:t>Typical numbers:</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rPr>
              <a:t>N</a:t>
            </a:r>
            <a:r>
              <a:rPr lang="en-US" altLang="de-DE" sz="2400" baseline="-25000" dirty="0" smtClean="0">
                <a:solidFill>
                  <a:srgbClr val="000000"/>
                </a:solidFill>
                <a:latin typeface="Tahoma" pitchFamily="34" charset="0"/>
              </a:rPr>
              <a:t>B</a:t>
            </a:r>
            <a:r>
              <a:rPr lang="en-US" altLang="de-DE" sz="2400" dirty="0" smtClean="0">
                <a:solidFill>
                  <a:srgbClr val="000000"/>
                </a:solidFill>
                <a:latin typeface="Tahoma" pitchFamily="34" charset="0"/>
              </a:rPr>
              <a:t> = 10</a:t>
            </a:r>
            <a:r>
              <a:rPr lang="en-US" altLang="de-DE" sz="2400" baseline="30000" dirty="0" smtClean="0">
                <a:solidFill>
                  <a:srgbClr val="000000"/>
                </a:solidFill>
                <a:latin typeface="Tahoma" pitchFamily="34" charset="0"/>
              </a:rPr>
              <a:t>9 </a:t>
            </a:r>
            <a:r>
              <a:rPr lang="en-US" altLang="de-DE" sz="2400" dirty="0" smtClean="0">
                <a:solidFill>
                  <a:srgbClr val="000000"/>
                </a:solidFill>
                <a:latin typeface="Tahoma" pitchFamily="34" charset="0"/>
              </a:rPr>
              <a:t>s</a:t>
            </a:r>
            <a:r>
              <a:rPr lang="en-US" altLang="de-DE" sz="2400" baseline="30000" dirty="0" smtClean="0">
                <a:solidFill>
                  <a:srgbClr val="000000"/>
                </a:solidFill>
                <a:latin typeface="Tahoma" pitchFamily="34" charset="0"/>
              </a:rPr>
              <a:t>-1</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rPr>
              <a:t>Au target: </a:t>
            </a:r>
            <a:r>
              <a:rPr lang="en-US" altLang="de-DE" sz="2800" dirty="0" smtClean="0">
                <a:solidFill>
                  <a:srgbClr val="000000"/>
                </a:solidFill>
                <a:latin typeface="Tahoma" pitchFamily="34" charset="0"/>
                <a:sym typeface="Symbol" pitchFamily="18" charset="2"/>
              </a:rPr>
              <a:t> = </a:t>
            </a:r>
            <a:r>
              <a:rPr lang="en-US" altLang="de-DE" sz="2400" dirty="0" smtClean="0">
                <a:solidFill>
                  <a:srgbClr val="000000"/>
                </a:solidFill>
                <a:latin typeface="Tahoma" pitchFamily="34" charset="0"/>
                <a:sym typeface="Symbol" pitchFamily="18" charset="2"/>
              </a:rPr>
              <a:t>19.3</a:t>
            </a:r>
            <a:r>
              <a:rPr lang="en-US" altLang="de-DE" sz="2800" dirty="0" smtClean="0">
                <a:solidFill>
                  <a:srgbClr val="000000"/>
                </a:solidFill>
                <a:latin typeface="Tahoma" pitchFamily="34" charset="0"/>
                <a:sym typeface="Symbol" pitchFamily="18" charset="2"/>
              </a:rPr>
              <a:t> </a:t>
            </a:r>
            <a:r>
              <a:rPr lang="en-US" altLang="de-DE" sz="2400" dirty="0" smtClean="0">
                <a:solidFill>
                  <a:srgbClr val="000000"/>
                </a:solidFill>
                <a:latin typeface="Tahoma" pitchFamily="34" charset="0"/>
                <a:sym typeface="Symbol" pitchFamily="18" charset="2"/>
              </a:rPr>
              <a:t>g/cm</a:t>
            </a:r>
            <a:r>
              <a:rPr lang="en-US" altLang="de-DE" sz="2400" baseline="30000" dirty="0" smtClean="0">
                <a:solidFill>
                  <a:srgbClr val="000000"/>
                </a:solidFill>
                <a:latin typeface="Tahoma" pitchFamily="34" charset="0"/>
                <a:sym typeface="Symbol" pitchFamily="18" charset="2"/>
              </a:rPr>
              <a:t>3</a:t>
            </a:r>
            <a:r>
              <a:rPr lang="en-US" altLang="de-DE" sz="2400" dirty="0" smtClean="0">
                <a:solidFill>
                  <a:srgbClr val="000000"/>
                </a:solidFill>
                <a:latin typeface="Tahoma" pitchFamily="34" charset="0"/>
                <a:sym typeface="Symbol" pitchFamily="18" charset="2"/>
              </a:rPr>
              <a:t>, A = 197</a:t>
            </a:r>
          </a:p>
          <a:p>
            <a:pPr fontAlgn="base">
              <a:spcBef>
                <a:spcPct val="0"/>
              </a:spcBef>
              <a:spcAft>
                <a:spcPct val="0"/>
              </a:spcAft>
              <a:buFont typeface="Symbol" pitchFamily="18" charset="2"/>
              <a:buNone/>
            </a:pPr>
            <a:r>
              <a:rPr lang="en-US" altLang="de-DE" sz="2400" dirty="0" smtClean="0">
                <a:solidFill>
                  <a:srgbClr val="000000"/>
                </a:solidFill>
                <a:latin typeface="Tahoma" pitchFamily="34" charset="0"/>
                <a:sym typeface="Symbol" pitchFamily="18" charset="2"/>
              </a:rPr>
              <a:t>d = 0.3 mm (1% interaction rate)</a:t>
            </a:r>
          </a:p>
          <a:p>
            <a:pPr fontAlgn="base">
              <a:spcBef>
                <a:spcPct val="0"/>
              </a:spcBef>
              <a:spcAft>
                <a:spcPct val="0"/>
              </a:spcAft>
            </a:pPr>
            <a:r>
              <a:rPr lang="en-US" altLang="de-DE" sz="2400" dirty="0" smtClean="0">
                <a:solidFill>
                  <a:srgbClr val="000000"/>
                </a:solidFill>
                <a:latin typeface="Tahoma" pitchFamily="34" charset="0"/>
                <a:sym typeface="Symbol" pitchFamily="18" charset="2"/>
              </a:rPr>
              <a:t>L = 1.8·</a:t>
            </a:r>
            <a:r>
              <a:rPr lang="en-US" altLang="de-DE" sz="2400" dirty="0" smtClean="0">
                <a:solidFill>
                  <a:srgbClr val="000000"/>
                </a:solidFill>
                <a:latin typeface="Tahoma" pitchFamily="34" charset="0"/>
              </a:rPr>
              <a:t>10</a:t>
            </a:r>
            <a:r>
              <a:rPr lang="en-US" altLang="de-DE" sz="2400" baseline="30000" dirty="0" smtClean="0">
                <a:solidFill>
                  <a:srgbClr val="000000"/>
                </a:solidFill>
                <a:latin typeface="Tahoma" pitchFamily="34" charset="0"/>
              </a:rPr>
              <a:t>30</a:t>
            </a:r>
            <a:r>
              <a:rPr lang="en-US" altLang="de-DE" sz="2400" dirty="0" smtClean="0">
                <a:solidFill>
                  <a:srgbClr val="000000"/>
                </a:solidFill>
                <a:latin typeface="Tahoma" pitchFamily="34" charset="0"/>
              </a:rPr>
              <a:t> cm</a:t>
            </a:r>
            <a:r>
              <a:rPr lang="en-US" altLang="de-DE" sz="2400" baseline="30000" dirty="0" smtClean="0">
                <a:solidFill>
                  <a:srgbClr val="000000"/>
                </a:solidFill>
                <a:latin typeface="Tahoma" pitchFamily="34" charset="0"/>
              </a:rPr>
              <a:t>-2</a:t>
            </a:r>
            <a:r>
              <a:rPr lang="en-US" altLang="de-DE" sz="2400" dirty="0" smtClean="0">
                <a:solidFill>
                  <a:srgbClr val="000000"/>
                </a:solidFill>
                <a:latin typeface="Tahoma" pitchFamily="34" charset="0"/>
              </a:rPr>
              <a:t>s</a:t>
            </a:r>
            <a:r>
              <a:rPr lang="en-US" altLang="de-DE" sz="2400" baseline="30000" dirty="0" smtClean="0">
                <a:solidFill>
                  <a:srgbClr val="000000"/>
                </a:solidFill>
                <a:latin typeface="Tahoma" pitchFamily="34" charset="0"/>
              </a:rPr>
              <a:t>-1 </a:t>
            </a:r>
          </a:p>
          <a:p>
            <a:pPr fontAlgn="base">
              <a:spcBef>
                <a:spcPct val="0"/>
              </a:spcBef>
              <a:spcAft>
                <a:spcPct val="0"/>
              </a:spcAft>
            </a:pPr>
            <a:endParaRPr lang="en-US" altLang="de-DE" sz="2400" baseline="30000" dirty="0" smtClean="0">
              <a:solidFill>
                <a:srgbClr val="000000"/>
              </a:solidFill>
              <a:latin typeface="Tahoma" pitchFamily="34" charset="0"/>
            </a:endParaRPr>
          </a:p>
          <a:p>
            <a:pPr fontAlgn="base">
              <a:spcBef>
                <a:spcPct val="0"/>
              </a:spcBef>
              <a:spcAft>
                <a:spcPct val="0"/>
              </a:spcAft>
            </a:pPr>
            <a:r>
              <a:rPr lang="en-US" altLang="de-DE" sz="2400" u="sng" dirty="0" smtClean="0">
                <a:solidFill>
                  <a:srgbClr val="000000"/>
                </a:solidFill>
                <a:latin typeface="Tahoma" pitchFamily="34" charset="0"/>
              </a:rPr>
              <a:t>Fixed target </a:t>
            </a:r>
            <a:r>
              <a:rPr lang="en-US" altLang="de-DE" sz="2400" u="sng" dirty="0" smtClean="0">
                <a:solidFill>
                  <a:srgbClr val="000000"/>
                </a:solidFill>
                <a:latin typeface="Tahoma" pitchFamily="34" charset="0"/>
                <a:sym typeface="Symbol" pitchFamily="18" charset="2"/>
              </a:rPr>
              <a:t>reaction rates for </a:t>
            </a:r>
            <a:r>
              <a:rPr lang="en-US" altLang="de-DE" sz="2400" u="sng" dirty="0" err="1" smtClean="0">
                <a:solidFill>
                  <a:srgbClr val="000000"/>
                </a:solidFill>
                <a:latin typeface="Tahoma" pitchFamily="34" charset="0"/>
                <a:sym typeface="Symbol" pitchFamily="18" charset="2"/>
              </a:rPr>
              <a:t>Au+Au</a:t>
            </a:r>
            <a:r>
              <a:rPr lang="en-US" altLang="de-DE" sz="2400" u="sng" dirty="0" smtClean="0">
                <a:solidFill>
                  <a:srgbClr val="000000"/>
                </a:solidFill>
                <a:latin typeface="Tahoma" pitchFamily="34" charset="0"/>
                <a:sym typeface="Symbol" pitchFamily="18" charset="2"/>
              </a:rPr>
              <a:t>:</a:t>
            </a:r>
            <a:r>
              <a:rPr lang="en-US" altLang="de-DE" sz="2400" dirty="0" smtClean="0">
                <a:solidFill>
                  <a:srgbClr val="000000"/>
                </a:solidFill>
                <a:latin typeface="Tahoma" pitchFamily="34" charset="0"/>
                <a:sym typeface="Symbol" pitchFamily="18" charset="2"/>
              </a:rPr>
              <a:t> </a:t>
            </a:r>
          </a:p>
          <a:p>
            <a:pPr fontAlgn="base">
              <a:spcBef>
                <a:spcPct val="0"/>
              </a:spcBef>
              <a:spcAft>
                <a:spcPct val="0"/>
              </a:spcAft>
            </a:pPr>
            <a:r>
              <a:rPr lang="en-US" altLang="de-DE" sz="2400" dirty="0" smtClean="0">
                <a:solidFill>
                  <a:srgbClr val="FF0000"/>
                </a:solidFill>
                <a:latin typeface="Tahoma" pitchFamily="34" charset="0"/>
                <a:sym typeface="Symbol" pitchFamily="18" charset="2"/>
              </a:rPr>
              <a:t>R = </a:t>
            </a:r>
            <a:r>
              <a:rPr lang="en-US" altLang="de-DE" sz="2400" dirty="0" smtClean="0">
                <a:solidFill>
                  <a:srgbClr val="FF0000"/>
                </a:solidFill>
                <a:latin typeface="Tahoma" pitchFamily="34" charset="0"/>
              </a:rPr>
              <a:t> L · </a:t>
            </a:r>
            <a:r>
              <a:rPr lang="el-GR" altLang="de-DE" sz="2400" dirty="0" smtClean="0">
                <a:solidFill>
                  <a:srgbClr val="FF0000"/>
                </a:solidFill>
                <a:latin typeface="Tahoma" pitchFamily="34" charset="0"/>
              </a:rPr>
              <a:t>σ</a:t>
            </a:r>
            <a:r>
              <a:rPr lang="de-DE" altLang="de-DE" sz="2400" dirty="0" smtClean="0">
                <a:solidFill>
                  <a:srgbClr val="FF0000"/>
                </a:solidFill>
                <a:latin typeface="Tahoma" pitchFamily="34" charset="0"/>
              </a:rPr>
              <a:t> = </a:t>
            </a:r>
            <a:r>
              <a:rPr lang="en-US" altLang="de-DE" sz="2400" dirty="0" smtClean="0">
                <a:solidFill>
                  <a:srgbClr val="FF0000"/>
                </a:solidFill>
                <a:latin typeface="Tahoma" pitchFamily="34" charset="0"/>
                <a:sym typeface="Symbol" pitchFamily="18" charset="2"/>
              </a:rPr>
              <a:t>1.8·</a:t>
            </a:r>
            <a:r>
              <a:rPr lang="en-US" altLang="de-DE" sz="2400" dirty="0" smtClean="0">
                <a:solidFill>
                  <a:srgbClr val="FF0000"/>
                </a:solidFill>
                <a:latin typeface="Tahoma" pitchFamily="34" charset="0"/>
              </a:rPr>
              <a:t>10</a:t>
            </a:r>
            <a:r>
              <a:rPr lang="en-US" altLang="de-DE" sz="2400" baseline="30000" dirty="0" smtClean="0">
                <a:solidFill>
                  <a:srgbClr val="FF0000"/>
                </a:solidFill>
                <a:latin typeface="Tahoma" pitchFamily="34" charset="0"/>
              </a:rPr>
              <a:t>30</a:t>
            </a:r>
            <a:r>
              <a:rPr lang="en-US" altLang="de-DE" sz="2400" dirty="0" smtClean="0">
                <a:solidFill>
                  <a:srgbClr val="FF0000"/>
                </a:solidFill>
                <a:latin typeface="Tahoma" pitchFamily="34" charset="0"/>
              </a:rPr>
              <a:t> cm</a:t>
            </a:r>
            <a:r>
              <a:rPr lang="en-US" altLang="de-DE" sz="2400" baseline="30000" dirty="0" smtClean="0">
                <a:solidFill>
                  <a:srgbClr val="FF0000"/>
                </a:solidFill>
                <a:latin typeface="Tahoma" pitchFamily="34" charset="0"/>
              </a:rPr>
              <a:t>-2</a:t>
            </a:r>
            <a:r>
              <a:rPr lang="en-US" altLang="de-DE" sz="2400" dirty="0" smtClean="0">
                <a:solidFill>
                  <a:srgbClr val="FF0000"/>
                </a:solidFill>
                <a:latin typeface="Tahoma" pitchFamily="34" charset="0"/>
              </a:rPr>
              <a:t>s</a:t>
            </a:r>
            <a:r>
              <a:rPr lang="en-US" altLang="de-DE" sz="2400" baseline="30000" dirty="0" smtClean="0">
                <a:solidFill>
                  <a:srgbClr val="FF0000"/>
                </a:solidFill>
                <a:latin typeface="Tahoma" pitchFamily="34" charset="0"/>
              </a:rPr>
              <a:t>-1</a:t>
            </a:r>
            <a:r>
              <a:rPr lang="en-US" altLang="de-DE" sz="2400" dirty="0" smtClean="0">
                <a:solidFill>
                  <a:srgbClr val="FF0000"/>
                </a:solidFill>
                <a:latin typeface="Tahoma" pitchFamily="34" charset="0"/>
              </a:rPr>
              <a:t> · 6·</a:t>
            </a:r>
            <a:r>
              <a:rPr lang="en-US" altLang="de-DE" sz="2400" dirty="0" smtClean="0">
                <a:solidFill>
                  <a:srgbClr val="FF0000"/>
                </a:solidFill>
                <a:latin typeface="Tahoma" pitchFamily="34" charset="0"/>
                <a:sym typeface="Symbol" pitchFamily="18" charset="2"/>
              </a:rPr>
              <a:t>10</a:t>
            </a:r>
            <a:r>
              <a:rPr lang="en-US" altLang="de-DE" sz="2400" baseline="30000" dirty="0" smtClean="0">
                <a:solidFill>
                  <a:srgbClr val="FF0000"/>
                </a:solidFill>
                <a:latin typeface="Tahoma" pitchFamily="34" charset="0"/>
                <a:sym typeface="Symbol" pitchFamily="18" charset="2"/>
              </a:rPr>
              <a:t>-24</a:t>
            </a:r>
            <a:r>
              <a:rPr lang="en-US" altLang="de-DE" sz="2400" dirty="0" smtClean="0">
                <a:solidFill>
                  <a:srgbClr val="FF0000"/>
                </a:solidFill>
                <a:latin typeface="Tahoma" pitchFamily="34" charset="0"/>
                <a:sym typeface="Symbol" pitchFamily="18" charset="2"/>
              </a:rPr>
              <a:t> cm</a:t>
            </a:r>
            <a:r>
              <a:rPr lang="en-US" altLang="de-DE" sz="2400" baseline="30000" dirty="0" smtClean="0">
                <a:solidFill>
                  <a:srgbClr val="FF0000"/>
                </a:solidFill>
                <a:latin typeface="Tahoma" pitchFamily="34" charset="0"/>
                <a:sym typeface="Symbol" pitchFamily="18" charset="2"/>
              </a:rPr>
              <a:t>2</a:t>
            </a:r>
            <a:r>
              <a:rPr lang="en-US" altLang="de-DE" sz="2400" dirty="0" smtClean="0">
                <a:solidFill>
                  <a:srgbClr val="FF0000"/>
                </a:solidFill>
                <a:latin typeface="Tahoma" pitchFamily="34" charset="0"/>
                <a:sym typeface="Symbol" pitchFamily="18" charset="2"/>
              </a:rPr>
              <a:t> = 10</a:t>
            </a:r>
            <a:r>
              <a:rPr lang="en-US" altLang="de-DE" sz="2400" baseline="30000" dirty="0" smtClean="0">
                <a:solidFill>
                  <a:srgbClr val="FF0000"/>
                </a:solidFill>
                <a:latin typeface="Tahoma" pitchFamily="34" charset="0"/>
                <a:sym typeface="Symbol" pitchFamily="18" charset="2"/>
              </a:rPr>
              <a:t>7</a:t>
            </a:r>
            <a:r>
              <a:rPr lang="en-US" altLang="de-DE" sz="2400" dirty="0" smtClean="0">
                <a:solidFill>
                  <a:srgbClr val="FF0000"/>
                </a:solidFill>
                <a:latin typeface="Tahoma" pitchFamily="34" charset="0"/>
                <a:sym typeface="Symbol" pitchFamily="18" charset="2"/>
              </a:rPr>
              <a:t> s</a:t>
            </a:r>
            <a:r>
              <a:rPr lang="en-US" altLang="de-DE" sz="2400" baseline="30000" dirty="0" smtClean="0">
                <a:solidFill>
                  <a:srgbClr val="FF0000"/>
                </a:solidFill>
                <a:latin typeface="Tahoma" pitchFamily="34" charset="0"/>
                <a:sym typeface="Symbol" pitchFamily="18" charset="2"/>
              </a:rPr>
              <a:t>-1</a:t>
            </a:r>
            <a:endParaRPr lang="en-US" altLang="de-DE" sz="2400" baseline="30000" dirty="0" smtClean="0">
              <a:solidFill>
                <a:srgbClr val="FF0000"/>
              </a:solidFill>
              <a:latin typeface="Tahoma" pitchFamily="34" charset="0"/>
            </a:endParaRPr>
          </a:p>
          <a:p>
            <a:pPr fontAlgn="base">
              <a:spcBef>
                <a:spcPct val="0"/>
              </a:spcBef>
              <a:spcAft>
                <a:spcPct val="0"/>
              </a:spcAft>
              <a:buFont typeface="Symbol" pitchFamily="18" charset="2"/>
              <a:buNone/>
            </a:pPr>
            <a:endParaRPr lang="en-US" altLang="de-DE" sz="2400" baseline="30000" dirty="0" smtClean="0">
              <a:solidFill>
                <a:srgbClr val="000000"/>
              </a:solidFill>
              <a:latin typeface="Tahoma" pitchFamily="34" charset="0"/>
            </a:endParaRPr>
          </a:p>
        </p:txBody>
      </p:sp>
      <p:sp>
        <p:nvSpPr>
          <p:cNvPr id="435203" name="Text Box 3"/>
          <p:cNvSpPr txBox="1">
            <a:spLocks noChangeArrowheads="1"/>
          </p:cNvSpPr>
          <p:nvPr/>
        </p:nvSpPr>
        <p:spPr bwMode="auto">
          <a:xfrm>
            <a:off x="755650" y="5586413"/>
            <a:ext cx="184150" cy="5191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de-DE" altLang="de-DE" sz="2800" smtClean="0">
              <a:solidFill>
                <a:srgbClr val="000000"/>
              </a:solidFill>
              <a:latin typeface="Tahoma" pitchFamily="34" charset="0"/>
              <a:sym typeface="Symbol" pitchFamily="18" charset="2"/>
            </a:endParaRPr>
          </a:p>
        </p:txBody>
      </p:sp>
      <p:sp>
        <p:nvSpPr>
          <p:cNvPr id="435204" name="Text Box 4"/>
          <p:cNvSpPr txBox="1">
            <a:spLocks noChangeArrowheads="1"/>
          </p:cNvSpPr>
          <p:nvPr/>
        </p:nvSpPr>
        <p:spPr bwMode="auto">
          <a:xfrm>
            <a:off x="395288" y="749648"/>
            <a:ext cx="7621587" cy="5191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de-DE" sz="2800" dirty="0" smtClean="0">
                <a:solidFill>
                  <a:srgbClr val="000000"/>
                </a:solidFill>
                <a:latin typeface="Tahoma" pitchFamily="34" charset="0"/>
              </a:rPr>
              <a:t> Fixed target Luminosity: </a:t>
            </a:r>
            <a:r>
              <a:rPr lang="en-US" altLang="de-DE" sz="2800" dirty="0" smtClean="0">
                <a:solidFill>
                  <a:srgbClr val="FF0000"/>
                </a:solidFill>
                <a:latin typeface="Tahoma" pitchFamily="34" charset="0"/>
              </a:rPr>
              <a:t>L = N</a:t>
            </a:r>
            <a:r>
              <a:rPr lang="en-US" altLang="de-DE" sz="2800" baseline="-25000" dirty="0" smtClean="0">
                <a:solidFill>
                  <a:srgbClr val="FF0000"/>
                </a:solidFill>
                <a:latin typeface="Tahoma" pitchFamily="34" charset="0"/>
              </a:rPr>
              <a:t>B</a:t>
            </a:r>
            <a:r>
              <a:rPr lang="en-US" altLang="de-DE" sz="2800" dirty="0" smtClean="0">
                <a:solidFill>
                  <a:srgbClr val="FF0000"/>
                </a:solidFill>
                <a:latin typeface="Tahoma" pitchFamily="34" charset="0"/>
              </a:rPr>
              <a:t>·</a:t>
            </a:r>
            <a:r>
              <a:rPr lang="en-US" altLang="de-DE" sz="2800" dirty="0" smtClean="0">
                <a:solidFill>
                  <a:srgbClr val="FF0000"/>
                </a:solidFill>
                <a:latin typeface="Tahoma" pitchFamily="34" charset="0"/>
                <a:sym typeface="Symbol" pitchFamily="18" charset="2"/>
              </a:rPr>
              <a:t>N</a:t>
            </a:r>
            <a:r>
              <a:rPr lang="en-US" altLang="de-DE" sz="2800" baseline="-25000" dirty="0" smtClean="0">
                <a:solidFill>
                  <a:srgbClr val="FF0000"/>
                </a:solidFill>
                <a:latin typeface="Tahoma" pitchFamily="34" charset="0"/>
                <a:sym typeface="Symbol" pitchFamily="18" charset="2"/>
              </a:rPr>
              <a:t>T</a:t>
            </a:r>
            <a:r>
              <a:rPr lang="en-US" altLang="de-DE" sz="2800" dirty="0" smtClean="0">
                <a:solidFill>
                  <a:srgbClr val="FF0000"/>
                </a:solidFill>
                <a:latin typeface="Tahoma" pitchFamily="34" charset="0"/>
                <a:sym typeface="Symbol" pitchFamily="18" charset="2"/>
              </a:rPr>
              <a:t>/ F [cm</a:t>
            </a:r>
            <a:r>
              <a:rPr lang="en-US" altLang="de-DE" sz="2800" baseline="30000" dirty="0" smtClean="0">
                <a:solidFill>
                  <a:srgbClr val="FF0000"/>
                </a:solidFill>
                <a:latin typeface="Tahoma" pitchFamily="34" charset="0"/>
                <a:sym typeface="Symbol" pitchFamily="18" charset="2"/>
              </a:rPr>
              <a:t>-2</a:t>
            </a:r>
            <a:r>
              <a:rPr lang="en-US" altLang="de-DE" sz="2800" dirty="0" smtClean="0">
                <a:solidFill>
                  <a:srgbClr val="FF0000"/>
                </a:solidFill>
                <a:latin typeface="Tahoma" pitchFamily="34" charset="0"/>
                <a:sym typeface="Symbol" pitchFamily="18" charset="2"/>
              </a:rPr>
              <a:t>s</a:t>
            </a:r>
            <a:r>
              <a:rPr lang="en-US" altLang="de-DE" sz="2800" baseline="30000" dirty="0" smtClean="0">
                <a:solidFill>
                  <a:srgbClr val="FF0000"/>
                </a:solidFill>
                <a:latin typeface="Tahoma" pitchFamily="34" charset="0"/>
                <a:sym typeface="Symbol" pitchFamily="18" charset="2"/>
              </a:rPr>
              <a:t>-1</a:t>
            </a:r>
            <a:r>
              <a:rPr lang="en-US" altLang="de-DE" sz="2800" dirty="0" smtClean="0">
                <a:solidFill>
                  <a:srgbClr val="FF0000"/>
                </a:solidFill>
                <a:latin typeface="Tahoma" pitchFamily="34" charset="0"/>
                <a:sym typeface="Symbol" pitchFamily="18" charset="2"/>
              </a:rPr>
              <a:t>]</a:t>
            </a:r>
          </a:p>
        </p:txBody>
      </p:sp>
      <p:sp>
        <p:nvSpPr>
          <p:cNvPr id="5" name="Textfeld 4"/>
          <p:cNvSpPr txBox="1"/>
          <p:nvPr/>
        </p:nvSpPr>
        <p:spPr>
          <a:xfrm>
            <a:off x="1761134" y="44624"/>
            <a:ext cx="5812745" cy="646331"/>
          </a:xfrm>
          <a:prstGeom prst="rect">
            <a:avLst/>
          </a:prstGeom>
          <a:noFill/>
        </p:spPr>
        <p:txBody>
          <a:bodyPr wrap="none" rtlCol="0">
            <a:spAutoFit/>
          </a:bodyPr>
          <a:lstStyle/>
          <a:p>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Reaction</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rates</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Fixed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target</a:t>
            </a:r>
            <a:endParaRPr lang="de-DE"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75920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nger\AppData\Local\Microsoft\Windows\Temporary Internet Files\Content.Outlook\JE4H31NI\InteractionRates_withStarFt_B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375" y="1556792"/>
            <a:ext cx="5457250" cy="5328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3"/>
          <p:cNvSpPr txBox="1">
            <a:spLocks noChangeArrowheads="1"/>
          </p:cNvSpPr>
          <p:nvPr/>
        </p:nvSpPr>
        <p:spPr bwMode="auto">
          <a:xfrm>
            <a:off x="0" y="-27384"/>
            <a:ext cx="9144000" cy="1200329"/>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de-DE" sz="3600" dirty="0" err="1" smtClean="0">
                <a:solidFill>
                  <a:srgbClr val="002060"/>
                </a:solidFill>
                <a:latin typeface="Tahoma" pitchFamily="34" charset="0"/>
              </a:rPr>
              <a:t>Reaction</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rates</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of</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existing</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and</a:t>
            </a:r>
            <a:r>
              <a:rPr lang="de-DE" sz="3600" dirty="0" smtClean="0">
                <a:solidFill>
                  <a:srgbClr val="002060"/>
                </a:solidFill>
                <a:latin typeface="Tahoma" pitchFamily="34" charset="0"/>
              </a:rPr>
              <a:t> </a:t>
            </a:r>
            <a:r>
              <a:rPr lang="de-DE" sz="3600" dirty="0" err="1">
                <a:solidFill>
                  <a:srgbClr val="002060"/>
                </a:solidFill>
                <a:latin typeface="Tahoma" pitchFamily="34" charset="0"/>
              </a:rPr>
              <a:t>p</a:t>
            </a:r>
            <a:r>
              <a:rPr lang="de-DE" sz="3600" dirty="0" err="1" smtClean="0">
                <a:solidFill>
                  <a:srgbClr val="002060"/>
                </a:solidFill>
                <a:latin typeface="Tahoma" pitchFamily="34" charset="0"/>
              </a:rPr>
              <a:t>lanned</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experiments</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exploring</a:t>
            </a:r>
            <a:r>
              <a:rPr lang="de-DE" sz="3600" dirty="0" smtClean="0">
                <a:solidFill>
                  <a:srgbClr val="002060"/>
                </a:solidFill>
                <a:latin typeface="Tahoma" pitchFamily="34" charset="0"/>
              </a:rPr>
              <a:t> </a:t>
            </a:r>
            <a:r>
              <a:rPr lang="de-DE" sz="3600" dirty="0" err="1" smtClean="0">
                <a:solidFill>
                  <a:srgbClr val="002060"/>
                </a:solidFill>
                <a:latin typeface="Tahoma" pitchFamily="34" charset="0"/>
              </a:rPr>
              <a:t>dense</a:t>
            </a:r>
            <a:r>
              <a:rPr lang="de-DE" sz="3600" dirty="0" smtClean="0">
                <a:solidFill>
                  <a:srgbClr val="002060"/>
                </a:solidFill>
                <a:latin typeface="Tahoma" pitchFamily="34" charset="0"/>
              </a:rPr>
              <a:t> QCD matter</a:t>
            </a:r>
            <a:endParaRPr lang="de-DE" sz="3600" dirty="0">
              <a:solidFill>
                <a:srgbClr val="002060"/>
              </a:solidFill>
              <a:latin typeface="Tahoma" pitchFamily="34" charset="0"/>
            </a:endParaRPr>
          </a:p>
        </p:txBody>
      </p:sp>
      <p:sp>
        <p:nvSpPr>
          <p:cNvPr id="5" name="Textfeld 4"/>
          <p:cNvSpPr txBox="1"/>
          <p:nvPr/>
        </p:nvSpPr>
        <p:spPr>
          <a:xfrm>
            <a:off x="3347864" y="861675"/>
            <a:ext cx="2232248" cy="5447645"/>
          </a:xfrm>
          <a:prstGeom prst="rect">
            <a:avLst/>
          </a:prstGeom>
          <a:solidFill>
            <a:srgbClr val="FFC000">
              <a:alpha val="36000"/>
            </a:srgbClr>
          </a:solidFill>
          <a:effectLst>
            <a:softEdge rad="317500"/>
          </a:effectLst>
        </p:spPr>
        <p:txBody>
          <a:bodyPr wrap="square" rtlCol="0">
            <a:spAutoFit/>
          </a:bodyPr>
          <a:lstStyle/>
          <a:p>
            <a:pPr algn="ctr"/>
            <a:endParaRPr lang="de-DE" sz="2000" dirty="0" smtClean="0">
              <a:solidFill>
                <a:srgbClr val="4BACC6">
                  <a:lumMod val="50000"/>
                </a:srgbClr>
              </a:solidFill>
            </a:endParaRPr>
          </a:p>
          <a:p>
            <a:pPr algn="ctr"/>
            <a:r>
              <a:rPr lang="de-DE" sz="2000" dirty="0" smtClean="0">
                <a:solidFill>
                  <a:srgbClr val="4BACC6">
                    <a:lumMod val="50000"/>
                  </a:srgbClr>
                </a:solidFill>
              </a:rPr>
              <a:t>high  </a:t>
            </a:r>
            <a:r>
              <a:rPr lang="de-DE" sz="2000" dirty="0" err="1" smtClean="0">
                <a:solidFill>
                  <a:srgbClr val="4BACC6">
                    <a:lumMod val="50000"/>
                  </a:srgbClr>
                </a:solidFill>
              </a:rPr>
              <a:t>baryon</a:t>
            </a:r>
            <a:r>
              <a:rPr lang="de-DE" sz="2000" dirty="0" smtClean="0">
                <a:solidFill>
                  <a:srgbClr val="4BACC6">
                    <a:lumMod val="50000"/>
                  </a:srgbClr>
                </a:solidFill>
              </a:rPr>
              <a:t> </a:t>
            </a:r>
            <a:r>
              <a:rPr lang="de-DE" sz="2000" dirty="0" err="1" smtClean="0">
                <a:solidFill>
                  <a:srgbClr val="4BACC6">
                    <a:lumMod val="50000"/>
                  </a:srgbClr>
                </a:solidFill>
              </a:rPr>
              <a:t>densities</a:t>
            </a:r>
            <a:endParaRPr lang="de-DE" sz="2000" dirty="0" smtClean="0">
              <a:solidFill>
                <a:srgbClr val="4BACC6">
                  <a:lumMod val="50000"/>
                </a:srgbClr>
              </a:solidFill>
            </a:endParaRPr>
          </a:p>
          <a:p>
            <a:pPr algn="ctr"/>
            <a:endParaRPr lang="de-DE" dirty="0">
              <a:solidFill>
                <a:prstClr val="white"/>
              </a:solidFill>
            </a:endParaRPr>
          </a:p>
          <a:p>
            <a:pPr algn="ctr"/>
            <a:endParaRPr lang="de-DE" dirty="0" smtClean="0">
              <a:solidFill>
                <a:prstClr val="white"/>
              </a:solidFill>
            </a:endParaRPr>
          </a:p>
          <a:p>
            <a:pPr algn="ctr"/>
            <a:endParaRPr lang="de-DE" dirty="0">
              <a:solidFill>
                <a:prstClr val="white"/>
              </a:solidFill>
            </a:endParaRPr>
          </a:p>
          <a:p>
            <a:pPr algn="ctr"/>
            <a:endParaRPr lang="de-DE" dirty="0" smtClean="0">
              <a:solidFill>
                <a:prstClr val="white"/>
              </a:solidFill>
            </a:endParaRPr>
          </a:p>
          <a:p>
            <a:pPr algn="ctr"/>
            <a:endParaRPr lang="de-DE" dirty="0">
              <a:solidFill>
                <a:prstClr val="white"/>
              </a:solidFill>
            </a:endParaRPr>
          </a:p>
          <a:p>
            <a:pPr algn="ctr"/>
            <a:endParaRPr lang="de-DE" dirty="0" smtClean="0">
              <a:solidFill>
                <a:prstClr val="white"/>
              </a:solidFill>
            </a:endParaRPr>
          </a:p>
          <a:p>
            <a:pPr algn="ctr"/>
            <a:endParaRPr lang="de-DE" dirty="0">
              <a:solidFill>
                <a:prstClr val="white"/>
              </a:solidFill>
            </a:endParaRPr>
          </a:p>
          <a:p>
            <a:pPr algn="ctr"/>
            <a:endParaRPr lang="de-DE" dirty="0" smtClean="0">
              <a:solidFill>
                <a:prstClr val="white"/>
              </a:solidFill>
            </a:endParaRPr>
          </a:p>
          <a:p>
            <a:pPr algn="ctr"/>
            <a:endParaRPr lang="de-DE" dirty="0">
              <a:solidFill>
                <a:prstClr val="white"/>
              </a:solidFill>
            </a:endParaRPr>
          </a:p>
          <a:p>
            <a:pPr algn="ctr"/>
            <a:endParaRPr lang="de-DE" dirty="0" smtClean="0">
              <a:solidFill>
                <a:prstClr val="white"/>
              </a:solidFill>
            </a:endParaRPr>
          </a:p>
          <a:p>
            <a:pPr algn="ctr"/>
            <a:endParaRPr lang="de-DE" dirty="0">
              <a:solidFill>
                <a:prstClr val="white"/>
              </a:solidFill>
            </a:endParaRPr>
          </a:p>
          <a:p>
            <a:pPr algn="ctr"/>
            <a:endParaRPr lang="de-DE" dirty="0" smtClean="0">
              <a:solidFill>
                <a:prstClr val="white"/>
              </a:solidFill>
            </a:endParaRPr>
          </a:p>
          <a:p>
            <a:pPr algn="ctr"/>
            <a:endParaRPr lang="de-DE" dirty="0">
              <a:solidFill>
                <a:prstClr val="white"/>
              </a:solidFill>
            </a:endParaRPr>
          </a:p>
          <a:p>
            <a:pPr algn="ctr"/>
            <a:endParaRPr lang="de-DE" dirty="0" smtClean="0">
              <a:solidFill>
                <a:prstClr val="white"/>
              </a:solidFill>
            </a:endParaRPr>
          </a:p>
          <a:p>
            <a:pPr algn="ctr"/>
            <a:endParaRPr lang="de-DE" dirty="0">
              <a:solidFill>
                <a:prstClr val="white"/>
              </a:solidFill>
            </a:endParaRPr>
          </a:p>
          <a:p>
            <a:pPr algn="ctr"/>
            <a:endParaRPr lang="de-DE" dirty="0" smtClean="0">
              <a:solidFill>
                <a:prstClr val="white"/>
              </a:solidFill>
            </a:endParaRPr>
          </a:p>
        </p:txBody>
      </p:sp>
      <p:sp>
        <p:nvSpPr>
          <p:cNvPr id="8" name="Foliennummernplatzhalter 7"/>
          <p:cNvSpPr>
            <a:spLocks noGrp="1"/>
          </p:cNvSpPr>
          <p:nvPr>
            <p:ph type="sldNum" sz="quarter" idx="12"/>
          </p:nvPr>
        </p:nvSpPr>
        <p:spPr/>
        <p:txBody>
          <a:bodyPr/>
          <a:lstStyle/>
          <a:p>
            <a:pPr>
              <a:defRPr/>
            </a:pPr>
            <a:fld id="{45F5C264-46AB-4B31-8F78-F720C8F9FE16}" type="slidenum">
              <a:rPr lang="de-DE" smtClean="0"/>
              <a:pPr>
                <a:defRPr/>
              </a:pPr>
              <a:t>48</a:t>
            </a:fld>
            <a:endParaRPr lang="de-DE"/>
          </a:p>
        </p:txBody>
      </p:sp>
      <p:sp>
        <p:nvSpPr>
          <p:cNvPr id="2" name="Rechteck 1"/>
          <p:cNvSpPr/>
          <p:nvPr/>
        </p:nvSpPr>
        <p:spPr>
          <a:xfrm>
            <a:off x="35496" y="6136716"/>
            <a:ext cx="2458878" cy="646331"/>
          </a:xfrm>
          <a:prstGeom prst="rect">
            <a:avLst/>
          </a:prstGeom>
        </p:spPr>
        <p:txBody>
          <a:bodyPr wrap="none">
            <a:spAutoFit/>
          </a:bodyPr>
          <a:lstStyle/>
          <a:p>
            <a:r>
              <a:rPr lang="de-DE" dirty="0">
                <a:solidFill>
                  <a:prstClr val="black"/>
                </a:solidFill>
              </a:rPr>
              <a:t>The CBM </a:t>
            </a:r>
            <a:r>
              <a:rPr lang="de-DE" dirty="0" err="1">
                <a:solidFill>
                  <a:prstClr val="black"/>
                </a:solidFill>
              </a:rPr>
              <a:t>Collaboration</a:t>
            </a:r>
            <a:r>
              <a:rPr lang="de-DE" dirty="0">
                <a:solidFill>
                  <a:prstClr val="black"/>
                </a:solidFill>
              </a:rPr>
              <a:t>, </a:t>
            </a:r>
            <a:endParaRPr lang="de-DE" dirty="0" smtClean="0">
              <a:solidFill>
                <a:prstClr val="black"/>
              </a:solidFill>
            </a:endParaRPr>
          </a:p>
          <a:p>
            <a:r>
              <a:rPr lang="de-DE" dirty="0" smtClean="0">
                <a:solidFill>
                  <a:prstClr val="black"/>
                </a:solidFill>
              </a:rPr>
              <a:t>arXiv:1607.01487</a:t>
            </a:r>
            <a:endParaRPr lang="en-US" dirty="0">
              <a:solidFill>
                <a:prstClr val="black"/>
              </a:solidFill>
            </a:endParaRPr>
          </a:p>
        </p:txBody>
      </p:sp>
    </p:spTree>
    <p:extLst>
      <p:ext uri="{BB962C8B-B14F-4D97-AF65-F5344CB8AC3E}">
        <p14:creationId xmlns:p14="http://schemas.microsoft.com/office/powerpoint/2010/main" val="24246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ultiplicity_4AG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059830"/>
            <a:ext cx="6192837"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a:off x="0" y="44624"/>
            <a:ext cx="9144000" cy="107721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DE" altLang="de-DE" sz="3200" dirty="0" err="1" smtClean="0">
                <a:solidFill>
                  <a:srgbClr val="FF0000"/>
                </a:solidFill>
                <a:latin typeface="Tahoma" pitchFamily="34" charset="0"/>
              </a:rPr>
              <a:t>Particle</a:t>
            </a:r>
            <a:r>
              <a:rPr lang="de-DE" altLang="de-DE" sz="3200" dirty="0" smtClean="0">
                <a:solidFill>
                  <a:srgbClr val="FF0000"/>
                </a:solidFill>
                <a:latin typeface="Tahoma" pitchFamily="34" charset="0"/>
              </a:rPr>
              <a:t> </a:t>
            </a:r>
            <a:r>
              <a:rPr lang="de-DE" altLang="de-DE" sz="3200" dirty="0" err="1" smtClean="0">
                <a:solidFill>
                  <a:srgbClr val="FF0000"/>
                </a:solidFill>
                <a:latin typeface="Tahoma" pitchFamily="34" charset="0"/>
              </a:rPr>
              <a:t>multiplicities</a:t>
            </a:r>
            <a:r>
              <a:rPr lang="de-DE" altLang="de-DE" sz="3200" dirty="0" smtClean="0">
                <a:solidFill>
                  <a:srgbClr val="FF0000"/>
                </a:solidFill>
                <a:latin typeface="Tahoma" pitchFamily="34" charset="0"/>
              </a:rPr>
              <a:t> in </a:t>
            </a:r>
            <a:r>
              <a:rPr lang="de-DE" altLang="de-DE" sz="3200" dirty="0" err="1" smtClean="0">
                <a:solidFill>
                  <a:srgbClr val="FF0000"/>
                </a:solidFill>
                <a:latin typeface="Tahoma" pitchFamily="34" charset="0"/>
              </a:rPr>
              <a:t>central</a:t>
            </a:r>
            <a:r>
              <a:rPr lang="de-DE" altLang="de-DE" sz="3200" dirty="0" smtClean="0">
                <a:solidFill>
                  <a:srgbClr val="FF0000"/>
                </a:solidFill>
                <a:latin typeface="Tahoma" pitchFamily="34" charset="0"/>
              </a:rPr>
              <a:t> </a:t>
            </a:r>
            <a:r>
              <a:rPr lang="de-DE" altLang="de-DE" sz="3200" dirty="0" err="1" smtClean="0">
                <a:solidFill>
                  <a:srgbClr val="FF0000"/>
                </a:solidFill>
                <a:latin typeface="Tahoma" pitchFamily="34" charset="0"/>
              </a:rPr>
              <a:t>Au+Au</a:t>
            </a:r>
            <a:r>
              <a:rPr lang="de-DE" altLang="de-DE" sz="3200" dirty="0" smtClean="0">
                <a:solidFill>
                  <a:srgbClr val="FF0000"/>
                </a:solidFill>
                <a:latin typeface="Tahoma" pitchFamily="34" charset="0"/>
              </a:rPr>
              <a:t> 4A </a:t>
            </a:r>
            <a:r>
              <a:rPr lang="de-DE" altLang="de-DE" sz="3200" dirty="0" err="1" smtClean="0">
                <a:solidFill>
                  <a:srgbClr val="FF0000"/>
                </a:solidFill>
                <a:latin typeface="Tahoma" pitchFamily="34" charset="0"/>
              </a:rPr>
              <a:t>GeV</a:t>
            </a:r>
            <a:endParaRPr lang="de-DE" altLang="de-DE" sz="3200" dirty="0" smtClean="0">
              <a:solidFill>
                <a:srgbClr val="FF0000"/>
              </a:solidFill>
              <a:latin typeface="Tahoma" pitchFamily="34" charset="0"/>
            </a:endParaRPr>
          </a:p>
          <a:p>
            <a:pPr algn="ctr" eaLnBrk="1" fontAlgn="base" hangingPunct="1">
              <a:spcBef>
                <a:spcPct val="0"/>
              </a:spcBef>
              <a:spcAft>
                <a:spcPct val="0"/>
              </a:spcAft>
            </a:pPr>
            <a:r>
              <a:rPr lang="de-DE" altLang="de-DE" sz="3200" dirty="0" smtClean="0">
                <a:solidFill>
                  <a:srgbClr val="FF0000"/>
                </a:solidFill>
                <a:latin typeface="Tahoma" pitchFamily="34" charset="0"/>
              </a:rPr>
              <a:t>(FAIR </a:t>
            </a:r>
            <a:r>
              <a:rPr lang="de-DE" altLang="de-DE" sz="3200" dirty="0" err="1" smtClean="0">
                <a:solidFill>
                  <a:srgbClr val="FF0000"/>
                </a:solidFill>
                <a:latin typeface="Tahoma" pitchFamily="34" charset="0"/>
              </a:rPr>
              <a:t>and</a:t>
            </a:r>
            <a:r>
              <a:rPr lang="de-DE" altLang="de-DE" sz="3200" dirty="0" smtClean="0">
                <a:solidFill>
                  <a:srgbClr val="FF0000"/>
                </a:solidFill>
                <a:latin typeface="Tahoma" pitchFamily="34" charset="0"/>
              </a:rPr>
              <a:t> JINR BM@N)</a:t>
            </a:r>
          </a:p>
        </p:txBody>
      </p:sp>
      <p:sp>
        <p:nvSpPr>
          <p:cNvPr id="1099780" name="Line 4"/>
          <p:cNvSpPr>
            <a:spLocks noChangeShapeType="1"/>
          </p:cNvSpPr>
          <p:nvPr/>
        </p:nvSpPr>
        <p:spPr bwMode="auto">
          <a:xfrm>
            <a:off x="2268538" y="3188479"/>
            <a:ext cx="39608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99781" name="Line 5"/>
          <p:cNvSpPr>
            <a:spLocks noChangeShapeType="1"/>
          </p:cNvSpPr>
          <p:nvPr/>
        </p:nvSpPr>
        <p:spPr bwMode="auto">
          <a:xfrm flipV="1">
            <a:off x="6227763" y="2612217"/>
            <a:ext cx="0" cy="5746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de-DE" smtClean="0">
              <a:solidFill>
                <a:srgbClr val="000000"/>
              </a:solidFill>
            </a:endParaRPr>
          </a:p>
        </p:txBody>
      </p:sp>
      <p:sp>
        <p:nvSpPr>
          <p:cNvPr id="1099782" name="Text Box 6"/>
          <p:cNvSpPr txBox="1">
            <a:spLocks noChangeArrowheads="1"/>
          </p:cNvSpPr>
          <p:nvPr/>
        </p:nvSpPr>
        <p:spPr bwMode="auto">
          <a:xfrm>
            <a:off x="5040313" y="2612217"/>
            <a:ext cx="8270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DE" altLang="de-DE" sz="2400" smtClean="0">
                <a:solidFill>
                  <a:srgbClr val="000000"/>
                </a:solidFill>
              </a:rPr>
              <a:t>AGS</a:t>
            </a:r>
          </a:p>
        </p:txBody>
      </p:sp>
      <p:sp>
        <p:nvSpPr>
          <p:cNvPr id="2" name="Textfeld 1"/>
          <p:cNvSpPr txBox="1"/>
          <p:nvPr/>
        </p:nvSpPr>
        <p:spPr>
          <a:xfrm>
            <a:off x="2339752" y="1203945"/>
            <a:ext cx="4721870" cy="400110"/>
          </a:xfrm>
          <a:prstGeom prst="rect">
            <a:avLst/>
          </a:prstGeom>
          <a:noFill/>
        </p:spPr>
        <p:txBody>
          <a:bodyPr wrap="none" rtlCol="0">
            <a:spAutoFit/>
          </a:bodyPr>
          <a:lstStyle/>
          <a:p>
            <a:r>
              <a:rPr lang="de-DE"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Statistical </a:t>
            </a:r>
            <a:r>
              <a:rPr lang="de-DE"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model</a:t>
            </a:r>
            <a:r>
              <a:rPr lang="de-DE"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 Andronic, priv. </a:t>
            </a:r>
            <a:r>
              <a:rPr lang="de-DE"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com</a:t>
            </a:r>
            <a:r>
              <a:rPr lang="de-DE"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4" name="Gerade Verbindung mit Pfeil 3"/>
          <p:cNvCxnSpPr/>
          <p:nvPr/>
        </p:nvCxnSpPr>
        <p:spPr bwMode="auto">
          <a:xfrm>
            <a:off x="5004048" y="3764295"/>
            <a:ext cx="0" cy="2016224"/>
          </a:xfrm>
          <a:prstGeom prst="straightConnector1">
            <a:avLst/>
          </a:prstGeom>
          <a:solidFill>
            <a:schemeClr val="accent1"/>
          </a:solidFill>
          <a:ln w="381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feld 5"/>
          <p:cNvSpPr txBox="1"/>
          <p:nvPr/>
        </p:nvSpPr>
        <p:spPr>
          <a:xfrm>
            <a:off x="4248944" y="4772407"/>
            <a:ext cx="729687" cy="830997"/>
          </a:xfrm>
          <a:prstGeom prst="rect">
            <a:avLst/>
          </a:prstGeom>
          <a:noFill/>
        </p:spPr>
        <p:txBody>
          <a:bodyPr wrap="none" rtlCol="0">
            <a:spAutoFit/>
          </a:bodyPr>
          <a:lstStyle/>
          <a:p>
            <a:r>
              <a:rPr lang="de-DE" sz="2400" dirty="0" err="1" smtClean="0">
                <a:solidFill>
                  <a:srgbClr val="FF0000"/>
                </a:solidFill>
              </a:rPr>
              <a:t>e</a:t>
            </a:r>
            <a:r>
              <a:rPr lang="de-DE" sz="2400" baseline="30000" dirty="0" err="1" smtClean="0">
                <a:solidFill>
                  <a:srgbClr val="FF0000"/>
                </a:solidFill>
              </a:rPr>
              <a:t>+</a:t>
            </a:r>
            <a:r>
              <a:rPr lang="de-DE" sz="2400" dirty="0" err="1" smtClean="0">
                <a:solidFill>
                  <a:srgbClr val="FF0000"/>
                </a:solidFill>
              </a:rPr>
              <a:t>e</a:t>
            </a:r>
            <a:r>
              <a:rPr lang="de-DE" sz="2400" baseline="30000" dirty="0" smtClean="0">
                <a:solidFill>
                  <a:srgbClr val="FF0000"/>
                </a:solidFill>
              </a:rPr>
              <a:t>-</a:t>
            </a:r>
          </a:p>
          <a:p>
            <a:r>
              <a:rPr lang="el-GR" sz="2400" dirty="0" smtClean="0">
                <a:solidFill>
                  <a:srgbClr val="FF0000"/>
                </a:solidFill>
              </a:rPr>
              <a:t>μ</a:t>
            </a:r>
            <a:r>
              <a:rPr lang="de-DE" sz="2400" baseline="30000" dirty="0" smtClean="0">
                <a:solidFill>
                  <a:srgbClr val="FF0000"/>
                </a:solidFill>
              </a:rPr>
              <a:t>+</a:t>
            </a:r>
            <a:r>
              <a:rPr lang="el-GR" sz="2400" dirty="0" smtClean="0">
                <a:solidFill>
                  <a:srgbClr val="FF0000"/>
                </a:solidFill>
              </a:rPr>
              <a:t>μ</a:t>
            </a:r>
            <a:r>
              <a:rPr lang="de-DE" sz="2400" baseline="30000" dirty="0" smtClean="0">
                <a:solidFill>
                  <a:srgbClr val="FF0000"/>
                </a:solidFill>
              </a:rPr>
              <a:t>-</a:t>
            </a:r>
            <a:endParaRPr lang="de-DE" sz="2400" baseline="30000" dirty="0">
              <a:solidFill>
                <a:srgbClr val="FF0000"/>
              </a:solidFill>
            </a:endParaRPr>
          </a:p>
        </p:txBody>
      </p:sp>
      <p:sp>
        <p:nvSpPr>
          <p:cNvPr id="7" name="Raute 6"/>
          <p:cNvSpPr/>
          <p:nvPr/>
        </p:nvSpPr>
        <p:spPr bwMode="auto">
          <a:xfrm>
            <a:off x="4896036" y="5780519"/>
            <a:ext cx="216024" cy="228600"/>
          </a:xfrm>
          <a:prstGeom prst="diamond">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de-DE" smtClean="0">
              <a:solidFill>
                <a:srgbClr val="000000"/>
              </a:solidFill>
            </a:endParaRPr>
          </a:p>
        </p:txBody>
      </p:sp>
      <p:sp>
        <p:nvSpPr>
          <p:cNvPr id="14" name="Raute 13"/>
          <p:cNvSpPr/>
          <p:nvPr/>
        </p:nvSpPr>
        <p:spPr bwMode="auto">
          <a:xfrm>
            <a:off x="4896036" y="3550755"/>
            <a:ext cx="219947" cy="228600"/>
          </a:xfrm>
          <a:prstGeom prst="diamond">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de-DE" smtClean="0">
              <a:solidFill>
                <a:srgbClr val="000000"/>
              </a:solidFill>
            </a:endParaRPr>
          </a:p>
        </p:txBody>
      </p:sp>
      <p:sp>
        <p:nvSpPr>
          <p:cNvPr id="5" name="Fußzeilenplatzhalter 4"/>
          <p:cNvSpPr>
            <a:spLocks noGrp="1"/>
          </p:cNvSpPr>
          <p:nvPr>
            <p:ph type="ftr" sz="quarter" idx="11"/>
          </p:nvPr>
        </p:nvSpPr>
        <p:spPr>
          <a:xfrm>
            <a:off x="3124200" y="6436504"/>
            <a:ext cx="2895600" cy="476250"/>
          </a:xfrm>
        </p:spPr>
        <p:txBody>
          <a:bodyPr/>
          <a:lstStyle/>
          <a:p>
            <a:pPr>
              <a:defRPr/>
            </a:pPr>
            <a:endParaRPr lang="de-DE">
              <a:solidFill>
                <a:srgbClr val="000000"/>
              </a:solidFill>
            </a:endParaRPr>
          </a:p>
        </p:txBody>
      </p:sp>
      <p:sp>
        <p:nvSpPr>
          <p:cNvPr id="8" name="Foliennummernplatzhalter 7"/>
          <p:cNvSpPr>
            <a:spLocks noGrp="1"/>
          </p:cNvSpPr>
          <p:nvPr>
            <p:ph type="sldNum" sz="quarter" idx="12"/>
          </p:nvPr>
        </p:nvSpPr>
        <p:spPr>
          <a:xfrm>
            <a:off x="6588224" y="6257925"/>
            <a:ext cx="2133600" cy="476250"/>
          </a:xfrm>
        </p:spPr>
        <p:txBody>
          <a:bodyPr/>
          <a:lstStyle/>
          <a:p>
            <a:pPr>
              <a:defRPr/>
            </a:pPr>
            <a:fld id="{F67A2542-3423-4AEB-A2D7-C4A6F06AC183}" type="slidenum">
              <a:rPr lang="de-DE" smtClean="0">
                <a:solidFill>
                  <a:srgbClr val="000000"/>
                </a:solidFill>
              </a:rPr>
              <a:pPr>
                <a:defRPr/>
              </a:pPr>
              <a:t>49</a:t>
            </a:fld>
            <a:endParaRPr lang="de-DE">
              <a:solidFill>
                <a:srgbClr val="000000"/>
              </a:solidFill>
            </a:endParaRPr>
          </a:p>
        </p:txBody>
      </p:sp>
    </p:spTree>
    <p:extLst>
      <p:ext uri="{BB962C8B-B14F-4D97-AF65-F5344CB8AC3E}">
        <p14:creationId xmlns:p14="http://schemas.microsoft.com/office/powerpoint/2010/main" val="2216506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9780"/>
                                        </p:tgtEl>
                                        <p:attrNameLst>
                                          <p:attrName>style.visibility</p:attrName>
                                        </p:attrNameLst>
                                      </p:cBhvr>
                                      <p:to>
                                        <p:strVal val="visible"/>
                                      </p:to>
                                    </p:set>
                                    <p:animEffect transition="in" filter="dissolve">
                                      <p:cBhvr>
                                        <p:cTn id="7" dur="500"/>
                                        <p:tgtEl>
                                          <p:spTgt spid="109978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99781"/>
                                        </p:tgtEl>
                                        <p:attrNameLst>
                                          <p:attrName>style.visibility</p:attrName>
                                        </p:attrNameLst>
                                      </p:cBhvr>
                                      <p:to>
                                        <p:strVal val="visible"/>
                                      </p:to>
                                    </p:set>
                                    <p:animEffect transition="in" filter="dissolve">
                                      <p:cBhvr>
                                        <p:cTn id="10" dur="500"/>
                                        <p:tgtEl>
                                          <p:spTgt spid="109978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99782"/>
                                        </p:tgtEl>
                                        <p:attrNameLst>
                                          <p:attrName>style.visibility</p:attrName>
                                        </p:attrNameLst>
                                      </p:cBhvr>
                                      <p:to>
                                        <p:strVal val="visible"/>
                                      </p:to>
                                    </p:set>
                                    <p:animEffect transition="in" filter="dissolve">
                                      <p:cBhvr>
                                        <p:cTn id="13" dur="500"/>
                                        <p:tgtEl>
                                          <p:spTgt spid="109978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0" grpId="0" animBg="1"/>
      <p:bldP spid="1099781" grpId="0" animBg="1"/>
      <p:bldP spid="1099782" grpId="0" animBg="1"/>
      <p:bldP spid="6" grpId="0"/>
      <p:bldP spid="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0" y="101575"/>
            <a:ext cx="9144000" cy="646331"/>
          </a:xfrm>
          <a:prstGeom prst="rect">
            <a:avLst/>
          </a:prstGeom>
          <a:noFill/>
          <a:ln>
            <a:noFill/>
          </a:ln>
          <a:effectLst/>
          <a:extLst/>
        </p:spPr>
        <p:txBody>
          <a:bodyPr>
            <a:spAutoFit/>
          </a:bodyPr>
          <a:lstStyle/>
          <a:p>
            <a:pPr algn="ctr" fontAlgn="base">
              <a:spcBef>
                <a:spcPct val="0"/>
              </a:spcBef>
              <a:spcAft>
                <a:spcPct val="0"/>
              </a:spcAft>
            </a:pPr>
            <a:r>
              <a:rPr lang="de-DE" altLang="de-DE" sz="3600" dirty="0" smtClean="0">
                <a:solidFill>
                  <a:srgbClr val="002060"/>
                </a:solidFill>
                <a:latin typeface="Tahoma" pitchFamily="34" charset="0"/>
              </a:rPr>
              <a:t>The </a:t>
            </a:r>
            <a:r>
              <a:rPr lang="de-DE" altLang="de-DE" sz="3600" dirty="0" err="1" smtClean="0">
                <a:solidFill>
                  <a:srgbClr val="002060"/>
                </a:solidFill>
                <a:latin typeface="Tahoma" pitchFamily="34" charset="0"/>
              </a:rPr>
              <a:t>equation-of-state</a:t>
            </a:r>
            <a:r>
              <a:rPr lang="de-DE" altLang="de-DE" sz="3600" dirty="0" smtClean="0">
                <a:solidFill>
                  <a:srgbClr val="002060"/>
                </a:solidFill>
                <a:latin typeface="Tahoma" pitchFamily="34" charset="0"/>
              </a:rPr>
              <a:t> </a:t>
            </a:r>
            <a:r>
              <a:rPr lang="de-DE" altLang="de-DE" sz="3600" dirty="0" err="1" smtClean="0">
                <a:solidFill>
                  <a:srgbClr val="002060"/>
                </a:solidFill>
                <a:latin typeface="Tahoma" pitchFamily="34" charset="0"/>
              </a:rPr>
              <a:t>of</a:t>
            </a:r>
            <a:r>
              <a:rPr lang="de-DE" altLang="de-DE" sz="3600" dirty="0" smtClean="0">
                <a:solidFill>
                  <a:srgbClr val="002060"/>
                </a:solidFill>
                <a:latin typeface="Tahoma" pitchFamily="34" charset="0"/>
              </a:rPr>
              <a:t> </a:t>
            </a:r>
            <a:r>
              <a:rPr lang="de-DE" altLang="de-DE" sz="3600" dirty="0" err="1" smtClean="0">
                <a:solidFill>
                  <a:srgbClr val="002060"/>
                </a:solidFill>
                <a:latin typeface="Tahoma" pitchFamily="34" charset="0"/>
              </a:rPr>
              <a:t>nuclear</a:t>
            </a:r>
            <a:r>
              <a:rPr lang="de-DE" altLang="de-DE" sz="3600" dirty="0" smtClean="0">
                <a:solidFill>
                  <a:srgbClr val="002060"/>
                </a:solidFill>
                <a:latin typeface="Tahoma" pitchFamily="34" charset="0"/>
              </a:rPr>
              <a:t> matter   </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1723" r="493"/>
          <a:stretch/>
        </p:blipFill>
        <p:spPr>
          <a:xfrm>
            <a:off x="4752504" y="2425054"/>
            <a:ext cx="4356000" cy="4316314"/>
          </a:xfrm>
          <a:prstGeom prst="rect">
            <a:avLst/>
          </a:prstGeom>
        </p:spPr>
      </p:pic>
      <p:sp>
        <p:nvSpPr>
          <p:cNvPr id="10" name="Freihandform 9"/>
          <p:cNvSpPr/>
          <p:nvPr/>
        </p:nvSpPr>
        <p:spPr>
          <a:xfrm>
            <a:off x="5350398" y="2084331"/>
            <a:ext cx="3326058" cy="3407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89989" tIns="46794" rIns="89989" bIns="46794" anchor="t" anchorCtr="0" compatLnSpc="1">
            <a:spAutoFit/>
          </a:bodyPr>
          <a:lstStyle/>
          <a:p>
            <a:pPr algn="ctr" defTabSz="914287" fontAlgn="base">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defRPr sz="1990"/>
            </a:pPr>
            <a:r>
              <a:rPr lang="en-US" sz="1600" dirty="0">
                <a:solidFill>
                  <a:srgbClr val="002060"/>
                </a:solidFill>
                <a:latin typeface="Helvetica" panose="020B0604020202020204" pitchFamily="34" charset="0"/>
                <a:ea typeface="Bitstream Vera Sans" pitchFamily="2"/>
                <a:cs typeface="Helvetica" panose="020B0604020202020204" pitchFamily="34" charset="0"/>
              </a:rPr>
              <a:t>Fuchs and </a:t>
            </a:r>
            <a:r>
              <a:rPr lang="en-US" sz="1600" dirty="0" err="1">
                <a:solidFill>
                  <a:srgbClr val="002060"/>
                </a:solidFill>
                <a:latin typeface="Helvetica" panose="020B0604020202020204" pitchFamily="34" charset="0"/>
                <a:ea typeface="Bitstream Vera Sans" pitchFamily="2"/>
                <a:cs typeface="Helvetica" panose="020B0604020202020204" pitchFamily="34" charset="0"/>
              </a:rPr>
              <a:t>Wolter</a:t>
            </a:r>
            <a:r>
              <a:rPr lang="en-US" sz="1600" dirty="0">
                <a:solidFill>
                  <a:srgbClr val="002060"/>
                </a:solidFill>
                <a:latin typeface="Helvetica" panose="020B0604020202020204" pitchFamily="34" charset="0"/>
                <a:ea typeface="Bitstream Vera Sans" pitchFamily="2"/>
                <a:cs typeface="Helvetica" panose="020B0604020202020204" pitchFamily="34" charset="0"/>
              </a:rPr>
              <a:t>, EPJA 30 (2006)</a:t>
            </a:r>
          </a:p>
        </p:txBody>
      </p:sp>
      <p:sp>
        <p:nvSpPr>
          <p:cNvPr id="11" name="Textfeld 10"/>
          <p:cNvSpPr txBox="1"/>
          <p:nvPr/>
        </p:nvSpPr>
        <p:spPr>
          <a:xfrm>
            <a:off x="7323765" y="3431083"/>
            <a:ext cx="1784739" cy="359532"/>
          </a:xfrm>
          <a:prstGeom prst="rect">
            <a:avLst/>
          </a:prstGeom>
          <a:noFill/>
          <a:ln>
            <a:noFill/>
          </a:ln>
        </p:spPr>
        <p:txBody>
          <a:bodyPr vert="horz" wrap="none" lIns="89989" tIns="44995" rIns="89989" bIns="44995" anchorCtr="0" compatLnSpc="1">
            <a:spAutoFit/>
          </a:bodyPr>
          <a:lstStyle/>
          <a:p>
            <a:pPr algn="ctr" defTabSz="914287" fontAlgn="base">
              <a:lnSpc>
                <a:spcPct val="97000"/>
              </a:lnSpc>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pPr>
            <a:r>
              <a:rPr lang="en-GB" dirty="0">
                <a:solidFill>
                  <a:srgbClr val="000000"/>
                </a:solidFill>
                <a:latin typeface="Arial" panose="020B0604020202020204" pitchFamily="34" charset="0"/>
                <a:ea typeface="Bitstream Vera Sans" pitchFamily="2"/>
                <a:cs typeface="Arial" panose="020B0604020202020204" pitchFamily="34" charset="0"/>
              </a:rPr>
              <a:t>Neutron matter </a:t>
            </a:r>
          </a:p>
        </p:txBody>
      </p:sp>
      <p:sp>
        <p:nvSpPr>
          <p:cNvPr id="12" name="Textfeld 11"/>
          <p:cNvSpPr txBox="1"/>
          <p:nvPr/>
        </p:nvSpPr>
        <p:spPr>
          <a:xfrm>
            <a:off x="6974565" y="5015259"/>
            <a:ext cx="1989923" cy="359532"/>
          </a:xfrm>
          <a:prstGeom prst="rect">
            <a:avLst/>
          </a:prstGeom>
          <a:solidFill>
            <a:srgbClr val="FFFFFF">
              <a:alpha val="40000"/>
            </a:srgbClr>
          </a:solidFill>
          <a:ln>
            <a:noFill/>
          </a:ln>
        </p:spPr>
        <p:txBody>
          <a:bodyPr vert="horz" wrap="none" lIns="89989" tIns="44995" rIns="89989" bIns="44995" anchorCtr="0" compatLnSpc="1">
            <a:spAutoFit/>
          </a:bodyPr>
          <a:lstStyle/>
          <a:p>
            <a:pPr algn="ctr" defTabSz="914287" fontAlgn="base">
              <a:lnSpc>
                <a:spcPct val="97000"/>
              </a:lnSpc>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pPr>
            <a:r>
              <a:rPr lang="en-GB" dirty="0">
                <a:solidFill>
                  <a:srgbClr val="000000"/>
                </a:solidFill>
                <a:latin typeface="Arial"/>
                <a:ea typeface="Bitstream Vera Sans" pitchFamily="2"/>
                <a:cs typeface="Bitstream Vera Sans" pitchFamily="2"/>
              </a:rPr>
              <a:t>Symmetric </a:t>
            </a:r>
            <a:r>
              <a:rPr lang="en-GB" dirty="0" smtClean="0">
                <a:solidFill>
                  <a:srgbClr val="000000"/>
                </a:solidFill>
                <a:latin typeface="Arial"/>
                <a:ea typeface="Bitstream Vera Sans" pitchFamily="2"/>
                <a:cs typeface="Bitstream Vera Sans" pitchFamily="2"/>
              </a:rPr>
              <a:t>matter</a:t>
            </a:r>
            <a:endParaRPr lang="en-GB" dirty="0">
              <a:solidFill>
                <a:srgbClr val="000000"/>
              </a:solidFill>
              <a:latin typeface="Arial"/>
              <a:ea typeface="Bitstream Vera Sans" pitchFamily="2"/>
              <a:cs typeface="Bitstream Vera Sans" pitchFamily="2"/>
            </a:endParaRPr>
          </a:p>
        </p:txBody>
      </p:sp>
      <p:cxnSp>
        <p:nvCxnSpPr>
          <p:cNvPr id="13" name="Gerade Verbindung mit Pfeil 12"/>
          <p:cNvCxnSpPr/>
          <p:nvPr/>
        </p:nvCxnSpPr>
        <p:spPr bwMode="auto">
          <a:xfrm>
            <a:off x="6876256" y="4944375"/>
            <a:ext cx="0" cy="861847"/>
          </a:xfrm>
          <a:prstGeom prst="straightConnector1">
            <a:avLst/>
          </a:prstGeom>
          <a:solidFill>
            <a:srgbClr val="3366FF"/>
          </a:solidFill>
          <a:ln w="63500" cap="flat" cmpd="sng" algn="ctr">
            <a:solidFill>
              <a:srgbClr val="00B05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p:cNvSpPr txBox="1"/>
          <p:nvPr/>
        </p:nvSpPr>
        <p:spPr>
          <a:xfrm>
            <a:off x="6199900" y="5133705"/>
            <a:ext cx="892380" cy="483185"/>
          </a:xfrm>
          <a:prstGeom prst="rect">
            <a:avLst/>
          </a:prstGeom>
          <a:noFill/>
          <a:ln>
            <a:noFill/>
          </a:ln>
        </p:spPr>
        <p:txBody>
          <a:bodyPr vert="horz" wrap="square" lIns="89989" tIns="91428" rIns="89989" bIns="91428" anchorCtr="0" compatLnSpc="1">
            <a:spAutoFit/>
          </a:bodyPr>
          <a:lstStyle/>
          <a:p>
            <a:pPr defTabSz="914287" fontAlgn="base">
              <a:lnSpc>
                <a:spcPct val="97000"/>
              </a:lnSpc>
              <a:tabLst>
                <a:tab pos="0" algn="l"/>
                <a:tab pos="448863" algn="l"/>
                <a:tab pos="898088" algn="l"/>
                <a:tab pos="1347313" algn="l"/>
                <a:tab pos="1796538" algn="l"/>
                <a:tab pos="2245763" algn="l"/>
                <a:tab pos="2694986" algn="l"/>
                <a:tab pos="3144211" algn="l"/>
                <a:tab pos="3593435" algn="l"/>
                <a:tab pos="4042659" algn="l"/>
                <a:tab pos="4491885" algn="l"/>
                <a:tab pos="4941108" algn="l"/>
                <a:tab pos="5390334" algn="l"/>
                <a:tab pos="5839558" algn="l"/>
                <a:tab pos="6288782" algn="l"/>
                <a:tab pos="6738007" algn="l"/>
                <a:tab pos="7187231" algn="l"/>
                <a:tab pos="7636456" algn="l"/>
                <a:tab pos="8085679" algn="l"/>
                <a:tab pos="8534904" algn="l"/>
                <a:tab pos="8984129" algn="l"/>
              </a:tabLst>
            </a:pPr>
            <a:r>
              <a:rPr lang="en-GB" sz="2000" dirty="0" err="1">
                <a:solidFill>
                  <a:srgbClr val="00B050"/>
                </a:solidFill>
                <a:latin typeface="Arial"/>
                <a:ea typeface="Bitstream Vera Sans" pitchFamily="2"/>
                <a:cs typeface="Bitstream Vera Sans" pitchFamily="2"/>
              </a:rPr>
              <a:t>E</a:t>
            </a:r>
            <a:r>
              <a:rPr lang="en-GB" sz="2000" baseline="-33000" dirty="0" err="1">
                <a:solidFill>
                  <a:srgbClr val="00B050"/>
                </a:solidFill>
                <a:latin typeface="Arial"/>
                <a:ea typeface="Bitstream Vera Sans" pitchFamily="2"/>
                <a:cs typeface="Bitstream Vera Sans" pitchFamily="2"/>
              </a:rPr>
              <a:t>sym</a:t>
            </a:r>
            <a:endParaRPr lang="en-GB" sz="2000" baseline="-33000" dirty="0">
              <a:solidFill>
                <a:srgbClr val="00B050"/>
              </a:solidFill>
              <a:latin typeface="Arial"/>
              <a:ea typeface="Bitstream Vera Sans" pitchFamily="2"/>
              <a:cs typeface="Bitstream Vera Sans" pitchFamily="2"/>
            </a:endParaRPr>
          </a:p>
        </p:txBody>
      </p:sp>
      <p:sp>
        <p:nvSpPr>
          <p:cNvPr id="15" name="Textfeld 14"/>
          <p:cNvSpPr txBox="1"/>
          <p:nvPr/>
        </p:nvSpPr>
        <p:spPr>
          <a:xfrm>
            <a:off x="7624620" y="3789040"/>
            <a:ext cx="835812" cy="369332"/>
          </a:xfrm>
          <a:prstGeom prst="rect">
            <a:avLst/>
          </a:prstGeom>
          <a:noFill/>
        </p:spPr>
        <p:txBody>
          <a:bodyPr wrap="square" rtlCol="0">
            <a:spAutoFit/>
          </a:bodyPr>
          <a:lstStyle/>
          <a:p>
            <a:pPr defTabSz="914287"/>
            <a:r>
              <a:rPr lang="el-GR" dirty="0" smtClean="0">
                <a:solidFill>
                  <a:srgbClr val="000000"/>
                </a:solidFill>
                <a:latin typeface="Arial"/>
              </a:rPr>
              <a:t>δ</a:t>
            </a:r>
            <a:r>
              <a:rPr lang="de-DE" dirty="0" smtClean="0">
                <a:solidFill>
                  <a:srgbClr val="000000"/>
                </a:solidFill>
                <a:latin typeface="Arial"/>
              </a:rPr>
              <a:t> = 1</a:t>
            </a:r>
            <a:endParaRPr lang="en-US" dirty="0">
              <a:solidFill>
                <a:srgbClr val="000000"/>
              </a:solidFill>
              <a:latin typeface="Arial"/>
            </a:endParaRPr>
          </a:p>
        </p:txBody>
      </p:sp>
      <p:sp>
        <p:nvSpPr>
          <p:cNvPr id="16" name="Textfeld 15"/>
          <p:cNvSpPr txBox="1"/>
          <p:nvPr/>
        </p:nvSpPr>
        <p:spPr>
          <a:xfrm>
            <a:off x="7912652" y="5579948"/>
            <a:ext cx="835812" cy="369332"/>
          </a:xfrm>
          <a:prstGeom prst="rect">
            <a:avLst/>
          </a:prstGeom>
          <a:noFill/>
        </p:spPr>
        <p:txBody>
          <a:bodyPr wrap="square" rtlCol="0">
            <a:spAutoFit/>
          </a:bodyPr>
          <a:lstStyle/>
          <a:p>
            <a:pPr defTabSz="914287"/>
            <a:r>
              <a:rPr lang="el-GR" dirty="0" smtClean="0">
                <a:solidFill>
                  <a:srgbClr val="000000"/>
                </a:solidFill>
                <a:latin typeface="Arial"/>
              </a:rPr>
              <a:t>δ</a:t>
            </a:r>
            <a:r>
              <a:rPr lang="de-DE" dirty="0" smtClean="0">
                <a:solidFill>
                  <a:srgbClr val="000000"/>
                </a:solidFill>
                <a:latin typeface="Arial"/>
              </a:rPr>
              <a:t> = 0</a:t>
            </a:r>
            <a:endParaRPr lang="en-US" dirty="0">
              <a:solidFill>
                <a:srgbClr val="000000"/>
              </a:solidFill>
              <a:latin typeface="Arial"/>
            </a:endParaRPr>
          </a:p>
        </p:txBody>
      </p:sp>
      <p:sp>
        <p:nvSpPr>
          <p:cNvPr id="17" name="Textfeld 16"/>
          <p:cNvSpPr txBox="1"/>
          <p:nvPr/>
        </p:nvSpPr>
        <p:spPr>
          <a:xfrm>
            <a:off x="107504" y="787351"/>
            <a:ext cx="9217024" cy="769441"/>
          </a:xfrm>
          <a:prstGeom prst="rect">
            <a:avLst/>
          </a:prstGeom>
          <a:noFill/>
        </p:spPr>
        <p:txBody>
          <a:bodyPr wrap="square" rtlCol="0">
            <a:spAutoFit/>
          </a:bodyPr>
          <a:lstStyle/>
          <a:p>
            <a:pPr defTabSz="914287">
              <a:lnSpc>
                <a:spcPct val="110000"/>
              </a:lnSpc>
              <a:spcAft>
                <a:spcPts val="10800"/>
              </a:spcAft>
              <a:buClr>
                <a:srgbClr val="FFC000"/>
              </a:buClr>
            </a:pPr>
            <a:r>
              <a:rPr lang="en-US" sz="2000" dirty="0" smtClean="0">
                <a:solidFill>
                  <a:srgbClr val="000000"/>
                </a:solidFill>
                <a:latin typeface="Arial"/>
                <a:cs typeface="Arial" panose="020B0604020202020204" pitchFamily="34" charset="0"/>
              </a:rPr>
              <a:t>The nuclear matter equation of state (EOS) describes the relation between density, pressure, temperature, energy, and isospin asymmetry</a:t>
            </a:r>
          </a:p>
        </p:txBody>
      </p:sp>
      <p:graphicFrame>
        <p:nvGraphicFramePr>
          <p:cNvPr id="3" name="Objekt 2"/>
          <p:cNvGraphicFramePr>
            <a:graphicFrameLocks noChangeAspect="1"/>
          </p:cNvGraphicFramePr>
          <p:nvPr>
            <p:extLst>
              <p:ext uri="{D42A27DB-BD31-4B8C-83A1-F6EECF244321}">
                <p14:modId xmlns:p14="http://schemas.microsoft.com/office/powerpoint/2010/main" val="3551946748"/>
              </p:ext>
            </p:extLst>
          </p:nvPr>
        </p:nvGraphicFramePr>
        <p:xfrm>
          <a:off x="213204" y="4896321"/>
          <a:ext cx="3730625" cy="1196975"/>
        </p:xfrm>
        <a:graphic>
          <a:graphicData uri="http://schemas.openxmlformats.org/presentationml/2006/ole">
            <mc:AlternateContent xmlns:mc="http://schemas.openxmlformats.org/markup-compatibility/2006">
              <mc:Choice xmlns:v="urn:schemas-microsoft-com:vml" Requires="v">
                <p:oleObj spid="_x0000_s12345" name="Equation" r:id="rId4" imgW="2768400" imgH="888840" progId="Equation.3">
                  <p:embed/>
                </p:oleObj>
              </mc:Choice>
              <mc:Fallback>
                <p:oleObj name="Equation" r:id="rId4" imgW="2768400" imgH="888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204" y="4896321"/>
                        <a:ext cx="3730625" cy="1196975"/>
                      </a:xfrm>
                      <a:prstGeom prst="rect">
                        <a:avLst/>
                      </a:prstGeom>
                      <a:noFill/>
                      <a:ln>
                        <a:noFill/>
                      </a:ln>
                    </p:spPr>
                  </p:pic>
                </p:oleObj>
              </mc:Fallback>
            </mc:AlternateContent>
          </a:graphicData>
        </a:graphic>
      </p:graphicFrame>
      <p:sp>
        <p:nvSpPr>
          <p:cNvPr id="20" name="Textfeld 19"/>
          <p:cNvSpPr txBox="1"/>
          <p:nvPr/>
        </p:nvSpPr>
        <p:spPr>
          <a:xfrm>
            <a:off x="179512" y="4469050"/>
            <a:ext cx="1625766" cy="400110"/>
          </a:xfrm>
          <a:prstGeom prst="rect">
            <a:avLst/>
          </a:prstGeom>
          <a:noFill/>
        </p:spPr>
        <p:txBody>
          <a:bodyPr wrap="none" rtlCol="0">
            <a:spAutoFit/>
          </a:bodyPr>
          <a:lstStyle/>
          <a:p>
            <a:pPr defTabSz="914287"/>
            <a:r>
              <a:rPr lang="en-US" sz="2000" dirty="0" smtClean="0">
                <a:solidFill>
                  <a:srgbClr val="000000"/>
                </a:solidFill>
                <a:latin typeface="Arial" panose="020B0604020202020204" pitchFamily="34" charset="0"/>
                <a:cs typeface="Arial" panose="020B0604020202020204" pitchFamily="34" charset="0"/>
              </a:rPr>
              <a:t>Finite nuclei:</a:t>
            </a:r>
            <a:endParaRPr lang="en-US" sz="2000" dirty="0">
              <a:solidFill>
                <a:srgbClr val="000000"/>
              </a:solidFill>
              <a:latin typeface="Arial" panose="020B0604020202020204" pitchFamily="34" charset="0"/>
              <a:cs typeface="Arial" panose="020B0604020202020204" pitchFamily="34" charset="0"/>
            </a:endParaRPr>
          </a:p>
        </p:txBody>
      </p:sp>
      <p:sp>
        <p:nvSpPr>
          <p:cNvPr id="21" name="Textfeld 20"/>
          <p:cNvSpPr txBox="1"/>
          <p:nvPr/>
        </p:nvSpPr>
        <p:spPr>
          <a:xfrm>
            <a:off x="264998" y="6174596"/>
            <a:ext cx="3672408" cy="369332"/>
          </a:xfrm>
          <a:prstGeom prst="rect">
            <a:avLst/>
          </a:prstGeom>
          <a:noFill/>
        </p:spPr>
        <p:txBody>
          <a:bodyPr wrap="square" rtlCol="0">
            <a:spAutoFit/>
          </a:bodyPr>
          <a:lstStyle/>
          <a:p>
            <a:pPr defTabSz="914287"/>
            <a:r>
              <a:rPr lang="en-US" dirty="0" smtClean="0">
                <a:solidFill>
                  <a:srgbClr val="000000"/>
                </a:solidFill>
                <a:latin typeface="Arial"/>
              </a:rPr>
              <a:t>Bethe-</a:t>
            </a:r>
            <a:r>
              <a:rPr lang="en-US" dirty="0" err="1" smtClean="0">
                <a:solidFill>
                  <a:srgbClr val="000000"/>
                </a:solidFill>
                <a:latin typeface="Arial"/>
              </a:rPr>
              <a:t>Weizsäcker</a:t>
            </a:r>
            <a:r>
              <a:rPr lang="en-US" dirty="0" smtClean="0">
                <a:solidFill>
                  <a:srgbClr val="000000"/>
                </a:solidFill>
                <a:latin typeface="Arial"/>
              </a:rPr>
              <a:t> mass formula </a:t>
            </a:r>
            <a:endParaRPr lang="en-US" dirty="0">
              <a:solidFill>
                <a:srgbClr val="000000"/>
              </a:solidFill>
              <a:latin typeface="Arial"/>
            </a:endParaRPr>
          </a:p>
        </p:txBody>
      </p:sp>
      <p:sp>
        <p:nvSpPr>
          <p:cNvPr id="18" name="Text Box 7"/>
          <p:cNvSpPr txBox="1">
            <a:spLocks noChangeArrowheads="1"/>
          </p:cNvSpPr>
          <p:nvPr/>
        </p:nvSpPr>
        <p:spPr bwMode="auto">
          <a:xfrm>
            <a:off x="311716" y="1700808"/>
            <a:ext cx="3324180" cy="156966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sz="2400" dirty="0" smtClean="0">
                <a:solidFill>
                  <a:srgbClr val="000000"/>
                </a:solidFill>
                <a:latin typeface="Arial" pitchFamily="34" charset="0"/>
              </a:rPr>
              <a:t>P = </a:t>
            </a:r>
            <a:r>
              <a:rPr lang="en-GB" altLang="de-DE" sz="2400" b="1" dirty="0" smtClean="0">
                <a:solidFill>
                  <a:srgbClr val="000000"/>
                </a:solidFill>
                <a:latin typeface="Symbol" pitchFamily="18" charset="2"/>
              </a:rPr>
              <a:t>d</a:t>
            </a:r>
            <a:r>
              <a:rPr lang="de-DE" altLang="de-DE" sz="2400" dirty="0" smtClean="0">
                <a:solidFill>
                  <a:srgbClr val="000000"/>
                </a:solidFill>
                <a:latin typeface="Arial" pitchFamily="34" charset="0"/>
              </a:rPr>
              <a:t>E/</a:t>
            </a:r>
            <a:r>
              <a:rPr lang="en-GB" altLang="de-DE" sz="2400" b="1" dirty="0" smtClean="0">
                <a:solidFill>
                  <a:srgbClr val="000000"/>
                </a:solidFill>
                <a:latin typeface="Symbol" pitchFamily="18" charset="2"/>
              </a:rPr>
              <a:t>d</a:t>
            </a:r>
            <a:r>
              <a:rPr lang="de-DE" altLang="de-DE" sz="2400" dirty="0" smtClean="0">
                <a:solidFill>
                  <a:srgbClr val="000000"/>
                </a:solidFill>
                <a:latin typeface="Arial" pitchFamily="34" charset="0"/>
              </a:rPr>
              <a:t>V</a:t>
            </a:r>
            <a:r>
              <a:rPr lang="de-DE" altLang="de-DE" sz="2400" dirty="0" smtClean="0">
                <a:solidFill>
                  <a:srgbClr val="000000"/>
                </a:solidFill>
                <a:latin typeface="Arial" pitchFamily="34" charset="0"/>
                <a:sym typeface="Symbol" pitchFamily="18" charset="2"/>
              </a:rPr>
              <a:t></a:t>
            </a:r>
            <a:r>
              <a:rPr lang="de-DE" altLang="de-DE" sz="2400" baseline="-25000" dirty="0" smtClean="0">
                <a:solidFill>
                  <a:srgbClr val="000000"/>
                </a:solidFill>
                <a:latin typeface="Arial" pitchFamily="34" charset="0"/>
                <a:sym typeface="Symbol" pitchFamily="18" charset="2"/>
              </a:rPr>
              <a:t>T=</a:t>
            </a:r>
            <a:r>
              <a:rPr lang="de-DE" altLang="de-DE" sz="2400" baseline="-25000" dirty="0" err="1" smtClean="0">
                <a:solidFill>
                  <a:srgbClr val="000000"/>
                </a:solidFill>
                <a:latin typeface="Arial" pitchFamily="34" charset="0"/>
                <a:sym typeface="Symbol" pitchFamily="18" charset="2"/>
              </a:rPr>
              <a:t>const</a:t>
            </a:r>
            <a:endParaRPr lang="de-DE" altLang="de-DE" sz="2400" baseline="-25000" dirty="0" smtClean="0">
              <a:solidFill>
                <a:srgbClr val="000000"/>
              </a:solidFill>
              <a:latin typeface="Arial" pitchFamily="34" charset="0"/>
              <a:sym typeface="Symbol" pitchFamily="18" charset="2"/>
            </a:endParaRPr>
          </a:p>
          <a:p>
            <a:pPr fontAlgn="base">
              <a:spcBef>
                <a:spcPct val="0"/>
              </a:spcBef>
              <a:spcAft>
                <a:spcPct val="0"/>
              </a:spcAft>
            </a:pPr>
            <a:r>
              <a:rPr lang="de-DE" altLang="de-DE" sz="2400" dirty="0" smtClean="0">
                <a:solidFill>
                  <a:srgbClr val="000000"/>
                </a:solidFill>
                <a:latin typeface="Arial" pitchFamily="34" charset="0"/>
                <a:cs typeface="Arial" pitchFamily="34" charset="0"/>
                <a:sym typeface="Symbol" pitchFamily="18" charset="2"/>
              </a:rPr>
              <a:t>V = A/</a:t>
            </a:r>
            <a:r>
              <a:rPr lang="el-GR" altLang="de-DE" sz="2400" dirty="0" smtClean="0">
                <a:solidFill>
                  <a:srgbClr val="000000"/>
                </a:solidFill>
                <a:latin typeface="Arial" pitchFamily="34" charset="0"/>
                <a:cs typeface="Arial" pitchFamily="34" charset="0"/>
                <a:sym typeface="Symbol" pitchFamily="18" charset="2"/>
              </a:rPr>
              <a:t>ρ</a:t>
            </a:r>
            <a:endParaRPr lang="de-DE" altLang="de-DE" sz="2400" dirty="0" smtClean="0">
              <a:solidFill>
                <a:srgbClr val="000000"/>
              </a:solidFill>
              <a:latin typeface="Arial" pitchFamily="34" charset="0"/>
              <a:cs typeface="Arial" pitchFamily="34" charset="0"/>
              <a:sym typeface="Symbol" pitchFamily="18" charset="2"/>
            </a:endParaRPr>
          </a:p>
          <a:p>
            <a:pPr fontAlgn="base">
              <a:spcBef>
                <a:spcPct val="0"/>
              </a:spcBef>
              <a:spcAft>
                <a:spcPct val="0"/>
              </a:spcAft>
            </a:pPr>
            <a:r>
              <a:rPr lang="en-GB" altLang="de-DE" sz="2400" b="1" dirty="0" smtClean="0">
                <a:solidFill>
                  <a:srgbClr val="000000"/>
                </a:solidFill>
                <a:latin typeface="Symbol" pitchFamily="18" charset="2"/>
              </a:rPr>
              <a:t>d</a:t>
            </a:r>
            <a:r>
              <a:rPr lang="de-DE" altLang="de-DE" sz="2400" dirty="0" smtClean="0">
                <a:solidFill>
                  <a:srgbClr val="000000"/>
                </a:solidFill>
                <a:latin typeface="Arial" pitchFamily="34" charset="0"/>
              </a:rPr>
              <a:t>V/ </a:t>
            </a:r>
            <a:r>
              <a:rPr lang="en-GB" altLang="de-DE" sz="2400" b="1" dirty="0" smtClean="0">
                <a:solidFill>
                  <a:srgbClr val="000000"/>
                </a:solidFill>
                <a:latin typeface="Symbol" pitchFamily="18" charset="2"/>
              </a:rPr>
              <a:t>d</a:t>
            </a:r>
            <a:r>
              <a:rPr lang="el-GR" altLang="de-DE" sz="2400" dirty="0" smtClean="0">
                <a:solidFill>
                  <a:srgbClr val="000000"/>
                </a:solidFill>
                <a:latin typeface="Arial" pitchFamily="34" charset="0"/>
                <a:sym typeface="Symbol" pitchFamily="18" charset="2"/>
              </a:rPr>
              <a:t>ρ</a:t>
            </a:r>
            <a:r>
              <a:rPr lang="de-DE" altLang="de-DE" sz="2400" dirty="0" smtClean="0">
                <a:solidFill>
                  <a:srgbClr val="000000"/>
                </a:solidFill>
                <a:latin typeface="Arial" pitchFamily="34" charset="0"/>
              </a:rPr>
              <a:t> = - A/</a:t>
            </a:r>
            <a:r>
              <a:rPr lang="el-GR" altLang="de-DE" sz="2400" dirty="0" smtClean="0">
                <a:solidFill>
                  <a:srgbClr val="000000"/>
                </a:solidFill>
                <a:latin typeface="Arial" pitchFamily="34" charset="0"/>
                <a:cs typeface="Arial" pitchFamily="34" charset="0"/>
                <a:sym typeface="Symbol" pitchFamily="18" charset="2"/>
              </a:rPr>
              <a:t>ρ</a:t>
            </a:r>
            <a:r>
              <a:rPr lang="de-DE" altLang="de-DE" sz="2400" baseline="30000" dirty="0" smtClean="0">
                <a:solidFill>
                  <a:srgbClr val="000000"/>
                </a:solidFill>
                <a:latin typeface="Arial" pitchFamily="34" charset="0"/>
                <a:cs typeface="Arial" pitchFamily="34" charset="0"/>
                <a:sym typeface="Symbol" pitchFamily="18" charset="2"/>
              </a:rPr>
              <a:t>2</a:t>
            </a:r>
          </a:p>
          <a:p>
            <a:pPr fontAlgn="base">
              <a:spcBef>
                <a:spcPct val="0"/>
              </a:spcBef>
              <a:spcAft>
                <a:spcPct val="0"/>
              </a:spcAft>
            </a:pPr>
            <a:r>
              <a:rPr lang="de-DE" altLang="de-DE" sz="2400" dirty="0" smtClean="0">
                <a:solidFill>
                  <a:srgbClr val="000000"/>
                </a:solidFill>
                <a:latin typeface="Arial" pitchFamily="34" charset="0"/>
                <a:cs typeface="Arial" pitchFamily="34" charset="0"/>
                <a:sym typeface="Symbol" pitchFamily="18" charset="2"/>
              </a:rPr>
              <a:t>P = </a:t>
            </a:r>
            <a:r>
              <a:rPr lang="el-GR" altLang="de-DE" sz="2400" dirty="0" smtClean="0">
                <a:solidFill>
                  <a:srgbClr val="000000"/>
                </a:solidFill>
                <a:latin typeface="Arial" pitchFamily="34" charset="0"/>
                <a:cs typeface="Arial" pitchFamily="34" charset="0"/>
                <a:sym typeface="Symbol" pitchFamily="18" charset="2"/>
              </a:rPr>
              <a:t>ρ</a:t>
            </a:r>
            <a:r>
              <a:rPr lang="de-DE" altLang="de-DE" sz="2400" baseline="30000" dirty="0" smtClean="0">
                <a:solidFill>
                  <a:srgbClr val="000000"/>
                </a:solidFill>
                <a:latin typeface="Arial" pitchFamily="34" charset="0"/>
                <a:cs typeface="Arial" pitchFamily="34" charset="0"/>
                <a:sym typeface="Symbol" pitchFamily="18" charset="2"/>
              </a:rPr>
              <a:t>2  </a:t>
            </a:r>
            <a:r>
              <a:rPr lang="en-GB" altLang="de-DE" sz="2400" b="1" dirty="0" smtClean="0">
                <a:solidFill>
                  <a:srgbClr val="000000"/>
                </a:solidFill>
                <a:latin typeface="Symbol" pitchFamily="18" charset="2"/>
              </a:rPr>
              <a:t>d</a:t>
            </a:r>
            <a:r>
              <a:rPr lang="de-DE" altLang="de-DE" sz="2400" dirty="0" smtClean="0">
                <a:solidFill>
                  <a:srgbClr val="000000"/>
                </a:solidFill>
                <a:latin typeface="Arial" pitchFamily="34" charset="0"/>
              </a:rPr>
              <a:t>(E/A)/</a:t>
            </a:r>
            <a:r>
              <a:rPr lang="en-GB" altLang="de-DE" sz="2400" b="1" dirty="0" smtClean="0">
                <a:solidFill>
                  <a:srgbClr val="000000"/>
                </a:solidFill>
                <a:latin typeface="Symbol" pitchFamily="18" charset="2"/>
              </a:rPr>
              <a:t>d</a:t>
            </a:r>
            <a:r>
              <a:rPr lang="el-GR" altLang="de-DE" sz="2400" dirty="0" smtClean="0">
                <a:solidFill>
                  <a:srgbClr val="000000"/>
                </a:solidFill>
                <a:latin typeface="Arial" pitchFamily="34" charset="0"/>
                <a:sym typeface="Symbol" pitchFamily="18" charset="2"/>
              </a:rPr>
              <a:t>ρ</a:t>
            </a:r>
            <a:r>
              <a:rPr lang="de-DE" altLang="de-DE" sz="2400" dirty="0" smtClean="0">
                <a:solidFill>
                  <a:srgbClr val="000000"/>
                </a:solidFill>
                <a:latin typeface="Comic Sans MS" pitchFamily="66" charset="0"/>
                <a:sym typeface="Symbol" pitchFamily="18" charset="2"/>
              </a:rPr>
              <a:t></a:t>
            </a:r>
            <a:r>
              <a:rPr lang="de-DE" altLang="de-DE" sz="2400" baseline="-25000" dirty="0" smtClean="0">
                <a:solidFill>
                  <a:srgbClr val="000000"/>
                </a:solidFill>
                <a:latin typeface="Arial" pitchFamily="34" charset="0"/>
                <a:sym typeface="Symbol" pitchFamily="18" charset="2"/>
              </a:rPr>
              <a:t>T=</a:t>
            </a:r>
            <a:r>
              <a:rPr lang="de-DE" altLang="de-DE" sz="2400" baseline="-25000" dirty="0" err="1" smtClean="0">
                <a:solidFill>
                  <a:srgbClr val="000000"/>
                </a:solidFill>
                <a:latin typeface="Arial" pitchFamily="34" charset="0"/>
                <a:sym typeface="Symbol" pitchFamily="18" charset="2"/>
              </a:rPr>
              <a:t>const</a:t>
            </a:r>
            <a:endParaRPr lang="el-GR" altLang="de-DE" sz="2400" baseline="-25000" dirty="0" smtClean="0">
              <a:solidFill>
                <a:srgbClr val="000000"/>
              </a:solidFill>
              <a:latin typeface="Arial" pitchFamily="34" charset="0"/>
              <a:sym typeface="Symbol" pitchFamily="18" charset="2"/>
            </a:endParaRPr>
          </a:p>
        </p:txBody>
      </p:sp>
      <p:sp>
        <p:nvSpPr>
          <p:cNvPr id="19" name="Rechteck 18"/>
          <p:cNvSpPr/>
          <p:nvPr/>
        </p:nvSpPr>
        <p:spPr>
          <a:xfrm>
            <a:off x="53752" y="3606115"/>
            <a:ext cx="4734272" cy="830997"/>
          </a:xfrm>
          <a:prstGeom prst="rect">
            <a:avLst/>
          </a:prstGeom>
        </p:spPr>
        <p:txBody>
          <a:bodyPr wrap="square">
            <a:spAutoFit/>
          </a:bodyPr>
          <a:lstStyle/>
          <a:p>
            <a:r>
              <a:rPr lang="en-US" sz="2000" dirty="0" smtClean="0">
                <a:solidFill>
                  <a:srgbClr val="000000"/>
                </a:solidFill>
                <a:latin typeface="Arial"/>
              </a:rPr>
              <a:t>E</a:t>
            </a:r>
            <a:r>
              <a:rPr lang="en-US" sz="2000" baseline="-25000" dirty="0" smtClean="0">
                <a:solidFill>
                  <a:srgbClr val="000000"/>
                </a:solidFill>
                <a:latin typeface="Arial"/>
              </a:rPr>
              <a:t>A</a:t>
            </a:r>
            <a:r>
              <a:rPr lang="en-US" sz="2000" dirty="0" smtClean="0">
                <a:solidFill>
                  <a:srgbClr val="000000"/>
                </a:solidFill>
                <a:latin typeface="Arial"/>
              </a:rPr>
              <a:t>(</a:t>
            </a:r>
            <a:r>
              <a:rPr lang="el-GR" sz="2000" dirty="0">
                <a:solidFill>
                  <a:srgbClr val="000000"/>
                </a:solidFill>
                <a:latin typeface="Arial"/>
              </a:rPr>
              <a:t>ρ,δ) = </a:t>
            </a:r>
            <a:r>
              <a:rPr lang="en-US" sz="2000" dirty="0">
                <a:solidFill>
                  <a:srgbClr val="000000"/>
                </a:solidFill>
                <a:latin typeface="Arial"/>
              </a:rPr>
              <a:t>E</a:t>
            </a:r>
            <a:r>
              <a:rPr lang="en-US" sz="2000" baseline="-25000" dirty="0">
                <a:solidFill>
                  <a:srgbClr val="000000"/>
                </a:solidFill>
                <a:latin typeface="Arial"/>
              </a:rPr>
              <a:t>A</a:t>
            </a:r>
            <a:r>
              <a:rPr lang="en-US" sz="2000" dirty="0">
                <a:solidFill>
                  <a:srgbClr val="000000"/>
                </a:solidFill>
                <a:latin typeface="Arial"/>
              </a:rPr>
              <a:t>(</a:t>
            </a:r>
            <a:r>
              <a:rPr lang="el-GR" sz="2000" dirty="0">
                <a:solidFill>
                  <a:srgbClr val="000000"/>
                </a:solidFill>
                <a:latin typeface="Arial"/>
              </a:rPr>
              <a:t>ρ,0) + </a:t>
            </a:r>
            <a:r>
              <a:rPr lang="en-US" sz="2000" dirty="0" err="1">
                <a:solidFill>
                  <a:srgbClr val="000000"/>
                </a:solidFill>
                <a:latin typeface="Arial"/>
              </a:rPr>
              <a:t>E</a:t>
            </a:r>
            <a:r>
              <a:rPr lang="en-US" sz="2000" baseline="-25000" dirty="0" err="1">
                <a:solidFill>
                  <a:srgbClr val="000000"/>
                </a:solidFill>
                <a:latin typeface="Arial"/>
              </a:rPr>
              <a:t>sym</a:t>
            </a:r>
            <a:r>
              <a:rPr lang="en-US" sz="2000" dirty="0">
                <a:solidFill>
                  <a:srgbClr val="000000"/>
                </a:solidFill>
                <a:latin typeface="Arial"/>
              </a:rPr>
              <a:t>(</a:t>
            </a:r>
            <a:r>
              <a:rPr lang="el-GR" sz="2000" dirty="0">
                <a:solidFill>
                  <a:srgbClr val="000000"/>
                </a:solidFill>
                <a:latin typeface="Arial"/>
              </a:rPr>
              <a:t>ρ)·δ</a:t>
            </a:r>
            <a:r>
              <a:rPr lang="el-GR" sz="2000" baseline="30000" dirty="0">
                <a:solidFill>
                  <a:srgbClr val="000000"/>
                </a:solidFill>
                <a:latin typeface="Arial"/>
              </a:rPr>
              <a:t>2</a:t>
            </a:r>
            <a:r>
              <a:rPr lang="el-GR" sz="2000" dirty="0">
                <a:solidFill>
                  <a:srgbClr val="000000"/>
                </a:solidFill>
                <a:latin typeface="Arial"/>
              </a:rPr>
              <a:t> + </a:t>
            </a:r>
            <a:r>
              <a:rPr lang="en-US" sz="2000" dirty="0">
                <a:solidFill>
                  <a:srgbClr val="000000"/>
                </a:solidFill>
                <a:latin typeface="Arial"/>
              </a:rPr>
              <a:t>O(</a:t>
            </a:r>
            <a:r>
              <a:rPr lang="el-GR" sz="2000" dirty="0">
                <a:solidFill>
                  <a:srgbClr val="000000"/>
                </a:solidFill>
                <a:latin typeface="Arial"/>
              </a:rPr>
              <a:t>δ</a:t>
            </a:r>
            <a:r>
              <a:rPr lang="el-GR" sz="2000" baseline="30000" dirty="0">
                <a:solidFill>
                  <a:srgbClr val="000000"/>
                </a:solidFill>
                <a:latin typeface="Arial"/>
              </a:rPr>
              <a:t>4</a:t>
            </a:r>
            <a:r>
              <a:rPr lang="el-GR" sz="2000" dirty="0" smtClean="0">
                <a:solidFill>
                  <a:srgbClr val="000000"/>
                </a:solidFill>
                <a:latin typeface="Arial"/>
              </a:rPr>
              <a:t>)</a:t>
            </a:r>
            <a:endParaRPr lang="de-DE" sz="2000" dirty="0" smtClean="0">
              <a:solidFill>
                <a:srgbClr val="000000"/>
              </a:solidFill>
              <a:latin typeface="Arial"/>
            </a:endParaRPr>
          </a:p>
          <a:p>
            <a:r>
              <a:rPr lang="de-DE" sz="2000" dirty="0" err="1">
                <a:solidFill>
                  <a:srgbClr val="000000"/>
                </a:solidFill>
                <a:latin typeface="Arial"/>
              </a:rPr>
              <a:t>with</a:t>
            </a:r>
            <a:r>
              <a:rPr lang="de-DE" sz="2000" dirty="0">
                <a:solidFill>
                  <a:srgbClr val="000000"/>
                </a:solidFill>
                <a:latin typeface="Arial"/>
              </a:rPr>
              <a:t> </a:t>
            </a:r>
            <a:r>
              <a:rPr lang="de-DE" sz="2000" dirty="0" err="1">
                <a:solidFill>
                  <a:srgbClr val="000000"/>
                </a:solidFill>
                <a:latin typeface="Arial"/>
              </a:rPr>
              <a:t>asymmetry</a:t>
            </a:r>
            <a:r>
              <a:rPr lang="de-DE" sz="2000" dirty="0">
                <a:solidFill>
                  <a:srgbClr val="000000"/>
                </a:solidFill>
                <a:latin typeface="Arial"/>
              </a:rPr>
              <a:t> </a:t>
            </a:r>
            <a:r>
              <a:rPr lang="de-DE" sz="2000" dirty="0" err="1">
                <a:solidFill>
                  <a:srgbClr val="000000"/>
                </a:solidFill>
                <a:latin typeface="Arial"/>
              </a:rPr>
              <a:t>parameter</a:t>
            </a:r>
            <a:r>
              <a:rPr lang="de-DE" sz="2000" dirty="0">
                <a:solidFill>
                  <a:srgbClr val="000000"/>
                </a:solidFill>
                <a:latin typeface="Arial"/>
              </a:rPr>
              <a:t> </a:t>
            </a:r>
            <a:r>
              <a:rPr lang="el-GR" sz="2000" dirty="0">
                <a:solidFill>
                  <a:srgbClr val="000000"/>
                </a:solidFill>
                <a:latin typeface="Arial"/>
              </a:rPr>
              <a:t>δ= (ρ</a:t>
            </a:r>
            <a:r>
              <a:rPr lang="en-US" sz="2000" baseline="-25000" dirty="0">
                <a:solidFill>
                  <a:srgbClr val="000000"/>
                </a:solidFill>
                <a:latin typeface="Arial"/>
              </a:rPr>
              <a:t>n</a:t>
            </a:r>
            <a:r>
              <a:rPr lang="en-US" sz="2000" dirty="0">
                <a:solidFill>
                  <a:srgbClr val="000000"/>
                </a:solidFill>
                <a:latin typeface="Arial"/>
              </a:rPr>
              <a:t>–</a:t>
            </a:r>
            <a:r>
              <a:rPr lang="el-GR" sz="2000" dirty="0">
                <a:solidFill>
                  <a:srgbClr val="000000"/>
                </a:solidFill>
                <a:latin typeface="Arial"/>
              </a:rPr>
              <a:t>ρ</a:t>
            </a:r>
            <a:r>
              <a:rPr lang="en-US" sz="2000" baseline="-25000" dirty="0">
                <a:solidFill>
                  <a:srgbClr val="000000"/>
                </a:solidFill>
                <a:latin typeface="Arial"/>
              </a:rPr>
              <a:t>p</a:t>
            </a:r>
            <a:r>
              <a:rPr lang="en-US" sz="2000" dirty="0">
                <a:solidFill>
                  <a:srgbClr val="000000"/>
                </a:solidFill>
                <a:latin typeface="Arial"/>
              </a:rPr>
              <a:t>)/</a:t>
            </a:r>
            <a:r>
              <a:rPr lang="el-GR" sz="2000" dirty="0" smtClean="0">
                <a:solidFill>
                  <a:srgbClr val="000000"/>
                </a:solidFill>
                <a:latin typeface="Arial"/>
              </a:rPr>
              <a:t>ρ</a:t>
            </a:r>
            <a:endParaRPr lang="de-DE" sz="2000" dirty="0" smtClean="0">
              <a:solidFill>
                <a:srgbClr val="000000"/>
              </a:solidFill>
              <a:latin typeface="Arial"/>
            </a:endParaRPr>
          </a:p>
          <a:p>
            <a:endParaRPr lang="de-DE" sz="800" dirty="0" smtClean="0">
              <a:solidFill>
                <a:srgbClr val="000000"/>
              </a:solidFill>
              <a:latin typeface="Arial"/>
            </a:endParaRPr>
          </a:p>
        </p:txBody>
      </p:sp>
    </p:spTree>
    <p:extLst>
      <p:ext uri="{BB962C8B-B14F-4D97-AF65-F5344CB8AC3E}">
        <p14:creationId xmlns:p14="http://schemas.microsoft.com/office/powerpoint/2010/main" val="17199708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6" name="Picture 13" descr="UrQMD_new1c.jpg"/>
          <p:cNvPicPr>
            <a:picLocks noChangeAspect="1"/>
          </p:cNvPicPr>
          <p:nvPr/>
        </p:nvPicPr>
        <p:blipFill rotWithShape="1">
          <a:blip r:embed="rId3">
            <a:extLst>
              <a:ext uri="{28A0092B-C50C-407E-A947-70E740481C1C}">
                <a14:useLocalDpi xmlns:a14="http://schemas.microsoft.com/office/drawing/2010/main" val="0"/>
              </a:ext>
            </a:extLst>
          </a:blip>
          <a:srcRect l="1170" t="1377" r="293" b="3592"/>
          <a:stretch/>
        </p:blipFill>
        <p:spPr bwMode="auto">
          <a:xfrm>
            <a:off x="0" y="-99392"/>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529828" y="1628800"/>
            <a:ext cx="8614172" cy="4119563"/>
          </a:xfrm>
          <a:prstGeom prst="rect">
            <a:avLst/>
          </a:prstGeom>
          <a:solidFill>
            <a:sysClr val="windowText" lastClr="000000">
              <a:alpha val="50980"/>
            </a:sys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457200" indent="-457200">
              <a:buFont typeface="Arial" panose="020B0604020202020204" pitchFamily="34" charset="0"/>
              <a:buChar char="•"/>
              <a:defRPr/>
            </a:pPr>
            <a:r>
              <a:rPr lang="en-GB" sz="2800" kern="0" dirty="0" smtClean="0">
                <a:solidFill>
                  <a:srgbClr val="FFFF00"/>
                </a:solidFill>
                <a:latin typeface="Tahoma" pitchFamily="34" charset="0"/>
              </a:rPr>
              <a:t>10</a:t>
            </a:r>
            <a:r>
              <a:rPr lang="en-GB" sz="2800" kern="0" baseline="30000" dirty="0" smtClean="0">
                <a:solidFill>
                  <a:srgbClr val="FFFF00"/>
                </a:solidFill>
                <a:latin typeface="Tahoma" pitchFamily="34" charset="0"/>
              </a:rPr>
              <a:t>5</a:t>
            </a:r>
            <a:r>
              <a:rPr lang="en-GB" sz="2800" kern="0" dirty="0" smtClean="0">
                <a:solidFill>
                  <a:srgbClr val="FFFF00"/>
                </a:solidFill>
                <a:latin typeface="Tahoma" pitchFamily="34" charset="0"/>
              </a:rPr>
              <a:t> </a:t>
            </a:r>
            <a:r>
              <a:rPr lang="en-GB" sz="2800" kern="0" dirty="0">
                <a:solidFill>
                  <a:srgbClr val="FFFF00"/>
                </a:solidFill>
                <a:latin typeface="Tahoma" pitchFamily="34" charset="0"/>
              </a:rPr>
              <a:t>- </a:t>
            </a:r>
            <a:r>
              <a:rPr lang="en-GB" sz="2800" kern="0" dirty="0" smtClean="0">
                <a:solidFill>
                  <a:srgbClr val="FFFF00"/>
                </a:solidFill>
                <a:latin typeface="Tahoma" pitchFamily="34" charset="0"/>
              </a:rPr>
              <a:t>10</a:t>
            </a:r>
            <a:r>
              <a:rPr lang="en-GB" sz="2800" kern="0" baseline="30000" dirty="0">
                <a:solidFill>
                  <a:srgbClr val="FFFF00"/>
                </a:solidFill>
                <a:latin typeface="Tahoma" pitchFamily="34" charset="0"/>
              </a:rPr>
              <a:t>7</a:t>
            </a:r>
            <a:r>
              <a:rPr lang="en-GB" sz="2800" kern="0" dirty="0" smtClean="0">
                <a:solidFill>
                  <a:srgbClr val="FFFF00"/>
                </a:solidFill>
                <a:latin typeface="Tahoma" pitchFamily="34" charset="0"/>
              </a:rPr>
              <a:t> </a:t>
            </a:r>
            <a:r>
              <a:rPr lang="en-GB" sz="2800" kern="0" dirty="0" err="1">
                <a:solidFill>
                  <a:srgbClr val="FFFF00"/>
                </a:solidFill>
                <a:latin typeface="Tahoma" pitchFamily="34" charset="0"/>
              </a:rPr>
              <a:t>Au+Au</a:t>
            </a:r>
            <a:r>
              <a:rPr lang="en-GB" sz="2800" kern="0" dirty="0">
                <a:solidFill>
                  <a:srgbClr val="FFFF00"/>
                </a:solidFill>
                <a:latin typeface="Tahoma" pitchFamily="34" charset="0"/>
              </a:rPr>
              <a:t>  reactions/sec</a:t>
            </a:r>
            <a:endParaRPr lang="el-GR" sz="2800" kern="0" dirty="0">
              <a:solidFill>
                <a:srgbClr val="FFFF00"/>
              </a:solidFill>
              <a:latin typeface="Tahoma" pitchFamily="34" charset="0"/>
            </a:endParaRPr>
          </a:p>
          <a:p>
            <a:pPr marL="171450" indent="-171450">
              <a:buFont typeface="Arial" panose="020B0604020202020204" pitchFamily="34" charset="0"/>
              <a:buChar char="•"/>
              <a:defRPr/>
            </a:pPr>
            <a:endParaRPr lang="en-GB" sz="800" kern="0" dirty="0" smtClean="0">
              <a:solidFill>
                <a:srgbClr val="FFFF00"/>
              </a:solidFill>
              <a:latin typeface="Tahoma" pitchFamily="34" charset="0"/>
            </a:endParaRPr>
          </a:p>
          <a:p>
            <a:pPr marL="457200" indent="-457200">
              <a:buFont typeface="Arial" panose="020B0604020202020204" pitchFamily="34" charset="0"/>
              <a:buChar char="•"/>
              <a:defRPr/>
            </a:pPr>
            <a:r>
              <a:rPr lang="en-GB" sz="2800" kern="0" dirty="0" smtClean="0">
                <a:solidFill>
                  <a:srgbClr val="FFFF00"/>
                </a:solidFill>
                <a:latin typeface="Tahoma" pitchFamily="34" charset="0"/>
                <a:sym typeface="Wingdings" pitchFamily="2" charset="2"/>
              </a:rPr>
              <a:t>determination of displaced vertices (</a:t>
            </a:r>
            <a:r>
              <a:rPr lang="el-GR" sz="2800" kern="0" dirty="0" smtClean="0">
                <a:solidFill>
                  <a:srgbClr val="FFFF00"/>
                </a:solidFill>
                <a:latin typeface="Tahoma" pitchFamily="34" charset="0"/>
                <a:sym typeface="Wingdings" pitchFamily="2" charset="2"/>
              </a:rPr>
              <a:t>σ</a:t>
            </a:r>
            <a:r>
              <a:rPr lang="de-DE" sz="2800" kern="0" dirty="0" smtClean="0">
                <a:solidFill>
                  <a:srgbClr val="FFFF00"/>
                </a:solidFill>
                <a:latin typeface="Tahoma" pitchFamily="34" charset="0"/>
                <a:sym typeface="Wingdings" pitchFamily="2" charset="2"/>
              </a:rPr>
              <a:t> </a:t>
            </a:r>
            <a:r>
              <a:rPr lang="en-GB" sz="2800" kern="0" dirty="0" smtClean="0">
                <a:solidFill>
                  <a:srgbClr val="FFFF00"/>
                </a:solidFill>
                <a:latin typeface="Tahoma" pitchFamily="34" charset="0"/>
                <a:sym typeface="Symbol" pitchFamily="18" charset="2"/>
              </a:rPr>
              <a:t> 50 m)</a:t>
            </a:r>
          </a:p>
          <a:p>
            <a:pPr marL="171450" indent="-171450">
              <a:buFont typeface="Arial" panose="020B0604020202020204" pitchFamily="34" charset="0"/>
              <a:buChar char="•"/>
              <a:defRPr/>
            </a:pPr>
            <a:endParaRPr lang="en-GB" sz="800" kern="0" dirty="0">
              <a:solidFill>
                <a:srgbClr val="FFFF00"/>
              </a:solidFill>
              <a:latin typeface="Tahoma" pitchFamily="34" charset="0"/>
              <a:sym typeface="Symbol" pitchFamily="18" charset="2"/>
            </a:endParaRPr>
          </a:p>
          <a:p>
            <a:pPr marL="457200" indent="-457200">
              <a:buFont typeface="Arial" panose="020B0604020202020204" pitchFamily="34" charset="0"/>
              <a:buChar char="•"/>
              <a:defRPr/>
            </a:pPr>
            <a:r>
              <a:rPr lang="en-GB" sz="2800" kern="0" dirty="0" smtClean="0">
                <a:solidFill>
                  <a:srgbClr val="FFFF00"/>
                </a:solidFill>
                <a:latin typeface="Tahoma" pitchFamily="34" charset="0"/>
                <a:sym typeface="Wingdings" pitchFamily="2" charset="2"/>
              </a:rPr>
              <a:t>identification </a:t>
            </a:r>
            <a:r>
              <a:rPr lang="en-GB" sz="2800" kern="0" dirty="0">
                <a:solidFill>
                  <a:srgbClr val="FFFF00"/>
                </a:solidFill>
                <a:latin typeface="Tahoma" pitchFamily="34" charset="0"/>
                <a:sym typeface="Wingdings" pitchFamily="2" charset="2"/>
              </a:rPr>
              <a:t>of leptons and hadrons </a:t>
            </a:r>
          </a:p>
          <a:p>
            <a:pPr marL="171450" indent="-171450">
              <a:buFont typeface="Arial" panose="020B0604020202020204" pitchFamily="34" charset="0"/>
              <a:buChar char="•"/>
              <a:defRPr/>
            </a:pPr>
            <a:endParaRPr lang="en-GB" sz="800" kern="0" dirty="0">
              <a:solidFill>
                <a:srgbClr val="FFFF00"/>
              </a:solidFill>
              <a:latin typeface="Tahoma" pitchFamily="34" charset="0"/>
              <a:sym typeface="Wingdings" pitchFamily="2" charset="2"/>
            </a:endParaRPr>
          </a:p>
          <a:p>
            <a:pPr marL="457200" indent="-457200">
              <a:buFont typeface="Arial" panose="020B0604020202020204" pitchFamily="34" charset="0"/>
              <a:buChar char="•"/>
              <a:defRPr/>
            </a:pPr>
            <a:r>
              <a:rPr lang="en-GB" sz="2800" kern="0" dirty="0" smtClean="0">
                <a:solidFill>
                  <a:srgbClr val="FFFF00"/>
                </a:solidFill>
                <a:latin typeface="Tahoma" pitchFamily="34" charset="0"/>
                <a:sym typeface="Wingdings" pitchFamily="2" charset="2"/>
              </a:rPr>
              <a:t>fast </a:t>
            </a:r>
            <a:r>
              <a:rPr lang="en-GB" sz="2800" kern="0" dirty="0">
                <a:solidFill>
                  <a:srgbClr val="FFFF00"/>
                </a:solidFill>
                <a:latin typeface="Tahoma" pitchFamily="34" charset="0"/>
                <a:sym typeface="Wingdings" pitchFamily="2" charset="2"/>
              </a:rPr>
              <a:t>and radiation hard </a:t>
            </a:r>
            <a:r>
              <a:rPr lang="en-GB" sz="2800" kern="0" dirty="0" smtClean="0">
                <a:solidFill>
                  <a:srgbClr val="FFFF00"/>
                </a:solidFill>
                <a:latin typeface="Tahoma" pitchFamily="34" charset="0"/>
                <a:sym typeface="Wingdings" pitchFamily="2" charset="2"/>
              </a:rPr>
              <a:t>detectors and FEE</a:t>
            </a:r>
            <a:endParaRPr lang="en-GB" sz="2800" kern="0" dirty="0">
              <a:solidFill>
                <a:srgbClr val="FFFF00"/>
              </a:solidFill>
              <a:latin typeface="Tahoma" pitchFamily="34" charset="0"/>
              <a:sym typeface="Wingdings" pitchFamily="2" charset="2"/>
            </a:endParaRPr>
          </a:p>
          <a:p>
            <a:pPr marL="171450" indent="-171450">
              <a:buFont typeface="Arial" panose="020B0604020202020204" pitchFamily="34" charset="0"/>
              <a:buChar char="•"/>
              <a:defRPr/>
            </a:pPr>
            <a:endParaRPr lang="en-GB" sz="800" kern="0" dirty="0">
              <a:solidFill>
                <a:srgbClr val="FFFF00"/>
              </a:solidFill>
              <a:latin typeface="Tahoma" pitchFamily="34" charset="0"/>
              <a:sym typeface="Wingdings" pitchFamily="2" charset="2"/>
            </a:endParaRPr>
          </a:p>
          <a:p>
            <a:pPr marL="457200" indent="-457200">
              <a:buFont typeface="Arial" panose="020B0604020202020204" pitchFamily="34" charset="0"/>
              <a:buChar char="•"/>
              <a:defRPr/>
            </a:pPr>
            <a:r>
              <a:rPr lang="en-GB" sz="2800" kern="0" dirty="0" smtClean="0">
                <a:solidFill>
                  <a:srgbClr val="FFFF00"/>
                </a:solidFill>
                <a:latin typeface="Tahoma" pitchFamily="34" charset="0"/>
                <a:sym typeface="Wingdings" pitchFamily="2" charset="2"/>
              </a:rPr>
              <a:t>free-streaming </a:t>
            </a:r>
            <a:r>
              <a:rPr lang="en-GB" sz="2800" kern="0" dirty="0">
                <a:solidFill>
                  <a:srgbClr val="FFFF00"/>
                </a:solidFill>
                <a:latin typeface="Tahoma" pitchFamily="34" charset="0"/>
                <a:sym typeface="Wingdings" pitchFamily="2" charset="2"/>
              </a:rPr>
              <a:t>readout electronics </a:t>
            </a:r>
          </a:p>
          <a:p>
            <a:pPr marL="171450" indent="-171450">
              <a:buFont typeface="Arial" panose="020B0604020202020204" pitchFamily="34" charset="0"/>
              <a:buChar char="•"/>
              <a:defRPr/>
            </a:pPr>
            <a:endParaRPr lang="en-GB" sz="800" kern="0" dirty="0">
              <a:solidFill>
                <a:srgbClr val="FFFF00"/>
              </a:solidFill>
              <a:latin typeface="Tahoma" pitchFamily="34" charset="0"/>
              <a:sym typeface="Wingdings" pitchFamily="2" charset="2"/>
            </a:endParaRPr>
          </a:p>
          <a:p>
            <a:pPr marL="457200" indent="-457200">
              <a:buFont typeface="Arial" panose="020B0604020202020204" pitchFamily="34" charset="0"/>
              <a:buChar char="•"/>
              <a:defRPr/>
            </a:pPr>
            <a:r>
              <a:rPr lang="en-GB" sz="2800" kern="0" dirty="0" smtClean="0">
                <a:solidFill>
                  <a:srgbClr val="FFFF00"/>
                </a:solidFill>
                <a:latin typeface="Tahoma" pitchFamily="34" charset="0"/>
                <a:sym typeface="Wingdings" pitchFamily="2" charset="2"/>
              </a:rPr>
              <a:t>high </a:t>
            </a:r>
            <a:r>
              <a:rPr lang="en-GB" sz="2800" kern="0" dirty="0">
                <a:solidFill>
                  <a:srgbClr val="FFFF00"/>
                </a:solidFill>
                <a:latin typeface="Tahoma" pitchFamily="34" charset="0"/>
                <a:sym typeface="Wingdings" pitchFamily="2" charset="2"/>
              </a:rPr>
              <a:t>speed data acquisition and high </a:t>
            </a:r>
            <a:r>
              <a:rPr lang="en-GB" sz="2800" kern="0" dirty="0" smtClean="0">
                <a:solidFill>
                  <a:srgbClr val="FFFF00"/>
                </a:solidFill>
                <a:latin typeface="Tahoma" pitchFamily="34" charset="0"/>
                <a:sym typeface="Wingdings" pitchFamily="2" charset="2"/>
              </a:rPr>
              <a:t>performance</a:t>
            </a:r>
            <a:br>
              <a:rPr lang="en-GB" sz="2800" kern="0" dirty="0" smtClean="0">
                <a:solidFill>
                  <a:srgbClr val="FFFF00"/>
                </a:solidFill>
                <a:latin typeface="Tahoma" pitchFamily="34" charset="0"/>
                <a:sym typeface="Wingdings" pitchFamily="2" charset="2"/>
              </a:rPr>
            </a:br>
            <a:r>
              <a:rPr lang="en-GB" sz="2800" kern="0" dirty="0" smtClean="0">
                <a:solidFill>
                  <a:srgbClr val="FFFF00"/>
                </a:solidFill>
                <a:latin typeface="Tahoma" pitchFamily="34" charset="0"/>
                <a:sym typeface="Wingdings" pitchFamily="2" charset="2"/>
              </a:rPr>
              <a:t>computer </a:t>
            </a:r>
            <a:r>
              <a:rPr lang="en-GB" sz="2800" kern="0" dirty="0">
                <a:solidFill>
                  <a:srgbClr val="FFFF00"/>
                </a:solidFill>
                <a:latin typeface="Tahoma" pitchFamily="34" charset="0"/>
                <a:sym typeface="Wingdings" pitchFamily="2" charset="2"/>
              </a:rPr>
              <a:t>farm for online event selection </a:t>
            </a:r>
          </a:p>
          <a:p>
            <a:pPr marL="457200" indent="-457200">
              <a:buFont typeface="Arial" panose="020B0604020202020204" pitchFamily="34" charset="0"/>
              <a:buChar char="•"/>
              <a:defRPr/>
            </a:pPr>
            <a:r>
              <a:rPr lang="en-GB" sz="2800" kern="0" dirty="0" smtClean="0">
                <a:solidFill>
                  <a:srgbClr val="FFFF00"/>
                </a:solidFill>
                <a:latin typeface="Tahoma" pitchFamily="34" charset="0"/>
                <a:sym typeface="Wingdings" pitchFamily="2" charset="2"/>
              </a:rPr>
              <a:t>4-D </a:t>
            </a:r>
            <a:r>
              <a:rPr lang="en-GB" sz="2800" kern="0" dirty="0">
                <a:solidFill>
                  <a:srgbClr val="FFFF00"/>
                </a:solidFill>
                <a:latin typeface="Tahoma" pitchFamily="34" charset="0"/>
                <a:sym typeface="Wingdings" pitchFamily="2" charset="2"/>
              </a:rPr>
              <a:t>event reconstruction </a:t>
            </a:r>
          </a:p>
        </p:txBody>
      </p:sp>
      <p:sp>
        <p:nvSpPr>
          <p:cNvPr id="5" name="Rectangle 31"/>
          <p:cNvSpPr txBox="1">
            <a:spLocks noChangeArrowheads="1"/>
          </p:cNvSpPr>
          <p:nvPr/>
        </p:nvSpPr>
        <p:spPr>
          <a:xfrm>
            <a:off x="0" y="0"/>
            <a:ext cx="9144000" cy="928688"/>
          </a:xfrm>
          <a:prstGeom prst="rect">
            <a:avLst/>
          </a:prstGeom>
          <a:effectLst>
            <a:outerShdw blurRad="50800" dist="50800" dir="5400000" algn="ctr" rotWithShape="0">
              <a:schemeClr val="tx1"/>
            </a:outerShdw>
          </a:effectLst>
        </p:spPr>
        <p:txBody>
          <a:bodyPr>
            <a:no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pPr>
              <a:lnSpc>
                <a:spcPct val="150000"/>
              </a:lnSpc>
            </a:pPr>
            <a:r>
              <a:rPr lang="de-DE" sz="3600" dirty="0" smtClean="0">
                <a:solidFill>
                  <a:srgbClr val="FFFFFF"/>
                </a:solidFill>
                <a:effectLst>
                  <a:outerShdw blurRad="38100" dist="38100" dir="2700000" algn="tl">
                    <a:srgbClr val="000000">
                      <a:alpha val="43137"/>
                    </a:srgbClr>
                  </a:outerShdw>
                </a:effectLst>
                <a:latin typeface="Tahoma" pitchFamily="34" charset="0"/>
              </a:rPr>
              <a:t>The CBM experimental </a:t>
            </a:r>
            <a:r>
              <a:rPr lang="de-DE" sz="3600" dirty="0" err="1" smtClean="0">
                <a:solidFill>
                  <a:srgbClr val="FFFFFF"/>
                </a:solidFill>
                <a:effectLst>
                  <a:outerShdw blurRad="38100" dist="38100" dir="2700000" algn="tl">
                    <a:srgbClr val="000000">
                      <a:alpha val="43137"/>
                    </a:srgbClr>
                  </a:outerShdw>
                </a:effectLst>
                <a:latin typeface="Tahoma" pitchFamily="34" charset="0"/>
              </a:rPr>
              <a:t>strategy</a:t>
            </a:r>
            <a:endParaRPr lang="de-DE" sz="3600" dirty="0">
              <a:solidFill>
                <a:srgbClr val="FFFFFF"/>
              </a:solidFill>
              <a:effectLst>
                <a:outerShdw blurRad="38100" dist="38100" dir="2700000" algn="tl">
                  <a:srgbClr val="000000">
                    <a:alpha val="43137"/>
                  </a:srgbClr>
                </a:outerShdw>
              </a:effectLst>
              <a:latin typeface="Tahoma" pitchFamily="34" charset="0"/>
            </a:endParaRPr>
          </a:p>
        </p:txBody>
      </p:sp>
      <p:sp>
        <p:nvSpPr>
          <p:cNvPr id="4" name="Slide Number Placeholder 3"/>
          <p:cNvSpPr>
            <a:spLocks noGrp="1"/>
          </p:cNvSpPr>
          <p:nvPr>
            <p:ph type="sldNum" idx="12"/>
          </p:nvPr>
        </p:nvSpPr>
        <p:spPr/>
        <p:txBody>
          <a:bodyPr/>
          <a:lstStyle/>
          <a:p>
            <a:pPr>
              <a:defRPr/>
            </a:pPr>
            <a:fld id="{9D8BA13E-3ACD-4C45-B365-6FBDAE418D17}" type="slidenum">
              <a:rPr lang="en-US" smtClean="0"/>
              <a:pPr>
                <a:defRPr/>
              </a:pPr>
              <a:t>50</a:t>
            </a:fld>
            <a:endParaRPr lang="en-US"/>
          </a:p>
        </p:txBody>
      </p:sp>
      <p:sp>
        <p:nvSpPr>
          <p:cNvPr id="2" name="Fußzeilenplatzhalter 1"/>
          <p:cNvSpPr>
            <a:spLocks noGrp="1"/>
          </p:cNvSpPr>
          <p:nvPr>
            <p:ph type="ftr" idx="11"/>
          </p:nvPr>
        </p:nvSpPr>
        <p:spPr/>
        <p:txBody>
          <a:bodyPr/>
          <a:lstStyle/>
          <a:p>
            <a:pPr>
              <a:defRPr/>
            </a:pPr>
            <a:endParaRPr lang="en-US"/>
          </a:p>
        </p:txBody>
      </p:sp>
    </p:spTree>
    <p:extLst>
      <p:ext uri="{BB962C8B-B14F-4D97-AF65-F5344CB8AC3E}">
        <p14:creationId xmlns:p14="http://schemas.microsoft.com/office/powerpoint/2010/main" val="2864232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enger\AppData\Local\Microsoft\Windows\Temporary Internet Files\Content.Outlook\8DJ1LBWP\2016.03.14 CBM Hades SIS 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760" y="432755"/>
            <a:ext cx="10369152" cy="642524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0" y="0"/>
            <a:ext cx="9144000" cy="4327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feld 4"/>
          <p:cNvSpPr txBox="1"/>
          <p:nvPr/>
        </p:nvSpPr>
        <p:spPr>
          <a:xfrm>
            <a:off x="539552" y="-27384"/>
            <a:ext cx="4437433" cy="646331"/>
          </a:xfrm>
          <a:prstGeom prst="rect">
            <a:avLst/>
          </a:prstGeom>
          <a:noFill/>
        </p:spPr>
        <p:txBody>
          <a:bodyPr wrap="none" rtlCol="0">
            <a:spAutoFit/>
          </a:bodyPr>
          <a:lstStyle/>
          <a:p>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The CBM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experiment</a:t>
            </a:r>
            <a:endPar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feld 5"/>
          <p:cNvSpPr txBox="1"/>
          <p:nvPr/>
        </p:nvSpPr>
        <p:spPr>
          <a:xfrm>
            <a:off x="-12372" y="764704"/>
            <a:ext cx="1992084" cy="1138773"/>
          </a:xfrm>
          <a:prstGeom prst="rect">
            <a:avLst/>
          </a:prstGeom>
          <a:noFill/>
        </p:spPr>
        <p:txBody>
          <a:bodyPr wrap="none" rtlCol="0">
            <a:spAutoFit/>
          </a:bodyPr>
          <a:lstStyle/>
          <a:p>
            <a:r>
              <a:rPr lang="de-DE" sz="2800" dirty="0" smtClean="0">
                <a:solidFill>
                  <a:prstClr val="white"/>
                </a:solidFill>
                <a:latin typeface="Tahoma" panose="020B0604030504040204" pitchFamily="34" charset="0"/>
                <a:ea typeface="Tahoma" panose="020B0604030504040204" pitchFamily="34" charset="0"/>
                <a:cs typeface="Tahoma" panose="020B0604030504040204" pitchFamily="34" charset="0"/>
              </a:rPr>
              <a:t>HADES</a:t>
            </a:r>
          </a:p>
          <a:p>
            <a:r>
              <a:rPr lang="de-DE" sz="20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p+p</a:t>
            </a:r>
            <a:r>
              <a:rPr lang="de-DE" sz="2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p+A</a:t>
            </a:r>
            <a:endParaRPr lang="de-DE" sz="2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de-DE" sz="2000" dirty="0" smtClean="0">
                <a:solidFill>
                  <a:prstClr val="black"/>
                </a:solidFill>
                <a:latin typeface="Tahoma" panose="020B0604030504040204" pitchFamily="34" charset="0"/>
                <a:ea typeface="Tahoma" panose="020B0604030504040204" pitchFamily="34" charset="0"/>
                <a:cs typeface="Tahoma" panose="020B0604030504040204" pitchFamily="34" charset="0"/>
              </a:rPr>
              <a:t>A+A (</a:t>
            </a:r>
            <a:r>
              <a:rPr lang="de-DE" sz="20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low</a:t>
            </a:r>
            <a:r>
              <a:rPr lang="de-DE" sz="2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0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mult</a:t>
            </a:r>
            <a:r>
              <a:rPr lang="de-DE" sz="20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feld 6"/>
          <p:cNvSpPr txBox="1"/>
          <p:nvPr/>
        </p:nvSpPr>
        <p:spPr>
          <a:xfrm>
            <a:off x="2267744" y="633982"/>
            <a:ext cx="1042273" cy="707886"/>
          </a:xfrm>
          <a:prstGeom prst="rect">
            <a:avLst/>
          </a:prstGeom>
          <a:noFill/>
        </p:spPr>
        <p:txBody>
          <a:bodyPr wrap="none" rtlCol="0">
            <a:spAutoFit/>
          </a:bodyPr>
          <a:lstStyle/>
          <a:p>
            <a:r>
              <a:rPr lang="de-DE" sz="2000" dirty="0" smtClean="0">
                <a:solidFill>
                  <a:prstClr val="white"/>
                </a:solidFill>
              </a:rPr>
              <a:t>SC Dipol</a:t>
            </a:r>
          </a:p>
          <a:p>
            <a:r>
              <a:rPr lang="de-DE" sz="2000" dirty="0" smtClean="0">
                <a:solidFill>
                  <a:prstClr val="white"/>
                </a:solidFill>
              </a:rPr>
              <a:t>Magnet</a:t>
            </a:r>
          </a:p>
        </p:txBody>
      </p:sp>
      <p:cxnSp>
        <p:nvCxnSpPr>
          <p:cNvPr id="8" name="Gerade Verbindung 7"/>
          <p:cNvCxnSpPr/>
          <p:nvPr/>
        </p:nvCxnSpPr>
        <p:spPr>
          <a:xfrm>
            <a:off x="2987824" y="1268760"/>
            <a:ext cx="1071071" cy="936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2123728" y="1346613"/>
            <a:ext cx="1098186" cy="1015663"/>
          </a:xfrm>
          <a:prstGeom prst="rect">
            <a:avLst/>
          </a:prstGeom>
          <a:noFill/>
        </p:spPr>
        <p:txBody>
          <a:bodyPr wrap="none" rtlCol="0">
            <a:spAutoFit/>
          </a:bodyPr>
          <a:lstStyle/>
          <a:p>
            <a:r>
              <a:rPr lang="de-DE" sz="2000" dirty="0" smtClean="0">
                <a:solidFill>
                  <a:prstClr val="white"/>
                </a:solidFill>
              </a:rPr>
              <a:t>Micro</a:t>
            </a:r>
          </a:p>
          <a:p>
            <a:r>
              <a:rPr lang="de-DE" sz="2000" dirty="0" smtClean="0">
                <a:solidFill>
                  <a:prstClr val="white"/>
                </a:solidFill>
              </a:rPr>
              <a:t>Vertex</a:t>
            </a:r>
          </a:p>
          <a:p>
            <a:r>
              <a:rPr lang="de-DE" sz="2000" dirty="0" err="1" smtClean="0">
                <a:solidFill>
                  <a:prstClr val="white"/>
                </a:solidFill>
              </a:rPr>
              <a:t>Detector</a:t>
            </a:r>
            <a:endParaRPr lang="de-DE" sz="2000" dirty="0">
              <a:solidFill>
                <a:prstClr val="white"/>
              </a:solidFill>
            </a:endParaRPr>
          </a:p>
        </p:txBody>
      </p:sp>
      <p:cxnSp>
        <p:nvCxnSpPr>
          <p:cNvPr id="10" name="Gerade Verbindung 9"/>
          <p:cNvCxnSpPr/>
          <p:nvPr/>
        </p:nvCxnSpPr>
        <p:spPr>
          <a:xfrm>
            <a:off x="2956108" y="1854444"/>
            <a:ext cx="1161223" cy="926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347864" y="606363"/>
            <a:ext cx="1041952" cy="1015663"/>
          </a:xfrm>
          <a:prstGeom prst="rect">
            <a:avLst/>
          </a:prstGeom>
          <a:noFill/>
        </p:spPr>
        <p:txBody>
          <a:bodyPr wrap="none" rtlCol="0">
            <a:spAutoFit/>
          </a:bodyPr>
          <a:lstStyle/>
          <a:p>
            <a:r>
              <a:rPr lang="de-DE" sz="2000" dirty="0" smtClean="0">
                <a:solidFill>
                  <a:prstClr val="white"/>
                </a:solidFill>
              </a:rPr>
              <a:t>Silicon</a:t>
            </a:r>
          </a:p>
          <a:p>
            <a:r>
              <a:rPr lang="de-DE" sz="2000" dirty="0" smtClean="0">
                <a:solidFill>
                  <a:prstClr val="white"/>
                </a:solidFill>
              </a:rPr>
              <a:t>Tracking</a:t>
            </a:r>
          </a:p>
          <a:p>
            <a:r>
              <a:rPr lang="de-DE" sz="2000" dirty="0" smtClean="0">
                <a:solidFill>
                  <a:prstClr val="white"/>
                </a:solidFill>
              </a:rPr>
              <a:t>System</a:t>
            </a:r>
            <a:endParaRPr lang="de-DE" sz="2000" dirty="0">
              <a:solidFill>
                <a:prstClr val="white"/>
              </a:solidFill>
            </a:endParaRPr>
          </a:p>
        </p:txBody>
      </p:sp>
      <p:cxnSp>
        <p:nvCxnSpPr>
          <p:cNvPr id="13" name="Gerade Verbindung 12"/>
          <p:cNvCxnSpPr>
            <a:stCxn id="12" idx="2"/>
          </p:cNvCxnSpPr>
          <p:nvPr/>
        </p:nvCxnSpPr>
        <p:spPr>
          <a:xfrm>
            <a:off x="3868840" y="1622026"/>
            <a:ext cx="559144" cy="11589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4355976" y="404664"/>
            <a:ext cx="1290353" cy="1015663"/>
          </a:xfrm>
          <a:prstGeom prst="rect">
            <a:avLst/>
          </a:prstGeom>
          <a:noFill/>
        </p:spPr>
        <p:txBody>
          <a:bodyPr wrap="none" rtlCol="0">
            <a:spAutoFit/>
          </a:bodyPr>
          <a:lstStyle/>
          <a:p>
            <a:r>
              <a:rPr lang="de-DE" sz="2000" dirty="0" smtClean="0">
                <a:solidFill>
                  <a:prstClr val="white"/>
                </a:solidFill>
              </a:rPr>
              <a:t>Ring</a:t>
            </a:r>
          </a:p>
          <a:p>
            <a:r>
              <a:rPr lang="de-DE" sz="2000" dirty="0" smtClean="0">
                <a:solidFill>
                  <a:prstClr val="white"/>
                </a:solidFill>
              </a:rPr>
              <a:t>Imaging</a:t>
            </a:r>
          </a:p>
          <a:p>
            <a:r>
              <a:rPr lang="de-DE" sz="2000" dirty="0" smtClean="0">
                <a:solidFill>
                  <a:prstClr val="white"/>
                </a:solidFill>
              </a:rPr>
              <a:t>Cherenkov</a:t>
            </a:r>
          </a:p>
        </p:txBody>
      </p:sp>
      <p:cxnSp>
        <p:nvCxnSpPr>
          <p:cNvPr id="19" name="Gerade Verbindung 18"/>
          <p:cNvCxnSpPr/>
          <p:nvPr/>
        </p:nvCxnSpPr>
        <p:spPr>
          <a:xfrm>
            <a:off x="4860032" y="1420327"/>
            <a:ext cx="216024" cy="781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6084168" y="0"/>
            <a:ext cx="1211870" cy="1015663"/>
          </a:xfrm>
          <a:prstGeom prst="rect">
            <a:avLst/>
          </a:prstGeom>
          <a:noFill/>
        </p:spPr>
        <p:txBody>
          <a:bodyPr wrap="none" rtlCol="0">
            <a:spAutoFit/>
          </a:bodyPr>
          <a:lstStyle/>
          <a:p>
            <a:r>
              <a:rPr lang="de-DE" sz="2000" dirty="0" smtClean="0">
                <a:solidFill>
                  <a:prstClr val="white"/>
                </a:solidFill>
              </a:rPr>
              <a:t>Transition</a:t>
            </a:r>
          </a:p>
          <a:p>
            <a:r>
              <a:rPr lang="de-DE" sz="2000" dirty="0" smtClean="0">
                <a:solidFill>
                  <a:prstClr val="white"/>
                </a:solidFill>
              </a:rPr>
              <a:t>Radiation</a:t>
            </a:r>
          </a:p>
          <a:p>
            <a:r>
              <a:rPr lang="de-DE" sz="2000" dirty="0" err="1" smtClean="0">
                <a:solidFill>
                  <a:prstClr val="white"/>
                </a:solidFill>
              </a:rPr>
              <a:t>Detector</a:t>
            </a:r>
            <a:endParaRPr lang="de-DE" sz="2000" dirty="0" smtClean="0">
              <a:solidFill>
                <a:prstClr val="white"/>
              </a:solidFill>
            </a:endParaRPr>
          </a:p>
        </p:txBody>
      </p:sp>
      <p:cxnSp>
        <p:nvCxnSpPr>
          <p:cNvPr id="23" name="Gerade Verbindung 22"/>
          <p:cNvCxnSpPr/>
          <p:nvPr/>
        </p:nvCxnSpPr>
        <p:spPr>
          <a:xfrm flipH="1">
            <a:off x="5940152" y="964661"/>
            <a:ext cx="641939" cy="846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7485257" y="42132"/>
            <a:ext cx="1911854" cy="707886"/>
          </a:xfrm>
          <a:prstGeom prst="rect">
            <a:avLst/>
          </a:prstGeom>
          <a:noFill/>
        </p:spPr>
        <p:txBody>
          <a:bodyPr wrap="square" rtlCol="0">
            <a:spAutoFit/>
          </a:bodyPr>
          <a:lstStyle/>
          <a:p>
            <a:r>
              <a:rPr lang="de-DE" sz="2000" dirty="0" smtClean="0">
                <a:solidFill>
                  <a:prstClr val="white"/>
                </a:solidFill>
              </a:rPr>
              <a:t>Time </a:t>
            </a:r>
            <a:r>
              <a:rPr lang="de-DE" sz="2000" dirty="0" err="1" smtClean="0">
                <a:solidFill>
                  <a:prstClr val="white"/>
                </a:solidFill>
              </a:rPr>
              <a:t>of</a:t>
            </a:r>
            <a:r>
              <a:rPr lang="de-DE" sz="2000" dirty="0" smtClean="0">
                <a:solidFill>
                  <a:prstClr val="white"/>
                </a:solidFill>
              </a:rPr>
              <a:t> Flight</a:t>
            </a:r>
          </a:p>
          <a:p>
            <a:r>
              <a:rPr lang="de-DE" sz="2000" dirty="0" err="1">
                <a:solidFill>
                  <a:prstClr val="white"/>
                </a:solidFill>
              </a:rPr>
              <a:t>D</a:t>
            </a:r>
            <a:r>
              <a:rPr lang="de-DE" sz="2000" dirty="0" err="1" smtClean="0">
                <a:solidFill>
                  <a:prstClr val="white"/>
                </a:solidFill>
              </a:rPr>
              <a:t>etector</a:t>
            </a:r>
            <a:endParaRPr lang="de-DE" sz="2000" dirty="0">
              <a:solidFill>
                <a:prstClr val="white"/>
              </a:solidFill>
            </a:endParaRPr>
          </a:p>
        </p:txBody>
      </p:sp>
      <p:cxnSp>
        <p:nvCxnSpPr>
          <p:cNvPr id="26" name="Gerade Verbindung 25"/>
          <p:cNvCxnSpPr/>
          <p:nvPr/>
        </p:nvCxnSpPr>
        <p:spPr>
          <a:xfrm flipH="1">
            <a:off x="7164288" y="834037"/>
            <a:ext cx="641939" cy="846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8050336" y="4221088"/>
            <a:ext cx="1188146" cy="1015663"/>
          </a:xfrm>
          <a:prstGeom prst="rect">
            <a:avLst/>
          </a:prstGeom>
          <a:noFill/>
        </p:spPr>
        <p:txBody>
          <a:bodyPr wrap="none" rtlCol="0">
            <a:spAutoFit/>
          </a:bodyPr>
          <a:lstStyle/>
          <a:p>
            <a:r>
              <a:rPr lang="de-DE" sz="2000" dirty="0" err="1" smtClean="0">
                <a:solidFill>
                  <a:prstClr val="white"/>
                </a:solidFill>
              </a:rPr>
              <a:t>Projectile</a:t>
            </a:r>
            <a:endParaRPr lang="de-DE" sz="2000" dirty="0" smtClean="0">
              <a:solidFill>
                <a:prstClr val="white"/>
              </a:solidFill>
            </a:endParaRPr>
          </a:p>
          <a:p>
            <a:r>
              <a:rPr lang="de-DE" sz="2000" dirty="0" err="1" smtClean="0">
                <a:solidFill>
                  <a:prstClr val="white"/>
                </a:solidFill>
              </a:rPr>
              <a:t>Spectator</a:t>
            </a:r>
            <a:endParaRPr lang="de-DE" sz="2000" dirty="0" smtClean="0">
              <a:solidFill>
                <a:prstClr val="white"/>
              </a:solidFill>
            </a:endParaRPr>
          </a:p>
          <a:p>
            <a:r>
              <a:rPr lang="de-DE" sz="2000" dirty="0" err="1" smtClean="0">
                <a:solidFill>
                  <a:prstClr val="white"/>
                </a:solidFill>
              </a:rPr>
              <a:t>Detector</a:t>
            </a:r>
            <a:endParaRPr lang="de-DE" sz="2000" dirty="0">
              <a:solidFill>
                <a:prstClr val="white"/>
              </a:solidFill>
            </a:endParaRPr>
          </a:p>
        </p:txBody>
      </p:sp>
      <p:cxnSp>
        <p:nvCxnSpPr>
          <p:cNvPr id="28" name="Gerade Verbindung 27"/>
          <p:cNvCxnSpPr/>
          <p:nvPr/>
        </p:nvCxnSpPr>
        <p:spPr>
          <a:xfrm>
            <a:off x="8596543" y="2201476"/>
            <a:ext cx="1" cy="2019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4148412" y="4221088"/>
            <a:ext cx="1098186" cy="707886"/>
          </a:xfrm>
          <a:prstGeom prst="rect">
            <a:avLst/>
          </a:prstGeom>
          <a:noFill/>
        </p:spPr>
        <p:txBody>
          <a:bodyPr wrap="none" rtlCol="0">
            <a:spAutoFit/>
          </a:bodyPr>
          <a:lstStyle/>
          <a:p>
            <a:r>
              <a:rPr lang="de-DE" sz="2000" dirty="0" err="1" smtClean="0">
                <a:solidFill>
                  <a:prstClr val="white"/>
                </a:solidFill>
              </a:rPr>
              <a:t>Muon</a:t>
            </a:r>
            <a:endParaRPr lang="de-DE" sz="2000" dirty="0" smtClean="0">
              <a:solidFill>
                <a:prstClr val="white"/>
              </a:solidFill>
            </a:endParaRPr>
          </a:p>
          <a:p>
            <a:r>
              <a:rPr lang="de-DE" sz="2000" dirty="0" err="1" smtClean="0">
                <a:solidFill>
                  <a:prstClr val="white"/>
                </a:solidFill>
              </a:rPr>
              <a:t>Detector</a:t>
            </a:r>
            <a:endParaRPr lang="de-DE" sz="2000" dirty="0">
              <a:solidFill>
                <a:prstClr val="white"/>
              </a:solidFill>
            </a:endParaRPr>
          </a:p>
        </p:txBody>
      </p:sp>
      <p:cxnSp>
        <p:nvCxnSpPr>
          <p:cNvPr id="31" name="Gerade Verbindung 30"/>
          <p:cNvCxnSpPr/>
          <p:nvPr/>
        </p:nvCxnSpPr>
        <p:spPr>
          <a:xfrm flipH="1">
            <a:off x="4572000" y="3372082"/>
            <a:ext cx="1074329" cy="10098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1350175" y="4581128"/>
            <a:ext cx="2546531" cy="400110"/>
          </a:xfrm>
          <a:prstGeom prst="rect">
            <a:avLst/>
          </a:prstGeom>
          <a:noFill/>
        </p:spPr>
        <p:txBody>
          <a:bodyPr wrap="none" rtlCol="0">
            <a:spAutoFit/>
          </a:bodyPr>
          <a:lstStyle/>
          <a:p>
            <a:r>
              <a:rPr lang="en-US" sz="2000" dirty="0" smtClean="0">
                <a:solidFill>
                  <a:prstClr val="white"/>
                </a:solidFill>
                <a:cs typeface="Tahoma" pitchFamily="34" charset="0"/>
              </a:rPr>
              <a:t>DAQ/FLES </a:t>
            </a:r>
            <a:r>
              <a:rPr lang="en-US" sz="2000" dirty="0">
                <a:solidFill>
                  <a:prstClr val="white"/>
                </a:solidFill>
                <a:cs typeface="Tahoma" pitchFamily="34" charset="0"/>
              </a:rPr>
              <a:t>HPC cluster </a:t>
            </a:r>
            <a:endParaRPr lang="en-US" sz="2000" dirty="0" smtClean="0">
              <a:solidFill>
                <a:prstClr val="white"/>
              </a:solidFill>
              <a:cs typeface="Tahoma" pitchFamily="34" charset="0"/>
            </a:endParaRPr>
          </a:p>
        </p:txBody>
      </p:sp>
      <p:sp>
        <p:nvSpPr>
          <p:cNvPr id="29" name="Foliennummernplatzhalter 7"/>
          <p:cNvSpPr>
            <a:spLocks noGrp="1"/>
          </p:cNvSpPr>
          <p:nvPr>
            <p:ph type="sldNum" sz="quarter" idx="12"/>
          </p:nvPr>
        </p:nvSpPr>
        <p:spPr>
          <a:xfrm>
            <a:off x="6553200" y="6356350"/>
            <a:ext cx="2133600" cy="365125"/>
          </a:xfrm>
        </p:spPr>
        <p:txBody>
          <a:bodyPr/>
          <a:lstStyle/>
          <a:p>
            <a:pPr>
              <a:defRPr/>
            </a:pPr>
            <a:fld id="{45F5C264-46AB-4B31-8F78-F720C8F9FE16}" type="slidenum">
              <a:rPr lang="de-DE" smtClean="0">
                <a:solidFill>
                  <a:prstClr val="black">
                    <a:tint val="75000"/>
                  </a:prstClr>
                </a:solidFill>
              </a:rPr>
              <a:pPr>
                <a:defRPr/>
              </a:pPr>
              <a:t>51</a:t>
            </a:fld>
            <a:endParaRPr lang="de-DE">
              <a:solidFill>
                <a:prstClr val="black">
                  <a:tint val="75000"/>
                </a:prstClr>
              </a:solidFill>
            </a:endParaRPr>
          </a:p>
        </p:txBody>
      </p:sp>
    </p:spTree>
    <p:extLst>
      <p:ext uri="{BB962C8B-B14F-4D97-AF65-F5344CB8AC3E}">
        <p14:creationId xmlns:p14="http://schemas.microsoft.com/office/powerpoint/2010/main" val="39535054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Bild 4" descr="hades-300dpi.jpg"/>
          <p:cNvPicPr>
            <a:picLocks noChangeAspect="1"/>
          </p:cNvPicPr>
          <p:nvPr/>
        </p:nvPicPr>
        <p:blipFill>
          <a:blip r:embed="rId3" cstate="print">
            <a:extLst>
              <a:ext uri="{28A0092B-C50C-407E-A947-70E740481C1C}">
                <a14:useLocalDpi xmlns:a14="http://schemas.microsoft.com/office/drawing/2010/main" val="0"/>
              </a:ext>
            </a:extLst>
          </a:blip>
          <a:srcRect t="12500" b="12500"/>
          <a:stretch>
            <a:fillRect/>
          </a:stretch>
        </p:blipFill>
        <p:spPr bwMode="auto">
          <a:xfrm>
            <a:off x="0" y="0"/>
            <a:ext cx="9144000" cy="6858000"/>
          </a:xfrm>
          <a:prstGeom prst="rect">
            <a:avLst/>
          </a:prstGeom>
          <a:solidFill>
            <a:schemeClr val="tx1">
              <a:lumMod val="50000"/>
              <a:lumOff val="50000"/>
              <a:alpha val="46000"/>
            </a:schemeClr>
          </a:solidFill>
          <a:ln>
            <a:noFill/>
          </a:ln>
          <a:extLst/>
        </p:spPr>
      </p:pic>
      <p:sp>
        <p:nvSpPr>
          <p:cNvPr id="2" name="Textfeld 1"/>
          <p:cNvSpPr txBox="1"/>
          <p:nvPr/>
        </p:nvSpPr>
        <p:spPr>
          <a:xfrm>
            <a:off x="5630" y="188640"/>
            <a:ext cx="9318898" cy="523220"/>
          </a:xfrm>
          <a:prstGeom prst="rect">
            <a:avLst/>
          </a:prstGeom>
          <a:solidFill>
            <a:schemeClr val="tx1">
              <a:lumMod val="50000"/>
              <a:lumOff val="50000"/>
              <a:alpha val="48000"/>
            </a:schemeClr>
          </a:solidFill>
        </p:spPr>
        <p:txBody>
          <a:bodyPr vert="horz" wrap="none" lIns="91440" tIns="45720" rIns="91440" bIns="45720" rtlCol="0" anchor="t">
            <a:spAutoFit/>
          </a:bodyPr>
          <a:lstStyle/>
          <a:p>
            <a:r>
              <a:rPr lang="de-DE" sz="2800" dirty="0" smtClean="0">
                <a:solidFill>
                  <a:prstClr val="white"/>
                </a:solidFill>
                <a:latin typeface="Tahoma" panose="020B0604030504040204" pitchFamily="34" charset="0"/>
                <a:ea typeface="Tahoma" panose="020B0604030504040204" pitchFamily="34" charset="0"/>
                <a:cs typeface="Tahoma" panose="020B0604030504040204" pitchFamily="34" charset="0"/>
              </a:rPr>
              <a:t>The High </a:t>
            </a:r>
            <a:r>
              <a:rPr lang="de-DE" sz="28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Acceptance</a:t>
            </a:r>
            <a:r>
              <a:rPr lang="de-DE" sz="2800" dirty="0" smtClean="0">
                <a:solidFill>
                  <a:prstClr val="white"/>
                </a:solidFill>
                <a:latin typeface="Tahoma" panose="020B0604030504040204" pitchFamily="34" charset="0"/>
                <a:ea typeface="Tahoma" panose="020B0604030504040204" pitchFamily="34" charset="0"/>
                <a:cs typeface="Tahoma" panose="020B0604030504040204" pitchFamily="34" charset="0"/>
              </a:rPr>
              <a:t> Di-</a:t>
            </a:r>
            <a:r>
              <a:rPr lang="de-DE" sz="28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electron</a:t>
            </a:r>
            <a:r>
              <a:rPr lang="de-DE" sz="28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Spectrometer</a:t>
            </a:r>
            <a:r>
              <a:rPr lang="de-DE" sz="2800" dirty="0" smtClean="0">
                <a:solidFill>
                  <a:prstClr val="white"/>
                </a:solidFill>
                <a:latin typeface="Tahoma" panose="020B0604030504040204" pitchFamily="34" charset="0"/>
                <a:ea typeface="Tahoma" panose="020B0604030504040204" pitchFamily="34" charset="0"/>
                <a:cs typeface="Tahoma" panose="020B0604030504040204" pitchFamily="34" charset="0"/>
              </a:rPr>
              <a:t> (HADES)</a:t>
            </a:r>
          </a:p>
        </p:txBody>
      </p:sp>
    </p:spTree>
    <p:extLst>
      <p:ext uri="{BB962C8B-B14F-4D97-AF65-F5344CB8AC3E}">
        <p14:creationId xmlns:p14="http://schemas.microsoft.com/office/powerpoint/2010/main" val="34277682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77" r="13556"/>
          <a:stretch/>
        </p:blipFill>
        <p:spPr bwMode="auto">
          <a:xfrm>
            <a:off x="5754494" y="1805282"/>
            <a:ext cx="3373295" cy="291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p:cNvSpPr>
            <a:spLocks noGrp="1"/>
          </p:cNvSpPr>
          <p:nvPr>
            <p:ph type="title"/>
          </p:nvPr>
        </p:nvSpPr>
        <p:spPr bwMode="auto">
          <a:xfrm>
            <a:off x="340291" y="-18256"/>
            <a:ext cx="8624197" cy="1143000"/>
          </a:xfrm>
        </p:spPr>
        <p:txBody>
          <a:bodyPr wrap="square" numCol="1" anchorCtr="0" compatLnSpc="1">
            <a:prstTxWarp prst="textNoShape">
              <a:avLst/>
            </a:prstTxWarp>
          </a:body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CBM DAQ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online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event</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selection</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grpSp>
        <p:nvGrpSpPr>
          <p:cNvPr id="15" name="Group 14"/>
          <p:cNvGrpSpPr>
            <a:grpSpLocks noChangeAspect="1"/>
          </p:cNvGrpSpPr>
          <p:nvPr/>
        </p:nvGrpSpPr>
        <p:grpSpPr>
          <a:xfrm>
            <a:off x="179512" y="1327213"/>
            <a:ext cx="5558204" cy="3397931"/>
            <a:chOff x="817532" y="1268760"/>
            <a:chExt cx="6972331" cy="4262438"/>
          </a:xfrm>
        </p:grpSpPr>
        <p:grpSp>
          <p:nvGrpSpPr>
            <p:cNvPr id="3" name="Group 2"/>
            <p:cNvGrpSpPr/>
            <p:nvPr/>
          </p:nvGrpSpPr>
          <p:grpSpPr>
            <a:xfrm>
              <a:off x="817532" y="1268760"/>
              <a:ext cx="6972331" cy="4262438"/>
              <a:chOff x="817532" y="1268760"/>
              <a:chExt cx="6972331" cy="4262438"/>
            </a:xfrm>
          </p:grpSpPr>
          <p:pic>
            <p:nvPicPr>
              <p:cNvPr id="8" name="Bild 6" descr="Bildschirmfoto 2013-11-15 um 14.20.5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268760"/>
                <a:ext cx="6389688"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7532" y="3007112"/>
                <a:ext cx="1584176" cy="1274070"/>
              </a:xfrm>
              <a:prstGeom prst="rect">
                <a:avLst/>
              </a:prstGeom>
              <a:solidFill>
                <a:schemeClr val="bg1"/>
              </a:solidFill>
            </p:spPr>
            <p:txBody>
              <a:bodyPr wrap="square" rtlCol="0">
                <a:spAutoFit/>
              </a:bodyPr>
              <a:lstStyle/>
              <a:p>
                <a:r>
                  <a:rPr lang="en-US" sz="2000" dirty="0" smtClean="0">
                    <a:solidFill>
                      <a:prstClr val="black"/>
                    </a:solidFill>
                  </a:rPr>
                  <a:t>First-level Event Selector</a:t>
                </a:r>
                <a:endParaRPr lang="de-DE" sz="2000" dirty="0">
                  <a:solidFill>
                    <a:prstClr val="black"/>
                  </a:solidFill>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050" y="1913860"/>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499" y="1906199"/>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821" y="1906199"/>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73" y="1906199"/>
              <a:ext cx="327131" cy="26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extfeld 15"/>
          <p:cNvSpPr txBox="1"/>
          <p:nvPr/>
        </p:nvSpPr>
        <p:spPr>
          <a:xfrm>
            <a:off x="5837423" y="4169403"/>
            <a:ext cx="3273588" cy="523220"/>
          </a:xfrm>
          <a:prstGeom prst="rect">
            <a:avLst/>
          </a:prstGeom>
          <a:noFill/>
        </p:spPr>
        <p:txBody>
          <a:bodyPr wrap="none" rtlCol="0">
            <a:spAutoFit/>
          </a:bodyPr>
          <a:lstStyle/>
          <a:p>
            <a:pPr defTabSz="914021"/>
            <a:r>
              <a:rPr lang="de-DE" sz="2800" dirty="0" smtClean="0">
                <a:solidFill>
                  <a:srgbClr val="FFFFFF"/>
                </a:solidFill>
                <a:latin typeface="Arial"/>
              </a:rPr>
              <a:t>GSI Green IT Cube</a:t>
            </a:r>
            <a:endParaRPr lang="de-DE" sz="2800" dirty="0">
              <a:solidFill>
                <a:srgbClr val="FFFFFF"/>
              </a:solidFill>
              <a:latin typeface="Arial"/>
            </a:endParaRPr>
          </a:p>
        </p:txBody>
      </p:sp>
      <p:sp>
        <p:nvSpPr>
          <p:cNvPr id="18" name="Textfeld 17"/>
          <p:cNvSpPr txBox="1"/>
          <p:nvPr/>
        </p:nvSpPr>
        <p:spPr>
          <a:xfrm>
            <a:off x="263887" y="5097414"/>
            <a:ext cx="8817510" cy="707850"/>
          </a:xfrm>
          <a:prstGeom prst="rect">
            <a:avLst/>
          </a:prstGeom>
          <a:noFill/>
        </p:spPr>
        <p:txBody>
          <a:bodyPr wrap="square" lIns="91400" tIns="45702" rIns="91400" bIns="45702" rtlCol="0">
            <a:spAutoFit/>
          </a:bodyPr>
          <a:lstStyle/>
          <a:p>
            <a:pPr defTabSz="914021"/>
            <a:r>
              <a:rPr lang="de-DE" sz="2000" dirty="0" err="1" smtClean="0">
                <a:solidFill>
                  <a:srgbClr val="C00000"/>
                </a:solidFill>
                <a:latin typeface="Arial"/>
              </a:rPr>
              <a:t>Novel</a:t>
            </a:r>
            <a:r>
              <a:rPr lang="de-DE" sz="2000" dirty="0" smtClean="0">
                <a:solidFill>
                  <a:srgbClr val="C00000"/>
                </a:solidFill>
                <a:latin typeface="Arial"/>
              </a:rPr>
              <a:t> </a:t>
            </a:r>
            <a:r>
              <a:rPr lang="de-DE" sz="2000" dirty="0" err="1" smtClean="0">
                <a:solidFill>
                  <a:srgbClr val="C00000"/>
                </a:solidFill>
                <a:latin typeface="Arial"/>
              </a:rPr>
              <a:t>readout</a:t>
            </a:r>
            <a:r>
              <a:rPr lang="de-DE" sz="2000" dirty="0" smtClean="0">
                <a:solidFill>
                  <a:srgbClr val="C00000"/>
                </a:solidFill>
                <a:latin typeface="Arial"/>
              </a:rPr>
              <a:t> </a:t>
            </a:r>
            <a:r>
              <a:rPr lang="de-DE" sz="2000" dirty="0" err="1" smtClean="0">
                <a:solidFill>
                  <a:srgbClr val="C00000"/>
                </a:solidFill>
                <a:latin typeface="Arial"/>
              </a:rPr>
              <a:t>system</a:t>
            </a:r>
            <a:r>
              <a:rPr lang="de-DE" sz="2000" dirty="0" smtClean="0">
                <a:solidFill>
                  <a:srgbClr val="C00000"/>
                </a:solidFill>
                <a:latin typeface="Arial"/>
              </a:rPr>
              <a:t>: </a:t>
            </a:r>
            <a:r>
              <a:rPr lang="de-DE" sz="20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no</a:t>
            </a:r>
            <a:r>
              <a:rPr lang="de-DE" sz="20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hardware</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trigger</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on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events</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detector</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hits</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with</a:t>
            </a:r>
            <a:r>
              <a:rPr lang="de-DE" sz="2000" dirty="0">
                <a:solidFill>
                  <a:srgbClr val="C00000"/>
                </a:solidFill>
                <a:latin typeface="Tahoma" panose="020B0604030504040204" pitchFamily="34" charset="0"/>
                <a:ea typeface="Tahoma" panose="020B0604030504040204" pitchFamily="34" charset="0"/>
                <a:cs typeface="Tahoma" panose="020B0604030504040204" pitchFamily="34" charset="0"/>
              </a:rPr>
              <a:t> time </a:t>
            </a:r>
            <a:r>
              <a:rPr lang="de-DE" sz="2000" dirty="0" err="1">
                <a:solidFill>
                  <a:srgbClr val="C00000"/>
                </a:solidFill>
                <a:latin typeface="Tahoma" panose="020B0604030504040204" pitchFamily="34" charset="0"/>
                <a:ea typeface="Tahoma" panose="020B0604030504040204" pitchFamily="34" charset="0"/>
                <a:cs typeface="Tahoma" panose="020B0604030504040204" pitchFamily="34" charset="0"/>
              </a:rPr>
              <a:t>stamps</a:t>
            </a:r>
            <a:r>
              <a:rPr lang="de-DE" sz="20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20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f</a:t>
            </a:r>
            <a:r>
              <a:rPr lang="de-DE" sz="2000" dirty="0" err="1" smtClean="0">
                <a:solidFill>
                  <a:srgbClr val="C00000"/>
                </a:solidFill>
                <a:latin typeface="Arial"/>
              </a:rPr>
              <a:t>ull</a:t>
            </a:r>
            <a:r>
              <a:rPr lang="de-DE" sz="2000" dirty="0" smtClean="0">
                <a:solidFill>
                  <a:srgbClr val="C00000"/>
                </a:solidFill>
                <a:latin typeface="Arial"/>
              </a:rPr>
              <a:t> online 4-D </a:t>
            </a:r>
            <a:r>
              <a:rPr lang="de-DE" sz="2000" dirty="0" err="1">
                <a:solidFill>
                  <a:srgbClr val="C00000"/>
                </a:solidFill>
                <a:latin typeface="Arial"/>
              </a:rPr>
              <a:t>track</a:t>
            </a:r>
            <a:r>
              <a:rPr lang="de-DE" sz="2000" dirty="0">
                <a:solidFill>
                  <a:srgbClr val="C00000"/>
                </a:solidFill>
                <a:latin typeface="Arial"/>
              </a:rPr>
              <a:t> </a:t>
            </a:r>
            <a:r>
              <a:rPr lang="de-DE" sz="2000" dirty="0" err="1" smtClean="0">
                <a:solidFill>
                  <a:srgbClr val="C00000"/>
                </a:solidFill>
                <a:latin typeface="Arial"/>
              </a:rPr>
              <a:t>and</a:t>
            </a:r>
            <a:r>
              <a:rPr lang="de-DE" sz="2000" dirty="0" smtClean="0">
                <a:solidFill>
                  <a:srgbClr val="C00000"/>
                </a:solidFill>
                <a:latin typeface="Arial"/>
              </a:rPr>
              <a:t> </a:t>
            </a:r>
            <a:r>
              <a:rPr lang="de-DE" sz="2000" dirty="0" err="1" smtClean="0">
                <a:solidFill>
                  <a:srgbClr val="C00000"/>
                </a:solidFill>
                <a:latin typeface="Arial"/>
              </a:rPr>
              <a:t>event</a:t>
            </a:r>
            <a:r>
              <a:rPr lang="de-DE" sz="2000" dirty="0" smtClean="0">
                <a:solidFill>
                  <a:srgbClr val="C00000"/>
                </a:solidFill>
                <a:latin typeface="Arial"/>
              </a:rPr>
              <a:t> </a:t>
            </a:r>
            <a:r>
              <a:rPr lang="de-DE" sz="2000" dirty="0" err="1" smtClean="0">
                <a:solidFill>
                  <a:srgbClr val="C00000"/>
                </a:solidFill>
                <a:latin typeface="Arial"/>
              </a:rPr>
              <a:t>reconstruction</a:t>
            </a:r>
            <a:r>
              <a:rPr lang="de-DE" sz="2000" dirty="0" smtClean="0">
                <a:solidFill>
                  <a:srgbClr val="C00000"/>
                </a:solidFill>
                <a:latin typeface="Arial"/>
              </a:rPr>
              <a:t>.</a:t>
            </a:r>
            <a:endParaRPr lang="de-DE" sz="2000" dirty="0">
              <a:solidFill>
                <a:srgbClr val="C00000"/>
              </a:solidFill>
              <a:latin typeface="Arial"/>
            </a:endParaRPr>
          </a:p>
        </p:txBody>
      </p:sp>
      <p:sp>
        <p:nvSpPr>
          <p:cNvPr id="21" name="Foliennummernplatzhalter 7"/>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F5C264-46AB-4B31-8F78-F720C8F9FE16}" type="slidenum">
              <a:rPr lang="de-DE" smtClean="0"/>
              <a:pPr>
                <a:defRPr/>
              </a:pPr>
              <a:t>53</a:t>
            </a:fld>
            <a:endParaRPr lang="de-DE" dirty="0"/>
          </a:p>
        </p:txBody>
      </p:sp>
    </p:spTree>
    <p:extLst>
      <p:ext uri="{BB962C8B-B14F-4D97-AF65-F5344CB8AC3E}">
        <p14:creationId xmlns:p14="http://schemas.microsoft.com/office/powerpoint/2010/main" val="307953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13361" y="2865120"/>
            <a:ext cx="8092439" cy="3139321"/>
          </a:xfrm>
          <a:prstGeom prst="rect">
            <a:avLst/>
          </a:prstGeom>
          <a:noFill/>
        </p:spPr>
        <p:txBody>
          <a:bodyPr wrap="square" rtlCol="0">
            <a:spAutoFit/>
          </a:bodyPr>
          <a:lstStyle/>
          <a:p>
            <a:r>
              <a:rPr lang="en-US" dirty="0">
                <a:solidFill>
                  <a:prstClr val="black"/>
                </a:solidFill>
              </a:rPr>
              <a:t>Major software developments took place in reconstruction of free-streaming data, i.e. raw data not partitioned into events by a hardware trigger. Previously developed algorithms for the event-by-event reconstruction of clusters, hits, and tracks in the Silicon Tracking System were </a:t>
            </a:r>
            <a:r>
              <a:rPr lang="en-US" dirty="0" err="1">
                <a:solidFill>
                  <a:prstClr val="black"/>
                </a:solidFill>
              </a:rPr>
              <a:t>generalised</a:t>
            </a:r>
            <a:r>
              <a:rPr lang="en-US" dirty="0">
                <a:solidFill>
                  <a:prstClr val="black"/>
                </a:solidFill>
              </a:rPr>
              <a:t> to this time-based reconstruction mode, and it was shown that the additional complexity does only marginally affect the performance. Based on the reconstructed tracks, an algorithm to define events (corresponding to one beam-target interaction) was implemented, showing that even at the maximal interaction rate of 10</a:t>
            </a:r>
            <a:r>
              <a:rPr lang="en-US" baseline="30000" dirty="0">
                <a:solidFill>
                  <a:prstClr val="black"/>
                </a:solidFill>
              </a:rPr>
              <a:t>7</a:t>
            </a:r>
            <a:r>
              <a:rPr lang="en-US" dirty="0">
                <a:solidFill>
                  <a:prstClr val="black"/>
                </a:solidFill>
              </a:rPr>
              <a:t>/s, the fraction of merged events is small. It remains, however, to be shown that these „pile-</a:t>
            </a:r>
            <a:r>
              <a:rPr lang="en-US" dirty="0" err="1">
                <a:solidFill>
                  <a:prstClr val="black"/>
                </a:solidFill>
              </a:rPr>
              <a:t>up“events</a:t>
            </a:r>
            <a:r>
              <a:rPr lang="en-US" dirty="0">
                <a:solidFill>
                  <a:prstClr val="black"/>
                </a:solidFill>
              </a:rPr>
              <a:t> do not affect the online data selection based on a software trigger for rare signals.</a:t>
            </a:r>
            <a:endParaRPr lang="de-DE" dirty="0">
              <a:solidFill>
                <a:prstClr val="black"/>
              </a:solidFill>
            </a:endParaRPr>
          </a:p>
          <a:p>
            <a:r>
              <a:rPr lang="en-US" dirty="0">
                <a:solidFill>
                  <a:prstClr val="black"/>
                </a:solidFill>
              </a:rPr>
              <a:t> </a:t>
            </a:r>
            <a:endParaRPr lang="de-DE" dirty="0">
              <a:solidFill>
                <a:prstClr val="black"/>
              </a:solidFill>
            </a:endParaRPr>
          </a:p>
        </p:txBody>
      </p:sp>
      <p:sp>
        <p:nvSpPr>
          <p:cNvPr id="9" name="Titel 1"/>
          <p:cNvSpPr txBox="1">
            <a:spLocks/>
          </p:cNvSpPr>
          <p:nvPr/>
        </p:nvSpPr>
        <p:spPr bwMode="auto">
          <a:xfrm>
            <a:off x="350520" y="107544"/>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3-D Simulation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1410"/>
            <a:ext cx="9144000"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865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12776"/>
            <a:ext cx="3312368" cy="24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feld 3"/>
          <p:cNvSpPr txBox="1">
            <a:spLocks noChangeArrowheads="1"/>
          </p:cNvSpPr>
          <p:nvPr/>
        </p:nvSpPr>
        <p:spPr bwMode="auto">
          <a:xfrm>
            <a:off x="251520" y="692696"/>
            <a:ext cx="7992888"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de-DE" dirty="0" smtClean="0">
                <a:solidFill>
                  <a:prstClr val="black"/>
                </a:solidFill>
              </a:rPr>
              <a:t>Event </a:t>
            </a:r>
            <a:r>
              <a:rPr lang="de-DE" dirty="0" err="1" smtClean="0">
                <a:solidFill>
                  <a:prstClr val="black"/>
                </a:solidFill>
              </a:rPr>
              <a:t>generators</a:t>
            </a:r>
            <a:r>
              <a:rPr lang="de-DE" dirty="0" smtClean="0">
                <a:solidFill>
                  <a:prstClr val="black"/>
                </a:solidFill>
              </a:rPr>
              <a:t> </a:t>
            </a:r>
            <a:r>
              <a:rPr lang="de-DE" dirty="0" err="1" smtClean="0">
                <a:solidFill>
                  <a:prstClr val="black"/>
                </a:solidFill>
              </a:rPr>
              <a:t>UrQMD</a:t>
            </a:r>
            <a:r>
              <a:rPr lang="de-DE" dirty="0" smtClean="0">
                <a:solidFill>
                  <a:prstClr val="black"/>
                </a:solidFill>
              </a:rPr>
              <a:t> 3.3</a:t>
            </a:r>
          </a:p>
          <a:p>
            <a:pPr eaLnBrk="1" hangingPunct="1">
              <a:defRPr/>
            </a:pPr>
            <a:r>
              <a:rPr lang="de-DE" dirty="0" smtClean="0">
                <a:solidFill>
                  <a:prstClr val="black"/>
                </a:solidFill>
              </a:rPr>
              <a:t>Transport </a:t>
            </a:r>
            <a:r>
              <a:rPr lang="de-DE" dirty="0" err="1" smtClean="0">
                <a:solidFill>
                  <a:prstClr val="black"/>
                </a:solidFill>
              </a:rPr>
              <a:t>code</a:t>
            </a:r>
            <a:r>
              <a:rPr lang="de-DE" dirty="0" smtClean="0">
                <a:solidFill>
                  <a:prstClr val="black"/>
                </a:solidFill>
              </a:rPr>
              <a:t> GEANT3, FLUKA</a:t>
            </a:r>
          </a:p>
          <a:p>
            <a:pPr eaLnBrk="1" hangingPunct="1">
              <a:defRPr/>
            </a:pPr>
            <a:r>
              <a:rPr lang="de-DE" dirty="0" err="1" smtClean="0">
                <a:solidFill>
                  <a:prstClr val="black"/>
                </a:solidFill>
              </a:rPr>
              <a:t>Realistic</a:t>
            </a:r>
            <a:r>
              <a:rPr lang="de-DE" dirty="0" smtClean="0">
                <a:solidFill>
                  <a:prstClr val="black"/>
                </a:solidFill>
              </a:rPr>
              <a:t> </a:t>
            </a:r>
            <a:r>
              <a:rPr lang="de-DE" dirty="0" err="1" smtClean="0">
                <a:solidFill>
                  <a:prstClr val="black"/>
                </a:solidFill>
              </a:rPr>
              <a:t>detector</a:t>
            </a:r>
            <a:r>
              <a:rPr lang="de-DE" dirty="0" smtClean="0">
                <a:solidFill>
                  <a:prstClr val="black"/>
                </a:solidFill>
              </a:rPr>
              <a:t> geometries, material </a:t>
            </a:r>
            <a:r>
              <a:rPr lang="de-DE" dirty="0" err="1" smtClean="0">
                <a:solidFill>
                  <a:prstClr val="black"/>
                </a:solidFill>
              </a:rPr>
              <a:t>budget</a:t>
            </a:r>
            <a:r>
              <a:rPr lang="de-DE" dirty="0" smtClean="0">
                <a:solidFill>
                  <a:prstClr val="black"/>
                </a:solidFill>
              </a:rPr>
              <a:t> </a:t>
            </a:r>
            <a:r>
              <a:rPr lang="de-DE" dirty="0" err="1" smtClean="0">
                <a:solidFill>
                  <a:prstClr val="black"/>
                </a:solidFill>
              </a:rPr>
              <a:t>and</a:t>
            </a:r>
            <a:r>
              <a:rPr lang="de-DE" dirty="0" smtClean="0">
                <a:solidFill>
                  <a:prstClr val="black"/>
                </a:solidFill>
              </a:rPr>
              <a:t> </a:t>
            </a:r>
            <a:r>
              <a:rPr lang="de-DE" dirty="0" err="1" smtClean="0">
                <a:solidFill>
                  <a:prstClr val="black"/>
                </a:solidFill>
              </a:rPr>
              <a:t>detector</a:t>
            </a:r>
            <a:r>
              <a:rPr lang="de-DE" dirty="0" smtClean="0">
                <a:solidFill>
                  <a:prstClr val="black"/>
                </a:solidFill>
              </a:rPr>
              <a:t> </a:t>
            </a:r>
            <a:r>
              <a:rPr lang="de-DE" dirty="0" err="1" smtClean="0">
                <a:solidFill>
                  <a:prstClr val="black"/>
                </a:solidFill>
              </a:rPr>
              <a:t>response</a:t>
            </a:r>
            <a:endParaRPr lang="de-DE" dirty="0" smtClean="0">
              <a:solidFill>
                <a:prstClr val="black"/>
              </a:solidFill>
            </a:endParaRPr>
          </a:p>
          <a:p>
            <a:pPr eaLnBrk="1" hangingPunct="1">
              <a:defRPr/>
            </a:pPr>
            <a:endParaRPr lang="de-DE" sz="800" dirty="0" smtClean="0">
              <a:solidFill>
                <a:prstClr val="black"/>
              </a:solidFill>
            </a:endParaRPr>
          </a:p>
          <a:p>
            <a:pPr eaLnBrk="1" hangingPunct="1">
              <a:defRPr/>
            </a:pPr>
            <a:endParaRPr lang="de-DE" sz="800" dirty="0" smtClean="0">
              <a:solidFill>
                <a:prstClr val="black"/>
              </a:solidFill>
            </a:endParaRPr>
          </a:p>
          <a:p>
            <a:pPr eaLnBrk="1" hangingPunct="1">
              <a:defRPr/>
            </a:pPr>
            <a:endParaRPr lang="de-DE" dirty="0" smtClean="0">
              <a:solidFill>
                <a:prstClr val="black"/>
              </a:solidFill>
            </a:endParaRPr>
          </a:p>
          <a:p>
            <a:pPr marL="285750" indent="-285750" eaLnBrk="1" hangingPunct="1">
              <a:buFont typeface="Wingdings" pitchFamily="2" charset="2"/>
              <a:buChar char="Ø"/>
              <a:defRPr/>
            </a:pPr>
            <a:endParaRPr lang="de-DE" dirty="0" smtClean="0">
              <a:solidFill>
                <a:prstClr val="black"/>
              </a:solidFill>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9" y="4017120"/>
            <a:ext cx="4341385" cy="283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115616" y="5085184"/>
            <a:ext cx="2723823" cy="369332"/>
          </a:xfrm>
          <a:prstGeom prst="rect">
            <a:avLst/>
          </a:prstGeom>
          <a:noFill/>
        </p:spPr>
        <p:txBody>
          <a:bodyPr wrap="none" rtlCol="0">
            <a:spAutoFit/>
          </a:bodyPr>
          <a:lstStyle/>
          <a:p>
            <a:r>
              <a:rPr lang="de-DE" dirty="0" smtClean="0">
                <a:solidFill>
                  <a:prstClr val="black"/>
                </a:solidFill>
              </a:rPr>
              <a:t>min. </a:t>
            </a:r>
            <a:r>
              <a:rPr lang="de-DE" dirty="0" err="1" smtClean="0">
                <a:solidFill>
                  <a:prstClr val="black"/>
                </a:solidFill>
              </a:rPr>
              <a:t>bias</a:t>
            </a:r>
            <a:r>
              <a:rPr lang="de-DE" dirty="0" smtClean="0">
                <a:solidFill>
                  <a:prstClr val="black"/>
                </a:solidFill>
              </a:rPr>
              <a:t> </a:t>
            </a:r>
            <a:r>
              <a:rPr lang="de-DE" dirty="0" err="1" smtClean="0">
                <a:solidFill>
                  <a:prstClr val="black"/>
                </a:solidFill>
              </a:rPr>
              <a:t>Au+Au</a:t>
            </a:r>
            <a:r>
              <a:rPr lang="de-DE" dirty="0" smtClean="0">
                <a:solidFill>
                  <a:prstClr val="black"/>
                </a:solidFill>
              </a:rPr>
              <a:t> 25 A </a:t>
            </a:r>
            <a:r>
              <a:rPr lang="de-DE" dirty="0" err="1" smtClean="0">
                <a:solidFill>
                  <a:prstClr val="black"/>
                </a:solidFill>
              </a:rPr>
              <a:t>GeV</a:t>
            </a:r>
            <a:endParaRPr lang="de-DE" dirty="0">
              <a:solidFill>
                <a:prstClr val="black"/>
              </a:solidFill>
            </a:endParaRPr>
          </a:p>
        </p:txBody>
      </p:sp>
      <p:sp>
        <p:nvSpPr>
          <p:cNvPr id="3" name="Textfeld 2"/>
          <p:cNvSpPr txBox="1"/>
          <p:nvPr/>
        </p:nvSpPr>
        <p:spPr>
          <a:xfrm>
            <a:off x="899592" y="4725144"/>
            <a:ext cx="3040832" cy="369332"/>
          </a:xfrm>
          <a:prstGeom prst="rect">
            <a:avLst/>
          </a:prstGeom>
          <a:noFill/>
        </p:spPr>
        <p:txBody>
          <a:bodyPr wrap="none" rtlCol="0">
            <a:spAutoFit/>
          </a:bodyPr>
          <a:lstStyle/>
          <a:p>
            <a:r>
              <a:rPr lang="de-DE" dirty="0" smtClean="0">
                <a:solidFill>
                  <a:prstClr val="black"/>
                </a:solidFill>
              </a:rPr>
              <a:t>Track </a:t>
            </a:r>
            <a:r>
              <a:rPr lang="de-DE" dirty="0" err="1" smtClean="0">
                <a:solidFill>
                  <a:prstClr val="black"/>
                </a:solidFill>
              </a:rPr>
              <a:t>reconstruction</a:t>
            </a:r>
            <a:r>
              <a:rPr lang="de-DE" dirty="0" smtClean="0">
                <a:solidFill>
                  <a:prstClr val="black"/>
                </a:solidFill>
              </a:rPr>
              <a:t> </a:t>
            </a:r>
            <a:r>
              <a:rPr lang="de-DE" dirty="0" err="1" smtClean="0">
                <a:solidFill>
                  <a:prstClr val="black"/>
                </a:solidFill>
              </a:rPr>
              <a:t>efficiency</a:t>
            </a:r>
            <a:endParaRPr lang="de-DE" dirty="0">
              <a:solidFill>
                <a:prstClr val="black"/>
              </a:solidFill>
            </a:endParaRPr>
          </a:p>
        </p:txBody>
      </p:sp>
      <p:pic>
        <p:nvPicPr>
          <p:cNvPr id="11" name="Picture 16" descr="UrQMD_new4c.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766563"/>
            <a:ext cx="3384376" cy="215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feil nach rechts 3"/>
          <p:cNvSpPr/>
          <p:nvPr/>
        </p:nvSpPr>
        <p:spPr bwMode="auto">
          <a:xfrm>
            <a:off x="4019013" y="2525083"/>
            <a:ext cx="1656184" cy="2423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pPr>
            <a:endParaRPr lang="de-DE" sz="2000" smtClean="0">
              <a:solidFill>
                <a:prstClr val="white"/>
              </a:solidFill>
              <a:latin typeface="Times New Roman" pitchFamily="16" charset="0"/>
            </a:endParaRPr>
          </a:p>
        </p:txBody>
      </p:sp>
      <p:sp>
        <p:nvSpPr>
          <p:cNvPr id="5" name="Textfeld 4"/>
          <p:cNvSpPr txBox="1"/>
          <p:nvPr/>
        </p:nvSpPr>
        <p:spPr>
          <a:xfrm>
            <a:off x="3851920" y="2132856"/>
            <a:ext cx="2061334" cy="461665"/>
          </a:xfrm>
          <a:prstGeom prst="rect">
            <a:avLst/>
          </a:prstGeom>
          <a:noFill/>
        </p:spPr>
        <p:txBody>
          <a:bodyPr wrap="none" rtlCol="0">
            <a:spAutoFit/>
          </a:bodyPr>
          <a:lstStyle/>
          <a:p>
            <a:r>
              <a:rPr lang="de-DE" sz="2400" dirty="0" err="1" smtClean="0">
                <a:solidFill>
                  <a:srgbClr val="FF0000"/>
                </a:solidFill>
              </a:rPr>
              <a:t>reconstruction</a:t>
            </a:r>
            <a:r>
              <a:rPr lang="de-DE" dirty="0" smtClean="0">
                <a:solidFill>
                  <a:prstClr val="black"/>
                </a:solidFill>
              </a:rPr>
              <a:t> </a:t>
            </a:r>
            <a:endParaRPr lang="de-DE" dirty="0">
              <a:solidFill>
                <a:prstClr val="black"/>
              </a:solidFill>
            </a:endParaRPr>
          </a:p>
        </p:txBody>
      </p:sp>
      <p:pic>
        <p:nvPicPr>
          <p:cNvPr id="1026" name="Picture 2" descr="C:\Users\senger\AppData\Local\Microsoft\Windows\Temporary Internet Files\Content.Outlook\QM37COCO\MomRes_25AGeV_v13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3895233"/>
            <a:ext cx="3563888" cy="3062159"/>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txBox="1">
            <a:spLocks/>
          </p:cNvSpPr>
          <p:nvPr/>
        </p:nvSpPr>
        <p:spPr bwMode="auto">
          <a:xfrm>
            <a:off x="350520" y="107544"/>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Simulation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7026841"/>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Заголовок 1"/>
          <p:cNvSpPr>
            <a:spLocks noGrp="1"/>
          </p:cNvSpPr>
          <p:nvPr>
            <p:ph type="title" idx="4294967295"/>
          </p:nvPr>
        </p:nvSpPr>
        <p:spPr>
          <a:xfrm>
            <a:off x="0" y="360040"/>
            <a:ext cx="9144000" cy="548680"/>
          </a:xfrm>
        </p:spPr>
        <p:txBody>
          <a:bodyPr/>
          <a:lstStyle/>
          <a:p>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Online particle identification in CBM:</a:t>
            </a:r>
            <a:b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br>
            <a:r>
              <a:rPr lang="en-US" dirty="0" smtClean="0">
                <a:solidFill>
                  <a:srgbClr val="002060"/>
                </a:solidFill>
                <a:latin typeface="Tahoma" panose="020B0604030504040204" pitchFamily="34" charset="0"/>
                <a:ea typeface="Tahoma" panose="020B0604030504040204" pitchFamily="34" charset="0"/>
                <a:cs typeface="Tahoma" panose="020B0604030504040204" pitchFamily="34" charset="0"/>
              </a:rPr>
              <a:t>The </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KF Particle Finder </a:t>
            </a:r>
            <a:endParaRPr lang="uk-UA"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0" name="Picture 49" descr="KFParticleFinderBlockDiagram.png"/>
          <p:cNvPicPr>
            <a:picLocks noChangeAspect="1"/>
          </p:cNvPicPr>
          <p:nvPr/>
        </p:nvPicPr>
        <p:blipFill>
          <a:blip r:embed="rId3" cstate="print"/>
          <a:stretch>
            <a:fillRect/>
          </a:stretch>
        </p:blipFill>
        <p:spPr>
          <a:xfrm>
            <a:off x="0" y="1192978"/>
            <a:ext cx="9144000" cy="4900318"/>
          </a:xfrm>
          <a:prstGeom prst="rect">
            <a:avLst/>
          </a:prstGeom>
        </p:spPr>
      </p:pic>
      <p:sp>
        <p:nvSpPr>
          <p:cNvPr id="2" name="Textfeld 1"/>
          <p:cNvSpPr txBox="1"/>
          <p:nvPr/>
        </p:nvSpPr>
        <p:spPr>
          <a:xfrm>
            <a:off x="853232" y="6093296"/>
            <a:ext cx="7807650" cy="523220"/>
          </a:xfrm>
          <a:prstGeom prst="rect">
            <a:avLst/>
          </a:prstGeom>
          <a:noFill/>
        </p:spPr>
        <p:txBody>
          <a:bodyPr wrap="none" rtlCol="0">
            <a:spAutoFit/>
          </a:bodyPr>
          <a:lstStyle/>
          <a:p>
            <a:r>
              <a:rPr lang="de-DE"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successfully</a:t>
            </a:r>
            <a:r>
              <a:rPr lang="de-DE"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used</a:t>
            </a:r>
            <a:r>
              <a:rPr lang="de-DE"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online in </a:t>
            </a:r>
            <a:r>
              <a:rPr lang="de-DE"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the</a:t>
            </a:r>
            <a:r>
              <a:rPr lang="de-DE"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STAR </a:t>
            </a:r>
            <a:r>
              <a:rPr lang="de-DE" sz="28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experiment</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0195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696239"/>
            <a:ext cx="9259218" cy="504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
          <p:cNvSpPr txBox="1">
            <a:spLocks noChangeArrowheads="1"/>
          </p:cNvSpPr>
          <p:nvPr/>
        </p:nvSpPr>
        <p:spPr bwMode="auto">
          <a:xfrm>
            <a:off x="35496" y="766788"/>
            <a:ext cx="8996040" cy="862012"/>
          </a:xfrm>
          <a:prstGeom prst="rect">
            <a:avLst/>
          </a:prstGeom>
          <a:noFill/>
          <a:ln w="9525">
            <a:noFill/>
            <a:round/>
            <a:headEnd/>
            <a:tailEnd/>
          </a:ln>
        </p:spPr>
        <p:txBody>
          <a:bodyPr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Strange hadrons in central </a:t>
            </a:r>
            <a:r>
              <a:rPr lang="en-US"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10 </a:t>
            </a:r>
            <a:r>
              <a:rPr lang="en-US"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AGeV</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el 1"/>
          <p:cNvSpPr txBox="1">
            <a:spLocks/>
          </p:cNvSpPr>
          <p:nvPr/>
        </p:nvSpPr>
        <p:spPr bwMode="auto">
          <a:xfrm>
            <a:off x="350520" y="107544"/>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Simulation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p:cNvSpPr txBox="1"/>
          <p:nvPr/>
        </p:nvSpPr>
        <p:spPr>
          <a:xfrm>
            <a:off x="1259632" y="2812866"/>
            <a:ext cx="635110" cy="400110"/>
          </a:xfrm>
          <a:prstGeom prst="rect">
            <a:avLst/>
          </a:prstGeom>
          <a:noFill/>
        </p:spPr>
        <p:txBody>
          <a:bodyPr wrap="none" rtlCol="0">
            <a:spAutoFit/>
          </a:bodyPr>
          <a:lstStyle/>
          <a:p>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de-D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ds</a:t>
            </a:r>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feld 7"/>
          <p:cNvSpPr txBox="1"/>
          <p:nvPr/>
        </p:nvSpPr>
        <p:spPr>
          <a:xfrm>
            <a:off x="4355976" y="2765211"/>
            <a:ext cx="777777" cy="400110"/>
          </a:xfrm>
          <a:prstGeom prst="rect">
            <a:avLst/>
          </a:prstGeom>
          <a:noFill/>
        </p:spPr>
        <p:txBody>
          <a:bodyPr wrap="none" rtlCol="0">
            <a:spAutoFit/>
          </a:bodyPr>
          <a:lstStyle/>
          <a:p>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de-D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uds</a:t>
            </a:r>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feld 8"/>
          <p:cNvSpPr txBox="1"/>
          <p:nvPr/>
        </p:nvSpPr>
        <p:spPr>
          <a:xfrm>
            <a:off x="7452320" y="2917611"/>
            <a:ext cx="777777" cy="400110"/>
          </a:xfrm>
          <a:prstGeom prst="rect">
            <a:avLst/>
          </a:prstGeom>
          <a:noFill/>
        </p:spPr>
        <p:txBody>
          <a:bodyPr wrap="none" rtlCol="0">
            <a:spAutoFit/>
          </a:bodyPr>
          <a:lstStyle/>
          <a:p>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de-D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uds</a:t>
            </a:r>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feld 9"/>
          <p:cNvSpPr txBox="1"/>
          <p:nvPr/>
        </p:nvSpPr>
        <p:spPr>
          <a:xfrm>
            <a:off x="1302770" y="5373216"/>
            <a:ext cx="748923" cy="400110"/>
          </a:xfrm>
          <a:prstGeom prst="rect">
            <a:avLst/>
          </a:prstGeom>
          <a:noFill/>
        </p:spPr>
        <p:txBody>
          <a:bodyPr wrap="none" rtlCol="0">
            <a:spAutoFit/>
          </a:bodyPr>
          <a:lstStyle/>
          <a:p>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de-D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dss</a:t>
            </a:r>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feld 10"/>
          <p:cNvSpPr txBox="1"/>
          <p:nvPr/>
        </p:nvSpPr>
        <p:spPr>
          <a:xfrm>
            <a:off x="4355976" y="5500918"/>
            <a:ext cx="748923" cy="400110"/>
          </a:xfrm>
          <a:prstGeom prst="rect">
            <a:avLst/>
          </a:prstGeom>
          <a:noFill/>
        </p:spPr>
        <p:txBody>
          <a:bodyPr wrap="none" rtlCol="0">
            <a:spAutoFit/>
          </a:bodyPr>
          <a:lstStyle/>
          <a:p>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de-D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dss</a:t>
            </a:r>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feld 11"/>
          <p:cNvSpPr txBox="1"/>
          <p:nvPr/>
        </p:nvSpPr>
        <p:spPr>
          <a:xfrm>
            <a:off x="7452320" y="5373216"/>
            <a:ext cx="721672" cy="400110"/>
          </a:xfrm>
          <a:prstGeom prst="rect">
            <a:avLst/>
          </a:prstGeom>
          <a:noFill/>
        </p:spPr>
        <p:txBody>
          <a:bodyPr wrap="none" rtlCol="0">
            <a:spAutoFit/>
          </a:bodyPr>
          <a:lstStyle/>
          <a:p>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de-DE" sz="2000" dirty="0" err="1">
                <a:solidFill>
                  <a:srgbClr val="FF0000"/>
                </a:solidFill>
                <a:latin typeface="Tahoma" panose="020B0604030504040204" pitchFamily="34" charset="0"/>
                <a:ea typeface="Tahoma" panose="020B0604030504040204" pitchFamily="34" charset="0"/>
                <a:cs typeface="Tahoma" panose="020B0604030504040204" pitchFamily="34" charset="0"/>
              </a:rPr>
              <a:t>s</a:t>
            </a:r>
            <a:r>
              <a:rPr lang="de-D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ss</a:t>
            </a:r>
            <a:r>
              <a:rPr 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de-DE"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4" name="Gerade Verbindung 3"/>
          <p:cNvCxnSpPr/>
          <p:nvPr/>
        </p:nvCxnSpPr>
        <p:spPr>
          <a:xfrm>
            <a:off x="1601455" y="2951618"/>
            <a:ext cx="1440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7641844" y="3063074"/>
            <a:ext cx="1440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7807892" y="2997106"/>
            <a:ext cx="1440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7946644" y="3053970"/>
            <a:ext cx="1440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4533516" y="5581521"/>
            <a:ext cx="1440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685916" y="5638385"/>
            <a:ext cx="1440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4824668" y="5640657"/>
            <a:ext cx="1440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8955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251" y="1160205"/>
            <a:ext cx="3304148" cy="572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67508"/>
            <a:ext cx="3983469" cy="279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157336" y="2329716"/>
            <a:ext cx="4702696" cy="523220"/>
          </a:xfrm>
          <a:prstGeom prst="rect">
            <a:avLst/>
          </a:prstGeom>
          <a:noFill/>
        </p:spPr>
        <p:txBody>
          <a:bodyPr wrap="square" rtlCol="0">
            <a:spAutoFit/>
          </a:bodyPr>
          <a:lstStyle/>
          <a:p>
            <a:r>
              <a:rPr lang="de-DE" sz="2800" dirty="0" err="1">
                <a:solidFill>
                  <a:prstClr val="black"/>
                </a:solidFill>
                <a:latin typeface="Tahoma" panose="020B0604030504040204" pitchFamily="34" charset="0"/>
                <a:ea typeface="Tahoma" panose="020B0604030504040204" pitchFamily="34" charset="0"/>
                <a:cs typeface="Tahoma" panose="020B0604030504040204" pitchFamily="34" charset="0"/>
              </a:rPr>
              <a:t>missing</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mass</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analysis</a:t>
            </a:r>
            <a:endParaRPr lang="de-DE"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Box 1"/>
          <p:cNvSpPr txBox="1">
            <a:spLocks noChangeArrowheads="1"/>
          </p:cNvSpPr>
          <p:nvPr/>
        </p:nvSpPr>
        <p:spPr bwMode="auto">
          <a:xfrm>
            <a:off x="313952" y="1052736"/>
            <a:ext cx="4251299" cy="1078036"/>
          </a:xfrm>
          <a:prstGeom prst="rect">
            <a:avLst/>
          </a:prstGeom>
          <a:noFill/>
          <a:ln w="9525">
            <a:noFill/>
            <a:round/>
            <a:headEnd/>
            <a:tailEnd/>
          </a:ln>
        </p:spPr>
        <p:txBody>
          <a:bodyPr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Hyperons in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10 </a:t>
            </a:r>
            <a:r>
              <a:rPr lang="en-US"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AGeV</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el 1"/>
          <p:cNvSpPr txBox="1">
            <a:spLocks/>
          </p:cNvSpPr>
          <p:nvPr/>
        </p:nvSpPr>
        <p:spPr bwMode="auto">
          <a:xfrm>
            <a:off x="350520" y="116632"/>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Simulation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feld 7"/>
          <p:cNvSpPr txBox="1"/>
          <p:nvPr/>
        </p:nvSpPr>
        <p:spPr>
          <a:xfrm>
            <a:off x="5829237" y="2129661"/>
            <a:ext cx="660758" cy="338554"/>
          </a:xfrm>
          <a:prstGeom prst="rect">
            <a:avLst/>
          </a:prstGeom>
          <a:noFill/>
        </p:spPr>
        <p:txBody>
          <a:bodyPr wrap="none" rtlCol="0">
            <a:spAutoFit/>
          </a:bodyPr>
          <a:lstStyle/>
          <a:p>
            <a:r>
              <a:rPr lang="de-DE"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de-DE" sz="1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dds</a:t>
            </a:r>
            <a:r>
              <a:rPr lang="de-DE"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de-DE"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feld 8"/>
          <p:cNvSpPr txBox="1"/>
          <p:nvPr/>
        </p:nvSpPr>
        <p:spPr>
          <a:xfrm>
            <a:off x="5713157" y="3684240"/>
            <a:ext cx="660758" cy="338554"/>
          </a:xfrm>
          <a:prstGeom prst="rect">
            <a:avLst/>
          </a:prstGeom>
          <a:noFill/>
        </p:spPr>
        <p:txBody>
          <a:bodyPr wrap="none" rtlCol="0">
            <a:spAutoFit/>
          </a:bodyPr>
          <a:lstStyle/>
          <a:p>
            <a:r>
              <a:rPr lang="de-DE"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de-DE" sz="1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uus</a:t>
            </a:r>
            <a:r>
              <a:rPr lang="de-DE"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de-DE"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feld 9"/>
          <p:cNvSpPr txBox="1"/>
          <p:nvPr/>
        </p:nvSpPr>
        <p:spPr>
          <a:xfrm>
            <a:off x="5796136" y="5517232"/>
            <a:ext cx="660758" cy="338554"/>
          </a:xfrm>
          <a:prstGeom prst="rect">
            <a:avLst/>
          </a:prstGeom>
          <a:noFill/>
        </p:spPr>
        <p:txBody>
          <a:bodyPr wrap="none" rtlCol="0">
            <a:spAutoFit/>
          </a:bodyPr>
          <a:lstStyle/>
          <a:p>
            <a:r>
              <a:rPr lang="de-DE"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de-DE" sz="1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uus</a:t>
            </a:r>
            <a:r>
              <a:rPr lang="de-DE" sz="16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de-DE"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4884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882124"/>
            <a:ext cx="9008772" cy="493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
          <p:cNvSpPr txBox="1">
            <a:spLocks noChangeArrowheads="1"/>
          </p:cNvSpPr>
          <p:nvPr/>
        </p:nvSpPr>
        <p:spPr bwMode="auto">
          <a:xfrm>
            <a:off x="539552" y="982812"/>
            <a:ext cx="8218488" cy="862012"/>
          </a:xfrm>
          <a:prstGeom prst="rect">
            <a:avLst/>
          </a:prstGeom>
          <a:noFill/>
          <a:ln w="9525">
            <a:noFill/>
            <a:round/>
            <a:headEnd/>
            <a:tailEnd/>
          </a:ln>
        </p:spPr>
        <p:txBody>
          <a:bodyPr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Hypernuclei</a:t>
            </a:r>
            <a:r>
              <a:rPr lang="en-US"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in central </a:t>
            </a:r>
            <a:r>
              <a:rPr lang="en-US"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10 </a:t>
            </a:r>
            <a:r>
              <a:rPr lang="en-US"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AGeV</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el 1"/>
          <p:cNvSpPr txBox="1">
            <a:spLocks/>
          </p:cNvSpPr>
          <p:nvPr/>
        </p:nvSpPr>
        <p:spPr bwMode="auto">
          <a:xfrm>
            <a:off x="350520" y="107544"/>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Simulation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3694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0" y="173583"/>
            <a:ext cx="9144000" cy="519113"/>
          </a:xfrm>
          <a:prstGeom prst="rect">
            <a:avLst/>
          </a:prstGeom>
          <a:noFill/>
          <a:ln>
            <a:noFill/>
          </a:ln>
          <a:effectLst/>
          <a:extLst/>
        </p:spPr>
        <p:txBody>
          <a:bodyPr>
            <a:spAutoFit/>
          </a:bodyPr>
          <a:lstStyle/>
          <a:p>
            <a:pPr algn="ctr" fontAlgn="base">
              <a:spcBef>
                <a:spcPct val="0"/>
              </a:spcBef>
              <a:spcAft>
                <a:spcPct val="0"/>
              </a:spcAft>
            </a:pPr>
            <a:r>
              <a:rPr lang="de-DE" altLang="de-DE" sz="2800" dirty="0" smtClean="0">
                <a:solidFill>
                  <a:srgbClr val="002060"/>
                </a:solidFill>
                <a:latin typeface="Tahoma" pitchFamily="34" charset="0"/>
              </a:rPr>
              <a:t>The </a:t>
            </a:r>
            <a:r>
              <a:rPr lang="de-DE" altLang="de-DE" sz="2800" dirty="0" err="1" smtClean="0">
                <a:solidFill>
                  <a:srgbClr val="002060"/>
                </a:solidFill>
                <a:latin typeface="Tahoma" pitchFamily="34" charset="0"/>
              </a:rPr>
              <a:t>equation-of-state</a:t>
            </a:r>
            <a:r>
              <a:rPr lang="de-DE" altLang="de-DE" sz="2800" dirty="0" smtClean="0">
                <a:solidFill>
                  <a:srgbClr val="002060"/>
                </a:solidFill>
                <a:latin typeface="Tahoma" pitchFamily="34" charset="0"/>
              </a:rPr>
              <a:t> </a:t>
            </a:r>
            <a:r>
              <a:rPr lang="de-DE" altLang="de-DE" sz="2800" dirty="0" err="1" smtClean="0">
                <a:solidFill>
                  <a:srgbClr val="002060"/>
                </a:solidFill>
                <a:latin typeface="Tahoma" pitchFamily="34" charset="0"/>
              </a:rPr>
              <a:t>of</a:t>
            </a:r>
            <a:r>
              <a:rPr lang="de-DE" altLang="de-DE" sz="2800" dirty="0" smtClean="0">
                <a:solidFill>
                  <a:srgbClr val="002060"/>
                </a:solidFill>
                <a:latin typeface="Tahoma" pitchFamily="34" charset="0"/>
              </a:rPr>
              <a:t> (</a:t>
            </a:r>
            <a:r>
              <a:rPr lang="de-DE" altLang="de-DE" sz="2800" dirty="0" err="1" smtClean="0">
                <a:solidFill>
                  <a:srgbClr val="002060"/>
                </a:solidFill>
                <a:latin typeface="Tahoma" pitchFamily="34" charset="0"/>
              </a:rPr>
              <a:t>symmetric</a:t>
            </a:r>
            <a:r>
              <a:rPr lang="de-DE" altLang="de-DE" sz="2800" dirty="0" smtClean="0">
                <a:solidFill>
                  <a:srgbClr val="002060"/>
                </a:solidFill>
                <a:latin typeface="Tahoma" pitchFamily="34" charset="0"/>
              </a:rPr>
              <a:t>) </a:t>
            </a:r>
            <a:r>
              <a:rPr lang="de-DE" altLang="de-DE" sz="2800" dirty="0" err="1" smtClean="0">
                <a:solidFill>
                  <a:srgbClr val="002060"/>
                </a:solidFill>
                <a:latin typeface="Tahoma" pitchFamily="34" charset="0"/>
              </a:rPr>
              <a:t>nuclear</a:t>
            </a:r>
            <a:r>
              <a:rPr lang="de-DE" altLang="de-DE" sz="2800" dirty="0" smtClean="0">
                <a:solidFill>
                  <a:srgbClr val="002060"/>
                </a:solidFill>
                <a:latin typeface="Tahoma" pitchFamily="34" charset="0"/>
              </a:rPr>
              <a:t> matter   </a:t>
            </a:r>
          </a:p>
        </p:txBody>
      </p:sp>
      <p:sp>
        <p:nvSpPr>
          <p:cNvPr id="398339" name="Text Box 3"/>
          <p:cNvSpPr txBox="1">
            <a:spLocks noChangeArrowheads="1"/>
          </p:cNvSpPr>
          <p:nvPr/>
        </p:nvSpPr>
        <p:spPr bwMode="auto">
          <a:xfrm>
            <a:off x="107504" y="4447852"/>
            <a:ext cx="360052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fontAlgn="base" hangingPunct="0">
              <a:spcBef>
                <a:spcPct val="50000"/>
              </a:spcBef>
              <a:spcAft>
                <a:spcPct val="0"/>
              </a:spcAft>
            </a:pPr>
            <a:r>
              <a:rPr lang="en-GB" altLang="de-DE" sz="2400" dirty="0" smtClean="0">
                <a:solidFill>
                  <a:srgbClr val="FF0000"/>
                </a:solidFill>
                <a:latin typeface="Arial" panose="020B0604020202020204" pitchFamily="34" charset="0"/>
                <a:cs typeface="Arial" panose="020B0604020202020204" pitchFamily="34" charset="0"/>
                <a:sym typeface="Wingdings"/>
              </a:rPr>
              <a:t></a:t>
            </a:r>
            <a:r>
              <a:rPr lang="en-GB" altLang="de-DE" sz="2400" dirty="0" smtClean="0">
                <a:solidFill>
                  <a:srgbClr val="000000"/>
                </a:solidFill>
                <a:latin typeface="Arial" panose="020B0604020202020204" pitchFamily="34" charset="0"/>
                <a:cs typeface="Arial" panose="020B0604020202020204" pitchFamily="34" charset="0"/>
                <a:sym typeface="Wingdings"/>
              </a:rPr>
              <a:t> </a:t>
            </a:r>
            <a:r>
              <a:rPr lang="en-GB" altLang="de-DE" sz="2400" dirty="0" smtClean="0">
                <a:solidFill>
                  <a:srgbClr val="000000"/>
                </a:solidFill>
                <a:latin typeface="Arial" panose="020B0604020202020204" pitchFamily="34" charset="0"/>
                <a:cs typeface="Arial" panose="020B0604020202020204" pitchFamily="34" charset="0"/>
              </a:rPr>
              <a:t>E/A(</a:t>
            </a:r>
            <a:r>
              <a:rPr lang="el-GR" altLang="de-DE" sz="2400" dirty="0">
                <a:solidFill>
                  <a:srgbClr val="000000"/>
                </a:solidFill>
                <a:latin typeface="Arial" panose="020B0604020202020204" pitchFamily="34" charset="0"/>
                <a:cs typeface="Arial" panose="020B0604020202020204" pitchFamily="34" charset="0"/>
              </a:rPr>
              <a:t>ρ</a:t>
            </a:r>
            <a:r>
              <a:rPr lang="en-GB" altLang="de-DE" sz="2400" baseline="-25000" dirty="0">
                <a:solidFill>
                  <a:srgbClr val="000000"/>
                </a:solidFill>
                <a:latin typeface="Arial" panose="020B0604020202020204" pitchFamily="34" charset="0"/>
                <a:cs typeface="Arial" panose="020B0604020202020204" pitchFamily="34" charset="0"/>
              </a:rPr>
              <a:t>o</a:t>
            </a:r>
            <a:r>
              <a:rPr lang="en-GB" altLang="de-DE" sz="2400" dirty="0">
                <a:solidFill>
                  <a:srgbClr val="000000"/>
                </a:solidFill>
                <a:latin typeface="Arial" panose="020B0604020202020204" pitchFamily="34" charset="0"/>
                <a:cs typeface="Arial" panose="020B0604020202020204" pitchFamily="34" charset="0"/>
              </a:rPr>
              <a:t>) = -16 MeV</a:t>
            </a:r>
            <a:endParaRPr lang="en-GB" altLang="de-DE" sz="2400" b="1" baseline="30000" dirty="0">
              <a:solidFill>
                <a:srgbClr val="000000"/>
              </a:solidFill>
              <a:latin typeface="Arial" panose="020B0604020202020204" pitchFamily="34" charset="0"/>
              <a:cs typeface="Arial" panose="020B0604020202020204" pitchFamily="34" charset="0"/>
            </a:endParaRPr>
          </a:p>
          <a:p>
            <a:pPr eaLnBrk="0" fontAlgn="base" hangingPunct="0">
              <a:spcBef>
                <a:spcPct val="50000"/>
              </a:spcBef>
              <a:spcAft>
                <a:spcPct val="0"/>
              </a:spcAft>
            </a:pPr>
            <a:r>
              <a:rPr lang="en-GB" altLang="de-DE" sz="2400" b="1" dirty="0" smtClean="0">
                <a:solidFill>
                  <a:srgbClr val="FF0000"/>
                </a:solidFill>
                <a:latin typeface="Symbol" pitchFamily="18" charset="2"/>
                <a:sym typeface="Wingdings"/>
              </a:rPr>
              <a:t></a:t>
            </a:r>
            <a:r>
              <a:rPr lang="en-GB" altLang="de-DE" sz="2400" b="1" dirty="0" smtClean="0">
                <a:solidFill>
                  <a:srgbClr val="000000"/>
                </a:solidFill>
                <a:latin typeface="Symbol" pitchFamily="18" charset="2"/>
                <a:sym typeface="Wingdings"/>
              </a:rPr>
              <a:t> </a:t>
            </a:r>
            <a:r>
              <a:rPr lang="en-GB" altLang="de-DE" sz="2400" b="1" dirty="0" smtClean="0">
                <a:solidFill>
                  <a:srgbClr val="000000"/>
                </a:solidFill>
                <a:latin typeface="Symbol" pitchFamily="18" charset="2"/>
              </a:rPr>
              <a:t>d</a:t>
            </a:r>
            <a:r>
              <a:rPr lang="en-GB" altLang="de-DE" sz="2400" dirty="0" smtClean="0">
                <a:solidFill>
                  <a:srgbClr val="000000"/>
                </a:solidFill>
                <a:latin typeface="Arial" panose="020B0604020202020204" pitchFamily="34" charset="0"/>
                <a:cs typeface="Arial" panose="020B0604020202020204" pitchFamily="34" charset="0"/>
              </a:rPr>
              <a:t>(E/A)(</a:t>
            </a:r>
            <a:r>
              <a:rPr lang="el-GR" altLang="de-DE" sz="2400" dirty="0" smtClean="0">
                <a:solidFill>
                  <a:srgbClr val="000000"/>
                </a:solidFill>
                <a:latin typeface="Arial" panose="020B0604020202020204" pitchFamily="34" charset="0"/>
                <a:cs typeface="Arial" panose="020B0604020202020204" pitchFamily="34" charset="0"/>
              </a:rPr>
              <a:t>ρ</a:t>
            </a:r>
            <a:r>
              <a:rPr lang="en-GB" altLang="de-DE" sz="2400" baseline="-25000" dirty="0" smtClean="0">
                <a:solidFill>
                  <a:srgbClr val="000000"/>
                </a:solidFill>
                <a:latin typeface="Arial" panose="020B0604020202020204" pitchFamily="34" charset="0"/>
                <a:cs typeface="Arial" panose="020B0604020202020204" pitchFamily="34" charset="0"/>
              </a:rPr>
              <a:t>o</a:t>
            </a:r>
            <a:r>
              <a:rPr lang="en-GB" altLang="de-DE" sz="2400" dirty="0" smtClean="0">
                <a:solidFill>
                  <a:srgbClr val="000000"/>
                </a:solidFill>
                <a:latin typeface="Arial" panose="020B0604020202020204" pitchFamily="34" charset="0"/>
                <a:cs typeface="Arial" panose="020B0604020202020204" pitchFamily="34" charset="0"/>
              </a:rPr>
              <a:t>)/</a:t>
            </a:r>
            <a:r>
              <a:rPr lang="en-GB" altLang="de-DE" sz="2400" b="1" dirty="0">
                <a:solidFill>
                  <a:srgbClr val="000000"/>
                </a:solidFill>
                <a:latin typeface="Symbol" pitchFamily="18" charset="2"/>
              </a:rPr>
              <a:t>d</a:t>
            </a:r>
            <a:r>
              <a:rPr lang="el-GR" altLang="de-DE" sz="2400" dirty="0" smtClean="0">
                <a:solidFill>
                  <a:srgbClr val="000000"/>
                </a:solidFill>
                <a:latin typeface="Arial" panose="020B0604020202020204" pitchFamily="34" charset="0"/>
                <a:cs typeface="Arial" panose="020B0604020202020204" pitchFamily="34" charset="0"/>
              </a:rPr>
              <a:t>ρ</a:t>
            </a:r>
            <a:r>
              <a:rPr lang="en-GB" altLang="de-DE" sz="2400" dirty="0" smtClean="0">
                <a:solidFill>
                  <a:srgbClr val="000000"/>
                </a:solidFill>
                <a:latin typeface="Arial" panose="020B0604020202020204" pitchFamily="34" charset="0"/>
                <a:cs typeface="Arial" panose="020B0604020202020204" pitchFamily="34" charset="0"/>
              </a:rPr>
              <a:t> = 0</a:t>
            </a:r>
          </a:p>
          <a:p>
            <a:pPr marL="342900" indent="-342900" eaLnBrk="0" fontAlgn="base" hangingPunct="0">
              <a:spcBef>
                <a:spcPct val="50000"/>
              </a:spcBef>
              <a:spcAft>
                <a:spcPct val="0"/>
              </a:spcAft>
              <a:buClr>
                <a:srgbClr val="FF0000"/>
              </a:buClr>
              <a:buFont typeface="Wingdings"/>
              <a:buChar char="Ø"/>
            </a:pPr>
            <a:r>
              <a:rPr lang="en-GB" altLang="de-DE" sz="2400" dirty="0" err="1" smtClean="0">
                <a:solidFill>
                  <a:srgbClr val="000000"/>
                </a:solidFill>
                <a:latin typeface="Arial" panose="020B0604020202020204" pitchFamily="34" charset="0"/>
                <a:cs typeface="Arial" panose="020B0604020202020204" pitchFamily="34" charset="0"/>
              </a:rPr>
              <a:t>K</a:t>
            </a:r>
            <a:r>
              <a:rPr lang="en-GB" altLang="de-DE" sz="2400" baseline="-25000" dirty="0" err="1" smtClean="0">
                <a:solidFill>
                  <a:srgbClr val="000000"/>
                </a:solidFill>
                <a:latin typeface="Arial" panose="020B0604020202020204" pitchFamily="34" charset="0"/>
                <a:cs typeface="Arial" panose="020B0604020202020204" pitchFamily="34" charset="0"/>
              </a:rPr>
              <a:t>nm</a:t>
            </a:r>
            <a:r>
              <a:rPr lang="en-GB" altLang="de-DE" sz="2400" dirty="0" smtClean="0">
                <a:solidFill>
                  <a:srgbClr val="000000"/>
                </a:solidFill>
                <a:latin typeface="Arial" panose="020B0604020202020204" pitchFamily="34" charset="0"/>
                <a:cs typeface="Arial" panose="020B0604020202020204" pitchFamily="34" charset="0"/>
              </a:rPr>
              <a:t> = 9</a:t>
            </a:r>
            <a:r>
              <a:rPr lang="el-GR" altLang="de-DE" sz="2400" dirty="0" smtClean="0">
                <a:solidFill>
                  <a:srgbClr val="000000"/>
                </a:solidFill>
                <a:latin typeface="Arial" panose="020B0604020202020204" pitchFamily="34" charset="0"/>
                <a:cs typeface="Arial" panose="020B0604020202020204" pitchFamily="34" charset="0"/>
              </a:rPr>
              <a:t>ρ</a:t>
            </a:r>
            <a:r>
              <a:rPr lang="en-GB" altLang="de-DE" sz="2400" baseline="30000" dirty="0" smtClean="0">
                <a:solidFill>
                  <a:srgbClr val="000000"/>
                </a:solidFill>
                <a:latin typeface="Arial" panose="020B0604020202020204" pitchFamily="34" charset="0"/>
                <a:cs typeface="Arial" panose="020B0604020202020204" pitchFamily="34" charset="0"/>
              </a:rPr>
              <a:t>2  </a:t>
            </a:r>
            <a:r>
              <a:rPr lang="en-GB" altLang="de-DE" sz="2400" b="1" dirty="0" smtClean="0">
                <a:solidFill>
                  <a:srgbClr val="000000"/>
                </a:solidFill>
                <a:latin typeface="Symbol" pitchFamily="18" charset="2"/>
              </a:rPr>
              <a:t>d</a:t>
            </a:r>
            <a:r>
              <a:rPr lang="en-GB" altLang="de-DE" sz="2400" baseline="30000" dirty="0" smtClean="0">
                <a:solidFill>
                  <a:srgbClr val="000000"/>
                </a:solidFill>
                <a:latin typeface="Arial" panose="020B0604020202020204" pitchFamily="34" charset="0"/>
                <a:cs typeface="Arial" panose="020B0604020202020204" pitchFamily="34" charset="0"/>
              </a:rPr>
              <a:t>2</a:t>
            </a:r>
            <a:r>
              <a:rPr lang="en-GB" altLang="de-DE" sz="2400" dirty="0" smtClean="0">
                <a:solidFill>
                  <a:srgbClr val="000000"/>
                </a:solidFill>
                <a:latin typeface="Arial" panose="020B0604020202020204" pitchFamily="34" charset="0"/>
                <a:cs typeface="Arial" panose="020B0604020202020204" pitchFamily="34" charset="0"/>
              </a:rPr>
              <a:t>(E/A)/</a:t>
            </a:r>
            <a:r>
              <a:rPr lang="en-GB" altLang="de-DE" sz="2400" b="1" dirty="0" smtClean="0">
                <a:solidFill>
                  <a:srgbClr val="000000"/>
                </a:solidFill>
                <a:latin typeface="Symbol" pitchFamily="18" charset="2"/>
              </a:rPr>
              <a:t>d</a:t>
            </a:r>
            <a:r>
              <a:rPr lang="el-GR" altLang="de-DE" sz="2400" dirty="0" smtClean="0">
                <a:solidFill>
                  <a:srgbClr val="000000"/>
                </a:solidFill>
                <a:latin typeface="Arial" panose="020B0604020202020204" pitchFamily="34" charset="0"/>
                <a:cs typeface="Arial" panose="020B0604020202020204" pitchFamily="34" charset="0"/>
              </a:rPr>
              <a:t>ρ</a:t>
            </a:r>
            <a:r>
              <a:rPr lang="en-GB" altLang="de-DE" sz="2400" baseline="30000" dirty="0" smtClean="0">
                <a:solidFill>
                  <a:srgbClr val="000000"/>
                </a:solidFill>
                <a:latin typeface="Arial" panose="020B0604020202020204" pitchFamily="34" charset="0"/>
                <a:cs typeface="Arial" panose="020B0604020202020204" pitchFamily="34" charset="0"/>
              </a:rPr>
              <a:t>2</a:t>
            </a:r>
          </a:p>
          <a:p>
            <a:pPr eaLnBrk="0" fontAlgn="base" hangingPunct="0">
              <a:spcBef>
                <a:spcPct val="50000"/>
              </a:spcBef>
              <a:spcAft>
                <a:spcPct val="0"/>
              </a:spcAft>
              <a:buClr>
                <a:srgbClr val="FF0000"/>
              </a:buClr>
            </a:pPr>
            <a:r>
              <a:rPr lang="en-GB" altLang="de-DE" sz="2000" dirty="0" smtClean="0">
                <a:solidFill>
                  <a:srgbClr val="000000"/>
                </a:solidFill>
                <a:latin typeface="Arial" panose="020B0604020202020204" pitchFamily="34" charset="0"/>
                <a:cs typeface="Arial" panose="020B0604020202020204" pitchFamily="34" charset="0"/>
              </a:rPr>
              <a:t>     (nuclear incompressibility) </a:t>
            </a:r>
            <a:r>
              <a:rPr lang="en-GB" altLang="de-DE" sz="2000" baseline="30000" dirty="0" smtClean="0">
                <a:solidFill>
                  <a:srgbClr val="000000"/>
                </a:solidFill>
                <a:latin typeface="Arial" panose="020B0604020202020204" pitchFamily="34" charset="0"/>
                <a:cs typeface="Arial" panose="020B0604020202020204" pitchFamily="34" charset="0"/>
              </a:rPr>
              <a:t>  </a:t>
            </a:r>
            <a:endParaRPr lang="en-GB" altLang="de-DE" sz="2000" baseline="30000" dirty="0" smtClean="0">
              <a:solidFill>
                <a:srgbClr val="00CC99"/>
              </a:solidFill>
              <a:latin typeface="Arial" panose="020B0604020202020204" pitchFamily="34" charset="0"/>
              <a:cs typeface="Arial" panose="020B0604020202020204" pitchFamily="34" charset="0"/>
            </a:endParaRPr>
          </a:p>
        </p:txBody>
      </p:sp>
      <p:sp>
        <p:nvSpPr>
          <p:cNvPr id="398340" name="Text Box 4"/>
          <p:cNvSpPr txBox="1">
            <a:spLocks noChangeArrowheads="1"/>
          </p:cNvSpPr>
          <p:nvPr/>
        </p:nvSpPr>
        <p:spPr bwMode="auto">
          <a:xfrm>
            <a:off x="4932040" y="5910371"/>
            <a:ext cx="3329822" cy="83099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de-DE" sz="2400" dirty="0" err="1">
                <a:solidFill>
                  <a:srgbClr val="FF0000"/>
                </a:solidFill>
                <a:latin typeface="Arial" panose="020B0604020202020204" pitchFamily="34" charset="0"/>
                <a:cs typeface="Arial" panose="020B0604020202020204" pitchFamily="34" charset="0"/>
              </a:rPr>
              <a:t>K</a:t>
            </a:r>
            <a:r>
              <a:rPr lang="en-GB" altLang="de-DE" sz="2400" baseline="-25000" dirty="0" err="1">
                <a:solidFill>
                  <a:srgbClr val="FF0000"/>
                </a:solidFill>
                <a:latin typeface="Arial" panose="020B0604020202020204" pitchFamily="34" charset="0"/>
                <a:cs typeface="Arial" panose="020B0604020202020204" pitchFamily="34" charset="0"/>
              </a:rPr>
              <a:t>nm</a:t>
            </a:r>
            <a:r>
              <a:rPr lang="en-GB" altLang="de-DE" sz="2400" baseline="-25000" dirty="0">
                <a:solidFill>
                  <a:srgbClr val="FF0000"/>
                </a:solidFill>
                <a:latin typeface="Arial" panose="020B0604020202020204" pitchFamily="34" charset="0"/>
                <a:cs typeface="Arial" panose="020B0604020202020204" pitchFamily="34" charset="0"/>
              </a:rPr>
              <a:t> </a:t>
            </a:r>
            <a:r>
              <a:rPr lang="de-DE" alt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200 </a:t>
            </a:r>
            <a:r>
              <a:rPr lang="de-DE" altLang="de-D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MeV</a:t>
            </a:r>
            <a:r>
              <a:rPr lang="de-DE" altLang="de-D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"soft" EOS</a:t>
            </a:r>
          </a:p>
          <a:p>
            <a:pPr fontAlgn="base">
              <a:spcBef>
                <a:spcPct val="0"/>
              </a:spcBef>
              <a:spcAft>
                <a:spcPct val="0"/>
              </a:spcAft>
            </a:pPr>
            <a:r>
              <a:rPr lang="en-GB" altLang="de-DE" sz="2400" dirty="0" err="1" smtClean="0">
                <a:solidFill>
                  <a:srgbClr val="0000FF"/>
                </a:solidFill>
                <a:latin typeface="Arial" panose="020B0604020202020204" pitchFamily="34" charset="0"/>
                <a:cs typeface="Arial" panose="020B0604020202020204" pitchFamily="34" charset="0"/>
              </a:rPr>
              <a:t>K</a:t>
            </a:r>
            <a:r>
              <a:rPr lang="en-GB" altLang="de-DE" sz="2400" baseline="-25000" dirty="0" err="1" smtClean="0">
                <a:solidFill>
                  <a:srgbClr val="0000FF"/>
                </a:solidFill>
                <a:latin typeface="Arial" panose="020B0604020202020204" pitchFamily="34" charset="0"/>
                <a:cs typeface="Arial" panose="020B0604020202020204" pitchFamily="34" charset="0"/>
              </a:rPr>
              <a:t>nm</a:t>
            </a:r>
            <a:r>
              <a:rPr lang="en-GB" altLang="de-DE" sz="2400" baseline="-25000" dirty="0" smtClean="0">
                <a:solidFill>
                  <a:srgbClr val="0000FF"/>
                </a:solidFill>
                <a:latin typeface="Arial" panose="020B0604020202020204" pitchFamily="34" charset="0"/>
                <a:cs typeface="Arial" panose="020B0604020202020204" pitchFamily="34" charset="0"/>
              </a:rPr>
              <a:t> </a:t>
            </a:r>
            <a:r>
              <a:rPr lang="de-DE" altLang="de-DE" sz="2000" dirty="0" smtClean="0">
                <a:solidFill>
                  <a:srgbClr val="0000FF"/>
                </a:solidFill>
                <a:latin typeface="Tahoma" panose="020B0604030504040204" pitchFamily="34" charset="0"/>
                <a:ea typeface="Tahoma" panose="020B0604030504040204" pitchFamily="34" charset="0"/>
                <a:cs typeface="Tahoma" panose="020B0604030504040204" pitchFamily="34" charset="0"/>
              </a:rPr>
              <a:t>= 380 </a:t>
            </a:r>
            <a:r>
              <a:rPr lang="de-DE" altLang="de-DE" sz="2000"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MeV</a:t>
            </a:r>
            <a:r>
              <a:rPr lang="de-DE" altLang="de-DE" sz="20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de-DE" altLang="de-DE" sz="2000"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stiff</a:t>
            </a:r>
            <a:r>
              <a:rPr lang="de-DE" altLang="de-DE" sz="2000" dirty="0" smtClean="0">
                <a:solidFill>
                  <a:srgbClr val="0000FF"/>
                </a:solidFill>
                <a:latin typeface="Tahoma" panose="020B0604030504040204" pitchFamily="34" charset="0"/>
                <a:ea typeface="Tahoma" panose="020B0604030504040204" pitchFamily="34" charset="0"/>
                <a:cs typeface="Tahoma" panose="020B0604030504040204" pitchFamily="34" charset="0"/>
              </a:rPr>
              <a:t>" EOS</a:t>
            </a:r>
            <a:endParaRPr lang="el-GR" altLang="de-DE" sz="2000"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9834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56" t="6529" r="4599" b="5232"/>
          <a:stretch/>
        </p:blipFill>
        <p:spPr bwMode="auto">
          <a:xfrm>
            <a:off x="3708028" y="2054899"/>
            <a:ext cx="4746859" cy="375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8342" name="Text Box 6"/>
          <p:cNvSpPr txBox="1">
            <a:spLocks noChangeArrowheads="1"/>
          </p:cNvSpPr>
          <p:nvPr/>
        </p:nvSpPr>
        <p:spPr bwMode="auto">
          <a:xfrm>
            <a:off x="3962350" y="1652290"/>
            <a:ext cx="4210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sz="1600" dirty="0" smtClean="0">
                <a:solidFill>
                  <a:srgbClr val="000000"/>
                </a:solidFill>
                <a:latin typeface="Tahoma" pitchFamily="34" charset="0"/>
              </a:rPr>
              <a:t>C. Fuchs, </a:t>
            </a:r>
            <a:r>
              <a:rPr lang="de-DE" altLang="de-DE" sz="1600" dirty="0" err="1" smtClean="0">
                <a:solidFill>
                  <a:srgbClr val="000000"/>
                </a:solidFill>
                <a:latin typeface="Tahoma" pitchFamily="34" charset="0"/>
              </a:rPr>
              <a:t>Prog</a:t>
            </a:r>
            <a:r>
              <a:rPr lang="de-DE" altLang="de-DE" sz="1600" dirty="0" smtClean="0">
                <a:solidFill>
                  <a:srgbClr val="000000"/>
                </a:solidFill>
                <a:latin typeface="Tahoma" pitchFamily="34" charset="0"/>
              </a:rPr>
              <a:t>. Part. </a:t>
            </a:r>
            <a:r>
              <a:rPr lang="de-DE" altLang="de-DE" sz="1600" dirty="0" err="1" smtClean="0">
                <a:solidFill>
                  <a:srgbClr val="000000"/>
                </a:solidFill>
                <a:latin typeface="Tahoma" pitchFamily="34" charset="0"/>
              </a:rPr>
              <a:t>Nucl</a:t>
            </a:r>
            <a:r>
              <a:rPr lang="de-DE" altLang="de-DE" sz="1600" dirty="0" smtClean="0">
                <a:solidFill>
                  <a:srgbClr val="000000"/>
                </a:solidFill>
                <a:latin typeface="Tahoma" pitchFamily="34" charset="0"/>
              </a:rPr>
              <a:t>. Phys. 56 (2006) 1</a:t>
            </a:r>
          </a:p>
        </p:txBody>
      </p:sp>
      <p:sp>
        <p:nvSpPr>
          <p:cNvPr id="398344" name="Rectangle 8"/>
          <p:cNvSpPr>
            <a:spLocks noChangeArrowheads="1"/>
          </p:cNvSpPr>
          <p:nvPr/>
        </p:nvSpPr>
        <p:spPr bwMode="auto">
          <a:xfrm>
            <a:off x="107504" y="2852936"/>
            <a:ext cx="428466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lnSpc>
                <a:spcPct val="70000"/>
              </a:lnSpc>
              <a:spcBef>
                <a:spcPct val="50000"/>
              </a:spcBef>
              <a:spcAft>
                <a:spcPct val="0"/>
              </a:spcAft>
            </a:pPr>
            <a:r>
              <a:rPr lang="en-GB" altLang="de-DE" sz="2000" dirty="0" smtClean="0">
                <a:solidFill>
                  <a:srgbClr val="000000"/>
                </a:solidFill>
                <a:latin typeface="Arial" panose="020B0604020202020204" pitchFamily="34" charset="0"/>
                <a:cs typeface="Arial" panose="020B0604020202020204" pitchFamily="34" charset="0"/>
              </a:rPr>
              <a:t>T=0: E/A = 1/</a:t>
            </a:r>
            <a:r>
              <a:rPr lang="el-GR" altLang="de-DE" sz="2000" dirty="0">
                <a:solidFill>
                  <a:srgbClr val="000000"/>
                </a:solidFill>
                <a:latin typeface="Arial" panose="020B0604020202020204" pitchFamily="34" charset="0"/>
                <a:cs typeface="Arial" panose="020B0604020202020204" pitchFamily="34" charset="0"/>
              </a:rPr>
              <a:t>ρ</a:t>
            </a:r>
            <a:r>
              <a:rPr lang="en-GB" altLang="de-DE" sz="2000" dirty="0" smtClean="0">
                <a:solidFill>
                  <a:srgbClr val="000000"/>
                </a:solidFill>
                <a:latin typeface="Arial" panose="020B0604020202020204" pitchFamily="34" charset="0"/>
                <a:cs typeface="Arial" panose="020B0604020202020204" pitchFamily="34" charset="0"/>
              </a:rPr>
              <a:t> </a:t>
            </a:r>
            <a:r>
              <a:rPr lang="en-GB" altLang="de-DE" sz="2000" b="1" dirty="0" smtClean="0">
                <a:solidFill>
                  <a:srgbClr val="000000"/>
                </a:solidFill>
                <a:latin typeface="Arial" panose="020B0604020202020204" pitchFamily="34" charset="0"/>
                <a:cs typeface="Arial" panose="020B0604020202020204" pitchFamily="34" charset="0"/>
                <a:sym typeface="Symbol" pitchFamily="18" charset="2"/>
              </a:rPr>
              <a:t> </a:t>
            </a:r>
            <a:r>
              <a:rPr lang="en-GB" altLang="de-DE" sz="2000" dirty="0" smtClean="0">
                <a:solidFill>
                  <a:srgbClr val="000000"/>
                </a:solidFill>
                <a:latin typeface="Arial" panose="020B0604020202020204" pitchFamily="34" charset="0"/>
                <a:cs typeface="Arial" panose="020B0604020202020204" pitchFamily="34" charset="0"/>
              </a:rPr>
              <a:t>U (</a:t>
            </a:r>
            <a:r>
              <a:rPr lang="el-GR" altLang="de-DE" sz="2000" dirty="0" smtClean="0">
                <a:solidFill>
                  <a:srgbClr val="000000"/>
                </a:solidFill>
                <a:latin typeface="Arial" panose="020B0604020202020204" pitchFamily="34" charset="0"/>
                <a:cs typeface="Arial" panose="020B0604020202020204" pitchFamily="34" charset="0"/>
              </a:rPr>
              <a:t>ρ</a:t>
            </a:r>
            <a:r>
              <a:rPr lang="en-GB" altLang="de-DE" sz="2000" dirty="0" smtClean="0">
                <a:solidFill>
                  <a:srgbClr val="000000"/>
                </a:solidFill>
                <a:latin typeface="Arial" panose="020B0604020202020204" pitchFamily="34" charset="0"/>
                <a:cs typeface="Arial" panose="020B0604020202020204" pitchFamily="34" charset="0"/>
              </a:rPr>
              <a:t>)d</a:t>
            </a:r>
            <a:r>
              <a:rPr lang="el-GR" altLang="de-DE" sz="2000" dirty="0" smtClean="0">
                <a:solidFill>
                  <a:srgbClr val="000000"/>
                </a:solidFill>
                <a:latin typeface="Arial" panose="020B0604020202020204" pitchFamily="34" charset="0"/>
                <a:cs typeface="Arial" panose="020B0604020202020204" pitchFamily="34" charset="0"/>
              </a:rPr>
              <a:t>ρ</a:t>
            </a:r>
            <a:endParaRPr lang="en-GB" altLang="de-DE" sz="2000" b="1" dirty="0" smtClean="0">
              <a:solidFill>
                <a:srgbClr val="000000"/>
              </a:solidFill>
              <a:latin typeface="Arial" panose="020B0604020202020204" pitchFamily="34" charset="0"/>
              <a:cs typeface="Arial" panose="020B0604020202020204" pitchFamily="34" charset="0"/>
            </a:endParaRPr>
          </a:p>
          <a:p>
            <a:pPr eaLnBrk="0" fontAlgn="base" hangingPunct="0">
              <a:lnSpc>
                <a:spcPct val="70000"/>
              </a:lnSpc>
              <a:spcBef>
                <a:spcPct val="50000"/>
              </a:spcBef>
              <a:spcAft>
                <a:spcPct val="0"/>
              </a:spcAft>
            </a:pPr>
            <a:r>
              <a:rPr lang="en-GB" altLang="de-DE" sz="2000" dirty="0" smtClean="0">
                <a:solidFill>
                  <a:srgbClr val="000000"/>
                </a:solidFill>
                <a:latin typeface="Arial" panose="020B0604020202020204" pitchFamily="34" charset="0"/>
                <a:cs typeface="Arial" panose="020B0604020202020204" pitchFamily="34" charset="0"/>
              </a:rPr>
              <a:t>Effective  NN-potential: </a:t>
            </a:r>
          </a:p>
          <a:p>
            <a:pPr eaLnBrk="0" fontAlgn="base" hangingPunct="0">
              <a:lnSpc>
                <a:spcPct val="70000"/>
              </a:lnSpc>
              <a:spcBef>
                <a:spcPct val="50000"/>
              </a:spcBef>
              <a:spcAft>
                <a:spcPct val="0"/>
              </a:spcAft>
            </a:pPr>
            <a:r>
              <a:rPr lang="en-GB" altLang="de-DE" sz="2000" dirty="0" smtClean="0">
                <a:solidFill>
                  <a:srgbClr val="000000"/>
                </a:solidFill>
                <a:latin typeface="Comic Sans MS" pitchFamily="66" charset="0"/>
              </a:rPr>
              <a:t>U</a:t>
            </a:r>
            <a:r>
              <a:rPr lang="en-GB" altLang="de-DE" sz="2000" dirty="0" smtClean="0">
                <a:solidFill>
                  <a:srgbClr val="000000"/>
                </a:solidFill>
                <a:latin typeface="Symbol" pitchFamily="18" charset="2"/>
              </a:rPr>
              <a:t>(r)=</a:t>
            </a:r>
            <a:r>
              <a:rPr lang="en-GB" altLang="de-DE" sz="2000" dirty="0" err="1" smtClean="0">
                <a:solidFill>
                  <a:srgbClr val="000000"/>
                </a:solidFill>
                <a:latin typeface="Symbol" pitchFamily="18" charset="2"/>
              </a:rPr>
              <a:t>ar+br</a:t>
            </a:r>
            <a:r>
              <a:rPr lang="en-GB" altLang="de-DE" sz="2000" baseline="30000" dirty="0" err="1" smtClean="0">
                <a:solidFill>
                  <a:srgbClr val="000000"/>
                </a:solidFill>
                <a:latin typeface="Symbol" pitchFamily="18" charset="2"/>
              </a:rPr>
              <a:t>g</a:t>
            </a:r>
            <a:endParaRPr lang="en-GB" altLang="de-DE" sz="2000" baseline="30000" dirty="0" smtClean="0">
              <a:solidFill>
                <a:srgbClr val="000000"/>
              </a:solidFill>
              <a:latin typeface="Symbol" pitchFamily="18" charset="2"/>
            </a:endParaRPr>
          </a:p>
        </p:txBody>
      </p:sp>
      <p:sp>
        <p:nvSpPr>
          <p:cNvPr id="11" name="Rechteck 10"/>
          <p:cNvSpPr/>
          <p:nvPr/>
        </p:nvSpPr>
        <p:spPr>
          <a:xfrm>
            <a:off x="998646" y="790515"/>
            <a:ext cx="8550696" cy="1292662"/>
          </a:xfrm>
          <a:prstGeom prst="rect">
            <a:avLst/>
          </a:prstGeom>
        </p:spPr>
        <p:txBody>
          <a:bodyPr wrap="square">
            <a:spAutoFit/>
          </a:bodyPr>
          <a:lstStyle/>
          <a:p>
            <a:endParaRPr lang="en-US" sz="1400" dirty="0">
              <a:solidFill>
                <a:srgbClr val="000000"/>
              </a:solidFill>
              <a:latin typeface="Verdana"/>
            </a:endParaRPr>
          </a:p>
          <a:p>
            <a:r>
              <a:rPr lang="en-US" sz="2800" dirty="0">
                <a:solidFill>
                  <a:srgbClr val="000000"/>
                </a:solidFill>
                <a:latin typeface="Arial"/>
              </a:rPr>
              <a:t>E</a:t>
            </a:r>
            <a:r>
              <a:rPr lang="en-US" sz="2800" baseline="-25000" dirty="0">
                <a:solidFill>
                  <a:srgbClr val="000000"/>
                </a:solidFill>
                <a:latin typeface="Arial"/>
              </a:rPr>
              <a:t>A</a:t>
            </a:r>
            <a:r>
              <a:rPr lang="en-US" sz="2800" dirty="0">
                <a:solidFill>
                  <a:srgbClr val="000000"/>
                </a:solidFill>
                <a:latin typeface="Arial"/>
              </a:rPr>
              <a:t>(</a:t>
            </a:r>
            <a:r>
              <a:rPr lang="el-GR" sz="2800" dirty="0">
                <a:solidFill>
                  <a:srgbClr val="000000"/>
                </a:solidFill>
                <a:latin typeface="Arial"/>
              </a:rPr>
              <a:t>ρ,δ) = </a:t>
            </a:r>
            <a:r>
              <a:rPr lang="en-US" sz="2800" dirty="0">
                <a:solidFill>
                  <a:srgbClr val="FF0000"/>
                </a:solidFill>
                <a:latin typeface="Arial"/>
              </a:rPr>
              <a:t>E</a:t>
            </a:r>
            <a:r>
              <a:rPr lang="en-US" sz="2800" baseline="-25000" dirty="0">
                <a:solidFill>
                  <a:srgbClr val="FF0000"/>
                </a:solidFill>
                <a:latin typeface="Arial"/>
              </a:rPr>
              <a:t>A</a:t>
            </a:r>
            <a:r>
              <a:rPr lang="en-US" sz="2800" dirty="0">
                <a:solidFill>
                  <a:srgbClr val="FF0000"/>
                </a:solidFill>
                <a:latin typeface="Arial"/>
              </a:rPr>
              <a:t>(</a:t>
            </a:r>
            <a:r>
              <a:rPr lang="el-GR" sz="2800" dirty="0">
                <a:solidFill>
                  <a:srgbClr val="FF0000"/>
                </a:solidFill>
                <a:latin typeface="Arial"/>
              </a:rPr>
              <a:t>ρ,0) </a:t>
            </a:r>
            <a:r>
              <a:rPr lang="el-GR" sz="2800" dirty="0">
                <a:solidFill>
                  <a:srgbClr val="000000"/>
                </a:solidFill>
                <a:latin typeface="Arial"/>
              </a:rPr>
              <a:t>+ </a:t>
            </a:r>
            <a:r>
              <a:rPr lang="en-US" sz="2800" dirty="0" err="1">
                <a:solidFill>
                  <a:srgbClr val="000000"/>
                </a:solidFill>
                <a:latin typeface="Arial"/>
              </a:rPr>
              <a:t>E</a:t>
            </a:r>
            <a:r>
              <a:rPr lang="en-US" sz="2800" baseline="-25000" dirty="0" err="1">
                <a:solidFill>
                  <a:srgbClr val="000000"/>
                </a:solidFill>
                <a:latin typeface="Arial"/>
              </a:rPr>
              <a:t>sym</a:t>
            </a:r>
            <a:r>
              <a:rPr lang="en-US" sz="2800" dirty="0">
                <a:solidFill>
                  <a:srgbClr val="000000"/>
                </a:solidFill>
                <a:latin typeface="Arial"/>
              </a:rPr>
              <a:t>(</a:t>
            </a:r>
            <a:r>
              <a:rPr lang="el-GR" sz="2800" dirty="0">
                <a:solidFill>
                  <a:srgbClr val="000000"/>
                </a:solidFill>
                <a:latin typeface="Arial"/>
              </a:rPr>
              <a:t>ρ)·δ</a:t>
            </a:r>
            <a:r>
              <a:rPr lang="el-GR" sz="2800" baseline="30000" dirty="0">
                <a:solidFill>
                  <a:srgbClr val="000000"/>
                </a:solidFill>
                <a:latin typeface="Arial"/>
              </a:rPr>
              <a:t>2</a:t>
            </a:r>
            <a:r>
              <a:rPr lang="el-GR" sz="2800" dirty="0">
                <a:solidFill>
                  <a:srgbClr val="000000"/>
                </a:solidFill>
                <a:latin typeface="Arial"/>
              </a:rPr>
              <a:t> + </a:t>
            </a:r>
            <a:r>
              <a:rPr lang="en-US" sz="2800" dirty="0">
                <a:solidFill>
                  <a:srgbClr val="000000"/>
                </a:solidFill>
                <a:latin typeface="Arial"/>
              </a:rPr>
              <a:t>O(</a:t>
            </a:r>
            <a:r>
              <a:rPr lang="el-GR" sz="2800" dirty="0">
                <a:solidFill>
                  <a:srgbClr val="000000"/>
                </a:solidFill>
                <a:latin typeface="Arial"/>
              </a:rPr>
              <a:t>δ</a:t>
            </a:r>
            <a:r>
              <a:rPr lang="el-GR" sz="2800" baseline="30000" dirty="0">
                <a:solidFill>
                  <a:srgbClr val="000000"/>
                </a:solidFill>
                <a:latin typeface="Arial"/>
              </a:rPr>
              <a:t>4</a:t>
            </a:r>
            <a:r>
              <a:rPr lang="el-GR" sz="2800" dirty="0" smtClean="0">
                <a:solidFill>
                  <a:srgbClr val="000000"/>
                </a:solidFill>
                <a:latin typeface="Arial"/>
              </a:rPr>
              <a:t>)</a:t>
            </a:r>
            <a:endParaRPr lang="de-DE" sz="2800" dirty="0" smtClean="0">
              <a:solidFill>
                <a:srgbClr val="000000"/>
              </a:solidFill>
              <a:latin typeface="Arial"/>
            </a:endParaRPr>
          </a:p>
          <a:p>
            <a:endParaRPr lang="de-DE" sz="800" dirty="0" smtClean="0">
              <a:solidFill>
                <a:srgbClr val="000000"/>
              </a:solidFill>
              <a:latin typeface="Arial"/>
            </a:endParaRPr>
          </a:p>
          <a:p>
            <a:endParaRPr lang="el-GR" sz="2800" dirty="0">
              <a:solidFill>
                <a:srgbClr val="000000"/>
              </a:solidFill>
              <a:latin typeface="Arial"/>
            </a:endParaRPr>
          </a:p>
        </p:txBody>
      </p:sp>
    </p:spTree>
    <p:extLst>
      <p:ext uri="{BB962C8B-B14F-4D97-AF65-F5344CB8AC3E}">
        <p14:creationId xmlns:p14="http://schemas.microsoft.com/office/powerpoint/2010/main" val="415787827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minv_8AGeV_all_ptcu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620" y="1610973"/>
            <a:ext cx="4119234" cy="3995037"/>
          </a:xfrm>
          <a:prstGeom prst="rect">
            <a:avLst/>
          </a:prstGeom>
        </p:spPr>
      </p:pic>
      <p:cxnSp>
        <p:nvCxnSpPr>
          <p:cNvPr id="6" name="Gerade Verbindung 5"/>
          <p:cNvCxnSpPr/>
          <p:nvPr/>
        </p:nvCxnSpPr>
        <p:spPr>
          <a:xfrm>
            <a:off x="3779912" y="3933056"/>
            <a:ext cx="2160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liennummernplatzhalter 6"/>
          <p:cNvSpPr>
            <a:spLocks noGrp="1"/>
          </p:cNvSpPr>
          <p:nvPr>
            <p:ph type="sldNum" sz="quarter" idx="4294967295"/>
          </p:nvPr>
        </p:nvSpPr>
        <p:spPr>
          <a:xfrm>
            <a:off x="6553200" y="6356350"/>
            <a:ext cx="2133600" cy="365125"/>
          </a:xfrm>
          <a:prstGeom prst="rect">
            <a:avLst/>
          </a:prstGeom>
        </p:spPr>
        <p:txBody>
          <a:bodyPr/>
          <a:lstStyle/>
          <a:p>
            <a:fld id="{01CE9DC1-50FD-4591-8F7C-07BE6D899390}" type="slidenum">
              <a:rPr lang="de-DE" smtClean="0">
                <a:solidFill>
                  <a:prstClr val="black">
                    <a:tint val="75000"/>
                  </a:prstClr>
                </a:solidFill>
              </a:rPr>
              <a:pPr/>
              <a:t>60</a:t>
            </a:fld>
            <a:endParaRPr lang="de-DE">
              <a:solidFill>
                <a:prstClr val="black">
                  <a:tint val="75000"/>
                </a:prstClr>
              </a:solidFill>
            </a:endParaRPr>
          </a:p>
        </p:txBody>
      </p:sp>
      <p:sp>
        <p:nvSpPr>
          <p:cNvPr id="14" name="Textfeld 13"/>
          <p:cNvSpPr txBox="1"/>
          <p:nvPr/>
        </p:nvSpPr>
        <p:spPr>
          <a:xfrm>
            <a:off x="1731146" y="1574141"/>
            <a:ext cx="1182183" cy="369332"/>
          </a:xfrm>
          <a:prstGeom prst="rect">
            <a:avLst/>
          </a:prstGeom>
          <a:noFill/>
        </p:spPr>
        <p:txBody>
          <a:bodyPr wrap="none" rtlCol="0">
            <a:spAutoFit/>
          </a:bodyPr>
          <a:lstStyle/>
          <a:p>
            <a:r>
              <a:rPr lang="de-DE"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Electrons</a:t>
            </a:r>
            <a:r>
              <a:rPr lang="de-DE"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de-DE"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feld 14"/>
          <p:cNvSpPr txBox="1"/>
          <p:nvPr/>
        </p:nvSpPr>
        <p:spPr>
          <a:xfrm>
            <a:off x="5974672" y="1636870"/>
            <a:ext cx="846707" cy="369332"/>
          </a:xfrm>
          <a:prstGeom prst="rect">
            <a:avLst/>
          </a:prstGeom>
          <a:noFill/>
        </p:spPr>
        <p:txBody>
          <a:bodyPr wrap="none" rtlCol="0">
            <a:spAutoFit/>
          </a:bodyPr>
          <a:lstStyle/>
          <a:p>
            <a:r>
              <a:rPr lang="de-DE"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Muons</a:t>
            </a:r>
            <a:endParaRPr lang="de-DE"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hteck 15"/>
          <p:cNvSpPr/>
          <p:nvPr/>
        </p:nvSpPr>
        <p:spPr>
          <a:xfrm>
            <a:off x="585578" y="986835"/>
            <a:ext cx="8003232" cy="523220"/>
          </a:xfrm>
          <a:prstGeom prst="rect">
            <a:avLst/>
          </a:prstGeom>
        </p:spPr>
        <p:txBody>
          <a:bodyPr wrap="square">
            <a:spAutoFit/>
          </a:bodyPr>
          <a:lstStyle/>
          <a:p>
            <a:r>
              <a:rPr lang="de-DE" sz="2800" dirty="0" smtClean="0">
                <a:solidFill>
                  <a:prstClr val="black"/>
                </a:solidFill>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Dileptons</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in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central</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Au+Au</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collisions</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8 A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GeV</a:t>
            </a:r>
            <a:endParaRPr lang="de-DE"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p:cNvSpPr txBox="1"/>
          <p:nvPr/>
        </p:nvSpPr>
        <p:spPr>
          <a:xfrm>
            <a:off x="4715271" y="5573733"/>
            <a:ext cx="4250202" cy="923330"/>
          </a:xfrm>
          <a:prstGeom prst="rect">
            <a:avLst/>
          </a:prstGeom>
          <a:noFill/>
        </p:spPr>
        <p:txBody>
          <a:bodyPr wrap="none" rtlCol="0">
            <a:spAutoFit/>
          </a:bodyPr>
          <a:lstStyle/>
          <a:p>
            <a:r>
              <a:rPr lang="de-DE" dirty="0" smtClean="0">
                <a:solidFill>
                  <a:srgbClr val="000000"/>
                </a:solidFill>
              </a:rPr>
              <a:t>Simulation STS, MUCH </a:t>
            </a:r>
            <a:r>
              <a:rPr lang="de-DE" dirty="0" err="1" smtClean="0">
                <a:solidFill>
                  <a:srgbClr val="000000"/>
                </a:solidFill>
              </a:rPr>
              <a:t>with</a:t>
            </a:r>
            <a:r>
              <a:rPr lang="de-DE" dirty="0">
                <a:solidFill>
                  <a:srgbClr val="000000"/>
                </a:solidFill>
              </a:rPr>
              <a:t> </a:t>
            </a:r>
            <a:r>
              <a:rPr lang="de-DE" dirty="0" smtClean="0">
                <a:solidFill>
                  <a:srgbClr val="000000"/>
                </a:solidFill>
              </a:rPr>
              <a:t>TRD, TOF:</a:t>
            </a:r>
          </a:p>
          <a:p>
            <a:r>
              <a:rPr lang="de-DE" dirty="0" smtClean="0">
                <a:solidFill>
                  <a:srgbClr val="000000"/>
                </a:solidFill>
              </a:rPr>
              <a:t>Clustering in all </a:t>
            </a:r>
            <a:r>
              <a:rPr lang="de-DE" dirty="0" err="1" smtClean="0">
                <a:solidFill>
                  <a:srgbClr val="000000"/>
                </a:solidFill>
              </a:rPr>
              <a:t>detectors</a:t>
            </a:r>
            <a:endParaRPr lang="de-DE" dirty="0" smtClean="0">
              <a:solidFill>
                <a:srgbClr val="000000"/>
              </a:solidFill>
            </a:endParaRPr>
          </a:p>
          <a:p>
            <a:r>
              <a:rPr lang="de-DE" dirty="0" smtClean="0">
                <a:solidFill>
                  <a:srgbClr val="000000"/>
                </a:solidFill>
              </a:rPr>
              <a:t>(3 GEM </a:t>
            </a:r>
            <a:r>
              <a:rPr lang="de-DE" dirty="0" err="1" smtClean="0">
                <a:solidFill>
                  <a:srgbClr val="000000"/>
                </a:solidFill>
              </a:rPr>
              <a:t>stations</a:t>
            </a:r>
            <a:r>
              <a:rPr lang="de-DE" dirty="0" smtClean="0">
                <a:solidFill>
                  <a:srgbClr val="000000"/>
                </a:solidFill>
              </a:rPr>
              <a:t> + 4 </a:t>
            </a:r>
            <a:r>
              <a:rPr lang="de-DE" dirty="0" err="1" smtClean="0">
                <a:solidFill>
                  <a:srgbClr val="000000"/>
                </a:solidFill>
              </a:rPr>
              <a:t>layers</a:t>
            </a:r>
            <a:r>
              <a:rPr lang="de-DE" dirty="0" smtClean="0">
                <a:solidFill>
                  <a:srgbClr val="000000"/>
                </a:solidFill>
              </a:rPr>
              <a:t> TRD)  </a:t>
            </a:r>
            <a:endParaRPr lang="de-DE" dirty="0">
              <a:solidFill>
                <a:srgbClr val="000000"/>
              </a:solidFill>
            </a:endParaRPr>
          </a:p>
        </p:txBody>
      </p:sp>
      <p:pic>
        <p:nvPicPr>
          <p:cNvPr id="1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7194" y="1798398"/>
            <a:ext cx="3773358" cy="362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25534" y="5581002"/>
            <a:ext cx="3711593" cy="923330"/>
          </a:xfrm>
          <a:prstGeom prst="rect">
            <a:avLst/>
          </a:prstGeom>
          <a:noFill/>
        </p:spPr>
        <p:txBody>
          <a:bodyPr wrap="none" rtlCol="0">
            <a:spAutoFit/>
          </a:bodyPr>
          <a:lstStyle/>
          <a:p>
            <a:r>
              <a:rPr lang="de-DE" dirty="0" smtClean="0">
                <a:solidFill>
                  <a:srgbClr val="000000"/>
                </a:solidFill>
              </a:rPr>
              <a:t>Simulation STS, RICH, TRD, TOF:</a:t>
            </a:r>
          </a:p>
          <a:p>
            <a:r>
              <a:rPr lang="de-DE" dirty="0" smtClean="0">
                <a:solidFill>
                  <a:srgbClr val="000000"/>
                </a:solidFill>
              </a:rPr>
              <a:t>RICH </a:t>
            </a:r>
            <a:r>
              <a:rPr lang="de-DE" dirty="0" err="1" smtClean="0">
                <a:solidFill>
                  <a:srgbClr val="000000"/>
                </a:solidFill>
              </a:rPr>
              <a:t>with</a:t>
            </a:r>
            <a:r>
              <a:rPr lang="de-DE" dirty="0" smtClean="0">
                <a:solidFill>
                  <a:srgbClr val="000000"/>
                </a:solidFill>
              </a:rPr>
              <a:t> </a:t>
            </a:r>
            <a:r>
              <a:rPr lang="de-DE" dirty="0" err="1" smtClean="0">
                <a:solidFill>
                  <a:srgbClr val="000000"/>
                </a:solidFill>
              </a:rPr>
              <a:t>mechanical</a:t>
            </a:r>
            <a:r>
              <a:rPr lang="de-DE" dirty="0" smtClean="0">
                <a:solidFill>
                  <a:srgbClr val="000000"/>
                </a:solidFill>
              </a:rPr>
              <a:t> </a:t>
            </a:r>
            <a:r>
              <a:rPr lang="de-DE" dirty="0" err="1" smtClean="0">
                <a:solidFill>
                  <a:srgbClr val="000000"/>
                </a:solidFill>
              </a:rPr>
              <a:t>structure</a:t>
            </a:r>
            <a:endParaRPr lang="de-DE" dirty="0" smtClean="0">
              <a:solidFill>
                <a:srgbClr val="000000"/>
              </a:solidFill>
            </a:endParaRPr>
          </a:p>
          <a:p>
            <a:r>
              <a:rPr lang="de-DE" dirty="0" smtClean="0">
                <a:solidFill>
                  <a:srgbClr val="000000"/>
                </a:solidFill>
              </a:rPr>
              <a:t>Hit </a:t>
            </a:r>
            <a:r>
              <a:rPr lang="de-DE" dirty="0" err="1" smtClean="0">
                <a:solidFill>
                  <a:srgbClr val="000000"/>
                </a:solidFill>
              </a:rPr>
              <a:t>smearing</a:t>
            </a:r>
            <a:r>
              <a:rPr lang="de-DE" dirty="0" smtClean="0">
                <a:solidFill>
                  <a:srgbClr val="000000"/>
                </a:solidFill>
              </a:rPr>
              <a:t> in TRD (</a:t>
            </a:r>
            <a:r>
              <a:rPr lang="de-DE" dirty="0">
                <a:solidFill>
                  <a:srgbClr val="000000"/>
                </a:solidFill>
              </a:rPr>
              <a:t>4</a:t>
            </a:r>
            <a:r>
              <a:rPr lang="de-DE" dirty="0" smtClean="0">
                <a:solidFill>
                  <a:srgbClr val="000000"/>
                </a:solidFill>
              </a:rPr>
              <a:t> </a:t>
            </a:r>
            <a:r>
              <a:rPr lang="de-DE" dirty="0" err="1" smtClean="0">
                <a:solidFill>
                  <a:srgbClr val="000000"/>
                </a:solidFill>
              </a:rPr>
              <a:t>layers</a:t>
            </a:r>
            <a:r>
              <a:rPr lang="de-DE" dirty="0" smtClean="0">
                <a:solidFill>
                  <a:srgbClr val="000000"/>
                </a:solidFill>
              </a:rPr>
              <a:t>)  </a:t>
            </a:r>
            <a:endParaRPr lang="de-DE" dirty="0">
              <a:solidFill>
                <a:srgbClr val="000000"/>
              </a:solidFill>
            </a:endParaRPr>
          </a:p>
        </p:txBody>
      </p:sp>
      <p:sp>
        <p:nvSpPr>
          <p:cNvPr id="18" name="Titel 1"/>
          <p:cNvSpPr txBox="1">
            <a:spLocks/>
          </p:cNvSpPr>
          <p:nvPr/>
        </p:nvSpPr>
        <p:spPr bwMode="auto">
          <a:xfrm>
            <a:off x="350520" y="107544"/>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Simulation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5308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0" y="856445"/>
            <a:ext cx="9108504" cy="844363"/>
          </a:xfrm>
          <a:prstGeom prst="rect">
            <a:avLst/>
          </a:prstGeom>
          <a:noFill/>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Open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hidden</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36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charm</a:t>
            </a:r>
            <a:r>
              <a:rPr lang="de-DE"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 in CBM at SIS100</a:t>
            </a:r>
            <a:endParaRPr lang="de-DE"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NiNi_OpenCharm_im_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32" y="3280792"/>
            <a:ext cx="5019403" cy="353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Inhaltsplatzhalter 2"/>
          <p:cNvSpPr txBox="1">
            <a:spLocks/>
          </p:cNvSpPr>
          <p:nvPr/>
        </p:nvSpPr>
        <p:spPr>
          <a:xfrm>
            <a:off x="289560" y="1556793"/>
            <a:ext cx="3545933" cy="1008111"/>
          </a:xfrm>
          <a:prstGeom prst="rect">
            <a:avLst/>
          </a:prstGeom>
        </p:spPr>
        <p:txBody>
          <a:bodyPr>
            <a:normAutofit fontScale="925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Ni</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Ni</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central</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collisions</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15 A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GeV</a:t>
            </a:r>
            <a:endPar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feld 2"/>
          <p:cNvSpPr txBox="1"/>
          <p:nvPr/>
        </p:nvSpPr>
        <p:spPr>
          <a:xfrm>
            <a:off x="302555" y="2546901"/>
            <a:ext cx="4540025" cy="954107"/>
          </a:xfrm>
          <a:prstGeom prst="rect">
            <a:avLst/>
          </a:prstGeom>
          <a:noFill/>
        </p:spPr>
        <p:txBody>
          <a:bodyPr wrap="none" rtlCol="0">
            <a:spAutoFit/>
          </a:bodyPr>
          <a:lstStyle/>
          <a:p>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260 D</a:t>
            </a:r>
            <a:r>
              <a:rPr lang="de-DE" sz="28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0</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a:solidFill>
                  <a:prstClr val="black"/>
                </a:solidFill>
                <a:latin typeface="Tahoma" panose="020B0604030504040204" pitchFamily="34" charset="0"/>
                <a:ea typeface="Tahoma" panose="020B0604030504040204" pitchFamily="34" charset="0"/>
                <a:cs typeface="Tahoma" panose="020B0604030504040204" pitchFamily="34" charset="0"/>
              </a:rPr>
              <a:t>and</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  45 D</a:t>
            </a:r>
            <a:r>
              <a:rPr lang="de-DE" sz="28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0</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p>
          <a:p>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in 2 </a:t>
            </a:r>
            <a:r>
              <a:rPr lang="de-DE" sz="2800" dirty="0" err="1">
                <a:solidFill>
                  <a:prstClr val="black"/>
                </a:solidFill>
                <a:latin typeface="Tahoma" panose="020B0604030504040204" pitchFamily="34" charset="0"/>
                <a:ea typeface="Tahoma" panose="020B0604030504040204" pitchFamily="34" charset="0"/>
                <a:cs typeface="Tahoma" panose="020B0604030504040204" pitchFamily="34" charset="0"/>
              </a:rPr>
              <a:t>weeks</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 at IR = 0.1 MHz</a:t>
            </a:r>
          </a:p>
        </p:txBody>
      </p:sp>
      <p:cxnSp>
        <p:nvCxnSpPr>
          <p:cNvPr id="9" name="Gerade Verbindung 8"/>
          <p:cNvCxnSpPr/>
          <p:nvPr/>
        </p:nvCxnSpPr>
        <p:spPr>
          <a:xfrm>
            <a:off x="1097195" y="2636912"/>
            <a:ext cx="2160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6385560" y="3078480"/>
            <a:ext cx="1925527" cy="461665"/>
          </a:xfrm>
          <a:prstGeom prst="rect">
            <a:avLst/>
          </a:prstGeom>
          <a:noFill/>
        </p:spPr>
        <p:txBody>
          <a:bodyPr wrap="none" rtlCol="0">
            <a:spAutoFit/>
          </a:bodyPr>
          <a:lstStyle/>
          <a:p>
            <a:r>
              <a:rPr lang="el-GR" sz="2400" dirty="0">
                <a:solidFill>
                  <a:prstClr val="black"/>
                </a:solidFill>
                <a:latin typeface="Tahoma" panose="020B0604030504040204" pitchFamily="34" charset="0"/>
                <a:ea typeface="Tahoma" panose="020B0604030504040204" pitchFamily="34" charset="0"/>
                <a:cs typeface="Tahoma" panose="020B0604030504040204" pitchFamily="34" charset="0"/>
              </a:rPr>
              <a:t>μ</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l-GR" sz="2400" dirty="0">
                <a:solidFill>
                  <a:prstClr val="black"/>
                </a:solidFill>
                <a:latin typeface="Tahoma" panose="020B0604030504040204" pitchFamily="34" charset="0"/>
                <a:ea typeface="Tahoma" panose="020B0604030504040204" pitchFamily="34" charset="0"/>
                <a:cs typeface="Tahoma" panose="020B0604030504040204" pitchFamily="34" charset="0"/>
              </a:rPr>
              <a:t>μ</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l-GR" sz="2400" dirty="0">
                <a:solidFill>
                  <a:prstClr val="black"/>
                </a:solidFill>
                <a:latin typeface="Tahoma" panose="020B0604030504040204" pitchFamily="34" charset="0"/>
                <a:ea typeface="Tahoma" panose="020B0604030504040204" pitchFamily="34" charset="0"/>
                <a:cs typeface="Tahoma" panose="020B0604030504040204" pitchFamily="34" charset="0"/>
                <a:sym typeface="Wingdings"/>
              </a:rPr>
              <a:t></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sym typeface="Wingdings"/>
              </a:rPr>
              <a:t> </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J/</a:t>
            </a:r>
            <a:r>
              <a:rPr lang="el-GR" sz="2400" dirty="0">
                <a:solidFill>
                  <a:prstClr val="black"/>
                </a:solidFill>
                <a:latin typeface="Tahoma" panose="020B0604030504040204" pitchFamily="34" charset="0"/>
                <a:ea typeface="Tahoma" panose="020B0604030504040204" pitchFamily="34" charset="0"/>
                <a:cs typeface="Tahoma" panose="020B0604030504040204" pitchFamily="34" charset="0"/>
              </a:rPr>
              <a:t>ψ</a:t>
            </a:r>
            <a:r>
              <a:rPr lang="de-DE"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de-DE" sz="2400" dirty="0">
              <a:solidFill>
                <a:prstClr val="black"/>
              </a:solidFill>
            </a:endParaRP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946" y="3176662"/>
            <a:ext cx="3648453" cy="3204666"/>
          </a:xfrm>
          <a:prstGeom prst="rect">
            <a:avLst/>
          </a:prstGeom>
        </p:spPr>
      </p:pic>
      <p:sp>
        <p:nvSpPr>
          <p:cNvPr id="12" name="Textfeld 11"/>
          <p:cNvSpPr txBox="1"/>
          <p:nvPr/>
        </p:nvSpPr>
        <p:spPr>
          <a:xfrm>
            <a:off x="6660232" y="3585210"/>
            <a:ext cx="1659587" cy="707886"/>
          </a:xfrm>
          <a:prstGeom prst="rect">
            <a:avLst/>
          </a:prstGeom>
          <a:solidFill>
            <a:schemeClr val="bg1"/>
          </a:solidFill>
        </p:spPr>
        <p:txBody>
          <a:bodyPr wrap="square" rtlCol="0">
            <a:spAutoFit/>
          </a:bodyPr>
          <a:lstStyle/>
          <a:p>
            <a:r>
              <a:rPr lang="el-GR" sz="2000" dirty="0" smtClean="0">
                <a:solidFill>
                  <a:prstClr val="black"/>
                </a:solidFill>
              </a:rPr>
              <a:t>ε</a:t>
            </a:r>
            <a:r>
              <a:rPr lang="de-DE" sz="2000" baseline="-25000" dirty="0" smtClean="0">
                <a:solidFill>
                  <a:prstClr val="black"/>
                </a:solidFill>
              </a:rPr>
              <a:t>J/</a:t>
            </a:r>
            <a:r>
              <a:rPr lang="de-DE" sz="2000" baseline="-25000" dirty="0" smtClean="0">
                <a:solidFill>
                  <a:prstClr val="black"/>
                </a:solidFill>
                <a:sym typeface="Symbol"/>
              </a:rPr>
              <a:t></a:t>
            </a:r>
            <a:r>
              <a:rPr lang="de-DE" sz="2000" dirty="0" smtClean="0">
                <a:solidFill>
                  <a:prstClr val="black"/>
                </a:solidFill>
              </a:rPr>
              <a:t> = 0.9 %</a:t>
            </a:r>
          </a:p>
          <a:p>
            <a:r>
              <a:rPr lang="de-DE" sz="2000" dirty="0" smtClean="0">
                <a:solidFill>
                  <a:prstClr val="black"/>
                </a:solidFill>
              </a:rPr>
              <a:t>S/B </a:t>
            </a:r>
            <a:r>
              <a:rPr lang="de-DE" sz="2000" dirty="0" err="1" smtClean="0">
                <a:solidFill>
                  <a:prstClr val="black"/>
                </a:solidFill>
              </a:rPr>
              <a:t>ratio</a:t>
            </a:r>
            <a:r>
              <a:rPr lang="de-DE" sz="2000" dirty="0" smtClean="0">
                <a:solidFill>
                  <a:prstClr val="black"/>
                </a:solidFill>
              </a:rPr>
              <a:t> = 1.0</a:t>
            </a:r>
            <a:endParaRPr lang="de-DE" sz="2000" dirty="0">
              <a:solidFill>
                <a:prstClr val="black"/>
              </a:solidFill>
            </a:endParaRPr>
          </a:p>
        </p:txBody>
      </p:sp>
      <p:sp>
        <p:nvSpPr>
          <p:cNvPr id="16" name="Textfeld 15"/>
          <p:cNvSpPr txBox="1"/>
          <p:nvPr/>
        </p:nvSpPr>
        <p:spPr>
          <a:xfrm>
            <a:off x="5283591" y="6382489"/>
            <a:ext cx="3860409" cy="430887"/>
          </a:xfrm>
          <a:prstGeom prst="rect">
            <a:avLst/>
          </a:prstGeom>
          <a:noFill/>
        </p:spPr>
        <p:txBody>
          <a:bodyPr wrap="square" rtlCol="0">
            <a:spAutoFit/>
          </a:bodyPr>
          <a:lstStyle/>
          <a:p>
            <a:r>
              <a:rPr lang="en-US" sz="1100" i="1" dirty="0" smtClean="0">
                <a:solidFill>
                  <a:prstClr val="black"/>
                </a:solidFill>
              </a:rPr>
              <a:t>* Sub-threshold </a:t>
            </a:r>
            <a:r>
              <a:rPr lang="en-US" sz="1100" i="1" dirty="0">
                <a:solidFill>
                  <a:prstClr val="black"/>
                </a:solidFill>
              </a:rPr>
              <a:t>charm production in nuclear </a:t>
            </a:r>
            <a:r>
              <a:rPr lang="en-US" sz="1100" i="1" dirty="0" smtClean="0">
                <a:solidFill>
                  <a:prstClr val="black"/>
                </a:solidFill>
              </a:rPr>
              <a:t>collisions </a:t>
            </a:r>
            <a:r>
              <a:rPr lang="en-US" sz="1100" dirty="0" smtClean="0">
                <a:solidFill>
                  <a:prstClr val="black"/>
                </a:solidFill>
              </a:rPr>
              <a:t>J</a:t>
            </a:r>
            <a:r>
              <a:rPr lang="en-US" sz="1100" dirty="0">
                <a:solidFill>
                  <a:prstClr val="black"/>
                </a:solidFill>
              </a:rPr>
              <a:t>. </a:t>
            </a:r>
            <a:r>
              <a:rPr lang="en-US" sz="1100" dirty="0" err="1">
                <a:solidFill>
                  <a:prstClr val="black"/>
                </a:solidFill>
              </a:rPr>
              <a:t>Steinheimer</a:t>
            </a:r>
            <a:r>
              <a:rPr lang="en-US" sz="1100" dirty="0">
                <a:solidFill>
                  <a:prstClr val="black"/>
                </a:solidFill>
              </a:rPr>
              <a:t>, A. </a:t>
            </a:r>
            <a:r>
              <a:rPr lang="en-US" sz="1100" dirty="0" err="1">
                <a:solidFill>
                  <a:prstClr val="black"/>
                </a:solidFill>
              </a:rPr>
              <a:t>Botvina</a:t>
            </a:r>
            <a:r>
              <a:rPr lang="en-US" sz="1100" dirty="0">
                <a:solidFill>
                  <a:prstClr val="black"/>
                </a:solidFill>
              </a:rPr>
              <a:t>, M. </a:t>
            </a:r>
            <a:r>
              <a:rPr lang="en-US" sz="1100" dirty="0" err="1" smtClean="0">
                <a:solidFill>
                  <a:prstClr val="black"/>
                </a:solidFill>
              </a:rPr>
              <a:t>Bleicher</a:t>
            </a:r>
            <a:r>
              <a:rPr lang="en-US" sz="1100" dirty="0">
                <a:solidFill>
                  <a:prstClr val="black"/>
                </a:solidFill>
              </a:rPr>
              <a:t> </a:t>
            </a:r>
            <a:r>
              <a:rPr lang="de-DE" sz="1100" dirty="0" smtClean="0">
                <a:solidFill>
                  <a:prstClr val="black"/>
                </a:solidFill>
              </a:rPr>
              <a:t>arXiv:1605.03439</a:t>
            </a:r>
            <a:endParaRPr lang="en-US" sz="1100" dirty="0">
              <a:solidFill>
                <a:prstClr val="black"/>
              </a:solidFill>
            </a:endParaRPr>
          </a:p>
        </p:txBody>
      </p:sp>
      <p:sp>
        <p:nvSpPr>
          <p:cNvPr id="17" name="Inhaltsplatzhalter 2"/>
          <p:cNvSpPr txBox="1">
            <a:spLocks/>
          </p:cNvSpPr>
          <p:nvPr/>
        </p:nvSpPr>
        <p:spPr>
          <a:xfrm>
            <a:off x="4986507" y="1484784"/>
            <a:ext cx="3545933" cy="1008111"/>
          </a:xfrm>
          <a:prstGeom prst="rect">
            <a:avLst/>
          </a:prstGeom>
        </p:spPr>
        <p:txBody>
          <a:bodyPr>
            <a:normAutofit fontScale="925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Au + Au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central</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collisions</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10 A </a:t>
            </a:r>
            <a:r>
              <a:rPr lang="de-DE" sz="2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GeV</a:t>
            </a:r>
            <a:endPar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p:cNvSpPr txBox="1"/>
          <p:nvPr/>
        </p:nvSpPr>
        <p:spPr>
          <a:xfrm>
            <a:off x="5302257" y="2474893"/>
            <a:ext cx="3506464" cy="954107"/>
          </a:xfrm>
          <a:prstGeom prst="rect">
            <a:avLst/>
          </a:prstGeom>
          <a:noFill/>
        </p:spPr>
        <p:txBody>
          <a:bodyPr wrap="square" rtlCol="0">
            <a:spAutoFit/>
          </a:bodyPr>
          <a:lstStyle/>
          <a:p>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6480 </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J/</a:t>
            </a:r>
            <a:r>
              <a:rPr lang="el-GR" sz="2800" dirty="0">
                <a:solidFill>
                  <a:prstClr val="black"/>
                </a:solidFill>
                <a:latin typeface="Tahoma" panose="020B0604030504040204" pitchFamily="34" charset="0"/>
                <a:ea typeface="Tahoma" panose="020B0604030504040204" pitchFamily="34" charset="0"/>
                <a:cs typeface="Tahoma" panose="020B0604030504040204" pitchFamily="34" charset="0"/>
              </a:rPr>
              <a:t>ψ</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 in 2 </a:t>
            </a:r>
            <a:r>
              <a:rPr lang="de-DE" sz="2800" dirty="0" err="1">
                <a:solidFill>
                  <a:prstClr val="black"/>
                </a:solidFill>
                <a:latin typeface="Tahoma" panose="020B0604030504040204" pitchFamily="34" charset="0"/>
                <a:ea typeface="Tahoma" panose="020B0604030504040204" pitchFamily="34" charset="0"/>
                <a:cs typeface="Tahoma" panose="020B0604030504040204" pitchFamily="34" charset="0"/>
              </a:rPr>
              <a:t>weeks</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 at IR = </a:t>
            </a:r>
            <a:r>
              <a:rPr lang="de-DE"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10 </a:t>
            </a:r>
            <a:r>
              <a:rPr lang="de-DE" sz="2800" dirty="0">
                <a:solidFill>
                  <a:prstClr val="black"/>
                </a:solidFill>
                <a:latin typeface="Tahoma" panose="020B0604030504040204" pitchFamily="34" charset="0"/>
                <a:ea typeface="Tahoma" panose="020B0604030504040204" pitchFamily="34" charset="0"/>
                <a:cs typeface="Tahoma" panose="020B0604030504040204" pitchFamily="34" charset="0"/>
              </a:rPr>
              <a:t>MHz</a:t>
            </a:r>
          </a:p>
        </p:txBody>
      </p:sp>
      <p:sp>
        <p:nvSpPr>
          <p:cNvPr id="18" name="Titel 1"/>
          <p:cNvSpPr txBox="1">
            <a:spLocks/>
          </p:cNvSpPr>
          <p:nvPr/>
        </p:nvSpPr>
        <p:spPr bwMode="auto">
          <a:xfrm>
            <a:off x="350520" y="107544"/>
            <a:ext cx="8229600" cy="684936"/>
          </a:xfrm>
          <a:prstGeom prst="rect">
            <a:avLst/>
          </a:prstGeom>
        </p:spPr>
        <p:txBody>
          <a:bodyPr wrap="square" numCol="1" anchorCtr="0" compatLnSpc="1">
            <a:prstTxWarp prst="textNoShape">
              <a:avLst/>
            </a:prstTxWarp>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Simulation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alt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alt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83519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4294967295"/>
          </p:nvPr>
        </p:nvSpPr>
        <p:spPr>
          <a:xfrm>
            <a:off x="2771800" y="6356350"/>
            <a:ext cx="3600400" cy="365125"/>
          </a:xfrm>
          <a:prstGeom prst="rect">
            <a:avLst/>
          </a:prstGeom>
        </p:spPr>
        <p:txBody>
          <a:bodyPr/>
          <a:lstStyle/>
          <a:p>
            <a:pPr>
              <a:defRPr/>
            </a:pPr>
            <a:endParaRPr lang="de-DE"/>
          </a:p>
        </p:txBody>
      </p:sp>
      <p:sp>
        <p:nvSpPr>
          <p:cNvPr id="3" name="Foliennummernplatzhalter 2"/>
          <p:cNvSpPr>
            <a:spLocks noGrp="1"/>
          </p:cNvSpPr>
          <p:nvPr>
            <p:ph type="sldNum" sz="quarter" idx="4294967295"/>
          </p:nvPr>
        </p:nvSpPr>
        <p:spPr>
          <a:xfrm>
            <a:off x="6553200" y="6356350"/>
            <a:ext cx="2133600" cy="365125"/>
          </a:xfrm>
          <a:prstGeom prst="rect">
            <a:avLst/>
          </a:prstGeom>
        </p:spPr>
        <p:txBody>
          <a:bodyPr/>
          <a:lstStyle/>
          <a:p>
            <a:pPr>
              <a:defRPr/>
            </a:pPr>
            <a:fld id="{45F5C264-46AB-4B31-8F78-F720C8F9FE16}" type="slidenum">
              <a:rPr lang="de-DE" smtClean="0"/>
              <a:pPr>
                <a:defRPr/>
              </a:pPr>
              <a:t>62</a:t>
            </a:fld>
            <a:endParaRPr lang="de-DE"/>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28060" t="22073" r="37015" b="15041"/>
          <a:stretch/>
        </p:blipFill>
        <p:spPr>
          <a:xfrm>
            <a:off x="3094378" y="3102025"/>
            <a:ext cx="2811215" cy="2847255"/>
          </a:xfrm>
          <a:prstGeom prst="rect">
            <a:avLst/>
          </a:prstGeom>
        </p:spPr>
      </p:pic>
      <p:sp>
        <p:nvSpPr>
          <p:cNvPr id="5" name="Rechteck 4"/>
          <p:cNvSpPr/>
          <p:nvPr/>
        </p:nvSpPr>
        <p:spPr>
          <a:xfrm>
            <a:off x="683568" y="332656"/>
            <a:ext cx="7860550" cy="707886"/>
          </a:xfrm>
          <a:prstGeom prst="rect">
            <a:avLst/>
          </a:prstGeom>
        </p:spPr>
        <p:txBody>
          <a:bodyPr wrap="none">
            <a:spAutoFit/>
          </a:bodyPr>
          <a:lstStyle/>
          <a:p>
            <a:r>
              <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rPr>
              <a:t>4D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track</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event</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3284984"/>
            <a:ext cx="3084569" cy="2622146"/>
          </a:xfrm>
          <a:prstGeom prst="rect">
            <a:avLst/>
          </a:prstGeom>
        </p:spPr>
      </p:pic>
      <p:sp>
        <p:nvSpPr>
          <p:cNvPr id="9" name="Textfeld 8"/>
          <p:cNvSpPr txBox="1"/>
          <p:nvPr/>
        </p:nvSpPr>
        <p:spPr>
          <a:xfrm>
            <a:off x="3102770" y="1796623"/>
            <a:ext cx="2693366" cy="1200329"/>
          </a:xfrm>
          <a:prstGeom prst="rect">
            <a:avLst/>
          </a:prstGeom>
          <a:noFill/>
        </p:spPr>
        <p:txBody>
          <a:bodyPr wrap="none" rtlCol="0">
            <a:spAutoFit/>
          </a:bodyPr>
          <a:lstStyle/>
          <a:p>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8 A GeV</a:t>
            </a:r>
          </a:p>
          <a:p>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central collision</a:t>
            </a:r>
          </a:p>
          <a:p>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UrQMD</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 GEANT3</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feld 9"/>
          <p:cNvSpPr txBox="1"/>
          <p:nvPr/>
        </p:nvSpPr>
        <p:spPr>
          <a:xfrm>
            <a:off x="23664" y="2098843"/>
            <a:ext cx="2693366" cy="1200329"/>
          </a:xfrm>
          <a:prstGeom prst="rect">
            <a:avLst/>
          </a:prstGeom>
          <a:noFill/>
        </p:spPr>
        <p:txBody>
          <a:bodyPr wrap="none" rtlCol="0">
            <a:spAutoFit/>
          </a:bodyPr>
          <a:lstStyle/>
          <a:p>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Au+Au</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8 A GeV</a:t>
            </a:r>
          </a:p>
          <a:p>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peripheral collision</a:t>
            </a:r>
          </a:p>
          <a:p>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UrQMD</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 GEANT3</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feld 10"/>
          <p:cNvSpPr txBox="1"/>
          <p:nvPr/>
        </p:nvSpPr>
        <p:spPr>
          <a:xfrm>
            <a:off x="6372200" y="1484784"/>
            <a:ext cx="2684004" cy="1569660"/>
          </a:xfrm>
          <a:prstGeom prst="rect">
            <a:avLst/>
          </a:prstGeom>
          <a:noFill/>
        </p:spPr>
        <p:txBody>
          <a:bodyPr wrap="none" rtlCol="0">
            <a:spAutoFit/>
          </a:bodyPr>
          <a:lstStyle/>
          <a:p>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Au beam 8 A GeV</a:t>
            </a:r>
          </a:p>
          <a:p>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one single ion </a:t>
            </a:r>
          </a:p>
          <a:p>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passing the target</a:t>
            </a:r>
          </a:p>
          <a:p>
            <a:r>
              <a:rPr lang="en-US" sz="24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FairIon</a:t>
            </a:r>
            <a:r>
              <a:rPr lang="en-US"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 GEANT3</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C:\Users\senger\AppData\Local\Temp\eFromAu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068960"/>
            <a:ext cx="3196282" cy="286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5695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294967295"/>
          </p:nvPr>
        </p:nvSpPr>
        <p:spPr>
          <a:xfrm>
            <a:off x="6553200" y="6356350"/>
            <a:ext cx="2133600" cy="365125"/>
          </a:xfrm>
          <a:prstGeom prst="rect">
            <a:avLst/>
          </a:prstGeom>
        </p:spPr>
        <p:txBody>
          <a:bodyPr/>
          <a:lstStyle/>
          <a:p>
            <a:fld id="{6C6AE60A-B69C-4790-82F7-3882EDF23186}" type="slidenum">
              <a:rPr lang="de-DE" smtClean="0">
                <a:solidFill>
                  <a:prstClr val="black">
                    <a:tint val="75000"/>
                  </a:prstClr>
                </a:solidFill>
              </a:rPr>
              <a:pPr/>
              <a:t>63</a:t>
            </a:fld>
            <a:endParaRPr lang="de-DE" dirty="0">
              <a:solidFill>
                <a:prstClr val="black">
                  <a:tint val="75000"/>
                </a:prst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20" y="1253549"/>
            <a:ext cx="7783612" cy="519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683568" y="332656"/>
            <a:ext cx="7860550" cy="707886"/>
          </a:xfrm>
          <a:prstGeom prst="rect">
            <a:avLst/>
          </a:prstGeom>
        </p:spPr>
        <p:txBody>
          <a:bodyPr wrap="none">
            <a:spAutoFit/>
          </a:bodyPr>
          <a:lstStyle/>
          <a:p>
            <a:r>
              <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rPr>
              <a:t>4D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track</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event</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hteck 3"/>
          <p:cNvSpPr/>
          <p:nvPr/>
        </p:nvSpPr>
        <p:spPr bwMode="auto">
          <a:xfrm>
            <a:off x="3779912" y="1801214"/>
            <a:ext cx="986408" cy="4104456"/>
          </a:xfrm>
          <a:prstGeom prst="rect">
            <a:avLst/>
          </a:prstGeom>
          <a:solidFill>
            <a:srgbClr val="FFFF00">
              <a:alpha val="28000"/>
            </a:srgbClr>
          </a:solidFill>
          <a:ln w="381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38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294967295"/>
          </p:nvPr>
        </p:nvSpPr>
        <p:spPr>
          <a:xfrm>
            <a:off x="6553200" y="6356350"/>
            <a:ext cx="2133600" cy="365125"/>
          </a:xfrm>
          <a:prstGeom prst="rect">
            <a:avLst/>
          </a:prstGeom>
        </p:spPr>
        <p:txBody>
          <a:bodyPr/>
          <a:lstStyle/>
          <a:p>
            <a:fld id="{6C6AE60A-B69C-4790-82F7-3882EDF23186}" type="slidenum">
              <a:rPr lang="de-DE" smtClean="0">
                <a:solidFill>
                  <a:prstClr val="black">
                    <a:tint val="75000"/>
                  </a:prstClr>
                </a:solidFill>
              </a:rPr>
              <a:pPr/>
              <a:t>64</a:t>
            </a:fld>
            <a:endParaRPr lang="de-DE" dirty="0">
              <a:solidFill>
                <a:prstClr val="black">
                  <a:tint val="75000"/>
                </a:prstClr>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7416824" cy="547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683568" y="332656"/>
            <a:ext cx="7860550" cy="707886"/>
          </a:xfrm>
          <a:prstGeom prst="rect">
            <a:avLst/>
          </a:prstGeom>
        </p:spPr>
        <p:txBody>
          <a:bodyPr wrap="none">
            <a:spAutoFit/>
          </a:bodyPr>
          <a:lstStyle/>
          <a:p>
            <a:r>
              <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rPr>
              <a:t>4D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track</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event</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37671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553200" y="6356350"/>
            <a:ext cx="2133600" cy="365125"/>
          </a:xfrm>
          <a:prstGeom prst="rect">
            <a:avLst/>
          </a:prstGeom>
        </p:spPr>
        <p:txBody>
          <a:bodyPr/>
          <a:lstStyle/>
          <a:p>
            <a:pPr algn="r">
              <a:defRPr/>
            </a:pPr>
            <a:fld id="{45F5C264-46AB-4B31-8F78-F720C8F9FE16}" type="slidenum">
              <a:rPr lang="de-DE" smtClean="0"/>
              <a:pPr algn="r">
                <a:defRPr/>
              </a:pPr>
              <a:t>65</a:t>
            </a:fld>
            <a:endParaRPr lang="de-DE" dirty="0"/>
          </a:p>
        </p:txBody>
      </p:sp>
      <p:sp>
        <p:nvSpPr>
          <p:cNvPr id="9" name="Textfeld 8"/>
          <p:cNvSpPr txBox="1"/>
          <p:nvPr/>
        </p:nvSpPr>
        <p:spPr>
          <a:xfrm>
            <a:off x="179512" y="941819"/>
            <a:ext cx="5245667" cy="830997"/>
          </a:xfrm>
          <a:prstGeom prst="rect">
            <a:avLst/>
          </a:prstGeom>
          <a:noFill/>
        </p:spPr>
        <p:txBody>
          <a:bodyPr wrap="none" rtlCol="0">
            <a:spAutoFit/>
          </a:bodyPr>
          <a:lstStyle/>
          <a:p>
            <a:pPr marL="40639" marR="40639" hangingPunct="0"/>
            <a:r>
              <a:rPr lang="de-DE" sz="2400" kern="0" dirty="0">
                <a:solidFill>
                  <a:srgbClr val="000000"/>
                </a:solidFill>
                <a:uFill>
                  <a:solidFill>
                    <a:srgbClr val="000000"/>
                  </a:solidFill>
                </a:uFill>
                <a:latin typeface="Tahoma"/>
                <a:ea typeface="Tahoma"/>
                <a:cs typeface="Tahoma"/>
              </a:rPr>
              <a:t>10 </a:t>
            </a:r>
            <a:r>
              <a:rPr lang="de-DE" sz="2400" kern="0" dirty="0" smtClean="0">
                <a:solidFill>
                  <a:srgbClr val="000000"/>
                </a:solidFill>
                <a:uFill>
                  <a:solidFill>
                    <a:srgbClr val="000000"/>
                  </a:solidFill>
                </a:uFill>
                <a:latin typeface="Tahoma"/>
                <a:ea typeface="Tahoma"/>
                <a:cs typeface="Tahoma"/>
              </a:rPr>
              <a:t>MHz </a:t>
            </a:r>
            <a:r>
              <a:rPr lang="de-DE" sz="2400" kern="0" dirty="0" err="1" smtClean="0">
                <a:solidFill>
                  <a:srgbClr val="000000"/>
                </a:solidFill>
                <a:uFill>
                  <a:solidFill>
                    <a:srgbClr val="000000"/>
                  </a:solidFill>
                </a:uFill>
                <a:latin typeface="Tahoma"/>
                <a:ea typeface="Tahoma"/>
                <a:cs typeface="Tahoma"/>
              </a:rPr>
              <a:t>Au+Au</a:t>
            </a:r>
            <a:r>
              <a:rPr lang="de-DE" sz="2400" kern="0" dirty="0">
                <a:solidFill>
                  <a:srgbClr val="000000"/>
                </a:solidFill>
                <a:uFill>
                  <a:solidFill>
                    <a:srgbClr val="000000"/>
                  </a:solidFill>
                </a:uFill>
                <a:latin typeface="Tahoma"/>
                <a:ea typeface="Tahoma"/>
                <a:cs typeface="Tahoma"/>
              </a:rPr>
              <a:t>, 10 </a:t>
            </a:r>
            <a:r>
              <a:rPr lang="de-DE" sz="2400" kern="0" dirty="0" err="1">
                <a:solidFill>
                  <a:srgbClr val="000000"/>
                </a:solidFill>
                <a:uFill>
                  <a:solidFill>
                    <a:srgbClr val="000000"/>
                  </a:solidFill>
                </a:uFill>
                <a:latin typeface="Tahoma"/>
                <a:ea typeface="Tahoma"/>
                <a:cs typeface="Tahoma"/>
              </a:rPr>
              <a:t>AGeV</a:t>
            </a:r>
            <a:r>
              <a:rPr lang="de-DE" sz="2400" kern="0" dirty="0">
                <a:solidFill>
                  <a:srgbClr val="000000"/>
                </a:solidFill>
                <a:uFill>
                  <a:solidFill>
                    <a:srgbClr val="000000"/>
                  </a:solidFill>
                </a:uFill>
                <a:latin typeface="Tahoma"/>
                <a:ea typeface="Tahoma"/>
                <a:cs typeface="Tahoma"/>
              </a:rPr>
              <a:t>, </a:t>
            </a:r>
            <a:endParaRPr lang="de-DE" sz="2400" kern="0" dirty="0" smtClean="0">
              <a:solidFill>
                <a:srgbClr val="000000"/>
              </a:solidFill>
              <a:uFill>
                <a:solidFill>
                  <a:srgbClr val="000000"/>
                </a:solidFill>
              </a:uFill>
              <a:latin typeface="Tahoma"/>
              <a:ea typeface="Tahoma"/>
              <a:cs typeface="Tahoma"/>
            </a:endParaRPr>
          </a:p>
          <a:p>
            <a:pPr marL="40639" marR="40639" hangingPunct="0"/>
            <a:r>
              <a:rPr lang="de-DE" sz="2400" kern="0" dirty="0" smtClean="0">
                <a:solidFill>
                  <a:srgbClr val="000000"/>
                </a:solidFill>
                <a:uFill>
                  <a:solidFill>
                    <a:srgbClr val="000000"/>
                  </a:solidFill>
                </a:uFill>
                <a:latin typeface="Tahoma"/>
                <a:ea typeface="Tahoma"/>
                <a:cs typeface="Tahoma"/>
              </a:rPr>
              <a:t>300k </a:t>
            </a:r>
            <a:r>
              <a:rPr lang="de-DE" sz="2400" kern="0" dirty="0" err="1">
                <a:solidFill>
                  <a:srgbClr val="000000"/>
                </a:solidFill>
                <a:uFill>
                  <a:solidFill>
                    <a:srgbClr val="000000"/>
                  </a:solidFill>
                </a:uFill>
                <a:latin typeface="Tahoma"/>
                <a:ea typeface="Tahoma"/>
                <a:cs typeface="Tahoma"/>
              </a:rPr>
              <a:t>mbias</a:t>
            </a:r>
            <a:r>
              <a:rPr lang="de-DE" sz="2400" kern="0" dirty="0">
                <a:solidFill>
                  <a:srgbClr val="000000"/>
                </a:solidFill>
                <a:uFill>
                  <a:solidFill>
                    <a:srgbClr val="000000"/>
                  </a:solidFill>
                </a:uFill>
                <a:latin typeface="Tahoma"/>
                <a:ea typeface="Tahoma"/>
                <a:cs typeface="Tahoma"/>
              </a:rPr>
              <a:t> </a:t>
            </a:r>
            <a:r>
              <a:rPr lang="de-DE" sz="2400" kern="0" dirty="0" err="1">
                <a:solidFill>
                  <a:srgbClr val="000000"/>
                </a:solidFill>
                <a:uFill>
                  <a:solidFill>
                    <a:srgbClr val="000000"/>
                  </a:solidFill>
                </a:uFill>
                <a:latin typeface="Tahoma"/>
                <a:ea typeface="Tahoma"/>
                <a:cs typeface="Tahoma"/>
              </a:rPr>
              <a:t>UrQMD</a:t>
            </a:r>
            <a:r>
              <a:rPr lang="de-DE" sz="2400" kern="0" dirty="0">
                <a:solidFill>
                  <a:srgbClr val="000000"/>
                </a:solidFill>
                <a:uFill>
                  <a:solidFill>
                    <a:srgbClr val="000000"/>
                  </a:solidFill>
                </a:uFill>
                <a:latin typeface="Tahoma"/>
                <a:ea typeface="Tahoma"/>
                <a:cs typeface="Tahoma"/>
              </a:rPr>
              <a:t> </a:t>
            </a:r>
            <a:r>
              <a:rPr lang="de-DE" sz="2400" kern="0" dirty="0" err="1">
                <a:solidFill>
                  <a:srgbClr val="000000"/>
                </a:solidFill>
                <a:uFill>
                  <a:solidFill>
                    <a:srgbClr val="000000"/>
                  </a:solidFill>
                </a:uFill>
                <a:latin typeface="Tahoma"/>
                <a:ea typeface="Tahoma"/>
                <a:cs typeface="Tahoma"/>
              </a:rPr>
              <a:t>events</a:t>
            </a:r>
            <a:r>
              <a:rPr lang="de-DE" kern="0" dirty="0">
                <a:solidFill>
                  <a:srgbClr val="000000"/>
                </a:solidFill>
                <a:uFill>
                  <a:solidFill>
                    <a:srgbClr val="000000"/>
                  </a:solidFill>
                </a:uFill>
                <a:latin typeface="Tahoma"/>
                <a:ea typeface="Tahoma"/>
                <a:cs typeface="Tahoma"/>
              </a:rPr>
              <a:t>, </a:t>
            </a:r>
            <a:r>
              <a:rPr lang="de-DE" sz="2400" kern="0" dirty="0">
                <a:solidFill>
                  <a:srgbClr val="000000"/>
                </a:solidFill>
                <a:uFill>
                  <a:solidFill>
                    <a:srgbClr val="000000"/>
                  </a:solidFill>
                </a:uFill>
                <a:latin typeface="Tahoma"/>
                <a:ea typeface="Tahoma"/>
                <a:cs typeface="Tahoma"/>
              </a:rPr>
              <a:t>ideal PID</a:t>
            </a:r>
          </a:p>
        </p:txBody>
      </p:sp>
      <p:pic>
        <p:nvPicPr>
          <p:cNvPr id="10" name="Mass_10MHz.png"/>
          <p:cNvPicPr>
            <a:picLocks noChangeAspect="1"/>
          </p:cNvPicPr>
          <p:nvPr/>
        </p:nvPicPr>
        <p:blipFill>
          <a:blip r:embed="rId2">
            <a:extLst/>
          </a:blip>
          <a:stretch>
            <a:fillRect/>
          </a:stretch>
        </p:blipFill>
        <p:spPr>
          <a:xfrm>
            <a:off x="109881" y="1772816"/>
            <a:ext cx="5254207" cy="4179272"/>
          </a:xfrm>
          <a:prstGeom prst="rect">
            <a:avLst/>
          </a:prstGeom>
        </p:spPr>
      </p:pic>
      <p:graphicFrame>
        <p:nvGraphicFramePr>
          <p:cNvPr id="11" name="Table 338"/>
          <p:cNvGraphicFramePr/>
          <p:nvPr>
            <p:extLst>
              <p:ext uri="{D42A27DB-BD31-4B8C-83A1-F6EECF244321}">
                <p14:modId xmlns:p14="http://schemas.microsoft.com/office/powerpoint/2010/main" val="2339619040"/>
              </p:ext>
            </p:extLst>
          </p:nvPr>
        </p:nvGraphicFramePr>
        <p:xfrm>
          <a:off x="5484578" y="1484784"/>
          <a:ext cx="3479910" cy="4485640"/>
        </p:xfrm>
        <a:graphic>
          <a:graphicData uri="http://schemas.openxmlformats.org/drawingml/2006/table">
            <a:tbl>
              <a:tblPr firstRow="1" bandRow="1"/>
              <a:tblGrid>
                <a:gridCol w="357517"/>
                <a:gridCol w="901755"/>
                <a:gridCol w="632697"/>
                <a:gridCol w="524433"/>
                <a:gridCol w="531754"/>
                <a:gridCol w="531754"/>
              </a:tblGrid>
              <a:tr h="317592">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500" b="0">
                          <a:uFill>
                            <a:solidFill>
                              <a:srgbClr val="FFFFFF"/>
                            </a:solidFill>
                          </a:uFill>
                          <a:latin typeface="Times New Roman"/>
                          <a:ea typeface="Times New Roman"/>
                          <a:cs typeface="Times New Roman"/>
                          <a:sym typeface="Times New Roman"/>
                        </a:defRPr>
                      </a:pPr>
                      <a:endParaRPr dirty="0"/>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500" b="0">
                          <a:uFill>
                            <a:solidFill>
                              <a:srgbClr val="FFFFFF"/>
                            </a:solidFill>
                          </a:uFill>
                          <a:latin typeface="Times New Roman"/>
                          <a:ea typeface="Times New Roman"/>
                          <a:cs typeface="Times New Roman"/>
                          <a:sym typeface="Times New Roman"/>
                        </a:defRPr>
                      </a:pPr>
                      <a:endParaRPr dirty="0">
                        <a:latin typeface="Tahoma" panose="020B0604030504040204" pitchFamily="34" charset="0"/>
                        <a:ea typeface="Tahoma" panose="020B0604030504040204" pitchFamily="34" charset="0"/>
                        <a:cs typeface="Tahoma" panose="020B0604030504040204" pitchFamily="34" charset="0"/>
                      </a:endParaRP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b="0">
                          <a:solidFill>
                            <a:srgbClr val="000000"/>
                          </a:solidFill>
                          <a:uFillTx/>
                        </a:defRPr>
                      </a:pP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K</a:t>
                      </a:r>
                      <a:r>
                        <a:rPr sz="1800" baseline="300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0</a:t>
                      </a: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s</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b="0">
                          <a:solidFill>
                            <a:srgbClr val="000000"/>
                          </a:solidFill>
                          <a:uFillTx/>
                        </a:defRPr>
                      </a:pP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Λ</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b="0">
                          <a:solidFill>
                            <a:srgbClr val="000000"/>
                          </a:solidFill>
                          <a:uFillTx/>
                        </a:defRPr>
                      </a:pPr>
                      <a:r>
                        <a:rPr sz="1800" dirty="0">
                          <a:solidFill>
                            <a:schemeClr val="tx1"/>
                          </a:solidFill>
                          <a:uFill>
                            <a:solidFill>
                              <a:srgbClr val="FFFFFF"/>
                            </a:solidFill>
                          </a:uFill>
                          <a:latin typeface="Tahoma" panose="020B0604030504040204" pitchFamily="34" charset="0"/>
                          <a:ea typeface="Tahoma" panose="020B0604030504040204" pitchFamily="34" charset="0"/>
                          <a:cs typeface="Tahoma" panose="020B0604030504040204" pitchFamily="34" charset="0"/>
                          <a:sym typeface="Times New Roman"/>
                        </a:rPr>
                        <a:t>Λ̅</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500" b="0">
                          <a:uFill>
                            <a:solidFill>
                              <a:srgbClr val="FFFFFF"/>
                            </a:solidFill>
                          </a:uFill>
                          <a:latin typeface="Times New Roman"/>
                          <a:ea typeface="Times New Roman"/>
                          <a:cs typeface="Times New Roman"/>
                          <a:sym typeface="Times New Roman"/>
                        </a:defRPr>
                      </a:pPr>
                      <a:r>
                        <a:rPr sz="1800" dirty="0">
                          <a:solidFill>
                            <a:schemeClr val="tx1"/>
                          </a:solidFill>
                          <a:latin typeface="Tahoma" panose="020B0604030504040204" pitchFamily="34" charset="0"/>
                          <a:ea typeface="Tahoma" panose="020B0604030504040204" pitchFamily="34" charset="0"/>
                          <a:cs typeface="Tahoma" panose="020B0604030504040204" pitchFamily="34" charset="0"/>
                        </a:rPr>
                        <a:t>Ξ</a:t>
                      </a:r>
                      <a:r>
                        <a:rPr sz="1800" baseline="31999"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r>
              <a:tr h="306641">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dirty="0"/>
                    </a:p>
                  </a:txBody>
                  <a:tcPr marL="63500" marR="63500" marT="63500" marB="63500" anchor="ctr" horzOverflow="overflow">
                    <a:lnL w="12700">
                      <a:solidFill>
                        <a:srgbClr val="FFFFFF"/>
                      </a:solidFill>
                    </a:lnL>
                    <a:lnR w="12700">
                      <a:solidFill>
                        <a:srgbClr val="FFFFFF"/>
                      </a:solidFill>
                    </a:lnR>
                    <a:lnT w="38100">
                      <a:solidFill>
                        <a:srgbClr val="FFFFFF"/>
                      </a:solidFill>
                    </a:lnT>
                    <a:lnB w="38100">
                      <a:solidFill>
                        <a:srgbClr val="FFFFFF"/>
                      </a:solidFill>
                      <a:miter lim="400000"/>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dirty="0">
                          <a:latin typeface="Tahoma" panose="020B0604030504040204" pitchFamily="34" charset="0"/>
                          <a:ea typeface="Tahoma" panose="020B0604030504040204" pitchFamily="34" charset="0"/>
                          <a:cs typeface="Tahoma" panose="020B0604030504040204" pitchFamily="34" charset="0"/>
                        </a:rPr>
                        <a:t>ε</a:t>
                      </a:r>
                      <a:r>
                        <a:rPr baseline="-25000" dirty="0">
                          <a:latin typeface="Tahoma" panose="020B0604030504040204" pitchFamily="34" charset="0"/>
                          <a:ea typeface="Tahoma" panose="020B0604030504040204" pitchFamily="34" charset="0"/>
                          <a:cs typeface="Tahoma" panose="020B0604030504040204" pitchFamily="34" charset="0"/>
                        </a:rPr>
                        <a:t>method</a:t>
                      </a:r>
                      <a:r>
                        <a:rPr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68.6</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61.2</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67</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46.7</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dirty="0">
                          <a:latin typeface="Tahoma" panose="020B0604030504040204" pitchFamily="34" charset="0"/>
                          <a:ea typeface="Tahoma" panose="020B0604030504040204" pitchFamily="34" charset="0"/>
                          <a:cs typeface="Tahoma" panose="020B0604030504040204" pitchFamily="34" charset="0"/>
                        </a:rPr>
                        <a:t>ε</a:t>
                      </a:r>
                      <a:r>
                        <a:rPr baseline="-25000" dirty="0">
                          <a:latin typeface="Tahoma" panose="020B0604030504040204" pitchFamily="34" charset="0"/>
                          <a:ea typeface="Tahoma" panose="020B0604030504040204" pitchFamily="34" charset="0"/>
                          <a:cs typeface="Tahoma" panose="020B0604030504040204" pitchFamily="34" charset="0"/>
                        </a:rPr>
                        <a:t>4π</a:t>
                      </a:r>
                      <a:r>
                        <a:rPr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20.7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19.4</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28</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10.5</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10.6</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23.7</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12.7</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21.8</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r>
              <a:tr h="306641">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kumimoji="0" lang="el-GR"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ε</a:t>
                      </a:r>
                      <a:r>
                        <a:rPr kumimoji="0" lang="de-DE" sz="1400" b="0" i="0" u="none" strike="noStrike" kern="1200" cap="none" spc="0" normalizeH="0" baseline="-2500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method</a:t>
                      </a:r>
                      <a:r>
                        <a:rPr kumimoji="0" lang="de-D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sz="1400" dirty="0" smtClean="0">
                          <a:latin typeface="Tahoma" panose="020B0604030504040204" pitchFamily="34" charset="0"/>
                          <a:ea typeface="Tahoma" panose="020B0604030504040204" pitchFamily="34" charset="0"/>
                          <a:cs typeface="Tahoma" panose="020B0604030504040204" pitchFamily="34" charset="0"/>
                        </a:rPr>
                        <a:t>%</a:t>
                      </a:r>
                      <a:endParaRPr sz="1400" dirty="0">
                        <a:latin typeface="Tahoma" panose="020B0604030504040204" pitchFamily="34" charset="0"/>
                        <a:ea typeface="Tahoma" panose="020B0604030504040204" pitchFamily="34" charset="0"/>
                        <a:cs typeface="Tahoma" panose="020B0604030504040204" pitchFamily="34" charset="0"/>
                      </a:endParaRP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68.5</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62.0</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62</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45.2</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dirty="0">
                          <a:latin typeface="Tahoma" panose="020B0604030504040204" pitchFamily="34" charset="0"/>
                          <a:ea typeface="Tahoma" panose="020B0604030504040204" pitchFamily="34" charset="0"/>
                          <a:cs typeface="Tahoma" panose="020B0604030504040204" pitchFamily="34" charset="0"/>
                        </a:rPr>
                        <a:t>ε</a:t>
                      </a:r>
                      <a:r>
                        <a:rPr baseline="-25000" dirty="0">
                          <a:latin typeface="Tahoma" panose="020B0604030504040204" pitchFamily="34" charset="0"/>
                          <a:ea typeface="Tahoma" panose="020B0604030504040204" pitchFamily="34" charset="0"/>
                          <a:cs typeface="Tahoma" panose="020B0604030504040204" pitchFamily="34" charset="0"/>
                        </a:rPr>
                        <a:t>4π</a:t>
                      </a:r>
                      <a:r>
                        <a:rPr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21.1</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20.6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32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11.7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9.8</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12.9</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14.2</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miter lim="400000"/>
                    </a:lnB>
                    <a:lnTlToBr w="12700" cmpd="sng">
                      <a:noFill/>
                      <a:prstDash val="solid"/>
                    </a:lnTlToBr>
                    <a:lnBlToTr w="12700" cmpd="sng">
                      <a:noFill/>
                      <a:prstDash val="solid"/>
                    </a:lnBlToTr>
                    <a:solidFill>
                      <a:srgbClr val="0096FF">
                        <a:alpha val="10000"/>
                      </a:srgbClr>
                    </a:solidFill>
                  </a:tcPr>
                </a:tc>
              </a:tr>
              <a:tr h="306641">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dirty="0"/>
                    </a:p>
                  </a:txBody>
                  <a:tcPr marL="63500" marR="63500" marT="63500" marB="63500" anchor="ctr" horzOverflow="overflow">
                    <a:lnL w="12700">
                      <a:solidFill>
                        <a:srgbClr val="FFFFFF"/>
                      </a:solidFill>
                    </a:lnL>
                    <a:lnR w="12700">
                      <a:solidFill>
                        <a:srgbClr val="FFFFFF"/>
                      </a:solidFill>
                    </a:lnR>
                    <a:lnT w="38100">
                      <a:solidFill>
                        <a:srgbClr val="FFFFFF"/>
                      </a:solidFill>
                    </a:lnT>
                    <a:lnB w="381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dirty="0">
                          <a:latin typeface="Tahoma" panose="020B0604030504040204" pitchFamily="34" charset="0"/>
                          <a:ea typeface="Tahoma" panose="020B0604030504040204" pitchFamily="34" charset="0"/>
                          <a:cs typeface="Tahoma" panose="020B0604030504040204" pitchFamily="34" charset="0"/>
                        </a:rPr>
                        <a:t>ε</a:t>
                      </a:r>
                      <a:r>
                        <a:rPr baseline="-25000" dirty="0">
                          <a:latin typeface="Tahoma" panose="020B0604030504040204" pitchFamily="34" charset="0"/>
                          <a:ea typeface="Tahoma" panose="020B0604030504040204" pitchFamily="34" charset="0"/>
                          <a:cs typeface="Tahoma" panose="020B0604030504040204" pitchFamily="34" charset="0"/>
                        </a:rPr>
                        <a:t>method</a:t>
                      </a:r>
                      <a:r>
                        <a:rPr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67.5</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60.9</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59</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46.0</a:t>
                      </a:r>
                    </a:p>
                  </a:txBody>
                  <a:tcPr marL="63500" marR="63500" marT="63500" marB="63500" anchor="ctr" horzOverflow="overflow">
                    <a:lnL w="12700">
                      <a:solidFill>
                        <a:srgbClr val="FFFFFF"/>
                      </a:solidFill>
                    </a:lnL>
                    <a:lnR w="12700">
                      <a:solidFill>
                        <a:srgbClr val="FFFFFF"/>
                      </a:solidFill>
                    </a:lnR>
                    <a:lnT w="38100">
                      <a:solidFill>
                        <a:srgbClr val="FFFFFF"/>
                      </a:solidFill>
                      <a:miter lim="400000"/>
                    </a:lnT>
                    <a:lnB w="12700">
                      <a:solidFill>
                        <a:srgbClr val="FFFFFF"/>
                      </a:solidFill>
                    </a:lnB>
                    <a:lnTlToBr w="12700" cmpd="sng">
                      <a:noFill/>
                      <a:prstDash val="solid"/>
                    </a:lnTlToBr>
                    <a:lnBlToTr w="12700" cmpd="sng">
                      <a:noFill/>
                      <a:prstDash val="solid"/>
                    </a:lnBlToTr>
                    <a:solidFill>
                      <a:srgbClr val="0096FF">
                        <a:alpha val="50033"/>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dirty="0">
                          <a:latin typeface="Tahoma" panose="020B0604030504040204" pitchFamily="34" charset="0"/>
                          <a:ea typeface="Tahoma" panose="020B0604030504040204" pitchFamily="34" charset="0"/>
                          <a:cs typeface="Tahoma" panose="020B0604030504040204" pitchFamily="34" charset="0"/>
                        </a:rPr>
                        <a:t>ε</a:t>
                      </a:r>
                      <a:r>
                        <a:rPr baseline="-25000" dirty="0">
                          <a:latin typeface="Tahoma" panose="020B0604030504040204" pitchFamily="34" charset="0"/>
                          <a:ea typeface="Tahoma" panose="020B0604030504040204" pitchFamily="34" charset="0"/>
                          <a:cs typeface="Tahoma" panose="020B0604030504040204" pitchFamily="34" charset="0"/>
                        </a:rPr>
                        <a:t>4π</a:t>
                      </a:r>
                      <a:r>
                        <a:rPr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19.4</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18.7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10.6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9.3</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smtClean="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12.5</a:t>
                      </a:r>
                      <a:endPar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endParaRP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 10</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12.3</a:t>
                      </a:r>
                    </a:p>
                  </a:txBody>
                  <a:tcPr marL="63500" marR="63500" marT="63500" marB="63500" anchor="ctr" horzOverflow="overflow">
                    <a:lnL w="12700">
                      <a:solidFill>
                        <a:srgbClr val="FFFFFF"/>
                      </a:solidFill>
                    </a:lnL>
                    <a:lnR w="12700">
                      <a:solidFill>
                        <a:srgbClr val="FFFFFF"/>
                      </a:solidFill>
                    </a:lnR>
                    <a:lnT w="12700">
                      <a:solidFill>
                        <a:srgbClr val="FFFFFF"/>
                      </a:solidFill>
                    </a:lnT>
                    <a:lnB w="38100">
                      <a:solidFill>
                        <a:srgbClr val="FFFFFF"/>
                      </a:solidFill>
                    </a:lnB>
                    <a:lnTlToBr w="12700" cmpd="sng">
                      <a:noFill/>
                      <a:prstDash val="solid"/>
                    </a:lnTlToBr>
                    <a:lnBlToTr w="12700" cmpd="sng">
                      <a:noFill/>
                      <a:prstDash val="solid"/>
                    </a:lnBlToTr>
                    <a:solidFill>
                      <a:srgbClr val="0096FF">
                        <a:alpha val="10000"/>
                      </a:srgbClr>
                    </a:solidFill>
                  </a:tcPr>
                </a:tc>
              </a:tr>
              <a:tr h="0">
                <a:tc rowSpan="3">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solidFill>
                            <a:srgbClr val="FFFFFF"/>
                          </a:solidFill>
                          <a:latin typeface="Times New Roman"/>
                          <a:ea typeface="Times New Roman"/>
                          <a:cs typeface="Times New Roman"/>
                          <a:sym typeface="Times New Roman"/>
                        </a:defRPr>
                      </a:pPr>
                      <a:endParaRPr dirty="0"/>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dirty="0" err="1">
                          <a:latin typeface="Tahoma" panose="020B0604030504040204" pitchFamily="34" charset="0"/>
                          <a:ea typeface="Tahoma" panose="020B0604030504040204" pitchFamily="34" charset="0"/>
                          <a:cs typeface="Tahoma" panose="020B0604030504040204" pitchFamily="34" charset="0"/>
                        </a:rPr>
                        <a:t>ε</a:t>
                      </a:r>
                      <a:r>
                        <a:rPr baseline="-25000" dirty="0" err="1">
                          <a:latin typeface="Tahoma" panose="020B0604030504040204" pitchFamily="34" charset="0"/>
                          <a:ea typeface="Tahoma" panose="020B0604030504040204" pitchFamily="34" charset="0"/>
                          <a:cs typeface="Tahoma" panose="020B0604030504040204" pitchFamily="34" charset="0"/>
                        </a:rPr>
                        <a:t>method</a:t>
                      </a:r>
                      <a:r>
                        <a:rPr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66.8</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60.0</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64</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41.8</a:t>
                      </a:r>
                    </a:p>
                  </a:txBody>
                  <a:tcPr marL="63500" marR="63500" marT="63500" marB="63500" anchor="ctr" horzOverflow="overflow">
                    <a:lnL w="12700">
                      <a:solidFill>
                        <a:srgbClr val="FFFFFF"/>
                      </a:solidFill>
                    </a:lnL>
                    <a:lnR w="12700">
                      <a:solidFill>
                        <a:srgbClr val="FFFFFF"/>
                      </a:solidFill>
                    </a:lnR>
                    <a:lnT w="38100">
                      <a:solidFill>
                        <a:srgbClr val="FFFFFF"/>
                      </a:solidFill>
                    </a:lnT>
                    <a:lnB w="12700">
                      <a:solidFill>
                        <a:srgbClr val="FFFFFF"/>
                      </a:solidFill>
                    </a:lnB>
                    <a:lnTlToBr w="12700" cmpd="sng">
                      <a:noFill/>
                      <a:prstDash val="solid"/>
                    </a:lnTlToBr>
                    <a:lnBlToTr w="12700" cmpd="sng">
                      <a:noFill/>
                      <a:prstDash val="solid"/>
                    </a:lnBlToTr>
                    <a:solidFill>
                      <a:srgbClr val="0096FF">
                        <a:alpha val="50033"/>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400">
                          <a:latin typeface="Times New Roman"/>
                          <a:ea typeface="Times New Roman"/>
                          <a:cs typeface="Times New Roman"/>
                          <a:sym typeface="Times New Roman"/>
                        </a:defRPr>
                      </a:pPr>
                      <a:r>
                        <a:rPr dirty="0">
                          <a:latin typeface="Tahoma" panose="020B0604030504040204" pitchFamily="34" charset="0"/>
                          <a:ea typeface="Tahoma" panose="020B0604030504040204" pitchFamily="34" charset="0"/>
                          <a:cs typeface="Tahoma" panose="020B0604030504040204" pitchFamily="34" charset="0"/>
                        </a:rPr>
                        <a:t>ε</a:t>
                      </a:r>
                      <a:r>
                        <a:rPr baseline="-25000" dirty="0">
                          <a:latin typeface="Tahoma" panose="020B0604030504040204" pitchFamily="34" charset="0"/>
                          <a:ea typeface="Tahoma" panose="020B0604030504040204" pitchFamily="34" charset="0"/>
                          <a:cs typeface="Tahoma" panose="020B0604030504040204" pitchFamily="34" charset="0"/>
                        </a:rPr>
                        <a:t>4π</a:t>
                      </a:r>
                      <a:r>
                        <a:rPr dirty="0">
                          <a:latin typeface="Tahoma" panose="020B0604030504040204" pitchFamily="34" charset="0"/>
                          <a:ea typeface="Tahoma" panose="020B0604030504040204" pitchFamily="34" charset="0"/>
                          <a:cs typeface="Tahoma" panose="020B0604030504040204" pitchFamily="34" charset="0"/>
                        </a:rPr>
                        <a:t>, %</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17.6</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16.7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28</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8.2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25000"/>
                      </a:srgbClr>
                    </a:solidFill>
                  </a:tcPr>
                </a:tc>
              </a:tr>
              <a:tr h="306641">
                <a:tc vMerge="1">
                  <a:txBody>
                    <a:bodyPr/>
                    <a:lstStyle/>
                    <a:p>
                      <a:endParaRPr lang="de-DE"/>
                    </a:p>
                  </a:txBody>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S/B</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9.2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12.2</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8</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c>
                  <a:txBody>
                    <a:bodyPr/>
                    <a:lstStyle>
                      <a:lvl1pPr marL="0" algn="l" defTabSz="914400" rtl="0" eaLnBrk="1" latinLnBrk="0" hangingPunct="1">
                        <a:defRPr sz="1800" kern="1200">
                          <a:solidFill>
                            <a:schemeClr val="tx1"/>
                          </a:solidFill>
                          <a:latin typeface="Tahoma"/>
                          <a:ea typeface="Tahoma"/>
                          <a:cs typeface="Tahoma"/>
                        </a:defRPr>
                      </a:lvl1pPr>
                      <a:lvl2pPr marL="457200" algn="l" defTabSz="914400" rtl="0" eaLnBrk="1" latinLnBrk="0" hangingPunct="1">
                        <a:defRPr sz="1800" kern="1200">
                          <a:solidFill>
                            <a:schemeClr val="tx1"/>
                          </a:solidFill>
                          <a:latin typeface="Tahoma"/>
                          <a:ea typeface="Tahoma"/>
                          <a:cs typeface="Tahoma"/>
                        </a:defRPr>
                      </a:lvl2pPr>
                      <a:lvl3pPr marL="914400" algn="l" defTabSz="914400" rtl="0" eaLnBrk="1" latinLnBrk="0" hangingPunct="1">
                        <a:defRPr sz="1800" kern="1200">
                          <a:solidFill>
                            <a:schemeClr val="tx1"/>
                          </a:solidFill>
                          <a:latin typeface="Tahoma"/>
                          <a:ea typeface="Tahoma"/>
                          <a:cs typeface="Tahoma"/>
                        </a:defRPr>
                      </a:lvl3pPr>
                      <a:lvl4pPr marL="1371600" algn="l" defTabSz="914400" rtl="0" eaLnBrk="1" latinLnBrk="0" hangingPunct="1">
                        <a:defRPr sz="1800" kern="1200">
                          <a:solidFill>
                            <a:schemeClr val="tx1"/>
                          </a:solidFill>
                          <a:latin typeface="Tahoma"/>
                          <a:ea typeface="Tahoma"/>
                          <a:cs typeface="Tahoma"/>
                        </a:defRPr>
                      </a:lvl4pPr>
                      <a:lvl5pPr marL="1828800" algn="l" defTabSz="914400" rtl="0" eaLnBrk="1" latinLnBrk="0" hangingPunct="1">
                        <a:defRPr sz="1800" kern="1200">
                          <a:solidFill>
                            <a:schemeClr val="tx1"/>
                          </a:solidFill>
                          <a:latin typeface="Tahoma"/>
                          <a:ea typeface="Tahoma"/>
                          <a:cs typeface="Tahoma"/>
                        </a:defRPr>
                      </a:lvl5pPr>
                      <a:lvl6pPr marL="2286000" algn="l" defTabSz="914400" rtl="0" eaLnBrk="1" latinLnBrk="0" hangingPunct="1">
                        <a:defRPr sz="1800" kern="1200">
                          <a:solidFill>
                            <a:schemeClr val="tx1"/>
                          </a:solidFill>
                          <a:latin typeface="Tahoma"/>
                          <a:ea typeface="Tahoma"/>
                          <a:cs typeface="Tahoma"/>
                        </a:defRPr>
                      </a:lvl6pPr>
                      <a:lvl7pPr marL="2743200" algn="l" defTabSz="914400" rtl="0" eaLnBrk="1" latinLnBrk="0" hangingPunct="1">
                        <a:defRPr sz="1800" kern="1200">
                          <a:solidFill>
                            <a:schemeClr val="tx1"/>
                          </a:solidFill>
                          <a:latin typeface="Tahoma"/>
                          <a:ea typeface="Tahoma"/>
                          <a:cs typeface="Tahoma"/>
                        </a:defRPr>
                      </a:lvl7pPr>
                      <a:lvl8pPr marL="3200400" algn="l" defTabSz="914400" rtl="0" eaLnBrk="1" latinLnBrk="0" hangingPunct="1">
                        <a:defRPr sz="1800" kern="1200">
                          <a:solidFill>
                            <a:schemeClr val="tx1"/>
                          </a:solidFill>
                          <a:latin typeface="Tahoma"/>
                          <a:ea typeface="Tahoma"/>
                          <a:cs typeface="Tahoma"/>
                        </a:defRPr>
                      </a:lvl8pPr>
                      <a:lvl9pPr marL="3657600" algn="l" defTabSz="914400" rtl="0" eaLnBrk="1" latinLnBrk="0" hangingPunct="1">
                        <a:defRPr sz="1800" kern="1200">
                          <a:solidFill>
                            <a:schemeClr val="tx1"/>
                          </a:solidFill>
                          <a:latin typeface="Tahoma"/>
                          <a:ea typeface="Tahoma"/>
                          <a:cs typeface="Tahoma"/>
                        </a:defRPr>
                      </a:lvl9pPr>
                    </a:lstStyle>
                    <a:p>
                      <a:pPr marL="0" marR="0" algn="ctr">
                        <a:defRPr sz="1800">
                          <a:uFillTx/>
                        </a:defRPr>
                      </a:pPr>
                      <a:r>
                        <a:rPr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sym typeface="Times New Roman"/>
                        </a:rPr>
                        <a:t>11.7</a:t>
                      </a:r>
                    </a:p>
                  </a:txBody>
                  <a:tcPr marL="63500" marR="63500" marT="63500" marB="63500" anchor="ctr" horzOverflow="overflow">
                    <a:lnL w="12700">
                      <a:solidFill>
                        <a:srgbClr val="FFFFFF"/>
                      </a:solidFill>
                    </a:lnL>
                    <a:lnR w="12700">
                      <a:solidFill>
                        <a:srgbClr val="FFFFFF"/>
                      </a:solidFill>
                    </a:lnR>
                    <a:lnT w="12700">
                      <a:solidFill>
                        <a:srgbClr val="FFFFFF"/>
                      </a:solidFill>
                    </a:lnT>
                    <a:lnB w="12700">
                      <a:solidFill>
                        <a:srgbClr val="FFFFFF"/>
                      </a:solidFill>
                    </a:lnB>
                    <a:lnTlToBr w="12700" cmpd="sng">
                      <a:noFill/>
                      <a:prstDash val="solid"/>
                    </a:lnTlToBr>
                    <a:lnBlToTr w="12700" cmpd="sng">
                      <a:noFill/>
                      <a:prstDash val="solid"/>
                    </a:lnBlToTr>
                    <a:solidFill>
                      <a:srgbClr val="0096FF">
                        <a:alpha val="10000"/>
                      </a:srgbClr>
                    </a:solidFill>
                  </a:tcPr>
                </a:tc>
              </a:tr>
            </a:tbl>
          </a:graphicData>
        </a:graphic>
      </p:graphicFrame>
      <p:sp>
        <p:nvSpPr>
          <p:cNvPr id="8" name="Shape 339"/>
          <p:cNvSpPr/>
          <p:nvPr/>
        </p:nvSpPr>
        <p:spPr>
          <a:xfrm rot="16200000">
            <a:off x="5026577" y="3124290"/>
            <a:ext cx="1262583" cy="41036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800" tIns="50800" rIns="50800" bIns="50800"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a:defRPr/>
            </a:pPr>
            <a:r>
              <a:rPr kern="0" dirty="0" smtClean="0">
                <a:latin typeface="Tahoma"/>
                <a:ea typeface="Tahoma"/>
                <a:cs typeface="Tahoma"/>
              </a:rPr>
              <a:t>0.1</a:t>
            </a:r>
            <a:r>
              <a:rPr lang="de-DE" kern="0" dirty="0" smtClean="0">
                <a:latin typeface="Tahoma"/>
                <a:ea typeface="Tahoma"/>
                <a:cs typeface="Tahoma"/>
              </a:rPr>
              <a:t> </a:t>
            </a:r>
            <a:r>
              <a:rPr kern="0" dirty="0" smtClean="0">
                <a:latin typeface="Tahoma"/>
                <a:ea typeface="Tahoma"/>
                <a:cs typeface="Tahoma"/>
              </a:rPr>
              <a:t>MHz</a:t>
            </a:r>
            <a:endParaRPr kern="0" dirty="0">
              <a:latin typeface="Tahoma"/>
              <a:ea typeface="Tahoma"/>
              <a:cs typeface="Tahoma"/>
            </a:endParaRPr>
          </a:p>
        </p:txBody>
      </p:sp>
      <p:sp>
        <p:nvSpPr>
          <p:cNvPr id="12" name="Shape 339"/>
          <p:cNvSpPr/>
          <p:nvPr/>
        </p:nvSpPr>
        <p:spPr>
          <a:xfrm rot="16200000">
            <a:off x="5015357" y="3999124"/>
            <a:ext cx="1262583" cy="41036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800" tIns="50800" rIns="50800" bIns="50800"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a:defRPr/>
            </a:pPr>
            <a:r>
              <a:rPr kern="0" dirty="0" smtClean="0">
                <a:latin typeface="Tahoma"/>
                <a:ea typeface="Tahoma"/>
                <a:cs typeface="Tahoma"/>
              </a:rPr>
              <a:t>1</a:t>
            </a:r>
            <a:r>
              <a:rPr lang="de-DE" kern="0" dirty="0" smtClean="0">
                <a:latin typeface="Tahoma"/>
                <a:ea typeface="Tahoma"/>
                <a:cs typeface="Tahoma"/>
              </a:rPr>
              <a:t> </a:t>
            </a:r>
            <a:r>
              <a:rPr kern="0" dirty="0" smtClean="0">
                <a:latin typeface="Tahoma"/>
                <a:ea typeface="Tahoma"/>
                <a:cs typeface="Tahoma"/>
              </a:rPr>
              <a:t>MHz</a:t>
            </a:r>
            <a:endParaRPr kern="0" dirty="0">
              <a:latin typeface="Tahoma"/>
              <a:ea typeface="Tahoma"/>
              <a:cs typeface="Tahoma"/>
            </a:endParaRPr>
          </a:p>
        </p:txBody>
      </p:sp>
      <p:sp>
        <p:nvSpPr>
          <p:cNvPr id="13" name="Shape 339"/>
          <p:cNvSpPr/>
          <p:nvPr/>
        </p:nvSpPr>
        <p:spPr>
          <a:xfrm rot="16200000">
            <a:off x="5023844" y="5112804"/>
            <a:ext cx="1262583" cy="41036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800" tIns="50800" rIns="50800" bIns="50800"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a:defRPr/>
            </a:pPr>
            <a:r>
              <a:rPr lang="de-DE" kern="0" dirty="0" smtClean="0">
                <a:latin typeface="Tahoma"/>
                <a:ea typeface="Tahoma"/>
                <a:cs typeface="Tahoma"/>
              </a:rPr>
              <a:t>10 </a:t>
            </a:r>
            <a:r>
              <a:rPr kern="0" dirty="0" smtClean="0">
                <a:latin typeface="Tahoma"/>
                <a:ea typeface="Tahoma"/>
                <a:cs typeface="Tahoma"/>
              </a:rPr>
              <a:t>MHz</a:t>
            </a:r>
            <a:endParaRPr kern="0" dirty="0">
              <a:latin typeface="Tahoma"/>
              <a:ea typeface="Tahoma"/>
              <a:cs typeface="Tahoma"/>
            </a:endParaRPr>
          </a:p>
        </p:txBody>
      </p:sp>
      <p:sp>
        <p:nvSpPr>
          <p:cNvPr id="14" name="Shape 339"/>
          <p:cNvSpPr/>
          <p:nvPr/>
        </p:nvSpPr>
        <p:spPr>
          <a:xfrm rot="16200000">
            <a:off x="5241875" y="2196917"/>
            <a:ext cx="826521" cy="41036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lc="http://schemas.openxmlformats.org/drawingml/2006/lockedCanvas" val="1"/>
            </a:ext>
          </a:extLst>
        </p:spPr>
        <p:txBody>
          <a:bodyPr wrap="square" lIns="50800" tIns="50800" rIns="50800" bIns="50800" numCol="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1pPr>
            <a:lvl2pPr marL="40639" marR="40639" indent="3429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2pPr>
            <a:lvl3pPr marL="40639" marR="40639" indent="6858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Tahoma"/>
              </a:defRPr>
            </a:lvl9pPr>
          </a:lstStyle>
          <a:p>
            <a:pPr>
              <a:defRPr/>
            </a:pPr>
            <a:r>
              <a:rPr lang="de-DE" kern="0" dirty="0">
                <a:latin typeface="Tahoma"/>
                <a:ea typeface="Tahoma"/>
                <a:cs typeface="Tahoma"/>
              </a:rPr>
              <a:t> </a:t>
            </a:r>
            <a:r>
              <a:rPr lang="de-DE" kern="0" dirty="0" smtClean="0">
                <a:latin typeface="Tahoma"/>
                <a:ea typeface="Tahoma"/>
                <a:cs typeface="Tahoma"/>
              </a:rPr>
              <a:t>3 D</a:t>
            </a:r>
            <a:endParaRPr kern="0" dirty="0">
              <a:latin typeface="Tahoma"/>
              <a:ea typeface="Tahoma"/>
              <a:cs typeface="Tahoma"/>
            </a:endParaRPr>
          </a:p>
        </p:txBody>
      </p:sp>
      <p:sp>
        <p:nvSpPr>
          <p:cNvPr id="4" name="Textfeld 3"/>
          <p:cNvSpPr txBox="1"/>
          <p:nvPr/>
        </p:nvSpPr>
        <p:spPr>
          <a:xfrm>
            <a:off x="251520" y="6093296"/>
            <a:ext cx="5524333" cy="369332"/>
          </a:xfrm>
          <a:prstGeom prst="rect">
            <a:avLst/>
          </a:prstGeom>
          <a:noFill/>
        </p:spPr>
        <p:txBody>
          <a:bodyPr wrap="none" rtlCol="0">
            <a:spAutoFit/>
          </a:bodyPr>
          <a:lstStyle/>
          <a:p>
            <a:r>
              <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rPr>
              <a:t>all </a:t>
            </a:r>
            <a:r>
              <a:rPr lang="de-DE"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mother</a:t>
            </a:r>
            <a:r>
              <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particles</a:t>
            </a:r>
            <a:r>
              <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emitted</a:t>
            </a:r>
            <a:r>
              <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from</a:t>
            </a:r>
            <a:r>
              <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one</a:t>
            </a:r>
            <a:r>
              <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primary</a:t>
            </a:r>
            <a:r>
              <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vertex</a:t>
            </a:r>
            <a:endParaRPr lang="de-DE"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hteck 14"/>
          <p:cNvSpPr/>
          <p:nvPr/>
        </p:nvSpPr>
        <p:spPr>
          <a:xfrm>
            <a:off x="683568" y="116632"/>
            <a:ext cx="7860550" cy="707886"/>
          </a:xfrm>
          <a:prstGeom prst="rect">
            <a:avLst/>
          </a:prstGeom>
        </p:spPr>
        <p:txBody>
          <a:bodyPr wrap="none">
            <a:spAutoFit/>
          </a:bodyPr>
          <a:lstStyle/>
          <a:p>
            <a:r>
              <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rPr>
              <a:t>4D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track</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and</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event</a:t>
            </a:r>
            <a:r>
              <a:rPr lang="de-DE" sz="4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de-DE" sz="4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reconstruction</a:t>
            </a:r>
            <a:endParaRPr lang="de-DE" sz="4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71895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6"/>
          <p:cNvSpPr>
            <a:spLocks noGrp="1" noChangeArrowheads="1"/>
          </p:cNvSpPr>
          <p:nvPr>
            <p:ph type="sldNum" sz="quarter" idx="12"/>
          </p:nvPr>
        </p:nvSpPr>
        <p:spPr>
          <a:xfrm>
            <a:off x="6553200" y="6283325"/>
            <a:ext cx="2133600" cy="476250"/>
          </a:xfrm>
          <a:noFill/>
        </p:spPr>
        <p:txBody>
          <a:bodyPr anchor="b"/>
          <a:lstStyle/>
          <a:p>
            <a:fld id="{06D89226-F088-4E35-B8A3-44323D88D550}" type="slidenum">
              <a:rPr lang="ru-RU">
                <a:solidFill>
                  <a:srgbClr val="000000"/>
                </a:solidFill>
              </a:rPr>
              <a:pPr/>
              <a:t>66</a:t>
            </a:fld>
            <a:endParaRPr lang="ru-RU">
              <a:solidFill>
                <a:srgbClr val="000000"/>
              </a:solidFill>
            </a:endParaRPr>
          </a:p>
        </p:txBody>
      </p:sp>
      <p:pic>
        <p:nvPicPr>
          <p:cNvPr id="56322" name="Picture 5" descr="LHEAC"/>
          <p:cNvPicPr>
            <a:picLocks noChangeAspect="1" noChangeArrowheads="1"/>
          </p:cNvPicPr>
          <p:nvPr/>
        </p:nvPicPr>
        <p:blipFill>
          <a:blip r:embed="rId2"/>
          <a:srcRect l="2283" r="2283"/>
          <a:stretch>
            <a:fillRect/>
          </a:stretch>
        </p:blipFill>
        <p:spPr bwMode="auto">
          <a:xfrm>
            <a:off x="0" y="1352376"/>
            <a:ext cx="8990013" cy="5461000"/>
          </a:xfrm>
          <a:prstGeom prst="rect">
            <a:avLst/>
          </a:prstGeom>
          <a:noFill/>
          <a:ln w="9525">
            <a:noFill/>
            <a:miter lim="800000"/>
            <a:headEnd/>
            <a:tailEnd/>
          </a:ln>
        </p:spPr>
      </p:pic>
      <p:sp>
        <p:nvSpPr>
          <p:cNvPr id="179211" name="Rectangle 11"/>
          <p:cNvSpPr>
            <a:spLocks noChangeArrowheads="1"/>
          </p:cNvSpPr>
          <p:nvPr/>
        </p:nvSpPr>
        <p:spPr bwMode="auto">
          <a:xfrm>
            <a:off x="2124075" y="3357563"/>
            <a:ext cx="1260475"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fontAlgn="base">
              <a:spcBef>
                <a:spcPct val="0"/>
              </a:spcBef>
              <a:spcAft>
                <a:spcPct val="0"/>
              </a:spcAft>
              <a:defRPr/>
            </a:pPr>
            <a:r>
              <a:rPr lang="en-US" b="1">
                <a:solidFill>
                  <a:srgbClr val="009999"/>
                </a:solidFill>
                <a:ea typeface="ＭＳ Ｐゴシック" charset="0"/>
                <a:cs typeface="Arial" charset="0"/>
              </a:rPr>
              <a:t>Nuclotron</a:t>
            </a:r>
            <a:endParaRPr lang="ru-RU" b="1">
              <a:solidFill>
                <a:srgbClr val="009999"/>
              </a:solidFill>
              <a:ea typeface="ＭＳ Ｐゴシック" charset="0"/>
              <a:cs typeface="Arial" charset="0"/>
            </a:endParaRPr>
          </a:p>
        </p:txBody>
      </p:sp>
      <p:sp>
        <p:nvSpPr>
          <p:cNvPr id="179218" name="Rectangle 18"/>
          <p:cNvSpPr>
            <a:spLocks noChangeArrowheads="1"/>
          </p:cNvSpPr>
          <p:nvPr/>
        </p:nvSpPr>
        <p:spPr bwMode="auto">
          <a:xfrm>
            <a:off x="4005263" y="4860925"/>
            <a:ext cx="962025"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fontAlgn="base">
              <a:spcBef>
                <a:spcPct val="0"/>
              </a:spcBef>
              <a:spcAft>
                <a:spcPct val="0"/>
              </a:spcAft>
              <a:defRPr/>
            </a:pPr>
            <a:r>
              <a:rPr lang="en-US" b="1" dirty="0">
                <a:solidFill>
                  <a:srgbClr val="009999"/>
                </a:solidFill>
                <a:ea typeface="ＭＳ Ｐゴシック" charset="0"/>
                <a:cs typeface="Arial" charset="0"/>
              </a:rPr>
              <a:t>~160 m</a:t>
            </a:r>
            <a:endParaRPr lang="ru-RU" b="1" dirty="0">
              <a:solidFill>
                <a:srgbClr val="009999"/>
              </a:solidFill>
              <a:ea typeface="ＭＳ Ｐゴシック" charset="0"/>
              <a:cs typeface="Arial" charset="0"/>
            </a:endParaRPr>
          </a:p>
        </p:txBody>
      </p:sp>
      <p:pic>
        <p:nvPicPr>
          <p:cNvPr id="56329" name="Picture 25" descr="zone_report_2015"/>
          <p:cNvPicPr>
            <a:picLocks noChangeAspect="1" noChangeArrowheads="1"/>
          </p:cNvPicPr>
          <p:nvPr/>
        </p:nvPicPr>
        <p:blipFill>
          <a:blip r:embed="rId3"/>
          <a:srcRect/>
          <a:stretch>
            <a:fillRect/>
          </a:stretch>
        </p:blipFill>
        <p:spPr bwMode="auto">
          <a:xfrm>
            <a:off x="5041900" y="3545359"/>
            <a:ext cx="4102100" cy="2547937"/>
          </a:xfrm>
          <a:prstGeom prst="rect">
            <a:avLst/>
          </a:prstGeom>
          <a:noFill/>
          <a:ln w="9525">
            <a:noFill/>
            <a:miter lim="800000"/>
            <a:headEnd/>
            <a:tailEnd/>
          </a:ln>
        </p:spPr>
      </p:pic>
      <p:sp>
        <p:nvSpPr>
          <p:cNvPr id="179229" name="Line 29"/>
          <p:cNvSpPr>
            <a:spLocks noChangeShapeType="1"/>
          </p:cNvSpPr>
          <p:nvPr/>
        </p:nvSpPr>
        <p:spPr bwMode="auto">
          <a:xfrm>
            <a:off x="7023100" y="2959100"/>
            <a:ext cx="1217613" cy="1431925"/>
          </a:xfrm>
          <a:prstGeom prst="line">
            <a:avLst/>
          </a:prstGeom>
          <a:noFill/>
          <a:ln w="2540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spAutoFit/>
          </a:bodyPr>
          <a:lstStyle/>
          <a:p>
            <a:pPr fontAlgn="base">
              <a:spcBef>
                <a:spcPct val="0"/>
              </a:spcBef>
              <a:spcAft>
                <a:spcPct val="0"/>
              </a:spcAft>
              <a:defRPr/>
            </a:pPr>
            <a:endParaRPr lang="en-US">
              <a:solidFill>
                <a:srgbClr val="000000"/>
              </a:solidFill>
              <a:ea typeface="ＭＳ Ｐゴシック" charset="0"/>
              <a:cs typeface="Arial" charset="0"/>
            </a:endParaRPr>
          </a:p>
        </p:txBody>
      </p:sp>
      <p:sp>
        <p:nvSpPr>
          <p:cNvPr id="16" name="TextBox 4"/>
          <p:cNvSpPr txBox="1">
            <a:spLocks noChangeArrowheads="1"/>
          </p:cNvSpPr>
          <p:nvPr/>
        </p:nvSpPr>
        <p:spPr bwMode="auto">
          <a:xfrm>
            <a:off x="131834" y="55563"/>
            <a:ext cx="9120686" cy="1154162"/>
          </a:xfrm>
          <a:prstGeom prst="rect">
            <a:avLst/>
          </a:prstGeom>
          <a:noFill/>
          <a:ln w="9525">
            <a:noFill/>
            <a:miter lim="800000"/>
            <a:headEnd/>
            <a:tailEnd/>
          </a:ln>
        </p:spPr>
        <p:txBody>
          <a:bodyPr wrap="square">
            <a:spAutoFit/>
          </a:bodyPr>
          <a:lstStyle/>
          <a:p>
            <a:pPr algn="ctr" fontAlgn="base">
              <a:spcBef>
                <a:spcPct val="0"/>
              </a:spcBef>
              <a:spcAft>
                <a:spcPts val="600"/>
              </a:spcAft>
            </a:pPr>
            <a:r>
              <a:rPr lang="en-US" sz="3600" dirty="0" smtClean="0">
                <a:solidFill>
                  <a:srgbClr val="002060"/>
                </a:solidFill>
                <a:latin typeface="Tahoma" panose="020B0604030504040204" pitchFamily="34" charset="0"/>
                <a:ea typeface="Tahoma" panose="020B0604030504040204" pitchFamily="34" charset="0"/>
                <a:cs typeface="Tahoma" panose="020B0604030504040204" pitchFamily="34" charset="0"/>
              </a:rPr>
              <a:t>CBM and NICA “phase 0”: </a:t>
            </a:r>
          </a:p>
          <a:p>
            <a:pPr fontAlgn="base">
              <a:spcBef>
                <a:spcPct val="0"/>
              </a:spcBef>
              <a:spcAft>
                <a:spcPts val="600"/>
              </a:spcAft>
            </a:pP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The Baryonic </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Matter at </a:t>
            </a:r>
            <a:r>
              <a:rPr lang="en-US" sz="2800" dirty="0" err="1">
                <a:solidFill>
                  <a:srgbClr val="002060"/>
                </a:solidFill>
                <a:latin typeface="Tahoma" panose="020B0604030504040204" pitchFamily="34" charset="0"/>
                <a:ea typeface="Tahoma" panose="020B0604030504040204" pitchFamily="34" charset="0"/>
                <a:cs typeface="Tahoma" panose="020B0604030504040204" pitchFamily="34" charset="0"/>
              </a:rPr>
              <a:t>Nuclotron</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BM@N) experiment</a:t>
            </a:r>
            <a:endPar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2" descr="C:\Users\Yury\Documents\Suzdal\BMN.jpg"/>
          <p:cNvPicPr>
            <a:picLocks noChangeAspect="1" noChangeArrowheads="1"/>
          </p:cNvPicPr>
          <p:nvPr/>
        </p:nvPicPr>
        <p:blipFill>
          <a:blip r:embed="rId4"/>
          <a:srcRect/>
          <a:stretch>
            <a:fillRect/>
          </a:stretch>
        </p:blipFill>
        <p:spPr bwMode="auto">
          <a:xfrm>
            <a:off x="5261867" y="1308836"/>
            <a:ext cx="3630613" cy="2264180"/>
          </a:xfrm>
          <a:prstGeom prst="rect">
            <a:avLst/>
          </a:prstGeom>
          <a:noFill/>
          <a:ln w="9525">
            <a:noFill/>
            <a:miter lim="800000"/>
            <a:headEnd/>
            <a:tailEnd/>
          </a:ln>
        </p:spPr>
      </p:pic>
      <p:sp>
        <p:nvSpPr>
          <p:cNvPr id="2" name="Textfeld 1"/>
          <p:cNvSpPr txBox="1"/>
          <p:nvPr/>
        </p:nvSpPr>
        <p:spPr>
          <a:xfrm>
            <a:off x="4932040" y="6084004"/>
            <a:ext cx="4188647" cy="461665"/>
          </a:xfrm>
          <a:prstGeom prst="rect">
            <a:avLst/>
          </a:prstGeom>
          <a:noFill/>
        </p:spPr>
        <p:txBody>
          <a:bodyPr wrap="none" rtlCol="0">
            <a:spAutoFit/>
          </a:bodyPr>
          <a:lstStyle/>
          <a:p>
            <a:r>
              <a:rPr lang="de-DE" sz="2400" dirty="0" smtClean="0">
                <a:solidFill>
                  <a:srgbClr val="000000"/>
                </a:solidFill>
              </a:rPr>
              <a:t>Gold beam </a:t>
            </a:r>
            <a:r>
              <a:rPr lang="de-DE" sz="2400" dirty="0" err="1" smtClean="0">
                <a:solidFill>
                  <a:srgbClr val="000000"/>
                </a:solidFill>
              </a:rPr>
              <a:t>energy</a:t>
            </a:r>
            <a:r>
              <a:rPr lang="de-DE" sz="2400" dirty="0" smtClean="0">
                <a:solidFill>
                  <a:srgbClr val="000000"/>
                </a:solidFill>
              </a:rPr>
              <a:t> 4.5 A </a:t>
            </a:r>
            <a:r>
              <a:rPr lang="de-DE" sz="2400" dirty="0" err="1" smtClean="0">
                <a:solidFill>
                  <a:srgbClr val="000000"/>
                </a:solidFill>
              </a:rPr>
              <a:t>GeV</a:t>
            </a:r>
            <a:endParaRPr lang="de-DE" sz="2400" dirty="0">
              <a:solidFill>
                <a:srgbClr val="000000"/>
              </a:solidFill>
            </a:endParaRPr>
          </a:p>
        </p:txBody>
      </p:sp>
    </p:spTree>
    <p:extLst>
      <p:ext uri="{BB962C8B-B14F-4D97-AF65-F5344CB8AC3E}">
        <p14:creationId xmlns:p14="http://schemas.microsoft.com/office/powerpoint/2010/main" val="3865424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765175"/>
            <a:ext cx="4479926" cy="364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5" name="Textfeld 2"/>
          <p:cNvSpPr txBox="1">
            <a:spLocks noChangeArrowheads="1"/>
          </p:cNvSpPr>
          <p:nvPr/>
        </p:nvSpPr>
        <p:spPr bwMode="auto">
          <a:xfrm>
            <a:off x="525463" y="104775"/>
            <a:ext cx="8078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de-DE" altLang="de-DE" sz="3600" smtClean="0">
                <a:solidFill>
                  <a:srgbClr val="000000"/>
                </a:solidFill>
              </a:rPr>
              <a:t>BM@N upgrade for Au+Au collisions  </a:t>
            </a:r>
            <a:endParaRPr lang="en-US" altLang="de-DE" sz="3600" smtClean="0">
              <a:solidFill>
                <a:srgbClr val="000000"/>
              </a:solidFill>
            </a:endParaRPr>
          </a:p>
        </p:txBody>
      </p:sp>
      <p:sp>
        <p:nvSpPr>
          <p:cNvPr id="5" name="Textfeld 4"/>
          <p:cNvSpPr txBox="1">
            <a:spLocks noChangeArrowheads="1"/>
          </p:cNvSpPr>
          <p:nvPr/>
        </p:nvSpPr>
        <p:spPr bwMode="auto">
          <a:xfrm>
            <a:off x="4443413" y="3494088"/>
            <a:ext cx="4933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de-DE" altLang="de-DE" sz="2800" smtClean="0">
                <a:solidFill>
                  <a:srgbClr val="FF0000"/>
                </a:solidFill>
                <a:latin typeface="Tahoma" pitchFamily="34" charset="0"/>
                <a:cs typeface="Tahoma" pitchFamily="34" charset="0"/>
              </a:rPr>
              <a:t>Phase 0 experiment for </a:t>
            </a:r>
          </a:p>
          <a:p>
            <a:pPr eaLnBrk="1" fontAlgn="base" hangingPunct="1">
              <a:spcBef>
                <a:spcPct val="0"/>
              </a:spcBef>
              <a:spcAft>
                <a:spcPct val="0"/>
              </a:spcAft>
              <a:buFontTx/>
              <a:buNone/>
            </a:pPr>
            <a:r>
              <a:rPr lang="de-DE" altLang="de-DE" sz="2800" smtClean="0">
                <a:solidFill>
                  <a:srgbClr val="FF0000"/>
                </a:solidFill>
                <a:latin typeface="Tahoma" pitchFamily="34" charset="0"/>
                <a:cs typeface="Tahoma" pitchFamily="34" charset="0"/>
              </a:rPr>
              <a:t>MPD/NICA and CBM/FAIR !</a:t>
            </a:r>
            <a:endParaRPr lang="en-US" altLang="de-DE" sz="2800" smtClean="0">
              <a:solidFill>
                <a:srgbClr val="FF0000"/>
              </a:solidFill>
              <a:latin typeface="Tahoma" pitchFamily="34" charset="0"/>
              <a:cs typeface="Tahoma" pitchFamily="34" charset="0"/>
            </a:endParaRPr>
          </a:p>
        </p:txBody>
      </p:sp>
      <p:sp>
        <p:nvSpPr>
          <p:cNvPr id="24" name="Textfeld 3"/>
          <p:cNvSpPr txBox="1">
            <a:spLocks noChangeArrowheads="1"/>
          </p:cNvSpPr>
          <p:nvPr/>
        </p:nvSpPr>
        <p:spPr bwMode="auto">
          <a:xfrm>
            <a:off x="34925" y="4443413"/>
            <a:ext cx="9040813" cy="2370137"/>
          </a:xfrm>
          <a:prstGeom prst="rect">
            <a:avLst/>
          </a:prstGeom>
          <a:solidFill>
            <a:srgbClr val="FFFF99">
              <a:alpha val="50000"/>
            </a:srgbClr>
          </a:solidFill>
          <a:ln>
            <a:noFill/>
          </a:ln>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Experimental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requirements</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p>
          <a:p>
            <a:pPr eaLnBrk="1" fontAlgn="base" hangingPunct="1">
              <a:spcBef>
                <a:spcPct val="0"/>
              </a:spcBef>
              <a:spcAft>
                <a:spcPct val="0"/>
              </a:spcAft>
              <a:buFontTx/>
              <a:buNone/>
              <a:defRPr/>
            </a:pPr>
            <a:r>
              <a:rPr lang="de-DE" altLang="de-DE"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a:p>
            <a:pPr eaLnBrk="1" fontAlgn="base" hangingPunct="1">
              <a:spcBef>
                <a:spcPct val="0"/>
              </a:spcBef>
              <a:spcAft>
                <a:spcPct val="0"/>
              </a:spcAft>
              <a:buFontTx/>
              <a:buNone/>
              <a:defRPr/>
            </a:pP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upgrade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BM@N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towards</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Au+Au</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collisions</a:t>
            </a:r>
            <a:endPar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457200" indent="-457200" eaLnBrk="1" fontAlgn="base" hangingPunct="1">
              <a:spcBef>
                <a:spcPct val="0"/>
              </a:spcBef>
              <a:spcAft>
                <a:spcPct val="0"/>
              </a:spcAft>
              <a:defRPr/>
            </a:pP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rPr>
              <a:t>hardware</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STS, DAQ, PSD, beam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pipe</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457200" indent="-457200" eaLnBrk="1" fontAlgn="base" hangingPunct="1">
              <a:spcBef>
                <a:spcPct val="0"/>
              </a:spcBef>
              <a:spcAft>
                <a:spcPct val="0"/>
              </a:spcAft>
              <a:defRPr/>
            </a:pP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software</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simulation</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reconstruction</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analysis</a:t>
            </a:r>
            <a:endPar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1" fontAlgn="base" hangingPunct="1">
              <a:spcBef>
                <a:spcPct val="0"/>
              </a:spcBef>
              <a:spcAft>
                <a:spcPct val="0"/>
              </a:spcAft>
              <a:buFontTx/>
              <a:buNone/>
              <a:defRPr/>
            </a:pP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Wingdings"/>
              </a:rPr>
              <a:t> </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Au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beams</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with</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intensities</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Symbol"/>
              </a:rPr>
              <a:t> </a:t>
            </a:r>
            <a:r>
              <a:rPr lang="en-US" altLang="de-DE" sz="2800" dirty="0" smtClean="0">
                <a:solidFill>
                  <a:srgbClr val="000000"/>
                </a:solidFill>
                <a:latin typeface="Tahoma" pitchFamily="34" charset="0"/>
              </a:rPr>
              <a:t>10</a:t>
            </a:r>
            <a:r>
              <a:rPr lang="en-US" altLang="de-DE" sz="2800" baseline="30000" dirty="0" smtClean="0">
                <a:solidFill>
                  <a:srgbClr val="000000"/>
                </a:solidFill>
                <a:latin typeface="Tahoma" pitchFamily="34" charset="0"/>
              </a:rPr>
              <a:t>6 </a:t>
            </a:r>
            <a:r>
              <a:rPr lang="en-US" altLang="de-DE" sz="2800" dirty="0" smtClean="0">
                <a:solidFill>
                  <a:srgbClr val="000000"/>
                </a:solidFill>
                <a:latin typeface="Tahoma" pitchFamily="34" charset="0"/>
              </a:rPr>
              <a:t>ions/sec </a:t>
            </a:r>
            <a:endParaRPr lang="de-DE" altLang="de-DE"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05478" name="Picture 7" descr="C:\Users\senger\AppData\Local\Temp\sts__v17g_CBM_STSPoints_SideView-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765175"/>
            <a:ext cx="4456112"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feld 1"/>
          <p:cNvSpPr txBox="1">
            <a:spLocks noChangeArrowheads="1"/>
          </p:cNvSpPr>
          <p:nvPr/>
        </p:nvSpPr>
        <p:spPr bwMode="auto">
          <a:xfrm>
            <a:off x="4894263" y="2916238"/>
            <a:ext cx="3422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de-DE" altLang="de-DE" sz="1800" smtClean="0">
                <a:solidFill>
                  <a:srgbClr val="FFFF00"/>
                </a:solidFill>
              </a:rPr>
              <a:t>central collision Au+Au 4A GeV</a:t>
            </a:r>
          </a:p>
        </p:txBody>
      </p:sp>
    </p:spTree>
    <p:extLst>
      <p:ext uri="{BB962C8B-B14F-4D97-AF65-F5344CB8AC3E}">
        <p14:creationId xmlns:p14="http://schemas.microsoft.com/office/powerpoint/2010/main" val="646359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sp>
        <p:nvSpPr>
          <p:cNvPr id="4" name="Foliennummernplatzhalter 3"/>
          <p:cNvSpPr>
            <a:spLocks noGrp="1"/>
          </p:cNvSpPr>
          <p:nvPr>
            <p:ph type="sldNum" sz="quarter" idx="12"/>
          </p:nvPr>
        </p:nvSpPr>
        <p:spPr/>
        <p:txBody>
          <a:bodyPr/>
          <a:lstStyle/>
          <a:p>
            <a:fld id="{125CBDDA-5CCF-8748-8988-9DC6C8981774}" type="slidenum">
              <a:rPr lang="de-DE" smtClean="0"/>
              <a:pPr/>
              <a:t>68</a:t>
            </a:fld>
            <a:endParaRPr lang="de-DE"/>
          </a:p>
        </p:txBody>
      </p:sp>
      <p:sp>
        <p:nvSpPr>
          <p:cNvPr id="5" name="Datumsplatzhalter 4"/>
          <p:cNvSpPr>
            <a:spLocks noGrp="1"/>
          </p:cNvSpPr>
          <p:nvPr>
            <p:ph type="dt" sz="half" idx="2"/>
          </p:nvPr>
        </p:nvSpPr>
        <p:spPr/>
        <p:txBody>
          <a:bodyPr/>
          <a:lstStyle/>
          <a:p>
            <a:r>
              <a:rPr lang="de-DE" smtClean="0">
                <a:solidFill>
                  <a:prstClr val="black"/>
                </a:solidFill>
              </a:rPr>
              <a:t>3 March 2017</a:t>
            </a:r>
            <a:endParaRPr lang="de-DE" dirty="0">
              <a:solidFill>
                <a:prstClr val="black"/>
              </a:solidFill>
            </a:endParaRPr>
          </a:p>
        </p:txBody>
      </p:sp>
      <p:sp>
        <p:nvSpPr>
          <p:cNvPr id="6" name="Fußzeilenplatzhalter 5"/>
          <p:cNvSpPr>
            <a:spLocks noGrp="1"/>
          </p:cNvSpPr>
          <p:nvPr>
            <p:ph type="ftr" sz="quarter" idx="3"/>
          </p:nvPr>
        </p:nvSpPr>
        <p:spPr/>
        <p:txBody>
          <a:bodyPr/>
          <a:lstStyle/>
          <a:p>
            <a:pPr algn="l"/>
            <a:r>
              <a:rPr lang="de-DE" smtClean="0">
                <a:solidFill>
                  <a:prstClr val="black"/>
                </a:solidFill>
              </a:rPr>
              <a:t>The Universe in the Laboratory | Prof. Dr. Paolo Giubellino</a:t>
            </a:r>
            <a:endParaRPr lang="de-DE" dirty="0">
              <a:solidFill>
                <a:prstClr val="black"/>
              </a:solidFill>
            </a:endParaRPr>
          </a:p>
        </p:txBody>
      </p:sp>
      <p:pic>
        <p:nvPicPr>
          <p:cNvPr id="24578" name="Picture 2" descr="C:\Users\senger\AppData\Local\Microsoft\Windows\Temporary Internet Files\Content.Outlook\JE4H31NI\15_0606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24425"/>
            <a:ext cx="9433048" cy="688242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71600" y="5157192"/>
            <a:ext cx="3983078" cy="769441"/>
          </a:xfrm>
          <a:prstGeom prst="rect">
            <a:avLst/>
          </a:prstGeom>
        </p:spPr>
        <p:txBody>
          <a:bodyPr vert="horz" wrap="none" lIns="91440" tIns="45720" rIns="91440" bIns="45720" rtlCol="0" anchor="t">
            <a:spAutoFit/>
          </a:bodyPr>
          <a:lstStyle/>
          <a:p>
            <a:pPr algn="l"/>
            <a:r>
              <a:rPr lang="de-D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Status </a:t>
            </a:r>
            <a:r>
              <a:rPr lang="de-D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of</a:t>
            </a:r>
            <a:r>
              <a:rPr lang="de-D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FAIR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3718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019" t="1406" r="1008" b="8935"/>
          <a:stretch/>
        </p:blipFill>
        <p:spPr bwMode="auto">
          <a:xfrm>
            <a:off x="314965" y="1085097"/>
            <a:ext cx="8747080" cy="491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203" name="Rectangle 14"/>
          <p:cNvSpPr>
            <a:spLocks/>
          </p:cNvSpPr>
          <p:nvPr/>
        </p:nvSpPr>
        <p:spPr bwMode="auto">
          <a:xfrm>
            <a:off x="5599100" y="1265117"/>
            <a:ext cx="3544900" cy="99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fontAlgn="base">
              <a:spcBef>
                <a:spcPct val="0"/>
              </a:spcBef>
              <a:spcAft>
                <a:spcPct val="0"/>
              </a:spcAft>
            </a:pPr>
            <a:r>
              <a:rPr lang="en-US" sz="2000" dirty="0">
                <a:solidFill>
                  <a:srgbClr val="14425D"/>
                </a:solidFill>
                <a:latin typeface="Arial" panose="020B0604020202020204" pitchFamily="34" charset="0"/>
                <a:cs typeface="Arial" panose="020B0604020202020204" pitchFamily="34" charset="0"/>
              </a:rPr>
              <a:t>Synchrotrons:    1.1 km</a:t>
            </a:r>
          </a:p>
          <a:p>
            <a:pPr marL="39688" fontAlgn="base">
              <a:spcBef>
                <a:spcPct val="0"/>
              </a:spcBef>
              <a:spcAft>
                <a:spcPct val="0"/>
              </a:spcAft>
            </a:pPr>
            <a:r>
              <a:rPr lang="en-US" sz="2000" dirty="0">
                <a:solidFill>
                  <a:srgbClr val="14425D"/>
                </a:solidFill>
                <a:latin typeface="Arial" panose="020B0604020202020204" pitchFamily="34" charset="0"/>
                <a:cs typeface="Arial" panose="020B0604020202020204" pitchFamily="34" charset="0"/>
              </a:rPr>
              <a:t>HESR:		    </a:t>
            </a:r>
            <a:r>
              <a:rPr lang="en-US" sz="2000" dirty="0" smtClean="0">
                <a:solidFill>
                  <a:srgbClr val="14425D"/>
                </a:solidFill>
                <a:latin typeface="Arial" panose="020B0604020202020204" pitchFamily="34" charset="0"/>
                <a:cs typeface="Arial" panose="020B0604020202020204" pitchFamily="34" charset="0"/>
              </a:rPr>
              <a:t>0.6 </a:t>
            </a:r>
            <a:r>
              <a:rPr lang="en-US" sz="2000" dirty="0">
                <a:solidFill>
                  <a:srgbClr val="14425D"/>
                </a:solidFill>
                <a:latin typeface="Arial" panose="020B0604020202020204" pitchFamily="34" charset="0"/>
                <a:cs typeface="Arial" panose="020B0604020202020204" pitchFamily="34" charset="0"/>
              </a:rPr>
              <a:t>km</a:t>
            </a:r>
          </a:p>
          <a:p>
            <a:pPr marL="39688" fontAlgn="base">
              <a:spcBef>
                <a:spcPct val="0"/>
              </a:spcBef>
              <a:spcAft>
                <a:spcPct val="0"/>
              </a:spcAft>
            </a:pPr>
            <a:r>
              <a:rPr lang="en-US" sz="2000" dirty="0">
                <a:solidFill>
                  <a:srgbClr val="14425D"/>
                </a:solidFill>
                <a:latin typeface="Arial" panose="020B0604020202020204" pitchFamily="34" charset="0"/>
                <a:cs typeface="Arial" panose="020B0604020202020204" pitchFamily="34" charset="0"/>
              </a:rPr>
              <a:t>With beamlines: 3.2 km</a:t>
            </a:r>
          </a:p>
        </p:txBody>
      </p:sp>
      <p:sp>
        <p:nvSpPr>
          <p:cNvPr id="8205" name="Rectangle 16"/>
          <p:cNvSpPr>
            <a:spLocks/>
          </p:cNvSpPr>
          <p:nvPr/>
        </p:nvSpPr>
        <p:spPr bwMode="auto">
          <a:xfrm>
            <a:off x="341530" y="3200332"/>
            <a:ext cx="1106615" cy="63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fontAlgn="base">
              <a:spcBef>
                <a:spcPct val="0"/>
              </a:spcBef>
              <a:spcAft>
                <a:spcPct val="0"/>
              </a:spcAft>
            </a:pPr>
            <a:r>
              <a:rPr lang="en-US" dirty="0">
                <a:solidFill>
                  <a:srgbClr val="14425D"/>
                </a:solidFill>
                <a:latin typeface="Arial" panose="020B0604020202020204" pitchFamily="34" charset="0"/>
                <a:cs typeface="Arial" panose="020B0604020202020204" pitchFamily="34" charset="0"/>
              </a:rPr>
              <a:t>Existing SIS 18</a:t>
            </a:r>
          </a:p>
        </p:txBody>
      </p:sp>
      <p:sp>
        <p:nvSpPr>
          <p:cNvPr id="8206" name="Rectangle 1"/>
          <p:cNvSpPr>
            <a:spLocks noGrp="1" noChangeArrowheads="1"/>
          </p:cNvSpPr>
          <p:nvPr>
            <p:ph type="title" idx="4294967295"/>
          </p:nvPr>
        </p:nvSpPr>
        <p:spPr>
          <a:xfrm>
            <a:off x="0" y="-5028"/>
            <a:ext cx="9144000" cy="928688"/>
          </a:xfrm>
          <a:ln>
            <a:noFill/>
          </a:ln>
        </p:spPr>
        <p:txBody>
          <a:bodyPr lIns="91440" tIns="45720" rIns="91440" bIns="45720" anchor="ct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dirty="0" smtClean="0">
                <a:latin typeface="Tahoma" panose="020B0604030504040204" pitchFamily="34" charset="0"/>
                <a:ea typeface="Tahoma" panose="020B0604030504040204" pitchFamily="34" charset="0"/>
                <a:cs typeface="Tahoma" panose="020B0604030504040204" pitchFamily="34" charset="0"/>
              </a:rPr>
              <a:t>FAIR Civil Construction </a:t>
            </a:r>
            <a:endParaRPr lang="de-DE" sz="3600" dirty="0" smtClean="0">
              <a:latin typeface="Tahoma" panose="020B0604030504040204" pitchFamily="34" charset="0"/>
              <a:ea typeface="Tahoma" panose="020B0604030504040204" pitchFamily="34" charset="0"/>
              <a:cs typeface="Tahoma" panose="020B0604030504040204" pitchFamily="34" charset="0"/>
            </a:endParaRPr>
          </a:p>
        </p:txBody>
      </p:sp>
      <p:sp>
        <p:nvSpPr>
          <p:cNvPr id="19" name="Rectangle 14"/>
          <p:cNvSpPr>
            <a:spLocks/>
          </p:cNvSpPr>
          <p:nvPr/>
        </p:nvSpPr>
        <p:spPr bwMode="auto">
          <a:xfrm>
            <a:off x="269960" y="5045537"/>
            <a:ext cx="6533780" cy="152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fontAlgn="base">
              <a:spcBef>
                <a:spcPct val="0"/>
              </a:spcBef>
              <a:spcAft>
                <a:spcPct val="0"/>
              </a:spcAft>
            </a:pPr>
            <a:r>
              <a:rPr lang="en-US" sz="2000" dirty="0">
                <a:solidFill>
                  <a:srgbClr val="9F2936"/>
                </a:solidFill>
                <a:latin typeface="Arial" panose="020B0604020202020204" pitchFamily="34" charset="0"/>
                <a:cs typeface="Arial" panose="020B0604020202020204" pitchFamily="34" charset="0"/>
              </a:rPr>
              <a:t>Total area &gt; 200 000 m</a:t>
            </a:r>
            <a:r>
              <a:rPr lang="en-US" sz="2000" baseline="30000" dirty="0">
                <a:solidFill>
                  <a:srgbClr val="9F2936"/>
                </a:solidFill>
                <a:latin typeface="Arial" panose="020B0604020202020204" pitchFamily="34" charset="0"/>
                <a:cs typeface="Arial" panose="020B0604020202020204" pitchFamily="34" charset="0"/>
              </a:rPr>
              <a:t>2</a:t>
            </a:r>
          </a:p>
          <a:p>
            <a:pPr marL="39688" fontAlgn="base">
              <a:spcBef>
                <a:spcPct val="0"/>
              </a:spcBef>
              <a:spcAft>
                <a:spcPct val="0"/>
              </a:spcAft>
            </a:pPr>
            <a:r>
              <a:rPr lang="en-US" sz="2000" dirty="0">
                <a:solidFill>
                  <a:srgbClr val="9F2936"/>
                </a:solidFill>
                <a:latin typeface="Arial" panose="020B0604020202020204" pitchFamily="34" charset="0"/>
                <a:cs typeface="Arial" panose="020B0604020202020204" pitchFamily="34" charset="0"/>
              </a:rPr>
              <a:t>Area buildings ~ 98 000 m</a:t>
            </a:r>
            <a:r>
              <a:rPr lang="en-US" sz="2000" baseline="30000" dirty="0">
                <a:solidFill>
                  <a:srgbClr val="9F2936"/>
                </a:solidFill>
                <a:latin typeface="Arial" panose="020B0604020202020204" pitchFamily="34" charset="0"/>
                <a:cs typeface="Arial" panose="020B0604020202020204" pitchFamily="34" charset="0"/>
              </a:rPr>
              <a:t>2</a:t>
            </a:r>
          </a:p>
          <a:p>
            <a:pPr marL="39688" fontAlgn="base">
              <a:spcBef>
                <a:spcPct val="0"/>
              </a:spcBef>
              <a:spcAft>
                <a:spcPct val="0"/>
              </a:spcAft>
            </a:pPr>
            <a:r>
              <a:rPr lang="en-US" sz="2000" dirty="0">
                <a:solidFill>
                  <a:srgbClr val="9F2936"/>
                </a:solidFill>
                <a:latin typeface="Arial" panose="020B0604020202020204" pitchFamily="34" charset="0"/>
                <a:cs typeface="Arial" panose="020B0604020202020204" pitchFamily="34" charset="0"/>
              </a:rPr>
              <a:t>Usable area ~ 135 000 m</a:t>
            </a:r>
            <a:r>
              <a:rPr lang="en-US" sz="2000" baseline="30000" dirty="0">
                <a:solidFill>
                  <a:srgbClr val="9F2936"/>
                </a:solidFill>
                <a:latin typeface="Arial" panose="020B0604020202020204" pitchFamily="34" charset="0"/>
                <a:cs typeface="Arial" panose="020B0604020202020204" pitchFamily="34" charset="0"/>
              </a:rPr>
              <a:t>2</a:t>
            </a:r>
          </a:p>
          <a:p>
            <a:pPr marL="39688" fontAlgn="base">
              <a:spcBef>
                <a:spcPct val="0"/>
              </a:spcBef>
              <a:spcAft>
                <a:spcPct val="0"/>
              </a:spcAft>
            </a:pPr>
            <a:r>
              <a:rPr lang="en-US" sz="2000" dirty="0">
                <a:solidFill>
                  <a:srgbClr val="9F2936"/>
                </a:solidFill>
                <a:latin typeface="Arial" panose="020B0604020202020204" pitchFamily="34" charset="0"/>
                <a:cs typeface="Arial" panose="020B0604020202020204" pitchFamily="34" charset="0"/>
              </a:rPr>
              <a:t>Volume of buildings ~ 1 049 000 m</a:t>
            </a:r>
            <a:r>
              <a:rPr lang="en-US" sz="2000" baseline="30000" dirty="0">
                <a:solidFill>
                  <a:srgbClr val="9F2936"/>
                </a:solidFill>
                <a:latin typeface="Arial" panose="020B0604020202020204" pitchFamily="34" charset="0"/>
                <a:cs typeface="Arial" panose="020B0604020202020204" pitchFamily="34" charset="0"/>
              </a:rPr>
              <a:t>3</a:t>
            </a:r>
          </a:p>
          <a:p>
            <a:pPr marL="39688" fontAlgn="base">
              <a:spcBef>
                <a:spcPct val="0"/>
              </a:spcBef>
              <a:spcAft>
                <a:spcPct val="0"/>
              </a:spcAft>
            </a:pPr>
            <a:r>
              <a:rPr lang="en-US" sz="2000" dirty="0" smtClean="0">
                <a:solidFill>
                  <a:srgbClr val="9F2936"/>
                </a:solidFill>
                <a:latin typeface="Arial" panose="020B0604020202020204" pitchFamily="34" charset="0"/>
                <a:cs typeface="Arial" panose="020B0604020202020204" pitchFamily="34" charset="0"/>
              </a:rPr>
              <a:t>Substructure: 1350 </a:t>
            </a:r>
            <a:r>
              <a:rPr lang="en-US" sz="2000" dirty="0">
                <a:solidFill>
                  <a:srgbClr val="9F2936"/>
                </a:solidFill>
                <a:latin typeface="Arial" panose="020B0604020202020204" pitchFamily="34" charset="0"/>
                <a:cs typeface="Arial" panose="020B0604020202020204" pitchFamily="34" charset="0"/>
              </a:rPr>
              <a:t>pillars, </a:t>
            </a:r>
            <a:r>
              <a:rPr lang="en-US" sz="2000" dirty="0" smtClean="0">
                <a:solidFill>
                  <a:srgbClr val="9F2936"/>
                </a:solidFill>
                <a:latin typeface="Arial" panose="020B0604020202020204" pitchFamily="34" charset="0"/>
                <a:cs typeface="Arial" panose="020B0604020202020204" pitchFamily="34" charset="0"/>
              </a:rPr>
              <a:t> 60 </a:t>
            </a:r>
            <a:r>
              <a:rPr lang="en-US" sz="2000" dirty="0">
                <a:solidFill>
                  <a:srgbClr val="9F2936"/>
                </a:solidFill>
                <a:latin typeface="Arial" panose="020B0604020202020204" pitchFamily="34" charset="0"/>
                <a:cs typeface="Arial" panose="020B0604020202020204" pitchFamily="34" charset="0"/>
              </a:rPr>
              <a:t>m deep</a:t>
            </a:r>
          </a:p>
        </p:txBody>
      </p:sp>
      <p:sp>
        <p:nvSpPr>
          <p:cNvPr id="5" name="Slide Number Placeholder 4"/>
          <p:cNvSpPr>
            <a:spLocks noGrp="1"/>
          </p:cNvSpPr>
          <p:nvPr>
            <p:ph type="sldNum" sz="quarter" idx="12"/>
          </p:nvPr>
        </p:nvSpPr>
        <p:spPr/>
        <p:txBody>
          <a:bodyPr/>
          <a:lstStyle/>
          <a:p>
            <a:pPr>
              <a:defRPr/>
            </a:pPr>
            <a:fld id="{8318FD4D-F9D6-4FD7-A96E-8F0752404E5C}" type="slidenum">
              <a:rPr lang="en-GB" smtClean="0">
                <a:solidFill>
                  <a:prstClr val="black"/>
                </a:solidFill>
              </a:rPr>
              <a:pPr>
                <a:defRPr/>
              </a:pPr>
              <a:t>69</a:t>
            </a:fld>
            <a:endParaRPr lang="en-GB">
              <a:solidFill>
                <a:prstClr val="black"/>
              </a:solidFill>
            </a:endParaRPr>
          </a:p>
        </p:txBody>
      </p:sp>
    </p:spTree>
    <p:extLst>
      <p:ext uri="{BB962C8B-B14F-4D97-AF65-F5344CB8AC3E}">
        <p14:creationId xmlns:p14="http://schemas.microsoft.com/office/powerpoint/2010/main" val="96134310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89856" y="908720"/>
            <a:ext cx="8550696" cy="1723549"/>
          </a:xfrm>
          <a:prstGeom prst="rect">
            <a:avLst/>
          </a:prstGeom>
        </p:spPr>
        <p:txBody>
          <a:bodyPr wrap="square">
            <a:spAutoFit/>
          </a:bodyPr>
          <a:lstStyle/>
          <a:p>
            <a:endParaRPr lang="en-US" sz="1400" dirty="0">
              <a:solidFill>
                <a:srgbClr val="000000"/>
              </a:solidFill>
              <a:latin typeface="Verdana"/>
            </a:endParaRPr>
          </a:p>
          <a:p>
            <a:r>
              <a:rPr lang="en-US" sz="2800" dirty="0">
                <a:solidFill>
                  <a:srgbClr val="000000"/>
                </a:solidFill>
              </a:rPr>
              <a:t>E</a:t>
            </a:r>
            <a:r>
              <a:rPr lang="en-US" sz="2800" baseline="-25000" dirty="0">
                <a:solidFill>
                  <a:srgbClr val="000000"/>
                </a:solidFill>
              </a:rPr>
              <a:t>A</a:t>
            </a:r>
            <a:r>
              <a:rPr lang="en-US" sz="2800" dirty="0">
                <a:solidFill>
                  <a:srgbClr val="000000"/>
                </a:solidFill>
              </a:rPr>
              <a:t>(</a:t>
            </a:r>
            <a:r>
              <a:rPr lang="el-GR" sz="2800" dirty="0">
                <a:solidFill>
                  <a:srgbClr val="000000"/>
                </a:solidFill>
              </a:rPr>
              <a:t>ρ,δ) = </a:t>
            </a:r>
            <a:r>
              <a:rPr lang="en-US" sz="2800" dirty="0">
                <a:solidFill>
                  <a:srgbClr val="000000"/>
                </a:solidFill>
              </a:rPr>
              <a:t>E</a:t>
            </a:r>
            <a:r>
              <a:rPr lang="en-US" sz="2800" baseline="-25000" dirty="0">
                <a:solidFill>
                  <a:srgbClr val="000000"/>
                </a:solidFill>
              </a:rPr>
              <a:t>A</a:t>
            </a:r>
            <a:r>
              <a:rPr lang="en-US" sz="2800" dirty="0">
                <a:solidFill>
                  <a:srgbClr val="000000"/>
                </a:solidFill>
              </a:rPr>
              <a:t>(</a:t>
            </a:r>
            <a:r>
              <a:rPr lang="el-GR" sz="2800" dirty="0">
                <a:solidFill>
                  <a:srgbClr val="000000"/>
                </a:solidFill>
              </a:rPr>
              <a:t>ρ,0) + </a:t>
            </a:r>
            <a:r>
              <a:rPr lang="en-US" sz="2800" dirty="0" err="1">
                <a:solidFill>
                  <a:srgbClr val="FF0000"/>
                </a:solidFill>
              </a:rPr>
              <a:t>E</a:t>
            </a:r>
            <a:r>
              <a:rPr lang="en-US" sz="2800" baseline="-25000" dirty="0" err="1">
                <a:solidFill>
                  <a:srgbClr val="FF0000"/>
                </a:solidFill>
              </a:rPr>
              <a:t>sym</a:t>
            </a:r>
            <a:r>
              <a:rPr lang="en-US" sz="2800" dirty="0">
                <a:solidFill>
                  <a:srgbClr val="FF0000"/>
                </a:solidFill>
              </a:rPr>
              <a:t>(</a:t>
            </a:r>
            <a:r>
              <a:rPr lang="el-GR" sz="2800" dirty="0">
                <a:solidFill>
                  <a:srgbClr val="FF0000"/>
                </a:solidFill>
              </a:rPr>
              <a:t>ρ)</a:t>
            </a:r>
            <a:r>
              <a:rPr lang="el-GR" sz="2800" dirty="0">
                <a:solidFill>
                  <a:srgbClr val="000000"/>
                </a:solidFill>
              </a:rPr>
              <a:t>·δ</a:t>
            </a:r>
            <a:r>
              <a:rPr lang="el-GR" sz="2800" baseline="30000" dirty="0">
                <a:solidFill>
                  <a:srgbClr val="000000"/>
                </a:solidFill>
              </a:rPr>
              <a:t>2</a:t>
            </a:r>
            <a:r>
              <a:rPr lang="el-GR" sz="2800" dirty="0">
                <a:solidFill>
                  <a:srgbClr val="000000"/>
                </a:solidFill>
              </a:rPr>
              <a:t> + </a:t>
            </a:r>
            <a:r>
              <a:rPr lang="en-US" sz="2800" dirty="0">
                <a:solidFill>
                  <a:srgbClr val="000000"/>
                </a:solidFill>
              </a:rPr>
              <a:t>O(</a:t>
            </a:r>
            <a:r>
              <a:rPr lang="el-GR" sz="2800" dirty="0">
                <a:solidFill>
                  <a:srgbClr val="000000"/>
                </a:solidFill>
              </a:rPr>
              <a:t>δ</a:t>
            </a:r>
            <a:r>
              <a:rPr lang="el-GR" sz="2800" baseline="30000" dirty="0">
                <a:solidFill>
                  <a:srgbClr val="000000"/>
                </a:solidFill>
              </a:rPr>
              <a:t>4</a:t>
            </a:r>
            <a:r>
              <a:rPr lang="el-GR" sz="2800" dirty="0" smtClean="0">
                <a:solidFill>
                  <a:srgbClr val="000000"/>
                </a:solidFill>
              </a:rPr>
              <a:t>)</a:t>
            </a:r>
            <a:endParaRPr lang="de-DE" sz="2800" dirty="0" smtClean="0">
              <a:solidFill>
                <a:srgbClr val="000000"/>
              </a:solidFill>
            </a:endParaRPr>
          </a:p>
          <a:p>
            <a:endParaRPr lang="de-DE" sz="800" dirty="0" smtClean="0">
              <a:solidFill>
                <a:srgbClr val="000000"/>
              </a:solidFill>
            </a:endParaRPr>
          </a:p>
          <a:p>
            <a:r>
              <a:rPr lang="de-DE" sz="2400" dirty="0" err="1" smtClean="0">
                <a:solidFill>
                  <a:srgbClr val="000000"/>
                </a:solidFill>
              </a:rPr>
              <a:t>with</a:t>
            </a:r>
            <a:r>
              <a:rPr lang="de-DE" sz="2400" dirty="0" smtClean="0">
                <a:solidFill>
                  <a:srgbClr val="000000"/>
                </a:solidFill>
              </a:rPr>
              <a:t> </a:t>
            </a:r>
            <a:r>
              <a:rPr lang="de-DE" sz="2400" dirty="0" err="1" smtClean="0">
                <a:solidFill>
                  <a:srgbClr val="000000"/>
                </a:solidFill>
              </a:rPr>
              <a:t>asymmetry</a:t>
            </a:r>
            <a:r>
              <a:rPr lang="de-DE" sz="2400" dirty="0" smtClean="0">
                <a:solidFill>
                  <a:srgbClr val="000000"/>
                </a:solidFill>
              </a:rPr>
              <a:t> </a:t>
            </a:r>
            <a:r>
              <a:rPr lang="de-DE" sz="2400" dirty="0" err="1" smtClean="0">
                <a:solidFill>
                  <a:srgbClr val="000000"/>
                </a:solidFill>
              </a:rPr>
              <a:t>parameter</a:t>
            </a:r>
            <a:r>
              <a:rPr lang="de-DE" sz="2800" dirty="0" smtClean="0">
                <a:solidFill>
                  <a:srgbClr val="000000"/>
                </a:solidFill>
              </a:rPr>
              <a:t> </a:t>
            </a:r>
            <a:r>
              <a:rPr lang="el-GR" sz="2800" dirty="0" smtClean="0">
                <a:solidFill>
                  <a:srgbClr val="000000"/>
                </a:solidFill>
              </a:rPr>
              <a:t>δ</a:t>
            </a:r>
            <a:r>
              <a:rPr lang="el-GR" sz="2800" dirty="0">
                <a:solidFill>
                  <a:srgbClr val="000000"/>
                </a:solidFill>
              </a:rPr>
              <a:t>= (ρ</a:t>
            </a:r>
            <a:r>
              <a:rPr lang="en-US" sz="2800" baseline="-25000" dirty="0">
                <a:solidFill>
                  <a:srgbClr val="000000"/>
                </a:solidFill>
              </a:rPr>
              <a:t>n</a:t>
            </a:r>
            <a:r>
              <a:rPr lang="en-US" sz="2800" dirty="0">
                <a:solidFill>
                  <a:srgbClr val="000000"/>
                </a:solidFill>
              </a:rPr>
              <a:t>–</a:t>
            </a:r>
            <a:r>
              <a:rPr lang="el-GR" sz="2800" dirty="0">
                <a:solidFill>
                  <a:srgbClr val="000000"/>
                </a:solidFill>
              </a:rPr>
              <a:t>ρ</a:t>
            </a:r>
            <a:r>
              <a:rPr lang="en-US" sz="2800" baseline="-25000" dirty="0">
                <a:solidFill>
                  <a:srgbClr val="000000"/>
                </a:solidFill>
              </a:rPr>
              <a:t>p</a:t>
            </a:r>
            <a:r>
              <a:rPr lang="en-US" sz="2800" dirty="0" smtClean="0">
                <a:solidFill>
                  <a:srgbClr val="000000"/>
                </a:solidFill>
              </a:rPr>
              <a:t>)/</a:t>
            </a:r>
            <a:r>
              <a:rPr lang="el-GR" sz="2800" dirty="0" smtClean="0">
                <a:solidFill>
                  <a:srgbClr val="000000"/>
                </a:solidFill>
              </a:rPr>
              <a:t>ρ</a:t>
            </a:r>
            <a:endParaRPr lang="en-US" sz="2000" dirty="0">
              <a:solidFill>
                <a:srgbClr val="000000"/>
              </a:solidFill>
            </a:endParaRPr>
          </a:p>
          <a:p>
            <a:endParaRPr lang="el-GR" sz="2800" dirty="0">
              <a:solidFill>
                <a:srgbClr val="000000"/>
              </a:solidFill>
            </a:endParaRPr>
          </a:p>
        </p:txBody>
      </p:sp>
      <p:sp>
        <p:nvSpPr>
          <p:cNvPr id="3" name="Text Box 2"/>
          <p:cNvSpPr txBox="1">
            <a:spLocks noChangeArrowheads="1"/>
          </p:cNvSpPr>
          <p:nvPr/>
        </p:nvSpPr>
        <p:spPr bwMode="auto">
          <a:xfrm>
            <a:off x="-252536" y="0"/>
            <a:ext cx="9144000" cy="646331"/>
          </a:xfrm>
          <a:prstGeom prst="rect">
            <a:avLst/>
          </a:prstGeom>
          <a:noFill/>
          <a:ln>
            <a:noFill/>
          </a:ln>
          <a:effectLst/>
          <a:extLst/>
        </p:spPr>
        <p:txBody>
          <a:bodyPr>
            <a:spAutoFit/>
          </a:bodyPr>
          <a:lstStyle/>
          <a:p>
            <a:pPr algn="ctr" fontAlgn="base">
              <a:spcBef>
                <a:spcPct val="0"/>
              </a:spcBef>
              <a:spcAft>
                <a:spcPct val="0"/>
              </a:spcAft>
            </a:pPr>
            <a:r>
              <a:rPr lang="de-DE" altLang="de-DE" sz="3600" dirty="0" smtClean="0">
                <a:solidFill>
                  <a:srgbClr val="FF0000"/>
                </a:solidFill>
                <a:latin typeface="Tahoma" pitchFamily="34" charset="0"/>
              </a:rPr>
              <a:t>The </a:t>
            </a:r>
            <a:r>
              <a:rPr lang="de-DE" altLang="de-DE" sz="3600" dirty="0" err="1" smtClean="0">
                <a:solidFill>
                  <a:srgbClr val="FF0000"/>
                </a:solidFill>
                <a:latin typeface="Tahoma" pitchFamily="34" charset="0"/>
              </a:rPr>
              <a:t>symmetry</a:t>
            </a:r>
            <a:r>
              <a:rPr lang="de-DE" altLang="de-DE" sz="3600" dirty="0" smtClean="0">
                <a:solidFill>
                  <a:srgbClr val="FF0000"/>
                </a:solidFill>
                <a:latin typeface="Tahoma" pitchFamily="34" charset="0"/>
              </a:rPr>
              <a:t> </a:t>
            </a:r>
            <a:r>
              <a:rPr lang="de-DE" altLang="de-DE" sz="3600" dirty="0" err="1" smtClean="0">
                <a:solidFill>
                  <a:srgbClr val="FF0000"/>
                </a:solidFill>
                <a:latin typeface="Tahoma" pitchFamily="34" charset="0"/>
              </a:rPr>
              <a:t>energy</a:t>
            </a:r>
            <a:r>
              <a:rPr lang="de-DE" altLang="de-DE" sz="3600" dirty="0" smtClean="0">
                <a:solidFill>
                  <a:srgbClr val="FF0000"/>
                </a:solidFill>
                <a:latin typeface="Tahoma" pitchFamily="34" charset="0"/>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856" y="2336304"/>
            <a:ext cx="6693854" cy="422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4554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1S-3S-BUI-COM_130410_05"/>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8187"/>
          <a:stretch/>
        </p:blipFill>
        <p:spPr bwMode="auto">
          <a:xfrm>
            <a:off x="288925" y="354842"/>
            <a:ext cx="8604250" cy="592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9" descr="SIS100-300-S5-071108_0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011" b="41011"/>
          <a:stretch>
            <a:fillRect/>
          </a:stretch>
        </p:blipFill>
        <p:spPr bwMode="auto">
          <a:xfrm>
            <a:off x="0" y="5623821"/>
            <a:ext cx="9144000" cy="123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
          <p:cNvSpPr txBox="1">
            <a:spLocks noChangeArrowheads="1"/>
          </p:cNvSpPr>
          <p:nvPr/>
        </p:nvSpPr>
        <p:spPr bwMode="auto">
          <a:xfrm>
            <a:off x="0" y="0"/>
            <a:ext cx="9144000"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kern="0" dirty="0" smtClean="0">
                <a:solidFill>
                  <a:srgbClr val="14425D"/>
                </a:solidFill>
                <a:latin typeface="Tahoma" panose="020B0604030504040204" pitchFamily="34" charset="0"/>
                <a:ea typeface="Tahoma" panose="020B0604030504040204" pitchFamily="34" charset="0"/>
                <a:cs typeface="Tahoma" panose="020B0604030504040204" pitchFamily="34" charset="0"/>
              </a:rPr>
              <a:t>Tunnel for SIS100/300</a:t>
            </a:r>
            <a:endParaRPr lang="de-DE" sz="3600" kern="0" dirty="0" smtClean="0">
              <a:solidFill>
                <a:srgbClr val="14425D"/>
              </a:solidFill>
              <a:latin typeface="Tahoma" panose="020B0604030504040204" pitchFamily="34" charset="0"/>
              <a:ea typeface="Tahoma" panose="020B0604030504040204" pitchFamily="34" charset="0"/>
              <a:cs typeface="Tahoma" panose="020B0604030504040204" pitchFamily="34" charset="0"/>
            </a:endParaRPr>
          </a:p>
        </p:txBody>
      </p:sp>
      <p:pic>
        <p:nvPicPr>
          <p:cNvPr id="64517" name="Picture 10"/>
          <p:cNvPicPr>
            <a:picLocks noChangeAspect="1" noChangeArrowheads="1"/>
          </p:cNvPicPr>
          <p:nvPr/>
        </p:nvPicPr>
        <p:blipFill>
          <a:blip r:embed="rId5">
            <a:extLst>
              <a:ext uri="{28A0092B-C50C-407E-A947-70E740481C1C}">
                <a14:useLocalDpi xmlns:a14="http://schemas.microsoft.com/office/drawing/2010/main" val="0"/>
              </a:ext>
            </a:extLst>
          </a:blip>
          <a:srcRect l="4665" t="20784" r="25577" b="13988"/>
          <a:stretch>
            <a:fillRect/>
          </a:stretch>
        </p:blipFill>
        <p:spPr bwMode="auto">
          <a:xfrm>
            <a:off x="2628900" y="1799894"/>
            <a:ext cx="3455988"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defRPr/>
            </a:pPr>
            <a:fld id="{37D1B6A7-421C-4EEA-AABB-13A56A6124CA}" type="slidenum">
              <a:rPr lang="de-DE" smtClean="0"/>
              <a:pPr>
                <a:defRPr/>
              </a:pPr>
              <a:t>70</a:t>
            </a:fld>
            <a:endParaRPr lang="de-DE"/>
          </a:p>
        </p:txBody>
      </p:sp>
    </p:spTree>
    <p:extLst>
      <p:ext uri="{BB962C8B-B14F-4D97-AF65-F5344CB8AC3E}">
        <p14:creationId xmlns:p14="http://schemas.microsoft.com/office/powerpoint/2010/main" val="16947452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10591484" cy="68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Textfeld 1"/>
          <p:cNvSpPr txBox="1"/>
          <p:nvPr/>
        </p:nvSpPr>
        <p:spPr>
          <a:xfrm>
            <a:off x="317220" y="620688"/>
            <a:ext cx="8647268" cy="1200329"/>
          </a:xfrm>
          <a:prstGeom prst="rect">
            <a:avLst/>
          </a:prstGeom>
          <a:noFill/>
        </p:spPr>
        <p:txBody>
          <a:bodyPr wrap="square" rtlCol="0">
            <a:spAutoFit/>
          </a:bodyPr>
          <a:lstStyle/>
          <a:p>
            <a:r>
              <a:rPr lang="de-DE" sz="2400" dirty="0" smtClean="0">
                <a:solidFill>
                  <a:srgbClr val="000000"/>
                </a:solidFill>
                <a:latin typeface="Tahoma" pitchFamily="34" charset="0"/>
                <a:ea typeface="Tahoma" pitchFamily="34" charset="0"/>
                <a:cs typeface="Tahoma" pitchFamily="34" charset="0"/>
              </a:rPr>
              <a:t>The </a:t>
            </a:r>
            <a:r>
              <a:rPr lang="de-DE" sz="2400" dirty="0" err="1" smtClean="0">
                <a:solidFill>
                  <a:srgbClr val="000000"/>
                </a:solidFill>
                <a:latin typeface="Tahoma" pitchFamily="34" charset="0"/>
                <a:ea typeface="Tahoma" pitchFamily="34" charset="0"/>
                <a:cs typeface="Tahoma" pitchFamily="34" charset="0"/>
              </a:rPr>
              <a:t>four</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most</a:t>
            </a:r>
            <a:r>
              <a:rPr lang="de-DE" sz="2400" dirty="0" smtClean="0">
                <a:solidFill>
                  <a:srgbClr val="000000"/>
                </a:solidFill>
                <a:latin typeface="Tahoma" pitchFamily="34" charset="0"/>
                <a:ea typeface="Tahoma" pitchFamily="34" charset="0"/>
                <a:cs typeface="Tahoma" pitchFamily="34" charset="0"/>
              </a:rPr>
              <a:t> powerful </a:t>
            </a:r>
            <a:r>
              <a:rPr lang="de-DE" sz="2400" dirty="0" err="1" smtClean="0">
                <a:solidFill>
                  <a:srgbClr val="000000"/>
                </a:solidFill>
                <a:latin typeface="Tahoma" pitchFamily="34" charset="0"/>
                <a:ea typeface="Tahoma" pitchFamily="34" charset="0"/>
                <a:cs typeface="Tahoma" pitchFamily="34" charset="0"/>
              </a:rPr>
              <a:t>drilling</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machines</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worldwide</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put</a:t>
            </a:r>
            <a:r>
              <a:rPr lang="de-DE" sz="2400" dirty="0" smtClean="0">
                <a:solidFill>
                  <a:srgbClr val="000000"/>
                </a:solidFill>
                <a:latin typeface="Tahoma" pitchFamily="34" charset="0"/>
                <a:ea typeface="Tahoma" pitchFamily="34" charset="0"/>
                <a:cs typeface="Tahoma" pitchFamily="34" charset="0"/>
              </a:rPr>
              <a:t> dow</a:t>
            </a:r>
            <a:r>
              <a:rPr lang="de-DE" sz="2400" dirty="0">
                <a:solidFill>
                  <a:srgbClr val="000000"/>
                </a:solidFill>
                <a:latin typeface="Tahoma" pitchFamily="34" charset="0"/>
                <a:ea typeface="Tahoma" pitchFamily="34" charset="0"/>
                <a:cs typeface="Tahoma" pitchFamily="34" charset="0"/>
              </a:rPr>
              <a:t>n</a:t>
            </a:r>
            <a:r>
              <a:rPr lang="de-DE" sz="2400" dirty="0" smtClean="0">
                <a:solidFill>
                  <a:srgbClr val="000000"/>
                </a:solidFill>
                <a:latin typeface="Tahoma" pitchFamily="34" charset="0"/>
                <a:ea typeface="Tahoma" pitchFamily="34" charset="0"/>
                <a:cs typeface="Tahoma" pitchFamily="34" charset="0"/>
              </a:rPr>
              <a:t> 1350 </a:t>
            </a:r>
            <a:r>
              <a:rPr lang="de-DE" sz="2400" dirty="0" err="1" smtClean="0">
                <a:solidFill>
                  <a:srgbClr val="000000"/>
                </a:solidFill>
                <a:latin typeface="Tahoma" pitchFamily="34" charset="0"/>
                <a:ea typeface="Tahoma" pitchFamily="34" charset="0"/>
                <a:cs typeface="Tahoma" pitchFamily="34" charset="0"/>
              </a:rPr>
              <a:t>reinforced</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concrete</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pillars</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of</a:t>
            </a:r>
            <a:r>
              <a:rPr lang="de-DE" sz="2400" dirty="0" smtClean="0">
                <a:solidFill>
                  <a:srgbClr val="000000"/>
                </a:solidFill>
                <a:latin typeface="Tahoma" pitchFamily="34" charset="0"/>
                <a:ea typeface="Tahoma" pitchFamily="34" charset="0"/>
                <a:cs typeface="Tahoma" pitchFamily="34" charset="0"/>
              </a:rPr>
              <a:t> 60 m </a:t>
            </a:r>
            <a:r>
              <a:rPr lang="de-DE" sz="2400" dirty="0" err="1" smtClean="0">
                <a:solidFill>
                  <a:srgbClr val="000000"/>
                </a:solidFill>
                <a:latin typeface="Tahoma" pitchFamily="34" charset="0"/>
                <a:ea typeface="Tahoma" pitchFamily="34" charset="0"/>
                <a:cs typeface="Tahoma" pitchFamily="34" charset="0"/>
              </a:rPr>
              <a:t>depth</a:t>
            </a:r>
            <a:r>
              <a:rPr lang="de-DE" sz="2400" dirty="0" smtClean="0">
                <a:solidFill>
                  <a:srgbClr val="000000"/>
                </a:solidFill>
                <a:latin typeface="Tahoma" pitchFamily="34" charset="0"/>
                <a:ea typeface="Tahoma" pitchFamily="34" charset="0"/>
                <a:cs typeface="Tahoma" pitchFamily="34" charset="0"/>
              </a:rPr>
              <a:t> </a:t>
            </a:r>
            <a:r>
              <a:rPr lang="de-DE" sz="2400" dirty="0" err="1" smtClean="0">
                <a:solidFill>
                  <a:srgbClr val="000000"/>
                </a:solidFill>
                <a:latin typeface="Tahoma" pitchFamily="34" charset="0"/>
                <a:ea typeface="Tahoma" pitchFamily="34" charset="0"/>
                <a:cs typeface="Tahoma" pitchFamily="34" charset="0"/>
              </a:rPr>
              <a:t>and</a:t>
            </a:r>
            <a:r>
              <a:rPr lang="de-DE" sz="2400" dirty="0" smtClean="0">
                <a:solidFill>
                  <a:srgbClr val="000000"/>
                </a:solidFill>
                <a:latin typeface="Tahoma" pitchFamily="34" charset="0"/>
                <a:ea typeface="Tahoma" pitchFamily="34" charset="0"/>
                <a:cs typeface="Tahoma" pitchFamily="34" charset="0"/>
              </a:rPr>
              <a:t> 1.2 m </a:t>
            </a:r>
            <a:r>
              <a:rPr lang="de-DE" sz="2400" dirty="0" err="1" smtClean="0">
                <a:solidFill>
                  <a:srgbClr val="000000"/>
                </a:solidFill>
                <a:latin typeface="Tahoma" pitchFamily="34" charset="0"/>
                <a:ea typeface="Tahoma" pitchFamily="34" charset="0"/>
                <a:cs typeface="Tahoma" pitchFamily="34" charset="0"/>
              </a:rPr>
              <a:t>diameter</a:t>
            </a:r>
            <a:r>
              <a:rPr lang="de-DE" sz="2400" dirty="0" smtClean="0">
                <a:solidFill>
                  <a:srgbClr val="000000"/>
                </a:solidFill>
                <a:latin typeface="Tahoma" pitchFamily="34" charset="0"/>
                <a:ea typeface="Tahoma" pitchFamily="34" charset="0"/>
                <a:cs typeface="Tahoma" pitchFamily="34" charset="0"/>
              </a:rPr>
              <a:t>.   </a:t>
            </a:r>
            <a:endParaRPr lang="de-DE" sz="2400" dirty="0">
              <a:solidFill>
                <a:srgbClr val="000000"/>
              </a:solidFill>
              <a:latin typeface="Tahoma" pitchFamily="34" charset="0"/>
              <a:ea typeface="Tahoma" pitchFamily="34" charset="0"/>
              <a:cs typeface="Tahoma" pitchFamily="34" charset="0"/>
            </a:endParaRPr>
          </a:p>
        </p:txBody>
      </p:sp>
      <p:sp>
        <p:nvSpPr>
          <p:cNvPr id="5" name="Textfeld 2"/>
          <p:cNvSpPr txBox="1">
            <a:spLocks noChangeArrowheads="1"/>
          </p:cNvSpPr>
          <p:nvPr/>
        </p:nvSpPr>
        <p:spPr bwMode="auto">
          <a:xfrm>
            <a:off x="28925" y="-27384"/>
            <a:ext cx="9115075" cy="646331"/>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sz="3600" dirty="0" err="1" smtClean="0">
                <a:solidFill>
                  <a:srgbClr val="002060"/>
                </a:solidFill>
                <a:latin typeface="Tahoma" pitchFamily="34" charset="0"/>
                <a:cs typeface="Tahoma" pitchFamily="34" charset="0"/>
              </a:rPr>
              <a:t>Civil</a:t>
            </a:r>
            <a:r>
              <a:rPr lang="de-DE" sz="3600" dirty="0" smtClean="0">
                <a:solidFill>
                  <a:srgbClr val="002060"/>
                </a:solidFill>
                <a:latin typeface="Tahoma" pitchFamily="34" charset="0"/>
                <a:cs typeface="Tahoma" pitchFamily="34" charset="0"/>
              </a:rPr>
              <a:t> </a:t>
            </a:r>
            <a:r>
              <a:rPr lang="de-DE" sz="3600" dirty="0" err="1" smtClean="0">
                <a:solidFill>
                  <a:srgbClr val="002060"/>
                </a:solidFill>
                <a:latin typeface="Tahoma" pitchFamily="34" charset="0"/>
                <a:cs typeface="Tahoma" pitchFamily="34" charset="0"/>
              </a:rPr>
              <a:t>construction</a:t>
            </a:r>
            <a:r>
              <a:rPr lang="de-DE" sz="3600" dirty="0" smtClean="0">
                <a:solidFill>
                  <a:srgbClr val="002060"/>
                </a:solidFill>
                <a:latin typeface="Tahoma" pitchFamily="34" charset="0"/>
                <a:cs typeface="Tahoma" pitchFamily="34" charset="0"/>
              </a:rPr>
              <a:t> (Status 2014)</a:t>
            </a:r>
            <a:endParaRPr lang="de-DE" sz="3600" dirty="0">
              <a:solidFill>
                <a:srgbClr val="002060"/>
              </a:solidFill>
              <a:latin typeface="Tahoma" pitchFamily="34" charset="0"/>
              <a:cs typeface="Tahoma" pitchFamily="34" charset="0"/>
            </a:endParaRPr>
          </a:p>
        </p:txBody>
      </p:sp>
    </p:spTree>
    <p:extLst>
      <p:ext uri="{BB962C8B-B14F-4D97-AF65-F5344CB8AC3E}">
        <p14:creationId xmlns:p14="http://schemas.microsoft.com/office/powerpoint/2010/main" val="5040585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idx="12"/>
          </p:nvPr>
        </p:nvSpPr>
        <p:spPr/>
        <p:txBody>
          <a:bodyPr/>
          <a:lstStyle/>
          <a:p>
            <a:pPr>
              <a:defRPr/>
            </a:pPr>
            <a:fld id="{B34651A7-0B32-4D61-8D77-BAB34003F387}" type="slidenum">
              <a:rPr lang="en-US" smtClean="0"/>
              <a:pPr>
                <a:defRPr/>
              </a:pPr>
              <a:t>72</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9808"/>
            <a:ext cx="9289032" cy="589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bwMode="auto">
          <a:xfrm>
            <a:off x="5364088" y="6368658"/>
            <a:ext cx="4032448" cy="4989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pPr>
            <a:endParaRPr lang="en-US" sz="2000">
              <a:solidFill>
                <a:srgbClr val="FFFFFF"/>
              </a:solidFill>
              <a:latin typeface="Times New Roman" pitchFamily="16" charset="0"/>
            </a:endParaRPr>
          </a:p>
        </p:txBody>
      </p:sp>
      <p:sp>
        <p:nvSpPr>
          <p:cNvPr id="2" name="Rechteck 1"/>
          <p:cNvSpPr/>
          <p:nvPr/>
        </p:nvSpPr>
        <p:spPr bwMode="auto">
          <a:xfrm>
            <a:off x="251520" y="6309320"/>
            <a:ext cx="3888432" cy="8216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pPr>
            <a:endParaRPr lang="en-US" sz="2000">
              <a:solidFill>
                <a:srgbClr val="FFFFFF"/>
              </a:solidFill>
              <a:latin typeface="Times New Roman" pitchFamily="16" charset="0"/>
            </a:endParaRPr>
          </a:p>
        </p:txBody>
      </p:sp>
      <p:sp>
        <p:nvSpPr>
          <p:cNvPr id="9" name="Foliennummernplatzhalter 7"/>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F5C264-46AB-4B31-8F78-F720C8F9FE16}" type="slidenum">
              <a:rPr lang="de-DE" smtClean="0">
                <a:solidFill>
                  <a:prstClr val="black">
                    <a:tint val="75000"/>
                  </a:prstClr>
                </a:solidFill>
              </a:rPr>
              <a:pPr>
                <a:defRPr/>
              </a:pPr>
              <a:t>72</a:t>
            </a:fld>
            <a:endParaRPr lang="de-DE">
              <a:solidFill>
                <a:prstClr val="black">
                  <a:tint val="75000"/>
                </a:prstClr>
              </a:solidFill>
            </a:endParaRPr>
          </a:p>
        </p:txBody>
      </p:sp>
    </p:spTree>
    <p:extLst>
      <p:ext uri="{BB962C8B-B14F-4D97-AF65-F5344CB8AC3E}">
        <p14:creationId xmlns:p14="http://schemas.microsoft.com/office/powerpoint/2010/main" val="6862393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a:spLocks noGrp="1"/>
          </p:cNvSpPr>
          <p:nvPr>
            <p:ph type="title"/>
          </p:nvPr>
        </p:nvSpPr>
        <p:spPr>
          <a:xfrm>
            <a:off x="302583" y="116632"/>
            <a:ext cx="6813550" cy="787400"/>
          </a:xfrm>
        </p:spPr>
        <p:txBody>
          <a:bodyPr>
            <a:normAutofit/>
          </a:bodyPr>
          <a:lstStyle/>
          <a:p>
            <a:pPr eaLnBrk="1" hangingPunct="1"/>
            <a:r>
              <a:rPr lang="en-US" altLang="en-US" sz="3600" b="0" dirty="0" smtClean="0">
                <a:latin typeface="Tahoma" panose="020B0604030504040204" pitchFamily="34" charset="0"/>
                <a:ea typeface="Tahoma" panose="020B0604030504040204" pitchFamily="34" charset="0"/>
                <a:cs typeface="Tahoma" panose="020B0604030504040204" pitchFamily="34" charset="0"/>
              </a:rPr>
              <a:t>FAIR Project Status</a:t>
            </a:r>
          </a:p>
        </p:txBody>
      </p:sp>
      <p:sp>
        <p:nvSpPr>
          <p:cNvPr id="8" name="Inhaltsplatzhalter 2"/>
          <p:cNvSpPr>
            <a:spLocks noGrp="1"/>
          </p:cNvSpPr>
          <p:nvPr>
            <p:ph idx="1"/>
          </p:nvPr>
        </p:nvSpPr>
        <p:spPr>
          <a:xfrm>
            <a:off x="-36512" y="1628800"/>
            <a:ext cx="4905550" cy="4748288"/>
          </a:xfrm>
        </p:spPr>
        <p:txBody>
          <a:bodyPr rtlCol="0">
            <a:normAutofit/>
          </a:bodyPr>
          <a:lstStyle/>
          <a:p>
            <a:pPr fontAlgn="auto">
              <a:spcBef>
                <a:spcPts val="1200"/>
              </a:spcBef>
              <a:spcAft>
                <a:spcPts val="0"/>
              </a:spcAft>
              <a:buFont typeface="Wingdings" pitchFamily="2" charset="2"/>
              <a:buChar char="Ø"/>
              <a:defRPr/>
            </a:pPr>
            <a:r>
              <a:rPr lang="en-US" sz="2000" dirty="0" smtClean="0">
                <a:latin typeface="Tahoma" panose="020B0604030504040204" pitchFamily="34" charset="0"/>
                <a:ea typeface="Tahoma" panose="020B0604030504040204" pitchFamily="34" charset="0"/>
                <a:cs typeface="Tahoma" panose="020B0604030504040204" pitchFamily="34" charset="0"/>
              </a:rPr>
              <a:t>Successful restart in 2015 and 2016</a:t>
            </a:r>
          </a:p>
          <a:p>
            <a:pPr fontAlgn="auto">
              <a:spcBef>
                <a:spcPts val="1200"/>
              </a:spcBef>
              <a:spcAft>
                <a:spcPts val="0"/>
              </a:spcAft>
              <a:buFont typeface="Wingdings" pitchFamily="2" charset="2"/>
              <a:buChar char="Ø"/>
              <a:defRPr/>
            </a:pPr>
            <a:r>
              <a:rPr lang="en-US" sz="2000" dirty="0" smtClean="0">
                <a:latin typeface="Tahoma" panose="020B0604030504040204" pitchFamily="34" charset="0"/>
                <a:ea typeface="Tahoma" panose="020B0604030504040204" pitchFamily="34" charset="0"/>
                <a:cs typeface="Tahoma" panose="020B0604030504040204" pitchFamily="34" charset="0"/>
              </a:rPr>
              <a:t>Comprehensive </a:t>
            </a:r>
            <a:r>
              <a:rPr lang="en-US" sz="2000" dirty="0">
                <a:latin typeface="Tahoma" panose="020B0604030504040204" pitchFamily="34" charset="0"/>
                <a:ea typeface="Tahoma" panose="020B0604030504040204" pitchFamily="34" charset="0"/>
                <a:cs typeface="Tahoma" panose="020B0604030504040204" pitchFamily="34" charset="0"/>
              </a:rPr>
              <a:t>civil construction plan</a:t>
            </a:r>
            <a:r>
              <a:rPr lang="en-US" sz="2000" dirty="0" smtClean="0">
                <a:latin typeface="Tahoma" panose="020B0604030504040204" pitchFamily="34" charset="0"/>
                <a:ea typeface="Tahoma" panose="020B0604030504040204" pitchFamily="34" charset="0"/>
                <a:cs typeface="Tahoma" panose="020B0604030504040204" pitchFamily="34" charset="0"/>
              </a:rPr>
              <a:t>: completion </a:t>
            </a:r>
            <a:r>
              <a:rPr lang="en-US" sz="2000" dirty="0">
                <a:latin typeface="Tahoma" panose="020B0604030504040204" pitchFamily="34" charset="0"/>
                <a:ea typeface="Tahoma" panose="020B0604030504040204" pitchFamily="34" charset="0"/>
                <a:cs typeface="Tahoma" panose="020B0604030504040204" pitchFamily="34" charset="0"/>
              </a:rPr>
              <a:t>of all buildings </a:t>
            </a:r>
            <a:r>
              <a:rPr lang="en-US" sz="2000" dirty="0" smtClean="0">
                <a:latin typeface="Tahoma" panose="020B0604030504040204" pitchFamily="34" charset="0"/>
                <a:ea typeface="Tahoma" panose="020B0604030504040204" pitchFamily="34" charset="0"/>
                <a:cs typeface="Tahoma" panose="020B0604030504040204" pitchFamily="34" charset="0"/>
              </a:rPr>
              <a:t>by 2022</a:t>
            </a:r>
            <a:endParaRPr lang="en-US" dirty="0">
              <a:latin typeface="Tahoma" panose="020B0604030504040204" pitchFamily="34" charset="0"/>
              <a:ea typeface="Tahoma" panose="020B0604030504040204" pitchFamily="34" charset="0"/>
              <a:cs typeface="Tahoma" panose="020B0604030504040204" pitchFamily="34" charset="0"/>
            </a:endParaRPr>
          </a:p>
          <a:p>
            <a:pPr fontAlgn="auto">
              <a:spcBef>
                <a:spcPts val="1200"/>
              </a:spcBef>
              <a:spcAft>
                <a:spcPts val="0"/>
              </a:spcAft>
              <a:buFont typeface="Wingdings" pitchFamily="2" charset="2"/>
              <a:buChar char="Ø"/>
              <a:defRPr/>
            </a:pPr>
            <a:r>
              <a:rPr lang="en-US" sz="2000" dirty="0" smtClean="0">
                <a:latin typeface="Tahoma" panose="020B0604030504040204" pitchFamily="34" charset="0"/>
                <a:ea typeface="Tahoma" panose="020B0604030504040204" pitchFamily="34" charset="0"/>
                <a:cs typeface="Tahoma" panose="020B0604030504040204" pitchFamily="34" charset="0"/>
              </a:rPr>
              <a:t>Full </a:t>
            </a:r>
            <a:r>
              <a:rPr lang="en-US" sz="2000" dirty="0">
                <a:latin typeface="Tahoma" panose="020B0604030504040204" pitchFamily="34" charset="0"/>
                <a:ea typeface="Tahoma" panose="020B0604030504040204" pitchFamily="34" charset="0"/>
                <a:cs typeface="Tahoma" panose="020B0604030504040204" pitchFamily="34" charset="0"/>
              </a:rPr>
              <a:t>integrated planning for </a:t>
            </a:r>
            <a:r>
              <a:rPr lang="en-US" sz="2000" dirty="0" smtClean="0">
                <a:latin typeface="Tahoma" panose="020B0604030504040204" pitchFamily="34" charset="0"/>
                <a:ea typeface="Tahoma" panose="020B0604030504040204" pitchFamily="34" charset="0"/>
                <a:cs typeface="Tahoma" panose="020B0604030504040204" pitchFamily="34" charset="0"/>
              </a:rPr>
              <a:t>construction </a:t>
            </a:r>
            <a:r>
              <a:rPr lang="en-US" sz="2000" dirty="0">
                <a:latin typeface="Tahoma" panose="020B0604030504040204" pitchFamily="34" charset="0"/>
                <a:ea typeface="Tahoma" panose="020B0604030504040204" pitchFamily="34" charset="0"/>
                <a:cs typeface="Tahoma" panose="020B0604030504040204" pitchFamily="34" charset="0"/>
              </a:rPr>
              <a:t>and commissioning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of the entire project</a:t>
            </a:r>
            <a:r>
              <a:rPr lang="en-US" sz="2000" dirty="0" smtClean="0">
                <a:latin typeface="Tahoma" panose="020B0604030504040204" pitchFamily="34" charset="0"/>
                <a:ea typeface="Tahoma" panose="020B0604030504040204" pitchFamily="34" charset="0"/>
                <a:cs typeface="Tahoma" panose="020B0604030504040204" pitchFamily="34" charset="0"/>
              </a:rPr>
              <a:t>: Completion of the full </a:t>
            </a:r>
            <a:r>
              <a:rPr lang="en-US" sz="2000" dirty="0">
                <a:latin typeface="Tahoma" panose="020B0604030504040204" pitchFamily="34" charset="0"/>
                <a:ea typeface="Tahoma" panose="020B0604030504040204" pitchFamily="34" charset="0"/>
                <a:cs typeface="Tahoma" panose="020B0604030504040204" pitchFamily="34" charset="0"/>
              </a:rPr>
              <a:t>FAIR facility by </a:t>
            </a:r>
            <a:r>
              <a:rPr lang="en-US" sz="2000" dirty="0" smtClean="0">
                <a:latin typeface="Tahoma" panose="020B0604030504040204" pitchFamily="34" charset="0"/>
                <a:ea typeface="Tahoma" panose="020B0604030504040204" pitchFamily="34" charset="0"/>
                <a:cs typeface="Tahoma" panose="020B0604030504040204" pitchFamily="34" charset="0"/>
              </a:rPr>
              <a:t>2025.</a:t>
            </a:r>
          </a:p>
          <a:p>
            <a:pPr fontAlgn="auto">
              <a:spcBef>
                <a:spcPts val="1200"/>
              </a:spcBef>
              <a:spcAft>
                <a:spcPts val="0"/>
              </a:spcAft>
              <a:buFont typeface="Wingdings" pitchFamily="2" charset="2"/>
              <a:buChar char="Ø"/>
              <a:defRPr/>
            </a:pPr>
            <a:r>
              <a:rPr lang="en-US" sz="2000" dirty="0" smtClean="0">
                <a:latin typeface="Tahoma" panose="020B0604030504040204" pitchFamily="34" charset="0"/>
                <a:ea typeface="Tahoma" panose="020B0604030504040204" pitchFamily="34" charset="0"/>
                <a:cs typeface="Tahoma" panose="020B0604030504040204" pitchFamily="34" charset="0"/>
              </a:rPr>
              <a:t>Civil construction as well as procurement of accelerators and realization of experiments are progressing well ...</a:t>
            </a:r>
            <a:endParaRPr lang="de-DE" sz="2000" dirty="0">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866"/>
          <a:stretch/>
        </p:blipFill>
        <p:spPr bwMode="auto">
          <a:xfrm>
            <a:off x="4803172" y="1267768"/>
            <a:ext cx="4233324" cy="252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803172" y="3625279"/>
            <a:ext cx="4233324" cy="307777"/>
          </a:xfrm>
          <a:prstGeom prst="rect">
            <a:avLst/>
          </a:prstGeom>
          <a:solidFill>
            <a:srgbClr val="FDBB63"/>
          </a:solidFill>
        </p:spPr>
        <p:txBody>
          <a:bodyPr vert="horz" wrap="square" lIns="91440" tIns="45720" rIns="91440" bIns="45720" rtlCol="0" anchor="t">
            <a:spAutoFit/>
          </a:bodyPr>
          <a:lstStyle/>
          <a:p>
            <a:pPr algn="ctr"/>
            <a:r>
              <a:rPr lang="en-US" sz="1400" b="1" dirty="0" smtClean="0">
                <a:solidFill>
                  <a:prstClr val="black"/>
                </a:solidFill>
              </a:rPr>
              <a:t>Ground breaking - 4 July 2017</a:t>
            </a:r>
          </a:p>
        </p:txBody>
      </p:sp>
      <p:sp>
        <p:nvSpPr>
          <p:cNvPr id="13" name="Textfeld 12"/>
          <p:cNvSpPr txBox="1"/>
          <p:nvPr/>
        </p:nvSpPr>
        <p:spPr>
          <a:xfrm>
            <a:off x="4760657" y="6361583"/>
            <a:ext cx="4275839" cy="307777"/>
          </a:xfrm>
          <a:prstGeom prst="rect">
            <a:avLst/>
          </a:prstGeom>
          <a:solidFill>
            <a:srgbClr val="FDBB63"/>
          </a:solidFill>
        </p:spPr>
        <p:txBody>
          <a:bodyPr vert="horz" wrap="square" lIns="91440" tIns="45720" rIns="91440" bIns="45720" rtlCol="0" anchor="t">
            <a:spAutoFit/>
          </a:bodyPr>
          <a:lstStyle/>
          <a:p>
            <a:pPr algn="ctr"/>
            <a:r>
              <a:rPr lang="en-US" sz="1400" b="1" dirty="0" smtClean="0">
                <a:solidFill>
                  <a:prstClr val="black"/>
                </a:solidFill>
              </a:rPr>
              <a:t>Excavation SIS100 tunnel </a:t>
            </a:r>
            <a:r>
              <a:rPr lang="en-US" sz="1400" b="1" dirty="0">
                <a:solidFill>
                  <a:prstClr val="black"/>
                </a:solidFill>
              </a:rPr>
              <a:t>- </a:t>
            </a:r>
            <a:r>
              <a:rPr lang="en-US" sz="1400" b="1" dirty="0" smtClean="0">
                <a:solidFill>
                  <a:prstClr val="black"/>
                </a:solidFill>
              </a:rPr>
              <a:t>Nov 2017</a:t>
            </a:r>
          </a:p>
        </p:txBody>
      </p:sp>
      <p:pic>
        <p:nvPicPr>
          <p:cNvPr id="1026"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657" y="3967971"/>
            <a:ext cx="4275839" cy="241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4294967295"/>
          </p:nvPr>
        </p:nvSpPr>
        <p:spPr>
          <a:xfrm>
            <a:off x="7098998" y="6555851"/>
            <a:ext cx="1587801" cy="365125"/>
          </a:xfrm>
          <a:prstGeom prst="rect">
            <a:avLst/>
          </a:prstGeom>
        </p:spPr>
        <p:txBody>
          <a:bodyPr/>
          <a:lstStyle/>
          <a:p>
            <a:fld id="{0DCC8DDF-7ABC-9A4A-977E-E3234F04E4D4}" type="slidenum">
              <a:rPr lang="de-DE" smtClean="0"/>
              <a:pPr/>
              <a:t>73</a:t>
            </a:fld>
            <a:endParaRPr lang="de-DE" dirty="0"/>
          </a:p>
        </p:txBody>
      </p:sp>
      <p:sp>
        <p:nvSpPr>
          <p:cNvPr id="4" name="Textfeld 3"/>
          <p:cNvSpPr txBox="1"/>
          <p:nvPr/>
        </p:nvSpPr>
        <p:spPr>
          <a:xfrm>
            <a:off x="35496" y="6021288"/>
            <a:ext cx="4784836" cy="523220"/>
          </a:xfrm>
          <a:prstGeom prst="rect">
            <a:avLst/>
          </a:prstGeom>
        </p:spPr>
        <p:txBody>
          <a:bodyPr vert="horz" wrap="none" lIns="91440" tIns="45720" rIns="91440" bIns="45720" rtlCol="0" anchor="t">
            <a:spAutoFit/>
          </a:bodyPr>
          <a:lstStyle/>
          <a:p>
            <a:pPr algn="l"/>
            <a:r>
              <a:rPr lang="de-DE" sz="1600" dirty="0" err="1" smtClean="0"/>
              <a:t>Drone</a:t>
            </a:r>
            <a:r>
              <a:rPr lang="de-DE" sz="1600" dirty="0" smtClean="0"/>
              <a:t> </a:t>
            </a:r>
            <a:r>
              <a:rPr lang="de-DE" sz="1600" dirty="0" err="1" smtClean="0"/>
              <a:t>video</a:t>
            </a:r>
            <a:r>
              <a:rPr lang="de-DE" sz="1600" dirty="0" smtClean="0"/>
              <a:t> </a:t>
            </a:r>
            <a:r>
              <a:rPr lang="de-DE" sz="1600" dirty="0" err="1" smtClean="0"/>
              <a:t>of</a:t>
            </a:r>
            <a:r>
              <a:rPr lang="de-DE" sz="1600" dirty="0" smtClean="0"/>
              <a:t> </a:t>
            </a:r>
            <a:r>
              <a:rPr lang="de-DE" sz="1600" dirty="0" err="1" smtClean="0"/>
              <a:t>construction</a:t>
            </a:r>
            <a:r>
              <a:rPr lang="de-DE" sz="1600" dirty="0" smtClean="0"/>
              <a:t> </a:t>
            </a:r>
            <a:r>
              <a:rPr lang="de-DE" sz="1600" dirty="0" err="1" smtClean="0"/>
              <a:t>site</a:t>
            </a:r>
            <a:r>
              <a:rPr lang="de-DE" sz="1600" dirty="0" smtClean="0"/>
              <a:t> </a:t>
            </a:r>
            <a:r>
              <a:rPr lang="de-DE" sz="1600" dirty="0" err="1" smtClean="0"/>
              <a:t>from</a:t>
            </a:r>
            <a:r>
              <a:rPr lang="de-DE" sz="1600" dirty="0" smtClean="0"/>
              <a:t> June 2018:</a:t>
            </a:r>
          </a:p>
          <a:p>
            <a:r>
              <a:rPr lang="en-US" sz="1200" dirty="0"/>
              <a:t>https://www.youtube.com/watch?v=NN_1t2mrgUI&amp;feature=youtu.be</a:t>
            </a:r>
            <a:endParaRPr lang="en-US" sz="1200" dirty="0" smtClean="0"/>
          </a:p>
        </p:txBody>
      </p:sp>
    </p:spTree>
    <p:extLst>
      <p:ext uri="{BB962C8B-B14F-4D97-AF65-F5344CB8AC3E}">
        <p14:creationId xmlns:p14="http://schemas.microsoft.com/office/powerpoint/2010/main" val="226568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sp>
        <p:nvSpPr>
          <p:cNvPr id="4" name="Foliennummernplatzhalter 3"/>
          <p:cNvSpPr>
            <a:spLocks noGrp="1"/>
          </p:cNvSpPr>
          <p:nvPr>
            <p:ph type="sldNum" sz="quarter" idx="12"/>
          </p:nvPr>
        </p:nvSpPr>
        <p:spPr/>
        <p:txBody>
          <a:bodyPr/>
          <a:lstStyle/>
          <a:p>
            <a:fld id="{125CBDDA-5CCF-8748-8988-9DC6C8981774}" type="slidenum">
              <a:rPr lang="de-DE" smtClean="0"/>
              <a:pPr/>
              <a:t>74</a:t>
            </a:fld>
            <a:endParaRPr lang="de-DE"/>
          </a:p>
        </p:txBody>
      </p:sp>
      <p:pic>
        <p:nvPicPr>
          <p:cNvPr id="23554" name="Picture 2" descr="C:\Users\senger\AppData\Local\Microsoft\Windows\Temporary Internet Files\Content.Outlook\JE4H31NI\17_2106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7407" y="-27384"/>
            <a:ext cx="10451407" cy="6840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052293" y="6237312"/>
            <a:ext cx="1624163" cy="461665"/>
          </a:xfrm>
          <a:prstGeom prst="rect">
            <a:avLst/>
          </a:prstGeom>
        </p:spPr>
        <p:txBody>
          <a:bodyPr vert="horz" wrap="none" lIns="91440" tIns="45720" rIns="91440" bIns="45720" rtlCol="0" anchor="t">
            <a:spAutoFit/>
          </a:bodyPr>
          <a:lstStyle/>
          <a:p>
            <a:pPr algn="l"/>
            <a:r>
              <a:rPr lang="de-DE" sz="2400" dirty="0" smtClean="0">
                <a:latin typeface="Tahoma" panose="020B0604030504040204" pitchFamily="34" charset="0"/>
                <a:ea typeface="Tahoma" panose="020B0604030504040204" pitchFamily="34" charset="0"/>
                <a:cs typeface="Tahoma" panose="020B0604030504040204" pitchFamily="34" charset="0"/>
              </a:rPr>
              <a:t>June 2018</a:t>
            </a:r>
            <a:endParaRPr lang="en-US" sz="24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74707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2565" y="1268872"/>
            <a:ext cx="8391826" cy="5155397"/>
          </a:xfrm>
        </p:spPr>
        <p:txBody>
          <a:bodyPr>
            <a:normAutofit/>
          </a:bodyPr>
          <a:lstStyle/>
          <a:p>
            <a:r>
              <a:rPr lang="en-US" dirty="0" smtClean="0">
                <a:latin typeface="Calibri" panose="020F0502020204030204" pitchFamily="34" charset="0"/>
              </a:rPr>
              <a:t>First of Series (</a:t>
            </a:r>
            <a:r>
              <a:rPr lang="en-US" dirty="0" err="1" smtClean="0">
                <a:latin typeface="Calibri" panose="020F0502020204030204" pitchFamily="34" charset="0"/>
              </a:rPr>
              <a:t>FoS</a:t>
            </a:r>
            <a:r>
              <a:rPr lang="en-US" dirty="0" smtClean="0">
                <a:latin typeface="Calibri" panose="020F0502020204030204" pitchFamily="34" charset="0"/>
              </a:rPr>
              <a:t>) of major components for SIS 100</a:t>
            </a:r>
          </a:p>
        </p:txBody>
      </p:sp>
      <p:pic>
        <p:nvPicPr>
          <p:cNvPr id="10" name="Grafik 9" descr="H:\1_FAIRGSI$docu\1_Machines\2.8_SIS100\2.8.11_SIS100-Special_Installations\2.8.11.1 - Kryokollimator\Meetings\2017-03-21 - FOS2 Montagevorbereitung\Bilder\IMG_9320.JPG"/>
          <p:cNvPicPr/>
          <p:nvPr/>
        </p:nvPicPr>
        <p:blipFill rotWithShape="1">
          <a:blip r:embed="rId2" cstate="print">
            <a:extLst>
              <a:ext uri="{28A0092B-C50C-407E-A947-70E740481C1C}">
                <a14:useLocalDpi xmlns:a14="http://schemas.microsoft.com/office/drawing/2010/main"/>
              </a:ext>
            </a:extLst>
          </a:blip>
          <a:srcRect l="-3474" r="6794"/>
          <a:stretch/>
        </p:blipFill>
        <p:spPr bwMode="auto">
          <a:xfrm>
            <a:off x="3214500" y="1895475"/>
            <a:ext cx="2808000" cy="2161618"/>
          </a:xfrm>
          <a:prstGeom prst="rect">
            <a:avLst/>
          </a:prstGeom>
          <a:noFill/>
          <a:ln>
            <a:noFill/>
          </a:ln>
        </p:spPr>
      </p:pic>
      <p:pic>
        <p:nvPicPr>
          <p:cNvPr id="11" name="Grafik 10" descr="H:\1_FAIRGSI$docu\1_Machines\2.8_SIS100\2.8.2_SIS100-Magnets\2.8.12.14_QP-Units@JINR\06_Meetings\Steering Meetings\Steering_Meeting_20170725\IMG_20170621_090318.jpg"/>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20018" r="20018"/>
          <a:stretch/>
        </p:blipFill>
        <p:spPr bwMode="auto">
          <a:xfrm>
            <a:off x="3420000" y="4198305"/>
            <a:ext cx="2601858" cy="2145772"/>
          </a:xfrm>
          <a:prstGeom prst="rect">
            <a:avLst/>
          </a:prstGeom>
          <a:noFill/>
          <a:ln>
            <a:noFill/>
          </a:ln>
        </p:spPr>
      </p:pic>
      <p:pic>
        <p:nvPicPr>
          <p:cNvPr id="12" name="Grafik 11" descr="H:\1_FAIRGSI$docu\1_Machines\2.8_SIS100\2.8.4_SIS100-Ring_RF\2.8.4.1_Acceleration_System\Miscellaneous\Fotos\220217\P2229771.JPG"/>
          <p:cNvPicPr/>
          <p:nvPr/>
        </p:nvPicPr>
        <p:blipFill rotWithShape="1">
          <a:blip r:embed="rId5" cstate="print">
            <a:extLst>
              <a:ext uri="{28A0092B-C50C-407E-A947-70E740481C1C}">
                <a14:useLocalDpi xmlns:a14="http://schemas.microsoft.com/office/drawing/2010/main"/>
              </a:ext>
            </a:extLst>
          </a:blip>
          <a:srcRect l="4288" r="6220"/>
          <a:stretch/>
        </p:blipFill>
        <p:spPr bwMode="auto">
          <a:xfrm>
            <a:off x="6185324" y="4182031"/>
            <a:ext cx="2814675" cy="2162045"/>
          </a:xfrm>
          <a:prstGeom prst="rect">
            <a:avLst/>
          </a:prstGeom>
          <a:noFill/>
          <a:ln>
            <a:noFill/>
          </a:ln>
        </p:spPr>
      </p:pic>
      <p:pic>
        <p:nvPicPr>
          <p:cNvPr id="13" name="Grafik 12" descr="H:\1_FAIRGSI$docu\1_Machines\2.8_SIS100\2.8.4_SIS100-Ring_RF\2.8.4.3_Bunch_Compressor\Miscellaneous\Fotos\130116\04_130116.jpg"/>
          <p:cNvPicPr/>
          <p:nvPr/>
        </p:nvPicPr>
        <p:blipFill rotWithShape="1">
          <a:blip r:embed="rId6" cstate="print">
            <a:extLst>
              <a:ext uri="{28A0092B-C50C-407E-A947-70E740481C1C}">
                <a14:useLocalDpi xmlns:a14="http://schemas.microsoft.com/office/drawing/2010/main"/>
              </a:ext>
            </a:extLst>
          </a:blip>
          <a:srcRect l="-3087" r="3087"/>
          <a:stretch/>
        </p:blipFill>
        <p:spPr bwMode="auto">
          <a:xfrm>
            <a:off x="153525" y="4191001"/>
            <a:ext cx="3667124" cy="2152649"/>
          </a:xfrm>
          <a:prstGeom prst="rect">
            <a:avLst/>
          </a:prstGeom>
          <a:noFill/>
          <a:ln>
            <a:noFill/>
          </a:ln>
        </p:spPr>
      </p:pic>
      <p:pic>
        <p:nvPicPr>
          <p:cNvPr id="14" name="Grafik 13" descr="H:\1_FAIRGSI$docu\1_Machines\2.8_SIS100\2.8.12_SIS100-Local_Cryogenics\2.8.12.5_ByPassLine&amp;EndBoxes\04_Quality_Assurance\1S4EYP\04_Delivery\FoS Arrival at GSI\1_070716.jpg"/>
          <p:cNvPicPr/>
          <p:nvPr/>
        </p:nvPicPr>
        <p:blipFill rotWithShape="1">
          <a:blip r:embed="rId7" cstate="print">
            <a:extLst>
              <a:ext uri="{28A0092B-C50C-407E-A947-70E740481C1C}">
                <a14:useLocalDpi xmlns:a14="http://schemas.microsoft.com/office/drawing/2010/main"/>
              </a:ext>
            </a:extLst>
          </a:blip>
          <a:srcRect l="-8897" r="11154"/>
          <a:stretch/>
        </p:blipFill>
        <p:spPr bwMode="auto">
          <a:xfrm>
            <a:off x="5868000" y="1895475"/>
            <a:ext cx="3132000" cy="2161619"/>
          </a:xfrm>
          <a:prstGeom prst="rect">
            <a:avLst/>
          </a:prstGeom>
          <a:noFill/>
          <a:ln>
            <a:noFill/>
          </a:ln>
        </p:spPr>
      </p:pic>
      <p:pic>
        <p:nvPicPr>
          <p:cNvPr id="15" name="Bild 9" descr="sis100-dipol-bn_sikler_03_k.jpg"/>
          <p:cNvPicPr>
            <a:picLocks noChangeAspect="1"/>
          </p:cNvPicPr>
          <p:nvPr/>
        </p:nvPicPr>
        <p:blipFill rotWithShape="1">
          <a:blip r:embed="rId8" cstate="print">
            <a:extLst>
              <a:ext uri="{28A0092B-C50C-407E-A947-70E740481C1C}">
                <a14:useLocalDpi xmlns:a14="http://schemas.microsoft.com/office/drawing/2010/main" val="0"/>
              </a:ext>
            </a:extLst>
          </a:blip>
          <a:srcRect l="-15440" t="22807" r="33960" b="13140"/>
          <a:stretch/>
        </p:blipFill>
        <p:spPr>
          <a:xfrm>
            <a:off x="-432000" y="1895475"/>
            <a:ext cx="3636000" cy="2145345"/>
          </a:xfrm>
          <a:prstGeom prst="rect">
            <a:avLst/>
          </a:prstGeom>
        </p:spPr>
      </p:pic>
      <p:sp>
        <p:nvSpPr>
          <p:cNvPr id="16" name="Rectangle 9"/>
          <p:cNvSpPr>
            <a:spLocks noChangeArrowheads="1"/>
          </p:cNvSpPr>
          <p:nvPr/>
        </p:nvSpPr>
        <p:spPr bwMode="auto">
          <a:xfrm>
            <a:off x="251802" y="3702266"/>
            <a:ext cx="2014660" cy="338554"/>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pPr>
            <a:r>
              <a:rPr lang="de-DE" sz="1600" b="1" dirty="0" err="1" smtClean="0">
                <a:solidFill>
                  <a:srgbClr val="FFFFFF"/>
                </a:solidFill>
                <a:cs typeface="Arial" charset="0"/>
              </a:rPr>
              <a:t>FoS</a:t>
            </a:r>
            <a:r>
              <a:rPr lang="de-DE" sz="1600" b="1" dirty="0" smtClean="0">
                <a:solidFill>
                  <a:srgbClr val="FFFFFF"/>
                </a:solidFill>
                <a:cs typeface="Arial" charset="0"/>
              </a:rPr>
              <a:t> Dipole Magnet</a:t>
            </a:r>
          </a:p>
        </p:txBody>
      </p:sp>
      <p:sp>
        <p:nvSpPr>
          <p:cNvPr id="17" name="Rectangle 9"/>
          <p:cNvSpPr>
            <a:spLocks noChangeArrowheads="1"/>
          </p:cNvSpPr>
          <p:nvPr/>
        </p:nvSpPr>
        <p:spPr bwMode="auto">
          <a:xfrm>
            <a:off x="3309083" y="3718540"/>
            <a:ext cx="1907686" cy="338554"/>
          </a:xfrm>
          <a:prstGeom prst="rect">
            <a:avLst/>
          </a:prstGeom>
          <a:solidFill>
            <a:schemeClr val="bg1">
              <a:lumMod val="65000"/>
            </a:schemeClr>
          </a:solidFill>
          <a:ln w="9525">
            <a:noFill/>
            <a:miter lim="800000"/>
            <a:headEnd/>
            <a:tailEnd/>
          </a:ln>
        </p:spPr>
        <p:txBody>
          <a:bodyPr wrap="square">
            <a:spAutoFit/>
          </a:bodyPr>
          <a:lstStyle/>
          <a:p>
            <a:pPr fontAlgn="base">
              <a:spcBef>
                <a:spcPct val="0"/>
              </a:spcBef>
              <a:spcAft>
                <a:spcPct val="0"/>
              </a:spcAft>
            </a:pPr>
            <a:r>
              <a:rPr lang="de-DE" sz="1600" b="1" dirty="0" err="1" smtClean="0">
                <a:solidFill>
                  <a:srgbClr val="FFFFFF"/>
                </a:solidFill>
                <a:cs typeface="Arial" charset="0"/>
              </a:rPr>
              <a:t>FoS</a:t>
            </a:r>
            <a:r>
              <a:rPr lang="de-DE" sz="1600" b="1" dirty="0" smtClean="0">
                <a:solidFill>
                  <a:srgbClr val="FFFFFF"/>
                </a:solidFill>
                <a:cs typeface="Arial" charset="0"/>
              </a:rPr>
              <a:t> </a:t>
            </a:r>
            <a:r>
              <a:rPr lang="de-DE" sz="1600" b="1" dirty="0" err="1" smtClean="0">
                <a:solidFill>
                  <a:srgbClr val="FFFFFF"/>
                </a:solidFill>
                <a:cs typeface="Arial" charset="0"/>
              </a:rPr>
              <a:t>Cryo</a:t>
            </a:r>
            <a:r>
              <a:rPr lang="de-DE" sz="1600" b="1" dirty="0" smtClean="0">
                <a:solidFill>
                  <a:srgbClr val="FFFFFF"/>
                </a:solidFill>
                <a:cs typeface="Arial" charset="0"/>
              </a:rPr>
              <a:t> Catcher</a:t>
            </a:r>
          </a:p>
        </p:txBody>
      </p:sp>
      <p:sp>
        <p:nvSpPr>
          <p:cNvPr id="18" name="Rectangle 9"/>
          <p:cNvSpPr>
            <a:spLocks noChangeArrowheads="1"/>
          </p:cNvSpPr>
          <p:nvPr/>
        </p:nvSpPr>
        <p:spPr bwMode="auto">
          <a:xfrm>
            <a:off x="3943691" y="5759302"/>
            <a:ext cx="1914540" cy="584776"/>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pPr>
            <a:r>
              <a:rPr lang="de-DE" sz="1600" b="1" dirty="0" err="1" smtClean="0">
                <a:solidFill>
                  <a:srgbClr val="FFFFFF"/>
                </a:solidFill>
                <a:cs typeface="Arial" charset="0"/>
              </a:rPr>
              <a:t>FoS</a:t>
            </a:r>
            <a:r>
              <a:rPr lang="de-DE" sz="1600" b="1" dirty="0" smtClean="0">
                <a:solidFill>
                  <a:srgbClr val="FFFFFF"/>
                </a:solidFill>
                <a:cs typeface="Arial" charset="0"/>
              </a:rPr>
              <a:t> Dipole </a:t>
            </a:r>
            <a:br>
              <a:rPr lang="de-DE" sz="1600" b="1" dirty="0" smtClean="0">
                <a:solidFill>
                  <a:srgbClr val="FFFFFF"/>
                </a:solidFill>
                <a:cs typeface="Arial" charset="0"/>
              </a:rPr>
            </a:br>
            <a:r>
              <a:rPr lang="de-DE" sz="1600" b="1" dirty="0" smtClean="0">
                <a:solidFill>
                  <a:srgbClr val="FFFFFF"/>
                </a:solidFill>
                <a:cs typeface="Arial" charset="0"/>
              </a:rPr>
              <a:t>Quadrupole Unit</a:t>
            </a:r>
          </a:p>
        </p:txBody>
      </p:sp>
      <p:sp>
        <p:nvSpPr>
          <p:cNvPr id="19" name="Rectangle 9"/>
          <p:cNvSpPr>
            <a:spLocks noChangeArrowheads="1"/>
          </p:cNvSpPr>
          <p:nvPr/>
        </p:nvSpPr>
        <p:spPr bwMode="auto">
          <a:xfrm>
            <a:off x="251803" y="6005096"/>
            <a:ext cx="2542198" cy="338554"/>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pPr>
            <a:r>
              <a:rPr lang="de-DE" sz="1600" b="1" dirty="0" err="1" smtClean="0">
                <a:solidFill>
                  <a:srgbClr val="FFFFFF"/>
                </a:solidFill>
                <a:cs typeface="Arial" charset="0"/>
              </a:rPr>
              <a:t>FoS</a:t>
            </a:r>
            <a:r>
              <a:rPr lang="de-DE" sz="1600" b="1" dirty="0" smtClean="0">
                <a:solidFill>
                  <a:srgbClr val="FFFFFF"/>
                </a:solidFill>
                <a:cs typeface="Arial" charset="0"/>
              </a:rPr>
              <a:t> </a:t>
            </a:r>
            <a:r>
              <a:rPr lang="de-DE" sz="1600" b="1" dirty="0" err="1" smtClean="0">
                <a:solidFill>
                  <a:srgbClr val="FFFFFF"/>
                </a:solidFill>
                <a:cs typeface="Arial" charset="0"/>
              </a:rPr>
              <a:t>Bunch</a:t>
            </a:r>
            <a:r>
              <a:rPr lang="de-DE" sz="1600" b="1" dirty="0" smtClean="0">
                <a:solidFill>
                  <a:srgbClr val="FFFFFF"/>
                </a:solidFill>
                <a:cs typeface="Arial" charset="0"/>
              </a:rPr>
              <a:t> </a:t>
            </a:r>
            <a:r>
              <a:rPr lang="de-DE" sz="1600" b="1" dirty="0" err="1" smtClean="0">
                <a:solidFill>
                  <a:srgbClr val="FFFFFF"/>
                </a:solidFill>
                <a:cs typeface="Arial" charset="0"/>
              </a:rPr>
              <a:t>Compressor</a:t>
            </a:r>
            <a:endParaRPr lang="de-DE" sz="1600" b="1" dirty="0" smtClean="0">
              <a:solidFill>
                <a:srgbClr val="FFFFFF"/>
              </a:solidFill>
              <a:cs typeface="Arial" charset="0"/>
            </a:endParaRPr>
          </a:p>
        </p:txBody>
      </p:sp>
      <p:sp>
        <p:nvSpPr>
          <p:cNvPr id="20" name="Rectangle 9"/>
          <p:cNvSpPr>
            <a:spLocks noChangeArrowheads="1"/>
          </p:cNvSpPr>
          <p:nvPr/>
        </p:nvSpPr>
        <p:spPr bwMode="auto">
          <a:xfrm>
            <a:off x="6172367" y="3712035"/>
            <a:ext cx="2238942" cy="338554"/>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pPr>
            <a:r>
              <a:rPr lang="de-DE" sz="1600" b="1" dirty="0" err="1" smtClean="0">
                <a:solidFill>
                  <a:srgbClr val="FFFFFF"/>
                </a:solidFill>
                <a:cs typeface="Arial" charset="0"/>
              </a:rPr>
              <a:t>FoS</a:t>
            </a:r>
            <a:r>
              <a:rPr lang="de-DE" sz="1600" b="1" dirty="0" smtClean="0">
                <a:solidFill>
                  <a:srgbClr val="FFFFFF"/>
                </a:solidFill>
                <a:cs typeface="Arial" charset="0"/>
              </a:rPr>
              <a:t> </a:t>
            </a:r>
            <a:r>
              <a:rPr lang="de-DE" sz="1600" b="1" dirty="0" err="1" smtClean="0">
                <a:solidFill>
                  <a:srgbClr val="FFFFFF"/>
                </a:solidFill>
                <a:cs typeface="Arial" charset="0"/>
              </a:rPr>
              <a:t>Cro</a:t>
            </a:r>
            <a:r>
              <a:rPr lang="de-DE" sz="1600" b="1" dirty="0" smtClean="0">
                <a:solidFill>
                  <a:srgbClr val="FFFFFF"/>
                </a:solidFill>
                <a:cs typeface="Arial" charset="0"/>
              </a:rPr>
              <a:t>-Bypass Line</a:t>
            </a:r>
          </a:p>
        </p:txBody>
      </p:sp>
      <p:sp>
        <p:nvSpPr>
          <p:cNvPr id="21" name="Rectangle 9"/>
          <p:cNvSpPr>
            <a:spLocks noChangeArrowheads="1"/>
          </p:cNvSpPr>
          <p:nvPr/>
        </p:nvSpPr>
        <p:spPr bwMode="auto">
          <a:xfrm>
            <a:off x="6172366" y="6005096"/>
            <a:ext cx="2642025" cy="338554"/>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pPr>
            <a:r>
              <a:rPr lang="de-DE" sz="1600" b="1" dirty="0" err="1" smtClean="0">
                <a:solidFill>
                  <a:srgbClr val="FFFFFF"/>
                </a:solidFill>
                <a:cs typeface="Arial" charset="0"/>
              </a:rPr>
              <a:t>FoS</a:t>
            </a:r>
            <a:r>
              <a:rPr lang="de-DE" sz="1600" b="1" dirty="0" smtClean="0">
                <a:solidFill>
                  <a:srgbClr val="FFFFFF"/>
                </a:solidFill>
                <a:cs typeface="Arial" charset="0"/>
              </a:rPr>
              <a:t> RF </a:t>
            </a:r>
            <a:r>
              <a:rPr lang="de-DE" sz="1600" b="1" dirty="0" err="1" smtClean="0">
                <a:solidFill>
                  <a:srgbClr val="FFFFFF"/>
                </a:solidFill>
                <a:cs typeface="Arial" charset="0"/>
              </a:rPr>
              <a:t>Cavity</a:t>
            </a:r>
            <a:r>
              <a:rPr lang="de-DE" sz="1600" b="1" dirty="0" smtClean="0">
                <a:solidFill>
                  <a:srgbClr val="FFFFFF"/>
                </a:solidFill>
                <a:cs typeface="Arial" charset="0"/>
              </a:rPr>
              <a:t> System</a:t>
            </a:r>
          </a:p>
        </p:txBody>
      </p:sp>
      <p:sp>
        <p:nvSpPr>
          <p:cNvPr id="4" name="Foliennummernplatzhalter 3"/>
          <p:cNvSpPr>
            <a:spLocks noGrp="1"/>
          </p:cNvSpPr>
          <p:nvPr>
            <p:ph type="sldNum" sz="quarter" idx="4294967295"/>
          </p:nvPr>
        </p:nvSpPr>
        <p:spPr>
          <a:xfrm>
            <a:off x="7098998" y="6555851"/>
            <a:ext cx="1587801" cy="365125"/>
          </a:xfrm>
          <a:prstGeom prst="rect">
            <a:avLst/>
          </a:prstGeom>
        </p:spPr>
        <p:txBody>
          <a:bodyPr/>
          <a:lstStyle/>
          <a:p>
            <a:fld id="{0DCC8DDF-7ABC-9A4A-977E-E3234F04E4D4}" type="slidenum">
              <a:rPr lang="de-DE" smtClean="0"/>
              <a:pPr/>
              <a:t>75</a:t>
            </a:fld>
            <a:endParaRPr lang="de-DE" dirty="0"/>
          </a:p>
        </p:txBody>
      </p:sp>
      <p:sp>
        <p:nvSpPr>
          <p:cNvPr id="22" name="Titel 2"/>
          <p:cNvSpPr>
            <a:spLocks noGrp="1"/>
          </p:cNvSpPr>
          <p:nvPr>
            <p:ph type="title"/>
          </p:nvPr>
        </p:nvSpPr>
        <p:spPr>
          <a:xfrm>
            <a:off x="-36512" y="-94704"/>
            <a:ext cx="6813550" cy="787400"/>
          </a:xfrm>
        </p:spPr>
        <p:txBody>
          <a:bodyPr>
            <a:noAutofit/>
          </a:bodyPr>
          <a:lstStyle/>
          <a:p>
            <a:pPr>
              <a:spcBef>
                <a:spcPct val="20000"/>
              </a:spcBef>
              <a:defRPr/>
            </a:pPr>
            <a:r>
              <a:rPr lang="en-US" sz="2800" b="0" dirty="0" smtClean="0">
                <a:latin typeface="Tahoma" panose="020B0604030504040204" pitchFamily="34" charset="0"/>
                <a:ea typeface="Tahoma" panose="020B0604030504040204" pitchFamily="34" charset="0"/>
                <a:cs typeface="Tahoma" panose="020B0604030504040204" pitchFamily="34" charset="0"/>
              </a:rPr>
              <a:t>Construction of accelerator  components</a:t>
            </a:r>
            <a:endParaRPr lang="en-US" sz="28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71536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hteck 31"/>
          <p:cNvSpPr/>
          <p:nvPr/>
        </p:nvSpPr>
        <p:spPr>
          <a:xfrm>
            <a:off x="0" y="1279308"/>
            <a:ext cx="9144000" cy="53660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30" name="Grafik 29"/>
          <p:cNvPicPr/>
          <p:nvPr/>
        </p:nvPicPr>
        <p:blipFill>
          <a:blip r:embed="rId2" cstate="print">
            <a:extLst>
              <a:ext uri="{28A0092B-C50C-407E-A947-70E740481C1C}">
                <a14:useLocalDpi xmlns:a14="http://schemas.microsoft.com/office/drawing/2010/main"/>
              </a:ext>
            </a:extLst>
          </a:blip>
          <a:stretch>
            <a:fillRect/>
          </a:stretch>
        </p:blipFill>
        <p:spPr>
          <a:xfrm>
            <a:off x="566653" y="1256158"/>
            <a:ext cx="3889614" cy="2409824"/>
          </a:xfrm>
          <a:prstGeom prst="rect">
            <a:avLst/>
          </a:prstGeom>
        </p:spPr>
      </p:pic>
      <p:cxnSp>
        <p:nvCxnSpPr>
          <p:cNvPr id="5" name="Gerade Verbindung 4"/>
          <p:cNvCxnSpPr/>
          <p:nvPr/>
        </p:nvCxnSpPr>
        <p:spPr>
          <a:xfrm>
            <a:off x="4572000" y="1261638"/>
            <a:ext cx="0" cy="506971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208344" y="3738621"/>
            <a:ext cx="8588415" cy="1157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2"/>
          <p:cNvSpPr txBox="1"/>
          <p:nvPr/>
        </p:nvSpPr>
        <p:spPr>
          <a:xfrm>
            <a:off x="128612" y="1264088"/>
            <a:ext cx="338554" cy="2267287"/>
          </a:xfrm>
          <a:prstGeom prst="rect">
            <a:avLst/>
          </a:prstGeom>
          <a:solidFill>
            <a:schemeClr val="bg1">
              <a:lumMod val="95000"/>
            </a:schemeClr>
          </a:solidFill>
        </p:spPr>
        <p:txBody>
          <a:bodyPr vert="horz" wrap="none" lIns="91440" tIns="45720" rIns="91440" bIns="45720" rtlCol="0" anchor="t">
            <a:spAutoFit/>
          </a:bodyPr>
          <a:lstStyle>
            <a:defPPr>
              <a:defRPr lang="de-DE"/>
            </a:defPPr>
            <a:lvl1pPr>
              <a:spcAft>
                <a:spcPts val="1200"/>
              </a:spcAft>
            </a:lvl1pPr>
          </a:lstStyle>
          <a:p>
            <a:pPr>
              <a:spcBef>
                <a:spcPts val="1800"/>
              </a:spcBef>
            </a:pPr>
            <a:endParaRPr lang="en-GB" dirty="0" smtClean="0">
              <a:solidFill>
                <a:prstClr val="black"/>
              </a:solidFill>
            </a:endParaRPr>
          </a:p>
          <a:p>
            <a:pPr>
              <a:spcAft>
                <a:spcPts val="700"/>
              </a:spcAft>
            </a:pPr>
            <a:r>
              <a:rPr lang="en-GB" dirty="0" smtClean="0">
                <a:solidFill>
                  <a:prstClr val="black"/>
                </a:solidFill>
              </a:rPr>
              <a:t>A</a:t>
            </a:r>
            <a:endParaRPr lang="en-GB" dirty="0">
              <a:solidFill>
                <a:prstClr val="black"/>
              </a:solidFill>
            </a:endParaRPr>
          </a:p>
          <a:p>
            <a:pPr>
              <a:spcAft>
                <a:spcPts val="700"/>
              </a:spcAft>
            </a:pPr>
            <a:r>
              <a:rPr lang="en-GB" dirty="0">
                <a:solidFill>
                  <a:prstClr val="black"/>
                </a:solidFill>
              </a:rPr>
              <a:t>P</a:t>
            </a:r>
          </a:p>
          <a:p>
            <a:pPr>
              <a:spcAft>
                <a:spcPts val="700"/>
              </a:spcAft>
            </a:pPr>
            <a:r>
              <a:rPr lang="en-GB" dirty="0">
                <a:solidFill>
                  <a:prstClr val="black"/>
                </a:solidFill>
              </a:rPr>
              <a:t>P</a:t>
            </a:r>
          </a:p>
          <a:p>
            <a:pPr>
              <a:spcAft>
                <a:spcPts val="700"/>
              </a:spcAft>
            </a:pPr>
            <a:r>
              <a:rPr lang="en-GB" dirty="0" smtClean="0">
                <a:solidFill>
                  <a:prstClr val="black"/>
                </a:solidFill>
              </a:rPr>
              <a:t>A</a:t>
            </a:r>
          </a:p>
          <a:p>
            <a:endParaRPr lang="en-GB" dirty="0">
              <a:solidFill>
                <a:prstClr val="black"/>
              </a:solidFill>
            </a:endParaRPr>
          </a:p>
        </p:txBody>
      </p:sp>
      <p:sp>
        <p:nvSpPr>
          <p:cNvPr id="15" name="Rectangle 10"/>
          <p:cNvSpPr>
            <a:spLocks noChangeArrowheads="1"/>
          </p:cNvSpPr>
          <p:nvPr/>
        </p:nvSpPr>
        <p:spPr bwMode="auto">
          <a:xfrm>
            <a:off x="92077" y="5259866"/>
            <a:ext cx="600075" cy="336550"/>
          </a:xfrm>
          <a:prstGeom prst="rect">
            <a:avLst/>
          </a:prstGeom>
          <a:noFill/>
          <a:ln w="9525">
            <a:noFill/>
            <a:miter lim="800000"/>
            <a:headEnd/>
            <a:tailEnd/>
          </a:ln>
        </p:spPr>
        <p:txBody>
          <a:bodyPr wrap="none">
            <a:spAutoFit/>
          </a:bodyPr>
          <a:lstStyle/>
          <a:p>
            <a:pPr fontAlgn="base">
              <a:spcBef>
                <a:spcPct val="0"/>
              </a:spcBef>
              <a:spcAft>
                <a:spcPct val="0"/>
              </a:spcAft>
            </a:pPr>
            <a:r>
              <a:rPr lang="de-DE" sz="1600" b="1" dirty="0">
                <a:solidFill>
                  <a:srgbClr val="FFFFFF"/>
                </a:solidFill>
                <a:cs typeface="Arial" charset="0"/>
              </a:rPr>
              <a:t>TRD</a:t>
            </a:r>
            <a:endParaRPr lang="en-US" sz="1600" b="1" dirty="0">
              <a:solidFill>
                <a:srgbClr val="FFFFFF"/>
              </a:solidFill>
              <a:cs typeface="Arial" charset="0"/>
            </a:endParaRPr>
          </a:p>
        </p:txBody>
      </p:sp>
      <p:sp>
        <p:nvSpPr>
          <p:cNvPr id="17" name="Rectangle 12"/>
          <p:cNvSpPr>
            <a:spLocks noChangeArrowheads="1"/>
          </p:cNvSpPr>
          <p:nvPr/>
        </p:nvSpPr>
        <p:spPr bwMode="auto">
          <a:xfrm>
            <a:off x="2506464" y="4870856"/>
            <a:ext cx="792162" cy="336550"/>
          </a:xfrm>
          <a:prstGeom prst="rect">
            <a:avLst/>
          </a:prstGeom>
          <a:noFill/>
          <a:ln w="9525">
            <a:noFill/>
            <a:miter lim="800000"/>
            <a:headEnd/>
            <a:tailEnd/>
          </a:ln>
        </p:spPr>
        <p:txBody>
          <a:bodyPr wrap="none">
            <a:spAutoFit/>
          </a:bodyPr>
          <a:lstStyle/>
          <a:p>
            <a:pPr fontAlgn="base">
              <a:spcBef>
                <a:spcPct val="0"/>
              </a:spcBef>
              <a:spcAft>
                <a:spcPct val="0"/>
              </a:spcAft>
            </a:pPr>
            <a:r>
              <a:rPr lang="de-DE" sz="1600" b="1" dirty="0">
                <a:solidFill>
                  <a:srgbClr val="FFFFFF"/>
                </a:solidFill>
                <a:cs typeface="Arial" charset="0"/>
              </a:rPr>
              <a:t>MUCH</a:t>
            </a:r>
            <a:endParaRPr lang="en-US" sz="1600" b="1" dirty="0">
              <a:solidFill>
                <a:srgbClr val="FFFFFF"/>
              </a:solidFill>
              <a:cs typeface="Arial" charset="0"/>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0080" y="3954721"/>
            <a:ext cx="3984473" cy="235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
          <p:cNvSpPr txBox="1"/>
          <p:nvPr/>
        </p:nvSpPr>
        <p:spPr>
          <a:xfrm>
            <a:off x="4667937" y="3905113"/>
            <a:ext cx="351378" cy="2369880"/>
          </a:xfrm>
          <a:prstGeom prst="rect">
            <a:avLst/>
          </a:prstGeom>
          <a:solidFill>
            <a:schemeClr val="bg1">
              <a:lumMod val="95000"/>
            </a:schemeClr>
          </a:solidFill>
        </p:spPr>
        <p:txBody>
          <a:bodyPr vert="horz" wrap="none" lIns="91440" tIns="45720" rIns="91440" bIns="45720" rtlCol="0" anchor="t">
            <a:spAutoFit/>
          </a:bodyPr>
          <a:lstStyle/>
          <a:p>
            <a:pPr>
              <a:spcBef>
                <a:spcPts val="1200"/>
              </a:spcBef>
              <a:spcAft>
                <a:spcPts val="1100"/>
              </a:spcAft>
            </a:pPr>
            <a:r>
              <a:rPr lang="en-GB" dirty="0" smtClean="0">
                <a:solidFill>
                  <a:prstClr val="black"/>
                </a:solidFill>
              </a:rPr>
              <a:t>P</a:t>
            </a:r>
          </a:p>
          <a:p>
            <a:pPr>
              <a:spcAft>
                <a:spcPts val="1100"/>
              </a:spcAft>
            </a:pPr>
            <a:r>
              <a:rPr lang="en-GB" dirty="0" smtClean="0">
                <a:solidFill>
                  <a:prstClr val="black"/>
                </a:solidFill>
              </a:rPr>
              <a:t>A</a:t>
            </a:r>
          </a:p>
          <a:p>
            <a:pPr>
              <a:spcAft>
                <a:spcPts val="1200"/>
              </a:spcAft>
            </a:pPr>
            <a:r>
              <a:rPr lang="en-GB" dirty="0" smtClean="0">
                <a:solidFill>
                  <a:prstClr val="black"/>
                </a:solidFill>
              </a:rPr>
              <a:t>N</a:t>
            </a:r>
          </a:p>
          <a:p>
            <a:pPr>
              <a:spcAft>
                <a:spcPts val="1200"/>
              </a:spcAft>
            </a:pPr>
            <a:r>
              <a:rPr lang="en-GB" dirty="0" smtClean="0">
                <a:solidFill>
                  <a:prstClr val="black"/>
                </a:solidFill>
              </a:rPr>
              <a:t>D</a:t>
            </a:r>
          </a:p>
          <a:p>
            <a:r>
              <a:rPr lang="en-GB" dirty="0" smtClean="0">
                <a:solidFill>
                  <a:prstClr val="black"/>
                </a:solidFill>
              </a:rPr>
              <a:t>A</a:t>
            </a:r>
          </a:p>
          <a:p>
            <a:endParaRPr lang="en-GB" dirty="0" smtClean="0">
              <a:solidFill>
                <a:prstClr val="black"/>
              </a:solidFill>
            </a:endParaRPr>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8505" y="1267733"/>
            <a:ext cx="3926602" cy="22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
          <p:cNvSpPr txBox="1"/>
          <p:nvPr/>
        </p:nvSpPr>
        <p:spPr>
          <a:xfrm>
            <a:off x="4679512" y="1266013"/>
            <a:ext cx="377026" cy="2246769"/>
          </a:xfrm>
          <a:prstGeom prst="rect">
            <a:avLst/>
          </a:prstGeom>
          <a:solidFill>
            <a:schemeClr val="bg1">
              <a:lumMod val="95000"/>
            </a:schemeClr>
          </a:solidFill>
        </p:spPr>
        <p:txBody>
          <a:bodyPr vert="horz" wrap="none" lIns="91440" tIns="45720" rIns="91440" bIns="45720" rtlCol="0" anchor="t">
            <a:spAutoFit/>
          </a:bodyPr>
          <a:lstStyle>
            <a:defPPr>
              <a:defRPr lang="de-DE"/>
            </a:defPPr>
            <a:lvl1pPr>
              <a:spcAft>
                <a:spcPts val="1200"/>
              </a:spcAft>
            </a:lvl1pPr>
          </a:lstStyle>
          <a:p>
            <a:pPr>
              <a:spcBef>
                <a:spcPts val="1800"/>
              </a:spcBef>
            </a:pPr>
            <a:endParaRPr lang="en-GB" dirty="0" smtClean="0">
              <a:solidFill>
                <a:prstClr val="black"/>
              </a:solidFill>
            </a:endParaRPr>
          </a:p>
          <a:p>
            <a:pPr>
              <a:spcAft>
                <a:spcPts val="1800"/>
              </a:spcAft>
            </a:pPr>
            <a:r>
              <a:rPr lang="en-GB" dirty="0" smtClean="0">
                <a:solidFill>
                  <a:prstClr val="black"/>
                </a:solidFill>
              </a:rPr>
              <a:t>C</a:t>
            </a:r>
            <a:endParaRPr lang="en-GB" dirty="0">
              <a:solidFill>
                <a:prstClr val="black"/>
              </a:solidFill>
            </a:endParaRPr>
          </a:p>
          <a:p>
            <a:pPr>
              <a:spcAft>
                <a:spcPts val="1800"/>
              </a:spcAft>
            </a:pPr>
            <a:r>
              <a:rPr lang="en-GB" dirty="0" smtClean="0">
                <a:solidFill>
                  <a:prstClr val="black"/>
                </a:solidFill>
              </a:rPr>
              <a:t>B</a:t>
            </a:r>
            <a:endParaRPr lang="en-GB" dirty="0">
              <a:solidFill>
                <a:prstClr val="black"/>
              </a:solidFill>
            </a:endParaRPr>
          </a:p>
          <a:p>
            <a:r>
              <a:rPr lang="en-GB" dirty="0" smtClean="0">
                <a:solidFill>
                  <a:prstClr val="black"/>
                </a:solidFill>
              </a:rPr>
              <a:t>M</a:t>
            </a:r>
            <a:endParaRPr lang="en-GB" dirty="0">
              <a:solidFill>
                <a:prstClr val="black"/>
              </a:solidFill>
            </a:endParaRPr>
          </a:p>
          <a:p>
            <a:endParaRPr lang="en-GB" dirty="0">
              <a:solidFill>
                <a:prstClr val="black"/>
              </a:solidFill>
            </a:endParaRPr>
          </a:p>
        </p:txBody>
      </p:sp>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653" y="3954721"/>
            <a:ext cx="3889613" cy="229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2"/>
          <p:cNvSpPr txBox="1"/>
          <p:nvPr/>
        </p:nvSpPr>
        <p:spPr>
          <a:xfrm>
            <a:off x="120887" y="3988063"/>
            <a:ext cx="351378" cy="2267287"/>
          </a:xfrm>
          <a:prstGeom prst="rect">
            <a:avLst/>
          </a:prstGeom>
          <a:solidFill>
            <a:schemeClr val="bg1">
              <a:lumMod val="95000"/>
            </a:schemeClr>
          </a:solidFill>
        </p:spPr>
        <p:txBody>
          <a:bodyPr vert="horz" wrap="none" lIns="91440" tIns="45720" rIns="91440" bIns="45720" rtlCol="0" anchor="t">
            <a:spAutoFit/>
          </a:bodyPr>
          <a:lstStyle/>
          <a:p>
            <a:pPr>
              <a:spcBef>
                <a:spcPts val="400"/>
              </a:spcBef>
              <a:spcAft>
                <a:spcPts val="400"/>
              </a:spcAft>
            </a:pPr>
            <a:r>
              <a:rPr lang="en-GB" dirty="0" smtClean="0">
                <a:solidFill>
                  <a:prstClr val="black"/>
                </a:solidFill>
              </a:rPr>
              <a:t>N</a:t>
            </a:r>
          </a:p>
          <a:p>
            <a:pPr>
              <a:spcBef>
                <a:spcPts val="400"/>
              </a:spcBef>
              <a:spcAft>
                <a:spcPts val="400"/>
              </a:spcAft>
            </a:pPr>
            <a:r>
              <a:rPr lang="en-GB" dirty="0" smtClean="0">
                <a:solidFill>
                  <a:prstClr val="black"/>
                </a:solidFill>
              </a:rPr>
              <a:t>U</a:t>
            </a:r>
          </a:p>
          <a:p>
            <a:pPr>
              <a:spcBef>
                <a:spcPts val="400"/>
              </a:spcBef>
              <a:spcAft>
                <a:spcPts val="400"/>
              </a:spcAft>
            </a:pPr>
            <a:r>
              <a:rPr lang="en-GB" dirty="0" smtClean="0">
                <a:solidFill>
                  <a:prstClr val="black"/>
                </a:solidFill>
              </a:rPr>
              <a:t>S</a:t>
            </a:r>
          </a:p>
          <a:p>
            <a:pPr>
              <a:spcBef>
                <a:spcPts val="400"/>
              </a:spcBef>
              <a:spcAft>
                <a:spcPts val="400"/>
              </a:spcAft>
            </a:pPr>
            <a:r>
              <a:rPr lang="en-GB" dirty="0" smtClean="0">
                <a:solidFill>
                  <a:prstClr val="black"/>
                </a:solidFill>
              </a:rPr>
              <a:t>T</a:t>
            </a:r>
          </a:p>
          <a:p>
            <a:pPr>
              <a:spcBef>
                <a:spcPts val="400"/>
              </a:spcBef>
              <a:spcAft>
                <a:spcPts val="400"/>
              </a:spcAft>
            </a:pPr>
            <a:r>
              <a:rPr lang="en-GB" dirty="0" smtClean="0">
                <a:solidFill>
                  <a:prstClr val="black"/>
                </a:solidFill>
              </a:rPr>
              <a:t>A</a:t>
            </a:r>
          </a:p>
          <a:p>
            <a:pPr>
              <a:spcBef>
                <a:spcPts val="400"/>
              </a:spcBef>
              <a:spcAft>
                <a:spcPts val="400"/>
              </a:spcAft>
            </a:pPr>
            <a:r>
              <a:rPr lang="en-GB" dirty="0" smtClean="0">
                <a:solidFill>
                  <a:prstClr val="black"/>
                </a:solidFill>
              </a:rPr>
              <a:t>R</a:t>
            </a:r>
          </a:p>
        </p:txBody>
      </p:sp>
      <p:sp>
        <p:nvSpPr>
          <p:cNvPr id="18" name="Titel 2"/>
          <p:cNvSpPr>
            <a:spLocks noGrp="1"/>
          </p:cNvSpPr>
          <p:nvPr>
            <p:ph type="title"/>
          </p:nvPr>
        </p:nvSpPr>
        <p:spPr>
          <a:xfrm>
            <a:off x="206722" y="-94704"/>
            <a:ext cx="6813550" cy="787400"/>
          </a:xfrm>
        </p:spPr>
        <p:txBody>
          <a:bodyPr>
            <a:noAutofit/>
          </a:bodyPr>
          <a:lstStyle/>
          <a:p>
            <a:pPr>
              <a:spcBef>
                <a:spcPct val="20000"/>
              </a:spcBef>
              <a:defRPr/>
            </a:pPr>
            <a:r>
              <a:rPr lang="en-US" sz="2800" b="0" dirty="0" smtClean="0">
                <a:latin typeface="Tahoma" panose="020B0604030504040204" pitchFamily="34" charset="0"/>
                <a:ea typeface="Tahoma" panose="020B0604030504040204" pitchFamily="34" charset="0"/>
                <a:cs typeface="Tahoma" panose="020B0604030504040204" pitchFamily="34" charset="0"/>
              </a:rPr>
              <a:t>Construction of detector components</a:t>
            </a:r>
            <a:endParaRPr lang="en-US" sz="28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7754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2" descr="Q:\Eigene Dateien\MFPC26\2-MF-Gruppe\0-MF-photos+Gratulationen\2016-6-Gruppenphoto\!group\MF-ma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08104" y="5445224"/>
            <a:ext cx="3723552" cy="136050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9181" t="45409" r="3961" b="12658"/>
          <a:stretch/>
        </p:blipFill>
        <p:spPr bwMode="auto">
          <a:xfrm>
            <a:off x="5097900" y="2328699"/>
            <a:ext cx="3902205" cy="133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24984" b="11329"/>
          <a:stretch/>
        </p:blipFill>
        <p:spPr bwMode="auto">
          <a:xfrm>
            <a:off x="5097899" y="1100374"/>
            <a:ext cx="3902206" cy="1314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a:xfrm>
            <a:off x="0" y="0"/>
            <a:ext cx="9144000" cy="928688"/>
          </a:xfrm>
          <a:prstGeom prst="rect">
            <a:avLst/>
          </a:prstGeom>
          <a:ln w="3175">
            <a:noFill/>
          </a:ln>
        </p:spPr>
        <p:txBody>
          <a:bodyPr vert="horz" lIns="91440" tIns="45720" rIns="91440" bIns="45720" rtlCol="0" anchor="ctr">
            <a:norm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r>
              <a:rPr lang="en-US" sz="3600" dirty="0" smtClean="0">
                <a:latin typeface="Tahoma" panose="020B0604030504040204" pitchFamily="34" charset="0"/>
                <a:ea typeface="Tahoma" panose="020B0604030504040204" pitchFamily="34" charset="0"/>
                <a:cs typeface="Tahoma" panose="020B0604030504040204" pitchFamily="34" charset="0"/>
              </a:rPr>
              <a:t>FAIR International Collaborations </a:t>
            </a:r>
          </a:p>
        </p:txBody>
      </p:sp>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769" t="43206" b="3247"/>
          <a:stretch/>
        </p:blipFill>
        <p:spPr bwMode="auto">
          <a:xfrm>
            <a:off x="-21844" y="1100373"/>
            <a:ext cx="5097900" cy="209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474" t="47618" r="4721" b="11663"/>
          <a:stretch/>
        </p:blipFill>
        <p:spPr bwMode="auto">
          <a:xfrm>
            <a:off x="-41853" y="3191633"/>
            <a:ext cx="4397829" cy="198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923841DB-4C1E-4871-A9FC-E2F2C7357490}" type="slidenum">
              <a:rPr lang="de-DE" smtClean="0"/>
              <a:pPr>
                <a:defRPr/>
              </a:pPr>
              <a:t>77</a:t>
            </a:fld>
            <a:endParaRPr lang="de-DE"/>
          </a:p>
        </p:txBody>
      </p:sp>
      <p:pic>
        <p:nvPicPr>
          <p:cNvPr id="10" name="Picture 2" descr="https://indico.gsi.de/event/4760/material/3/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0073"/>
          <a:stretch/>
        </p:blipFill>
        <p:spPr bwMode="auto">
          <a:xfrm>
            <a:off x="4355976" y="3501008"/>
            <a:ext cx="4788024" cy="19135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987" t="11626" r="1987" b="12167"/>
          <a:stretch/>
        </p:blipFill>
        <p:spPr bwMode="auto">
          <a:xfrm>
            <a:off x="-108520" y="5376228"/>
            <a:ext cx="5759872" cy="143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3852451" y="2791523"/>
            <a:ext cx="1223605" cy="400110"/>
          </a:xfrm>
          <a:prstGeom prst="rect">
            <a:avLst/>
          </a:prstGeom>
          <a:noFill/>
        </p:spPr>
        <p:txBody>
          <a:bodyPr wrap="none" rtlCol="0">
            <a:spAutoFit/>
          </a:bodyPr>
          <a:lstStyle/>
          <a:p>
            <a:r>
              <a:rPr lang="de-DE" sz="2000" dirty="0" smtClean="0">
                <a:solidFill>
                  <a:srgbClr val="FFFFFF"/>
                </a:solidFill>
              </a:rPr>
              <a:t>NUSTAR</a:t>
            </a:r>
            <a:endParaRPr lang="de-DE" sz="2000" dirty="0">
              <a:solidFill>
                <a:srgbClr val="FFFFFF"/>
              </a:solidFill>
            </a:endParaRPr>
          </a:p>
        </p:txBody>
      </p:sp>
      <p:sp>
        <p:nvSpPr>
          <p:cNvPr id="11" name="Textfeld 10"/>
          <p:cNvSpPr txBox="1"/>
          <p:nvPr/>
        </p:nvSpPr>
        <p:spPr>
          <a:xfrm>
            <a:off x="648597" y="4776063"/>
            <a:ext cx="1996059" cy="400110"/>
          </a:xfrm>
          <a:prstGeom prst="rect">
            <a:avLst/>
          </a:prstGeom>
          <a:noFill/>
        </p:spPr>
        <p:txBody>
          <a:bodyPr wrap="none" rtlCol="0">
            <a:spAutoFit/>
          </a:bodyPr>
          <a:lstStyle/>
          <a:p>
            <a:r>
              <a:rPr lang="de-DE" sz="2000" dirty="0" smtClean="0">
                <a:solidFill>
                  <a:srgbClr val="FFFFFF"/>
                </a:solidFill>
              </a:rPr>
              <a:t>Plasma </a:t>
            </a:r>
            <a:r>
              <a:rPr lang="de-DE" sz="2000" dirty="0" err="1" smtClean="0">
                <a:solidFill>
                  <a:srgbClr val="FFFFFF"/>
                </a:solidFill>
              </a:rPr>
              <a:t>Physics</a:t>
            </a:r>
            <a:endParaRPr lang="de-DE" sz="2000" dirty="0">
              <a:solidFill>
                <a:srgbClr val="FFFFFF"/>
              </a:solidFill>
            </a:endParaRPr>
          </a:p>
        </p:txBody>
      </p:sp>
      <p:sp>
        <p:nvSpPr>
          <p:cNvPr id="12" name="Textfeld 11"/>
          <p:cNvSpPr txBox="1"/>
          <p:nvPr/>
        </p:nvSpPr>
        <p:spPr>
          <a:xfrm>
            <a:off x="5148064" y="2020778"/>
            <a:ext cx="1895071" cy="400110"/>
          </a:xfrm>
          <a:prstGeom prst="rect">
            <a:avLst/>
          </a:prstGeom>
          <a:noFill/>
        </p:spPr>
        <p:txBody>
          <a:bodyPr wrap="none" rtlCol="0">
            <a:spAutoFit/>
          </a:bodyPr>
          <a:lstStyle/>
          <a:p>
            <a:r>
              <a:rPr lang="de-DE" sz="2000" dirty="0" err="1" smtClean="0">
                <a:solidFill>
                  <a:srgbClr val="FFFFFF"/>
                </a:solidFill>
              </a:rPr>
              <a:t>Atomic</a:t>
            </a:r>
            <a:r>
              <a:rPr lang="de-DE" sz="2000" dirty="0" smtClean="0">
                <a:solidFill>
                  <a:srgbClr val="FFFFFF"/>
                </a:solidFill>
              </a:rPr>
              <a:t> </a:t>
            </a:r>
            <a:r>
              <a:rPr lang="de-DE" sz="2000" dirty="0" err="1" smtClean="0">
                <a:solidFill>
                  <a:srgbClr val="FFFFFF"/>
                </a:solidFill>
              </a:rPr>
              <a:t>physics</a:t>
            </a:r>
            <a:endParaRPr lang="de-DE" sz="2000" dirty="0">
              <a:solidFill>
                <a:srgbClr val="FFFFFF"/>
              </a:solidFill>
            </a:endParaRPr>
          </a:p>
        </p:txBody>
      </p:sp>
      <p:sp>
        <p:nvSpPr>
          <p:cNvPr id="13" name="Textfeld 12"/>
          <p:cNvSpPr txBox="1"/>
          <p:nvPr/>
        </p:nvSpPr>
        <p:spPr>
          <a:xfrm>
            <a:off x="5318685" y="3039380"/>
            <a:ext cx="1483098" cy="400110"/>
          </a:xfrm>
          <a:prstGeom prst="rect">
            <a:avLst/>
          </a:prstGeom>
          <a:noFill/>
        </p:spPr>
        <p:txBody>
          <a:bodyPr wrap="none" rtlCol="0">
            <a:spAutoFit/>
          </a:bodyPr>
          <a:lstStyle/>
          <a:p>
            <a:r>
              <a:rPr lang="de-DE" sz="2000" dirty="0" smtClean="0">
                <a:solidFill>
                  <a:srgbClr val="FFFFFF"/>
                </a:solidFill>
              </a:rPr>
              <a:t>Bio </a:t>
            </a:r>
            <a:r>
              <a:rPr lang="de-DE" sz="2000" dirty="0" err="1" smtClean="0">
                <a:solidFill>
                  <a:srgbClr val="FFFFFF"/>
                </a:solidFill>
              </a:rPr>
              <a:t>physics</a:t>
            </a:r>
            <a:endParaRPr lang="de-DE" sz="2000" dirty="0">
              <a:solidFill>
                <a:srgbClr val="FFFFFF"/>
              </a:solidFill>
            </a:endParaRPr>
          </a:p>
        </p:txBody>
      </p:sp>
      <p:sp>
        <p:nvSpPr>
          <p:cNvPr id="14" name="Textfeld 13"/>
          <p:cNvSpPr txBox="1"/>
          <p:nvPr/>
        </p:nvSpPr>
        <p:spPr>
          <a:xfrm flipH="1">
            <a:off x="7784353" y="4976118"/>
            <a:ext cx="1215752" cy="400110"/>
          </a:xfrm>
          <a:prstGeom prst="rect">
            <a:avLst/>
          </a:prstGeom>
          <a:noFill/>
        </p:spPr>
        <p:txBody>
          <a:bodyPr wrap="square" rtlCol="0">
            <a:spAutoFit/>
          </a:bodyPr>
          <a:lstStyle/>
          <a:p>
            <a:r>
              <a:rPr lang="de-DE" sz="2000" dirty="0" smtClean="0">
                <a:solidFill>
                  <a:srgbClr val="FFFFFF"/>
                </a:solidFill>
              </a:rPr>
              <a:t>CBM</a:t>
            </a:r>
            <a:endParaRPr lang="de-DE" sz="2000" dirty="0">
              <a:solidFill>
                <a:srgbClr val="FFFFFF"/>
              </a:solidFill>
            </a:endParaRPr>
          </a:p>
        </p:txBody>
      </p:sp>
      <p:sp>
        <p:nvSpPr>
          <p:cNvPr id="15" name="Textfeld 14"/>
          <p:cNvSpPr txBox="1"/>
          <p:nvPr/>
        </p:nvSpPr>
        <p:spPr>
          <a:xfrm>
            <a:off x="1915303" y="6453336"/>
            <a:ext cx="1052083" cy="400110"/>
          </a:xfrm>
          <a:prstGeom prst="rect">
            <a:avLst/>
          </a:prstGeom>
          <a:noFill/>
        </p:spPr>
        <p:txBody>
          <a:bodyPr wrap="none" rtlCol="0">
            <a:spAutoFit/>
          </a:bodyPr>
          <a:lstStyle/>
          <a:p>
            <a:r>
              <a:rPr lang="de-DE" sz="2000" dirty="0" smtClean="0">
                <a:solidFill>
                  <a:srgbClr val="FFFFFF"/>
                </a:solidFill>
              </a:rPr>
              <a:t>PANDA</a:t>
            </a:r>
            <a:endParaRPr lang="de-DE" sz="2000" dirty="0">
              <a:solidFill>
                <a:srgbClr val="FFFFFF"/>
              </a:solidFill>
            </a:endParaRPr>
          </a:p>
        </p:txBody>
      </p:sp>
      <p:sp>
        <p:nvSpPr>
          <p:cNvPr id="17" name="Textfeld 16"/>
          <p:cNvSpPr txBox="1"/>
          <p:nvPr/>
        </p:nvSpPr>
        <p:spPr>
          <a:xfrm>
            <a:off x="6224049" y="6485274"/>
            <a:ext cx="2164375" cy="400110"/>
          </a:xfrm>
          <a:prstGeom prst="rect">
            <a:avLst/>
          </a:prstGeom>
          <a:noFill/>
        </p:spPr>
        <p:txBody>
          <a:bodyPr wrap="none" rtlCol="0">
            <a:spAutoFit/>
          </a:bodyPr>
          <a:lstStyle/>
          <a:p>
            <a:r>
              <a:rPr lang="de-DE" sz="2000" dirty="0" smtClean="0">
                <a:solidFill>
                  <a:srgbClr val="FFFFFF"/>
                </a:solidFill>
              </a:rPr>
              <a:t>Material </a:t>
            </a:r>
            <a:r>
              <a:rPr lang="de-DE" sz="2000" dirty="0" err="1" smtClean="0">
                <a:solidFill>
                  <a:srgbClr val="FFFFFF"/>
                </a:solidFill>
              </a:rPr>
              <a:t>research</a:t>
            </a:r>
            <a:endParaRPr lang="de-DE" sz="2000" dirty="0">
              <a:solidFill>
                <a:srgbClr val="FFFFFF"/>
              </a:solidFill>
            </a:endParaRPr>
          </a:p>
        </p:txBody>
      </p:sp>
    </p:spTree>
    <p:extLst>
      <p:ext uri="{BB962C8B-B14F-4D97-AF65-F5344CB8AC3E}">
        <p14:creationId xmlns:p14="http://schemas.microsoft.com/office/powerpoint/2010/main" val="22616801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Collaboration Members by Country</a:t>
            </a:r>
            <a:endParaRPr lang="en-GB" dirty="0"/>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52832"/>
            <a:ext cx="7977683" cy="5630011"/>
          </a:xfrm>
          <a:prstGeom prst="rect">
            <a:avLst/>
          </a:prstGeom>
        </p:spPr>
      </p:pic>
    </p:spTree>
    <p:extLst>
      <p:ext uri="{BB962C8B-B14F-4D97-AF65-F5344CB8AC3E}">
        <p14:creationId xmlns:p14="http://schemas.microsoft.com/office/powerpoint/2010/main" val="32449735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air-center.eu/fileadmin/fair/experiments/CBM/fotos/2017/DSC_23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3889552"/>
            <a:ext cx="4608512" cy="30711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254000" y="117450"/>
            <a:ext cx="9721850" cy="503238"/>
          </a:xfrm>
          <a:prstGeom prst="rect">
            <a:avLst/>
          </a:prstGeom>
          <a:noFill/>
          <a:ln>
            <a:noFill/>
          </a:ln>
          <a:effectLs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de-DE" sz="2800" dirty="0" smtClean="0">
                <a:solidFill>
                  <a:srgbClr val="14425D"/>
                </a:solidFill>
                <a:latin typeface="Tahoma" pitchFamily="34" charset="0"/>
              </a:rPr>
              <a:t>The CBM Collaboration: 56 institutions, &gt; 460 members</a:t>
            </a:r>
            <a:endParaRPr lang="en-GB" altLang="de-DE" sz="2800" dirty="0" smtClean="0">
              <a:solidFill>
                <a:srgbClr val="14425D"/>
              </a:solidFill>
              <a:latin typeface="Tahoma" pitchFamily="34" charset="0"/>
            </a:endParaRPr>
          </a:p>
        </p:txBody>
      </p:sp>
      <p:sp>
        <p:nvSpPr>
          <p:cNvPr id="5" name="Rectangle 4"/>
          <p:cNvSpPr>
            <a:spLocks noChangeArrowheads="1"/>
          </p:cNvSpPr>
          <p:nvPr/>
        </p:nvSpPr>
        <p:spPr bwMode="auto">
          <a:xfrm>
            <a:off x="183620" y="594097"/>
            <a:ext cx="2305051" cy="3482975"/>
          </a:xfrm>
          <a:prstGeom prst="rect">
            <a:avLst/>
          </a:prstGeom>
          <a:noFill/>
          <a:ln>
            <a:noFill/>
          </a:ln>
          <a:effectLst/>
        </p:spPr>
        <p:txBody>
          <a:bodyPr/>
          <a:lstStyle/>
          <a:p>
            <a:pPr fontAlgn="base">
              <a:spcBef>
                <a:spcPct val="0"/>
              </a:spcBef>
              <a:spcAft>
                <a:spcPct val="0"/>
              </a:spcAft>
              <a:defRPr/>
            </a:pPr>
            <a:r>
              <a:rPr lang="de-DE" sz="1600" u="sng" dirty="0">
                <a:solidFill>
                  <a:srgbClr val="14425D"/>
                </a:solidFill>
                <a:latin typeface="Tahoma" pitchFamily="34" charset="0"/>
                <a:cs typeface="Arial" charset="0"/>
              </a:rPr>
              <a:t>China:</a:t>
            </a:r>
          </a:p>
          <a:p>
            <a:pPr fontAlgn="base">
              <a:spcBef>
                <a:spcPct val="0"/>
              </a:spcBef>
              <a:spcAft>
                <a:spcPct val="0"/>
              </a:spcAft>
              <a:defRPr/>
            </a:pPr>
            <a:r>
              <a:rPr lang="de-DE" sz="1200" dirty="0">
                <a:solidFill>
                  <a:srgbClr val="14425D"/>
                </a:solidFill>
                <a:latin typeface="Tahoma" pitchFamily="34" charset="0"/>
                <a:cs typeface="Arial" charset="0"/>
              </a:rPr>
              <a:t>CCNU Wuhan</a:t>
            </a:r>
          </a:p>
          <a:p>
            <a:pPr fontAlgn="base">
              <a:spcBef>
                <a:spcPct val="0"/>
              </a:spcBef>
              <a:spcAft>
                <a:spcPct val="0"/>
              </a:spcAft>
              <a:defRPr/>
            </a:pPr>
            <a:r>
              <a:rPr lang="de-DE" sz="1200" dirty="0" err="1">
                <a:solidFill>
                  <a:srgbClr val="14425D"/>
                </a:solidFill>
                <a:latin typeface="Tahoma" pitchFamily="34" charset="0"/>
                <a:cs typeface="Arial" charset="0"/>
              </a:rPr>
              <a:t>Tsinghua</a:t>
            </a:r>
            <a:r>
              <a:rPr lang="de-DE" sz="1200" dirty="0">
                <a:solidFill>
                  <a:srgbClr val="14425D"/>
                </a:solidFill>
                <a:latin typeface="Tahoma" pitchFamily="34" charset="0"/>
                <a:cs typeface="Arial" charset="0"/>
              </a:rPr>
              <a:t> Univ. </a:t>
            </a:r>
          </a:p>
          <a:p>
            <a:pPr fontAlgn="base">
              <a:spcBef>
                <a:spcPct val="0"/>
              </a:spcBef>
              <a:spcAft>
                <a:spcPct val="0"/>
              </a:spcAft>
              <a:defRPr/>
            </a:pPr>
            <a:r>
              <a:rPr lang="de-DE" sz="1200" dirty="0">
                <a:solidFill>
                  <a:srgbClr val="14425D"/>
                </a:solidFill>
                <a:latin typeface="Tahoma" pitchFamily="34" charset="0"/>
                <a:cs typeface="Arial" charset="0"/>
              </a:rPr>
              <a:t>USTC Hefei</a:t>
            </a:r>
          </a:p>
          <a:p>
            <a:pPr fontAlgn="base">
              <a:spcBef>
                <a:spcPct val="0"/>
              </a:spcBef>
              <a:spcAft>
                <a:spcPct val="0"/>
              </a:spcAft>
              <a:defRPr/>
            </a:pPr>
            <a:r>
              <a:rPr 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CTGU </a:t>
            </a:r>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Yichang</a:t>
            </a:r>
          </a:p>
          <a:p>
            <a:pPr fontAlgn="base">
              <a:spcBef>
                <a:spcPct val="0"/>
              </a:spcBef>
              <a:spcAft>
                <a:spcPct val="0"/>
              </a:spcAft>
              <a:defRPr/>
            </a:pPr>
            <a:r>
              <a:rPr lang="de-DE" sz="1200" dirty="0">
                <a:solidFill>
                  <a:srgbClr val="002060"/>
                </a:solidFill>
                <a:latin typeface="Tahoma" panose="020B0604030504040204" pitchFamily="34" charset="0"/>
                <a:ea typeface="Tahoma" panose="020B0604030504040204" pitchFamily="34" charset="0"/>
                <a:cs typeface="Tahoma" panose="020B0604030504040204" pitchFamily="34" charset="0"/>
              </a:rPr>
              <a:t>Chongqing </a:t>
            </a:r>
            <a:r>
              <a:rPr lang="de-DE" sz="1200" dirty="0" err="1">
                <a:solidFill>
                  <a:srgbClr val="002060"/>
                </a:solidFill>
                <a:latin typeface="Tahoma" panose="020B0604030504040204" pitchFamily="34" charset="0"/>
                <a:ea typeface="Tahoma" panose="020B0604030504040204" pitchFamily="34" charset="0"/>
                <a:cs typeface="Tahoma" panose="020B0604030504040204" pitchFamily="34" charset="0"/>
              </a:rPr>
              <a:t>Univ</a:t>
            </a:r>
            <a:r>
              <a:rPr lang="en-US" sz="1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fontAlgn="base">
              <a:spcBef>
                <a:spcPct val="0"/>
              </a:spcBef>
              <a:spcAft>
                <a:spcPct val="0"/>
              </a:spcAft>
              <a:defRPr/>
            </a:pPr>
            <a:endParaRPr lang="de-DE" sz="800" dirty="0">
              <a:solidFill>
                <a:srgbClr val="002060"/>
              </a:solidFill>
              <a:latin typeface="Tahoma" pitchFamily="34" charset="0"/>
              <a:cs typeface="Arial" charset="0"/>
            </a:endParaRPr>
          </a:p>
          <a:p>
            <a:pPr eaLnBrk="0" fontAlgn="base" hangingPunct="0">
              <a:spcBef>
                <a:spcPct val="0"/>
              </a:spcBef>
              <a:spcAft>
                <a:spcPct val="0"/>
              </a:spcAft>
              <a:defRPr/>
            </a:pPr>
            <a:r>
              <a:rPr lang="en-GB" sz="1600" u="sng" dirty="0">
                <a:solidFill>
                  <a:srgbClr val="14425D"/>
                </a:solidFill>
                <a:latin typeface="Tahoma" pitchFamily="34" charset="0"/>
                <a:cs typeface="Arial" charset="0"/>
              </a:rPr>
              <a:t>Czech Republic:</a:t>
            </a:r>
            <a:endParaRPr lang="en-GB" sz="1400" u="sng" dirty="0">
              <a:solidFill>
                <a:srgbClr val="14425D"/>
              </a:solidFill>
              <a:latin typeface="Tahoma" pitchFamily="34" charset="0"/>
              <a:cs typeface="Arial" charset="0"/>
            </a:endParaRPr>
          </a:p>
          <a:p>
            <a:pPr eaLnBrk="0" fontAlgn="base" hangingPunct="0">
              <a:spcBef>
                <a:spcPct val="0"/>
              </a:spcBef>
              <a:spcAft>
                <a:spcPct val="0"/>
              </a:spcAft>
              <a:defRPr/>
            </a:pPr>
            <a:r>
              <a:rPr lang="en-GB" sz="1200" dirty="0">
                <a:solidFill>
                  <a:srgbClr val="002060"/>
                </a:solidFill>
                <a:latin typeface="Tahoma" pitchFamily="34" charset="0"/>
                <a:cs typeface="Arial" charset="0"/>
              </a:rPr>
              <a:t>CAS, </a:t>
            </a:r>
            <a:r>
              <a:rPr lang="en-GB" sz="1200" dirty="0" err="1">
                <a:solidFill>
                  <a:srgbClr val="002060"/>
                </a:solidFill>
                <a:latin typeface="Tahoma" pitchFamily="34" charset="0"/>
                <a:cs typeface="Arial" charset="0"/>
              </a:rPr>
              <a:t>Rez</a:t>
            </a:r>
            <a:endParaRPr lang="de-DE" sz="1200" dirty="0">
              <a:solidFill>
                <a:srgbClr val="002060"/>
              </a:solidFill>
              <a:latin typeface="Tahoma" pitchFamily="34" charset="0"/>
              <a:cs typeface="Times New Roman" pitchFamily="18" charset="0"/>
            </a:endParaRPr>
          </a:p>
          <a:p>
            <a:pPr eaLnBrk="0" fontAlgn="base" hangingPunct="0">
              <a:spcBef>
                <a:spcPct val="0"/>
              </a:spcBef>
              <a:spcAft>
                <a:spcPct val="0"/>
              </a:spcAft>
              <a:defRPr/>
            </a:pPr>
            <a:r>
              <a:rPr lang="de-DE" sz="1200" dirty="0">
                <a:solidFill>
                  <a:srgbClr val="14425D"/>
                </a:solidFill>
                <a:latin typeface="Tahoma" pitchFamily="34" charset="0"/>
                <a:cs typeface="Arial" charset="0"/>
              </a:rPr>
              <a:t>Techn. Univ</a:t>
            </a:r>
            <a:r>
              <a:rPr lang="de-DE" sz="1200" dirty="0" smtClean="0">
                <a:solidFill>
                  <a:srgbClr val="14425D"/>
                </a:solidFill>
                <a:latin typeface="Tahoma" pitchFamily="34" charset="0"/>
                <a:cs typeface="Arial" charset="0"/>
              </a:rPr>
              <a:t>. </a:t>
            </a:r>
            <a:r>
              <a:rPr lang="de-DE" sz="1200" dirty="0" err="1" smtClean="0">
                <a:solidFill>
                  <a:srgbClr val="14425D"/>
                </a:solidFill>
                <a:latin typeface="Tahoma" pitchFamily="34" charset="0"/>
                <a:cs typeface="Arial" charset="0"/>
              </a:rPr>
              <a:t>Prague</a:t>
            </a:r>
            <a:endParaRPr lang="de-DE" sz="1200" dirty="0">
              <a:solidFill>
                <a:srgbClr val="14425D"/>
              </a:solidFill>
              <a:latin typeface="Tahoma" pitchFamily="34" charset="0"/>
              <a:cs typeface="Arial" charset="0"/>
            </a:endParaRPr>
          </a:p>
          <a:p>
            <a:pPr eaLnBrk="0" fontAlgn="base" hangingPunct="0">
              <a:spcBef>
                <a:spcPct val="0"/>
              </a:spcBef>
              <a:spcAft>
                <a:spcPct val="0"/>
              </a:spcAft>
              <a:defRPr/>
            </a:pPr>
            <a:endParaRPr lang="de-DE" sz="800" dirty="0">
              <a:solidFill>
                <a:srgbClr val="14425D"/>
              </a:solidFill>
              <a:latin typeface="Tahoma" pitchFamily="34" charset="0"/>
              <a:cs typeface="Arial" charset="0"/>
            </a:endParaRPr>
          </a:p>
          <a:p>
            <a:pPr eaLnBrk="0" fontAlgn="base" hangingPunct="0">
              <a:spcBef>
                <a:spcPct val="0"/>
              </a:spcBef>
              <a:spcAft>
                <a:spcPct val="0"/>
              </a:spcAft>
              <a:defRPr/>
            </a:pPr>
            <a:r>
              <a:rPr lang="it-IT" sz="1600" u="sng" dirty="0">
                <a:solidFill>
                  <a:srgbClr val="14425D"/>
                </a:solidFill>
                <a:latin typeface="Tahoma" pitchFamily="34" charset="0"/>
                <a:cs typeface="Arial" charset="0"/>
              </a:rPr>
              <a:t>France: </a:t>
            </a:r>
          </a:p>
          <a:p>
            <a:pPr eaLnBrk="0" fontAlgn="base" hangingPunct="0">
              <a:spcBef>
                <a:spcPct val="0"/>
              </a:spcBef>
              <a:spcAft>
                <a:spcPct val="0"/>
              </a:spcAft>
              <a:defRPr/>
            </a:pPr>
            <a:r>
              <a:rPr lang="it-IT" sz="1200" dirty="0">
                <a:solidFill>
                  <a:srgbClr val="14425D"/>
                </a:solidFill>
                <a:latin typeface="Tahoma" pitchFamily="34" charset="0"/>
                <a:cs typeface="Arial" charset="0"/>
              </a:rPr>
              <a:t>IPHC Strasbourg</a:t>
            </a:r>
          </a:p>
          <a:p>
            <a:pPr eaLnBrk="0" fontAlgn="base" hangingPunct="0">
              <a:spcBef>
                <a:spcPct val="0"/>
              </a:spcBef>
              <a:spcAft>
                <a:spcPct val="0"/>
              </a:spcAft>
              <a:defRPr/>
            </a:pPr>
            <a:endParaRPr lang="it-IT" sz="800" dirty="0">
              <a:solidFill>
                <a:srgbClr val="14425D"/>
              </a:solidFill>
              <a:latin typeface="Tahoma" pitchFamily="34" charset="0"/>
              <a:cs typeface="Arial" charset="0"/>
            </a:endParaRPr>
          </a:p>
          <a:p>
            <a:pPr eaLnBrk="0" fontAlgn="base" hangingPunct="0">
              <a:lnSpc>
                <a:spcPct val="50000"/>
              </a:lnSpc>
              <a:spcBef>
                <a:spcPct val="50000"/>
              </a:spcBef>
              <a:spcAft>
                <a:spcPct val="0"/>
              </a:spcAft>
              <a:defRPr/>
            </a:pPr>
            <a:r>
              <a:rPr lang="en-GB" sz="1600" u="sng" dirty="0">
                <a:solidFill>
                  <a:srgbClr val="14425D"/>
                </a:solidFill>
                <a:latin typeface="Tahoma" pitchFamily="34" charset="0"/>
                <a:cs typeface="Arial" charset="0"/>
              </a:rPr>
              <a:t>Hungary:</a:t>
            </a:r>
          </a:p>
          <a:p>
            <a:pPr eaLnBrk="0" fontAlgn="base" hangingPunct="0">
              <a:lnSpc>
                <a:spcPct val="50000"/>
              </a:lnSpc>
              <a:spcBef>
                <a:spcPct val="50000"/>
              </a:spcBef>
              <a:spcAft>
                <a:spcPct val="0"/>
              </a:spcAft>
              <a:defRPr/>
            </a:pPr>
            <a:r>
              <a:rPr lang="en-GB" sz="1200" dirty="0">
                <a:solidFill>
                  <a:srgbClr val="14425D"/>
                </a:solidFill>
                <a:latin typeface="Tahoma" pitchFamily="34" charset="0"/>
                <a:cs typeface="Arial" charset="0"/>
              </a:rPr>
              <a:t>KFKI Budapest</a:t>
            </a:r>
            <a:endParaRPr lang="de-DE" sz="1200" dirty="0">
              <a:solidFill>
                <a:srgbClr val="14425D"/>
              </a:solidFill>
              <a:latin typeface="Tahoma" pitchFamily="34" charset="0"/>
              <a:cs typeface="Times New Roman" pitchFamily="18" charset="0"/>
            </a:endParaRPr>
          </a:p>
          <a:p>
            <a:pPr eaLnBrk="0" fontAlgn="base" hangingPunct="0">
              <a:lnSpc>
                <a:spcPct val="50000"/>
              </a:lnSpc>
              <a:spcBef>
                <a:spcPct val="50000"/>
              </a:spcBef>
              <a:spcAft>
                <a:spcPct val="0"/>
              </a:spcAft>
              <a:defRPr/>
            </a:pPr>
            <a:r>
              <a:rPr lang="en-GB" sz="1200" dirty="0" err="1" smtClean="0">
                <a:solidFill>
                  <a:srgbClr val="14425D"/>
                </a:solidFill>
                <a:latin typeface="Tahoma" pitchFamily="34" charset="0"/>
                <a:cs typeface="Arial" charset="0"/>
              </a:rPr>
              <a:t>Eötvös</a:t>
            </a:r>
            <a:r>
              <a:rPr lang="en-GB" sz="1200" dirty="0" smtClean="0">
                <a:solidFill>
                  <a:srgbClr val="14425D"/>
                </a:solidFill>
                <a:latin typeface="Tahoma" pitchFamily="34" charset="0"/>
                <a:cs typeface="Arial" charset="0"/>
              </a:rPr>
              <a:t> Univ</a:t>
            </a:r>
            <a:r>
              <a:rPr lang="en-GB" sz="1200" dirty="0">
                <a:solidFill>
                  <a:srgbClr val="14425D"/>
                </a:solidFill>
                <a:latin typeface="Tahoma" pitchFamily="34" charset="0"/>
                <a:cs typeface="Arial" charset="0"/>
              </a:rPr>
              <a:t>.</a:t>
            </a:r>
          </a:p>
        </p:txBody>
      </p:sp>
      <p:sp>
        <p:nvSpPr>
          <p:cNvPr id="6" name="Rechteck 5"/>
          <p:cNvSpPr/>
          <p:nvPr/>
        </p:nvSpPr>
        <p:spPr>
          <a:xfrm>
            <a:off x="1783530" y="608489"/>
            <a:ext cx="2018003" cy="3108543"/>
          </a:xfrm>
          <a:prstGeom prst="rect">
            <a:avLst/>
          </a:prstGeom>
        </p:spPr>
        <p:txBody>
          <a:bodyPr wrap="square">
            <a:spAutoFit/>
          </a:bodyPr>
          <a:lstStyle/>
          <a:p>
            <a:pPr eaLnBrk="0" fontAlgn="base" hangingPunct="0">
              <a:spcBef>
                <a:spcPct val="0"/>
              </a:spcBef>
              <a:spcAft>
                <a:spcPct val="0"/>
              </a:spcAft>
              <a:defRPr/>
            </a:pPr>
            <a:r>
              <a:rPr lang="de-DE" sz="1600" u="sng" dirty="0">
                <a:solidFill>
                  <a:srgbClr val="14425D"/>
                </a:solidFill>
                <a:latin typeface="Tahoma" pitchFamily="34" charset="0"/>
                <a:cs typeface="Arial" charset="0"/>
              </a:rPr>
              <a:t>Germany:</a:t>
            </a:r>
            <a:r>
              <a:rPr lang="de-DE" sz="1600" u="sng" dirty="0">
                <a:solidFill>
                  <a:srgbClr val="14425D"/>
                </a:solidFill>
                <a:effectLst>
                  <a:outerShdw blurRad="38100" dist="38100" dir="2700000" algn="tl">
                    <a:srgbClr val="C0C0C0"/>
                  </a:outerShdw>
                </a:effectLst>
                <a:latin typeface="Tahoma" pitchFamily="34" charset="0"/>
                <a:cs typeface="Arial" charset="0"/>
              </a:rPr>
              <a:t> </a:t>
            </a:r>
          </a:p>
          <a:p>
            <a:pPr eaLnBrk="0" fontAlgn="base" hangingPunct="0">
              <a:spcBef>
                <a:spcPct val="0"/>
              </a:spcBef>
              <a:spcAft>
                <a:spcPct val="0"/>
              </a:spcAft>
              <a:defRPr/>
            </a:pPr>
            <a:r>
              <a:rPr lang="de-DE" sz="1200" dirty="0">
                <a:solidFill>
                  <a:srgbClr val="002060"/>
                </a:solidFill>
                <a:latin typeface="Tahoma" pitchFamily="34" charset="0"/>
                <a:cs typeface="Arial" charset="0"/>
              </a:rPr>
              <a:t>Darmstadt TU</a:t>
            </a:r>
          </a:p>
          <a:p>
            <a:pPr eaLnBrk="0" fontAlgn="base" hangingPunct="0">
              <a:spcBef>
                <a:spcPct val="0"/>
              </a:spcBef>
              <a:spcAft>
                <a:spcPct val="0"/>
              </a:spcAft>
              <a:defRPr/>
            </a:pPr>
            <a:r>
              <a:rPr lang="de-DE" sz="1200" dirty="0">
                <a:solidFill>
                  <a:srgbClr val="002060"/>
                </a:solidFill>
                <a:latin typeface="Tahoma" pitchFamily="34" charset="0"/>
                <a:cs typeface="Arial" charset="0"/>
              </a:rPr>
              <a:t>FAIR</a:t>
            </a:r>
          </a:p>
          <a:p>
            <a:pPr eaLnBrk="0" fontAlgn="base" hangingPunct="0">
              <a:spcBef>
                <a:spcPct val="0"/>
              </a:spcBef>
              <a:spcAft>
                <a:spcPct val="0"/>
              </a:spcAft>
              <a:defRPr/>
            </a:pPr>
            <a:r>
              <a:rPr lang="de-DE" sz="1200" dirty="0">
                <a:solidFill>
                  <a:srgbClr val="002060"/>
                </a:solidFill>
                <a:latin typeface="Tahoma" pitchFamily="34" charset="0"/>
                <a:cs typeface="Arial" charset="0"/>
              </a:rPr>
              <a:t>Frankfurt Univ. IKF</a:t>
            </a:r>
          </a:p>
          <a:p>
            <a:pPr eaLnBrk="0" fontAlgn="base" hangingPunct="0">
              <a:spcBef>
                <a:spcPct val="0"/>
              </a:spcBef>
              <a:spcAft>
                <a:spcPct val="0"/>
              </a:spcAft>
              <a:defRPr/>
            </a:pPr>
            <a:r>
              <a:rPr lang="de-DE" sz="1200" dirty="0">
                <a:solidFill>
                  <a:srgbClr val="002060"/>
                </a:solidFill>
                <a:latin typeface="Tahoma" pitchFamily="34" charset="0"/>
                <a:cs typeface="Arial" charset="0"/>
              </a:rPr>
              <a:t>Frankfurt Univ. FIAS </a:t>
            </a:r>
            <a:r>
              <a:rPr lang="de-DE" sz="1200" dirty="0">
                <a:solidFill>
                  <a:srgbClr val="002060"/>
                </a:solidFill>
              </a:rPr>
              <a:t>Frankfurt Univ. ICS </a:t>
            </a:r>
            <a:endParaRPr lang="de-DE" sz="1200" dirty="0">
              <a:solidFill>
                <a:srgbClr val="002060"/>
              </a:solidFill>
              <a:latin typeface="Tahoma" pitchFamily="34" charset="0"/>
              <a:cs typeface="Arial" charset="0"/>
            </a:endParaRPr>
          </a:p>
          <a:p>
            <a:pPr eaLnBrk="0" fontAlgn="base" hangingPunct="0">
              <a:spcBef>
                <a:spcPct val="0"/>
              </a:spcBef>
              <a:spcAft>
                <a:spcPct val="0"/>
              </a:spcAft>
              <a:defRPr/>
            </a:pPr>
            <a:r>
              <a:rPr lang="de-DE" sz="1200" dirty="0">
                <a:solidFill>
                  <a:srgbClr val="002060"/>
                </a:solidFill>
                <a:latin typeface="Tahoma" pitchFamily="34" charset="0"/>
                <a:cs typeface="Arial" charset="0"/>
              </a:rPr>
              <a:t>GSI Darmstadt </a:t>
            </a:r>
          </a:p>
          <a:p>
            <a:pPr eaLnBrk="0" fontAlgn="base" hangingPunct="0">
              <a:spcBef>
                <a:spcPct val="0"/>
              </a:spcBef>
              <a:spcAft>
                <a:spcPct val="0"/>
              </a:spcAft>
              <a:defRPr/>
            </a:pPr>
            <a:r>
              <a:rPr lang="de-DE" sz="1200" dirty="0" err="1">
                <a:solidFill>
                  <a:srgbClr val="002060"/>
                </a:solidFill>
                <a:latin typeface="Tahoma" pitchFamily="34" charset="0"/>
                <a:cs typeface="Arial" charset="0"/>
              </a:rPr>
              <a:t>Giessen</a:t>
            </a:r>
            <a:r>
              <a:rPr lang="de-DE" sz="1200" dirty="0">
                <a:solidFill>
                  <a:srgbClr val="002060"/>
                </a:solidFill>
                <a:latin typeface="Tahoma" pitchFamily="34" charset="0"/>
                <a:cs typeface="Arial" charset="0"/>
              </a:rPr>
              <a:t> Univ.</a:t>
            </a:r>
          </a:p>
          <a:p>
            <a:pPr eaLnBrk="0" fontAlgn="base" hangingPunct="0">
              <a:spcBef>
                <a:spcPct val="0"/>
              </a:spcBef>
              <a:spcAft>
                <a:spcPct val="0"/>
              </a:spcAft>
              <a:defRPr/>
            </a:pPr>
            <a:r>
              <a:rPr lang="de-DE" sz="1200" dirty="0">
                <a:solidFill>
                  <a:srgbClr val="002060"/>
                </a:solidFill>
                <a:latin typeface="Tahoma" pitchFamily="34" charset="0"/>
                <a:cs typeface="Arial" charset="0"/>
              </a:rPr>
              <a:t>Heidelberg Univ. P.I.</a:t>
            </a:r>
          </a:p>
          <a:p>
            <a:pPr eaLnBrk="0" fontAlgn="base" hangingPunct="0">
              <a:spcBef>
                <a:spcPct val="0"/>
              </a:spcBef>
              <a:spcAft>
                <a:spcPct val="0"/>
              </a:spcAft>
              <a:defRPr/>
            </a:pPr>
            <a:r>
              <a:rPr lang="de-DE" sz="1200" dirty="0">
                <a:solidFill>
                  <a:srgbClr val="002060"/>
                </a:solidFill>
                <a:latin typeface="Tahoma" pitchFamily="34" charset="0"/>
                <a:cs typeface="Arial" charset="0"/>
              </a:rPr>
              <a:t>Heidelberg Univ. ZITI</a:t>
            </a:r>
          </a:p>
          <a:p>
            <a:pPr eaLnBrk="0" fontAlgn="base" hangingPunct="0">
              <a:spcBef>
                <a:spcPct val="0"/>
              </a:spcBef>
              <a:spcAft>
                <a:spcPct val="0"/>
              </a:spcAft>
              <a:defRPr/>
            </a:pPr>
            <a:r>
              <a:rPr lang="de-DE" sz="1200" dirty="0">
                <a:solidFill>
                  <a:srgbClr val="002060"/>
                </a:solidFill>
                <a:latin typeface="Tahoma" pitchFamily="34" charset="0"/>
                <a:cs typeface="Arial" charset="0"/>
              </a:rPr>
              <a:t>HZ Dresden-</a:t>
            </a:r>
            <a:r>
              <a:rPr lang="de-DE" sz="1200" dirty="0" err="1">
                <a:solidFill>
                  <a:srgbClr val="002060"/>
                </a:solidFill>
                <a:latin typeface="Tahoma" pitchFamily="34" charset="0"/>
                <a:cs typeface="Arial" charset="0"/>
              </a:rPr>
              <a:t>Rossendorf</a:t>
            </a:r>
            <a:endParaRPr lang="de-DE" sz="1200" dirty="0">
              <a:solidFill>
                <a:srgbClr val="002060"/>
              </a:solidFill>
              <a:latin typeface="Tahoma" pitchFamily="34" charset="0"/>
              <a:cs typeface="Arial" charset="0"/>
            </a:endParaRPr>
          </a:p>
          <a:p>
            <a:pPr eaLnBrk="0" fontAlgn="base" hangingPunct="0">
              <a:spcBef>
                <a:spcPct val="0"/>
              </a:spcBef>
              <a:spcAft>
                <a:spcPct val="0"/>
              </a:spcAft>
              <a:defRPr/>
            </a:pPr>
            <a:r>
              <a:rPr lang="de-DE" sz="1200" dirty="0">
                <a:solidFill>
                  <a:srgbClr val="002060"/>
                </a:solidFill>
                <a:latin typeface="Tahoma" pitchFamily="34" charset="0"/>
                <a:cs typeface="Arial" charset="0"/>
              </a:rPr>
              <a:t>KIT Karlsruhe</a:t>
            </a:r>
          </a:p>
          <a:p>
            <a:pPr eaLnBrk="0" fontAlgn="base" hangingPunct="0">
              <a:spcBef>
                <a:spcPct val="0"/>
              </a:spcBef>
              <a:spcAft>
                <a:spcPct val="0"/>
              </a:spcAft>
              <a:defRPr/>
            </a:pPr>
            <a:r>
              <a:rPr lang="de-DE" sz="1200" dirty="0">
                <a:solidFill>
                  <a:srgbClr val="002060"/>
                </a:solidFill>
                <a:latin typeface="Tahoma" pitchFamily="34" charset="0"/>
                <a:cs typeface="Arial" charset="0"/>
              </a:rPr>
              <a:t>Münster Univ. </a:t>
            </a:r>
            <a:endParaRPr lang="de-DE" sz="1200" dirty="0">
              <a:solidFill>
                <a:srgbClr val="002060"/>
              </a:solidFill>
              <a:latin typeface="Tahoma" pitchFamily="34" charset="0"/>
              <a:cs typeface="Times New Roman" pitchFamily="18" charset="0"/>
            </a:endParaRPr>
          </a:p>
          <a:p>
            <a:pPr eaLnBrk="0" fontAlgn="base" hangingPunct="0">
              <a:spcBef>
                <a:spcPct val="0"/>
              </a:spcBef>
              <a:spcAft>
                <a:spcPct val="0"/>
              </a:spcAft>
              <a:defRPr/>
            </a:pPr>
            <a:r>
              <a:rPr lang="de-DE" sz="1200" dirty="0">
                <a:solidFill>
                  <a:srgbClr val="002060"/>
                </a:solidFill>
                <a:latin typeface="Tahoma" pitchFamily="34" charset="0"/>
                <a:cs typeface="Arial" charset="0"/>
              </a:rPr>
              <a:t>Tübingen Univ. </a:t>
            </a:r>
          </a:p>
          <a:p>
            <a:pPr eaLnBrk="0" fontAlgn="base" hangingPunct="0">
              <a:lnSpc>
                <a:spcPct val="50000"/>
              </a:lnSpc>
              <a:spcBef>
                <a:spcPct val="50000"/>
              </a:spcBef>
              <a:spcAft>
                <a:spcPct val="0"/>
              </a:spcAft>
              <a:defRPr/>
            </a:pPr>
            <a:r>
              <a:rPr lang="it-IT" sz="1200" dirty="0">
                <a:solidFill>
                  <a:srgbClr val="002060"/>
                </a:solidFill>
                <a:latin typeface="Tahoma" pitchFamily="34" charset="0"/>
                <a:cs typeface="Arial" charset="0"/>
              </a:rPr>
              <a:t>Wuppertal </a:t>
            </a:r>
            <a:r>
              <a:rPr lang="it-IT" sz="1200" dirty="0" err="1">
                <a:solidFill>
                  <a:srgbClr val="002060"/>
                </a:solidFill>
                <a:latin typeface="Tahoma" pitchFamily="34" charset="0"/>
                <a:cs typeface="Arial" charset="0"/>
              </a:rPr>
              <a:t>Univ</a:t>
            </a:r>
            <a:r>
              <a:rPr lang="it-IT" sz="1200" dirty="0">
                <a:solidFill>
                  <a:srgbClr val="002060"/>
                </a:solidFill>
                <a:latin typeface="Tahoma" pitchFamily="34" charset="0"/>
                <a:cs typeface="Arial" charset="0"/>
              </a:rPr>
              <a:t>.</a:t>
            </a:r>
          </a:p>
          <a:p>
            <a:pPr eaLnBrk="0" fontAlgn="base" hangingPunct="0">
              <a:lnSpc>
                <a:spcPct val="50000"/>
              </a:lnSpc>
              <a:spcBef>
                <a:spcPct val="50000"/>
              </a:spcBef>
              <a:spcAft>
                <a:spcPct val="0"/>
              </a:spcAft>
              <a:defRPr/>
            </a:pPr>
            <a:r>
              <a:rPr lang="it-IT" sz="1200" dirty="0">
                <a:solidFill>
                  <a:srgbClr val="002060"/>
                </a:solidFill>
                <a:latin typeface="Tahoma" pitchFamily="34" charset="0"/>
                <a:cs typeface="Arial" charset="0"/>
              </a:rPr>
              <a:t>ZIB </a:t>
            </a:r>
            <a:r>
              <a:rPr lang="it-IT" sz="1200" dirty="0" err="1">
                <a:solidFill>
                  <a:srgbClr val="002060"/>
                </a:solidFill>
                <a:latin typeface="Tahoma" pitchFamily="34" charset="0"/>
                <a:cs typeface="Arial" charset="0"/>
              </a:rPr>
              <a:t>Berlin</a:t>
            </a:r>
            <a:r>
              <a:rPr lang="it-IT" sz="1200" dirty="0">
                <a:solidFill>
                  <a:srgbClr val="002060"/>
                </a:solidFill>
                <a:latin typeface="Tahoma" pitchFamily="34" charset="0"/>
                <a:cs typeface="Arial" charset="0"/>
              </a:rPr>
              <a:t> </a:t>
            </a:r>
            <a:endParaRPr lang="en-GB" sz="1600" u="sng" dirty="0">
              <a:solidFill>
                <a:srgbClr val="002060"/>
              </a:solidFill>
              <a:effectLst>
                <a:outerShdw blurRad="38100" dist="38100" dir="2700000" algn="tl">
                  <a:srgbClr val="C0C0C0"/>
                </a:outerShdw>
              </a:effectLst>
              <a:latin typeface="Tahoma" pitchFamily="34" charset="0"/>
              <a:cs typeface="Arial" charset="0"/>
            </a:endParaRPr>
          </a:p>
        </p:txBody>
      </p:sp>
      <p:sp>
        <p:nvSpPr>
          <p:cNvPr id="9" name="Text Box 8"/>
          <p:cNvSpPr txBox="1">
            <a:spLocks noChangeArrowheads="1"/>
          </p:cNvSpPr>
          <p:nvPr/>
        </p:nvSpPr>
        <p:spPr bwMode="auto">
          <a:xfrm>
            <a:off x="3635375" y="740891"/>
            <a:ext cx="172402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lnSpc>
                <a:spcPct val="50000"/>
              </a:lnSpc>
              <a:spcBef>
                <a:spcPct val="50000"/>
              </a:spcBef>
              <a:spcAft>
                <a:spcPct val="0"/>
              </a:spcAft>
            </a:pPr>
            <a:r>
              <a:rPr lang="en-GB" altLang="de-DE" sz="1600" u="sng" dirty="0" smtClean="0">
                <a:solidFill>
                  <a:srgbClr val="14425D"/>
                </a:solidFill>
                <a:latin typeface="Tahoma" pitchFamily="34" charset="0"/>
                <a:cs typeface="Arial" pitchFamily="34" charset="0"/>
              </a:rPr>
              <a:t>India:</a:t>
            </a:r>
          </a:p>
          <a:p>
            <a:pPr eaLnBrk="1" fontAlgn="base" hangingPunct="1">
              <a:spcBef>
                <a:spcPct val="0"/>
              </a:spcBef>
              <a:spcAft>
                <a:spcPct val="0"/>
              </a:spcAft>
            </a:pPr>
            <a:r>
              <a:rPr lang="en-US" altLang="de-DE" sz="1200" dirty="0" smtClean="0">
                <a:solidFill>
                  <a:srgbClr val="14425D"/>
                </a:solidFill>
                <a:latin typeface="Tahoma" pitchFamily="34" charset="0"/>
                <a:cs typeface="Arial" pitchFamily="34" charset="0"/>
              </a:rPr>
              <a:t>Aligarh Muslim Univ.</a:t>
            </a:r>
          </a:p>
          <a:p>
            <a:pPr eaLnBrk="1" fontAlgn="base" hangingPunct="1">
              <a:spcBef>
                <a:spcPct val="0"/>
              </a:spcBef>
              <a:spcAft>
                <a:spcPct val="0"/>
              </a:spcAft>
            </a:pPr>
            <a:r>
              <a:rPr lang="en-US" altLang="de-DE" sz="1200" dirty="0" smtClean="0">
                <a:solidFill>
                  <a:srgbClr val="14425D"/>
                </a:solidFill>
                <a:latin typeface="Tahoma" pitchFamily="34" charset="0"/>
                <a:cs typeface="Arial" pitchFamily="34" charset="0"/>
              </a:rPr>
              <a:t>Bose Inst. Kolkata</a:t>
            </a:r>
          </a:p>
          <a:p>
            <a:pPr eaLnBrk="1" fontAlgn="base" hangingPunct="1">
              <a:spcBef>
                <a:spcPct val="0"/>
              </a:spcBef>
              <a:spcAft>
                <a:spcPct val="0"/>
              </a:spcAft>
            </a:pPr>
            <a:r>
              <a:rPr lang="en-US" altLang="de-DE" sz="1200" dirty="0" err="1" smtClean="0">
                <a:solidFill>
                  <a:srgbClr val="14425D"/>
                </a:solidFill>
                <a:latin typeface="Tahoma" pitchFamily="34" charset="0"/>
                <a:cs typeface="Arial" pitchFamily="34" charset="0"/>
              </a:rPr>
              <a:t>Panjab</a:t>
            </a:r>
            <a:r>
              <a:rPr lang="en-US" altLang="de-DE" sz="1200" dirty="0" smtClean="0">
                <a:solidFill>
                  <a:srgbClr val="14425D"/>
                </a:solidFill>
                <a:latin typeface="Tahoma" pitchFamily="34" charset="0"/>
                <a:cs typeface="Arial" pitchFamily="34" charset="0"/>
              </a:rPr>
              <a:t> Univ. </a:t>
            </a:r>
          </a:p>
          <a:p>
            <a:pPr eaLnBrk="1" fontAlgn="base" hangingPunct="1">
              <a:spcBef>
                <a:spcPct val="0"/>
              </a:spcBef>
              <a:spcAft>
                <a:spcPct val="0"/>
              </a:spcAft>
            </a:pPr>
            <a:r>
              <a:rPr lang="en-US" altLang="de-DE" sz="1200" dirty="0" smtClean="0">
                <a:solidFill>
                  <a:srgbClr val="14425D"/>
                </a:solidFill>
                <a:latin typeface="Tahoma" pitchFamily="34" charset="0"/>
                <a:cs typeface="Arial" pitchFamily="34" charset="0"/>
              </a:rPr>
              <a:t>Rajasthan Univ.</a:t>
            </a:r>
          </a:p>
          <a:p>
            <a:pPr eaLnBrk="1" fontAlgn="base" hangingPunct="1">
              <a:spcBef>
                <a:spcPct val="0"/>
              </a:spcBef>
              <a:spcAft>
                <a:spcPct val="0"/>
              </a:spcAft>
            </a:pPr>
            <a:r>
              <a:rPr lang="en-US" altLang="de-DE" sz="1200" dirty="0" smtClean="0">
                <a:solidFill>
                  <a:srgbClr val="14425D"/>
                </a:solidFill>
                <a:latin typeface="Tahoma" pitchFamily="34" charset="0"/>
                <a:cs typeface="Arial" pitchFamily="34" charset="0"/>
              </a:rPr>
              <a:t>Univ. of Jammu </a:t>
            </a:r>
          </a:p>
          <a:p>
            <a:pPr eaLnBrk="1" fontAlgn="base" hangingPunct="1">
              <a:spcBef>
                <a:spcPct val="0"/>
              </a:spcBef>
              <a:spcAft>
                <a:spcPct val="0"/>
              </a:spcAft>
            </a:pPr>
            <a:r>
              <a:rPr lang="en-US" altLang="de-DE" sz="1200" dirty="0" smtClean="0">
                <a:solidFill>
                  <a:srgbClr val="14425D"/>
                </a:solidFill>
                <a:latin typeface="Tahoma" pitchFamily="34" charset="0"/>
                <a:cs typeface="Arial" pitchFamily="34" charset="0"/>
              </a:rPr>
              <a:t>Univ. of Kashmir</a:t>
            </a:r>
          </a:p>
          <a:p>
            <a:pPr eaLnBrk="1" fontAlgn="base" hangingPunct="1">
              <a:spcBef>
                <a:spcPct val="0"/>
              </a:spcBef>
              <a:spcAft>
                <a:spcPct val="0"/>
              </a:spcAft>
            </a:pPr>
            <a:r>
              <a:rPr lang="en-US" altLang="de-DE" sz="1200" dirty="0" smtClean="0">
                <a:solidFill>
                  <a:srgbClr val="14425D"/>
                </a:solidFill>
                <a:latin typeface="Tahoma" pitchFamily="34" charset="0"/>
                <a:cs typeface="Arial" pitchFamily="34" charset="0"/>
              </a:rPr>
              <a:t>Univ. of Calcutta</a:t>
            </a:r>
          </a:p>
          <a:p>
            <a:pPr eaLnBrk="1" fontAlgn="base" hangingPunct="1">
              <a:spcBef>
                <a:spcPct val="0"/>
              </a:spcBef>
              <a:spcAft>
                <a:spcPct val="0"/>
              </a:spcAft>
            </a:pPr>
            <a:r>
              <a:rPr lang="en-US" altLang="de-DE" sz="1200" dirty="0" smtClean="0">
                <a:solidFill>
                  <a:srgbClr val="14425D"/>
                </a:solidFill>
                <a:latin typeface="Tahoma" pitchFamily="34" charset="0"/>
                <a:cs typeface="Arial" pitchFamily="34" charset="0"/>
              </a:rPr>
              <a:t>B.H. Univ. </a:t>
            </a:r>
            <a:r>
              <a:rPr lang="en-GB" altLang="de-DE" sz="1200" dirty="0" smtClean="0">
                <a:solidFill>
                  <a:srgbClr val="14425D"/>
                </a:solidFill>
                <a:latin typeface="Tahoma" pitchFamily="34" charset="0"/>
                <a:cs typeface="Arial" pitchFamily="34" charset="0"/>
              </a:rPr>
              <a:t>Varanasi</a:t>
            </a:r>
            <a:endParaRPr lang="en-US" altLang="de-DE" sz="1200" dirty="0" smtClean="0">
              <a:solidFill>
                <a:srgbClr val="14425D"/>
              </a:solidFill>
              <a:latin typeface="Tahoma" pitchFamily="34" charset="0"/>
              <a:cs typeface="Arial" pitchFamily="34" charset="0"/>
            </a:endParaRPr>
          </a:p>
          <a:p>
            <a:pPr eaLnBrk="1" fontAlgn="base" hangingPunct="1">
              <a:spcBef>
                <a:spcPct val="0"/>
              </a:spcBef>
              <a:spcAft>
                <a:spcPct val="0"/>
              </a:spcAft>
            </a:pPr>
            <a:r>
              <a:rPr lang="en-GB" altLang="de-DE" sz="1200" dirty="0" smtClean="0">
                <a:solidFill>
                  <a:srgbClr val="14425D"/>
                </a:solidFill>
                <a:latin typeface="Tahoma" pitchFamily="34" charset="0"/>
                <a:cs typeface="Arial" pitchFamily="34" charset="0"/>
              </a:rPr>
              <a:t>VECC Kolkata</a:t>
            </a:r>
          </a:p>
          <a:p>
            <a:pPr eaLnBrk="1" fontAlgn="base" hangingPunct="1">
              <a:spcBef>
                <a:spcPct val="0"/>
              </a:spcBef>
              <a:spcAft>
                <a:spcPct val="0"/>
              </a:spcAft>
            </a:pPr>
            <a:r>
              <a:rPr lang="en-GB" altLang="de-DE" sz="1200" dirty="0" smtClean="0">
                <a:solidFill>
                  <a:srgbClr val="14425D"/>
                </a:solidFill>
                <a:latin typeface="Tahoma" pitchFamily="34" charset="0"/>
                <a:cs typeface="Arial" pitchFamily="34" charset="0"/>
              </a:rPr>
              <a:t>IOP Bhubaneswar</a:t>
            </a:r>
          </a:p>
          <a:p>
            <a:pPr eaLnBrk="1" fontAlgn="base" hangingPunct="1">
              <a:spcBef>
                <a:spcPct val="0"/>
              </a:spcBef>
              <a:spcAft>
                <a:spcPct val="0"/>
              </a:spcAft>
            </a:pPr>
            <a:r>
              <a:rPr lang="en-GB" altLang="de-DE" sz="1200" dirty="0" smtClean="0">
                <a:solidFill>
                  <a:srgbClr val="14425D"/>
                </a:solidFill>
                <a:latin typeface="Tahoma" pitchFamily="34" charset="0"/>
                <a:cs typeface="Arial" pitchFamily="34" charset="0"/>
              </a:rPr>
              <a:t>IIT </a:t>
            </a:r>
            <a:r>
              <a:rPr lang="en-GB" altLang="de-DE" sz="1200" dirty="0" err="1" smtClean="0">
                <a:solidFill>
                  <a:srgbClr val="14425D"/>
                </a:solidFill>
                <a:latin typeface="Tahoma" pitchFamily="34" charset="0"/>
                <a:cs typeface="Arial" pitchFamily="34" charset="0"/>
              </a:rPr>
              <a:t>Kharagpur</a:t>
            </a:r>
            <a:endParaRPr lang="en-GB" altLang="de-DE" sz="1200" dirty="0" smtClean="0">
              <a:solidFill>
                <a:srgbClr val="14425D"/>
              </a:solidFill>
              <a:latin typeface="Tahoma" pitchFamily="34" charset="0"/>
              <a:cs typeface="Arial" pitchFamily="34" charset="0"/>
            </a:endParaRPr>
          </a:p>
          <a:p>
            <a:pPr eaLnBrk="1" fontAlgn="base" hangingPunct="1">
              <a:spcBef>
                <a:spcPct val="0"/>
              </a:spcBef>
              <a:spcAft>
                <a:spcPct val="0"/>
              </a:spcAft>
            </a:pPr>
            <a:r>
              <a:rPr lang="en-GB" altLang="de-DE" sz="1200" dirty="0" smtClean="0">
                <a:solidFill>
                  <a:srgbClr val="14425D"/>
                </a:solidFill>
                <a:latin typeface="Tahoma" pitchFamily="34" charset="0"/>
                <a:cs typeface="Arial" pitchFamily="34" charset="0"/>
              </a:rPr>
              <a:t>IIT Indore</a:t>
            </a:r>
          </a:p>
          <a:p>
            <a:pPr eaLnBrk="1" fontAlgn="base" hangingPunct="1">
              <a:spcBef>
                <a:spcPct val="0"/>
              </a:spcBef>
              <a:spcAft>
                <a:spcPct val="0"/>
              </a:spcAft>
            </a:pPr>
            <a:r>
              <a:rPr lang="en-GB" altLang="de-DE" sz="1200" dirty="0" err="1" smtClean="0">
                <a:solidFill>
                  <a:srgbClr val="14425D"/>
                </a:solidFill>
                <a:latin typeface="Tahoma" pitchFamily="34" charset="0"/>
                <a:cs typeface="Arial" pitchFamily="34" charset="0"/>
              </a:rPr>
              <a:t>Gauhati</a:t>
            </a:r>
            <a:r>
              <a:rPr lang="en-GB" altLang="de-DE" sz="1200" dirty="0" smtClean="0">
                <a:solidFill>
                  <a:srgbClr val="14425D"/>
                </a:solidFill>
                <a:latin typeface="Tahoma" pitchFamily="34" charset="0"/>
                <a:cs typeface="Arial" pitchFamily="34" charset="0"/>
              </a:rPr>
              <a:t> Univ.</a:t>
            </a:r>
          </a:p>
        </p:txBody>
      </p:sp>
      <p:sp>
        <p:nvSpPr>
          <p:cNvPr id="7" name="Rechteck 6"/>
          <p:cNvSpPr/>
          <p:nvPr/>
        </p:nvSpPr>
        <p:spPr>
          <a:xfrm>
            <a:off x="5249332" y="740891"/>
            <a:ext cx="1710267" cy="2431435"/>
          </a:xfrm>
          <a:prstGeom prst="rect">
            <a:avLst/>
          </a:prstGeom>
        </p:spPr>
        <p:txBody>
          <a:bodyPr wrap="square">
            <a:spAutoFit/>
          </a:bodyPr>
          <a:lstStyle/>
          <a:p>
            <a:pPr eaLnBrk="0" fontAlgn="base" hangingPunct="0">
              <a:lnSpc>
                <a:spcPct val="50000"/>
              </a:lnSpc>
              <a:spcBef>
                <a:spcPct val="50000"/>
              </a:spcBef>
              <a:spcAft>
                <a:spcPct val="0"/>
              </a:spcAft>
              <a:defRPr/>
            </a:pPr>
            <a:r>
              <a:rPr lang="en-GB" sz="1600" u="sng" dirty="0">
                <a:solidFill>
                  <a:srgbClr val="14425D"/>
                </a:solidFill>
                <a:latin typeface="Tahoma" pitchFamily="34" charset="0"/>
                <a:cs typeface="Arial" charset="0"/>
              </a:rPr>
              <a:t>Korea:</a:t>
            </a:r>
            <a:endParaRPr lang="en-GB" sz="1200" dirty="0">
              <a:solidFill>
                <a:srgbClr val="14425D"/>
              </a:solidFill>
              <a:latin typeface="Tahoma" pitchFamily="34" charset="0"/>
              <a:cs typeface="Arial" charset="0"/>
            </a:endParaRPr>
          </a:p>
          <a:p>
            <a:pPr fontAlgn="base">
              <a:spcBef>
                <a:spcPct val="0"/>
              </a:spcBef>
              <a:spcAft>
                <a:spcPct val="0"/>
              </a:spcAft>
              <a:defRPr/>
            </a:pPr>
            <a:r>
              <a:rPr lang="en-GB" sz="1200" dirty="0">
                <a:solidFill>
                  <a:srgbClr val="14425D"/>
                </a:solidFill>
                <a:latin typeface="Tahoma" pitchFamily="34" charset="0"/>
                <a:cs typeface="Arial" charset="0"/>
              </a:rPr>
              <a:t>Pusan Nat. Univ. </a:t>
            </a:r>
          </a:p>
          <a:p>
            <a:pPr fontAlgn="base">
              <a:spcBef>
                <a:spcPct val="0"/>
              </a:spcBef>
              <a:spcAft>
                <a:spcPct val="0"/>
              </a:spcAft>
              <a:defRPr/>
            </a:pPr>
            <a:endParaRPr lang="it-IT" sz="800" u="sng" dirty="0">
              <a:solidFill>
                <a:srgbClr val="002060"/>
              </a:solidFill>
              <a:latin typeface="Tahoma" pitchFamily="34" charset="0"/>
              <a:cs typeface="Arial" charset="0"/>
            </a:endParaRPr>
          </a:p>
          <a:p>
            <a:pPr fontAlgn="base">
              <a:spcBef>
                <a:spcPct val="0"/>
              </a:spcBef>
              <a:spcAft>
                <a:spcPct val="0"/>
              </a:spcAft>
              <a:defRPr/>
            </a:pPr>
            <a:r>
              <a:rPr lang="it-IT" sz="1600" u="sng" dirty="0">
                <a:solidFill>
                  <a:srgbClr val="002060"/>
                </a:solidFill>
                <a:latin typeface="Tahoma" pitchFamily="34" charset="0"/>
                <a:cs typeface="Arial" charset="0"/>
              </a:rPr>
              <a:t>Poland:</a:t>
            </a:r>
            <a:endParaRPr lang="de-DE" sz="1600" dirty="0">
              <a:solidFill>
                <a:srgbClr val="002060"/>
              </a:solidFill>
              <a:latin typeface="Tahoma" pitchFamily="34" charset="0"/>
              <a:cs typeface="Times New Roman" pitchFamily="18" charset="0"/>
            </a:endParaRPr>
          </a:p>
          <a:p>
            <a:pPr fontAlgn="base">
              <a:spcBef>
                <a:spcPct val="0"/>
              </a:spcBef>
              <a:spcAft>
                <a:spcPct val="0"/>
              </a:spcAft>
              <a:defRPr/>
            </a:pPr>
            <a:r>
              <a:rPr lang="de-DE" sz="1200" dirty="0">
                <a:solidFill>
                  <a:srgbClr val="002060"/>
                </a:solidFill>
                <a:latin typeface="Tahoma" pitchFamily="34" charset="0"/>
                <a:cs typeface="Arial" charset="0"/>
              </a:rPr>
              <a:t>AGH </a:t>
            </a:r>
            <a:r>
              <a:rPr lang="de-DE" sz="1200" dirty="0" err="1">
                <a:solidFill>
                  <a:srgbClr val="002060"/>
                </a:solidFill>
                <a:latin typeface="Tahoma" pitchFamily="34" charset="0"/>
                <a:cs typeface="Arial" charset="0"/>
              </a:rPr>
              <a:t>Krakow</a:t>
            </a:r>
            <a:r>
              <a:rPr lang="it-IT" sz="1200" dirty="0">
                <a:solidFill>
                  <a:srgbClr val="002060"/>
                </a:solidFill>
                <a:latin typeface="Tahoma" pitchFamily="34" charset="0"/>
                <a:cs typeface="Arial" charset="0"/>
              </a:rPr>
              <a:t> </a:t>
            </a:r>
          </a:p>
          <a:p>
            <a:pPr fontAlgn="base">
              <a:spcBef>
                <a:spcPct val="0"/>
              </a:spcBef>
              <a:spcAft>
                <a:spcPct val="0"/>
              </a:spcAft>
              <a:defRPr/>
            </a:pPr>
            <a:r>
              <a:rPr lang="it-IT" sz="1200" dirty="0" err="1">
                <a:solidFill>
                  <a:srgbClr val="002060"/>
                </a:solidFill>
                <a:latin typeface="Tahoma" pitchFamily="34" charset="0"/>
                <a:cs typeface="Arial" charset="0"/>
              </a:rPr>
              <a:t>Jag</a:t>
            </a:r>
            <a:r>
              <a:rPr lang="it-IT" sz="1200" dirty="0">
                <a:solidFill>
                  <a:srgbClr val="002060"/>
                </a:solidFill>
                <a:latin typeface="Tahoma" pitchFamily="34" charset="0"/>
                <a:cs typeface="Arial" charset="0"/>
              </a:rPr>
              <a:t>. </a:t>
            </a:r>
            <a:r>
              <a:rPr lang="it-IT" sz="1200" dirty="0" err="1">
                <a:solidFill>
                  <a:srgbClr val="002060"/>
                </a:solidFill>
                <a:latin typeface="Tahoma" pitchFamily="34" charset="0"/>
                <a:cs typeface="Arial" charset="0"/>
              </a:rPr>
              <a:t>Univ</a:t>
            </a:r>
            <a:r>
              <a:rPr lang="it-IT" sz="1200" dirty="0">
                <a:solidFill>
                  <a:srgbClr val="002060"/>
                </a:solidFill>
                <a:latin typeface="Tahoma" pitchFamily="34" charset="0"/>
                <a:cs typeface="Arial" charset="0"/>
              </a:rPr>
              <a:t>. </a:t>
            </a:r>
            <a:r>
              <a:rPr lang="it-IT" sz="1200" dirty="0" err="1">
                <a:solidFill>
                  <a:srgbClr val="002060"/>
                </a:solidFill>
                <a:latin typeface="Tahoma" pitchFamily="34" charset="0"/>
                <a:cs typeface="Arial" charset="0"/>
              </a:rPr>
              <a:t>Krakow</a:t>
            </a:r>
            <a:endParaRPr lang="de-DE" sz="1200" dirty="0">
              <a:solidFill>
                <a:srgbClr val="002060"/>
              </a:solidFill>
              <a:latin typeface="Tahoma" pitchFamily="34" charset="0"/>
              <a:cs typeface="Times New Roman" pitchFamily="18" charset="0"/>
            </a:endParaRPr>
          </a:p>
          <a:p>
            <a:pPr eaLnBrk="0" fontAlgn="base" hangingPunct="0">
              <a:spcBef>
                <a:spcPct val="0"/>
              </a:spcBef>
              <a:spcAft>
                <a:spcPct val="0"/>
              </a:spcAft>
              <a:defRPr/>
            </a:pPr>
            <a:r>
              <a:rPr lang="de-DE" sz="1200" dirty="0" err="1" smtClean="0">
                <a:solidFill>
                  <a:srgbClr val="002060"/>
                </a:solidFill>
                <a:latin typeface="Tahoma" pitchFamily="34" charset="0"/>
                <a:cs typeface="Arial" charset="0"/>
              </a:rPr>
              <a:t>Warsaw</a:t>
            </a:r>
            <a:r>
              <a:rPr lang="de-DE" sz="1200" dirty="0" smtClean="0">
                <a:solidFill>
                  <a:srgbClr val="002060"/>
                </a:solidFill>
                <a:latin typeface="Tahoma" pitchFamily="34" charset="0"/>
                <a:cs typeface="Arial" charset="0"/>
              </a:rPr>
              <a:t> </a:t>
            </a:r>
            <a:r>
              <a:rPr lang="de-DE" sz="1200" dirty="0">
                <a:solidFill>
                  <a:srgbClr val="002060"/>
                </a:solidFill>
                <a:latin typeface="Tahoma" pitchFamily="34" charset="0"/>
                <a:cs typeface="Arial" charset="0"/>
              </a:rPr>
              <a:t>Univ.</a:t>
            </a:r>
          </a:p>
          <a:p>
            <a:pPr eaLnBrk="0" fontAlgn="base" hangingPunct="0">
              <a:spcBef>
                <a:spcPct val="0"/>
              </a:spcBef>
              <a:spcAft>
                <a:spcPct val="0"/>
              </a:spcAft>
              <a:defRPr/>
            </a:pPr>
            <a:r>
              <a:rPr lang="de-DE" sz="1200" dirty="0" err="1">
                <a:solidFill>
                  <a:srgbClr val="002060"/>
                </a:solidFill>
                <a:latin typeface="Tahoma" pitchFamily="34" charset="0"/>
                <a:cs typeface="Arial" charset="0"/>
              </a:rPr>
              <a:t>Warsaw</a:t>
            </a:r>
            <a:r>
              <a:rPr lang="de-DE" sz="1200" dirty="0">
                <a:solidFill>
                  <a:srgbClr val="002060"/>
                </a:solidFill>
                <a:latin typeface="Tahoma" pitchFamily="34" charset="0"/>
                <a:cs typeface="Arial" charset="0"/>
              </a:rPr>
              <a:t>  TU</a:t>
            </a:r>
          </a:p>
          <a:p>
            <a:pPr eaLnBrk="0" fontAlgn="base" hangingPunct="0">
              <a:spcBef>
                <a:spcPct val="0"/>
              </a:spcBef>
              <a:spcAft>
                <a:spcPct val="0"/>
              </a:spcAft>
              <a:defRPr/>
            </a:pPr>
            <a:endParaRPr lang="de-DE" sz="800" dirty="0">
              <a:solidFill>
                <a:srgbClr val="14425D"/>
              </a:solidFill>
              <a:latin typeface="Tahoma" pitchFamily="34" charset="0"/>
              <a:cs typeface="Arial" charset="0"/>
            </a:endParaRPr>
          </a:p>
          <a:p>
            <a:pPr fontAlgn="base">
              <a:spcBef>
                <a:spcPct val="0"/>
              </a:spcBef>
              <a:spcAft>
                <a:spcPct val="0"/>
              </a:spcAft>
              <a:defRPr/>
            </a:pPr>
            <a:r>
              <a:rPr lang="de-DE" sz="1600" u="sng" dirty="0">
                <a:solidFill>
                  <a:srgbClr val="002060"/>
                </a:solidFill>
                <a:latin typeface="Tahoma" pitchFamily="34" charset="0"/>
              </a:rPr>
              <a:t>Romania</a:t>
            </a:r>
            <a:r>
              <a:rPr lang="de-DE" sz="1600" dirty="0">
                <a:solidFill>
                  <a:srgbClr val="002060"/>
                </a:solidFill>
                <a:latin typeface="Tahoma" pitchFamily="34" charset="0"/>
              </a:rPr>
              <a:t>: </a:t>
            </a:r>
          </a:p>
          <a:p>
            <a:pPr fontAlgn="base">
              <a:spcBef>
                <a:spcPct val="0"/>
              </a:spcBef>
              <a:spcAft>
                <a:spcPct val="0"/>
              </a:spcAft>
              <a:defRPr/>
            </a:pPr>
            <a:r>
              <a:rPr lang="de-DE" sz="1200" dirty="0">
                <a:solidFill>
                  <a:srgbClr val="002060"/>
                </a:solidFill>
                <a:latin typeface="Tahoma" pitchFamily="34" charset="0"/>
              </a:rPr>
              <a:t>NIPNE </a:t>
            </a:r>
            <a:r>
              <a:rPr lang="de-DE" sz="1200" dirty="0" err="1">
                <a:solidFill>
                  <a:srgbClr val="002060"/>
                </a:solidFill>
                <a:latin typeface="Tahoma" pitchFamily="34" charset="0"/>
              </a:rPr>
              <a:t>Bucharest</a:t>
            </a:r>
            <a:endParaRPr lang="de-DE" sz="1200" dirty="0">
              <a:solidFill>
                <a:srgbClr val="002060"/>
              </a:solidFill>
              <a:latin typeface="Tahoma" pitchFamily="34" charset="0"/>
            </a:endParaRPr>
          </a:p>
          <a:p>
            <a:pPr fontAlgn="base">
              <a:spcBef>
                <a:spcPct val="0"/>
              </a:spcBef>
              <a:spcAft>
                <a:spcPct val="0"/>
              </a:spcAft>
              <a:defRPr/>
            </a:pPr>
            <a:r>
              <a:rPr lang="de-DE" sz="1200" dirty="0">
                <a:solidFill>
                  <a:srgbClr val="002060"/>
                </a:solidFill>
                <a:latin typeface="Tahoma" pitchFamily="34" charset="0"/>
              </a:rPr>
              <a:t>Univ. </a:t>
            </a:r>
            <a:r>
              <a:rPr lang="de-DE" sz="1200" dirty="0" err="1">
                <a:solidFill>
                  <a:srgbClr val="002060"/>
                </a:solidFill>
                <a:latin typeface="Tahoma" pitchFamily="34" charset="0"/>
              </a:rPr>
              <a:t>Bucharest</a:t>
            </a:r>
            <a:endParaRPr lang="de-DE" sz="1200" dirty="0">
              <a:solidFill>
                <a:srgbClr val="002060"/>
              </a:solidFill>
              <a:latin typeface="Tahoma" pitchFamily="34" charset="0"/>
            </a:endParaRPr>
          </a:p>
          <a:p>
            <a:pPr eaLnBrk="0" fontAlgn="base" hangingPunct="0">
              <a:spcBef>
                <a:spcPct val="0"/>
              </a:spcBef>
              <a:spcAft>
                <a:spcPct val="0"/>
              </a:spcAft>
              <a:defRPr/>
            </a:pPr>
            <a:endParaRPr lang="de-DE" sz="1200" dirty="0">
              <a:solidFill>
                <a:srgbClr val="14425D"/>
              </a:solidFill>
              <a:latin typeface="Tahoma" pitchFamily="34" charset="0"/>
              <a:cs typeface="Arial" charset="0"/>
            </a:endParaRPr>
          </a:p>
        </p:txBody>
      </p:sp>
      <p:sp>
        <p:nvSpPr>
          <p:cNvPr id="11" name="Rectangle 5"/>
          <p:cNvSpPr>
            <a:spLocks noChangeArrowheads="1"/>
          </p:cNvSpPr>
          <p:nvPr/>
        </p:nvSpPr>
        <p:spPr bwMode="auto">
          <a:xfrm>
            <a:off x="6985000" y="628464"/>
            <a:ext cx="2267519" cy="3376600"/>
          </a:xfrm>
          <a:prstGeom prst="rect">
            <a:avLst/>
          </a:prstGeom>
          <a:noFill/>
          <a:ln>
            <a:noFill/>
          </a:ln>
          <a:effectLst/>
        </p:spPr>
        <p:txBody>
          <a:bodyPr/>
          <a:lstStyle/>
          <a:p>
            <a:pPr eaLnBrk="0" fontAlgn="base" hangingPunct="0">
              <a:spcBef>
                <a:spcPct val="0"/>
              </a:spcBef>
              <a:spcAft>
                <a:spcPct val="0"/>
              </a:spcAft>
              <a:defRPr/>
            </a:pPr>
            <a:r>
              <a:rPr lang="de-DE" sz="1600" u="sng" dirty="0" err="1">
                <a:solidFill>
                  <a:srgbClr val="14425D"/>
                </a:solidFill>
                <a:latin typeface="Tahoma" pitchFamily="34" charset="0"/>
                <a:cs typeface="Arial" charset="0"/>
              </a:rPr>
              <a:t>Russia</a:t>
            </a:r>
            <a:r>
              <a:rPr lang="de-DE" sz="1600" u="sng" dirty="0">
                <a:solidFill>
                  <a:srgbClr val="14425D"/>
                </a:solidFill>
                <a:latin typeface="Tahoma" pitchFamily="34" charset="0"/>
                <a:cs typeface="Arial" charset="0"/>
              </a:rPr>
              <a:t>:</a:t>
            </a:r>
            <a:endParaRPr lang="de-DE" sz="1600" u="sng" dirty="0">
              <a:solidFill>
                <a:srgbClr val="14425D"/>
              </a:solidFill>
              <a:latin typeface="Tahoma" pitchFamily="34" charset="0"/>
              <a:cs typeface="Times New Roman" pitchFamily="18" charset="0"/>
            </a:endParaRPr>
          </a:p>
          <a:p>
            <a:pPr eaLnBrk="0" fontAlgn="base" hangingPunct="0">
              <a:spcBef>
                <a:spcPct val="0"/>
              </a:spcBef>
              <a:spcAft>
                <a:spcPct val="0"/>
              </a:spcAft>
              <a:defRPr/>
            </a:pPr>
            <a:r>
              <a:rPr lang="en-GB" sz="1200" dirty="0">
                <a:solidFill>
                  <a:srgbClr val="14425D"/>
                </a:solidFill>
                <a:latin typeface="Tahoma" pitchFamily="34" charset="0"/>
                <a:cs typeface="Arial" charset="0"/>
              </a:rPr>
              <a:t>IHEP </a:t>
            </a:r>
            <a:r>
              <a:rPr lang="en-GB" sz="1200" dirty="0" err="1">
                <a:solidFill>
                  <a:srgbClr val="14425D"/>
                </a:solidFill>
                <a:latin typeface="Tahoma" pitchFamily="34" charset="0"/>
                <a:cs typeface="Arial" charset="0"/>
              </a:rPr>
              <a:t>Protvino</a:t>
            </a:r>
            <a:endParaRPr lang="en-GB" sz="1200" dirty="0">
              <a:solidFill>
                <a:srgbClr val="14425D"/>
              </a:solidFill>
              <a:latin typeface="Tahoma" pitchFamily="34" charset="0"/>
              <a:cs typeface="Arial" charset="0"/>
            </a:endParaRPr>
          </a:p>
          <a:p>
            <a:pPr eaLnBrk="0" fontAlgn="base" hangingPunct="0">
              <a:spcBef>
                <a:spcPct val="0"/>
              </a:spcBef>
              <a:spcAft>
                <a:spcPct val="0"/>
              </a:spcAft>
              <a:defRPr/>
            </a:pPr>
            <a:r>
              <a:rPr lang="en-GB" sz="1200" dirty="0">
                <a:solidFill>
                  <a:srgbClr val="002060"/>
                </a:solidFill>
                <a:latin typeface="Tahoma" pitchFamily="34" charset="0"/>
                <a:cs typeface="Arial" charset="0"/>
              </a:rPr>
              <a:t>INR </a:t>
            </a:r>
            <a:r>
              <a:rPr lang="en-GB" sz="1200" dirty="0" err="1">
                <a:solidFill>
                  <a:srgbClr val="002060"/>
                </a:solidFill>
                <a:latin typeface="Tahoma" pitchFamily="34" charset="0"/>
                <a:cs typeface="Arial" charset="0"/>
              </a:rPr>
              <a:t>Troitzk</a:t>
            </a:r>
            <a:endParaRPr lang="en-GB" sz="1200" dirty="0">
              <a:solidFill>
                <a:srgbClr val="002060"/>
              </a:solidFill>
              <a:latin typeface="Tahoma" pitchFamily="34" charset="0"/>
              <a:cs typeface="Arial" charset="0"/>
            </a:endParaRPr>
          </a:p>
          <a:p>
            <a:pPr eaLnBrk="0" fontAlgn="base" hangingPunct="0">
              <a:spcBef>
                <a:spcPct val="0"/>
              </a:spcBef>
              <a:spcAft>
                <a:spcPct val="0"/>
              </a:spcAft>
              <a:defRPr/>
            </a:pPr>
            <a:r>
              <a:rPr lang="en-GB" sz="1200" dirty="0">
                <a:solidFill>
                  <a:srgbClr val="002060"/>
                </a:solidFill>
                <a:latin typeface="Tahoma" pitchFamily="34" charset="0"/>
                <a:cs typeface="Arial" charset="0"/>
              </a:rPr>
              <a:t>ITEP Moscow</a:t>
            </a:r>
          </a:p>
          <a:p>
            <a:pPr eaLnBrk="0" fontAlgn="base" hangingPunct="0">
              <a:spcBef>
                <a:spcPct val="0"/>
              </a:spcBef>
              <a:spcAft>
                <a:spcPct val="0"/>
              </a:spcAft>
              <a:defRPr/>
            </a:pPr>
            <a:r>
              <a:rPr lang="en-GB" sz="1200" dirty="0" err="1">
                <a:solidFill>
                  <a:srgbClr val="002060"/>
                </a:solidFill>
                <a:latin typeface="Tahoma" pitchFamily="34" charset="0"/>
                <a:cs typeface="Arial" charset="0"/>
              </a:rPr>
              <a:t>Kurchatov</a:t>
            </a:r>
            <a:r>
              <a:rPr lang="en-GB" sz="1200" dirty="0">
                <a:solidFill>
                  <a:srgbClr val="002060"/>
                </a:solidFill>
                <a:latin typeface="Tahoma" pitchFamily="34" charset="0"/>
                <a:cs typeface="Arial" charset="0"/>
              </a:rPr>
              <a:t> Inst., Moscow</a:t>
            </a:r>
          </a:p>
          <a:p>
            <a:pPr eaLnBrk="0" fontAlgn="base" hangingPunct="0">
              <a:spcBef>
                <a:spcPct val="0"/>
              </a:spcBef>
              <a:spcAft>
                <a:spcPct val="0"/>
              </a:spcAft>
              <a:defRPr/>
            </a:pPr>
            <a:r>
              <a:rPr lang="de-DE" sz="1200" dirty="0" smtClean="0">
                <a:solidFill>
                  <a:srgbClr val="002060"/>
                </a:solidFill>
                <a:latin typeface="Tahoma" pitchFamily="34" charset="0"/>
                <a:cs typeface="Arial" charset="0"/>
              </a:rPr>
              <a:t>VBLHEP</a:t>
            </a:r>
            <a:r>
              <a:rPr lang="de-DE" sz="1200" dirty="0">
                <a:solidFill>
                  <a:srgbClr val="002060"/>
                </a:solidFill>
                <a:latin typeface="Tahoma" pitchFamily="34" charset="0"/>
                <a:cs typeface="Arial" charset="0"/>
              </a:rPr>
              <a:t>, JINR </a:t>
            </a:r>
            <a:r>
              <a:rPr lang="de-DE" sz="1200" dirty="0" err="1">
                <a:solidFill>
                  <a:srgbClr val="002060"/>
                </a:solidFill>
                <a:latin typeface="Tahoma" pitchFamily="34" charset="0"/>
                <a:cs typeface="Arial" charset="0"/>
              </a:rPr>
              <a:t>Dubna</a:t>
            </a:r>
            <a:endParaRPr lang="de-DE" sz="1200" dirty="0">
              <a:solidFill>
                <a:srgbClr val="002060"/>
              </a:solidFill>
              <a:latin typeface="Tahoma" pitchFamily="34" charset="0"/>
              <a:cs typeface="Arial" charset="0"/>
            </a:endParaRPr>
          </a:p>
          <a:p>
            <a:pPr eaLnBrk="0" fontAlgn="base" hangingPunct="0">
              <a:spcBef>
                <a:spcPct val="0"/>
              </a:spcBef>
              <a:spcAft>
                <a:spcPct val="0"/>
              </a:spcAft>
              <a:defRPr/>
            </a:pPr>
            <a:r>
              <a:rPr lang="de-DE" sz="1200" dirty="0">
                <a:solidFill>
                  <a:srgbClr val="002060"/>
                </a:solidFill>
                <a:latin typeface="Tahoma" pitchFamily="34" charset="0"/>
                <a:cs typeface="Arial" charset="0"/>
              </a:rPr>
              <a:t>LIT, JINR </a:t>
            </a:r>
            <a:r>
              <a:rPr lang="de-DE" sz="1200" dirty="0" err="1">
                <a:solidFill>
                  <a:srgbClr val="002060"/>
                </a:solidFill>
                <a:latin typeface="Tahoma" pitchFamily="34" charset="0"/>
                <a:cs typeface="Arial" charset="0"/>
              </a:rPr>
              <a:t>Dubna</a:t>
            </a:r>
            <a:endParaRPr lang="de-DE" sz="1200" dirty="0">
              <a:solidFill>
                <a:srgbClr val="002060"/>
              </a:solidFill>
              <a:latin typeface="Tahoma" pitchFamily="34" charset="0"/>
              <a:cs typeface="Arial" charset="0"/>
            </a:endParaRPr>
          </a:p>
          <a:p>
            <a:pPr eaLnBrk="0" fontAlgn="base" hangingPunct="0">
              <a:spcBef>
                <a:spcPct val="0"/>
              </a:spcBef>
              <a:spcAft>
                <a:spcPct val="0"/>
              </a:spcAft>
              <a:defRPr/>
            </a:pPr>
            <a:r>
              <a:rPr lang="de-DE" sz="1200" dirty="0">
                <a:solidFill>
                  <a:srgbClr val="14425D"/>
                </a:solidFill>
                <a:latin typeface="Tahoma" pitchFamily="34" charset="0"/>
                <a:cs typeface="Arial" charset="0"/>
              </a:rPr>
              <a:t>MEPHI </a:t>
            </a:r>
            <a:r>
              <a:rPr lang="de-DE" sz="1200" dirty="0" err="1">
                <a:solidFill>
                  <a:srgbClr val="14425D"/>
                </a:solidFill>
                <a:latin typeface="Tahoma" pitchFamily="34" charset="0"/>
                <a:cs typeface="Arial" charset="0"/>
              </a:rPr>
              <a:t>Moscow</a:t>
            </a:r>
            <a:endParaRPr lang="de-DE" sz="1200" dirty="0">
              <a:solidFill>
                <a:srgbClr val="14425D"/>
              </a:solidFill>
              <a:latin typeface="Tahoma" pitchFamily="34" charset="0"/>
              <a:cs typeface="Arial" charset="0"/>
            </a:endParaRPr>
          </a:p>
          <a:p>
            <a:pPr eaLnBrk="0" fontAlgn="base" hangingPunct="0">
              <a:spcBef>
                <a:spcPct val="0"/>
              </a:spcBef>
              <a:spcAft>
                <a:spcPct val="0"/>
              </a:spcAft>
              <a:defRPr/>
            </a:pPr>
            <a:r>
              <a:rPr lang="de-DE" sz="1200" dirty="0" smtClean="0">
                <a:solidFill>
                  <a:srgbClr val="14425D"/>
                </a:solidFill>
                <a:latin typeface="Tahoma" pitchFamily="34" charset="0"/>
                <a:cs typeface="Arial" charset="0"/>
              </a:rPr>
              <a:t>PNPI </a:t>
            </a:r>
            <a:r>
              <a:rPr lang="de-DE" sz="1200" dirty="0" err="1">
                <a:solidFill>
                  <a:srgbClr val="14425D"/>
                </a:solidFill>
                <a:latin typeface="Tahoma" pitchFamily="34" charset="0"/>
                <a:cs typeface="Arial" charset="0"/>
              </a:rPr>
              <a:t>Gatchina</a:t>
            </a:r>
            <a:endParaRPr lang="de-DE" sz="1200" dirty="0">
              <a:solidFill>
                <a:srgbClr val="14425D"/>
              </a:solidFill>
              <a:latin typeface="Tahoma" pitchFamily="34" charset="0"/>
              <a:cs typeface="Arial" charset="0"/>
            </a:endParaRPr>
          </a:p>
          <a:p>
            <a:pPr eaLnBrk="0" fontAlgn="base" hangingPunct="0">
              <a:spcBef>
                <a:spcPct val="0"/>
              </a:spcBef>
              <a:spcAft>
                <a:spcPct val="0"/>
              </a:spcAft>
              <a:defRPr/>
            </a:pPr>
            <a:r>
              <a:rPr lang="en-GB" sz="1200" dirty="0">
                <a:solidFill>
                  <a:srgbClr val="14425D"/>
                </a:solidFill>
                <a:latin typeface="Tahoma" pitchFamily="34" charset="0"/>
                <a:cs typeface="Arial" charset="0"/>
              </a:rPr>
              <a:t>SINP MSU, Moscow  </a:t>
            </a:r>
          </a:p>
          <a:p>
            <a:pPr eaLnBrk="0" fontAlgn="base" hangingPunct="0">
              <a:spcBef>
                <a:spcPct val="0"/>
              </a:spcBef>
              <a:spcAft>
                <a:spcPct val="0"/>
              </a:spcAft>
              <a:defRPr/>
            </a:pPr>
            <a:endParaRPr lang="en-GB" sz="800" dirty="0">
              <a:solidFill>
                <a:srgbClr val="002060"/>
              </a:solidFill>
              <a:latin typeface="Tahoma" pitchFamily="34" charset="0"/>
              <a:cs typeface="Arial" charset="0"/>
            </a:endParaRPr>
          </a:p>
          <a:p>
            <a:pPr eaLnBrk="0" fontAlgn="base" hangingPunct="0">
              <a:spcBef>
                <a:spcPct val="0"/>
              </a:spcBef>
              <a:spcAft>
                <a:spcPct val="0"/>
              </a:spcAft>
              <a:defRPr/>
            </a:pPr>
            <a:r>
              <a:rPr lang="it-IT" sz="1600" u="sng" dirty="0">
                <a:solidFill>
                  <a:srgbClr val="14425D"/>
                </a:solidFill>
                <a:latin typeface="Tahoma" pitchFamily="34" charset="0"/>
                <a:cs typeface="Arial" charset="0"/>
              </a:rPr>
              <a:t>Ukraine:</a:t>
            </a:r>
            <a:r>
              <a:rPr lang="it-IT" sz="1600" dirty="0">
                <a:solidFill>
                  <a:srgbClr val="14425D"/>
                </a:solidFill>
                <a:latin typeface="Tahoma" pitchFamily="34" charset="0"/>
                <a:cs typeface="Arial" charset="0"/>
              </a:rPr>
              <a:t> </a:t>
            </a:r>
          </a:p>
          <a:p>
            <a:pPr eaLnBrk="0" fontAlgn="base" hangingPunct="0">
              <a:spcBef>
                <a:spcPct val="0"/>
              </a:spcBef>
              <a:spcAft>
                <a:spcPct val="0"/>
              </a:spcAft>
              <a:defRPr/>
            </a:pPr>
            <a:r>
              <a:rPr lang="it-IT" sz="1200" dirty="0">
                <a:solidFill>
                  <a:srgbClr val="14425D"/>
                </a:solidFill>
                <a:latin typeface="Tahoma" pitchFamily="34" charset="0"/>
                <a:cs typeface="Arial" charset="0"/>
              </a:rPr>
              <a:t>T. Shevchenko </a:t>
            </a:r>
            <a:r>
              <a:rPr lang="it-IT" sz="1200" dirty="0" err="1">
                <a:solidFill>
                  <a:srgbClr val="14425D"/>
                </a:solidFill>
                <a:latin typeface="Tahoma" pitchFamily="34" charset="0"/>
                <a:cs typeface="Arial" charset="0"/>
              </a:rPr>
              <a:t>Univ</a:t>
            </a:r>
            <a:r>
              <a:rPr lang="it-IT" sz="1200" dirty="0">
                <a:solidFill>
                  <a:srgbClr val="14425D"/>
                </a:solidFill>
                <a:latin typeface="Tahoma" pitchFamily="34" charset="0"/>
                <a:cs typeface="Arial" charset="0"/>
              </a:rPr>
              <a:t>. Kiev</a:t>
            </a:r>
          </a:p>
          <a:p>
            <a:pPr eaLnBrk="0" fontAlgn="base" hangingPunct="0">
              <a:spcBef>
                <a:spcPct val="0"/>
              </a:spcBef>
              <a:spcAft>
                <a:spcPct val="0"/>
              </a:spcAft>
              <a:defRPr/>
            </a:pPr>
            <a:r>
              <a:rPr lang="it-IT" sz="1200" dirty="0">
                <a:solidFill>
                  <a:srgbClr val="14425D"/>
                </a:solidFill>
                <a:latin typeface="Tahoma" pitchFamily="34" charset="0"/>
                <a:cs typeface="Arial" charset="0"/>
              </a:rPr>
              <a:t>Kiev </a:t>
            </a:r>
            <a:r>
              <a:rPr lang="it-IT" sz="1200" dirty="0" err="1">
                <a:solidFill>
                  <a:srgbClr val="14425D"/>
                </a:solidFill>
                <a:latin typeface="Tahoma" pitchFamily="34" charset="0"/>
                <a:cs typeface="Arial" charset="0"/>
              </a:rPr>
              <a:t>Inst</a:t>
            </a:r>
            <a:r>
              <a:rPr lang="it-IT" sz="1200" dirty="0">
                <a:solidFill>
                  <a:srgbClr val="14425D"/>
                </a:solidFill>
                <a:latin typeface="Tahoma" pitchFamily="34" charset="0"/>
                <a:cs typeface="Arial" charset="0"/>
              </a:rPr>
              <a:t>. </a:t>
            </a:r>
            <a:r>
              <a:rPr lang="it-IT" sz="1200" dirty="0" err="1">
                <a:solidFill>
                  <a:srgbClr val="14425D"/>
                </a:solidFill>
                <a:latin typeface="Tahoma" pitchFamily="34" charset="0"/>
                <a:cs typeface="Arial" charset="0"/>
              </a:rPr>
              <a:t>Nucl</a:t>
            </a:r>
            <a:r>
              <a:rPr lang="it-IT" sz="1200" dirty="0">
                <a:solidFill>
                  <a:srgbClr val="14425D"/>
                </a:solidFill>
                <a:latin typeface="Tahoma" pitchFamily="34" charset="0"/>
                <a:cs typeface="Arial" charset="0"/>
              </a:rPr>
              <a:t>. </a:t>
            </a:r>
            <a:r>
              <a:rPr lang="it-IT" sz="1200" dirty="0" err="1">
                <a:solidFill>
                  <a:srgbClr val="14425D"/>
                </a:solidFill>
                <a:latin typeface="Tahoma" pitchFamily="34" charset="0"/>
                <a:cs typeface="Arial" charset="0"/>
              </a:rPr>
              <a:t>Research</a:t>
            </a:r>
            <a:endParaRPr lang="it-IT" sz="1200" dirty="0">
              <a:solidFill>
                <a:srgbClr val="14425D"/>
              </a:solidFill>
              <a:latin typeface="Tahoma" pitchFamily="34" charset="0"/>
              <a:cs typeface="Arial" charset="0"/>
            </a:endParaRPr>
          </a:p>
        </p:txBody>
      </p:sp>
      <p:sp>
        <p:nvSpPr>
          <p:cNvPr id="10" name="Rechteck 9"/>
          <p:cNvSpPr/>
          <p:nvPr/>
        </p:nvSpPr>
        <p:spPr bwMode="auto">
          <a:xfrm>
            <a:off x="6588224" y="6525344"/>
            <a:ext cx="72008" cy="21602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a:solidFill>
                <a:srgbClr val="FF0000"/>
              </a:solidFill>
              <a:latin typeface="Tahoma" pitchFamily="34" charset="0"/>
            </a:endParaRPr>
          </a:p>
        </p:txBody>
      </p:sp>
      <p:sp>
        <p:nvSpPr>
          <p:cNvPr id="12" name="Rechteck 11"/>
          <p:cNvSpPr/>
          <p:nvPr/>
        </p:nvSpPr>
        <p:spPr bwMode="auto">
          <a:xfrm>
            <a:off x="6156176" y="6453336"/>
            <a:ext cx="72008" cy="1800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algn="ctr" fontAlgn="base">
              <a:spcBef>
                <a:spcPct val="0"/>
              </a:spcBef>
              <a:spcAft>
                <a:spcPct val="0"/>
              </a:spcAft>
            </a:pPr>
            <a:endParaRPr lang="de-DE" sz="3600">
              <a:solidFill>
                <a:srgbClr val="FF0000"/>
              </a:solidFill>
              <a:latin typeface="Tahoma" pitchFamily="34" charset="0"/>
            </a:endParaRPr>
          </a:p>
        </p:txBody>
      </p:sp>
      <p:sp>
        <p:nvSpPr>
          <p:cNvPr id="14" name="Foliennummernplatzhalter 7"/>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fontAlgn="base" latinLnBrk="0" hangingPunct="1">
              <a:spcBef>
                <a:spcPct val="0"/>
              </a:spcBef>
              <a:spcAft>
                <a:spcPct val="0"/>
              </a:spcAft>
              <a:defRPr sz="1200" kern="1200">
                <a:solidFill>
                  <a:prstClr val="black">
                    <a:tint val="75000"/>
                  </a:prst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F5C264-46AB-4B31-8F78-F720C8F9FE16}" type="slidenum">
              <a:rPr lang="de-DE" smtClean="0"/>
              <a:pPr>
                <a:defRPr/>
              </a:pPr>
              <a:t>79</a:t>
            </a:fld>
            <a:endParaRPr lang="de-DE"/>
          </a:p>
        </p:txBody>
      </p:sp>
      <p:sp>
        <p:nvSpPr>
          <p:cNvPr id="8" name="Textfeld 7"/>
          <p:cNvSpPr txBox="1"/>
          <p:nvPr/>
        </p:nvSpPr>
        <p:spPr>
          <a:xfrm>
            <a:off x="6389663" y="3789040"/>
            <a:ext cx="1494705" cy="338554"/>
          </a:xfrm>
          <a:prstGeom prst="rect">
            <a:avLst/>
          </a:prstGeom>
          <a:noFill/>
        </p:spPr>
        <p:txBody>
          <a:bodyPr wrap="none" rtlCol="0">
            <a:spAutoFit/>
          </a:bodyPr>
          <a:lstStyle/>
          <a:p>
            <a:r>
              <a:rPr lang="de-DE"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CBM </a:t>
            </a:r>
            <a:r>
              <a:rPr lang="de-DE" sz="16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Scientists</a:t>
            </a:r>
            <a:endPar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p:cNvSpPr txBox="1"/>
          <p:nvPr/>
        </p:nvSpPr>
        <p:spPr>
          <a:xfrm>
            <a:off x="70960" y="4582869"/>
            <a:ext cx="4501040" cy="646331"/>
          </a:xfrm>
          <a:prstGeom prst="rect">
            <a:avLst/>
          </a:prstGeom>
          <a:noFill/>
        </p:spPr>
        <p:txBody>
          <a:bodyPr wrap="none" rtlCol="0">
            <a:spAutoFit/>
          </a:bodyPr>
          <a:lstStyle/>
          <a:p>
            <a:r>
              <a:rPr lang="de-DE" dirty="0" smtClean="0">
                <a:solidFill>
                  <a:srgbClr val="FFFFFF"/>
                </a:solidFill>
              </a:rPr>
              <a:t>30</a:t>
            </a:r>
            <a:r>
              <a:rPr lang="de-DE" baseline="30000" dirty="0" smtClean="0">
                <a:solidFill>
                  <a:srgbClr val="FFFFFF"/>
                </a:solidFill>
              </a:rPr>
              <a:t>th</a:t>
            </a:r>
            <a:r>
              <a:rPr lang="de-DE" dirty="0" smtClean="0">
                <a:solidFill>
                  <a:srgbClr val="FFFFFF"/>
                </a:solidFill>
              </a:rPr>
              <a:t> </a:t>
            </a:r>
            <a:r>
              <a:rPr lang="de-DE" dirty="0">
                <a:solidFill>
                  <a:srgbClr val="FFFFFF"/>
                </a:solidFill>
              </a:rPr>
              <a:t>CBM </a:t>
            </a:r>
            <a:r>
              <a:rPr lang="de-DE" dirty="0" err="1">
                <a:solidFill>
                  <a:srgbClr val="FFFFFF"/>
                </a:solidFill>
              </a:rPr>
              <a:t>Collaboration</a:t>
            </a:r>
            <a:r>
              <a:rPr lang="de-DE" dirty="0">
                <a:solidFill>
                  <a:srgbClr val="FFFFFF"/>
                </a:solidFill>
              </a:rPr>
              <a:t> </a:t>
            </a:r>
            <a:r>
              <a:rPr lang="de-DE" dirty="0" err="1">
                <a:solidFill>
                  <a:srgbClr val="FFFFFF"/>
                </a:solidFill>
              </a:rPr>
              <a:t>meeting</a:t>
            </a:r>
            <a:r>
              <a:rPr lang="de-DE" dirty="0">
                <a:solidFill>
                  <a:srgbClr val="FFFFFF"/>
                </a:solidFill>
              </a:rPr>
              <a:t> </a:t>
            </a:r>
          </a:p>
          <a:p>
            <a:pPr algn="ctr"/>
            <a:r>
              <a:rPr lang="en-US" dirty="0">
                <a:solidFill>
                  <a:srgbClr val="FFFFFF"/>
                </a:solidFill>
              </a:rPr>
              <a:t>24-28 </a:t>
            </a:r>
            <a:r>
              <a:rPr lang="en-US" dirty="0" smtClean="0">
                <a:solidFill>
                  <a:srgbClr val="FFFFFF"/>
                </a:solidFill>
              </a:rPr>
              <a:t>Sept. </a:t>
            </a:r>
            <a:r>
              <a:rPr lang="en-US" dirty="0">
                <a:solidFill>
                  <a:srgbClr val="FFFFFF"/>
                </a:solidFill>
              </a:rPr>
              <a:t>2017, CCNU, Wuhan, China</a:t>
            </a:r>
            <a:endParaRPr lang="de-DE" dirty="0">
              <a:solidFill>
                <a:srgbClr val="FFFFFF"/>
              </a:solidFill>
            </a:endParaRPr>
          </a:p>
        </p:txBody>
      </p:sp>
      <p:sp>
        <p:nvSpPr>
          <p:cNvPr id="3" name="AutoShape 2" descr="Bildergebnis für israel"/>
          <p:cNvSpPr>
            <a:spLocks noChangeAspect="1" noChangeArrowheads="1"/>
          </p:cNvSpPr>
          <p:nvPr/>
        </p:nvSpPr>
        <p:spPr bwMode="auto">
          <a:xfrm>
            <a:off x="155575" y="-731838"/>
            <a:ext cx="20955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3" name="AutoShape 4" descr="Bildergebnis für israel"/>
          <p:cNvSpPr>
            <a:spLocks noChangeAspect="1" noChangeArrowheads="1"/>
          </p:cNvSpPr>
          <p:nvPr/>
        </p:nvSpPr>
        <p:spPr bwMode="auto">
          <a:xfrm>
            <a:off x="307975" y="-579438"/>
            <a:ext cx="20955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6" name="AutoShape 6" descr="Bildergebnis für israel"/>
          <p:cNvSpPr>
            <a:spLocks noChangeAspect="1" noChangeArrowheads="1"/>
          </p:cNvSpPr>
          <p:nvPr/>
        </p:nvSpPr>
        <p:spPr bwMode="auto">
          <a:xfrm>
            <a:off x="460375" y="-427038"/>
            <a:ext cx="20955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7" name="AutoShape 8" descr="Bildergebnis"/>
          <p:cNvSpPr>
            <a:spLocks noChangeAspect="1" noChangeArrowheads="1"/>
          </p:cNvSpPr>
          <p:nvPr/>
        </p:nvSpPr>
        <p:spPr bwMode="auto">
          <a:xfrm>
            <a:off x="155575" y="-2193925"/>
            <a:ext cx="6286500" cy="457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80" t="3711" r="18880" b="3371"/>
          <a:stretch/>
        </p:blipFill>
        <p:spPr bwMode="auto">
          <a:xfrm>
            <a:off x="5004048" y="4216892"/>
            <a:ext cx="4086272" cy="24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407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26988"/>
            <a:ext cx="9144000" cy="1200329"/>
          </a:xfrm>
          <a:prstGeom prst="rect">
            <a:avLst/>
          </a:prstGeom>
          <a:noFill/>
          <a:ln>
            <a:noFill/>
          </a:ln>
          <a:effectLst/>
          <a:extLst/>
        </p:spPr>
        <p:txBody>
          <a:bodyPr>
            <a:spAutoFit/>
          </a:bodyPr>
          <a:lstStyle/>
          <a:p>
            <a:pPr algn="ctr" fontAlgn="base">
              <a:spcBef>
                <a:spcPct val="0"/>
              </a:spcBef>
              <a:spcAft>
                <a:spcPct val="0"/>
              </a:spcAft>
            </a:pPr>
            <a:r>
              <a:rPr lang="de-DE" altLang="de-DE" sz="3600" dirty="0" err="1" smtClean="0">
                <a:solidFill>
                  <a:srgbClr val="002060"/>
                </a:solidFill>
                <a:latin typeface="Tahoma" pitchFamily="34" charset="0"/>
              </a:rPr>
              <a:t>Nuclear</a:t>
            </a:r>
            <a:r>
              <a:rPr lang="de-DE" altLang="de-DE" sz="3600" dirty="0" smtClean="0">
                <a:solidFill>
                  <a:srgbClr val="002060"/>
                </a:solidFill>
                <a:latin typeface="Tahoma" pitchFamily="34" charset="0"/>
              </a:rPr>
              <a:t> </a:t>
            </a:r>
            <a:r>
              <a:rPr lang="de-DE" altLang="de-DE" sz="3600" dirty="0" err="1">
                <a:solidFill>
                  <a:srgbClr val="002060"/>
                </a:solidFill>
                <a:latin typeface="Tahoma" pitchFamily="34" charset="0"/>
              </a:rPr>
              <a:t>I</a:t>
            </a:r>
            <a:r>
              <a:rPr lang="de-DE" altLang="de-DE" sz="3600" dirty="0" err="1" smtClean="0">
                <a:solidFill>
                  <a:srgbClr val="002060"/>
                </a:solidFill>
                <a:latin typeface="Tahoma" pitchFamily="34" charset="0"/>
              </a:rPr>
              <a:t>ncompressibility</a:t>
            </a:r>
            <a:r>
              <a:rPr lang="de-DE" altLang="de-DE" sz="3600" dirty="0" smtClean="0">
                <a:solidFill>
                  <a:srgbClr val="002060"/>
                </a:solidFill>
                <a:latin typeface="Tahoma" pitchFamily="34" charset="0"/>
              </a:rPr>
              <a:t> </a:t>
            </a:r>
            <a:r>
              <a:rPr lang="de-DE" altLang="de-DE" sz="3600" dirty="0" err="1" smtClean="0">
                <a:solidFill>
                  <a:srgbClr val="002060"/>
                </a:solidFill>
                <a:latin typeface="Tahoma" pitchFamily="34" charset="0"/>
              </a:rPr>
              <a:t>from</a:t>
            </a:r>
            <a:r>
              <a:rPr lang="de-DE" altLang="de-DE" sz="3600" dirty="0" smtClean="0">
                <a:solidFill>
                  <a:srgbClr val="002060"/>
                </a:solidFill>
                <a:latin typeface="Tahoma" pitchFamily="34" charset="0"/>
              </a:rPr>
              <a:t> </a:t>
            </a:r>
          </a:p>
          <a:p>
            <a:pPr algn="ctr" fontAlgn="base">
              <a:spcBef>
                <a:spcPct val="0"/>
              </a:spcBef>
              <a:spcAft>
                <a:spcPct val="0"/>
              </a:spcAft>
            </a:pPr>
            <a:r>
              <a:rPr lang="de-DE" altLang="de-DE" sz="3600" dirty="0" smtClean="0">
                <a:solidFill>
                  <a:srgbClr val="002060"/>
                </a:solidFill>
                <a:latin typeface="Tahoma" pitchFamily="34" charset="0"/>
              </a:rPr>
              <a:t>Giant Monopole </a:t>
            </a:r>
            <a:r>
              <a:rPr lang="de-DE" altLang="de-DE" sz="3600" dirty="0" err="1" smtClean="0">
                <a:solidFill>
                  <a:srgbClr val="002060"/>
                </a:solidFill>
                <a:latin typeface="Tahoma" pitchFamily="34" charset="0"/>
              </a:rPr>
              <a:t>Resonances</a:t>
            </a:r>
            <a:r>
              <a:rPr lang="de-DE" altLang="de-DE" sz="3600" dirty="0" smtClean="0">
                <a:solidFill>
                  <a:srgbClr val="002060"/>
                </a:solidFill>
                <a:latin typeface="Tahoma" pitchFamily="34" charset="0"/>
              </a:rPr>
              <a:t> (</a:t>
            </a:r>
            <a:r>
              <a:rPr lang="el-GR" altLang="de-DE" sz="3600" dirty="0" smtClean="0">
                <a:solidFill>
                  <a:srgbClr val="002060"/>
                </a:solidFill>
              </a:rPr>
              <a:t>ρ</a:t>
            </a:r>
            <a:r>
              <a:rPr lang="de-DE" altLang="de-DE" sz="3600" dirty="0" smtClean="0">
                <a:solidFill>
                  <a:srgbClr val="002060"/>
                </a:solidFill>
                <a:sym typeface="Symbol"/>
              </a:rPr>
              <a:t></a:t>
            </a:r>
            <a:r>
              <a:rPr lang="el-GR" altLang="de-DE" sz="3600" dirty="0" smtClean="0">
                <a:solidFill>
                  <a:srgbClr val="002060"/>
                </a:solidFill>
              </a:rPr>
              <a:t>ρ</a:t>
            </a:r>
            <a:r>
              <a:rPr lang="de-DE" sz="3600" baseline="-25000" dirty="0">
                <a:solidFill>
                  <a:srgbClr val="002060"/>
                </a:solidFill>
                <a:sym typeface="Symbol"/>
              </a:rPr>
              <a:t>0</a:t>
            </a:r>
            <a:r>
              <a:rPr lang="de-DE" altLang="de-DE" sz="3600" dirty="0" smtClean="0">
                <a:solidFill>
                  <a:srgbClr val="002060"/>
                </a:solidFill>
                <a:latin typeface="Tahoma" pitchFamily="34"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006565"/>
            <a:ext cx="5108575"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llipse 4"/>
          <p:cNvSpPr/>
          <p:nvPr/>
        </p:nvSpPr>
        <p:spPr bwMode="auto">
          <a:xfrm>
            <a:off x="935596" y="1408130"/>
            <a:ext cx="1728192" cy="1706488"/>
          </a:xfrm>
          <a:prstGeom prst="ellipse">
            <a:avLst/>
          </a:prstGeom>
          <a:solidFill>
            <a:srgbClr val="00B0F0">
              <a:alpha val="52000"/>
            </a:srgbClr>
          </a:solidFill>
          <a:ln w="25400">
            <a:solidFill>
              <a:srgbClr val="002060"/>
            </a:solidFill>
          </a:ln>
          <a:effectLs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3600" smtClean="0">
              <a:solidFill>
                <a:srgbClr val="FF0000"/>
              </a:solidFill>
              <a:latin typeface="Tahoma" pitchFamily="34" charset="0"/>
            </a:endParaRPr>
          </a:p>
        </p:txBody>
      </p:sp>
      <p:sp>
        <p:nvSpPr>
          <p:cNvPr id="6" name="Ellipse 5"/>
          <p:cNvSpPr/>
          <p:nvPr/>
        </p:nvSpPr>
        <p:spPr bwMode="auto">
          <a:xfrm>
            <a:off x="1259632" y="1732166"/>
            <a:ext cx="1080120" cy="1058416"/>
          </a:xfrm>
          <a:prstGeom prst="ellipse">
            <a:avLst/>
          </a:prstGeom>
          <a:noFill/>
          <a:ln w="25400" cap="flat" cmpd="sng" algn="ctr">
            <a:solidFill>
              <a:srgbClr val="0070C0"/>
            </a:solidFill>
            <a:prstDash val="dash"/>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3600" smtClean="0">
              <a:solidFill>
                <a:srgbClr val="FF0000"/>
              </a:solidFill>
              <a:latin typeface="Tahoma" pitchFamily="34" charset="0"/>
            </a:endParaRPr>
          </a:p>
        </p:txBody>
      </p:sp>
      <p:sp>
        <p:nvSpPr>
          <p:cNvPr id="7" name="Textfeld 6"/>
          <p:cNvSpPr txBox="1"/>
          <p:nvPr/>
        </p:nvSpPr>
        <p:spPr>
          <a:xfrm>
            <a:off x="1511660" y="3268720"/>
            <a:ext cx="723275" cy="369332"/>
          </a:xfrm>
          <a:prstGeom prst="rect">
            <a:avLst/>
          </a:prstGeom>
          <a:noFill/>
        </p:spPr>
        <p:txBody>
          <a:bodyPr wrap="none" rtlCol="0">
            <a:spAutoFit/>
          </a:bodyPr>
          <a:lstStyle/>
          <a:p>
            <a:r>
              <a:rPr lang="de-DE" dirty="0" smtClean="0">
                <a:solidFill>
                  <a:srgbClr val="000000"/>
                </a:solidFill>
              </a:rPr>
              <a:t>GMR</a:t>
            </a:r>
            <a:endParaRPr lang="en-US" dirty="0">
              <a:solidFill>
                <a:srgbClr val="000000"/>
              </a:solidFill>
            </a:endParaRPr>
          </a:p>
        </p:txBody>
      </p:sp>
      <p:sp>
        <p:nvSpPr>
          <p:cNvPr id="8" name="Textfeld 7"/>
          <p:cNvSpPr txBox="1"/>
          <p:nvPr/>
        </p:nvSpPr>
        <p:spPr>
          <a:xfrm>
            <a:off x="3957646" y="1484784"/>
            <a:ext cx="4786825" cy="646331"/>
          </a:xfrm>
          <a:prstGeom prst="rect">
            <a:avLst/>
          </a:prstGeom>
          <a:noFill/>
        </p:spPr>
        <p:txBody>
          <a:bodyPr wrap="square" rtlCol="0">
            <a:spAutoFit/>
          </a:bodyPr>
          <a:lstStyle/>
          <a:p>
            <a:r>
              <a:rPr lang="de-DE" dirty="0" err="1" smtClean="0">
                <a:solidFill>
                  <a:srgbClr val="000000"/>
                </a:solidFill>
              </a:rPr>
              <a:t>inelastic</a:t>
            </a:r>
            <a:r>
              <a:rPr lang="de-DE" dirty="0" smtClean="0">
                <a:solidFill>
                  <a:srgbClr val="000000"/>
                </a:solidFill>
              </a:rPr>
              <a:t> </a:t>
            </a:r>
            <a:r>
              <a:rPr lang="de-DE" dirty="0" err="1" smtClean="0">
                <a:solidFill>
                  <a:srgbClr val="000000"/>
                </a:solidFill>
              </a:rPr>
              <a:t>scattering</a:t>
            </a:r>
            <a:r>
              <a:rPr lang="de-DE" dirty="0" smtClean="0">
                <a:solidFill>
                  <a:srgbClr val="000000"/>
                </a:solidFill>
              </a:rPr>
              <a:t> 400 </a:t>
            </a:r>
            <a:r>
              <a:rPr lang="de-DE" dirty="0" err="1" smtClean="0">
                <a:solidFill>
                  <a:srgbClr val="000000"/>
                </a:solidFill>
              </a:rPr>
              <a:t>MeV</a:t>
            </a:r>
            <a:r>
              <a:rPr lang="de-DE" dirty="0" smtClean="0">
                <a:solidFill>
                  <a:srgbClr val="000000"/>
                </a:solidFill>
              </a:rPr>
              <a:t> α + </a:t>
            </a:r>
            <a:r>
              <a:rPr lang="de-DE" dirty="0" err="1" smtClean="0">
                <a:solidFill>
                  <a:srgbClr val="000000"/>
                </a:solidFill>
              </a:rPr>
              <a:t>Pb</a:t>
            </a:r>
            <a:r>
              <a:rPr lang="de-DE" dirty="0" smtClean="0">
                <a:solidFill>
                  <a:srgbClr val="000000"/>
                </a:solidFill>
              </a:rPr>
              <a:t> </a:t>
            </a:r>
          </a:p>
          <a:p>
            <a:r>
              <a:rPr lang="de-DE" dirty="0" smtClean="0">
                <a:solidFill>
                  <a:srgbClr val="000000"/>
                </a:solidFill>
              </a:rPr>
              <a:t>at </a:t>
            </a:r>
            <a:r>
              <a:rPr lang="de-DE" dirty="0" err="1" smtClean="0">
                <a:solidFill>
                  <a:srgbClr val="000000"/>
                </a:solidFill>
              </a:rPr>
              <a:t>very</a:t>
            </a:r>
            <a:r>
              <a:rPr lang="de-DE" dirty="0" smtClean="0">
                <a:solidFill>
                  <a:srgbClr val="000000"/>
                </a:solidFill>
              </a:rPr>
              <a:t> </a:t>
            </a:r>
            <a:r>
              <a:rPr lang="de-DE" dirty="0" err="1" smtClean="0">
                <a:solidFill>
                  <a:srgbClr val="000000"/>
                </a:solidFill>
              </a:rPr>
              <a:t>forward</a:t>
            </a:r>
            <a:r>
              <a:rPr lang="de-DE" dirty="0" smtClean="0">
                <a:solidFill>
                  <a:srgbClr val="000000"/>
                </a:solidFill>
              </a:rPr>
              <a:t> </a:t>
            </a:r>
            <a:r>
              <a:rPr lang="de-DE" dirty="0" err="1" smtClean="0">
                <a:solidFill>
                  <a:srgbClr val="000000"/>
                </a:solidFill>
              </a:rPr>
              <a:t>angles</a:t>
            </a:r>
            <a:r>
              <a:rPr lang="de-DE" dirty="0" smtClean="0">
                <a:solidFill>
                  <a:srgbClr val="000000"/>
                </a:solidFill>
              </a:rPr>
              <a:t> </a:t>
            </a:r>
            <a:endParaRPr lang="en-US" dirty="0">
              <a:solidFill>
                <a:srgbClr val="000000"/>
              </a:solidFill>
            </a:endParaRPr>
          </a:p>
        </p:txBody>
      </p:sp>
      <p:sp>
        <p:nvSpPr>
          <p:cNvPr id="3" name="Textfeld 2"/>
          <p:cNvSpPr txBox="1"/>
          <p:nvPr/>
        </p:nvSpPr>
        <p:spPr>
          <a:xfrm>
            <a:off x="4355976" y="5579367"/>
            <a:ext cx="4480650" cy="523220"/>
          </a:xfrm>
          <a:prstGeom prst="rect">
            <a:avLst/>
          </a:prstGeom>
          <a:noFill/>
        </p:spPr>
        <p:txBody>
          <a:bodyPr wrap="none" rtlCol="0">
            <a:spAutoFit/>
          </a:bodyPr>
          <a:lstStyle/>
          <a:p>
            <a:r>
              <a:rPr lang="en-US" sz="1400" dirty="0" smtClean="0">
                <a:solidFill>
                  <a:srgbClr val="000000"/>
                </a:solidFill>
              </a:rPr>
              <a:t>U. Garg, Progress </a:t>
            </a:r>
            <a:r>
              <a:rPr lang="en-US" sz="1400" dirty="0">
                <a:solidFill>
                  <a:srgbClr val="000000"/>
                </a:solidFill>
              </a:rPr>
              <a:t>of Theoretical Physics Supplement </a:t>
            </a:r>
            <a:endParaRPr lang="en-US" sz="1400" dirty="0" smtClean="0">
              <a:solidFill>
                <a:srgbClr val="000000"/>
              </a:solidFill>
            </a:endParaRPr>
          </a:p>
          <a:p>
            <a:r>
              <a:rPr lang="en-US" sz="1400" dirty="0" smtClean="0">
                <a:solidFill>
                  <a:srgbClr val="000000"/>
                </a:solidFill>
              </a:rPr>
              <a:t>No</a:t>
            </a:r>
            <a:r>
              <a:rPr lang="en-US" sz="1400" dirty="0">
                <a:solidFill>
                  <a:srgbClr val="000000"/>
                </a:solidFill>
              </a:rPr>
              <a:t>. 196, </a:t>
            </a:r>
            <a:r>
              <a:rPr lang="en-US" sz="1400" dirty="0" smtClean="0">
                <a:solidFill>
                  <a:srgbClr val="000000"/>
                </a:solidFill>
              </a:rPr>
              <a:t>2012</a:t>
            </a:r>
            <a:endParaRPr lang="en-US" sz="1400" dirty="0">
              <a:solidFill>
                <a:srgbClr val="000000"/>
              </a:solidFill>
            </a:endParaRPr>
          </a:p>
        </p:txBody>
      </p:sp>
      <p:sp>
        <p:nvSpPr>
          <p:cNvPr id="9" name="Textfeld 8"/>
          <p:cNvSpPr txBox="1"/>
          <p:nvPr/>
        </p:nvSpPr>
        <p:spPr>
          <a:xfrm>
            <a:off x="179512" y="5229200"/>
            <a:ext cx="3762568" cy="369332"/>
          </a:xfrm>
          <a:prstGeom prst="rect">
            <a:avLst/>
          </a:prstGeom>
          <a:noFill/>
        </p:spPr>
        <p:txBody>
          <a:bodyPr wrap="none" rtlCol="0">
            <a:spAutoFit/>
          </a:bodyPr>
          <a:lstStyle/>
          <a:p>
            <a:r>
              <a:rPr lang="de-DE" dirty="0" smtClean="0">
                <a:solidFill>
                  <a:srgbClr val="000000"/>
                </a:solidFill>
              </a:rPr>
              <a:t>K</a:t>
            </a:r>
            <a:r>
              <a:rPr lang="de-DE" baseline="-25000" dirty="0" smtClean="0">
                <a:solidFill>
                  <a:srgbClr val="000000"/>
                </a:solidFill>
              </a:rPr>
              <a:t>A</a:t>
            </a:r>
            <a:r>
              <a:rPr lang="de-DE" dirty="0" smtClean="0">
                <a:solidFill>
                  <a:srgbClr val="000000"/>
                </a:solidFill>
              </a:rPr>
              <a:t>: </a:t>
            </a:r>
            <a:r>
              <a:rPr lang="de-DE" dirty="0" err="1" smtClean="0">
                <a:solidFill>
                  <a:srgbClr val="000000"/>
                </a:solidFill>
              </a:rPr>
              <a:t>incompressibility</a:t>
            </a:r>
            <a:r>
              <a:rPr lang="de-DE" dirty="0" smtClean="0">
                <a:solidFill>
                  <a:srgbClr val="00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the</a:t>
            </a:r>
            <a:r>
              <a:rPr lang="de-DE" dirty="0" smtClean="0">
                <a:solidFill>
                  <a:srgbClr val="000000"/>
                </a:solidFill>
              </a:rPr>
              <a:t> </a:t>
            </a:r>
            <a:r>
              <a:rPr lang="de-DE" dirty="0" err="1" smtClean="0">
                <a:solidFill>
                  <a:srgbClr val="000000"/>
                </a:solidFill>
              </a:rPr>
              <a:t>nucleus</a:t>
            </a:r>
            <a:endParaRPr lang="en-US" dirty="0">
              <a:solidFill>
                <a:srgbClr val="000000"/>
              </a:solidFill>
            </a:endParaRPr>
          </a:p>
        </p:txBody>
      </p:sp>
      <mc:AlternateContent xmlns:mc="http://schemas.openxmlformats.org/markup-compatibility/2006" xmlns:a14="http://schemas.microsoft.com/office/drawing/2010/main">
        <mc:Choice Requires="a14">
          <p:sp>
            <p:nvSpPr>
              <p:cNvPr id="11" name="Textfeld 10"/>
              <p:cNvSpPr txBox="1"/>
              <p:nvPr/>
            </p:nvSpPr>
            <p:spPr>
              <a:xfrm>
                <a:off x="755869" y="3777421"/>
                <a:ext cx="2375971" cy="1211101"/>
              </a:xfrm>
              <a:prstGeom prst="rect">
                <a:avLst/>
              </a:prstGeom>
              <a:noFill/>
            </p:spPr>
            <p:txBody>
              <a:bodyPr wrap="none" rtlCol="0">
                <a:spAutoFit/>
              </a:bodyPr>
              <a:lstStyle/>
              <a:p>
                <a:r>
                  <a:rPr lang="de-DE" sz="2000" dirty="0" err="1" smtClean="0">
                    <a:solidFill>
                      <a:srgbClr val="000000"/>
                    </a:solidFill>
                  </a:rPr>
                  <a:t>Energy</a:t>
                </a:r>
                <a:r>
                  <a:rPr lang="de-DE" sz="2000" dirty="0" smtClean="0">
                    <a:solidFill>
                      <a:srgbClr val="000000"/>
                    </a:solidFill>
                  </a:rPr>
                  <a:t> </a:t>
                </a:r>
                <a:r>
                  <a:rPr lang="de-DE" sz="2000" dirty="0" err="1" smtClean="0">
                    <a:solidFill>
                      <a:srgbClr val="000000"/>
                    </a:solidFill>
                  </a:rPr>
                  <a:t>of</a:t>
                </a:r>
                <a:r>
                  <a:rPr lang="de-DE" sz="2000" dirty="0" smtClean="0">
                    <a:solidFill>
                      <a:srgbClr val="000000"/>
                    </a:solidFill>
                  </a:rPr>
                  <a:t> </a:t>
                </a:r>
                <a:r>
                  <a:rPr lang="de-DE" sz="2000" dirty="0" err="1" smtClean="0">
                    <a:solidFill>
                      <a:srgbClr val="000000"/>
                    </a:solidFill>
                  </a:rPr>
                  <a:t>the</a:t>
                </a:r>
                <a:r>
                  <a:rPr lang="de-DE" sz="2000" dirty="0" smtClean="0">
                    <a:solidFill>
                      <a:srgbClr val="000000"/>
                    </a:solidFill>
                  </a:rPr>
                  <a:t> GMR</a:t>
                </a:r>
              </a:p>
              <a:p>
                <a:endParaRPr lang="de-DE" sz="1200" dirty="0" smtClean="0">
                  <a:solidFill>
                    <a:srgbClr val="000000"/>
                  </a:solidFill>
                </a:endParaRPr>
              </a:p>
              <a:p>
                <a:r>
                  <a:rPr lang="de-DE" sz="2000" dirty="0" smtClean="0">
                    <a:solidFill>
                      <a:srgbClr val="000000"/>
                    </a:solidFill>
                  </a:rPr>
                  <a:t>E</a:t>
                </a:r>
                <a:r>
                  <a:rPr lang="de-DE" sz="2000" baseline="-25000" dirty="0" smtClean="0">
                    <a:solidFill>
                      <a:srgbClr val="000000"/>
                    </a:solidFill>
                    <a:sym typeface="Symbol"/>
                  </a:rPr>
                  <a:t>GMR</a:t>
                </a:r>
                <a:r>
                  <a:rPr lang="de-DE" sz="2000" dirty="0" smtClean="0">
                    <a:solidFill>
                      <a:srgbClr val="000000"/>
                    </a:solidFill>
                  </a:rPr>
                  <a:t>= </a:t>
                </a:r>
                <a14:m>
                  <m:oMath xmlns:m="http://schemas.openxmlformats.org/officeDocument/2006/math">
                    <m:rad>
                      <m:radPr>
                        <m:degHide m:val="on"/>
                        <m:ctrlPr>
                          <a:rPr lang="de-DE" sz="2000" i="1" smtClean="0">
                            <a:solidFill>
                              <a:srgbClr val="000000"/>
                            </a:solidFill>
                            <a:latin typeface="Cambria Math"/>
                          </a:rPr>
                        </m:ctrlPr>
                      </m:radPr>
                      <m:deg/>
                      <m:e>
                        <m:f>
                          <m:fPr>
                            <m:ctrlPr>
                              <a:rPr lang="de-DE" sz="2000" i="1" smtClean="0">
                                <a:solidFill>
                                  <a:srgbClr val="000000"/>
                                </a:solidFill>
                                <a:latin typeface="Cambria Math"/>
                              </a:rPr>
                            </m:ctrlPr>
                          </m:fPr>
                          <m:num>
                            <m:r>
                              <m:rPr>
                                <m:nor/>
                              </m:rPr>
                              <a:rPr lang="de-DE" sz="2000" dirty="0">
                                <a:solidFill>
                                  <a:srgbClr val="000000"/>
                                </a:solidFill>
                                <a:sym typeface="Symbol"/>
                              </a:rPr>
                              <m:t>ħ</m:t>
                            </m:r>
                            <m:r>
                              <m:rPr>
                                <m:nor/>
                              </m:rPr>
                              <a:rPr lang="de-DE" sz="2000" baseline="30000" dirty="0">
                                <a:solidFill>
                                  <a:srgbClr val="000000"/>
                                </a:solidFill>
                                <a:sym typeface="Symbol"/>
                              </a:rPr>
                              <m:t>2</m:t>
                            </m:r>
                            <m:r>
                              <m:rPr>
                                <m:nor/>
                              </m:rPr>
                              <a:rPr lang="de-DE" sz="2000" baseline="30000" dirty="0" smtClean="0">
                                <a:solidFill>
                                  <a:srgbClr val="000000"/>
                                </a:solidFill>
                                <a:sym typeface="Symbol"/>
                              </a:rPr>
                              <m:t> </m:t>
                            </m:r>
                            <m:r>
                              <m:rPr>
                                <m:nor/>
                              </m:rPr>
                              <a:rPr lang="de-DE" sz="2000" dirty="0">
                                <a:solidFill>
                                  <a:srgbClr val="000000"/>
                                </a:solidFill>
                              </a:rPr>
                              <m:t>K</m:t>
                            </m:r>
                            <m:r>
                              <m:rPr>
                                <m:nor/>
                              </m:rPr>
                              <a:rPr lang="de-DE" sz="2000" baseline="-25000" dirty="0">
                                <a:solidFill>
                                  <a:srgbClr val="000000"/>
                                </a:solidFill>
                              </a:rPr>
                              <m:t>A</m:t>
                            </m:r>
                          </m:num>
                          <m:den>
                            <m:r>
                              <m:rPr>
                                <m:nor/>
                              </m:rPr>
                              <a:rPr lang="de-DE" sz="2000" dirty="0">
                                <a:solidFill>
                                  <a:srgbClr val="000000"/>
                                </a:solidFill>
                                <a:sym typeface="Symbol"/>
                              </a:rPr>
                              <m:t>m</m:t>
                            </m:r>
                            <m:r>
                              <m:rPr>
                                <m:nor/>
                              </m:rPr>
                              <a:rPr lang="de-DE" sz="2000" dirty="0">
                                <a:solidFill>
                                  <a:srgbClr val="000000"/>
                                </a:solidFill>
                                <a:sym typeface="Symbol"/>
                              </a:rPr>
                              <m:t> </m:t>
                            </m:r>
                            <m:r>
                              <a:rPr lang="de-DE" sz="2000" i="1" dirty="0" smtClean="0">
                                <a:solidFill>
                                  <a:srgbClr val="000000"/>
                                </a:solidFill>
                                <a:latin typeface="Cambria Math"/>
                                <a:ea typeface="Cambria Math"/>
                                <a:sym typeface="Symbol"/>
                              </a:rPr>
                              <m:t>&lt;</m:t>
                            </m:r>
                            <m:r>
                              <m:rPr>
                                <m:nor/>
                              </m:rPr>
                              <a:rPr lang="de-DE" sz="2000" dirty="0">
                                <a:solidFill>
                                  <a:srgbClr val="000000"/>
                                </a:solidFill>
                                <a:sym typeface="Symbol"/>
                              </a:rPr>
                              <m:t>r</m:t>
                            </m:r>
                            <m:r>
                              <a:rPr lang="de-DE" sz="2000" baseline="30000" dirty="0" smtClean="0">
                                <a:solidFill>
                                  <a:srgbClr val="000000"/>
                                </a:solidFill>
                                <a:latin typeface="Cambria Math"/>
                                <a:sym typeface="Symbol"/>
                              </a:rPr>
                              <m:t>2</m:t>
                            </m:r>
                            <m:r>
                              <a:rPr lang="de-DE" sz="2000" i="1" dirty="0" smtClean="0">
                                <a:solidFill>
                                  <a:srgbClr val="000000"/>
                                </a:solidFill>
                                <a:latin typeface="Cambria Math"/>
                                <a:ea typeface="Cambria Math"/>
                                <a:sym typeface="Symbol"/>
                              </a:rPr>
                              <m:t>&gt;</m:t>
                            </m:r>
                            <m:r>
                              <a:rPr lang="de-DE" sz="2000" i="1" baseline="-25000" dirty="0" smtClean="0">
                                <a:solidFill>
                                  <a:srgbClr val="000000"/>
                                </a:solidFill>
                                <a:latin typeface="Cambria Math"/>
                                <a:ea typeface="Cambria Math"/>
                                <a:sym typeface="Symbol"/>
                              </a:rPr>
                              <m:t>0</m:t>
                            </m:r>
                          </m:den>
                        </m:f>
                      </m:e>
                    </m:rad>
                  </m:oMath>
                </a14:m>
                <a:endParaRPr lang="en-US" sz="2000" dirty="0">
                  <a:solidFill>
                    <a:srgbClr val="000000"/>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755869" y="3777421"/>
                <a:ext cx="2375971" cy="1211101"/>
              </a:xfrm>
              <a:prstGeom prst="rect">
                <a:avLst/>
              </a:prstGeom>
              <a:blipFill rotWithShape="1">
                <a:blip r:embed="rId3"/>
                <a:stretch>
                  <a:fillRect l="-2821" t="-2020" r="-1795"/>
                </a:stretch>
              </a:blipFill>
            </p:spPr>
            <p:txBody>
              <a:bodyPr/>
              <a:lstStyle/>
              <a:p>
                <a:r>
                  <a:rPr lang="en-US">
                    <a:noFill/>
                  </a:rPr>
                  <a:t> </a:t>
                </a:r>
              </a:p>
            </p:txBody>
          </p:sp>
        </mc:Fallback>
      </mc:AlternateContent>
    </p:spTree>
    <p:extLst>
      <p:ext uri="{BB962C8B-B14F-4D97-AF65-F5344CB8AC3E}">
        <p14:creationId xmlns:p14="http://schemas.microsoft.com/office/powerpoint/2010/main" val="29164208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lvl="1"/>
            <a:r>
              <a:rPr lang="de-DE" sz="3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NuPECC</a:t>
            </a:r>
            <a:r>
              <a:rPr lang="de-DE" sz="3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de-DE" sz="3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recommendation</a:t>
            </a:r>
            <a:endParaRPr lang="en-US" sz="3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Inhaltsplatzhalter 2"/>
          <p:cNvSpPr>
            <a:spLocks noGrp="1"/>
          </p:cNvSpPr>
          <p:nvPr>
            <p:ph idx="1"/>
          </p:nvPr>
        </p:nvSpPr>
        <p:spPr>
          <a:xfrm>
            <a:off x="251520" y="1365623"/>
            <a:ext cx="5589806" cy="5506707"/>
          </a:xfrm>
        </p:spPr>
        <p:txBody>
          <a:bodyPr>
            <a:normAutofit fontScale="62500" lnSpcReduction="20000"/>
          </a:bodyPr>
          <a:lstStyle/>
          <a:p>
            <a:pPr marL="0" lvl="1" indent="0">
              <a:lnSpc>
                <a:spcPct val="120000"/>
              </a:lnSpc>
              <a:spcAft>
                <a:spcPts val="600"/>
              </a:spcAft>
              <a:buNone/>
            </a:pPr>
            <a:r>
              <a:rPr lang="en-US" sz="2900" dirty="0" smtClean="0">
                <a:solidFill>
                  <a:prstClr val="black"/>
                </a:solidFill>
                <a:latin typeface="Tahoma" panose="020B0604030504040204" pitchFamily="34" charset="0"/>
                <a:ea typeface="Tahoma" panose="020B0604030504040204" pitchFamily="34" charset="0"/>
                <a:cs typeface="Tahoma" panose="020B0604030504040204" pitchFamily="34" charset="0"/>
              </a:rPr>
              <a:t>Key Summary Recommendation of the </a:t>
            </a:r>
            <a:r>
              <a:rPr lang="en-US" sz="29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NuPECC</a:t>
            </a:r>
            <a:r>
              <a:rPr lang="en-US"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900" dirty="0">
                <a:solidFill>
                  <a:schemeClr val="tx1"/>
                </a:solidFill>
                <a:latin typeface="Tahoma" panose="020B0604030504040204" pitchFamily="34" charset="0"/>
                <a:ea typeface="Tahoma" panose="020B0604030504040204" pitchFamily="34" charset="0"/>
                <a:cs typeface="Tahoma" panose="020B0604030504040204" pitchFamily="34" charset="0"/>
              </a:rPr>
              <a:t>Long Range Plan </a:t>
            </a:r>
            <a:r>
              <a:rPr lang="en-US"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2017 presented </a:t>
            </a:r>
            <a:r>
              <a:rPr lang="en-US" sz="2900" dirty="0">
                <a:solidFill>
                  <a:schemeClr val="tx1"/>
                </a:solidFill>
                <a:latin typeface="Tahoma" panose="020B0604030504040204" pitchFamily="34" charset="0"/>
                <a:ea typeface="Tahoma" panose="020B0604030504040204" pitchFamily="34" charset="0"/>
                <a:cs typeface="Tahoma" panose="020B0604030504040204" pitchFamily="34" charset="0"/>
              </a:rPr>
              <a:t>in Brussels on Nov 27</a:t>
            </a:r>
            <a:r>
              <a:rPr lang="en-US" sz="29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29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300" dirty="0" smtClean="0">
                <a:latin typeface="Tahoma" panose="020B0604030504040204" pitchFamily="34" charset="0"/>
                <a:ea typeface="Tahoma" panose="020B0604030504040204" pitchFamily="34" charset="0"/>
                <a:cs typeface="Tahoma" panose="020B0604030504040204" pitchFamily="34" charset="0"/>
              </a:rPr>
              <a:t>	</a:t>
            </a:r>
            <a:r>
              <a:rPr lang="en-US" sz="2900" i="1" dirty="0" smtClean="0">
                <a:latin typeface="Tahoma" panose="020B0604030504040204" pitchFamily="34" charset="0"/>
                <a:ea typeface="Tahoma" panose="020B0604030504040204" pitchFamily="34" charset="0"/>
                <a:cs typeface="Tahoma" panose="020B0604030504040204" pitchFamily="34" charset="0"/>
              </a:rPr>
              <a:t/>
            </a:r>
            <a:br>
              <a:rPr lang="en-US" sz="2900" i="1" dirty="0" smtClean="0">
                <a:latin typeface="Tahoma" panose="020B0604030504040204" pitchFamily="34" charset="0"/>
                <a:ea typeface="Tahoma" panose="020B0604030504040204" pitchFamily="34" charset="0"/>
                <a:cs typeface="Tahoma" panose="020B0604030504040204" pitchFamily="34" charset="0"/>
              </a:rPr>
            </a:br>
            <a:r>
              <a:rPr lang="en-US" sz="2900" dirty="0" smtClean="0">
                <a:solidFill>
                  <a:srgbClr val="FF0000"/>
                </a:solidFill>
                <a:latin typeface="Tahoma" panose="020B0604030504040204" pitchFamily="34" charset="0"/>
                <a:ea typeface="Tahoma" panose="020B0604030504040204" pitchFamily="34" charset="0"/>
                <a:cs typeface="Tahoma" panose="020B0604030504040204" pitchFamily="34" charset="0"/>
              </a:rPr>
              <a:t>Complete urgently the construction of the ESFRI* flagship FAIR and develop and bring into operation the experimental program of its four scientific pillars APPA, CBM, NUSTAR and PANDA.</a:t>
            </a:r>
          </a:p>
          <a:p>
            <a:pPr marL="0" indent="0">
              <a:lnSpc>
                <a:spcPct val="110000"/>
              </a:lnSpc>
              <a:buNone/>
            </a:pPr>
            <a:r>
              <a:rPr lang="en-US" sz="1300" b="1" i="1" dirty="0" smtClean="0"/>
              <a:t> </a:t>
            </a:r>
            <a:endParaRPr lang="en-US" sz="1300" dirty="0" smtClean="0"/>
          </a:p>
          <a:p>
            <a:pPr marL="0" indent="0">
              <a:lnSpc>
                <a:spcPct val="110000"/>
              </a:lnSpc>
              <a:buNone/>
            </a:pPr>
            <a:r>
              <a:rPr lang="en-US" sz="2900" dirty="0" smtClean="0">
                <a:latin typeface="Tahoma" panose="020B0604030504040204" pitchFamily="34" charset="0"/>
                <a:ea typeface="Tahoma" panose="020B0604030504040204" pitchFamily="34" charset="0"/>
                <a:cs typeface="Tahoma" panose="020B0604030504040204" pitchFamily="34" charset="0"/>
              </a:rPr>
              <a:t>FAIR is a European flagship facility for the coming decades. Worldwide unique it will allow for a large variety of unprecedented fore-front research in physics and applied science. It focuses on the structure and evolution of matter. Its multi- faceted research opens a new era in our understanding of the fundamental  building blocks of matter and the forces as well as of the evolution of our Universe: the new possibilities for research in Darmstadt are unique and are expected to produce ground breaking new insights for nuclear research.</a:t>
            </a:r>
          </a:p>
          <a:p>
            <a:pPr marL="0" indent="0">
              <a:lnSpc>
                <a:spcPct val="110000"/>
              </a:lnSpc>
              <a:buNone/>
            </a:pPr>
            <a:endParaRPr lang="en-US" sz="1300" dirty="0" smtClean="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buNone/>
            </a:pPr>
            <a:r>
              <a:rPr lang="en-US" sz="22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200" dirty="0">
                <a:solidFill>
                  <a:srgbClr val="FF0000"/>
                </a:solidFill>
                <a:latin typeface="Tahoma" panose="020B0604030504040204" pitchFamily="34" charset="0"/>
                <a:ea typeface="Tahoma" panose="020B0604030504040204" pitchFamily="34" charset="0"/>
                <a:cs typeface="Tahoma" panose="020B0604030504040204" pitchFamily="34" charset="0"/>
              </a:rPr>
              <a:t>European Strategy Forum on Research Infrastructures</a:t>
            </a:r>
          </a:p>
          <a:p>
            <a:pPr marL="0" indent="0">
              <a:lnSpc>
                <a:spcPct val="110000"/>
              </a:lnSpc>
              <a:buNone/>
            </a:pPr>
            <a:endParaRPr lang="en-US" sz="2900" dirty="0">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326" y="1578086"/>
            <a:ext cx="3267178" cy="465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125CBDDA-5CCF-8748-8988-9DC6C8981774}" type="slidenum">
              <a:rPr lang="de-DE" smtClean="0"/>
              <a:pPr/>
              <a:t>80</a:t>
            </a:fld>
            <a:endParaRPr lang="de-DE"/>
          </a:p>
        </p:txBody>
      </p:sp>
    </p:spTree>
    <p:extLst>
      <p:ext uri="{BB962C8B-B14F-4D97-AF65-F5344CB8AC3E}">
        <p14:creationId xmlns:p14="http://schemas.microsoft.com/office/powerpoint/2010/main" val="28535005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2536" y="-2"/>
            <a:ext cx="9433048" cy="6858002"/>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srgbClr val="FFFFFF"/>
              </a:solidFill>
              <a:effectLst/>
              <a:uLnTx/>
              <a:uFillTx/>
              <a:latin typeface="Arial"/>
              <a:ea typeface="+mn-ea"/>
              <a:cs typeface="+mn-cs"/>
            </a:endParaRPr>
          </a:p>
        </p:txBody>
      </p:sp>
      <p:pic>
        <p:nvPicPr>
          <p:cNvPr id="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86" y="0"/>
            <a:ext cx="2127113" cy="21235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599" y="-1"/>
            <a:ext cx="2123507" cy="21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02"/>
          <a:stretch/>
        </p:blipFill>
        <p:spPr bwMode="auto">
          <a:xfrm>
            <a:off x="4357146" y="-27384"/>
            <a:ext cx="2188098" cy="21508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5553" y="3562"/>
            <a:ext cx="2654959" cy="211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a:xfrm>
            <a:off x="-929769" y="1916832"/>
            <a:ext cx="10441668" cy="928688"/>
          </a:xfrm>
          <a:prstGeom prst="rect">
            <a:avLst/>
          </a:prstGeom>
          <a:noFill/>
          <a:ln>
            <a:noFill/>
          </a:ln>
        </p:spPr>
        <p:txBody>
          <a:bodyPr>
            <a:normAutofit/>
          </a:bodyPr>
          <a:lst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pitchFamily="34" charset="0"/>
              </a:defRPr>
            </a:lvl2pPr>
            <a:lvl3pPr algn="l" rtl="0" eaLnBrk="0" fontAlgn="base" hangingPunct="0">
              <a:spcBef>
                <a:spcPct val="0"/>
              </a:spcBef>
              <a:spcAft>
                <a:spcPct val="0"/>
              </a:spcAft>
              <a:defRPr sz="2800">
                <a:solidFill>
                  <a:srgbClr val="00599D"/>
                </a:solidFill>
                <a:latin typeface="Arial" pitchFamily="34" charset="0"/>
              </a:defRPr>
            </a:lvl3pPr>
            <a:lvl4pPr algn="l" rtl="0" eaLnBrk="0" fontAlgn="base" hangingPunct="0">
              <a:spcBef>
                <a:spcPct val="0"/>
              </a:spcBef>
              <a:spcAft>
                <a:spcPct val="0"/>
              </a:spcAft>
              <a:defRPr sz="2800">
                <a:solidFill>
                  <a:srgbClr val="00599D"/>
                </a:solidFill>
                <a:latin typeface="Arial" pitchFamily="34" charset="0"/>
              </a:defRPr>
            </a:lvl4pPr>
            <a:lvl5pPr algn="l" rtl="0" eaLnBrk="0" fontAlgn="base" hangingPunct="0">
              <a:spcBef>
                <a:spcPct val="0"/>
              </a:spcBef>
              <a:spcAft>
                <a:spcPct val="0"/>
              </a:spcAft>
              <a:defRPr sz="2800">
                <a:solidFill>
                  <a:srgbClr val="00599D"/>
                </a:solidFill>
                <a:latin typeface="Arial" pitchFamily="34" charset="0"/>
              </a:defRPr>
            </a:lvl5pPr>
            <a:lvl6pPr marL="457200" algn="l" rtl="0" fontAlgn="base">
              <a:spcBef>
                <a:spcPct val="0"/>
              </a:spcBef>
              <a:spcAft>
                <a:spcPct val="0"/>
              </a:spcAft>
              <a:defRPr sz="2800">
                <a:solidFill>
                  <a:srgbClr val="00599D"/>
                </a:solidFill>
                <a:latin typeface="Arial" pitchFamily="34" charset="0"/>
              </a:defRPr>
            </a:lvl6pPr>
            <a:lvl7pPr marL="914400" algn="l" rtl="0" fontAlgn="base">
              <a:spcBef>
                <a:spcPct val="0"/>
              </a:spcBef>
              <a:spcAft>
                <a:spcPct val="0"/>
              </a:spcAft>
              <a:defRPr sz="2800">
                <a:solidFill>
                  <a:srgbClr val="00599D"/>
                </a:solidFill>
                <a:latin typeface="Arial" pitchFamily="34" charset="0"/>
              </a:defRPr>
            </a:lvl7pPr>
            <a:lvl8pPr marL="1371600" algn="l" rtl="0" fontAlgn="base">
              <a:spcBef>
                <a:spcPct val="0"/>
              </a:spcBef>
              <a:spcAft>
                <a:spcPct val="0"/>
              </a:spcAft>
              <a:defRPr sz="2800">
                <a:solidFill>
                  <a:srgbClr val="00599D"/>
                </a:solidFill>
                <a:latin typeface="Arial" pitchFamily="34" charset="0"/>
              </a:defRPr>
            </a:lvl8pPr>
            <a:lvl9pPr marL="1828800" algn="l" rtl="0" fontAlgn="base">
              <a:spcBef>
                <a:spcPct val="0"/>
              </a:spcBef>
              <a:spcAft>
                <a:spcPct val="0"/>
              </a:spcAft>
              <a:defRPr sz="2800">
                <a:solidFill>
                  <a:srgbClr val="00599D"/>
                </a:solidFill>
                <a:latin typeface="Arial" pitchFamily="34" charset="0"/>
              </a:defRPr>
            </a:lvl9pPr>
          </a:lstStyle>
          <a:p>
            <a:pPr algn="ctr" eaLnBrk="1" hangingPunct="1">
              <a:lnSpc>
                <a:spcPct val="150000"/>
              </a:lnSpc>
            </a:pPr>
            <a:r>
              <a:rPr lang="de-DE" sz="3600" dirty="0" smtClean="0">
                <a:solidFill>
                  <a:prstClr val="white"/>
                </a:solidFill>
                <a:latin typeface="Tahoma" pitchFamily="34" charset="0"/>
                <a:cs typeface="Tahoma" pitchFamily="34" charset="0"/>
              </a:rPr>
              <a:t>Summary</a:t>
            </a:r>
            <a:endParaRPr lang="de-DE" sz="3600" dirty="0">
              <a:solidFill>
                <a:prstClr val="white"/>
              </a:solidFill>
              <a:latin typeface="Tahoma" pitchFamily="34" charset="0"/>
              <a:cs typeface="Tahoma" pitchFamily="34" charset="0"/>
            </a:endParaRPr>
          </a:p>
        </p:txBody>
      </p:sp>
      <p:sp>
        <p:nvSpPr>
          <p:cNvPr id="8" name="Rechteck 7"/>
          <p:cNvSpPr/>
          <p:nvPr/>
        </p:nvSpPr>
        <p:spPr>
          <a:xfrm>
            <a:off x="-36512" y="2780928"/>
            <a:ext cx="9217024" cy="1200329"/>
          </a:xfrm>
          <a:prstGeom prst="rect">
            <a:avLst/>
          </a:prstGeom>
          <a:noFill/>
        </p:spPr>
        <p:txBody>
          <a:bodyPr wrap="square">
            <a:spAutoFit/>
          </a:bodyPr>
          <a:lstStyle/>
          <a:p>
            <a:pPr marL="342900" lvl="0" indent="-342900" fontAlgn="base">
              <a:spcBef>
                <a:spcPct val="0"/>
              </a:spcBef>
              <a:spcAft>
                <a:spcPct val="0"/>
              </a:spcAft>
              <a:buFont typeface="Arial" panose="020B0604020202020204" pitchFamily="34" charset="0"/>
              <a:buChar char="•"/>
            </a:pPr>
            <a:r>
              <a:rPr lang="de-DE" sz="2400" dirty="0" smtClean="0">
                <a:solidFill>
                  <a:srgbClr val="FFFFFF"/>
                </a:solidFill>
                <a:latin typeface="Tahoma" pitchFamily="34" charset="0"/>
                <a:cs typeface="Tahoma" pitchFamily="34" charset="0"/>
              </a:rPr>
              <a:t>FAIR </a:t>
            </a:r>
            <a:r>
              <a:rPr lang="de-DE" sz="2400" dirty="0" err="1" smtClean="0">
                <a:solidFill>
                  <a:srgbClr val="FFFFFF"/>
                </a:solidFill>
                <a:latin typeface="Tahoma" pitchFamily="34" charset="0"/>
                <a:cs typeface="Tahoma" pitchFamily="34" charset="0"/>
              </a:rPr>
              <a:t>and</a:t>
            </a:r>
            <a:r>
              <a:rPr lang="de-DE" sz="2400" dirty="0" smtClean="0">
                <a:solidFill>
                  <a:srgbClr val="FFFFFF"/>
                </a:solidFill>
                <a:latin typeface="Tahoma" pitchFamily="34" charset="0"/>
                <a:cs typeface="Tahoma" pitchFamily="34" charset="0"/>
              </a:rPr>
              <a:t> NICA open </a:t>
            </a:r>
            <a:r>
              <a:rPr lang="de-DE" sz="2400" dirty="0" err="1" smtClean="0">
                <a:solidFill>
                  <a:srgbClr val="FFFFFF"/>
                </a:solidFill>
                <a:latin typeface="Tahoma" pitchFamily="34" charset="0"/>
                <a:cs typeface="Tahoma" pitchFamily="34" charset="0"/>
              </a:rPr>
              <a:t>unique</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opportunities</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for</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the</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exploration</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of</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the</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properties</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of</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dense</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nuclear</a:t>
            </a:r>
            <a:r>
              <a:rPr lang="de-DE" sz="2400" dirty="0" smtClean="0">
                <a:solidFill>
                  <a:srgbClr val="FFFFFF"/>
                </a:solidFill>
                <a:latin typeface="Tahoma" pitchFamily="34" charset="0"/>
                <a:cs typeface="Tahoma" pitchFamily="34" charset="0"/>
              </a:rPr>
              <a:t> matter. </a:t>
            </a:r>
            <a:r>
              <a:rPr lang="de-DE" sz="2400" dirty="0" err="1" smtClean="0">
                <a:solidFill>
                  <a:srgbClr val="FFFFFF"/>
                </a:solidFill>
                <a:latin typeface="Tahoma" pitchFamily="34" charset="0"/>
                <a:cs typeface="Tahoma" pitchFamily="34" charset="0"/>
              </a:rPr>
              <a:t>Complementary</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energy</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range</a:t>
            </a:r>
            <a:r>
              <a:rPr lang="de-DE" sz="2400" dirty="0" smtClean="0">
                <a:solidFill>
                  <a:srgbClr val="FFFFFF"/>
                </a:solidFill>
                <a:latin typeface="Tahoma" pitchFamily="34" charset="0"/>
                <a:cs typeface="Tahoma" pitchFamily="34" charset="0"/>
              </a:rPr>
              <a:t>, </a:t>
            </a:r>
            <a:r>
              <a:rPr lang="de-DE" sz="2400" dirty="0" smtClean="0">
                <a:solidFill>
                  <a:srgbClr val="FFFFFF"/>
                </a:solidFill>
                <a:latin typeface="Tahoma" pitchFamily="34" charset="0"/>
                <a:cs typeface="Tahoma" pitchFamily="34" charset="0"/>
                <a:sym typeface="Symbol" pitchFamily="18" charset="2"/>
              </a:rPr>
              <a:t> </a:t>
            </a:r>
            <a:r>
              <a:rPr lang="de-DE" sz="2400" dirty="0">
                <a:solidFill>
                  <a:srgbClr val="FFFFFF"/>
                </a:solidFill>
                <a:latin typeface="Tahoma" pitchFamily="34" charset="0"/>
                <a:cs typeface="Tahoma" pitchFamily="34" charset="0"/>
                <a:sym typeface="Symbol" pitchFamily="18" charset="2"/>
              </a:rPr>
              <a:t>large </a:t>
            </a:r>
            <a:r>
              <a:rPr lang="de-DE" sz="2400" dirty="0" err="1">
                <a:solidFill>
                  <a:srgbClr val="FFFFFF"/>
                </a:solidFill>
                <a:latin typeface="Tahoma" pitchFamily="34" charset="0"/>
                <a:cs typeface="Tahoma" pitchFamily="34" charset="0"/>
                <a:sym typeface="Symbol" pitchFamily="18" charset="2"/>
              </a:rPr>
              <a:t>discovery</a:t>
            </a:r>
            <a:r>
              <a:rPr lang="de-DE" sz="2400" dirty="0">
                <a:solidFill>
                  <a:srgbClr val="FFFFFF"/>
                </a:solidFill>
                <a:latin typeface="Tahoma" pitchFamily="34" charset="0"/>
                <a:cs typeface="Tahoma" pitchFamily="34" charset="0"/>
                <a:sym typeface="Symbol" pitchFamily="18" charset="2"/>
              </a:rPr>
              <a:t> potential</a:t>
            </a:r>
            <a:r>
              <a:rPr lang="de-DE" sz="2400" dirty="0" smtClean="0">
                <a:solidFill>
                  <a:srgbClr val="FFFFFF"/>
                </a:solidFill>
                <a:latin typeface="Tahoma" pitchFamily="34" charset="0"/>
                <a:cs typeface="Tahoma" pitchFamily="34" charset="0"/>
                <a:sym typeface="Symbol" pitchFamily="18" charset="2"/>
              </a:rPr>
              <a:t>.</a:t>
            </a:r>
            <a:endParaRPr lang="de-DE" dirty="0">
              <a:solidFill>
                <a:srgbClr val="FFFFFF"/>
              </a:solidFill>
            </a:endParaRPr>
          </a:p>
        </p:txBody>
      </p:sp>
      <p:sp>
        <p:nvSpPr>
          <p:cNvPr id="11" name="Rechteck 10"/>
          <p:cNvSpPr/>
          <p:nvPr/>
        </p:nvSpPr>
        <p:spPr>
          <a:xfrm>
            <a:off x="-65166" y="4019580"/>
            <a:ext cx="9172175" cy="1569660"/>
          </a:xfrm>
          <a:prstGeom prst="rect">
            <a:avLst/>
          </a:prstGeom>
          <a:noFill/>
        </p:spPr>
        <p:txBody>
          <a:bodyPr wrap="square">
            <a:spAutoFit/>
          </a:bodyPr>
          <a:lstStyle/>
          <a:p>
            <a:pPr marL="342900" lvl="0" indent="-342900">
              <a:buFont typeface="Arial" panose="020B0604020202020204" pitchFamily="34" charset="0"/>
              <a:buChar char="•"/>
            </a:pPr>
            <a:r>
              <a:rPr lang="de-DE" sz="2400" dirty="0">
                <a:solidFill>
                  <a:srgbClr val="FFFFFF"/>
                </a:solidFill>
                <a:latin typeface="Tahoma" pitchFamily="34" charset="0"/>
                <a:cs typeface="Tahoma" pitchFamily="34" charset="0"/>
              </a:rPr>
              <a:t>FAIR: </a:t>
            </a:r>
            <a:r>
              <a:rPr lang="de-DE" sz="2400" dirty="0" err="1">
                <a:solidFill>
                  <a:srgbClr val="FFFFFF"/>
                </a:solidFill>
                <a:latin typeface="Tahoma" pitchFamily="34" charset="0"/>
                <a:cs typeface="Tahoma" pitchFamily="34" charset="0"/>
              </a:rPr>
              <a:t>forefront</a:t>
            </a:r>
            <a:r>
              <a:rPr lang="de-DE" sz="2400" dirty="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research</a:t>
            </a:r>
            <a:r>
              <a:rPr lang="de-DE" sz="2400" dirty="0" smtClean="0">
                <a:solidFill>
                  <a:srgbClr val="FFFFFF"/>
                </a:solidFill>
                <a:latin typeface="Tahoma" pitchFamily="34" charset="0"/>
                <a:cs typeface="Tahoma" pitchFamily="34" charset="0"/>
              </a:rPr>
              <a:t> </a:t>
            </a:r>
            <a:r>
              <a:rPr lang="de-DE" sz="2400" dirty="0">
                <a:solidFill>
                  <a:srgbClr val="FFFFFF"/>
                </a:solidFill>
                <a:latin typeface="Tahoma" pitchFamily="34" charset="0"/>
                <a:cs typeface="Tahoma" pitchFamily="34" charset="0"/>
              </a:rPr>
              <a:t>in </a:t>
            </a:r>
            <a:r>
              <a:rPr lang="de-DE" sz="2400" dirty="0" err="1">
                <a:solidFill>
                  <a:srgbClr val="FFFFFF"/>
                </a:solidFill>
                <a:latin typeface="Tahoma" pitchFamily="34" charset="0"/>
                <a:cs typeface="Tahoma" pitchFamily="34" charset="0"/>
              </a:rPr>
              <a:t>atomic</a:t>
            </a:r>
            <a:r>
              <a:rPr lang="de-DE" sz="2400" dirty="0">
                <a:solidFill>
                  <a:srgbClr val="FFFFFF"/>
                </a:solidFill>
                <a:latin typeface="Tahoma" pitchFamily="34" charset="0"/>
                <a:cs typeface="Tahoma" pitchFamily="34" charset="0"/>
              </a:rPr>
              <a:t>, </a:t>
            </a:r>
            <a:r>
              <a:rPr lang="de-DE" sz="2400" dirty="0" err="1">
                <a:solidFill>
                  <a:srgbClr val="FFFFFF"/>
                </a:solidFill>
                <a:latin typeface="Tahoma" pitchFamily="34" charset="0"/>
                <a:cs typeface="Tahoma" pitchFamily="34" charset="0"/>
              </a:rPr>
              <a:t>nuclear</a:t>
            </a:r>
            <a:r>
              <a:rPr lang="de-DE" sz="2400" dirty="0" smtClean="0">
                <a:solidFill>
                  <a:srgbClr val="FFFFFF"/>
                </a:solidFill>
                <a:latin typeface="Tahoma" pitchFamily="34" charset="0"/>
                <a:cs typeface="Tahoma" pitchFamily="34" charset="0"/>
              </a:rPr>
              <a:t>, matter, </a:t>
            </a:r>
            <a:r>
              <a:rPr lang="de-DE" sz="2400" dirty="0" err="1">
                <a:solidFill>
                  <a:srgbClr val="FFFFFF"/>
                </a:solidFill>
                <a:latin typeface="Tahoma" pitchFamily="34" charset="0"/>
                <a:cs typeface="Tahoma" pitchFamily="34" charset="0"/>
              </a:rPr>
              <a:t>hadronic</a:t>
            </a:r>
            <a:r>
              <a:rPr lang="de-DE" sz="2400" dirty="0">
                <a:solidFill>
                  <a:srgbClr val="FFFFFF"/>
                </a:solidFill>
                <a:latin typeface="Tahoma" pitchFamily="34" charset="0"/>
                <a:cs typeface="Tahoma" pitchFamily="34" charset="0"/>
              </a:rPr>
              <a:t>, </a:t>
            </a:r>
            <a:r>
              <a:rPr lang="de-DE" sz="2400" dirty="0" err="1">
                <a:solidFill>
                  <a:srgbClr val="FFFFFF"/>
                </a:solidFill>
                <a:latin typeface="Tahoma" pitchFamily="34" charset="0"/>
                <a:cs typeface="Tahoma" pitchFamily="34" charset="0"/>
              </a:rPr>
              <a:t>plasma</a:t>
            </a:r>
            <a:r>
              <a:rPr lang="de-DE" sz="2400" dirty="0">
                <a:solidFill>
                  <a:srgbClr val="FFFFFF"/>
                </a:solidFill>
                <a:latin typeface="Tahoma" pitchFamily="34" charset="0"/>
                <a:cs typeface="Tahoma" pitchFamily="34" charset="0"/>
              </a:rPr>
              <a:t>,  material </a:t>
            </a:r>
            <a:r>
              <a:rPr lang="de-DE" sz="2400" dirty="0" err="1">
                <a:solidFill>
                  <a:srgbClr val="FFFFFF"/>
                </a:solidFill>
                <a:latin typeface="Tahoma" pitchFamily="34" charset="0"/>
                <a:cs typeface="Tahoma" pitchFamily="34" charset="0"/>
              </a:rPr>
              <a:t>and</a:t>
            </a:r>
            <a:r>
              <a:rPr lang="de-DE" sz="2400" dirty="0">
                <a:solidFill>
                  <a:srgbClr val="FFFFFF"/>
                </a:solidFill>
                <a:latin typeface="Tahoma" pitchFamily="34" charset="0"/>
                <a:cs typeface="Tahoma" pitchFamily="34" charset="0"/>
              </a:rPr>
              <a:t> bio-</a:t>
            </a:r>
            <a:r>
              <a:rPr lang="de-DE" sz="2400" dirty="0" err="1">
                <a:solidFill>
                  <a:srgbClr val="FFFFFF"/>
                </a:solidFill>
                <a:latin typeface="Tahoma" pitchFamily="34" charset="0"/>
                <a:cs typeface="Tahoma" pitchFamily="34" charset="0"/>
              </a:rPr>
              <a:t>medical</a:t>
            </a:r>
            <a:r>
              <a:rPr lang="de-DE" sz="2400" dirty="0">
                <a:solidFill>
                  <a:srgbClr val="FFFFFF"/>
                </a:solidFill>
                <a:latin typeface="Tahoma" pitchFamily="34" charset="0"/>
                <a:cs typeface="Tahoma" pitchFamily="34" charset="0"/>
              </a:rPr>
              <a:t> </a:t>
            </a:r>
            <a:r>
              <a:rPr lang="de-DE" sz="2400" dirty="0" err="1">
                <a:solidFill>
                  <a:srgbClr val="FFFFFF"/>
                </a:solidFill>
                <a:latin typeface="Tahoma" pitchFamily="34" charset="0"/>
                <a:cs typeface="Tahoma" pitchFamily="34" charset="0"/>
              </a:rPr>
              <a:t>physics</a:t>
            </a:r>
            <a:r>
              <a:rPr lang="de-DE" sz="2400" dirty="0">
                <a:solidFill>
                  <a:srgbClr val="FFFFFF"/>
                </a:solidFill>
                <a:latin typeface="Tahoma" pitchFamily="34" charset="0"/>
                <a:cs typeface="Tahoma" pitchFamily="34" charset="0"/>
              </a:rPr>
              <a:t>. </a:t>
            </a:r>
            <a:r>
              <a:rPr lang="de-DE" sz="2400" dirty="0" err="1">
                <a:solidFill>
                  <a:srgbClr val="FFFFFF"/>
                </a:solidFill>
                <a:latin typeface="Tahoma" pitchFamily="34" charset="0"/>
                <a:cs typeface="Tahoma" pitchFamily="34" charset="0"/>
              </a:rPr>
              <a:t>Civil</a:t>
            </a:r>
            <a:r>
              <a:rPr lang="de-DE" sz="2400" dirty="0">
                <a:solidFill>
                  <a:srgbClr val="FFFFFF"/>
                </a:solidFill>
                <a:latin typeface="Tahoma" pitchFamily="34" charset="0"/>
                <a:cs typeface="Tahoma" pitchFamily="34" charset="0"/>
              </a:rPr>
              <a:t> </a:t>
            </a:r>
            <a:r>
              <a:rPr lang="de-DE" sz="2400" dirty="0" err="1">
                <a:solidFill>
                  <a:srgbClr val="FFFFFF"/>
                </a:solidFill>
                <a:latin typeface="Tahoma" pitchFamily="34" charset="0"/>
                <a:cs typeface="Tahoma" pitchFamily="34" charset="0"/>
              </a:rPr>
              <a:t>construction</a:t>
            </a:r>
            <a:r>
              <a:rPr lang="de-DE" sz="2400" dirty="0">
                <a:solidFill>
                  <a:srgbClr val="FFFFFF"/>
                </a:solidFill>
                <a:latin typeface="Tahoma" pitchFamily="34" charset="0"/>
                <a:cs typeface="Tahoma" pitchFamily="34" charset="0"/>
              </a:rPr>
              <a:t> </a:t>
            </a:r>
            <a:r>
              <a:rPr lang="de-DE" sz="2400" dirty="0" smtClean="0">
                <a:solidFill>
                  <a:srgbClr val="FFFFFF"/>
                </a:solidFill>
                <a:latin typeface="Tahoma" pitchFamily="34" charset="0"/>
                <a:cs typeface="Tahoma" pitchFamily="34" charset="0"/>
              </a:rPr>
              <a:t>in </a:t>
            </a:r>
            <a:r>
              <a:rPr lang="de-DE" sz="2400" dirty="0" err="1" smtClean="0">
                <a:solidFill>
                  <a:srgbClr val="FFFFFF"/>
                </a:solidFill>
                <a:latin typeface="Tahoma" pitchFamily="34" charset="0"/>
                <a:cs typeface="Tahoma" pitchFamily="34" charset="0"/>
              </a:rPr>
              <a:t>progress</a:t>
            </a:r>
            <a:r>
              <a:rPr lang="de-DE" sz="2400" dirty="0" smtClean="0">
                <a:solidFill>
                  <a:srgbClr val="FFFFFF"/>
                </a:solidFill>
                <a:latin typeface="Tahoma" pitchFamily="34" charset="0"/>
                <a:cs typeface="Tahoma" pitchFamily="34" charset="0"/>
              </a:rPr>
              <a:t>. </a:t>
            </a:r>
            <a:r>
              <a:rPr lang="de-DE" sz="2400" dirty="0">
                <a:solidFill>
                  <a:srgbClr val="FFFFFF"/>
                </a:solidFill>
                <a:latin typeface="Tahoma" pitchFamily="34" charset="0"/>
                <a:cs typeface="Tahoma" pitchFamily="34" charset="0"/>
              </a:rPr>
              <a:t>I</a:t>
            </a:r>
            <a:r>
              <a:rPr lang="en-US" sz="2400" dirty="0" err="1">
                <a:solidFill>
                  <a:srgbClr val="FFFFFF"/>
                </a:solidFill>
                <a:latin typeface="Tahoma" panose="020B0604030504040204" pitchFamily="34" charset="0"/>
                <a:ea typeface="Tahoma" panose="020B0604030504040204" pitchFamily="34" charset="0"/>
                <a:cs typeface="Tahoma" panose="020B0604030504040204" pitchFamily="34" charset="0"/>
              </a:rPr>
              <a:t>nstallation</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/commissioning of experiments </a:t>
            </a:r>
            <a:r>
              <a:rPr lang="en-US" sz="2400" dirty="0" smtClean="0">
                <a:solidFill>
                  <a:srgbClr val="FFFFFF"/>
                </a:solidFill>
                <a:latin typeface="Tahoma" panose="020B0604030504040204" pitchFamily="34" charset="0"/>
                <a:ea typeface="Tahoma" panose="020B0604030504040204" pitchFamily="34" charset="0"/>
                <a:cs typeface="Tahoma" panose="020B0604030504040204" pitchFamily="34" charset="0"/>
              </a:rPr>
              <a:t>during </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2021-2024. </a:t>
            </a:r>
            <a:r>
              <a:rPr lang="de-DE" sz="2400" dirty="0">
                <a:solidFill>
                  <a:srgbClr val="FFFFFF"/>
                </a:solidFill>
                <a:latin typeface="Tahoma" pitchFamily="34" charset="0"/>
                <a:cs typeface="Tahoma" pitchFamily="34" charset="0"/>
              </a:rPr>
              <a:t>FAIR </a:t>
            </a:r>
            <a:r>
              <a:rPr lang="de-DE" sz="2400" dirty="0" err="1" smtClean="0">
                <a:solidFill>
                  <a:srgbClr val="FFFFFF"/>
                </a:solidFill>
                <a:latin typeface="Tahoma" pitchFamily="34" charset="0"/>
                <a:cs typeface="Tahoma" pitchFamily="34" charset="0"/>
              </a:rPr>
              <a:t>fully</a:t>
            </a:r>
            <a:r>
              <a:rPr lang="de-DE" sz="2400" dirty="0" smtClean="0">
                <a:solidFill>
                  <a:srgbClr val="FFFFFF"/>
                </a:solidFill>
                <a:latin typeface="Tahoma" pitchFamily="34" charset="0"/>
                <a:cs typeface="Tahoma" pitchFamily="34" charset="0"/>
              </a:rPr>
              <a:t> </a:t>
            </a:r>
            <a:r>
              <a:rPr lang="de-DE" sz="2400" dirty="0">
                <a:solidFill>
                  <a:srgbClr val="FFFFFF"/>
                </a:solidFill>
                <a:latin typeface="Tahoma" pitchFamily="34" charset="0"/>
                <a:cs typeface="Tahoma" pitchFamily="34" charset="0"/>
              </a:rPr>
              <a:t>operational in 2025. </a:t>
            </a: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hteck 11"/>
          <p:cNvSpPr/>
          <p:nvPr/>
        </p:nvSpPr>
        <p:spPr>
          <a:xfrm>
            <a:off x="-65165" y="5613047"/>
            <a:ext cx="9172174" cy="1200329"/>
          </a:xfrm>
          <a:prstGeom prst="rect">
            <a:avLst/>
          </a:prstGeom>
          <a:noFill/>
        </p:spPr>
        <p:txBody>
          <a:bodyPr wrap="square">
            <a:spAutoFit/>
          </a:bodyPr>
          <a:lstStyle/>
          <a:p>
            <a:pPr marL="342900" lvl="0" indent="-342900">
              <a:buFont typeface="Arial" panose="020B0604020202020204" pitchFamily="34" charset="0"/>
              <a:buChar char="•"/>
            </a:pPr>
            <a:r>
              <a:rPr lang="de-DE" sz="2400" dirty="0" smtClean="0">
                <a:solidFill>
                  <a:srgbClr val="FFFFFF"/>
                </a:solidFill>
                <a:latin typeface="Tahoma" pitchFamily="34" charset="0"/>
                <a:cs typeface="Tahoma" pitchFamily="34" charset="0"/>
              </a:rPr>
              <a:t>NICA: </a:t>
            </a:r>
            <a:r>
              <a:rPr lang="de-DE" sz="2400" dirty="0" err="1">
                <a:solidFill>
                  <a:srgbClr val="FFFFFF"/>
                </a:solidFill>
                <a:latin typeface="Tahoma" pitchFamily="34" charset="0"/>
                <a:cs typeface="Tahoma" pitchFamily="34" charset="0"/>
              </a:rPr>
              <a:t>forefront</a:t>
            </a:r>
            <a:r>
              <a:rPr lang="de-DE" sz="2400" dirty="0">
                <a:solidFill>
                  <a:srgbClr val="FFFFFF"/>
                </a:solidFill>
                <a:latin typeface="Tahoma" pitchFamily="34" charset="0"/>
                <a:cs typeface="Tahoma" pitchFamily="34" charset="0"/>
              </a:rPr>
              <a:t> </a:t>
            </a:r>
            <a:r>
              <a:rPr lang="de-DE" sz="2400" dirty="0" err="1">
                <a:solidFill>
                  <a:srgbClr val="FFFFFF"/>
                </a:solidFill>
                <a:latin typeface="Tahoma" pitchFamily="34" charset="0"/>
                <a:cs typeface="Tahoma" pitchFamily="34" charset="0"/>
              </a:rPr>
              <a:t>research</a:t>
            </a:r>
            <a:r>
              <a:rPr lang="de-DE" sz="2400" dirty="0">
                <a:solidFill>
                  <a:srgbClr val="FFFFFF"/>
                </a:solidFill>
                <a:latin typeface="Tahoma" pitchFamily="34" charset="0"/>
                <a:cs typeface="Tahoma" pitchFamily="34" charset="0"/>
              </a:rPr>
              <a:t> in </a:t>
            </a:r>
            <a:r>
              <a:rPr lang="de-DE" sz="2400" dirty="0" err="1" smtClean="0">
                <a:solidFill>
                  <a:srgbClr val="FFFFFF"/>
                </a:solidFill>
                <a:latin typeface="Tahoma" pitchFamily="34" charset="0"/>
                <a:cs typeface="Tahoma" pitchFamily="34" charset="0"/>
              </a:rPr>
              <a:t>nuclear</a:t>
            </a:r>
            <a:r>
              <a:rPr lang="de-DE" sz="2400" dirty="0" smtClean="0">
                <a:solidFill>
                  <a:srgbClr val="FFFFFF"/>
                </a:solidFill>
                <a:latin typeface="Tahoma" pitchFamily="34" charset="0"/>
                <a:cs typeface="Tahoma" pitchFamily="34" charset="0"/>
              </a:rPr>
              <a:t> matter </a:t>
            </a:r>
            <a:r>
              <a:rPr lang="de-DE" sz="2400" dirty="0" err="1" smtClean="0">
                <a:solidFill>
                  <a:srgbClr val="FFFFFF"/>
                </a:solidFill>
                <a:latin typeface="Tahoma" pitchFamily="34" charset="0"/>
                <a:cs typeface="Tahoma" pitchFamily="34" charset="0"/>
              </a:rPr>
              <a:t>and</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spin</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physics</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Civil</a:t>
            </a:r>
            <a:r>
              <a:rPr lang="de-DE" sz="2400" dirty="0" smtClean="0">
                <a:solidFill>
                  <a:srgbClr val="FFFFFF"/>
                </a:solidFill>
                <a:latin typeface="Tahoma" pitchFamily="34" charset="0"/>
                <a:cs typeface="Tahoma" pitchFamily="34" charset="0"/>
              </a:rPr>
              <a:t> </a:t>
            </a:r>
            <a:r>
              <a:rPr lang="de-DE" sz="2400" dirty="0" err="1">
                <a:solidFill>
                  <a:srgbClr val="FFFFFF"/>
                </a:solidFill>
                <a:latin typeface="Tahoma" pitchFamily="34" charset="0"/>
                <a:cs typeface="Tahoma" pitchFamily="34" charset="0"/>
              </a:rPr>
              <a:t>construction</a:t>
            </a:r>
            <a:r>
              <a:rPr lang="de-DE" sz="2400" dirty="0">
                <a:solidFill>
                  <a:srgbClr val="FFFFFF"/>
                </a:solidFill>
                <a:latin typeface="Tahoma" pitchFamily="34" charset="0"/>
                <a:cs typeface="Tahoma" pitchFamily="34" charset="0"/>
              </a:rPr>
              <a:t> </a:t>
            </a:r>
            <a:r>
              <a:rPr lang="de-DE" sz="2400" dirty="0" smtClean="0">
                <a:solidFill>
                  <a:srgbClr val="FFFFFF"/>
                </a:solidFill>
                <a:latin typeface="Tahoma" pitchFamily="34" charset="0"/>
                <a:cs typeface="Tahoma" pitchFamily="34" charset="0"/>
              </a:rPr>
              <a:t>in </a:t>
            </a:r>
            <a:r>
              <a:rPr lang="de-DE" sz="2400" dirty="0" err="1" smtClean="0">
                <a:solidFill>
                  <a:srgbClr val="FFFFFF"/>
                </a:solidFill>
                <a:latin typeface="Tahoma" pitchFamily="34" charset="0"/>
                <a:cs typeface="Tahoma" pitchFamily="34" charset="0"/>
              </a:rPr>
              <a:t>progress</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Collider</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and</a:t>
            </a:r>
            <a:r>
              <a:rPr lang="de-DE" sz="2400" dirty="0" smtClean="0">
                <a:solidFill>
                  <a:srgbClr val="FFFFFF"/>
                </a:solidFill>
                <a:latin typeface="Tahoma" pitchFamily="34" charset="0"/>
                <a:cs typeface="Tahoma" pitchFamily="34" charset="0"/>
              </a:rPr>
              <a:t> MPD </a:t>
            </a:r>
            <a:r>
              <a:rPr lang="de-DE" sz="2400" dirty="0" err="1" smtClean="0">
                <a:solidFill>
                  <a:srgbClr val="FFFFFF"/>
                </a:solidFill>
                <a:latin typeface="Tahoma" pitchFamily="34" charset="0"/>
                <a:cs typeface="Tahoma" pitchFamily="34" charset="0"/>
              </a:rPr>
              <a:t>detector</a:t>
            </a:r>
            <a:r>
              <a:rPr lang="de-DE" sz="2400" dirty="0" smtClean="0">
                <a:solidFill>
                  <a:srgbClr val="FFFFFF"/>
                </a:solidFill>
                <a:latin typeface="Tahoma" pitchFamily="34" charset="0"/>
                <a:cs typeface="Tahoma" pitchFamily="34" charset="0"/>
              </a:rPr>
              <a:t> </a:t>
            </a:r>
            <a:r>
              <a:rPr lang="de-DE" sz="2400" dirty="0" err="1" smtClean="0">
                <a:solidFill>
                  <a:srgbClr val="FFFFFF"/>
                </a:solidFill>
                <a:latin typeface="Tahoma" pitchFamily="34" charset="0"/>
                <a:cs typeface="Tahoma" pitchFamily="34" charset="0"/>
              </a:rPr>
              <a:t>fully</a:t>
            </a:r>
            <a:r>
              <a:rPr lang="de-DE" sz="2400" dirty="0" smtClean="0">
                <a:solidFill>
                  <a:srgbClr val="FFFFFF"/>
                </a:solidFill>
                <a:latin typeface="Tahoma" pitchFamily="34" charset="0"/>
                <a:cs typeface="Tahoma" pitchFamily="34" charset="0"/>
              </a:rPr>
              <a:t> operational in 2023.</a:t>
            </a:r>
          </a:p>
        </p:txBody>
      </p:sp>
    </p:spTree>
    <p:extLst>
      <p:ext uri="{BB962C8B-B14F-4D97-AF65-F5344CB8AC3E}">
        <p14:creationId xmlns:p14="http://schemas.microsoft.com/office/powerpoint/2010/main" val="40574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780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1" y="908720"/>
            <a:ext cx="3946239" cy="30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p:cNvSpPr txBox="1">
            <a:spLocks noChangeArrowheads="1"/>
          </p:cNvSpPr>
          <p:nvPr/>
        </p:nvSpPr>
        <p:spPr bwMode="auto">
          <a:xfrm>
            <a:off x="0" y="-26988"/>
            <a:ext cx="9144000" cy="1200329"/>
          </a:xfrm>
          <a:prstGeom prst="rect">
            <a:avLst/>
          </a:prstGeom>
          <a:noFill/>
          <a:ln>
            <a:noFill/>
          </a:ln>
          <a:effectLst/>
          <a:extLst/>
        </p:spPr>
        <p:txBody>
          <a:bodyPr>
            <a:spAutoFit/>
          </a:bodyPr>
          <a:lstStyle/>
          <a:p>
            <a:pPr algn="ctr" fontAlgn="base">
              <a:spcBef>
                <a:spcPct val="0"/>
              </a:spcBef>
              <a:spcAft>
                <a:spcPct val="0"/>
              </a:spcAft>
            </a:pPr>
            <a:r>
              <a:rPr lang="de-DE" altLang="de-DE" sz="3600" dirty="0" err="1" smtClean="0">
                <a:solidFill>
                  <a:srgbClr val="002060"/>
                </a:solidFill>
                <a:latin typeface="Tahoma" pitchFamily="34" charset="0"/>
              </a:rPr>
              <a:t>Nuclear</a:t>
            </a:r>
            <a:r>
              <a:rPr lang="de-DE" altLang="de-DE" sz="3600" dirty="0" smtClean="0">
                <a:solidFill>
                  <a:srgbClr val="002060"/>
                </a:solidFill>
                <a:latin typeface="Tahoma" pitchFamily="34" charset="0"/>
              </a:rPr>
              <a:t> </a:t>
            </a:r>
            <a:r>
              <a:rPr lang="de-DE" altLang="de-DE" sz="3600" dirty="0" err="1">
                <a:solidFill>
                  <a:srgbClr val="002060"/>
                </a:solidFill>
                <a:latin typeface="Tahoma" pitchFamily="34" charset="0"/>
              </a:rPr>
              <a:t>I</a:t>
            </a:r>
            <a:r>
              <a:rPr lang="de-DE" altLang="de-DE" sz="3600" dirty="0" err="1" smtClean="0">
                <a:solidFill>
                  <a:srgbClr val="002060"/>
                </a:solidFill>
                <a:latin typeface="Tahoma" pitchFamily="34" charset="0"/>
              </a:rPr>
              <a:t>ncompressibility</a:t>
            </a:r>
            <a:r>
              <a:rPr lang="de-DE" altLang="de-DE" sz="3600" dirty="0" smtClean="0">
                <a:solidFill>
                  <a:srgbClr val="002060"/>
                </a:solidFill>
                <a:latin typeface="Tahoma" pitchFamily="34" charset="0"/>
              </a:rPr>
              <a:t> </a:t>
            </a:r>
            <a:r>
              <a:rPr lang="de-DE" altLang="de-DE" sz="3600" dirty="0" err="1" smtClean="0">
                <a:solidFill>
                  <a:srgbClr val="002060"/>
                </a:solidFill>
                <a:latin typeface="Tahoma" pitchFamily="34" charset="0"/>
              </a:rPr>
              <a:t>from</a:t>
            </a:r>
            <a:r>
              <a:rPr lang="de-DE" altLang="de-DE" sz="3600" dirty="0" smtClean="0">
                <a:solidFill>
                  <a:srgbClr val="002060"/>
                </a:solidFill>
                <a:latin typeface="Tahoma" pitchFamily="34" charset="0"/>
              </a:rPr>
              <a:t> </a:t>
            </a:r>
          </a:p>
          <a:p>
            <a:pPr algn="ctr" fontAlgn="base">
              <a:spcBef>
                <a:spcPct val="0"/>
              </a:spcBef>
              <a:spcAft>
                <a:spcPct val="0"/>
              </a:spcAft>
            </a:pPr>
            <a:r>
              <a:rPr lang="de-DE" altLang="de-DE" sz="3600" dirty="0" smtClean="0">
                <a:solidFill>
                  <a:srgbClr val="002060"/>
                </a:solidFill>
                <a:latin typeface="Tahoma" pitchFamily="34" charset="0"/>
              </a:rPr>
              <a:t>Giant Monopole </a:t>
            </a:r>
            <a:r>
              <a:rPr lang="de-DE" altLang="de-DE" sz="3600" dirty="0" err="1" smtClean="0">
                <a:solidFill>
                  <a:srgbClr val="002060"/>
                </a:solidFill>
                <a:latin typeface="Tahoma" pitchFamily="34" charset="0"/>
              </a:rPr>
              <a:t>Resonances</a:t>
            </a:r>
            <a:r>
              <a:rPr lang="de-DE" altLang="de-DE" sz="3600" dirty="0" smtClean="0">
                <a:solidFill>
                  <a:srgbClr val="002060"/>
                </a:solidFill>
                <a:latin typeface="Tahoma" pitchFamily="34" charset="0"/>
              </a:rPr>
              <a:t> (</a:t>
            </a:r>
            <a:r>
              <a:rPr lang="el-GR" altLang="de-DE" sz="3600" dirty="0" smtClean="0">
                <a:solidFill>
                  <a:srgbClr val="002060"/>
                </a:solidFill>
              </a:rPr>
              <a:t>ρ</a:t>
            </a:r>
            <a:r>
              <a:rPr lang="de-DE" altLang="de-DE" sz="3600" dirty="0" smtClean="0">
                <a:solidFill>
                  <a:srgbClr val="002060"/>
                </a:solidFill>
                <a:sym typeface="Symbol"/>
              </a:rPr>
              <a:t></a:t>
            </a:r>
            <a:r>
              <a:rPr lang="el-GR" altLang="de-DE" sz="3600" dirty="0" smtClean="0">
                <a:solidFill>
                  <a:srgbClr val="002060"/>
                </a:solidFill>
              </a:rPr>
              <a:t>ρ</a:t>
            </a:r>
            <a:r>
              <a:rPr lang="de-DE" sz="3600" baseline="-25000" dirty="0">
                <a:solidFill>
                  <a:srgbClr val="002060"/>
                </a:solidFill>
                <a:sym typeface="Symbol"/>
              </a:rPr>
              <a:t>0</a:t>
            </a:r>
            <a:r>
              <a:rPr lang="de-DE" altLang="de-DE" sz="3600" dirty="0" smtClean="0">
                <a:solidFill>
                  <a:srgbClr val="002060"/>
                </a:solidFill>
                <a:latin typeface="Tahoma" pitchFamily="34" charset="0"/>
              </a:rPr>
              <a:t>)</a:t>
            </a:r>
          </a:p>
        </p:txBody>
      </p:sp>
      <p:sp>
        <p:nvSpPr>
          <p:cNvPr id="6" name="Textfeld 5"/>
          <p:cNvSpPr txBox="1"/>
          <p:nvPr/>
        </p:nvSpPr>
        <p:spPr>
          <a:xfrm>
            <a:off x="955659" y="4109010"/>
            <a:ext cx="8421280" cy="400110"/>
          </a:xfrm>
          <a:prstGeom prst="rect">
            <a:avLst/>
          </a:prstGeom>
          <a:noFill/>
        </p:spPr>
        <p:txBody>
          <a:bodyPr wrap="none" rtlCol="0">
            <a:spAutoFit/>
          </a:bodyPr>
          <a:lstStyle/>
          <a:p>
            <a:r>
              <a:rPr lang="de-DE" sz="2000" dirty="0" smtClean="0">
                <a:solidFill>
                  <a:srgbClr val="000000"/>
                </a:solidFill>
              </a:rPr>
              <a:t>K</a:t>
            </a:r>
            <a:r>
              <a:rPr lang="de-DE" sz="2000" baseline="-25000" dirty="0" smtClean="0">
                <a:solidFill>
                  <a:srgbClr val="000000"/>
                </a:solidFill>
              </a:rPr>
              <a:t>A</a:t>
            </a:r>
            <a:r>
              <a:rPr lang="de-DE" sz="2000" dirty="0" smtClean="0">
                <a:solidFill>
                  <a:srgbClr val="000000"/>
                </a:solidFill>
              </a:rPr>
              <a:t> = </a:t>
            </a:r>
            <a:r>
              <a:rPr lang="de-DE" sz="2000" dirty="0" err="1" smtClean="0">
                <a:solidFill>
                  <a:srgbClr val="000000"/>
                </a:solidFill>
              </a:rPr>
              <a:t>K</a:t>
            </a:r>
            <a:r>
              <a:rPr lang="de-DE" sz="2000" baseline="-25000" dirty="0" err="1" smtClean="0">
                <a:solidFill>
                  <a:srgbClr val="000000"/>
                </a:solidFill>
              </a:rPr>
              <a:t>vol</a:t>
            </a:r>
            <a:r>
              <a:rPr lang="de-DE" sz="2000" dirty="0" smtClean="0">
                <a:solidFill>
                  <a:srgbClr val="000000"/>
                </a:solidFill>
              </a:rPr>
              <a:t> + </a:t>
            </a:r>
            <a:r>
              <a:rPr lang="de-DE" sz="2000" dirty="0" err="1" smtClean="0">
                <a:solidFill>
                  <a:srgbClr val="000000"/>
                </a:solidFill>
              </a:rPr>
              <a:t>K</a:t>
            </a:r>
            <a:r>
              <a:rPr lang="de-DE" sz="2000" baseline="-25000" dirty="0" err="1" smtClean="0">
                <a:solidFill>
                  <a:srgbClr val="000000"/>
                </a:solidFill>
              </a:rPr>
              <a:t>surf</a:t>
            </a:r>
            <a:r>
              <a:rPr lang="de-DE" sz="2000" baseline="-25000" dirty="0" smtClean="0">
                <a:solidFill>
                  <a:srgbClr val="000000"/>
                </a:solidFill>
              </a:rPr>
              <a:t> </a:t>
            </a:r>
            <a:r>
              <a:rPr lang="de-DE" sz="2000" dirty="0" smtClean="0">
                <a:solidFill>
                  <a:srgbClr val="000000"/>
                </a:solidFill>
              </a:rPr>
              <a:t>A</a:t>
            </a:r>
            <a:r>
              <a:rPr lang="de-DE" sz="2000" baseline="30000" dirty="0" smtClean="0">
                <a:solidFill>
                  <a:srgbClr val="000000"/>
                </a:solidFill>
              </a:rPr>
              <a:t>-1/3</a:t>
            </a:r>
            <a:r>
              <a:rPr lang="de-DE" sz="2000" dirty="0" smtClean="0">
                <a:solidFill>
                  <a:srgbClr val="000000"/>
                </a:solidFill>
              </a:rPr>
              <a:t> + </a:t>
            </a:r>
            <a:r>
              <a:rPr lang="de-DE" sz="2000" dirty="0" err="1" smtClean="0">
                <a:solidFill>
                  <a:srgbClr val="000000"/>
                </a:solidFill>
              </a:rPr>
              <a:t>K</a:t>
            </a:r>
            <a:r>
              <a:rPr lang="de-DE" sz="2000" baseline="-25000" dirty="0" err="1" smtClean="0">
                <a:solidFill>
                  <a:srgbClr val="000000"/>
                </a:solidFill>
              </a:rPr>
              <a:t>sym</a:t>
            </a:r>
            <a:r>
              <a:rPr lang="de-DE" sz="2000" dirty="0" smtClean="0">
                <a:solidFill>
                  <a:srgbClr val="000000"/>
                </a:solidFill>
              </a:rPr>
              <a:t>(N-Z)</a:t>
            </a:r>
            <a:r>
              <a:rPr lang="de-DE" sz="2000" baseline="30000" dirty="0" smtClean="0">
                <a:solidFill>
                  <a:srgbClr val="000000"/>
                </a:solidFill>
              </a:rPr>
              <a:t>2</a:t>
            </a:r>
            <a:r>
              <a:rPr lang="de-DE" sz="2000" dirty="0" smtClean="0">
                <a:solidFill>
                  <a:srgbClr val="000000"/>
                </a:solidFill>
              </a:rPr>
              <a:t>/A</a:t>
            </a:r>
            <a:r>
              <a:rPr lang="de-DE" sz="2000" baseline="30000" dirty="0" smtClean="0">
                <a:solidFill>
                  <a:srgbClr val="000000"/>
                </a:solidFill>
              </a:rPr>
              <a:t>2</a:t>
            </a:r>
            <a:r>
              <a:rPr lang="de-DE" sz="2000" dirty="0" smtClean="0">
                <a:solidFill>
                  <a:srgbClr val="000000"/>
                </a:solidFill>
              </a:rPr>
              <a:t> + </a:t>
            </a:r>
            <a:r>
              <a:rPr lang="de-DE" sz="2000" dirty="0" err="1" smtClean="0">
                <a:solidFill>
                  <a:srgbClr val="000000"/>
                </a:solidFill>
              </a:rPr>
              <a:t>K</a:t>
            </a:r>
            <a:r>
              <a:rPr lang="de-DE" sz="2000" baseline="-25000" dirty="0" err="1" smtClean="0">
                <a:solidFill>
                  <a:srgbClr val="000000"/>
                </a:solidFill>
              </a:rPr>
              <a:t>Coul</a:t>
            </a:r>
            <a:r>
              <a:rPr lang="de-DE" sz="2000" dirty="0" smtClean="0">
                <a:solidFill>
                  <a:srgbClr val="000000"/>
                </a:solidFill>
              </a:rPr>
              <a:t> Z</a:t>
            </a:r>
            <a:r>
              <a:rPr lang="de-DE" sz="2000" baseline="30000" dirty="0" smtClean="0">
                <a:solidFill>
                  <a:srgbClr val="000000"/>
                </a:solidFill>
              </a:rPr>
              <a:t>2</a:t>
            </a:r>
            <a:r>
              <a:rPr lang="de-DE" sz="2000" dirty="0" smtClean="0">
                <a:solidFill>
                  <a:srgbClr val="000000"/>
                </a:solidFill>
              </a:rPr>
              <a:t>/A</a:t>
            </a:r>
            <a:r>
              <a:rPr lang="de-DE" sz="2000" baseline="30000" dirty="0" smtClean="0">
                <a:solidFill>
                  <a:srgbClr val="000000"/>
                </a:solidFill>
              </a:rPr>
              <a:t>4/3</a:t>
            </a:r>
            <a:r>
              <a:rPr lang="de-DE" sz="2000" dirty="0" smtClean="0">
                <a:solidFill>
                  <a:srgbClr val="000000"/>
                </a:solidFill>
              </a:rPr>
              <a:t> + ... </a:t>
            </a:r>
            <a:r>
              <a:rPr lang="de-DE" dirty="0" smtClean="0">
                <a:solidFill>
                  <a:srgbClr val="000000"/>
                </a:solidFill>
              </a:rPr>
              <a:t>(liquid </a:t>
            </a:r>
            <a:r>
              <a:rPr lang="de-DE" dirty="0" err="1" smtClean="0">
                <a:solidFill>
                  <a:srgbClr val="000000"/>
                </a:solidFill>
              </a:rPr>
              <a:t>drop</a:t>
            </a:r>
            <a:r>
              <a:rPr lang="de-DE" dirty="0" smtClean="0">
                <a:solidFill>
                  <a:srgbClr val="000000"/>
                </a:solidFill>
              </a:rPr>
              <a:t> </a:t>
            </a:r>
            <a:r>
              <a:rPr lang="de-DE" dirty="0" err="1" smtClean="0">
                <a:solidFill>
                  <a:srgbClr val="000000"/>
                </a:solidFill>
              </a:rPr>
              <a:t>model</a:t>
            </a:r>
            <a:r>
              <a:rPr lang="de-DE" dirty="0" smtClean="0">
                <a:solidFill>
                  <a:srgbClr val="000000"/>
                </a:solidFill>
              </a:rPr>
              <a:t>)</a:t>
            </a:r>
            <a:endParaRPr lang="en-US" dirty="0">
              <a:solidFill>
                <a:srgbClr val="000000"/>
              </a:solidFill>
            </a:endParaRPr>
          </a:p>
        </p:txBody>
      </p:sp>
      <p:grpSp>
        <p:nvGrpSpPr>
          <p:cNvPr id="10" name="Gruppieren 9"/>
          <p:cNvGrpSpPr/>
          <p:nvPr/>
        </p:nvGrpSpPr>
        <p:grpSpPr>
          <a:xfrm>
            <a:off x="968495" y="4673061"/>
            <a:ext cx="2379369" cy="556139"/>
            <a:chOff x="2627784" y="2770076"/>
            <a:chExt cx="2379369" cy="556139"/>
          </a:xfrm>
        </p:grpSpPr>
        <p:sp>
          <p:nvSpPr>
            <p:cNvPr id="7" name="Textfeld 6"/>
            <p:cNvSpPr txBox="1"/>
            <p:nvPr/>
          </p:nvSpPr>
          <p:spPr>
            <a:xfrm>
              <a:off x="2627784" y="2770076"/>
              <a:ext cx="2379369" cy="400110"/>
            </a:xfrm>
            <a:prstGeom prst="rect">
              <a:avLst/>
            </a:prstGeom>
            <a:noFill/>
          </p:spPr>
          <p:txBody>
            <a:bodyPr wrap="none" rtlCol="0">
              <a:spAutoFit/>
            </a:bodyPr>
            <a:lstStyle/>
            <a:p>
              <a:r>
                <a:rPr lang="de-DE" sz="2000" dirty="0" err="1" smtClean="0">
                  <a:solidFill>
                    <a:srgbClr val="000000"/>
                  </a:solidFill>
                </a:rPr>
                <a:t>K</a:t>
              </a:r>
              <a:r>
                <a:rPr lang="de-DE" sz="2000" baseline="-25000" dirty="0" err="1" smtClean="0">
                  <a:solidFill>
                    <a:srgbClr val="000000"/>
                  </a:solidFill>
                </a:rPr>
                <a:t>nm</a:t>
              </a:r>
              <a:r>
                <a:rPr lang="de-DE" sz="2000" dirty="0" smtClean="0">
                  <a:solidFill>
                    <a:srgbClr val="000000"/>
                  </a:solidFill>
                </a:rPr>
                <a:t> = </a:t>
              </a:r>
              <a:r>
                <a:rPr lang="de-DE" sz="2000" dirty="0" err="1" smtClean="0">
                  <a:solidFill>
                    <a:srgbClr val="000000"/>
                  </a:solidFill>
                </a:rPr>
                <a:t>lim</a:t>
              </a:r>
              <a:r>
                <a:rPr lang="de-DE" sz="2000" dirty="0">
                  <a:solidFill>
                    <a:srgbClr val="000000"/>
                  </a:solidFill>
                </a:rPr>
                <a:t> K</a:t>
              </a:r>
              <a:r>
                <a:rPr lang="de-DE" sz="2000" baseline="-25000" dirty="0">
                  <a:solidFill>
                    <a:srgbClr val="000000"/>
                  </a:solidFill>
                </a:rPr>
                <a:t>A</a:t>
              </a:r>
              <a:r>
                <a:rPr lang="de-DE" sz="2000" dirty="0" smtClean="0">
                  <a:solidFill>
                    <a:srgbClr val="000000"/>
                  </a:solidFill>
                </a:rPr>
                <a:t> = </a:t>
              </a:r>
              <a:r>
                <a:rPr lang="de-DE" sz="2000" dirty="0">
                  <a:solidFill>
                    <a:srgbClr val="000000"/>
                  </a:solidFill>
                </a:rPr>
                <a:t> </a:t>
              </a:r>
              <a:r>
                <a:rPr lang="de-DE" sz="2000" dirty="0" err="1">
                  <a:solidFill>
                    <a:srgbClr val="000000"/>
                  </a:solidFill>
                </a:rPr>
                <a:t>K</a:t>
              </a:r>
              <a:r>
                <a:rPr lang="de-DE" sz="2000" baseline="-25000" dirty="0" err="1">
                  <a:solidFill>
                    <a:srgbClr val="000000"/>
                  </a:solidFill>
                </a:rPr>
                <a:t>vol</a:t>
              </a:r>
              <a:r>
                <a:rPr lang="de-DE" sz="2000" dirty="0">
                  <a:solidFill>
                    <a:srgbClr val="000000"/>
                  </a:solidFill>
                </a:rPr>
                <a:t> </a:t>
              </a:r>
              <a:endParaRPr lang="en-US" sz="2000" dirty="0">
                <a:solidFill>
                  <a:srgbClr val="000000"/>
                </a:solidFill>
              </a:endParaRPr>
            </a:p>
          </p:txBody>
        </p:sp>
        <p:sp>
          <p:nvSpPr>
            <p:cNvPr id="9" name="Textfeld 8"/>
            <p:cNvSpPr txBox="1"/>
            <p:nvPr/>
          </p:nvSpPr>
          <p:spPr>
            <a:xfrm>
              <a:off x="3303372" y="3018438"/>
              <a:ext cx="611065" cy="307777"/>
            </a:xfrm>
            <a:prstGeom prst="rect">
              <a:avLst/>
            </a:prstGeom>
            <a:noFill/>
          </p:spPr>
          <p:txBody>
            <a:bodyPr wrap="none" rtlCol="0">
              <a:spAutoFit/>
            </a:bodyPr>
            <a:lstStyle/>
            <a:p>
              <a:r>
                <a:rPr lang="en-US" sz="1400" dirty="0">
                  <a:solidFill>
                    <a:srgbClr val="000000"/>
                  </a:solidFill>
                  <a:sym typeface="Symbol"/>
                </a:rPr>
                <a:t>A</a:t>
              </a:r>
              <a:r>
                <a:rPr lang="en-US" sz="1400" dirty="0" smtClean="0">
                  <a:solidFill>
                    <a:srgbClr val="000000"/>
                  </a:solidFill>
                  <a:sym typeface="Symbol"/>
                </a:rPr>
                <a:t></a:t>
              </a:r>
              <a:endParaRPr lang="en-US" sz="1400" dirty="0">
                <a:solidFill>
                  <a:srgbClr val="000000"/>
                </a:solidFill>
              </a:endParaRPr>
            </a:p>
          </p:txBody>
        </p:sp>
      </p:grpSp>
      <mc:AlternateContent xmlns:mc="http://schemas.openxmlformats.org/markup-compatibility/2006" xmlns:a14="http://schemas.microsoft.com/office/drawing/2010/main">
        <mc:Choice Requires="a14">
          <p:sp>
            <p:nvSpPr>
              <p:cNvPr id="11" name="Rechteck 10"/>
              <p:cNvSpPr/>
              <p:nvPr/>
            </p:nvSpPr>
            <p:spPr>
              <a:xfrm>
                <a:off x="899592" y="1765709"/>
                <a:ext cx="2231701" cy="655179"/>
              </a:xfrm>
              <a:prstGeom prst="rect">
                <a:avLst/>
              </a:prstGeom>
            </p:spPr>
            <p:txBody>
              <a:bodyPr wrap="none">
                <a:spAutoFit/>
              </a:bodyPr>
              <a:lstStyle/>
              <a:p>
                <a:pPr eaLnBrk="0" fontAlgn="base" hangingPunct="0">
                  <a:spcBef>
                    <a:spcPct val="50000"/>
                  </a:spcBef>
                  <a:spcAft>
                    <a:spcPct val="0"/>
                  </a:spcAft>
                  <a:buClr>
                    <a:srgbClr val="FF0000"/>
                  </a:buClr>
                </a:pPr>
                <a:r>
                  <a:rPr lang="en-GB" altLang="de-DE" sz="2000" dirty="0" err="1" smtClean="0">
                    <a:solidFill>
                      <a:srgbClr val="000000"/>
                    </a:solidFill>
                  </a:rPr>
                  <a:t>K</a:t>
                </a:r>
                <a:r>
                  <a:rPr lang="en-GB" altLang="de-DE" sz="2000" baseline="-25000" dirty="0" err="1" smtClean="0">
                    <a:solidFill>
                      <a:srgbClr val="000000"/>
                    </a:solidFill>
                  </a:rPr>
                  <a:t>nm</a:t>
                </a:r>
                <a:r>
                  <a:rPr lang="en-GB" altLang="de-DE" sz="2000" dirty="0" smtClean="0">
                    <a:solidFill>
                      <a:srgbClr val="000000"/>
                    </a:solidFill>
                  </a:rPr>
                  <a:t> </a:t>
                </a:r>
                <a:r>
                  <a:rPr lang="en-GB" altLang="de-DE" sz="2000" dirty="0">
                    <a:solidFill>
                      <a:srgbClr val="000000"/>
                    </a:solidFill>
                  </a:rPr>
                  <a:t>= </a:t>
                </a:r>
                <a:r>
                  <a:rPr lang="en-GB" altLang="de-DE" sz="2000" dirty="0" smtClean="0">
                    <a:solidFill>
                      <a:srgbClr val="000000"/>
                    </a:solidFill>
                  </a:rPr>
                  <a:t>9</a:t>
                </a:r>
                <a:r>
                  <a:rPr lang="el-GR" altLang="de-DE" sz="2000" dirty="0" smtClean="0">
                    <a:solidFill>
                      <a:srgbClr val="000000"/>
                    </a:solidFill>
                  </a:rPr>
                  <a:t>ρ</a:t>
                </a:r>
                <a:r>
                  <a:rPr lang="en-GB" altLang="de-DE" sz="2000" baseline="30000" dirty="0" smtClean="0">
                    <a:solidFill>
                      <a:srgbClr val="000000"/>
                    </a:solidFill>
                  </a:rPr>
                  <a:t>2 </a:t>
                </a:r>
                <a14:m>
                  <m:oMath xmlns:m="http://schemas.openxmlformats.org/officeDocument/2006/math">
                    <m:f>
                      <m:fPr>
                        <m:ctrlPr>
                          <a:rPr lang="en-GB" altLang="de-DE" sz="2000" i="1" baseline="30000" smtClean="0">
                            <a:solidFill>
                              <a:srgbClr val="000000"/>
                            </a:solidFill>
                            <a:latin typeface="Cambria Math"/>
                          </a:rPr>
                        </m:ctrlPr>
                      </m:fPr>
                      <m:num>
                        <m:r>
                          <m:rPr>
                            <m:nor/>
                          </m:rPr>
                          <a:rPr lang="en-GB" altLang="de-DE" sz="2000" dirty="0">
                            <a:solidFill>
                              <a:srgbClr val="000000"/>
                            </a:solidFill>
                          </a:rPr>
                          <m:t>d</m:t>
                        </m:r>
                        <m:r>
                          <m:rPr>
                            <m:nor/>
                          </m:rPr>
                          <a:rPr lang="en-GB" altLang="de-DE" sz="2000" baseline="30000" dirty="0">
                            <a:solidFill>
                              <a:srgbClr val="000000"/>
                            </a:solidFill>
                          </a:rPr>
                          <m:t>2</m:t>
                        </m:r>
                        <m:r>
                          <m:rPr>
                            <m:nor/>
                          </m:rPr>
                          <a:rPr lang="en-GB" altLang="de-DE" sz="2000" dirty="0">
                            <a:solidFill>
                              <a:srgbClr val="000000"/>
                            </a:solidFill>
                          </a:rPr>
                          <m:t>(</m:t>
                        </m:r>
                        <m:r>
                          <m:rPr>
                            <m:nor/>
                          </m:rPr>
                          <a:rPr lang="en-GB" altLang="de-DE" sz="2000" dirty="0">
                            <a:solidFill>
                              <a:srgbClr val="000000"/>
                            </a:solidFill>
                          </a:rPr>
                          <m:t>E</m:t>
                        </m:r>
                        <m:r>
                          <m:rPr>
                            <m:nor/>
                          </m:rPr>
                          <a:rPr lang="en-GB" altLang="de-DE" sz="2000" dirty="0">
                            <a:solidFill>
                              <a:srgbClr val="000000"/>
                            </a:solidFill>
                          </a:rPr>
                          <m:t>/</m:t>
                        </m:r>
                        <m:r>
                          <m:rPr>
                            <m:nor/>
                          </m:rPr>
                          <a:rPr lang="en-GB" altLang="de-DE" sz="2000" dirty="0">
                            <a:solidFill>
                              <a:srgbClr val="000000"/>
                            </a:solidFill>
                          </a:rPr>
                          <m:t>A</m:t>
                        </m:r>
                        <m:r>
                          <m:rPr>
                            <m:nor/>
                          </m:rPr>
                          <a:rPr lang="en-GB" altLang="de-DE" sz="2000" dirty="0">
                            <a:solidFill>
                              <a:srgbClr val="000000"/>
                            </a:solidFill>
                          </a:rPr>
                          <m:t>)</m:t>
                        </m:r>
                      </m:num>
                      <m:den>
                        <m:r>
                          <m:rPr>
                            <m:nor/>
                          </m:rPr>
                          <a:rPr lang="en-GB" altLang="de-DE" sz="2000" dirty="0">
                            <a:solidFill>
                              <a:srgbClr val="000000"/>
                            </a:solidFill>
                          </a:rPr>
                          <m:t>d</m:t>
                        </m:r>
                        <m:r>
                          <m:rPr>
                            <m:nor/>
                          </m:rPr>
                          <a:rPr lang="el-GR" altLang="de-DE" sz="2000" dirty="0">
                            <a:solidFill>
                              <a:srgbClr val="000000"/>
                            </a:solidFill>
                          </a:rPr>
                          <m:t>ρ</m:t>
                        </m:r>
                        <m:r>
                          <m:rPr>
                            <m:nor/>
                          </m:rPr>
                          <a:rPr lang="en-GB" altLang="de-DE" sz="2000" baseline="30000" dirty="0">
                            <a:solidFill>
                              <a:srgbClr val="000000"/>
                            </a:solidFill>
                          </a:rPr>
                          <m:t>2</m:t>
                        </m:r>
                      </m:den>
                    </m:f>
                  </m:oMath>
                </a14:m>
                <a:r>
                  <a:rPr lang="en-GB" altLang="de-DE" sz="2000" baseline="30000" dirty="0" smtClean="0">
                    <a:solidFill>
                      <a:srgbClr val="00CC99"/>
                    </a:solidFill>
                  </a:rPr>
                  <a:t>  </a:t>
                </a:r>
                <a:endParaRPr lang="en-GB" altLang="de-DE" sz="2000" baseline="30000" dirty="0">
                  <a:solidFill>
                    <a:srgbClr val="00CC99"/>
                  </a:solidFill>
                </a:endParaRPr>
              </a:p>
            </p:txBody>
          </p:sp>
        </mc:Choice>
        <mc:Fallback xmlns="">
          <p:sp>
            <p:nvSpPr>
              <p:cNvPr id="11" name="Rechteck 10"/>
              <p:cNvSpPr>
                <a:spLocks noRot="1" noChangeAspect="1" noMove="1" noResize="1" noEditPoints="1" noAdjustHandles="1" noChangeArrowheads="1" noChangeShapeType="1" noTextEdit="1"/>
              </p:cNvSpPr>
              <p:nvPr/>
            </p:nvSpPr>
            <p:spPr>
              <a:xfrm>
                <a:off x="899592" y="1765709"/>
                <a:ext cx="2231701" cy="655179"/>
              </a:xfrm>
              <a:prstGeom prst="rect">
                <a:avLst/>
              </a:prstGeom>
              <a:blipFill rotWithShape="1">
                <a:blip r:embed="rId3"/>
                <a:stretch>
                  <a:fillRect l="-3005" t="-3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899592" y="2492896"/>
                <a:ext cx="2375971" cy="1211101"/>
              </a:xfrm>
              <a:prstGeom prst="rect">
                <a:avLst/>
              </a:prstGeom>
              <a:noFill/>
            </p:spPr>
            <p:txBody>
              <a:bodyPr wrap="none" rtlCol="0">
                <a:spAutoFit/>
              </a:bodyPr>
              <a:lstStyle/>
              <a:p>
                <a:r>
                  <a:rPr lang="de-DE" sz="2000" dirty="0" err="1" smtClean="0">
                    <a:solidFill>
                      <a:srgbClr val="000000"/>
                    </a:solidFill>
                  </a:rPr>
                  <a:t>Energy</a:t>
                </a:r>
                <a:r>
                  <a:rPr lang="de-DE" sz="2000" dirty="0" smtClean="0">
                    <a:solidFill>
                      <a:srgbClr val="000000"/>
                    </a:solidFill>
                  </a:rPr>
                  <a:t> </a:t>
                </a:r>
                <a:r>
                  <a:rPr lang="de-DE" sz="2000" dirty="0" err="1" smtClean="0">
                    <a:solidFill>
                      <a:srgbClr val="000000"/>
                    </a:solidFill>
                  </a:rPr>
                  <a:t>of</a:t>
                </a:r>
                <a:r>
                  <a:rPr lang="de-DE" sz="2000" dirty="0" smtClean="0">
                    <a:solidFill>
                      <a:srgbClr val="000000"/>
                    </a:solidFill>
                  </a:rPr>
                  <a:t> </a:t>
                </a:r>
                <a:r>
                  <a:rPr lang="de-DE" sz="2000" dirty="0" err="1" smtClean="0">
                    <a:solidFill>
                      <a:srgbClr val="000000"/>
                    </a:solidFill>
                  </a:rPr>
                  <a:t>the</a:t>
                </a:r>
                <a:r>
                  <a:rPr lang="de-DE" sz="2000" dirty="0" smtClean="0">
                    <a:solidFill>
                      <a:srgbClr val="000000"/>
                    </a:solidFill>
                  </a:rPr>
                  <a:t> GMR</a:t>
                </a:r>
              </a:p>
              <a:p>
                <a:endParaRPr lang="de-DE" sz="1200" dirty="0" smtClean="0">
                  <a:solidFill>
                    <a:srgbClr val="000000"/>
                  </a:solidFill>
                </a:endParaRPr>
              </a:p>
              <a:p>
                <a:r>
                  <a:rPr lang="de-DE" sz="2000" dirty="0" smtClean="0">
                    <a:solidFill>
                      <a:srgbClr val="000000"/>
                    </a:solidFill>
                  </a:rPr>
                  <a:t>E</a:t>
                </a:r>
                <a:r>
                  <a:rPr lang="de-DE" sz="2000" baseline="-25000" dirty="0" smtClean="0">
                    <a:solidFill>
                      <a:srgbClr val="000000"/>
                    </a:solidFill>
                    <a:sym typeface="Symbol"/>
                  </a:rPr>
                  <a:t>GMR</a:t>
                </a:r>
                <a:r>
                  <a:rPr lang="de-DE" sz="2000" dirty="0" smtClean="0">
                    <a:solidFill>
                      <a:srgbClr val="000000"/>
                    </a:solidFill>
                  </a:rPr>
                  <a:t>= </a:t>
                </a:r>
                <a14:m>
                  <m:oMath xmlns:m="http://schemas.openxmlformats.org/officeDocument/2006/math">
                    <m:rad>
                      <m:radPr>
                        <m:degHide m:val="on"/>
                        <m:ctrlPr>
                          <a:rPr lang="de-DE" sz="2000" i="1" smtClean="0">
                            <a:solidFill>
                              <a:srgbClr val="000000"/>
                            </a:solidFill>
                            <a:latin typeface="Cambria Math"/>
                          </a:rPr>
                        </m:ctrlPr>
                      </m:radPr>
                      <m:deg/>
                      <m:e>
                        <m:f>
                          <m:fPr>
                            <m:ctrlPr>
                              <a:rPr lang="de-DE" sz="2000" i="1" smtClean="0">
                                <a:solidFill>
                                  <a:srgbClr val="000000"/>
                                </a:solidFill>
                                <a:latin typeface="Cambria Math"/>
                              </a:rPr>
                            </m:ctrlPr>
                          </m:fPr>
                          <m:num>
                            <m:r>
                              <m:rPr>
                                <m:nor/>
                              </m:rPr>
                              <a:rPr lang="de-DE" sz="2000" dirty="0">
                                <a:solidFill>
                                  <a:srgbClr val="000000"/>
                                </a:solidFill>
                                <a:sym typeface="Symbol"/>
                              </a:rPr>
                              <m:t>ħ</m:t>
                            </m:r>
                            <m:r>
                              <m:rPr>
                                <m:nor/>
                              </m:rPr>
                              <a:rPr lang="de-DE" sz="2000" baseline="30000" dirty="0">
                                <a:solidFill>
                                  <a:srgbClr val="000000"/>
                                </a:solidFill>
                                <a:sym typeface="Symbol"/>
                              </a:rPr>
                              <m:t>2</m:t>
                            </m:r>
                            <m:r>
                              <m:rPr>
                                <m:nor/>
                              </m:rPr>
                              <a:rPr lang="de-DE" sz="2000" baseline="30000" dirty="0" smtClean="0">
                                <a:solidFill>
                                  <a:srgbClr val="000000"/>
                                </a:solidFill>
                                <a:sym typeface="Symbol"/>
                              </a:rPr>
                              <m:t> </m:t>
                            </m:r>
                            <m:r>
                              <m:rPr>
                                <m:nor/>
                              </m:rPr>
                              <a:rPr lang="de-DE" sz="2000" dirty="0">
                                <a:solidFill>
                                  <a:srgbClr val="000000"/>
                                </a:solidFill>
                              </a:rPr>
                              <m:t>K</m:t>
                            </m:r>
                            <m:r>
                              <m:rPr>
                                <m:nor/>
                              </m:rPr>
                              <a:rPr lang="de-DE" sz="2000" baseline="-25000" dirty="0">
                                <a:solidFill>
                                  <a:srgbClr val="000000"/>
                                </a:solidFill>
                              </a:rPr>
                              <m:t>A</m:t>
                            </m:r>
                          </m:num>
                          <m:den>
                            <m:r>
                              <m:rPr>
                                <m:nor/>
                              </m:rPr>
                              <a:rPr lang="de-DE" sz="2000" dirty="0">
                                <a:solidFill>
                                  <a:srgbClr val="000000"/>
                                </a:solidFill>
                                <a:sym typeface="Symbol"/>
                              </a:rPr>
                              <m:t>m</m:t>
                            </m:r>
                            <m:r>
                              <m:rPr>
                                <m:nor/>
                              </m:rPr>
                              <a:rPr lang="de-DE" sz="2000" dirty="0">
                                <a:solidFill>
                                  <a:srgbClr val="000000"/>
                                </a:solidFill>
                                <a:sym typeface="Symbol"/>
                              </a:rPr>
                              <m:t> </m:t>
                            </m:r>
                            <m:r>
                              <a:rPr lang="de-DE" sz="2000" i="1" dirty="0" smtClean="0">
                                <a:solidFill>
                                  <a:srgbClr val="000000"/>
                                </a:solidFill>
                                <a:latin typeface="Cambria Math"/>
                                <a:ea typeface="Cambria Math"/>
                                <a:sym typeface="Symbol"/>
                              </a:rPr>
                              <m:t>&lt;</m:t>
                            </m:r>
                            <m:r>
                              <m:rPr>
                                <m:nor/>
                              </m:rPr>
                              <a:rPr lang="de-DE" sz="2000" dirty="0">
                                <a:solidFill>
                                  <a:srgbClr val="000000"/>
                                </a:solidFill>
                                <a:sym typeface="Symbol"/>
                              </a:rPr>
                              <m:t>r</m:t>
                            </m:r>
                            <m:r>
                              <a:rPr lang="de-DE" sz="2000" baseline="30000" dirty="0" smtClean="0">
                                <a:solidFill>
                                  <a:srgbClr val="000000"/>
                                </a:solidFill>
                                <a:latin typeface="Cambria Math"/>
                                <a:sym typeface="Symbol"/>
                              </a:rPr>
                              <m:t>2</m:t>
                            </m:r>
                            <m:r>
                              <a:rPr lang="de-DE" sz="2000" i="1" dirty="0" smtClean="0">
                                <a:solidFill>
                                  <a:srgbClr val="000000"/>
                                </a:solidFill>
                                <a:latin typeface="Cambria Math"/>
                                <a:ea typeface="Cambria Math"/>
                                <a:sym typeface="Symbol"/>
                              </a:rPr>
                              <m:t>&gt;</m:t>
                            </m:r>
                            <m:r>
                              <a:rPr lang="de-DE" sz="2000" i="1" baseline="-25000" dirty="0" smtClean="0">
                                <a:solidFill>
                                  <a:srgbClr val="000000"/>
                                </a:solidFill>
                                <a:latin typeface="Cambria Math"/>
                                <a:ea typeface="Cambria Math"/>
                                <a:sym typeface="Symbol"/>
                              </a:rPr>
                              <m:t>0</m:t>
                            </m:r>
                          </m:den>
                        </m:f>
                      </m:e>
                    </m:rad>
                  </m:oMath>
                </a14:m>
                <a:endParaRPr lang="en-US" sz="2000" dirty="0">
                  <a:solidFill>
                    <a:srgbClr val="000000"/>
                  </a:solidFill>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899592" y="2492896"/>
                <a:ext cx="2375971" cy="1211101"/>
              </a:xfrm>
              <a:prstGeom prst="rect">
                <a:avLst/>
              </a:prstGeom>
              <a:blipFill rotWithShape="1">
                <a:blip r:embed="rId4"/>
                <a:stretch>
                  <a:fillRect l="-2828" t="-2010" r="-2057"/>
                </a:stretch>
              </a:blipFill>
            </p:spPr>
            <p:txBody>
              <a:bodyPr/>
              <a:lstStyle/>
              <a:p>
                <a:r>
                  <a:rPr lang="en-US">
                    <a:noFill/>
                  </a:rPr>
                  <a:t> </a:t>
                </a:r>
              </a:p>
            </p:txBody>
          </p:sp>
        </mc:Fallback>
      </mc:AlternateContent>
      <p:sp>
        <p:nvSpPr>
          <p:cNvPr id="14" name="Textfeld 13"/>
          <p:cNvSpPr txBox="1"/>
          <p:nvPr/>
        </p:nvSpPr>
        <p:spPr>
          <a:xfrm>
            <a:off x="924252" y="1300698"/>
            <a:ext cx="3164649" cy="400110"/>
          </a:xfrm>
          <a:prstGeom prst="rect">
            <a:avLst/>
          </a:prstGeom>
          <a:noFill/>
        </p:spPr>
        <p:txBody>
          <a:bodyPr wrap="none" rtlCol="0">
            <a:spAutoFit/>
          </a:bodyPr>
          <a:lstStyle/>
          <a:p>
            <a:r>
              <a:rPr lang="de-DE" sz="2000" dirty="0" err="1">
                <a:solidFill>
                  <a:srgbClr val="000000"/>
                </a:solidFill>
              </a:rPr>
              <a:t>Nuclear</a:t>
            </a:r>
            <a:r>
              <a:rPr lang="de-DE" sz="2000" dirty="0">
                <a:solidFill>
                  <a:srgbClr val="000000"/>
                </a:solidFill>
              </a:rPr>
              <a:t> </a:t>
            </a:r>
            <a:r>
              <a:rPr lang="de-DE" sz="2000" dirty="0" err="1" smtClean="0">
                <a:solidFill>
                  <a:srgbClr val="000000"/>
                </a:solidFill>
              </a:rPr>
              <a:t>incompressibility</a:t>
            </a:r>
            <a:r>
              <a:rPr lang="de-DE" sz="2000" dirty="0" smtClean="0">
                <a:solidFill>
                  <a:srgbClr val="000000"/>
                </a:solidFill>
              </a:rPr>
              <a:t>: </a:t>
            </a:r>
            <a:endParaRPr lang="de-DE" sz="2000" dirty="0">
              <a:solidFill>
                <a:srgbClr val="000000"/>
              </a:solidFill>
            </a:endParaRPr>
          </a:p>
        </p:txBody>
      </p:sp>
      <p:sp>
        <p:nvSpPr>
          <p:cNvPr id="16" name="Rechteck 15"/>
          <p:cNvSpPr/>
          <p:nvPr/>
        </p:nvSpPr>
        <p:spPr>
          <a:xfrm>
            <a:off x="899592" y="5765194"/>
            <a:ext cx="2691763" cy="400110"/>
          </a:xfrm>
          <a:prstGeom prst="rect">
            <a:avLst/>
          </a:prstGeom>
          <a:ln w="25400">
            <a:solidFill>
              <a:srgbClr val="0070C0"/>
            </a:solidFill>
          </a:ln>
        </p:spPr>
        <p:txBody>
          <a:bodyPr wrap="none">
            <a:spAutoFit/>
          </a:bodyPr>
          <a:lstStyle/>
          <a:p>
            <a:r>
              <a:rPr lang="de-DE" sz="2000" dirty="0" err="1">
                <a:solidFill>
                  <a:srgbClr val="000000"/>
                </a:solidFill>
              </a:rPr>
              <a:t>K</a:t>
            </a:r>
            <a:r>
              <a:rPr lang="de-DE" sz="2000" baseline="-25000" dirty="0" err="1">
                <a:solidFill>
                  <a:srgbClr val="000000"/>
                </a:solidFill>
              </a:rPr>
              <a:t>nm</a:t>
            </a:r>
            <a:r>
              <a:rPr lang="de-DE" sz="2000" dirty="0">
                <a:solidFill>
                  <a:srgbClr val="000000"/>
                </a:solidFill>
              </a:rPr>
              <a:t> </a:t>
            </a:r>
            <a:r>
              <a:rPr lang="de-DE" sz="2000" dirty="0" smtClean="0">
                <a:solidFill>
                  <a:srgbClr val="000000"/>
                </a:solidFill>
              </a:rPr>
              <a:t> </a:t>
            </a:r>
            <a:r>
              <a:rPr lang="de-DE" sz="2000" b="1" dirty="0" smtClean="0">
                <a:solidFill>
                  <a:srgbClr val="000000"/>
                </a:solidFill>
              </a:rPr>
              <a:t>=</a:t>
            </a:r>
            <a:r>
              <a:rPr lang="de-DE" sz="2000" dirty="0" smtClean="0">
                <a:solidFill>
                  <a:srgbClr val="000000"/>
                </a:solidFill>
              </a:rPr>
              <a:t> 220 – 240 </a:t>
            </a:r>
            <a:r>
              <a:rPr lang="de-DE" sz="2000" dirty="0" err="1" smtClean="0">
                <a:solidFill>
                  <a:srgbClr val="000000"/>
                </a:solidFill>
              </a:rPr>
              <a:t>MeV</a:t>
            </a:r>
            <a:endParaRPr lang="de-DE" sz="2000" dirty="0" smtClean="0">
              <a:solidFill>
                <a:srgbClr val="000000"/>
              </a:solidFill>
            </a:endParaRPr>
          </a:p>
        </p:txBody>
      </p:sp>
      <p:sp>
        <p:nvSpPr>
          <p:cNvPr id="19" name="Textfeld 18"/>
          <p:cNvSpPr txBox="1"/>
          <p:nvPr/>
        </p:nvSpPr>
        <p:spPr>
          <a:xfrm>
            <a:off x="3127501" y="1844824"/>
            <a:ext cx="1701831" cy="400110"/>
          </a:xfrm>
          <a:prstGeom prst="rect">
            <a:avLst/>
          </a:prstGeom>
          <a:noFill/>
        </p:spPr>
        <p:txBody>
          <a:bodyPr wrap="square" rtlCol="0">
            <a:spAutoFit/>
          </a:bodyPr>
          <a:lstStyle/>
          <a:p>
            <a:r>
              <a:rPr lang="de-DE" altLang="de-DE" sz="2000" dirty="0" smtClean="0">
                <a:solidFill>
                  <a:srgbClr val="000000"/>
                </a:solidFill>
              </a:rPr>
              <a:t>at </a:t>
            </a:r>
            <a:r>
              <a:rPr lang="el-GR" altLang="de-DE" sz="2000" dirty="0" smtClean="0">
                <a:solidFill>
                  <a:srgbClr val="000000"/>
                </a:solidFill>
              </a:rPr>
              <a:t>ρ</a:t>
            </a:r>
            <a:r>
              <a:rPr lang="de-DE" altLang="de-DE" sz="2000" dirty="0" smtClean="0">
                <a:solidFill>
                  <a:srgbClr val="000000"/>
                </a:solidFill>
              </a:rPr>
              <a:t>=</a:t>
            </a:r>
            <a:r>
              <a:rPr lang="el-GR" altLang="de-DE" sz="2000" dirty="0" smtClean="0">
                <a:solidFill>
                  <a:srgbClr val="000000"/>
                </a:solidFill>
              </a:rPr>
              <a:t>ρ</a:t>
            </a:r>
            <a:r>
              <a:rPr lang="de-DE" sz="2000" baseline="-25000" dirty="0">
                <a:solidFill>
                  <a:srgbClr val="000000"/>
                </a:solidFill>
                <a:sym typeface="Symbol"/>
              </a:rPr>
              <a:t>0</a:t>
            </a:r>
            <a:endParaRPr lang="en-US" dirty="0">
              <a:solidFill>
                <a:srgbClr val="000000"/>
              </a:solidFill>
            </a:endParaRPr>
          </a:p>
        </p:txBody>
      </p:sp>
      <p:sp>
        <p:nvSpPr>
          <p:cNvPr id="22" name="Textfeld 21"/>
          <p:cNvSpPr txBox="1"/>
          <p:nvPr/>
        </p:nvSpPr>
        <p:spPr>
          <a:xfrm>
            <a:off x="771517" y="6520275"/>
            <a:ext cx="4736587" cy="307777"/>
          </a:xfrm>
          <a:prstGeom prst="rect">
            <a:avLst/>
          </a:prstGeom>
          <a:noFill/>
        </p:spPr>
        <p:txBody>
          <a:bodyPr wrap="square" rtlCol="0">
            <a:spAutoFit/>
          </a:bodyPr>
          <a:lstStyle/>
          <a:p>
            <a:r>
              <a:rPr lang="en-US" sz="1400" dirty="0" smtClean="0">
                <a:solidFill>
                  <a:srgbClr val="000000"/>
                </a:solidFill>
              </a:rPr>
              <a:t>J.P. </a:t>
            </a:r>
            <a:r>
              <a:rPr lang="en-US" sz="1400" dirty="0" err="1" smtClean="0">
                <a:solidFill>
                  <a:srgbClr val="000000"/>
                </a:solidFill>
              </a:rPr>
              <a:t>Blaisot</a:t>
            </a:r>
            <a:r>
              <a:rPr lang="en-US" sz="1400" dirty="0" smtClean="0">
                <a:solidFill>
                  <a:srgbClr val="000000"/>
                </a:solidFill>
              </a:rPr>
              <a:t> et al., Nuclear Physics A 591 (</a:t>
            </a:r>
            <a:r>
              <a:rPr lang="en-US" sz="1400" dirty="0">
                <a:solidFill>
                  <a:srgbClr val="000000"/>
                </a:solidFill>
              </a:rPr>
              <a:t>1995) </a:t>
            </a:r>
            <a:r>
              <a:rPr lang="en-US" sz="1400" dirty="0" smtClean="0">
                <a:solidFill>
                  <a:srgbClr val="000000"/>
                </a:solidFill>
              </a:rPr>
              <a:t>435-457 </a:t>
            </a:r>
            <a:endParaRPr lang="en-US" sz="1400" dirty="0">
              <a:solidFill>
                <a:srgbClr val="000000"/>
              </a:solidFill>
            </a:endParaRPr>
          </a:p>
        </p:txBody>
      </p:sp>
      <p:sp>
        <p:nvSpPr>
          <p:cNvPr id="23" name="Rechteck 22"/>
          <p:cNvSpPr/>
          <p:nvPr/>
        </p:nvSpPr>
        <p:spPr>
          <a:xfrm>
            <a:off x="5508104" y="5733256"/>
            <a:ext cx="2696572" cy="400110"/>
          </a:xfrm>
          <a:prstGeom prst="rect">
            <a:avLst/>
          </a:prstGeom>
          <a:noFill/>
          <a:ln w="25400">
            <a:solidFill>
              <a:srgbClr val="0070C0"/>
            </a:solidFill>
          </a:ln>
        </p:spPr>
        <p:txBody>
          <a:bodyPr wrap="none">
            <a:spAutoFit/>
          </a:bodyPr>
          <a:lstStyle/>
          <a:p>
            <a:r>
              <a:rPr lang="de-DE" sz="2000" dirty="0" err="1">
                <a:solidFill>
                  <a:srgbClr val="000000"/>
                </a:solidFill>
              </a:rPr>
              <a:t>K</a:t>
            </a:r>
            <a:r>
              <a:rPr lang="de-DE" sz="2000" baseline="-25000" dirty="0" err="1">
                <a:solidFill>
                  <a:srgbClr val="000000"/>
                </a:solidFill>
              </a:rPr>
              <a:t>sym</a:t>
            </a:r>
            <a:r>
              <a:rPr lang="de-DE" sz="2000" b="1" dirty="0">
                <a:solidFill>
                  <a:srgbClr val="000000"/>
                </a:solidFill>
              </a:rPr>
              <a:t> =</a:t>
            </a:r>
            <a:r>
              <a:rPr lang="de-DE" sz="2000" dirty="0">
                <a:solidFill>
                  <a:srgbClr val="000000"/>
                </a:solidFill>
              </a:rPr>
              <a:t> 400 – 600 </a:t>
            </a:r>
            <a:r>
              <a:rPr lang="de-DE" sz="2000" dirty="0" err="1">
                <a:solidFill>
                  <a:srgbClr val="000000"/>
                </a:solidFill>
              </a:rPr>
              <a:t>MeV</a:t>
            </a:r>
            <a:endParaRPr lang="en-US" dirty="0">
              <a:solidFill>
                <a:srgbClr val="000000"/>
              </a:solidFill>
            </a:endParaRPr>
          </a:p>
        </p:txBody>
      </p:sp>
      <p:sp>
        <p:nvSpPr>
          <p:cNvPr id="26" name="Rechteck 25"/>
          <p:cNvSpPr/>
          <p:nvPr/>
        </p:nvSpPr>
        <p:spPr>
          <a:xfrm>
            <a:off x="5508104" y="5363924"/>
            <a:ext cx="2592184" cy="369332"/>
          </a:xfrm>
          <a:prstGeom prst="rect">
            <a:avLst/>
          </a:prstGeom>
        </p:spPr>
        <p:txBody>
          <a:bodyPr wrap="none">
            <a:spAutoFit/>
          </a:bodyPr>
          <a:lstStyle/>
          <a:p>
            <a:r>
              <a:rPr lang="de-DE" dirty="0">
                <a:solidFill>
                  <a:srgbClr val="000000"/>
                </a:solidFill>
              </a:rPr>
              <a:t>400 </a:t>
            </a:r>
            <a:r>
              <a:rPr lang="de-DE" dirty="0" err="1">
                <a:solidFill>
                  <a:srgbClr val="000000"/>
                </a:solidFill>
              </a:rPr>
              <a:t>MeV</a:t>
            </a:r>
            <a:r>
              <a:rPr lang="de-DE" dirty="0">
                <a:solidFill>
                  <a:srgbClr val="000000"/>
                </a:solidFill>
              </a:rPr>
              <a:t> α + </a:t>
            </a:r>
            <a:r>
              <a:rPr lang="de-DE" baseline="30000" dirty="0" smtClean="0">
                <a:solidFill>
                  <a:srgbClr val="000000"/>
                </a:solidFill>
              </a:rPr>
              <a:t>112-124</a:t>
            </a:r>
            <a:r>
              <a:rPr lang="de-DE" dirty="0" smtClean="0">
                <a:solidFill>
                  <a:srgbClr val="000000"/>
                </a:solidFill>
              </a:rPr>
              <a:t>Sn:  </a:t>
            </a:r>
            <a:endParaRPr lang="de-DE" dirty="0">
              <a:solidFill>
                <a:srgbClr val="000000"/>
              </a:solidFill>
            </a:endParaRPr>
          </a:p>
        </p:txBody>
      </p:sp>
      <p:sp>
        <p:nvSpPr>
          <p:cNvPr id="28" name="Rechteck 27"/>
          <p:cNvSpPr/>
          <p:nvPr/>
        </p:nvSpPr>
        <p:spPr>
          <a:xfrm>
            <a:off x="899592" y="5363924"/>
            <a:ext cx="2297424" cy="369332"/>
          </a:xfrm>
          <a:prstGeom prst="rect">
            <a:avLst/>
          </a:prstGeom>
        </p:spPr>
        <p:txBody>
          <a:bodyPr wrap="none">
            <a:spAutoFit/>
          </a:bodyPr>
          <a:lstStyle/>
          <a:p>
            <a:r>
              <a:rPr lang="de-DE" dirty="0">
                <a:solidFill>
                  <a:srgbClr val="000000"/>
                </a:solidFill>
              </a:rPr>
              <a:t>400 </a:t>
            </a:r>
            <a:r>
              <a:rPr lang="de-DE" dirty="0" err="1">
                <a:solidFill>
                  <a:srgbClr val="000000"/>
                </a:solidFill>
              </a:rPr>
              <a:t>MeV</a:t>
            </a:r>
            <a:r>
              <a:rPr lang="de-DE" dirty="0">
                <a:solidFill>
                  <a:srgbClr val="000000"/>
                </a:solidFill>
              </a:rPr>
              <a:t> α + </a:t>
            </a:r>
            <a:r>
              <a:rPr lang="de-DE" baseline="30000" dirty="0" smtClean="0">
                <a:solidFill>
                  <a:srgbClr val="000000"/>
                </a:solidFill>
              </a:rPr>
              <a:t>206</a:t>
            </a:r>
            <a:r>
              <a:rPr lang="de-DE" dirty="0" smtClean="0">
                <a:solidFill>
                  <a:srgbClr val="000000"/>
                </a:solidFill>
              </a:rPr>
              <a:t>Pb:  </a:t>
            </a:r>
            <a:endParaRPr lang="de-DE" dirty="0">
              <a:solidFill>
                <a:srgbClr val="000000"/>
              </a:solidFill>
            </a:endParaRPr>
          </a:p>
        </p:txBody>
      </p:sp>
      <p:sp>
        <p:nvSpPr>
          <p:cNvPr id="3" name="Textfeld 2"/>
          <p:cNvSpPr txBox="1"/>
          <p:nvPr/>
        </p:nvSpPr>
        <p:spPr>
          <a:xfrm>
            <a:off x="971600" y="3645024"/>
            <a:ext cx="3877985" cy="369332"/>
          </a:xfrm>
          <a:prstGeom prst="rect">
            <a:avLst/>
          </a:prstGeom>
          <a:noFill/>
        </p:spPr>
        <p:txBody>
          <a:bodyPr wrap="none" rtlCol="0">
            <a:spAutoFit/>
          </a:bodyPr>
          <a:lstStyle/>
          <a:p>
            <a:r>
              <a:rPr lang="de-DE" dirty="0" smtClean="0">
                <a:solidFill>
                  <a:srgbClr val="000000"/>
                </a:solidFill>
              </a:rPr>
              <a:t>K</a:t>
            </a:r>
            <a:r>
              <a:rPr lang="de-DE" baseline="-25000" dirty="0" smtClean="0">
                <a:solidFill>
                  <a:srgbClr val="000000"/>
                </a:solidFill>
              </a:rPr>
              <a:t>A</a:t>
            </a:r>
            <a:r>
              <a:rPr lang="de-DE" dirty="0" smtClean="0">
                <a:solidFill>
                  <a:srgbClr val="000000"/>
                </a:solidFill>
              </a:rPr>
              <a:t>: </a:t>
            </a:r>
            <a:r>
              <a:rPr lang="de-DE" dirty="0" err="1" smtClean="0">
                <a:solidFill>
                  <a:srgbClr val="000000"/>
                </a:solidFill>
              </a:rPr>
              <a:t>inkompressibility</a:t>
            </a:r>
            <a:r>
              <a:rPr lang="de-DE" dirty="0" smtClean="0">
                <a:solidFill>
                  <a:srgbClr val="00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the</a:t>
            </a:r>
            <a:r>
              <a:rPr lang="de-DE" dirty="0" smtClean="0">
                <a:solidFill>
                  <a:srgbClr val="000000"/>
                </a:solidFill>
              </a:rPr>
              <a:t> </a:t>
            </a:r>
            <a:r>
              <a:rPr lang="de-DE" dirty="0" err="1" smtClean="0">
                <a:solidFill>
                  <a:srgbClr val="000000"/>
                </a:solidFill>
              </a:rPr>
              <a:t>nucleus</a:t>
            </a:r>
            <a:r>
              <a:rPr lang="de-DE"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2698191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2400" b="0" i="0" u="none" strike="noStrike" cap="none" normalizeH="0" baseline="0" smtClean="0">
            <a:ln>
              <a:noFill/>
            </a:ln>
            <a:solidFill>
              <a:srgbClr val="FF0000"/>
            </a:solidFill>
            <a:effectLst/>
            <a:latin typeface="Comic Sans MS" pitchFamily="66" charset="0"/>
          </a:defRPr>
        </a:defPPr>
      </a:lstStyle>
    </a:spDef>
    <a:lnDef>
      <a:spPr bwMode="auto">
        <a:xfrm>
          <a:off x="0" y="0"/>
          <a:ext cx="1" cy="1"/>
        </a:xfrm>
        <a:custGeom>
          <a:avLst/>
          <a:gdLst/>
          <a:ahLst/>
          <a:cxnLst/>
          <a:rect l="0" t="0" r="0" b="0"/>
          <a:pathLst/>
        </a:cu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2400" b="0" i="0" u="none" strike="noStrike" cap="none" normalizeH="0" baseline="0" smtClean="0">
            <a:ln>
              <a:noFill/>
            </a:ln>
            <a:solidFill>
              <a:srgbClr val="FF0000"/>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15.xml><?xml version="1.0" encoding="utf-8"?>
<a:theme xmlns:a="http://schemas.openxmlformats.org/drawingml/2006/main" name="9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Bitstream Vera Sans"/>
        <a:cs typeface="Bitstream Vera Sans"/>
      </a:majorFont>
      <a:minorFont>
        <a:latin typeface="Calibri"/>
        <a:ea typeface="Bitstream Vera Sans"/>
        <a:cs typeface="Bitstream Vera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Bitstream Vera Sans"/>
        <a:cs typeface="Bitstream Vera Sans"/>
      </a:majorFont>
      <a:minorFont>
        <a:latin typeface="Calibri"/>
        <a:ea typeface="Bitstream Vera Sans"/>
        <a:cs typeface="Bitstream Vera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Bitstream Vera Sans"/>
        <a:cs typeface="Bitstream Vera Sans"/>
      </a:majorFont>
      <a:minorFont>
        <a:latin typeface="Calibri"/>
        <a:ea typeface="Bitstream Vera Sans"/>
        <a:cs typeface="Bitstream Vera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alks2012">
  <a:themeElements>
    <a:clrScheme name="Ganymed">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port">
      <a:majorFont>
        <a:latin typeface="Verdana"/>
        <a:ea typeface=""/>
        <a:cs typeface=""/>
      </a:majorFont>
      <a:minorFont>
        <a:latin typeface="Verdana"/>
        <a:ea typeface=""/>
        <a:cs typeface=""/>
      </a:minorFont>
    </a:fontScheme>
    <a:fmtScheme name="Ganymed">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alk_blue">
  <a:themeElements>
    <a:clrScheme name="1_talk_blu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talk_blu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bg2"/>
          </a:solidFill>
          <a:prstDash val="solid"/>
          <a:round/>
          <a:headEnd type="none" w="med" len="med"/>
          <a:tailEnd type="none" w="med" len="med"/>
        </a:ln>
        <a:effectLst/>
      </a:spPr>
      <a:bodyPr vert="horz" wrap="none" lIns="198000" tIns="190800" rIns="198000" bIns="190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Helvetica" pitchFamily="-107" charset="0"/>
          </a:defRPr>
        </a:defPPr>
      </a:lstStyle>
    </a:spDef>
    <a:lnDef>
      <a:spPr bwMode="auto">
        <a:xfrm>
          <a:off x="0" y="0"/>
          <a:ext cx="1" cy="1"/>
        </a:xfrm>
        <a:custGeom>
          <a:avLst/>
          <a:gdLst/>
          <a:ahLst/>
          <a:cxnLst/>
          <a:rect l="0" t="0" r="0" b="0"/>
          <a:pathLst/>
        </a:custGeom>
        <a:noFill/>
        <a:ln w="19050" cap="flat" cmpd="sng" algn="ctr">
          <a:solidFill>
            <a:schemeClr val="bg2"/>
          </a:solidFill>
          <a:prstDash val="solid"/>
          <a:round/>
          <a:headEnd type="none" w="med" len="med"/>
          <a:tailEnd type="none" w="med" len="med"/>
        </a:ln>
        <a:effectLst/>
      </a:spPr>
      <a:bodyPr vert="horz" wrap="none" lIns="198000" tIns="190800" rIns="198000" bIns="190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Helvetica" pitchFamily="-107" charset="0"/>
          </a:defRPr>
        </a:defPPr>
      </a:lstStyle>
    </a:lnDef>
    <a:txDef>
      <a:spPr>
        <a:noFill/>
      </a:spPr>
      <a:bodyPr wrap="none" rtlCol="0">
        <a:spAutoFit/>
      </a:bodyPr>
      <a:lstStyle>
        <a:defPPr>
          <a:defRPr dirty="0" smtClean="0">
            <a:latin typeface="+mn-lt"/>
            <a:cs typeface="Arial"/>
          </a:defRPr>
        </a:defPPr>
      </a:lstStyle>
    </a:txDef>
  </a:objectDefaults>
  <a:extraClrSchemeLst>
    <a:extraClrScheme>
      <a:clrScheme name="1_talk_blu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alk_blu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alk_blu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alk_blu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alk_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alk_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alk_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4736</Words>
  <Application>Microsoft Office PowerPoint</Application>
  <PresentationFormat>Bildschirmpräsentation (4:3)</PresentationFormat>
  <Paragraphs>973</Paragraphs>
  <Slides>82</Slides>
  <Notes>12</Notes>
  <HiddenSlides>2</HiddenSlides>
  <MMClips>0</MMClips>
  <ScaleCrop>false</ScaleCrop>
  <HeadingPairs>
    <vt:vector size="6" baseType="variant">
      <vt:variant>
        <vt:lpstr>Design</vt:lpstr>
      </vt:variant>
      <vt:variant>
        <vt:i4>28</vt:i4>
      </vt:variant>
      <vt:variant>
        <vt:lpstr>Eingebettete OLE-Server</vt:lpstr>
      </vt:variant>
      <vt:variant>
        <vt:i4>3</vt:i4>
      </vt:variant>
      <vt:variant>
        <vt:lpstr>Folientitel</vt:lpstr>
      </vt:variant>
      <vt:variant>
        <vt:i4>82</vt:i4>
      </vt:variant>
    </vt:vector>
  </HeadingPairs>
  <TitlesOfParts>
    <vt:vector size="113" baseType="lpstr">
      <vt:lpstr>1_Default Design</vt:lpstr>
      <vt:lpstr>3_Benutzerdefiniertes Design</vt:lpstr>
      <vt:lpstr>3_Office Theme</vt:lpstr>
      <vt:lpstr>5_Talks2012</vt:lpstr>
      <vt:lpstr>1_Larissa</vt:lpstr>
      <vt:lpstr>2_Standarddesign</vt:lpstr>
      <vt:lpstr>1_talk_blue</vt:lpstr>
      <vt:lpstr>Default Design</vt:lpstr>
      <vt:lpstr>3_Larissa-Design</vt:lpstr>
      <vt:lpstr>8_Benutzerdefiniertes Design</vt:lpstr>
      <vt:lpstr>8_Larissa</vt:lpstr>
      <vt:lpstr>1_Оформление по умолчанию</vt:lpstr>
      <vt:lpstr>3_Default Design</vt:lpstr>
      <vt:lpstr>fair-gsi-folienmaster_2016</vt:lpstr>
      <vt:lpstr>9_Benutzerdefiniertes Design</vt:lpstr>
      <vt:lpstr>2_Office Theme</vt:lpstr>
      <vt:lpstr>2_Benutzerdefiniertes Design</vt:lpstr>
      <vt:lpstr>1_Template_FAIR_Power_Point</vt:lpstr>
      <vt:lpstr>4_Larissa</vt:lpstr>
      <vt:lpstr>Template_FAIR_Power_Point</vt:lpstr>
      <vt:lpstr>1_fair-gsi-folienmaster_2016</vt:lpstr>
      <vt:lpstr>4_Default Design</vt:lpstr>
      <vt:lpstr>3_Larissa</vt:lpstr>
      <vt:lpstr>Standarddesign</vt:lpstr>
      <vt:lpstr>4_Benutzerdefiniertes Design</vt:lpstr>
      <vt:lpstr>5_Benutzerdefiniertes Design</vt:lpstr>
      <vt:lpstr>4_Office Theme</vt:lpstr>
      <vt:lpstr>1_Standarddesign</vt:lpstr>
      <vt:lpstr>Equation</vt:lpstr>
      <vt:lpstr>Photo Editor Photo</vt:lpstr>
      <vt:lpstr>Formel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Atomic Physics, Plasma and Applied Sciences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CBM DAQ and online event selection </vt:lpstr>
      <vt:lpstr>PowerPoint-Präsentation</vt:lpstr>
      <vt:lpstr>PowerPoint-Präsentation</vt:lpstr>
      <vt:lpstr>Online particle identification in CBM: The KF Particle Finder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FAIR Civil Construction </vt:lpstr>
      <vt:lpstr>PowerPoint-Präsentation</vt:lpstr>
      <vt:lpstr>PowerPoint-Präsentation</vt:lpstr>
      <vt:lpstr>PowerPoint-Präsentation</vt:lpstr>
      <vt:lpstr>FAIR Project Status</vt:lpstr>
      <vt:lpstr>PowerPoint-Präsentation</vt:lpstr>
      <vt:lpstr>Construction of accelerator  components</vt:lpstr>
      <vt:lpstr>Construction of detector components</vt:lpstr>
      <vt:lpstr>PowerPoint-Präsentation</vt:lpstr>
      <vt:lpstr>Collaboration Members by Country</vt:lpstr>
      <vt:lpstr>PowerPoint-Präsentation</vt:lpstr>
      <vt:lpstr>NuPECC recommendation</vt:lpstr>
      <vt:lpstr>PowerPoint-Präsentation</vt:lpstr>
      <vt:lpstr>PowerPoint-Präsentation</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Senger, Peter Prof. Dr.</dc:creator>
  <cp:lastModifiedBy>Senger, Peter Prof. Dr.</cp:lastModifiedBy>
  <cp:revision>566</cp:revision>
  <dcterms:created xsi:type="dcterms:W3CDTF">2014-05-26T12:55:19Z</dcterms:created>
  <dcterms:modified xsi:type="dcterms:W3CDTF">2018-08-22T05:57:54Z</dcterms:modified>
</cp:coreProperties>
</file>