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87" r:id="rId3"/>
    <p:sldMasterId id="2147483700" r:id="rId4"/>
  </p:sldMasterIdLst>
  <p:notesMasterIdLst>
    <p:notesMasterId r:id="rId86"/>
  </p:notesMasterIdLst>
  <p:sldIdLst>
    <p:sldId id="256" r:id="rId5"/>
    <p:sldId id="259" r:id="rId6"/>
    <p:sldId id="401" r:id="rId7"/>
    <p:sldId id="400" r:id="rId8"/>
    <p:sldId id="402" r:id="rId9"/>
    <p:sldId id="403" r:id="rId10"/>
    <p:sldId id="404" r:id="rId11"/>
    <p:sldId id="405" r:id="rId12"/>
    <p:sldId id="406" r:id="rId13"/>
    <p:sldId id="407" r:id="rId14"/>
    <p:sldId id="408" r:id="rId15"/>
    <p:sldId id="409" r:id="rId16"/>
    <p:sldId id="410" r:id="rId17"/>
    <p:sldId id="411" r:id="rId18"/>
    <p:sldId id="412" r:id="rId19"/>
    <p:sldId id="413" r:id="rId20"/>
    <p:sldId id="414" r:id="rId21"/>
    <p:sldId id="415" r:id="rId22"/>
    <p:sldId id="416" r:id="rId23"/>
    <p:sldId id="417" r:id="rId24"/>
    <p:sldId id="418" r:id="rId25"/>
    <p:sldId id="419" r:id="rId26"/>
    <p:sldId id="370" r:id="rId27"/>
    <p:sldId id="371" r:id="rId28"/>
    <p:sldId id="372" r:id="rId29"/>
    <p:sldId id="262" r:id="rId30"/>
    <p:sldId id="263" r:id="rId31"/>
    <p:sldId id="264" r:id="rId32"/>
    <p:sldId id="267" r:id="rId33"/>
    <p:sldId id="363" r:id="rId34"/>
    <p:sldId id="355" r:id="rId35"/>
    <p:sldId id="380" r:id="rId36"/>
    <p:sldId id="381" r:id="rId37"/>
    <p:sldId id="374" r:id="rId38"/>
    <p:sldId id="377" r:id="rId39"/>
    <p:sldId id="378" r:id="rId40"/>
    <p:sldId id="352" r:id="rId41"/>
    <p:sldId id="332" r:id="rId42"/>
    <p:sldId id="358" r:id="rId43"/>
    <p:sldId id="359" r:id="rId44"/>
    <p:sldId id="379" r:id="rId45"/>
    <p:sldId id="382" r:id="rId46"/>
    <p:sldId id="383" r:id="rId47"/>
    <p:sldId id="384" r:id="rId48"/>
    <p:sldId id="385" r:id="rId49"/>
    <p:sldId id="386" r:id="rId50"/>
    <p:sldId id="387" r:id="rId51"/>
    <p:sldId id="388" r:id="rId52"/>
    <p:sldId id="389" r:id="rId53"/>
    <p:sldId id="390" r:id="rId54"/>
    <p:sldId id="391" r:id="rId55"/>
    <p:sldId id="392" r:id="rId56"/>
    <p:sldId id="393" r:id="rId57"/>
    <p:sldId id="394" r:id="rId58"/>
    <p:sldId id="395" r:id="rId59"/>
    <p:sldId id="396" r:id="rId60"/>
    <p:sldId id="347" r:id="rId61"/>
    <p:sldId id="335" r:id="rId62"/>
    <p:sldId id="336" r:id="rId63"/>
    <p:sldId id="399" r:id="rId64"/>
    <p:sldId id="337" r:id="rId65"/>
    <p:sldId id="338" r:id="rId66"/>
    <p:sldId id="342" r:id="rId67"/>
    <p:sldId id="398" r:id="rId68"/>
    <p:sldId id="354" r:id="rId69"/>
    <p:sldId id="353" r:id="rId70"/>
    <p:sldId id="364" r:id="rId71"/>
    <p:sldId id="365" r:id="rId72"/>
    <p:sldId id="367" r:id="rId73"/>
    <p:sldId id="368" r:id="rId74"/>
    <p:sldId id="366" r:id="rId75"/>
    <p:sldId id="351" r:id="rId76"/>
    <p:sldId id="362" r:id="rId77"/>
    <p:sldId id="343" r:id="rId78"/>
    <p:sldId id="344" r:id="rId79"/>
    <p:sldId id="345" r:id="rId80"/>
    <p:sldId id="356" r:id="rId81"/>
    <p:sldId id="357" r:id="rId82"/>
    <p:sldId id="307" r:id="rId83"/>
    <p:sldId id="308" r:id="rId84"/>
    <p:sldId id="312" r:id="rId85"/>
  </p:sldIdLst>
  <p:sldSz cx="9144000" cy="6858000" type="screen4x3"/>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858"/>
    <p:restoredTop sz="94760"/>
  </p:normalViewPr>
  <p:slideViewPr>
    <p:cSldViewPr snapToGrid="0" snapToObjects="1">
      <p:cViewPr>
        <p:scale>
          <a:sx n="120" d="100"/>
          <a:sy n="120" d="100"/>
        </p:scale>
        <p:origin x="1960" y="-2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70" Type="http://schemas.openxmlformats.org/officeDocument/2006/relationships/slide" Target="slides/slide66.xml"/><Relationship Id="rId71" Type="http://schemas.openxmlformats.org/officeDocument/2006/relationships/slide" Target="slides/slide67.xml"/><Relationship Id="rId72" Type="http://schemas.openxmlformats.org/officeDocument/2006/relationships/slide" Target="slides/slide68.xml"/><Relationship Id="rId73" Type="http://schemas.openxmlformats.org/officeDocument/2006/relationships/slide" Target="slides/slide69.xml"/><Relationship Id="rId74" Type="http://schemas.openxmlformats.org/officeDocument/2006/relationships/slide" Target="slides/slide70.xml"/><Relationship Id="rId75" Type="http://schemas.openxmlformats.org/officeDocument/2006/relationships/slide" Target="slides/slide71.xml"/><Relationship Id="rId76" Type="http://schemas.openxmlformats.org/officeDocument/2006/relationships/slide" Target="slides/slide72.xml"/><Relationship Id="rId77" Type="http://schemas.openxmlformats.org/officeDocument/2006/relationships/slide" Target="slides/slide73.xml"/><Relationship Id="rId78" Type="http://schemas.openxmlformats.org/officeDocument/2006/relationships/slide" Target="slides/slide74.xml"/><Relationship Id="rId79" Type="http://schemas.openxmlformats.org/officeDocument/2006/relationships/slide" Target="slides/slide75.xml"/><Relationship Id="rId90" Type="http://schemas.openxmlformats.org/officeDocument/2006/relationships/tableStyles" Target="tableStyles.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slide" Target="slides/slide64.xml"/><Relationship Id="rId69" Type="http://schemas.openxmlformats.org/officeDocument/2006/relationships/slide" Target="slides/slide65.xml"/><Relationship Id="rId80" Type="http://schemas.openxmlformats.org/officeDocument/2006/relationships/slide" Target="slides/slide76.xml"/><Relationship Id="rId81" Type="http://schemas.openxmlformats.org/officeDocument/2006/relationships/slide" Target="slides/slide77.xml"/><Relationship Id="rId82" Type="http://schemas.openxmlformats.org/officeDocument/2006/relationships/slide" Target="slides/slide78.xml"/><Relationship Id="rId83" Type="http://schemas.openxmlformats.org/officeDocument/2006/relationships/slide" Target="slides/slide79.xml"/><Relationship Id="rId84" Type="http://schemas.openxmlformats.org/officeDocument/2006/relationships/slide" Target="slides/slide80.xml"/><Relationship Id="rId85" Type="http://schemas.openxmlformats.org/officeDocument/2006/relationships/slide" Target="slides/slide81.xml"/><Relationship Id="rId86" Type="http://schemas.openxmlformats.org/officeDocument/2006/relationships/notesMaster" Target="notesMasters/notesMaster1.xml"/><Relationship Id="rId87" Type="http://schemas.openxmlformats.org/officeDocument/2006/relationships/presProps" Target="presProps.xml"/><Relationship Id="rId88" Type="http://schemas.openxmlformats.org/officeDocument/2006/relationships/viewProps" Target="viewProps.xml"/><Relationship Id="rId89"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0" name="PlaceHolder 1"/>
          <p:cNvSpPr>
            <a:spLocks noGrp="1"/>
          </p:cNvSpPr>
          <p:nvPr>
            <p:ph type="body"/>
          </p:nvPr>
        </p:nvSpPr>
        <p:spPr>
          <a:xfrm>
            <a:off x="777240" y="4777560"/>
            <a:ext cx="6217560" cy="4525920"/>
          </a:xfrm>
          <a:prstGeom prst="rect">
            <a:avLst/>
          </a:prstGeom>
        </p:spPr>
        <p:txBody>
          <a:bodyPr lIns="0" tIns="0" rIns="0" bIns="0"/>
          <a:lstStyle/>
          <a:p>
            <a:r>
              <a:rPr lang="en-US" sz="2000" b="0" strike="noStrike" spc="-1">
                <a:solidFill>
                  <a:srgbClr val="000000"/>
                </a:solidFill>
                <a:uFill>
                  <a:solidFill>
                    <a:srgbClr val="FFFFFF"/>
                  </a:solidFill>
                </a:uFill>
                <a:latin typeface="Arial"/>
              </a:rPr>
              <a:t>Click to edit the notes format</a:t>
            </a:r>
          </a:p>
        </p:txBody>
      </p:sp>
      <p:sp>
        <p:nvSpPr>
          <p:cNvPr id="381" name="PlaceHolder 2"/>
          <p:cNvSpPr>
            <a:spLocks noGrp="1"/>
          </p:cNvSpPr>
          <p:nvPr>
            <p:ph type="hdr"/>
          </p:nvPr>
        </p:nvSpPr>
        <p:spPr>
          <a:xfrm>
            <a:off x="0" y="0"/>
            <a:ext cx="3372840" cy="502560"/>
          </a:xfrm>
          <a:prstGeom prst="rect">
            <a:avLst/>
          </a:prstGeom>
        </p:spPr>
        <p:txBody>
          <a:bodyPr lIns="0" tIns="0" rIns="0" bIns="0"/>
          <a:lstStyle/>
          <a:p>
            <a:r>
              <a:rPr lang="en-US" sz="1400" b="0" strike="noStrike" spc="-1">
                <a:solidFill>
                  <a:srgbClr val="000000"/>
                </a:solidFill>
                <a:uFill>
                  <a:solidFill>
                    <a:srgbClr val="FFFFFF"/>
                  </a:solidFill>
                </a:uFill>
                <a:latin typeface="Times New Roman"/>
              </a:rPr>
              <a:t>&lt;header&gt;</a:t>
            </a:r>
          </a:p>
        </p:txBody>
      </p:sp>
      <p:sp>
        <p:nvSpPr>
          <p:cNvPr id="382" name="PlaceHolder 3"/>
          <p:cNvSpPr>
            <a:spLocks noGrp="1"/>
          </p:cNvSpPr>
          <p:nvPr>
            <p:ph type="dt"/>
          </p:nvPr>
        </p:nvSpPr>
        <p:spPr>
          <a:xfrm>
            <a:off x="4399200" y="0"/>
            <a:ext cx="3372840" cy="502560"/>
          </a:xfrm>
          <a:prstGeom prst="rect">
            <a:avLst/>
          </a:prstGeom>
        </p:spPr>
        <p:txBody>
          <a:bodyPr lIns="0" tIns="0" rIns="0" bIns="0"/>
          <a:lstStyle/>
          <a:p>
            <a:pPr algn="r"/>
            <a:r>
              <a:rPr lang="en-US" sz="1400" b="0" strike="noStrike" spc="-1">
                <a:solidFill>
                  <a:srgbClr val="000000"/>
                </a:solidFill>
                <a:uFill>
                  <a:solidFill>
                    <a:srgbClr val="FFFFFF"/>
                  </a:solidFill>
                </a:uFill>
                <a:latin typeface="Times New Roman"/>
              </a:rPr>
              <a:t>&lt;date/time&gt;</a:t>
            </a:r>
          </a:p>
        </p:txBody>
      </p:sp>
      <p:sp>
        <p:nvSpPr>
          <p:cNvPr id="383" name="PlaceHolder 4"/>
          <p:cNvSpPr>
            <a:spLocks noGrp="1"/>
          </p:cNvSpPr>
          <p:nvPr>
            <p:ph type="ftr"/>
          </p:nvPr>
        </p:nvSpPr>
        <p:spPr>
          <a:xfrm>
            <a:off x="0" y="9555480"/>
            <a:ext cx="3372840" cy="502560"/>
          </a:xfrm>
          <a:prstGeom prst="rect">
            <a:avLst/>
          </a:prstGeom>
        </p:spPr>
        <p:txBody>
          <a:bodyPr lIns="0" tIns="0" rIns="0" bIns="0" anchor="b"/>
          <a:lstStyle/>
          <a:p>
            <a:r>
              <a:rPr lang="en-US" sz="1400" b="0" strike="noStrike" spc="-1">
                <a:solidFill>
                  <a:srgbClr val="000000"/>
                </a:solidFill>
                <a:uFill>
                  <a:solidFill>
                    <a:srgbClr val="FFFFFF"/>
                  </a:solidFill>
                </a:uFill>
                <a:latin typeface="Times New Roman"/>
              </a:rPr>
              <a:t>&lt;footer&gt;</a:t>
            </a:r>
          </a:p>
        </p:txBody>
      </p:sp>
      <p:sp>
        <p:nvSpPr>
          <p:cNvPr id="384" name="PlaceHolder 5"/>
          <p:cNvSpPr>
            <a:spLocks noGrp="1"/>
          </p:cNvSpPr>
          <p:nvPr>
            <p:ph type="sldNum"/>
          </p:nvPr>
        </p:nvSpPr>
        <p:spPr>
          <a:xfrm>
            <a:off x="4399200" y="9555480"/>
            <a:ext cx="3372840" cy="502560"/>
          </a:xfrm>
          <a:prstGeom prst="rect">
            <a:avLst/>
          </a:prstGeom>
        </p:spPr>
        <p:txBody>
          <a:bodyPr lIns="0" tIns="0" rIns="0" bIns="0" anchor="b"/>
          <a:lstStyle/>
          <a:p>
            <a:pPr algn="r"/>
            <a:fld id="{2067D824-112A-4F1B-BD21-A5DE7A7EA95E}" type="slidenum">
              <a:rPr lang="en-US" sz="1400" b="0" strike="noStrike" spc="-1">
                <a:solidFill>
                  <a:srgbClr val="000000"/>
                </a:solidFill>
                <a:uFill>
                  <a:solidFill>
                    <a:srgbClr val="FFFFFF"/>
                  </a:solidFill>
                </a:uFill>
                <a:latin typeface="Times New Roman"/>
              </a:rPr>
              <a:t>‹#›</a:t>
            </a:fld>
            <a:endParaRPr lang="en-US" sz="1400" b="0" strike="noStrike" spc="-1">
              <a:solidFill>
                <a:srgbClr val="000000"/>
              </a:solidFill>
              <a:uFill>
                <a:solidFill>
                  <a:srgbClr val="FFFFFF"/>
                </a:solidFill>
              </a:u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 name="Shape 326"/>
          <p:cNvSpPr>
            <a:spLocks noGrp="1" noRot="1" noChangeAspect="1"/>
          </p:cNvSpPr>
          <p:nvPr>
            <p:ph type="sldImg"/>
          </p:nvPr>
        </p:nvSpPr>
        <p:spPr>
          <a:xfrm>
            <a:off x="1143000" y="685800"/>
            <a:ext cx="4572000" cy="3429000"/>
          </a:xfrm>
          <a:prstGeom prst="rect">
            <a:avLst/>
          </a:prstGeom>
        </p:spPr>
        <p:txBody>
          <a:bodyPr/>
          <a:lstStyle/>
          <a:p>
            <a:endParaRPr/>
          </a:p>
        </p:txBody>
      </p:sp>
      <p:sp>
        <p:nvSpPr>
          <p:cNvPr id="327" name="Shape 327"/>
          <p:cNvSpPr>
            <a:spLocks noGrp="1"/>
          </p:cNvSpPr>
          <p:nvPr>
            <p:ph type="body" sz="quarter" idx="1"/>
          </p:nvPr>
        </p:nvSpPr>
        <p:spPr>
          <a:prstGeom prst="rect">
            <a:avLst/>
          </a:prstGeom>
        </p:spPr>
        <p:txBody>
          <a:bodyPr/>
          <a:lstStyle>
            <a:lvl1pPr>
              <a:lnSpc>
                <a:spcPct val="100000"/>
              </a:lnSpc>
              <a:defRPr>
                <a:latin typeface="Lucida Grande"/>
                <a:ea typeface="Lucida Grande"/>
                <a:cs typeface="Lucida Grande"/>
                <a:sym typeface="Lucida Grande"/>
              </a:defRPr>
            </a:lvl1pPr>
          </a:lstStyle>
          <a:p>
            <a:r>
              <a:t>Content Slide</a:t>
            </a:r>
          </a:p>
        </p:txBody>
      </p:sp>
    </p:spTree>
    <p:extLst>
      <p:ext uri="{BB962C8B-B14F-4D97-AF65-F5344CB8AC3E}">
        <p14:creationId xmlns:p14="http://schemas.microsoft.com/office/powerpoint/2010/main" val="568237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 name="CustomShape 1"/>
          <p:cNvSpPr/>
          <p:nvPr/>
        </p:nvSpPr>
        <p:spPr>
          <a:xfrm>
            <a:off x="0" y="-1101600"/>
            <a:ext cx="360" cy="548208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68440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CustomShape 1"/>
          <p:cNvSpPr/>
          <p:nvPr/>
        </p:nvSpPr>
        <p:spPr>
          <a:xfrm>
            <a:off x="0" y="-1101600"/>
            <a:ext cx="1080" cy="54889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083125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CustomShape 1"/>
          <p:cNvSpPr/>
          <p:nvPr/>
        </p:nvSpPr>
        <p:spPr>
          <a:xfrm>
            <a:off x="755640" y="5078520"/>
            <a:ext cx="6035400" cy="47984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235608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CustomShape 1"/>
          <p:cNvSpPr/>
          <p:nvPr/>
        </p:nvSpPr>
        <p:spPr>
          <a:xfrm>
            <a:off x="755640" y="5078520"/>
            <a:ext cx="6035400" cy="479844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12195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CustomShape 1"/>
          <p:cNvSpPr/>
          <p:nvPr/>
        </p:nvSpPr>
        <p:spPr>
          <a:xfrm>
            <a:off x="777960" y="4776840"/>
            <a:ext cx="6202440" cy="451188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8528784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Shape 350"/>
          <p:cNvSpPr>
            <a:spLocks noGrp="1" noRot="1" noChangeAspect="1"/>
          </p:cNvSpPr>
          <p:nvPr>
            <p:ph type="sldImg"/>
          </p:nvPr>
        </p:nvSpPr>
        <p:spPr>
          <a:xfrm>
            <a:off x="1143000" y="685800"/>
            <a:ext cx="4572000" cy="3429000"/>
          </a:xfrm>
          <a:prstGeom prst="rect">
            <a:avLst/>
          </a:prstGeom>
        </p:spPr>
        <p:txBody>
          <a:bodyPr/>
          <a:lstStyle/>
          <a:p>
            <a:endParaRPr/>
          </a:p>
        </p:txBody>
      </p:sp>
      <p:sp>
        <p:nvSpPr>
          <p:cNvPr id="351" name="Shape 351"/>
          <p:cNvSpPr>
            <a:spLocks noGrp="1"/>
          </p:cNvSpPr>
          <p:nvPr>
            <p:ph type="body" sz="quarter" idx="1"/>
          </p:nvPr>
        </p:nvSpPr>
        <p:spPr>
          <a:prstGeom prst="rect">
            <a:avLst/>
          </a:prstGeom>
        </p:spPr>
        <p:txBody>
          <a:bodyPr/>
          <a:lstStyle>
            <a:lvl1pPr>
              <a:lnSpc>
                <a:spcPct val="100000"/>
              </a:lnSpc>
              <a:defRPr>
                <a:latin typeface="Lucida Grande"/>
                <a:ea typeface="Lucida Grande"/>
                <a:cs typeface="Lucida Grande"/>
                <a:sym typeface="Lucida Grande"/>
              </a:defRPr>
            </a:lvl1pPr>
          </a:lstStyle>
          <a:p>
            <a:r>
              <a:t>Content Slide</a:t>
            </a:r>
          </a:p>
        </p:txBody>
      </p:sp>
    </p:spTree>
    <p:extLst>
      <p:ext uri="{BB962C8B-B14F-4D97-AF65-F5344CB8AC3E}">
        <p14:creationId xmlns:p14="http://schemas.microsoft.com/office/powerpoint/2010/main" val="1700803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Shape 362"/>
          <p:cNvSpPr>
            <a:spLocks noGrp="1" noRot="1" noChangeAspect="1"/>
          </p:cNvSpPr>
          <p:nvPr>
            <p:ph type="sldImg"/>
          </p:nvPr>
        </p:nvSpPr>
        <p:spPr>
          <a:xfrm>
            <a:off x="1143000" y="685800"/>
            <a:ext cx="4572000" cy="3429000"/>
          </a:xfrm>
          <a:prstGeom prst="rect">
            <a:avLst/>
          </a:prstGeom>
        </p:spPr>
        <p:txBody>
          <a:bodyPr/>
          <a:lstStyle/>
          <a:p>
            <a:endParaRPr/>
          </a:p>
        </p:txBody>
      </p:sp>
      <p:sp>
        <p:nvSpPr>
          <p:cNvPr id="363" name="Shape 363"/>
          <p:cNvSpPr>
            <a:spLocks noGrp="1"/>
          </p:cNvSpPr>
          <p:nvPr>
            <p:ph type="body" sz="quarter" idx="1"/>
          </p:nvPr>
        </p:nvSpPr>
        <p:spPr>
          <a:prstGeom prst="rect">
            <a:avLst/>
          </a:prstGeom>
        </p:spPr>
        <p:txBody>
          <a:bodyPr/>
          <a:lstStyle>
            <a:lvl1pPr>
              <a:lnSpc>
                <a:spcPct val="100000"/>
              </a:lnSpc>
              <a:defRPr>
                <a:latin typeface="Lucida Grande"/>
                <a:ea typeface="Lucida Grande"/>
                <a:cs typeface="Lucida Grande"/>
                <a:sym typeface="Lucida Grande"/>
              </a:defRPr>
            </a:lvl1pPr>
          </a:lstStyle>
          <a:p>
            <a:r>
              <a:t>Content Slide</a:t>
            </a:r>
          </a:p>
        </p:txBody>
      </p:sp>
    </p:spTree>
    <p:extLst>
      <p:ext uri="{BB962C8B-B14F-4D97-AF65-F5344CB8AC3E}">
        <p14:creationId xmlns:p14="http://schemas.microsoft.com/office/powerpoint/2010/main" val="1490057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xfrm>
            <a:off x="1143000" y="685800"/>
            <a:ext cx="4572000" cy="3429000"/>
          </a:xfrm>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lvl1pPr>
              <a:lnSpc>
                <a:spcPct val="100000"/>
              </a:lnSpc>
              <a:defRPr>
                <a:latin typeface="Lucida Grande"/>
                <a:ea typeface="Lucida Grande"/>
                <a:cs typeface="Lucida Grande"/>
                <a:sym typeface="Lucida Grande"/>
              </a:defRPr>
            </a:lvl1pPr>
          </a:lstStyle>
          <a:p>
            <a:r>
              <a:t>Content Slide</a:t>
            </a:r>
          </a:p>
        </p:txBody>
      </p:sp>
    </p:spTree>
    <p:extLst>
      <p:ext uri="{BB962C8B-B14F-4D97-AF65-F5344CB8AC3E}">
        <p14:creationId xmlns:p14="http://schemas.microsoft.com/office/powerpoint/2010/main" val="41256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xfrm>
            <a:off x="1143000" y="685800"/>
            <a:ext cx="4572000" cy="3429000"/>
          </a:xfrm>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lvl1pPr>
              <a:lnSpc>
                <a:spcPct val="100000"/>
              </a:lnSpc>
              <a:defRPr>
                <a:latin typeface="Lucida Grande"/>
                <a:ea typeface="Lucida Grande"/>
                <a:cs typeface="Lucida Grande"/>
                <a:sym typeface="Lucida Grande"/>
              </a:defRPr>
            </a:lvl1pPr>
          </a:lstStyle>
          <a:p>
            <a:r>
              <a:t>Content Slide</a:t>
            </a:r>
          </a:p>
        </p:txBody>
      </p:sp>
    </p:spTree>
    <p:extLst>
      <p:ext uri="{BB962C8B-B14F-4D97-AF65-F5344CB8AC3E}">
        <p14:creationId xmlns:p14="http://schemas.microsoft.com/office/powerpoint/2010/main" val="1859345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Shape 409"/>
          <p:cNvSpPr>
            <a:spLocks noGrp="1" noRot="1" noChangeAspect="1"/>
          </p:cNvSpPr>
          <p:nvPr>
            <p:ph type="sldImg"/>
          </p:nvPr>
        </p:nvSpPr>
        <p:spPr>
          <a:xfrm>
            <a:off x="1143000" y="685800"/>
            <a:ext cx="4572000" cy="3429000"/>
          </a:xfrm>
          <a:prstGeom prst="rect">
            <a:avLst/>
          </a:prstGeom>
        </p:spPr>
        <p:txBody>
          <a:bodyPr/>
          <a:lstStyle/>
          <a:p>
            <a:endParaRPr/>
          </a:p>
        </p:txBody>
      </p:sp>
      <p:sp>
        <p:nvSpPr>
          <p:cNvPr id="410" name="Shape 410"/>
          <p:cNvSpPr>
            <a:spLocks noGrp="1"/>
          </p:cNvSpPr>
          <p:nvPr>
            <p:ph type="body" sz="quarter" idx="1"/>
          </p:nvPr>
        </p:nvSpPr>
        <p:spPr>
          <a:prstGeom prst="rect">
            <a:avLst/>
          </a:prstGeom>
        </p:spPr>
        <p:txBody>
          <a:bodyPr/>
          <a:lstStyle>
            <a:lvl1pPr>
              <a:lnSpc>
                <a:spcPct val="100000"/>
              </a:lnSpc>
              <a:defRPr>
                <a:latin typeface="Lucida Grande"/>
                <a:ea typeface="Lucida Grande"/>
                <a:cs typeface="Lucida Grande"/>
                <a:sym typeface="Lucida Grande"/>
              </a:defRPr>
            </a:lvl1pPr>
          </a:lstStyle>
          <a:p>
            <a:r>
              <a:t>Content Slide</a:t>
            </a:r>
          </a:p>
        </p:txBody>
      </p:sp>
    </p:spTree>
    <p:extLst>
      <p:ext uri="{BB962C8B-B14F-4D97-AF65-F5344CB8AC3E}">
        <p14:creationId xmlns:p14="http://schemas.microsoft.com/office/powerpoint/2010/main" val="4724181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xfrm>
            <a:off x="1143000" y="685800"/>
            <a:ext cx="4572000" cy="3429000"/>
          </a:xfrm>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lvl1pPr>
              <a:lnSpc>
                <a:spcPct val="100000"/>
              </a:lnSpc>
              <a:defRPr>
                <a:latin typeface="Lucida Grande"/>
                <a:ea typeface="Lucida Grande"/>
                <a:cs typeface="Lucida Grande"/>
                <a:sym typeface="Lucida Grande"/>
              </a:defRPr>
            </a:lvl1pPr>
          </a:lstStyle>
          <a:p>
            <a:r>
              <a:t>Content Slide</a:t>
            </a:r>
          </a:p>
        </p:txBody>
      </p:sp>
    </p:spTree>
    <p:extLst>
      <p:ext uri="{BB962C8B-B14F-4D97-AF65-F5344CB8AC3E}">
        <p14:creationId xmlns:p14="http://schemas.microsoft.com/office/powerpoint/2010/main" val="4568655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Shape 439"/>
          <p:cNvSpPr>
            <a:spLocks noGrp="1" noRot="1" noChangeAspect="1"/>
          </p:cNvSpPr>
          <p:nvPr>
            <p:ph type="sldImg"/>
          </p:nvPr>
        </p:nvSpPr>
        <p:spPr>
          <a:xfrm>
            <a:off x="1143000" y="685800"/>
            <a:ext cx="4572000" cy="3429000"/>
          </a:xfrm>
          <a:prstGeom prst="rect">
            <a:avLst/>
          </a:prstGeom>
        </p:spPr>
        <p:txBody>
          <a:bodyPr/>
          <a:lstStyle/>
          <a:p>
            <a:endParaRPr/>
          </a:p>
        </p:txBody>
      </p:sp>
      <p:sp>
        <p:nvSpPr>
          <p:cNvPr id="440" name="Shape 440"/>
          <p:cNvSpPr>
            <a:spLocks noGrp="1"/>
          </p:cNvSpPr>
          <p:nvPr>
            <p:ph type="body" sz="quarter" idx="1"/>
          </p:nvPr>
        </p:nvSpPr>
        <p:spPr>
          <a:prstGeom prst="rect">
            <a:avLst/>
          </a:prstGeom>
        </p:spPr>
        <p:txBody>
          <a:bodyPr/>
          <a:lstStyle>
            <a:lvl1pPr>
              <a:lnSpc>
                <a:spcPct val="100000"/>
              </a:lnSpc>
              <a:defRPr>
                <a:latin typeface="Lucida Grande"/>
                <a:ea typeface="Lucida Grande"/>
                <a:cs typeface="Lucida Grande"/>
                <a:sym typeface="Lucida Grande"/>
              </a:defRPr>
            </a:lvl1pPr>
          </a:lstStyle>
          <a:p>
            <a:r>
              <a:t>Content Slide</a:t>
            </a:r>
          </a:p>
        </p:txBody>
      </p:sp>
    </p:spTree>
    <p:extLst>
      <p:ext uri="{BB962C8B-B14F-4D97-AF65-F5344CB8AC3E}">
        <p14:creationId xmlns:p14="http://schemas.microsoft.com/office/powerpoint/2010/main" val="1423213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 name="Shape 451"/>
          <p:cNvSpPr>
            <a:spLocks noGrp="1" noRot="1" noChangeAspect="1"/>
          </p:cNvSpPr>
          <p:nvPr>
            <p:ph type="sldImg"/>
          </p:nvPr>
        </p:nvSpPr>
        <p:spPr>
          <a:xfrm>
            <a:off x="1143000" y="685800"/>
            <a:ext cx="4572000" cy="3429000"/>
          </a:xfrm>
          <a:prstGeom prst="rect">
            <a:avLst/>
          </a:prstGeom>
        </p:spPr>
        <p:txBody>
          <a:bodyPr/>
          <a:lstStyle/>
          <a:p>
            <a:endParaRPr/>
          </a:p>
        </p:txBody>
      </p:sp>
      <p:sp>
        <p:nvSpPr>
          <p:cNvPr id="452" name="Shape 452"/>
          <p:cNvSpPr>
            <a:spLocks noGrp="1"/>
          </p:cNvSpPr>
          <p:nvPr>
            <p:ph type="body" sz="quarter" idx="1"/>
          </p:nvPr>
        </p:nvSpPr>
        <p:spPr>
          <a:prstGeom prst="rect">
            <a:avLst/>
          </a:prstGeom>
        </p:spPr>
        <p:txBody>
          <a:bodyPr/>
          <a:lstStyle>
            <a:lvl1pPr>
              <a:lnSpc>
                <a:spcPct val="100000"/>
              </a:lnSpc>
              <a:defRPr>
                <a:latin typeface="Lucida Grande"/>
                <a:ea typeface="Lucida Grande"/>
                <a:cs typeface="Lucida Grande"/>
                <a:sym typeface="Lucida Grande"/>
              </a:defRPr>
            </a:lvl1pPr>
          </a:lstStyle>
          <a:p>
            <a:r>
              <a:t>Content Slide</a:t>
            </a:r>
          </a:p>
        </p:txBody>
      </p:sp>
    </p:spTree>
    <p:extLst>
      <p:ext uri="{BB962C8B-B14F-4D97-AF65-F5344CB8AC3E}">
        <p14:creationId xmlns:p14="http://schemas.microsoft.com/office/powerpoint/2010/main" val="1850011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34"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35"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36"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37"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41"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43"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45"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46"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8"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5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51"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52"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54"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5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56"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58"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5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60"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62"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63"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65"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66"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67"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68"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70"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71"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72"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73"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74"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75"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0" name="Slide Number"/>
          <p:cNvSpPr txBox="1">
            <a:spLocks noGrp="1"/>
          </p:cNvSpPr>
          <p:nvPr>
            <p:ph type="sldNum" sz="quarter" idx="2"/>
          </p:nvPr>
        </p:nvSpPr>
        <p:spPr>
          <a:xfrm>
            <a:off x="4449997" y="6536531"/>
            <a:ext cx="239245" cy="228028"/>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58409745"/>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17"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1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19"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21"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22"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4"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26"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27"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28"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30"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3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32"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3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35"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36"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38"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39"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41"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42"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43"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44"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46"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47"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48"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49"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50"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51"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54"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55"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57" name="PlaceHolder 2"/>
          <p:cNvSpPr>
            <a:spLocks noGrp="1"/>
          </p:cNvSpPr>
          <p:nvPr>
            <p:ph type="body"/>
          </p:nvPr>
        </p:nvSpPr>
        <p:spPr>
          <a:xfrm>
            <a:off x="457200" y="1604520"/>
            <a:ext cx="822924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5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59"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60" name="PlaceHolder 3"/>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6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62"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6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64"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65"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66"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68"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69"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70"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7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7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73"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74"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76" name="PlaceHolder 2"/>
          <p:cNvSpPr>
            <a:spLocks noGrp="1"/>
          </p:cNvSpPr>
          <p:nvPr>
            <p:ph type="body"/>
          </p:nvPr>
        </p:nvSpPr>
        <p:spPr>
          <a:xfrm>
            <a:off x="457200" y="160452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77" name="PlaceHolder 3"/>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7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79"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0"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1"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2" name="PlaceHolder 5"/>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84" name="PlaceHolder 2"/>
          <p:cNvSpPr>
            <a:spLocks noGrp="1"/>
          </p:cNvSpPr>
          <p:nvPr>
            <p:ph type="body"/>
          </p:nvPr>
        </p:nvSpPr>
        <p:spPr>
          <a:xfrm>
            <a:off x="45720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5" name="PlaceHolder 3"/>
          <p:cNvSpPr>
            <a:spLocks noGrp="1"/>
          </p:cNvSpPr>
          <p:nvPr>
            <p:ph type="body"/>
          </p:nvPr>
        </p:nvSpPr>
        <p:spPr>
          <a:xfrm>
            <a:off x="323964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6" name="PlaceHolder 4"/>
          <p:cNvSpPr>
            <a:spLocks noGrp="1"/>
          </p:cNvSpPr>
          <p:nvPr>
            <p:ph type="body"/>
          </p:nvPr>
        </p:nvSpPr>
        <p:spPr>
          <a:xfrm>
            <a:off x="6022080" y="160452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7" name="PlaceHolder 5"/>
          <p:cNvSpPr>
            <a:spLocks noGrp="1"/>
          </p:cNvSpPr>
          <p:nvPr>
            <p:ph type="body"/>
          </p:nvPr>
        </p:nvSpPr>
        <p:spPr>
          <a:xfrm>
            <a:off x="602208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8" name="PlaceHolder 6"/>
          <p:cNvSpPr>
            <a:spLocks noGrp="1"/>
          </p:cNvSpPr>
          <p:nvPr>
            <p:ph type="body"/>
          </p:nvPr>
        </p:nvSpPr>
        <p:spPr>
          <a:xfrm>
            <a:off x="323964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9" name="PlaceHolder 7"/>
          <p:cNvSpPr>
            <a:spLocks noGrp="1"/>
          </p:cNvSpPr>
          <p:nvPr>
            <p:ph type="body"/>
          </p:nvPr>
        </p:nvSpPr>
        <p:spPr>
          <a:xfrm>
            <a:off x="457200" y="3682080"/>
            <a:ext cx="26496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45720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467424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457200" y="1604520"/>
            <a:ext cx="4015800" cy="397728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4674240" y="368208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en-US"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45720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4674240" y="1604520"/>
            <a:ext cx="401580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457200" y="3682080"/>
            <a:ext cx="8229240" cy="1896840"/>
          </a:xfrm>
          <a:prstGeom prst="rect">
            <a:avLst/>
          </a:prstGeom>
        </p:spPr>
        <p:txBody>
          <a:bodyPr lIns="0" tIns="0" rIns="0" bIns="0">
            <a:normAutofit/>
          </a:bodyPr>
          <a:lstStyle/>
          <a:p>
            <a:endParaRPr lang="en-US"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slideLayout" Target="../slideLayouts/slideLayout24.xml"/><Relationship Id="rId13" Type="http://schemas.openxmlformats.org/officeDocument/2006/relationships/slideLayout" Target="../slideLayouts/slideLayout25.xml"/><Relationship Id="rId14"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solidFill>
                  <a:srgbClr val="000000"/>
                </a:solidFill>
                <a:uFill>
                  <a:solidFill>
                    <a:srgbClr val="FFFFFF"/>
                  </a:solidFill>
                </a:uFill>
                <a:latin typeface="Arial"/>
              </a:rPr>
              <a:t>Click to edit the title text format</a:t>
            </a:r>
          </a:p>
        </p:txBody>
      </p:sp>
      <p:sp>
        <p:nvSpPr>
          <p:cNvPr id="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solidFill>
                  <a:srgbClr val="000000"/>
                </a:solidFill>
                <a:uFill>
                  <a:solidFill>
                    <a:srgbClr val="FFFFFF"/>
                  </a:solidFill>
                </a:uFill>
                <a:latin typeface="Arial"/>
              </a:rPr>
              <a:t>Click to edit the title text format</a:t>
            </a:r>
          </a:p>
        </p:txBody>
      </p:sp>
      <p:sp>
        <p:nvSpPr>
          <p:cNvPr id="39"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71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solidFill>
                  <a:srgbClr val="000000"/>
                </a:solidFill>
                <a:uFill>
                  <a:solidFill>
                    <a:srgbClr val="FFFFFF"/>
                  </a:solidFill>
                </a:uFill>
                <a:latin typeface="Arial"/>
              </a:rPr>
              <a:t>Click to edit the title text format</a:t>
            </a:r>
          </a:p>
        </p:txBody>
      </p:sp>
      <p:sp>
        <p:nvSpPr>
          <p:cNvPr id="115"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en-US" sz="4400" b="0" strike="noStrike" spc="-1">
                <a:solidFill>
                  <a:srgbClr val="000000"/>
                </a:solidFill>
                <a:uFill>
                  <a:solidFill>
                    <a:srgbClr val="FFFFFF"/>
                  </a:solidFill>
                </a:uFill>
                <a:latin typeface="Arial"/>
              </a:rPr>
              <a:t>Click to edit the title text format</a:t>
            </a:r>
          </a:p>
        </p:txBody>
      </p:sp>
      <p:sp>
        <p:nvSpPr>
          <p:cNvPr id="153" name="PlaceHolder 2"/>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uFill>
                  <a:solidFill>
                    <a:srgbClr val="FFFFFF"/>
                  </a:solidFill>
                </a:u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uFill>
                  <a:solidFill>
                    <a:srgbClr val="FFFFFF"/>
                  </a:solidFill>
                </a:u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uFill>
                  <a:solidFill>
                    <a:srgbClr val="FFFFFF"/>
                  </a:solidFill>
                </a:u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uFill>
                  <a:solidFill>
                    <a:srgbClr val="FFFFFF"/>
                  </a:solidFill>
                </a:u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11.png"/><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4" Type="http://schemas.openxmlformats.org/officeDocument/2006/relationships/notesSlide" Target="../notesSlides/notesSlide1.xml"/><Relationship Id="rId5" Type="http://schemas.openxmlformats.org/officeDocument/2006/relationships/image" Target="../media/image13.png"/><Relationship Id="rId1" Type="http://schemas.microsoft.com/office/2007/relationships/media" Target="../media/media1.mov"/><Relationship Id="rId2" Type="http://schemas.openxmlformats.org/officeDocument/2006/relationships/video" Target="../media/media1.mov"/></Relationships>
</file>

<file path=ppt/slides/_rels/slide14.xml.rels><?xml version="1.0" encoding="UTF-8" standalone="yes"?>
<Relationships xmlns="http://schemas.openxmlformats.org/package/2006/relationships"><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4" Type="http://schemas.openxmlformats.org/officeDocument/2006/relationships/image" Target="../media/image25.png"/><Relationship Id="rId15" Type="http://schemas.openxmlformats.org/officeDocument/2006/relationships/image" Target="../media/image26.png"/><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25.png"/><Relationship Id="rId7" Type="http://schemas.openxmlformats.org/officeDocument/2006/relationships/image" Target="../media/image26.pn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png"/><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1" Type="http://schemas.openxmlformats.org/officeDocument/2006/relationships/slideLayout" Target="../slideLayouts/slideLayout13.xml"/><Relationship Id="rId2"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 Id="rId3"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emf"/></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 Type="http://schemas.openxmlformats.org/officeDocument/2006/relationships/slideLayout" Target="../slideLayouts/slideLayout13.xml"/><Relationship Id="rId2"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6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png"/><Relationship Id="rId3"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9.png"/><Relationship Id="rId3" Type="http://schemas.openxmlformats.org/officeDocument/2006/relationships/image" Target="../media/image7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7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6.png"/><Relationship Id="rId3" Type="http://schemas.openxmlformats.org/officeDocument/2006/relationships/image" Target="../media/image7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9.png"/><Relationship Id="rId3" Type="http://schemas.openxmlformats.org/officeDocument/2006/relationships/image" Target="../media/image8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8" Type="http://schemas.openxmlformats.org/officeDocument/2006/relationships/image" Target="../media/image86.png"/><Relationship Id="rId9" Type="http://schemas.openxmlformats.org/officeDocument/2006/relationships/image" Target="../media/image87.png"/><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1.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2.jpeg"/><Relationship Id="rId3" Type="http://schemas.openxmlformats.org/officeDocument/2006/relationships/image" Target="../media/image9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4.jpeg"/><Relationship Id="rId3" Type="http://schemas.openxmlformats.org/officeDocument/2006/relationships/image" Target="../media/image95.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6.png"/><Relationship Id="rId3" Type="http://schemas.openxmlformats.org/officeDocument/2006/relationships/image" Target="../media/image9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0.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0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0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png"/><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1" Type="http://schemas.openxmlformats.org/officeDocument/2006/relationships/slideLayout" Target="../slideLayouts/slideLayout39.xml"/><Relationship Id="rId2" Type="http://schemas.openxmlformats.org/officeDocument/2006/relationships/image" Target="../media/image103.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image" Target="../media/image10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0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0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0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0.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1.e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2.emf"/><Relationship Id="rId3" Type="http://schemas.openxmlformats.org/officeDocument/2006/relationships/image" Target="../media/image113.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4.emf"/></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5.emf"/><Relationship Id="rId3" Type="http://schemas.openxmlformats.org/officeDocument/2006/relationships/image" Target="../media/image1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7.emf"/></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18.emf"/><Relationship Id="rId3" Type="http://schemas.openxmlformats.org/officeDocument/2006/relationships/image" Target="../media/image119.emf"/></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0.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4.xml.rels><?xml version="1.0" encoding="UTF-8" standalone="yes"?>
<Relationships xmlns="http://schemas.openxmlformats.org/package/2006/relationships"><Relationship Id="rId3" Type="http://schemas.openxmlformats.org/officeDocument/2006/relationships/image" Target="../media/image122.emf"/><Relationship Id="rId4" Type="http://schemas.openxmlformats.org/officeDocument/2006/relationships/image" Target="../media/image123.emf"/><Relationship Id="rId5" Type="http://schemas.openxmlformats.org/officeDocument/2006/relationships/image" Target="../media/image124.emf"/><Relationship Id="rId1" Type="http://schemas.openxmlformats.org/officeDocument/2006/relationships/slideLayout" Target="../slideLayouts/slideLayout39.xml"/><Relationship Id="rId2" Type="http://schemas.openxmlformats.org/officeDocument/2006/relationships/image" Target="../media/image121.emf"/></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5.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image" Target="../media/image126.emf"/></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127.png"/><Relationship Id="rId3" Type="http://schemas.openxmlformats.org/officeDocument/2006/relationships/image" Target="../media/image128.png"/></Relationships>
</file>

<file path=ppt/slides/_rels/slide78.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1" Type="http://schemas.openxmlformats.org/officeDocument/2006/relationships/slideLayout" Target="../slideLayouts/slideLayout26.xml"/><Relationship Id="rId2" Type="http://schemas.openxmlformats.org/officeDocument/2006/relationships/notesSlide" Target="../notesSlides/notesSlide14.xml"/></Relationships>
</file>

<file path=ppt/slides/_rels/slide79.xml.rels><?xml version="1.0" encoding="UTF-8" standalone="yes"?>
<Relationships xmlns="http://schemas.openxmlformats.org/package/2006/relationships"><Relationship Id="rId3" Type="http://schemas.openxmlformats.org/officeDocument/2006/relationships/image" Target="../media/image132.png"/><Relationship Id="rId4" Type="http://schemas.openxmlformats.org/officeDocument/2006/relationships/image" Target="../media/image133.png"/><Relationship Id="rId1" Type="http://schemas.openxmlformats.org/officeDocument/2006/relationships/slideLayout" Target="../slideLayouts/slideLayout13.xml"/><Relationship Id="rId2" Type="http://schemas.openxmlformats.org/officeDocument/2006/relationships/image" Target="../media/image13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image" Target="../media/image5.png"/><Relationship Id="rId3" Type="http://schemas.openxmlformats.org/officeDocument/2006/relationships/image" Target="../media/image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1.png"/><Relationship Id="rId3" Type="http://schemas.openxmlformats.org/officeDocument/2006/relationships/image" Target="../media/image13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8.png"/><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CustomShape 1"/>
          <p:cNvSpPr/>
          <p:nvPr/>
        </p:nvSpPr>
        <p:spPr>
          <a:xfrm>
            <a:off x="447482" y="316409"/>
            <a:ext cx="8383356" cy="2305800"/>
          </a:xfrm>
          <a:prstGeom prst="rect">
            <a:avLst/>
          </a:prstGeom>
          <a:noFill/>
          <a:ln>
            <a:noFill/>
          </a:ln>
        </p:spPr>
        <p:style>
          <a:lnRef idx="0">
            <a:scrgbClr r="0" g="0" b="0"/>
          </a:lnRef>
          <a:fillRef idx="0">
            <a:scrgbClr r="0" g="0" b="0"/>
          </a:fillRef>
          <a:effectRef idx="0">
            <a:scrgbClr r="0" g="0" b="0"/>
          </a:effectRef>
          <a:fontRef idx="minor"/>
        </p:style>
        <p:txBody>
          <a:bodyPr lIns="0" tIns="0" rIns="0" bIns="0" anchor="b"/>
          <a:lstStyle/>
          <a:p>
            <a:pPr algn="ctr"/>
            <a:r>
              <a:rPr lang="en-US" sz="2800" b="1" dirty="0"/>
              <a:t>Modern </a:t>
            </a:r>
            <a:r>
              <a:rPr lang="en-US" sz="2800" b="1" dirty="0" err="1"/>
              <a:t>EoS</a:t>
            </a:r>
            <a:r>
              <a:rPr lang="en-US" sz="2800" b="1" dirty="0"/>
              <a:t> constraints from compact star observations </a:t>
            </a:r>
            <a:r>
              <a:rPr lang="en-US" sz="2800" b="1" dirty="0" smtClean="0"/>
              <a:t> </a:t>
            </a:r>
            <a:endParaRPr lang="en-US" sz="2800" b="1" dirty="0"/>
          </a:p>
        </p:txBody>
      </p:sp>
      <p:sp>
        <p:nvSpPr>
          <p:cNvPr id="386" name="CustomShape 2"/>
          <p:cNvSpPr/>
          <p:nvPr/>
        </p:nvSpPr>
        <p:spPr>
          <a:xfrm>
            <a:off x="893160" y="3230357"/>
            <a:ext cx="7342200" cy="7790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en-US" sz="2200" b="0" strike="noStrike" spc="-1" dirty="0">
                <a:solidFill>
                  <a:srgbClr val="000000"/>
                </a:solidFill>
                <a:uFill>
                  <a:solidFill>
                    <a:srgbClr val="FFFFFF"/>
                  </a:solidFill>
                </a:uFill>
                <a:latin typeface="Helvetica Light"/>
                <a:ea typeface="Helvetica Light"/>
              </a:rPr>
              <a:t>David E. </a:t>
            </a:r>
            <a:r>
              <a:rPr lang="en-US" sz="2200" b="0" strike="noStrike" spc="-1" dirty="0" err="1">
                <a:solidFill>
                  <a:srgbClr val="000000"/>
                </a:solidFill>
                <a:uFill>
                  <a:solidFill>
                    <a:srgbClr val="FFFFFF"/>
                  </a:solidFill>
                </a:uFill>
                <a:latin typeface="Helvetica Light"/>
                <a:ea typeface="Helvetica Light"/>
              </a:rPr>
              <a:t>Álvarez</a:t>
            </a:r>
            <a:r>
              <a:rPr lang="en-US" sz="2200" b="0" strike="noStrike" spc="-1" dirty="0">
                <a:solidFill>
                  <a:srgbClr val="000000"/>
                </a:solidFill>
                <a:uFill>
                  <a:solidFill>
                    <a:srgbClr val="FFFFFF"/>
                  </a:solidFill>
                </a:uFill>
                <a:latin typeface="Helvetica Light"/>
                <a:ea typeface="Helvetica Light"/>
              </a:rPr>
              <a:t> Castillo</a:t>
            </a:r>
            <a:endParaRPr lang="en-US" sz="2200" b="0" strike="noStrike" spc="-1" dirty="0">
              <a:solidFill>
                <a:srgbClr val="000000"/>
              </a:solidFill>
              <a:uFill>
                <a:solidFill>
                  <a:srgbClr val="FFFFFF"/>
                </a:solidFill>
              </a:uFill>
              <a:latin typeface="Arial"/>
            </a:endParaRPr>
          </a:p>
          <a:p>
            <a:pPr algn="ctr">
              <a:lnSpc>
                <a:spcPct val="100000"/>
              </a:lnSpc>
            </a:pPr>
            <a:r>
              <a:rPr lang="en-US" sz="2200" b="1" i="1" strike="noStrike" spc="-1" dirty="0">
                <a:solidFill>
                  <a:srgbClr val="000000"/>
                </a:solidFill>
                <a:uFill>
                  <a:solidFill>
                    <a:srgbClr val="FFFFFF"/>
                  </a:solidFill>
                </a:uFill>
                <a:latin typeface="Helvetica Light"/>
                <a:ea typeface="Helvetica Light"/>
              </a:rPr>
              <a:t>Joint Institute for Nuclear Research</a:t>
            </a:r>
            <a:endParaRPr lang="en-US" sz="2200" b="0" strike="noStrike" spc="-1" dirty="0">
              <a:solidFill>
                <a:srgbClr val="000000"/>
              </a:solidFill>
              <a:uFill>
                <a:solidFill>
                  <a:srgbClr val="FFFFFF"/>
                </a:solidFill>
              </a:uFill>
              <a:latin typeface="Arial"/>
            </a:endParaRPr>
          </a:p>
        </p:txBody>
      </p:sp>
      <p:pic>
        <p:nvPicPr>
          <p:cNvPr id="387" name="compstarLogo.jpg"/>
          <p:cNvPicPr/>
          <p:nvPr/>
        </p:nvPicPr>
        <p:blipFill>
          <a:blip r:embed="rId2"/>
          <a:stretch/>
        </p:blipFill>
        <p:spPr>
          <a:xfrm>
            <a:off x="6642000" y="5018040"/>
            <a:ext cx="2305800" cy="1609920"/>
          </a:xfrm>
          <a:prstGeom prst="rect">
            <a:avLst/>
          </a:prstGeom>
          <a:ln w="12600">
            <a:noFill/>
          </a:ln>
        </p:spPr>
      </p:pic>
      <p:sp>
        <p:nvSpPr>
          <p:cNvPr id="388" name="CustomShape 3"/>
          <p:cNvSpPr/>
          <p:nvPr/>
        </p:nvSpPr>
        <p:spPr>
          <a:xfrm>
            <a:off x="1079047" y="4220029"/>
            <a:ext cx="7220880" cy="8269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endParaRPr lang="en-US" sz="2200" b="1" dirty="0" smtClean="0">
              <a:latin typeface="Helvetica Light" charset="0"/>
              <a:ea typeface="Helvetica Light" charset="0"/>
              <a:cs typeface="Helvetica Light" charset="0"/>
            </a:endParaRPr>
          </a:p>
          <a:p>
            <a:pPr algn="ctr"/>
            <a:r>
              <a:rPr lang="en-US" sz="2400" b="1" dirty="0"/>
              <a:t>Helmholtz International Summer </a:t>
            </a:r>
            <a:r>
              <a:rPr lang="en-US" sz="2400" b="1" dirty="0" smtClean="0"/>
              <a:t>School </a:t>
            </a:r>
            <a:r>
              <a:rPr lang="en-US" sz="2400" b="1" dirty="0"/>
              <a:t>on </a:t>
            </a:r>
            <a:endParaRPr lang="en-US" sz="2400" dirty="0"/>
          </a:p>
          <a:p>
            <a:pPr algn="ctr"/>
            <a:r>
              <a:rPr lang="en-US" sz="2400" b="1" dirty="0"/>
              <a:t>“Matter under Extreme Conditions” </a:t>
            </a:r>
            <a:endParaRPr lang="en-US" sz="2400" dirty="0"/>
          </a:p>
          <a:p>
            <a:pPr algn="ctr">
              <a:lnSpc>
                <a:spcPct val="100000"/>
              </a:lnSpc>
            </a:pPr>
            <a:r>
              <a:rPr lang="en-US" sz="2200" b="1" spc="-1" dirty="0" smtClean="0">
                <a:solidFill>
                  <a:srgbClr val="000000"/>
                </a:solidFill>
                <a:uFill>
                  <a:solidFill>
                    <a:srgbClr val="FFFFFF"/>
                  </a:solidFill>
                </a:uFill>
                <a:latin typeface="Helvetica Light"/>
                <a:ea typeface="Helvetica Light"/>
              </a:rPr>
              <a:t>August</a:t>
            </a:r>
            <a:r>
              <a:rPr lang="en-US" sz="2200" b="1" strike="noStrike" spc="-1" dirty="0" smtClean="0">
                <a:solidFill>
                  <a:srgbClr val="000000"/>
                </a:solidFill>
                <a:uFill>
                  <a:solidFill>
                    <a:srgbClr val="FFFFFF"/>
                  </a:solidFill>
                </a:uFill>
                <a:latin typeface="Helvetica Light"/>
                <a:ea typeface="Helvetica Light"/>
              </a:rPr>
              <a:t> </a:t>
            </a:r>
            <a:r>
              <a:rPr lang="en-US" sz="2200" b="1" spc="-1" dirty="0" smtClean="0">
                <a:solidFill>
                  <a:srgbClr val="000000"/>
                </a:solidFill>
                <a:uFill>
                  <a:solidFill>
                    <a:srgbClr val="FFFFFF"/>
                  </a:solidFill>
                </a:uFill>
                <a:latin typeface="Helvetica Light"/>
                <a:ea typeface="Helvetica Light"/>
              </a:rPr>
              <a:t>20</a:t>
            </a:r>
            <a:r>
              <a:rPr lang="en-US" sz="2200" b="1" strike="noStrike" spc="-1" dirty="0" smtClean="0">
                <a:solidFill>
                  <a:srgbClr val="000000"/>
                </a:solidFill>
                <a:uFill>
                  <a:solidFill>
                    <a:srgbClr val="FFFFFF"/>
                  </a:solidFill>
                </a:uFill>
                <a:latin typeface="Helvetica Light"/>
                <a:ea typeface="Helvetica Light"/>
              </a:rPr>
              <a:t>, </a:t>
            </a:r>
            <a:r>
              <a:rPr lang="en-US" sz="2200" b="1" strike="noStrike" spc="-1" dirty="0" smtClean="0">
                <a:solidFill>
                  <a:srgbClr val="000000"/>
                </a:solidFill>
                <a:uFill>
                  <a:solidFill>
                    <a:srgbClr val="FFFFFF"/>
                  </a:solidFill>
                </a:uFill>
                <a:latin typeface="Helvetica Light"/>
                <a:ea typeface="Helvetica Light"/>
              </a:rPr>
              <a:t>2018</a:t>
            </a:r>
            <a:endParaRPr lang="en-US" sz="2200" b="0" strike="noStrike" spc="-1" dirty="0">
              <a:solidFill>
                <a:srgbClr val="000000"/>
              </a:solidFill>
              <a:uFill>
                <a:solidFill>
                  <a:srgbClr val="FFFFFF"/>
                </a:solidFill>
              </a:uFill>
              <a:latin typeface="Arial"/>
            </a:endParaRPr>
          </a:p>
        </p:txBody>
      </p:sp>
      <p:pic>
        <p:nvPicPr>
          <p:cNvPr id="389" name="JINR_Dubna_logo.png"/>
          <p:cNvPicPr/>
          <p:nvPr/>
        </p:nvPicPr>
        <p:blipFill>
          <a:blip r:embed="rId3"/>
          <a:stretch/>
        </p:blipFill>
        <p:spPr>
          <a:xfrm>
            <a:off x="349920" y="4637520"/>
            <a:ext cx="1969560" cy="1957320"/>
          </a:xfrm>
          <a:prstGeom prst="rect">
            <a:avLst/>
          </a:prstGeom>
          <a:ln w="12600">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ns_masses.pdf" descr="ns_masses.pdf"/>
          <p:cNvPicPr>
            <a:picLocks noChangeAspect="1"/>
          </p:cNvPicPr>
          <p:nvPr/>
        </p:nvPicPr>
        <p:blipFill>
          <a:blip r:embed="rId2">
            <a:extLst/>
          </a:blip>
          <a:stretch>
            <a:fillRect/>
          </a:stretch>
        </p:blipFill>
        <p:spPr>
          <a:xfrm rot="16200000">
            <a:off x="2300879" y="-2404891"/>
            <a:ext cx="4311140" cy="10029388"/>
          </a:xfrm>
          <a:prstGeom prst="rect">
            <a:avLst/>
          </a:prstGeom>
          <a:ln w="12700">
            <a:miter lim="400000"/>
          </a:ln>
        </p:spPr>
      </p:pic>
      <p:sp>
        <p:nvSpPr>
          <p:cNvPr id="110" name="Line"/>
          <p:cNvSpPr/>
          <p:nvPr/>
        </p:nvSpPr>
        <p:spPr>
          <a:xfrm>
            <a:off x="432646" y="2356795"/>
            <a:ext cx="8047607" cy="1"/>
          </a:xfrm>
          <a:prstGeom prst="line">
            <a:avLst/>
          </a:prstGeom>
          <a:ln w="25400">
            <a:solidFill>
              <a:srgbClr val="000000"/>
            </a:solidFill>
            <a:custDash>
              <a:ds d="200000" sp="200000"/>
            </a:custDash>
            <a:miter lim="400000"/>
          </a:ln>
        </p:spPr>
        <p:txBody>
          <a:bodyPr lIns="35719" tIns="35719" rIns="35719" bIns="35719" anchor="ctr"/>
          <a:lstStyle/>
          <a:p>
            <a:pPr>
              <a:defRPr b="0">
                <a:latin typeface="Helvetica Light"/>
                <a:ea typeface="Helvetica Light"/>
                <a:cs typeface="Helvetica Light"/>
                <a:sym typeface="Helvetica Light"/>
              </a:defRPr>
            </a:pPr>
            <a:endParaRPr sz="1266"/>
          </a:p>
        </p:txBody>
      </p:sp>
      <p:sp>
        <p:nvSpPr>
          <p:cNvPr id="111" name="Line"/>
          <p:cNvSpPr/>
          <p:nvPr/>
        </p:nvSpPr>
        <p:spPr>
          <a:xfrm>
            <a:off x="450505" y="3133678"/>
            <a:ext cx="8011888" cy="1"/>
          </a:xfrm>
          <a:prstGeom prst="line">
            <a:avLst/>
          </a:prstGeom>
          <a:ln w="25400">
            <a:solidFill>
              <a:srgbClr val="000000"/>
            </a:solidFill>
            <a:custDash>
              <a:ds d="200000" sp="200000"/>
            </a:custDash>
            <a:miter lim="400000"/>
          </a:ln>
        </p:spPr>
        <p:txBody>
          <a:bodyPr lIns="35719" tIns="35719" rIns="35719" bIns="35719" anchor="ctr"/>
          <a:lstStyle/>
          <a:p>
            <a:pPr>
              <a:defRPr b="0">
                <a:latin typeface="Helvetica Light"/>
                <a:ea typeface="Helvetica Light"/>
                <a:cs typeface="Helvetica Light"/>
                <a:sym typeface="Helvetica Light"/>
              </a:defRPr>
            </a:pPr>
            <a:endParaRPr sz="1266"/>
          </a:p>
        </p:txBody>
      </p:sp>
      <p:sp>
        <p:nvSpPr>
          <p:cNvPr id="112" name="Triple"/>
          <p:cNvSpPr txBox="1"/>
          <p:nvPr/>
        </p:nvSpPr>
        <p:spPr>
          <a:xfrm rot="16200000">
            <a:off x="-613172" y="715965"/>
            <a:ext cx="2345811" cy="2338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lgn="l">
              <a:defRPr sz="1400">
                <a:solidFill>
                  <a:srgbClr val="C3971A"/>
                </a:solidFill>
              </a:defRPr>
            </a:lvl1pPr>
          </a:lstStyle>
          <a:p>
            <a:r>
              <a:rPr sz="984"/>
              <a:t>Triple</a:t>
            </a:r>
          </a:p>
        </p:txBody>
      </p:sp>
      <p:sp>
        <p:nvSpPr>
          <p:cNvPr id="113" name="MS Companion"/>
          <p:cNvSpPr txBox="1"/>
          <p:nvPr/>
        </p:nvSpPr>
        <p:spPr>
          <a:xfrm rot="16200000">
            <a:off x="-464344" y="715965"/>
            <a:ext cx="2345811" cy="2338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lgn="l">
              <a:defRPr sz="1400"/>
            </a:lvl1pPr>
          </a:lstStyle>
          <a:p>
            <a:r>
              <a:rPr sz="984"/>
              <a:t>MS Companion</a:t>
            </a:r>
          </a:p>
        </p:txBody>
      </p:sp>
      <p:sp>
        <p:nvSpPr>
          <p:cNvPr id="114" name="WD Companion"/>
          <p:cNvSpPr txBox="1"/>
          <p:nvPr/>
        </p:nvSpPr>
        <p:spPr>
          <a:xfrm rot="16200000">
            <a:off x="1140023" y="715965"/>
            <a:ext cx="2345811" cy="2338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lgn="l">
              <a:defRPr sz="1400">
                <a:solidFill>
                  <a:srgbClr val="773F9B"/>
                </a:solidFill>
              </a:defRPr>
            </a:lvl1pPr>
          </a:lstStyle>
          <a:p>
            <a:r>
              <a:rPr sz="984"/>
              <a:t>WD Companion</a:t>
            </a:r>
          </a:p>
        </p:txBody>
      </p:sp>
      <p:sp>
        <p:nvSpPr>
          <p:cNvPr id="115" name="NS Companion"/>
          <p:cNvSpPr txBox="1"/>
          <p:nvPr/>
        </p:nvSpPr>
        <p:spPr>
          <a:xfrm rot="16200000">
            <a:off x="3256755" y="715965"/>
            <a:ext cx="2345811" cy="2338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lgn="l">
              <a:defRPr sz="1400">
                <a:solidFill>
                  <a:srgbClr val="0094C0"/>
                </a:solidFill>
              </a:defRPr>
            </a:lvl1pPr>
          </a:lstStyle>
          <a:p>
            <a:r>
              <a:rPr sz="984"/>
              <a:t>NS Companion</a:t>
            </a:r>
          </a:p>
        </p:txBody>
      </p:sp>
      <p:sp>
        <p:nvSpPr>
          <p:cNvPr id="116" name="Eclipsing"/>
          <p:cNvSpPr txBox="1"/>
          <p:nvPr/>
        </p:nvSpPr>
        <p:spPr>
          <a:xfrm rot="16200000">
            <a:off x="4881958" y="715965"/>
            <a:ext cx="2345811" cy="2338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lgn="l">
              <a:defRPr sz="1400">
                <a:solidFill>
                  <a:srgbClr val="00882B"/>
                </a:solidFill>
              </a:defRPr>
            </a:lvl1pPr>
          </a:lstStyle>
          <a:p>
            <a:r>
              <a:rPr sz="984"/>
              <a:t>Eclipsing</a:t>
            </a:r>
          </a:p>
        </p:txBody>
      </p:sp>
      <p:sp>
        <p:nvSpPr>
          <p:cNvPr id="117" name="XBs"/>
          <p:cNvSpPr txBox="1"/>
          <p:nvPr/>
        </p:nvSpPr>
        <p:spPr>
          <a:xfrm rot="16200000">
            <a:off x="6221411" y="715965"/>
            <a:ext cx="2345811" cy="2338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lgn="l">
              <a:defRPr sz="1400">
                <a:solidFill>
                  <a:srgbClr val="0365C0"/>
                </a:solidFill>
              </a:defRPr>
            </a:lvl1pPr>
          </a:lstStyle>
          <a:p>
            <a:r>
              <a:rPr sz="984"/>
              <a:t>XBs</a:t>
            </a:r>
          </a:p>
        </p:txBody>
      </p:sp>
      <p:sp>
        <p:nvSpPr>
          <p:cNvPr id="118" name="Shape 135"/>
          <p:cNvSpPr txBox="1"/>
          <p:nvPr/>
        </p:nvSpPr>
        <p:spPr>
          <a:xfrm>
            <a:off x="347256" y="188661"/>
            <a:ext cx="5573642"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Overview of the neutron star mass distribution</a:t>
            </a:r>
          </a:p>
        </p:txBody>
      </p:sp>
      <p:sp>
        <p:nvSpPr>
          <p:cNvPr id="119" name="Information on masses for about 77 binary systems…"/>
          <p:cNvSpPr txBox="1">
            <a:spLocks noGrp="1"/>
          </p:cNvSpPr>
          <p:nvPr>
            <p:ph type="body" sz="half" idx="4294967295"/>
          </p:nvPr>
        </p:nvSpPr>
        <p:spPr>
          <a:xfrm>
            <a:off x="392906" y="4668092"/>
            <a:ext cx="8358188" cy="1625600"/>
          </a:xfrm>
          <a:prstGeom prst="rect">
            <a:avLst/>
          </a:prstGeom>
        </p:spPr>
        <p:txBody>
          <a:bodyPr lIns="0" tIns="0" rIns="0" bIns="0" anchor="t">
            <a:normAutofit fontScale="77500" lnSpcReduction="20000"/>
          </a:bodyPr>
          <a:lstStyle/>
          <a:p>
            <a:pPr marL="156264" indent="-156264">
              <a:lnSpc>
                <a:spcPct val="120000"/>
              </a:lnSpc>
              <a:spcBef>
                <a:spcPts val="0"/>
              </a:spcBef>
              <a:buSzPct val="99000"/>
              <a:defRPr sz="2000">
                <a:solidFill>
                  <a:srgbClr val="53585F"/>
                </a:solidFill>
              </a:defRPr>
            </a:pPr>
            <a:r>
              <a:t>Information on masses for about 77 binary systems</a:t>
            </a:r>
          </a:p>
          <a:p>
            <a:pPr marL="156264" indent="-156264">
              <a:lnSpc>
                <a:spcPct val="120000"/>
              </a:lnSpc>
              <a:spcBef>
                <a:spcPts val="0"/>
              </a:spcBef>
              <a:buSzPct val="99000"/>
              <a:defRPr sz="2000">
                <a:solidFill>
                  <a:srgbClr val="53585F"/>
                </a:solidFill>
              </a:defRPr>
            </a:pPr>
            <a:r>
              <a:t>Excluding marginal detections, strongly model-dependent measurements, probabilistic inferences,</a:t>
            </a:r>
            <a:br/>
            <a:r>
              <a:t>only </a:t>
            </a:r>
            <a:r>
              <a:rPr b="1"/>
              <a:t>35 precision measurements</a:t>
            </a:r>
            <a:r>
              <a:t>, </a:t>
            </a:r>
            <a:r>
              <a:rPr b="1"/>
              <a:t>all of them for DNS and millisecond binary pulsars</a:t>
            </a:r>
          </a:p>
          <a:p>
            <a:pPr marL="156264" indent="-156264">
              <a:lnSpc>
                <a:spcPct val="120000"/>
              </a:lnSpc>
              <a:spcBef>
                <a:spcPts val="0"/>
              </a:spcBef>
              <a:buSzPct val="99000"/>
              <a:defRPr sz="2000">
                <a:solidFill>
                  <a:srgbClr val="53585F"/>
                </a:solidFill>
              </a:defRPr>
            </a:pPr>
            <a:r>
              <a:t>10 additional systems with constraints on the total mass</a:t>
            </a:r>
          </a:p>
          <a:p>
            <a:pPr marL="156264" indent="-156264">
              <a:lnSpc>
                <a:spcPct val="120000"/>
              </a:lnSpc>
              <a:spcBef>
                <a:spcPts val="0"/>
              </a:spcBef>
              <a:buSzPct val="99000"/>
              <a:defRPr sz="2000">
                <a:solidFill>
                  <a:srgbClr val="53585F"/>
                </a:solidFill>
              </a:defRPr>
            </a:pPr>
            <a:r>
              <a:t>Only few extrema, recent measurements</a:t>
            </a:r>
          </a:p>
        </p:txBody>
      </p:sp>
    </p:spTree>
    <p:extLst>
      <p:ext uri="{BB962C8B-B14F-4D97-AF65-F5344CB8AC3E}">
        <p14:creationId xmlns:p14="http://schemas.microsoft.com/office/powerpoint/2010/main" val="1363620777"/>
      </p:ext>
    </p:extLst>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Rectangle"/>
          <p:cNvSpPr/>
          <p:nvPr/>
        </p:nvSpPr>
        <p:spPr>
          <a:xfrm>
            <a:off x="1491540" y="1211821"/>
            <a:ext cx="1999290" cy="2698650"/>
          </a:xfrm>
          <a:prstGeom prst="rect">
            <a:avLst/>
          </a:prstGeom>
          <a:solidFill>
            <a:schemeClr val="accent1">
              <a:lumOff val="16847"/>
              <a:alpha val="39151"/>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22" name="Shape 135"/>
          <p:cNvSpPr txBox="1"/>
          <p:nvPr/>
        </p:nvSpPr>
        <p:spPr>
          <a:xfrm>
            <a:off x="347256" y="188661"/>
            <a:ext cx="4023538"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Mass distribution of radio pulsars</a:t>
            </a:r>
          </a:p>
        </p:txBody>
      </p:sp>
      <p:pic>
        <p:nvPicPr>
          <p:cNvPr id="123" name="figure_1.pdf" descr="figure_1.pdf"/>
          <p:cNvPicPr>
            <a:picLocks noChangeAspect="1"/>
          </p:cNvPicPr>
          <p:nvPr/>
        </p:nvPicPr>
        <p:blipFill>
          <a:blip r:embed="rId2">
            <a:extLst/>
          </a:blip>
          <a:stretch>
            <a:fillRect/>
          </a:stretch>
        </p:blipFill>
        <p:spPr>
          <a:xfrm>
            <a:off x="-518" y="568016"/>
            <a:ext cx="3877085" cy="6004095"/>
          </a:xfrm>
          <a:prstGeom prst="rect">
            <a:avLst/>
          </a:prstGeom>
          <a:ln w="12700">
            <a:miter lim="400000"/>
          </a:ln>
        </p:spPr>
      </p:pic>
      <p:sp>
        <p:nvSpPr>
          <p:cNvPr id="124" name="Square"/>
          <p:cNvSpPr/>
          <p:nvPr/>
        </p:nvSpPr>
        <p:spPr>
          <a:xfrm>
            <a:off x="1491540" y="3949866"/>
            <a:ext cx="1999290" cy="2002065"/>
          </a:xfrm>
          <a:prstGeom prst="rect">
            <a:avLst/>
          </a:prstGeom>
          <a:solidFill>
            <a:schemeClr val="accent5">
              <a:hueOff val="-152896"/>
              <a:lumOff val="12368"/>
              <a:alpha val="39151"/>
            </a:schemeClr>
          </a:solidFill>
          <a:ln w="12700">
            <a:miter lim="400000"/>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pic>
        <p:nvPicPr>
          <p:cNvPr id="125" name="Screen Shot 2018-08-19 at 12.25.04 PM.png" descr="Screen Shot 2018-08-19 at 12.25.04 PM.png"/>
          <p:cNvPicPr>
            <a:picLocks noChangeAspect="1"/>
          </p:cNvPicPr>
          <p:nvPr/>
        </p:nvPicPr>
        <p:blipFill>
          <a:blip r:embed="rId3">
            <a:extLst/>
          </a:blip>
          <a:stretch>
            <a:fillRect/>
          </a:stretch>
        </p:blipFill>
        <p:spPr>
          <a:xfrm>
            <a:off x="4448991" y="1697670"/>
            <a:ext cx="4789469" cy="3744786"/>
          </a:xfrm>
          <a:prstGeom prst="rect">
            <a:avLst/>
          </a:prstGeom>
          <a:ln w="12700">
            <a:miter lim="400000"/>
          </a:ln>
        </p:spPr>
      </p:pic>
      <p:sp>
        <p:nvSpPr>
          <p:cNvPr id="126" name="Line"/>
          <p:cNvSpPr/>
          <p:nvPr/>
        </p:nvSpPr>
        <p:spPr>
          <a:xfrm>
            <a:off x="3715064" y="3570063"/>
            <a:ext cx="712247" cy="1"/>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127" name="Shape 144"/>
          <p:cNvSpPr/>
          <p:nvPr/>
        </p:nvSpPr>
        <p:spPr>
          <a:xfrm>
            <a:off x="5190221" y="2098448"/>
            <a:ext cx="1725977" cy="2235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sz="1400" b="0">
                <a:solidFill>
                  <a:srgbClr val="53585F"/>
                </a:solidFill>
              </a:defRPr>
            </a:lvl1pPr>
          </a:lstStyle>
          <a:p>
            <a:r>
              <a:rPr sz="984"/>
              <a:t>Credit: Özel &amp; Freire, 2016</a:t>
            </a:r>
          </a:p>
        </p:txBody>
      </p:sp>
    </p:spTree>
    <p:extLst>
      <p:ext uri="{BB962C8B-B14F-4D97-AF65-F5344CB8AC3E}">
        <p14:creationId xmlns:p14="http://schemas.microsoft.com/office/powerpoint/2010/main" val="428918255"/>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Shape 135"/>
          <p:cNvSpPr txBox="1"/>
          <p:nvPr/>
        </p:nvSpPr>
        <p:spPr>
          <a:xfrm>
            <a:off x="2879198" y="2831848"/>
            <a:ext cx="3425618"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defRPr sz="3000" b="0"/>
            </a:lvl1pPr>
          </a:lstStyle>
          <a:p>
            <a:r>
              <a:rPr sz="2109"/>
              <a:t>Pulsar mass measurements</a:t>
            </a:r>
          </a:p>
        </p:txBody>
      </p:sp>
    </p:spTree>
    <p:extLst>
      <p:ext uri="{BB962C8B-B14F-4D97-AF65-F5344CB8AC3E}">
        <p14:creationId xmlns:p14="http://schemas.microsoft.com/office/powerpoint/2010/main" val="187399245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5" name="Group"/>
          <p:cNvGrpSpPr/>
          <p:nvPr/>
        </p:nvGrpSpPr>
        <p:grpSpPr>
          <a:xfrm>
            <a:off x="332631" y="1095002"/>
            <a:ext cx="8188525" cy="3009305"/>
            <a:chOff x="0" y="0"/>
            <a:chExt cx="11645900" cy="4279898"/>
          </a:xfrm>
        </p:grpSpPr>
        <p:grpSp>
          <p:nvGrpSpPr>
            <p:cNvPr id="133" name="Group"/>
            <p:cNvGrpSpPr/>
            <p:nvPr/>
          </p:nvGrpSpPr>
          <p:grpSpPr>
            <a:xfrm>
              <a:off x="0" y="0"/>
              <a:ext cx="973640" cy="4190674"/>
              <a:chOff x="0" y="0"/>
              <a:chExt cx="973639" cy="4190673"/>
            </a:xfrm>
          </p:grpSpPr>
          <p:sp>
            <p:nvSpPr>
              <p:cNvPr id="131" name="Line"/>
              <p:cNvSpPr/>
              <p:nvPr/>
            </p:nvSpPr>
            <p:spPr>
              <a:xfrm>
                <a:off x="455045" y="0"/>
                <a:ext cx="25285" cy="3676654"/>
              </a:xfrm>
              <a:prstGeom prst="line">
                <a:avLst/>
              </a:prstGeom>
              <a:noFill/>
              <a:ln w="25400" cap="flat">
                <a:solidFill>
                  <a:srgbClr val="FF26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32" name="TOA"/>
              <p:cNvSpPr txBox="1"/>
              <p:nvPr/>
            </p:nvSpPr>
            <p:spPr>
              <a:xfrm>
                <a:off x="0" y="3651780"/>
                <a:ext cx="973640" cy="53889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t">
                <a:noAutofit/>
              </a:bodyPr>
              <a:lstStyle>
                <a:lvl1pPr marL="40639" marR="40639" algn="l" defTabSz="914400">
                  <a:buClr>
                    <a:srgbClr val="000000"/>
                  </a:buClr>
                  <a:buFont typeface="Arial"/>
                  <a:defRPr sz="1800" b="0">
                    <a:uFill>
                      <a:solidFill>
                        <a:srgbClr val="000000"/>
                      </a:solidFill>
                    </a:uFill>
                    <a:latin typeface="Arial"/>
                    <a:ea typeface="Arial"/>
                    <a:cs typeface="Arial"/>
                    <a:sym typeface="Arial"/>
                  </a:defRPr>
                </a:lvl1pPr>
              </a:lstStyle>
              <a:p>
                <a:r>
                  <a:rPr sz="1266"/>
                  <a:t>TOA</a:t>
                </a:r>
              </a:p>
            </p:txBody>
          </p:sp>
        </p:grpSp>
        <p:grpSp>
          <p:nvGrpSpPr>
            <p:cNvPr id="139" name="Group"/>
            <p:cNvGrpSpPr/>
            <p:nvPr/>
          </p:nvGrpSpPr>
          <p:grpSpPr>
            <a:xfrm>
              <a:off x="7295974" y="24333"/>
              <a:ext cx="1498707" cy="4255566"/>
              <a:chOff x="0" y="0"/>
              <a:chExt cx="1498706" cy="4255565"/>
            </a:xfrm>
          </p:grpSpPr>
          <p:sp>
            <p:nvSpPr>
              <p:cNvPr id="134" name="Line"/>
              <p:cNvSpPr/>
              <p:nvPr/>
            </p:nvSpPr>
            <p:spPr>
              <a:xfrm flipH="1" flipV="1">
                <a:off x="682422" y="2431072"/>
                <a:ext cx="25275" cy="1246391"/>
              </a:xfrm>
              <a:prstGeom prst="line">
                <a:avLst/>
              </a:prstGeom>
              <a:noFill/>
              <a:ln w="25400" cap="flat">
                <a:solidFill>
                  <a:srgbClr val="FF918D"/>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35" name="Line"/>
              <p:cNvSpPr/>
              <p:nvPr/>
            </p:nvSpPr>
            <p:spPr>
              <a:xfrm>
                <a:off x="834068" y="0"/>
                <a:ext cx="25280" cy="3677461"/>
              </a:xfrm>
              <a:prstGeom prst="line">
                <a:avLst/>
              </a:prstGeom>
              <a:noFill/>
              <a:ln w="25400" cap="flat">
                <a:solidFill>
                  <a:srgbClr val="FF26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36" name="Line"/>
              <p:cNvSpPr/>
              <p:nvPr/>
            </p:nvSpPr>
            <p:spPr>
              <a:xfrm>
                <a:off x="252748" y="3702141"/>
                <a:ext cx="454949" cy="1158"/>
              </a:xfrm>
              <a:prstGeom prst="line">
                <a:avLst/>
              </a:prstGeom>
              <a:noFill/>
              <a:ln w="25400" cap="flat">
                <a:solidFill>
                  <a:srgbClr val="4180FF"/>
                </a:solidFill>
                <a:prstDash val="solid"/>
                <a:round/>
                <a:tailEnd type="triangle" w="med" len="me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37" name="Line"/>
              <p:cNvSpPr/>
              <p:nvPr/>
            </p:nvSpPr>
            <p:spPr>
              <a:xfrm flipH="1">
                <a:off x="859344" y="3702141"/>
                <a:ext cx="454949" cy="1158"/>
              </a:xfrm>
              <a:prstGeom prst="line">
                <a:avLst/>
              </a:prstGeom>
              <a:noFill/>
              <a:ln w="25400" cap="flat">
                <a:solidFill>
                  <a:srgbClr val="4180FF"/>
                </a:solidFill>
                <a:prstDash val="solid"/>
                <a:round/>
                <a:tailEnd type="triangle" w="med" len="me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38" name="residual"/>
              <p:cNvSpPr txBox="1"/>
              <p:nvPr/>
            </p:nvSpPr>
            <p:spPr>
              <a:xfrm>
                <a:off x="0" y="3716673"/>
                <a:ext cx="1498707" cy="5388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t">
                <a:noAutofit/>
              </a:bodyPr>
              <a:lstStyle>
                <a:lvl1pPr marL="40639" marR="40639" algn="l" defTabSz="914400">
                  <a:buClr>
                    <a:srgbClr val="000000"/>
                  </a:buClr>
                  <a:buFont typeface="Arial"/>
                  <a:defRPr sz="1800" b="0">
                    <a:uFill>
                      <a:solidFill>
                        <a:srgbClr val="000000"/>
                      </a:solidFill>
                    </a:uFill>
                    <a:latin typeface="Arial"/>
                    <a:ea typeface="Arial"/>
                    <a:cs typeface="Arial"/>
                    <a:sym typeface="Arial"/>
                  </a:defRPr>
                </a:lvl1pPr>
              </a:lstStyle>
              <a:p>
                <a:r>
                  <a:rPr sz="1266"/>
                  <a:t>residual</a:t>
                </a:r>
              </a:p>
            </p:txBody>
          </p:sp>
        </p:grpSp>
        <p:grpSp>
          <p:nvGrpSpPr>
            <p:cNvPr id="145" name="Group"/>
            <p:cNvGrpSpPr/>
            <p:nvPr/>
          </p:nvGrpSpPr>
          <p:grpSpPr>
            <a:xfrm>
              <a:off x="72147" y="153494"/>
              <a:ext cx="3790781" cy="885798"/>
              <a:chOff x="0" y="0"/>
              <a:chExt cx="3790779" cy="885797"/>
            </a:xfrm>
          </p:grpSpPr>
          <p:sp>
            <p:nvSpPr>
              <p:cNvPr id="140" name="Line"/>
              <p:cNvSpPr/>
              <p:nvPr/>
            </p:nvSpPr>
            <p:spPr>
              <a:xfrm>
                <a:off x="0"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41" name="Line"/>
              <p:cNvSpPr/>
              <p:nvPr/>
            </p:nvSpPr>
            <p:spPr>
              <a:xfrm>
                <a:off x="756849"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42" name="Line"/>
              <p:cNvSpPr/>
              <p:nvPr/>
            </p:nvSpPr>
            <p:spPr>
              <a:xfrm>
                <a:off x="1518775"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43" name="Line"/>
              <p:cNvSpPr/>
              <p:nvPr/>
            </p:nvSpPr>
            <p:spPr>
              <a:xfrm>
                <a:off x="2272764"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44" name="Line"/>
              <p:cNvSpPr/>
              <p:nvPr/>
            </p:nvSpPr>
            <p:spPr>
              <a:xfrm>
                <a:off x="3028854"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grpSp>
        <p:grpSp>
          <p:nvGrpSpPr>
            <p:cNvPr id="151" name="Group"/>
            <p:cNvGrpSpPr/>
            <p:nvPr/>
          </p:nvGrpSpPr>
          <p:grpSpPr>
            <a:xfrm>
              <a:off x="7743891" y="153494"/>
              <a:ext cx="3790781" cy="885798"/>
              <a:chOff x="0" y="0"/>
              <a:chExt cx="3790780" cy="885797"/>
            </a:xfrm>
          </p:grpSpPr>
          <p:sp>
            <p:nvSpPr>
              <p:cNvPr id="146" name="Line"/>
              <p:cNvSpPr/>
              <p:nvPr/>
            </p:nvSpPr>
            <p:spPr>
              <a:xfrm>
                <a:off x="0"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47" name="Line"/>
              <p:cNvSpPr/>
              <p:nvPr/>
            </p:nvSpPr>
            <p:spPr>
              <a:xfrm>
                <a:off x="756849"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48" name="Line"/>
              <p:cNvSpPr/>
              <p:nvPr/>
            </p:nvSpPr>
            <p:spPr>
              <a:xfrm>
                <a:off x="1518774" y="-1"/>
                <a:ext cx="761927"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49" name="Line"/>
              <p:cNvSpPr/>
              <p:nvPr/>
            </p:nvSpPr>
            <p:spPr>
              <a:xfrm>
                <a:off x="2272765"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50" name="Line"/>
              <p:cNvSpPr/>
              <p:nvPr/>
            </p:nvSpPr>
            <p:spPr>
              <a:xfrm>
                <a:off x="3028854" y="-1"/>
                <a:ext cx="761927"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grpSp>
        <p:sp>
          <p:nvSpPr>
            <p:cNvPr id="152" name="Line"/>
            <p:cNvSpPr/>
            <p:nvPr/>
          </p:nvSpPr>
          <p:spPr>
            <a:xfrm>
              <a:off x="72147" y="2631347"/>
              <a:ext cx="760562"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grpSp>
          <p:nvGrpSpPr>
            <p:cNvPr id="158" name="Group"/>
            <p:cNvGrpSpPr/>
            <p:nvPr/>
          </p:nvGrpSpPr>
          <p:grpSpPr>
            <a:xfrm>
              <a:off x="754548" y="2631347"/>
              <a:ext cx="3787774" cy="885799"/>
              <a:chOff x="0" y="0"/>
              <a:chExt cx="3787773" cy="885797"/>
            </a:xfrm>
          </p:grpSpPr>
          <p:sp>
            <p:nvSpPr>
              <p:cNvPr id="153" name="Line"/>
              <p:cNvSpPr/>
              <p:nvPr/>
            </p:nvSpPr>
            <p:spPr>
              <a:xfrm>
                <a:off x="0" y="-1"/>
                <a:ext cx="761321"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54" name="Line"/>
              <p:cNvSpPr/>
              <p:nvPr/>
            </p:nvSpPr>
            <p:spPr>
              <a:xfrm>
                <a:off x="756248" y="-1"/>
                <a:ext cx="761322"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55" name="Line"/>
              <p:cNvSpPr/>
              <p:nvPr/>
            </p:nvSpPr>
            <p:spPr>
              <a:xfrm>
                <a:off x="1517570" y="-1"/>
                <a:ext cx="761322"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56" name="Line"/>
              <p:cNvSpPr/>
              <p:nvPr/>
            </p:nvSpPr>
            <p:spPr>
              <a:xfrm>
                <a:off x="2270961" y="-1"/>
                <a:ext cx="761321"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57" name="Line"/>
              <p:cNvSpPr/>
              <p:nvPr/>
            </p:nvSpPr>
            <p:spPr>
              <a:xfrm>
                <a:off x="3026452" y="-1"/>
                <a:ext cx="761322"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grpSp>
        <p:grpSp>
          <p:nvGrpSpPr>
            <p:cNvPr id="164" name="Group"/>
            <p:cNvGrpSpPr/>
            <p:nvPr/>
          </p:nvGrpSpPr>
          <p:grpSpPr>
            <a:xfrm>
              <a:off x="4539315" y="2631347"/>
              <a:ext cx="3790780" cy="885799"/>
              <a:chOff x="0" y="0"/>
              <a:chExt cx="3790779" cy="885797"/>
            </a:xfrm>
          </p:grpSpPr>
          <p:sp>
            <p:nvSpPr>
              <p:cNvPr id="159" name="Line"/>
              <p:cNvSpPr/>
              <p:nvPr/>
            </p:nvSpPr>
            <p:spPr>
              <a:xfrm>
                <a:off x="0"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60" name="Line"/>
              <p:cNvSpPr/>
              <p:nvPr/>
            </p:nvSpPr>
            <p:spPr>
              <a:xfrm>
                <a:off x="756849"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61" name="Line"/>
              <p:cNvSpPr/>
              <p:nvPr/>
            </p:nvSpPr>
            <p:spPr>
              <a:xfrm>
                <a:off x="1518775"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62" name="Line"/>
              <p:cNvSpPr/>
              <p:nvPr/>
            </p:nvSpPr>
            <p:spPr>
              <a:xfrm>
                <a:off x="2272764"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63" name="Line"/>
              <p:cNvSpPr/>
              <p:nvPr/>
            </p:nvSpPr>
            <p:spPr>
              <a:xfrm>
                <a:off x="3028854"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grpSp>
        <p:grpSp>
          <p:nvGrpSpPr>
            <p:cNvPr id="170" name="Group"/>
            <p:cNvGrpSpPr/>
            <p:nvPr/>
          </p:nvGrpSpPr>
          <p:grpSpPr>
            <a:xfrm>
              <a:off x="7566526" y="2631347"/>
              <a:ext cx="3790781" cy="885799"/>
              <a:chOff x="0" y="0"/>
              <a:chExt cx="3790780" cy="885797"/>
            </a:xfrm>
          </p:grpSpPr>
          <p:sp>
            <p:nvSpPr>
              <p:cNvPr id="165" name="Line"/>
              <p:cNvSpPr/>
              <p:nvPr/>
            </p:nvSpPr>
            <p:spPr>
              <a:xfrm>
                <a:off x="0"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66" name="Line"/>
              <p:cNvSpPr/>
              <p:nvPr/>
            </p:nvSpPr>
            <p:spPr>
              <a:xfrm>
                <a:off x="756849"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67" name="Line"/>
              <p:cNvSpPr/>
              <p:nvPr/>
            </p:nvSpPr>
            <p:spPr>
              <a:xfrm>
                <a:off x="1518775"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68" name="Line"/>
              <p:cNvSpPr/>
              <p:nvPr/>
            </p:nvSpPr>
            <p:spPr>
              <a:xfrm>
                <a:off x="2272765" y="-1"/>
                <a:ext cx="761926"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69" name="Line"/>
              <p:cNvSpPr/>
              <p:nvPr/>
            </p:nvSpPr>
            <p:spPr>
              <a:xfrm>
                <a:off x="3028854" y="-1"/>
                <a:ext cx="761927"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929292"/>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grpSp>
        <p:sp>
          <p:nvSpPr>
            <p:cNvPr id="171" name="Line"/>
            <p:cNvSpPr/>
            <p:nvPr/>
          </p:nvSpPr>
          <p:spPr>
            <a:xfrm>
              <a:off x="7743892" y="2631347"/>
              <a:ext cx="763568" cy="885799"/>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172" name="model"/>
            <p:cNvSpPr txBox="1"/>
            <p:nvPr/>
          </p:nvSpPr>
          <p:spPr>
            <a:xfrm>
              <a:off x="4190601" y="2183223"/>
              <a:ext cx="1219628" cy="5388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t">
              <a:noAutofit/>
            </a:bodyPr>
            <a:lstStyle>
              <a:lvl1pPr marL="40639" marR="40639" algn="l" defTabSz="914400">
                <a:buClr>
                  <a:srgbClr val="000000"/>
                </a:buClr>
                <a:buFont typeface="Arial"/>
                <a:defRPr sz="1800" b="0">
                  <a:uFill>
                    <a:solidFill>
                      <a:srgbClr val="000000"/>
                    </a:solidFill>
                  </a:uFill>
                  <a:latin typeface="Arial"/>
                  <a:ea typeface="Arial"/>
                  <a:cs typeface="Arial"/>
                  <a:sym typeface="Arial"/>
                </a:defRPr>
              </a:lvl1pPr>
            </a:lstStyle>
            <a:p>
              <a:r>
                <a:rPr sz="1266"/>
                <a:t>model</a:t>
              </a:r>
            </a:p>
          </p:txBody>
        </p:sp>
        <p:sp>
          <p:nvSpPr>
            <p:cNvPr id="173" name="Line"/>
            <p:cNvSpPr/>
            <p:nvPr/>
          </p:nvSpPr>
          <p:spPr>
            <a:xfrm>
              <a:off x="270555" y="158161"/>
              <a:ext cx="21044" cy="78066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74" name="Line"/>
            <p:cNvSpPr/>
            <p:nvPr/>
          </p:nvSpPr>
          <p:spPr>
            <a:xfrm flipV="1">
              <a:off x="288592" y="210881"/>
              <a:ext cx="63130" cy="77458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75" name="Line"/>
            <p:cNvSpPr/>
            <p:nvPr/>
          </p:nvSpPr>
          <p:spPr>
            <a:xfrm>
              <a:off x="372764" y="200743"/>
              <a:ext cx="39082" cy="78472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76" name="Line"/>
            <p:cNvSpPr/>
            <p:nvPr/>
          </p:nvSpPr>
          <p:spPr>
            <a:xfrm flipV="1">
              <a:off x="432888" y="632644"/>
              <a:ext cx="21044" cy="35282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77" name="Line"/>
            <p:cNvSpPr/>
            <p:nvPr/>
          </p:nvSpPr>
          <p:spPr>
            <a:xfrm>
              <a:off x="474974" y="642782"/>
              <a:ext cx="42087" cy="26157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78" name="Line"/>
            <p:cNvSpPr/>
            <p:nvPr/>
          </p:nvSpPr>
          <p:spPr>
            <a:xfrm flipV="1">
              <a:off x="535098" y="210881"/>
              <a:ext cx="21044" cy="71375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79" name="Line"/>
            <p:cNvSpPr/>
            <p:nvPr/>
          </p:nvSpPr>
          <p:spPr>
            <a:xfrm>
              <a:off x="598227" y="231158"/>
              <a:ext cx="21044" cy="75430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80" name="Line"/>
            <p:cNvSpPr/>
            <p:nvPr/>
          </p:nvSpPr>
          <p:spPr>
            <a:xfrm flipV="1">
              <a:off x="619270" y="330516"/>
              <a:ext cx="60125" cy="69550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81" name="Line"/>
            <p:cNvSpPr/>
            <p:nvPr/>
          </p:nvSpPr>
          <p:spPr>
            <a:xfrm>
              <a:off x="700437" y="320377"/>
              <a:ext cx="21044" cy="36296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82" name="Line"/>
            <p:cNvSpPr/>
            <p:nvPr/>
          </p:nvSpPr>
          <p:spPr>
            <a:xfrm flipV="1">
              <a:off x="721480" y="200742"/>
              <a:ext cx="81168" cy="462318"/>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83" name="Line"/>
            <p:cNvSpPr/>
            <p:nvPr/>
          </p:nvSpPr>
          <p:spPr>
            <a:xfrm>
              <a:off x="781603" y="210881"/>
              <a:ext cx="63131" cy="77458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84" name="Line"/>
            <p:cNvSpPr/>
            <p:nvPr/>
          </p:nvSpPr>
          <p:spPr>
            <a:xfrm flipV="1">
              <a:off x="865776" y="431901"/>
              <a:ext cx="21045" cy="58398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85" name="Line"/>
            <p:cNvSpPr/>
            <p:nvPr/>
          </p:nvSpPr>
          <p:spPr>
            <a:xfrm>
              <a:off x="925900" y="431901"/>
              <a:ext cx="21044" cy="49273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86" name="Line"/>
            <p:cNvSpPr/>
            <p:nvPr/>
          </p:nvSpPr>
          <p:spPr>
            <a:xfrm flipV="1">
              <a:off x="1010072" y="320377"/>
              <a:ext cx="39082" cy="594118"/>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87" name="Line"/>
            <p:cNvSpPr/>
            <p:nvPr/>
          </p:nvSpPr>
          <p:spPr>
            <a:xfrm>
              <a:off x="1031116" y="330515"/>
              <a:ext cx="18038" cy="70564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88" name="Line"/>
            <p:cNvSpPr/>
            <p:nvPr/>
          </p:nvSpPr>
          <p:spPr>
            <a:xfrm flipV="1">
              <a:off x="1070196" y="231158"/>
              <a:ext cx="84173" cy="79486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89" name="Line"/>
            <p:cNvSpPr/>
            <p:nvPr/>
          </p:nvSpPr>
          <p:spPr>
            <a:xfrm>
              <a:off x="1172406" y="231158"/>
              <a:ext cx="63130" cy="75430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90" name="Line"/>
            <p:cNvSpPr/>
            <p:nvPr/>
          </p:nvSpPr>
          <p:spPr>
            <a:xfrm>
              <a:off x="1214492" y="154105"/>
              <a:ext cx="21044" cy="78066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91" name="Line"/>
            <p:cNvSpPr/>
            <p:nvPr/>
          </p:nvSpPr>
          <p:spPr>
            <a:xfrm flipV="1">
              <a:off x="1232529" y="204798"/>
              <a:ext cx="63130" cy="77661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92" name="Line"/>
            <p:cNvSpPr/>
            <p:nvPr/>
          </p:nvSpPr>
          <p:spPr>
            <a:xfrm>
              <a:off x="1316701" y="194660"/>
              <a:ext cx="39082" cy="78675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93" name="Line"/>
            <p:cNvSpPr/>
            <p:nvPr/>
          </p:nvSpPr>
          <p:spPr>
            <a:xfrm flipV="1">
              <a:off x="1376825" y="628588"/>
              <a:ext cx="21044" cy="35282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94" name="Line"/>
            <p:cNvSpPr/>
            <p:nvPr/>
          </p:nvSpPr>
          <p:spPr>
            <a:xfrm>
              <a:off x="1418912" y="638727"/>
              <a:ext cx="42087" cy="26157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95" name="Line"/>
            <p:cNvSpPr/>
            <p:nvPr/>
          </p:nvSpPr>
          <p:spPr>
            <a:xfrm flipV="1">
              <a:off x="1482041" y="204799"/>
              <a:ext cx="18038" cy="71578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96" name="Line"/>
            <p:cNvSpPr/>
            <p:nvPr/>
          </p:nvSpPr>
          <p:spPr>
            <a:xfrm>
              <a:off x="1542164" y="225075"/>
              <a:ext cx="21045" cy="75633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97" name="Line"/>
            <p:cNvSpPr/>
            <p:nvPr/>
          </p:nvSpPr>
          <p:spPr>
            <a:xfrm flipV="1">
              <a:off x="1563208" y="326460"/>
              <a:ext cx="60124" cy="693476"/>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98" name="Line"/>
            <p:cNvSpPr/>
            <p:nvPr/>
          </p:nvSpPr>
          <p:spPr>
            <a:xfrm>
              <a:off x="1644374" y="316322"/>
              <a:ext cx="21045" cy="36296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199" name="Line"/>
            <p:cNvSpPr/>
            <p:nvPr/>
          </p:nvSpPr>
          <p:spPr>
            <a:xfrm flipV="1">
              <a:off x="1665417" y="194660"/>
              <a:ext cx="81168" cy="46434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00" name="Line"/>
            <p:cNvSpPr/>
            <p:nvPr/>
          </p:nvSpPr>
          <p:spPr>
            <a:xfrm>
              <a:off x="1728547" y="204798"/>
              <a:ext cx="60125" cy="77661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01" name="Line"/>
            <p:cNvSpPr/>
            <p:nvPr/>
          </p:nvSpPr>
          <p:spPr>
            <a:xfrm flipV="1">
              <a:off x="1809713" y="425818"/>
              <a:ext cx="21045" cy="58600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02" name="Line"/>
            <p:cNvSpPr/>
            <p:nvPr/>
          </p:nvSpPr>
          <p:spPr>
            <a:xfrm>
              <a:off x="1872843" y="425818"/>
              <a:ext cx="18038" cy="49476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03" name="Line"/>
            <p:cNvSpPr/>
            <p:nvPr/>
          </p:nvSpPr>
          <p:spPr>
            <a:xfrm flipV="1">
              <a:off x="1954009" y="316322"/>
              <a:ext cx="42088" cy="594118"/>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04" name="Line"/>
            <p:cNvSpPr/>
            <p:nvPr/>
          </p:nvSpPr>
          <p:spPr>
            <a:xfrm>
              <a:off x="1975053" y="326460"/>
              <a:ext cx="21044" cy="70361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05" name="Line"/>
            <p:cNvSpPr/>
            <p:nvPr/>
          </p:nvSpPr>
          <p:spPr>
            <a:xfrm flipV="1">
              <a:off x="2014133" y="225075"/>
              <a:ext cx="84174" cy="79486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06" name="Line"/>
            <p:cNvSpPr/>
            <p:nvPr/>
          </p:nvSpPr>
          <p:spPr>
            <a:xfrm>
              <a:off x="2119349" y="225075"/>
              <a:ext cx="60124" cy="75633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07" name="Line"/>
            <p:cNvSpPr/>
            <p:nvPr/>
          </p:nvSpPr>
          <p:spPr>
            <a:xfrm>
              <a:off x="2188491" y="166272"/>
              <a:ext cx="18038" cy="778639"/>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08" name="Line"/>
            <p:cNvSpPr/>
            <p:nvPr/>
          </p:nvSpPr>
          <p:spPr>
            <a:xfrm flipV="1">
              <a:off x="2206527" y="216964"/>
              <a:ext cx="63131" cy="77458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09" name="Line"/>
            <p:cNvSpPr/>
            <p:nvPr/>
          </p:nvSpPr>
          <p:spPr>
            <a:xfrm>
              <a:off x="2287694" y="206825"/>
              <a:ext cx="42088" cy="78472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10" name="Line"/>
            <p:cNvSpPr/>
            <p:nvPr/>
          </p:nvSpPr>
          <p:spPr>
            <a:xfrm flipV="1">
              <a:off x="2350824" y="638727"/>
              <a:ext cx="21045" cy="35282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11" name="Line"/>
            <p:cNvSpPr/>
            <p:nvPr/>
          </p:nvSpPr>
          <p:spPr>
            <a:xfrm>
              <a:off x="2392910" y="648865"/>
              <a:ext cx="39081" cy="26157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12" name="Line"/>
            <p:cNvSpPr/>
            <p:nvPr/>
          </p:nvSpPr>
          <p:spPr>
            <a:xfrm flipV="1">
              <a:off x="2453034" y="216964"/>
              <a:ext cx="21044" cy="71375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13" name="Line"/>
            <p:cNvSpPr/>
            <p:nvPr/>
          </p:nvSpPr>
          <p:spPr>
            <a:xfrm>
              <a:off x="2516163" y="237241"/>
              <a:ext cx="21044" cy="75430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14" name="Line"/>
            <p:cNvSpPr/>
            <p:nvPr/>
          </p:nvSpPr>
          <p:spPr>
            <a:xfrm flipV="1">
              <a:off x="2537206" y="336599"/>
              <a:ext cx="60125" cy="69550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15" name="Line"/>
            <p:cNvSpPr/>
            <p:nvPr/>
          </p:nvSpPr>
          <p:spPr>
            <a:xfrm>
              <a:off x="2618373" y="326460"/>
              <a:ext cx="21044" cy="36296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16" name="Line"/>
            <p:cNvSpPr/>
            <p:nvPr/>
          </p:nvSpPr>
          <p:spPr>
            <a:xfrm flipV="1">
              <a:off x="2639416" y="206825"/>
              <a:ext cx="81168" cy="462318"/>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17" name="Line"/>
            <p:cNvSpPr/>
            <p:nvPr/>
          </p:nvSpPr>
          <p:spPr>
            <a:xfrm>
              <a:off x="2699539" y="216964"/>
              <a:ext cx="63131" cy="77458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18" name="Line"/>
            <p:cNvSpPr/>
            <p:nvPr/>
          </p:nvSpPr>
          <p:spPr>
            <a:xfrm flipV="1">
              <a:off x="2783712" y="437984"/>
              <a:ext cx="21044" cy="58398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19" name="Line"/>
            <p:cNvSpPr/>
            <p:nvPr/>
          </p:nvSpPr>
          <p:spPr>
            <a:xfrm>
              <a:off x="2843835" y="437984"/>
              <a:ext cx="21045" cy="49273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20" name="Line"/>
            <p:cNvSpPr/>
            <p:nvPr/>
          </p:nvSpPr>
          <p:spPr>
            <a:xfrm flipV="1">
              <a:off x="2928009" y="326460"/>
              <a:ext cx="39081" cy="594119"/>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21" name="Line"/>
            <p:cNvSpPr/>
            <p:nvPr/>
          </p:nvSpPr>
          <p:spPr>
            <a:xfrm>
              <a:off x="2946045" y="336598"/>
              <a:ext cx="21045" cy="70564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22" name="Line"/>
            <p:cNvSpPr/>
            <p:nvPr/>
          </p:nvSpPr>
          <p:spPr>
            <a:xfrm flipV="1">
              <a:off x="2988132" y="237242"/>
              <a:ext cx="81167" cy="79486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23" name="Line"/>
            <p:cNvSpPr/>
            <p:nvPr/>
          </p:nvSpPr>
          <p:spPr>
            <a:xfrm>
              <a:off x="3090341" y="237241"/>
              <a:ext cx="63131" cy="75430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24" name="Line"/>
            <p:cNvSpPr/>
            <p:nvPr/>
          </p:nvSpPr>
          <p:spPr>
            <a:xfrm>
              <a:off x="3132428" y="160188"/>
              <a:ext cx="21044" cy="780668"/>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25" name="Line"/>
            <p:cNvSpPr/>
            <p:nvPr/>
          </p:nvSpPr>
          <p:spPr>
            <a:xfrm flipV="1">
              <a:off x="3150464" y="210881"/>
              <a:ext cx="63131" cy="77661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26" name="Line"/>
            <p:cNvSpPr/>
            <p:nvPr/>
          </p:nvSpPr>
          <p:spPr>
            <a:xfrm>
              <a:off x="3234638" y="200743"/>
              <a:ext cx="39081" cy="78675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27" name="Line"/>
            <p:cNvSpPr/>
            <p:nvPr/>
          </p:nvSpPr>
          <p:spPr>
            <a:xfrm flipV="1">
              <a:off x="3294762" y="634671"/>
              <a:ext cx="21044" cy="35282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28" name="Line"/>
            <p:cNvSpPr/>
            <p:nvPr/>
          </p:nvSpPr>
          <p:spPr>
            <a:xfrm>
              <a:off x="3336847" y="644810"/>
              <a:ext cx="42087" cy="26157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29" name="Line"/>
            <p:cNvSpPr/>
            <p:nvPr/>
          </p:nvSpPr>
          <p:spPr>
            <a:xfrm flipV="1">
              <a:off x="3396971" y="210881"/>
              <a:ext cx="21044" cy="71578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30" name="Line"/>
            <p:cNvSpPr/>
            <p:nvPr/>
          </p:nvSpPr>
          <p:spPr>
            <a:xfrm>
              <a:off x="3460100" y="231158"/>
              <a:ext cx="21044" cy="75633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31" name="Line"/>
            <p:cNvSpPr/>
            <p:nvPr/>
          </p:nvSpPr>
          <p:spPr>
            <a:xfrm flipV="1">
              <a:off x="3481143" y="332543"/>
              <a:ext cx="60124" cy="69550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32" name="Line"/>
            <p:cNvSpPr/>
            <p:nvPr/>
          </p:nvSpPr>
          <p:spPr>
            <a:xfrm>
              <a:off x="3562311" y="322405"/>
              <a:ext cx="21044" cy="36296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33" name="Line"/>
            <p:cNvSpPr/>
            <p:nvPr/>
          </p:nvSpPr>
          <p:spPr>
            <a:xfrm flipV="1">
              <a:off x="3583353" y="200743"/>
              <a:ext cx="81167" cy="46434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34" name="Line"/>
            <p:cNvSpPr/>
            <p:nvPr/>
          </p:nvSpPr>
          <p:spPr>
            <a:xfrm>
              <a:off x="3643476" y="210881"/>
              <a:ext cx="63130" cy="77661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35" name="Line"/>
            <p:cNvSpPr/>
            <p:nvPr/>
          </p:nvSpPr>
          <p:spPr>
            <a:xfrm flipV="1">
              <a:off x="3727649" y="431901"/>
              <a:ext cx="21044" cy="58600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36" name="Line"/>
            <p:cNvSpPr/>
            <p:nvPr/>
          </p:nvSpPr>
          <p:spPr>
            <a:xfrm>
              <a:off x="3787772" y="431901"/>
              <a:ext cx="21044" cy="49476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37" name="Line"/>
            <p:cNvSpPr/>
            <p:nvPr/>
          </p:nvSpPr>
          <p:spPr>
            <a:xfrm flipV="1">
              <a:off x="3871946" y="322405"/>
              <a:ext cx="39081" cy="594119"/>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38" name="Line"/>
            <p:cNvSpPr/>
            <p:nvPr/>
          </p:nvSpPr>
          <p:spPr>
            <a:xfrm>
              <a:off x="3892989" y="332543"/>
              <a:ext cx="18038" cy="70564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39" name="Line"/>
            <p:cNvSpPr/>
            <p:nvPr/>
          </p:nvSpPr>
          <p:spPr>
            <a:xfrm flipV="1">
              <a:off x="3932068" y="231158"/>
              <a:ext cx="84174" cy="796889"/>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40" name="Line"/>
            <p:cNvSpPr/>
            <p:nvPr/>
          </p:nvSpPr>
          <p:spPr>
            <a:xfrm>
              <a:off x="4034279" y="231158"/>
              <a:ext cx="63130" cy="75633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41" name="Line"/>
            <p:cNvSpPr/>
            <p:nvPr/>
          </p:nvSpPr>
          <p:spPr>
            <a:xfrm>
              <a:off x="7494378" y="184521"/>
              <a:ext cx="21045" cy="78066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42" name="Line"/>
            <p:cNvSpPr/>
            <p:nvPr/>
          </p:nvSpPr>
          <p:spPr>
            <a:xfrm flipV="1">
              <a:off x="7512415" y="237241"/>
              <a:ext cx="63131" cy="77458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43" name="Line"/>
            <p:cNvSpPr/>
            <p:nvPr/>
          </p:nvSpPr>
          <p:spPr>
            <a:xfrm>
              <a:off x="7596591" y="227103"/>
              <a:ext cx="39081" cy="78472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44" name="Line"/>
            <p:cNvSpPr/>
            <p:nvPr/>
          </p:nvSpPr>
          <p:spPr>
            <a:xfrm flipV="1">
              <a:off x="7656711" y="659004"/>
              <a:ext cx="21044" cy="35282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45" name="Line"/>
            <p:cNvSpPr/>
            <p:nvPr/>
          </p:nvSpPr>
          <p:spPr>
            <a:xfrm>
              <a:off x="7698800" y="669142"/>
              <a:ext cx="42087" cy="26157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46" name="Line"/>
            <p:cNvSpPr/>
            <p:nvPr/>
          </p:nvSpPr>
          <p:spPr>
            <a:xfrm flipV="1">
              <a:off x="7758921" y="237241"/>
              <a:ext cx="21044" cy="71375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47" name="Line"/>
            <p:cNvSpPr/>
            <p:nvPr/>
          </p:nvSpPr>
          <p:spPr>
            <a:xfrm>
              <a:off x="7822049" y="257518"/>
              <a:ext cx="21044" cy="75430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48" name="Line"/>
            <p:cNvSpPr/>
            <p:nvPr/>
          </p:nvSpPr>
          <p:spPr>
            <a:xfrm flipV="1">
              <a:off x="7843096" y="356876"/>
              <a:ext cx="60124" cy="69550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49" name="Line"/>
            <p:cNvSpPr/>
            <p:nvPr/>
          </p:nvSpPr>
          <p:spPr>
            <a:xfrm>
              <a:off x="7924262" y="346737"/>
              <a:ext cx="21044" cy="36296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50" name="Line"/>
            <p:cNvSpPr/>
            <p:nvPr/>
          </p:nvSpPr>
          <p:spPr>
            <a:xfrm flipV="1">
              <a:off x="7945303" y="227103"/>
              <a:ext cx="81167" cy="46231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51" name="Line"/>
            <p:cNvSpPr/>
            <p:nvPr/>
          </p:nvSpPr>
          <p:spPr>
            <a:xfrm>
              <a:off x="8005429" y="237241"/>
              <a:ext cx="63131" cy="77458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52" name="Line"/>
            <p:cNvSpPr/>
            <p:nvPr/>
          </p:nvSpPr>
          <p:spPr>
            <a:xfrm flipV="1">
              <a:off x="8089600" y="458261"/>
              <a:ext cx="21044" cy="58398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53" name="Line"/>
            <p:cNvSpPr/>
            <p:nvPr/>
          </p:nvSpPr>
          <p:spPr>
            <a:xfrm>
              <a:off x="8149725" y="458261"/>
              <a:ext cx="21044" cy="49273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54" name="Line"/>
            <p:cNvSpPr/>
            <p:nvPr/>
          </p:nvSpPr>
          <p:spPr>
            <a:xfrm flipV="1">
              <a:off x="8233895" y="346737"/>
              <a:ext cx="39081" cy="594118"/>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55" name="Line"/>
            <p:cNvSpPr/>
            <p:nvPr/>
          </p:nvSpPr>
          <p:spPr>
            <a:xfrm>
              <a:off x="8254940" y="356875"/>
              <a:ext cx="18038" cy="70564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56" name="Line"/>
            <p:cNvSpPr/>
            <p:nvPr/>
          </p:nvSpPr>
          <p:spPr>
            <a:xfrm flipV="1">
              <a:off x="8294020" y="257518"/>
              <a:ext cx="84174" cy="79486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57" name="Line"/>
            <p:cNvSpPr/>
            <p:nvPr/>
          </p:nvSpPr>
          <p:spPr>
            <a:xfrm>
              <a:off x="8396232" y="257518"/>
              <a:ext cx="63130" cy="75430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58" name="Line"/>
            <p:cNvSpPr/>
            <p:nvPr/>
          </p:nvSpPr>
          <p:spPr>
            <a:xfrm>
              <a:off x="8438315" y="180465"/>
              <a:ext cx="21045" cy="780668"/>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59" name="Line"/>
            <p:cNvSpPr/>
            <p:nvPr/>
          </p:nvSpPr>
          <p:spPr>
            <a:xfrm flipV="1">
              <a:off x="8456352" y="231158"/>
              <a:ext cx="63130" cy="77661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60" name="Line"/>
            <p:cNvSpPr/>
            <p:nvPr/>
          </p:nvSpPr>
          <p:spPr>
            <a:xfrm>
              <a:off x="8540527" y="221020"/>
              <a:ext cx="39081" cy="78675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61" name="Line"/>
            <p:cNvSpPr/>
            <p:nvPr/>
          </p:nvSpPr>
          <p:spPr>
            <a:xfrm flipV="1">
              <a:off x="8600648" y="654948"/>
              <a:ext cx="21044" cy="35282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62" name="Line"/>
            <p:cNvSpPr/>
            <p:nvPr/>
          </p:nvSpPr>
          <p:spPr>
            <a:xfrm>
              <a:off x="8642738" y="665087"/>
              <a:ext cx="42087" cy="26157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63" name="Line"/>
            <p:cNvSpPr/>
            <p:nvPr/>
          </p:nvSpPr>
          <p:spPr>
            <a:xfrm flipV="1">
              <a:off x="8705865" y="231159"/>
              <a:ext cx="18038" cy="71578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64" name="Line"/>
            <p:cNvSpPr/>
            <p:nvPr/>
          </p:nvSpPr>
          <p:spPr>
            <a:xfrm>
              <a:off x="8765989" y="251435"/>
              <a:ext cx="21044" cy="75633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65" name="Line"/>
            <p:cNvSpPr/>
            <p:nvPr/>
          </p:nvSpPr>
          <p:spPr>
            <a:xfrm flipV="1">
              <a:off x="8787034" y="352820"/>
              <a:ext cx="60124" cy="693476"/>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66" name="Line"/>
            <p:cNvSpPr/>
            <p:nvPr/>
          </p:nvSpPr>
          <p:spPr>
            <a:xfrm>
              <a:off x="8868199" y="342682"/>
              <a:ext cx="21044" cy="36296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67" name="Line"/>
            <p:cNvSpPr/>
            <p:nvPr/>
          </p:nvSpPr>
          <p:spPr>
            <a:xfrm flipV="1">
              <a:off x="8889241" y="221020"/>
              <a:ext cx="81167" cy="46434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68" name="Line"/>
            <p:cNvSpPr/>
            <p:nvPr/>
          </p:nvSpPr>
          <p:spPr>
            <a:xfrm>
              <a:off x="8952371" y="231158"/>
              <a:ext cx="60124" cy="77661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69" name="Line"/>
            <p:cNvSpPr/>
            <p:nvPr/>
          </p:nvSpPr>
          <p:spPr>
            <a:xfrm flipV="1">
              <a:off x="9033536" y="452178"/>
              <a:ext cx="21044" cy="58600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70" name="Line"/>
            <p:cNvSpPr/>
            <p:nvPr/>
          </p:nvSpPr>
          <p:spPr>
            <a:xfrm>
              <a:off x="9096666" y="452178"/>
              <a:ext cx="18038" cy="49476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71" name="Line"/>
            <p:cNvSpPr/>
            <p:nvPr/>
          </p:nvSpPr>
          <p:spPr>
            <a:xfrm flipV="1">
              <a:off x="9177833" y="342682"/>
              <a:ext cx="42087" cy="594118"/>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72" name="Line"/>
            <p:cNvSpPr/>
            <p:nvPr/>
          </p:nvSpPr>
          <p:spPr>
            <a:xfrm>
              <a:off x="9198877" y="352820"/>
              <a:ext cx="21044" cy="70361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73" name="Line"/>
            <p:cNvSpPr/>
            <p:nvPr/>
          </p:nvSpPr>
          <p:spPr>
            <a:xfrm flipV="1">
              <a:off x="9237958" y="251435"/>
              <a:ext cx="84174" cy="79486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74" name="Line"/>
            <p:cNvSpPr/>
            <p:nvPr/>
          </p:nvSpPr>
          <p:spPr>
            <a:xfrm>
              <a:off x="9343174" y="251435"/>
              <a:ext cx="60124" cy="75633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75" name="Line"/>
            <p:cNvSpPr/>
            <p:nvPr/>
          </p:nvSpPr>
          <p:spPr>
            <a:xfrm>
              <a:off x="9412316" y="192632"/>
              <a:ext cx="18038" cy="778639"/>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76" name="Line"/>
            <p:cNvSpPr/>
            <p:nvPr/>
          </p:nvSpPr>
          <p:spPr>
            <a:xfrm flipV="1">
              <a:off x="9430354" y="243324"/>
              <a:ext cx="63131" cy="77458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77" name="Line"/>
            <p:cNvSpPr/>
            <p:nvPr/>
          </p:nvSpPr>
          <p:spPr>
            <a:xfrm>
              <a:off x="9511517" y="233186"/>
              <a:ext cx="42087" cy="78472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78" name="Line"/>
            <p:cNvSpPr/>
            <p:nvPr/>
          </p:nvSpPr>
          <p:spPr>
            <a:xfrm flipV="1">
              <a:off x="9574650" y="665087"/>
              <a:ext cx="21045" cy="35282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79" name="Line"/>
            <p:cNvSpPr/>
            <p:nvPr/>
          </p:nvSpPr>
          <p:spPr>
            <a:xfrm>
              <a:off x="9616733" y="675225"/>
              <a:ext cx="39081" cy="26157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80" name="Line"/>
            <p:cNvSpPr/>
            <p:nvPr/>
          </p:nvSpPr>
          <p:spPr>
            <a:xfrm flipV="1">
              <a:off x="9676858" y="243324"/>
              <a:ext cx="21045" cy="71375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81" name="Line"/>
            <p:cNvSpPr/>
            <p:nvPr/>
          </p:nvSpPr>
          <p:spPr>
            <a:xfrm>
              <a:off x="9739987" y="263601"/>
              <a:ext cx="21045" cy="75430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82" name="Line"/>
            <p:cNvSpPr/>
            <p:nvPr/>
          </p:nvSpPr>
          <p:spPr>
            <a:xfrm flipV="1">
              <a:off x="9761029" y="362959"/>
              <a:ext cx="60124" cy="69550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83" name="Line"/>
            <p:cNvSpPr/>
            <p:nvPr/>
          </p:nvSpPr>
          <p:spPr>
            <a:xfrm>
              <a:off x="9842196" y="352820"/>
              <a:ext cx="21044" cy="36296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84" name="Line"/>
            <p:cNvSpPr/>
            <p:nvPr/>
          </p:nvSpPr>
          <p:spPr>
            <a:xfrm flipV="1">
              <a:off x="9863241" y="233186"/>
              <a:ext cx="81168" cy="46231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85" name="Line"/>
            <p:cNvSpPr/>
            <p:nvPr/>
          </p:nvSpPr>
          <p:spPr>
            <a:xfrm>
              <a:off x="9923362" y="243324"/>
              <a:ext cx="63131" cy="77458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86" name="Line"/>
            <p:cNvSpPr/>
            <p:nvPr/>
          </p:nvSpPr>
          <p:spPr>
            <a:xfrm flipV="1">
              <a:off x="10007535" y="464344"/>
              <a:ext cx="21045" cy="58398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87" name="Line"/>
            <p:cNvSpPr/>
            <p:nvPr/>
          </p:nvSpPr>
          <p:spPr>
            <a:xfrm>
              <a:off x="10067660" y="464345"/>
              <a:ext cx="21045" cy="49273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88" name="Line"/>
            <p:cNvSpPr/>
            <p:nvPr/>
          </p:nvSpPr>
          <p:spPr>
            <a:xfrm flipV="1">
              <a:off x="10151830" y="352820"/>
              <a:ext cx="39082" cy="594119"/>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89" name="Line"/>
            <p:cNvSpPr/>
            <p:nvPr/>
          </p:nvSpPr>
          <p:spPr>
            <a:xfrm>
              <a:off x="10169867" y="362959"/>
              <a:ext cx="21045" cy="70564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90" name="Line"/>
            <p:cNvSpPr/>
            <p:nvPr/>
          </p:nvSpPr>
          <p:spPr>
            <a:xfrm flipV="1">
              <a:off x="10211954" y="263602"/>
              <a:ext cx="81168" cy="79486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91" name="Line"/>
            <p:cNvSpPr/>
            <p:nvPr/>
          </p:nvSpPr>
          <p:spPr>
            <a:xfrm>
              <a:off x="10314163" y="263601"/>
              <a:ext cx="63131" cy="75430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92" name="Line"/>
            <p:cNvSpPr/>
            <p:nvPr/>
          </p:nvSpPr>
          <p:spPr>
            <a:xfrm>
              <a:off x="10356253" y="186549"/>
              <a:ext cx="21044" cy="78066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93" name="Line"/>
            <p:cNvSpPr/>
            <p:nvPr/>
          </p:nvSpPr>
          <p:spPr>
            <a:xfrm flipV="1">
              <a:off x="10374288" y="237241"/>
              <a:ext cx="63131" cy="77661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94" name="Line"/>
            <p:cNvSpPr/>
            <p:nvPr/>
          </p:nvSpPr>
          <p:spPr>
            <a:xfrm>
              <a:off x="10458460" y="227103"/>
              <a:ext cx="39082" cy="78675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95" name="Line"/>
            <p:cNvSpPr/>
            <p:nvPr/>
          </p:nvSpPr>
          <p:spPr>
            <a:xfrm flipV="1">
              <a:off x="10518586" y="661031"/>
              <a:ext cx="21045" cy="35282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96" name="Line"/>
            <p:cNvSpPr/>
            <p:nvPr/>
          </p:nvSpPr>
          <p:spPr>
            <a:xfrm>
              <a:off x="10560670" y="671170"/>
              <a:ext cx="42087" cy="26157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97" name="Line"/>
            <p:cNvSpPr/>
            <p:nvPr/>
          </p:nvSpPr>
          <p:spPr>
            <a:xfrm flipV="1">
              <a:off x="10620794" y="237242"/>
              <a:ext cx="21045" cy="71578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98" name="Line"/>
            <p:cNvSpPr/>
            <p:nvPr/>
          </p:nvSpPr>
          <p:spPr>
            <a:xfrm>
              <a:off x="10683925" y="257518"/>
              <a:ext cx="21045" cy="75633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299" name="Line"/>
            <p:cNvSpPr/>
            <p:nvPr/>
          </p:nvSpPr>
          <p:spPr>
            <a:xfrm flipV="1">
              <a:off x="10704969" y="358904"/>
              <a:ext cx="60124" cy="695503"/>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300" name="Line"/>
            <p:cNvSpPr/>
            <p:nvPr/>
          </p:nvSpPr>
          <p:spPr>
            <a:xfrm>
              <a:off x="10786132" y="348765"/>
              <a:ext cx="21045" cy="362960"/>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301" name="Line"/>
            <p:cNvSpPr/>
            <p:nvPr/>
          </p:nvSpPr>
          <p:spPr>
            <a:xfrm flipV="1">
              <a:off x="10807179" y="227103"/>
              <a:ext cx="81168" cy="464345"/>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302" name="Line"/>
            <p:cNvSpPr/>
            <p:nvPr/>
          </p:nvSpPr>
          <p:spPr>
            <a:xfrm>
              <a:off x="10867298" y="237241"/>
              <a:ext cx="63131" cy="776612"/>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303" name="Line"/>
            <p:cNvSpPr/>
            <p:nvPr/>
          </p:nvSpPr>
          <p:spPr>
            <a:xfrm flipV="1">
              <a:off x="10951474" y="458261"/>
              <a:ext cx="21044" cy="586007"/>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304" name="Line"/>
            <p:cNvSpPr/>
            <p:nvPr/>
          </p:nvSpPr>
          <p:spPr>
            <a:xfrm>
              <a:off x="11011597" y="458261"/>
              <a:ext cx="21045" cy="49476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305" name="Line"/>
            <p:cNvSpPr/>
            <p:nvPr/>
          </p:nvSpPr>
          <p:spPr>
            <a:xfrm flipV="1">
              <a:off x="11095770" y="348765"/>
              <a:ext cx="39082" cy="594119"/>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306" name="Line"/>
            <p:cNvSpPr/>
            <p:nvPr/>
          </p:nvSpPr>
          <p:spPr>
            <a:xfrm>
              <a:off x="11116814" y="358904"/>
              <a:ext cx="18038" cy="705641"/>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307" name="Line"/>
            <p:cNvSpPr/>
            <p:nvPr/>
          </p:nvSpPr>
          <p:spPr>
            <a:xfrm flipV="1">
              <a:off x="11155893" y="257518"/>
              <a:ext cx="84173" cy="796889"/>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308" name="Line"/>
            <p:cNvSpPr/>
            <p:nvPr/>
          </p:nvSpPr>
          <p:spPr>
            <a:xfrm>
              <a:off x="11258101" y="257518"/>
              <a:ext cx="63131" cy="756334"/>
            </a:xfrm>
            <a:prstGeom prst="line">
              <a:avLst/>
            </a:prstGeom>
            <a:noFill/>
            <a:ln w="9525" cap="flat">
              <a:solidFill>
                <a:srgbClr val="9FAD00"/>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defTabSz="321457">
                <a:defRPr sz="1200" b="0">
                  <a:latin typeface="Helvetica"/>
                  <a:ea typeface="Helvetica"/>
                  <a:cs typeface="Helvetica"/>
                  <a:sym typeface="Helvetica"/>
                </a:defRPr>
              </a:pPr>
              <a:endParaRPr sz="844"/>
            </a:p>
          </p:txBody>
        </p:sp>
        <p:sp>
          <p:nvSpPr>
            <p:cNvPr id="309" name="Line"/>
            <p:cNvSpPr/>
            <p:nvPr/>
          </p:nvSpPr>
          <p:spPr>
            <a:xfrm>
              <a:off x="75154" y="1473641"/>
              <a:ext cx="760561" cy="994820"/>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310" name="Line"/>
            <p:cNvSpPr/>
            <p:nvPr/>
          </p:nvSpPr>
          <p:spPr>
            <a:xfrm>
              <a:off x="7746896" y="1473641"/>
              <a:ext cx="760561" cy="994820"/>
            </a:xfrm>
            <a:custGeom>
              <a:avLst/>
              <a:gdLst/>
              <a:ahLst/>
              <a:cxnLst>
                <a:cxn ang="0">
                  <a:pos x="wd2" y="hd2"/>
                </a:cxn>
                <a:cxn ang="5400000">
                  <a:pos x="wd2" y="hd2"/>
                </a:cxn>
                <a:cxn ang="10800000">
                  <a:pos x="wd2" y="hd2"/>
                </a:cxn>
                <a:cxn ang="16200000">
                  <a:pos x="wd2" y="hd2"/>
                </a:cxn>
              </a:cxnLst>
              <a:rect l="0" t="0" r="r" b="b"/>
              <a:pathLst>
                <a:path w="21600" h="20738" extrusionOk="0">
                  <a:moveTo>
                    <a:pt x="0" y="20679"/>
                  </a:moveTo>
                  <a:cubicBezTo>
                    <a:pt x="2667" y="20730"/>
                    <a:pt x="5334" y="20781"/>
                    <a:pt x="6837" y="20679"/>
                  </a:cubicBezTo>
                  <a:cubicBezTo>
                    <a:pt x="8339" y="20576"/>
                    <a:pt x="8455" y="20602"/>
                    <a:pt x="9017" y="20063"/>
                  </a:cubicBezTo>
                  <a:cubicBezTo>
                    <a:pt x="9578" y="19524"/>
                    <a:pt x="9908" y="19191"/>
                    <a:pt x="10206" y="17446"/>
                  </a:cubicBezTo>
                  <a:cubicBezTo>
                    <a:pt x="10503" y="15702"/>
                    <a:pt x="10668" y="12264"/>
                    <a:pt x="10800" y="9597"/>
                  </a:cubicBezTo>
                  <a:cubicBezTo>
                    <a:pt x="10932" y="6929"/>
                    <a:pt x="10866" y="2850"/>
                    <a:pt x="10998" y="1439"/>
                  </a:cubicBezTo>
                  <a:cubicBezTo>
                    <a:pt x="11130" y="28"/>
                    <a:pt x="11428" y="-793"/>
                    <a:pt x="11593" y="1131"/>
                  </a:cubicBezTo>
                  <a:cubicBezTo>
                    <a:pt x="11758" y="3055"/>
                    <a:pt x="11873" y="10161"/>
                    <a:pt x="11989" y="12983"/>
                  </a:cubicBezTo>
                  <a:cubicBezTo>
                    <a:pt x="12105" y="15805"/>
                    <a:pt x="12072" y="16933"/>
                    <a:pt x="12286" y="18062"/>
                  </a:cubicBezTo>
                  <a:cubicBezTo>
                    <a:pt x="12501" y="19191"/>
                    <a:pt x="12848" y="19319"/>
                    <a:pt x="13277" y="19755"/>
                  </a:cubicBezTo>
                  <a:cubicBezTo>
                    <a:pt x="13706" y="20191"/>
                    <a:pt x="13475" y="20550"/>
                    <a:pt x="14862" y="20679"/>
                  </a:cubicBezTo>
                  <a:cubicBezTo>
                    <a:pt x="16250" y="20807"/>
                    <a:pt x="21600" y="20525"/>
                    <a:pt x="21600" y="20525"/>
                  </a:cubicBezTo>
                </a:path>
              </a:pathLst>
            </a:custGeom>
            <a:noFill/>
            <a:ln w="25400" cap="flat">
              <a:solidFill>
                <a:srgbClr val="4180FF"/>
              </a:solidFill>
              <a:prstDash val="solid"/>
              <a:roun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311" name="Line"/>
            <p:cNvSpPr/>
            <p:nvPr/>
          </p:nvSpPr>
          <p:spPr>
            <a:xfrm flipH="1">
              <a:off x="989029" y="1040212"/>
              <a:ext cx="3027213" cy="1425478"/>
            </a:xfrm>
            <a:prstGeom prst="line">
              <a:avLst/>
            </a:prstGeom>
            <a:noFill/>
            <a:ln w="25400" cap="flat">
              <a:solidFill>
                <a:srgbClr val="000000"/>
              </a:solidFill>
              <a:prstDash val="solid"/>
              <a:round/>
              <a:tailEnd type="triangle" w="med" len="me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312" name="Line"/>
            <p:cNvSpPr/>
            <p:nvPr/>
          </p:nvSpPr>
          <p:spPr>
            <a:xfrm flipH="1">
              <a:off x="8618688" y="1040212"/>
              <a:ext cx="3027213" cy="1425478"/>
            </a:xfrm>
            <a:prstGeom prst="line">
              <a:avLst/>
            </a:prstGeom>
            <a:noFill/>
            <a:ln w="25400" cap="flat">
              <a:solidFill>
                <a:srgbClr val="000000"/>
              </a:solidFill>
              <a:prstDash val="solid"/>
              <a:round/>
              <a:tailEnd type="triangle" w="med" len="med"/>
            </a:ln>
            <a:effectLst>
              <a:outerShdw blurRad="63500" dist="25400" dir="5400000" rotWithShape="0">
                <a:srgbClr val="000000">
                  <a:alpha val="37998"/>
                </a:srgbClr>
              </a:outerShdw>
            </a:effectLst>
          </p:spPr>
          <p:txBody>
            <a:bodyPr wrap="square" lIns="35719" tIns="35719" rIns="35719" bIns="35719" numCol="1" anchor="ctr">
              <a:noAutofit/>
            </a:bodyPr>
            <a:lstStyle/>
            <a:p>
              <a:pPr marL="28573" marR="28573" defTabSz="642915">
                <a:defRPr sz="1800" b="0">
                  <a:uFill>
                    <a:solidFill>
                      <a:srgbClr val="000000"/>
                    </a:solidFill>
                  </a:uFill>
                  <a:latin typeface="Arial"/>
                  <a:ea typeface="Arial"/>
                  <a:cs typeface="Arial"/>
                  <a:sym typeface="Arial"/>
                </a:defRPr>
              </a:pPr>
              <a:endParaRPr sz="1266"/>
            </a:p>
          </p:txBody>
        </p:sp>
        <p:sp>
          <p:nvSpPr>
            <p:cNvPr id="313" name="fold"/>
            <p:cNvSpPr txBox="1"/>
            <p:nvPr/>
          </p:nvSpPr>
          <p:spPr>
            <a:xfrm>
              <a:off x="1310689" y="1303814"/>
              <a:ext cx="821145" cy="5388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t">
              <a:noAutofit/>
            </a:bodyPr>
            <a:lstStyle>
              <a:lvl1pPr marL="40639" marR="40639" algn="l" defTabSz="914400">
                <a:buClr>
                  <a:srgbClr val="000000"/>
                </a:buClr>
                <a:buFont typeface="Arial"/>
                <a:defRPr sz="1800" b="0">
                  <a:uFill>
                    <a:solidFill>
                      <a:srgbClr val="000000"/>
                    </a:solidFill>
                  </a:uFill>
                  <a:latin typeface="Arial"/>
                  <a:ea typeface="Arial"/>
                  <a:cs typeface="Arial"/>
                  <a:sym typeface="Arial"/>
                </a:defRPr>
              </a:lvl1pPr>
            </a:lstStyle>
            <a:p>
              <a:r>
                <a:rPr sz="1266"/>
                <a:t>fold</a:t>
              </a:r>
            </a:p>
          </p:txBody>
        </p:sp>
        <p:sp>
          <p:nvSpPr>
            <p:cNvPr id="314" name="fold"/>
            <p:cNvSpPr txBox="1"/>
            <p:nvPr/>
          </p:nvSpPr>
          <p:spPr>
            <a:xfrm>
              <a:off x="9081637" y="1330174"/>
              <a:ext cx="821144" cy="5388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t">
              <a:noAutofit/>
            </a:bodyPr>
            <a:lstStyle>
              <a:lvl1pPr marL="40639" marR="40639" algn="l" defTabSz="914400">
                <a:buClr>
                  <a:srgbClr val="000000"/>
                </a:buClr>
                <a:buFont typeface="Arial"/>
                <a:defRPr sz="1800" b="0">
                  <a:uFill>
                    <a:solidFill>
                      <a:srgbClr val="000000"/>
                    </a:solidFill>
                  </a:uFill>
                  <a:latin typeface="Arial"/>
                  <a:ea typeface="Arial"/>
                  <a:cs typeface="Arial"/>
                  <a:sym typeface="Arial"/>
                </a:defRPr>
              </a:lvl1pPr>
            </a:lstStyle>
            <a:p>
              <a:r>
                <a:rPr sz="1266"/>
                <a:t>fold</a:t>
              </a:r>
            </a:p>
          </p:txBody>
        </p:sp>
      </p:grpSp>
      <p:sp>
        <p:nvSpPr>
          <p:cNvPr id="316" name="Session i"/>
          <p:cNvSpPr txBox="1"/>
          <p:nvPr/>
        </p:nvSpPr>
        <p:spPr>
          <a:xfrm>
            <a:off x="544711" y="834926"/>
            <a:ext cx="727764" cy="26693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marL="28573" marR="28573" defTabSz="642915">
              <a:buClr>
                <a:srgbClr val="0433FF"/>
              </a:buClr>
              <a:buFont typeface="Arial"/>
              <a:defRPr sz="1800" b="0">
                <a:uFill>
                  <a:solidFill>
                    <a:srgbClr val="000000"/>
                  </a:solidFill>
                </a:uFill>
                <a:latin typeface="Arial"/>
                <a:ea typeface="Arial"/>
                <a:cs typeface="Arial"/>
                <a:sym typeface="Arial"/>
              </a:defRPr>
            </a:pPr>
            <a:r>
              <a:rPr sz="1125">
                <a:solidFill>
                  <a:srgbClr val="0433FF"/>
                </a:solidFill>
                <a:uFill>
                  <a:solidFill>
                    <a:srgbClr val="0433FF"/>
                  </a:solidFill>
                </a:uFill>
              </a:rPr>
              <a:t>Session </a:t>
            </a:r>
            <a:r>
              <a:rPr sz="1266" i="1">
                <a:solidFill>
                  <a:srgbClr val="0433FF"/>
                </a:solidFill>
                <a:uFill>
                  <a:solidFill>
                    <a:srgbClr val="0433FF"/>
                  </a:solidFill>
                </a:uFill>
                <a:latin typeface="Times New Roman"/>
                <a:ea typeface="Times New Roman"/>
                <a:cs typeface="Times New Roman"/>
                <a:sym typeface="Times New Roman"/>
              </a:rPr>
              <a:t>i</a:t>
            </a:r>
          </a:p>
        </p:txBody>
      </p:sp>
      <p:sp>
        <p:nvSpPr>
          <p:cNvPr id="317" name="Session j"/>
          <p:cNvSpPr txBox="1"/>
          <p:nvPr/>
        </p:nvSpPr>
        <p:spPr>
          <a:xfrm>
            <a:off x="5634633" y="825996"/>
            <a:ext cx="727764" cy="266933"/>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marL="28573" marR="28573" defTabSz="642915">
              <a:buClr>
                <a:srgbClr val="0433FF"/>
              </a:buClr>
              <a:buFont typeface="Arial"/>
              <a:defRPr sz="1800" b="0">
                <a:uFill>
                  <a:solidFill>
                    <a:srgbClr val="000000"/>
                  </a:solidFill>
                </a:uFill>
                <a:latin typeface="Arial"/>
                <a:ea typeface="Arial"/>
                <a:cs typeface="Arial"/>
                <a:sym typeface="Arial"/>
              </a:defRPr>
            </a:pPr>
            <a:r>
              <a:rPr sz="1125">
                <a:solidFill>
                  <a:srgbClr val="0433FF"/>
                </a:solidFill>
                <a:uFill>
                  <a:solidFill>
                    <a:srgbClr val="0433FF"/>
                  </a:solidFill>
                </a:uFill>
              </a:rPr>
              <a:t>Session </a:t>
            </a:r>
            <a:r>
              <a:rPr sz="1266" i="1">
                <a:solidFill>
                  <a:srgbClr val="0433FF"/>
                </a:solidFill>
                <a:uFill>
                  <a:solidFill>
                    <a:srgbClr val="0433FF"/>
                  </a:solidFill>
                </a:uFill>
                <a:latin typeface="Times New Roman"/>
                <a:ea typeface="Times New Roman"/>
                <a:cs typeface="Times New Roman"/>
                <a:sym typeface="Times New Roman"/>
              </a:rPr>
              <a:t>j</a:t>
            </a:r>
          </a:p>
        </p:txBody>
      </p:sp>
      <p:sp>
        <p:nvSpPr>
          <p:cNvPr id="318" name="KP: Orbital Period…"/>
          <p:cNvSpPr txBox="1"/>
          <p:nvPr/>
        </p:nvSpPr>
        <p:spPr>
          <a:xfrm>
            <a:off x="3470124" y="5629832"/>
            <a:ext cx="2306321" cy="865862"/>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spAutoFit/>
          </a:bodyPr>
          <a:lstStyle/>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500" b="0">
                <a:latin typeface="Helvetica Neue Light"/>
                <a:ea typeface="Helvetica Neue Light"/>
                <a:cs typeface="Helvetica Neue Light"/>
                <a:sym typeface="Helvetica Neue Light"/>
              </a:defRPr>
            </a:pPr>
            <a:r>
              <a:rPr sz="1055" b="1" dirty="0">
                <a:latin typeface="Helvetica Neue"/>
                <a:ea typeface="Helvetica Neue"/>
                <a:cs typeface="Helvetica Neue"/>
                <a:sym typeface="Helvetica Neue"/>
              </a:rPr>
              <a:t>KP</a:t>
            </a:r>
            <a:r>
              <a:rPr sz="1055" dirty="0"/>
              <a:t>: Orbital Period</a:t>
            </a:r>
          </a:p>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500" b="0">
                <a:latin typeface="Helvetica Neue Light"/>
                <a:ea typeface="Helvetica Neue Light"/>
                <a:cs typeface="Helvetica Neue Light"/>
                <a:sym typeface="Helvetica Neue Light"/>
              </a:defRPr>
            </a:pPr>
            <a:r>
              <a:rPr sz="1055" dirty="0"/>
              <a:t>       Eccentricity</a:t>
            </a:r>
          </a:p>
          <a:p>
            <a:pPr lvl="1" indent="241093"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500" b="0">
                <a:latin typeface="Helvetica Neue Light"/>
                <a:ea typeface="Helvetica Neue Light"/>
                <a:cs typeface="Helvetica Neue Light"/>
                <a:sym typeface="Helvetica Neue Light"/>
              </a:defRPr>
            </a:pPr>
            <a:r>
              <a:rPr sz="1055" dirty="0"/>
              <a:t> Time of periastron</a:t>
            </a:r>
            <a:br>
              <a:rPr sz="1055" dirty="0"/>
            </a:br>
            <a:r>
              <a:rPr sz="1055" dirty="0"/>
              <a:t> Longitude of periastron</a:t>
            </a:r>
          </a:p>
          <a:p>
            <a:pPr lvl="1" indent="241093"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500" b="0">
                <a:latin typeface="Helvetica Neue Light"/>
                <a:ea typeface="Helvetica Neue Light"/>
                <a:cs typeface="Helvetica Neue Light"/>
                <a:sym typeface="Helvetica Neue Light"/>
              </a:defRPr>
            </a:pPr>
            <a:r>
              <a:rPr sz="1055" dirty="0"/>
              <a:t> Projected semi-major axis</a:t>
            </a:r>
          </a:p>
        </p:txBody>
      </p:sp>
      <p:sp>
        <p:nvSpPr>
          <p:cNvPr id="319" name="PK:   Precession of periastron…"/>
          <p:cNvSpPr txBox="1"/>
          <p:nvPr/>
        </p:nvSpPr>
        <p:spPr>
          <a:xfrm>
            <a:off x="5957940" y="5620903"/>
            <a:ext cx="2955727" cy="102821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26789" tIns="26789" rIns="26789" bIns="26789">
            <a:spAutoFit/>
          </a:bodyPr>
          <a:lstStyle/>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500" b="0">
                <a:latin typeface="Helvetica Neue Light"/>
                <a:ea typeface="Helvetica Neue Light"/>
                <a:cs typeface="Helvetica Neue Light"/>
                <a:sym typeface="Helvetica Neue Light"/>
              </a:defRPr>
            </a:pPr>
            <a:r>
              <a:rPr sz="1055" b="1">
                <a:latin typeface="Helvetica Neue"/>
                <a:ea typeface="Helvetica Neue"/>
                <a:cs typeface="Helvetica Neue"/>
                <a:sym typeface="Helvetica Neue"/>
              </a:rPr>
              <a:t>PK</a:t>
            </a:r>
            <a:r>
              <a:rPr sz="1055"/>
              <a:t>:   Precession of periastron</a:t>
            </a:r>
          </a:p>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500" b="0">
                <a:latin typeface="Helvetica Neue Light"/>
                <a:ea typeface="Helvetica Neue Light"/>
                <a:cs typeface="Helvetica Neue Light"/>
                <a:sym typeface="Helvetica Neue Light"/>
              </a:defRPr>
            </a:pPr>
            <a:r>
              <a:rPr sz="1055" dirty="0"/>
              <a:t>         Einstein delay</a:t>
            </a:r>
          </a:p>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500" b="0">
                <a:latin typeface="Helvetica Neue Light"/>
                <a:ea typeface="Helvetica Neue Light"/>
                <a:cs typeface="Helvetica Neue Light"/>
                <a:sym typeface="Helvetica Neue Light"/>
              </a:defRPr>
            </a:pPr>
            <a:r>
              <a:rPr sz="1055" dirty="0"/>
              <a:t>         Shapiro-delay “range”</a:t>
            </a:r>
          </a:p>
          <a:p>
            <a:pPr lvl="1" indent="241093"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500" b="0">
                <a:latin typeface="Helvetica Neue Light"/>
                <a:ea typeface="Helvetica Neue Light"/>
                <a:cs typeface="Helvetica Neue Light"/>
                <a:sym typeface="Helvetica Neue Light"/>
              </a:defRPr>
            </a:pPr>
            <a:r>
              <a:rPr sz="1055" dirty="0"/>
              <a:t>   Shapiro-delay “shape”</a:t>
            </a:r>
          </a:p>
          <a:p>
            <a:pPr lvl="1" indent="241093"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500" b="0">
                <a:latin typeface="Helvetica Neue Light"/>
                <a:ea typeface="Helvetica Neue Light"/>
                <a:cs typeface="Helvetica Neue Light"/>
                <a:sym typeface="Helvetica Neue Light"/>
              </a:defRPr>
            </a:pPr>
            <a:r>
              <a:rPr sz="1055" dirty="0"/>
              <a:t>   Orbital decay….</a:t>
            </a:r>
          </a:p>
          <a:p>
            <a:pPr lvl="1" indent="241093"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sz="1500" b="0">
                <a:latin typeface="Helvetica Neue Light"/>
                <a:ea typeface="Helvetica Neue Light"/>
                <a:cs typeface="Helvetica Neue Light"/>
                <a:sym typeface="Helvetica Neue Light"/>
              </a:defRPr>
            </a:pPr>
            <a:r>
              <a:rPr sz="1055" dirty="0"/>
              <a:t>    </a:t>
            </a:r>
          </a:p>
        </p:txBody>
      </p:sp>
      <p:pic>
        <p:nvPicPr>
          <p:cNvPr id="320" name="rotating_pulsar_lighthouse.mov" descr="rotating_pulsar_lighthouse.mov"/>
          <p:cNvPicPr>
            <a:picLocks/>
          </p:cNvPicPr>
          <p:nvPr>
            <a:videoFile r:link="rId2"/>
            <p:extLst>
              <p:ext uri="{DAA4B4D4-6D71-4841-9C94-3DE7FCFB9230}">
                <p14:media xmlns:p14="http://schemas.microsoft.com/office/powerpoint/2010/main" r:embed="rId1"/>
              </p:ext>
            </p:extLst>
          </p:nvPr>
        </p:nvPicPr>
        <p:blipFill>
          <a:blip r:embed="rId5">
            <a:extLst/>
          </a:blip>
          <a:stretch>
            <a:fillRect/>
          </a:stretch>
        </p:blipFill>
        <p:spPr>
          <a:xfrm>
            <a:off x="206906" y="4426836"/>
            <a:ext cx="3002980" cy="2252235"/>
          </a:xfrm>
          <a:prstGeom prst="rect">
            <a:avLst/>
          </a:prstGeom>
          <a:ln w="12700">
            <a:miter lim="400000"/>
          </a:ln>
        </p:spPr>
      </p:pic>
      <p:sp>
        <p:nvSpPr>
          <p:cNvPr id="321" name="D. Champion"/>
          <p:cNvSpPr txBox="1"/>
          <p:nvPr/>
        </p:nvSpPr>
        <p:spPr>
          <a:xfrm>
            <a:off x="7822407" y="3680177"/>
            <a:ext cx="2345811" cy="23387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lgn="l">
              <a:defRPr sz="1600" b="0">
                <a:solidFill>
                  <a:srgbClr val="53585F"/>
                </a:solidFill>
                <a:latin typeface="Helvetica Neue Light"/>
                <a:ea typeface="Helvetica Neue Light"/>
                <a:cs typeface="Helvetica Neue Light"/>
                <a:sym typeface="Helvetica Neue Light"/>
              </a:defRPr>
            </a:lvl1pPr>
          </a:lstStyle>
          <a:p>
            <a:r>
              <a:rPr sz="1125"/>
              <a:t>D. Champion</a:t>
            </a:r>
          </a:p>
        </p:txBody>
      </p:sp>
      <p:sp>
        <p:nvSpPr>
          <p:cNvPr id="324" name="Shape 135"/>
          <p:cNvSpPr txBox="1"/>
          <p:nvPr/>
        </p:nvSpPr>
        <p:spPr>
          <a:xfrm>
            <a:off x="347256" y="188661"/>
            <a:ext cx="3890489"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Measuring masses: radio timing</a:t>
            </a:r>
          </a:p>
        </p:txBody>
      </p:sp>
      <p:sp>
        <p:nvSpPr>
          <p:cNvPr id="325" name="Shape 135"/>
          <p:cNvSpPr txBox="1"/>
          <p:nvPr/>
        </p:nvSpPr>
        <p:spPr>
          <a:xfrm>
            <a:off x="3264210" y="4351148"/>
            <a:ext cx="5442436" cy="93775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lvl1pPr algn="l">
              <a:defRPr sz="1600" b="0"/>
            </a:lvl1pPr>
          </a:lstStyle>
          <a:p>
            <a:r>
              <a:rPr sz="1125" dirty="0"/>
              <a:t>Over time, it possible to build a coherent timing model to predict the exact number of rotations between two observations and the time of arrival of a pulse. If the pulsar is in a binary, then the model has to take into account the orbital motion. This is done using the Keplerian parameters (KP) as well as some post-Keplerian parameters to account for non-newtonian effects (kinematic, perspective and </a:t>
            </a:r>
            <a:r>
              <a:rPr sz="1125" dirty="0" smtClean="0"/>
              <a:t>relativistic</a:t>
            </a:r>
            <a:r>
              <a:rPr lang="es-ES" sz="1125" dirty="0" smtClean="0"/>
              <a:t>)</a:t>
            </a:r>
            <a:endParaRPr sz="1125" dirty="0"/>
          </a:p>
        </p:txBody>
      </p:sp>
    </p:spTree>
    <p:extLst>
      <p:ext uri="{BB962C8B-B14F-4D97-AF65-F5344CB8AC3E}">
        <p14:creationId xmlns:p14="http://schemas.microsoft.com/office/powerpoint/2010/main" val="11959906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 fill="hold"/>
                                        <p:tgtEl>
                                          <p:spTgt spid="3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20"/>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 name="droppedImage.pdf" descr="droppedImage.pdf"/>
          <p:cNvPicPr>
            <a:picLocks noChangeAspect="1"/>
          </p:cNvPicPr>
          <p:nvPr/>
        </p:nvPicPr>
        <p:blipFill>
          <a:blip r:embed="rId3">
            <a:extLst/>
          </a:blip>
          <a:stretch>
            <a:fillRect/>
          </a:stretch>
        </p:blipFill>
        <p:spPr>
          <a:xfrm>
            <a:off x="678657" y="2366367"/>
            <a:ext cx="2268566" cy="491133"/>
          </a:xfrm>
          <a:prstGeom prst="rect">
            <a:avLst/>
          </a:prstGeom>
          <a:ln w="12700">
            <a:solidFill>
              <a:srgbClr val="FF2600"/>
            </a:solidFill>
            <a:miter lim="400000"/>
          </a:ln>
        </p:spPr>
      </p:pic>
      <p:sp>
        <p:nvSpPr>
          <p:cNvPr id="330" name="Parametrized post-Keplerian formalism"/>
          <p:cNvSpPr txBox="1"/>
          <p:nvPr/>
        </p:nvSpPr>
        <p:spPr>
          <a:xfrm>
            <a:off x="660797" y="1651993"/>
            <a:ext cx="2859356" cy="638492"/>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spAutoFit/>
          </a:bodyPr>
          <a:lstStyle/>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b="0"/>
            </a:pPr>
            <a:r>
              <a:rPr sz="1266"/>
              <a:t>Parametrized post-Keplerian formalism</a:t>
            </a:r>
          </a:p>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b="0"/>
            </a:pPr>
            <a:endParaRPr sz="1266"/>
          </a:p>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b="0">
                <a:latin typeface="Helvetica Neue Light"/>
                <a:ea typeface="Helvetica Neue Light"/>
                <a:cs typeface="Helvetica Neue Light"/>
                <a:sym typeface="Helvetica Neue Light"/>
              </a:defRPr>
            </a:pPr>
            <a:endParaRPr sz="1266"/>
          </a:p>
        </p:txBody>
      </p:sp>
      <p:sp>
        <p:nvSpPr>
          <p:cNvPr id="331" name="(Damour 1988, Damour &amp; Taylor 1992 )"/>
          <p:cNvSpPr txBox="1"/>
          <p:nvPr/>
        </p:nvSpPr>
        <p:spPr>
          <a:xfrm>
            <a:off x="657212" y="1945586"/>
            <a:ext cx="3937993" cy="194974"/>
          </a:xfrm>
          <a:prstGeom prst="rect">
            <a:avLst/>
          </a:prstGeom>
          <a:extLst>
            <a:ext uri="{C572A759-6A51-4108-AA02-DFA0A04FC94B}">
              <ma14:wrappingTextBoxFlag xmlns:ma14="http://schemas.microsoft.com/office/mac/drawingml/2011/main" val="1"/>
            </a:ext>
          </a:extLst>
        </p:spPr>
        <p:txBody>
          <a:bodyPr lIns="26789" tIns="26789" rIns="26789" bIns="26789">
            <a:spAutoFit/>
          </a:bodyPr>
          <a:lstStyle>
            <a:lvl1pPr algn="l" defTabSz="913077">
              <a:lnSpc>
                <a:spcPct val="93000"/>
              </a:lnSpc>
              <a:buClr>
                <a:srgbClr val="000000"/>
              </a:buClr>
              <a:defRPr sz="1400" b="0">
                <a:solidFill>
                  <a:srgbClr val="61177C"/>
                </a:solidFill>
                <a:uFill>
                  <a:solidFill>
                    <a:srgbClr val="61177C"/>
                  </a:solidFill>
                </a:uFill>
                <a:latin typeface="Arial"/>
                <a:ea typeface="Arial"/>
                <a:cs typeface="Arial"/>
                <a:sym typeface="Arial"/>
              </a:defRPr>
            </a:lvl1pPr>
          </a:lstStyle>
          <a:p>
            <a:r>
              <a:rPr sz="984"/>
              <a:t>(Damour 1988, Damour &amp; Taylor 1992 )</a:t>
            </a:r>
          </a:p>
        </p:txBody>
      </p:sp>
      <p:sp>
        <p:nvSpPr>
          <p:cNvPr id="332" name="Rectangle"/>
          <p:cNvSpPr/>
          <p:nvPr/>
        </p:nvSpPr>
        <p:spPr>
          <a:xfrm>
            <a:off x="5116711" y="2133645"/>
            <a:ext cx="3661172" cy="3509368"/>
          </a:xfrm>
          <a:prstGeom prst="rect">
            <a:avLst/>
          </a:prstGeom>
          <a:solidFill>
            <a:srgbClr val="FFFFFF"/>
          </a:solidFill>
          <a:ln w="12700">
            <a:miter lim="400000"/>
          </a:ln>
        </p:spPr>
        <p:txBody>
          <a:bodyPr lIns="26789" tIns="26789" rIns="26789" bIns="26789"/>
          <a:lstStyle/>
          <a:p>
            <a:pPr defTabSz="321457">
              <a:lnSpc>
                <a:spcPct val="93000"/>
              </a:lnSpc>
              <a:buClr>
                <a:srgbClr val="000000"/>
              </a:buClr>
              <a:defRPr sz="1800" b="0">
                <a:solidFill>
                  <a:srgbClr val="FFFFFF"/>
                </a:solidFill>
                <a:effectLst>
                  <a:outerShdw blurRad="38100" dist="38100" dir="2700000" rotWithShape="0">
                    <a:srgbClr val="000000">
                      <a:alpha val="43137"/>
                    </a:srgbClr>
                  </a:outerShdw>
                </a:effectLst>
                <a:uFill>
                  <a:solidFill>
                    <a:srgbClr val="FFFFFF"/>
                  </a:solidFill>
                </a:uFill>
                <a:latin typeface="Arial"/>
                <a:ea typeface="Arial"/>
                <a:cs typeface="Arial"/>
                <a:sym typeface="Arial"/>
              </a:defRPr>
            </a:pPr>
            <a:endParaRPr sz="1266"/>
          </a:p>
        </p:txBody>
      </p:sp>
      <p:pic>
        <p:nvPicPr>
          <p:cNvPr id="333" name="droppedImage.pdf" descr="droppedImage.pdf"/>
          <p:cNvPicPr>
            <a:picLocks noChangeAspect="1"/>
          </p:cNvPicPr>
          <p:nvPr/>
        </p:nvPicPr>
        <p:blipFill>
          <a:blip r:embed="rId4">
            <a:extLst/>
          </a:blip>
          <a:stretch>
            <a:fillRect/>
          </a:stretch>
        </p:blipFill>
        <p:spPr>
          <a:xfrm>
            <a:off x="5161359" y="2151504"/>
            <a:ext cx="3571875" cy="3510468"/>
          </a:xfrm>
          <a:prstGeom prst="rect">
            <a:avLst/>
          </a:prstGeom>
          <a:ln w="12700">
            <a:miter lim="400000"/>
          </a:ln>
        </p:spPr>
      </p:pic>
      <p:pic>
        <p:nvPicPr>
          <p:cNvPr id="334" name="droppedImage.pdf" descr="droppedImage.pdf"/>
          <p:cNvPicPr>
            <a:picLocks noChangeAspect="1"/>
          </p:cNvPicPr>
          <p:nvPr/>
        </p:nvPicPr>
        <p:blipFill>
          <a:blip r:embed="rId5">
            <a:extLst/>
          </a:blip>
          <a:stretch>
            <a:fillRect/>
          </a:stretch>
        </p:blipFill>
        <p:spPr>
          <a:xfrm>
            <a:off x="5161359" y="2151504"/>
            <a:ext cx="3571875" cy="3510468"/>
          </a:xfrm>
          <a:prstGeom prst="rect">
            <a:avLst/>
          </a:prstGeom>
          <a:ln w="12700">
            <a:miter lim="400000"/>
          </a:ln>
        </p:spPr>
      </p:pic>
      <p:pic>
        <p:nvPicPr>
          <p:cNvPr id="335" name="droppedImage.pdf" descr="droppedImage.pdf"/>
          <p:cNvPicPr>
            <a:picLocks noChangeAspect="1"/>
          </p:cNvPicPr>
          <p:nvPr/>
        </p:nvPicPr>
        <p:blipFill>
          <a:blip r:embed="rId6">
            <a:extLst/>
          </a:blip>
          <a:stretch>
            <a:fillRect/>
          </a:stretch>
        </p:blipFill>
        <p:spPr>
          <a:xfrm>
            <a:off x="5161359" y="2152604"/>
            <a:ext cx="3570756" cy="3509368"/>
          </a:xfrm>
          <a:prstGeom prst="rect">
            <a:avLst/>
          </a:prstGeom>
          <a:ln w="12700">
            <a:miter lim="400000"/>
          </a:ln>
        </p:spPr>
      </p:pic>
      <p:pic>
        <p:nvPicPr>
          <p:cNvPr id="336" name="droppedImage.pdf" descr="droppedImage.pdf"/>
          <p:cNvPicPr>
            <a:picLocks noChangeAspect="1"/>
          </p:cNvPicPr>
          <p:nvPr/>
        </p:nvPicPr>
        <p:blipFill>
          <a:blip r:embed="rId7">
            <a:extLst/>
          </a:blip>
          <a:stretch>
            <a:fillRect/>
          </a:stretch>
        </p:blipFill>
        <p:spPr>
          <a:xfrm>
            <a:off x="5161359" y="2151504"/>
            <a:ext cx="3571875" cy="3510468"/>
          </a:xfrm>
          <a:prstGeom prst="rect">
            <a:avLst/>
          </a:prstGeom>
          <a:ln w="12700">
            <a:miter lim="400000"/>
          </a:ln>
        </p:spPr>
      </p:pic>
      <p:pic>
        <p:nvPicPr>
          <p:cNvPr id="337" name="droppedImage.pdf" descr="droppedImage.pdf"/>
          <p:cNvPicPr>
            <a:picLocks noChangeAspect="1"/>
          </p:cNvPicPr>
          <p:nvPr/>
        </p:nvPicPr>
        <p:blipFill>
          <a:blip r:embed="rId8">
            <a:extLst/>
          </a:blip>
          <a:stretch>
            <a:fillRect/>
          </a:stretch>
        </p:blipFill>
        <p:spPr>
          <a:xfrm>
            <a:off x="5670351" y="2346093"/>
            <a:ext cx="214313" cy="237608"/>
          </a:xfrm>
          <a:prstGeom prst="rect">
            <a:avLst/>
          </a:prstGeom>
          <a:ln w="12700">
            <a:miter lim="400000"/>
          </a:ln>
        </p:spPr>
      </p:pic>
      <p:pic>
        <p:nvPicPr>
          <p:cNvPr id="338" name="droppedImage.pdf" descr="droppedImage.pdf"/>
          <p:cNvPicPr>
            <a:picLocks noChangeAspect="1"/>
          </p:cNvPicPr>
          <p:nvPr/>
        </p:nvPicPr>
        <p:blipFill>
          <a:blip r:embed="rId9">
            <a:extLst/>
          </a:blip>
          <a:stretch>
            <a:fillRect/>
          </a:stretch>
        </p:blipFill>
        <p:spPr>
          <a:xfrm>
            <a:off x="8081368" y="3249856"/>
            <a:ext cx="292537" cy="232173"/>
          </a:xfrm>
          <a:prstGeom prst="rect">
            <a:avLst/>
          </a:prstGeom>
          <a:ln w="12700">
            <a:miter lim="400000"/>
          </a:ln>
        </p:spPr>
      </p:pic>
      <p:pic>
        <p:nvPicPr>
          <p:cNvPr id="339" name="droppedImage.pdf" descr="droppedImage.pdf"/>
          <p:cNvPicPr>
            <a:picLocks noChangeAspect="1"/>
          </p:cNvPicPr>
          <p:nvPr/>
        </p:nvPicPr>
        <p:blipFill>
          <a:blip r:embed="rId10">
            <a:extLst/>
          </a:blip>
          <a:stretch>
            <a:fillRect/>
          </a:stretch>
        </p:blipFill>
        <p:spPr>
          <a:xfrm>
            <a:off x="6518672" y="2312789"/>
            <a:ext cx="267891" cy="304215"/>
          </a:xfrm>
          <a:prstGeom prst="rect">
            <a:avLst/>
          </a:prstGeom>
          <a:ln w="12700">
            <a:miter lim="400000"/>
          </a:ln>
        </p:spPr>
      </p:pic>
      <p:pic>
        <p:nvPicPr>
          <p:cNvPr id="340" name="droppedImage.pdf" descr="droppedImage.pdf"/>
          <p:cNvPicPr>
            <a:picLocks noChangeAspect="1"/>
          </p:cNvPicPr>
          <p:nvPr/>
        </p:nvPicPr>
        <p:blipFill>
          <a:blip r:embed="rId11">
            <a:extLst/>
          </a:blip>
          <a:stretch>
            <a:fillRect/>
          </a:stretch>
        </p:blipFill>
        <p:spPr>
          <a:xfrm>
            <a:off x="642938" y="3670102"/>
            <a:ext cx="2746570" cy="455414"/>
          </a:xfrm>
          <a:prstGeom prst="rect">
            <a:avLst/>
          </a:prstGeom>
          <a:ln w="12700">
            <a:miter lim="400000"/>
          </a:ln>
        </p:spPr>
      </p:pic>
      <p:pic>
        <p:nvPicPr>
          <p:cNvPr id="341" name="droppedImage.pdf" descr="droppedImage.pdf"/>
          <p:cNvPicPr>
            <a:picLocks noChangeAspect="1"/>
          </p:cNvPicPr>
          <p:nvPr/>
        </p:nvPicPr>
        <p:blipFill>
          <a:blip r:embed="rId12">
            <a:extLst/>
          </a:blip>
          <a:stretch>
            <a:fillRect/>
          </a:stretch>
        </p:blipFill>
        <p:spPr>
          <a:xfrm>
            <a:off x="598289" y="4219278"/>
            <a:ext cx="3079362" cy="446484"/>
          </a:xfrm>
          <a:prstGeom prst="rect">
            <a:avLst/>
          </a:prstGeom>
          <a:ln w="12700">
            <a:miter lim="400000"/>
          </a:ln>
        </p:spPr>
      </p:pic>
      <p:pic>
        <p:nvPicPr>
          <p:cNvPr id="342" name="droppedImage.pdf" descr="droppedImage.pdf"/>
          <p:cNvPicPr>
            <a:picLocks noChangeAspect="1"/>
          </p:cNvPicPr>
          <p:nvPr/>
        </p:nvPicPr>
        <p:blipFill>
          <a:blip r:embed="rId13">
            <a:extLst/>
          </a:blip>
          <a:stretch>
            <a:fillRect/>
          </a:stretch>
        </p:blipFill>
        <p:spPr>
          <a:xfrm>
            <a:off x="634008" y="5311485"/>
            <a:ext cx="4661297" cy="403516"/>
          </a:xfrm>
          <a:prstGeom prst="rect">
            <a:avLst/>
          </a:prstGeom>
          <a:ln w="12700">
            <a:miter lim="400000"/>
          </a:ln>
        </p:spPr>
      </p:pic>
      <p:pic>
        <p:nvPicPr>
          <p:cNvPr id="343" name="droppedImage.pdf" descr="droppedImage.pdf"/>
          <p:cNvPicPr>
            <a:picLocks noChangeAspect="1"/>
          </p:cNvPicPr>
          <p:nvPr/>
        </p:nvPicPr>
        <p:blipFill>
          <a:blip r:embed="rId14">
            <a:extLst/>
          </a:blip>
          <a:stretch>
            <a:fillRect/>
          </a:stretch>
        </p:blipFill>
        <p:spPr>
          <a:xfrm>
            <a:off x="696516" y="4913879"/>
            <a:ext cx="759023" cy="162648"/>
          </a:xfrm>
          <a:prstGeom prst="rect">
            <a:avLst/>
          </a:prstGeom>
          <a:ln w="12700">
            <a:miter lim="400000"/>
          </a:ln>
        </p:spPr>
      </p:pic>
      <p:pic>
        <p:nvPicPr>
          <p:cNvPr id="344" name="droppedImage.pdf" descr="droppedImage.pdf"/>
          <p:cNvPicPr>
            <a:picLocks noChangeAspect="1"/>
          </p:cNvPicPr>
          <p:nvPr/>
        </p:nvPicPr>
        <p:blipFill>
          <a:blip r:embed="rId15">
            <a:extLst/>
          </a:blip>
          <a:stretch>
            <a:fillRect/>
          </a:stretch>
        </p:blipFill>
        <p:spPr>
          <a:xfrm>
            <a:off x="1803797" y="4908184"/>
            <a:ext cx="616148" cy="128160"/>
          </a:xfrm>
          <a:prstGeom prst="rect">
            <a:avLst/>
          </a:prstGeom>
          <a:ln w="12700">
            <a:miter lim="400000"/>
          </a:ln>
        </p:spPr>
      </p:pic>
      <p:sp>
        <p:nvSpPr>
          <p:cNvPr id="345" name="In General Relativity:"/>
          <p:cNvSpPr txBox="1"/>
          <p:nvPr/>
        </p:nvSpPr>
        <p:spPr>
          <a:xfrm>
            <a:off x="642937" y="3134321"/>
            <a:ext cx="1471156" cy="248898"/>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spAutoFit/>
          </a:bodyPr>
          <a:lstStyle>
            <a:lvl1pPr algn="l" defTabSz="508000">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b="0">
                <a:latin typeface="Helvetica Neue Light"/>
                <a:ea typeface="Helvetica Neue Light"/>
                <a:cs typeface="Helvetica Neue Light"/>
                <a:sym typeface="Helvetica Neue Light"/>
              </a:defRPr>
            </a:lvl1pPr>
          </a:lstStyle>
          <a:p>
            <a:r>
              <a:rPr sz="1266"/>
              <a:t>In General Relativity:</a:t>
            </a:r>
          </a:p>
        </p:txBody>
      </p:sp>
      <p:sp>
        <p:nvSpPr>
          <p:cNvPr id="347" name="Rectangle"/>
          <p:cNvSpPr/>
          <p:nvPr/>
        </p:nvSpPr>
        <p:spPr>
          <a:xfrm>
            <a:off x="6517183" y="5908477"/>
            <a:ext cx="2610748" cy="892969"/>
          </a:xfrm>
          <a:prstGeom prst="rect">
            <a:avLst/>
          </a:prstGeom>
          <a:solidFill>
            <a:srgbClr val="FFFFFF"/>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348" name="Shape 135"/>
          <p:cNvSpPr txBox="1"/>
          <p:nvPr/>
        </p:nvSpPr>
        <p:spPr>
          <a:xfrm>
            <a:off x="347256" y="188661"/>
            <a:ext cx="3890489"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Measuring masses: radio timing</a:t>
            </a:r>
          </a:p>
        </p:txBody>
      </p:sp>
      <p:sp>
        <p:nvSpPr>
          <p:cNvPr id="349" name="Shape 135"/>
          <p:cNvSpPr txBox="1"/>
          <p:nvPr/>
        </p:nvSpPr>
        <p:spPr>
          <a:xfrm>
            <a:off x="344201" y="693881"/>
            <a:ext cx="8096123" cy="591509"/>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p>
            <a:pPr algn="l">
              <a:defRPr sz="1600" b="0"/>
            </a:pPr>
            <a:r>
              <a:rPr sz="1125"/>
              <a:t>In General Relativity, all post-Keplerian parameters are functions of pulsar mass and the companion mass. Therefore, if </a:t>
            </a:r>
            <a:r>
              <a:rPr sz="1125" b="1" i="1"/>
              <a:t>two</a:t>
            </a:r>
            <a:r>
              <a:rPr sz="1125"/>
              <a:t> PK parameters are measured then the masses of the binary can be determined. Every additional PK parameter provides a test of General Relativity. </a:t>
            </a:r>
          </a:p>
        </p:txBody>
      </p:sp>
    </p:spTree>
    <p:extLst>
      <p:ext uri="{BB962C8B-B14F-4D97-AF65-F5344CB8AC3E}">
        <p14:creationId xmlns:p14="http://schemas.microsoft.com/office/powerpoint/2010/main" val="515665932"/>
      </p:ext>
    </p:extLst>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iterate>
                                    <p:tmAbs val="0"/>
                                  </p:iterate>
                                  <p:childTnLst>
                                    <p:set>
                                      <p:cBhvr>
                                        <p:cTn id="6" fill="hold">
                                          <p:stCondLst>
                                            <p:cond delay="0"/>
                                          </p:stCondLst>
                                        </p:cTn>
                                        <p:tgtEl>
                                          <p:spTgt spid="33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34"/>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iterate>
                                    <p:tmAbs val="0"/>
                                  </p:iterate>
                                  <p:childTnLst>
                                    <p:set>
                                      <p:cBhvr>
                                        <p:cTn id="12" fill="hold"/>
                                        <p:tgtEl>
                                          <p:spTgt spid="3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iterate>
                                    <p:tmAbs val="0"/>
                                  </p:iterate>
                                  <p:childTnLst>
                                    <p:set>
                                      <p:cBhvr>
                                        <p:cTn id="16" fill="hold">
                                          <p:stCondLst>
                                            <p:cond delay="0"/>
                                          </p:stCondLst>
                                        </p:cTn>
                                        <p:tgtEl>
                                          <p:spTgt spid="334"/>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grpId="0" nodeType="afterEffect">
                                  <p:stCondLst>
                                    <p:cond delay="0"/>
                                  </p:stCondLst>
                                  <p:iterate>
                                    <p:tmAbs val="0"/>
                                  </p:iterate>
                                  <p:childTnLst>
                                    <p:set>
                                      <p:cBhvr>
                                        <p:cTn id="19" fill="hold"/>
                                        <p:tgtEl>
                                          <p:spTgt spid="335"/>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0" nodeType="afterEffect">
                                  <p:stCondLst>
                                    <p:cond delay="0"/>
                                  </p:stCondLst>
                                  <p:iterate>
                                    <p:tmAbs val="0"/>
                                  </p:iterate>
                                  <p:childTnLst>
                                    <p:set>
                                      <p:cBhvr>
                                        <p:cTn id="22" fill="hold"/>
                                        <p:tgtEl>
                                          <p:spTgt spid="3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iterate>
                                    <p:tmAbs val="0"/>
                                  </p:iterate>
                                  <p:childTnLst>
                                    <p:set>
                                      <p:cBhvr>
                                        <p:cTn id="26" fill="hold">
                                          <p:stCondLst>
                                            <p:cond delay="0"/>
                                          </p:stCondLst>
                                        </p:cTn>
                                        <p:tgtEl>
                                          <p:spTgt spid="335"/>
                                        </p:tgtEl>
                                        <p:attrNameLst>
                                          <p:attrName>style.visibility</p:attrName>
                                        </p:attrNameLst>
                                      </p:cBhvr>
                                      <p:to>
                                        <p:strVal val="hidden"/>
                                      </p:to>
                                    </p:set>
                                  </p:childTnLst>
                                </p:cTn>
                              </p:par>
                            </p:childTnLst>
                          </p:cTn>
                        </p:par>
                        <p:par>
                          <p:cTn id="27" fill="hold">
                            <p:stCondLst>
                              <p:cond delay="0"/>
                            </p:stCondLst>
                            <p:childTnLst>
                              <p:par>
                                <p:cTn id="28" presetID="1" presetClass="entr" presetSubtype="0" fill="hold" grpId="0" nodeType="afterEffect">
                                  <p:stCondLst>
                                    <p:cond delay="0"/>
                                  </p:stCondLst>
                                  <p:iterate>
                                    <p:tmAbs val="0"/>
                                  </p:iterate>
                                  <p:childTnLst>
                                    <p:set>
                                      <p:cBhvr>
                                        <p:cTn id="29" fill="hold"/>
                                        <p:tgtEl>
                                          <p:spTgt spid="336"/>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iterate>
                                    <p:tmAbs val="0"/>
                                  </p:iterate>
                                  <p:childTnLst>
                                    <p:set>
                                      <p:cBhvr>
                                        <p:cTn id="32" fill="hold"/>
                                        <p:tgtEl>
                                          <p:spTgt spid="3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 grpId="0" animBg="1" advAuto="0"/>
      <p:bldP spid="334" grpId="0" animBg="1" advAuto="0"/>
      <p:bldP spid="334" grpId="1" animBg="1" advAuto="0"/>
      <p:bldP spid="335" grpId="0" animBg="1" advAuto="0"/>
      <p:bldP spid="335" grpId="1" animBg="1" advAuto="0"/>
      <p:bldP spid="336" grpId="0" animBg="1" advAuto="0"/>
      <p:bldP spid="337" grpId="0" animBg="1" advAuto="0"/>
      <p:bldP spid="338" grpId="0" animBg="1" advAuto="0"/>
      <p:bldP spid="339"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Rectangle"/>
          <p:cNvSpPr/>
          <p:nvPr/>
        </p:nvSpPr>
        <p:spPr>
          <a:xfrm>
            <a:off x="6517183" y="5908477"/>
            <a:ext cx="2610748" cy="892969"/>
          </a:xfrm>
          <a:prstGeom prst="rect">
            <a:avLst/>
          </a:prstGeom>
          <a:solidFill>
            <a:srgbClr val="FFFFFF"/>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355" name="Shape 135"/>
          <p:cNvSpPr txBox="1"/>
          <p:nvPr/>
        </p:nvSpPr>
        <p:spPr>
          <a:xfrm>
            <a:off x="347256" y="188661"/>
            <a:ext cx="1351332"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Example 1</a:t>
            </a:r>
          </a:p>
        </p:txBody>
      </p:sp>
      <p:sp>
        <p:nvSpPr>
          <p:cNvPr id="356" name="PSR J1614-2230"/>
          <p:cNvSpPr txBox="1">
            <a:spLocks noGrp="1"/>
          </p:cNvSpPr>
          <p:nvPr>
            <p:ph type="body" sz="quarter" idx="4294967295"/>
          </p:nvPr>
        </p:nvSpPr>
        <p:spPr>
          <a:xfrm>
            <a:off x="392906" y="945436"/>
            <a:ext cx="8358188" cy="321469"/>
          </a:xfrm>
          <a:prstGeom prst="rect">
            <a:avLst/>
          </a:prstGeom>
        </p:spPr>
        <p:txBody>
          <a:bodyPr>
            <a:normAutofit fontScale="70000" lnSpcReduction="20000"/>
          </a:bodyPr>
          <a:lstStyle>
            <a:lvl1pPr>
              <a:defRPr>
                <a:solidFill>
                  <a:srgbClr val="0365C0"/>
                </a:solidFill>
                <a:latin typeface="Helvetica"/>
                <a:ea typeface="Helvetica"/>
                <a:cs typeface="Helvetica"/>
                <a:sym typeface="Helvetica"/>
              </a:defRPr>
            </a:lvl1pPr>
          </a:lstStyle>
          <a:p>
            <a:r>
              <a:t>PSR J1614-2230</a:t>
            </a:r>
          </a:p>
        </p:txBody>
      </p:sp>
      <p:pic>
        <p:nvPicPr>
          <p:cNvPr id="357" name="Image" descr="Image"/>
          <p:cNvPicPr>
            <a:picLocks/>
          </p:cNvPicPr>
          <p:nvPr/>
        </p:nvPicPr>
        <p:blipFill>
          <a:blip r:embed="rId3">
            <a:extLst/>
          </a:blip>
          <a:stretch>
            <a:fillRect/>
          </a:stretch>
        </p:blipFill>
        <p:spPr>
          <a:xfrm>
            <a:off x="5283949" y="1316271"/>
            <a:ext cx="3549197" cy="4225459"/>
          </a:xfrm>
          <a:prstGeom prst="rect">
            <a:avLst/>
          </a:prstGeom>
          <a:ln w="12700">
            <a:miter lim="400000"/>
          </a:ln>
        </p:spPr>
      </p:pic>
      <p:pic>
        <p:nvPicPr>
          <p:cNvPr id="358" name="Image" descr="Image"/>
          <p:cNvPicPr>
            <a:picLocks noChangeAspect="1"/>
          </p:cNvPicPr>
          <p:nvPr/>
        </p:nvPicPr>
        <p:blipFill>
          <a:blip r:embed="rId4">
            <a:extLst/>
          </a:blip>
          <a:stretch>
            <a:fillRect/>
          </a:stretch>
        </p:blipFill>
        <p:spPr>
          <a:xfrm>
            <a:off x="427491" y="3490448"/>
            <a:ext cx="3851133" cy="2072121"/>
          </a:xfrm>
          <a:prstGeom prst="rect">
            <a:avLst/>
          </a:prstGeom>
          <a:ln w="12700">
            <a:miter lim="400000"/>
          </a:ln>
        </p:spPr>
      </p:pic>
      <p:sp>
        <p:nvSpPr>
          <p:cNvPr id="359" name="Binary MSP with 8.7 days orbital period…"/>
          <p:cNvSpPr txBox="1"/>
          <p:nvPr/>
        </p:nvSpPr>
        <p:spPr>
          <a:xfrm>
            <a:off x="381000" y="1374060"/>
            <a:ext cx="7416664" cy="130599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marL="160729" indent="-160729">
              <a:buSzPct val="100000"/>
              <a:buChar char="•"/>
              <a:defRPr b="0">
                <a:solidFill>
                  <a:srgbClr val="53585F"/>
                </a:solidFill>
              </a:defRPr>
            </a:pPr>
            <a:r>
              <a:rPr sz="1266"/>
              <a:t>Binary MSP with 8.7 days orbital period</a:t>
            </a:r>
          </a:p>
          <a:p>
            <a:pPr marL="160729" indent="-160729">
              <a:buSzPct val="100000"/>
              <a:buChar char="•"/>
              <a:defRPr b="0">
                <a:solidFill>
                  <a:srgbClr val="53585F"/>
                </a:solidFill>
              </a:defRPr>
            </a:pPr>
            <a:r>
              <a:rPr sz="1266"/>
              <a:t>Edge-on inclination, precise Shapiro-delay</a:t>
            </a:r>
          </a:p>
          <a:p>
            <a:pPr marL="160729" indent="-160729">
              <a:buSzPct val="100000"/>
              <a:buChar char="•"/>
              <a:defRPr b="0">
                <a:solidFill>
                  <a:srgbClr val="53585F"/>
                </a:solidFill>
              </a:defRPr>
            </a:pPr>
            <a:r>
              <a:rPr sz="1266"/>
              <a:t>Pulsar mass 1.97(4) solar masses </a:t>
            </a:r>
          </a:p>
        </p:txBody>
      </p:sp>
      <p:sp>
        <p:nvSpPr>
          <p:cNvPr id="360" name="Revised value based on the 9-year NanoGrav dataset: (Arzurmanian et al. 2015)"/>
          <p:cNvSpPr txBox="1"/>
          <p:nvPr/>
        </p:nvSpPr>
        <p:spPr>
          <a:xfrm>
            <a:off x="405230" y="2322659"/>
            <a:ext cx="5556547" cy="36206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lnSpcReduction="10000"/>
          </a:bodyPr>
          <a:lstStyle/>
          <a:p>
            <a:pPr defTabSz="353246">
              <a:defRPr sz="1720" b="0">
                <a:solidFill>
                  <a:srgbClr val="53585F"/>
                </a:solidFill>
              </a:defRPr>
            </a:pPr>
            <a:r>
              <a:rPr sz="1209"/>
              <a:t>Revised value based on the 9-year NanoGrav dataset:</a:t>
            </a:r>
            <a:br>
              <a:rPr sz="1209"/>
            </a:br>
            <a:r>
              <a:rPr sz="1209">
                <a:solidFill>
                  <a:srgbClr val="C82506"/>
                </a:solidFill>
              </a:rPr>
              <a:t>(Arzurmanian et al. 2015)</a:t>
            </a:r>
          </a:p>
        </p:txBody>
      </p:sp>
      <p:sp>
        <p:nvSpPr>
          <p:cNvPr id="361" name="1.928(17) Solar Masses"/>
          <p:cNvSpPr txBox="1"/>
          <p:nvPr/>
        </p:nvSpPr>
        <p:spPr>
          <a:xfrm>
            <a:off x="1035844" y="2831723"/>
            <a:ext cx="3003445" cy="382036"/>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lvl1pPr>
              <a:defRPr sz="2300" b="0">
                <a:solidFill>
                  <a:srgbClr val="53585F"/>
                </a:solidFill>
              </a:defRPr>
            </a:lvl1pPr>
          </a:lstStyle>
          <a:p>
            <a:r>
              <a:rPr sz="1617"/>
              <a:t>1.928(17) Solar Masses</a:t>
            </a:r>
          </a:p>
        </p:txBody>
      </p:sp>
    </p:spTree>
    <p:extLst>
      <p:ext uri="{BB962C8B-B14F-4D97-AF65-F5344CB8AC3E}">
        <p14:creationId xmlns:p14="http://schemas.microsoft.com/office/powerpoint/2010/main" val="249246336"/>
      </p:ext>
    </p:extLst>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36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iterate>
                                    <p:tmAbs val="0"/>
                                  </p:iterate>
                                  <p:childTnLst>
                                    <p:set>
                                      <p:cBhvr>
                                        <p:cTn id="9" fill="hold"/>
                                        <p:tgtEl>
                                          <p:spTgt spid="3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0" grpId="0" animBg="1" advAuto="0"/>
      <p:bldP spid="361" grpId="0" animBg="1"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Rectangle"/>
          <p:cNvSpPr/>
          <p:nvPr/>
        </p:nvSpPr>
        <p:spPr>
          <a:xfrm>
            <a:off x="6517183" y="5908477"/>
            <a:ext cx="2610748" cy="892969"/>
          </a:xfrm>
          <a:prstGeom prst="rect">
            <a:avLst/>
          </a:prstGeom>
          <a:solidFill>
            <a:srgbClr val="FFFFFF"/>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366" name="Shape 135"/>
          <p:cNvSpPr txBox="1"/>
          <p:nvPr/>
        </p:nvSpPr>
        <p:spPr>
          <a:xfrm>
            <a:off x="347256" y="188661"/>
            <a:ext cx="1351332"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Example 2</a:t>
            </a:r>
          </a:p>
        </p:txBody>
      </p:sp>
      <p:sp>
        <p:nvSpPr>
          <p:cNvPr id="367" name="PSR J0737-3039A/B (aka, the double pulsar)"/>
          <p:cNvSpPr txBox="1">
            <a:spLocks noGrp="1"/>
          </p:cNvSpPr>
          <p:nvPr>
            <p:ph type="body" sz="quarter" idx="4294967295"/>
          </p:nvPr>
        </p:nvSpPr>
        <p:spPr>
          <a:xfrm>
            <a:off x="392906" y="722194"/>
            <a:ext cx="8358188" cy="321469"/>
          </a:xfrm>
          <a:prstGeom prst="rect">
            <a:avLst/>
          </a:prstGeom>
        </p:spPr>
        <p:txBody>
          <a:bodyPr>
            <a:normAutofit fontScale="70000" lnSpcReduction="20000"/>
          </a:bodyPr>
          <a:lstStyle>
            <a:lvl1pPr>
              <a:defRPr>
                <a:solidFill>
                  <a:srgbClr val="0365C0"/>
                </a:solidFill>
                <a:latin typeface="Helvetica"/>
                <a:ea typeface="Helvetica"/>
                <a:cs typeface="Helvetica"/>
                <a:sym typeface="Helvetica"/>
              </a:defRPr>
            </a:lvl1pPr>
          </a:lstStyle>
          <a:p>
            <a:r>
              <a:t>PSR J0737-3039A/B (aka, the double pulsar)</a:t>
            </a:r>
          </a:p>
        </p:txBody>
      </p:sp>
      <p:pic>
        <p:nvPicPr>
          <p:cNvPr id="368" name="droppedImage.pdf" descr="droppedImage.pdf"/>
          <p:cNvPicPr>
            <a:picLocks noChangeAspect="1"/>
          </p:cNvPicPr>
          <p:nvPr/>
        </p:nvPicPr>
        <p:blipFill>
          <a:blip r:embed="rId3">
            <a:extLst/>
          </a:blip>
          <a:stretch>
            <a:fillRect/>
          </a:stretch>
        </p:blipFill>
        <p:spPr>
          <a:xfrm>
            <a:off x="2138660" y="1678781"/>
            <a:ext cx="4866680" cy="4941698"/>
          </a:xfrm>
          <a:prstGeom prst="rect">
            <a:avLst/>
          </a:prstGeom>
          <a:ln w="12700">
            <a:miter lim="400000"/>
          </a:ln>
        </p:spPr>
      </p:pic>
      <p:sp>
        <p:nvSpPr>
          <p:cNvPr id="370" name="Five PK parameters + mass ratio"/>
          <p:cNvSpPr txBox="1"/>
          <p:nvPr/>
        </p:nvSpPr>
        <p:spPr>
          <a:xfrm>
            <a:off x="2928938" y="1441819"/>
            <a:ext cx="2421737" cy="638492"/>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spAutoFit/>
          </a:bodyPr>
          <a:lstStyle/>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b="0"/>
            </a:pPr>
            <a:r>
              <a:rPr sz="1266"/>
              <a:t>Five PK parameters + mass ratio</a:t>
            </a:r>
          </a:p>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b="0"/>
            </a:pPr>
            <a:endParaRPr sz="1266"/>
          </a:p>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b="0">
                <a:latin typeface="Helvetica Neue Light"/>
                <a:ea typeface="Helvetica Neue Light"/>
                <a:cs typeface="Helvetica Neue Light"/>
                <a:sym typeface="Helvetica Neue Light"/>
              </a:defRPr>
            </a:pPr>
            <a:endParaRPr sz="1266"/>
          </a:p>
        </p:txBody>
      </p:sp>
    </p:spTree>
    <p:extLst>
      <p:ext uri="{BB962C8B-B14F-4D97-AF65-F5344CB8AC3E}">
        <p14:creationId xmlns:p14="http://schemas.microsoft.com/office/powerpoint/2010/main" val="1589628447"/>
      </p:ext>
    </p:extLst>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Caveats"/>
          <p:cNvSpPr txBox="1"/>
          <p:nvPr/>
        </p:nvSpPr>
        <p:spPr>
          <a:xfrm>
            <a:off x="392280" y="1397569"/>
            <a:ext cx="648816" cy="638492"/>
          </a:xfrm>
          <a:prstGeom prst="rect">
            <a:avLst/>
          </a:prstGeom>
          <a:ln w="12700">
            <a:miter lim="400000"/>
          </a:ln>
          <a:extLst>
            <a:ext uri="{C572A759-6A51-4108-AA02-DFA0A04FC94B}">
              <ma14:wrappingTextBoxFlag xmlns:ma14="http://schemas.microsoft.com/office/mac/drawingml/2011/main" val="1"/>
            </a:ext>
          </a:extLst>
        </p:spPr>
        <p:txBody>
          <a:bodyPr wrap="none" lIns="26789" tIns="26789" rIns="26789" bIns="26789">
            <a:spAutoFit/>
          </a:bodyPr>
          <a:lstStyle/>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b="0"/>
            </a:pPr>
            <a:r>
              <a:rPr sz="1266"/>
              <a:t>Caveats</a:t>
            </a:r>
          </a:p>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b="0"/>
            </a:pPr>
            <a:endParaRPr sz="1266"/>
          </a:p>
          <a:p>
            <a:pPr defTabSz="357175">
              <a:tabLst>
                <a:tab pos="250022" algn="l"/>
                <a:tab pos="500045" algn="l"/>
                <a:tab pos="750067" algn="l"/>
                <a:tab pos="1000089" algn="l"/>
                <a:tab pos="1250112" algn="l"/>
                <a:tab pos="1500134" algn="l"/>
                <a:tab pos="1750157" algn="l"/>
                <a:tab pos="2000179" algn="l"/>
                <a:tab pos="2250201" algn="l"/>
                <a:tab pos="2500224" algn="l"/>
                <a:tab pos="2750246" algn="l"/>
                <a:tab pos="3000268" algn="l"/>
              </a:tabLst>
              <a:defRPr b="0">
                <a:latin typeface="Helvetica Neue Light"/>
                <a:ea typeface="Helvetica Neue Light"/>
                <a:cs typeface="Helvetica Neue Light"/>
                <a:sym typeface="Helvetica Neue Light"/>
              </a:defRPr>
            </a:pPr>
            <a:endParaRPr sz="1266"/>
          </a:p>
        </p:txBody>
      </p:sp>
      <p:pic>
        <p:nvPicPr>
          <p:cNvPr id="375" name="droppedImage.pdf" descr="droppedImage.pdf"/>
          <p:cNvPicPr>
            <a:picLocks noChangeAspect="1"/>
          </p:cNvPicPr>
          <p:nvPr/>
        </p:nvPicPr>
        <p:blipFill>
          <a:blip r:embed="rId3">
            <a:extLst/>
          </a:blip>
          <a:stretch>
            <a:fillRect/>
          </a:stretch>
        </p:blipFill>
        <p:spPr>
          <a:xfrm>
            <a:off x="616729" y="2169914"/>
            <a:ext cx="2746570" cy="455414"/>
          </a:xfrm>
          <a:prstGeom prst="rect">
            <a:avLst/>
          </a:prstGeom>
          <a:ln w="12700">
            <a:miter lim="400000"/>
          </a:ln>
        </p:spPr>
      </p:pic>
      <p:pic>
        <p:nvPicPr>
          <p:cNvPr id="376" name="droppedImage.pdf" descr="droppedImage.pdf"/>
          <p:cNvPicPr>
            <a:picLocks noChangeAspect="1"/>
          </p:cNvPicPr>
          <p:nvPr/>
        </p:nvPicPr>
        <p:blipFill>
          <a:blip r:embed="rId4">
            <a:extLst/>
          </a:blip>
          <a:stretch>
            <a:fillRect/>
          </a:stretch>
        </p:blipFill>
        <p:spPr>
          <a:xfrm>
            <a:off x="572080" y="2719090"/>
            <a:ext cx="3079362" cy="446484"/>
          </a:xfrm>
          <a:prstGeom prst="rect">
            <a:avLst/>
          </a:prstGeom>
          <a:ln w="12700">
            <a:miter lim="400000"/>
          </a:ln>
        </p:spPr>
      </p:pic>
      <p:pic>
        <p:nvPicPr>
          <p:cNvPr id="377" name="droppedImage.pdf" descr="droppedImage.pdf"/>
          <p:cNvPicPr>
            <a:picLocks noChangeAspect="1"/>
          </p:cNvPicPr>
          <p:nvPr/>
        </p:nvPicPr>
        <p:blipFill>
          <a:blip r:embed="rId5">
            <a:extLst/>
          </a:blip>
          <a:stretch>
            <a:fillRect/>
          </a:stretch>
        </p:blipFill>
        <p:spPr>
          <a:xfrm>
            <a:off x="607799" y="3811297"/>
            <a:ext cx="4661298" cy="403516"/>
          </a:xfrm>
          <a:prstGeom prst="rect">
            <a:avLst/>
          </a:prstGeom>
          <a:ln w="12700">
            <a:miter lim="400000"/>
          </a:ln>
        </p:spPr>
      </p:pic>
      <p:pic>
        <p:nvPicPr>
          <p:cNvPr id="378" name="droppedImage.pdf" descr="droppedImage.pdf"/>
          <p:cNvPicPr>
            <a:picLocks noChangeAspect="1"/>
          </p:cNvPicPr>
          <p:nvPr/>
        </p:nvPicPr>
        <p:blipFill>
          <a:blip r:embed="rId6">
            <a:extLst/>
          </a:blip>
          <a:stretch>
            <a:fillRect/>
          </a:stretch>
        </p:blipFill>
        <p:spPr>
          <a:xfrm>
            <a:off x="634588" y="3407112"/>
            <a:ext cx="759024" cy="162648"/>
          </a:xfrm>
          <a:prstGeom prst="rect">
            <a:avLst/>
          </a:prstGeom>
          <a:ln w="12700">
            <a:miter lim="400000"/>
          </a:ln>
        </p:spPr>
      </p:pic>
      <p:pic>
        <p:nvPicPr>
          <p:cNvPr id="379" name="droppedImage.pdf" descr="droppedImage.pdf"/>
          <p:cNvPicPr>
            <a:picLocks noChangeAspect="1"/>
          </p:cNvPicPr>
          <p:nvPr/>
        </p:nvPicPr>
        <p:blipFill>
          <a:blip r:embed="rId7">
            <a:extLst/>
          </a:blip>
          <a:stretch>
            <a:fillRect/>
          </a:stretch>
        </p:blipFill>
        <p:spPr>
          <a:xfrm>
            <a:off x="1777588" y="3407997"/>
            <a:ext cx="616149" cy="128160"/>
          </a:xfrm>
          <a:prstGeom prst="rect">
            <a:avLst/>
          </a:prstGeom>
          <a:ln w="12700">
            <a:miter lim="400000"/>
          </a:ln>
        </p:spPr>
      </p:pic>
      <p:sp>
        <p:nvSpPr>
          <p:cNvPr id="381" name="Rectangle"/>
          <p:cNvSpPr/>
          <p:nvPr/>
        </p:nvSpPr>
        <p:spPr>
          <a:xfrm>
            <a:off x="6517183" y="5908477"/>
            <a:ext cx="2610748" cy="892969"/>
          </a:xfrm>
          <a:prstGeom prst="rect">
            <a:avLst/>
          </a:prstGeom>
          <a:solidFill>
            <a:srgbClr val="FFFFFF"/>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382" name="Shape 135"/>
          <p:cNvSpPr txBox="1"/>
          <p:nvPr/>
        </p:nvSpPr>
        <p:spPr>
          <a:xfrm>
            <a:off x="347256" y="188661"/>
            <a:ext cx="3890489"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Measuring masses: radio timing</a:t>
            </a:r>
          </a:p>
        </p:txBody>
      </p:sp>
      <p:sp>
        <p:nvSpPr>
          <p:cNvPr id="383" name="Line"/>
          <p:cNvSpPr/>
          <p:nvPr/>
        </p:nvSpPr>
        <p:spPr>
          <a:xfrm>
            <a:off x="3777838" y="2397621"/>
            <a:ext cx="392179" cy="1"/>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84" name="Shape 135"/>
          <p:cNvSpPr txBox="1"/>
          <p:nvPr/>
        </p:nvSpPr>
        <p:spPr>
          <a:xfrm>
            <a:off x="4323710" y="2257246"/>
            <a:ext cx="4252767" cy="28847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defRPr sz="2000" b="0"/>
            </a:lvl1pPr>
          </a:lstStyle>
          <a:p>
            <a:r>
              <a:rPr sz="1406"/>
              <a:t>Requires high eccentricity; most binaries are circular</a:t>
            </a:r>
          </a:p>
        </p:txBody>
      </p:sp>
      <p:sp>
        <p:nvSpPr>
          <p:cNvPr id="385" name="Line"/>
          <p:cNvSpPr/>
          <p:nvPr/>
        </p:nvSpPr>
        <p:spPr>
          <a:xfrm>
            <a:off x="3768908" y="2942332"/>
            <a:ext cx="410039" cy="0"/>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86" name="Shape 135"/>
          <p:cNvSpPr txBox="1"/>
          <p:nvPr/>
        </p:nvSpPr>
        <p:spPr>
          <a:xfrm>
            <a:off x="4562668" y="2694801"/>
            <a:ext cx="3760646" cy="504818"/>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p>
            <a:pPr>
              <a:defRPr sz="2000" b="0"/>
            </a:pPr>
            <a:r>
              <a:rPr sz="1406"/>
              <a:t>Requires high eccentricity + companion mass;</a:t>
            </a:r>
            <a:br>
              <a:rPr sz="1406"/>
            </a:br>
            <a:r>
              <a:rPr sz="1406"/>
              <a:t>most companions have low mass</a:t>
            </a:r>
          </a:p>
        </p:txBody>
      </p:sp>
      <p:sp>
        <p:nvSpPr>
          <p:cNvPr id="387" name="Line"/>
          <p:cNvSpPr/>
          <p:nvPr/>
        </p:nvSpPr>
        <p:spPr>
          <a:xfrm>
            <a:off x="3768908" y="3472076"/>
            <a:ext cx="410039" cy="1"/>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88" name="Shape 135"/>
          <p:cNvSpPr txBox="1"/>
          <p:nvPr/>
        </p:nvSpPr>
        <p:spPr>
          <a:xfrm>
            <a:off x="5364108" y="3331702"/>
            <a:ext cx="2162451" cy="28847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defRPr sz="2000" b="0"/>
            </a:lvl1pPr>
          </a:lstStyle>
          <a:p>
            <a:r>
              <a:rPr sz="1406"/>
              <a:t>Nearly edge-on inclination</a:t>
            </a:r>
          </a:p>
        </p:txBody>
      </p:sp>
      <p:sp>
        <p:nvSpPr>
          <p:cNvPr id="389" name="Line"/>
          <p:cNvSpPr/>
          <p:nvPr/>
        </p:nvSpPr>
        <p:spPr>
          <a:xfrm>
            <a:off x="5403041" y="4013055"/>
            <a:ext cx="410039" cy="1"/>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390" name="Shape 135"/>
          <p:cNvSpPr txBox="1"/>
          <p:nvPr/>
        </p:nvSpPr>
        <p:spPr>
          <a:xfrm>
            <a:off x="6068839" y="3872680"/>
            <a:ext cx="1785746" cy="288477"/>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defRPr sz="2000" b="0"/>
            </a:lvl1pPr>
          </a:lstStyle>
          <a:p>
            <a:r>
              <a:rPr sz="1406"/>
              <a:t>Requires short  orbits</a:t>
            </a:r>
          </a:p>
        </p:txBody>
      </p:sp>
      <p:sp>
        <p:nvSpPr>
          <p:cNvPr id="391" name="Shape 135"/>
          <p:cNvSpPr txBox="1"/>
          <p:nvPr/>
        </p:nvSpPr>
        <p:spPr>
          <a:xfrm>
            <a:off x="590820" y="5067597"/>
            <a:ext cx="7804044" cy="1370183"/>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p>
            <a:pPr algn="l">
              <a:defRPr sz="2000" b="0"/>
            </a:pPr>
            <a:r>
              <a:rPr sz="1406"/>
              <a:t>Additional challenges: Post-Keplerian effects are extremely small hence they require very precise timing. </a:t>
            </a:r>
            <a:br>
              <a:rPr sz="1406"/>
            </a:br>
            <a:r>
              <a:rPr sz="1406"/>
              <a:t/>
            </a:r>
            <a:br>
              <a:rPr sz="1406"/>
            </a:br>
            <a:r>
              <a:rPr sz="1406"/>
              <a:t>Some PK parameters are affected by kinematic effects (e.g. precession of periastron, orbital decay). Extracting the intrinsic parameters requires additional information (e.g. distance, galactic potential differential, gravitational acceleration by nearby masses etc…)</a:t>
            </a:r>
          </a:p>
        </p:txBody>
      </p:sp>
    </p:spTree>
    <p:extLst>
      <p:ext uri="{BB962C8B-B14F-4D97-AF65-F5344CB8AC3E}">
        <p14:creationId xmlns:p14="http://schemas.microsoft.com/office/powerpoint/2010/main" val="1906614080"/>
      </p:ext>
    </p:extLst>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 name="0348vel.pdf" descr="0348vel.pdf"/>
          <p:cNvPicPr>
            <a:picLocks noChangeAspect="1"/>
          </p:cNvPicPr>
          <p:nvPr/>
        </p:nvPicPr>
        <p:blipFill>
          <a:blip r:embed="rId3">
            <a:extLst/>
          </a:blip>
          <a:stretch>
            <a:fillRect/>
          </a:stretch>
        </p:blipFill>
        <p:spPr>
          <a:xfrm>
            <a:off x="437757" y="1493977"/>
            <a:ext cx="4391000" cy="4391001"/>
          </a:xfrm>
          <a:prstGeom prst="rect">
            <a:avLst/>
          </a:prstGeom>
          <a:ln w="12700">
            <a:miter lim="400000"/>
          </a:ln>
        </p:spPr>
      </p:pic>
      <p:sp>
        <p:nvSpPr>
          <p:cNvPr id="397" name="Rectangle"/>
          <p:cNvSpPr/>
          <p:nvPr/>
        </p:nvSpPr>
        <p:spPr>
          <a:xfrm>
            <a:off x="6517183" y="5908477"/>
            <a:ext cx="2610748" cy="892969"/>
          </a:xfrm>
          <a:prstGeom prst="rect">
            <a:avLst/>
          </a:prstGeom>
          <a:solidFill>
            <a:srgbClr val="FFFFFF"/>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398" name="Shape 135"/>
          <p:cNvSpPr txBox="1"/>
          <p:nvPr/>
        </p:nvSpPr>
        <p:spPr>
          <a:xfrm>
            <a:off x="347256" y="188661"/>
            <a:ext cx="4940456"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Measuring masses: optical spectroscopy</a:t>
            </a:r>
          </a:p>
        </p:txBody>
      </p:sp>
      <p:sp>
        <p:nvSpPr>
          <p:cNvPr id="399" name="Shape 135"/>
          <p:cNvSpPr txBox="1"/>
          <p:nvPr/>
        </p:nvSpPr>
        <p:spPr>
          <a:xfrm>
            <a:off x="344201" y="693881"/>
            <a:ext cx="8096123" cy="27770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lvl1pPr algn="l">
              <a:defRPr sz="1900" b="0"/>
            </a:lvl1pPr>
          </a:lstStyle>
          <a:p>
            <a:r>
              <a:rPr sz="1336"/>
              <a:t>If the pulsar companion is optically bright, then its spectrum can provide additional information </a:t>
            </a:r>
          </a:p>
        </p:txBody>
      </p:sp>
      <p:sp>
        <p:nvSpPr>
          <p:cNvPr id="400" name="Example: J0348+0333, a pulsar with a white dwarf companion"/>
          <p:cNvSpPr txBox="1">
            <a:spLocks noGrp="1"/>
          </p:cNvSpPr>
          <p:nvPr>
            <p:ph type="body" sz="quarter" idx="4294967295"/>
          </p:nvPr>
        </p:nvSpPr>
        <p:spPr>
          <a:xfrm>
            <a:off x="339328" y="1041867"/>
            <a:ext cx="8411766" cy="321469"/>
          </a:xfrm>
          <a:prstGeom prst="rect">
            <a:avLst/>
          </a:prstGeom>
        </p:spPr>
        <p:txBody>
          <a:bodyPr>
            <a:normAutofit fontScale="70000" lnSpcReduction="20000"/>
          </a:bodyPr>
          <a:lstStyle>
            <a:lvl1pPr>
              <a:defRPr>
                <a:solidFill>
                  <a:srgbClr val="0365C0"/>
                </a:solidFill>
                <a:latin typeface="Helvetica"/>
                <a:ea typeface="Helvetica"/>
                <a:cs typeface="Helvetica"/>
                <a:sym typeface="Helvetica"/>
              </a:defRPr>
            </a:lvl1pPr>
          </a:lstStyle>
          <a:p>
            <a:r>
              <a:t>Example: J0348+0333, a pulsar with a white dwarf companion</a:t>
            </a:r>
          </a:p>
        </p:txBody>
      </p:sp>
      <p:sp>
        <p:nvSpPr>
          <p:cNvPr id="401" name="Line"/>
          <p:cNvSpPr/>
          <p:nvPr/>
        </p:nvSpPr>
        <p:spPr>
          <a:xfrm>
            <a:off x="3920713" y="2578275"/>
            <a:ext cx="1070402" cy="1"/>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402" name="Shape 135"/>
          <p:cNvSpPr txBox="1"/>
          <p:nvPr/>
        </p:nvSpPr>
        <p:spPr>
          <a:xfrm>
            <a:off x="344201" y="1483150"/>
            <a:ext cx="8096123" cy="27770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lvl1pPr algn="l">
              <a:defRPr sz="1900" b="0"/>
            </a:lvl1pPr>
          </a:lstStyle>
          <a:p>
            <a:r>
              <a:rPr sz="1336"/>
              <a:t>Only one post-Keplerian parameter measured in this system!</a:t>
            </a:r>
          </a:p>
        </p:txBody>
      </p:sp>
      <p:sp>
        <p:nvSpPr>
          <p:cNvPr id="403" name="Line"/>
          <p:cNvSpPr/>
          <p:nvPr/>
        </p:nvSpPr>
        <p:spPr>
          <a:xfrm flipH="1">
            <a:off x="1821656" y="2366669"/>
            <a:ext cx="1" cy="2645617"/>
          </a:xfrm>
          <a:prstGeom prst="line">
            <a:avLst/>
          </a:prstGeom>
          <a:ln w="25400">
            <a:solidFill>
              <a:srgbClr val="0433FF"/>
            </a:solidFill>
            <a:miter lim="400000"/>
            <a:headEnd type="stealth"/>
            <a:tailEnd type="triangle"/>
          </a:ln>
        </p:spPr>
        <p:txBody>
          <a:bodyPr lIns="35719" tIns="35719" rIns="35719" bIns="35719" anchor="ctr"/>
          <a:lstStyle/>
          <a:p>
            <a:pPr defTabSz="321457">
              <a:defRPr sz="1200" b="0">
                <a:latin typeface="Helvetica"/>
                <a:ea typeface="Helvetica"/>
                <a:cs typeface="Helvetica"/>
                <a:sym typeface="Helvetica"/>
              </a:defRPr>
            </a:pPr>
            <a:endParaRPr sz="844"/>
          </a:p>
        </p:txBody>
      </p:sp>
      <p:sp>
        <p:nvSpPr>
          <p:cNvPr id="404" name="Shape 135"/>
          <p:cNvSpPr txBox="1"/>
          <p:nvPr/>
        </p:nvSpPr>
        <p:spPr>
          <a:xfrm>
            <a:off x="5085866" y="2383822"/>
            <a:ext cx="3930389" cy="418384"/>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lvl1pPr algn="l">
              <a:defRPr sz="1600" b="0"/>
            </a:lvl1pPr>
          </a:lstStyle>
          <a:p>
            <a:r>
              <a:rPr sz="1125"/>
              <a:t>Doppler shift of the spectral absorption lines as the companion moves in its orbit</a:t>
            </a:r>
          </a:p>
        </p:txBody>
      </p:sp>
      <p:sp>
        <p:nvSpPr>
          <p:cNvPr id="405" name="Line"/>
          <p:cNvSpPr/>
          <p:nvPr/>
        </p:nvSpPr>
        <p:spPr>
          <a:xfrm>
            <a:off x="4010010" y="3586613"/>
            <a:ext cx="1070402" cy="1"/>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406" name="Shape 135"/>
          <p:cNvSpPr txBox="1"/>
          <p:nvPr/>
        </p:nvSpPr>
        <p:spPr>
          <a:xfrm>
            <a:off x="5148374" y="3392161"/>
            <a:ext cx="3611815" cy="418384"/>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lvl1pPr algn="l">
              <a:defRPr sz="1600" b="0"/>
            </a:lvl1pPr>
          </a:lstStyle>
          <a:p>
            <a:r>
              <a:rPr sz="1125"/>
              <a:t>Modulation of the timing signal as the pulsar orbits the companion</a:t>
            </a:r>
          </a:p>
        </p:txBody>
      </p:sp>
      <p:sp>
        <p:nvSpPr>
          <p:cNvPr id="407" name="Shape 135"/>
          <p:cNvSpPr txBox="1"/>
          <p:nvPr/>
        </p:nvSpPr>
        <p:spPr>
          <a:xfrm>
            <a:off x="4989087" y="2946410"/>
            <a:ext cx="3930389" cy="277705"/>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lvl1pPr>
              <a:defRPr sz="1900" b="0"/>
            </a:lvl1pPr>
          </a:lstStyle>
          <a:p>
            <a:r>
              <a:rPr sz="1336"/>
              <a:t>+</a:t>
            </a:r>
          </a:p>
        </p:txBody>
      </p:sp>
      <p:pic>
        <p:nvPicPr>
          <p:cNvPr id="408" name="droppedImage.pdf" descr="droppedImage.pdf"/>
          <p:cNvPicPr>
            <a:picLocks noChangeAspect="1"/>
          </p:cNvPicPr>
          <p:nvPr/>
        </p:nvPicPr>
        <p:blipFill>
          <a:blip r:embed="rId4">
            <a:extLst/>
          </a:blip>
          <a:stretch>
            <a:fillRect/>
          </a:stretch>
        </p:blipFill>
        <p:spPr>
          <a:xfrm>
            <a:off x="4911328" y="4238728"/>
            <a:ext cx="3937992" cy="1554787"/>
          </a:xfrm>
          <a:prstGeom prst="rect">
            <a:avLst/>
          </a:prstGeom>
          <a:ln w="12700">
            <a:miter lim="400000"/>
          </a:ln>
        </p:spPr>
      </p:pic>
    </p:spTree>
    <p:extLst>
      <p:ext uri="{BB962C8B-B14F-4D97-AF65-F5344CB8AC3E}">
        <p14:creationId xmlns:p14="http://schemas.microsoft.com/office/powerpoint/2010/main" val="1988178614"/>
      </p:ext>
    </p:extLst>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Rectangle"/>
          <p:cNvSpPr/>
          <p:nvPr/>
        </p:nvSpPr>
        <p:spPr>
          <a:xfrm>
            <a:off x="6517183" y="5908477"/>
            <a:ext cx="2610748" cy="892969"/>
          </a:xfrm>
          <a:prstGeom prst="rect">
            <a:avLst/>
          </a:prstGeom>
          <a:solidFill>
            <a:srgbClr val="FFFFFF"/>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414" name="Shape 135"/>
          <p:cNvSpPr txBox="1"/>
          <p:nvPr/>
        </p:nvSpPr>
        <p:spPr>
          <a:xfrm>
            <a:off x="347256" y="188661"/>
            <a:ext cx="4940456"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Measuring masses: optical spectroscopy</a:t>
            </a:r>
          </a:p>
        </p:txBody>
      </p:sp>
      <p:sp>
        <p:nvSpPr>
          <p:cNvPr id="415" name="Example: J0348+0333, a pulsar with a white dwarf companion"/>
          <p:cNvSpPr txBox="1">
            <a:spLocks noGrp="1"/>
          </p:cNvSpPr>
          <p:nvPr>
            <p:ph type="body" sz="quarter" idx="4294967295"/>
          </p:nvPr>
        </p:nvSpPr>
        <p:spPr>
          <a:xfrm>
            <a:off x="339328" y="1041867"/>
            <a:ext cx="8411766" cy="321469"/>
          </a:xfrm>
          <a:prstGeom prst="rect">
            <a:avLst/>
          </a:prstGeom>
        </p:spPr>
        <p:txBody>
          <a:bodyPr>
            <a:normAutofit fontScale="70000" lnSpcReduction="20000"/>
          </a:bodyPr>
          <a:lstStyle>
            <a:lvl1pPr>
              <a:defRPr>
                <a:solidFill>
                  <a:srgbClr val="0365C0"/>
                </a:solidFill>
                <a:latin typeface="Helvetica"/>
                <a:ea typeface="Helvetica"/>
                <a:cs typeface="Helvetica"/>
                <a:sym typeface="Helvetica"/>
              </a:defRPr>
            </a:lvl1pPr>
          </a:lstStyle>
          <a:p>
            <a:r>
              <a:t>Example: J0348+0333, a pulsar with a white dwarf companion</a:t>
            </a:r>
          </a:p>
        </p:txBody>
      </p:sp>
      <p:sp>
        <p:nvSpPr>
          <p:cNvPr id="416" name="Shape 135"/>
          <p:cNvSpPr txBox="1"/>
          <p:nvPr/>
        </p:nvSpPr>
        <p:spPr>
          <a:xfrm>
            <a:off x="344201" y="1483149"/>
            <a:ext cx="8096123" cy="245260"/>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lvl1pPr algn="l">
              <a:defRPr sz="1600" b="0"/>
            </a:lvl1pPr>
          </a:lstStyle>
          <a:p>
            <a:r>
              <a:rPr sz="1125"/>
              <a:t>Only one post Keplerian parameter measured in this system!</a:t>
            </a:r>
          </a:p>
        </p:txBody>
      </p:sp>
      <p:pic>
        <p:nvPicPr>
          <p:cNvPr id="417" name="spec_lines.pdf" descr="spec_lines.pdf"/>
          <p:cNvPicPr>
            <a:picLocks noChangeAspect="1"/>
          </p:cNvPicPr>
          <p:nvPr/>
        </p:nvPicPr>
        <p:blipFill>
          <a:blip r:embed="rId3">
            <a:extLst/>
          </a:blip>
          <a:stretch>
            <a:fillRect/>
          </a:stretch>
        </p:blipFill>
        <p:spPr>
          <a:xfrm>
            <a:off x="-320980" y="1296389"/>
            <a:ext cx="5223868" cy="5223868"/>
          </a:xfrm>
          <a:prstGeom prst="rect">
            <a:avLst/>
          </a:prstGeom>
          <a:ln w="12700">
            <a:miter lim="400000"/>
          </a:ln>
        </p:spPr>
      </p:pic>
      <p:sp>
        <p:nvSpPr>
          <p:cNvPr id="418" name="Line"/>
          <p:cNvSpPr/>
          <p:nvPr/>
        </p:nvSpPr>
        <p:spPr>
          <a:xfrm>
            <a:off x="473274" y="1968851"/>
            <a:ext cx="446485" cy="2"/>
          </a:xfrm>
          <a:prstGeom prst="line">
            <a:avLst/>
          </a:prstGeom>
          <a:ln w="25400">
            <a:solidFill>
              <a:srgbClr val="000000"/>
            </a:solidFill>
            <a:miter lim="400000"/>
          </a:ln>
        </p:spPr>
        <p:txBody>
          <a:bodyPr lIns="35719" tIns="35719" rIns="35719" bIns="35719" anchor="ctr"/>
          <a:lstStyle/>
          <a:p>
            <a:pPr defTabSz="321457">
              <a:defRPr sz="1200" b="0">
                <a:latin typeface="Helvetica"/>
                <a:ea typeface="Helvetica"/>
                <a:cs typeface="Helvetica"/>
                <a:sym typeface="Helvetica"/>
              </a:defRPr>
            </a:pPr>
            <a:endParaRPr sz="844"/>
          </a:p>
        </p:txBody>
      </p:sp>
      <p:sp>
        <p:nvSpPr>
          <p:cNvPr id="419" name="Line"/>
          <p:cNvSpPr/>
          <p:nvPr/>
        </p:nvSpPr>
        <p:spPr>
          <a:xfrm>
            <a:off x="464344" y="2192093"/>
            <a:ext cx="446485" cy="2"/>
          </a:xfrm>
          <a:prstGeom prst="line">
            <a:avLst/>
          </a:prstGeom>
          <a:ln w="25400">
            <a:solidFill>
              <a:srgbClr val="FF2600"/>
            </a:solidFill>
            <a:miter lim="400000"/>
          </a:ln>
        </p:spPr>
        <p:txBody>
          <a:bodyPr lIns="35719" tIns="35719" rIns="35719" bIns="35719" anchor="ctr"/>
          <a:lstStyle/>
          <a:p>
            <a:pPr defTabSz="321457">
              <a:defRPr sz="1200" b="0">
                <a:latin typeface="Helvetica"/>
                <a:ea typeface="Helvetica"/>
                <a:cs typeface="Helvetica"/>
                <a:sym typeface="Helvetica"/>
              </a:defRPr>
            </a:pPr>
            <a:endParaRPr sz="844"/>
          </a:p>
        </p:txBody>
      </p:sp>
      <p:sp>
        <p:nvSpPr>
          <p:cNvPr id="420" name="Line"/>
          <p:cNvSpPr/>
          <p:nvPr/>
        </p:nvSpPr>
        <p:spPr>
          <a:xfrm>
            <a:off x="473274" y="2415335"/>
            <a:ext cx="446485" cy="2"/>
          </a:xfrm>
          <a:prstGeom prst="line">
            <a:avLst/>
          </a:prstGeom>
          <a:ln w="25400">
            <a:solidFill>
              <a:srgbClr val="0433FF"/>
            </a:solidFill>
            <a:custDash>
              <a:ds d="200000" sp="200000"/>
            </a:custDash>
            <a:miter lim="400000"/>
          </a:ln>
        </p:spPr>
        <p:txBody>
          <a:bodyPr lIns="35719" tIns="35719" rIns="35719" bIns="35719" anchor="ctr"/>
          <a:lstStyle/>
          <a:p>
            <a:pPr defTabSz="321457">
              <a:defRPr sz="1200" b="0">
                <a:latin typeface="Helvetica"/>
                <a:ea typeface="Helvetica"/>
                <a:cs typeface="Helvetica"/>
                <a:sym typeface="Helvetica"/>
              </a:defRPr>
            </a:pPr>
            <a:endParaRPr sz="844"/>
          </a:p>
        </p:txBody>
      </p:sp>
      <p:sp>
        <p:nvSpPr>
          <p:cNvPr id="421" name="Data"/>
          <p:cNvSpPr txBox="1"/>
          <p:nvPr/>
        </p:nvSpPr>
        <p:spPr>
          <a:xfrm>
            <a:off x="1147465" y="1988354"/>
            <a:ext cx="3187899" cy="937501"/>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lgn="l">
              <a:defRPr sz="2000" b="0">
                <a:latin typeface="Helvetica Neue Light"/>
                <a:ea typeface="Helvetica Neue Light"/>
                <a:cs typeface="Helvetica Neue Light"/>
                <a:sym typeface="Helvetica Neue Light"/>
              </a:defRPr>
            </a:pPr>
            <a:r>
              <a:rPr sz="1406"/>
              <a:t>Data</a:t>
            </a:r>
          </a:p>
          <a:p>
            <a:pPr algn="l">
              <a:buSzPct val="75000"/>
              <a:buFont typeface="Zapf Dingbats"/>
              <a:buChar char="✴"/>
              <a:defRPr sz="2000" b="0">
                <a:latin typeface="Helvetica Neue Light"/>
                <a:ea typeface="Helvetica Neue Light"/>
                <a:cs typeface="Helvetica Neue Light"/>
                <a:sym typeface="Helvetica Neue Light"/>
              </a:defRPr>
            </a:pPr>
            <a:endParaRPr sz="1406"/>
          </a:p>
          <a:p>
            <a:pPr algn="l">
              <a:buSzPct val="75000"/>
              <a:buFont typeface="Zapf Dingbats"/>
              <a:buChar char="✴"/>
              <a:defRPr sz="2000" b="0">
                <a:latin typeface="Helvetica Neue Light"/>
                <a:ea typeface="Helvetica Neue Light"/>
                <a:cs typeface="Helvetica Neue Light"/>
                <a:sym typeface="Helvetica Neue Light"/>
              </a:defRPr>
            </a:pPr>
            <a:endParaRPr sz="1406"/>
          </a:p>
          <a:p>
            <a:pPr algn="l">
              <a:buSzPct val="75000"/>
              <a:buFont typeface="Zapf Dingbats"/>
              <a:buChar char="✴"/>
              <a:defRPr sz="2000" b="0">
                <a:latin typeface="Helvetica Neue Light"/>
                <a:ea typeface="Helvetica Neue Light"/>
                <a:cs typeface="Helvetica Neue Light"/>
                <a:sym typeface="Helvetica Neue Light"/>
              </a:defRPr>
            </a:pPr>
            <a:endParaRPr sz="1406"/>
          </a:p>
        </p:txBody>
      </p:sp>
      <p:sp>
        <p:nvSpPr>
          <p:cNvPr id="422" name="Best-Fit"/>
          <p:cNvSpPr txBox="1"/>
          <p:nvPr/>
        </p:nvSpPr>
        <p:spPr>
          <a:xfrm>
            <a:off x="1147465" y="2211596"/>
            <a:ext cx="3187899" cy="937501"/>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lgn="l">
              <a:defRPr sz="2000" b="0">
                <a:latin typeface="Helvetica Neue Light"/>
                <a:ea typeface="Helvetica Neue Light"/>
                <a:cs typeface="Helvetica Neue Light"/>
                <a:sym typeface="Helvetica Neue Light"/>
              </a:defRPr>
            </a:pPr>
            <a:r>
              <a:rPr sz="1406"/>
              <a:t>Best-Fit</a:t>
            </a:r>
          </a:p>
          <a:p>
            <a:pPr algn="l">
              <a:buSzPct val="75000"/>
              <a:buFont typeface="Zapf Dingbats"/>
              <a:buChar char="✴"/>
              <a:defRPr sz="2000" b="0">
                <a:latin typeface="Helvetica Neue Light"/>
                <a:ea typeface="Helvetica Neue Light"/>
                <a:cs typeface="Helvetica Neue Light"/>
                <a:sym typeface="Helvetica Neue Light"/>
              </a:defRPr>
            </a:pPr>
            <a:endParaRPr sz="1406"/>
          </a:p>
          <a:p>
            <a:pPr algn="l">
              <a:buSzPct val="75000"/>
              <a:buFont typeface="Zapf Dingbats"/>
              <a:buChar char="✴"/>
              <a:defRPr sz="2000" b="0">
                <a:latin typeface="Helvetica Neue Light"/>
                <a:ea typeface="Helvetica Neue Light"/>
                <a:cs typeface="Helvetica Neue Light"/>
                <a:sym typeface="Helvetica Neue Light"/>
              </a:defRPr>
            </a:pPr>
            <a:endParaRPr sz="1406"/>
          </a:p>
          <a:p>
            <a:pPr algn="l">
              <a:buSzPct val="75000"/>
              <a:buFont typeface="Zapf Dingbats"/>
              <a:buChar char="✴"/>
              <a:defRPr sz="2000" b="0">
                <a:latin typeface="Helvetica Neue Light"/>
                <a:ea typeface="Helvetica Neue Light"/>
                <a:cs typeface="Helvetica Neue Light"/>
                <a:sym typeface="Helvetica Neue Light"/>
              </a:defRPr>
            </a:pPr>
            <a:endParaRPr sz="1406"/>
          </a:p>
        </p:txBody>
      </p:sp>
      <p:sp>
        <p:nvSpPr>
          <p:cNvPr id="423" name="3σ"/>
          <p:cNvSpPr txBox="1"/>
          <p:nvPr/>
        </p:nvSpPr>
        <p:spPr>
          <a:xfrm>
            <a:off x="1147465" y="2428952"/>
            <a:ext cx="3187899" cy="28847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sz="2000" b="0">
                <a:latin typeface="Helvetica Neue Light"/>
                <a:ea typeface="Helvetica Neue Light"/>
                <a:cs typeface="Helvetica Neue Light"/>
                <a:sym typeface="Helvetica Neue Light"/>
              </a:defRPr>
            </a:lvl1pPr>
          </a:lstStyle>
          <a:p>
            <a:r>
              <a:rPr sz="1406"/>
              <a:t>3σ</a:t>
            </a:r>
          </a:p>
        </p:txBody>
      </p:sp>
      <p:pic>
        <p:nvPicPr>
          <p:cNvPr id="424" name="droppedImage.pdf" descr="droppedImage.pdf"/>
          <p:cNvPicPr>
            <a:picLocks noChangeAspect="1"/>
          </p:cNvPicPr>
          <p:nvPr/>
        </p:nvPicPr>
        <p:blipFill>
          <a:blip r:embed="rId4">
            <a:extLst/>
          </a:blip>
          <a:stretch>
            <a:fillRect/>
          </a:stretch>
        </p:blipFill>
        <p:spPr>
          <a:xfrm>
            <a:off x="4768453" y="1953742"/>
            <a:ext cx="3473648" cy="270404"/>
          </a:xfrm>
          <a:prstGeom prst="rect">
            <a:avLst/>
          </a:prstGeom>
          <a:ln w="12700">
            <a:miter lim="400000"/>
          </a:ln>
        </p:spPr>
      </p:pic>
      <p:pic>
        <p:nvPicPr>
          <p:cNvPr id="425" name="droppedImage.pdf" descr="droppedImage.pdf"/>
          <p:cNvPicPr>
            <a:picLocks noChangeAspect="1"/>
          </p:cNvPicPr>
          <p:nvPr/>
        </p:nvPicPr>
        <p:blipFill>
          <a:blip r:embed="rId5">
            <a:extLst/>
          </a:blip>
          <a:stretch>
            <a:fillRect/>
          </a:stretch>
        </p:blipFill>
        <p:spPr>
          <a:xfrm>
            <a:off x="4791031" y="2344607"/>
            <a:ext cx="3983111" cy="267891"/>
          </a:xfrm>
          <a:prstGeom prst="rect">
            <a:avLst/>
          </a:prstGeom>
          <a:ln w="12700">
            <a:miter lim="400000"/>
          </a:ln>
        </p:spPr>
      </p:pic>
      <p:sp>
        <p:nvSpPr>
          <p:cNvPr id="426" name="Shape 135"/>
          <p:cNvSpPr txBox="1"/>
          <p:nvPr/>
        </p:nvSpPr>
        <p:spPr>
          <a:xfrm>
            <a:off x="344202" y="1367313"/>
            <a:ext cx="8455597" cy="461729"/>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lvl1pPr algn="l">
              <a:defRPr sz="1800" b="0"/>
            </a:lvl1pPr>
          </a:lstStyle>
          <a:p>
            <a:r>
              <a:rPr sz="1266"/>
              <a:t>Comparison of the spectral absorption lines with model atmospheres yields information about the physical conditions of the star</a:t>
            </a:r>
          </a:p>
        </p:txBody>
      </p:sp>
      <p:sp>
        <p:nvSpPr>
          <p:cNvPr id="427" name="Line"/>
          <p:cNvSpPr/>
          <p:nvPr/>
        </p:nvSpPr>
        <p:spPr>
          <a:xfrm>
            <a:off x="3937429" y="2088944"/>
            <a:ext cx="723574" cy="1"/>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sp>
        <p:nvSpPr>
          <p:cNvPr id="428" name="Line"/>
          <p:cNvSpPr/>
          <p:nvPr/>
        </p:nvSpPr>
        <p:spPr>
          <a:xfrm>
            <a:off x="6625534" y="2814552"/>
            <a:ext cx="1" cy="754812"/>
          </a:xfrm>
          <a:prstGeom prst="line">
            <a:avLst/>
          </a:prstGeom>
          <a:ln w="25400">
            <a:solidFill>
              <a:srgbClr val="000000"/>
            </a:solidFill>
            <a:miter lim="400000"/>
            <a:tailEnd type="triangle"/>
          </a:ln>
        </p:spPr>
        <p:txBody>
          <a:bodyPr lIns="35719" tIns="35719" rIns="35719" bIns="35719" anchor="ctr"/>
          <a:lstStyle/>
          <a:p>
            <a:pPr>
              <a:defRPr sz="2200" b="0">
                <a:solidFill>
                  <a:srgbClr val="FFFFFF"/>
                </a:solidFill>
                <a:latin typeface="+mn-lt"/>
                <a:ea typeface="+mn-ea"/>
                <a:cs typeface="+mn-cs"/>
                <a:sym typeface="Helvetica Neue Medium"/>
              </a:defRPr>
            </a:pPr>
            <a:endParaRPr sz="1547"/>
          </a:p>
        </p:txBody>
      </p:sp>
      <p:pic>
        <p:nvPicPr>
          <p:cNvPr id="429" name="Teff_logg.pdf" descr="Teff_logg.pdf"/>
          <p:cNvPicPr>
            <a:picLocks noChangeAspect="1"/>
          </p:cNvPicPr>
          <p:nvPr/>
        </p:nvPicPr>
        <p:blipFill>
          <a:blip r:embed="rId6">
            <a:extLst/>
          </a:blip>
          <a:stretch>
            <a:fillRect/>
          </a:stretch>
        </p:blipFill>
        <p:spPr>
          <a:xfrm>
            <a:off x="5433598" y="3853904"/>
            <a:ext cx="2697976" cy="2697976"/>
          </a:xfrm>
          <a:prstGeom prst="rect">
            <a:avLst/>
          </a:prstGeom>
          <a:ln w="12700">
            <a:miter lim="400000"/>
          </a:ln>
        </p:spPr>
      </p:pic>
      <p:sp>
        <p:nvSpPr>
          <p:cNvPr id="430" name="Shape 135"/>
          <p:cNvSpPr txBox="1"/>
          <p:nvPr/>
        </p:nvSpPr>
        <p:spPr>
          <a:xfrm>
            <a:off x="4791031" y="3713870"/>
            <a:ext cx="3983111" cy="418384"/>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lvl1pPr>
              <a:defRPr sz="1600" b="0"/>
            </a:lvl1pPr>
          </a:lstStyle>
          <a:p>
            <a:r>
              <a:rPr sz="1125"/>
              <a:t>Comparison with white dwarf models yields the mass of the companion</a:t>
            </a:r>
          </a:p>
        </p:txBody>
      </p:sp>
    </p:spTree>
    <p:extLst>
      <p:ext uri="{BB962C8B-B14F-4D97-AF65-F5344CB8AC3E}">
        <p14:creationId xmlns:p14="http://schemas.microsoft.com/office/powerpoint/2010/main" val="685274687"/>
      </p:ext>
    </p:extLst>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CustomShape 1"/>
          <p:cNvSpPr/>
          <p:nvPr/>
        </p:nvSpPr>
        <p:spPr>
          <a:xfrm>
            <a:off x="669600" y="312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Outline</a:t>
            </a:r>
            <a:endParaRPr lang="en-US" sz="4800" b="0" strike="noStrike" spc="-1">
              <a:solidFill>
                <a:srgbClr val="000000"/>
              </a:solidFill>
              <a:uFill>
                <a:solidFill>
                  <a:srgbClr val="FFFFFF"/>
                </a:solidFill>
              </a:uFill>
              <a:latin typeface="Arial"/>
            </a:endParaRPr>
          </a:p>
        </p:txBody>
      </p:sp>
      <p:sp>
        <p:nvSpPr>
          <p:cNvPr id="400" name="CustomShape 2"/>
          <p:cNvSpPr/>
          <p:nvPr/>
        </p:nvSpPr>
        <p:spPr>
          <a:xfrm>
            <a:off x="741599" y="1738800"/>
            <a:ext cx="8040894" cy="4404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216000" indent="-208800">
              <a:lnSpc>
                <a:spcPct val="100000"/>
              </a:lnSpc>
              <a:buClr>
                <a:srgbClr val="000000"/>
              </a:buClr>
              <a:buSzPct val="75000"/>
              <a:buFont typeface="Arial"/>
              <a:buChar char="•"/>
            </a:pPr>
            <a:r>
              <a:rPr lang="en-US" sz="2500" b="0" strike="noStrike" spc="-1" dirty="0" smtClean="0">
                <a:solidFill>
                  <a:srgbClr val="000000"/>
                </a:solidFill>
                <a:uFill>
                  <a:solidFill>
                    <a:srgbClr val="FFFFFF"/>
                  </a:solidFill>
                </a:uFill>
                <a:latin typeface="Helvetica Light"/>
                <a:ea typeface="Helvetica Light"/>
              </a:rPr>
              <a:t>Brief introduction </a:t>
            </a:r>
            <a:r>
              <a:rPr lang="en-US" sz="2500" b="0" strike="noStrike" spc="-1" dirty="0">
                <a:solidFill>
                  <a:srgbClr val="000000"/>
                </a:solidFill>
                <a:uFill>
                  <a:solidFill>
                    <a:srgbClr val="FFFFFF"/>
                  </a:solidFill>
                </a:uFill>
                <a:latin typeface="Helvetica Light"/>
                <a:ea typeface="Helvetica Light"/>
              </a:rPr>
              <a:t>to </a:t>
            </a:r>
            <a:r>
              <a:rPr lang="en-US" sz="2500" b="0" strike="noStrike" spc="-1" dirty="0" smtClean="0">
                <a:solidFill>
                  <a:srgbClr val="000000"/>
                </a:solidFill>
                <a:uFill>
                  <a:solidFill>
                    <a:srgbClr val="FFFFFF"/>
                  </a:solidFill>
                </a:uFill>
                <a:latin typeface="Helvetica Light"/>
                <a:ea typeface="Helvetica Light"/>
              </a:rPr>
              <a:t>neutron stars.</a:t>
            </a:r>
          </a:p>
          <a:p>
            <a:pPr marL="216000" indent="-208800">
              <a:lnSpc>
                <a:spcPct val="100000"/>
              </a:lnSpc>
              <a:buClr>
                <a:srgbClr val="000000"/>
              </a:buClr>
              <a:buSzPct val="75000"/>
              <a:buFont typeface="Arial"/>
              <a:buChar char="•"/>
            </a:pPr>
            <a:endParaRPr lang="en-US" sz="2500" spc="-1" dirty="0" smtClean="0">
              <a:solidFill>
                <a:srgbClr val="000000"/>
              </a:solidFill>
              <a:uFill>
                <a:solidFill>
                  <a:srgbClr val="FFFFFF"/>
                </a:solidFill>
              </a:uFill>
              <a:latin typeface="Helvetica Light"/>
              <a:ea typeface="Helvetica Light"/>
            </a:endParaRPr>
          </a:p>
          <a:p>
            <a:pPr marL="216000" indent="-208800">
              <a:lnSpc>
                <a:spcPct val="100000"/>
              </a:lnSpc>
              <a:buClr>
                <a:srgbClr val="000000"/>
              </a:buClr>
              <a:buSzPct val="75000"/>
              <a:buFont typeface="Arial"/>
              <a:buChar char="•"/>
            </a:pPr>
            <a:r>
              <a:rPr lang="en-US" sz="2500" spc="-1" dirty="0">
                <a:solidFill>
                  <a:srgbClr val="000000"/>
                </a:solidFill>
                <a:uFill>
                  <a:solidFill>
                    <a:srgbClr val="FFFFFF"/>
                  </a:solidFill>
                </a:uFill>
                <a:latin typeface="Helvetica Light"/>
                <a:ea typeface="Helvetica Light"/>
              </a:rPr>
              <a:t>M</a:t>
            </a:r>
            <a:r>
              <a:rPr lang="en-US" sz="2500" spc="-1" dirty="0" smtClean="0">
                <a:solidFill>
                  <a:srgbClr val="000000"/>
                </a:solidFill>
                <a:uFill>
                  <a:solidFill>
                    <a:srgbClr val="FFFFFF"/>
                  </a:solidFill>
                </a:uFill>
                <a:latin typeface="Helvetica Light"/>
                <a:ea typeface="Helvetica Light"/>
              </a:rPr>
              <a:t>ass measurements from pulsars.</a:t>
            </a:r>
            <a:endParaRPr lang="en-US" sz="2500" b="0" strike="noStrike" spc="-1" dirty="0">
              <a:solidFill>
                <a:srgbClr val="000000"/>
              </a:solidFill>
              <a:uFill>
                <a:solidFill>
                  <a:srgbClr val="FFFFFF"/>
                </a:solidFill>
              </a:uFill>
              <a:latin typeface="Arial"/>
            </a:endParaRPr>
          </a:p>
          <a:p>
            <a:pPr>
              <a:lnSpc>
                <a:spcPct val="100000"/>
              </a:lnSpc>
            </a:pPr>
            <a:endParaRPr lang="en-US" sz="2500" b="0" strike="noStrike" spc="-1" dirty="0">
              <a:solidFill>
                <a:srgbClr val="000000"/>
              </a:solidFill>
              <a:uFill>
                <a:solidFill>
                  <a:srgbClr val="FFFFFF"/>
                </a:solidFill>
              </a:uFill>
              <a:latin typeface="Arial"/>
            </a:endParaRPr>
          </a:p>
          <a:p>
            <a:pPr marL="216000" indent="-208800">
              <a:lnSpc>
                <a:spcPct val="100000"/>
              </a:lnSpc>
              <a:buClr>
                <a:srgbClr val="000000"/>
              </a:buClr>
              <a:buSzPct val="75000"/>
              <a:buFont typeface="Arial"/>
              <a:buChar char="•"/>
            </a:pPr>
            <a:r>
              <a:rPr lang="en-US" sz="2500" b="0" strike="noStrike" spc="-1" dirty="0" smtClean="0">
                <a:solidFill>
                  <a:srgbClr val="000000"/>
                </a:solidFill>
                <a:uFill>
                  <a:solidFill>
                    <a:srgbClr val="FFFFFF"/>
                  </a:solidFill>
                </a:uFill>
                <a:latin typeface="Helvetica Light"/>
                <a:ea typeface="Helvetica Light"/>
              </a:rPr>
              <a:t>The </a:t>
            </a:r>
            <a:r>
              <a:rPr lang="en-US" sz="2500" b="0" strike="noStrike" spc="-1" dirty="0" smtClean="0">
                <a:solidFill>
                  <a:srgbClr val="000000"/>
                </a:solidFill>
                <a:uFill>
                  <a:solidFill>
                    <a:srgbClr val="FFFFFF"/>
                  </a:solidFill>
                </a:uFill>
                <a:latin typeface="Helvetica Light"/>
                <a:ea typeface="Helvetica Light"/>
              </a:rPr>
              <a:t>equation of state: role </a:t>
            </a:r>
            <a:r>
              <a:rPr lang="en-US" sz="2500" b="0" strike="noStrike" spc="-1" dirty="0" smtClean="0">
                <a:solidFill>
                  <a:srgbClr val="000000"/>
                </a:solidFill>
                <a:uFill>
                  <a:solidFill>
                    <a:srgbClr val="FFFFFF"/>
                  </a:solidFill>
                </a:uFill>
                <a:latin typeface="Helvetica Light"/>
                <a:ea typeface="Helvetica Light"/>
              </a:rPr>
              <a:t>of the symmetry </a:t>
            </a:r>
            <a:r>
              <a:rPr lang="en-US" sz="2500" b="0" strike="noStrike" spc="-1" dirty="0" smtClean="0">
                <a:solidFill>
                  <a:srgbClr val="000000"/>
                </a:solidFill>
                <a:uFill>
                  <a:solidFill>
                    <a:srgbClr val="FFFFFF"/>
                  </a:solidFill>
                </a:uFill>
                <a:latin typeface="Helvetica Light"/>
                <a:ea typeface="Helvetica Light"/>
              </a:rPr>
              <a:t>energy.</a:t>
            </a:r>
            <a:endParaRPr lang="en-US" sz="2500" b="0" strike="noStrike" spc="-1" dirty="0" smtClean="0">
              <a:solidFill>
                <a:srgbClr val="000000"/>
              </a:solidFill>
              <a:uFill>
                <a:solidFill>
                  <a:srgbClr val="FFFFFF"/>
                </a:solidFill>
              </a:uFill>
              <a:latin typeface="Helvetica Light"/>
              <a:ea typeface="Helvetica Light"/>
            </a:endParaRPr>
          </a:p>
          <a:p>
            <a:pPr marL="216000" indent="-208800">
              <a:lnSpc>
                <a:spcPct val="100000"/>
              </a:lnSpc>
              <a:buClr>
                <a:srgbClr val="000000"/>
              </a:buClr>
              <a:buSzPct val="75000"/>
              <a:buFont typeface="Arial"/>
              <a:buChar char="•"/>
            </a:pPr>
            <a:endParaRPr lang="en-US" sz="2500" b="0" strike="noStrike" spc="-1" dirty="0" smtClean="0">
              <a:solidFill>
                <a:srgbClr val="000000"/>
              </a:solidFill>
              <a:uFill>
                <a:solidFill>
                  <a:srgbClr val="FFFFFF"/>
                </a:solidFill>
              </a:uFill>
              <a:latin typeface="Helvetica Light"/>
              <a:ea typeface="Helvetica Light"/>
            </a:endParaRPr>
          </a:p>
          <a:p>
            <a:pPr marL="216000" indent="-208800">
              <a:lnSpc>
                <a:spcPct val="100000"/>
              </a:lnSpc>
              <a:buClr>
                <a:srgbClr val="000000"/>
              </a:buClr>
              <a:buSzPct val="75000"/>
              <a:buFont typeface="Arial"/>
              <a:buChar char="•"/>
            </a:pPr>
            <a:r>
              <a:rPr lang="en-US" sz="2500" spc="-1" dirty="0" smtClean="0">
                <a:solidFill>
                  <a:srgbClr val="000000"/>
                </a:solidFill>
                <a:uFill>
                  <a:solidFill>
                    <a:srgbClr val="FFFFFF"/>
                  </a:solidFill>
                </a:uFill>
                <a:latin typeface="Helvetica Light"/>
                <a:ea typeface="Helvetica Light"/>
              </a:rPr>
              <a:t>Tidal </a:t>
            </a:r>
            <a:r>
              <a:rPr lang="en-US" sz="2500" spc="-1" dirty="0" err="1" smtClean="0">
                <a:solidFill>
                  <a:srgbClr val="000000"/>
                </a:solidFill>
                <a:uFill>
                  <a:solidFill>
                    <a:srgbClr val="FFFFFF"/>
                  </a:solidFill>
                </a:uFill>
                <a:latin typeface="Helvetica Light"/>
                <a:ea typeface="Helvetica Light"/>
              </a:rPr>
              <a:t>deformalities</a:t>
            </a:r>
            <a:r>
              <a:rPr lang="en-US" sz="2500" spc="-1" dirty="0" smtClean="0">
                <a:solidFill>
                  <a:srgbClr val="000000"/>
                </a:solidFill>
                <a:uFill>
                  <a:solidFill>
                    <a:srgbClr val="FFFFFF"/>
                  </a:solidFill>
                </a:uFill>
                <a:latin typeface="Helvetica Light"/>
                <a:ea typeface="Helvetica Light"/>
              </a:rPr>
              <a:t> of compact stars and the GW170817 event.</a:t>
            </a:r>
            <a:endParaRPr lang="en-US" sz="2500" b="0" strike="noStrike" spc="-1" dirty="0">
              <a:solidFill>
                <a:srgbClr val="000000"/>
              </a:solidFill>
              <a:uFill>
                <a:solidFill>
                  <a:srgbClr val="FFFFFF"/>
                </a:solidFill>
              </a:uFill>
              <a:latin typeface="Arial"/>
            </a:endParaRPr>
          </a:p>
          <a:p>
            <a:pPr>
              <a:lnSpc>
                <a:spcPct val="100000"/>
              </a:lnSpc>
            </a:pPr>
            <a:endParaRPr lang="en-US" sz="2500" b="0" strike="noStrike" spc="-1" dirty="0">
              <a:solidFill>
                <a:srgbClr val="000000"/>
              </a:solidFill>
              <a:uFill>
                <a:solidFill>
                  <a:srgbClr val="FFFFFF"/>
                </a:solidFill>
              </a:uFill>
              <a:latin typeface="Arial"/>
            </a:endParaRPr>
          </a:p>
          <a:p>
            <a:pPr marL="216000" indent="-208800">
              <a:lnSpc>
                <a:spcPct val="100000"/>
              </a:lnSpc>
              <a:buClr>
                <a:srgbClr val="000000"/>
              </a:buClr>
              <a:buSzPct val="75000"/>
              <a:buFont typeface="Arial"/>
              <a:buChar char="•"/>
            </a:pPr>
            <a:r>
              <a:rPr lang="en-US" sz="2500" b="0" strike="noStrike" spc="-1" dirty="0">
                <a:solidFill>
                  <a:srgbClr val="000000"/>
                </a:solidFill>
                <a:uFill>
                  <a:solidFill>
                    <a:srgbClr val="FFFFFF"/>
                  </a:solidFill>
                </a:uFill>
                <a:latin typeface="Helvetica Light"/>
                <a:ea typeface="Helvetica Light"/>
              </a:rPr>
              <a:t>Astrophysical implications and perspectives.</a:t>
            </a:r>
            <a:endParaRPr lang="en-US" sz="2500" b="0" strike="noStrike" spc="-1" dirty="0">
              <a:solidFill>
                <a:srgbClr val="000000"/>
              </a:solidFill>
              <a:uFill>
                <a:solidFill>
                  <a:srgbClr val="FFFFFF"/>
                </a:solidFill>
              </a:uFill>
              <a:latin typeface="Arial"/>
            </a:endParaRPr>
          </a:p>
        </p:txBody>
      </p:sp>
      <p:sp>
        <p:nvSpPr>
          <p:cNvPr id="401" name="CustomShape 3"/>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402" name="CustomShape 4"/>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 name="Rectangle"/>
          <p:cNvSpPr/>
          <p:nvPr/>
        </p:nvSpPr>
        <p:spPr>
          <a:xfrm>
            <a:off x="6517183" y="5908477"/>
            <a:ext cx="2610748" cy="892969"/>
          </a:xfrm>
          <a:prstGeom prst="rect">
            <a:avLst/>
          </a:prstGeom>
          <a:solidFill>
            <a:srgbClr val="FFFFFF"/>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436" name="Shape 135"/>
          <p:cNvSpPr txBox="1"/>
          <p:nvPr/>
        </p:nvSpPr>
        <p:spPr>
          <a:xfrm>
            <a:off x="347256" y="188661"/>
            <a:ext cx="4940456"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Measuring masses: optical spectroscopy</a:t>
            </a:r>
          </a:p>
        </p:txBody>
      </p:sp>
      <p:sp>
        <p:nvSpPr>
          <p:cNvPr id="437" name="Example: J0348+0333, a pulsar with a white dwarf companion"/>
          <p:cNvSpPr txBox="1">
            <a:spLocks noGrp="1"/>
          </p:cNvSpPr>
          <p:nvPr>
            <p:ph type="body" sz="quarter" idx="4294967295"/>
          </p:nvPr>
        </p:nvSpPr>
        <p:spPr>
          <a:xfrm>
            <a:off x="339328" y="1041867"/>
            <a:ext cx="8411766" cy="321469"/>
          </a:xfrm>
          <a:prstGeom prst="rect">
            <a:avLst/>
          </a:prstGeom>
        </p:spPr>
        <p:txBody>
          <a:bodyPr>
            <a:normAutofit fontScale="70000" lnSpcReduction="20000"/>
          </a:bodyPr>
          <a:lstStyle>
            <a:lvl1pPr>
              <a:defRPr>
                <a:solidFill>
                  <a:srgbClr val="0365C0"/>
                </a:solidFill>
                <a:latin typeface="Helvetica"/>
                <a:ea typeface="Helvetica"/>
                <a:cs typeface="Helvetica"/>
                <a:sym typeface="Helvetica"/>
              </a:defRPr>
            </a:lvl1pPr>
          </a:lstStyle>
          <a:p>
            <a:r>
              <a:t>Example: J0348+0333, a pulsar with a white dwarf companion</a:t>
            </a:r>
          </a:p>
        </p:txBody>
      </p:sp>
      <p:pic>
        <p:nvPicPr>
          <p:cNvPr id="438" name="mm.pdf" descr="mm.pdf"/>
          <p:cNvPicPr>
            <a:picLocks/>
          </p:cNvPicPr>
          <p:nvPr/>
        </p:nvPicPr>
        <p:blipFill>
          <a:blip r:embed="rId3">
            <a:extLst/>
          </a:blip>
          <a:stretch>
            <a:fillRect/>
          </a:stretch>
        </p:blipFill>
        <p:spPr>
          <a:xfrm>
            <a:off x="1255714" y="2265004"/>
            <a:ext cx="6578994" cy="3057320"/>
          </a:xfrm>
          <a:prstGeom prst="rect">
            <a:avLst/>
          </a:prstGeom>
          <a:ln w="12700">
            <a:miter lim="400000"/>
          </a:ln>
        </p:spPr>
      </p:pic>
    </p:spTree>
    <p:extLst>
      <p:ext uri="{BB962C8B-B14F-4D97-AF65-F5344CB8AC3E}">
        <p14:creationId xmlns:p14="http://schemas.microsoft.com/office/powerpoint/2010/main" val="1285227211"/>
      </p:ext>
    </p:extLst>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Shape 135"/>
          <p:cNvSpPr txBox="1"/>
          <p:nvPr/>
        </p:nvSpPr>
        <p:spPr>
          <a:xfrm>
            <a:off x="347256" y="188661"/>
            <a:ext cx="4703212"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Measuring masses: optical photometry</a:t>
            </a:r>
          </a:p>
        </p:txBody>
      </p:sp>
      <p:sp>
        <p:nvSpPr>
          <p:cNvPr id="444" name="Shape 135"/>
          <p:cNvSpPr txBox="1"/>
          <p:nvPr/>
        </p:nvSpPr>
        <p:spPr>
          <a:xfrm>
            <a:off x="335272" y="625899"/>
            <a:ext cx="8096123" cy="483274"/>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lvl1pPr algn="l">
              <a:defRPr sz="1900" b="0"/>
            </a:lvl1pPr>
          </a:lstStyle>
          <a:p>
            <a:r>
              <a:rPr sz="1336"/>
              <a:t>Often the companion is a variable star. In these cases the optical light curve provides additional information for the mass of the star</a:t>
            </a:r>
          </a:p>
        </p:txBody>
      </p:sp>
      <p:sp>
        <p:nvSpPr>
          <p:cNvPr id="445" name="hon f ew∂as"/>
          <p:cNvSpPr/>
          <p:nvPr/>
        </p:nvSpPr>
        <p:spPr>
          <a:xfrm>
            <a:off x="6517183" y="5908477"/>
            <a:ext cx="2610748" cy="892969"/>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9" tIns="35719" rIns="35719" bIns="35719" anchor="ctr"/>
          <a:lstStyle>
            <a:lvl1pPr>
              <a:defRPr b="0">
                <a:solidFill>
                  <a:srgbClr val="FFFFFF"/>
                </a:solidFill>
                <a:latin typeface="Helvetica Light"/>
                <a:ea typeface="Helvetica Light"/>
                <a:cs typeface="Helvetica Light"/>
                <a:sym typeface="Helvetica Light"/>
              </a:defRPr>
            </a:lvl1pPr>
          </a:lstStyle>
          <a:p>
            <a:r>
              <a:rPr sz="1266"/>
              <a:t>hon f ew∂as</a:t>
            </a:r>
          </a:p>
        </p:txBody>
      </p:sp>
      <p:sp>
        <p:nvSpPr>
          <p:cNvPr id="446" name="Example: J1311-3430"/>
          <p:cNvSpPr txBox="1">
            <a:spLocks noGrp="1"/>
          </p:cNvSpPr>
          <p:nvPr>
            <p:ph type="body" sz="quarter" idx="4294967295"/>
          </p:nvPr>
        </p:nvSpPr>
        <p:spPr>
          <a:xfrm>
            <a:off x="366117" y="1476653"/>
            <a:ext cx="8411766" cy="321469"/>
          </a:xfrm>
          <a:prstGeom prst="rect">
            <a:avLst/>
          </a:prstGeom>
        </p:spPr>
        <p:txBody>
          <a:bodyPr>
            <a:normAutofit fontScale="70000" lnSpcReduction="20000"/>
          </a:bodyPr>
          <a:lstStyle>
            <a:lvl1pPr>
              <a:defRPr>
                <a:solidFill>
                  <a:srgbClr val="0365C0"/>
                </a:solidFill>
                <a:latin typeface="Helvetica"/>
                <a:ea typeface="Helvetica"/>
                <a:cs typeface="Helvetica"/>
                <a:sym typeface="Helvetica"/>
              </a:defRPr>
            </a:lvl1pPr>
          </a:lstStyle>
          <a:p>
            <a:r>
              <a:t>Example: J1311-3430</a:t>
            </a:r>
          </a:p>
        </p:txBody>
      </p:sp>
      <p:pic>
        <p:nvPicPr>
          <p:cNvPr id="447" name="Screen Shot 2018-08-19 at 1.40.45 PM.png" descr="Screen Shot 2018-08-19 at 1.40.45 PM.png"/>
          <p:cNvPicPr>
            <a:picLocks noChangeAspect="1"/>
          </p:cNvPicPr>
          <p:nvPr/>
        </p:nvPicPr>
        <p:blipFill>
          <a:blip r:embed="rId3">
            <a:extLst/>
          </a:blip>
          <a:stretch>
            <a:fillRect/>
          </a:stretch>
        </p:blipFill>
        <p:spPr>
          <a:xfrm>
            <a:off x="440798" y="2439285"/>
            <a:ext cx="3545087" cy="3250407"/>
          </a:xfrm>
          <a:prstGeom prst="rect">
            <a:avLst/>
          </a:prstGeom>
          <a:ln w="12700">
            <a:miter lim="400000"/>
          </a:ln>
        </p:spPr>
      </p:pic>
      <p:pic>
        <p:nvPicPr>
          <p:cNvPr id="448" name="Screen Shot 2018-08-19 at 1.41.00 PM.png" descr="Screen Shot 2018-08-19 at 1.41.00 PM.png"/>
          <p:cNvPicPr>
            <a:picLocks noChangeAspect="1"/>
          </p:cNvPicPr>
          <p:nvPr/>
        </p:nvPicPr>
        <p:blipFill>
          <a:blip r:embed="rId4">
            <a:extLst/>
          </a:blip>
          <a:stretch>
            <a:fillRect/>
          </a:stretch>
        </p:blipFill>
        <p:spPr>
          <a:xfrm>
            <a:off x="4380014" y="2428055"/>
            <a:ext cx="3766471" cy="3447680"/>
          </a:xfrm>
          <a:prstGeom prst="rect">
            <a:avLst/>
          </a:prstGeom>
          <a:ln w="12700">
            <a:miter lim="400000"/>
          </a:ln>
        </p:spPr>
      </p:pic>
      <p:sp>
        <p:nvSpPr>
          <p:cNvPr id="449" name="Shape 135"/>
          <p:cNvSpPr txBox="1"/>
          <p:nvPr/>
        </p:nvSpPr>
        <p:spPr>
          <a:xfrm>
            <a:off x="344202" y="2010251"/>
            <a:ext cx="8455597" cy="266933"/>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lvl1pPr algn="l">
              <a:defRPr sz="1800" b="0"/>
            </a:lvl1pPr>
          </a:lstStyle>
          <a:p>
            <a:r>
              <a:rPr sz="1266"/>
              <a:t>Variability mainly due to tidal deformation and heating</a:t>
            </a:r>
          </a:p>
        </p:txBody>
      </p:sp>
      <p:sp>
        <p:nvSpPr>
          <p:cNvPr id="450" name="Shape 135"/>
          <p:cNvSpPr txBox="1"/>
          <p:nvPr/>
        </p:nvSpPr>
        <p:spPr>
          <a:xfrm>
            <a:off x="4630452" y="2010251"/>
            <a:ext cx="3766471" cy="266933"/>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spAutoFit/>
          </a:bodyPr>
          <a:lstStyle>
            <a:lvl1pPr algn="l">
              <a:defRPr sz="1800" b="0"/>
            </a:lvl1pPr>
          </a:lstStyle>
          <a:p>
            <a:r>
              <a:rPr sz="1266"/>
              <a:t>Pulsar mass depends sensitively on the model</a:t>
            </a:r>
          </a:p>
        </p:txBody>
      </p:sp>
    </p:spTree>
    <p:extLst>
      <p:ext uri="{BB962C8B-B14F-4D97-AF65-F5344CB8AC3E}">
        <p14:creationId xmlns:p14="http://schemas.microsoft.com/office/powerpoint/2010/main" val="1280652771"/>
      </p:ext>
    </p:extLst>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CustomShape 1"/>
          <p:cNvSpPr/>
          <p:nvPr/>
        </p:nvSpPr>
        <p:spPr>
          <a:xfrm>
            <a:off x="669600" y="2674080"/>
            <a:ext cx="8134158" cy="1506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200" b="0" strike="noStrike" spc="-1" dirty="0" smtClean="0">
                <a:solidFill>
                  <a:srgbClr val="000000"/>
                </a:solidFill>
                <a:uFill>
                  <a:solidFill>
                    <a:srgbClr val="FFFFFF"/>
                  </a:solidFill>
                </a:uFill>
                <a:latin typeface="Helvetica Light"/>
                <a:ea typeface="Helvetica Light"/>
              </a:rPr>
              <a:t>Neutron Star Equation of State</a:t>
            </a:r>
          </a:p>
        </p:txBody>
      </p:sp>
    </p:spTree>
    <p:extLst>
      <p:ext uri="{BB962C8B-B14F-4D97-AF65-F5344CB8AC3E}">
        <p14:creationId xmlns:p14="http://schemas.microsoft.com/office/powerpoint/2010/main" val="188282087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CustomShape 1"/>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409" name="CustomShape 2"/>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
        <p:nvSpPr>
          <p:cNvPr id="410" name="CustomShape 3"/>
          <p:cNvSpPr/>
          <p:nvPr/>
        </p:nvSpPr>
        <p:spPr>
          <a:xfrm>
            <a:off x="669600" y="240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Neutron Star EoS</a:t>
            </a:r>
            <a:endParaRPr lang="en-US" sz="4800" b="0" strike="noStrike" spc="-1">
              <a:solidFill>
                <a:srgbClr val="000000"/>
              </a:solidFill>
              <a:uFill>
                <a:solidFill>
                  <a:srgbClr val="FFFFFF"/>
                </a:solidFill>
              </a:uFill>
              <a:latin typeface="Arial"/>
            </a:endParaRPr>
          </a:p>
        </p:txBody>
      </p:sp>
      <p:pic>
        <p:nvPicPr>
          <p:cNvPr id="411" name="Picture 390"/>
          <p:cNvPicPr/>
          <p:nvPr/>
        </p:nvPicPr>
        <p:blipFill>
          <a:blip r:embed="rId2"/>
          <a:stretch/>
        </p:blipFill>
        <p:spPr>
          <a:xfrm>
            <a:off x="1113480" y="1432080"/>
            <a:ext cx="7382880" cy="4916160"/>
          </a:xfrm>
          <a:prstGeom prst="rect">
            <a:avLst/>
          </a:prstGeom>
          <a:ln>
            <a:noFill/>
          </a:ln>
        </p:spPr>
      </p:pic>
    </p:spTree>
    <p:extLst>
      <p:ext uri="{BB962C8B-B14F-4D97-AF65-F5344CB8AC3E}">
        <p14:creationId xmlns:p14="http://schemas.microsoft.com/office/powerpoint/2010/main" val="138177614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CustomShape 1"/>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674" name="CustomShape 2"/>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
        <p:nvSpPr>
          <p:cNvPr id="675" name="CustomShape 3"/>
          <p:cNvSpPr/>
          <p:nvPr/>
        </p:nvSpPr>
        <p:spPr>
          <a:xfrm>
            <a:off x="290880" y="503640"/>
            <a:ext cx="9040680" cy="16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600" b="0" strike="noStrike" spc="-1">
                <a:solidFill>
                  <a:srgbClr val="000000"/>
                </a:solidFill>
                <a:uFill>
                  <a:solidFill>
                    <a:srgbClr val="FFFFFF"/>
                  </a:solidFill>
                </a:uFill>
                <a:latin typeface="Helvetica Light"/>
                <a:ea typeface="DejaVu Sans"/>
              </a:rPr>
              <a:t>Charge neutrality and β-equillibrium</a:t>
            </a:r>
            <a:endParaRPr lang="en-US" sz="3600" b="0" strike="noStrike" spc="-1">
              <a:solidFill>
                <a:srgbClr val="000000"/>
              </a:solidFill>
              <a:uFill>
                <a:solidFill>
                  <a:srgbClr val="FFFFFF"/>
                </a:solidFill>
              </a:uFill>
              <a:latin typeface="Arial"/>
            </a:endParaRPr>
          </a:p>
        </p:txBody>
      </p:sp>
      <p:pic>
        <p:nvPicPr>
          <p:cNvPr id="676" name="Picture 417"/>
          <p:cNvPicPr/>
          <p:nvPr/>
        </p:nvPicPr>
        <p:blipFill>
          <a:blip r:embed="rId2"/>
          <a:stretch/>
        </p:blipFill>
        <p:spPr>
          <a:xfrm>
            <a:off x="1013040" y="1244880"/>
            <a:ext cx="7324560" cy="5099760"/>
          </a:xfrm>
          <a:prstGeom prst="rect">
            <a:avLst/>
          </a:prstGeom>
          <a:ln>
            <a:noFill/>
          </a:ln>
        </p:spPr>
      </p:pic>
    </p:spTree>
    <p:extLst>
      <p:ext uri="{BB962C8B-B14F-4D97-AF65-F5344CB8AC3E}">
        <p14:creationId xmlns:p14="http://schemas.microsoft.com/office/powerpoint/2010/main" val="6234263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 name="CustomShape 1"/>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678" name="CustomShape 2"/>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
        <p:nvSpPr>
          <p:cNvPr id="679" name="CustomShape 3"/>
          <p:cNvSpPr/>
          <p:nvPr/>
        </p:nvSpPr>
        <p:spPr>
          <a:xfrm>
            <a:off x="290880" y="503640"/>
            <a:ext cx="9040680" cy="1679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3600" b="0" strike="noStrike" spc="-1">
                <a:solidFill>
                  <a:srgbClr val="000000"/>
                </a:solidFill>
                <a:uFill>
                  <a:solidFill>
                    <a:srgbClr val="FFFFFF"/>
                  </a:solidFill>
                </a:uFill>
                <a:latin typeface="Helvetica Light"/>
                <a:ea typeface="DejaVu Sans"/>
              </a:rPr>
              <a:t>Charge neutrality and β-equillibrium</a:t>
            </a:r>
            <a:endParaRPr lang="en-US" sz="3600" b="0" strike="noStrike" spc="-1">
              <a:solidFill>
                <a:srgbClr val="000000"/>
              </a:solidFill>
              <a:uFill>
                <a:solidFill>
                  <a:srgbClr val="FFFFFF"/>
                </a:solidFill>
              </a:uFill>
              <a:latin typeface="Arial"/>
            </a:endParaRPr>
          </a:p>
        </p:txBody>
      </p:sp>
      <p:pic>
        <p:nvPicPr>
          <p:cNvPr id="680" name="Picture 421"/>
          <p:cNvPicPr/>
          <p:nvPr/>
        </p:nvPicPr>
        <p:blipFill>
          <a:blip r:embed="rId2"/>
          <a:stretch/>
        </p:blipFill>
        <p:spPr>
          <a:xfrm>
            <a:off x="1645920" y="1176840"/>
            <a:ext cx="6425640" cy="5291640"/>
          </a:xfrm>
          <a:prstGeom prst="rect">
            <a:avLst/>
          </a:prstGeom>
          <a:ln>
            <a:noFill/>
          </a:ln>
        </p:spPr>
      </p:pic>
    </p:spTree>
    <p:extLst>
      <p:ext uri="{BB962C8B-B14F-4D97-AF65-F5344CB8AC3E}">
        <p14:creationId xmlns:p14="http://schemas.microsoft.com/office/powerpoint/2010/main" val="35348014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CustomShape 1"/>
          <p:cNvSpPr/>
          <p:nvPr/>
        </p:nvSpPr>
        <p:spPr>
          <a:xfrm>
            <a:off x="4482720" y="6505200"/>
            <a:ext cx="158040" cy="3965760"/>
          </a:xfrm>
          <a:prstGeom prst="rect">
            <a:avLst/>
          </a:prstGeom>
          <a:noFill/>
          <a:ln w="12600">
            <a:noFill/>
          </a:ln>
        </p:spPr>
        <p:style>
          <a:lnRef idx="0">
            <a:scrgbClr r="0" g="0" b="0"/>
          </a:lnRef>
          <a:fillRef idx="0">
            <a:scrgbClr r="0" g="0" b="0"/>
          </a:fillRef>
          <a:effectRef idx="0">
            <a:scrgbClr r="0" g="0" b="0"/>
          </a:effectRef>
          <a:fontRef idx="minor"/>
        </p:style>
      </p:sp>
      <p:sp>
        <p:nvSpPr>
          <p:cNvPr id="413" name="CustomShape 2"/>
          <p:cNvSpPr/>
          <p:nvPr/>
        </p:nvSpPr>
        <p:spPr>
          <a:xfrm>
            <a:off x="6553080" y="6356520"/>
            <a:ext cx="2122560" cy="353880"/>
          </a:xfrm>
          <a:prstGeom prst="rect">
            <a:avLst/>
          </a:prstGeom>
          <a:noFill/>
          <a:ln>
            <a:noFill/>
          </a:ln>
        </p:spPr>
        <p:style>
          <a:lnRef idx="0">
            <a:scrgbClr r="0" g="0" b="0"/>
          </a:lnRef>
          <a:fillRef idx="0">
            <a:scrgbClr r="0" g="0" b="0"/>
          </a:fillRef>
          <a:effectRef idx="0">
            <a:scrgbClr r="0" g="0" b="0"/>
          </a:effectRef>
          <a:fontRef idx="minor"/>
        </p:style>
      </p:sp>
      <p:sp>
        <p:nvSpPr>
          <p:cNvPr id="414" name="CustomShape 3"/>
          <p:cNvSpPr/>
          <p:nvPr/>
        </p:nvSpPr>
        <p:spPr>
          <a:xfrm>
            <a:off x="669240" y="-191160"/>
            <a:ext cx="8191800" cy="1506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Nuclear Matter</a:t>
            </a:r>
            <a:endParaRPr lang="en-US" sz="4800" b="0" strike="noStrike" spc="-1">
              <a:solidFill>
                <a:srgbClr val="000000"/>
              </a:solidFill>
              <a:uFill>
                <a:solidFill>
                  <a:srgbClr val="FFFFFF"/>
                </a:solidFill>
              </a:uFill>
              <a:latin typeface="Arial"/>
            </a:endParaRPr>
          </a:p>
        </p:txBody>
      </p:sp>
      <p:pic>
        <p:nvPicPr>
          <p:cNvPr id="415" name="Picture 414"/>
          <p:cNvPicPr/>
          <p:nvPr/>
        </p:nvPicPr>
        <p:blipFill>
          <a:blip r:embed="rId2"/>
          <a:stretch/>
        </p:blipFill>
        <p:spPr>
          <a:xfrm>
            <a:off x="615960" y="1078560"/>
            <a:ext cx="8053560" cy="5018040"/>
          </a:xfrm>
          <a:prstGeom prst="rect">
            <a:avLst/>
          </a:prstGeom>
          <a:ln>
            <a:noFill/>
          </a:ln>
        </p:spPr>
      </p:pic>
      <p:sp>
        <p:nvSpPr>
          <p:cNvPr id="416" name="CustomShape 4"/>
          <p:cNvSpPr/>
          <p:nvPr/>
        </p:nvSpPr>
        <p:spPr>
          <a:xfrm>
            <a:off x="1885680" y="6142320"/>
            <a:ext cx="539568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a:solidFill>
                  <a:srgbClr val="000000"/>
                </a:solidFill>
                <a:uFill>
                  <a:solidFill>
                    <a:srgbClr val="FFFFFF"/>
                  </a:solidFill>
                </a:uFill>
                <a:latin typeface="Helvetica Light"/>
                <a:ea typeface="Helvetica Light"/>
              </a:rPr>
              <a:t>C. Fuchs, H.H. Wolter, EPJA 30(2006)5</a:t>
            </a:r>
            <a:endParaRPr lang="en-US" sz="17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 name="CustomShape 1"/>
          <p:cNvSpPr/>
          <p:nvPr/>
        </p:nvSpPr>
        <p:spPr>
          <a:xfrm>
            <a:off x="4482720" y="6505200"/>
            <a:ext cx="158040" cy="3965760"/>
          </a:xfrm>
          <a:prstGeom prst="rect">
            <a:avLst/>
          </a:prstGeom>
          <a:noFill/>
          <a:ln w="12600">
            <a:noFill/>
          </a:ln>
        </p:spPr>
        <p:style>
          <a:lnRef idx="0">
            <a:scrgbClr r="0" g="0" b="0"/>
          </a:lnRef>
          <a:fillRef idx="0">
            <a:scrgbClr r="0" g="0" b="0"/>
          </a:fillRef>
          <a:effectRef idx="0">
            <a:scrgbClr r="0" g="0" b="0"/>
          </a:effectRef>
          <a:fontRef idx="minor"/>
        </p:style>
      </p:sp>
      <p:sp>
        <p:nvSpPr>
          <p:cNvPr id="418" name="CustomShape 2"/>
          <p:cNvSpPr/>
          <p:nvPr/>
        </p:nvSpPr>
        <p:spPr>
          <a:xfrm>
            <a:off x="6553080" y="6356520"/>
            <a:ext cx="2122560" cy="353880"/>
          </a:xfrm>
          <a:prstGeom prst="rect">
            <a:avLst/>
          </a:prstGeom>
          <a:noFill/>
          <a:ln>
            <a:noFill/>
          </a:ln>
        </p:spPr>
        <p:style>
          <a:lnRef idx="0">
            <a:scrgbClr r="0" g="0" b="0"/>
          </a:lnRef>
          <a:fillRef idx="0">
            <a:scrgbClr r="0" g="0" b="0"/>
          </a:fillRef>
          <a:effectRef idx="0">
            <a:scrgbClr r="0" g="0" b="0"/>
          </a:effectRef>
          <a:fontRef idx="minor"/>
        </p:style>
      </p:sp>
      <p:sp>
        <p:nvSpPr>
          <p:cNvPr id="419" name="CustomShape 3"/>
          <p:cNvSpPr/>
          <p:nvPr/>
        </p:nvSpPr>
        <p:spPr>
          <a:xfrm>
            <a:off x="669600" y="-191160"/>
            <a:ext cx="8191800" cy="1506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Nuclear Equation of State</a:t>
            </a:r>
            <a:endParaRPr lang="en-US" sz="4800" b="0" strike="noStrike" spc="-1">
              <a:solidFill>
                <a:srgbClr val="000000"/>
              </a:solidFill>
              <a:uFill>
                <a:solidFill>
                  <a:srgbClr val="FFFFFF"/>
                </a:solidFill>
              </a:uFill>
              <a:latin typeface="Arial"/>
            </a:endParaRPr>
          </a:p>
        </p:txBody>
      </p:sp>
      <p:sp>
        <p:nvSpPr>
          <p:cNvPr id="420" name="CustomShape 4"/>
          <p:cNvSpPr/>
          <p:nvPr/>
        </p:nvSpPr>
        <p:spPr>
          <a:xfrm>
            <a:off x="805680" y="6017040"/>
            <a:ext cx="7905240" cy="91692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nSpc>
                <a:spcPct val="100000"/>
              </a:lnSpc>
            </a:pPr>
            <a:r>
              <a:rPr lang="en-US" sz="1400" b="1" strike="noStrike" spc="-1">
                <a:solidFill>
                  <a:srgbClr val="000000"/>
                </a:solidFill>
                <a:uFill>
                  <a:solidFill>
                    <a:srgbClr val="FFFFFF"/>
                  </a:solidFill>
                </a:uFill>
                <a:latin typeface="Helvetica Light"/>
                <a:ea typeface="Helvetica Light"/>
              </a:rPr>
              <a:t>DD2 equation of state (dotted line) [S. Typel et al., Phys. Rev. C 81 (2010)] 	                 compares very well with chiral EFT N3LO (grey band)</a:t>
            </a:r>
            <a:endParaRPr lang="en-US" sz="1400" b="0" strike="noStrike" spc="-1">
              <a:solidFill>
                <a:srgbClr val="000000"/>
              </a:solidFill>
              <a:uFill>
                <a:solidFill>
                  <a:srgbClr val="FFFFFF"/>
                </a:solidFill>
              </a:uFill>
              <a:latin typeface="Arial"/>
            </a:endParaRPr>
          </a:p>
        </p:txBody>
      </p:sp>
      <p:pic>
        <p:nvPicPr>
          <p:cNvPr id="421" name="Picture 420"/>
          <p:cNvPicPr/>
          <p:nvPr/>
        </p:nvPicPr>
        <p:blipFill>
          <a:blip r:embed="rId2"/>
          <a:stretch/>
        </p:blipFill>
        <p:spPr>
          <a:xfrm>
            <a:off x="669600" y="1152000"/>
            <a:ext cx="5794560" cy="5038920"/>
          </a:xfrm>
          <a:prstGeom prst="rect">
            <a:avLst/>
          </a:prstGeom>
          <a:ln>
            <a:noFill/>
          </a:ln>
        </p:spPr>
      </p:pic>
      <p:sp>
        <p:nvSpPr>
          <p:cNvPr id="422" name="CustomShape 5"/>
          <p:cNvSpPr/>
          <p:nvPr/>
        </p:nvSpPr>
        <p:spPr>
          <a:xfrm>
            <a:off x="6660000" y="3924000"/>
            <a:ext cx="2159280" cy="16077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800" b="0" strike="noStrike" spc="-1">
                <a:solidFill>
                  <a:srgbClr val="000000"/>
                </a:solidFill>
                <a:uFill>
                  <a:solidFill>
                    <a:srgbClr val="FFFFFF"/>
                  </a:solidFill>
                </a:uFill>
                <a:latin typeface="Arial"/>
                <a:ea typeface="DejaVu Sans"/>
              </a:rPr>
              <a:t>Compilation of </a:t>
            </a:r>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ea typeface="DejaVu Sans"/>
              </a:rPr>
              <a:t>Neutron matter</a:t>
            </a:r>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ea typeface="DejaVu Sans"/>
              </a:rPr>
              <a:t>Equations of</a:t>
            </a:r>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ea typeface="DejaVu Sans"/>
              </a:rPr>
              <a:t>State;</a:t>
            </a:r>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ea typeface="DejaVu Sans"/>
              </a:rPr>
              <a:t>T. Fischer et al.,</a:t>
            </a:r>
            <a:endParaRPr lang="en-US" sz="1800" b="0" strike="noStrike" spc="-1">
              <a:solidFill>
                <a:srgbClr val="000000"/>
              </a:solidFill>
              <a:uFill>
                <a:solidFill>
                  <a:srgbClr val="FFFFFF"/>
                </a:solidFill>
              </a:uFill>
              <a:latin typeface="Arial"/>
            </a:endParaRPr>
          </a:p>
          <a:p>
            <a:r>
              <a:rPr lang="en-US" sz="1800" b="0" strike="noStrike" spc="-1">
                <a:solidFill>
                  <a:srgbClr val="000000"/>
                </a:solidFill>
                <a:uFill>
                  <a:solidFill>
                    <a:srgbClr val="FFFFFF"/>
                  </a:solidFill>
                </a:uFill>
                <a:latin typeface="Arial"/>
                <a:ea typeface="DejaVu Sans"/>
              </a:rPr>
              <a:t>EPJA 50, 46 (2014)</a:t>
            </a:r>
            <a:endParaRPr lang="en-US"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CustomShape 1"/>
          <p:cNvSpPr/>
          <p:nvPr/>
        </p:nvSpPr>
        <p:spPr>
          <a:xfrm>
            <a:off x="4482720" y="6505200"/>
            <a:ext cx="158040" cy="3965760"/>
          </a:xfrm>
          <a:prstGeom prst="rect">
            <a:avLst/>
          </a:prstGeom>
          <a:noFill/>
          <a:ln w="12600">
            <a:noFill/>
          </a:ln>
        </p:spPr>
        <p:style>
          <a:lnRef idx="0">
            <a:scrgbClr r="0" g="0" b="0"/>
          </a:lnRef>
          <a:fillRef idx="0">
            <a:scrgbClr r="0" g="0" b="0"/>
          </a:fillRef>
          <a:effectRef idx="0">
            <a:scrgbClr r="0" g="0" b="0"/>
          </a:effectRef>
          <a:fontRef idx="minor"/>
        </p:style>
      </p:sp>
      <p:sp>
        <p:nvSpPr>
          <p:cNvPr id="424" name="CustomShape 2"/>
          <p:cNvSpPr/>
          <p:nvPr/>
        </p:nvSpPr>
        <p:spPr>
          <a:xfrm>
            <a:off x="6553080" y="6356520"/>
            <a:ext cx="2122560" cy="353880"/>
          </a:xfrm>
          <a:prstGeom prst="rect">
            <a:avLst/>
          </a:prstGeom>
          <a:noFill/>
          <a:ln>
            <a:noFill/>
          </a:ln>
        </p:spPr>
        <p:style>
          <a:lnRef idx="0">
            <a:scrgbClr r="0" g="0" b="0"/>
          </a:lnRef>
          <a:fillRef idx="0">
            <a:scrgbClr r="0" g="0" b="0"/>
          </a:fillRef>
          <a:effectRef idx="0">
            <a:scrgbClr r="0" g="0" b="0"/>
          </a:effectRef>
          <a:fontRef idx="minor"/>
        </p:style>
      </p:sp>
      <p:pic>
        <p:nvPicPr>
          <p:cNvPr id="425" name="3 Imagen"/>
          <p:cNvPicPr/>
          <p:nvPr/>
        </p:nvPicPr>
        <p:blipFill>
          <a:blip r:embed="rId2"/>
          <a:stretch/>
        </p:blipFill>
        <p:spPr>
          <a:xfrm>
            <a:off x="1876320" y="1144440"/>
            <a:ext cx="5542920" cy="3812760"/>
          </a:xfrm>
          <a:prstGeom prst="rect">
            <a:avLst/>
          </a:prstGeom>
          <a:ln>
            <a:noFill/>
          </a:ln>
        </p:spPr>
      </p:pic>
      <p:sp>
        <p:nvSpPr>
          <p:cNvPr id="426" name="CustomShape 3"/>
          <p:cNvSpPr/>
          <p:nvPr/>
        </p:nvSpPr>
        <p:spPr>
          <a:xfrm>
            <a:off x="1143000" y="4926600"/>
            <a:ext cx="7228800" cy="629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700" b="0" strike="noStrike" spc="-1">
                <a:solidFill>
                  <a:srgbClr val="000000"/>
                </a:solidFill>
                <a:uFill>
                  <a:solidFill>
                    <a:srgbClr val="FFFFFF"/>
                  </a:solidFill>
                </a:uFill>
                <a:latin typeface="Helvetica Light"/>
                <a:ea typeface="DejaVu Sans"/>
              </a:rPr>
              <a:t>is the difference between symmetric nuclear matter and pure neutron matter:</a:t>
            </a:r>
            <a:endParaRPr lang="en-US" sz="1700" b="0" strike="noStrike" spc="-1">
              <a:solidFill>
                <a:srgbClr val="000000"/>
              </a:solidFill>
              <a:uFill>
                <a:solidFill>
                  <a:srgbClr val="FFFFFF"/>
                </a:solidFill>
              </a:uFill>
              <a:latin typeface="Arial"/>
            </a:endParaRPr>
          </a:p>
        </p:txBody>
      </p:sp>
      <p:sp>
        <p:nvSpPr>
          <p:cNvPr id="427" name="CustomShape 4"/>
          <p:cNvSpPr/>
          <p:nvPr/>
        </p:nvSpPr>
        <p:spPr>
          <a:xfrm>
            <a:off x="928800" y="6287040"/>
            <a:ext cx="7932240" cy="628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1800" b="0" strike="noStrike" spc="-1">
                <a:solidFill>
                  <a:srgbClr val="000000"/>
                </a:solidFill>
                <a:uFill>
                  <a:solidFill>
                    <a:srgbClr val="FFFFFF"/>
                  </a:solidFill>
                </a:uFill>
                <a:latin typeface="Garamond"/>
                <a:ea typeface="DejaVu Sans"/>
              </a:rPr>
              <a:t> </a:t>
            </a:r>
            <a:r>
              <a:rPr lang="en-US" sz="1700" b="0" strike="noStrike" spc="-1">
                <a:solidFill>
                  <a:srgbClr val="000000"/>
                </a:solidFill>
                <a:uFill>
                  <a:solidFill>
                    <a:srgbClr val="FFFFFF"/>
                  </a:solidFill>
                </a:uFill>
                <a:latin typeface="Helvetica Light"/>
                <a:ea typeface="DejaVu Sans"/>
              </a:rPr>
              <a:t>where</a:t>
            </a:r>
            <a:r>
              <a:rPr lang="en-US" sz="1800" b="0" strike="noStrike" spc="-1">
                <a:solidFill>
                  <a:srgbClr val="000000"/>
                </a:solidFill>
                <a:uFill>
                  <a:solidFill>
                    <a:srgbClr val="FFFFFF"/>
                  </a:solidFill>
                </a:uFill>
                <a:latin typeface="Garamond"/>
                <a:ea typeface="DejaVu Sans"/>
              </a:rPr>
              <a:t> </a:t>
            </a:r>
            <a:r>
              <a:rPr lang="en-US" sz="1800" b="0" strike="noStrike" spc="-1">
                <a:solidFill>
                  <a:srgbClr val="000000"/>
                </a:solidFill>
                <a:uFill>
                  <a:solidFill>
                    <a:srgbClr val="FFFFFF"/>
                  </a:solidFill>
                </a:uFill>
                <a:latin typeface="Helvetica Neue"/>
                <a:ea typeface="Helvetica Neue"/>
              </a:rPr>
              <a:t>α</a:t>
            </a:r>
            <a:r>
              <a:rPr lang="en-US" sz="1800" b="0" strike="noStrike" spc="-1">
                <a:solidFill>
                  <a:srgbClr val="000000"/>
                </a:solidFill>
                <a:uFill>
                  <a:solidFill>
                    <a:srgbClr val="FFFFFF"/>
                  </a:solidFill>
                </a:uFill>
                <a:latin typeface="Garamond"/>
                <a:ea typeface="DejaVu Sans"/>
              </a:rPr>
              <a:t>=1-2x </a:t>
            </a:r>
            <a:endParaRPr lang="en-US" sz="1800" b="0" strike="noStrike" spc="-1">
              <a:solidFill>
                <a:srgbClr val="000000"/>
              </a:solidFill>
              <a:uFill>
                <a:solidFill>
                  <a:srgbClr val="FFFFFF"/>
                </a:solidFill>
              </a:uFill>
              <a:latin typeface="Arial"/>
            </a:endParaRPr>
          </a:p>
        </p:txBody>
      </p:sp>
      <p:pic>
        <p:nvPicPr>
          <p:cNvPr id="428" name="Picture 427"/>
          <p:cNvPicPr/>
          <p:nvPr/>
        </p:nvPicPr>
        <p:blipFill>
          <a:blip r:embed="rId3"/>
          <a:stretch/>
        </p:blipFill>
        <p:spPr>
          <a:xfrm>
            <a:off x="897840" y="5603040"/>
            <a:ext cx="7919280" cy="710640"/>
          </a:xfrm>
          <a:prstGeom prst="rect">
            <a:avLst/>
          </a:prstGeom>
          <a:ln>
            <a:noFill/>
          </a:ln>
        </p:spPr>
      </p:pic>
      <p:sp>
        <p:nvSpPr>
          <p:cNvPr id="429" name="CustomShape 5"/>
          <p:cNvSpPr/>
          <p:nvPr/>
        </p:nvSpPr>
        <p:spPr>
          <a:xfrm>
            <a:off x="669600" y="-191160"/>
            <a:ext cx="8191800" cy="1506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Nuclear Symmetry Energy</a:t>
            </a:r>
            <a:endParaRPr lang="en-US" sz="4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 name="CustomShape 1"/>
          <p:cNvSpPr/>
          <p:nvPr/>
        </p:nvSpPr>
        <p:spPr>
          <a:xfrm>
            <a:off x="669600" y="312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r>
              <a:rPr lang="en-US" sz="4800" b="0" strike="noStrike" spc="-1">
                <a:solidFill>
                  <a:srgbClr val="000000"/>
                </a:solidFill>
                <a:uFill>
                  <a:solidFill>
                    <a:srgbClr val="FFFFFF"/>
                  </a:solidFill>
                </a:uFill>
                <a:latin typeface="Helvetica Light"/>
                <a:ea typeface="Helvetica Light"/>
              </a:rPr>
              <a:t>Compact Star Sequences</a:t>
            </a:r>
            <a:endParaRPr lang="en-US" sz="4800" b="0" strike="noStrike" spc="-1">
              <a:solidFill>
                <a:srgbClr val="000000"/>
              </a:solidFill>
              <a:uFill>
                <a:solidFill>
                  <a:srgbClr val="FFFFFF"/>
                </a:solidFill>
              </a:uFill>
              <a:latin typeface="Arial"/>
            </a:endParaRPr>
          </a:p>
          <a:p>
            <a:pPr algn="ctr">
              <a:lnSpc>
                <a:spcPct val="100000"/>
              </a:lnSpc>
            </a:pPr>
            <a:r>
              <a:rPr lang="en-US" sz="3500" b="0" strike="noStrike" spc="-1">
                <a:solidFill>
                  <a:srgbClr val="000000"/>
                </a:solidFill>
                <a:uFill>
                  <a:solidFill>
                    <a:srgbClr val="FFFFFF"/>
                  </a:solidFill>
                </a:uFill>
                <a:latin typeface="Helvetica Light"/>
                <a:ea typeface="Helvetica Light"/>
              </a:rPr>
              <a:t>(M-R ↔ EoS)</a:t>
            </a:r>
            <a:endParaRPr lang="en-US" sz="3500" b="0" strike="noStrike" spc="-1">
              <a:solidFill>
                <a:srgbClr val="000000"/>
              </a:solidFill>
              <a:uFill>
                <a:solidFill>
                  <a:srgbClr val="FFFFFF"/>
                </a:solidFill>
              </a:uFill>
              <a:latin typeface="Arial"/>
            </a:endParaRPr>
          </a:p>
        </p:txBody>
      </p:sp>
      <p:sp>
        <p:nvSpPr>
          <p:cNvPr id="442" name="CustomShape 2"/>
          <p:cNvSpPr/>
          <p:nvPr/>
        </p:nvSpPr>
        <p:spPr>
          <a:xfrm>
            <a:off x="455400" y="4060440"/>
            <a:ext cx="4305960" cy="29131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a:lnSpc>
                <a:spcPct val="100000"/>
              </a:lnSpc>
            </a:pPr>
            <a:endParaRPr lang="en-US" sz="1800" b="0" strike="noStrike" spc="-1">
              <a:solidFill>
                <a:srgbClr val="000000"/>
              </a:solidFill>
              <a:uFill>
                <a:solidFill>
                  <a:srgbClr val="FFFFFF"/>
                </a:solidFill>
              </a:uFill>
              <a:latin typeface="Arial"/>
            </a:endParaRPr>
          </a:p>
          <a:p>
            <a:pPr marL="216000" indent="-208800">
              <a:lnSpc>
                <a:spcPct val="100000"/>
              </a:lnSpc>
              <a:buClr>
                <a:srgbClr val="000000"/>
              </a:buClr>
              <a:buSzPct val="75000"/>
              <a:buFont typeface="Arial"/>
              <a:buChar char="•"/>
            </a:pPr>
            <a:r>
              <a:rPr lang="en-US" sz="2200" b="0" strike="noStrike" spc="-1">
                <a:solidFill>
                  <a:srgbClr val="000000"/>
                </a:solidFill>
                <a:uFill>
                  <a:solidFill>
                    <a:srgbClr val="FFFFFF"/>
                  </a:solidFill>
                </a:uFill>
                <a:latin typeface="Helvetica Light"/>
                <a:ea typeface="Helvetica Light"/>
              </a:rPr>
              <a:t>TOV Equations</a:t>
            </a:r>
            <a:endParaRPr lang="en-US" sz="2200" b="0" strike="noStrike" spc="-1">
              <a:solidFill>
                <a:srgbClr val="000000"/>
              </a:solidFill>
              <a:uFill>
                <a:solidFill>
                  <a:srgbClr val="FFFFFF"/>
                </a:solidFill>
              </a:uFill>
              <a:latin typeface="Arial"/>
            </a:endParaRPr>
          </a:p>
          <a:p>
            <a:pPr>
              <a:lnSpc>
                <a:spcPct val="100000"/>
              </a:lnSpc>
            </a:pPr>
            <a:endParaRPr lang="en-US" sz="2200" b="0" strike="noStrike" spc="-1">
              <a:solidFill>
                <a:srgbClr val="000000"/>
              </a:solidFill>
              <a:uFill>
                <a:solidFill>
                  <a:srgbClr val="FFFFFF"/>
                </a:solidFill>
              </a:uFill>
              <a:latin typeface="Arial"/>
            </a:endParaRPr>
          </a:p>
          <a:p>
            <a:pPr marL="216000" indent="-208800">
              <a:lnSpc>
                <a:spcPct val="100000"/>
              </a:lnSpc>
              <a:buClr>
                <a:srgbClr val="000000"/>
              </a:buClr>
              <a:buSzPct val="75000"/>
              <a:buFont typeface="Arial"/>
              <a:buChar char="•"/>
            </a:pPr>
            <a:r>
              <a:rPr lang="en-US" sz="2200" b="0" strike="noStrike" spc="-1">
                <a:solidFill>
                  <a:srgbClr val="000000"/>
                </a:solidFill>
                <a:uFill>
                  <a:solidFill>
                    <a:srgbClr val="FFFFFF"/>
                  </a:solidFill>
                </a:uFill>
                <a:latin typeface="Helvetica Light"/>
                <a:ea typeface="Helvetica Light"/>
              </a:rPr>
              <a:t>Equation of State (EoS)</a:t>
            </a:r>
            <a:endParaRPr lang="en-US" sz="2200" b="0" strike="noStrike" spc="-1">
              <a:solidFill>
                <a:srgbClr val="000000"/>
              </a:solidFill>
              <a:uFill>
                <a:solidFill>
                  <a:srgbClr val="FFFFFF"/>
                </a:solidFill>
              </a:uFill>
              <a:latin typeface="Arial"/>
            </a:endParaRPr>
          </a:p>
        </p:txBody>
      </p:sp>
      <p:pic>
        <p:nvPicPr>
          <p:cNvPr id="443" name="MvsR.png"/>
          <p:cNvPicPr/>
          <p:nvPr/>
        </p:nvPicPr>
        <p:blipFill>
          <a:blip r:embed="rId2"/>
          <a:stretch/>
        </p:blipFill>
        <p:spPr>
          <a:xfrm>
            <a:off x="1985400" y="1709640"/>
            <a:ext cx="5046480" cy="3623400"/>
          </a:xfrm>
          <a:prstGeom prst="rect">
            <a:avLst/>
          </a:prstGeom>
          <a:ln w="12600">
            <a:noFill/>
          </a:ln>
        </p:spPr>
      </p:pic>
      <p:pic>
        <p:nvPicPr>
          <p:cNvPr id="444" name="TOV.png"/>
          <p:cNvPicPr/>
          <p:nvPr/>
        </p:nvPicPr>
        <p:blipFill>
          <a:blip r:embed="rId3"/>
          <a:stretch/>
        </p:blipFill>
        <p:spPr>
          <a:xfrm>
            <a:off x="6054120" y="5232960"/>
            <a:ext cx="2653920" cy="978120"/>
          </a:xfrm>
          <a:prstGeom prst="rect">
            <a:avLst/>
          </a:prstGeom>
          <a:ln w="12600">
            <a:noFill/>
          </a:ln>
        </p:spPr>
      </p:pic>
      <p:pic>
        <p:nvPicPr>
          <p:cNvPr id="445" name="EoS.png"/>
          <p:cNvPicPr/>
          <p:nvPr/>
        </p:nvPicPr>
        <p:blipFill>
          <a:blip r:embed="rId4"/>
          <a:stretch/>
        </p:blipFill>
        <p:spPr>
          <a:xfrm>
            <a:off x="6063480" y="6339960"/>
            <a:ext cx="564480" cy="314280"/>
          </a:xfrm>
          <a:prstGeom prst="rect">
            <a:avLst/>
          </a:prstGeom>
          <a:ln w="12600">
            <a:noFill/>
          </a:ln>
        </p:spPr>
      </p:pic>
      <p:sp>
        <p:nvSpPr>
          <p:cNvPr id="446" name="CustomShape 3"/>
          <p:cNvSpPr/>
          <p:nvPr/>
        </p:nvSpPr>
        <p:spPr>
          <a:xfrm>
            <a:off x="-58320" y="3929040"/>
            <a:ext cx="2502360" cy="91296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ctr">
              <a:lnSpc>
                <a:spcPct val="100000"/>
              </a:lnSpc>
            </a:pPr>
            <a:r>
              <a:rPr lang="en-US" sz="1400" b="1" strike="noStrike" spc="-1">
                <a:solidFill>
                  <a:srgbClr val="000000"/>
                </a:solidFill>
                <a:uFill>
                  <a:solidFill>
                    <a:srgbClr val="FFFFFF"/>
                  </a:solidFill>
                </a:uFill>
                <a:latin typeface="Helvetica Light"/>
                <a:ea typeface="Helvetica Light"/>
              </a:rPr>
              <a:t>Lattimer,</a:t>
            </a:r>
            <a:endParaRPr lang="en-US" sz="1400" b="0" strike="noStrike" spc="-1">
              <a:solidFill>
                <a:srgbClr val="000000"/>
              </a:solidFill>
              <a:uFill>
                <a:solidFill>
                  <a:srgbClr val="FFFFFF"/>
                </a:solidFill>
              </a:uFill>
              <a:latin typeface="Arial"/>
            </a:endParaRPr>
          </a:p>
          <a:p>
            <a:pPr algn="ctr">
              <a:lnSpc>
                <a:spcPct val="100000"/>
              </a:lnSpc>
            </a:pPr>
            <a:r>
              <a:rPr lang="en-US" sz="1400" b="1" strike="noStrike" spc="-1">
                <a:solidFill>
                  <a:srgbClr val="000000"/>
                </a:solidFill>
                <a:uFill>
                  <a:solidFill>
                    <a:srgbClr val="FFFFFF"/>
                  </a:solidFill>
                </a:uFill>
                <a:latin typeface="Helvetica Light"/>
                <a:ea typeface="Helvetica Light"/>
              </a:rPr>
              <a:t>Annu. Rev. Nucl. Part. Sci. 62, 485 (2012)</a:t>
            </a:r>
            <a:endParaRPr lang="en-US" sz="1400" b="0" strike="noStrike" spc="-1">
              <a:solidFill>
                <a:srgbClr val="000000"/>
              </a:solidFill>
              <a:uFill>
                <a:solidFill>
                  <a:srgbClr val="FFFFFF"/>
                </a:solidFill>
              </a:uFill>
              <a:latin typeface="Arial"/>
            </a:endParaRPr>
          </a:p>
          <a:p>
            <a:pPr algn="ctr">
              <a:lnSpc>
                <a:spcPct val="100000"/>
              </a:lnSpc>
            </a:pPr>
            <a:r>
              <a:rPr lang="en-US" sz="1400" b="1" strike="noStrike" spc="-1">
                <a:solidFill>
                  <a:srgbClr val="000000"/>
                </a:solidFill>
                <a:uFill>
                  <a:solidFill>
                    <a:srgbClr val="FFFFFF"/>
                  </a:solidFill>
                </a:uFill>
                <a:latin typeface="Helvetica Light"/>
                <a:ea typeface="Helvetica Light"/>
              </a:rPr>
              <a:t>arXiv: 1305.3510</a:t>
            </a:r>
            <a:endParaRPr lang="en-US" sz="1400" b="0" strike="noStrike" spc="-1">
              <a:solidFill>
                <a:srgbClr val="000000"/>
              </a:solidFill>
              <a:uFill>
                <a:solidFill>
                  <a:srgbClr val="FFFFFF"/>
                </a:solidFill>
              </a:uFill>
              <a:latin typeface="Arial"/>
            </a:endParaRPr>
          </a:p>
        </p:txBody>
      </p:sp>
      <p:sp>
        <p:nvSpPr>
          <p:cNvPr id="447" name="CustomShape 4"/>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448" name="CustomShape 5"/>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CustomShape 1"/>
          <p:cNvSpPr/>
          <p:nvPr/>
        </p:nvSpPr>
        <p:spPr>
          <a:xfrm>
            <a:off x="669600" y="-33206"/>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Neutron Stars</a:t>
            </a:r>
            <a:endParaRPr lang="en-US" sz="4800" b="0" strike="noStrike" spc="-1">
              <a:solidFill>
                <a:srgbClr val="000000"/>
              </a:solidFill>
              <a:uFill>
                <a:solidFill>
                  <a:srgbClr val="FFFFFF"/>
                </a:solidFill>
              </a:uFill>
              <a:latin typeface="Arial"/>
            </a:endParaRPr>
          </a:p>
        </p:txBody>
      </p:sp>
      <p:sp>
        <p:nvSpPr>
          <p:cNvPr id="404" name="CustomShape 2"/>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405" name="CustomShape 3"/>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pic>
        <p:nvPicPr>
          <p:cNvPr id="406" name="Picture 385"/>
          <p:cNvPicPr/>
          <p:nvPr/>
        </p:nvPicPr>
        <p:blipFill>
          <a:blip r:embed="rId2"/>
          <a:stretch/>
        </p:blipFill>
        <p:spPr>
          <a:xfrm>
            <a:off x="2410200" y="1253403"/>
            <a:ext cx="4535640" cy="5104080"/>
          </a:xfrm>
          <a:prstGeom prst="rect">
            <a:avLst/>
          </a:prstGeom>
          <a:ln>
            <a:noFill/>
          </a:ln>
        </p:spPr>
      </p:pic>
      <p:sp>
        <p:nvSpPr>
          <p:cNvPr id="407" name="CustomShape 4"/>
          <p:cNvSpPr/>
          <p:nvPr/>
        </p:nvSpPr>
        <p:spPr>
          <a:xfrm>
            <a:off x="6903000" y="5817996"/>
            <a:ext cx="2141640" cy="625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700" b="1" strike="noStrike" spc="-1">
                <a:solidFill>
                  <a:srgbClr val="000000"/>
                </a:solidFill>
                <a:uFill>
                  <a:solidFill>
                    <a:srgbClr val="FFFFFF"/>
                  </a:solidFill>
                </a:uFill>
                <a:latin typeface="Helvetica Light"/>
                <a:ea typeface="DejaVu Sans"/>
              </a:rPr>
              <a:t>Credit: </a:t>
            </a:r>
            <a:endParaRPr lang="en-US" sz="1700" b="0" strike="noStrike" spc="-1">
              <a:solidFill>
                <a:srgbClr val="000000"/>
              </a:solidFill>
              <a:uFill>
                <a:solidFill>
                  <a:srgbClr val="FFFFFF"/>
                </a:solidFill>
              </a:uFill>
              <a:latin typeface="Arial"/>
            </a:endParaRPr>
          </a:p>
          <a:p>
            <a:pPr>
              <a:lnSpc>
                <a:spcPct val="100000"/>
              </a:lnSpc>
            </a:pPr>
            <a:r>
              <a:rPr lang="en-US" sz="1700" b="1" strike="noStrike" spc="-1" dirty="0">
                <a:solidFill>
                  <a:srgbClr val="000000"/>
                </a:solidFill>
                <a:uFill>
                  <a:solidFill>
                    <a:srgbClr val="FFFFFF"/>
                  </a:solidFill>
                </a:uFill>
                <a:latin typeface="Helvetica Light"/>
                <a:ea typeface="DejaVu Sans"/>
              </a:rPr>
              <a:t>Dany Page, UNAM</a:t>
            </a:r>
            <a:endParaRPr lang="en-US" sz="17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67861714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4482720" y="6505200"/>
            <a:ext cx="158040" cy="3965760"/>
          </a:xfrm>
          <a:prstGeom prst="rect">
            <a:avLst/>
          </a:prstGeom>
          <a:noFill/>
          <a:ln w="12600">
            <a:noFill/>
          </a:ln>
        </p:spPr>
        <p:style>
          <a:lnRef idx="0">
            <a:scrgbClr r="0" g="0" b="0"/>
          </a:lnRef>
          <a:fillRef idx="0">
            <a:scrgbClr r="0" g="0" b="0"/>
          </a:fillRef>
          <a:effectRef idx="0">
            <a:scrgbClr r="0" g="0" b="0"/>
          </a:effectRef>
          <a:fontRef idx="minor"/>
        </p:style>
      </p:sp>
      <p:sp>
        <p:nvSpPr>
          <p:cNvPr id="431" name="CustomShape 2"/>
          <p:cNvSpPr/>
          <p:nvPr/>
        </p:nvSpPr>
        <p:spPr>
          <a:xfrm>
            <a:off x="6553080" y="6356520"/>
            <a:ext cx="2122560" cy="353880"/>
          </a:xfrm>
          <a:prstGeom prst="rect">
            <a:avLst/>
          </a:prstGeom>
          <a:noFill/>
          <a:ln>
            <a:noFill/>
          </a:ln>
        </p:spPr>
        <p:style>
          <a:lnRef idx="0">
            <a:scrgbClr r="0" g="0" b="0"/>
          </a:lnRef>
          <a:fillRef idx="0">
            <a:scrgbClr r="0" g="0" b="0"/>
          </a:fillRef>
          <a:effectRef idx="0">
            <a:scrgbClr r="0" g="0" b="0"/>
          </a:effectRef>
          <a:fontRef idx="minor"/>
        </p:style>
      </p:sp>
      <p:sp>
        <p:nvSpPr>
          <p:cNvPr id="432" name="CustomShape 3"/>
          <p:cNvSpPr/>
          <p:nvPr/>
        </p:nvSpPr>
        <p:spPr>
          <a:xfrm>
            <a:off x="669600" y="-191160"/>
            <a:ext cx="8191800" cy="1506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Nuclear Symmetry Energy</a:t>
            </a:r>
            <a:endParaRPr lang="en-US" sz="4800" b="0" strike="noStrike" spc="-1">
              <a:solidFill>
                <a:srgbClr val="000000"/>
              </a:solidFill>
              <a:uFill>
                <a:solidFill>
                  <a:srgbClr val="FFFFFF"/>
                </a:solidFill>
              </a:uFill>
              <a:latin typeface="Arial"/>
            </a:endParaRPr>
          </a:p>
        </p:txBody>
      </p:sp>
      <p:pic>
        <p:nvPicPr>
          <p:cNvPr id="433" name="Picture 432"/>
          <p:cNvPicPr/>
          <p:nvPr/>
        </p:nvPicPr>
        <p:blipFill>
          <a:blip r:embed="rId2"/>
          <a:stretch/>
        </p:blipFill>
        <p:spPr>
          <a:xfrm>
            <a:off x="1988280" y="997200"/>
            <a:ext cx="4720320" cy="4728960"/>
          </a:xfrm>
          <a:prstGeom prst="rect">
            <a:avLst/>
          </a:prstGeom>
          <a:ln>
            <a:noFill/>
          </a:ln>
        </p:spPr>
      </p:pic>
      <p:pic>
        <p:nvPicPr>
          <p:cNvPr id="434" name="Picture 433"/>
          <p:cNvPicPr/>
          <p:nvPr/>
        </p:nvPicPr>
        <p:blipFill>
          <a:blip r:embed="rId3"/>
          <a:stretch/>
        </p:blipFill>
        <p:spPr>
          <a:xfrm>
            <a:off x="2493720" y="5655240"/>
            <a:ext cx="4251240" cy="1171800"/>
          </a:xfrm>
          <a:prstGeom prst="rect">
            <a:avLst/>
          </a:prstGeom>
          <a:ln>
            <a:noFill/>
          </a:ln>
        </p:spPr>
      </p:pic>
      <p:sp>
        <p:nvSpPr>
          <p:cNvPr id="435" name="CustomShape 4"/>
          <p:cNvSpPr/>
          <p:nvPr/>
        </p:nvSpPr>
        <p:spPr>
          <a:xfrm>
            <a:off x="-22320" y="5981040"/>
            <a:ext cx="2506320" cy="916920"/>
          </a:xfrm>
          <a:prstGeom prst="rect">
            <a:avLst/>
          </a:prstGeom>
          <a:noFill/>
          <a:ln w="12600">
            <a:noFill/>
          </a:ln>
        </p:spPr>
        <p:style>
          <a:lnRef idx="0">
            <a:scrgbClr r="0" g="0" b="0"/>
          </a:lnRef>
          <a:fillRef idx="0">
            <a:scrgbClr r="0" g="0" b="0"/>
          </a:fillRef>
          <a:effectRef idx="0">
            <a:scrgbClr r="0" g="0" b="0"/>
          </a:effectRef>
          <a:fontRef idx="minor"/>
        </p:style>
        <p:txBody>
          <a:bodyPr lIns="35640" tIns="35640" rIns="35640" bIns="35640" anchor="ctr"/>
          <a:lstStyle/>
          <a:p>
            <a:pPr algn="ctr">
              <a:lnSpc>
                <a:spcPct val="100000"/>
              </a:lnSpc>
            </a:pPr>
            <a:r>
              <a:rPr lang="en-US" sz="1400" b="1" strike="noStrike" spc="-1">
                <a:solidFill>
                  <a:srgbClr val="000000"/>
                </a:solidFill>
                <a:uFill>
                  <a:solidFill>
                    <a:srgbClr val="FFFFFF"/>
                  </a:solidFill>
                </a:uFill>
                <a:latin typeface="Helvetica Light"/>
                <a:ea typeface="Helvetica Light"/>
              </a:rPr>
              <a:t>S. Typel, Phys. Rev. C 89, 064321 (2014)</a:t>
            </a:r>
            <a:endParaRPr lang="en-US" sz="1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78011773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CustomShape 1"/>
          <p:cNvSpPr/>
          <p:nvPr/>
        </p:nvSpPr>
        <p:spPr>
          <a:xfrm>
            <a:off x="-15840" y="455760"/>
            <a:ext cx="9142560" cy="78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0" strike="noStrike" spc="-1">
                <a:solidFill>
                  <a:srgbClr val="000000"/>
                </a:solidFill>
                <a:uFill>
                  <a:solidFill>
                    <a:srgbClr val="FFFFFF"/>
                  </a:solidFill>
                </a:uFill>
                <a:latin typeface="Helvetica Light"/>
                <a:ea typeface="Helvetica Light"/>
              </a:rPr>
              <a:t>Symmetry energy effects</a:t>
            </a:r>
            <a:endParaRPr lang="en-US" sz="4000" b="0" strike="noStrike" spc="-1">
              <a:solidFill>
                <a:srgbClr val="000000"/>
              </a:solidFill>
              <a:uFill>
                <a:solidFill>
                  <a:srgbClr val="FFFFFF"/>
                </a:solidFill>
              </a:uFill>
              <a:latin typeface="Arial"/>
            </a:endParaRPr>
          </a:p>
        </p:txBody>
      </p:sp>
      <p:sp>
        <p:nvSpPr>
          <p:cNvPr id="702" name="CustomShape 3"/>
          <p:cNvSpPr/>
          <p:nvPr/>
        </p:nvSpPr>
        <p:spPr>
          <a:xfrm>
            <a:off x="6553080" y="6356520"/>
            <a:ext cx="2122560" cy="353880"/>
          </a:xfrm>
          <a:prstGeom prst="rect">
            <a:avLst/>
          </a:prstGeom>
          <a:noFill/>
          <a:ln>
            <a:noFill/>
          </a:ln>
        </p:spPr>
        <p:style>
          <a:lnRef idx="0">
            <a:scrgbClr r="0" g="0" b="0"/>
          </a:lnRef>
          <a:fillRef idx="0">
            <a:scrgbClr r="0" g="0" b="0"/>
          </a:fillRef>
          <a:effectRef idx="0">
            <a:scrgbClr r="0" g="0" b="0"/>
          </a:effectRef>
          <a:fontRef idx="minor"/>
        </p:style>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1381" y="1177638"/>
            <a:ext cx="7292620" cy="5635206"/>
          </a:xfrm>
          <a:prstGeom prst="rect">
            <a:avLst/>
          </a:prstGeom>
        </p:spPr>
      </p:pic>
    </p:spTree>
    <p:extLst>
      <p:ext uri="{BB962C8B-B14F-4D97-AF65-F5344CB8AC3E}">
        <p14:creationId xmlns:p14="http://schemas.microsoft.com/office/powerpoint/2010/main" val="149353018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CustomShape 1"/>
          <p:cNvSpPr/>
          <p:nvPr/>
        </p:nvSpPr>
        <p:spPr>
          <a:xfrm>
            <a:off x="-15840" y="455760"/>
            <a:ext cx="9142560" cy="78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0" strike="noStrike" spc="-1">
                <a:solidFill>
                  <a:srgbClr val="000000"/>
                </a:solidFill>
                <a:uFill>
                  <a:solidFill>
                    <a:srgbClr val="FFFFFF"/>
                  </a:solidFill>
                </a:uFill>
                <a:latin typeface="Helvetica Light"/>
                <a:ea typeface="Helvetica Light"/>
              </a:rPr>
              <a:t>Symmetry energy effects</a:t>
            </a:r>
            <a:endParaRPr lang="en-US" sz="4000" b="0" strike="noStrike" spc="-1">
              <a:solidFill>
                <a:srgbClr val="000000"/>
              </a:solidFill>
              <a:uFill>
                <a:solidFill>
                  <a:srgbClr val="FFFFFF"/>
                </a:solidFill>
              </a:uFill>
              <a:latin typeface="Arial"/>
            </a:endParaRPr>
          </a:p>
        </p:txBody>
      </p:sp>
      <p:sp>
        <p:nvSpPr>
          <p:cNvPr id="682" name="CustomShape 2"/>
          <p:cNvSpPr/>
          <p:nvPr/>
        </p:nvSpPr>
        <p:spPr>
          <a:xfrm>
            <a:off x="1850040" y="6285960"/>
            <a:ext cx="5395320" cy="3171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a:solidFill>
                  <a:srgbClr val="000000"/>
                </a:solidFill>
                <a:uFill>
                  <a:solidFill>
                    <a:srgbClr val="FFFFFF"/>
                  </a:solidFill>
                </a:uFill>
                <a:latin typeface="Helvetica Light"/>
                <a:ea typeface="Helvetica Light"/>
              </a:rPr>
              <a:t>S. Kubis and D. E. Alvarez-Castillo - arXiv:1205.6368</a:t>
            </a:r>
            <a:endParaRPr lang="en-US" sz="1700" b="0" strike="noStrike" spc="-1">
              <a:solidFill>
                <a:srgbClr val="000000"/>
              </a:solidFill>
              <a:uFill>
                <a:solidFill>
                  <a:srgbClr val="FFFFFF"/>
                </a:solidFill>
              </a:uFill>
              <a:latin typeface="Arial"/>
            </a:endParaRPr>
          </a:p>
        </p:txBody>
      </p:sp>
      <p:pic>
        <p:nvPicPr>
          <p:cNvPr id="683" name="10 Imagen"/>
          <p:cNvPicPr/>
          <p:nvPr/>
        </p:nvPicPr>
        <p:blipFill>
          <a:blip r:embed="rId2"/>
          <a:stretch/>
        </p:blipFill>
        <p:spPr>
          <a:xfrm>
            <a:off x="500040" y="1377720"/>
            <a:ext cx="4033080" cy="2355480"/>
          </a:xfrm>
          <a:prstGeom prst="rect">
            <a:avLst/>
          </a:prstGeom>
          <a:ln>
            <a:noFill/>
          </a:ln>
        </p:spPr>
      </p:pic>
      <p:pic>
        <p:nvPicPr>
          <p:cNvPr id="684" name="11 Imagen"/>
          <p:cNvPicPr/>
          <p:nvPr/>
        </p:nvPicPr>
        <p:blipFill>
          <a:blip r:embed="rId3"/>
          <a:stretch/>
        </p:blipFill>
        <p:spPr>
          <a:xfrm>
            <a:off x="4619160" y="3807000"/>
            <a:ext cx="3874320" cy="2270520"/>
          </a:xfrm>
          <a:prstGeom prst="rect">
            <a:avLst/>
          </a:prstGeom>
          <a:ln>
            <a:noFill/>
          </a:ln>
        </p:spPr>
      </p:pic>
      <p:pic>
        <p:nvPicPr>
          <p:cNvPr id="685" name="12 Imagen"/>
          <p:cNvPicPr/>
          <p:nvPr/>
        </p:nvPicPr>
        <p:blipFill>
          <a:blip r:embed="rId4"/>
          <a:stretch/>
        </p:blipFill>
        <p:spPr>
          <a:xfrm>
            <a:off x="4554720" y="1357560"/>
            <a:ext cx="4294080" cy="2419920"/>
          </a:xfrm>
          <a:prstGeom prst="rect">
            <a:avLst/>
          </a:prstGeom>
          <a:ln>
            <a:noFill/>
          </a:ln>
        </p:spPr>
      </p:pic>
      <p:pic>
        <p:nvPicPr>
          <p:cNvPr id="686" name="13 Imagen"/>
          <p:cNvPicPr/>
          <p:nvPr/>
        </p:nvPicPr>
        <p:blipFill>
          <a:blip r:embed="rId5"/>
          <a:stretch/>
        </p:blipFill>
        <p:spPr>
          <a:xfrm>
            <a:off x="500040" y="3753720"/>
            <a:ext cx="4353120" cy="2452320"/>
          </a:xfrm>
          <a:prstGeom prst="rect">
            <a:avLst/>
          </a:prstGeom>
          <a:ln>
            <a:noFill/>
          </a:ln>
        </p:spPr>
      </p:pic>
      <p:sp>
        <p:nvSpPr>
          <p:cNvPr id="687" name="CustomShape 3"/>
          <p:cNvSpPr/>
          <p:nvPr/>
        </p:nvSpPr>
        <p:spPr>
          <a:xfrm>
            <a:off x="1000080" y="1500480"/>
            <a:ext cx="1276560" cy="29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1" strike="noStrike" spc="-1">
                <a:solidFill>
                  <a:srgbClr val="000000"/>
                </a:solidFill>
                <a:uFill>
                  <a:solidFill>
                    <a:srgbClr val="FFFFFF"/>
                  </a:solidFill>
                </a:uFill>
                <a:latin typeface="Times New Roman"/>
                <a:ea typeface="DejaVu Sans"/>
              </a:rPr>
              <a:t>PALu &amp; MDI</a:t>
            </a:r>
            <a:endParaRPr lang="en-US" sz="1400" b="0" strike="noStrike" spc="-1">
              <a:solidFill>
                <a:srgbClr val="000000"/>
              </a:solidFill>
              <a:uFill>
                <a:solidFill>
                  <a:srgbClr val="FFFFFF"/>
                </a:solidFill>
              </a:uFill>
              <a:latin typeface="Arial"/>
            </a:endParaRPr>
          </a:p>
        </p:txBody>
      </p:sp>
      <p:sp>
        <p:nvSpPr>
          <p:cNvPr id="688" name="CustomShape 4"/>
          <p:cNvSpPr/>
          <p:nvPr/>
        </p:nvSpPr>
        <p:spPr>
          <a:xfrm>
            <a:off x="5214960" y="1549800"/>
            <a:ext cx="1276560" cy="29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1" strike="noStrike" spc="-1">
                <a:solidFill>
                  <a:srgbClr val="000000"/>
                </a:solidFill>
                <a:uFill>
                  <a:solidFill>
                    <a:srgbClr val="FFFFFF"/>
                  </a:solidFill>
                </a:uFill>
                <a:latin typeface="Times New Roman"/>
                <a:ea typeface="DejaVu Sans"/>
              </a:rPr>
              <a:t>k models</a:t>
            </a:r>
            <a:endParaRPr lang="en-US" sz="1400" b="0" strike="noStrike" spc="-1">
              <a:solidFill>
                <a:srgbClr val="000000"/>
              </a:solidFill>
              <a:uFill>
                <a:solidFill>
                  <a:srgbClr val="FFFFFF"/>
                </a:solidFill>
              </a:uFill>
              <a:latin typeface="Arial"/>
            </a:endParaRPr>
          </a:p>
        </p:txBody>
      </p:sp>
      <p:sp>
        <p:nvSpPr>
          <p:cNvPr id="689" name="CustomShape 5"/>
          <p:cNvSpPr/>
          <p:nvPr/>
        </p:nvSpPr>
        <p:spPr>
          <a:xfrm>
            <a:off x="1214280" y="4001040"/>
            <a:ext cx="1276560" cy="29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1" strike="noStrike" spc="-1">
                <a:solidFill>
                  <a:srgbClr val="000000"/>
                </a:solidFill>
                <a:uFill>
                  <a:solidFill>
                    <a:srgbClr val="FFFFFF"/>
                  </a:solidFill>
                </a:uFill>
                <a:latin typeface="Times New Roman"/>
                <a:ea typeface="DejaVu Sans"/>
              </a:rPr>
              <a:t>L models</a:t>
            </a:r>
            <a:endParaRPr lang="en-US" sz="1400" b="0" strike="noStrike" spc="-1">
              <a:solidFill>
                <a:srgbClr val="000000"/>
              </a:solidFill>
              <a:uFill>
                <a:solidFill>
                  <a:srgbClr val="FFFFFF"/>
                </a:solidFill>
              </a:uFill>
              <a:latin typeface="Arial"/>
            </a:endParaRPr>
          </a:p>
        </p:txBody>
      </p:sp>
      <p:sp>
        <p:nvSpPr>
          <p:cNvPr id="690" name="CustomShape 6"/>
          <p:cNvSpPr/>
          <p:nvPr/>
        </p:nvSpPr>
        <p:spPr>
          <a:xfrm>
            <a:off x="6286680" y="5286600"/>
            <a:ext cx="1990800" cy="29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400" b="1" strike="noStrike" spc="-1">
                <a:solidFill>
                  <a:srgbClr val="000000"/>
                </a:solidFill>
                <a:uFill>
                  <a:solidFill>
                    <a:srgbClr val="FFFFFF"/>
                  </a:solidFill>
                </a:uFill>
                <a:latin typeface="Times New Roman"/>
                <a:ea typeface="DejaVu Sans"/>
              </a:rPr>
              <a:t>High density models</a:t>
            </a:r>
            <a:endParaRPr lang="en-US" sz="1400" b="0" strike="noStrike" spc="-1">
              <a:solidFill>
                <a:srgbClr val="000000"/>
              </a:solidFill>
              <a:uFill>
                <a:solidFill>
                  <a:srgbClr val="FFFFFF"/>
                </a:solidFill>
              </a:uFill>
              <a:latin typeface="Arial"/>
            </a:endParaRPr>
          </a:p>
        </p:txBody>
      </p:sp>
      <p:sp>
        <p:nvSpPr>
          <p:cNvPr id="691" name="CustomShape 7"/>
          <p:cNvSpPr/>
          <p:nvPr/>
        </p:nvSpPr>
        <p:spPr>
          <a:xfrm>
            <a:off x="6553080" y="6356520"/>
            <a:ext cx="2122560" cy="35388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67366892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 name="CustomShape 1"/>
          <p:cNvSpPr/>
          <p:nvPr/>
        </p:nvSpPr>
        <p:spPr>
          <a:xfrm>
            <a:off x="-15840" y="455760"/>
            <a:ext cx="9142560" cy="78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0" strike="noStrike" spc="-1">
                <a:solidFill>
                  <a:srgbClr val="000000"/>
                </a:solidFill>
                <a:uFill>
                  <a:solidFill>
                    <a:srgbClr val="FFFFFF"/>
                  </a:solidFill>
                </a:uFill>
                <a:latin typeface="Helvetica Light"/>
                <a:ea typeface="Helvetica Light"/>
              </a:rPr>
              <a:t>Symmetry energy effects</a:t>
            </a:r>
            <a:endParaRPr lang="en-US" sz="4000" b="0" strike="noStrike" spc="-1">
              <a:solidFill>
                <a:srgbClr val="000000"/>
              </a:solidFill>
              <a:uFill>
                <a:solidFill>
                  <a:srgbClr val="FFFFFF"/>
                </a:solidFill>
              </a:uFill>
              <a:latin typeface="Arial"/>
            </a:endParaRPr>
          </a:p>
        </p:txBody>
      </p:sp>
      <p:sp>
        <p:nvSpPr>
          <p:cNvPr id="693" name="CustomShape 2"/>
          <p:cNvSpPr/>
          <p:nvPr/>
        </p:nvSpPr>
        <p:spPr>
          <a:xfrm>
            <a:off x="1850040" y="6285960"/>
            <a:ext cx="5395320" cy="3171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a:solidFill>
                  <a:srgbClr val="000000"/>
                </a:solidFill>
                <a:uFill>
                  <a:solidFill>
                    <a:srgbClr val="FFFFFF"/>
                  </a:solidFill>
                </a:uFill>
                <a:latin typeface="Helvetica Light"/>
                <a:ea typeface="Helvetica Light"/>
              </a:rPr>
              <a:t>S. Kubis and D. E. Alvarez-Castillo - arXiv:1205.6368</a:t>
            </a:r>
            <a:endParaRPr lang="en-US" sz="1700" b="0" strike="noStrike" spc="-1">
              <a:solidFill>
                <a:srgbClr val="000000"/>
              </a:solidFill>
              <a:uFill>
                <a:solidFill>
                  <a:srgbClr val="FFFFFF"/>
                </a:solidFill>
              </a:uFill>
              <a:latin typeface="Arial"/>
            </a:endParaRPr>
          </a:p>
        </p:txBody>
      </p:sp>
      <p:pic>
        <p:nvPicPr>
          <p:cNvPr id="694" name="15 Imagen"/>
          <p:cNvPicPr/>
          <p:nvPr/>
        </p:nvPicPr>
        <p:blipFill>
          <a:blip r:embed="rId2"/>
          <a:stretch/>
        </p:blipFill>
        <p:spPr>
          <a:xfrm>
            <a:off x="1285920" y="1322640"/>
            <a:ext cx="3347280" cy="2360880"/>
          </a:xfrm>
          <a:prstGeom prst="rect">
            <a:avLst/>
          </a:prstGeom>
          <a:ln>
            <a:noFill/>
          </a:ln>
        </p:spPr>
      </p:pic>
      <p:pic>
        <p:nvPicPr>
          <p:cNvPr id="695" name="16 Imagen"/>
          <p:cNvPicPr/>
          <p:nvPr/>
        </p:nvPicPr>
        <p:blipFill>
          <a:blip r:embed="rId3"/>
          <a:stretch/>
        </p:blipFill>
        <p:spPr>
          <a:xfrm>
            <a:off x="4812840" y="1285920"/>
            <a:ext cx="3348000" cy="2392200"/>
          </a:xfrm>
          <a:prstGeom prst="rect">
            <a:avLst/>
          </a:prstGeom>
          <a:ln>
            <a:noFill/>
          </a:ln>
        </p:spPr>
      </p:pic>
      <p:pic>
        <p:nvPicPr>
          <p:cNvPr id="696" name="17 Imagen"/>
          <p:cNvPicPr/>
          <p:nvPr/>
        </p:nvPicPr>
        <p:blipFill>
          <a:blip r:embed="rId4"/>
          <a:stretch/>
        </p:blipFill>
        <p:spPr>
          <a:xfrm>
            <a:off x="1285920" y="3699720"/>
            <a:ext cx="3348000" cy="2363040"/>
          </a:xfrm>
          <a:prstGeom prst="rect">
            <a:avLst/>
          </a:prstGeom>
          <a:ln>
            <a:noFill/>
          </a:ln>
        </p:spPr>
      </p:pic>
      <p:pic>
        <p:nvPicPr>
          <p:cNvPr id="697" name="18 Imagen"/>
          <p:cNvPicPr/>
          <p:nvPr/>
        </p:nvPicPr>
        <p:blipFill>
          <a:blip r:embed="rId5"/>
          <a:stretch/>
        </p:blipFill>
        <p:spPr>
          <a:xfrm>
            <a:off x="4847040" y="3699720"/>
            <a:ext cx="3358800" cy="2360880"/>
          </a:xfrm>
          <a:prstGeom prst="rect">
            <a:avLst/>
          </a:prstGeom>
          <a:ln>
            <a:noFill/>
          </a:ln>
        </p:spPr>
      </p:pic>
      <p:pic>
        <p:nvPicPr>
          <p:cNvPr id="698" name="Picture 2"/>
          <p:cNvPicPr/>
          <p:nvPr/>
        </p:nvPicPr>
        <p:blipFill>
          <a:blip r:embed="rId6"/>
          <a:stretch/>
        </p:blipFill>
        <p:spPr>
          <a:xfrm>
            <a:off x="1714320" y="4572360"/>
            <a:ext cx="1449360" cy="1090440"/>
          </a:xfrm>
          <a:prstGeom prst="rect">
            <a:avLst/>
          </a:prstGeom>
          <a:ln w="9360">
            <a:noFill/>
          </a:ln>
        </p:spPr>
      </p:pic>
      <p:pic>
        <p:nvPicPr>
          <p:cNvPr id="699" name="Picture 3"/>
          <p:cNvPicPr/>
          <p:nvPr/>
        </p:nvPicPr>
        <p:blipFill>
          <a:blip r:embed="rId7"/>
          <a:stretch/>
        </p:blipFill>
        <p:spPr>
          <a:xfrm>
            <a:off x="5429160" y="4500720"/>
            <a:ext cx="1554840" cy="1123920"/>
          </a:xfrm>
          <a:prstGeom prst="rect">
            <a:avLst/>
          </a:prstGeom>
          <a:ln w="9360">
            <a:noFill/>
          </a:ln>
        </p:spPr>
      </p:pic>
      <p:pic>
        <p:nvPicPr>
          <p:cNvPr id="700" name="Picture 4"/>
          <p:cNvPicPr/>
          <p:nvPr/>
        </p:nvPicPr>
        <p:blipFill>
          <a:blip r:embed="rId8"/>
          <a:stretch/>
        </p:blipFill>
        <p:spPr>
          <a:xfrm>
            <a:off x="5286240" y="2357640"/>
            <a:ext cx="1684800" cy="847440"/>
          </a:xfrm>
          <a:prstGeom prst="rect">
            <a:avLst/>
          </a:prstGeom>
          <a:ln w="9360">
            <a:noFill/>
          </a:ln>
        </p:spPr>
      </p:pic>
      <p:pic>
        <p:nvPicPr>
          <p:cNvPr id="701" name="Picture 6"/>
          <p:cNvPicPr/>
          <p:nvPr/>
        </p:nvPicPr>
        <p:blipFill>
          <a:blip r:embed="rId9"/>
          <a:stretch/>
        </p:blipFill>
        <p:spPr>
          <a:xfrm>
            <a:off x="1700280" y="2357640"/>
            <a:ext cx="1504800" cy="914040"/>
          </a:xfrm>
          <a:prstGeom prst="rect">
            <a:avLst/>
          </a:prstGeom>
          <a:ln w="9360">
            <a:noFill/>
          </a:ln>
        </p:spPr>
      </p:pic>
      <p:sp>
        <p:nvSpPr>
          <p:cNvPr id="702" name="CustomShape 3"/>
          <p:cNvSpPr/>
          <p:nvPr/>
        </p:nvSpPr>
        <p:spPr>
          <a:xfrm>
            <a:off x="6553080" y="6356520"/>
            <a:ext cx="2122560" cy="35388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81978507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1"/>
          <p:cNvPicPr>
            <a:picLocks noChangeAspect="1" noChangeArrowheads="1"/>
          </p:cNvPicPr>
          <p:nvPr/>
        </p:nvPicPr>
        <p:blipFill>
          <a:blip r:embed="rId2"/>
          <a:srcRect/>
          <a:stretch>
            <a:fillRect/>
          </a:stretch>
        </p:blipFill>
        <p:spPr bwMode="auto">
          <a:xfrm>
            <a:off x="857224" y="1447813"/>
            <a:ext cx="7734300" cy="3838575"/>
          </a:xfrm>
          <a:prstGeom prst="rect">
            <a:avLst/>
          </a:prstGeom>
          <a:noFill/>
          <a:ln w="9525">
            <a:noFill/>
            <a:miter lim="800000"/>
            <a:headEnd/>
            <a:tailEnd/>
          </a:ln>
          <a:effectLst/>
        </p:spPr>
      </p:pic>
      <p:sp>
        <p:nvSpPr>
          <p:cNvPr id="4" name="3 Título"/>
          <p:cNvSpPr>
            <a:spLocks noGrp="1"/>
          </p:cNvSpPr>
          <p:nvPr>
            <p:ph type="title"/>
          </p:nvPr>
        </p:nvSpPr>
        <p:spPr/>
        <p:txBody>
          <a:bodyPr/>
          <a:lstStyle/>
          <a:p>
            <a:r>
              <a:rPr lang="en-US" dirty="0" smtClean="0"/>
              <a:t>Neutron Star Cooling Processes</a:t>
            </a:r>
            <a:endParaRPr lang="es-MX" dirty="0"/>
          </a:p>
        </p:txBody>
      </p:sp>
      <p:sp>
        <p:nvSpPr>
          <p:cNvPr id="5" name="4 CuadroTexto"/>
          <p:cNvSpPr txBox="1"/>
          <p:nvPr/>
        </p:nvSpPr>
        <p:spPr>
          <a:xfrm>
            <a:off x="1142976" y="5500702"/>
            <a:ext cx="7286676" cy="646331"/>
          </a:xfrm>
          <a:prstGeom prst="rect">
            <a:avLst/>
          </a:prstGeom>
          <a:noFill/>
        </p:spPr>
        <p:txBody>
          <a:bodyPr wrap="square" rtlCol="0">
            <a:spAutoFit/>
          </a:bodyPr>
          <a:lstStyle/>
          <a:p>
            <a:r>
              <a:rPr lang="en-US" dirty="0" smtClean="0"/>
              <a:t>Direct </a:t>
            </a:r>
            <a:r>
              <a:rPr lang="en-US" dirty="0" err="1" smtClean="0"/>
              <a:t>Urca</a:t>
            </a:r>
            <a:r>
              <a:rPr lang="en-US" dirty="0" smtClean="0"/>
              <a:t> is the fastest cooling process.</a:t>
            </a:r>
          </a:p>
          <a:p>
            <a:r>
              <a:rPr lang="en-US" dirty="0" smtClean="0"/>
              <a:t>Threshold for onset:  </a:t>
            </a:r>
            <a:r>
              <a:rPr lang="en-US" dirty="0" err="1" smtClean="0"/>
              <a:t>p</a:t>
            </a:r>
            <a:r>
              <a:rPr lang="en-US" baseline="-25000" dirty="0" err="1" smtClean="0"/>
              <a:t>F,n</a:t>
            </a:r>
            <a:r>
              <a:rPr lang="en-US" dirty="0" smtClean="0"/>
              <a:t>&lt; </a:t>
            </a:r>
            <a:r>
              <a:rPr lang="en-US" dirty="0" err="1" smtClean="0"/>
              <a:t>p</a:t>
            </a:r>
            <a:r>
              <a:rPr lang="en-US" baseline="-25000" dirty="0" err="1" smtClean="0"/>
              <a:t>F,p</a:t>
            </a:r>
            <a:r>
              <a:rPr lang="en-US" baseline="-25000" dirty="0" smtClean="0"/>
              <a:t>+</a:t>
            </a:r>
            <a:r>
              <a:rPr lang="en-US" dirty="0" smtClean="0"/>
              <a:t> </a:t>
            </a:r>
            <a:r>
              <a:rPr lang="en-US" dirty="0" err="1" smtClean="0"/>
              <a:t>p</a:t>
            </a:r>
            <a:r>
              <a:rPr lang="en-US" baseline="-25000" dirty="0" err="1" smtClean="0"/>
              <a:t>F,e</a:t>
            </a:r>
            <a:r>
              <a:rPr lang="en-US" dirty="0" smtClean="0"/>
              <a:t>. For electrons only then </a:t>
            </a:r>
            <a:r>
              <a:rPr lang="en-US" dirty="0" err="1" smtClean="0"/>
              <a:t>x</a:t>
            </a:r>
            <a:r>
              <a:rPr lang="en-US" baseline="-25000" dirty="0" err="1" smtClean="0"/>
              <a:t>DU</a:t>
            </a:r>
            <a:r>
              <a:rPr lang="en-US" dirty="0" smtClean="0"/>
              <a:t>=1/9.</a:t>
            </a:r>
            <a:endParaRPr lang="es-MX" dirty="0"/>
          </a:p>
        </p:txBody>
      </p:sp>
    </p:spTree>
    <p:extLst>
      <p:ext uri="{BB962C8B-B14F-4D97-AF65-F5344CB8AC3E}">
        <p14:creationId xmlns:p14="http://schemas.microsoft.com/office/powerpoint/2010/main" val="150454250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CustomShape 1"/>
          <p:cNvSpPr/>
          <p:nvPr/>
        </p:nvSpPr>
        <p:spPr>
          <a:xfrm>
            <a:off x="-15840" y="455760"/>
            <a:ext cx="9142560" cy="78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0" strike="noStrike" spc="-1">
                <a:solidFill>
                  <a:srgbClr val="000000"/>
                </a:solidFill>
                <a:uFill>
                  <a:solidFill>
                    <a:srgbClr val="FFFFFF"/>
                  </a:solidFill>
                </a:uFill>
                <a:latin typeface="Helvetica Light"/>
                <a:ea typeface="Helvetica Light"/>
              </a:rPr>
              <a:t>DUrca Process Constraint</a:t>
            </a:r>
            <a:endParaRPr lang="en-US" sz="4000" b="0" strike="noStrike" spc="-1">
              <a:solidFill>
                <a:srgbClr val="000000"/>
              </a:solidFill>
              <a:uFill>
                <a:solidFill>
                  <a:srgbClr val="FFFFFF"/>
                </a:solidFill>
              </a:uFill>
              <a:latin typeface="Arial"/>
            </a:endParaRPr>
          </a:p>
        </p:txBody>
      </p:sp>
      <p:sp>
        <p:nvSpPr>
          <p:cNvPr id="704" name="CustomShape 2"/>
          <p:cNvSpPr/>
          <p:nvPr/>
        </p:nvSpPr>
        <p:spPr>
          <a:xfrm>
            <a:off x="1762153" y="6382809"/>
            <a:ext cx="5395320" cy="3171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r>
              <a:rPr lang="en-US" sz="1700" b="1" strike="noStrike" spc="-1" dirty="0">
                <a:solidFill>
                  <a:srgbClr val="000000"/>
                </a:solidFill>
                <a:uFill>
                  <a:solidFill>
                    <a:srgbClr val="FFFFFF"/>
                  </a:solidFill>
                </a:uFill>
                <a:latin typeface="Helvetica Light"/>
                <a:ea typeface="Helvetica Light"/>
              </a:rPr>
              <a:t>D. E. Alvarez-Castillo,  D. </a:t>
            </a:r>
            <a:r>
              <a:rPr lang="en-US" sz="1700" b="1" strike="noStrike" spc="-1" dirty="0" err="1">
                <a:solidFill>
                  <a:srgbClr val="000000"/>
                </a:solidFill>
                <a:uFill>
                  <a:solidFill>
                    <a:srgbClr val="FFFFFF"/>
                  </a:solidFill>
                </a:uFill>
                <a:latin typeface="Helvetica Light"/>
                <a:ea typeface="Helvetica Light"/>
              </a:rPr>
              <a:t>Blaschke</a:t>
            </a:r>
            <a:r>
              <a:rPr lang="en-US" sz="1700" b="1" strike="noStrike" spc="-1" dirty="0">
                <a:solidFill>
                  <a:srgbClr val="000000"/>
                </a:solidFill>
                <a:uFill>
                  <a:solidFill>
                    <a:srgbClr val="FFFFFF"/>
                  </a:solidFill>
                </a:uFill>
                <a:latin typeface="Helvetica Light"/>
                <a:ea typeface="Helvetica Light"/>
              </a:rPr>
              <a:t> and T. </a:t>
            </a:r>
            <a:r>
              <a:rPr lang="en-US" sz="1700" b="1" strike="noStrike" spc="-1" dirty="0" err="1">
                <a:solidFill>
                  <a:srgbClr val="000000"/>
                </a:solidFill>
                <a:uFill>
                  <a:solidFill>
                    <a:srgbClr val="FFFFFF"/>
                  </a:solidFill>
                </a:uFill>
                <a:latin typeface="Helvetica Light"/>
                <a:ea typeface="Helvetica Light"/>
              </a:rPr>
              <a:t>Klahn</a:t>
            </a:r>
            <a:r>
              <a:rPr lang="en-US" sz="1700" b="1" strike="noStrike" spc="-1" dirty="0">
                <a:solidFill>
                  <a:srgbClr val="000000"/>
                </a:solidFill>
                <a:uFill>
                  <a:solidFill>
                    <a:srgbClr val="FFFFFF"/>
                  </a:solidFill>
                </a:uFill>
                <a:latin typeface="Helvetica Light"/>
                <a:ea typeface="Helvetica Light"/>
              </a:rPr>
              <a:t>. (2016) </a:t>
            </a:r>
            <a:endParaRPr lang="en-US" sz="1700" b="0" strike="noStrike" spc="-1" dirty="0">
              <a:solidFill>
                <a:srgbClr val="000000"/>
              </a:solidFill>
              <a:uFill>
                <a:solidFill>
                  <a:srgbClr val="FFFFFF"/>
                </a:solidFill>
              </a:uFill>
              <a:latin typeface="Arial"/>
            </a:endParaRPr>
          </a:p>
          <a:p>
            <a:r>
              <a:rPr lang="en-US" sz="1700" b="1" strike="noStrike" spc="-1" dirty="0">
                <a:solidFill>
                  <a:srgbClr val="000000"/>
                </a:solidFill>
                <a:uFill>
                  <a:solidFill>
                    <a:srgbClr val="FFFFFF"/>
                  </a:solidFill>
                </a:uFill>
                <a:latin typeface="Helvetica Light"/>
                <a:ea typeface="Helvetica Light"/>
              </a:rPr>
              <a:t>		</a:t>
            </a:r>
            <a:r>
              <a:rPr lang="en-US" sz="1700" b="1" strike="noStrike" spc="-1" dirty="0" err="1" smtClean="0">
                <a:solidFill>
                  <a:srgbClr val="000000"/>
                </a:solidFill>
                <a:uFill>
                  <a:solidFill>
                    <a:srgbClr val="FFFFFF"/>
                  </a:solidFill>
                </a:uFill>
                <a:latin typeface="Helvetica Light"/>
                <a:ea typeface="Helvetica Light"/>
              </a:rPr>
              <a:t>arXiv</a:t>
            </a:r>
            <a:r>
              <a:rPr lang="en-US" sz="1700" b="1" strike="noStrike" spc="-1" dirty="0">
                <a:solidFill>
                  <a:srgbClr val="000000"/>
                </a:solidFill>
                <a:uFill>
                  <a:solidFill>
                    <a:srgbClr val="FFFFFF"/>
                  </a:solidFill>
                </a:uFill>
                <a:latin typeface="Helvetica Light"/>
                <a:ea typeface="Helvetica Light"/>
              </a:rPr>
              <a:t>: 1604.08575</a:t>
            </a:r>
            <a:endParaRPr lang="en-US" sz="1700" b="0" strike="noStrike" spc="-1" dirty="0">
              <a:solidFill>
                <a:srgbClr val="000000"/>
              </a:solidFill>
              <a:uFill>
                <a:solidFill>
                  <a:srgbClr val="FFFFFF"/>
                </a:solidFill>
              </a:uFill>
              <a:latin typeface="Arial"/>
            </a:endParaRPr>
          </a:p>
        </p:txBody>
      </p:sp>
      <p:pic>
        <p:nvPicPr>
          <p:cNvPr id="705" name="Picture 704"/>
          <p:cNvPicPr/>
          <p:nvPr/>
        </p:nvPicPr>
        <p:blipFill>
          <a:blip r:embed="rId2"/>
          <a:stretch/>
        </p:blipFill>
        <p:spPr>
          <a:xfrm>
            <a:off x="1005480" y="1220040"/>
            <a:ext cx="7419240" cy="5109480"/>
          </a:xfrm>
          <a:prstGeom prst="rect">
            <a:avLst/>
          </a:prstGeom>
          <a:ln>
            <a:noFill/>
          </a:ln>
        </p:spPr>
      </p:pic>
      <p:sp>
        <p:nvSpPr>
          <p:cNvPr id="706" name="CustomShape 3"/>
          <p:cNvSpPr/>
          <p:nvPr/>
        </p:nvSpPr>
        <p:spPr>
          <a:xfrm>
            <a:off x="6553080" y="6356520"/>
            <a:ext cx="2122560" cy="35388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525033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 name="CustomShape 1"/>
          <p:cNvSpPr/>
          <p:nvPr/>
        </p:nvSpPr>
        <p:spPr>
          <a:xfrm>
            <a:off x="-15840" y="455760"/>
            <a:ext cx="9142560" cy="78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0" strike="noStrike" spc="-1">
                <a:solidFill>
                  <a:srgbClr val="000000"/>
                </a:solidFill>
                <a:uFill>
                  <a:solidFill>
                    <a:srgbClr val="FFFFFF"/>
                  </a:solidFill>
                </a:uFill>
                <a:latin typeface="Helvetica Light"/>
                <a:ea typeface="Helvetica Light"/>
              </a:rPr>
              <a:t>DUrca Process Constraint</a:t>
            </a:r>
            <a:endParaRPr lang="en-US" sz="4000" b="0" strike="noStrike" spc="-1">
              <a:solidFill>
                <a:srgbClr val="000000"/>
              </a:solidFill>
              <a:uFill>
                <a:solidFill>
                  <a:srgbClr val="FFFFFF"/>
                </a:solidFill>
              </a:uFill>
              <a:latin typeface="Arial"/>
            </a:endParaRPr>
          </a:p>
        </p:txBody>
      </p:sp>
      <p:pic>
        <p:nvPicPr>
          <p:cNvPr id="708" name="Picture 707"/>
          <p:cNvPicPr/>
          <p:nvPr/>
        </p:nvPicPr>
        <p:blipFill>
          <a:blip r:embed="rId2"/>
          <a:stretch/>
        </p:blipFill>
        <p:spPr>
          <a:xfrm>
            <a:off x="1973520" y="1306800"/>
            <a:ext cx="5048640" cy="1290600"/>
          </a:xfrm>
          <a:prstGeom prst="rect">
            <a:avLst/>
          </a:prstGeom>
          <a:ln>
            <a:noFill/>
          </a:ln>
        </p:spPr>
      </p:pic>
      <p:pic>
        <p:nvPicPr>
          <p:cNvPr id="709" name="Picture 708"/>
          <p:cNvPicPr/>
          <p:nvPr/>
        </p:nvPicPr>
        <p:blipFill>
          <a:blip r:embed="rId3"/>
          <a:stretch/>
        </p:blipFill>
        <p:spPr>
          <a:xfrm>
            <a:off x="2516400" y="2818800"/>
            <a:ext cx="3830400" cy="3485520"/>
          </a:xfrm>
          <a:prstGeom prst="rect">
            <a:avLst/>
          </a:prstGeom>
          <a:ln>
            <a:noFill/>
          </a:ln>
        </p:spPr>
      </p:pic>
      <p:sp>
        <p:nvSpPr>
          <p:cNvPr id="710" name="CustomShape 2"/>
          <p:cNvSpPr/>
          <p:nvPr/>
        </p:nvSpPr>
        <p:spPr>
          <a:xfrm>
            <a:off x="6553080" y="6356520"/>
            <a:ext cx="2122560" cy="353880"/>
          </a:xfrm>
          <a:prstGeom prst="rect">
            <a:avLst/>
          </a:prstGeom>
          <a:noFill/>
          <a:ln>
            <a:noFill/>
          </a:ln>
        </p:spPr>
        <p:style>
          <a:lnRef idx="0">
            <a:scrgbClr r="0" g="0" b="0"/>
          </a:lnRef>
          <a:fillRef idx="0">
            <a:scrgbClr r="0" g="0" b="0"/>
          </a:fillRef>
          <a:effectRef idx="0">
            <a:scrgbClr r="0" g="0" b="0"/>
          </a:effectRef>
          <a:fontRef idx="minor"/>
        </p:style>
      </p:sp>
      <p:sp>
        <p:nvSpPr>
          <p:cNvPr id="711" name="CustomShape 3"/>
          <p:cNvSpPr/>
          <p:nvPr/>
        </p:nvSpPr>
        <p:spPr>
          <a:xfrm>
            <a:off x="1235520" y="6405120"/>
            <a:ext cx="5395320" cy="3171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r>
              <a:rPr lang="en-US" sz="1700" b="1" strike="noStrike" spc="-1" dirty="0">
                <a:solidFill>
                  <a:srgbClr val="000000"/>
                </a:solidFill>
                <a:uFill>
                  <a:solidFill>
                    <a:srgbClr val="FFFFFF"/>
                  </a:solidFill>
                </a:uFill>
                <a:latin typeface="Helvetica Light"/>
                <a:ea typeface="Helvetica Light"/>
              </a:rPr>
              <a:t>D. E. Alvarez-Castillo,  D. </a:t>
            </a:r>
            <a:r>
              <a:rPr lang="en-US" sz="1700" b="1" strike="noStrike" spc="-1" dirty="0" err="1">
                <a:solidFill>
                  <a:srgbClr val="000000"/>
                </a:solidFill>
                <a:uFill>
                  <a:solidFill>
                    <a:srgbClr val="FFFFFF"/>
                  </a:solidFill>
                </a:uFill>
                <a:latin typeface="Helvetica Light"/>
                <a:ea typeface="Helvetica Light"/>
              </a:rPr>
              <a:t>Blaschke</a:t>
            </a:r>
            <a:r>
              <a:rPr lang="en-US" sz="1700" b="1" strike="noStrike" spc="-1" dirty="0">
                <a:solidFill>
                  <a:srgbClr val="000000"/>
                </a:solidFill>
                <a:uFill>
                  <a:solidFill>
                    <a:srgbClr val="FFFFFF"/>
                  </a:solidFill>
                </a:uFill>
                <a:latin typeface="Helvetica Light"/>
                <a:ea typeface="Helvetica Light"/>
              </a:rPr>
              <a:t> and T. </a:t>
            </a:r>
            <a:r>
              <a:rPr lang="en-US" sz="1700" b="1" strike="noStrike" spc="-1" dirty="0" err="1">
                <a:solidFill>
                  <a:srgbClr val="000000"/>
                </a:solidFill>
                <a:uFill>
                  <a:solidFill>
                    <a:srgbClr val="FFFFFF"/>
                  </a:solidFill>
                </a:uFill>
                <a:latin typeface="Helvetica Light"/>
                <a:ea typeface="Helvetica Light"/>
              </a:rPr>
              <a:t>Klahn</a:t>
            </a:r>
            <a:r>
              <a:rPr lang="en-US" sz="1700" b="1" strike="noStrike" spc="-1" dirty="0">
                <a:solidFill>
                  <a:srgbClr val="000000"/>
                </a:solidFill>
                <a:uFill>
                  <a:solidFill>
                    <a:srgbClr val="FFFFFF"/>
                  </a:solidFill>
                </a:uFill>
                <a:latin typeface="Helvetica Light"/>
                <a:ea typeface="Helvetica Light"/>
              </a:rPr>
              <a:t>. (2016) </a:t>
            </a:r>
            <a:endParaRPr lang="en-US" sz="1700" b="0" strike="noStrike" spc="-1" dirty="0">
              <a:solidFill>
                <a:srgbClr val="000000"/>
              </a:solidFill>
              <a:uFill>
                <a:solidFill>
                  <a:srgbClr val="FFFFFF"/>
                </a:solidFill>
              </a:uFill>
              <a:latin typeface="Arial"/>
            </a:endParaRPr>
          </a:p>
          <a:p>
            <a:r>
              <a:rPr lang="en-US" sz="1700" b="1" strike="noStrike" spc="-1">
                <a:solidFill>
                  <a:srgbClr val="000000"/>
                </a:solidFill>
                <a:uFill>
                  <a:solidFill>
                    <a:srgbClr val="FFFFFF"/>
                  </a:solidFill>
                </a:uFill>
                <a:latin typeface="Helvetica Light"/>
                <a:ea typeface="Helvetica Light"/>
              </a:rPr>
              <a:t>		</a:t>
            </a:r>
            <a:r>
              <a:rPr lang="en-US" sz="1700" b="1" strike="noStrike" spc="-1" smtClean="0">
                <a:solidFill>
                  <a:srgbClr val="000000"/>
                </a:solidFill>
                <a:uFill>
                  <a:solidFill>
                    <a:srgbClr val="FFFFFF"/>
                  </a:solidFill>
                </a:uFill>
                <a:latin typeface="Helvetica Light"/>
                <a:ea typeface="Helvetica Light"/>
              </a:rPr>
              <a:t>arXiv</a:t>
            </a:r>
            <a:r>
              <a:rPr lang="en-US" sz="1700" b="1" strike="noStrike" spc="-1" dirty="0">
                <a:solidFill>
                  <a:srgbClr val="000000"/>
                </a:solidFill>
                <a:uFill>
                  <a:solidFill>
                    <a:srgbClr val="FFFFFF"/>
                  </a:solidFill>
                </a:uFill>
                <a:latin typeface="Helvetica Light"/>
                <a:ea typeface="Helvetica Light"/>
              </a:rPr>
              <a:t>: 1604.08575</a:t>
            </a:r>
            <a:endParaRPr lang="en-US" sz="17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9553401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CustomShape 1"/>
          <p:cNvSpPr/>
          <p:nvPr/>
        </p:nvSpPr>
        <p:spPr>
          <a:xfrm>
            <a:off x="669600" y="132480"/>
            <a:ext cx="7795800" cy="15091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000" b="0" strike="noStrike" spc="-1">
                <a:solidFill>
                  <a:srgbClr val="000000"/>
                </a:solidFill>
                <a:uFill>
                  <a:solidFill>
                    <a:srgbClr val="FFFFFF"/>
                  </a:solidFill>
                </a:uFill>
                <a:latin typeface="Helvetica Light"/>
                <a:ea typeface="Helvetica Light"/>
              </a:rPr>
              <a:t>Symmetry energy Conjecture</a:t>
            </a:r>
            <a:endParaRPr lang="en-US" sz="4000" b="0" strike="noStrike" spc="-1">
              <a:solidFill>
                <a:srgbClr val="000000"/>
              </a:solidFill>
              <a:uFill>
                <a:solidFill>
                  <a:srgbClr val="FFFFFF"/>
                </a:solidFill>
              </a:uFill>
              <a:latin typeface="Arial"/>
            </a:endParaRPr>
          </a:p>
        </p:txBody>
      </p:sp>
      <p:pic>
        <p:nvPicPr>
          <p:cNvPr id="713" name="Picture 2"/>
          <p:cNvPicPr/>
          <p:nvPr/>
        </p:nvPicPr>
        <p:blipFill>
          <a:blip r:embed="rId2"/>
          <a:stretch/>
        </p:blipFill>
        <p:spPr>
          <a:xfrm>
            <a:off x="1938241" y="1599068"/>
            <a:ext cx="5047343" cy="5258932"/>
          </a:xfrm>
          <a:prstGeom prst="rect">
            <a:avLst/>
          </a:prstGeom>
          <a:ln w="9360">
            <a:noFill/>
          </a:ln>
        </p:spPr>
      </p:pic>
      <p:sp>
        <p:nvSpPr>
          <p:cNvPr id="714" name="CustomShape 2"/>
          <p:cNvSpPr/>
          <p:nvPr/>
        </p:nvSpPr>
        <p:spPr>
          <a:xfrm>
            <a:off x="3178927" y="1269199"/>
            <a:ext cx="3361680" cy="5767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dirty="0" err="1">
                <a:solidFill>
                  <a:srgbClr val="000000"/>
                </a:solidFill>
                <a:uFill>
                  <a:solidFill>
                    <a:srgbClr val="FFFFFF"/>
                  </a:solidFill>
                </a:uFill>
                <a:latin typeface="Arial"/>
                <a:ea typeface="DejaVu Sans"/>
              </a:rPr>
              <a:t>Klaehn</a:t>
            </a:r>
            <a:r>
              <a:rPr lang="en-US" sz="1700" b="1" strike="noStrike" spc="-1" dirty="0">
                <a:solidFill>
                  <a:srgbClr val="000000"/>
                </a:solidFill>
                <a:uFill>
                  <a:solidFill>
                    <a:srgbClr val="FFFFFF"/>
                  </a:solidFill>
                </a:uFill>
                <a:latin typeface="Arial"/>
                <a:ea typeface="DejaVu Sans"/>
              </a:rPr>
              <a:t> et al. </a:t>
            </a:r>
            <a:r>
              <a:rPr lang="en-US" sz="1700" b="1" strike="noStrike" spc="-1" dirty="0" err="1">
                <a:solidFill>
                  <a:srgbClr val="000000"/>
                </a:solidFill>
                <a:uFill>
                  <a:solidFill>
                    <a:srgbClr val="FFFFFF"/>
                  </a:solidFill>
                </a:uFill>
                <a:latin typeface="Arial"/>
                <a:ea typeface="DejaVu Sans"/>
              </a:rPr>
              <a:t>PhysRev</a:t>
            </a:r>
            <a:r>
              <a:rPr lang="en-US" sz="1700" b="1" strike="noStrike" spc="-1" dirty="0">
                <a:solidFill>
                  <a:srgbClr val="000000"/>
                </a:solidFill>
                <a:uFill>
                  <a:solidFill>
                    <a:srgbClr val="FFFFFF"/>
                  </a:solidFill>
                </a:uFill>
                <a:latin typeface="Arial"/>
                <a:ea typeface="DejaVu Sans"/>
              </a:rPr>
              <a:t> C74 (2006)</a:t>
            </a:r>
            <a:endParaRPr lang="en-US" sz="1700" b="0" strike="noStrike" spc="-1" dirty="0">
              <a:solidFill>
                <a:srgbClr val="000000"/>
              </a:solidFill>
              <a:uFill>
                <a:solidFill>
                  <a:srgbClr val="FFFFFF"/>
                </a:solidFill>
              </a:uFill>
              <a:latin typeface="Arial"/>
            </a:endParaRPr>
          </a:p>
          <a:p>
            <a:pPr algn="ctr">
              <a:lnSpc>
                <a:spcPct val="100000"/>
              </a:lnSpc>
            </a:pPr>
            <a:endParaRPr lang="en-US" sz="1700" b="0" strike="noStrike" spc="-1" dirty="0">
              <a:solidFill>
                <a:srgbClr val="000000"/>
              </a:solidFill>
              <a:uFill>
                <a:solidFill>
                  <a:srgbClr val="FFFFFF"/>
                </a:solidFill>
              </a:uFill>
              <a:latin typeface="Arial"/>
            </a:endParaRPr>
          </a:p>
        </p:txBody>
      </p:sp>
      <p:sp>
        <p:nvSpPr>
          <p:cNvPr id="715" name="CustomShape 3"/>
          <p:cNvSpPr/>
          <p:nvPr/>
        </p:nvSpPr>
        <p:spPr>
          <a:xfrm>
            <a:off x="6553080" y="6356520"/>
            <a:ext cx="2125440" cy="35676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36216343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CustomShape 1"/>
          <p:cNvSpPr/>
          <p:nvPr/>
        </p:nvSpPr>
        <p:spPr>
          <a:xfrm>
            <a:off x="-15840" y="456480"/>
            <a:ext cx="9147960" cy="126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3600" b="1" strike="noStrike" spc="-1" dirty="0">
                <a:solidFill>
                  <a:srgbClr val="000000"/>
                </a:solidFill>
                <a:uFill>
                  <a:solidFill>
                    <a:srgbClr val="FFFFFF"/>
                  </a:solidFill>
                </a:uFill>
                <a:latin typeface="+mj-lt"/>
                <a:ea typeface="Helvetica Light"/>
              </a:rPr>
              <a:t>Universal symmetry energy contribution</a:t>
            </a:r>
            <a:endParaRPr lang="en-US" sz="3600" b="1" strike="noStrike" spc="-1" dirty="0">
              <a:solidFill>
                <a:srgbClr val="000000"/>
              </a:solidFill>
              <a:uFill>
                <a:solidFill>
                  <a:srgbClr val="FFFFFF"/>
                </a:solidFill>
              </a:uFill>
              <a:latin typeface="+mj-lt"/>
            </a:endParaRPr>
          </a:p>
        </p:txBody>
      </p:sp>
      <p:pic>
        <p:nvPicPr>
          <p:cNvPr id="717" name="Picture 716"/>
          <p:cNvPicPr/>
          <p:nvPr/>
        </p:nvPicPr>
        <p:blipFill>
          <a:blip r:embed="rId2"/>
          <a:stretch/>
        </p:blipFill>
        <p:spPr>
          <a:xfrm>
            <a:off x="34560" y="1702800"/>
            <a:ext cx="4424760" cy="4401000"/>
          </a:xfrm>
          <a:prstGeom prst="rect">
            <a:avLst/>
          </a:prstGeom>
          <a:ln>
            <a:noFill/>
          </a:ln>
        </p:spPr>
      </p:pic>
      <p:pic>
        <p:nvPicPr>
          <p:cNvPr id="718" name="Picture 717"/>
          <p:cNvPicPr/>
          <p:nvPr/>
        </p:nvPicPr>
        <p:blipFill>
          <a:blip r:embed="rId3"/>
          <a:stretch/>
        </p:blipFill>
        <p:spPr>
          <a:xfrm>
            <a:off x="4344120" y="1636200"/>
            <a:ext cx="4430880" cy="4605840"/>
          </a:xfrm>
          <a:prstGeom prst="rect">
            <a:avLst/>
          </a:prstGeom>
          <a:ln>
            <a:noFill/>
          </a:ln>
        </p:spPr>
      </p:pic>
      <p:sp>
        <p:nvSpPr>
          <p:cNvPr id="719" name="CustomShape 2"/>
          <p:cNvSpPr/>
          <p:nvPr/>
        </p:nvSpPr>
        <p:spPr>
          <a:xfrm>
            <a:off x="274320" y="6306120"/>
            <a:ext cx="8862480" cy="59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800" b="1" strike="noStrike" spc="-1">
                <a:solidFill>
                  <a:srgbClr val="000000"/>
                </a:solidFill>
                <a:uFill>
                  <a:solidFill>
                    <a:srgbClr val="FFFFFF"/>
                  </a:solidFill>
                </a:uFill>
                <a:latin typeface="Arial"/>
                <a:ea typeface="DejaVu Sans"/>
              </a:rPr>
              <a:t>The symmetry energy contribution to the neutron star EoS behaves universal!</a:t>
            </a:r>
            <a:endParaRPr lang="en-US" sz="1800" b="0" strike="noStrike" spc="-1">
              <a:solidFill>
                <a:srgbClr val="000000"/>
              </a:solidFill>
              <a:uFill>
                <a:solidFill>
                  <a:srgbClr val="FFFFFF"/>
                </a:solidFill>
              </a:uFill>
              <a:latin typeface="Arial"/>
            </a:endParaRPr>
          </a:p>
        </p:txBody>
      </p:sp>
      <p:sp>
        <p:nvSpPr>
          <p:cNvPr id="720" name="CustomShape 3"/>
          <p:cNvSpPr/>
          <p:nvPr/>
        </p:nvSpPr>
        <p:spPr>
          <a:xfrm>
            <a:off x="6311520" y="1689120"/>
            <a:ext cx="2574000" cy="3171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r>
              <a:rPr lang="en-US" sz="1700" b="1" strike="noStrike" spc="-1">
                <a:solidFill>
                  <a:srgbClr val="000000"/>
                </a:solidFill>
                <a:uFill>
                  <a:solidFill>
                    <a:srgbClr val="FFFFFF"/>
                  </a:solidFill>
                </a:uFill>
                <a:latin typeface="Helvetica Light"/>
                <a:ea typeface="Helvetica Light"/>
              </a:rPr>
              <a:t>arXiv: 1604.08575</a:t>
            </a:r>
            <a:endParaRPr lang="en-US" sz="17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9054357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CustomShape 1"/>
          <p:cNvSpPr/>
          <p:nvPr/>
        </p:nvSpPr>
        <p:spPr>
          <a:xfrm>
            <a:off x="-15840" y="456480"/>
            <a:ext cx="9147960" cy="126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3600" b="1" dirty="0"/>
              <a:t>Predictions for neutron stars properties</a:t>
            </a:r>
          </a:p>
        </p:txBody>
      </p:sp>
      <p:sp>
        <p:nvSpPr>
          <p:cNvPr id="719" name="CustomShape 2"/>
          <p:cNvSpPr/>
          <p:nvPr/>
        </p:nvSpPr>
        <p:spPr>
          <a:xfrm>
            <a:off x="274320" y="6306120"/>
            <a:ext cx="8862480" cy="59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b="1" dirty="0"/>
              <a:t>J. </a:t>
            </a:r>
            <a:r>
              <a:rPr lang="en-US" b="1" dirty="0" err="1"/>
              <a:t>Margueron</a:t>
            </a:r>
            <a:r>
              <a:rPr lang="en-US" b="1" dirty="0"/>
              <a:t>, R. Hoffmann </a:t>
            </a:r>
            <a:r>
              <a:rPr lang="en-US" b="1" dirty="0" err="1"/>
              <a:t>Casali</a:t>
            </a:r>
            <a:r>
              <a:rPr lang="en-US" b="1" dirty="0"/>
              <a:t>, F. </a:t>
            </a:r>
            <a:r>
              <a:rPr lang="en-US" b="1" dirty="0" err="1" smtClean="0"/>
              <a:t>Gulminelli</a:t>
            </a:r>
            <a:r>
              <a:rPr lang="en-US" b="1" dirty="0" smtClean="0"/>
              <a:t> - </a:t>
            </a:r>
            <a:r>
              <a:rPr lang="is-IS" b="1" dirty="0" smtClean="0"/>
              <a:t>Phys</a:t>
            </a:r>
            <a:r>
              <a:rPr lang="is-IS" b="1" dirty="0"/>
              <a:t>. Rev. C 97, 025806 (2018)</a:t>
            </a:r>
            <a:endParaRPr lang="en-US" sz="1800" b="1" strike="noStrike" spc="-1" dirty="0">
              <a:solidFill>
                <a:srgbClr val="000000"/>
              </a:solidFill>
              <a:uFill>
                <a:solidFill>
                  <a:srgbClr val="FFFFFF"/>
                </a:solidFill>
              </a:uFill>
              <a:latin typeface="Arial"/>
            </a:endParaRPr>
          </a:p>
        </p:txBody>
      </p:sp>
      <p:sp>
        <p:nvSpPr>
          <p:cNvPr id="2" name="TextBox 1"/>
          <p:cNvSpPr txBox="1"/>
          <p:nvPr/>
        </p:nvSpPr>
        <p:spPr>
          <a:xfrm>
            <a:off x="508000" y="5802489"/>
            <a:ext cx="8466667" cy="861774"/>
          </a:xfrm>
          <a:prstGeom prst="rect">
            <a:avLst/>
          </a:prstGeom>
          <a:noFill/>
        </p:spPr>
        <p:txBody>
          <a:bodyPr wrap="square" rtlCol="0">
            <a:spAutoFit/>
          </a:bodyPr>
          <a:lstStyle/>
          <a:p>
            <a:pPr algn="ctr"/>
            <a:r>
              <a:rPr lang="en-US" sz="1600" dirty="0"/>
              <a:t>If composed exclusively of nucleons and leptons, our prediction is that neutron stars have a radius of 12.7 ± 0.4 km for masses between 1 and 2M</a:t>
            </a:r>
            <a:r>
              <a:rPr lang="en-US" sz="1600" baseline="-25000" dirty="0"/>
              <a:t>⊙</a:t>
            </a:r>
            <a:r>
              <a:rPr lang="en-US" sz="1600" dirty="0"/>
              <a:t> </a:t>
            </a: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1308" y="1068215"/>
            <a:ext cx="6454468" cy="4734274"/>
          </a:xfrm>
          <a:prstGeom prst="rect">
            <a:avLst/>
          </a:prstGeom>
        </p:spPr>
      </p:pic>
    </p:spTree>
    <p:extLst>
      <p:ext uri="{BB962C8B-B14F-4D97-AF65-F5344CB8AC3E}">
        <p14:creationId xmlns:p14="http://schemas.microsoft.com/office/powerpoint/2010/main" val="8069215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0133" y="53675"/>
            <a:ext cx="6220600" cy="6770457"/>
          </a:xfrm>
          <a:prstGeom prst="rect">
            <a:avLst/>
          </a:prstGeom>
        </p:spPr>
      </p:pic>
    </p:spTree>
    <p:extLst>
      <p:ext uri="{BB962C8B-B14F-4D97-AF65-F5344CB8AC3E}">
        <p14:creationId xmlns:p14="http://schemas.microsoft.com/office/powerpoint/2010/main" val="9306718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CustomShape 1"/>
          <p:cNvSpPr/>
          <p:nvPr/>
        </p:nvSpPr>
        <p:spPr>
          <a:xfrm>
            <a:off x="-15840" y="456480"/>
            <a:ext cx="9147960" cy="126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r>
              <a:rPr lang="en-US" sz="3600" b="1" dirty="0"/>
              <a:t>Predictions for neutron stars properties</a:t>
            </a:r>
          </a:p>
        </p:txBody>
      </p:sp>
      <p:sp>
        <p:nvSpPr>
          <p:cNvPr id="719" name="CustomShape 2"/>
          <p:cNvSpPr/>
          <p:nvPr/>
        </p:nvSpPr>
        <p:spPr>
          <a:xfrm>
            <a:off x="274320" y="6306120"/>
            <a:ext cx="8862480" cy="595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b="1" dirty="0"/>
              <a:t>J. </a:t>
            </a:r>
            <a:r>
              <a:rPr lang="en-US" b="1" dirty="0" err="1"/>
              <a:t>Margueron</a:t>
            </a:r>
            <a:r>
              <a:rPr lang="en-US" b="1" dirty="0"/>
              <a:t>, R. Hoffmann </a:t>
            </a:r>
            <a:r>
              <a:rPr lang="en-US" b="1" dirty="0" err="1"/>
              <a:t>Casali</a:t>
            </a:r>
            <a:r>
              <a:rPr lang="en-US" b="1" dirty="0"/>
              <a:t>, F. </a:t>
            </a:r>
            <a:r>
              <a:rPr lang="en-US" b="1" dirty="0" err="1" smtClean="0"/>
              <a:t>Gulminelli</a:t>
            </a:r>
            <a:r>
              <a:rPr lang="en-US" b="1" dirty="0" smtClean="0"/>
              <a:t> - </a:t>
            </a:r>
            <a:r>
              <a:rPr lang="is-IS" b="1" dirty="0" smtClean="0"/>
              <a:t>Phys</a:t>
            </a:r>
            <a:r>
              <a:rPr lang="is-IS" b="1" dirty="0"/>
              <a:t>. Rev. C 97, 025806 (2018)</a:t>
            </a:r>
            <a:endParaRPr lang="en-US" sz="1800" b="1" strike="noStrike" spc="-1" dirty="0">
              <a:solidFill>
                <a:srgbClr val="000000"/>
              </a:solidFill>
              <a:uFill>
                <a:solidFill>
                  <a:srgbClr val="FFFFFF"/>
                </a:solidFill>
              </a:uFill>
              <a:latin typeface="Arial"/>
            </a:endParaRPr>
          </a:p>
        </p:txBody>
      </p:sp>
      <p:sp>
        <p:nvSpPr>
          <p:cNvPr id="2" name="TextBox 1"/>
          <p:cNvSpPr txBox="1"/>
          <p:nvPr/>
        </p:nvSpPr>
        <p:spPr>
          <a:xfrm>
            <a:off x="508000" y="5802489"/>
            <a:ext cx="8466667" cy="861774"/>
          </a:xfrm>
          <a:prstGeom prst="rect">
            <a:avLst/>
          </a:prstGeom>
          <a:noFill/>
        </p:spPr>
        <p:txBody>
          <a:bodyPr wrap="square" rtlCol="0">
            <a:spAutoFit/>
          </a:bodyPr>
          <a:lstStyle/>
          <a:p>
            <a:pPr algn="ctr"/>
            <a:r>
              <a:rPr lang="en-US" sz="1600" dirty="0"/>
              <a:t>If composed exclusively of nucleons and leptons, our prediction is that neutron stars have a radius of 12.7 ± 0.4 km for masses between 1 and 2M</a:t>
            </a:r>
            <a:r>
              <a:rPr lang="en-US" sz="1600" baseline="-25000" dirty="0"/>
              <a:t>⊙</a:t>
            </a:r>
            <a:r>
              <a:rPr lang="en-US" sz="1600" dirty="0"/>
              <a:t> </a:t>
            </a: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6862" y="1071945"/>
            <a:ext cx="6601803" cy="4730543"/>
          </a:xfrm>
          <a:prstGeom prst="rect">
            <a:avLst/>
          </a:prstGeom>
        </p:spPr>
      </p:pic>
    </p:spTree>
    <p:extLst>
      <p:ext uri="{BB962C8B-B14F-4D97-AF65-F5344CB8AC3E}">
        <p14:creationId xmlns:p14="http://schemas.microsoft.com/office/powerpoint/2010/main" val="136577050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 name="CustomShape 1"/>
          <p:cNvSpPr/>
          <p:nvPr/>
        </p:nvSpPr>
        <p:spPr>
          <a:xfrm>
            <a:off x="4482720" y="6505200"/>
            <a:ext cx="158040" cy="3965760"/>
          </a:xfrm>
          <a:prstGeom prst="rect">
            <a:avLst/>
          </a:prstGeom>
          <a:noFill/>
          <a:ln w="12600">
            <a:noFill/>
          </a:ln>
        </p:spPr>
        <p:style>
          <a:lnRef idx="0">
            <a:scrgbClr r="0" g="0" b="0"/>
          </a:lnRef>
          <a:fillRef idx="0">
            <a:scrgbClr r="0" g="0" b="0"/>
          </a:fillRef>
          <a:effectRef idx="0">
            <a:scrgbClr r="0" g="0" b="0"/>
          </a:effectRef>
          <a:fontRef idx="minor"/>
        </p:style>
      </p:sp>
      <p:sp>
        <p:nvSpPr>
          <p:cNvPr id="437" name="CustomShape 2"/>
          <p:cNvSpPr/>
          <p:nvPr/>
        </p:nvSpPr>
        <p:spPr>
          <a:xfrm>
            <a:off x="6553080" y="5924520"/>
            <a:ext cx="2122560" cy="353880"/>
          </a:xfrm>
          <a:prstGeom prst="rect">
            <a:avLst/>
          </a:prstGeom>
          <a:noFill/>
          <a:ln>
            <a:noFill/>
          </a:ln>
        </p:spPr>
        <p:style>
          <a:lnRef idx="0">
            <a:scrgbClr r="0" g="0" b="0"/>
          </a:lnRef>
          <a:fillRef idx="0">
            <a:scrgbClr r="0" g="0" b="0"/>
          </a:fillRef>
          <a:effectRef idx="0">
            <a:scrgbClr r="0" g="0" b="0"/>
          </a:effectRef>
          <a:fontRef idx="minor"/>
        </p:style>
      </p:sp>
      <p:sp>
        <p:nvSpPr>
          <p:cNvPr id="438" name="CustomShape 3"/>
          <p:cNvSpPr/>
          <p:nvPr/>
        </p:nvSpPr>
        <p:spPr>
          <a:xfrm>
            <a:off x="-15840" y="455400"/>
            <a:ext cx="9142560" cy="789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0" strike="noStrike" spc="-1">
                <a:solidFill>
                  <a:srgbClr val="000000"/>
                </a:solidFill>
                <a:uFill>
                  <a:solidFill>
                    <a:srgbClr val="FFFFFF"/>
                  </a:solidFill>
                </a:uFill>
                <a:latin typeface="Helvetica Light"/>
                <a:ea typeface="Helvetica Light"/>
              </a:rPr>
              <a:t>Measuring the symmetry energy</a:t>
            </a:r>
            <a:endParaRPr lang="en-US" sz="4000" b="0" strike="noStrike" spc="-1">
              <a:solidFill>
                <a:srgbClr val="000000"/>
              </a:solidFill>
              <a:uFill>
                <a:solidFill>
                  <a:srgbClr val="FFFFFF"/>
                </a:solidFill>
              </a:uFill>
              <a:latin typeface="Arial"/>
            </a:endParaRPr>
          </a:p>
        </p:txBody>
      </p:sp>
      <p:pic>
        <p:nvPicPr>
          <p:cNvPr id="439" name="Picture 438"/>
          <p:cNvPicPr/>
          <p:nvPr/>
        </p:nvPicPr>
        <p:blipFill>
          <a:blip r:embed="rId2"/>
          <a:stretch/>
        </p:blipFill>
        <p:spPr>
          <a:xfrm>
            <a:off x="1093680" y="1331280"/>
            <a:ext cx="5248440" cy="5419800"/>
          </a:xfrm>
          <a:prstGeom prst="rect">
            <a:avLst/>
          </a:prstGeom>
          <a:ln>
            <a:noFill/>
          </a:ln>
        </p:spPr>
      </p:pic>
      <p:sp>
        <p:nvSpPr>
          <p:cNvPr id="440" name="CustomShape 4"/>
          <p:cNvSpPr/>
          <p:nvPr/>
        </p:nvSpPr>
        <p:spPr>
          <a:xfrm>
            <a:off x="6156000" y="5709600"/>
            <a:ext cx="2241360" cy="3171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a:solidFill>
                  <a:srgbClr val="000000"/>
                </a:solidFill>
                <a:uFill>
                  <a:solidFill>
                    <a:srgbClr val="FFFFFF"/>
                  </a:solidFill>
                </a:uFill>
                <a:latin typeface="Helvetica Light"/>
                <a:ea typeface="Helvetica Light"/>
              </a:rPr>
              <a:t>Lattimer and Lim</a:t>
            </a:r>
            <a:endParaRPr lang="en-US" sz="1700" b="0" strike="noStrike" spc="-1">
              <a:solidFill>
                <a:srgbClr val="000000"/>
              </a:solidFill>
              <a:uFill>
                <a:solidFill>
                  <a:srgbClr val="FFFFFF"/>
                </a:solidFill>
              </a:uFill>
              <a:latin typeface="Arial"/>
            </a:endParaRPr>
          </a:p>
          <a:p>
            <a:pPr algn="ctr">
              <a:lnSpc>
                <a:spcPct val="100000"/>
              </a:lnSpc>
            </a:pPr>
            <a:r>
              <a:rPr lang="en-US" sz="1700" b="1" strike="noStrike" spc="-1">
                <a:solidFill>
                  <a:srgbClr val="000000"/>
                </a:solidFill>
                <a:uFill>
                  <a:solidFill>
                    <a:srgbClr val="FFFFFF"/>
                  </a:solidFill>
                </a:uFill>
                <a:latin typeface="Helvetica Light"/>
                <a:ea typeface="Helvetica Light"/>
              </a:rPr>
              <a:t>  (2013) ApJ  771 51</a:t>
            </a:r>
            <a:endParaRPr lang="en-US" sz="17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6901429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CustomShape 1"/>
          <p:cNvSpPr/>
          <p:nvPr/>
        </p:nvSpPr>
        <p:spPr>
          <a:xfrm>
            <a:off x="669600" y="312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Critical Endpoint in QCD</a:t>
            </a:r>
            <a:endParaRPr lang="en-US" sz="4800" b="0" strike="noStrike" spc="-1">
              <a:solidFill>
                <a:srgbClr val="000000"/>
              </a:solidFill>
              <a:uFill>
                <a:solidFill>
                  <a:srgbClr val="FFFFFF"/>
                </a:solidFill>
              </a:uFill>
              <a:latin typeface="Arial"/>
            </a:endParaRPr>
          </a:p>
        </p:txBody>
      </p:sp>
      <p:pic>
        <p:nvPicPr>
          <p:cNvPr id="454" name="QCDPhaseDiagram.png"/>
          <p:cNvPicPr/>
          <p:nvPr/>
        </p:nvPicPr>
        <p:blipFill>
          <a:blip r:embed="rId2"/>
          <a:stretch/>
        </p:blipFill>
        <p:spPr>
          <a:xfrm>
            <a:off x="964440" y="1559160"/>
            <a:ext cx="7252920" cy="5164200"/>
          </a:xfrm>
          <a:prstGeom prst="rect">
            <a:avLst/>
          </a:prstGeom>
          <a:ln w="12600">
            <a:noFill/>
          </a:ln>
        </p:spPr>
      </p:pic>
      <p:sp>
        <p:nvSpPr>
          <p:cNvPr id="455" name="CustomShape 2"/>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456" name="CustomShape 3"/>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68701226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CustomShape 1"/>
          <p:cNvSpPr/>
          <p:nvPr/>
        </p:nvSpPr>
        <p:spPr>
          <a:xfrm>
            <a:off x="231840" y="281880"/>
            <a:ext cx="8702640" cy="6220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800" b="0" strike="noStrike" spc="-1">
                <a:solidFill>
                  <a:srgbClr val="000000"/>
                </a:solidFill>
                <a:uFill>
                  <a:solidFill>
                    <a:srgbClr val="FFFFFF"/>
                  </a:solidFill>
                </a:uFill>
                <a:latin typeface="Helvetica Light"/>
                <a:ea typeface="DejaVu Sans"/>
              </a:rPr>
              <a:t>Support a CEP in QCD phase diagram with Astrophysics?</a:t>
            </a:r>
            <a:endParaRPr lang="en-US" sz="2800" b="0" strike="noStrike" spc="-1">
              <a:solidFill>
                <a:srgbClr val="000000"/>
              </a:solidFill>
              <a:uFill>
                <a:solidFill>
                  <a:srgbClr val="FFFFFF"/>
                </a:solidFill>
              </a:uFill>
              <a:latin typeface="Arial"/>
            </a:endParaRPr>
          </a:p>
        </p:txBody>
      </p:sp>
      <p:sp>
        <p:nvSpPr>
          <p:cNvPr id="458" name="CustomShape 2"/>
          <p:cNvSpPr/>
          <p:nvPr/>
        </p:nvSpPr>
        <p:spPr>
          <a:xfrm>
            <a:off x="248040" y="6267240"/>
            <a:ext cx="8677440" cy="2962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400" b="1" strike="noStrike" spc="-1">
                <a:solidFill>
                  <a:srgbClr val="000000"/>
                </a:solidFill>
                <a:uFill>
                  <a:solidFill>
                    <a:srgbClr val="FFFFFF"/>
                  </a:solidFill>
                </a:uFill>
                <a:latin typeface="Helvetica Neue"/>
                <a:ea typeface="DejaVu Sans"/>
              </a:rPr>
              <a:t>Crossover at finite T (Lattice QCD) + First order at zero T (Astrophysics) </a:t>
            </a:r>
            <a:endParaRPr lang="en-US" sz="1400" b="0" strike="noStrike" spc="-1">
              <a:solidFill>
                <a:srgbClr val="000000"/>
              </a:solidFill>
              <a:uFill>
                <a:solidFill>
                  <a:srgbClr val="FFFFFF"/>
                </a:solidFill>
              </a:uFill>
              <a:latin typeface="Arial"/>
            </a:endParaRPr>
          </a:p>
          <a:p>
            <a:pPr>
              <a:lnSpc>
                <a:spcPct val="100000"/>
              </a:lnSpc>
            </a:pPr>
            <a:r>
              <a:rPr lang="en-US" sz="1400" b="1" strike="noStrike" spc="-1">
                <a:solidFill>
                  <a:srgbClr val="000000"/>
                </a:solidFill>
                <a:uFill>
                  <a:solidFill>
                    <a:srgbClr val="FFFFFF"/>
                  </a:solidFill>
                </a:uFill>
                <a:latin typeface="Helvetica Neue"/>
                <a:ea typeface="DejaVu Sans"/>
              </a:rPr>
              <a:t>=&gt; Critical endpoint exists!</a:t>
            </a:r>
            <a:endParaRPr lang="en-US" sz="1400" b="0" strike="noStrike" spc="-1">
              <a:solidFill>
                <a:srgbClr val="000000"/>
              </a:solidFill>
              <a:uFill>
                <a:solidFill>
                  <a:srgbClr val="FFFFFF"/>
                </a:solidFill>
              </a:uFill>
              <a:latin typeface="Arial"/>
            </a:endParaRPr>
          </a:p>
        </p:txBody>
      </p:sp>
      <p:pic>
        <p:nvPicPr>
          <p:cNvPr id="459" name="Picture 332"/>
          <p:cNvPicPr/>
          <p:nvPr/>
        </p:nvPicPr>
        <p:blipFill>
          <a:blip r:embed="rId3"/>
          <a:stretch/>
        </p:blipFill>
        <p:spPr>
          <a:xfrm>
            <a:off x="316440" y="1153440"/>
            <a:ext cx="8551080" cy="4977000"/>
          </a:xfrm>
          <a:prstGeom prst="rect">
            <a:avLst/>
          </a:prstGeom>
          <a:ln>
            <a:noFill/>
          </a:ln>
        </p:spPr>
      </p:pic>
      <p:sp>
        <p:nvSpPr>
          <p:cNvPr id="460" name="CustomShape 3"/>
          <p:cNvSpPr/>
          <p:nvPr/>
        </p:nvSpPr>
        <p:spPr>
          <a:xfrm>
            <a:off x="3981600" y="5722920"/>
            <a:ext cx="3457800" cy="30528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40" b="1" strike="noStrike" spc="-1">
                <a:solidFill>
                  <a:srgbClr val="579D1C"/>
                </a:solidFill>
                <a:uFill>
                  <a:solidFill>
                    <a:srgbClr val="FFFFFF"/>
                  </a:solidFill>
                </a:uFill>
                <a:latin typeface="Arial"/>
                <a:ea typeface="DejaVu Sans"/>
              </a:rPr>
              <a:t>A. Ohnishi @ SQM-2015 in Dubna</a:t>
            </a:r>
            <a:endParaRPr lang="en-US" sz="1640" b="0" strike="noStrike" spc="-1">
              <a:solidFill>
                <a:srgbClr val="000000"/>
              </a:solidFill>
              <a:uFill>
                <a:solidFill>
                  <a:srgbClr val="FFFFFF"/>
                </a:solidFill>
              </a:uFill>
              <a:latin typeface="Arial"/>
            </a:endParaRPr>
          </a:p>
        </p:txBody>
      </p:sp>
      <p:sp>
        <p:nvSpPr>
          <p:cNvPr id="461" name="CustomShape 4"/>
          <p:cNvSpPr/>
          <p:nvPr/>
        </p:nvSpPr>
        <p:spPr>
          <a:xfrm>
            <a:off x="3948480" y="5722560"/>
            <a:ext cx="3560040" cy="324000"/>
          </a:xfrm>
          <a:custGeom>
            <a:avLst/>
            <a:gdLst/>
            <a:ahLst/>
            <a:cxnLst/>
            <a:rect l="l" t="t" r="r" b="b"/>
            <a:pathLst>
              <a:path w="9910" h="921">
                <a:moveTo>
                  <a:pt x="3" y="0"/>
                </a:moveTo>
                <a:cubicBezTo>
                  <a:pt x="1" y="0"/>
                  <a:pt x="0" y="1"/>
                  <a:pt x="0" y="3"/>
                </a:cubicBezTo>
                <a:lnTo>
                  <a:pt x="0" y="917"/>
                </a:lnTo>
                <a:cubicBezTo>
                  <a:pt x="0" y="918"/>
                  <a:pt x="1" y="920"/>
                  <a:pt x="3" y="920"/>
                </a:cubicBezTo>
                <a:lnTo>
                  <a:pt x="9906" y="920"/>
                </a:lnTo>
                <a:cubicBezTo>
                  <a:pt x="9907" y="920"/>
                  <a:pt x="9909" y="918"/>
                  <a:pt x="9909" y="917"/>
                </a:cubicBezTo>
                <a:lnTo>
                  <a:pt x="9909" y="3"/>
                </a:lnTo>
                <a:cubicBezTo>
                  <a:pt x="9909" y="1"/>
                  <a:pt x="9907" y="0"/>
                  <a:pt x="9906" y="0"/>
                </a:cubicBezTo>
                <a:lnTo>
                  <a:pt x="3" y="0"/>
                </a:lnTo>
              </a:path>
            </a:pathLst>
          </a:custGeom>
          <a:noFill/>
          <a:ln w="36720">
            <a:solidFill>
              <a:srgbClr val="009900"/>
            </a:solidFill>
            <a:roun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8858012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 name="CustomShape 1"/>
          <p:cNvSpPr/>
          <p:nvPr/>
        </p:nvSpPr>
        <p:spPr>
          <a:xfrm>
            <a:off x="669600" y="21132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3400" b="0" strike="noStrike" spc="-1">
                <a:solidFill>
                  <a:srgbClr val="000000"/>
                </a:solidFill>
                <a:uFill>
                  <a:solidFill>
                    <a:srgbClr val="FFFFFF"/>
                  </a:solidFill>
                </a:uFill>
                <a:latin typeface="Helvetica Light"/>
                <a:ea typeface="Helvetica Light"/>
              </a:rPr>
              <a:t>Neutron Star Twins and the AHP scheme</a:t>
            </a:r>
            <a:endParaRPr lang="en-US" sz="3400" b="0" strike="noStrike" spc="-1">
              <a:solidFill>
                <a:srgbClr val="000000"/>
              </a:solidFill>
              <a:uFill>
                <a:solidFill>
                  <a:srgbClr val="FFFFFF"/>
                </a:solidFill>
              </a:uFill>
              <a:latin typeface="Arial"/>
            </a:endParaRPr>
          </a:p>
        </p:txBody>
      </p:sp>
      <p:sp>
        <p:nvSpPr>
          <p:cNvPr id="463" name="CustomShape 2"/>
          <p:cNvSpPr/>
          <p:nvPr/>
        </p:nvSpPr>
        <p:spPr>
          <a:xfrm>
            <a:off x="669600" y="1523880"/>
            <a:ext cx="3734640" cy="4404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216000" indent="-208800" algn="just">
              <a:lnSpc>
                <a:spcPct val="100000"/>
              </a:lnSpc>
              <a:buClr>
                <a:srgbClr val="000000"/>
              </a:buClr>
              <a:buSzPct val="75000"/>
              <a:buFont typeface="Arial"/>
              <a:buChar char="•"/>
            </a:pPr>
            <a:r>
              <a:rPr lang="en-US" sz="1600" b="0" strike="noStrike" spc="-1">
                <a:solidFill>
                  <a:srgbClr val="000000"/>
                </a:solidFill>
                <a:uFill>
                  <a:solidFill>
                    <a:srgbClr val="FFFFFF"/>
                  </a:solidFill>
                </a:uFill>
                <a:latin typeface="Helvetica Light"/>
                <a:ea typeface="Helvetica Light"/>
              </a:rPr>
              <a:t>First order PT can lead to a stable branch of hybrid stars with quark matter cores which, depending on the size of the “latent heat” (jump in energy density), can even be disconnected from the hadronic one by an unstable branch → “</a:t>
            </a:r>
            <a:r>
              <a:rPr lang="en-US" sz="1600" b="1" strike="noStrike" spc="-1">
                <a:solidFill>
                  <a:srgbClr val="000000"/>
                </a:solidFill>
                <a:uFill>
                  <a:solidFill>
                    <a:srgbClr val="FFFFFF"/>
                  </a:solidFill>
                </a:uFill>
                <a:latin typeface="Helvetica Light"/>
                <a:ea typeface="Helvetica Light"/>
              </a:rPr>
              <a:t>third family of CS</a:t>
            </a:r>
            <a:r>
              <a:rPr lang="en-US" sz="1600" b="0" strike="noStrike" spc="-1">
                <a:solidFill>
                  <a:srgbClr val="000000"/>
                </a:solidFill>
                <a:uFill>
                  <a:solidFill>
                    <a:srgbClr val="FFFFFF"/>
                  </a:solidFill>
                </a:uFill>
                <a:latin typeface="Helvetica Light"/>
                <a:ea typeface="Helvetica Light"/>
              </a:rPr>
              <a:t>”.</a:t>
            </a:r>
            <a:endParaRPr lang="en-US" sz="1600" b="0" strike="noStrike" spc="-1">
              <a:solidFill>
                <a:srgbClr val="000000"/>
              </a:solidFill>
              <a:uFill>
                <a:solidFill>
                  <a:srgbClr val="FFFFFF"/>
                </a:solidFill>
              </a:uFill>
              <a:latin typeface="Arial"/>
            </a:endParaRPr>
          </a:p>
          <a:p>
            <a:pPr algn="just">
              <a:lnSpc>
                <a:spcPct val="100000"/>
              </a:lnSpc>
            </a:pPr>
            <a:endParaRPr lang="en-US" sz="1600" b="0" strike="noStrike" spc="-1">
              <a:solidFill>
                <a:srgbClr val="000000"/>
              </a:solidFill>
              <a:uFill>
                <a:solidFill>
                  <a:srgbClr val="FFFFFF"/>
                </a:solidFill>
              </a:uFill>
              <a:latin typeface="Arial"/>
            </a:endParaRPr>
          </a:p>
          <a:p>
            <a:pPr marL="216000" indent="-208800" algn="just">
              <a:lnSpc>
                <a:spcPct val="100000"/>
              </a:lnSpc>
              <a:buClr>
                <a:srgbClr val="000000"/>
              </a:buClr>
              <a:buSzPct val="75000"/>
              <a:buFont typeface="Arial"/>
              <a:buChar char="•"/>
            </a:pPr>
            <a:r>
              <a:rPr lang="en-US" sz="1600" b="0" strike="noStrike" spc="-1">
                <a:solidFill>
                  <a:srgbClr val="000000"/>
                </a:solidFill>
                <a:uFill>
                  <a:solidFill>
                    <a:srgbClr val="FFFFFF"/>
                  </a:solidFill>
                </a:uFill>
                <a:latin typeface="Helvetica Light"/>
                <a:ea typeface="Helvetica Light"/>
              </a:rPr>
              <a:t>Measuring two </a:t>
            </a:r>
            <a:r>
              <a:rPr lang="en-US" sz="1600" b="1" strike="noStrike" spc="-1">
                <a:solidFill>
                  <a:srgbClr val="000000"/>
                </a:solidFill>
                <a:uFill>
                  <a:solidFill>
                    <a:srgbClr val="FFFFFF"/>
                  </a:solidFill>
                </a:uFill>
                <a:latin typeface="Helvetica Light"/>
                <a:ea typeface="Helvetica Light"/>
              </a:rPr>
              <a:t>disconnected populations</a:t>
            </a:r>
            <a:r>
              <a:rPr lang="en-US" sz="1600" b="0" strike="noStrike" spc="-1">
                <a:solidFill>
                  <a:srgbClr val="000000"/>
                </a:solidFill>
                <a:uFill>
                  <a:solidFill>
                    <a:srgbClr val="FFFFFF"/>
                  </a:solidFill>
                </a:uFill>
                <a:latin typeface="Helvetica Light"/>
                <a:ea typeface="Helvetica Light"/>
              </a:rPr>
              <a:t> of compact stars in the M-R diagram would represent </a:t>
            </a:r>
            <a:r>
              <a:rPr lang="en-US" sz="1600" b="1" strike="noStrike" spc="-1">
                <a:solidFill>
                  <a:srgbClr val="000000"/>
                </a:solidFill>
                <a:uFill>
                  <a:solidFill>
                    <a:srgbClr val="FFFFFF"/>
                  </a:solidFill>
                </a:uFill>
                <a:latin typeface="Helvetica Light"/>
                <a:ea typeface="Helvetica Light"/>
              </a:rPr>
              <a:t>the detection of a first order phase transition</a:t>
            </a:r>
            <a:r>
              <a:rPr lang="en-US" sz="1600" b="0" strike="noStrike" spc="-1">
                <a:solidFill>
                  <a:srgbClr val="000000"/>
                </a:solidFill>
                <a:uFill>
                  <a:solidFill>
                    <a:srgbClr val="FFFFFF"/>
                  </a:solidFill>
                </a:uFill>
                <a:latin typeface="Helvetica Light"/>
                <a:ea typeface="Helvetica Light"/>
              </a:rPr>
              <a:t> in compact star matter and thus the indirect proof for the existence of a </a:t>
            </a:r>
            <a:r>
              <a:rPr lang="en-US" sz="1600" b="1" strike="noStrike" spc="-1">
                <a:solidFill>
                  <a:srgbClr val="000000"/>
                </a:solidFill>
                <a:uFill>
                  <a:solidFill>
                    <a:srgbClr val="FFFFFF"/>
                  </a:solidFill>
                </a:uFill>
                <a:latin typeface="Helvetica Light"/>
                <a:ea typeface="Helvetica Light"/>
              </a:rPr>
              <a:t>critical endpoint (CEP) in the QCD phase diagram</a:t>
            </a:r>
            <a:r>
              <a:rPr lang="en-US" sz="1600" b="0" strike="noStrike" spc="-1">
                <a:solidFill>
                  <a:srgbClr val="000000"/>
                </a:solidFill>
                <a:uFill>
                  <a:solidFill>
                    <a:srgbClr val="FFFFFF"/>
                  </a:solidFill>
                </a:uFill>
                <a:latin typeface="Helvetica Light"/>
                <a:ea typeface="Helvetica Light"/>
              </a:rPr>
              <a:t>!</a:t>
            </a:r>
            <a:endParaRPr lang="en-US" sz="1600" b="0" strike="noStrike" spc="-1">
              <a:solidFill>
                <a:srgbClr val="000000"/>
              </a:solidFill>
              <a:uFill>
                <a:solidFill>
                  <a:srgbClr val="FFFFFF"/>
                </a:solidFill>
              </a:uFill>
              <a:latin typeface="Arial"/>
            </a:endParaRPr>
          </a:p>
        </p:txBody>
      </p:sp>
      <p:pic>
        <p:nvPicPr>
          <p:cNvPr id="464" name="EoS_AHP.png"/>
          <p:cNvPicPr/>
          <p:nvPr/>
        </p:nvPicPr>
        <p:blipFill>
          <a:blip r:embed="rId2"/>
          <a:stretch/>
        </p:blipFill>
        <p:spPr>
          <a:xfrm>
            <a:off x="4688280" y="1464480"/>
            <a:ext cx="3701520" cy="2662920"/>
          </a:xfrm>
          <a:prstGeom prst="rect">
            <a:avLst/>
          </a:prstGeom>
          <a:ln w="12600">
            <a:noFill/>
          </a:ln>
        </p:spPr>
      </p:pic>
      <p:pic>
        <p:nvPicPr>
          <p:cNvPr id="465" name="MvsR_AHP.png"/>
          <p:cNvPicPr/>
          <p:nvPr/>
        </p:nvPicPr>
        <p:blipFill>
          <a:blip r:embed="rId3"/>
          <a:stretch/>
        </p:blipFill>
        <p:spPr>
          <a:xfrm>
            <a:off x="4973760" y="4143240"/>
            <a:ext cx="3413160" cy="2453760"/>
          </a:xfrm>
          <a:prstGeom prst="rect">
            <a:avLst/>
          </a:prstGeom>
          <a:ln w="12600">
            <a:noFill/>
          </a:ln>
        </p:spPr>
      </p:pic>
      <p:sp>
        <p:nvSpPr>
          <p:cNvPr id="466" name="CustomShape 3"/>
          <p:cNvSpPr/>
          <p:nvPr/>
        </p:nvSpPr>
        <p:spPr>
          <a:xfrm>
            <a:off x="503280" y="6031800"/>
            <a:ext cx="4247640" cy="63504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nSpc>
                <a:spcPct val="100000"/>
              </a:lnSpc>
            </a:pPr>
            <a:r>
              <a:rPr lang="en-US" sz="1700" b="1" strike="noStrike" spc="-1">
                <a:solidFill>
                  <a:srgbClr val="000000"/>
                </a:solidFill>
                <a:uFill>
                  <a:solidFill>
                    <a:srgbClr val="FFFFFF"/>
                  </a:solidFill>
                </a:uFill>
                <a:latin typeface="Helvetica Light"/>
                <a:ea typeface="Helvetica Light"/>
              </a:rPr>
              <a:t>Alford, Han, Prakash, </a:t>
            </a:r>
            <a:endParaRPr lang="en-US" sz="1700" b="0" strike="noStrike" spc="-1">
              <a:solidFill>
                <a:srgbClr val="000000"/>
              </a:solidFill>
              <a:uFill>
                <a:solidFill>
                  <a:srgbClr val="FFFFFF"/>
                </a:solidFill>
              </a:uFill>
              <a:latin typeface="Arial"/>
            </a:endParaRPr>
          </a:p>
          <a:p>
            <a:pPr>
              <a:lnSpc>
                <a:spcPct val="100000"/>
              </a:lnSpc>
            </a:pPr>
            <a:r>
              <a:rPr lang="en-US" sz="1700" b="1" strike="noStrike" spc="-1">
                <a:solidFill>
                  <a:srgbClr val="000000"/>
                </a:solidFill>
                <a:uFill>
                  <a:solidFill>
                    <a:srgbClr val="FFFFFF"/>
                  </a:solidFill>
                </a:uFill>
                <a:latin typeface="Helvetica Light"/>
                <a:ea typeface="Helvetica Light"/>
              </a:rPr>
              <a:t>Phys. Rev. D 88, 083013 (2013) </a:t>
            </a:r>
            <a:endParaRPr lang="en-US" sz="1700" b="0" strike="noStrike" spc="-1">
              <a:solidFill>
                <a:srgbClr val="000000"/>
              </a:solidFill>
              <a:uFill>
                <a:solidFill>
                  <a:srgbClr val="FFFFFF"/>
                </a:solidFill>
              </a:uFill>
              <a:latin typeface="Arial"/>
            </a:endParaRPr>
          </a:p>
        </p:txBody>
      </p:sp>
      <p:sp>
        <p:nvSpPr>
          <p:cNvPr id="467" name="CustomShape 4"/>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468" name="CustomShape 5"/>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18865028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CustomShape 1"/>
          <p:cNvSpPr/>
          <p:nvPr/>
        </p:nvSpPr>
        <p:spPr>
          <a:xfrm>
            <a:off x="330840" y="253440"/>
            <a:ext cx="8490600" cy="62892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000" b="0" strike="noStrike" spc="-1">
                <a:solidFill>
                  <a:srgbClr val="6666FF"/>
                </a:solidFill>
                <a:uFill>
                  <a:solidFill>
                    <a:srgbClr val="FFFFFF"/>
                  </a:solidFill>
                </a:uFill>
                <a:latin typeface="Arial"/>
                <a:ea typeface="DejaVu Sans"/>
              </a:rPr>
              <a:t>Key fact: Mass “twins” ↔ 1</a:t>
            </a:r>
            <a:r>
              <a:rPr lang="en-US" sz="4000" b="0" strike="noStrike" spc="-1" baseline="33000">
                <a:solidFill>
                  <a:srgbClr val="6666FF"/>
                </a:solidFill>
                <a:uFill>
                  <a:solidFill>
                    <a:srgbClr val="FFFFFF"/>
                  </a:solidFill>
                </a:uFill>
                <a:latin typeface="Arial"/>
                <a:ea typeface="DejaVu Sans"/>
              </a:rPr>
              <a:t>st </a:t>
            </a:r>
            <a:r>
              <a:rPr lang="en-US" sz="4000" b="0" strike="noStrike" spc="-1">
                <a:solidFill>
                  <a:srgbClr val="6666FF"/>
                </a:solidFill>
                <a:uFill>
                  <a:solidFill>
                    <a:srgbClr val="FFFFFF"/>
                  </a:solidFill>
                </a:uFill>
                <a:latin typeface="Arial"/>
                <a:ea typeface="DejaVu Sans"/>
              </a:rPr>
              <a:t>order PT</a:t>
            </a:r>
            <a:endParaRPr lang="en-US" sz="4000" b="0" strike="noStrike" spc="-1">
              <a:solidFill>
                <a:srgbClr val="000000"/>
              </a:solidFill>
              <a:uFill>
                <a:solidFill>
                  <a:srgbClr val="FFFFFF"/>
                </a:solidFill>
              </a:uFill>
              <a:latin typeface="Arial"/>
            </a:endParaRPr>
          </a:p>
        </p:txBody>
      </p:sp>
      <p:sp>
        <p:nvSpPr>
          <p:cNvPr id="470" name="CustomShape 2"/>
          <p:cNvSpPr/>
          <p:nvPr/>
        </p:nvSpPr>
        <p:spPr>
          <a:xfrm>
            <a:off x="248760" y="248760"/>
            <a:ext cx="8625600" cy="700920"/>
          </a:xfrm>
          <a:custGeom>
            <a:avLst/>
            <a:gdLst/>
            <a:ahLst/>
            <a:cxnLst/>
            <a:rect l="l" t="t" r="r" b="b"/>
            <a:pathLst>
              <a:path w="1" h="1">
                <a:moveTo>
                  <a:pt x="0" y="0"/>
                </a:moveTo>
                <a:lnTo>
                  <a:pt x="1" y="0"/>
                </a:lnTo>
                <a:lnTo>
                  <a:pt x="1" y="1"/>
                </a:lnTo>
                <a:lnTo>
                  <a:pt x="0" y="1"/>
                </a:lnTo>
                <a:lnTo>
                  <a:pt x="0" y="0"/>
                </a:lnTo>
                <a:close/>
              </a:path>
            </a:pathLst>
          </a:custGeom>
          <a:noFill/>
          <a:ln w="36720">
            <a:solidFill>
              <a:srgbClr val="6666FF"/>
            </a:solidFill>
            <a:round/>
          </a:ln>
        </p:spPr>
        <p:style>
          <a:lnRef idx="0">
            <a:scrgbClr r="0" g="0" b="0"/>
          </a:lnRef>
          <a:fillRef idx="0">
            <a:scrgbClr r="0" g="0" b="0"/>
          </a:fillRef>
          <a:effectRef idx="0">
            <a:scrgbClr r="0" g="0" b="0"/>
          </a:effectRef>
          <a:fontRef idx="minor"/>
        </p:style>
      </p:sp>
      <p:pic>
        <p:nvPicPr>
          <p:cNvPr id="471" name="Picture 470"/>
          <p:cNvPicPr/>
          <p:nvPr/>
        </p:nvPicPr>
        <p:blipFill>
          <a:blip r:embed="rId3"/>
          <a:stretch/>
        </p:blipFill>
        <p:spPr>
          <a:xfrm>
            <a:off x="330840" y="1160280"/>
            <a:ext cx="8543880" cy="3981600"/>
          </a:xfrm>
          <a:prstGeom prst="rect">
            <a:avLst/>
          </a:prstGeom>
          <a:ln>
            <a:noFill/>
          </a:ln>
        </p:spPr>
      </p:pic>
      <p:sp>
        <p:nvSpPr>
          <p:cNvPr id="472" name="CustomShape 3"/>
          <p:cNvSpPr/>
          <p:nvPr/>
        </p:nvSpPr>
        <p:spPr>
          <a:xfrm>
            <a:off x="377280" y="5138388"/>
            <a:ext cx="8447040" cy="1392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2000" b="1" strike="noStrike" spc="-1" dirty="0">
                <a:solidFill>
                  <a:srgbClr val="000000"/>
                </a:solidFill>
                <a:uFill>
                  <a:solidFill>
                    <a:srgbClr val="FFFFFF"/>
                  </a:solidFill>
                </a:uFill>
                <a:latin typeface="Arial"/>
                <a:ea typeface="DejaVu Sans"/>
              </a:rPr>
              <a:t>Systematic Classification </a:t>
            </a:r>
            <a:r>
              <a:rPr lang="en-US" sz="2000" b="1" strike="noStrike" spc="-1" dirty="0">
                <a:solidFill>
                  <a:srgbClr val="579D1C"/>
                </a:solidFill>
                <a:uFill>
                  <a:solidFill>
                    <a:srgbClr val="FFFFFF"/>
                  </a:solidFill>
                </a:uFill>
                <a:latin typeface="Arial"/>
                <a:ea typeface="DejaVu Sans"/>
              </a:rPr>
              <a:t>[Alford, Han, Prakash: PRD88, 083013 (2013)]</a:t>
            </a:r>
            <a:endParaRPr lang="en-US" sz="2000" b="0" strike="noStrike" spc="-1" dirty="0">
              <a:solidFill>
                <a:srgbClr val="000000"/>
              </a:solidFill>
              <a:uFill>
                <a:solidFill>
                  <a:srgbClr val="FFFFFF"/>
                </a:solidFill>
              </a:uFill>
              <a:latin typeface="Arial"/>
            </a:endParaRPr>
          </a:p>
          <a:p>
            <a:pPr>
              <a:lnSpc>
                <a:spcPct val="100000"/>
              </a:lnSpc>
            </a:pPr>
            <a:r>
              <a:rPr lang="en-US" sz="2000" b="1" strike="noStrike" spc="-1" dirty="0">
                <a:solidFill>
                  <a:srgbClr val="000000"/>
                </a:solidFill>
                <a:uFill>
                  <a:solidFill>
                    <a:srgbClr val="FFFFFF"/>
                  </a:solidFill>
                </a:uFill>
                <a:latin typeface="Arial"/>
                <a:ea typeface="DejaVu Sans"/>
              </a:rPr>
              <a:t>  </a:t>
            </a:r>
            <a:endParaRPr lang="en-US" sz="2000" b="0" strike="noStrike" spc="-1" dirty="0">
              <a:solidFill>
                <a:srgbClr val="000000"/>
              </a:solidFill>
              <a:uFill>
                <a:solidFill>
                  <a:srgbClr val="FFFFFF"/>
                </a:solidFill>
              </a:uFill>
              <a:latin typeface="Arial"/>
            </a:endParaRPr>
          </a:p>
          <a:p>
            <a:pPr>
              <a:lnSpc>
                <a:spcPct val="100000"/>
              </a:lnSpc>
            </a:pPr>
            <a:r>
              <a:rPr lang="en-US" sz="2600" b="1" strike="noStrike" spc="-1" dirty="0" smtClean="0">
                <a:solidFill>
                  <a:srgbClr val="000000"/>
                </a:solidFill>
                <a:uFill>
                  <a:solidFill>
                    <a:srgbClr val="FFFFFF"/>
                  </a:solidFill>
                </a:uFill>
                <a:latin typeface="Arial"/>
                <a:ea typeface="DejaVu Sans"/>
              </a:rPr>
              <a:t> </a:t>
            </a:r>
            <a:r>
              <a:rPr lang="en-US" sz="2600" b="1" strike="noStrike" spc="-1" dirty="0" err="1" smtClean="0">
                <a:solidFill>
                  <a:srgbClr val="000000"/>
                </a:solidFill>
                <a:uFill>
                  <a:solidFill>
                    <a:srgbClr val="FFFFFF"/>
                  </a:solidFill>
                </a:uFill>
                <a:latin typeface="Arial"/>
                <a:ea typeface="DejaVu Sans"/>
              </a:rPr>
              <a:t>EoS</a:t>
            </a:r>
            <a:r>
              <a:rPr lang="en-US" sz="2600" b="1" strike="noStrike" spc="-1" dirty="0" smtClean="0">
                <a:solidFill>
                  <a:srgbClr val="000000"/>
                </a:solidFill>
                <a:uFill>
                  <a:solidFill>
                    <a:srgbClr val="FFFFFF"/>
                  </a:solidFill>
                </a:uFill>
                <a:latin typeface="Arial"/>
                <a:ea typeface="DejaVu Sans"/>
              </a:rPr>
              <a:t>  </a:t>
            </a:r>
            <a:r>
              <a:rPr lang="en-US" sz="2600" b="1" strike="noStrike" spc="-1" dirty="0">
                <a:solidFill>
                  <a:srgbClr val="000000"/>
                </a:solidFill>
                <a:uFill>
                  <a:solidFill>
                    <a:srgbClr val="FFFFFF"/>
                  </a:solidFill>
                </a:uFill>
                <a:latin typeface="Arial"/>
                <a:ea typeface="DejaVu Sans"/>
              </a:rPr>
              <a:t>P(</a:t>
            </a:r>
            <a:r>
              <a:rPr lang="en-US" sz="2600" b="1" strike="noStrike" spc="-1" dirty="0" err="1">
                <a:solidFill>
                  <a:srgbClr val="000000"/>
                </a:solidFill>
                <a:uFill>
                  <a:solidFill>
                    <a:srgbClr val="FFFFFF"/>
                  </a:solidFill>
                </a:uFill>
                <a:latin typeface="Arial"/>
                <a:ea typeface="Arial"/>
              </a:rPr>
              <a:t>ε</a:t>
            </a:r>
            <a:r>
              <a:rPr lang="en-US" sz="2600" b="1" strike="noStrike" spc="-1" dirty="0">
                <a:solidFill>
                  <a:srgbClr val="000000"/>
                </a:solidFill>
                <a:uFill>
                  <a:solidFill>
                    <a:srgbClr val="FFFFFF"/>
                  </a:solidFill>
                </a:uFill>
                <a:latin typeface="Arial"/>
                <a:ea typeface="Arial"/>
              </a:rPr>
              <a:t>)  &lt;--&gt; Compact star phenomenology  M(R</a:t>
            </a:r>
            <a:r>
              <a:rPr lang="en-US" sz="2600" b="1" strike="noStrike" spc="-1" dirty="0" smtClean="0">
                <a:solidFill>
                  <a:srgbClr val="000000"/>
                </a:solidFill>
                <a:uFill>
                  <a:solidFill>
                    <a:srgbClr val="FFFFFF"/>
                  </a:solidFill>
                </a:uFill>
                <a:latin typeface="Arial"/>
                <a:ea typeface="Arial"/>
              </a:rPr>
              <a:t>)</a:t>
            </a:r>
          </a:p>
          <a:p>
            <a:pPr>
              <a:lnSpc>
                <a:spcPct val="93000"/>
              </a:lnSpc>
            </a:pPr>
            <a:endParaRPr lang="en-US" sz="2600" spc="-1" dirty="0">
              <a:solidFill>
                <a:srgbClr val="000000"/>
              </a:solidFill>
              <a:uFill>
                <a:solidFill>
                  <a:srgbClr val="FFFFFF"/>
                </a:solidFill>
              </a:uFill>
              <a:latin typeface="Arial"/>
            </a:endParaRPr>
          </a:p>
          <a:p>
            <a:pPr>
              <a:lnSpc>
                <a:spcPct val="93000"/>
              </a:lnSpc>
            </a:pPr>
            <a:r>
              <a:rPr lang="en-US" sz="1600" b="1" strike="noStrike" spc="-1" dirty="0" smtClean="0">
                <a:solidFill>
                  <a:srgbClr val="000000"/>
                </a:solidFill>
                <a:uFill>
                  <a:solidFill>
                    <a:srgbClr val="FFFFFF"/>
                  </a:solidFill>
                </a:uFill>
                <a:latin typeface="Arial"/>
                <a:ea typeface="Arial"/>
              </a:rPr>
              <a:t>Most </a:t>
            </a:r>
            <a:r>
              <a:rPr lang="en-US" sz="1600" b="1" strike="noStrike" spc="-1" dirty="0">
                <a:solidFill>
                  <a:srgbClr val="000000"/>
                </a:solidFill>
                <a:uFill>
                  <a:solidFill>
                    <a:srgbClr val="FFFFFF"/>
                  </a:solidFill>
                </a:uFill>
                <a:latin typeface="Arial"/>
                <a:ea typeface="Arial"/>
              </a:rPr>
              <a:t>interesting and clear-cut cases:  (</a:t>
            </a:r>
            <a:r>
              <a:rPr lang="en-US" sz="1600" b="1" strike="noStrike" spc="-1" dirty="0">
                <a:solidFill>
                  <a:srgbClr val="FF3333"/>
                </a:solidFill>
                <a:uFill>
                  <a:solidFill>
                    <a:srgbClr val="FFFFFF"/>
                  </a:solidFill>
                </a:uFill>
                <a:latin typeface="Arial"/>
                <a:ea typeface="Arial"/>
              </a:rPr>
              <a:t>D</a:t>
            </a:r>
            <a:r>
              <a:rPr lang="en-US" sz="1600" b="1" strike="noStrike" spc="-1" dirty="0">
                <a:solidFill>
                  <a:srgbClr val="000000"/>
                </a:solidFill>
                <a:uFill>
                  <a:solidFill>
                    <a:srgbClr val="FFFFFF"/>
                  </a:solidFill>
                </a:uFill>
                <a:latin typeface="Arial"/>
                <a:ea typeface="Arial"/>
              </a:rPr>
              <a:t>)</a:t>
            </a:r>
            <a:r>
              <a:rPr lang="en-US" sz="1600" b="1" strike="noStrike" spc="-1" dirty="0" err="1">
                <a:solidFill>
                  <a:srgbClr val="000000"/>
                </a:solidFill>
                <a:uFill>
                  <a:solidFill>
                    <a:srgbClr val="FFFFFF"/>
                  </a:solidFill>
                </a:uFill>
                <a:latin typeface="Arial"/>
                <a:ea typeface="Arial"/>
              </a:rPr>
              <a:t>isconnected</a:t>
            </a:r>
            <a:r>
              <a:rPr lang="en-US" sz="1600" b="1" strike="noStrike" spc="-1" dirty="0">
                <a:solidFill>
                  <a:srgbClr val="000000"/>
                </a:solidFill>
                <a:uFill>
                  <a:solidFill>
                    <a:srgbClr val="FFFFFF"/>
                  </a:solidFill>
                </a:uFill>
                <a:latin typeface="Arial"/>
                <a:ea typeface="Arial"/>
              </a:rPr>
              <a:t> and (</a:t>
            </a:r>
            <a:r>
              <a:rPr lang="en-US" sz="1600" b="1" strike="noStrike" spc="-1" dirty="0">
                <a:solidFill>
                  <a:srgbClr val="FF3333"/>
                </a:solidFill>
                <a:uFill>
                  <a:solidFill>
                    <a:srgbClr val="FFFFFF"/>
                  </a:solidFill>
                </a:uFill>
                <a:latin typeface="Arial"/>
                <a:ea typeface="Arial"/>
              </a:rPr>
              <a:t>B</a:t>
            </a:r>
            <a:r>
              <a:rPr lang="en-US" sz="1600" b="1" strike="noStrike" spc="-1" dirty="0">
                <a:solidFill>
                  <a:srgbClr val="000000"/>
                </a:solidFill>
                <a:uFill>
                  <a:solidFill>
                    <a:srgbClr val="FFFFFF"/>
                  </a:solidFill>
                </a:uFill>
                <a:latin typeface="Arial"/>
                <a:ea typeface="Arial"/>
              </a:rPr>
              <a:t>)</a:t>
            </a:r>
            <a:r>
              <a:rPr lang="en-US" sz="1600" b="1" strike="noStrike" spc="-1" dirty="0" err="1">
                <a:solidFill>
                  <a:srgbClr val="000000"/>
                </a:solidFill>
                <a:uFill>
                  <a:solidFill>
                    <a:srgbClr val="FFFFFF"/>
                  </a:solidFill>
                </a:uFill>
                <a:latin typeface="Arial"/>
                <a:ea typeface="Arial"/>
              </a:rPr>
              <a:t>oth</a:t>
            </a:r>
            <a:r>
              <a:rPr lang="en-US" sz="1600" b="1" strike="noStrike" spc="-1" dirty="0">
                <a:solidFill>
                  <a:srgbClr val="000000"/>
                </a:solidFill>
                <a:uFill>
                  <a:solidFill>
                    <a:srgbClr val="FFFFFF"/>
                  </a:solidFill>
                </a:uFill>
                <a:latin typeface="Arial"/>
                <a:ea typeface="Arial"/>
              </a:rPr>
              <a:t> – </a:t>
            </a:r>
            <a:r>
              <a:rPr lang="en-US" sz="1600" b="1" strike="noStrike" spc="-1" dirty="0">
                <a:solidFill>
                  <a:srgbClr val="FF3333"/>
                </a:solidFill>
                <a:uFill>
                  <a:solidFill>
                    <a:srgbClr val="FFFFFF"/>
                  </a:solidFill>
                </a:uFill>
                <a:latin typeface="Arial"/>
                <a:ea typeface="Arial"/>
              </a:rPr>
              <a:t>high-mass twins!</a:t>
            </a:r>
            <a:endParaRPr lang="en-US" sz="16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75240518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CustomShape 1"/>
          <p:cNvSpPr/>
          <p:nvPr/>
        </p:nvSpPr>
        <p:spPr>
          <a:xfrm>
            <a:off x="669600" y="312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Compact Star Twins</a:t>
            </a:r>
            <a:endParaRPr lang="en-US" sz="4800" b="0" strike="noStrike" spc="-1">
              <a:solidFill>
                <a:srgbClr val="000000"/>
              </a:solidFill>
              <a:uFill>
                <a:solidFill>
                  <a:srgbClr val="FFFFFF"/>
                </a:solidFill>
              </a:uFill>
              <a:latin typeface="Arial"/>
            </a:endParaRPr>
          </a:p>
          <a:p>
            <a:pPr algn="ctr">
              <a:lnSpc>
                <a:spcPct val="100000"/>
              </a:lnSpc>
            </a:pPr>
            <a:r>
              <a:rPr lang="en-US" sz="2800" b="0" strike="noStrike" spc="-1">
                <a:solidFill>
                  <a:srgbClr val="000000"/>
                </a:solidFill>
                <a:uFill>
                  <a:solidFill>
                    <a:srgbClr val="FFFFFF"/>
                  </a:solidFill>
                </a:uFill>
                <a:latin typeface="Helvetica Light"/>
                <a:ea typeface="Helvetica Light"/>
              </a:rPr>
              <a:t>Third family (disconnected branch)</a:t>
            </a:r>
            <a:endParaRPr lang="en-US" sz="2800" b="0" strike="noStrike" spc="-1">
              <a:solidFill>
                <a:srgbClr val="000000"/>
              </a:solidFill>
              <a:uFill>
                <a:solidFill>
                  <a:srgbClr val="FFFFFF"/>
                </a:solidFill>
              </a:uFill>
              <a:latin typeface="Arial"/>
            </a:endParaRPr>
          </a:p>
        </p:txBody>
      </p:sp>
      <p:pic>
        <p:nvPicPr>
          <p:cNvPr id="474" name="EoS_Twins.png"/>
          <p:cNvPicPr/>
          <p:nvPr/>
        </p:nvPicPr>
        <p:blipFill>
          <a:blip r:embed="rId2"/>
          <a:stretch/>
        </p:blipFill>
        <p:spPr>
          <a:xfrm>
            <a:off x="428400" y="2082600"/>
            <a:ext cx="3430800" cy="3635280"/>
          </a:xfrm>
          <a:prstGeom prst="rect">
            <a:avLst/>
          </a:prstGeom>
          <a:ln w="12600">
            <a:noFill/>
          </a:ln>
        </p:spPr>
      </p:pic>
      <p:pic>
        <p:nvPicPr>
          <p:cNvPr id="475" name="MvsR_Twins.png"/>
          <p:cNvPicPr/>
          <p:nvPr/>
        </p:nvPicPr>
        <p:blipFill>
          <a:blip r:embed="rId3"/>
          <a:stretch/>
        </p:blipFill>
        <p:spPr>
          <a:xfrm>
            <a:off x="3994920" y="2152080"/>
            <a:ext cx="4806000" cy="3575880"/>
          </a:xfrm>
          <a:prstGeom prst="rect">
            <a:avLst/>
          </a:prstGeom>
          <a:ln w="12600">
            <a:noFill/>
          </a:ln>
        </p:spPr>
      </p:pic>
      <p:sp>
        <p:nvSpPr>
          <p:cNvPr id="476" name="CustomShape 2"/>
          <p:cNvSpPr/>
          <p:nvPr/>
        </p:nvSpPr>
        <p:spPr>
          <a:xfrm>
            <a:off x="1786860" y="6181560"/>
            <a:ext cx="5391720" cy="3135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dirty="0">
                <a:solidFill>
                  <a:srgbClr val="000000"/>
                </a:solidFill>
                <a:uFill>
                  <a:solidFill>
                    <a:srgbClr val="FFFFFF"/>
                  </a:solidFill>
                </a:uFill>
                <a:latin typeface="Helvetica Light"/>
                <a:ea typeface="Helvetica Light"/>
              </a:rPr>
              <a:t>Alvarez-Castillo, </a:t>
            </a:r>
            <a:r>
              <a:rPr lang="en-US" sz="1700" b="1" strike="noStrike" spc="-1" dirty="0" err="1">
                <a:solidFill>
                  <a:srgbClr val="000000"/>
                </a:solidFill>
                <a:uFill>
                  <a:solidFill>
                    <a:srgbClr val="FFFFFF"/>
                  </a:solidFill>
                </a:uFill>
                <a:latin typeface="Helvetica Light"/>
                <a:ea typeface="Helvetica Light"/>
              </a:rPr>
              <a:t>Blaschke</a:t>
            </a:r>
            <a:r>
              <a:rPr lang="en-US" sz="1700" b="1" strike="noStrike" spc="-1" dirty="0">
                <a:solidFill>
                  <a:srgbClr val="000000"/>
                </a:solidFill>
                <a:uFill>
                  <a:solidFill>
                    <a:srgbClr val="FFFFFF"/>
                  </a:solidFill>
                </a:uFill>
                <a:latin typeface="Helvetica Light"/>
                <a:ea typeface="Helvetica Light"/>
              </a:rPr>
              <a:t> (2013), </a:t>
            </a:r>
            <a:endParaRPr lang="en-US" sz="1700" b="0" strike="noStrike" spc="-1" dirty="0">
              <a:solidFill>
                <a:srgbClr val="000000"/>
              </a:solidFill>
              <a:uFill>
                <a:solidFill>
                  <a:srgbClr val="FFFFFF"/>
                </a:solidFill>
              </a:uFill>
              <a:latin typeface="Arial"/>
            </a:endParaRPr>
          </a:p>
          <a:p>
            <a:pPr algn="ctr">
              <a:lnSpc>
                <a:spcPct val="100000"/>
              </a:lnSpc>
            </a:pPr>
            <a:r>
              <a:rPr lang="en-US" sz="1700" b="1" strike="noStrike" spc="-1" dirty="0">
                <a:solidFill>
                  <a:srgbClr val="000000"/>
                </a:solidFill>
                <a:uFill>
                  <a:solidFill>
                    <a:srgbClr val="FFFFFF"/>
                  </a:solidFill>
                </a:uFill>
                <a:latin typeface="Helvetica Light"/>
                <a:ea typeface="Helvetica Light"/>
              </a:rPr>
              <a:t>Proceedings of the 17th Conference of Young Scientists and Specialists,</a:t>
            </a:r>
            <a:endParaRPr lang="en-US" sz="1700" b="0" strike="noStrike" spc="-1" dirty="0">
              <a:solidFill>
                <a:srgbClr val="000000"/>
              </a:solidFill>
              <a:uFill>
                <a:solidFill>
                  <a:srgbClr val="FFFFFF"/>
                </a:solidFill>
              </a:uFill>
              <a:latin typeface="Arial"/>
            </a:endParaRPr>
          </a:p>
          <a:p>
            <a:pPr algn="ctr">
              <a:lnSpc>
                <a:spcPct val="100000"/>
              </a:lnSpc>
            </a:pPr>
            <a:r>
              <a:rPr lang="en-US" sz="1700" b="1" strike="noStrike" spc="-1" dirty="0" err="1">
                <a:solidFill>
                  <a:srgbClr val="000000"/>
                </a:solidFill>
                <a:uFill>
                  <a:solidFill>
                    <a:srgbClr val="FFFFFF"/>
                  </a:solidFill>
                </a:uFill>
                <a:latin typeface="Helvetica Light"/>
                <a:ea typeface="Helvetica Light"/>
              </a:rPr>
              <a:t>arXiv</a:t>
            </a:r>
            <a:r>
              <a:rPr lang="en-US" sz="1700" b="1" strike="noStrike" spc="-1" dirty="0">
                <a:solidFill>
                  <a:srgbClr val="000000"/>
                </a:solidFill>
                <a:uFill>
                  <a:solidFill>
                    <a:srgbClr val="FFFFFF"/>
                  </a:solidFill>
                </a:uFill>
                <a:latin typeface="Helvetica Light"/>
                <a:ea typeface="Helvetica Light"/>
              </a:rPr>
              <a:t>: 1304.7758</a:t>
            </a:r>
            <a:endParaRPr lang="en-US" sz="1700" b="0" strike="noStrike" spc="-1" dirty="0">
              <a:solidFill>
                <a:srgbClr val="000000"/>
              </a:solidFill>
              <a:uFill>
                <a:solidFill>
                  <a:srgbClr val="FFFFFF"/>
                </a:solidFill>
              </a:uFill>
              <a:latin typeface="Arial"/>
            </a:endParaRPr>
          </a:p>
        </p:txBody>
      </p:sp>
      <p:sp>
        <p:nvSpPr>
          <p:cNvPr id="477" name="CustomShape 3"/>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478" name="CustomShape 4"/>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66105367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CustomShape 1"/>
          <p:cNvSpPr/>
          <p:nvPr/>
        </p:nvSpPr>
        <p:spPr>
          <a:xfrm>
            <a:off x="849600" y="2580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High Mass Star Twins</a:t>
            </a:r>
            <a:endParaRPr lang="en-US" sz="4800" b="0" strike="noStrike" spc="-1">
              <a:solidFill>
                <a:srgbClr val="000000"/>
              </a:solidFill>
              <a:uFill>
                <a:solidFill>
                  <a:srgbClr val="FFFFFF"/>
                </a:solidFill>
              </a:uFill>
              <a:latin typeface="Arial"/>
            </a:endParaRPr>
          </a:p>
          <a:p>
            <a:pPr algn="ctr">
              <a:lnSpc>
                <a:spcPct val="100000"/>
              </a:lnSpc>
            </a:pPr>
            <a:r>
              <a:rPr lang="en-US" sz="4800" b="0" strike="noStrike" spc="-1">
                <a:solidFill>
                  <a:srgbClr val="000000"/>
                </a:solidFill>
                <a:uFill>
                  <a:solidFill>
                    <a:srgbClr val="FFFFFF"/>
                  </a:solidFill>
                </a:uFill>
                <a:latin typeface="Helvetica Light"/>
                <a:ea typeface="Helvetica Light"/>
              </a:rPr>
              <a:t>Based on multipolytrope</a:t>
            </a:r>
            <a:endParaRPr lang="en-US" sz="4800" b="0" strike="noStrike" spc="-1">
              <a:solidFill>
                <a:srgbClr val="000000"/>
              </a:solidFill>
              <a:uFill>
                <a:solidFill>
                  <a:srgbClr val="FFFFFF"/>
                </a:solidFill>
              </a:uFill>
              <a:latin typeface="Arial"/>
            </a:endParaRPr>
          </a:p>
          <a:p>
            <a:pPr algn="ctr">
              <a:lnSpc>
                <a:spcPct val="100000"/>
              </a:lnSpc>
            </a:pPr>
            <a:r>
              <a:rPr lang="en-US" sz="4800" b="0" strike="noStrike" spc="-1">
                <a:solidFill>
                  <a:srgbClr val="000000"/>
                </a:solidFill>
                <a:uFill>
                  <a:solidFill>
                    <a:srgbClr val="FFFFFF"/>
                  </a:solidFill>
                </a:uFill>
                <a:latin typeface="Helvetica Light"/>
                <a:ea typeface="Helvetica Light"/>
              </a:rPr>
              <a:t>EoS</a:t>
            </a:r>
            <a:endParaRPr lang="en-US" sz="4800" b="0" strike="noStrike" spc="-1">
              <a:solidFill>
                <a:srgbClr val="000000"/>
              </a:solidFill>
              <a:uFill>
                <a:solidFill>
                  <a:srgbClr val="FFFFFF"/>
                </a:solidFill>
              </a:uFill>
              <a:latin typeface="Arial"/>
            </a:endParaRPr>
          </a:p>
        </p:txBody>
      </p:sp>
      <p:sp>
        <p:nvSpPr>
          <p:cNvPr id="480" name="CustomShape 2"/>
          <p:cNvSpPr/>
          <p:nvPr/>
        </p:nvSpPr>
        <p:spPr>
          <a:xfrm>
            <a:off x="1922040" y="5745960"/>
            <a:ext cx="5391720" cy="3135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endParaRPr lang="en-US" sz="1400" b="0" strike="noStrike" spc="-1" dirty="0">
              <a:solidFill>
                <a:srgbClr val="000000"/>
              </a:solidFill>
              <a:uFill>
                <a:solidFill>
                  <a:srgbClr val="FFFFFF"/>
                </a:solidFill>
              </a:uFill>
              <a:latin typeface="Arial"/>
            </a:endParaRPr>
          </a:p>
        </p:txBody>
      </p:sp>
      <p:sp>
        <p:nvSpPr>
          <p:cNvPr id="481" name="CustomShape 3"/>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482" name="CustomShape 4"/>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
        <p:nvSpPr>
          <p:cNvPr id="6" name="CustomShape 2"/>
          <p:cNvSpPr/>
          <p:nvPr/>
        </p:nvSpPr>
        <p:spPr>
          <a:xfrm>
            <a:off x="1922040" y="5745960"/>
            <a:ext cx="5389920" cy="3117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400" b="1" strike="noStrike" spc="-1" dirty="0">
                <a:solidFill>
                  <a:srgbClr val="000000"/>
                </a:solidFill>
                <a:uFill>
                  <a:solidFill>
                    <a:srgbClr val="FFFFFF"/>
                  </a:solidFill>
                </a:uFill>
                <a:latin typeface="Helvetica Light"/>
                <a:ea typeface="Helvetica Light"/>
              </a:rPr>
              <a:t>Alvarez-Castillo, </a:t>
            </a:r>
            <a:r>
              <a:rPr lang="en-US" sz="1400" b="1" strike="noStrike" spc="-1" dirty="0" err="1">
                <a:solidFill>
                  <a:srgbClr val="000000"/>
                </a:solidFill>
                <a:uFill>
                  <a:solidFill>
                    <a:srgbClr val="FFFFFF"/>
                  </a:solidFill>
                </a:uFill>
                <a:latin typeface="Helvetica Light"/>
                <a:ea typeface="Helvetica Light"/>
              </a:rPr>
              <a:t>Blaschke</a:t>
            </a:r>
            <a:r>
              <a:rPr lang="en-US" sz="1400" b="1" strike="noStrike" spc="-1" dirty="0">
                <a:solidFill>
                  <a:srgbClr val="000000"/>
                </a:solidFill>
                <a:uFill>
                  <a:solidFill>
                    <a:srgbClr val="FFFFFF"/>
                  </a:solidFill>
                </a:uFill>
                <a:latin typeface="Helvetica Light"/>
                <a:ea typeface="Helvetica Light"/>
              </a:rPr>
              <a:t> (2017) </a:t>
            </a:r>
            <a:endParaRPr lang="en-US" sz="1400" b="0" strike="noStrike" spc="-1" dirty="0">
              <a:solidFill>
                <a:srgbClr val="000000"/>
              </a:solidFill>
              <a:uFill>
                <a:solidFill>
                  <a:srgbClr val="FFFFFF"/>
                </a:solidFill>
              </a:uFill>
              <a:latin typeface="Arial"/>
            </a:endParaRPr>
          </a:p>
          <a:p>
            <a:pPr algn="ctr">
              <a:lnSpc>
                <a:spcPct val="100000"/>
              </a:lnSpc>
            </a:pPr>
            <a:r>
              <a:rPr lang="en-US" sz="1400" b="1" strike="noStrike" spc="-1" dirty="0">
                <a:solidFill>
                  <a:srgbClr val="000000"/>
                </a:solidFill>
                <a:uFill>
                  <a:solidFill>
                    <a:srgbClr val="FFFFFF"/>
                  </a:solidFill>
                </a:uFill>
                <a:latin typeface="Helvetica Light"/>
                <a:ea typeface="Helvetica Light"/>
              </a:rPr>
              <a:t>High mass twins from multi-</a:t>
            </a:r>
            <a:r>
              <a:rPr lang="en-US" sz="1400" b="1" strike="noStrike" spc="-1" dirty="0" err="1">
                <a:solidFill>
                  <a:srgbClr val="000000"/>
                </a:solidFill>
                <a:uFill>
                  <a:solidFill>
                    <a:srgbClr val="FFFFFF"/>
                  </a:solidFill>
                </a:uFill>
                <a:latin typeface="Helvetica Light"/>
                <a:ea typeface="Helvetica Light"/>
              </a:rPr>
              <a:t>polytrope</a:t>
            </a:r>
            <a:r>
              <a:rPr lang="en-US" sz="1400" b="1" strike="noStrike" spc="-1" dirty="0">
                <a:solidFill>
                  <a:srgbClr val="000000"/>
                </a:solidFill>
                <a:uFill>
                  <a:solidFill>
                    <a:srgbClr val="FFFFFF"/>
                  </a:solidFill>
                </a:uFill>
                <a:latin typeface="Helvetica Light"/>
                <a:ea typeface="Helvetica Light"/>
              </a:rPr>
              <a:t> equations of state</a:t>
            </a:r>
            <a:endParaRPr lang="en-US" sz="1400" b="0" strike="noStrike" spc="-1" dirty="0">
              <a:solidFill>
                <a:srgbClr val="000000"/>
              </a:solidFill>
              <a:uFill>
                <a:solidFill>
                  <a:srgbClr val="FFFFFF"/>
                </a:solidFill>
              </a:uFill>
              <a:latin typeface="Arial"/>
            </a:endParaRPr>
          </a:p>
          <a:p>
            <a:pPr algn="ctr">
              <a:lnSpc>
                <a:spcPct val="100000"/>
              </a:lnSpc>
            </a:pPr>
            <a:r>
              <a:rPr lang="en-US" sz="1400" b="1" strike="noStrike" spc="-1" dirty="0">
                <a:solidFill>
                  <a:srgbClr val="000000"/>
                </a:solidFill>
                <a:uFill>
                  <a:solidFill>
                    <a:srgbClr val="FFFFFF"/>
                  </a:solidFill>
                </a:uFill>
                <a:latin typeface="Helvetica Neue"/>
                <a:ea typeface="DejaVu Sans"/>
              </a:rPr>
              <a:t>Phys. Rev. C </a:t>
            </a:r>
            <a:r>
              <a:rPr lang="en-US" sz="1400" b="1" strike="noStrike" spc="-1" dirty="0" smtClean="0">
                <a:solidFill>
                  <a:srgbClr val="000000"/>
                </a:solidFill>
                <a:uFill>
                  <a:solidFill>
                    <a:srgbClr val="FFFFFF"/>
                  </a:solidFill>
                </a:uFill>
                <a:latin typeface="Helvetica Neue"/>
                <a:ea typeface="DejaVu Sans"/>
              </a:rPr>
              <a:t>96</a:t>
            </a:r>
            <a:r>
              <a:rPr lang="en-US" sz="1400" b="1" strike="noStrike" spc="-1" dirty="0" smtClean="0">
                <a:solidFill>
                  <a:srgbClr val="000000"/>
                </a:solidFill>
                <a:uFill>
                  <a:solidFill>
                    <a:srgbClr val="FFFFFF"/>
                  </a:solidFill>
                </a:uFill>
                <a:latin typeface="Helvetica Light"/>
                <a:ea typeface="Helvetica Light"/>
              </a:rPr>
              <a:t> 045809</a:t>
            </a:r>
            <a:endParaRPr lang="en-US" sz="1400" b="0" strike="noStrike" spc="-1" dirty="0">
              <a:solidFill>
                <a:srgbClr val="000000"/>
              </a:solidFill>
              <a:uFill>
                <a:solidFill>
                  <a:srgbClr val="FFFFFF"/>
                </a:solidFill>
              </a:uFill>
              <a:latin typeface="Arial"/>
            </a:endParaRPr>
          </a:p>
          <a:p>
            <a:pPr algn="ctr">
              <a:lnSpc>
                <a:spcPct val="100000"/>
              </a:lnSpc>
            </a:pPr>
            <a:r>
              <a:rPr lang="en-US" sz="1400" b="1" strike="noStrike" spc="-1" dirty="0" err="1">
                <a:solidFill>
                  <a:srgbClr val="000000"/>
                </a:solidFill>
                <a:uFill>
                  <a:solidFill>
                    <a:srgbClr val="FFFFFF"/>
                  </a:solidFill>
                </a:uFill>
                <a:latin typeface="Helvetica Light"/>
                <a:ea typeface="Helvetica Light"/>
              </a:rPr>
              <a:t>arXiv</a:t>
            </a:r>
            <a:r>
              <a:rPr lang="en-US" sz="1400" b="1" strike="noStrike" spc="-1" dirty="0">
                <a:solidFill>
                  <a:srgbClr val="000000"/>
                </a:solidFill>
                <a:uFill>
                  <a:solidFill>
                    <a:srgbClr val="FFFFFF"/>
                  </a:solidFill>
                </a:uFill>
                <a:latin typeface="Helvetica Light"/>
                <a:ea typeface="Helvetica Light"/>
              </a:rPr>
              <a:t>: 1703.02681</a:t>
            </a:r>
            <a:endParaRPr lang="en-US" sz="14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3961761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 name="CustomShape 1"/>
          <p:cNvSpPr/>
          <p:nvPr/>
        </p:nvSpPr>
        <p:spPr>
          <a:xfrm>
            <a:off x="331200" y="252000"/>
            <a:ext cx="8543520" cy="493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73080" rIns="90000" bIns="45000"/>
          <a:lstStyle/>
          <a:p>
            <a:pPr>
              <a:lnSpc>
                <a:spcPct val="93000"/>
              </a:lnSpc>
            </a:pPr>
            <a:r>
              <a:rPr lang="en-US" sz="2800" b="1" strike="noStrike" spc="-1">
                <a:solidFill>
                  <a:srgbClr val="FF3333"/>
                </a:solidFill>
                <a:uFill>
                  <a:solidFill>
                    <a:srgbClr val="FFFFFF"/>
                  </a:solidFill>
                </a:uFill>
                <a:latin typeface="Arial"/>
                <a:ea typeface="DejaVu Sans"/>
              </a:rPr>
              <a:t>Piecewise polytrope EoS – high mass twins?</a:t>
            </a:r>
            <a:endParaRPr lang="en-US" sz="2800" b="0" strike="noStrike" spc="-1">
              <a:solidFill>
                <a:srgbClr val="000000"/>
              </a:solidFill>
              <a:uFill>
                <a:solidFill>
                  <a:srgbClr val="FFFFFF"/>
                </a:solidFill>
              </a:uFill>
              <a:latin typeface="Arial"/>
            </a:endParaRPr>
          </a:p>
        </p:txBody>
      </p:sp>
      <p:pic>
        <p:nvPicPr>
          <p:cNvPr id="484" name="Picture 483"/>
          <p:cNvPicPr/>
          <p:nvPr/>
        </p:nvPicPr>
        <p:blipFill>
          <a:blip r:embed="rId3"/>
          <a:stretch/>
        </p:blipFill>
        <p:spPr>
          <a:xfrm>
            <a:off x="3317760" y="927360"/>
            <a:ext cx="5466240" cy="3385080"/>
          </a:xfrm>
          <a:prstGeom prst="rect">
            <a:avLst/>
          </a:prstGeom>
          <a:ln>
            <a:noFill/>
          </a:ln>
        </p:spPr>
      </p:pic>
      <p:sp>
        <p:nvSpPr>
          <p:cNvPr id="485" name="CustomShape 2"/>
          <p:cNvSpPr/>
          <p:nvPr/>
        </p:nvSpPr>
        <p:spPr>
          <a:xfrm>
            <a:off x="168120" y="1078560"/>
            <a:ext cx="3250080" cy="312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40" b="0" strike="noStrike" spc="-1">
                <a:solidFill>
                  <a:srgbClr val="579D1C"/>
                </a:solidFill>
                <a:uFill>
                  <a:solidFill>
                    <a:srgbClr val="FFFFFF"/>
                  </a:solidFill>
                </a:uFill>
                <a:latin typeface="Arial"/>
                <a:ea typeface="DejaVu Sans"/>
              </a:rPr>
              <a:t>Hebeler et al., ApJ 773, 11 (2013)</a:t>
            </a:r>
            <a:endParaRPr lang="en-US" sz="1640" b="0" strike="noStrike" spc="-1">
              <a:solidFill>
                <a:srgbClr val="000000"/>
              </a:solidFill>
              <a:uFill>
                <a:solidFill>
                  <a:srgbClr val="FFFFFF"/>
                </a:solidFill>
              </a:uFill>
              <a:latin typeface="Arial"/>
            </a:endParaRPr>
          </a:p>
        </p:txBody>
      </p:sp>
      <p:pic>
        <p:nvPicPr>
          <p:cNvPr id="486" name="Picture 485"/>
          <p:cNvPicPr/>
          <p:nvPr/>
        </p:nvPicPr>
        <p:blipFill>
          <a:blip r:embed="rId4"/>
          <a:stretch/>
        </p:blipFill>
        <p:spPr>
          <a:xfrm>
            <a:off x="384120" y="1575360"/>
            <a:ext cx="1440000" cy="444600"/>
          </a:xfrm>
          <a:prstGeom prst="rect">
            <a:avLst/>
          </a:prstGeom>
          <a:ln>
            <a:noFill/>
          </a:ln>
        </p:spPr>
      </p:pic>
      <p:pic>
        <p:nvPicPr>
          <p:cNvPr id="487" name="Picture 486"/>
          <p:cNvPicPr/>
          <p:nvPr/>
        </p:nvPicPr>
        <p:blipFill>
          <a:blip r:embed="rId5"/>
          <a:stretch/>
        </p:blipFill>
        <p:spPr>
          <a:xfrm>
            <a:off x="271800" y="2059200"/>
            <a:ext cx="2383200" cy="1197720"/>
          </a:xfrm>
          <a:prstGeom prst="rect">
            <a:avLst/>
          </a:prstGeom>
          <a:ln>
            <a:noFill/>
          </a:ln>
        </p:spPr>
      </p:pic>
      <p:pic>
        <p:nvPicPr>
          <p:cNvPr id="488" name="Picture 487"/>
          <p:cNvPicPr/>
          <p:nvPr/>
        </p:nvPicPr>
        <p:blipFill>
          <a:blip r:embed="rId6"/>
          <a:stretch/>
        </p:blipFill>
        <p:spPr>
          <a:xfrm>
            <a:off x="330840" y="3739680"/>
            <a:ext cx="2758680" cy="323640"/>
          </a:xfrm>
          <a:prstGeom prst="rect">
            <a:avLst/>
          </a:prstGeom>
          <a:ln>
            <a:noFill/>
          </a:ln>
        </p:spPr>
      </p:pic>
      <p:sp>
        <p:nvSpPr>
          <p:cNvPr id="489" name="CustomShape 3"/>
          <p:cNvSpPr/>
          <p:nvPr/>
        </p:nvSpPr>
        <p:spPr>
          <a:xfrm>
            <a:off x="168480" y="3363840"/>
            <a:ext cx="2881440" cy="312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40" b="0" strike="noStrike" spc="-1">
                <a:solidFill>
                  <a:srgbClr val="FF6600"/>
                </a:solidFill>
                <a:uFill>
                  <a:solidFill>
                    <a:srgbClr val="FFFFFF"/>
                  </a:solidFill>
                </a:uFill>
                <a:latin typeface="Arial"/>
                <a:ea typeface="DejaVu Sans"/>
              </a:rPr>
              <a:t>Here, 1</a:t>
            </a:r>
            <a:r>
              <a:rPr lang="en-US" sz="1639" b="0" strike="noStrike" spc="-1" baseline="33000">
                <a:solidFill>
                  <a:srgbClr val="FF6600"/>
                </a:solidFill>
                <a:uFill>
                  <a:solidFill>
                    <a:srgbClr val="FFFFFF"/>
                  </a:solidFill>
                </a:uFill>
                <a:latin typeface="Arial"/>
                <a:ea typeface="DejaVu Sans"/>
              </a:rPr>
              <a:t>st</a:t>
            </a:r>
            <a:r>
              <a:rPr lang="en-US" sz="1640" b="0" strike="noStrike" spc="-1">
                <a:solidFill>
                  <a:srgbClr val="FF6600"/>
                </a:solidFill>
                <a:uFill>
                  <a:solidFill>
                    <a:srgbClr val="FFFFFF"/>
                  </a:solidFill>
                </a:uFill>
                <a:latin typeface="Arial"/>
                <a:ea typeface="DejaVu Sans"/>
              </a:rPr>
              <a:t> order PT in region 2:</a:t>
            </a:r>
            <a:endParaRPr lang="en-US" sz="1640" b="0" strike="noStrike" spc="-1">
              <a:solidFill>
                <a:srgbClr val="000000"/>
              </a:solidFill>
              <a:uFill>
                <a:solidFill>
                  <a:srgbClr val="FFFFFF"/>
                </a:solidFill>
              </a:uFill>
              <a:latin typeface="Arial"/>
            </a:endParaRPr>
          </a:p>
        </p:txBody>
      </p:sp>
      <p:pic>
        <p:nvPicPr>
          <p:cNvPr id="490" name="Picture 489"/>
          <p:cNvPicPr/>
          <p:nvPr/>
        </p:nvPicPr>
        <p:blipFill>
          <a:blip r:embed="rId7"/>
          <a:stretch/>
        </p:blipFill>
        <p:spPr>
          <a:xfrm>
            <a:off x="133560" y="4300750"/>
            <a:ext cx="5060160" cy="1756440"/>
          </a:xfrm>
          <a:prstGeom prst="rect">
            <a:avLst/>
          </a:prstGeom>
          <a:ln>
            <a:noFill/>
          </a:ln>
        </p:spPr>
      </p:pic>
      <p:sp>
        <p:nvSpPr>
          <p:cNvPr id="491" name="Line 4"/>
          <p:cNvSpPr/>
          <p:nvPr/>
        </p:nvSpPr>
        <p:spPr>
          <a:xfrm>
            <a:off x="5307840" y="4561920"/>
            <a:ext cx="1440" cy="1908000"/>
          </a:xfrm>
          <a:prstGeom prst="line">
            <a:avLst/>
          </a:prstGeom>
          <a:ln w="9360">
            <a:solidFill>
              <a:srgbClr val="000000"/>
            </a:solidFill>
            <a:round/>
          </a:ln>
        </p:spPr>
        <p:style>
          <a:lnRef idx="0">
            <a:scrgbClr r="0" g="0" b="0"/>
          </a:lnRef>
          <a:fillRef idx="0">
            <a:scrgbClr r="0" g="0" b="0"/>
          </a:fillRef>
          <a:effectRef idx="0">
            <a:scrgbClr r="0" g="0" b="0"/>
          </a:effectRef>
          <a:fontRef idx="minor"/>
        </p:style>
      </p:sp>
      <p:pic>
        <p:nvPicPr>
          <p:cNvPr id="492" name="Picture 491"/>
          <p:cNvPicPr/>
          <p:nvPr/>
        </p:nvPicPr>
        <p:blipFill>
          <a:blip r:embed="rId8"/>
          <a:stretch/>
        </p:blipFill>
        <p:spPr>
          <a:xfrm>
            <a:off x="5532480" y="4312800"/>
            <a:ext cx="3176640" cy="2299320"/>
          </a:xfrm>
          <a:prstGeom prst="rect">
            <a:avLst/>
          </a:prstGeom>
          <a:ln>
            <a:noFill/>
          </a:ln>
        </p:spPr>
      </p:pic>
      <p:sp>
        <p:nvSpPr>
          <p:cNvPr id="493" name="CustomShape 5"/>
          <p:cNvSpPr/>
          <p:nvPr/>
        </p:nvSpPr>
        <p:spPr>
          <a:xfrm>
            <a:off x="5391360" y="5640840"/>
            <a:ext cx="2204280" cy="312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40" b="0" strike="noStrike" spc="-1">
                <a:solidFill>
                  <a:srgbClr val="FF6600"/>
                </a:solidFill>
                <a:uFill>
                  <a:solidFill>
                    <a:srgbClr val="FFFFFF"/>
                  </a:solidFill>
                </a:uFill>
                <a:latin typeface="Arial"/>
                <a:ea typeface="DejaVu Sans"/>
              </a:rPr>
              <a:t>Maxwell construction:</a:t>
            </a:r>
            <a:r>
              <a:rPr lang="en-US" sz="1640" b="0" strike="noStrike" spc="-1">
                <a:solidFill>
                  <a:srgbClr val="000000"/>
                </a:solidFill>
                <a:uFill>
                  <a:solidFill>
                    <a:srgbClr val="FFFFFF"/>
                  </a:solidFill>
                </a:uFill>
                <a:latin typeface="Arial"/>
                <a:ea typeface="DejaVu Sans"/>
              </a:rPr>
              <a:t> </a:t>
            </a:r>
            <a:endParaRPr lang="en-US" sz="1640" b="0" strike="noStrike" spc="-1">
              <a:solidFill>
                <a:srgbClr val="000000"/>
              </a:solidFill>
              <a:uFill>
                <a:solidFill>
                  <a:srgbClr val="FFFFFF"/>
                </a:solidFill>
              </a:uFill>
              <a:latin typeface="Arial"/>
            </a:endParaRPr>
          </a:p>
        </p:txBody>
      </p:sp>
      <p:pic>
        <p:nvPicPr>
          <p:cNvPr id="494" name="Picture 493"/>
          <p:cNvPicPr/>
          <p:nvPr/>
        </p:nvPicPr>
        <p:blipFill>
          <a:blip r:embed="rId9"/>
          <a:stretch/>
        </p:blipFill>
        <p:spPr>
          <a:xfrm>
            <a:off x="3031200" y="6042240"/>
            <a:ext cx="1945440" cy="708480"/>
          </a:xfrm>
          <a:prstGeom prst="rect">
            <a:avLst/>
          </a:prstGeom>
          <a:ln>
            <a:noFill/>
          </a:ln>
        </p:spPr>
      </p:pic>
      <p:sp>
        <p:nvSpPr>
          <p:cNvPr id="495" name="CustomShape 6"/>
          <p:cNvSpPr/>
          <p:nvPr/>
        </p:nvSpPr>
        <p:spPr>
          <a:xfrm>
            <a:off x="100440" y="6137640"/>
            <a:ext cx="2861280" cy="312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40" b="0" strike="noStrike" spc="-1">
                <a:solidFill>
                  <a:srgbClr val="FF00FF"/>
                </a:solidFill>
                <a:uFill>
                  <a:solidFill>
                    <a:srgbClr val="FFFFFF"/>
                  </a:solidFill>
                </a:uFill>
                <a:latin typeface="Arial"/>
                <a:ea typeface="DejaVu Sans"/>
              </a:rPr>
              <a:t>Seidov criterion for instability:</a:t>
            </a:r>
            <a:endParaRPr lang="en-US" sz="164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12673013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 name="CustomShape 1"/>
          <p:cNvSpPr/>
          <p:nvPr/>
        </p:nvSpPr>
        <p:spPr>
          <a:xfrm>
            <a:off x="331200" y="252000"/>
            <a:ext cx="8543520" cy="49320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73080" rIns="90000" bIns="45000"/>
          <a:lstStyle/>
          <a:p>
            <a:pPr>
              <a:lnSpc>
                <a:spcPct val="93000"/>
              </a:lnSpc>
            </a:pPr>
            <a:r>
              <a:rPr lang="en-US" sz="2800" b="1" strike="noStrike" spc="-1">
                <a:solidFill>
                  <a:srgbClr val="FF3333"/>
                </a:solidFill>
                <a:uFill>
                  <a:solidFill>
                    <a:srgbClr val="FFFFFF"/>
                  </a:solidFill>
                </a:uFill>
                <a:latin typeface="Arial"/>
                <a:ea typeface="DejaVu Sans"/>
              </a:rPr>
              <a:t>Piecewise polytrope EoS – high mass twins?</a:t>
            </a:r>
            <a:endParaRPr lang="en-US" sz="2800" b="0" strike="noStrike" spc="-1">
              <a:solidFill>
                <a:srgbClr val="000000"/>
              </a:solidFill>
              <a:uFill>
                <a:solidFill>
                  <a:srgbClr val="FFFFFF"/>
                </a:solidFill>
              </a:uFill>
              <a:latin typeface="Arial"/>
            </a:endParaRPr>
          </a:p>
        </p:txBody>
      </p:sp>
      <p:sp>
        <p:nvSpPr>
          <p:cNvPr id="497" name="CustomShape 2"/>
          <p:cNvSpPr/>
          <p:nvPr/>
        </p:nvSpPr>
        <p:spPr>
          <a:xfrm>
            <a:off x="84600" y="6304680"/>
            <a:ext cx="8945640" cy="31212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40" b="0" strike="noStrike" spc="-1">
                <a:solidFill>
                  <a:srgbClr val="000000"/>
                </a:solidFill>
                <a:uFill>
                  <a:solidFill>
                    <a:srgbClr val="FFFFFF"/>
                  </a:solidFill>
                </a:uFill>
                <a:latin typeface="Arial"/>
                <a:ea typeface="DejaVu Sans"/>
              </a:rPr>
              <a:t>Third family solutions in the 2M_sun mass range (HMT) exist !! </a:t>
            </a:r>
            <a:endParaRPr lang="en-US" sz="1640" b="0" strike="noStrike" spc="-1">
              <a:solidFill>
                <a:srgbClr val="000000"/>
              </a:solidFill>
              <a:uFill>
                <a:solidFill>
                  <a:srgbClr val="FFFFFF"/>
                </a:solidFill>
              </a:uFill>
              <a:latin typeface="Arial"/>
            </a:endParaRPr>
          </a:p>
        </p:txBody>
      </p:sp>
      <p:pic>
        <p:nvPicPr>
          <p:cNvPr id="498" name="Picture 497"/>
          <p:cNvPicPr/>
          <p:nvPr/>
        </p:nvPicPr>
        <p:blipFill>
          <a:blip r:embed="rId3"/>
          <a:stretch/>
        </p:blipFill>
        <p:spPr>
          <a:xfrm>
            <a:off x="5861160" y="920160"/>
            <a:ext cx="3249720" cy="4056480"/>
          </a:xfrm>
          <a:prstGeom prst="rect">
            <a:avLst/>
          </a:prstGeom>
          <a:ln>
            <a:noFill/>
          </a:ln>
        </p:spPr>
      </p:pic>
      <p:sp>
        <p:nvSpPr>
          <p:cNvPr id="499" name="CustomShape 3"/>
          <p:cNvSpPr/>
          <p:nvPr/>
        </p:nvSpPr>
        <p:spPr>
          <a:xfrm>
            <a:off x="4478760" y="4977000"/>
            <a:ext cx="4561560" cy="543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n-US" sz="1640" b="0" strike="noStrike" spc="-1">
                <a:solidFill>
                  <a:srgbClr val="FF3333"/>
                </a:solidFill>
                <a:uFill>
                  <a:solidFill>
                    <a:srgbClr val="FFFFFF"/>
                  </a:solidFill>
                </a:uFill>
                <a:latin typeface="Arial"/>
                <a:ea typeface="DejaVu Sans"/>
              </a:rPr>
              <a:t>Set with same onset of Phase transition:</a:t>
            </a:r>
            <a:endParaRPr lang="en-US" sz="1640" b="0" strike="noStrike" spc="-1">
              <a:solidFill>
                <a:srgbClr val="000000"/>
              </a:solidFill>
              <a:uFill>
                <a:solidFill>
                  <a:srgbClr val="FFFFFF"/>
                </a:solidFill>
              </a:uFill>
              <a:latin typeface="Arial"/>
            </a:endParaRPr>
          </a:p>
          <a:p>
            <a:pPr>
              <a:lnSpc>
                <a:spcPct val="100000"/>
              </a:lnSpc>
            </a:pPr>
            <a:r>
              <a:rPr lang="en-US" sz="1600" b="0" strike="noStrike" spc="-1">
                <a:solidFill>
                  <a:srgbClr val="FF3333"/>
                </a:solidFill>
                <a:uFill>
                  <a:solidFill>
                    <a:srgbClr val="FFFFFF"/>
                  </a:solidFill>
                </a:uFill>
                <a:latin typeface="Arial"/>
                <a:ea typeface="DejaVu Sans"/>
              </a:rPr>
              <a:t>P_crit = 68.18 MeV/fm^3</a:t>
            </a:r>
            <a:endParaRPr lang="en-US" sz="1600" b="0" strike="noStrike" spc="-1">
              <a:solidFill>
                <a:srgbClr val="000000"/>
              </a:solidFill>
              <a:uFill>
                <a:solidFill>
                  <a:srgbClr val="FFFFFF"/>
                </a:solidFill>
              </a:uFill>
              <a:latin typeface="Arial"/>
            </a:endParaRPr>
          </a:p>
          <a:p>
            <a:pPr>
              <a:lnSpc>
                <a:spcPct val="93000"/>
              </a:lnSpc>
            </a:pPr>
            <a:r>
              <a:rPr lang="en-US" sz="1600" b="0" strike="noStrike" spc="-1">
                <a:solidFill>
                  <a:srgbClr val="FF3333"/>
                </a:solidFill>
                <a:uFill>
                  <a:solidFill>
                    <a:srgbClr val="FFFFFF"/>
                  </a:solidFill>
                </a:uFill>
                <a:latin typeface="Arial"/>
                <a:ea typeface="Arial"/>
              </a:rPr>
              <a:t>eps_crit = 318.26 MeV/fm^3</a:t>
            </a:r>
            <a:endParaRPr lang="en-US" sz="1600" b="0" strike="noStrike" spc="-1">
              <a:solidFill>
                <a:srgbClr val="000000"/>
              </a:solidFill>
              <a:uFill>
                <a:solidFill>
                  <a:srgbClr val="FFFFFF"/>
                </a:solidFill>
              </a:uFill>
              <a:latin typeface="Arial"/>
            </a:endParaRPr>
          </a:p>
          <a:p>
            <a:pPr>
              <a:lnSpc>
                <a:spcPct val="93000"/>
              </a:lnSpc>
            </a:pPr>
            <a:r>
              <a:rPr lang="en-US" sz="1600" b="0" strike="noStrike" spc="-1">
                <a:solidFill>
                  <a:srgbClr val="FF3333"/>
                </a:solidFill>
                <a:uFill>
                  <a:solidFill>
                    <a:srgbClr val="FFFFFF"/>
                  </a:solidFill>
                </a:uFill>
                <a:latin typeface="Arial"/>
                <a:ea typeface="Arial"/>
              </a:rPr>
              <a:t>Δeps = 253.89 MeV/fm^3</a:t>
            </a:r>
            <a:endParaRPr lang="en-US" sz="1600" b="0" strike="noStrike" spc="-1">
              <a:solidFill>
                <a:srgbClr val="000000"/>
              </a:solidFill>
              <a:uFill>
                <a:solidFill>
                  <a:srgbClr val="FFFFFF"/>
                </a:solidFill>
              </a:uFill>
              <a:latin typeface="Arial"/>
            </a:endParaRPr>
          </a:p>
          <a:p>
            <a:pPr>
              <a:lnSpc>
                <a:spcPct val="93000"/>
              </a:lnSpc>
            </a:pPr>
            <a:r>
              <a:rPr lang="en-US" sz="1600" b="0" strike="noStrike" spc="-1">
                <a:solidFill>
                  <a:srgbClr val="FF3333"/>
                </a:solidFill>
                <a:uFill>
                  <a:solidFill>
                    <a:srgbClr val="FFFFFF"/>
                  </a:solidFill>
                </a:uFill>
                <a:latin typeface="Arial"/>
                <a:ea typeface="Arial"/>
              </a:rPr>
              <a:t>n_12 = 0.32 fm^-3 ; n_23 = 0.53 fm^-3 </a:t>
            </a:r>
            <a:r>
              <a:rPr lang="en-US" sz="1640" b="0" strike="noStrike" spc="-1">
                <a:solidFill>
                  <a:srgbClr val="FF3333"/>
                </a:solidFill>
                <a:uFill>
                  <a:solidFill>
                    <a:srgbClr val="FFFFFF"/>
                  </a:solidFill>
                </a:uFill>
                <a:latin typeface="Arial"/>
                <a:ea typeface="Arial"/>
              </a:rPr>
              <a:t> </a:t>
            </a:r>
            <a:endParaRPr lang="en-US" sz="1640" b="0" strike="noStrike" spc="-1">
              <a:solidFill>
                <a:srgbClr val="000000"/>
              </a:solidFill>
              <a:uFill>
                <a:solidFill>
                  <a:srgbClr val="FFFFFF"/>
                </a:solidFill>
              </a:uFill>
              <a:latin typeface="Arial"/>
            </a:endParaRPr>
          </a:p>
        </p:txBody>
      </p:sp>
      <p:sp>
        <p:nvSpPr>
          <p:cNvPr id="500" name="CustomShape 4"/>
          <p:cNvSpPr/>
          <p:nvPr/>
        </p:nvSpPr>
        <p:spPr>
          <a:xfrm>
            <a:off x="6201000" y="6167880"/>
            <a:ext cx="2852280" cy="54396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1640" b="1" strike="noStrike" spc="-1">
                <a:solidFill>
                  <a:srgbClr val="579D1C"/>
                </a:solidFill>
                <a:uFill>
                  <a:solidFill>
                    <a:srgbClr val="FFFFFF"/>
                  </a:solidFill>
                </a:uFill>
                <a:latin typeface="Arial"/>
                <a:ea typeface="DejaVu Sans"/>
              </a:rPr>
              <a:t>[D. Alvarez-Castillo &amp; D.B.</a:t>
            </a:r>
            <a:endParaRPr lang="en-US" sz="1640" b="0" strike="noStrike" spc="-1">
              <a:solidFill>
                <a:srgbClr val="000000"/>
              </a:solidFill>
              <a:uFill>
                <a:solidFill>
                  <a:srgbClr val="FFFFFF"/>
                </a:solidFill>
              </a:uFill>
              <a:latin typeface="Arial"/>
            </a:endParaRPr>
          </a:p>
          <a:p>
            <a:pPr>
              <a:lnSpc>
                <a:spcPct val="100000"/>
              </a:lnSpc>
            </a:pPr>
            <a:r>
              <a:rPr lang="en-US" sz="1640" b="1" strike="noStrike" spc="-1">
                <a:solidFill>
                  <a:srgbClr val="579D1C"/>
                </a:solidFill>
                <a:uFill>
                  <a:solidFill>
                    <a:srgbClr val="FFFFFF"/>
                  </a:solidFill>
                </a:uFill>
                <a:latin typeface="Arial"/>
                <a:ea typeface="DejaVu Sans"/>
              </a:rPr>
              <a:t> arxiv:1703.02681 ]</a:t>
            </a:r>
            <a:endParaRPr lang="en-US" sz="1640" b="0" strike="noStrike" spc="-1">
              <a:solidFill>
                <a:srgbClr val="000000"/>
              </a:solidFill>
              <a:uFill>
                <a:solidFill>
                  <a:srgbClr val="FFFFFF"/>
                </a:solidFill>
              </a:uFill>
              <a:latin typeface="Arial"/>
            </a:endParaRPr>
          </a:p>
        </p:txBody>
      </p:sp>
      <p:pic>
        <p:nvPicPr>
          <p:cNvPr id="501" name="Picture 500"/>
          <p:cNvPicPr/>
          <p:nvPr/>
        </p:nvPicPr>
        <p:blipFill>
          <a:blip r:embed="rId4"/>
          <a:stretch/>
        </p:blipFill>
        <p:spPr>
          <a:xfrm>
            <a:off x="100800" y="930240"/>
            <a:ext cx="5556960" cy="3898080"/>
          </a:xfrm>
          <a:prstGeom prst="rect">
            <a:avLst/>
          </a:prstGeom>
          <a:ln>
            <a:noFill/>
          </a:ln>
        </p:spPr>
      </p:pic>
      <p:pic>
        <p:nvPicPr>
          <p:cNvPr id="502" name="Picture 501"/>
          <p:cNvPicPr/>
          <p:nvPr/>
        </p:nvPicPr>
        <p:blipFill>
          <a:blip r:embed="rId5"/>
          <a:stretch/>
        </p:blipFill>
        <p:spPr>
          <a:xfrm>
            <a:off x="135360" y="4884840"/>
            <a:ext cx="4063320" cy="1387800"/>
          </a:xfrm>
          <a:prstGeom prst="rect">
            <a:avLst/>
          </a:prstGeom>
          <a:ln>
            <a:noFill/>
          </a:ln>
        </p:spPr>
      </p:pic>
    </p:spTree>
    <p:extLst>
      <p:ext uri="{BB962C8B-B14F-4D97-AF65-F5344CB8AC3E}">
        <p14:creationId xmlns:p14="http://schemas.microsoft.com/office/powerpoint/2010/main" val="708520796"/>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CustomShape 1"/>
          <p:cNvSpPr/>
          <p:nvPr/>
        </p:nvSpPr>
        <p:spPr>
          <a:xfrm>
            <a:off x="669600" y="2674080"/>
            <a:ext cx="8134158" cy="1506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200" b="0" strike="noStrike" spc="-1" dirty="0" smtClean="0">
                <a:solidFill>
                  <a:srgbClr val="000000"/>
                </a:solidFill>
                <a:uFill>
                  <a:solidFill>
                    <a:srgbClr val="FFFFFF"/>
                  </a:solidFill>
                </a:uFill>
                <a:latin typeface="Helvetica Light"/>
                <a:ea typeface="Helvetica Light"/>
              </a:rPr>
              <a:t>Mass measurements from Pulsars</a:t>
            </a:r>
          </a:p>
          <a:p>
            <a:pPr algn="ctr">
              <a:lnSpc>
                <a:spcPct val="100000"/>
              </a:lnSpc>
            </a:pPr>
            <a:r>
              <a:rPr lang="en-US" sz="4200" spc="-1" dirty="0" smtClean="0">
                <a:solidFill>
                  <a:srgbClr val="000000"/>
                </a:solidFill>
                <a:uFill>
                  <a:solidFill>
                    <a:srgbClr val="FFFFFF"/>
                  </a:solidFill>
                </a:uFill>
                <a:latin typeface="Helvetica Light"/>
                <a:ea typeface="Helvetica Light"/>
              </a:rPr>
              <a:t> (John Antoniadis)</a:t>
            </a:r>
            <a:endParaRPr lang="en-US" sz="42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57369336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 name="Picture 502"/>
          <p:cNvPicPr/>
          <p:nvPr/>
        </p:nvPicPr>
        <p:blipFill>
          <a:blip r:embed="rId2"/>
          <a:stretch/>
        </p:blipFill>
        <p:spPr>
          <a:xfrm>
            <a:off x="911520" y="526680"/>
            <a:ext cx="7313760" cy="5650920"/>
          </a:xfrm>
          <a:prstGeom prst="rect">
            <a:avLst/>
          </a:prstGeom>
          <a:ln>
            <a:noFill/>
          </a:ln>
        </p:spPr>
      </p:pic>
      <p:sp>
        <p:nvSpPr>
          <p:cNvPr id="504" name="CustomShape 1"/>
          <p:cNvSpPr/>
          <p:nvPr/>
        </p:nvSpPr>
        <p:spPr>
          <a:xfrm>
            <a:off x="669600" y="204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Compact Star Twins</a:t>
            </a:r>
            <a:endParaRPr lang="en-US" sz="4800" b="0" strike="noStrike" spc="-1">
              <a:solidFill>
                <a:srgbClr val="000000"/>
              </a:solidFill>
              <a:uFill>
                <a:solidFill>
                  <a:srgbClr val="FFFFFF"/>
                </a:solidFill>
              </a:uFill>
              <a:latin typeface="Arial"/>
            </a:endParaRPr>
          </a:p>
        </p:txBody>
      </p:sp>
      <p:sp>
        <p:nvSpPr>
          <p:cNvPr id="505" name="CustomShape 2"/>
          <p:cNvSpPr/>
          <p:nvPr/>
        </p:nvSpPr>
        <p:spPr>
          <a:xfrm>
            <a:off x="1922040" y="6105960"/>
            <a:ext cx="5391720" cy="3135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dirty="0">
                <a:solidFill>
                  <a:srgbClr val="000000"/>
                </a:solidFill>
                <a:uFill>
                  <a:solidFill>
                    <a:srgbClr val="FFFFFF"/>
                  </a:solidFill>
                </a:uFill>
                <a:latin typeface="Helvetica Light"/>
                <a:ea typeface="Helvetica Light"/>
              </a:rPr>
              <a:t>Alvarez-Castillo, </a:t>
            </a:r>
            <a:r>
              <a:rPr lang="en-US" sz="1700" b="1" strike="noStrike" spc="-1" dirty="0" err="1">
                <a:solidFill>
                  <a:srgbClr val="000000"/>
                </a:solidFill>
                <a:uFill>
                  <a:solidFill>
                    <a:srgbClr val="FFFFFF"/>
                  </a:solidFill>
                </a:uFill>
                <a:latin typeface="Helvetica Light"/>
                <a:ea typeface="Helvetica Light"/>
              </a:rPr>
              <a:t>Blaschke</a:t>
            </a:r>
            <a:r>
              <a:rPr lang="en-US" sz="1700" b="1" strike="noStrike" spc="-1" dirty="0">
                <a:solidFill>
                  <a:srgbClr val="000000"/>
                </a:solidFill>
                <a:uFill>
                  <a:solidFill>
                    <a:srgbClr val="FFFFFF"/>
                  </a:solidFill>
                </a:uFill>
                <a:latin typeface="Helvetica Light"/>
                <a:ea typeface="Helvetica Light"/>
              </a:rPr>
              <a:t> (2017) </a:t>
            </a:r>
            <a:endParaRPr lang="en-US" sz="1700" b="0" strike="noStrike" spc="-1" dirty="0">
              <a:solidFill>
                <a:srgbClr val="000000"/>
              </a:solidFill>
              <a:uFill>
                <a:solidFill>
                  <a:srgbClr val="FFFFFF"/>
                </a:solidFill>
              </a:uFill>
              <a:latin typeface="Arial"/>
            </a:endParaRPr>
          </a:p>
          <a:p>
            <a:pPr algn="ctr">
              <a:lnSpc>
                <a:spcPct val="100000"/>
              </a:lnSpc>
            </a:pPr>
            <a:r>
              <a:rPr lang="en-US" sz="1700" b="1" strike="noStrike" spc="-1" dirty="0">
                <a:solidFill>
                  <a:srgbClr val="000000"/>
                </a:solidFill>
                <a:uFill>
                  <a:solidFill>
                    <a:srgbClr val="FFFFFF"/>
                  </a:solidFill>
                </a:uFill>
                <a:latin typeface="Helvetica Light"/>
                <a:ea typeface="Helvetica Light"/>
              </a:rPr>
              <a:t>High mass twins from multi-</a:t>
            </a:r>
            <a:r>
              <a:rPr lang="en-US" sz="1700" b="1" strike="noStrike" spc="-1" dirty="0" err="1">
                <a:solidFill>
                  <a:srgbClr val="000000"/>
                </a:solidFill>
                <a:uFill>
                  <a:solidFill>
                    <a:srgbClr val="FFFFFF"/>
                  </a:solidFill>
                </a:uFill>
                <a:latin typeface="Helvetica Light"/>
                <a:ea typeface="Helvetica Light"/>
              </a:rPr>
              <a:t>polytrope</a:t>
            </a:r>
            <a:r>
              <a:rPr lang="en-US" sz="1700" b="1" strike="noStrike" spc="-1" dirty="0">
                <a:solidFill>
                  <a:srgbClr val="000000"/>
                </a:solidFill>
                <a:uFill>
                  <a:solidFill>
                    <a:srgbClr val="FFFFFF"/>
                  </a:solidFill>
                </a:uFill>
                <a:latin typeface="Helvetica Light"/>
                <a:ea typeface="Helvetica Light"/>
              </a:rPr>
              <a:t> equations of state</a:t>
            </a:r>
            <a:endParaRPr lang="en-US" sz="1700" b="0" strike="noStrike" spc="-1" dirty="0">
              <a:solidFill>
                <a:srgbClr val="000000"/>
              </a:solidFill>
              <a:uFill>
                <a:solidFill>
                  <a:srgbClr val="FFFFFF"/>
                </a:solidFill>
              </a:uFill>
              <a:latin typeface="Arial"/>
            </a:endParaRPr>
          </a:p>
          <a:p>
            <a:pPr algn="ctr">
              <a:lnSpc>
                <a:spcPct val="100000"/>
              </a:lnSpc>
            </a:pPr>
            <a:r>
              <a:rPr lang="en-US" sz="1700" b="1" strike="noStrike" spc="-1" dirty="0" err="1">
                <a:solidFill>
                  <a:srgbClr val="000000"/>
                </a:solidFill>
                <a:uFill>
                  <a:solidFill>
                    <a:srgbClr val="FFFFFF"/>
                  </a:solidFill>
                </a:uFill>
                <a:latin typeface="Helvetica Light"/>
                <a:ea typeface="Helvetica Light"/>
              </a:rPr>
              <a:t>arXiv</a:t>
            </a:r>
            <a:r>
              <a:rPr lang="en-US" sz="1700" b="1" strike="noStrike" spc="-1" dirty="0">
                <a:solidFill>
                  <a:srgbClr val="000000"/>
                </a:solidFill>
                <a:uFill>
                  <a:solidFill>
                    <a:srgbClr val="FFFFFF"/>
                  </a:solidFill>
                </a:uFill>
                <a:latin typeface="Helvetica Light"/>
                <a:ea typeface="Helvetica Light"/>
              </a:rPr>
              <a:t>: 1703.02681v2, </a:t>
            </a:r>
            <a:r>
              <a:rPr lang="is-IS" sz="1700" b="1" dirty="0">
                <a:latin typeface="Helvetica Light" charset="0"/>
                <a:ea typeface="Helvetica Light" charset="0"/>
                <a:cs typeface="Helvetica Light" charset="0"/>
              </a:rPr>
              <a:t>Phys. Rev. C 96, 045809 (2017)</a:t>
            </a:r>
            <a:endParaRPr lang="en-US" sz="1700" b="1" strike="noStrike" spc="-1" dirty="0">
              <a:solidFill>
                <a:srgbClr val="000000"/>
              </a:solidFill>
              <a:uFill>
                <a:solidFill>
                  <a:srgbClr val="FFFFFF"/>
                </a:solidFill>
              </a:uFill>
              <a:latin typeface="Helvetica Light" charset="0"/>
              <a:ea typeface="Helvetica Light" charset="0"/>
              <a:cs typeface="Helvetica Light" charset="0"/>
            </a:endParaRPr>
          </a:p>
        </p:txBody>
      </p:sp>
      <p:sp>
        <p:nvSpPr>
          <p:cNvPr id="506" name="CustomShape 3"/>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507" name="CustomShape 4"/>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77153827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8" name="Picture 507"/>
          <p:cNvPicPr/>
          <p:nvPr/>
        </p:nvPicPr>
        <p:blipFill>
          <a:blip r:embed="rId2"/>
          <a:stretch/>
        </p:blipFill>
        <p:spPr>
          <a:xfrm>
            <a:off x="152640" y="1221840"/>
            <a:ext cx="6617160" cy="5113080"/>
          </a:xfrm>
          <a:prstGeom prst="rect">
            <a:avLst/>
          </a:prstGeom>
          <a:ln>
            <a:noFill/>
          </a:ln>
        </p:spPr>
      </p:pic>
      <p:sp>
        <p:nvSpPr>
          <p:cNvPr id="509" name="CustomShape 1"/>
          <p:cNvSpPr/>
          <p:nvPr/>
        </p:nvSpPr>
        <p:spPr>
          <a:xfrm>
            <a:off x="669600" y="168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Compact Star Twins</a:t>
            </a:r>
            <a:endParaRPr lang="en-US" sz="4800" b="0" strike="noStrike" spc="-1">
              <a:solidFill>
                <a:srgbClr val="000000"/>
              </a:solidFill>
              <a:uFill>
                <a:solidFill>
                  <a:srgbClr val="FFFFFF"/>
                </a:solidFill>
              </a:uFill>
              <a:latin typeface="Arial"/>
            </a:endParaRPr>
          </a:p>
        </p:txBody>
      </p:sp>
      <p:sp>
        <p:nvSpPr>
          <p:cNvPr id="510" name="CustomShape 2"/>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511" name="CustomShape 3"/>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pic>
        <p:nvPicPr>
          <p:cNvPr id="512" name="Picture 511"/>
          <p:cNvPicPr/>
          <p:nvPr/>
        </p:nvPicPr>
        <p:blipFill>
          <a:blip r:embed="rId3"/>
          <a:stretch/>
        </p:blipFill>
        <p:spPr>
          <a:xfrm>
            <a:off x="4855680" y="4941360"/>
            <a:ext cx="4071600" cy="1621080"/>
          </a:xfrm>
          <a:prstGeom prst="rect">
            <a:avLst/>
          </a:prstGeom>
          <a:ln>
            <a:noFill/>
          </a:ln>
        </p:spPr>
      </p:pic>
      <p:sp>
        <p:nvSpPr>
          <p:cNvPr id="513" name="CustomShape 4"/>
          <p:cNvSpPr/>
          <p:nvPr/>
        </p:nvSpPr>
        <p:spPr>
          <a:xfrm>
            <a:off x="4816800" y="1630080"/>
            <a:ext cx="3570120" cy="1284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800" b="0" strike="noStrike" spc="-1" dirty="0">
                <a:solidFill>
                  <a:srgbClr val="000000"/>
                </a:solidFill>
                <a:uFill>
                  <a:solidFill>
                    <a:srgbClr val="FFFFFF"/>
                  </a:solidFill>
                </a:uFill>
                <a:latin typeface="Arial"/>
                <a:ea typeface="DejaVu Sans"/>
              </a:rPr>
              <a:t>Gray region:</a:t>
            </a:r>
            <a:endParaRPr lang="en-US" sz="1800" b="0" strike="noStrike" spc="-1" dirty="0">
              <a:solidFill>
                <a:srgbClr val="000000"/>
              </a:solidFill>
              <a:uFill>
                <a:solidFill>
                  <a:srgbClr val="FFFFFF"/>
                </a:solidFill>
              </a:uFill>
              <a:latin typeface="Arial"/>
            </a:endParaRPr>
          </a:p>
          <a:p>
            <a:r>
              <a:rPr lang="en-US" sz="1800" b="0" strike="noStrike" spc="-1" dirty="0">
                <a:solidFill>
                  <a:srgbClr val="000000"/>
                </a:solidFill>
                <a:uFill>
                  <a:solidFill>
                    <a:srgbClr val="FFFFFF"/>
                  </a:solidFill>
                </a:uFill>
                <a:latin typeface="Arial"/>
                <a:ea typeface="DejaVu Sans"/>
              </a:rPr>
              <a:t>K. </a:t>
            </a:r>
            <a:r>
              <a:rPr lang="en-US" sz="1800" b="0" strike="noStrike" spc="-1" dirty="0" err="1">
                <a:solidFill>
                  <a:srgbClr val="000000"/>
                </a:solidFill>
                <a:uFill>
                  <a:solidFill>
                    <a:srgbClr val="FFFFFF"/>
                  </a:solidFill>
                </a:uFill>
                <a:latin typeface="Arial"/>
                <a:ea typeface="DejaVu Sans"/>
              </a:rPr>
              <a:t>Hebeler</a:t>
            </a:r>
            <a:r>
              <a:rPr lang="en-US" sz="1800" b="0" strike="noStrike" spc="-1" dirty="0">
                <a:solidFill>
                  <a:srgbClr val="000000"/>
                </a:solidFill>
                <a:uFill>
                  <a:solidFill>
                    <a:srgbClr val="FFFFFF"/>
                  </a:solidFill>
                </a:uFill>
                <a:latin typeface="Arial"/>
                <a:ea typeface="DejaVu Sans"/>
              </a:rPr>
              <a:t>, J. M. </a:t>
            </a:r>
            <a:r>
              <a:rPr lang="en-US" sz="1800" b="0" strike="noStrike" spc="-1" dirty="0" err="1">
                <a:solidFill>
                  <a:srgbClr val="000000"/>
                </a:solidFill>
                <a:uFill>
                  <a:solidFill>
                    <a:srgbClr val="FFFFFF"/>
                  </a:solidFill>
                </a:uFill>
                <a:latin typeface="Arial"/>
                <a:ea typeface="DejaVu Sans"/>
              </a:rPr>
              <a:t>Lattimer</a:t>
            </a:r>
            <a:r>
              <a:rPr lang="en-US" sz="1800" b="0" strike="noStrike" spc="-1" dirty="0">
                <a:solidFill>
                  <a:srgbClr val="000000"/>
                </a:solidFill>
                <a:uFill>
                  <a:solidFill>
                    <a:srgbClr val="FFFFFF"/>
                  </a:solidFill>
                </a:uFill>
                <a:latin typeface="Arial"/>
                <a:ea typeface="DejaVu Sans"/>
              </a:rPr>
              <a:t>, C. J. </a:t>
            </a:r>
            <a:r>
              <a:rPr lang="en-US" sz="1800" b="0" strike="noStrike" spc="-1" dirty="0" err="1">
                <a:solidFill>
                  <a:srgbClr val="000000"/>
                </a:solidFill>
                <a:uFill>
                  <a:solidFill>
                    <a:srgbClr val="FFFFFF"/>
                  </a:solidFill>
                </a:uFill>
                <a:latin typeface="Arial"/>
                <a:ea typeface="DejaVu Sans"/>
              </a:rPr>
              <a:t>Pethick</a:t>
            </a:r>
            <a:r>
              <a:rPr lang="en-US" sz="1800" b="0" strike="noStrike" spc="-1" dirty="0">
                <a:solidFill>
                  <a:srgbClr val="000000"/>
                </a:solidFill>
                <a:uFill>
                  <a:solidFill>
                    <a:srgbClr val="FFFFFF"/>
                  </a:solidFill>
                </a:uFill>
                <a:latin typeface="Arial"/>
                <a:ea typeface="DejaVu Sans"/>
              </a:rPr>
              <a:t> and A. </a:t>
            </a:r>
            <a:r>
              <a:rPr lang="en-US" sz="1800" b="0" strike="noStrike" spc="-1" dirty="0" err="1">
                <a:solidFill>
                  <a:srgbClr val="000000"/>
                </a:solidFill>
                <a:uFill>
                  <a:solidFill>
                    <a:srgbClr val="FFFFFF"/>
                  </a:solidFill>
                </a:uFill>
                <a:latin typeface="Arial"/>
                <a:ea typeface="DejaVu Sans"/>
              </a:rPr>
              <a:t>Schwenk</a:t>
            </a:r>
            <a:r>
              <a:rPr lang="en-US" sz="1800" b="0" strike="noStrike" spc="-1" dirty="0">
                <a:solidFill>
                  <a:srgbClr val="000000"/>
                </a:solidFill>
                <a:uFill>
                  <a:solidFill>
                    <a:srgbClr val="FFFFFF"/>
                  </a:solidFill>
                </a:uFill>
                <a:latin typeface="Arial"/>
                <a:ea typeface="DejaVu Sans"/>
              </a:rPr>
              <a:t>, </a:t>
            </a:r>
            <a:r>
              <a:rPr lang="en-US" sz="1800" b="0" strike="noStrike" spc="-1" dirty="0" err="1">
                <a:solidFill>
                  <a:srgbClr val="000000"/>
                </a:solidFill>
                <a:uFill>
                  <a:solidFill>
                    <a:srgbClr val="FFFFFF"/>
                  </a:solidFill>
                </a:uFill>
                <a:latin typeface="Arial"/>
                <a:ea typeface="DejaVu Sans"/>
              </a:rPr>
              <a:t>Astrophys</a:t>
            </a:r>
            <a:r>
              <a:rPr lang="en-US" sz="1800" b="0" strike="noStrike" spc="-1" dirty="0">
                <a:solidFill>
                  <a:srgbClr val="000000"/>
                </a:solidFill>
                <a:uFill>
                  <a:solidFill>
                    <a:srgbClr val="FFFFFF"/>
                  </a:solidFill>
                </a:uFill>
                <a:latin typeface="Arial"/>
                <a:ea typeface="DejaVu Sans"/>
              </a:rPr>
              <a:t>. J. </a:t>
            </a:r>
            <a:r>
              <a:rPr lang="en-US" sz="1800" b="1" strike="noStrike" spc="-1" dirty="0">
                <a:solidFill>
                  <a:srgbClr val="000000"/>
                </a:solidFill>
                <a:uFill>
                  <a:solidFill>
                    <a:srgbClr val="FFFFFF"/>
                  </a:solidFill>
                </a:uFill>
                <a:latin typeface="Arial"/>
                <a:ea typeface="DejaVu Sans"/>
              </a:rPr>
              <a:t>773</a:t>
            </a:r>
            <a:r>
              <a:rPr lang="en-US" sz="1800" b="0" strike="noStrike" spc="-1" dirty="0">
                <a:solidFill>
                  <a:srgbClr val="000000"/>
                </a:solidFill>
                <a:uFill>
                  <a:solidFill>
                    <a:srgbClr val="FFFFFF"/>
                  </a:solidFill>
                </a:uFill>
                <a:latin typeface="Arial"/>
                <a:ea typeface="DejaVu Sans"/>
              </a:rPr>
              <a:t>, 11 (2013).</a:t>
            </a:r>
            <a:endParaRPr lang="en-US" sz="1800" b="0" strike="noStrike" spc="-1" dirty="0">
              <a:solidFill>
                <a:srgbClr val="000000"/>
              </a:solidFill>
              <a:uFill>
                <a:solidFill>
                  <a:srgbClr val="FFFFFF"/>
                </a:solidFill>
              </a:uFill>
              <a:latin typeface="Arial"/>
            </a:endParaRPr>
          </a:p>
          <a:p>
            <a:endParaRPr lang="en-US" sz="1800" b="0" strike="noStrike" spc="-1" dirty="0">
              <a:solidFill>
                <a:srgbClr val="000000"/>
              </a:solidFill>
              <a:uFill>
                <a:solidFill>
                  <a:srgbClr val="FFFFFF"/>
                </a:solidFill>
              </a:uFill>
              <a:latin typeface="Arial"/>
            </a:endParaRPr>
          </a:p>
        </p:txBody>
      </p:sp>
      <p:sp>
        <p:nvSpPr>
          <p:cNvPr id="514" name="CustomShape 5"/>
          <p:cNvSpPr/>
          <p:nvPr/>
        </p:nvSpPr>
        <p:spPr>
          <a:xfrm>
            <a:off x="4860000" y="2808000"/>
            <a:ext cx="3929760" cy="2099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nSpc>
                <a:spcPct val="100000"/>
              </a:lnSpc>
            </a:pPr>
            <a:r>
              <a:rPr lang="en-US" sz="1700" strike="noStrike" spc="-1" dirty="0">
                <a:solidFill>
                  <a:srgbClr val="000000"/>
                </a:solidFill>
                <a:uFill>
                  <a:solidFill>
                    <a:srgbClr val="FFFFFF"/>
                  </a:solidFill>
                </a:uFill>
                <a:latin typeface="+mj-lt"/>
                <a:ea typeface="Helvetica Light" charset="0"/>
                <a:cs typeface="Helvetica Light" charset="0"/>
              </a:rPr>
              <a:t>Lines: </a:t>
            </a:r>
          </a:p>
          <a:p>
            <a:pPr>
              <a:lnSpc>
                <a:spcPct val="100000"/>
              </a:lnSpc>
            </a:pPr>
            <a:r>
              <a:rPr lang="en-US" sz="1700" strike="noStrike" spc="-1" dirty="0">
                <a:solidFill>
                  <a:srgbClr val="000000"/>
                </a:solidFill>
                <a:uFill>
                  <a:solidFill>
                    <a:srgbClr val="FFFFFF"/>
                  </a:solidFill>
                </a:uFill>
                <a:latin typeface="+mj-lt"/>
                <a:ea typeface="Helvetica Light" charset="0"/>
                <a:cs typeface="Helvetica Light" charset="0"/>
              </a:rPr>
              <a:t>Four-</a:t>
            </a:r>
            <a:r>
              <a:rPr lang="en-US" sz="1700" strike="noStrike" spc="-1" dirty="0" err="1">
                <a:solidFill>
                  <a:srgbClr val="000000"/>
                </a:solidFill>
                <a:uFill>
                  <a:solidFill>
                    <a:srgbClr val="FFFFFF"/>
                  </a:solidFill>
                </a:uFill>
                <a:latin typeface="+mj-lt"/>
                <a:ea typeface="Helvetica Light" charset="0"/>
                <a:cs typeface="Helvetica Light" charset="0"/>
              </a:rPr>
              <a:t>polytrope</a:t>
            </a:r>
            <a:r>
              <a:rPr lang="en-US" sz="1700" strike="noStrike" spc="-1" dirty="0">
                <a:solidFill>
                  <a:srgbClr val="000000"/>
                </a:solidFill>
                <a:uFill>
                  <a:solidFill>
                    <a:srgbClr val="FFFFFF"/>
                  </a:solidFill>
                </a:uFill>
                <a:latin typeface="+mj-lt"/>
                <a:ea typeface="Helvetica Light" charset="0"/>
                <a:cs typeface="Helvetica Light" charset="0"/>
              </a:rPr>
              <a:t> model;</a:t>
            </a:r>
          </a:p>
          <a:p>
            <a:pPr>
              <a:lnSpc>
                <a:spcPct val="100000"/>
              </a:lnSpc>
            </a:pPr>
            <a:r>
              <a:rPr lang="en-US" sz="1700" strike="noStrike" spc="-1" dirty="0">
                <a:solidFill>
                  <a:srgbClr val="000000"/>
                </a:solidFill>
                <a:uFill>
                  <a:solidFill>
                    <a:srgbClr val="FFFFFF"/>
                  </a:solidFill>
                </a:uFill>
                <a:latin typeface="+mj-lt"/>
                <a:ea typeface="Helvetica Light" charset="0"/>
                <a:cs typeface="Helvetica Light" charset="0"/>
              </a:rPr>
              <a:t>D.E. Alvarez-Castillo and D. </a:t>
            </a:r>
            <a:r>
              <a:rPr lang="en-US" sz="1700" strike="noStrike" spc="-1" dirty="0" err="1">
                <a:solidFill>
                  <a:srgbClr val="000000"/>
                </a:solidFill>
                <a:uFill>
                  <a:solidFill>
                    <a:srgbClr val="FFFFFF"/>
                  </a:solidFill>
                </a:uFill>
                <a:latin typeface="+mj-lt"/>
                <a:ea typeface="Helvetica Light" charset="0"/>
                <a:cs typeface="Helvetica Light" charset="0"/>
              </a:rPr>
              <a:t>Blaschke</a:t>
            </a:r>
            <a:r>
              <a:rPr lang="en-US" sz="1700" strike="noStrike" spc="-1" dirty="0">
                <a:solidFill>
                  <a:srgbClr val="000000"/>
                </a:solidFill>
                <a:uFill>
                  <a:solidFill>
                    <a:srgbClr val="FFFFFF"/>
                  </a:solidFill>
                </a:uFill>
                <a:latin typeface="+mj-lt"/>
                <a:ea typeface="Helvetica Light" charset="0"/>
                <a:cs typeface="Helvetica Light" charset="0"/>
              </a:rPr>
              <a:t>, </a:t>
            </a:r>
          </a:p>
          <a:p>
            <a:pPr>
              <a:lnSpc>
                <a:spcPct val="100000"/>
              </a:lnSpc>
            </a:pPr>
            <a:r>
              <a:rPr lang="en-US" sz="1700" strike="noStrike" spc="-1" dirty="0">
                <a:solidFill>
                  <a:srgbClr val="000000"/>
                </a:solidFill>
                <a:uFill>
                  <a:solidFill>
                    <a:srgbClr val="FFFFFF"/>
                  </a:solidFill>
                </a:uFill>
                <a:latin typeface="+mj-lt"/>
                <a:ea typeface="Helvetica Light" charset="0"/>
                <a:cs typeface="Helvetica Light" charset="0"/>
              </a:rPr>
              <a:t>High mass twins from multi-</a:t>
            </a:r>
            <a:r>
              <a:rPr lang="en-US" sz="1700" strike="noStrike" spc="-1" dirty="0" err="1">
                <a:solidFill>
                  <a:srgbClr val="000000"/>
                </a:solidFill>
                <a:uFill>
                  <a:solidFill>
                    <a:srgbClr val="FFFFFF"/>
                  </a:solidFill>
                </a:uFill>
                <a:latin typeface="+mj-lt"/>
                <a:ea typeface="Helvetica Light" charset="0"/>
                <a:cs typeface="Helvetica Light" charset="0"/>
              </a:rPr>
              <a:t>polytrope</a:t>
            </a:r>
            <a:r>
              <a:rPr lang="en-US" sz="1700" strike="noStrike" spc="-1" dirty="0">
                <a:solidFill>
                  <a:srgbClr val="000000"/>
                </a:solidFill>
                <a:uFill>
                  <a:solidFill>
                    <a:srgbClr val="FFFFFF"/>
                  </a:solidFill>
                </a:uFill>
                <a:latin typeface="+mj-lt"/>
                <a:ea typeface="Helvetica Light" charset="0"/>
                <a:cs typeface="Helvetica Light" charset="0"/>
              </a:rPr>
              <a:t> </a:t>
            </a:r>
          </a:p>
          <a:p>
            <a:pPr>
              <a:lnSpc>
                <a:spcPct val="100000"/>
              </a:lnSpc>
            </a:pPr>
            <a:r>
              <a:rPr lang="en-US" sz="1700" strike="noStrike" spc="-1" dirty="0">
                <a:solidFill>
                  <a:srgbClr val="000000"/>
                </a:solidFill>
                <a:uFill>
                  <a:solidFill>
                    <a:srgbClr val="FFFFFF"/>
                  </a:solidFill>
                </a:uFill>
                <a:latin typeface="+mj-lt"/>
                <a:ea typeface="Helvetica Light" charset="0"/>
                <a:cs typeface="Helvetica Light" charset="0"/>
              </a:rPr>
              <a:t>equations of state, </a:t>
            </a:r>
          </a:p>
          <a:p>
            <a:pPr>
              <a:lnSpc>
                <a:spcPct val="100000"/>
              </a:lnSpc>
            </a:pPr>
            <a:r>
              <a:rPr lang="en-US" sz="1700" strike="noStrike" spc="-1" dirty="0" err="1">
                <a:solidFill>
                  <a:srgbClr val="000000"/>
                </a:solidFill>
                <a:uFill>
                  <a:solidFill>
                    <a:srgbClr val="FFFFFF"/>
                  </a:solidFill>
                </a:uFill>
                <a:latin typeface="+mj-lt"/>
                <a:ea typeface="Helvetica Light" charset="0"/>
                <a:cs typeface="Helvetica Light" charset="0"/>
              </a:rPr>
              <a:t>arXiv</a:t>
            </a:r>
            <a:r>
              <a:rPr lang="en-US" sz="1700" strike="noStrike" spc="-1" dirty="0">
                <a:solidFill>
                  <a:srgbClr val="000000"/>
                </a:solidFill>
                <a:uFill>
                  <a:solidFill>
                    <a:srgbClr val="FFFFFF"/>
                  </a:solidFill>
                </a:uFill>
                <a:latin typeface="+mj-lt"/>
                <a:ea typeface="Helvetica Light" charset="0"/>
                <a:cs typeface="Helvetica Light" charset="0"/>
              </a:rPr>
              <a:t>: 1703.02681v2, </a:t>
            </a:r>
            <a:endParaRPr lang="en-US" sz="1700" strike="noStrike" spc="-1" dirty="0" smtClean="0">
              <a:solidFill>
                <a:srgbClr val="000000"/>
              </a:solidFill>
              <a:uFill>
                <a:solidFill>
                  <a:srgbClr val="FFFFFF"/>
                </a:solidFill>
              </a:uFill>
              <a:latin typeface="+mj-lt"/>
              <a:ea typeface="Helvetica Light" charset="0"/>
              <a:cs typeface="Helvetica Light" charset="0"/>
            </a:endParaRPr>
          </a:p>
          <a:p>
            <a:pPr>
              <a:lnSpc>
                <a:spcPct val="100000"/>
              </a:lnSpc>
            </a:pPr>
            <a:r>
              <a:rPr lang="is-IS" sz="1600" dirty="0" smtClean="0">
                <a:latin typeface="+mj-lt"/>
                <a:ea typeface="Helvetica Light" charset="0"/>
                <a:cs typeface="Helvetica Light" charset="0"/>
              </a:rPr>
              <a:t>Phys</a:t>
            </a:r>
            <a:r>
              <a:rPr lang="is-IS" sz="1600" dirty="0">
                <a:latin typeface="+mj-lt"/>
                <a:ea typeface="Helvetica Light" charset="0"/>
                <a:cs typeface="Helvetica Light" charset="0"/>
              </a:rPr>
              <a:t>. Rev. C 96, 045809 (2017)</a:t>
            </a:r>
            <a:endParaRPr lang="en-US" sz="1700" strike="noStrike" spc="-1" dirty="0">
              <a:solidFill>
                <a:srgbClr val="000000"/>
              </a:solidFill>
              <a:uFill>
                <a:solidFill>
                  <a:srgbClr val="FFFFFF"/>
                </a:solidFill>
              </a:uFill>
              <a:latin typeface="+mj-lt"/>
              <a:ea typeface="Helvetica Light" charset="0"/>
              <a:cs typeface="Helvetica Light" charset="0"/>
            </a:endParaRPr>
          </a:p>
        </p:txBody>
      </p:sp>
    </p:spTree>
    <p:extLst>
      <p:ext uri="{BB962C8B-B14F-4D97-AF65-F5344CB8AC3E}">
        <p14:creationId xmlns:p14="http://schemas.microsoft.com/office/powerpoint/2010/main" val="73757776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 name="CustomShape 1"/>
          <p:cNvSpPr/>
          <p:nvPr/>
        </p:nvSpPr>
        <p:spPr>
          <a:xfrm>
            <a:off x="669600" y="312480"/>
            <a:ext cx="7792560" cy="1506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600" b="0" strike="noStrike" spc="-1">
                <a:solidFill>
                  <a:srgbClr val="000000"/>
                </a:solidFill>
                <a:uFill>
                  <a:solidFill>
                    <a:srgbClr val="FFFFFF"/>
                  </a:solidFill>
                </a:uFill>
                <a:latin typeface="Helvetica Light"/>
                <a:ea typeface="Helvetica Light"/>
              </a:rPr>
              <a:t>Compact Stars with Sequential QCD Phase Transitions</a:t>
            </a:r>
            <a:endParaRPr lang="en-US" sz="2600" b="0" strike="noStrike" spc="-1">
              <a:solidFill>
                <a:srgbClr val="000000"/>
              </a:solidFill>
              <a:uFill>
                <a:solidFill>
                  <a:srgbClr val="FFFFFF"/>
                </a:solidFill>
              </a:uFill>
              <a:latin typeface="Arial"/>
            </a:endParaRPr>
          </a:p>
        </p:txBody>
      </p:sp>
      <p:sp>
        <p:nvSpPr>
          <p:cNvPr id="516" name="CustomShape 2"/>
          <p:cNvSpPr/>
          <p:nvPr/>
        </p:nvSpPr>
        <p:spPr>
          <a:xfrm>
            <a:off x="6553080" y="6356520"/>
            <a:ext cx="2122560" cy="353880"/>
          </a:xfrm>
          <a:prstGeom prst="rect">
            <a:avLst/>
          </a:prstGeom>
          <a:noFill/>
          <a:ln>
            <a:noFill/>
          </a:ln>
        </p:spPr>
        <p:style>
          <a:lnRef idx="0">
            <a:scrgbClr r="0" g="0" b="0"/>
          </a:lnRef>
          <a:fillRef idx="0">
            <a:scrgbClr r="0" g="0" b="0"/>
          </a:fillRef>
          <a:effectRef idx="0">
            <a:scrgbClr r="0" g="0" b="0"/>
          </a:effectRef>
          <a:fontRef idx="minor"/>
        </p:style>
      </p:sp>
      <p:sp>
        <p:nvSpPr>
          <p:cNvPr id="517" name="CustomShape 3"/>
          <p:cNvSpPr/>
          <p:nvPr/>
        </p:nvSpPr>
        <p:spPr>
          <a:xfrm>
            <a:off x="547920" y="5809680"/>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500" b="1" strike="noStrike" spc="-1" dirty="0" err="1" smtClean="0">
                <a:solidFill>
                  <a:srgbClr val="000000"/>
                </a:solidFill>
                <a:uFill>
                  <a:solidFill>
                    <a:srgbClr val="FFFFFF"/>
                  </a:solidFill>
                </a:uFill>
                <a:latin typeface="Helvetica Light"/>
                <a:ea typeface="Helvetica Light"/>
              </a:rPr>
              <a:t>Sedrakian</a:t>
            </a:r>
            <a:r>
              <a:rPr lang="en-US" sz="1500" b="1" strike="noStrike" spc="-1" dirty="0" smtClean="0">
                <a:solidFill>
                  <a:srgbClr val="000000"/>
                </a:solidFill>
                <a:uFill>
                  <a:solidFill>
                    <a:srgbClr val="FFFFFF"/>
                  </a:solidFill>
                </a:uFill>
                <a:latin typeface="Helvetica Light"/>
                <a:ea typeface="Helvetica Light"/>
              </a:rPr>
              <a:t> </a:t>
            </a:r>
            <a:r>
              <a:rPr lang="en-US" sz="1500" b="1" strike="noStrike" spc="-1" dirty="0">
                <a:solidFill>
                  <a:srgbClr val="000000"/>
                </a:solidFill>
                <a:uFill>
                  <a:solidFill>
                    <a:srgbClr val="FFFFFF"/>
                  </a:solidFill>
                </a:uFill>
                <a:latin typeface="Helvetica Light"/>
                <a:ea typeface="Helvetica Light"/>
              </a:rPr>
              <a:t>and M. Alford </a:t>
            </a:r>
            <a:endParaRPr lang="es-ES" sz="1500" b="1" spc="-1" dirty="0">
              <a:solidFill>
                <a:srgbClr val="000000"/>
              </a:solidFill>
              <a:uFill>
                <a:solidFill>
                  <a:srgbClr val="FFFFFF"/>
                </a:solidFill>
              </a:uFill>
              <a:latin typeface="Helvetica Light"/>
              <a:ea typeface="Helvetica Light"/>
            </a:endParaRPr>
          </a:p>
          <a:p>
            <a:pPr algn="ctr">
              <a:lnSpc>
                <a:spcPct val="100000"/>
              </a:lnSpc>
            </a:pPr>
            <a:r>
              <a:rPr lang="is-IS" sz="1500" b="1" dirty="0" smtClean="0">
                <a:latin typeface="Helvetica Light" charset="0"/>
                <a:ea typeface="Helvetica Light" charset="0"/>
                <a:cs typeface="Helvetica Light" charset="0"/>
              </a:rPr>
              <a:t>Phys</a:t>
            </a:r>
            <a:r>
              <a:rPr lang="is-IS" sz="1500" b="1" dirty="0">
                <a:latin typeface="Helvetica Light" charset="0"/>
                <a:ea typeface="Helvetica Light" charset="0"/>
                <a:cs typeface="Helvetica Light" charset="0"/>
              </a:rPr>
              <a:t>. Rev. Lett. 119, 161104 (2017</a:t>
            </a:r>
            <a:r>
              <a:rPr lang="is-IS" sz="1500" b="1" dirty="0" smtClean="0">
                <a:latin typeface="Helvetica Light" charset="0"/>
                <a:ea typeface="Helvetica Light" charset="0"/>
                <a:cs typeface="Helvetica Light" charset="0"/>
              </a:rPr>
              <a:t>)</a:t>
            </a:r>
            <a:r>
              <a:rPr lang="is-IS" sz="1600" dirty="0" smtClean="0"/>
              <a:t> - </a:t>
            </a:r>
            <a:r>
              <a:rPr lang="en-US" sz="1500" b="1" strike="noStrike" spc="-1" dirty="0" smtClean="0">
                <a:solidFill>
                  <a:srgbClr val="000000"/>
                </a:solidFill>
                <a:uFill>
                  <a:solidFill>
                    <a:srgbClr val="FFFFFF"/>
                  </a:solidFill>
                </a:uFill>
                <a:latin typeface="Helvetica Light"/>
                <a:ea typeface="Helvetica Light"/>
              </a:rPr>
              <a:t>arXiv:1706.01592</a:t>
            </a:r>
            <a:endParaRPr lang="en-US" sz="1500" b="0" strike="noStrike" spc="-1" dirty="0">
              <a:solidFill>
                <a:srgbClr val="000000"/>
              </a:solidFill>
              <a:uFill>
                <a:solidFill>
                  <a:srgbClr val="FFFFFF"/>
                </a:solidFill>
              </a:uFill>
              <a:latin typeface="Arial"/>
            </a:endParaRPr>
          </a:p>
        </p:txBody>
      </p:sp>
      <p:pic>
        <p:nvPicPr>
          <p:cNvPr id="518" name="Picture 517"/>
          <p:cNvPicPr/>
          <p:nvPr/>
        </p:nvPicPr>
        <p:blipFill>
          <a:blip r:embed="rId2"/>
          <a:stretch/>
        </p:blipFill>
        <p:spPr>
          <a:xfrm>
            <a:off x="399600" y="2011680"/>
            <a:ext cx="4194720" cy="3254400"/>
          </a:xfrm>
          <a:prstGeom prst="rect">
            <a:avLst/>
          </a:prstGeom>
          <a:ln>
            <a:noFill/>
          </a:ln>
        </p:spPr>
      </p:pic>
      <p:pic>
        <p:nvPicPr>
          <p:cNvPr id="519" name="Picture 518"/>
          <p:cNvPicPr/>
          <p:nvPr/>
        </p:nvPicPr>
        <p:blipFill>
          <a:blip r:embed="rId3"/>
          <a:stretch/>
        </p:blipFill>
        <p:spPr>
          <a:xfrm>
            <a:off x="4287240" y="2191320"/>
            <a:ext cx="4725360" cy="3285000"/>
          </a:xfrm>
          <a:prstGeom prst="rect">
            <a:avLst/>
          </a:prstGeom>
          <a:ln>
            <a:noFill/>
          </a:ln>
        </p:spPr>
      </p:pic>
    </p:spTree>
    <p:extLst>
      <p:ext uri="{BB962C8B-B14F-4D97-AF65-F5344CB8AC3E}">
        <p14:creationId xmlns:p14="http://schemas.microsoft.com/office/powerpoint/2010/main" val="119380183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 name="CustomShape 1"/>
          <p:cNvSpPr/>
          <p:nvPr/>
        </p:nvSpPr>
        <p:spPr>
          <a:xfrm>
            <a:off x="669600" y="312480"/>
            <a:ext cx="7792560" cy="1506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2600" b="0" strike="noStrike" spc="-1">
                <a:solidFill>
                  <a:srgbClr val="000000"/>
                </a:solidFill>
                <a:uFill>
                  <a:solidFill>
                    <a:srgbClr val="FFFFFF"/>
                  </a:solidFill>
                </a:uFill>
                <a:latin typeface="Helvetica Light"/>
                <a:ea typeface="Helvetica Light"/>
              </a:rPr>
              <a:t>A fifth family of compact stars at high mass</a:t>
            </a:r>
            <a:endParaRPr lang="en-US" sz="2600" b="0" strike="noStrike" spc="-1">
              <a:solidFill>
                <a:srgbClr val="000000"/>
              </a:solidFill>
              <a:uFill>
                <a:solidFill>
                  <a:srgbClr val="FFFFFF"/>
                </a:solidFill>
              </a:uFill>
              <a:latin typeface="Arial"/>
            </a:endParaRPr>
          </a:p>
        </p:txBody>
      </p:sp>
      <p:sp>
        <p:nvSpPr>
          <p:cNvPr id="521" name="CustomShape 2"/>
          <p:cNvSpPr/>
          <p:nvPr/>
        </p:nvSpPr>
        <p:spPr>
          <a:xfrm>
            <a:off x="6553080" y="6356520"/>
            <a:ext cx="2122560" cy="353880"/>
          </a:xfrm>
          <a:prstGeom prst="rect">
            <a:avLst/>
          </a:prstGeom>
          <a:noFill/>
          <a:ln>
            <a:noFill/>
          </a:ln>
        </p:spPr>
        <p:style>
          <a:lnRef idx="0">
            <a:scrgbClr r="0" g="0" b="0"/>
          </a:lnRef>
          <a:fillRef idx="0">
            <a:scrgbClr r="0" g="0" b="0"/>
          </a:fillRef>
          <a:effectRef idx="0">
            <a:scrgbClr r="0" g="0" b="0"/>
          </a:effectRef>
          <a:fontRef idx="minor"/>
        </p:style>
      </p:sp>
      <p:sp>
        <p:nvSpPr>
          <p:cNvPr id="522" name="CustomShape 3"/>
          <p:cNvSpPr/>
          <p:nvPr/>
        </p:nvSpPr>
        <p:spPr>
          <a:xfrm>
            <a:off x="547920" y="5809680"/>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500" b="1" strike="noStrike" spc="-1">
                <a:solidFill>
                  <a:srgbClr val="000000"/>
                </a:solidFill>
                <a:uFill>
                  <a:solidFill>
                    <a:srgbClr val="FFFFFF"/>
                  </a:solidFill>
                </a:uFill>
                <a:latin typeface="Helvetica Light"/>
                <a:ea typeface="Helvetica Light"/>
              </a:rPr>
              <a:t>D. E. Alvarez-Castillo, D. B. Blaschke and H. Grigorian, i</a:t>
            </a:r>
            <a:r>
              <a:rPr lang="en-US" sz="1500" b="1" i="1" strike="noStrike" spc="-1">
                <a:solidFill>
                  <a:srgbClr val="000000"/>
                </a:solidFill>
                <a:uFill>
                  <a:solidFill>
                    <a:srgbClr val="FFFFFF"/>
                  </a:solidFill>
                </a:uFill>
                <a:latin typeface="Helvetica Light"/>
                <a:ea typeface="Helvetica Light"/>
              </a:rPr>
              <a:t>n preparation</a:t>
            </a:r>
            <a:r>
              <a:rPr lang="en-US" sz="1500" b="1" strike="noStrike" spc="-1">
                <a:solidFill>
                  <a:srgbClr val="000000"/>
                </a:solidFill>
                <a:uFill>
                  <a:solidFill>
                    <a:srgbClr val="FFFFFF"/>
                  </a:solidFill>
                </a:uFill>
                <a:latin typeface="Helvetica Light"/>
                <a:ea typeface="Helvetica Light"/>
              </a:rPr>
              <a:t>.</a:t>
            </a:r>
            <a:endParaRPr lang="en-US" sz="1500" b="0" strike="noStrike" spc="-1">
              <a:solidFill>
                <a:srgbClr val="000000"/>
              </a:solidFill>
              <a:uFill>
                <a:solidFill>
                  <a:srgbClr val="FFFFFF"/>
                </a:solidFill>
              </a:uFill>
              <a:latin typeface="Arial"/>
            </a:endParaRPr>
          </a:p>
        </p:txBody>
      </p:sp>
      <p:pic>
        <p:nvPicPr>
          <p:cNvPr id="523" name="Picture 522"/>
          <p:cNvPicPr/>
          <p:nvPr/>
        </p:nvPicPr>
        <p:blipFill>
          <a:blip r:embed="rId2"/>
          <a:stretch/>
        </p:blipFill>
        <p:spPr>
          <a:xfrm>
            <a:off x="4588560" y="1288800"/>
            <a:ext cx="4479840" cy="4479840"/>
          </a:xfrm>
          <a:prstGeom prst="rect">
            <a:avLst/>
          </a:prstGeom>
          <a:ln>
            <a:noFill/>
          </a:ln>
        </p:spPr>
      </p:pic>
      <p:pic>
        <p:nvPicPr>
          <p:cNvPr id="524" name="Picture 523"/>
          <p:cNvPicPr/>
          <p:nvPr/>
        </p:nvPicPr>
        <p:blipFill>
          <a:blip r:embed="rId3"/>
          <a:stretch/>
        </p:blipFill>
        <p:spPr>
          <a:xfrm>
            <a:off x="140760" y="1280160"/>
            <a:ext cx="4505400" cy="4505400"/>
          </a:xfrm>
          <a:prstGeom prst="rect">
            <a:avLst/>
          </a:prstGeom>
          <a:ln>
            <a:noFill/>
          </a:ln>
        </p:spPr>
      </p:pic>
    </p:spTree>
    <p:extLst>
      <p:ext uri="{BB962C8B-B14F-4D97-AF65-F5344CB8AC3E}">
        <p14:creationId xmlns:p14="http://schemas.microsoft.com/office/powerpoint/2010/main" val="28774373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723600" y="-27684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3000" b="0" strike="noStrike" spc="-1">
                <a:solidFill>
                  <a:srgbClr val="000000"/>
                </a:solidFill>
                <a:uFill>
                  <a:solidFill>
                    <a:srgbClr val="FFFFFF"/>
                  </a:solidFill>
                </a:uFill>
                <a:latin typeface="Helvetica Light"/>
                <a:ea typeface="Helvetica Light"/>
              </a:rPr>
              <a:t>Quark substructure effects in baryonic matter</a:t>
            </a:r>
            <a:endParaRPr lang="en-US" sz="3000" b="0" strike="noStrike" spc="-1">
              <a:solidFill>
                <a:srgbClr val="000000"/>
              </a:solidFill>
              <a:uFill>
                <a:solidFill>
                  <a:srgbClr val="FFFFFF"/>
                </a:solidFill>
              </a:uFill>
              <a:latin typeface="Arial"/>
            </a:endParaRPr>
          </a:p>
        </p:txBody>
      </p:sp>
      <p:pic>
        <p:nvPicPr>
          <p:cNvPr id="526" name="Vex.png"/>
          <p:cNvPicPr/>
          <p:nvPr/>
        </p:nvPicPr>
        <p:blipFill>
          <a:blip r:embed="rId2"/>
          <a:stretch/>
        </p:blipFill>
        <p:spPr>
          <a:xfrm>
            <a:off x="1125000" y="881640"/>
            <a:ext cx="7420680" cy="5648040"/>
          </a:xfrm>
          <a:prstGeom prst="rect">
            <a:avLst/>
          </a:prstGeom>
          <a:ln w="12600">
            <a:noFill/>
          </a:ln>
        </p:spPr>
      </p:pic>
      <p:sp>
        <p:nvSpPr>
          <p:cNvPr id="527" name="CustomShape 2"/>
          <p:cNvSpPr/>
          <p:nvPr/>
        </p:nvSpPr>
        <p:spPr>
          <a:xfrm>
            <a:off x="1182600" y="6570000"/>
            <a:ext cx="7677000" cy="285120"/>
          </a:xfrm>
          <a:prstGeom prst="rect">
            <a:avLst/>
          </a:prstGeom>
          <a:noFill/>
          <a:ln>
            <a:noFill/>
          </a:ln>
        </p:spPr>
        <p:style>
          <a:lnRef idx="0">
            <a:scrgbClr r="0" g="0" b="0"/>
          </a:lnRef>
          <a:fillRef idx="0">
            <a:scrgbClr r="0" g="0" b="0"/>
          </a:fillRef>
          <a:effectRef idx="0">
            <a:scrgbClr r="0" g="0" b="0"/>
          </a:effectRef>
          <a:fontRef idx="minor"/>
        </p:style>
        <p:txBody>
          <a:bodyPr lIns="63360" tIns="31680" rIns="63360" bIns="31680"/>
          <a:lstStyle/>
          <a:p>
            <a:pPr>
              <a:lnSpc>
                <a:spcPct val="100000"/>
              </a:lnSpc>
            </a:pPr>
            <a:r>
              <a:rPr lang="en-US" sz="1400" b="1" strike="noStrike" spc="-1">
                <a:solidFill>
                  <a:srgbClr val="000000"/>
                </a:solidFill>
                <a:uFill>
                  <a:solidFill>
                    <a:srgbClr val="FFFFFF"/>
                  </a:solidFill>
                </a:uFill>
                <a:latin typeface="Helvetica Light"/>
                <a:ea typeface="DejaVu Sans"/>
              </a:rPr>
              <a:t>Benic, Blaschke, Alvarez-Castillo, Fischer, Typel, A&amp;A 577, A40 (2015)</a:t>
            </a:r>
            <a:endParaRPr lang="en-US" sz="1400" b="0" strike="noStrike" spc="-1">
              <a:solidFill>
                <a:srgbClr val="000000"/>
              </a:solidFill>
              <a:uFill>
                <a:solidFill>
                  <a:srgbClr val="FFFFFF"/>
                </a:solidFill>
              </a:uFill>
              <a:latin typeface="Arial"/>
            </a:endParaRPr>
          </a:p>
        </p:txBody>
      </p:sp>
      <p:sp>
        <p:nvSpPr>
          <p:cNvPr id="528" name="CustomShape 3"/>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212319752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669600" y="-159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3400" b="0" strike="noStrike" spc="-1">
                <a:solidFill>
                  <a:srgbClr val="000000"/>
                </a:solidFill>
                <a:uFill>
                  <a:solidFill>
                    <a:srgbClr val="FFFFFF"/>
                  </a:solidFill>
                </a:uFill>
                <a:latin typeface="Helvetica Light"/>
                <a:ea typeface="Helvetica Light"/>
              </a:rPr>
              <a:t>NJL model with multiquark interactions</a:t>
            </a:r>
            <a:endParaRPr lang="en-US" sz="3400" b="0" strike="noStrike" spc="-1">
              <a:solidFill>
                <a:srgbClr val="000000"/>
              </a:solidFill>
              <a:uFill>
                <a:solidFill>
                  <a:srgbClr val="FFFFFF"/>
                </a:solidFill>
              </a:uFill>
              <a:latin typeface="Arial"/>
            </a:endParaRPr>
          </a:p>
        </p:txBody>
      </p:sp>
      <p:pic>
        <p:nvPicPr>
          <p:cNvPr id="530" name="hNJL.png"/>
          <p:cNvPicPr/>
          <p:nvPr/>
        </p:nvPicPr>
        <p:blipFill>
          <a:blip r:embed="rId2"/>
          <a:stretch/>
        </p:blipFill>
        <p:spPr>
          <a:xfrm>
            <a:off x="258840" y="1261440"/>
            <a:ext cx="8619120" cy="4975920"/>
          </a:xfrm>
          <a:prstGeom prst="rect">
            <a:avLst/>
          </a:prstGeom>
          <a:ln w="12600">
            <a:noFill/>
          </a:ln>
        </p:spPr>
      </p:pic>
      <p:sp>
        <p:nvSpPr>
          <p:cNvPr id="531" name="CustomShape 2"/>
          <p:cNvSpPr/>
          <p:nvPr/>
        </p:nvSpPr>
        <p:spPr>
          <a:xfrm>
            <a:off x="1220400" y="6346080"/>
            <a:ext cx="6687360" cy="31356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a:solidFill>
                  <a:srgbClr val="000000"/>
                </a:solidFill>
                <a:uFill>
                  <a:solidFill>
                    <a:srgbClr val="FFFFFF"/>
                  </a:solidFill>
                </a:uFill>
                <a:latin typeface="Helvetica Light"/>
                <a:ea typeface="Helvetica Light"/>
              </a:rPr>
              <a:t>S. Benic -  Eur.Phys.J. A50 (2014) 111, arXiv:1401.5380</a:t>
            </a:r>
            <a:endParaRPr lang="en-US" sz="1700" b="0" strike="noStrike" spc="-1">
              <a:solidFill>
                <a:srgbClr val="000000"/>
              </a:solidFill>
              <a:uFill>
                <a:solidFill>
                  <a:srgbClr val="FFFFFF"/>
                </a:solidFill>
              </a:uFill>
              <a:latin typeface="Arial"/>
            </a:endParaRPr>
          </a:p>
        </p:txBody>
      </p:sp>
      <p:sp>
        <p:nvSpPr>
          <p:cNvPr id="532" name="CustomShape 3"/>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992440088"/>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 name="CustomShape 1"/>
          <p:cNvSpPr/>
          <p:nvPr/>
        </p:nvSpPr>
        <p:spPr>
          <a:xfrm>
            <a:off x="669600" y="312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Neutron Star Twins</a:t>
            </a:r>
            <a:endParaRPr lang="en-US" sz="4800" b="0" strike="noStrike" spc="-1">
              <a:solidFill>
                <a:srgbClr val="000000"/>
              </a:solidFill>
              <a:uFill>
                <a:solidFill>
                  <a:srgbClr val="FFFFFF"/>
                </a:solidFill>
              </a:uFill>
              <a:latin typeface="Arial"/>
            </a:endParaRPr>
          </a:p>
        </p:txBody>
      </p:sp>
      <p:sp>
        <p:nvSpPr>
          <p:cNvPr id="534" name="CustomShape 2"/>
          <p:cNvSpPr/>
          <p:nvPr/>
        </p:nvSpPr>
        <p:spPr>
          <a:xfrm>
            <a:off x="741240" y="1717200"/>
            <a:ext cx="7645320" cy="44100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2500" b="0" strike="noStrike" spc="-1">
                <a:solidFill>
                  <a:srgbClr val="000000"/>
                </a:solidFill>
                <a:uFill>
                  <a:solidFill>
                    <a:srgbClr val="FFFFFF"/>
                  </a:solidFill>
                </a:uFill>
                <a:latin typeface="Helvetica Light"/>
                <a:ea typeface="Helvetica Light"/>
              </a:rPr>
              <a:t>Equation of State		Mass-Radius Relation</a:t>
            </a:r>
            <a:endParaRPr lang="en-US" sz="2500" b="0" strike="noStrike" spc="-1">
              <a:solidFill>
                <a:srgbClr val="000000"/>
              </a:solidFill>
              <a:uFill>
                <a:solidFill>
                  <a:srgbClr val="FFFFFF"/>
                </a:solidFill>
              </a:uFill>
              <a:latin typeface="Arial"/>
            </a:endParaRPr>
          </a:p>
        </p:txBody>
      </p:sp>
      <p:sp>
        <p:nvSpPr>
          <p:cNvPr id="535" name="CustomShape 3"/>
          <p:cNvSpPr/>
          <p:nvPr/>
        </p:nvSpPr>
        <p:spPr>
          <a:xfrm>
            <a:off x="1591920" y="6073560"/>
            <a:ext cx="5944680" cy="57060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700" b="1" strike="noStrike" spc="-1">
                <a:solidFill>
                  <a:srgbClr val="000000"/>
                </a:solidFill>
                <a:uFill>
                  <a:solidFill>
                    <a:srgbClr val="FFFFFF"/>
                  </a:solidFill>
                </a:uFill>
                <a:latin typeface="Helvetica Light"/>
                <a:ea typeface="Helvetica Light"/>
              </a:rPr>
              <a:t>Benic, Blaschke, Alvarez-Castillo, Fischer, Typel: </a:t>
            </a:r>
            <a:endParaRPr lang="en-US" sz="1700" b="0" strike="noStrike" spc="-1">
              <a:solidFill>
                <a:srgbClr val="000000"/>
              </a:solidFill>
              <a:uFill>
                <a:solidFill>
                  <a:srgbClr val="FFFFFF"/>
                </a:solidFill>
              </a:uFill>
              <a:latin typeface="Arial"/>
            </a:endParaRPr>
          </a:p>
          <a:p>
            <a:pPr algn="ctr">
              <a:lnSpc>
                <a:spcPct val="100000"/>
              </a:lnSpc>
            </a:pPr>
            <a:r>
              <a:rPr lang="en-US" sz="1700" b="1" strike="noStrike" spc="-1">
                <a:solidFill>
                  <a:srgbClr val="000000"/>
                </a:solidFill>
                <a:uFill>
                  <a:solidFill>
                    <a:srgbClr val="FFFFFF"/>
                  </a:solidFill>
                </a:uFill>
                <a:latin typeface="Helvetica Light"/>
                <a:ea typeface="Helvetica Light"/>
              </a:rPr>
              <a:t>A&amp;A 577, A40 (2015) - arXiv:1411.2856 (2014)</a:t>
            </a:r>
            <a:endParaRPr lang="en-US" sz="1700" b="0" strike="noStrike" spc="-1">
              <a:solidFill>
                <a:srgbClr val="000000"/>
              </a:solidFill>
              <a:uFill>
                <a:solidFill>
                  <a:srgbClr val="FFFFFF"/>
                </a:solidFill>
              </a:uFill>
              <a:latin typeface="Arial"/>
            </a:endParaRPr>
          </a:p>
        </p:txBody>
      </p:sp>
      <p:pic>
        <p:nvPicPr>
          <p:cNvPr id="536" name="Benic_Twins.png"/>
          <p:cNvPicPr/>
          <p:nvPr/>
        </p:nvPicPr>
        <p:blipFill>
          <a:blip r:embed="rId2"/>
          <a:stretch/>
        </p:blipFill>
        <p:spPr>
          <a:xfrm>
            <a:off x="437760" y="2269800"/>
            <a:ext cx="7864200" cy="3797280"/>
          </a:xfrm>
          <a:prstGeom prst="rect">
            <a:avLst/>
          </a:prstGeom>
          <a:ln w="12600">
            <a:noFill/>
          </a:ln>
        </p:spPr>
      </p:pic>
      <p:sp>
        <p:nvSpPr>
          <p:cNvPr id="537" name="CustomShape 4"/>
          <p:cNvSpPr/>
          <p:nvPr/>
        </p:nvSpPr>
        <p:spPr>
          <a:xfrm>
            <a:off x="4482720" y="6505200"/>
            <a:ext cx="154080" cy="3961800"/>
          </a:xfrm>
          <a:prstGeom prst="rect">
            <a:avLst/>
          </a:prstGeom>
          <a:noFill/>
          <a:ln w="12600">
            <a:noFill/>
          </a:ln>
        </p:spPr>
        <p:style>
          <a:lnRef idx="0">
            <a:scrgbClr r="0" g="0" b="0"/>
          </a:lnRef>
          <a:fillRef idx="0">
            <a:scrgbClr r="0" g="0" b="0"/>
          </a:fillRef>
          <a:effectRef idx="0">
            <a:scrgbClr r="0" g="0" b="0"/>
          </a:effectRef>
          <a:fontRef idx="minor"/>
        </p:style>
      </p:sp>
      <p:sp>
        <p:nvSpPr>
          <p:cNvPr id="538" name="CustomShape 5"/>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12280513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CustomShape 1"/>
          <p:cNvSpPr/>
          <p:nvPr/>
        </p:nvSpPr>
        <p:spPr>
          <a:xfrm>
            <a:off x="669600" y="2674080"/>
            <a:ext cx="7792560" cy="1506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200" b="0" strike="noStrike" spc="-1" dirty="0" smtClean="0">
                <a:solidFill>
                  <a:srgbClr val="000000"/>
                </a:solidFill>
                <a:uFill>
                  <a:solidFill>
                    <a:srgbClr val="FFFFFF"/>
                  </a:solidFill>
                </a:uFill>
                <a:latin typeface="Helvetica Light"/>
                <a:ea typeface="Helvetica Light"/>
              </a:rPr>
              <a:t>GW170817 </a:t>
            </a:r>
          </a:p>
          <a:p>
            <a:pPr algn="ctr">
              <a:lnSpc>
                <a:spcPct val="100000"/>
              </a:lnSpc>
            </a:pPr>
            <a:r>
              <a:rPr lang="en-US" sz="4200" b="0" strike="noStrike" spc="-1" dirty="0" smtClean="0">
                <a:solidFill>
                  <a:srgbClr val="000000"/>
                </a:solidFill>
                <a:uFill>
                  <a:solidFill>
                    <a:srgbClr val="FFFFFF"/>
                  </a:solidFill>
                </a:uFill>
                <a:latin typeface="Helvetica Light"/>
                <a:ea typeface="Helvetica Light"/>
              </a:rPr>
              <a:t>and </a:t>
            </a:r>
          </a:p>
          <a:p>
            <a:pPr algn="ctr">
              <a:lnSpc>
                <a:spcPct val="100000"/>
              </a:lnSpc>
            </a:pPr>
            <a:r>
              <a:rPr lang="en-US" sz="4200" b="0" strike="noStrike" spc="-1" dirty="0" smtClean="0">
                <a:solidFill>
                  <a:srgbClr val="000000"/>
                </a:solidFill>
                <a:uFill>
                  <a:solidFill>
                    <a:srgbClr val="FFFFFF"/>
                  </a:solidFill>
                </a:uFill>
                <a:latin typeface="Helvetica Light"/>
                <a:ea typeface="Helvetica Light"/>
              </a:rPr>
              <a:t>Tidal deformability</a:t>
            </a:r>
            <a:endParaRPr lang="en-US" sz="42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642021481"/>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 name="Picture 565"/>
          <p:cNvPicPr/>
          <p:nvPr/>
        </p:nvPicPr>
        <p:blipFill>
          <a:blip r:embed="rId2"/>
          <a:stretch/>
        </p:blipFill>
        <p:spPr>
          <a:xfrm>
            <a:off x="17280" y="13680"/>
            <a:ext cx="9142560" cy="6829200"/>
          </a:xfrm>
          <a:prstGeom prst="rect">
            <a:avLst/>
          </a:prstGeom>
          <a:ln>
            <a:noFill/>
          </a:ln>
        </p:spPr>
      </p:pic>
    </p:spTree>
    <p:extLst>
      <p:ext uri="{BB962C8B-B14F-4D97-AF65-F5344CB8AC3E}">
        <p14:creationId xmlns:p14="http://schemas.microsoft.com/office/powerpoint/2010/main" val="137587114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1" name="Picture 566"/>
          <p:cNvPicPr/>
          <p:nvPr/>
        </p:nvPicPr>
        <p:blipFill>
          <a:blip r:embed="rId2"/>
          <a:stretch/>
        </p:blipFill>
        <p:spPr>
          <a:xfrm>
            <a:off x="17280" y="5400"/>
            <a:ext cx="9142560" cy="6838920"/>
          </a:xfrm>
          <a:prstGeom prst="rect">
            <a:avLst/>
          </a:prstGeom>
          <a:ln>
            <a:noFill/>
          </a:ln>
        </p:spPr>
      </p:pic>
    </p:spTree>
    <p:extLst>
      <p:ext uri="{BB962C8B-B14F-4D97-AF65-F5344CB8AC3E}">
        <p14:creationId xmlns:p14="http://schemas.microsoft.com/office/powerpoint/2010/main" val="16242311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Circle"/>
          <p:cNvSpPr/>
          <p:nvPr/>
        </p:nvSpPr>
        <p:spPr>
          <a:xfrm>
            <a:off x="-2528519" y="1068586"/>
            <a:ext cx="5481573" cy="5482829"/>
          </a:xfrm>
          <a:prstGeom prst="ellipse">
            <a:avLst/>
          </a:prstGeom>
          <a:solidFill>
            <a:srgbClr val="DCDEE0"/>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64" name="Circle"/>
          <p:cNvSpPr/>
          <p:nvPr/>
        </p:nvSpPr>
        <p:spPr>
          <a:xfrm>
            <a:off x="-2020155" y="1577578"/>
            <a:ext cx="4464844" cy="4464844"/>
          </a:xfrm>
          <a:prstGeom prst="ellipse">
            <a:avLst/>
          </a:prstGeom>
          <a:solidFill>
            <a:srgbClr val="A6AAA9"/>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65" name="Circle"/>
          <p:cNvSpPr/>
          <p:nvPr/>
        </p:nvSpPr>
        <p:spPr>
          <a:xfrm>
            <a:off x="-1573671" y="2024062"/>
            <a:ext cx="3571876" cy="3571876"/>
          </a:xfrm>
          <a:prstGeom prst="ellipse">
            <a:avLst/>
          </a:prstGeom>
          <a:solidFill>
            <a:srgbClr val="53585F"/>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66" name="Circle"/>
          <p:cNvSpPr/>
          <p:nvPr/>
        </p:nvSpPr>
        <p:spPr>
          <a:xfrm>
            <a:off x="-680702" y="2917031"/>
            <a:ext cx="1785938" cy="1785938"/>
          </a:xfrm>
          <a:prstGeom prst="ellipse">
            <a:avLst/>
          </a:prstGeom>
          <a:solidFill>
            <a:srgbClr val="000000"/>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pic>
        <p:nvPicPr>
          <p:cNvPr id="67" name="Graph-R-M-24.pdf" descr="Graph-R-M-24.pdf"/>
          <p:cNvPicPr>
            <a:picLocks noChangeAspect="1"/>
          </p:cNvPicPr>
          <p:nvPr/>
        </p:nvPicPr>
        <p:blipFill>
          <a:blip r:embed="rId2">
            <a:extLst/>
          </a:blip>
          <a:stretch>
            <a:fillRect/>
          </a:stretch>
        </p:blipFill>
        <p:spPr>
          <a:xfrm>
            <a:off x="3040617" y="1915554"/>
            <a:ext cx="6192361" cy="3788893"/>
          </a:xfrm>
          <a:prstGeom prst="rect">
            <a:avLst/>
          </a:prstGeom>
          <a:ln w="12700">
            <a:miter lim="400000"/>
          </a:ln>
        </p:spPr>
      </p:pic>
      <p:pic>
        <p:nvPicPr>
          <p:cNvPr id="68" name="Graph-R-M-one-EoS-24.pdf" descr="Graph-R-M-one-EoS-24.pdf"/>
          <p:cNvPicPr>
            <a:picLocks noChangeAspect="1"/>
          </p:cNvPicPr>
          <p:nvPr/>
        </p:nvPicPr>
        <p:blipFill>
          <a:blip r:embed="rId3">
            <a:extLst/>
          </a:blip>
          <a:stretch>
            <a:fillRect/>
          </a:stretch>
        </p:blipFill>
        <p:spPr>
          <a:xfrm>
            <a:off x="3040617" y="1916906"/>
            <a:ext cx="6187940" cy="3786188"/>
          </a:xfrm>
          <a:prstGeom prst="rect">
            <a:avLst/>
          </a:prstGeom>
          <a:ln w="12700">
            <a:miter lim="400000"/>
          </a:ln>
        </p:spPr>
      </p:pic>
      <p:sp>
        <p:nvSpPr>
          <p:cNvPr id="69" name="Shape 135"/>
          <p:cNvSpPr txBox="1"/>
          <p:nvPr/>
        </p:nvSpPr>
        <p:spPr>
          <a:xfrm>
            <a:off x="347256" y="188661"/>
            <a:ext cx="4356963"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Pulsar Masses — Why do we care?</a:t>
            </a:r>
          </a:p>
        </p:txBody>
      </p:sp>
      <p:sp>
        <p:nvSpPr>
          <p:cNvPr id="70" name="Shape 144"/>
          <p:cNvSpPr/>
          <p:nvPr/>
        </p:nvSpPr>
        <p:spPr>
          <a:xfrm>
            <a:off x="3511439" y="5125612"/>
            <a:ext cx="892970" cy="2235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sz="1400" b="0">
                <a:solidFill>
                  <a:srgbClr val="53585F"/>
                </a:solidFill>
              </a:defRPr>
            </a:lvl1pPr>
          </a:lstStyle>
          <a:p>
            <a:r>
              <a:rPr sz="984"/>
              <a:t>Credit: N. Wex</a:t>
            </a:r>
          </a:p>
        </p:txBody>
      </p:sp>
      <p:sp>
        <p:nvSpPr>
          <p:cNvPr id="71" name="Shape 132"/>
          <p:cNvSpPr txBox="1"/>
          <p:nvPr/>
        </p:nvSpPr>
        <p:spPr>
          <a:xfrm rot="2567948">
            <a:off x="1441063" y="1872651"/>
            <a:ext cx="559449" cy="34265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2500" b="0"/>
            </a:lvl1pPr>
          </a:lstStyle>
          <a:p>
            <a:r>
              <a:rPr sz="1758"/>
              <a:t>crust</a:t>
            </a:r>
          </a:p>
        </p:txBody>
      </p:sp>
      <p:sp>
        <p:nvSpPr>
          <p:cNvPr id="72" name="Shape 132"/>
          <p:cNvSpPr txBox="1"/>
          <p:nvPr/>
        </p:nvSpPr>
        <p:spPr>
          <a:xfrm rot="2567948">
            <a:off x="976046" y="2255484"/>
            <a:ext cx="947375" cy="34265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2500" b="0">
                <a:solidFill>
                  <a:srgbClr val="FFFFFF"/>
                </a:solidFill>
              </a:defRPr>
            </a:lvl1pPr>
          </a:lstStyle>
          <a:p>
            <a:r>
              <a:rPr sz="1758"/>
              <a:t>neutrons</a:t>
            </a:r>
          </a:p>
        </p:txBody>
      </p:sp>
      <p:sp>
        <p:nvSpPr>
          <p:cNvPr id="73" name="Shape 132"/>
          <p:cNvSpPr txBox="1"/>
          <p:nvPr/>
        </p:nvSpPr>
        <p:spPr>
          <a:xfrm rot="2567948">
            <a:off x="101916" y="2694246"/>
            <a:ext cx="1808188" cy="61318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2500" b="0">
                <a:solidFill>
                  <a:srgbClr val="FFFFFF"/>
                </a:solidFill>
              </a:defRPr>
            </a:pPr>
            <a:r>
              <a:rPr sz="1758"/>
              <a:t>superfluidity</a:t>
            </a:r>
          </a:p>
          <a:p>
            <a:pPr>
              <a:defRPr sz="2500" b="0">
                <a:solidFill>
                  <a:srgbClr val="FFFFFF"/>
                </a:solidFill>
              </a:defRPr>
            </a:pPr>
            <a:r>
              <a:rPr sz="1758"/>
              <a:t>superconductivity</a:t>
            </a:r>
          </a:p>
        </p:txBody>
      </p:sp>
      <p:sp>
        <p:nvSpPr>
          <p:cNvPr id="74" name="Shape 132"/>
          <p:cNvSpPr txBox="1"/>
          <p:nvPr/>
        </p:nvSpPr>
        <p:spPr>
          <a:xfrm rot="2567948">
            <a:off x="-77027" y="3260053"/>
            <a:ext cx="1035541" cy="61318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2500" b="0">
                <a:solidFill>
                  <a:srgbClr val="FFFFFF"/>
                </a:solidFill>
              </a:defRPr>
            </a:pPr>
            <a:r>
              <a:rPr sz="1758"/>
              <a:t>unknown </a:t>
            </a:r>
          </a:p>
          <a:p>
            <a:pPr>
              <a:defRPr sz="2500" b="0">
                <a:solidFill>
                  <a:srgbClr val="FFFFFF"/>
                </a:solidFill>
              </a:defRPr>
            </a:pPr>
            <a:r>
              <a:rPr sz="1758"/>
              <a:t>state</a:t>
            </a:r>
          </a:p>
        </p:txBody>
      </p:sp>
    </p:spTree>
    <p:extLst>
      <p:ext uri="{BB962C8B-B14F-4D97-AF65-F5344CB8AC3E}">
        <p14:creationId xmlns:p14="http://schemas.microsoft.com/office/powerpoint/2010/main" val="305840513"/>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latin typeface="Helvetica Light" charset="0"/>
                <a:ea typeface="Helvetica Light" charset="0"/>
                <a:cs typeface="Helvetica Light" charset="0"/>
              </a:rPr>
              <a:t>Love number</a:t>
            </a:r>
            <a:endParaRPr lang="en-US" sz="4000" dirty="0">
              <a:latin typeface="Helvetica Light" charset="0"/>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1229" y="1596061"/>
            <a:ext cx="1509199" cy="80176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229" y="2722821"/>
            <a:ext cx="6502400" cy="2667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881" y="5389821"/>
            <a:ext cx="5397500" cy="508000"/>
          </a:xfrm>
          <a:prstGeom prst="rect">
            <a:avLst/>
          </a:prstGeom>
        </p:spPr>
      </p:pic>
    </p:spTree>
    <p:extLst>
      <p:ext uri="{BB962C8B-B14F-4D97-AF65-F5344CB8AC3E}">
        <p14:creationId xmlns:p14="http://schemas.microsoft.com/office/powerpoint/2010/main" val="66467999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 name="Picture 567"/>
          <p:cNvPicPr/>
          <p:nvPr/>
        </p:nvPicPr>
        <p:blipFill>
          <a:blip r:embed="rId2"/>
          <a:stretch/>
        </p:blipFill>
        <p:spPr>
          <a:xfrm>
            <a:off x="18720" y="-9360"/>
            <a:ext cx="9142560" cy="6837120"/>
          </a:xfrm>
          <a:prstGeom prst="rect">
            <a:avLst/>
          </a:prstGeom>
          <a:ln>
            <a:noFill/>
          </a:ln>
        </p:spPr>
      </p:pic>
    </p:spTree>
    <p:extLst>
      <p:ext uri="{BB962C8B-B14F-4D97-AF65-F5344CB8AC3E}">
        <p14:creationId xmlns:p14="http://schemas.microsoft.com/office/powerpoint/2010/main" val="393645696"/>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Implications from GW170817</a:t>
            </a:r>
            <a:endParaRPr lang="en-US" dirty="0"/>
          </a:p>
        </p:txBody>
      </p:sp>
      <p:sp>
        <p:nvSpPr>
          <p:cNvPr id="7" name="CustomShape 2"/>
          <p:cNvSpPr/>
          <p:nvPr/>
        </p:nvSpPr>
        <p:spPr>
          <a:xfrm>
            <a:off x="443129" y="5885471"/>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a:latin typeface="Helvetica Light" charset="0"/>
                <a:ea typeface="Helvetica Light" charset="0"/>
                <a:cs typeface="Helvetica Light" charset="0"/>
              </a:rPr>
              <a:t>GW170817: Observation of Gravitational Waves from a Binary Neutron Star </a:t>
            </a:r>
            <a:r>
              <a:rPr lang="en-US" sz="1600" b="1" dirty="0" err="1" smtClean="0">
                <a:latin typeface="Helvetica Light" charset="0"/>
                <a:ea typeface="Helvetica Light" charset="0"/>
                <a:cs typeface="Helvetica Light" charset="0"/>
              </a:rPr>
              <a:t>Inspiral</a:t>
            </a:r>
            <a:endParaRPr lang="en-US" sz="1600" b="1" dirty="0" smtClean="0">
              <a:latin typeface="Helvetica Light" charset="0"/>
              <a:ea typeface="Helvetica Light" charset="0"/>
              <a:cs typeface="Helvetica Light" charset="0"/>
            </a:endParaRPr>
          </a:p>
          <a:p>
            <a:pPr algn="ctr">
              <a:lnSpc>
                <a:spcPct val="100000"/>
              </a:lnSpc>
            </a:pPr>
            <a:r>
              <a:rPr lang="en-US" sz="1600" b="1" dirty="0">
                <a:latin typeface="Helvetica Light" charset="0"/>
                <a:ea typeface="Helvetica Light" charset="0"/>
                <a:cs typeface="Helvetica Light" charset="0"/>
              </a:rPr>
              <a:t>B. P. </a:t>
            </a:r>
            <a:r>
              <a:rPr lang="en-US" sz="1600" b="1" dirty="0" smtClean="0">
                <a:latin typeface="Helvetica Light" charset="0"/>
                <a:ea typeface="Helvetica Light" charset="0"/>
                <a:cs typeface="Helvetica Light" charset="0"/>
              </a:rPr>
              <a:t>Abbott et al. </a:t>
            </a:r>
            <a:r>
              <a:rPr lang="is-IS" sz="1600" b="1" dirty="0" smtClean="0">
                <a:latin typeface="Helvetica Light" charset="0"/>
                <a:ea typeface="Helvetica Light" charset="0"/>
                <a:cs typeface="Helvetica Light" charset="0"/>
              </a:rPr>
              <a:t>arXiv:1712.00451</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3358" y="1499425"/>
            <a:ext cx="4685042" cy="4230045"/>
          </a:xfrm>
          <a:prstGeom prst="rect">
            <a:avLst/>
          </a:prstGeom>
        </p:spPr>
      </p:pic>
    </p:spTree>
    <p:extLst>
      <p:ext uri="{BB962C8B-B14F-4D97-AF65-F5344CB8AC3E}">
        <p14:creationId xmlns:p14="http://schemas.microsoft.com/office/powerpoint/2010/main" val="175357991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Implications from GW170817</a:t>
            </a:r>
            <a:endParaRPr lang="en-US" dirty="0"/>
          </a:p>
        </p:txBody>
      </p:sp>
      <p:sp>
        <p:nvSpPr>
          <p:cNvPr id="7" name="CustomShape 2"/>
          <p:cNvSpPr/>
          <p:nvPr/>
        </p:nvSpPr>
        <p:spPr>
          <a:xfrm>
            <a:off x="443129" y="5885471"/>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a:latin typeface="Helvetica Light" charset="0"/>
                <a:ea typeface="Helvetica Light" charset="0"/>
                <a:cs typeface="Helvetica Light" charset="0"/>
              </a:rPr>
              <a:t>GW170817: Observation of Gravitational Waves from a Binary Neutron Star </a:t>
            </a:r>
            <a:r>
              <a:rPr lang="en-US" sz="1600" b="1" dirty="0" err="1" smtClean="0">
                <a:latin typeface="Helvetica Light" charset="0"/>
                <a:ea typeface="Helvetica Light" charset="0"/>
                <a:cs typeface="Helvetica Light" charset="0"/>
              </a:rPr>
              <a:t>Inspiral</a:t>
            </a:r>
            <a:endParaRPr lang="en-US" sz="1600" b="1" dirty="0" smtClean="0">
              <a:latin typeface="Helvetica Light" charset="0"/>
              <a:ea typeface="Helvetica Light" charset="0"/>
              <a:cs typeface="Helvetica Light" charset="0"/>
            </a:endParaRPr>
          </a:p>
          <a:p>
            <a:pPr algn="ctr">
              <a:lnSpc>
                <a:spcPct val="100000"/>
              </a:lnSpc>
            </a:pPr>
            <a:r>
              <a:rPr lang="en-US" sz="1600" b="1" dirty="0">
                <a:latin typeface="Helvetica Light" charset="0"/>
                <a:ea typeface="Helvetica Light" charset="0"/>
                <a:cs typeface="Helvetica Light" charset="0"/>
              </a:rPr>
              <a:t>B. P. </a:t>
            </a:r>
            <a:r>
              <a:rPr lang="en-US" sz="1600" b="1" dirty="0" smtClean="0">
                <a:latin typeface="Helvetica Light" charset="0"/>
                <a:ea typeface="Helvetica Light" charset="0"/>
                <a:cs typeface="Helvetica Light" charset="0"/>
              </a:rPr>
              <a:t>Abbott et al. </a:t>
            </a:r>
            <a:r>
              <a:rPr lang="is-IS" sz="1600" b="1" dirty="0" smtClean="0">
                <a:latin typeface="Helvetica Light" charset="0"/>
                <a:ea typeface="Helvetica Light" charset="0"/>
                <a:cs typeface="Helvetica Light" charset="0"/>
              </a:rPr>
              <a:t>arXiv:1712.00451</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6628" y="1429975"/>
            <a:ext cx="8708002" cy="4344515"/>
          </a:xfrm>
          <a:prstGeom prst="rect">
            <a:avLst/>
          </a:prstGeom>
        </p:spPr>
      </p:pic>
    </p:spTree>
    <p:extLst>
      <p:ext uri="{BB962C8B-B14F-4D97-AF65-F5344CB8AC3E}">
        <p14:creationId xmlns:p14="http://schemas.microsoft.com/office/powerpoint/2010/main" val="54517844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Implications from GW170817</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3807" y="1095153"/>
            <a:ext cx="5856026" cy="5413419"/>
          </a:xfrm>
          <a:prstGeom prst="rect">
            <a:avLst/>
          </a:prstGeom>
        </p:spPr>
      </p:pic>
    </p:spTree>
    <p:extLst>
      <p:ext uri="{BB962C8B-B14F-4D97-AF65-F5344CB8AC3E}">
        <p14:creationId xmlns:p14="http://schemas.microsoft.com/office/powerpoint/2010/main" val="16760858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Implications from GW170817</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4713" y="1106315"/>
            <a:ext cx="7436057" cy="5746044"/>
          </a:xfrm>
          <a:prstGeom prst="rect">
            <a:avLst/>
          </a:prstGeom>
        </p:spPr>
      </p:pic>
    </p:spTree>
    <p:extLst>
      <p:ext uri="{BB962C8B-B14F-4D97-AF65-F5344CB8AC3E}">
        <p14:creationId xmlns:p14="http://schemas.microsoft.com/office/powerpoint/2010/main" val="57766583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Implications from GW170817</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1467" y="1276801"/>
            <a:ext cx="7100712" cy="5486913"/>
          </a:xfrm>
          <a:prstGeom prst="rect">
            <a:avLst/>
          </a:prstGeom>
        </p:spPr>
      </p:pic>
    </p:spTree>
    <p:extLst>
      <p:ext uri="{BB962C8B-B14F-4D97-AF65-F5344CB8AC3E}">
        <p14:creationId xmlns:p14="http://schemas.microsoft.com/office/powerpoint/2010/main" val="58536523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Implications from GW170817</a:t>
            </a:r>
            <a:endParaRPr lang="en-US" dirty="0"/>
          </a:p>
        </p:txBody>
      </p:sp>
      <p:sp>
        <p:nvSpPr>
          <p:cNvPr id="7" name="CustomShape 2"/>
          <p:cNvSpPr/>
          <p:nvPr/>
        </p:nvSpPr>
        <p:spPr>
          <a:xfrm>
            <a:off x="443129" y="5885471"/>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err="1">
                <a:latin typeface="Helvetica Light" charset="0"/>
                <a:ea typeface="Helvetica Light" charset="0"/>
                <a:cs typeface="Helvetica Light" charset="0"/>
              </a:rPr>
              <a:t>Vasileios</a:t>
            </a:r>
            <a:r>
              <a:rPr lang="en-US" sz="1600" b="1" dirty="0">
                <a:latin typeface="Helvetica Light" charset="0"/>
                <a:ea typeface="Helvetica Light" charset="0"/>
                <a:cs typeface="Helvetica Light" charset="0"/>
              </a:rPr>
              <a:t> </a:t>
            </a:r>
            <a:r>
              <a:rPr lang="en-US" sz="1600" b="1" dirty="0" err="1">
                <a:latin typeface="Helvetica Light" charset="0"/>
                <a:ea typeface="Helvetica Light" charset="0"/>
                <a:cs typeface="Helvetica Light" charset="0"/>
              </a:rPr>
              <a:t>Paschalidis</a:t>
            </a:r>
            <a:r>
              <a:rPr lang="en-US" sz="1600" b="1" dirty="0">
                <a:latin typeface="Helvetica Light" charset="0"/>
                <a:ea typeface="Helvetica Light" charset="0"/>
                <a:cs typeface="Helvetica Light" charset="0"/>
              </a:rPr>
              <a:t>, Kent Yagi, David Alvarez-Castillo</a:t>
            </a:r>
            <a:r>
              <a:rPr lang="en-US" sz="1600" b="1" dirty="0" smtClean="0">
                <a:latin typeface="Helvetica Light" charset="0"/>
                <a:ea typeface="Helvetica Light" charset="0"/>
                <a:cs typeface="Helvetica Light" charset="0"/>
              </a:rPr>
              <a:t>,</a:t>
            </a:r>
          </a:p>
          <a:p>
            <a:pPr algn="ctr">
              <a:lnSpc>
                <a:spcPct val="100000"/>
              </a:lnSpc>
            </a:pPr>
            <a:r>
              <a:rPr lang="en-US" sz="1600" b="1" dirty="0" smtClean="0">
                <a:latin typeface="Helvetica Light" charset="0"/>
                <a:ea typeface="Helvetica Light" charset="0"/>
                <a:cs typeface="Helvetica Light" charset="0"/>
              </a:rPr>
              <a:t> </a:t>
            </a:r>
            <a:r>
              <a:rPr lang="en-US" sz="1600" b="1" dirty="0">
                <a:latin typeface="Helvetica Light" charset="0"/>
                <a:ea typeface="Helvetica Light" charset="0"/>
                <a:cs typeface="Helvetica Light" charset="0"/>
              </a:rPr>
              <a:t>David B</a:t>
            </a:r>
            <a:r>
              <a:rPr lang="en-US" sz="1600" b="1" dirty="0" smtClean="0">
                <a:latin typeface="Helvetica Light" charset="0"/>
                <a:ea typeface="Helvetica Light" charset="0"/>
                <a:cs typeface="Helvetica Light" charset="0"/>
              </a:rPr>
              <a:t>. </a:t>
            </a:r>
            <a:r>
              <a:rPr lang="en-US" sz="1600" b="1" dirty="0" err="1">
                <a:latin typeface="Helvetica Light" charset="0"/>
                <a:ea typeface="Helvetica Light" charset="0"/>
                <a:cs typeface="Helvetica Light" charset="0"/>
              </a:rPr>
              <a:t>Blaschke</a:t>
            </a:r>
            <a:r>
              <a:rPr lang="en-US" sz="1600" b="1" dirty="0">
                <a:latin typeface="Helvetica Light" charset="0"/>
                <a:ea typeface="Helvetica Light" charset="0"/>
                <a:cs typeface="Helvetica Light" charset="0"/>
              </a:rPr>
              <a:t>, Armen </a:t>
            </a:r>
            <a:r>
              <a:rPr lang="en-US" sz="1600" b="1" dirty="0" err="1">
                <a:latin typeface="Helvetica Light" charset="0"/>
                <a:ea typeface="Helvetica Light" charset="0"/>
                <a:cs typeface="Helvetica Light" charset="0"/>
              </a:rPr>
              <a:t>Sedrakian</a:t>
            </a:r>
            <a:r>
              <a:rPr lang="en-US" sz="1500" b="1" strike="noStrike" spc="-1" dirty="0" smtClean="0">
                <a:solidFill>
                  <a:srgbClr val="000000"/>
                </a:solidFill>
                <a:uFill>
                  <a:solidFill>
                    <a:srgbClr val="FFFFFF"/>
                  </a:solidFill>
                </a:uFill>
                <a:latin typeface="Helvetica Light" charset="0"/>
                <a:ea typeface="Helvetica Light" charset="0"/>
                <a:cs typeface="Helvetica Light" charset="0"/>
              </a:rPr>
              <a:t> </a:t>
            </a:r>
          </a:p>
          <a:p>
            <a:pPr algn="ctr"/>
            <a:r>
              <a:rPr lang="es-ES" sz="1600" b="1" dirty="0" err="1">
                <a:latin typeface="Helvetica Light" charset="0"/>
                <a:ea typeface="Helvetica Light" charset="0"/>
                <a:cs typeface="Helvetica Light" charset="0"/>
              </a:rPr>
              <a:t>Phys</a:t>
            </a:r>
            <a:r>
              <a:rPr lang="es-ES" sz="1600" b="1" dirty="0">
                <a:latin typeface="Helvetica Light" charset="0"/>
                <a:ea typeface="Helvetica Light" charset="0"/>
                <a:cs typeface="Helvetica Light" charset="0"/>
              </a:rPr>
              <a:t>. Rev. D 97, 084038 (2018</a:t>
            </a:r>
            <a:r>
              <a:rPr lang="es-ES" sz="1600" b="1" dirty="0" smtClean="0">
                <a:latin typeface="Helvetica Light" charset="0"/>
                <a:ea typeface="Helvetica Light" charset="0"/>
                <a:cs typeface="Helvetica Light" charset="0"/>
              </a:rPr>
              <a:t>)</a:t>
            </a:r>
            <a:r>
              <a:rPr lang="is-IS" sz="1600" b="1" dirty="0" smtClean="0">
                <a:latin typeface="Helvetica Light" charset="0"/>
                <a:ea typeface="Helvetica Light" charset="0"/>
                <a:cs typeface="Helvetica Light" charset="0"/>
              </a:rPr>
              <a:t>, </a:t>
            </a:r>
            <a:r>
              <a:rPr lang="is-IS" sz="1600" b="1" dirty="0" smtClean="0">
                <a:latin typeface="Helvetica Light" charset="0"/>
                <a:ea typeface="Helvetica Light" charset="0"/>
                <a:cs typeface="Helvetica Light" charset="0"/>
              </a:rPr>
              <a:t>arXiv:1712.00451</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1999" y="1871333"/>
            <a:ext cx="4540101" cy="313967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65" y="2182740"/>
            <a:ext cx="4306186" cy="2995314"/>
          </a:xfrm>
          <a:prstGeom prst="rect">
            <a:avLst/>
          </a:prstGeom>
        </p:spPr>
      </p:pic>
    </p:spTree>
    <p:extLst>
      <p:ext uri="{BB962C8B-B14F-4D97-AF65-F5344CB8AC3E}">
        <p14:creationId xmlns:p14="http://schemas.microsoft.com/office/powerpoint/2010/main" val="9391427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Implications from GW170817</a:t>
            </a:r>
            <a:endParaRPr lang="en-US" dirty="0"/>
          </a:p>
        </p:txBody>
      </p:sp>
      <p:sp>
        <p:nvSpPr>
          <p:cNvPr id="7" name="CustomShape 2"/>
          <p:cNvSpPr/>
          <p:nvPr/>
        </p:nvSpPr>
        <p:spPr>
          <a:xfrm>
            <a:off x="443129" y="5885471"/>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err="1">
                <a:latin typeface="Helvetica Light" charset="0"/>
                <a:ea typeface="Helvetica Light" charset="0"/>
                <a:cs typeface="Helvetica Light" charset="0"/>
              </a:rPr>
              <a:t>Vasileios</a:t>
            </a:r>
            <a:r>
              <a:rPr lang="en-US" sz="1600" b="1" dirty="0">
                <a:latin typeface="Helvetica Light" charset="0"/>
                <a:ea typeface="Helvetica Light" charset="0"/>
                <a:cs typeface="Helvetica Light" charset="0"/>
              </a:rPr>
              <a:t> </a:t>
            </a:r>
            <a:r>
              <a:rPr lang="en-US" sz="1600" b="1" dirty="0" err="1">
                <a:latin typeface="Helvetica Light" charset="0"/>
                <a:ea typeface="Helvetica Light" charset="0"/>
                <a:cs typeface="Helvetica Light" charset="0"/>
              </a:rPr>
              <a:t>Paschalidis</a:t>
            </a:r>
            <a:r>
              <a:rPr lang="en-US" sz="1600" b="1" dirty="0">
                <a:latin typeface="Helvetica Light" charset="0"/>
                <a:ea typeface="Helvetica Light" charset="0"/>
                <a:cs typeface="Helvetica Light" charset="0"/>
              </a:rPr>
              <a:t>, Kent Yagi, David Alvarez-Castillo</a:t>
            </a:r>
            <a:r>
              <a:rPr lang="en-US" sz="1600" b="1" dirty="0" smtClean="0">
                <a:latin typeface="Helvetica Light" charset="0"/>
                <a:ea typeface="Helvetica Light" charset="0"/>
                <a:cs typeface="Helvetica Light" charset="0"/>
              </a:rPr>
              <a:t>,</a:t>
            </a:r>
          </a:p>
          <a:p>
            <a:pPr algn="ctr">
              <a:lnSpc>
                <a:spcPct val="100000"/>
              </a:lnSpc>
            </a:pPr>
            <a:r>
              <a:rPr lang="en-US" sz="1600" b="1" dirty="0" smtClean="0">
                <a:latin typeface="Helvetica Light" charset="0"/>
                <a:ea typeface="Helvetica Light" charset="0"/>
                <a:cs typeface="Helvetica Light" charset="0"/>
              </a:rPr>
              <a:t> </a:t>
            </a:r>
            <a:r>
              <a:rPr lang="en-US" sz="1600" b="1" dirty="0">
                <a:latin typeface="Helvetica Light" charset="0"/>
                <a:ea typeface="Helvetica Light" charset="0"/>
                <a:cs typeface="Helvetica Light" charset="0"/>
              </a:rPr>
              <a:t>David B</a:t>
            </a:r>
            <a:r>
              <a:rPr lang="en-US" sz="1600" b="1" dirty="0" smtClean="0">
                <a:latin typeface="Helvetica Light" charset="0"/>
                <a:ea typeface="Helvetica Light" charset="0"/>
                <a:cs typeface="Helvetica Light" charset="0"/>
              </a:rPr>
              <a:t>. </a:t>
            </a:r>
            <a:r>
              <a:rPr lang="en-US" sz="1600" b="1" dirty="0" err="1">
                <a:latin typeface="Helvetica Light" charset="0"/>
                <a:ea typeface="Helvetica Light" charset="0"/>
                <a:cs typeface="Helvetica Light" charset="0"/>
              </a:rPr>
              <a:t>Blaschke</a:t>
            </a:r>
            <a:r>
              <a:rPr lang="en-US" sz="1600" b="1" dirty="0">
                <a:latin typeface="Helvetica Light" charset="0"/>
                <a:ea typeface="Helvetica Light" charset="0"/>
                <a:cs typeface="Helvetica Light" charset="0"/>
              </a:rPr>
              <a:t>, Armen </a:t>
            </a:r>
            <a:r>
              <a:rPr lang="en-US" sz="1600" b="1" dirty="0" err="1">
                <a:latin typeface="Helvetica Light" charset="0"/>
                <a:ea typeface="Helvetica Light" charset="0"/>
                <a:cs typeface="Helvetica Light" charset="0"/>
              </a:rPr>
              <a:t>Sedrakian</a:t>
            </a:r>
            <a:r>
              <a:rPr lang="en-US" sz="1500" b="1" strike="noStrike" spc="-1" dirty="0" smtClean="0">
                <a:solidFill>
                  <a:srgbClr val="000000"/>
                </a:solidFill>
                <a:uFill>
                  <a:solidFill>
                    <a:srgbClr val="FFFFFF"/>
                  </a:solidFill>
                </a:uFill>
                <a:latin typeface="Helvetica Light" charset="0"/>
                <a:ea typeface="Helvetica Light" charset="0"/>
                <a:cs typeface="Helvetica Light" charset="0"/>
              </a:rPr>
              <a:t> </a:t>
            </a:r>
          </a:p>
          <a:p>
            <a:pPr algn="ctr"/>
            <a:r>
              <a:rPr lang="es-ES" sz="1600" b="1" dirty="0" err="1">
                <a:latin typeface="Helvetica Light" charset="0"/>
                <a:ea typeface="Helvetica Light" charset="0"/>
                <a:cs typeface="Helvetica Light" charset="0"/>
              </a:rPr>
              <a:t>Phys</a:t>
            </a:r>
            <a:r>
              <a:rPr lang="es-ES" sz="1600" b="1" dirty="0">
                <a:latin typeface="Helvetica Light" charset="0"/>
                <a:ea typeface="Helvetica Light" charset="0"/>
                <a:cs typeface="Helvetica Light" charset="0"/>
              </a:rPr>
              <a:t>. Rev. D 97, 084038 (2018)</a:t>
            </a:r>
            <a:r>
              <a:rPr lang="is-IS" sz="1600" b="1" dirty="0">
                <a:latin typeface="Helvetica Light" charset="0"/>
                <a:ea typeface="Helvetica Light" charset="0"/>
                <a:cs typeface="Helvetica Light" charset="0"/>
              </a:rPr>
              <a:t>, arXiv:1712.00451</a:t>
            </a:r>
            <a:endParaRPr lang="en-US" sz="1500" b="1" spc="-1" dirty="0">
              <a:solidFill>
                <a:srgbClr val="000000"/>
              </a:solidFill>
              <a:uFill>
                <a:solidFill>
                  <a:srgbClr val="FFFFFF"/>
                </a:solidFill>
              </a:uFill>
              <a:latin typeface="Helvetica Light" charset="0"/>
              <a:ea typeface="Helvetica Light" charset="0"/>
              <a:cs typeface="Helvetica Light"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587" y="1210418"/>
            <a:ext cx="5402916" cy="4397210"/>
          </a:xfrm>
          <a:prstGeom prst="rect">
            <a:avLst/>
          </a:prstGeom>
        </p:spPr>
      </p:pic>
    </p:spTree>
    <p:extLst>
      <p:ext uri="{BB962C8B-B14F-4D97-AF65-F5344CB8AC3E}">
        <p14:creationId xmlns:p14="http://schemas.microsoft.com/office/powerpoint/2010/main" val="1677635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Implications from GW170817 and I-Love-Q relations</a:t>
            </a:r>
            <a:endParaRPr lang="en-US" dirty="0"/>
          </a:p>
        </p:txBody>
      </p:sp>
      <p:sp>
        <p:nvSpPr>
          <p:cNvPr id="7" name="CustomShape 2"/>
          <p:cNvSpPr/>
          <p:nvPr/>
        </p:nvSpPr>
        <p:spPr>
          <a:xfrm>
            <a:off x="443129" y="5885471"/>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smtClean="0">
                <a:latin typeface="Helvetica Light" charset="0"/>
                <a:ea typeface="Helvetica Light" charset="0"/>
                <a:cs typeface="Helvetica Light" charset="0"/>
              </a:rPr>
              <a:t>D. Alvarez-Castillo, D. </a:t>
            </a:r>
            <a:r>
              <a:rPr lang="en-US" sz="1600" b="1" dirty="0" err="1">
                <a:latin typeface="Helvetica Light" charset="0"/>
                <a:ea typeface="Helvetica Light" charset="0"/>
                <a:cs typeface="Helvetica Light" charset="0"/>
              </a:rPr>
              <a:t>Blaschke</a:t>
            </a:r>
            <a:r>
              <a:rPr lang="en-US" sz="1600" b="1" dirty="0">
                <a:latin typeface="Helvetica Light" charset="0"/>
                <a:ea typeface="Helvetica Light" charset="0"/>
                <a:cs typeface="Helvetica Light" charset="0"/>
              </a:rPr>
              <a:t>, </a:t>
            </a:r>
            <a:r>
              <a:rPr lang="en-US" sz="1600" b="1" dirty="0" smtClean="0">
                <a:latin typeface="Helvetica Light" charset="0"/>
                <a:ea typeface="Helvetica Light" charset="0"/>
                <a:cs typeface="Helvetica Light" charset="0"/>
              </a:rPr>
              <a:t>G. </a:t>
            </a:r>
            <a:r>
              <a:rPr lang="en-US" sz="1600" b="1" dirty="0" err="1" smtClean="0">
                <a:latin typeface="Helvetica Light" charset="0"/>
                <a:ea typeface="Helvetica Light" charset="0"/>
                <a:cs typeface="Helvetica Light" charset="0"/>
              </a:rPr>
              <a:t>Grunfeld</a:t>
            </a:r>
            <a:r>
              <a:rPr lang="en-US" sz="1600" b="1" dirty="0" smtClean="0">
                <a:latin typeface="Helvetica Light" charset="0"/>
                <a:ea typeface="Helvetica Light" charset="0"/>
                <a:cs typeface="Helvetica Light" charset="0"/>
              </a:rPr>
              <a:t>, V. </a:t>
            </a:r>
            <a:r>
              <a:rPr lang="en-US" sz="1600" b="1" dirty="0" err="1" smtClean="0">
                <a:latin typeface="Helvetica Light" charset="0"/>
                <a:ea typeface="Helvetica Light" charset="0"/>
                <a:cs typeface="Helvetica Light" charset="0"/>
              </a:rPr>
              <a:t>Pagura</a:t>
            </a:r>
            <a:endParaRPr lang="en-US" sz="1500" b="1" strike="noStrike" spc="-1" dirty="0" smtClean="0">
              <a:solidFill>
                <a:srgbClr val="000000"/>
              </a:solidFill>
              <a:uFill>
                <a:solidFill>
                  <a:srgbClr val="FFFFFF"/>
                </a:solidFill>
              </a:uFill>
              <a:latin typeface="Helvetica Light" charset="0"/>
              <a:ea typeface="Helvetica Light" charset="0"/>
              <a:cs typeface="Helvetica Light" charset="0"/>
            </a:endParaRPr>
          </a:p>
          <a:p>
            <a:pPr algn="ctr"/>
            <a:r>
              <a:rPr lang="es-ES" sz="1600" b="1" dirty="0" err="1">
                <a:latin typeface="Helvetica Light" charset="0"/>
                <a:ea typeface="Helvetica Light" charset="0"/>
                <a:cs typeface="Helvetica Light" charset="0"/>
              </a:rPr>
              <a:t>a</a:t>
            </a:r>
            <a:r>
              <a:rPr lang="es-ES" sz="1600" b="1" dirty="0" err="1" smtClean="0">
                <a:latin typeface="Helvetica Light" charset="0"/>
                <a:ea typeface="Helvetica Light" charset="0"/>
                <a:cs typeface="Helvetica Light" charset="0"/>
              </a:rPr>
              <a:t>rXiv</a:t>
            </a:r>
            <a:r>
              <a:rPr lang="es-ES" sz="1600" b="1" dirty="0">
                <a:latin typeface="Helvetica Light" charset="0"/>
                <a:ea typeface="Helvetica Light" charset="0"/>
                <a:cs typeface="Helvetica Light" charset="0"/>
              </a:rPr>
              <a:t>: 1805.04105</a:t>
            </a:r>
          </a:p>
          <a:p>
            <a:pPr algn="ctr">
              <a:lnSpc>
                <a:spcPct val="100000"/>
              </a:lnSpc>
            </a:pP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5881" y="1881963"/>
            <a:ext cx="4987486" cy="38539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751" y="1777195"/>
            <a:ext cx="4072271" cy="3822656"/>
          </a:xfrm>
          <a:prstGeom prst="rect">
            <a:avLst/>
          </a:prstGeom>
        </p:spPr>
      </p:pic>
    </p:spTree>
    <p:extLst>
      <p:ext uri="{BB962C8B-B14F-4D97-AF65-F5344CB8AC3E}">
        <p14:creationId xmlns:p14="http://schemas.microsoft.com/office/powerpoint/2010/main" val="272906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Shape 132"/>
          <p:cNvSpPr txBox="1"/>
          <p:nvPr/>
        </p:nvSpPr>
        <p:spPr>
          <a:xfrm rot="16200000">
            <a:off x="2130181" y="3638671"/>
            <a:ext cx="557846" cy="34265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2500" b="0">
                <a:latin typeface="Helvetica Neue Light"/>
                <a:ea typeface="Helvetica Neue Light"/>
                <a:cs typeface="Helvetica Neue Light"/>
                <a:sym typeface="Helvetica Neue Light"/>
              </a:defRPr>
            </a:lvl1pPr>
          </a:lstStyle>
          <a:p>
            <a:r>
              <a:rPr sz="1758"/>
              <a:t>crust</a:t>
            </a:r>
          </a:p>
        </p:txBody>
      </p:sp>
      <p:sp>
        <p:nvSpPr>
          <p:cNvPr id="77" name="Shape 132"/>
          <p:cNvSpPr txBox="1"/>
          <p:nvPr/>
        </p:nvSpPr>
        <p:spPr>
          <a:xfrm rot="16200000">
            <a:off x="1471123" y="3638671"/>
            <a:ext cx="922497" cy="34265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2500" b="0">
                <a:solidFill>
                  <a:srgbClr val="FFFFFF"/>
                </a:solidFill>
                <a:latin typeface="Helvetica Neue Light"/>
                <a:ea typeface="Helvetica Neue Light"/>
                <a:cs typeface="Helvetica Neue Light"/>
                <a:sym typeface="Helvetica Neue Light"/>
              </a:defRPr>
            </a:lvl1pPr>
          </a:lstStyle>
          <a:p>
            <a:r>
              <a:rPr sz="1758"/>
              <a:t>neutrons</a:t>
            </a:r>
          </a:p>
        </p:txBody>
      </p:sp>
      <p:pic>
        <p:nvPicPr>
          <p:cNvPr id="78" name="Graph-R-M-24.pdf" descr="Graph-R-M-24.pdf"/>
          <p:cNvPicPr>
            <a:picLocks noChangeAspect="1"/>
          </p:cNvPicPr>
          <p:nvPr/>
        </p:nvPicPr>
        <p:blipFill>
          <a:blip r:embed="rId2">
            <a:extLst/>
          </a:blip>
          <a:stretch>
            <a:fillRect/>
          </a:stretch>
        </p:blipFill>
        <p:spPr>
          <a:xfrm>
            <a:off x="3040617" y="1915554"/>
            <a:ext cx="6192361" cy="3788893"/>
          </a:xfrm>
          <a:prstGeom prst="rect">
            <a:avLst/>
          </a:prstGeom>
          <a:ln w="12700">
            <a:miter lim="400000"/>
          </a:ln>
        </p:spPr>
      </p:pic>
      <p:sp>
        <p:nvSpPr>
          <p:cNvPr id="79" name="Shape 144"/>
          <p:cNvSpPr/>
          <p:nvPr/>
        </p:nvSpPr>
        <p:spPr>
          <a:xfrm>
            <a:off x="3511439" y="5125612"/>
            <a:ext cx="892970" cy="2235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sz="1400" b="0">
                <a:solidFill>
                  <a:srgbClr val="53585F"/>
                </a:solidFill>
              </a:defRPr>
            </a:lvl1pPr>
          </a:lstStyle>
          <a:p>
            <a:r>
              <a:rPr sz="984"/>
              <a:t>Credit: N. Wex</a:t>
            </a:r>
          </a:p>
        </p:txBody>
      </p:sp>
      <p:sp>
        <p:nvSpPr>
          <p:cNvPr id="80" name="Circle"/>
          <p:cNvSpPr/>
          <p:nvPr/>
        </p:nvSpPr>
        <p:spPr>
          <a:xfrm>
            <a:off x="-2528519" y="1068586"/>
            <a:ext cx="5481573" cy="5482829"/>
          </a:xfrm>
          <a:prstGeom prst="ellipse">
            <a:avLst/>
          </a:prstGeom>
          <a:solidFill>
            <a:srgbClr val="DCDEE0"/>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81" name="Circle"/>
          <p:cNvSpPr/>
          <p:nvPr/>
        </p:nvSpPr>
        <p:spPr>
          <a:xfrm>
            <a:off x="-2020155" y="1577578"/>
            <a:ext cx="4464844" cy="4464844"/>
          </a:xfrm>
          <a:prstGeom prst="ellipse">
            <a:avLst/>
          </a:prstGeom>
          <a:solidFill>
            <a:srgbClr val="A6AAA9"/>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82" name="Circle"/>
          <p:cNvSpPr/>
          <p:nvPr/>
        </p:nvSpPr>
        <p:spPr>
          <a:xfrm>
            <a:off x="-1573671" y="2024062"/>
            <a:ext cx="3571876" cy="3571876"/>
          </a:xfrm>
          <a:prstGeom prst="ellipse">
            <a:avLst/>
          </a:prstGeom>
          <a:solidFill>
            <a:srgbClr val="53585F"/>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83" name="Circle"/>
          <p:cNvSpPr/>
          <p:nvPr/>
        </p:nvSpPr>
        <p:spPr>
          <a:xfrm>
            <a:off x="-680702" y="2917031"/>
            <a:ext cx="1785938" cy="1785938"/>
          </a:xfrm>
          <a:prstGeom prst="ellipse">
            <a:avLst/>
          </a:prstGeom>
          <a:solidFill>
            <a:srgbClr val="000000"/>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84" name="Shape 132"/>
          <p:cNvSpPr txBox="1"/>
          <p:nvPr/>
        </p:nvSpPr>
        <p:spPr>
          <a:xfrm rot="2567948">
            <a:off x="1441063" y="1872651"/>
            <a:ext cx="559449" cy="34265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2500" b="0"/>
            </a:lvl1pPr>
          </a:lstStyle>
          <a:p>
            <a:r>
              <a:rPr sz="1758"/>
              <a:t>crust</a:t>
            </a:r>
          </a:p>
        </p:txBody>
      </p:sp>
      <p:sp>
        <p:nvSpPr>
          <p:cNvPr id="85" name="Shape 132"/>
          <p:cNvSpPr txBox="1"/>
          <p:nvPr/>
        </p:nvSpPr>
        <p:spPr>
          <a:xfrm rot="2567948">
            <a:off x="976046" y="2255484"/>
            <a:ext cx="947375" cy="34265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2500" b="0">
                <a:solidFill>
                  <a:srgbClr val="FFFFFF"/>
                </a:solidFill>
              </a:defRPr>
            </a:lvl1pPr>
          </a:lstStyle>
          <a:p>
            <a:r>
              <a:rPr sz="1758"/>
              <a:t>neutrons</a:t>
            </a:r>
          </a:p>
        </p:txBody>
      </p:sp>
      <p:sp>
        <p:nvSpPr>
          <p:cNvPr id="86" name="Shape 132"/>
          <p:cNvSpPr txBox="1"/>
          <p:nvPr/>
        </p:nvSpPr>
        <p:spPr>
          <a:xfrm rot="2567948">
            <a:off x="101916" y="2694246"/>
            <a:ext cx="1808188" cy="61318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2500" b="0">
                <a:solidFill>
                  <a:srgbClr val="FFFFFF"/>
                </a:solidFill>
              </a:defRPr>
            </a:pPr>
            <a:r>
              <a:rPr sz="1758"/>
              <a:t>superfluidity</a:t>
            </a:r>
          </a:p>
          <a:p>
            <a:pPr>
              <a:defRPr sz="2500" b="0">
                <a:solidFill>
                  <a:srgbClr val="FFFFFF"/>
                </a:solidFill>
              </a:defRPr>
            </a:pPr>
            <a:r>
              <a:rPr sz="1758"/>
              <a:t>superconductivity</a:t>
            </a:r>
          </a:p>
        </p:txBody>
      </p:sp>
      <p:sp>
        <p:nvSpPr>
          <p:cNvPr id="87" name="Shape 132"/>
          <p:cNvSpPr txBox="1"/>
          <p:nvPr/>
        </p:nvSpPr>
        <p:spPr>
          <a:xfrm rot="2567948">
            <a:off x="-77027" y="3260053"/>
            <a:ext cx="1035541" cy="61318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2500" b="0">
                <a:solidFill>
                  <a:srgbClr val="FFFFFF"/>
                </a:solidFill>
              </a:defRPr>
            </a:pPr>
            <a:r>
              <a:rPr sz="1758"/>
              <a:t>unknown </a:t>
            </a:r>
          </a:p>
          <a:p>
            <a:pPr>
              <a:defRPr sz="2500" b="0">
                <a:solidFill>
                  <a:srgbClr val="FFFFFF"/>
                </a:solidFill>
              </a:defRPr>
            </a:pPr>
            <a:r>
              <a:rPr sz="1758"/>
              <a:t>state</a:t>
            </a:r>
          </a:p>
        </p:txBody>
      </p:sp>
      <p:sp>
        <p:nvSpPr>
          <p:cNvPr id="88" name="Shape 135"/>
          <p:cNvSpPr txBox="1"/>
          <p:nvPr/>
        </p:nvSpPr>
        <p:spPr>
          <a:xfrm>
            <a:off x="347256" y="188661"/>
            <a:ext cx="4356963"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Pulsar Masses — Why do we care?</a:t>
            </a:r>
          </a:p>
        </p:txBody>
      </p:sp>
      <p:sp>
        <p:nvSpPr>
          <p:cNvPr id="89" name="Shape 155"/>
          <p:cNvSpPr txBox="1"/>
          <p:nvPr/>
        </p:nvSpPr>
        <p:spPr>
          <a:xfrm>
            <a:off x="3388923" y="1690726"/>
            <a:ext cx="8916011" cy="28847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lgn="l">
              <a:defRPr sz="2000" b="0">
                <a:solidFill>
                  <a:srgbClr val="53585F"/>
                </a:solidFill>
              </a:defRPr>
            </a:pPr>
            <a:r>
              <a:rPr sz="1406"/>
              <a:t>Pulsars provide </a:t>
            </a:r>
            <a:r>
              <a:rPr sz="1406" b="1" i="1"/>
              <a:t>by far</a:t>
            </a:r>
            <a:r>
              <a:rPr sz="1406"/>
              <a:t> the most precise neutron star measurements </a:t>
            </a:r>
          </a:p>
        </p:txBody>
      </p:sp>
    </p:spTree>
    <p:extLst>
      <p:ext uri="{BB962C8B-B14F-4D97-AF65-F5344CB8AC3E}">
        <p14:creationId xmlns:p14="http://schemas.microsoft.com/office/powerpoint/2010/main" val="1333134720"/>
      </p:ext>
    </p:extLst>
  </p:cSld>
  <p:clrMapOvr>
    <a:masterClrMapping/>
  </p:clrMapOvr>
  <mc:AlternateContent xmlns:mc="http://schemas.openxmlformats.org/markup-compatibility/2006" xmlns:p14="http://schemas.microsoft.com/office/powerpoint/2010/main">
    <mc:Choice Requires="p14">
      <p:transition>
        <p:dissolve/>
      </p:transition>
    </mc:Choice>
    <mc:Fallback xmlns:a14="http://schemas.microsoft.com/office/drawing/2010/main" xmlns:m="http://schemas.openxmlformats.org/officeDocument/2006/math" xmlns="">
      <p:transition spd="fast">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Implications from GW170817</a:t>
            </a:r>
            <a:endParaRPr lang="en-US" dirty="0"/>
          </a:p>
        </p:txBody>
      </p:sp>
      <p:sp>
        <p:nvSpPr>
          <p:cNvPr id="7" name="CustomShape 2"/>
          <p:cNvSpPr/>
          <p:nvPr/>
        </p:nvSpPr>
        <p:spPr>
          <a:xfrm>
            <a:off x="443129" y="5885471"/>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smtClean="0">
                <a:latin typeface="Helvetica Light" charset="0"/>
                <a:ea typeface="Helvetica Light" charset="0"/>
                <a:cs typeface="Helvetica Light" charset="0"/>
              </a:rPr>
              <a:t>D. Alvarez-Castillo, D. </a:t>
            </a:r>
            <a:r>
              <a:rPr lang="en-US" sz="1600" b="1" dirty="0" err="1">
                <a:latin typeface="Helvetica Light" charset="0"/>
                <a:ea typeface="Helvetica Light" charset="0"/>
                <a:cs typeface="Helvetica Light" charset="0"/>
              </a:rPr>
              <a:t>Blaschke</a:t>
            </a:r>
            <a:r>
              <a:rPr lang="en-US" sz="1600" b="1" dirty="0">
                <a:latin typeface="Helvetica Light" charset="0"/>
                <a:ea typeface="Helvetica Light" charset="0"/>
                <a:cs typeface="Helvetica Light" charset="0"/>
              </a:rPr>
              <a:t>, </a:t>
            </a:r>
            <a:r>
              <a:rPr lang="en-US" sz="1600" b="1" dirty="0" smtClean="0">
                <a:latin typeface="Helvetica Light" charset="0"/>
                <a:ea typeface="Helvetica Light" charset="0"/>
                <a:cs typeface="Helvetica Light" charset="0"/>
              </a:rPr>
              <a:t>G. </a:t>
            </a:r>
            <a:r>
              <a:rPr lang="en-US" sz="1600" b="1" dirty="0" err="1" smtClean="0">
                <a:latin typeface="Helvetica Light" charset="0"/>
                <a:ea typeface="Helvetica Light" charset="0"/>
                <a:cs typeface="Helvetica Light" charset="0"/>
              </a:rPr>
              <a:t>Grunfeld</a:t>
            </a:r>
            <a:r>
              <a:rPr lang="en-US" sz="1600" b="1" dirty="0" smtClean="0">
                <a:latin typeface="Helvetica Light" charset="0"/>
                <a:ea typeface="Helvetica Light" charset="0"/>
                <a:cs typeface="Helvetica Light" charset="0"/>
              </a:rPr>
              <a:t>, V. </a:t>
            </a:r>
            <a:r>
              <a:rPr lang="en-US" sz="1600" b="1" dirty="0" err="1" smtClean="0">
                <a:latin typeface="Helvetica Light" charset="0"/>
                <a:ea typeface="Helvetica Light" charset="0"/>
                <a:cs typeface="Helvetica Light" charset="0"/>
              </a:rPr>
              <a:t>Pagura</a:t>
            </a:r>
            <a:endParaRPr lang="en-US" sz="1500" b="1" strike="noStrike" spc="-1" dirty="0" smtClean="0">
              <a:solidFill>
                <a:srgbClr val="000000"/>
              </a:solidFill>
              <a:uFill>
                <a:solidFill>
                  <a:srgbClr val="FFFFFF"/>
                </a:solidFill>
              </a:uFill>
              <a:latin typeface="Helvetica Light" charset="0"/>
              <a:ea typeface="Helvetica Light" charset="0"/>
              <a:cs typeface="Helvetica Light" charset="0"/>
            </a:endParaRPr>
          </a:p>
          <a:p>
            <a:pPr algn="ctr">
              <a:lnSpc>
                <a:spcPct val="100000"/>
              </a:lnSpc>
            </a:pPr>
            <a:r>
              <a:rPr lang="is-IS" sz="1600" b="1" dirty="0" smtClean="0">
                <a:latin typeface="Helvetica Light" charset="0"/>
                <a:ea typeface="Helvetica Light" charset="0"/>
                <a:cs typeface="Helvetica Light" charset="0"/>
              </a:rPr>
              <a:t>On preparation</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3620" y="1152813"/>
            <a:ext cx="6018028" cy="4650295"/>
          </a:xfrm>
          <a:prstGeom prst="rect">
            <a:avLst/>
          </a:prstGeom>
        </p:spPr>
      </p:pic>
    </p:spTree>
    <p:extLst>
      <p:ext uri="{BB962C8B-B14F-4D97-AF65-F5344CB8AC3E}">
        <p14:creationId xmlns:p14="http://schemas.microsoft.com/office/powerpoint/2010/main" val="52615580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Implications from GW170817 and I-Love-Q relations</a:t>
            </a:r>
            <a:endParaRPr lang="en-US" dirty="0"/>
          </a:p>
        </p:txBody>
      </p:sp>
      <p:sp>
        <p:nvSpPr>
          <p:cNvPr id="7" name="CustomShape 2"/>
          <p:cNvSpPr/>
          <p:nvPr/>
        </p:nvSpPr>
        <p:spPr>
          <a:xfrm>
            <a:off x="443129" y="5885471"/>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err="1">
                <a:latin typeface="Helvetica Light" charset="0"/>
                <a:ea typeface="Helvetica Light" charset="0"/>
                <a:cs typeface="Helvetica Light" charset="0"/>
              </a:rPr>
              <a:t>Vasileios</a:t>
            </a:r>
            <a:r>
              <a:rPr lang="en-US" sz="1600" b="1" dirty="0">
                <a:latin typeface="Helvetica Light" charset="0"/>
                <a:ea typeface="Helvetica Light" charset="0"/>
                <a:cs typeface="Helvetica Light" charset="0"/>
              </a:rPr>
              <a:t> </a:t>
            </a:r>
            <a:r>
              <a:rPr lang="en-US" sz="1600" b="1" dirty="0" err="1">
                <a:latin typeface="Helvetica Light" charset="0"/>
                <a:ea typeface="Helvetica Light" charset="0"/>
                <a:cs typeface="Helvetica Light" charset="0"/>
              </a:rPr>
              <a:t>Paschalidis</a:t>
            </a:r>
            <a:r>
              <a:rPr lang="en-US" sz="1600" b="1" dirty="0">
                <a:latin typeface="Helvetica Light" charset="0"/>
                <a:ea typeface="Helvetica Light" charset="0"/>
                <a:cs typeface="Helvetica Light" charset="0"/>
              </a:rPr>
              <a:t>, Kent Yagi, David Alvarez-Castillo</a:t>
            </a:r>
            <a:r>
              <a:rPr lang="en-US" sz="1600" b="1" dirty="0" smtClean="0">
                <a:latin typeface="Helvetica Light" charset="0"/>
                <a:ea typeface="Helvetica Light" charset="0"/>
                <a:cs typeface="Helvetica Light" charset="0"/>
              </a:rPr>
              <a:t>,</a:t>
            </a:r>
          </a:p>
          <a:p>
            <a:pPr algn="ctr">
              <a:lnSpc>
                <a:spcPct val="100000"/>
              </a:lnSpc>
            </a:pPr>
            <a:r>
              <a:rPr lang="en-US" sz="1600" b="1" dirty="0" smtClean="0">
                <a:latin typeface="Helvetica Light" charset="0"/>
                <a:ea typeface="Helvetica Light" charset="0"/>
                <a:cs typeface="Helvetica Light" charset="0"/>
              </a:rPr>
              <a:t> </a:t>
            </a:r>
            <a:r>
              <a:rPr lang="en-US" sz="1600" b="1" dirty="0">
                <a:latin typeface="Helvetica Light" charset="0"/>
                <a:ea typeface="Helvetica Light" charset="0"/>
                <a:cs typeface="Helvetica Light" charset="0"/>
              </a:rPr>
              <a:t>David B</a:t>
            </a:r>
            <a:r>
              <a:rPr lang="en-US" sz="1600" b="1" dirty="0" smtClean="0">
                <a:latin typeface="Helvetica Light" charset="0"/>
                <a:ea typeface="Helvetica Light" charset="0"/>
                <a:cs typeface="Helvetica Light" charset="0"/>
              </a:rPr>
              <a:t>. </a:t>
            </a:r>
            <a:r>
              <a:rPr lang="en-US" sz="1600" b="1" dirty="0" err="1">
                <a:latin typeface="Helvetica Light" charset="0"/>
                <a:ea typeface="Helvetica Light" charset="0"/>
                <a:cs typeface="Helvetica Light" charset="0"/>
              </a:rPr>
              <a:t>Blaschke</a:t>
            </a:r>
            <a:r>
              <a:rPr lang="en-US" sz="1600" b="1" dirty="0">
                <a:latin typeface="Helvetica Light" charset="0"/>
                <a:ea typeface="Helvetica Light" charset="0"/>
                <a:cs typeface="Helvetica Light" charset="0"/>
              </a:rPr>
              <a:t>, Armen </a:t>
            </a:r>
            <a:r>
              <a:rPr lang="en-US" sz="1600" b="1" dirty="0" err="1">
                <a:latin typeface="Helvetica Light" charset="0"/>
                <a:ea typeface="Helvetica Light" charset="0"/>
                <a:cs typeface="Helvetica Light" charset="0"/>
              </a:rPr>
              <a:t>Sedrakian</a:t>
            </a:r>
            <a:r>
              <a:rPr lang="en-US" sz="1500" b="1" strike="noStrike" spc="-1" dirty="0" smtClean="0">
                <a:solidFill>
                  <a:srgbClr val="000000"/>
                </a:solidFill>
                <a:uFill>
                  <a:solidFill>
                    <a:srgbClr val="FFFFFF"/>
                  </a:solidFill>
                </a:uFill>
                <a:latin typeface="Helvetica Light" charset="0"/>
                <a:ea typeface="Helvetica Light" charset="0"/>
                <a:cs typeface="Helvetica Light" charset="0"/>
              </a:rPr>
              <a:t> </a:t>
            </a:r>
          </a:p>
          <a:p>
            <a:pPr algn="ctr"/>
            <a:r>
              <a:rPr lang="es-ES" sz="1600" b="1" dirty="0" err="1">
                <a:latin typeface="Helvetica Light" charset="0"/>
                <a:ea typeface="Helvetica Light" charset="0"/>
                <a:cs typeface="Helvetica Light" charset="0"/>
              </a:rPr>
              <a:t>Phys</a:t>
            </a:r>
            <a:r>
              <a:rPr lang="es-ES" sz="1600" b="1" dirty="0">
                <a:latin typeface="Helvetica Light" charset="0"/>
                <a:ea typeface="Helvetica Light" charset="0"/>
                <a:cs typeface="Helvetica Light" charset="0"/>
              </a:rPr>
              <a:t>. Rev. D 97, 084038 (2018)</a:t>
            </a:r>
            <a:r>
              <a:rPr lang="is-IS" sz="1600" b="1" dirty="0">
                <a:latin typeface="Helvetica Light" charset="0"/>
                <a:ea typeface="Helvetica Light" charset="0"/>
                <a:cs typeface="Helvetica Light" charset="0"/>
              </a:rPr>
              <a:t>, arXiv:1712.00451</a:t>
            </a:r>
            <a:endParaRPr lang="en-US" sz="1500" b="1" spc="-1" dirty="0">
              <a:solidFill>
                <a:srgbClr val="000000"/>
              </a:solidFill>
              <a:uFill>
                <a:solidFill>
                  <a:srgbClr val="FFFFFF"/>
                </a:solidFill>
              </a:uFill>
              <a:latin typeface="Helvetica Light" charset="0"/>
              <a:ea typeface="Helvetica Light" charset="0"/>
              <a:cs typeface="Helvetica Light"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798" y="1956125"/>
            <a:ext cx="4135219" cy="325248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760" y="1956124"/>
            <a:ext cx="4051139" cy="3240911"/>
          </a:xfrm>
          <a:prstGeom prst="rect">
            <a:avLst/>
          </a:prstGeom>
        </p:spPr>
      </p:pic>
    </p:spTree>
    <p:extLst>
      <p:ext uri="{BB962C8B-B14F-4D97-AF65-F5344CB8AC3E}">
        <p14:creationId xmlns:p14="http://schemas.microsoft.com/office/powerpoint/2010/main" val="210350721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411" y="150612"/>
            <a:ext cx="5644274" cy="6376808"/>
          </a:xfrm>
          <a:prstGeom prst="rect">
            <a:avLst/>
          </a:prstGeom>
        </p:spPr>
      </p:pic>
      <p:sp>
        <p:nvSpPr>
          <p:cNvPr id="5" name="CustomShape 2"/>
          <p:cNvSpPr/>
          <p:nvPr/>
        </p:nvSpPr>
        <p:spPr>
          <a:xfrm>
            <a:off x="443129" y="6438629"/>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1600" b="1" dirty="0" smtClean="0">
                <a:latin typeface="Helvetica Light" charset="0"/>
                <a:ea typeface="Helvetica Light" charset="0"/>
                <a:cs typeface="Helvetica Light" charset="0"/>
              </a:rPr>
              <a:t>E. </a:t>
            </a:r>
            <a:r>
              <a:rPr lang="en-US" sz="1600" b="1" dirty="0" err="1" smtClean="0">
                <a:latin typeface="Helvetica Light" charset="0"/>
                <a:ea typeface="Helvetica Light" charset="0"/>
                <a:cs typeface="Helvetica Light" charset="0"/>
              </a:rPr>
              <a:t>Annala</a:t>
            </a:r>
            <a:r>
              <a:rPr lang="en-US" sz="1600" b="1" dirty="0" smtClean="0">
                <a:latin typeface="Helvetica Light" charset="0"/>
                <a:ea typeface="Helvetica Light" charset="0"/>
                <a:cs typeface="Helvetica Light" charset="0"/>
              </a:rPr>
              <a:t> et al. </a:t>
            </a:r>
            <a:r>
              <a:rPr lang="is-IS" sz="1600" b="1" dirty="0" smtClean="0">
                <a:latin typeface="Helvetica Light" charset="0"/>
                <a:ea typeface="Helvetica Light" charset="0"/>
                <a:cs typeface="Helvetica Light" charset="0"/>
              </a:rPr>
              <a:t>arXiv:1711.02644</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spTree>
    <p:extLst>
      <p:ext uri="{BB962C8B-B14F-4D97-AF65-F5344CB8AC3E}">
        <p14:creationId xmlns:p14="http://schemas.microsoft.com/office/powerpoint/2010/main" val="125415037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 name="CustomShape 1"/>
          <p:cNvSpPr/>
          <p:nvPr/>
        </p:nvSpPr>
        <p:spPr>
          <a:xfrm>
            <a:off x="669600" y="2674080"/>
            <a:ext cx="7792560" cy="150624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200" b="0" strike="noStrike" spc="-1" dirty="0" smtClean="0">
                <a:solidFill>
                  <a:srgbClr val="000000"/>
                </a:solidFill>
                <a:uFill>
                  <a:solidFill>
                    <a:srgbClr val="FFFFFF"/>
                  </a:solidFill>
                </a:uFill>
                <a:latin typeface="Helvetica Light"/>
                <a:ea typeface="Helvetica Light"/>
              </a:rPr>
              <a:t>Perspectives</a:t>
            </a:r>
            <a:endParaRPr lang="en-US" sz="4200" b="0" strike="noStrike"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187395678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56943" y="70338"/>
            <a:ext cx="6755424" cy="4731327"/>
          </a:xfrm>
          <a:prstGeom prst="rect">
            <a:avLst/>
          </a:prstGeom>
        </p:spPr>
      </p:pic>
      <p:pic>
        <p:nvPicPr>
          <p:cNvPr id="7" name="Picture 6"/>
          <p:cNvPicPr>
            <a:picLocks noChangeAspect="1"/>
          </p:cNvPicPr>
          <p:nvPr/>
        </p:nvPicPr>
        <p:blipFill>
          <a:blip r:embed="rId3"/>
          <a:stretch>
            <a:fillRect/>
          </a:stretch>
        </p:blipFill>
        <p:spPr>
          <a:xfrm>
            <a:off x="3017715" y="4907174"/>
            <a:ext cx="3434769" cy="528426"/>
          </a:xfrm>
          <a:prstGeom prst="rect">
            <a:avLst/>
          </a:prstGeom>
        </p:spPr>
      </p:pic>
      <p:pic>
        <p:nvPicPr>
          <p:cNvPr id="8" name="Picture 7"/>
          <p:cNvPicPr>
            <a:picLocks noChangeAspect="1"/>
          </p:cNvPicPr>
          <p:nvPr/>
        </p:nvPicPr>
        <p:blipFill>
          <a:blip r:embed="rId4"/>
          <a:stretch>
            <a:fillRect/>
          </a:stretch>
        </p:blipFill>
        <p:spPr>
          <a:xfrm>
            <a:off x="3119316" y="5435601"/>
            <a:ext cx="3423268" cy="630602"/>
          </a:xfrm>
          <a:prstGeom prst="rect">
            <a:avLst/>
          </a:prstGeom>
        </p:spPr>
      </p:pic>
      <p:pic>
        <p:nvPicPr>
          <p:cNvPr id="9" name="Picture 8"/>
          <p:cNvPicPr>
            <a:picLocks noChangeAspect="1"/>
          </p:cNvPicPr>
          <p:nvPr/>
        </p:nvPicPr>
        <p:blipFill>
          <a:blip r:embed="rId5"/>
          <a:stretch>
            <a:fillRect/>
          </a:stretch>
        </p:blipFill>
        <p:spPr>
          <a:xfrm>
            <a:off x="3072424" y="6101373"/>
            <a:ext cx="3436390" cy="669192"/>
          </a:xfrm>
          <a:prstGeom prst="rect">
            <a:avLst/>
          </a:prstGeom>
        </p:spPr>
      </p:pic>
    </p:spTree>
    <p:extLst>
      <p:ext uri="{BB962C8B-B14F-4D97-AF65-F5344CB8AC3E}">
        <p14:creationId xmlns:p14="http://schemas.microsoft.com/office/powerpoint/2010/main" val="815920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GW170817 Radius Constraints</a:t>
            </a:r>
            <a:endParaRPr lang="en-US" dirty="0"/>
          </a:p>
        </p:txBody>
      </p:sp>
      <p:pic>
        <p:nvPicPr>
          <p:cNvPr id="4" name="Picture 3"/>
          <p:cNvPicPr>
            <a:picLocks noChangeAspect="1"/>
          </p:cNvPicPr>
          <p:nvPr/>
        </p:nvPicPr>
        <p:blipFill>
          <a:blip r:embed="rId2"/>
          <a:stretch>
            <a:fillRect/>
          </a:stretch>
        </p:blipFill>
        <p:spPr>
          <a:xfrm>
            <a:off x="1663520" y="1532965"/>
            <a:ext cx="5816600" cy="4381500"/>
          </a:xfrm>
          <a:prstGeom prst="rect">
            <a:avLst/>
          </a:prstGeom>
        </p:spPr>
      </p:pic>
      <p:sp>
        <p:nvSpPr>
          <p:cNvPr id="5" name="CustomShape 2"/>
          <p:cNvSpPr/>
          <p:nvPr/>
        </p:nvSpPr>
        <p:spPr>
          <a:xfrm>
            <a:off x="443129" y="6244287"/>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r>
              <a:rPr lang="en-US" sz="1600" b="1" dirty="0">
                <a:latin typeface="Helvetica Light" charset="0"/>
                <a:ea typeface="Helvetica Light" charset="0"/>
                <a:cs typeface="Helvetica Light" charset="0"/>
              </a:rPr>
              <a:t>Andreas </a:t>
            </a:r>
            <a:r>
              <a:rPr lang="en-US" sz="1600" b="1" dirty="0" err="1">
                <a:latin typeface="Helvetica Light" charset="0"/>
                <a:ea typeface="Helvetica Light" charset="0"/>
                <a:cs typeface="Helvetica Light" charset="0"/>
              </a:rPr>
              <a:t>Bauswein</a:t>
            </a:r>
            <a:r>
              <a:rPr lang="en-US" sz="1600" b="1" dirty="0">
                <a:latin typeface="Helvetica Light" charset="0"/>
                <a:ea typeface="Helvetica Light" charset="0"/>
                <a:cs typeface="Helvetica Light" charset="0"/>
              </a:rPr>
              <a:t>, Oliver Just, Hans-Thomas </a:t>
            </a:r>
            <a:r>
              <a:rPr lang="en-US" sz="1600" b="1" dirty="0" err="1" smtClean="0">
                <a:latin typeface="Helvetica Light" charset="0"/>
                <a:ea typeface="Helvetica Light" charset="0"/>
                <a:cs typeface="Helvetica Light" charset="0"/>
              </a:rPr>
              <a:t>Janka</a:t>
            </a:r>
            <a:r>
              <a:rPr lang="en-US" sz="1600" b="1" dirty="0">
                <a:latin typeface="Helvetica Light" charset="0"/>
                <a:ea typeface="Helvetica Light" charset="0"/>
                <a:cs typeface="Helvetica Light" charset="0"/>
              </a:rPr>
              <a:t> </a:t>
            </a:r>
            <a:r>
              <a:rPr lang="en-US" sz="1600" b="1" dirty="0" smtClean="0">
                <a:latin typeface="Helvetica Light" charset="0"/>
                <a:ea typeface="Helvetica Light" charset="0"/>
                <a:cs typeface="Helvetica Light" charset="0"/>
              </a:rPr>
              <a:t>and </a:t>
            </a:r>
            <a:r>
              <a:rPr lang="en-US" sz="1600" b="1" dirty="0">
                <a:latin typeface="Helvetica Light" charset="0"/>
                <a:ea typeface="Helvetica Light" charset="0"/>
                <a:cs typeface="Helvetica Light" charset="0"/>
              </a:rPr>
              <a:t>Nikolaos </a:t>
            </a:r>
            <a:r>
              <a:rPr lang="en-US" sz="1600" b="1" dirty="0" err="1">
                <a:latin typeface="Helvetica Light" charset="0"/>
                <a:ea typeface="Helvetica Light" charset="0"/>
                <a:cs typeface="Helvetica Light" charset="0"/>
              </a:rPr>
              <a:t>Stergioulas</a:t>
            </a:r>
            <a:endParaRPr lang="en-US" sz="1600" b="1" dirty="0">
              <a:latin typeface="Helvetica Light" charset="0"/>
              <a:ea typeface="Helvetica Light" charset="0"/>
              <a:cs typeface="Helvetica Light" charset="0"/>
            </a:endParaRPr>
          </a:p>
          <a:p>
            <a:pPr algn="ctr">
              <a:lnSpc>
                <a:spcPct val="100000"/>
              </a:lnSpc>
            </a:pPr>
            <a:r>
              <a:rPr lang="is-IS" sz="1600" b="1" dirty="0" smtClean="0">
                <a:latin typeface="Helvetica Light" charset="0"/>
                <a:ea typeface="Helvetica Light" charset="0"/>
                <a:cs typeface="Helvetica Light" charset="0"/>
              </a:rPr>
              <a:t>arXiv</a:t>
            </a:r>
            <a:r>
              <a:rPr lang="is-IS" sz="1600" b="1" dirty="0">
                <a:latin typeface="Helvetica Light" charset="0"/>
                <a:ea typeface="Helvetica Light" charset="0"/>
                <a:cs typeface="Helvetica Light" charset="0"/>
              </a:rPr>
              <a:t>: 1710.06843</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spTree>
    <p:extLst>
      <p:ext uri="{BB962C8B-B14F-4D97-AF65-F5344CB8AC3E}">
        <p14:creationId xmlns:p14="http://schemas.microsoft.com/office/powerpoint/2010/main" val="122234528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Fictitious GW constraints</a:t>
            </a:r>
            <a:endParaRPr lang="en-US" dirty="0"/>
          </a:p>
        </p:txBody>
      </p:sp>
      <p:pic>
        <p:nvPicPr>
          <p:cNvPr id="3" name="Picture 2"/>
          <p:cNvPicPr>
            <a:picLocks noChangeAspect="1"/>
          </p:cNvPicPr>
          <p:nvPr/>
        </p:nvPicPr>
        <p:blipFill>
          <a:blip r:embed="rId2"/>
          <a:stretch>
            <a:fillRect/>
          </a:stretch>
        </p:blipFill>
        <p:spPr>
          <a:xfrm>
            <a:off x="1669073" y="1539754"/>
            <a:ext cx="5829300" cy="4368800"/>
          </a:xfrm>
          <a:prstGeom prst="rect">
            <a:avLst/>
          </a:prstGeom>
        </p:spPr>
      </p:pic>
      <p:sp>
        <p:nvSpPr>
          <p:cNvPr id="5" name="CustomShape 2"/>
          <p:cNvSpPr/>
          <p:nvPr/>
        </p:nvSpPr>
        <p:spPr>
          <a:xfrm>
            <a:off x="443129" y="6244287"/>
            <a:ext cx="8427240" cy="31752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r>
              <a:rPr lang="en-US" sz="1600" b="1" dirty="0">
                <a:latin typeface="Helvetica Light" charset="0"/>
                <a:ea typeface="Helvetica Light" charset="0"/>
                <a:cs typeface="Helvetica Light" charset="0"/>
              </a:rPr>
              <a:t>Andreas </a:t>
            </a:r>
            <a:r>
              <a:rPr lang="en-US" sz="1600" b="1" dirty="0" err="1">
                <a:latin typeface="Helvetica Light" charset="0"/>
                <a:ea typeface="Helvetica Light" charset="0"/>
                <a:cs typeface="Helvetica Light" charset="0"/>
              </a:rPr>
              <a:t>Bauswein</a:t>
            </a:r>
            <a:r>
              <a:rPr lang="en-US" sz="1600" b="1" dirty="0">
                <a:latin typeface="Helvetica Light" charset="0"/>
                <a:ea typeface="Helvetica Light" charset="0"/>
                <a:cs typeface="Helvetica Light" charset="0"/>
              </a:rPr>
              <a:t>, Oliver Just, Hans-Thomas </a:t>
            </a:r>
            <a:r>
              <a:rPr lang="en-US" sz="1600" b="1" dirty="0" err="1" smtClean="0">
                <a:latin typeface="Helvetica Light" charset="0"/>
                <a:ea typeface="Helvetica Light" charset="0"/>
                <a:cs typeface="Helvetica Light" charset="0"/>
              </a:rPr>
              <a:t>Janka</a:t>
            </a:r>
            <a:r>
              <a:rPr lang="en-US" sz="1600" b="1" dirty="0">
                <a:latin typeface="Helvetica Light" charset="0"/>
                <a:ea typeface="Helvetica Light" charset="0"/>
                <a:cs typeface="Helvetica Light" charset="0"/>
              </a:rPr>
              <a:t> </a:t>
            </a:r>
            <a:r>
              <a:rPr lang="en-US" sz="1600" b="1" dirty="0" smtClean="0">
                <a:latin typeface="Helvetica Light" charset="0"/>
                <a:ea typeface="Helvetica Light" charset="0"/>
                <a:cs typeface="Helvetica Light" charset="0"/>
              </a:rPr>
              <a:t>and </a:t>
            </a:r>
            <a:r>
              <a:rPr lang="en-US" sz="1600" b="1" dirty="0">
                <a:latin typeface="Helvetica Light" charset="0"/>
                <a:ea typeface="Helvetica Light" charset="0"/>
                <a:cs typeface="Helvetica Light" charset="0"/>
              </a:rPr>
              <a:t>Nikolaos </a:t>
            </a:r>
            <a:r>
              <a:rPr lang="en-US" sz="1600" b="1" dirty="0" err="1">
                <a:latin typeface="Helvetica Light" charset="0"/>
                <a:ea typeface="Helvetica Light" charset="0"/>
                <a:cs typeface="Helvetica Light" charset="0"/>
              </a:rPr>
              <a:t>Stergioulas</a:t>
            </a:r>
            <a:endParaRPr lang="en-US" sz="1600" b="1" dirty="0">
              <a:latin typeface="Helvetica Light" charset="0"/>
              <a:ea typeface="Helvetica Light" charset="0"/>
              <a:cs typeface="Helvetica Light" charset="0"/>
            </a:endParaRPr>
          </a:p>
          <a:p>
            <a:pPr algn="ctr">
              <a:lnSpc>
                <a:spcPct val="100000"/>
              </a:lnSpc>
            </a:pPr>
            <a:r>
              <a:rPr lang="is-IS" sz="1600" b="1" dirty="0" smtClean="0">
                <a:latin typeface="Helvetica Light" charset="0"/>
                <a:ea typeface="Helvetica Light" charset="0"/>
                <a:cs typeface="Helvetica Light" charset="0"/>
              </a:rPr>
              <a:t>arXiv</a:t>
            </a:r>
            <a:r>
              <a:rPr lang="is-IS" sz="1600" b="1" dirty="0">
                <a:latin typeface="Helvetica Light" charset="0"/>
                <a:ea typeface="Helvetica Light" charset="0"/>
                <a:cs typeface="Helvetica Light" charset="0"/>
              </a:rPr>
              <a:t>: 1710.06843</a:t>
            </a:r>
            <a:endParaRPr lang="en-US" sz="1500" b="1" strike="noStrike" spc="-1" dirty="0">
              <a:solidFill>
                <a:srgbClr val="000000"/>
              </a:solidFill>
              <a:uFill>
                <a:solidFill>
                  <a:srgbClr val="FFFFFF"/>
                </a:solidFill>
              </a:uFill>
              <a:latin typeface="Helvetica Light" charset="0"/>
              <a:ea typeface="Helvetica Light" charset="0"/>
              <a:cs typeface="Helvetica Light" charset="0"/>
            </a:endParaRPr>
          </a:p>
        </p:txBody>
      </p:sp>
    </p:spTree>
    <p:extLst>
      <p:ext uri="{BB962C8B-B14F-4D97-AF65-F5344CB8AC3E}">
        <p14:creationId xmlns:p14="http://schemas.microsoft.com/office/powerpoint/2010/main" val="112862098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CustomShape 1"/>
          <p:cNvSpPr/>
          <p:nvPr/>
        </p:nvSpPr>
        <p:spPr>
          <a:xfrm>
            <a:off x="-15840" y="456480"/>
            <a:ext cx="9147960" cy="126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n-US" sz="4000" b="0" strike="noStrike" spc="-1" dirty="0" smtClean="0">
                <a:solidFill>
                  <a:srgbClr val="000000"/>
                </a:solidFill>
                <a:uFill>
                  <a:solidFill>
                    <a:srgbClr val="FFFFFF"/>
                  </a:solidFill>
                </a:uFill>
                <a:latin typeface="Helvetica Light"/>
                <a:ea typeface="Helvetica Light"/>
              </a:rPr>
              <a:t>Moments of Inertia</a:t>
            </a:r>
            <a:endParaRPr lang="en-US" sz="4000" b="0" strike="noStrike" spc="-1" dirty="0">
              <a:solidFill>
                <a:srgbClr val="000000"/>
              </a:solidFill>
              <a:uFill>
                <a:solidFill>
                  <a:srgbClr val="FFFFFF"/>
                </a:solidFill>
              </a:uFill>
              <a:latin typeface="Aria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0" y="1016796"/>
            <a:ext cx="9041809" cy="469009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5"/>
            <a:ext cx="9144000" cy="1103398"/>
          </a:xfrm>
          <a:prstGeom prst="rect">
            <a:avLst/>
          </a:prstGeom>
        </p:spPr>
      </p:pic>
    </p:spTree>
    <p:extLst>
      <p:ext uri="{BB962C8B-B14F-4D97-AF65-F5344CB8AC3E}">
        <p14:creationId xmlns:p14="http://schemas.microsoft.com/office/powerpoint/2010/main" val="542511127"/>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 name="CustomShape 1"/>
          <p:cNvSpPr/>
          <p:nvPr/>
        </p:nvSpPr>
        <p:spPr>
          <a:xfrm>
            <a:off x="231840" y="281880"/>
            <a:ext cx="8695800" cy="6170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algn="ctr">
              <a:lnSpc>
                <a:spcPct val="100000"/>
              </a:lnSpc>
            </a:pPr>
            <a:r>
              <a:rPr lang="en-US" sz="2910" b="0" strike="noStrike" spc="-1">
                <a:solidFill>
                  <a:srgbClr val="000000"/>
                </a:solidFill>
                <a:uFill>
                  <a:solidFill>
                    <a:srgbClr val="FFFFFF"/>
                  </a:solidFill>
                </a:uFill>
                <a:latin typeface="Arial"/>
                <a:ea typeface="DejaVu Sans"/>
              </a:rPr>
              <a:t>Perspectives for new Instruments?</a:t>
            </a:r>
            <a:endParaRPr lang="en-US" sz="2910" b="0" strike="noStrike" spc="-1">
              <a:solidFill>
                <a:srgbClr val="000000"/>
              </a:solidFill>
              <a:uFill>
                <a:solidFill>
                  <a:srgbClr val="FFFFFF"/>
                </a:solidFill>
              </a:uFill>
              <a:latin typeface="Arial"/>
            </a:endParaRPr>
          </a:p>
        </p:txBody>
      </p:sp>
      <p:sp>
        <p:nvSpPr>
          <p:cNvPr id="658" name="CustomShape 2"/>
          <p:cNvSpPr/>
          <p:nvPr/>
        </p:nvSpPr>
        <p:spPr>
          <a:xfrm>
            <a:off x="231480" y="281880"/>
            <a:ext cx="8695800" cy="617040"/>
          </a:xfrm>
          <a:prstGeom prst="rect">
            <a:avLst/>
          </a:prstGeom>
          <a:noFill/>
          <a:ln w="36720">
            <a:noFill/>
          </a:ln>
        </p:spPr>
        <p:style>
          <a:lnRef idx="0">
            <a:scrgbClr r="0" g="0" b="0"/>
          </a:lnRef>
          <a:fillRef idx="0">
            <a:scrgbClr r="0" g="0" b="0"/>
          </a:fillRef>
          <a:effectRef idx="0">
            <a:scrgbClr r="0" g="0" b="0"/>
          </a:effectRef>
          <a:fontRef idx="minor"/>
        </p:style>
      </p:sp>
      <p:pic>
        <p:nvPicPr>
          <p:cNvPr id="659" name="Placeholder 3"/>
          <p:cNvPicPr/>
          <p:nvPr/>
        </p:nvPicPr>
        <p:blipFill>
          <a:blip r:embed="rId3"/>
          <a:stretch/>
        </p:blipFill>
        <p:spPr>
          <a:xfrm>
            <a:off x="182880" y="995040"/>
            <a:ext cx="8779320" cy="5212080"/>
          </a:xfrm>
          <a:prstGeom prst="rect">
            <a:avLst/>
          </a:prstGeom>
          <a:ln>
            <a:noFill/>
          </a:ln>
        </p:spPr>
      </p:pic>
      <p:pic>
        <p:nvPicPr>
          <p:cNvPr id="660" name="Placeholder 3"/>
          <p:cNvPicPr/>
          <p:nvPr/>
        </p:nvPicPr>
        <p:blipFill>
          <a:blip r:embed="rId4"/>
          <a:stretch/>
        </p:blipFill>
        <p:spPr>
          <a:xfrm>
            <a:off x="182880" y="6221160"/>
            <a:ext cx="8843760" cy="484200"/>
          </a:xfrm>
          <a:prstGeom prst="rect">
            <a:avLst/>
          </a:prstGeom>
          <a:ln>
            <a:noFill/>
          </a:ln>
        </p:spPr>
      </p:pic>
    </p:spTree>
    <p:extLst>
      <p:ext uri="{BB962C8B-B14F-4D97-AF65-F5344CB8AC3E}">
        <p14:creationId xmlns:p14="http://schemas.microsoft.com/office/powerpoint/2010/main" val="207981461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6" name="nicer1.png"/>
          <p:cNvPicPr/>
          <p:nvPr/>
        </p:nvPicPr>
        <p:blipFill>
          <a:blip r:embed="rId2"/>
          <a:stretch/>
        </p:blipFill>
        <p:spPr>
          <a:xfrm>
            <a:off x="0" y="7200"/>
            <a:ext cx="9128160" cy="1585800"/>
          </a:xfrm>
          <a:prstGeom prst="rect">
            <a:avLst/>
          </a:prstGeom>
          <a:ln w="12600">
            <a:noFill/>
          </a:ln>
        </p:spPr>
      </p:pic>
      <p:pic>
        <p:nvPicPr>
          <p:cNvPr id="647" name="nicer2.png"/>
          <p:cNvPicPr/>
          <p:nvPr/>
        </p:nvPicPr>
        <p:blipFill>
          <a:blip r:embed="rId3"/>
          <a:stretch/>
        </p:blipFill>
        <p:spPr>
          <a:xfrm>
            <a:off x="0" y="1625400"/>
            <a:ext cx="4277880" cy="3466440"/>
          </a:xfrm>
          <a:prstGeom prst="rect">
            <a:avLst/>
          </a:prstGeom>
          <a:ln w="12600">
            <a:noFill/>
          </a:ln>
        </p:spPr>
      </p:pic>
      <p:pic>
        <p:nvPicPr>
          <p:cNvPr id="648" name="nicer3.png"/>
          <p:cNvPicPr/>
          <p:nvPr/>
        </p:nvPicPr>
        <p:blipFill>
          <a:blip r:embed="rId4"/>
          <a:stretch/>
        </p:blipFill>
        <p:spPr>
          <a:xfrm>
            <a:off x="4360320" y="1741320"/>
            <a:ext cx="4689360" cy="3368160"/>
          </a:xfrm>
          <a:prstGeom prst="rect">
            <a:avLst/>
          </a:prstGeom>
          <a:ln w="12600">
            <a:noFill/>
          </a:ln>
        </p:spPr>
      </p:pic>
      <p:sp>
        <p:nvSpPr>
          <p:cNvPr id="649" name="CustomShape 1"/>
          <p:cNvSpPr/>
          <p:nvPr/>
        </p:nvSpPr>
        <p:spPr>
          <a:xfrm>
            <a:off x="132120" y="5770440"/>
            <a:ext cx="8881920" cy="67680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2500" b="1" strike="noStrike" spc="-1">
                <a:solidFill>
                  <a:srgbClr val="000000"/>
                </a:solidFill>
                <a:uFill>
                  <a:solidFill>
                    <a:srgbClr val="FFFFFF"/>
                  </a:solidFill>
                </a:uFill>
                <a:latin typeface="Helvetica Light"/>
                <a:ea typeface="Helvetica Light"/>
              </a:rPr>
              <a:t>NICER 2017</a:t>
            </a:r>
            <a:endParaRPr lang="en-US" sz="2500" b="0" strike="noStrike" spc="-1">
              <a:solidFill>
                <a:srgbClr val="000000"/>
              </a:solidFill>
              <a:uFill>
                <a:solidFill>
                  <a:srgbClr val="FFFFFF"/>
                </a:solidFill>
              </a:uFill>
              <a:latin typeface="Arial"/>
            </a:endParaRPr>
          </a:p>
          <a:p>
            <a:pPr algn="ctr">
              <a:lnSpc>
                <a:spcPct val="100000"/>
              </a:lnSpc>
            </a:pPr>
            <a:r>
              <a:rPr lang="en-US" sz="1500" b="1" strike="noStrike" spc="-1">
                <a:solidFill>
                  <a:srgbClr val="000000"/>
                </a:solidFill>
                <a:uFill>
                  <a:solidFill>
                    <a:srgbClr val="FFFFFF"/>
                  </a:solidFill>
                </a:uFill>
                <a:latin typeface="Helvetica Light"/>
                <a:ea typeface="Helvetica Light"/>
              </a:rPr>
              <a:t>Gendreau, K. C., Arzoumanian, Z., &amp; Okajima, T. 2012, Proc. SPIE, 8443, 844313</a:t>
            </a:r>
            <a:endParaRPr lang="en-US" sz="1500" b="0" strike="noStrike" spc="-1">
              <a:solidFill>
                <a:srgbClr val="000000"/>
              </a:solidFill>
              <a:uFill>
                <a:solidFill>
                  <a:srgbClr val="FFFFFF"/>
                </a:solidFill>
              </a:uFill>
              <a:latin typeface="Arial"/>
            </a:endParaRPr>
          </a:p>
        </p:txBody>
      </p:sp>
      <p:sp>
        <p:nvSpPr>
          <p:cNvPr id="650" name="CustomShape 2"/>
          <p:cNvSpPr/>
          <p:nvPr/>
        </p:nvSpPr>
        <p:spPr>
          <a:xfrm>
            <a:off x="4438080" y="6505200"/>
            <a:ext cx="243360" cy="3961800"/>
          </a:xfrm>
          <a:prstGeom prst="rect">
            <a:avLst/>
          </a:prstGeom>
          <a:noFill/>
          <a:ln w="12600">
            <a:noFill/>
          </a:ln>
        </p:spPr>
        <p:style>
          <a:lnRef idx="0">
            <a:scrgbClr r="0" g="0" b="0"/>
          </a:lnRef>
          <a:fillRef idx="0">
            <a:scrgbClr r="0" g="0" b="0"/>
          </a:fillRef>
          <a:effectRef idx="0">
            <a:scrgbClr r="0" g="0" b="0"/>
          </a:effectRef>
          <a:fontRef idx="minor"/>
        </p:style>
      </p:sp>
      <p:sp>
        <p:nvSpPr>
          <p:cNvPr id="651" name="CustomShape 3"/>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 name="Graph-R-M-24.pdf" descr="Graph-R-M-24.pdf"/>
          <p:cNvPicPr>
            <a:picLocks noChangeAspect="1"/>
          </p:cNvPicPr>
          <p:nvPr/>
        </p:nvPicPr>
        <p:blipFill>
          <a:blip r:embed="rId2">
            <a:extLst/>
          </a:blip>
          <a:stretch>
            <a:fillRect/>
          </a:stretch>
        </p:blipFill>
        <p:spPr>
          <a:xfrm>
            <a:off x="3040617" y="1915554"/>
            <a:ext cx="6192361" cy="3788893"/>
          </a:xfrm>
          <a:prstGeom prst="rect">
            <a:avLst/>
          </a:prstGeom>
          <a:ln w="12700">
            <a:miter lim="400000"/>
          </a:ln>
        </p:spPr>
      </p:pic>
      <p:pic>
        <p:nvPicPr>
          <p:cNvPr id="92" name="Graph-R-M-with-pulsars-24.pdf" descr="Graph-R-M-with-pulsars-24.pdf"/>
          <p:cNvPicPr>
            <a:picLocks noChangeAspect="1"/>
          </p:cNvPicPr>
          <p:nvPr/>
        </p:nvPicPr>
        <p:blipFill>
          <a:blip r:embed="rId3">
            <a:extLst/>
          </a:blip>
          <a:stretch>
            <a:fillRect/>
          </a:stretch>
        </p:blipFill>
        <p:spPr>
          <a:xfrm>
            <a:off x="3040617" y="1916804"/>
            <a:ext cx="6188274" cy="3786392"/>
          </a:xfrm>
          <a:prstGeom prst="rect">
            <a:avLst/>
          </a:prstGeom>
          <a:ln w="12700">
            <a:miter lim="400000"/>
          </a:ln>
        </p:spPr>
      </p:pic>
      <p:sp>
        <p:nvSpPr>
          <p:cNvPr id="93" name="Shape 144"/>
          <p:cNvSpPr/>
          <p:nvPr/>
        </p:nvSpPr>
        <p:spPr>
          <a:xfrm>
            <a:off x="3511439" y="5125612"/>
            <a:ext cx="892970" cy="223587"/>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lvl1pPr algn="l">
              <a:defRPr sz="1400" b="0">
                <a:solidFill>
                  <a:srgbClr val="53585F"/>
                </a:solidFill>
              </a:defRPr>
            </a:lvl1pPr>
          </a:lstStyle>
          <a:p>
            <a:r>
              <a:rPr sz="984"/>
              <a:t>Credit: N. Wex</a:t>
            </a:r>
          </a:p>
        </p:txBody>
      </p:sp>
      <p:sp>
        <p:nvSpPr>
          <p:cNvPr id="94" name="Circle"/>
          <p:cNvSpPr/>
          <p:nvPr/>
        </p:nvSpPr>
        <p:spPr>
          <a:xfrm>
            <a:off x="-2528519" y="1068586"/>
            <a:ext cx="5481573" cy="5482829"/>
          </a:xfrm>
          <a:prstGeom prst="ellipse">
            <a:avLst/>
          </a:prstGeom>
          <a:solidFill>
            <a:srgbClr val="DCDEE0"/>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95" name="Circle"/>
          <p:cNvSpPr/>
          <p:nvPr/>
        </p:nvSpPr>
        <p:spPr>
          <a:xfrm>
            <a:off x="-2020155" y="1577578"/>
            <a:ext cx="4464844" cy="4464844"/>
          </a:xfrm>
          <a:prstGeom prst="ellipse">
            <a:avLst/>
          </a:prstGeom>
          <a:solidFill>
            <a:srgbClr val="A6AAA9"/>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96" name="Circle"/>
          <p:cNvSpPr/>
          <p:nvPr/>
        </p:nvSpPr>
        <p:spPr>
          <a:xfrm>
            <a:off x="-1573671" y="2024062"/>
            <a:ext cx="3571876" cy="3571876"/>
          </a:xfrm>
          <a:prstGeom prst="ellipse">
            <a:avLst/>
          </a:prstGeom>
          <a:solidFill>
            <a:srgbClr val="53585F"/>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97" name="Circle"/>
          <p:cNvSpPr/>
          <p:nvPr/>
        </p:nvSpPr>
        <p:spPr>
          <a:xfrm>
            <a:off x="-680702" y="2917031"/>
            <a:ext cx="1785938" cy="1785938"/>
          </a:xfrm>
          <a:prstGeom prst="ellipse">
            <a:avLst/>
          </a:prstGeom>
          <a:solidFill>
            <a:srgbClr val="000000"/>
          </a:solidFill>
          <a:ln w="12700">
            <a:miter lim="400000"/>
          </a:ln>
        </p:spPr>
        <p:txBody>
          <a:bodyPr lIns="35719" tIns="35719" rIns="35719" bIns="35719" anchor="ctr"/>
          <a:lstStyle/>
          <a:p>
            <a:pPr>
              <a:defRPr b="0">
                <a:solidFill>
                  <a:srgbClr val="FFFFFF"/>
                </a:solidFill>
                <a:latin typeface="Helvetica Light"/>
                <a:ea typeface="Helvetica Light"/>
                <a:cs typeface="Helvetica Light"/>
                <a:sym typeface="Helvetica Light"/>
              </a:defRPr>
            </a:pPr>
            <a:endParaRPr sz="1266"/>
          </a:p>
        </p:txBody>
      </p:sp>
      <p:sp>
        <p:nvSpPr>
          <p:cNvPr id="98" name="Shape 132"/>
          <p:cNvSpPr txBox="1"/>
          <p:nvPr/>
        </p:nvSpPr>
        <p:spPr>
          <a:xfrm rot="2567948">
            <a:off x="1441063" y="1872651"/>
            <a:ext cx="559449" cy="34265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2500" b="0"/>
            </a:lvl1pPr>
          </a:lstStyle>
          <a:p>
            <a:r>
              <a:rPr sz="1758"/>
              <a:t>crust</a:t>
            </a:r>
          </a:p>
        </p:txBody>
      </p:sp>
      <p:sp>
        <p:nvSpPr>
          <p:cNvPr id="99" name="Shape 132"/>
          <p:cNvSpPr txBox="1"/>
          <p:nvPr/>
        </p:nvSpPr>
        <p:spPr>
          <a:xfrm rot="2567948">
            <a:off x="976046" y="2255484"/>
            <a:ext cx="947375" cy="342659"/>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lvl1pPr algn="l">
              <a:defRPr sz="2500" b="0">
                <a:solidFill>
                  <a:srgbClr val="FFFFFF"/>
                </a:solidFill>
              </a:defRPr>
            </a:lvl1pPr>
          </a:lstStyle>
          <a:p>
            <a:r>
              <a:rPr sz="1758"/>
              <a:t>neutrons</a:t>
            </a:r>
          </a:p>
        </p:txBody>
      </p:sp>
      <p:sp>
        <p:nvSpPr>
          <p:cNvPr id="100" name="Shape 132"/>
          <p:cNvSpPr txBox="1"/>
          <p:nvPr/>
        </p:nvSpPr>
        <p:spPr>
          <a:xfrm rot="2567948">
            <a:off x="101916" y="2694246"/>
            <a:ext cx="1808188" cy="61318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2500" b="0">
                <a:solidFill>
                  <a:srgbClr val="FFFFFF"/>
                </a:solidFill>
              </a:defRPr>
            </a:pPr>
            <a:r>
              <a:rPr sz="1758"/>
              <a:t>superfluidity</a:t>
            </a:r>
          </a:p>
          <a:p>
            <a:pPr>
              <a:defRPr sz="2500" b="0">
                <a:solidFill>
                  <a:srgbClr val="FFFFFF"/>
                </a:solidFill>
              </a:defRPr>
            </a:pPr>
            <a:r>
              <a:rPr sz="1758"/>
              <a:t>superconductivity</a:t>
            </a:r>
          </a:p>
        </p:txBody>
      </p:sp>
      <p:sp>
        <p:nvSpPr>
          <p:cNvPr id="101" name="Shape 132"/>
          <p:cNvSpPr txBox="1"/>
          <p:nvPr/>
        </p:nvSpPr>
        <p:spPr>
          <a:xfrm rot="2567948">
            <a:off x="-77027" y="3260053"/>
            <a:ext cx="1035541" cy="613181"/>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nchor="ctr">
            <a:spAutoFit/>
          </a:bodyPr>
          <a:lstStyle/>
          <a:p>
            <a:pPr>
              <a:defRPr sz="2500" b="0">
                <a:solidFill>
                  <a:srgbClr val="FFFFFF"/>
                </a:solidFill>
              </a:defRPr>
            </a:pPr>
            <a:r>
              <a:rPr sz="1758"/>
              <a:t>unknown </a:t>
            </a:r>
          </a:p>
          <a:p>
            <a:pPr>
              <a:defRPr sz="2500" b="0">
                <a:solidFill>
                  <a:srgbClr val="FFFFFF"/>
                </a:solidFill>
              </a:defRPr>
            </a:pPr>
            <a:r>
              <a:rPr sz="1758"/>
              <a:t>state</a:t>
            </a:r>
          </a:p>
        </p:txBody>
      </p:sp>
      <p:sp>
        <p:nvSpPr>
          <p:cNvPr id="102" name="Shape 155"/>
          <p:cNvSpPr txBox="1"/>
          <p:nvPr/>
        </p:nvSpPr>
        <p:spPr>
          <a:xfrm>
            <a:off x="3388923" y="1690726"/>
            <a:ext cx="8916011" cy="28847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algn="l">
              <a:defRPr sz="2000" b="0">
                <a:solidFill>
                  <a:srgbClr val="53585F"/>
                </a:solidFill>
              </a:defRPr>
            </a:pPr>
            <a:r>
              <a:rPr sz="1406"/>
              <a:t>Pulsars provide </a:t>
            </a:r>
            <a:r>
              <a:rPr sz="1406" b="1" i="1"/>
              <a:t>by far</a:t>
            </a:r>
            <a:r>
              <a:rPr sz="1406"/>
              <a:t> the most precise neutron star measurements </a:t>
            </a:r>
          </a:p>
        </p:txBody>
      </p:sp>
      <p:sp>
        <p:nvSpPr>
          <p:cNvPr id="103" name="Shape 135"/>
          <p:cNvSpPr txBox="1"/>
          <p:nvPr/>
        </p:nvSpPr>
        <p:spPr>
          <a:xfrm>
            <a:off x="347256" y="188661"/>
            <a:ext cx="4356963"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Pulsar Masses — Why do we care?</a:t>
            </a:r>
          </a:p>
        </p:txBody>
      </p:sp>
    </p:spTree>
    <p:extLst>
      <p:ext uri="{BB962C8B-B14F-4D97-AF65-F5344CB8AC3E}">
        <p14:creationId xmlns:p14="http://schemas.microsoft.com/office/powerpoint/2010/main" val="1298349889"/>
      </p:ext>
    </p:extLst>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2" name="nicer1.png"/>
          <p:cNvPicPr/>
          <p:nvPr/>
        </p:nvPicPr>
        <p:blipFill>
          <a:blip r:embed="rId2"/>
          <a:stretch/>
        </p:blipFill>
        <p:spPr>
          <a:xfrm>
            <a:off x="0" y="7200"/>
            <a:ext cx="9128160" cy="1585800"/>
          </a:xfrm>
          <a:prstGeom prst="rect">
            <a:avLst/>
          </a:prstGeom>
          <a:ln w="12600">
            <a:noFill/>
          </a:ln>
        </p:spPr>
      </p:pic>
      <p:sp>
        <p:nvSpPr>
          <p:cNvPr id="653" name="CustomShape 1"/>
          <p:cNvSpPr/>
          <p:nvPr/>
        </p:nvSpPr>
        <p:spPr>
          <a:xfrm>
            <a:off x="3654000" y="5887800"/>
            <a:ext cx="1838520" cy="44208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2500" b="1" strike="noStrike" spc="-1">
                <a:solidFill>
                  <a:srgbClr val="000000"/>
                </a:solidFill>
                <a:uFill>
                  <a:solidFill>
                    <a:srgbClr val="FFFFFF"/>
                  </a:solidFill>
                </a:uFill>
                <a:latin typeface="Helvetica Light"/>
                <a:ea typeface="Helvetica Light"/>
              </a:rPr>
              <a:t>Hot Spots</a:t>
            </a:r>
            <a:endParaRPr lang="en-US" sz="2500" b="0" strike="noStrike" spc="-1">
              <a:solidFill>
                <a:srgbClr val="000000"/>
              </a:solidFill>
              <a:uFill>
                <a:solidFill>
                  <a:srgbClr val="FFFFFF"/>
                </a:solidFill>
              </a:uFill>
              <a:latin typeface="Arial"/>
            </a:endParaRPr>
          </a:p>
        </p:txBody>
      </p:sp>
      <p:pic>
        <p:nvPicPr>
          <p:cNvPr id="654" name="nicer4.png"/>
          <p:cNvPicPr/>
          <p:nvPr/>
        </p:nvPicPr>
        <p:blipFill>
          <a:blip r:embed="rId3"/>
          <a:stretch/>
        </p:blipFill>
        <p:spPr>
          <a:xfrm>
            <a:off x="0" y="1958400"/>
            <a:ext cx="9128160" cy="3505680"/>
          </a:xfrm>
          <a:prstGeom prst="rect">
            <a:avLst/>
          </a:prstGeom>
          <a:ln w="12600">
            <a:noFill/>
          </a:ln>
        </p:spPr>
      </p:pic>
      <p:sp>
        <p:nvSpPr>
          <p:cNvPr id="655" name="CustomShape 2"/>
          <p:cNvSpPr/>
          <p:nvPr/>
        </p:nvSpPr>
        <p:spPr>
          <a:xfrm>
            <a:off x="4438080" y="6505200"/>
            <a:ext cx="243360" cy="3961800"/>
          </a:xfrm>
          <a:prstGeom prst="rect">
            <a:avLst/>
          </a:prstGeom>
          <a:noFill/>
          <a:ln w="12600">
            <a:noFill/>
          </a:ln>
        </p:spPr>
        <p:style>
          <a:lnRef idx="0">
            <a:scrgbClr r="0" g="0" b="0"/>
          </a:lnRef>
          <a:fillRef idx="0">
            <a:scrgbClr r="0" g="0" b="0"/>
          </a:fillRef>
          <a:effectRef idx="0">
            <a:scrgbClr r="0" g="0" b="0"/>
          </a:effectRef>
          <a:fontRef idx="minor"/>
        </p:style>
      </p:sp>
      <p:sp>
        <p:nvSpPr>
          <p:cNvPr id="656" name="CustomShape 3"/>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CustomShape 1"/>
          <p:cNvSpPr/>
          <p:nvPr/>
        </p:nvSpPr>
        <p:spPr>
          <a:xfrm>
            <a:off x="669600" y="312480"/>
            <a:ext cx="7788600" cy="150228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algn="ctr">
              <a:lnSpc>
                <a:spcPct val="100000"/>
              </a:lnSpc>
            </a:pPr>
            <a:r>
              <a:rPr lang="en-US" sz="4800" b="0" strike="noStrike" spc="-1">
                <a:solidFill>
                  <a:srgbClr val="000000"/>
                </a:solidFill>
                <a:uFill>
                  <a:solidFill>
                    <a:srgbClr val="FFFFFF"/>
                  </a:solidFill>
                </a:uFill>
                <a:latin typeface="Helvetica Light"/>
                <a:ea typeface="Helvetica Light"/>
              </a:rPr>
              <a:t>Conclusions</a:t>
            </a:r>
            <a:endParaRPr lang="en-US" sz="4800" b="0" strike="noStrike" spc="-1">
              <a:solidFill>
                <a:srgbClr val="000000"/>
              </a:solidFill>
              <a:uFill>
                <a:solidFill>
                  <a:srgbClr val="FFFFFF"/>
                </a:solidFill>
              </a:uFill>
              <a:latin typeface="Arial"/>
            </a:endParaRPr>
          </a:p>
        </p:txBody>
      </p:sp>
      <p:sp>
        <p:nvSpPr>
          <p:cNvPr id="668" name="CustomShape 2"/>
          <p:cNvSpPr/>
          <p:nvPr/>
        </p:nvSpPr>
        <p:spPr>
          <a:xfrm>
            <a:off x="669600" y="1722600"/>
            <a:ext cx="7788600" cy="4404600"/>
          </a:xfrm>
          <a:prstGeom prst="rect">
            <a:avLst/>
          </a:prstGeom>
          <a:noFill/>
          <a:ln>
            <a:noFill/>
          </a:ln>
        </p:spPr>
        <p:style>
          <a:lnRef idx="0">
            <a:scrgbClr r="0" g="0" b="0"/>
          </a:lnRef>
          <a:fillRef idx="0">
            <a:scrgbClr r="0" g="0" b="0"/>
          </a:fillRef>
          <a:effectRef idx="0">
            <a:scrgbClr r="0" g="0" b="0"/>
          </a:effectRef>
          <a:fontRef idx="minor"/>
        </p:style>
        <p:txBody>
          <a:bodyPr lIns="0" tIns="0" rIns="0" bIns="0" anchor="ctr"/>
          <a:lstStyle/>
          <a:p>
            <a:pPr marL="216000" indent="-208800" algn="just">
              <a:lnSpc>
                <a:spcPct val="100000"/>
              </a:lnSpc>
              <a:buClr>
                <a:srgbClr val="000000"/>
              </a:buClr>
              <a:buSzPct val="45000"/>
              <a:buFont typeface="Symbol"/>
              <a:buChar char=""/>
            </a:pPr>
            <a:r>
              <a:rPr lang="en-US" sz="2200" b="0" strike="noStrike" spc="-1" dirty="0" smtClean="0">
                <a:solidFill>
                  <a:srgbClr val="000000"/>
                </a:solidFill>
                <a:uFill>
                  <a:solidFill>
                    <a:srgbClr val="FFFFFF"/>
                  </a:solidFill>
                </a:uFill>
                <a:latin typeface="Helvetica Light"/>
                <a:ea typeface="Helvetica Light"/>
              </a:rPr>
              <a:t>The symmetry energy strongly determines the NS radius.</a:t>
            </a:r>
            <a:endParaRPr lang="en-US" sz="2200" spc="-1" dirty="0">
              <a:solidFill>
                <a:srgbClr val="000000"/>
              </a:solidFill>
              <a:uFill>
                <a:solidFill>
                  <a:srgbClr val="FFFFFF"/>
                </a:solidFill>
              </a:uFill>
              <a:latin typeface="Arial"/>
            </a:endParaRPr>
          </a:p>
          <a:p>
            <a:pPr marL="216000" indent="-208800" algn="just">
              <a:lnSpc>
                <a:spcPct val="100000"/>
              </a:lnSpc>
              <a:buClr>
                <a:srgbClr val="000000"/>
              </a:buClr>
              <a:buSzPct val="45000"/>
              <a:buFont typeface="Symbol"/>
              <a:buChar char=""/>
            </a:pPr>
            <a:endParaRPr lang="en-US" sz="1800" b="0" strike="noStrike" spc="-1" dirty="0">
              <a:solidFill>
                <a:srgbClr val="000000"/>
              </a:solidFill>
              <a:uFill>
                <a:solidFill>
                  <a:srgbClr val="FFFFFF"/>
                </a:solidFill>
              </a:uFill>
              <a:latin typeface="Arial"/>
            </a:endParaRPr>
          </a:p>
          <a:p>
            <a:pPr marL="216000" indent="-208800" algn="just">
              <a:lnSpc>
                <a:spcPct val="100000"/>
              </a:lnSpc>
              <a:buClr>
                <a:srgbClr val="000000"/>
              </a:buClr>
              <a:buSzPct val="45000"/>
              <a:buFont typeface="Symbol"/>
              <a:buChar char=""/>
            </a:pPr>
            <a:r>
              <a:rPr lang="en-US" sz="2200" spc="-1" dirty="0" smtClean="0">
                <a:solidFill>
                  <a:srgbClr val="000000"/>
                </a:solidFill>
                <a:uFill>
                  <a:solidFill>
                    <a:srgbClr val="FFFFFF"/>
                  </a:solidFill>
                </a:uFill>
                <a:latin typeface="Helvetica Light"/>
                <a:ea typeface="Helvetica Light"/>
              </a:rPr>
              <a:t>USEC conjecture has been corroborated and </a:t>
            </a:r>
            <a:r>
              <a:rPr lang="en-US" sz="2200" spc="-1" dirty="0" err="1" smtClean="0">
                <a:solidFill>
                  <a:srgbClr val="000000"/>
                </a:solidFill>
                <a:uFill>
                  <a:solidFill>
                    <a:srgbClr val="FFFFFF"/>
                  </a:solidFill>
                </a:uFill>
                <a:latin typeface="Helvetica Light"/>
                <a:ea typeface="Helvetica Light"/>
              </a:rPr>
              <a:t>E</a:t>
            </a:r>
            <a:r>
              <a:rPr lang="en-US" sz="2200" spc="-1" baseline="-25000" dirty="0" err="1" smtClean="0">
                <a:solidFill>
                  <a:srgbClr val="000000"/>
                </a:solidFill>
                <a:uFill>
                  <a:solidFill>
                    <a:srgbClr val="FFFFFF"/>
                  </a:solidFill>
                </a:uFill>
                <a:latin typeface="Helvetica Light"/>
                <a:ea typeface="Helvetica Light"/>
              </a:rPr>
              <a:t>s</a:t>
            </a:r>
            <a:r>
              <a:rPr lang="en-US" sz="2200" spc="-1" dirty="0" smtClean="0">
                <a:solidFill>
                  <a:srgbClr val="000000"/>
                </a:solidFill>
                <a:uFill>
                  <a:solidFill>
                    <a:srgbClr val="FFFFFF"/>
                  </a:solidFill>
                </a:uFill>
                <a:latin typeface="Helvetica Light"/>
                <a:ea typeface="Helvetica Light"/>
              </a:rPr>
              <a:t> related quantities found to be correlated with the NS radius</a:t>
            </a:r>
            <a:r>
              <a:rPr lang="en-US" sz="2200" b="0" strike="noStrike" spc="-1" dirty="0" smtClean="0">
                <a:solidFill>
                  <a:srgbClr val="000000"/>
                </a:solidFill>
                <a:uFill>
                  <a:solidFill>
                    <a:srgbClr val="FFFFFF"/>
                  </a:solidFill>
                </a:uFill>
                <a:latin typeface="Helvetica Light"/>
                <a:ea typeface="Helvetica Light"/>
              </a:rPr>
              <a:t>.</a:t>
            </a:r>
          </a:p>
          <a:p>
            <a:pPr marL="216000" indent="-208800" algn="just">
              <a:lnSpc>
                <a:spcPct val="100000"/>
              </a:lnSpc>
              <a:buClr>
                <a:srgbClr val="000000"/>
              </a:buClr>
              <a:buSzPct val="45000"/>
              <a:buFont typeface="Symbol"/>
              <a:buChar char=""/>
            </a:pPr>
            <a:endParaRPr lang="en-US" sz="1800" b="0" strike="noStrike" spc="-1" dirty="0">
              <a:solidFill>
                <a:srgbClr val="000000"/>
              </a:solidFill>
              <a:uFill>
                <a:solidFill>
                  <a:srgbClr val="FFFFFF"/>
                </a:solidFill>
              </a:uFill>
              <a:latin typeface="Arial"/>
            </a:endParaRPr>
          </a:p>
          <a:p>
            <a:pPr marL="216000" indent="-208800" algn="just">
              <a:lnSpc>
                <a:spcPct val="100000"/>
              </a:lnSpc>
              <a:buClr>
                <a:srgbClr val="000000"/>
              </a:buClr>
              <a:buSzPct val="45000"/>
              <a:buFont typeface="Symbol"/>
              <a:buChar char=""/>
            </a:pPr>
            <a:r>
              <a:rPr lang="en-US" sz="2200" b="0" strike="noStrike" spc="-1" dirty="0" smtClean="0">
                <a:solidFill>
                  <a:srgbClr val="000000"/>
                </a:solidFill>
                <a:uFill>
                  <a:solidFill>
                    <a:srgbClr val="FFFFFF"/>
                  </a:solidFill>
                </a:uFill>
                <a:latin typeface="Helvetica Light"/>
                <a:ea typeface="Helvetica Light"/>
              </a:rPr>
              <a:t>GW170817 </a:t>
            </a:r>
            <a:r>
              <a:rPr lang="en-US" sz="2200" b="0" strike="noStrike" spc="-1" dirty="0" err="1" smtClean="0">
                <a:solidFill>
                  <a:srgbClr val="000000"/>
                </a:solidFill>
                <a:uFill>
                  <a:solidFill>
                    <a:srgbClr val="FFFFFF"/>
                  </a:solidFill>
                </a:uFill>
                <a:latin typeface="Helvetica Light"/>
                <a:ea typeface="Helvetica Light"/>
              </a:rPr>
              <a:t>favours</a:t>
            </a:r>
            <a:r>
              <a:rPr lang="en-US" sz="2200" b="0" strike="noStrike" spc="-1" dirty="0" smtClean="0">
                <a:solidFill>
                  <a:srgbClr val="000000"/>
                </a:solidFill>
                <a:uFill>
                  <a:solidFill>
                    <a:srgbClr val="FFFFFF"/>
                  </a:solidFill>
                </a:uFill>
                <a:latin typeface="Helvetica Light"/>
                <a:ea typeface="Helvetica Light"/>
              </a:rPr>
              <a:t> softer </a:t>
            </a:r>
            <a:r>
              <a:rPr lang="en-US" sz="2200" b="0" strike="noStrike" spc="-1" dirty="0" err="1" smtClean="0">
                <a:solidFill>
                  <a:srgbClr val="000000"/>
                </a:solidFill>
                <a:uFill>
                  <a:solidFill>
                    <a:srgbClr val="FFFFFF"/>
                  </a:solidFill>
                </a:uFill>
                <a:latin typeface="Helvetica Light"/>
                <a:ea typeface="Helvetica Light"/>
              </a:rPr>
              <a:t>EoS</a:t>
            </a:r>
            <a:r>
              <a:rPr lang="en-US" sz="2200" spc="-1" dirty="0">
                <a:solidFill>
                  <a:srgbClr val="000000"/>
                </a:solidFill>
                <a:uFill>
                  <a:solidFill>
                    <a:srgbClr val="FFFFFF"/>
                  </a:solidFill>
                </a:uFill>
                <a:latin typeface="Helvetica Light"/>
                <a:ea typeface="Helvetica Light"/>
              </a:rPr>
              <a:t> </a:t>
            </a:r>
            <a:r>
              <a:rPr lang="en-US" sz="2200" spc="-1" dirty="0" smtClean="0">
                <a:solidFill>
                  <a:srgbClr val="000000"/>
                </a:solidFill>
                <a:uFill>
                  <a:solidFill>
                    <a:srgbClr val="FFFFFF"/>
                  </a:solidFill>
                </a:uFill>
                <a:latin typeface="Helvetica Light"/>
                <a:ea typeface="Helvetica Light"/>
              </a:rPr>
              <a:t>and together with the </a:t>
            </a:r>
            <a:r>
              <a:rPr lang="en-US" sz="2200" spc="-1" dirty="0" err="1" smtClean="0">
                <a:solidFill>
                  <a:srgbClr val="000000"/>
                </a:solidFill>
                <a:uFill>
                  <a:solidFill>
                    <a:srgbClr val="FFFFFF"/>
                  </a:solidFill>
                </a:uFill>
                <a:latin typeface="Helvetica Light"/>
                <a:ea typeface="Helvetica Light"/>
              </a:rPr>
              <a:t>Durca</a:t>
            </a:r>
            <a:r>
              <a:rPr lang="en-US" sz="2200" spc="-1" dirty="0" smtClean="0">
                <a:solidFill>
                  <a:srgbClr val="000000"/>
                </a:solidFill>
                <a:uFill>
                  <a:solidFill>
                    <a:srgbClr val="FFFFFF"/>
                  </a:solidFill>
                </a:uFill>
                <a:latin typeface="Helvetica Light"/>
                <a:ea typeface="Helvetica Light"/>
              </a:rPr>
              <a:t> constraint DD2F-like </a:t>
            </a:r>
            <a:r>
              <a:rPr lang="en-US" sz="2200" spc="-1" dirty="0" err="1" smtClean="0">
                <a:solidFill>
                  <a:srgbClr val="000000"/>
                </a:solidFill>
                <a:uFill>
                  <a:solidFill>
                    <a:srgbClr val="FFFFFF"/>
                  </a:solidFill>
                </a:uFill>
                <a:latin typeface="Helvetica Light"/>
                <a:ea typeface="Helvetica Light"/>
              </a:rPr>
              <a:t>EoS</a:t>
            </a:r>
            <a:r>
              <a:rPr lang="en-US" sz="2200" spc="-1" dirty="0" smtClean="0">
                <a:solidFill>
                  <a:srgbClr val="000000"/>
                </a:solidFill>
                <a:uFill>
                  <a:solidFill>
                    <a:srgbClr val="FFFFFF"/>
                  </a:solidFill>
                </a:uFill>
                <a:latin typeface="Helvetica Light"/>
                <a:ea typeface="Helvetica Light"/>
              </a:rPr>
              <a:t> are </a:t>
            </a:r>
            <a:r>
              <a:rPr lang="en-US" sz="2200" spc="-1" dirty="0" err="1" smtClean="0">
                <a:solidFill>
                  <a:srgbClr val="000000"/>
                </a:solidFill>
                <a:uFill>
                  <a:solidFill>
                    <a:srgbClr val="FFFFFF"/>
                  </a:solidFill>
                </a:uFill>
                <a:latin typeface="Helvetica Light"/>
                <a:ea typeface="Helvetica Light"/>
              </a:rPr>
              <a:t>favoured</a:t>
            </a:r>
            <a:r>
              <a:rPr lang="en-US" sz="2200" b="0" strike="noStrike" spc="-1" dirty="0" smtClean="0">
                <a:solidFill>
                  <a:srgbClr val="000000"/>
                </a:solidFill>
                <a:uFill>
                  <a:solidFill>
                    <a:srgbClr val="FFFFFF"/>
                  </a:solidFill>
                </a:uFill>
                <a:latin typeface="Helvetica Light"/>
                <a:ea typeface="Helvetica Light"/>
              </a:rPr>
              <a:t>. </a:t>
            </a:r>
          </a:p>
          <a:p>
            <a:pPr marL="216000" indent="-208800" algn="just">
              <a:lnSpc>
                <a:spcPct val="100000"/>
              </a:lnSpc>
              <a:buClr>
                <a:srgbClr val="000000"/>
              </a:buClr>
              <a:buSzPct val="45000"/>
              <a:buFont typeface="Symbol"/>
              <a:buChar char=""/>
            </a:pPr>
            <a:endParaRPr lang="en-US" sz="2200" b="0" strike="noStrike" spc="-1" dirty="0" smtClean="0">
              <a:solidFill>
                <a:srgbClr val="000000"/>
              </a:solidFill>
              <a:uFill>
                <a:solidFill>
                  <a:srgbClr val="FFFFFF"/>
                </a:solidFill>
              </a:uFill>
              <a:latin typeface="Helvetica Light"/>
              <a:ea typeface="Helvetica Light"/>
            </a:endParaRPr>
          </a:p>
          <a:p>
            <a:pPr marL="216000" indent="-208800" algn="just">
              <a:lnSpc>
                <a:spcPct val="100000"/>
              </a:lnSpc>
              <a:buClr>
                <a:srgbClr val="000000"/>
              </a:buClr>
              <a:buSzPct val="45000"/>
              <a:buFont typeface="Symbol"/>
              <a:buChar char=""/>
            </a:pPr>
            <a:r>
              <a:rPr lang="en-US" sz="2200" b="0" strike="noStrike" spc="-1" dirty="0" smtClean="0">
                <a:solidFill>
                  <a:srgbClr val="000000"/>
                </a:solidFill>
                <a:uFill>
                  <a:solidFill>
                    <a:srgbClr val="FFFFFF"/>
                  </a:solidFill>
                </a:uFill>
                <a:latin typeface="Helvetica Light"/>
                <a:ea typeface="Helvetica Light"/>
              </a:rPr>
              <a:t>Hybrid stars also </a:t>
            </a:r>
            <a:r>
              <a:rPr lang="en-US" sz="2200" b="0" strike="noStrike" spc="-1" dirty="0" err="1" smtClean="0">
                <a:solidFill>
                  <a:srgbClr val="000000"/>
                </a:solidFill>
                <a:uFill>
                  <a:solidFill>
                    <a:srgbClr val="FFFFFF"/>
                  </a:solidFill>
                </a:uFill>
                <a:latin typeface="Helvetica Light"/>
                <a:ea typeface="Helvetica Light"/>
              </a:rPr>
              <a:t>favoured</a:t>
            </a:r>
            <a:r>
              <a:rPr lang="en-US" sz="2200" b="0" strike="noStrike" spc="-1" dirty="0" smtClean="0">
                <a:solidFill>
                  <a:srgbClr val="000000"/>
                </a:solidFill>
                <a:uFill>
                  <a:solidFill>
                    <a:srgbClr val="FFFFFF"/>
                  </a:solidFill>
                </a:uFill>
                <a:latin typeface="Helvetica Light"/>
                <a:ea typeface="Helvetica Light"/>
              </a:rPr>
              <a:t>.</a:t>
            </a:r>
            <a:endParaRPr lang="en-US" sz="2200" b="0" strike="noStrike" spc="-1" dirty="0">
              <a:solidFill>
                <a:srgbClr val="000000"/>
              </a:solidFill>
              <a:uFill>
                <a:solidFill>
                  <a:srgbClr val="FFFFFF"/>
                </a:solidFill>
              </a:uFill>
              <a:latin typeface="Arial"/>
            </a:endParaRPr>
          </a:p>
          <a:p>
            <a:pPr marL="216000" indent="-208800" algn="just">
              <a:lnSpc>
                <a:spcPct val="100000"/>
              </a:lnSpc>
              <a:buClr>
                <a:srgbClr val="000000"/>
              </a:buClr>
              <a:buSzPct val="45000"/>
              <a:buFont typeface="Symbol"/>
              <a:buChar char=""/>
            </a:pPr>
            <a:endParaRPr lang="en-US" sz="2200" b="0" strike="noStrike" spc="-1" dirty="0" smtClean="0">
              <a:solidFill>
                <a:srgbClr val="000000"/>
              </a:solidFill>
              <a:uFill>
                <a:solidFill>
                  <a:srgbClr val="FFFFFF"/>
                </a:solidFill>
              </a:uFill>
              <a:latin typeface="Helvetica Light"/>
              <a:ea typeface="Helvetica Light"/>
            </a:endParaRPr>
          </a:p>
          <a:p>
            <a:pPr marL="216000" indent="-208800" algn="just">
              <a:lnSpc>
                <a:spcPct val="100000"/>
              </a:lnSpc>
              <a:buClr>
                <a:srgbClr val="000000"/>
              </a:buClr>
              <a:buSzPct val="45000"/>
              <a:buFont typeface="Symbol"/>
              <a:buChar char=""/>
            </a:pPr>
            <a:r>
              <a:rPr lang="en-US" sz="2200" spc="-1" dirty="0" smtClean="0">
                <a:solidFill>
                  <a:srgbClr val="000000"/>
                </a:solidFill>
                <a:uFill>
                  <a:solidFill>
                    <a:srgbClr val="FFFFFF"/>
                  </a:solidFill>
                </a:uFill>
                <a:latin typeface="Helvetica Light"/>
                <a:ea typeface="Helvetica Light"/>
              </a:rPr>
              <a:t>Future GW observations, NICER and SKA will soon result into stronger NS </a:t>
            </a:r>
            <a:r>
              <a:rPr lang="en-US" sz="2200" spc="-1" dirty="0" err="1" smtClean="0">
                <a:solidFill>
                  <a:srgbClr val="000000"/>
                </a:solidFill>
                <a:uFill>
                  <a:solidFill>
                    <a:srgbClr val="FFFFFF"/>
                  </a:solidFill>
                </a:uFill>
                <a:latin typeface="Helvetica Light"/>
                <a:ea typeface="Helvetica Light"/>
              </a:rPr>
              <a:t>EoS</a:t>
            </a:r>
            <a:r>
              <a:rPr lang="en-US" sz="2200" spc="-1" dirty="0" smtClean="0">
                <a:solidFill>
                  <a:srgbClr val="000000"/>
                </a:solidFill>
                <a:uFill>
                  <a:solidFill>
                    <a:srgbClr val="FFFFFF"/>
                  </a:solidFill>
                </a:uFill>
                <a:latin typeface="Helvetica Light"/>
                <a:ea typeface="Helvetica Light"/>
              </a:rPr>
              <a:t> constraints.</a:t>
            </a:r>
            <a:endParaRPr lang="en-US" sz="2200" b="0" strike="noStrike" spc="-1" dirty="0">
              <a:solidFill>
                <a:srgbClr val="000000"/>
              </a:solidFill>
              <a:uFill>
                <a:solidFill>
                  <a:srgbClr val="FFFFFF"/>
                </a:solidFill>
              </a:uFill>
              <a:latin typeface="Arial"/>
            </a:endParaRPr>
          </a:p>
        </p:txBody>
      </p:sp>
      <p:sp>
        <p:nvSpPr>
          <p:cNvPr id="669" name="CustomShape 3"/>
          <p:cNvSpPr/>
          <p:nvPr/>
        </p:nvSpPr>
        <p:spPr>
          <a:xfrm>
            <a:off x="4438080" y="6505200"/>
            <a:ext cx="243360" cy="3961800"/>
          </a:xfrm>
          <a:prstGeom prst="rect">
            <a:avLst/>
          </a:prstGeom>
          <a:noFill/>
          <a:ln w="12600">
            <a:noFill/>
          </a:ln>
        </p:spPr>
        <p:style>
          <a:lnRef idx="0">
            <a:scrgbClr r="0" g="0" b="0"/>
          </a:lnRef>
          <a:fillRef idx="0">
            <a:scrgbClr r="0" g="0" b="0"/>
          </a:fillRef>
          <a:effectRef idx="0">
            <a:scrgbClr r="0" g="0" b="0"/>
          </a:effectRef>
          <a:fontRef idx="minor"/>
        </p:style>
      </p:sp>
      <p:sp>
        <p:nvSpPr>
          <p:cNvPr id="670" name="CustomShape 4"/>
          <p:cNvSpPr/>
          <p:nvPr/>
        </p:nvSpPr>
        <p:spPr>
          <a:xfrm>
            <a:off x="6553080" y="6356520"/>
            <a:ext cx="2118600" cy="349920"/>
          </a:xfrm>
          <a:prstGeom prst="rect">
            <a:avLst/>
          </a:prstGeom>
          <a:noFill/>
          <a:ln>
            <a:noFill/>
          </a:ln>
        </p:spPr>
        <p:style>
          <a:lnRef idx="0">
            <a:scrgbClr r="0" g="0" b="0"/>
          </a:lnRef>
          <a:fillRef idx="0">
            <a:scrgbClr r="0" g="0" b="0"/>
          </a:fillRef>
          <a:effectRef idx="0">
            <a:scrgbClr r="0" g="0" b="0"/>
          </a:effectRef>
          <a:fontRef idx="minor"/>
        </p:style>
      </p:sp>
      <p:sp>
        <p:nvSpPr>
          <p:cNvPr id="671" name="CustomShape 5"/>
          <p:cNvSpPr/>
          <p:nvPr/>
        </p:nvSpPr>
        <p:spPr>
          <a:xfrm>
            <a:off x="6590469" y="5864796"/>
            <a:ext cx="2103480" cy="861840"/>
          </a:xfrm>
          <a:prstGeom prst="rect">
            <a:avLst/>
          </a:prstGeom>
          <a:noFill/>
          <a:ln w="12600">
            <a:noFill/>
          </a:ln>
        </p:spPr>
        <p:style>
          <a:lnRef idx="0">
            <a:scrgbClr r="0" g="0" b="0"/>
          </a:lnRef>
          <a:fillRef idx="0">
            <a:scrgbClr r="0" g="0" b="0"/>
          </a:fillRef>
          <a:effectRef idx="0">
            <a:scrgbClr r="0" g="0" b="0"/>
          </a:effectRef>
          <a:fontRef idx="minor"/>
        </p:style>
        <p:txBody>
          <a:bodyPr wrap="none" lIns="35640" tIns="35640" rIns="35640" bIns="35640" anchor="ctr"/>
          <a:lstStyle/>
          <a:p>
            <a:pPr algn="ctr">
              <a:lnSpc>
                <a:spcPct val="100000"/>
              </a:lnSpc>
            </a:pPr>
            <a:r>
              <a:rPr lang="en-US" sz="3600" b="0" i="1" strike="noStrike" spc="-1" dirty="0">
                <a:solidFill>
                  <a:srgbClr val="000000"/>
                </a:solidFill>
                <a:uFill>
                  <a:solidFill>
                    <a:srgbClr val="FFFFFF"/>
                  </a:solidFill>
                </a:uFill>
                <a:latin typeface="Zapfino"/>
                <a:ea typeface="Zapfino"/>
              </a:rPr>
              <a:t>Gracias</a:t>
            </a:r>
            <a:endParaRPr lang="en-US" sz="3600" b="0" strike="noStrike" spc="-1" dirty="0">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pdot.pdf" descr="ppdot.pdf"/>
          <p:cNvPicPr>
            <a:picLocks noChangeAspect="1"/>
          </p:cNvPicPr>
          <p:nvPr/>
        </p:nvPicPr>
        <p:blipFill>
          <a:blip r:embed="rId2">
            <a:extLst/>
          </a:blip>
          <a:stretch>
            <a:fillRect/>
          </a:stretch>
        </p:blipFill>
        <p:spPr>
          <a:xfrm>
            <a:off x="526852" y="381114"/>
            <a:ext cx="4312181" cy="6435101"/>
          </a:xfrm>
          <a:prstGeom prst="rect">
            <a:avLst/>
          </a:prstGeom>
          <a:ln w="12700">
            <a:miter lim="400000"/>
          </a:ln>
        </p:spPr>
      </p:pic>
      <p:sp>
        <p:nvSpPr>
          <p:cNvPr id="106" name="Most binary pulsars have low-mass companions…"/>
          <p:cNvSpPr txBox="1"/>
          <p:nvPr/>
        </p:nvSpPr>
        <p:spPr>
          <a:xfrm>
            <a:off x="4623971" y="1727535"/>
            <a:ext cx="4211397" cy="3100913"/>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nchor="ctr">
            <a:spAutoFit/>
          </a:bodyPr>
          <a:lstStyle/>
          <a:p>
            <a:pPr marL="160729" indent="-160729">
              <a:lnSpc>
                <a:spcPct val="200000"/>
              </a:lnSpc>
              <a:buSzPct val="100000"/>
              <a:buBlip>
                <a:blip r:embed="rId3"/>
              </a:buBlip>
              <a:defRPr sz="2000" b="0">
                <a:latin typeface="Helvetica Light"/>
                <a:ea typeface="Helvetica Light"/>
                <a:cs typeface="Helvetica Light"/>
                <a:sym typeface="Helvetica Light"/>
              </a:defRPr>
            </a:pPr>
            <a:r>
              <a:rPr sz="1406"/>
              <a:t>Most binary pulsars have low-mass companions</a:t>
            </a:r>
          </a:p>
          <a:p>
            <a:pPr marL="160729" indent="-160729">
              <a:lnSpc>
                <a:spcPct val="200000"/>
              </a:lnSpc>
              <a:buSzPct val="100000"/>
              <a:buBlip>
                <a:blip r:embed="rId3"/>
              </a:buBlip>
              <a:defRPr sz="2000" b="0">
                <a:latin typeface="Helvetica Light"/>
                <a:ea typeface="Helvetica Light"/>
                <a:cs typeface="Helvetica Light"/>
                <a:sym typeface="Helvetica Light"/>
              </a:defRPr>
            </a:pPr>
            <a:r>
              <a:rPr sz="1406"/>
              <a:t>16 double neutron star systems</a:t>
            </a:r>
          </a:p>
          <a:p>
            <a:pPr marL="160729" indent="-160729">
              <a:lnSpc>
                <a:spcPct val="200000"/>
              </a:lnSpc>
              <a:buSzPct val="100000"/>
              <a:buBlip>
                <a:blip r:embed="rId3"/>
              </a:buBlip>
              <a:defRPr sz="2000" b="0">
                <a:latin typeface="Helvetica Light"/>
                <a:ea typeface="Helvetica Light"/>
                <a:cs typeface="Helvetica Light"/>
                <a:sym typeface="Helvetica Light"/>
              </a:defRPr>
            </a:pPr>
            <a:r>
              <a:rPr sz="1406"/>
              <a:t>~60 with low mass He WD companions</a:t>
            </a:r>
          </a:p>
          <a:p>
            <a:pPr marL="160729" indent="-160729">
              <a:lnSpc>
                <a:spcPct val="200000"/>
              </a:lnSpc>
              <a:buSzPct val="100000"/>
              <a:buBlip>
                <a:blip r:embed="rId3"/>
              </a:buBlip>
              <a:defRPr sz="2000" b="0">
                <a:latin typeface="Helvetica Light"/>
                <a:ea typeface="Helvetica Light"/>
                <a:cs typeface="Helvetica Light"/>
                <a:sym typeface="Helvetica Light"/>
              </a:defRPr>
            </a:pPr>
            <a:r>
              <a:rPr sz="1406"/>
              <a:t> ~20 CO/ONeMg WDs</a:t>
            </a:r>
          </a:p>
          <a:p>
            <a:pPr marL="160729" indent="-160729">
              <a:lnSpc>
                <a:spcPct val="200000"/>
              </a:lnSpc>
              <a:buSzPct val="100000"/>
              <a:buBlip>
                <a:blip r:embed="rId3"/>
              </a:buBlip>
              <a:defRPr sz="2000" b="0">
                <a:latin typeface="Helvetica Light"/>
                <a:ea typeface="Helvetica Light"/>
                <a:cs typeface="Helvetica Light"/>
                <a:sym typeface="Helvetica Light"/>
              </a:defRPr>
            </a:pPr>
            <a:r>
              <a:rPr sz="1406"/>
              <a:t>1 MSP with a MS star companion</a:t>
            </a:r>
          </a:p>
          <a:p>
            <a:pPr marL="160729" indent="-160729">
              <a:lnSpc>
                <a:spcPct val="200000"/>
              </a:lnSpc>
              <a:buSzPct val="100000"/>
              <a:buBlip>
                <a:blip r:embed="rId3"/>
              </a:buBlip>
              <a:defRPr sz="2000" b="0">
                <a:latin typeface="Helvetica Light"/>
                <a:ea typeface="Helvetica Light"/>
                <a:cs typeface="Helvetica Light"/>
                <a:sym typeface="Helvetica Light"/>
              </a:defRPr>
            </a:pPr>
            <a:r>
              <a:rPr sz="1406"/>
              <a:t> ~70 MSPs with semi-degenerate companions</a:t>
            </a:r>
          </a:p>
          <a:p>
            <a:pPr marL="160729" indent="-160729">
              <a:lnSpc>
                <a:spcPct val="200000"/>
              </a:lnSpc>
              <a:buSzPct val="100000"/>
              <a:buBlip>
                <a:blip r:embed="rId3"/>
              </a:buBlip>
              <a:defRPr sz="2000" b="0">
                <a:latin typeface="Helvetica Light"/>
                <a:ea typeface="Helvetica Light"/>
                <a:cs typeface="Helvetica Light"/>
                <a:sym typeface="Helvetica Light"/>
              </a:defRPr>
            </a:pPr>
            <a:r>
              <a:rPr sz="1406"/>
              <a:t> A few slow pulsars orbiting WD, Be Stars  etc</a:t>
            </a:r>
          </a:p>
        </p:txBody>
      </p:sp>
      <p:sp>
        <p:nvSpPr>
          <p:cNvPr id="107" name="Shape 135"/>
          <p:cNvSpPr txBox="1"/>
          <p:nvPr/>
        </p:nvSpPr>
        <p:spPr>
          <a:xfrm>
            <a:off x="347256" y="188661"/>
            <a:ext cx="2460610" cy="396712"/>
          </a:xfrm>
          <a:prstGeom prst="rect">
            <a:avLst/>
          </a:prstGeom>
          <a:ln w="12700">
            <a:miter lim="400000"/>
          </a:ln>
          <a:extLst>
            <a:ext uri="{C572A759-6A51-4108-AA02-DFA0A04FC94B}">
              <ma14:wrappingTextBoxFlag xmlns:ma14="http://schemas.microsoft.com/office/mac/drawingml/2011/main" val="1"/>
            </a:ext>
          </a:extLst>
        </p:spPr>
        <p:txBody>
          <a:bodyPr wrap="none" lIns="35719" tIns="35719" rIns="35719" bIns="35719">
            <a:spAutoFit/>
          </a:bodyPr>
          <a:lstStyle>
            <a:lvl1pPr algn="l">
              <a:defRPr sz="3000" b="0"/>
            </a:lvl1pPr>
          </a:lstStyle>
          <a:p>
            <a:r>
              <a:rPr sz="2109"/>
              <a:t>Binary radio pulsars</a:t>
            </a:r>
          </a:p>
        </p:txBody>
      </p:sp>
    </p:spTree>
    <p:extLst>
      <p:ext uri="{BB962C8B-B14F-4D97-AF65-F5344CB8AC3E}">
        <p14:creationId xmlns:p14="http://schemas.microsoft.com/office/powerpoint/2010/main" val="78524725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32441</TotalTime>
  <Words>2123</Words>
  <Application>Microsoft Macintosh PowerPoint</Application>
  <PresentationFormat>On-screen Show (4:3)</PresentationFormat>
  <Paragraphs>336</Paragraphs>
  <Slides>81</Slides>
  <Notes>14</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81</vt:i4>
      </vt:variant>
    </vt:vector>
  </HeadingPairs>
  <TitlesOfParts>
    <vt:vector size="99" baseType="lpstr">
      <vt:lpstr>DejaVu Sans</vt:lpstr>
      <vt:lpstr>Garamond</vt:lpstr>
      <vt:lpstr>Helvetica</vt:lpstr>
      <vt:lpstr>Helvetica Light</vt:lpstr>
      <vt:lpstr>Helvetica Neue</vt:lpstr>
      <vt:lpstr>Helvetica Neue Light</vt:lpstr>
      <vt:lpstr>Helvetica Neue Medium</vt:lpstr>
      <vt:lpstr>Lucida Grande</vt:lpstr>
      <vt:lpstr>Symbol</vt:lpstr>
      <vt:lpstr>Times New Roman</vt:lpstr>
      <vt:lpstr>Wingdings</vt:lpstr>
      <vt:lpstr>Zapf Dingbats</vt:lpstr>
      <vt:lpstr>Zapfino</vt:lpstr>
      <vt:lpstr>Arial</vt:lpstr>
      <vt:lpstr>Office Theme</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Neutron Star Cooling Processes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Love number</vt:lpstr>
      <vt:lpstr>PowerPoint Presentation</vt:lpstr>
      <vt:lpstr>Implications from GW170817</vt:lpstr>
      <vt:lpstr>Implications from GW170817</vt:lpstr>
      <vt:lpstr>Implications from GW170817</vt:lpstr>
      <vt:lpstr>Implications from GW170817</vt:lpstr>
      <vt:lpstr>Implications from GW170817</vt:lpstr>
      <vt:lpstr>Implications from GW170817</vt:lpstr>
      <vt:lpstr>Implications from GW170817</vt:lpstr>
      <vt:lpstr>Implications from GW170817 and I-Love-Q relations</vt:lpstr>
      <vt:lpstr>Implications from GW170817</vt:lpstr>
      <vt:lpstr>Implications from GW170817 and I-Love-Q relations</vt:lpstr>
      <vt:lpstr>PowerPoint Presentation</vt:lpstr>
      <vt:lpstr>PowerPoint Presentation</vt:lpstr>
      <vt:lpstr>PowerPoint Presentation</vt:lpstr>
      <vt:lpstr>GW170817 Radius Constraints</vt:lpstr>
      <vt:lpstr>Fictitious GW constraints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sculkaputz</dc:creator>
  <dc:description/>
  <cp:lastModifiedBy>David Edwin Alvarez Castillo</cp:lastModifiedBy>
  <cp:revision>273</cp:revision>
  <cp:lastPrinted>2018-03-28T10:32:54Z</cp:lastPrinted>
  <dcterms:created xsi:type="dcterms:W3CDTF">2015-07-06T09:27:00Z</dcterms:created>
  <dcterms:modified xsi:type="dcterms:W3CDTF">2018-08-20T13:01:48Z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4</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36</vt:i4>
  </property>
</Properties>
</file>