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700" r:id="rId3"/>
  </p:sldMasterIdLst>
  <p:notesMasterIdLst>
    <p:notesMasterId r:id="rId25"/>
  </p:notesMasterIdLst>
  <p:handoutMasterIdLst>
    <p:handoutMasterId r:id="rId26"/>
  </p:handoutMasterIdLst>
  <p:sldIdLst>
    <p:sldId id="390" r:id="rId4"/>
    <p:sldId id="371" r:id="rId5"/>
    <p:sldId id="259" r:id="rId6"/>
    <p:sldId id="372" r:id="rId7"/>
    <p:sldId id="262" r:id="rId8"/>
    <p:sldId id="264" r:id="rId9"/>
    <p:sldId id="384" r:id="rId10"/>
    <p:sldId id="267" r:id="rId11"/>
    <p:sldId id="383" r:id="rId12"/>
    <p:sldId id="373" r:id="rId13"/>
    <p:sldId id="374" r:id="rId14"/>
    <p:sldId id="375" r:id="rId15"/>
    <p:sldId id="376" r:id="rId16"/>
    <p:sldId id="386" r:id="rId17"/>
    <p:sldId id="387" r:id="rId18"/>
    <p:sldId id="385" r:id="rId19"/>
    <p:sldId id="388" r:id="rId20"/>
    <p:sldId id="389" r:id="rId21"/>
    <p:sldId id="312" r:id="rId22"/>
    <p:sldId id="391" r:id="rId23"/>
    <p:sldId id="394" r:id="rId24"/>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3"/>
    <p:restoredTop sz="94900"/>
  </p:normalViewPr>
  <p:slideViewPr>
    <p:cSldViewPr snapToGrid="0" snapToObjects="1">
      <p:cViewPr>
        <p:scale>
          <a:sx n="120" d="100"/>
          <a:sy n="120" d="100"/>
        </p:scale>
        <p:origin x="132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402138" y="0"/>
            <a:ext cx="3368675" cy="504825"/>
          </a:xfrm>
          <a:prstGeom prst="rect">
            <a:avLst/>
          </a:prstGeom>
        </p:spPr>
        <p:txBody>
          <a:bodyPr vert="horz" lIns="91440" tIns="45720" rIns="91440" bIns="45720" rtlCol="0"/>
          <a:lstStyle>
            <a:lvl1pPr algn="r">
              <a:defRPr sz="1200"/>
            </a:lvl1pPr>
          </a:lstStyle>
          <a:p>
            <a:fld id="{B8262A42-9D85-9E4A-8F0F-CE801AE43D0E}" type="datetimeFigureOut">
              <a:rPr lang="en-US" smtClean="0"/>
              <a:t>8/24/18</a:t>
            </a:fld>
            <a:endParaRPr lang="en-US"/>
          </a:p>
        </p:txBody>
      </p:sp>
      <p:sp>
        <p:nvSpPr>
          <p:cNvPr id="4" name="Footer Placeholder 3"/>
          <p:cNvSpPr>
            <a:spLocks noGrp="1"/>
          </p:cNvSpPr>
          <p:nvPr>
            <p:ph type="ftr" sz="quarter" idx="2"/>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402138" y="9553575"/>
            <a:ext cx="3368675" cy="504825"/>
          </a:xfrm>
          <a:prstGeom prst="rect">
            <a:avLst/>
          </a:prstGeom>
        </p:spPr>
        <p:txBody>
          <a:bodyPr vert="horz" lIns="91440" tIns="45720" rIns="91440" bIns="45720" rtlCol="0" anchor="b"/>
          <a:lstStyle>
            <a:lvl1pPr algn="r">
              <a:defRPr sz="1200"/>
            </a:lvl1pPr>
          </a:lstStyle>
          <a:p>
            <a:fld id="{81DD84D7-B200-8D44-9032-1244898296EF}" type="slidenum">
              <a:rPr lang="en-US" smtClean="0"/>
              <a:t>‹#›</a:t>
            </a:fld>
            <a:endParaRPr lang="en-US"/>
          </a:p>
        </p:txBody>
      </p:sp>
    </p:spTree>
    <p:extLst>
      <p:ext uri="{BB962C8B-B14F-4D97-AF65-F5344CB8AC3E}">
        <p14:creationId xmlns:p14="http://schemas.microsoft.com/office/powerpoint/2010/main" val="15078535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0"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381" name="PlaceHolder 2"/>
          <p:cNvSpPr>
            <a:spLocks noGrp="1"/>
          </p:cNvSpPr>
          <p:nvPr>
            <p:ph type="hdr"/>
          </p:nvPr>
        </p:nvSpPr>
        <p:spPr>
          <a:xfrm>
            <a:off x="0" y="0"/>
            <a:ext cx="3372840" cy="50256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&lt;header&gt;</a:t>
            </a:r>
          </a:p>
        </p:txBody>
      </p:sp>
      <p:sp>
        <p:nvSpPr>
          <p:cNvPr id="382" name="PlaceHolder 3"/>
          <p:cNvSpPr>
            <a:spLocks noGrp="1"/>
          </p:cNvSpPr>
          <p:nvPr>
            <p:ph type="dt"/>
          </p:nvPr>
        </p:nvSpPr>
        <p:spPr>
          <a:xfrm>
            <a:off x="4399200" y="0"/>
            <a:ext cx="3372840" cy="50256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&lt;date/time&gt;</a:t>
            </a:r>
          </a:p>
        </p:txBody>
      </p:sp>
      <p:sp>
        <p:nvSpPr>
          <p:cNvPr id="383" name="PlaceHolder 4"/>
          <p:cNvSpPr>
            <a:spLocks noGrp="1"/>
          </p:cNvSpPr>
          <p:nvPr>
            <p:ph type="ftr"/>
          </p:nvPr>
        </p:nvSpPr>
        <p:spPr>
          <a:xfrm>
            <a:off x="0" y="9555480"/>
            <a:ext cx="3372840" cy="50256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&lt;footer&gt;</a:t>
            </a:r>
          </a:p>
        </p:txBody>
      </p:sp>
      <p:sp>
        <p:nvSpPr>
          <p:cNvPr id="384" name="PlaceHolder 5"/>
          <p:cNvSpPr>
            <a:spLocks noGrp="1"/>
          </p:cNvSpPr>
          <p:nvPr>
            <p:ph type="sldNum"/>
          </p:nvPr>
        </p:nvSpPr>
        <p:spPr>
          <a:xfrm>
            <a:off x="4399200" y="9555480"/>
            <a:ext cx="3372840" cy="502560"/>
          </a:xfrm>
          <a:prstGeom prst="rect">
            <a:avLst/>
          </a:prstGeom>
        </p:spPr>
        <p:txBody>
          <a:bodyPr lIns="0" tIns="0" rIns="0" bIns="0" anchor="b"/>
          <a:lstStyle/>
          <a:p>
            <a:pPr algn="r"/>
            <a:fld id="{2067D824-112A-4F1B-BD21-A5DE7A7EA95E}"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0390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5673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81671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CustomShape 1"/>
          <p:cNvSpPr/>
          <p:nvPr/>
        </p:nvSpPr>
        <p:spPr>
          <a:xfrm>
            <a:off x="0" y="-1101600"/>
            <a:ext cx="360" cy="548208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283510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5"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7"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1"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2"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7"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8"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3"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5"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5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5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5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6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6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65"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66"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6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6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7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7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7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7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7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7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7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8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8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82"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8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8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8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87"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8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89"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15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8.png"/><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5.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146" y="4071913"/>
            <a:ext cx="1227695" cy="1113249"/>
          </a:xfrm>
          <a:prstGeom prst="rect">
            <a:avLst/>
          </a:prstGeom>
        </p:spPr>
      </p:pic>
      <p:sp>
        <p:nvSpPr>
          <p:cNvPr id="385" name="CustomShape 1"/>
          <p:cNvSpPr/>
          <p:nvPr/>
        </p:nvSpPr>
        <p:spPr>
          <a:xfrm>
            <a:off x="447482" y="316409"/>
            <a:ext cx="8383356" cy="2305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ctr"/>
            <a:r>
              <a:rPr lang="en-US" sz="2800" b="1" dirty="0" smtClean="0"/>
              <a:t>Cosmological Constant </a:t>
            </a:r>
            <a:r>
              <a:rPr lang="en-US" sz="2800" b="1" dirty="0"/>
              <a:t>Effects on the Properties of Mass Twin Compact Stars</a:t>
            </a:r>
          </a:p>
        </p:txBody>
      </p:sp>
      <p:sp>
        <p:nvSpPr>
          <p:cNvPr id="386" name="CustomShape 2"/>
          <p:cNvSpPr/>
          <p:nvPr/>
        </p:nvSpPr>
        <p:spPr>
          <a:xfrm>
            <a:off x="893160" y="3368585"/>
            <a:ext cx="7342200" cy="779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US" sz="2200" spc="-1" dirty="0" err="1" smtClean="0">
                <a:solidFill>
                  <a:srgbClr val="000000"/>
                </a:solidFill>
                <a:uFill>
                  <a:solidFill>
                    <a:srgbClr val="FFFFFF"/>
                  </a:solidFill>
                </a:uFill>
                <a:latin typeface="Helvetica Light"/>
              </a:rPr>
              <a:t>Noshad</a:t>
            </a:r>
            <a:r>
              <a:rPr lang="en-US" sz="2200" spc="-1" dirty="0" smtClean="0">
                <a:solidFill>
                  <a:srgbClr val="000000"/>
                </a:solidFill>
                <a:uFill>
                  <a:solidFill>
                    <a:srgbClr val="FFFFFF"/>
                  </a:solidFill>
                </a:uFill>
                <a:latin typeface="Helvetica Light"/>
              </a:rPr>
              <a:t> </a:t>
            </a:r>
            <a:r>
              <a:rPr lang="en-US" sz="2200" spc="-1" dirty="0" err="1" smtClean="0">
                <a:solidFill>
                  <a:srgbClr val="000000"/>
                </a:solidFill>
                <a:uFill>
                  <a:solidFill>
                    <a:srgbClr val="FFFFFF"/>
                  </a:solidFill>
                </a:uFill>
                <a:latin typeface="Helvetica Light"/>
              </a:rPr>
              <a:t>Khosravi</a:t>
            </a:r>
            <a:r>
              <a:rPr lang="en-US" sz="2200" spc="-1" dirty="0" smtClean="0">
                <a:solidFill>
                  <a:srgbClr val="000000"/>
                </a:solidFill>
                <a:uFill>
                  <a:solidFill>
                    <a:srgbClr val="FFFFFF"/>
                  </a:solidFill>
                </a:uFill>
                <a:latin typeface="Helvetica Light"/>
              </a:rPr>
              <a:t> </a:t>
            </a:r>
            <a:r>
              <a:rPr lang="en-US" sz="2200" spc="-1" dirty="0" err="1" smtClean="0">
                <a:solidFill>
                  <a:srgbClr val="000000"/>
                </a:solidFill>
                <a:uFill>
                  <a:solidFill>
                    <a:srgbClr val="FFFFFF"/>
                  </a:solidFill>
                </a:uFill>
                <a:latin typeface="Helvetica Light"/>
              </a:rPr>
              <a:t>Largani</a:t>
            </a:r>
            <a:endParaRPr lang="en-US" sz="2200" b="0" strike="noStrike" spc="-1" dirty="0">
              <a:solidFill>
                <a:srgbClr val="000000"/>
              </a:solidFill>
              <a:uFill>
                <a:solidFill>
                  <a:srgbClr val="FFFFFF"/>
                </a:solidFill>
              </a:uFill>
              <a:latin typeface="Arial"/>
            </a:endParaRPr>
          </a:p>
          <a:p>
            <a:pPr algn="ctr">
              <a:lnSpc>
                <a:spcPct val="100000"/>
              </a:lnSpc>
            </a:pPr>
            <a:r>
              <a:rPr lang="en-US" sz="2200" b="1" i="1" spc="-1" dirty="0" err="1" smtClean="0">
                <a:solidFill>
                  <a:srgbClr val="000000"/>
                </a:solidFill>
                <a:uFill>
                  <a:solidFill>
                    <a:srgbClr val="FFFFFF"/>
                  </a:solidFill>
                </a:uFill>
                <a:latin typeface="Helvetica Light"/>
              </a:rPr>
              <a:t>Alzahra</a:t>
            </a:r>
            <a:r>
              <a:rPr lang="en-US" sz="2200" b="1" i="1" spc="-1" dirty="0" smtClean="0">
                <a:solidFill>
                  <a:srgbClr val="000000"/>
                </a:solidFill>
                <a:uFill>
                  <a:solidFill>
                    <a:srgbClr val="FFFFFF"/>
                  </a:solidFill>
                </a:uFill>
                <a:latin typeface="Helvetica Light"/>
              </a:rPr>
              <a:t> </a:t>
            </a:r>
            <a:r>
              <a:rPr lang="en-US" sz="2200" b="1" i="1" spc="-1" dirty="0" err="1" smtClean="0">
                <a:solidFill>
                  <a:srgbClr val="000000"/>
                </a:solidFill>
                <a:uFill>
                  <a:solidFill>
                    <a:srgbClr val="FFFFFF"/>
                  </a:solidFill>
                </a:uFill>
                <a:latin typeface="Helvetica Light"/>
              </a:rPr>
              <a:t>university,Tehran,Iran</a:t>
            </a:r>
            <a:endParaRPr lang="en-US" sz="2200" b="0" strike="noStrike" spc="-1" dirty="0">
              <a:solidFill>
                <a:srgbClr val="000000"/>
              </a:solidFill>
              <a:uFill>
                <a:solidFill>
                  <a:srgbClr val="FFFFFF"/>
                </a:solidFill>
              </a:uFill>
              <a:latin typeface="Arial"/>
            </a:endParaRPr>
          </a:p>
        </p:txBody>
      </p:sp>
      <p:sp>
        <p:nvSpPr>
          <p:cNvPr id="388" name="CustomShape 3"/>
          <p:cNvSpPr/>
          <p:nvPr/>
        </p:nvSpPr>
        <p:spPr>
          <a:xfrm>
            <a:off x="1015252" y="4262553"/>
            <a:ext cx="7220880" cy="82692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endParaRPr lang="en-US" sz="1600" b="1" dirty="0" smtClean="0">
              <a:latin typeface="Helvetica Light" charset="0"/>
              <a:ea typeface="Helvetica Light" charset="0"/>
              <a:cs typeface="Helvetica Light" charset="0"/>
            </a:endParaRPr>
          </a:p>
          <a:p>
            <a:pPr algn="ctr"/>
            <a:r>
              <a:rPr lang="en-US" sz="1600" b="1" dirty="0" smtClean="0"/>
              <a:t>Matter under Extreme Conditions in </a:t>
            </a:r>
            <a:endParaRPr lang="en-US" sz="1600" b="1" dirty="0" smtClean="0"/>
          </a:p>
          <a:p>
            <a:pPr algn="ctr"/>
            <a:r>
              <a:rPr lang="en-US" sz="1600" b="1" dirty="0" smtClean="0"/>
              <a:t>Heavy-Ion collisions and Astrophysics (</a:t>
            </a:r>
            <a:r>
              <a:rPr lang="en-US" sz="1600" b="1" dirty="0" smtClean="0"/>
              <a:t>HI</a:t>
            </a:r>
            <a:r>
              <a:rPr lang="en-US" sz="1600" b="1" dirty="0" smtClean="0"/>
              <a:t>SS-2018</a:t>
            </a:r>
            <a:r>
              <a:rPr lang="en-US" sz="1600" b="1" dirty="0"/>
              <a:t>)</a:t>
            </a:r>
          </a:p>
          <a:p>
            <a:pPr algn="ctr"/>
            <a:r>
              <a:rPr lang="en-US" sz="1600" b="1" dirty="0" smtClean="0"/>
              <a:t>24 </a:t>
            </a:r>
            <a:r>
              <a:rPr lang="en-US" sz="1600" b="1" dirty="0" smtClean="0"/>
              <a:t>August </a:t>
            </a:r>
            <a:r>
              <a:rPr lang="en-US" sz="1600" b="1" dirty="0"/>
              <a:t>2018</a:t>
            </a:r>
          </a:p>
          <a:p>
            <a:pPr algn="ctr"/>
            <a:endParaRPr lang="en-US" sz="1400" b="1"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98339013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CustomShape 1"/>
          <p:cNvSpPr/>
          <p:nvPr/>
        </p:nvSpPr>
        <p:spPr>
          <a:xfrm>
            <a:off x="669600" y="312480"/>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a:solidFill>
                  <a:srgbClr val="000000"/>
                </a:solidFill>
                <a:uFill>
                  <a:solidFill>
                    <a:srgbClr val="FFFFFF"/>
                  </a:solidFill>
                </a:uFill>
                <a:latin typeface="Helvetica Light"/>
                <a:ea typeface="Helvetica Light"/>
              </a:rPr>
              <a:t>Critical Endpoint in QCD</a:t>
            </a:r>
            <a:endParaRPr lang="en-US" sz="4800" b="0" strike="noStrike" spc="-1">
              <a:solidFill>
                <a:srgbClr val="000000"/>
              </a:solidFill>
              <a:uFill>
                <a:solidFill>
                  <a:srgbClr val="FFFFFF"/>
                </a:solidFill>
              </a:uFill>
              <a:latin typeface="Arial"/>
            </a:endParaRPr>
          </a:p>
        </p:txBody>
      </p:sp>
      <p:pic>
        <p:nvPicPr>
          <p:cNvPr id="454" name="QCDPhaseDiagram.png"/>
          <p:cNvPicPr/>
          <p:nvPr/>
        </p:nvPicPr>
        <p:blipFill>
          <a:blip r:embed="rId2"/>
          <a:stretch/>
        </p:blipFill>
        <p:spPr>
          <a:xfrm>
            <a:off x="964440" y="1559160"/>
            <a:ext cx="7252920" cy="5164200"/>
          </a:xfrm>
          <a:prstGeom prst="rect">
            <a:avLst/>
          </a:prstGeom>
          <a:ln w="12600">
            <a:noFill/>
          </a:ln>
        </p:spPr>
      </p:pic>
      <p:sp>
        <p:nvSpPr>
          <p:cNvPr id="455" name="CustomShape 2"/>
          <p:cNvSpPr/>
          <p:nvPr/>
        </p:nvSpPr>
        <p:spPr>
          <a:xfrm>
            <a:off x="4482720" y="6505200"/>
            <a:ext cx="154080" cy="3961800"/>
          </a:xfrm>
          <a:prstGeom prst="rect">
            <a:avLst/>
          </a:prstGeom>
          <a:noFill/>
          <a:ln w="12600">
            <a:noFill/>
          </a:ln>
        </p:spPr>
        <p:style>
          <a:lnRef idx="0">
            <a:scrgbClr r="0" g="0" b="0"/>
          </a:lnRef>
          <a:fillRef idx="0">
            <a:scrgbClr r="0" g="0" b="0"/>
          </a:fillRef>
          <a:effectRef idx="0">
            <a:scrgbClr r="0" g="0" b="0"/>
          </a:effectRef>
          <a:fontRef idx="minor"/>
        </p:style>
      </p:sp>
      <p:sp>
        <p:nvSpPr>
          <p:cNvPr id="456" name="CustomShape 3"/>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57915921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CustomShape 1"/>
          <p:cNvSpPr/>
          <p:nvPr/>
        </p:nvSpPr>
        <p:spPr>
          <a:xfrm>
            <a:off x="231840" y="281880"/>
            <a:ext cx="8702640" cy="622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800" b="0" strike="noStrike" spc="-1">
                <a:solidFill>
                  <a:srgbClr val="000000"/>
                </a:solidFill>
                <a:uFill>
                  <a:solidFill>
                    <a:srgbClr val="FFFFFF"/>
                  </a:solidFill>
                </a:uFill>
                <a:latin typeface="Helvetica Light"/>
                <a:ea typeface="DejaVu Sans"/>
              </a:rPr>
              <a:t>Support a CEP in QCD phase diagram with Astrophysics?</a:t>
            </a:r>
            <a:endParaRPr lang="en-US" sz="2800" b="0" strike="noStrike" spc="-1">
              <a:solidFill>
                <a:srgbClr val="000000"/>
              </a:solidFill>
              <a:uFill>
                <a:solidFill>
                  <a:srgbClr val="FFFFFF"/>
                </a:solidFill>
              </a:uFill>
              <a:latin typeface="Arial"/>
            </a:endParaRPr>
          </a:p>
        </p:txBody>
      </p:sp>
      <p:sp>
        <p:nvSpPr>
          <p:cNvPr id="458" name="CustomShape 2"/>
          <p:cNvSpPr/>
          <p:nvPr/>
        </p:nvSpPr>
        <p:spPr>
          <a:xfrm>
            <a:off x="248040" y="6267240"/>
            <a:ext cx="8677440" cy="296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1" strike="noStrike" spc="-1">
                <a:solidFill>
                  <a:srgbClr val="000000"/>
                </a:solidFill>
                <a:uFill>
                  <a:solidFill>
                    <a:srgbClr val="FFFFFF"/>
                  </a:solidFill>
                </a:uFill>
                <a:latin typeface="Helvetica Neue"/>
                <a:ea typeface="DejaVu Sans"/>
              </a:rPr>
              <a:t>Crossover at finite T (Lattice QCD) + First order at zero T (Astrophysics) </a:t>
            </a:r>
            <a:endParaRPr lang="en-US" sz="1400" b="0" strike="noStrike" spc="-1">
              <a:solidFill>
                <a:srgbClr val="000000"/>
              </a:solidFill>
              <a:uFill>
                <a:solidFill>
                  <a:srgbClr val="FFFFFF"/>
                </a:solidFill>
              </a:uFill>
              <a:latin typeface="Arial"/>
            </a:endParaRPr>
          </a:p>
          <a:p>
            <a:pPr>
              <a:lnSpc>
                <a:spcPct val="100000"/>
              </a:lnSpc>
            </a:pPr>
            <a:r>
              <a:rPr lang="en-US" sz="1400" b="1" strike="noStrike" spc="-1">
                <a:solidFill>
                  <a:srgbClr val="000000"/>
                </a:solidFill>
                <a:uFill>
                  <a:solidFill>
                    <a:srgbClr val="FFFFFF"/>
                  </a:solidFill>
                </a:uFill>
                <a:latin typeface="Helvetica Neue"/>
                <a:ea typeface="DejaVu Sans"/>
              </a:rPr>
              <a:t>=&gt; Critical endpoint exists!</a:t>
            </a:r>
            <a:endParaRPr lang="en-US" sz="1400" b="0" strike="noStrike" spc="-1">
              <a:solidFill>
                <a:srgbClr val="000000"/>
              </a:solidFill>
              <a:uFill>
                <a:solidFill>
                  <a:srgbClr val="FFFFFF"/>
                </a:solidFill>
              </a:uFill>
              <a:latin typeface="Arial"/>
            </a:endParaRPr>
          </a:p>
        </p:txBody>
      </p:sp>
      <p:pic>
        <p:nvPicPr>
          <p:cNvPr id="459" name="Picture 332"/>
          <p:cNvPicPr/>
          <p:nvPr/>
        </p:nvPicPr>
        <p:blipFill>
          <a:blip r:embed="rId3"/>
          <a:stretch/>
        </p:blipFill>
        <p:spPr>
          <a:xfrm>
            <a:off x="316440" y="1153440"/>
            <a:ext cx="8551080" cy="4977000"/>
          </a:xfrm>
          <a:prstGeom prst="rect">
            <a:avLst/>
          </a:prstGeom>
          <a:ln>
            <a:noFill/>
          </a:ln>
        </p:spPr>
      </p:pic>
      <p:sp>
        <p:nvSpPr>
          <p:cNvPr id="460" name="CustomShape 3"/>
          <p:cNvSpPr/>
          <p:nvPr/>
        </p:nvSpPr>
        <p:spPr>
          <a:xfrm>
            <a:off x="3981600" y="5722920"/>
            <a:ext cx="3457800" cy="305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40" b="1" strike="noStrike" spc="-1">
                <a:solidFill>
                  <a:srgbClr val="579D1C"/>
                </a:solidFill>
                <a:uFill>
                  <a:solidFill>
                    <a:srgbClr val="FFFFFF"/>
                  </a:solidFill>
                </a:uFill>
                <a:latin typeface="Arial"/>
                <a:ea typeface="DejaVu Sans"/>
              </a:rPr>
              <a:t>A. Ohnishi @ SQM-2015 in Dubna</a:t>
            </a:r>
            <a:endParaRPr lang="en-US" sz="1640" b="0" strike="noStrike" spc="-1">
              <a:solidFill>
                <a:srgbClr val="000000"/>
              </a:solidFill>
              <a:uFill>
                <a:solidFill>
                  <a:srgbClr val="FFFFFF"/>
                </a:solidFill>
              </a:uFill>
              <a:latin typeface="Arial"/>
            </a:endParaRPr>
          </a:p>
        </p:txBody>
      </p:sp>
      <p:sp>
        <p:nvSpPr>
          <p:cNvPr id="461" name="CustomShape 4"/>
          <p:cNvSpPr/>
          <p:nvPr/>
        </p:nvSpPr>
        <p:spPr>
          <a:xfrm>
            <a:off x="3948480" y="5722560"/>
            <a:ext cx="3560040" cy="324000"/>
          </a:xfrm>
          <a:custGeom>
            <a:avLst/>
            <a:gdLst/>
            <a:ahLst/>
            <a:cxnLst/>
            <a:rect l="l" t="t" r="r" b="b"/>
            <a:pathLst>
              <a:path w="9910" h="921">
                <a:moveTo>
                  <a:pt x="3" y="0"/>
                </a:moveTo>
                <a:cubicBezTo>
                  <a:pt x="1" y="0"/>
                  <a:pt x="0" y="1"/>
                  <a:pt x="0" y="3"/>
                </a:cubicBezTo>
                <a:lnTo>
                  <a:pt x="0" y="917"/>
                </a:lnTo>
                <a:cubicBezTo>
                  <a:pt x="0" y="918"/>
                  <a:pt x="1" y="920"/>
                  <a:pt x="3" y="920"/>
                </a:cubicBezTo>
                <a:lnTo>
                  <a:pt x="9906" y="920"/>
                </a:lnTo>
                <a:cubicBezTo>
                  <a:pt x="9907" y="920"/>
                  <a:pt x="9909" y="918"/>
                  <a:pt x="9909" y="917"/>
                </a:cubicBezTo>
                <a:lnTo>
                  <a:pt x="9909" y="3"/>
                </a:lnTo>
                <a:cubicBezTo>
                  <a:pt x="9909" y="1"/>
                  <a:pt x="9907" y="0"/>
                  <a:pt x="9906" y="0"/>
                </a:cubicBezTo>
                <a:lnTo>
                  <a:pt x="3" y="0"/>
                </a:lnTo>
              </a:path>
            </a:pathLst>
          </a:custGeom>
          <a:noFill/>
          <a:ln w="36720">
            <a:solidFill>
              <a:srgbClr val="009900"/>
            </a:solidFill>
            <a:round/>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53297107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CustomShape 1"/>
          <p:cNvSpPr/>
          <p:nvPr/>
        </p:nvSpPr>
        <p:spPr>
          <a:xfrm>
            <a:off x="669600" y="211320"/>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400" b="0" strike="noStrike" spc="-1">
                <a:solidFill>
                  <a:srgbClr val="000000"/>
                </a:solidFill>
                <a:uFill>
                  <a:solidFill>
                    <a:srgbClr val="FFFFFF"/>
                  </a:solidFill>
                </a:uFill>
                <a:latin typeface="Helvetica Light"/>
                <a:ea typeface="Helvetica Light"/>
              </a:rPr>
              <a:t>Neutron Star Twins and the AHP scheme</a:t>
            </a:r>
            <a:endParaRPr lang="en-US" sz="3400" b="0" strike="noStrike" spc="-1">
              <a:solidFill>
                <a:srgbClr val="000000"/>
              </a:solidFill>
              <a:uFill>
                <a:solidFill>
                  <a:srgbClr val="FFFFFF"/>
                </a:solidFill>
              </a:uFill>
              <a:latin typeface="Arial"/>
            </a:endParaRPr>
          </a:p>
        </p:txBody>
      </p:sp>
      <p:sp>
        <p:nvSpPr>
          <p:cNvPr id="463" name="CustomShape 2"/>
          <p:cNvSpPr/>
          <p:nvPr/>
        </p:nvSpPr>
        <p:spPr>
          <a:xfrm>
            <a:off x="669600" y="1523880"/>
            <a:ext cx="3734640" cy="4404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216000" indent="-208800" algn="just">
              <a:lnSpc>
                <a:spcPct val="100000"/>
              </a:lnSpc>
              <a:buClr>
                <a:srgbClr val="000000"/>
              </a:buClr>
              <a:buSzPct val="75000"/>
              <a:buFont typeface="Arial"/>
              <a:buChar char="•"/>
            </a:pPr>
            <a:r>
              <a:rPr lang="en-US" sz="1600" b="0" strike="noStrike" spc="-1">
                <a:solidFill>
                  <a:srgbClr val="000000"/>
                </a:solidFill>
                <a:uFill>
                  <a:solidFill>
                    <a:srgbClr val="FFFFFF"/>
                  </a:solidFill>
                </a:uFill>
                <a:latin typeface="Helvetica Light"/>
                <a:ea typeface="Helvetica Light"/>
              </a:rPr>
              <a:t>First order PT can lead to a stable branch of hybrid stars with quark matter cores which, depending on the size of the “latent heat” (jump in energy density), can even be disconnected from the hadronic one by an unstable branch → “</a:t>
            </a:r>
            <a:r>
              <a:rPr lang="en-US" sz="1600" b="1" strike="noStrike" spc="-1">
                <a:solidFill>
                  <a:srgbClr val="000000"/>
                </a:solidFill>
                <a:uFill>
                  <a:solidFill>
                    <a:srgbClr val="FFFFFF"/>
                  </a:solidFill>
                </a:uFill>
                <a:latin typeface="Helvetica Light"/>
                <a:ea typeface="Helvetica Light"/>
              </a:rPr>
              <a:t>third family of CS</a:t>
            </a:r>
            <a:r>
              <a:rPr lang="en-US" sz="1600" b="0" strike="noStrike" spc="-1">
                <a:solidFill>
                  <a:srgbClr val="000000"/>
                </a:solidFill>
                <a:uFill>
                  <a:solidFill>
                    <a:srgbClr val="FFFFFF"/>
                  </a:solidFill>
                </a:uFill>
                <a:latin typeface="Helvetica Light"/>
                <a:ea typeface="Helvetica Light"/>
              </a:rPr>
              <a:t>”.</a:t>
            </a:r>
            <a:endParaRPr lang="en-US" sz="1600" b="0" strike="noStrike" spc="-1">
              <a:solidFill>
                <a:srgbClr val="000000"/>
              </a:solidFill>
              <a:uFill>
                <a:solidFill>
                  <a:srgbClr val="FFFFFF"/>
                </a:solidFill>
              </a:uFill>
              <a:latin typeface="Arial"/>
            </a:endParaRPr>
          </a:p>
          <a:p>
            <a:pPr algn="just">
              <a:lnSpc>
                <a:spcPct val="100000"/>
              </a:lnSpc>
            </a:pPr>
            <a:endParaRPr lang="en-US" sz="1600" b="0" strike="noStrike" spc="-1">
              <a:solidFill>
                <a:srgbClr val="000000"/>
              </a:solidFill>
              <a:uFill>
                <a:solidFill>
                  <a:srgbClr val="FFFFFF"/>
                </a:solidFill>
              </a:uFill>
              <a:latin typeface="Arial"/>
            </a:endParaRPr>
          </a:p>
          <a:p>
            <a:pPr marL="216000" indent="-208800" algn="just">
              <a:lnSpc>
                <a:spcPct val="100000"/>
              </a:lnSpc>
              <a:buClr>
                <a:srgbClr val="000000"/>
              </a:buClr>
              <a:buSzPct val="75000"/>
              <a:buFont typeface="Arial"/>
              <a:buChar char="•"/>
            </a:pPr>
            <a:r>
              <a:rPr lang="en-US" sz="1600" b="0" strike="noStrike" spc="-1">
                <a:solidFill>
                  <a:srgbClr val="000000"/>
                </a:solidFill>
                <a:uFill>
                  <a:solidFill>
                    <a:srgbClr val="FFFFFF"/>
                  </a:solidFill>
                </a:uFill>
                <a:latin typeface="Helvetica Light"/>
                <a:ea typeface="Helvetica Light"/>
              </a:rPr>
              <a:t>Measuring two </a:t>
            </a:r>
            <a:r>
              <a:rPr lang="en-US" sz="1600" b="1" strike="noStrike" spc="-1">
                <a:solidFill>
                  <a:srgbClr val="000000"/>
                </a:solidFill>
                <a:uFill>
                  <a:solidFill>
                    <a:srgbClr val="FFFFFF"/>
                  </a:solidFill>
                </a:uFill>
                <a:latin typeface="Helvetica Light"/>
                <a:ea typeface="Helvetica Light"/>
              </a:rPr>
              <a:t>disconnected populations</a:t>
            </a:r>
            <a:r>
              <a:rPr lang="en-US" sz="1600" b="0" strike="noStrike" spc="-1">
                <a:solidFill>
                  <a:srgbClr val="000000"/>
                </a:solidFill>
                <a:uFill>
                  <a:solidFill>
                    <a:srgbClr val="FFFFFF"/>
                  </a:solidFill>
                </a:uFill>
                <a:latin typeface="Helvetica Light"/>
                <a:ea typeface="Helvetica Light"/>
              </a:rPr>
              <a:t> of compact stars in the M-R diagram would represent </a:t>
            </a:r>
            <a:r>
              <a:rPr lang="en-US" sz="1600" b="1" strike="noStrike" spc="-1">
                <a:solidFill>
                  <a:srgbClr val="000000"/>
                </a:solidFill>
                <a:uFill>
                  <a:solidFill>
                    <a:srgbClr val="FFFFFF"/>
                  </a:solidFill>
                </a:uFill>
                <a:latin typeface="Helvetica Light"/>
                <a:ea typeface="Helvetica Light"/>
              </a:rPr>
              <a:t>the detection of a first order phase transition</a:t>
            </a:r>
            <a:r>
              <a:rPr lang="en-US" sz="1600" b="0" strike="noStrike" spc="-1">
                <a:solidFill>
                  <a:srgbClr val="000000"/>
                </a:solidFill>
                <a:uFill>
                  <a:solidFill>
                    <a:srgbClr val="FFFFFF"/>
                  </a:solidFill>
                </a:uFill>
                <a:latin typeface="Helvetica Light"/>
                <a:ea typeface="Helvetica Light"/>
              </a:rPr>
              <a:t> in compact star matter and thus the indirect proof for the existence of a </a:t>
            </a:r>
            <a:r>
              <a:rPr lang="en-US" sz="1600" b="1" strike="noStrike" spc="-1">
                <a:solidFill>
                  <a:srgbClr val="000000"/>
                </a:solidFill>
                <a:uFill>
                  <a:solidFill>
                    <a:srgbClr val="FFFFFF"/>
                  </a:solidFill>
                </a:uFill>
                <a:latin typeface="Helvetica Light"/>
                <a:ea typeface="Helvetica Light"/>
              </a:rPr>
              <a:t>critical endpoint (CEP) in the QCD phase diagram</a:t>
            </a:r>
            <a:r>
              <a:rPr lang="en-US" sz="1600" b="0" strike="noStrike" spc="-1">
                <a:solidFill>
                  <a:srgbClr val="000000"/>
                </a:solidFill>
                <a:uFill>
                  <a:solidFill>
                    <a:srgbClr val="FFFFFF"/>
                  </a:solidFill>
                </a:uFill>
                <a:latin typeface="Helvetica Light"/>
                <a:ea typeface="Helvetica Light"/>
              </a:rPr>
              <a:t>!</a:t>
            </a:r>
            <a:endParaRPr lang="en-US" sz="1600" b="0" strike="noStrike" spc="-1">
              <a:solidFill>
                <a:srgbClr val="000000"/>
              </a:solidFill>
              <a:uFill>
                <a:solidFill>
                  <a:srgbClr val="FFFFFF"/>
                </a:solidFill>
              </a:uFill>
              <a:latin typeface="Arial"/>
            </a:endParaRPr>
          </a:p>
        </p:txBody>
      </p:sp>
      <p:pic>
        <p:nvPicPr>
          <p:cNvPr id="464" name="EoS_AHP.png"/>
          <p:cNvPicPr/>
          <p:nvPr/>
        </p:nvPicPr>
        <p:blipFill>
          <a:blip r:embed="rId2"/>
          <a:stretch/>
        </p:blipFill>
        <p:spPr>
          <a:xfrm>
            <a:off x="4688280" y="1464480"/>
            <a:ext cx="3701520" cy="2662920"/>
          </a:xfrm>
          <a:prstGeom prst="rect">
            <a:avLst/>
          </a:prstGeom>
          <a:ln w="12600">
            <a:noFill/>
          </a:ln>
        </p:spPr>
      </p:pic>
      <p:pic>
        <p:nvPicPr>
          <p:cNvPr id="465" name="MvsR_AHP.png"/>
          <p:cNvPicPr/>
          <p:nvPr/>
        </p:nvPicPr>
        <p:blipFill>
          <a:blip r:embed="rId3"/>
          <a:stretch/>
        </p:blipFill>
        <p:spPr>
          <a:xfrm>
            <a:off x="4973760" y="4143240"/>
            <a:ext cx="3413160" cy="2453760"/>
          </a:xfrm>
          <a:prstGeom prst="rect">
            <a:avLst/>
          </a:prstGeom>
          <a:ln w="12600">
            <a:noFill/>
          </a:ln>
        </p:spPr>
      </p:pic>
      <p:sp>
        <p:nvSpPr>
          <p:cNvPr id="466" name="CustomShape 3"/>
          <p:cNvSpPr/>
          <p:nvPr/>
        </p:nvSpPr>
        <p:spPr>
          <a:xfrm>
            <a:off x="503280" y="6031800"/>
            <a:ext cx="4247640" cy="63504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nSpc>
                <a:spcPct val="100000"/>
              </a:lnSpc>
            </a:pPr>
            <a:r>
              <a:rPr lang="en-US" sz="1700" b="1" strike="noStrike" spc="-1">
                <a:solidFill>
                  <a:srgbClr val="000000"/>
                </a:solidFill>
                <a:uFill>
                  <a:solidFill>
                    <a:srgbClr val="FFFFFF"/>
                  </a:solidFill>
                </a:uFill>
                <a:latin typeface="Helvetica Light"/>
                <a:ea typeface="Helvetica Light"/>
              </a:rPr>
              <a:t>Alford, Han, Prakash, </a:t>
            </a:r>
            <a:endParaRPr lang="en-US" sz="1700" b="0" strike="noStrike" spc="-1">
              <a:solidFill>
                <a:srgbClr val="000000"/>
              </a:solidFill>
              <a:uFill>
                <a:solidFill>
                  <a:srgbClr val="FFFFFF"/>
                </a:solidFill>
              </a:uFill>
              <a:latin typeface="Arial"/>
            </a:endParaRPr>
          </a:p>
          <a:p>
            <a:pPr>
              <a:lnSpc>
                <a:spcPct val="100000"/>
              </a:lnSpc>
            </a:pPr>
            <a:r>
              <a:rPr lang="en-US" sz="1700" b="1" strike="noStrike" spc="-1">
                <a:solidFill>
                  <a:srgbClr val="000000"/>
                </a:solidFill>
                <a:uFill>
                  <a:solidFill>
                    <a:srgbClr val="FFFFFF"/>
                  </a:solidFill>
                </a:uFill>
                <a:latin typeface="Helvetica Light"/>
                <a:ea typeface="Helvetica Light"/>
              </a:rPr>
              <a:t>Phys. Rev. D 88, 083013 (2013) </a:t>
            </a:r>
            <a:endParaRPr lang="en-US" sz="1700" b="0" strike="noStrike" spc="-1">
              <a:solidFill>
                <a:srgbClr val="000000"/>
              </a:solidFill>
              <a:uFill>
                <a:solidFill>
                  <a:srgbClr val="FFFFFF"/>
                </a:solidFill>
              </a:uFill>
              <a:latin typeface="Arial"/>
            </a:endParaRPr>
          </a:p>
        </p:txBody>
      </p:sp>
      <p:sp>
        <p:nvSpPr>
          <p:cNvPr id="467" name="CustomShape 4"/>
          <p:cNvSpPr/>
          <p:nvPr/>
        </p:nvSpPr>
        <p:spPr>
          <a:xfrm>
            <a:off x="4482720" y="6505200"/>
            <a:ext cx="154080" cy="3961800"/>
          </a:xfrm>
          <a:prstGeom prst="rect">
            <a:avLst/>
          </a:prstGeom>
          <a:noFill/>
          <a:ln w="12600">
            <a:noFill/>
          </a:ln>
        </p:spPr>
        <p:style>
          <a:lnRef idx="0">
            <a:scrgbClr r="0" g="0" b="0"/>
          </a:lnRef>
          <a:fillRef idx="0">
            <a:scrgbClr r="0" g="0" b="0"/>
          </a:fillRef>
          <a:effectRef idx="0">
            <a:scrgbClr r="0" g="0" b="0"/>
          </a:effectRef>
          <a:fontRef idx="minor"/>
        </p:style>
      </p:sp>
      <p:sp>
        <p:nvSpPr>
          <p:cNvPr id="468" name="CustomShape 5"/>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49365544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 name="Picture 502"/>
          <p:cNvPicPr/>
          <p:nvPr/>
        </p:nvPicPr>
        <p:blipFill>
          <a:blip r:embed="rId2"/>
          <a:stretch/>
        </p:blipFill>
        <p:spPr>
          <a:xfrm>
            <a:off x="911520" y="526680"/>
            <a:ext cx="7313760" cy="5650920"/>
          </a:xfrm>
          <a:prstGeom prst="rect">
            <a:avLst/>
          </a:prstGeom>
          <a:ln>
            <a:noFill/>
          </a:ln>
        </p:spPr>
      </p:pic>
      <p:sp>
        <p:nvSpPr>
          <p:cNvPr id="504" name="CustomShape 1"/>
          <p:cNvSpPr/>
          <p:nvPr/>
        </p:nvSpPr>
        <p:spPr>
          <a:xfrm>
            <a:off x="669600" y="204480"/>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a:solidFill>
                  <a:srgbClr val="000000"/>
                </a:solidFill>
                <a:uFill>
                  <a:solidFill>
                    <a:srgbClr val="FFFFFF"/>
                  </a:solidFill>
                </a:uFill>
                <a:latin typeface="Helvetica Light"/>
                <a:ea typeface="Helvetica Light"/>
              </a:rPr>
              <a:t>Compact Star Twins</a:t>
            </a:r>
            <a:endParaRPr lang="en-US" sz="4800" b="0" strike="noStrike" spc="-1">
              <a:solidFill>
                <a:srgbClr val="000000"/>
              </a:solidFill>
              <a:uFill>
                <a:solidFill>
                  <a:srgbClr val="FFFFFF"/>
                </a:solidFill>
              </a:uFill>
              <a:latin typeface="Arial"/>
            </a:endParaRPr>
          </a:p>
        </p:txBody>
      </p:sp>
      <p:sp>
        <p:nvSpPr>
          <p:cNvPr id="505" name="CustomShape 2"/>
          <p:cNvSpPr/>
          <p:nvPr/>
        </p:nvSpPr>
        <p:spPr>
          <a:xfrm>
            <a:off x="1922040" y="6105960"/>
            <a:ext cx="5391720" cy="31356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r>
              <a:rPr lang="en-US" sz="1700" b="1" strike="noStrike" spc="-1" dirty="0">
                <a:solidFill>
                  <a:srgbClr val="000000"/>
                </a:solidFill>
                <a:uFill>
                  <a:solidFill>
                    <a:srgbClr val="FFFFFF"/>
                  </a:solidFill>
                </a:uFill>
                <a:latin typeface="Helvetica Light"/>
                <a:ea typeface="Helvetica Light"/>
              </a:rPr>
              <a:t>Alvarez-Castillo, </a:t>
            </a:r>
            <a:r>
              <a:rPr lang="en-US" sz="1700" b="1" strike="noStrike" spc="-1" dirty="0" err="1">
                <a:solidFill>
                  <a:srgbClr val="000000"/>
                </a:solidFill>
                <a:uFill>
                  <a:solidFill>
                    <a:srgbClr val="FFFFFF"/>
                  </a:solidFill>
                </a:uFill>
                <a:latin typeface="Helvetica Light"/>
                <a:ea typeface="Helvetica Light"/>
              </a:rPr>
              <a:t>Blaschke</a:t>
            </a:r>
            <a:r>
              <a:rPr lang="en-US" sz="1700" b="1" strike="noStrike" spc="-1" dirty="0">
                <a:solidFill>
                  <a:srgbClr val="000000"/>
                </a:solidFill>
                <a:uFill>
                  <a:solidFill>
                    <a:srgbClr val="FFFFFF"/>
                  </a:solidFill>
                </a:uFill>
                <a:latin typeface="Helvetica Light"/>
                <a:ea typeface="Helvetica Light"/>
              </a:rPr>
              <a:t> (2017) </a:t>
            </a:r>
            <a:endParaRPr lang="en-US" sz="1700" b="0" strike="noStrike" spc="-1" dirty="0">
              <a:solidFill>
                <a:srgbClr val="000000"/>
              </a:solidFill>
              <a:uFill>
                <a:solidFill>
                  <a:srgbClr val="FFFFFF"/>
                </a:solidFill>
              </a:uFill>
              <a:latin typeface="Arial"/>
            </a:endParaRPr>
          </a:p>
          <a:p>
            <a:pPr algn="ctr">
              <a:lnSpc>
                <a:spcPct val="100000"/>
              </a:lnSpc>
            </a:pPr>
            <a:r>
              <a:rPr lang="en-US" sz="1700" b="1" strike="noStrike" spc="-1" dirty="0">
                <a:solidFill>
                  <a:srgbClr val="000000"/>
                </a:solidFill>
                <a:uFill>
                  <a:solidFill>
                    <a:srgbClr val="FFFFFF"/>
                  </a:solidFill>
                </a:uFill>
                <a:latin typeface="Helvetica Light"/>
                <a:ea typeface="Helvetica Light"/>
              </a:rPr>
              <a:t>High mass twins from multi-</a:t>
            </a:r>
            <a:r>
              <a:rPr lang="en-US" sz="1700" b="1" strike="noStrike" spc="-1" dirty="0" err="1">
                <a:solidFill>
                  <a:srgbClr val="000000"/>
                </a:solidFill>
                <a:uFill>
                  <a:solidFill>
                    <a:srgbClr val="FFFFFF"/>
                  </a:solidFill>
                </a:uFill>
                <a:latin typeface="Helvetica Light"/>
                <a:ea typeface="Helvetica Light"/>
              </a:rPr>
              <a:t>polytrope</a:t>
            </a:r>
            <a:r>
              <a:rPr lang="en-US" sz="1700" b="1" strike="noStrike" spc="-1" dirty="0">
                <a:solidFill>
                  <a:srgbClr val="000000"/>
                </a:solidFill>
                <a:uFill>
                  <a:solidFill>
                    <a:srgbClr val="FFFFFF"/>
                  </a:solidFill>
                </a:uFill>
                <a:latin typeface="Helvetica Light"/>
                <a:ea typeface="Helvetica Light"/>
              </a:rPr>
              <a:t> equations of state</a:t>
            </a:r>
            <a:endParaRPr lang="en-US" sz="1700" b="0" strike="noStrike" spc="-1" dirty="0">
              <a:solidFill>
                <a:srgbClr val="000000"/>
              </a:solidFill>
              <a:uFill>
                <a:solidFill>
                  <a:srgbClr val="FFFFFF"/>
                </a:solidFill>
              </a:uFill>
              <a:latin typeface="Arial"/>
            </a:endParaRPr>
          </a:p>
          <a:p>
            <a:pPr algn="ctr">
              <a:lnSpc>
                <a:spcPct val="100000"/>
              </a:lnSpc>
            </a:pPr>
            <a:r>
              <a:rPr lang="en-US" sz="1700" b="1" strike="noStrike" spc="-1" dirty="0" err="1">
                <a:solidFill>
                  <a:srgbClr val="000000"/>
                </a:solidFill>
                <a:uFill>
                  <a:solidFill>
                    <a:srgbClr val="FFFFFF"/>
                  </a:solidFill>
                </a:uFill>
                <a:latin typeface="Helvetica Light"/>
                <a:ea typeface="Helvetica Light"/>
              </a:rPr>
              <a:t>arXiv</a:t>
            </a:r>
            <a:r>
              <a:rPr lang="en-US" sz="1700" b="1" strike="noStrike" spc="-1" dirty="0">
                <a:solidFill>
                  <a:srgbClr val="000000"/>
                </a:solidFill>
                <a:uFill>
                  <a:solidFill>
                    <a:srgbClr val="FFFFFF"/>
                  </a:solidFill>
                </a:uFill>
                <a:latin typeface="Helvetica Light"/>
                <a:ea typeface="Helvetica Light"/>
              </a:rPr>
              <a:t>: 1703.02681v2, </a:t>
            </a:r>
            <a:r>
              <a:rPr lang="is-IS" sz="1700" b="1" dirty="0">
                <a:latin typeface="Helvetica Light" charset="0"/>
                <a:ea typeface="Helvetica Light" charset="0"/>
                <a:cs typeface="Helvetica Light" charset="0"/>
              </a:rPr>
              <a:t>Phys. Rev. C 96, 045809 (2017)</a:t>
            </a:r>
            <a:endParaRPr lang="en-US" sz="1700" b="1" strike="noStrike" spc="-1" dirty="0">
              <a:solidFill>
                <a:srgbClr val="000000"/>
              </a:solidFill>
              <a:uFill>
                <a:solidFill>
                  <a:srgbClr val="FFFFFF"/>
                </a:solidFill>
              </a:uFill>
              <a:latin typeface="Helvetica Light" charset="0"/>
              <a:ea typeface="Helvetica Light" charset="0"/>
              <a:cs typeface="Helvetica Light" charset="0"/>
            </a:endParaRPr>
          </a:p>
        </p:txBody>
      </p:sp>
      <p:sp>
        <p:nvSpPr>
          <p:cNvPr id="506" name="CustomShape 3"/>
          <p:cNvSpPr/>
          <p:nvPr/>
        </p:nvSpPr>
        <p:spPr>
          <a:xfrm>
            <a:off x="4482720" y="6505200"/>
            <a:ext cx="154080" cy="3961800"/>
          </a:xfrm>
          <a:prstGeom prst="rect">
            <a:avLst/>
          </a:prstGeom>
          <a:noFill/>
          <a:ln w="12600">
            <a:noFill/>
          </a:ln>
        </p:spPr>
        <p:style>
          <a:lnRef idx="0">
            <a:scrgbClr r="0" g="0" b="0"/>
          </a:lnRef>
          <a:fillRef idx="0">
            <a:scrgbClr r="0" g="0" b="0"/>
          </a:fillRef>
          <a:effectRef idx="0">
            <a:scrgbClr r="0" g="0" b="0"/>
          </a:effectRef>
          <a:fontRef idx="minor"/>
        </p:style>
      </p:sp>
      <p:sp>
        <p:nvSpPr>
          <p:cNvPr id="507" name="CustomShape 4"/>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13780298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TOV with </a:t>
            </a:r>
            <a:r>
              <a:rPr lang="el-GR" dirty="0"/>
              <a:t>Λ</a:t>
            </a:r>
            <a:endParaRPr lang="en-US" dirty="0"/>
          </a:p>
        </p:txBody>
      </p:sp>
      <p:sp>
        <p:nvSpPr>
          <p:cNvPr id="6" name="CustomShape 2"/>
          <p:cNvSpPr/>
          <p:nvPr/>
        </p:nvSpPr>
        <p:spPr>
          <a:xfrm>
            <a:off x="373680" y="6302160"/>
            <a:ext cx="8431200" cy="32148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r>
              <a:rPr lang="en-US" sz="1500" b="1" dirty="0">
                <a:solidFill>
                  <a:srgbClr val="000000"/>
                </a:solidFill>
                <a:latin typeface="Helvetica Light"/>
                <a:ea typeface="Helvetica Light"/>
              </a:rPr>
              <a:t>G.H. </a:t>
            </a:r>
            <a:r>
              <a:rPr lang="en-US" sz="1500" b="1" dirty="0" err="1">
                <a:solidFill>
                  <a:srgbClr val="000000"/>
                </a:solidFill>
                <a:latin typeface="Helvetica Light"/>
                <a:ea typeface="Helvetica Light"/>
              </a:rPr>
              <a:t>Bordbar</a:t>
            </a:r>
            <a:r>
              <a:rPr lang="en-US" sz="1500" b="1" dirty="0">
                <a:solidFill>
                  <a:srgbClr val="000000"/>
                </a:solidFill>
                <a:latin typeface="Helvetica Light"/>
                <a:ea typeface="Helvetica Light"/>
              </a:rPr>
              <a:t>, S.H. Hendi1 and B. </a:t>
            </a:r>
            <a:r>
              <a:rPr lang="en-US" sz="1500" b="1" dirty="0" err="1">
                <a:solidFill>
                  <a:srgbClr val="000000"/>
                </a:solidFill>
                <a:latin typeface="Helvetica Light"/>
                <a:ea typeface="Helvetica Light"/>
              </a:rPr>
              <a:t>Eslam</a:t>
            </a:r>
            <a:r>
              <a:rPr lang="en-US" sz="1500" b="1" dirty="0">
                <a:solidFill>
                  <a:srgbClr val="000000"/>
                </a:solidFill>
                <a:latin typeface="Helvetica Light"/>
                <a:ea typeface="Helvetica Light"/>
              </a:rPr>
              <a:t> </a:t>
            </a:r>
            <a:r>
              <a:rPr lang="en-US" sz="1500" b="1" dirty="0" err="1">
                <a:solidFill>
                  <a:srgbClr val="000000"/>
                </a:solidFill>
                <a:latin typeface="Helvetica Light"/>
                <a:ea typeface="Helvetica Light"/>
              </a:rPr>
              <a:t>Panah</a:t>
            </a:r>
            <a:r>
              <a:rPr lang="en-US" sz="1500" b="1" dirty="0">
                <a:solidFill>
                  <a:srgbClr val="000000"/>
                </a:solidFill>
                <a:latin typeface="Helvetica Light"/>
                <a:ea typeface="Helvetica Light"/>
              </a:rPr>
              <a:t> </a:t>
            </a:r>
            <a:endParaRPr dirty="0"/>
          </a:p>
          <a:p>
            <a:pPr algn="ctr"/>
            <a:r>
              <a:rPr lang="sk-SK" sz="1500" b="1" dirty="0">
                <a:latin typeface="Helvetica Light" charset="0"/>
                <a:ea typeface="Helvetica Light" charset="0"/>
                <a:cs typeface="Helvetica Light" charset="0"/>
              </a:rPr>
              <a:t>Eur. </a:t>
            </a:r>
            <a:r>
              <a:rPr lang="sk-SK" sz="1500" b="1" dirty="0" err="1">
                <a:latin typeface="Helvetica Light" charset="0"/>
                <a:ea typeface="Helvetica Light" charset="0"/>
                <a:cs typeface="Helvetica Light" charset="0"/>
              </a:rPr>
              <a:t>Phys</a:t>
            </a:r>
            <a:r>
              <a:rPr lang="sk-SK" sz="1500" b="1" dirty="0">
                <a:latin typeface="Helvetica Light" charset="0"/>
                <a:ea typeface="Helvetica Light" charset="0"/>
                <a:cs typeface="Helvetica Light" charset="0"/>
              </a:rPr>
              <a:t>. J. Plus (2016) 131: </a:t>
            </a:r>
            <a:r>
              <a:rPr lang="sk-SK" sz="1500" b="1" dirty="0" smtClean="0">
                <a:latin typeface="Helvetica Light" charset="0"/>
                <a:ea typeface="Helvetica Light" charset="0"/>
                <a:cs typeface="Helvetica Light" charset="0"/>
              </a:rPr>
              <a:t>315</a:t>
            </a:r>
            <a:endParaRPr lang="sk-SK" sz="1500" b="1" dirty="0">
              <a:latin typeface="Helvetica Light" charset="0"/>
              <a:ea typeface="Helvetica Light" charset="0"/>
              <a:cs typeface="Helvetica Light"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2569" y="2816530"/>
            <a:ext cx="3391663" cy="331254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6547" y="1311161"/>
            <a:ext cx="5952807" cy="1617898"/>
          </a:xfrm>
          <a:prstGeom prst="rect">
            <a:avLst/>
          </a:prstGeom>
        </p:spPr>
      </p:pic>
    </p:spTree>
    <p:extLst>
      <p:ext uri="{BB962C8B-B14F-4D97-AF65-F5344CB8AC3E}">
        <p14:creationId xmlns:p14="http://schemas.microsoft.com/office/powerpoint/2010/main" val="383305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TOV with </a:t>
            </a:r>
            <a:r>
              <a:rPr lang="el-GR" dirty="0" smtClean="0"/>
              <a:t>Λ</a:t>
            </a:r>
            <a:r>
              <a:rPr lang="es-ES" dirty="0" smtClean="0"/>
              <a:t/>
            </a:r>
            <a:br>
              <a:rPr lang="es-ES" dirty="0" smtClean="0"/>
            </a:br>
            <a:r>
              <a:rPr lang="es-ES" dirty="0" smtClean="0"/>
              <a:t>(DD2F </a:t>
            </a:r>
            <a:r>
              <a:rPr lang="es-ES" dirty="0" err="1" smtClean="0"/>
              <a:t>hadronic</a:t>
            </a:r>
            <a:r>
              <a:rPr lang="es-ES" dirty="0" smtClean="0"/>
              <a:t> </a:t>
            </a:r>
            <a:r>
              <a:rPr lang="es-ES" dirty="0" err="1" smtClean="0"/>
              <a:t>EoS</a:t>
            </a:r>
            <a:r>
              <a:rPr lang="es-E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923" y="1412239"/>
            <a:ext cx="5890436" cy="5457054"/>
          </a:xfrm>
          <a:prstGeom prst="rect">
            <a:avLst/>
          </a:prstGeom>
        </p:spPr>
      </p:pic>
    </p:spTree>
    <p:extLst>
      <p:ext uri="{BB962C8B-B14F-4D97-AF65-F5344CB8AC3E}">
        <p14:creationId xmlns:p14="http://schemas.microsoft.com/office/powerpoint/2010/main" val="1772087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CustomShape 1"/>
          <p:cNvSpPr/>
          <p:nvPr/>
        </p:nvSpPr>
        <p:spPr>
          <a:xfrm>
            <a:off x="539640" y="360"/>
            <a:ext cx="8223120" cy="1136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800" strike="noStrike" dirty="0" smtClean="0">
                <a:solidFill>
                  <a:srgbClr val="000000"/>
                </a:solidFill>
                <a:latin typeface="Helvetica Light"/>
                <a:ea typeface="DejaVu Sans"/>
              </a:rPr>
              <a:t>Excluded Volume effects</a:t>
            </a:r>
            <a:endParaRPr dirty="0"/>
          </a:p>
        </p:txBody>
      </p:sp>
      <p:sp>
        <p:nvSpPr>
          <p:cNvPr id="553" name="CustomShape 2"/>
          <p:cNvSpPr/>
          <p:nvPr/>
        </p:nvSpPr>
        <p:spPr>
          <a:xfrm>
            <a:off x="373680" y="6302160"/>
            <a:ext cx="8431200" cy="32148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r>
              <a:rPr lang="en-US" sz="1500" b="1" strike="noStrike" dirty="0">
                <a:solidFill>
                  <a:srgbClr val="000000"/>
                </a:solidFill>
                <a:latin typeface="Helvetica Light"/>
                <a:ea typeface="Helvetica Light"/>
              </a:rPr>
              <a:t>D. Alvarez-Castillo, A. </a:t>
            </a:r>
            <a:r>
              <a:rPr lang="en-US" sz="1500" b="1" strike="noStrike" dirty="0" err="1">
                <a:solidFill>
                  <a:srgbClr val="000000"/>
                </a:solidFill>
                <a:latin typeface="Helvetica Light"/>
                <a:ea typeface="Helvetica Light"/>
              </a:rPr>
              <a:t>Ayriyan</a:t>
            </a:r>
            <a:r>
              <a:rPr lang="en-US" sz="1500" b="1" strike="noStrike" dirty="0">
                <a:solidFill>
                  <a:srgbClr val="000000"/>
                </a:solidFill>
                <a:latin typeface="Helvetica Light"/>
                <a:ea typeface="Helvetica Light"/>
              </a:rPr>
              <a:t>, S. </a:t>
            </a:r>
            <a:r>
              <a:rPr lang="en-US" sz="1500" b="1" strike="noStrike" dirty="0" err="1">
                <a:solidFill>
                  <a:srgbClr val="000000"/>
                </a:solidFill>
                <a:latin typeface="Helvetica Light"/>
                <a:ea typeface="Helvetica Light"/>
              </a:rPr>
              <a:t>Benic</a:t>
            </a:r>
            <a:r>
              <a:rPr lang="en-US" sz="1500" b="1" strike="noStrike" dirty="0">
                <a:solidFill>
                  <a:srgbClr val="000000"/>
                </a:solidFill>
                <a:latin typeface="Helvetica Light"/>
                <a:ea typeface="Helvetica Light"/>
              </a:rPr>
              <a:t>, D. </a:t>
            </a:r>
            <a:r>
              <a:rPr lang="en-US" sz="1500" b="1" strike="noStrike" dirty="0" err="1">
                <a:solidFill>
                  <a:srgbClr val="000000"/>
                </a:solidFill>
                <a:latin typeface="Helvetica Light"/>
                <a:ea typeface="Helvetica Light"/>
              </a:rPr>
              <a:t>Blaschke</a:t>
            </a:r>
            <a:r>
              <a:rPr lang="en-US" sz="1500" b="1" strike="noStrike" dirty="0">
                <a:solidFill>
                  <a:srgbClr val="000000"/>
                </a:solidFill>
                <a:latin typeface="Helvetica Light"/>
                <a:ea typeface="Helvetica Light"/>
              </a:rPr>
              <a:t>, H. </a:t>
            </a:r>
            <a:r>
              <a:rPr lang="en-US" sz="1500" b="1" strike="noStrike" dirty="0" err="1">
                <a:solidFill>
                  <a:srgbClr val="000000"/>
                </a:solidFill>
                <a:latin typeface="Helvetica Light"/>
                <a:ea typeface="Helvetica Light"/>
              </a:rPr>
              <a:t>Grigorian</a:t>
            </a:r>
            <a:r>
              <a:rPr lang="en-US" sz="1500" b="1" strike="noStrike" dirty="0">
                <a:solidFill>
                  <a:srgbClr val="000000"/>
                </a:solidFill>
                <a:latin typeface="Helvetica Light"/>
                <a:ea typeface="Helvetica Light"/>
              </a:rPr>
              <a:t>, S. </a:t>
            </a:r>
            <a:r>
              <a:rPr lang="en-US" sz="1500" b="1" strike="noStrike" dirty="0" err="1">
                <a:solidFill>
                  <a:srgbClr val="000000"/>
                </a:solidFill>
                <a:latin typeface="Helvetica Light"/>
                <a:ea typeface="Helvetica Light"/>
              </a:rPr>
              <a:t>Typel</a:t>
            </a:r>
            <a:r>
              <a:rPr lang="en-US" sz="1500" b="1" strike="noStrike" dirty="0">
                <a:solidFill>
                  <a:srgbClr val="000000"/>
                </a:solidFill>
                <a:latin typeface="Helvetica Light"/>
                <a:ea typeface="Helvetica Light"/>
              </a:rPr>
              <a:t> </a:t>
            </a:r>
            <a:endParaRPr dirty="0"/>
          </a:p>
          <a:p>
            <a:pPr algn="ctr">
              <a:lnSpc>
                <a:spcPct val="100000"/>
              </a:lnSpc>
            </a:pPr>
            <a:r>
              <a:rPr lang="en-US" sz="1500" b="1" strike="noStrike" dirty="0">
                <a:solidFill>
                  <a:srgbClr val="000000"/>
                </a:solidFill>
                <a:latin typeface="Helvetica Light"/>
                <a:ea typeface="Helvetica Light"/>
              </a:rPr>
              <a:t>EPJA Topical Issue on "Exotic Matter in Neutron Stars", 2016 -  arXiv:1603.03457</a:t>
            </a:r>
            <a:endParaRPr dirty="0"/>
          </a:p>
        </p:txBody>
      </p:sp>
      <p:pic>
        <p:nvPicPr>
          <p:cNvPr id="554" name="Picture 553"/>
          <p:cNvPicPr/>
          <p:nvPr/>
        </p:nvPicPr>
        <p:blipFill>
          <a:blip r:embed="rId2"/>
          <a:stretch/>
        </p:blipFill>
        <p:spPr>
          <a:xfrm>
            <a:off x="429480" y="947520"/>
            <a:ext cx="8541360" cy="5328720"/>
          </a:xfrm>
          <a:prstGeom prst="rect">
            <a:avLst/>
          </a:prstGeom>
          <a:ln>
            <a:noFill/>
          </a:ln>
        </p:spPr>
      </p:pic>
    </p:spTree>
    <p:extLst>
      <p:ext uri="{BB962C8B-B14F-4D97-AF65-F5344CB8AC3E}">
        <p14:creationId xmlns:p14="http://schemas.microsoft.com/office/powerpoint/2010/main" val="15844558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TOV with </a:t>
            </a:r>
            <a:r>
              <a:rPr lang="el-GR" dirty="0" smtClean="0"/>
              <a:t>Λ</a:t>
            </a:r>
            <a:r>
              <a:rPr lang="es-ES" dirty="0" smtClean="0"/>
              <a:t/>
            </a:r>
            <a:br>
              <a:rPr lang="es-ES" dirty="0" smtClean="0"/>
            </a:br>
            <a:r>
              <a:rPr lang="es-ES" dirty="0" smtClean="0"/>
              <a:t>(</a:t>
            </a:r>
            <a:r>
              <a:rPr lang="es-ES" dirty="0" err="1" smtClean="0"/>
              <a:t>HMTs</a:t>
            </a:r>
            <a:r>
              <a:rPr lang="es-ES" dirty="0" smtClean="0"/>
              <a:t> </a:t>
            </a:r>
            <a:r>
              <a:rPr lang="es-ES" dirty="0" err="1" smtClean="0"/>
              <a:t>hadron</a:t>
            </a:r>
            <a:r>
              <a:rPr lang="es-ES" dirty="0" smtClean="0"/>
              <a:t>-quark </a:t>
            </a:r>
            <a:r>
              <a:rPr lang="es-ES" dirty="0" err="1" smtClean="0"/>
              <a:t>EoS</a:t>
            </a:r>
            <a:r>
              <a:rPr lang="es-ES" dirty="0" smtClean="0"/>
              <a: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579" y="1621190"/>
            <a:ext cx="5445935" cy="5236810"/>
          </a:xfrm>
          <a:prstGeom prst="rect">
            <a:avLst/>
          </a:prstGeom>
        </p:spPr>
      </p:pic>
    </p:spTree>
    <p:extLst>
      <p:ext uri="{BB962C8B-B14F-4D97-AF65-F5344CB8AC3E}">
        <p14:creationId xmlns:p14="http://schemas.microsoft.com/office/powerpoint/2010/main" val="697804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CustomShape 1"/>
          <p:cNvSpPr/>
          <p:nvPr/>
        </p:nvSpPr>
        <p:spPr>
          <a:xfrm>
            <a:off x="669600" y="70686"/>
            <a:ext cx="7786800" cy="15004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b="0" strike="noStrike" spc="-1" dirty="0">
                <a:solidFill>
                  <a:srgbClr val="000000"/>
                </a:solidFill>
                <a:uFill>
                  <a:solidFill>
                    <a:srgbClr val="FFFFFF"/>
                  </a:solidFill>
                </a:uFill>
                <a:latin typeface="+mj-lt"/>
                <a:ea typeface="Helvetica Light"/>
              </a:rPr>
              <a:t>Pasta phases in hybrid stars</a:t>
            </a:r>
            <a:endParaRPr lang="en-US" sz="4400" b="0" strike="noStrike" spc="-1" dirty="0">
              <a:solidFill>
                <a:srgbClr val="000000"/>
              </a:solidFill>
              <a:uFill>
                <a:solidFill>
                  <a:srgbClr val="FFFFFF"/>
                </a:solidFill>
              </a:uFill>
              <a:latin typeface="+mj-lt"/>
            </a:endParaRPr>
          </a:p>
        </p:txBody>
      </p:sp>
      <p:pic>
        <p:nvPicPr>
          <p:cNvPr id="668" name="PastaYasutake.png"/>
          <p:cNvPicPr/>
          <p:nvPr/>
        </p:nvPicPr>
        <p:blipFill>
          <a:blip r:embed="rId2"/>
          <a:stretch/>
        </p:blipFill>
        <p:spPr>
          <a:xfrm>
            <a:off x="536040" y="1544760"/>
            <a:ext cx="3588480" cy="4875840"/>
          </a:xfrm>
          <a:prstGeom prst="rect">
            <a:avLst/>
          </a:prstGeom>
          <a:ln w="12600">
            <a:noFill/>
          </a:ln>
        </p:spPr>
      </p:pic>
      <p:pic>
        <p:nvPicPr>
          <p:cNvPr id="669" name="eos_sos_.png"/>
          <p:cNvPicPr/>
          <p:nvPr/>
        </p:nvPicPr>
        <p:blipFill>
          <a:blip r:embed="rId3"/>
          <a:stretch/>
        </p:blipFill>
        <p:spPr>
          <a:xfrm>
            <a:off x="4875840" y="1446480"/>
            <a:ext cx="3479400" cy="2661120"/>
          </a:xfrm>
          <a:prstGeom prst="rect">
            <a:avLst/>
          </a:prstGeom>
          <a:ln w="12600">
            <a:noFill/>
          </a:ln>
        </p:spPr>
      </p:pic>
      <p:pic>
        <p:nvPicPr>
          <p:cNvPr id="670" name="mr_twins_DD2_eta2_008_Gamma_s.png"/>
          <p:cNvPicPr/>
          <p:nvPr/>
        </p:nvPicPr>
        <p:blipFill>
          <a:blip r:embed="rId4"/>
          <a:stretch/>
        </p:blipFill>
        <p:spPr>
          <a:xfrm>
            <a:off x="4947120" y="3848760"/>
            <a:ext cx="3598920" cy="2776680"/>
          </a:xfrm>
          <a:prstGeom prst="rect">
            <a:avLst/>
          </a:prstGeom>
          <a:ln w="12600">
            <a:noFill/>
          </a:ln>
        </p:spPr>
      </p:pic>
      <p:sp>
        <p:nvSpPr>
          <p:cNvPr id="671" name="CustomShape 2"/>
          <p:cNvSpPr/>
          <p:nvPr/>
        </p:nvSpPr>
        <p:spPr>
          <a:xfrm>
            <a:off x="304920" y="6427440"/>
            <a:ext cx="8564040" cy="39672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r>
              <a:rPr lang="en-US" sz="1100" b="1" strike="noStrike" spc="-1" dirty="0" err="1">
                <a:solidFill>
                  <a:srgbClr val="000000"/>
                </a:solidFill>
                <a:uFill>
                  <a:solidFill>
                    <a:srgbClr val="FFFFFF"/>
                  </a:solidFill>
                </a:uFill>
                <a:latin typeface="Helvetica Light"/>
                <a:ea typeface="Helvetica Light"/>
              </a:rPr>
              <a:t>Yasutake</a:t>
            </a:r>
            <a:r>
              <a:rPr lang="en-US" sz="1100" b="1" strike="noStrike" spc="-1" dirty="0">
                <a:solidFill>
                  <a:srgbClr val="000000"/>
                </a:solidFill>
                <a:uFill>
                  <a:solidFill>
                    <a:srgbClr val="FFFFFF"/>
                  </a:solidFill>
                </a:uFill>
                <a:latin typeface="Helvetica Light"/>
                <a:ea typeface="Helvetica Light"/>
              </a:rPr>
              <a:t> et al., Phys. Rev. C 89, 065803 (2014)        Alvarez Castillo, </a:t>
            </a:r>
            <a:r>
              <a:rPr lang="en-US" sz="1100" b="1" strike="noStrike" spc="-1" dirty="0" err="1">
                <a:solidFill>
                  <a:srgbClr val="000000"/>
                </a:solidFill>
                <a:uFill>
                  <a:solidFill>
                    <a:srgbClr val="FFFFFF"/>
                  </a:solidFill>
                </a:uFill>
                <a:latin typeface="Helvetica Light"/>
                <a:ea typeface="Helvetica Light"/>
              </a:rPr>
              <a:t>Blaschke</a:t>
            </a:r>
            <a:r>
              <a:rPr lang="en-US" sz="1100" b="1" strike="noStrike" spc="-1" dirty="0">
                <a:solidFill>
                  <a:srgbClr val="000000"/>
                </a:solidFill>
                <a:uFill>
                  <a:solidFill>
                    <a:srgbClr val="FFFFFF"/>
                  </a:solidFill>
                </a:uFill>
                <a:latin typeface="Helvetica Light"/>
                <a:ea typeface="Helvetica Light"/>
              </a:rPr>
              <a:t>, Phys. Part. </a:t>
            </a:r>
            <a:r>
              <a:rPr lang="en-US" sz="1100" b="1" strike="noStrike" spc="-1" dirty="0" err="1">
                <a:solidFill>
                  <a:srgbClr val="000000"/>
                </a:solidFill>
                <a:uFill>
                  <a:solidFill>
                    <a:srgbClr val="FFFFFF"/>
                  </a:solidFill>
                </a:uFill>
                <a:latin typeface="Helvetica Light"/>
                <a:ea typeface="Helvetica Light"/>
              </a:rPr>
              <a:t>Nucl</a:t>
            </a:r>
            <a:r>
              <a:rPr lang="en-US" sz="1100" b="1" strike="noStrike" spc="-1" dirty="0">
                <a:solidFill>
                  <a:srgbClr val="000000"/>
                </a:solidFill>
                <a:uFill>
                  <a:solidFill>
                    <a:srgbClr val="FFFFFF"/>
                  </a:solidFill>
                </a:uFill>
                <a:latin typeface="Helvetica Light"/>
                <a:ea typeface="Helvetica Light"/>
              </a:rPr>
              <a:t>. 46 (2015)</a:t>
            </a:r>
            <a:endParaRPr lang="en-US" sz="1100" b="0" strike="noStrike" spc="-1" dirty="0">
              <a:solidFill>
                <a:srgbClr val="000000"/>
              </a:solidFill>
              <a:uFill>
                <a:solidFill>
                  <a:srgbClr val="FFFFFF"/>
                </a:solidFill>
              </a:uFill>
              <a:latin typeface="Arial"/>
            </a:endParaRPr>
          </a:p>
          <a:p>
            <a:pPr>
              <a:lnSpc>
                <a:spcPct val="100000"/>
              </a:lnSpc>
            </a:pPr>
            <a:r>
              <a:rPr lang="en-US" sz="1100" b="1" strike="noStrike" spc="-1" dirty="0">
                <a:solidFill>
                  <a:srgbClr val="000000"/>
                </a:solidFill>
                <a:uFill>
                  <a:solidFill>
                    <a:srgbClr val="FFFFFF"/>
                  </a:solidFill>
                </a:uFill>
                <a:latin typeface="Helvetica Light"/>
                <a:ea typeface="Helvetica Light"/>
              </a:rPr>
              <a:t> 		         arXiv:1403.7492			</a:t>
            </a:r>
            <a:r>
              <a:rPr lang="en-US" sz="1100" b="1" strike="noStrike" spc="-1" dirty="0" smtClean="0">
                <a:solidFill>
                  <a:srgbClr val="000000"/>
                </a:solidFill>
                <a:uFill>
                  <a:solidFill>
                    <a:srgbClr val="FFFFFF"/>
                  </a:solidFill>
                </a:uFill>
                <a:latin typeface="Helvetica Light"/>
                <a:ea typeface="Helvetica Light"/>
              </a:rPr>
              <a:t>arXiv:1412.8463</a:t>
            </a:r>
            <a:endParaRPr lang="en-US" sz="1100" b="0" strike="noStrike" spc="-1" dirty="0">
              <a:solidFill>
                <a:srgbClr val="000000"/>
              </a:solidFill>
              <a:uFill>
                <a:solidFill>
                  <a:srgbClr val="FFFFFF"/>
                </a:solidFill>
              </a:uFill>
              <a:latin typeface="Arial"/>
            </a:endParaRPr>
          </a:p>
        </p:txBody>
      </p:sp>
      <p:sp>
        <p:nvSpPr>
          <p:cNvPr id="672" name="CustomShape 3"/>
          <p:cNvSpPr/>
          <p:nvPr/>
        </p:nvSpPr>
        <p:spPr>
          <a:xfrm>
            <a:off x="4438080" y="6505200"/>
            <a:ext cx="241560" cy="3960000"/>
          </a:xfrm>
          <a:prstGeom prst="rect">
            <a:avLst/>
          </a:prstGeom>
          <a:noFill/>
          <a:ln w="12600">
            <a:noFill/>
          </a:ln>
        </p:spPr>
        <p:style>
          <a:lnRef idx="0">
            <a:scrgbClr r="0" g="0" b="0"/>
          </a:lnRef>
          <a:fillRef idx="0">
            <a:scrgbClr r="0" g="0" b="0"/>
          </a:fillRef>
          <a:effectRef idx="0">
            <a:scrgbClr r="0" g="0" b="0"/>
          </a:effectRef>
          <a:fontRef idx="minor"/>
        </p:style>
      </p:sp>
      <p:sp>
        <p:nvSpPr>
          <p:cNvPr id="673" name="CustomShape 4"/>
          <p:cNvSpPr/>
          <p:nvPr/>
        </p:nvSpPr>
        <p:spPr>
          <a:xfrm>
            <a:off x="6553080" y="6356520"/>
            <a:ext cx="2116800" cy="3481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28429522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CustomShape 1"/>
          <p:cNvSpPr/>
          <p:nvPr/>
        </p:nvSpPr>
        <p:spPr>
          <a:xfrm>
            <a:off x="669600" y="312480"/>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a:solidFill>
                  <a:srgbClr val="000000"/>
                </a:solidFill>
                <a:uFill>
                  <a:solidFill>
                    <a:srgbClr val="FFFFFF"/>
                  </a:solidFill>
                </a:uFill>
                <a:latin typeface="Helvetica Light"/>
                <a:ea typeface="Helvetica Light"/>
              </a:rPr>
              <a:t>Conclusions</a:t>
            </a:r>
            <a:endParaRPr lang="en-US" sz="4800" b="0" strike="noStrike" spc="-1">
              <a:solidFill>
                <a:srgbClr val="000000"/>
              </a:solidFill>
              <a:uFill>
                <a:solidFill>
                  <a:srgbClr val="FFFFFF"/>
                </a:solidFill>
              </a:uFill>
              <a:latin typeface="Arial"/>
            </a:endParaRPr>
          </a:p>
        </p:txBody>
      </p:sp>
      <p:sp>
        <p:nvSpPr>
          <p:cNvPr id="668" name="CustomShape 2"/>
          <p:cNvSpPr/>
          <p:nvPr/>
        </p:nvSpPr>
        <p:spPr>
          <a:xfrm>
            <a:off x="669599" y="1722600"/>
            <a:ext cx="8112893" cy="49838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216000" indent="-208800" algn="just">
              <a:lnSpc>
                <a:spcPct val="100000"/>
              </a:lnSpc>
              <a:buClr>
                <a:srgbClr val="000000"/>
              </a:buClr>
              <a:buSzPct val="45000"/>
              <a:buFont typeface="Symbol"/>
              <a:buChar char=""/>
            </a:pPr>
            <a:endParaRPr lang="en-US" sz="2200" b="0" strike="noStrike" spc="-1" dirty="0" smtClean="0">
              <a:solidFill>
                <a:srgbClr val="000000"/>
              </a:solidFill>
              <a:uFill>
                <a:solidFill>
                  <a:srgbClr val="FFFFFF"/>
                </a:solidFill>
              </a:uFill>
              <a:latin typeface="Helvetica Light"/>
              <a:ea typeface="Helvetica Light"/>
            </a:endParaRPr>
          </a:p>
          <a:p>
            <a:pPr marL="216000" indent="-208800" algn="just">
              <a:lnSpc>
                <a:spcPct val="100000"/>
              </a:lnSpc>
              <a:buClr>
                <a:srgbClr val="000000"/>
              </a:buClr>
              <a:buSzPct val="45000"/>
              <a:buFont typeface="Symbol"/>
              <a:buChar char=""/>
            </a:pPr>
            <a:r>
              <a:rPr lang="en-US" sz="2200" b="0" strike="noStrike" spc="-1" dirty="0" smtClean="0">
                <a:solidFill>
                  <a:srgbClr val="000000"/>
                </a:solidFill>
                <a:uFill>
                  <a:solidFill>
                    <a:srgbClr val="FFFFFF"/>
                  </a:solidFill>
                </a:uFill>
                <a:latin typeface="Helvetica Light"/>
                <a:ea typeface="Helvetica Light"/>
              </a:rPr>
              <a:t>The cosmological constant affects the topology of the compact star mass-radius relation for values around 10</a:t>
            </a:r>
            <a:r>
              <a:rPr lang="en-US" sz="2200" b="0" strike="noStrike" spc="-1" baseline="30000" dirty="0" smtClean="0">
                <a:solidFill>
                  <a:srgbClr val="000000"/>
                </a:solidFill>
                <a:uFill>
                  <a:solidFill>
                    <a:srgbClr val="FFFFFF"/>
                  </a:solidFill>
                </a:uFill>
                <a:latin typeface="Helvetica Light"/>
                <a:ea typeface="Helvetica Light"/>
              </a:rPr>
              <a:t>-9</a:t>
            </a:r>
            <a:r>
              <a:rPr lang="en-US" sz="2200" b="0" strike="noStrike" spc="-1" dirty="0" smtClean="0">
                <a:solidFill>
                  <a:srgbClr val="000000"/>
                </a:solidFill>
                <a:uFill>
                  <a:solidFill>
                    <a:srgbClr val="FFFFFF"/>
                  </a:solidFill>
                </a:uFill>
                <a:latin typeface="Helvetica Light"/>
                <a:ea typeface="Helvetica Light"/>
              </a:rPr>
              <a:t> </a:t>
            </a:r>
            <a:r>
              <a:rPr lang="en-US" sz="2200" spc="-1" dirty="0" smtClean="0">
                <a:solidFill>
                  <a:srgbClr val="000000"/>
                </a:solidFill>
                <a:uFill>
                  <a:solidFill>
                    <a:srgbClr val="FFFFFF"/>
                  </a:solidFill>
                </a:uFill>
                <a:latin typeface="Helvetica Light"/>
                <a:ea typeface="Helvetica Light"/>
              </a:rPr>
              <a:t>m</a:t>
            </a:r>
            <a:r>
              <a:rPr lang="en-US" sz="2200" spc="-1" baseline="30000" dirty="0" smtClean="0">
                <a:solidFill>
                  <a:srgbClr val="000000"/>
                </a:solidFill>
                <a:uFill>
                  <a:solidFill>
                    <a:srgbClr val="FFFFFF"/>
                  </a:solidFill>
                </a:uFill>
                <a:latin typeface="Helvetica Light"/>
                <a:ea typeface="Helvetica Light"/>
              </a:rPr>
              <a:t>-2</a:t>
            </a:r>
            <a:r>
              <a:rPr lang="en-US" sz="2200" b="0" strike="noStrike" spc="-1" dirty="0" smtClean="0">
                <a:solidFill>
                  <a:srgbClr val="000000"/>
                </a:solidFill>
                <a:uFill>
                  <a:solidFill>
                    <a:srgbClr val="FFFFFF"/>
                  </a:solidFill>
                </a:uFill>
                <a:latin typeface="Helvetica Light"/>
                <a:ea typeface="Helvetica Light"/>
              </a:rPr>
              <a:t>. </a:t>
            </a:r>
          </a:p>
          <a:p>
            <a:pPr marL="216000" indent="-208800" algn="just">
              <a:lnSpc>
                <a:spcPct val="100000"/>
              </a:lnSpc>
              <a:buClr>
                <a:srgbClr val="000000"/>
              </a:buClr>
              <a:buSzPct val="45000"/>
              <a:buFont typeface="Symbol"/>
              <a:buChar char=""/>
            </a:pPr>
            <a:endParaRPr lang="en-US" sz="2200" spc="-1" dirty="0">
              <a:solidFill>
                <a:srgbClr val="000000"/>
              </a:solidFill>
              <a:uFill>
                <a:solidFill>
                  <a:srgbClr val="FFFFFF"/>
                </a:solidFill>
              </a:uFill>
              <a:latin typeface="Helvetica Light"/>
              <a:ea typeface="Helvetica Light"/>
            </a:endParaRPr>
          </a:p>
          <a:p>
            <a:pPr marL="216000" indent="-208800" algn="just">
              <a:lnSpc>
                <a:spcPct val="100000"/>
              </a:lnSpc>
              <a:buClr>
                <a:srgbClr val="000000"/>
              </a:buClr>
              <a:buSzPct val="45000"/>
              <a:buFont typeface="Symbol"/>
              <a:buChar char=""/>
            </a:pPr>
            <a:r>
              <a:rPr lang="en-US" sz="2200" spc="-1" dirty="0" smtClean="0">
                <a:solidFill>
                  <a:srgbClr val="000000"/>
                </a:solidFill>
                <a:uFill>
                  <a:solidFill>
                    <a:srgbClr val="FFFFFF"/>
                  </a:solidFill>
                </a:uFill>
                <a:latin typeface="Helvetica Light"/>
                <a:ea typeface="Helvetica Light"/>
              </a:rPr>
              <a:t>The higher the cosmological constant the more compact the resulting star becomes. This is in contrast to the inverse effect from excluded volume microscopic approaches that stiffen the equation of state.</a:t>
            </a:r>
            <a:endParaRPr lang="en-US" sz="2200" spc="-1" dirty="0">
              <a:solidFill>
                <a:srgbClr val="000000"/>
              </a:solidFill>
              <a:uFill>
                <a:solidFill>
                  <a:srgbClr val="FFFFFF"/>
                </a:solidFill>
              </a:uFill>
              <a:latin typeface="Arial"/>
            </a:endParaRPr>
          </a:p>
          <a:p>
            <a:pPr marL="216000" indent="-208800" algn="just">
              <a:lnSpc>
                <a:spcPct val="100000"/>
              </a:lnSpc>
              <a:buClr>
                <a:srgbClr val="000000"/>
              </a:buClr>
              <a:buSzPct val="45000"/>
              <a:buFont typeface="Symbol"/>
              <a:buChar char=""/>
            </a:pPr>
            <a:endParaRPr lang="en-US" sz="1800" b="0" strike="noStrike" spc="-1" dirty="0">
              <a:solidFill>
                <a:srgbClr val="000000"/>
              </a:solidFill>
              <a:uFill>
                <a:solidFill>
                  <a:srgbClr val="FFFFFF"/>
                </a:solidFill>
              </a:uFill>
              <a:latin typeface="Arial"/>
            </a:endParaRPr>
          </a:p>
          <a:p>
            <a:pPr marL="216000" indent="-208800" algn="just">
              <a:lnSpc>
                <a:spcPct val="100000"/>
              </a:lnSpc>
              <a:buClr>
                <a:srgbClr val="000000"/>
              </a:buClr>
              <a:buSzPct val="45000"/>
              <a:buFont typeface="Symbol"/>
              <a:buChar char=""/>
            </a:pPr>
            <a:r>
              <a:rPr lang="en-US" sz="2200" spc="-1" dirty="0" smtClean="0">
                <a:solidFill>
                  <a:srgbClr val="000000"/>
                </a:solidFill>
                <a:uFill>
                  <a:solidFill>
                    <a:srgbClr val="FFFFFF"/>
                  </a:solidFill>
                </a:uFill>
                <a:latin typeface="Helvetica Light"/>
                <a:ea typeface="Helvetica Light"/>
              </a:rPr>
              <a:t>Hadronic stars masquerade as quark stars for the highest cosmological constant values</a:t>
            </a:r>
            <a:r>
              <a:rPr lang="en-US" sz="2200" b="0" strike="noStrike" spc="-1" dirty="0" smtClean="0">
                <a:solidFill>
                  <a:srgbClr val="000000"/>
                </a:solidFill>
                <a:uFill>
                  <a:solidFill>
                    <a:srgbClr val="FFFFFF"/>
                  </a:solidFill>
                </a:uFill>
                <a:latin typeface="Helvetica Light"/>
                <a:ea typeface="Helvetica Light"/>
              </a:rPr>
              <a:t>.</a:t>
            </a:r>
          </a:p>
          <a:p>
            <a:pPr marL="216000" indent="-208800" algn="just">
              <a:lnSpc>
                <a:spcPct val="100000"/>
              </a:lnSpc>
              <a:buClr>
                <a:srgbClr val="000000"/>
              </a:buClr>
              <a:buSzPct val="45000"/>
              <a:buFont typeface="Symbol"/>
              <a:buChar char=""/>
            </a:pPr>
            <a:endParaRPr lang="en-US" sz="2200" b="0" strike="noStrike" spc="-1" dirty="0" smtClean="0">
              <a:solidFill>
                <a:srgbClr val="000000"/>
              </a:solidFill>
              <a:uFill>
                <a:solidFill>
                  <a:srgbClr val="FFFFFF"/>
                </a:solidFill>
              </a:uFill>
              <a:latin typeface="Helvetica Light"/>
              <a:ea typeface="Helvetica Light"/>
            </a:endParaRPr>
          </a:p>
          <a:p>
            <a:pPr marL="216000" indent="-208800" algn="just">
              <a:lnSpc>
                <a:spcPct val="100000"/>
              </a:lnSpc>
              <a:buClr>
                <a:srgbClr val="000000"/>
              </a:buClr>
              <a:buSzPct val="45000"/>
              <a:buFont typeface="Symbol"/>
              <a:buChar char=""/>
            </a:pPr>
            <a:r>
              <a:rPr lang="en-US" sz="2200" spc="-1" dirty="0" smtClean="0">
                <a:solidFill>
                  <a:srgbClr val="000000"/>
                </a:solidFill>
                <a:uFill>
                  <a:solidFill>
                    <a:srgbClr val="FFFFFF"/>
                  </a:solidFill>
                </a:uFill>
                <a:latin typeface="Helvetica Light"/>
                <a:ea typeface="Helvetica Light"/>
              </a:rPr>
              <a:t>Mass twins compact stars are robust against cosmological constant effects for the lowest cosmological constant values. This case can be clearly distinguished from the appearance of pasta phases at the hadron-quark transition.</a:t>
            </a:r>
          </a:p>
          <a:p>
            <a:pPr marL="216000" indent="-208800" algn="just">
              <a:lnSpc>
                <a:spcPct val="100000"/>
              </a:lnSpc>
              <a:buClr>
                <a:srgbClr val="000000"/>
              </a:buClr>
              <a:buSzPct val="45000"/>
              <a:buFont typeface="Symbol"/>
              <a:buChar char=""/>
            </a:pPr>
            <a:endParaRPr lang="en-US" sz="2200" b="0" strike="noStrike" spc="-1" dirty="0" smtClean="0">
              <a:solidFill>
                <a:srgbClr val="000000"/>
              </a:solidFill>
              <a:uFill>
                <a:solidFill>
                  <a:srgbClr val="FFFFFF"/>
                </a:solidFill>
              </a:uFill>
              <a:latin typeface="Helvetica Light"/>
              <a:ea typeface="Helvetica Light"/>
            </a:endParaRPr>
          </a:p>
          <a:p>
            <a:pPr marL="216000" indent="-208800" algn="just">
              <a:lnSpc>
                <a:spcPct val="100000"/>
              </a:lnSpc>
              <a:buClr>
                <a:srgbClr val="000000"/>
              </a:buClr>
              <a:buSzPct val="45000"/>
              <a:buFont typeface="Symbol"/>
              <a:buChar char=""/>
            </a:pPr>
            <a:endParaRPr lang="en-US" sz="1800" b="0" strike="noStrike" spc="-1" dirty="0">
              <a:solidFill>
                <a:srgbClr val="000000"/>
              </a:solidFill>
              <a:uFill>
                <a:solidFill>
                  <a:srgbClr val="FFFFFF"/>
                </a:solidFill>
              </a:uFill>
              <a:latin typeface="Arial"/>
            </a:endParaRPr>
          </a:p>
        </p:txBody>
      </p:sp>
      <p:sp>
        <p:nvSpPr>
          <p:cNvPr id="669" name="CustomShape 3"/>
          <p:cNvSpPr/>
          <p:nvPr/>
        </p:nvSpPr>
        <p:spPr>
          <a:xfrm>
            <a:off x="4438080" y="6505200"/>
            <a:ext cx="243360" cy="3961800"/>
          </a:xfrm>
          <a:prstGeom prst="rect">
            <a:avLst/>
          </a:prstGeom>
          <a:noFill/>
          <a:ln w="12600">
            <a:noFill/>
          </a:ln>
        </p:spPr>
        <p:style>
          <a:lnRef idx="0">
            <a:scrgbClr r="0" g="0" b="0"/>
          </a:lnRef>
          <a:fillRef idx="0">
            <a:scrgbClr r="0" g="0" b="0"/>
          </a:fillRef>
          <a:effectRef idx="0">
            <a:scrgbClr r="0" g="0" b="0"/>
          </a:effectRef>
          <a:fontRef idx="minor"/>
        </p:style>
      </p:sp>
      <p:sp>
        <p:nvSpPr>
          <p:cNvPr id="670" name="CustomShape 4"/>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CustomShape 1"/>
          <p:cNvSpPr/>
          <p:nvPr/>
        </p:nvSpPr>
        <p:spPr>
          <a:xfrm>
            <a:off x="669600" y="312480"/>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a:solidFill>
                  <a:srgbClr val="000000"/>
                </a:solidFill>
                <a:uFill>
                  <a:solidFill>
                    <a:srgbClr val="FFFFFF"/>
                  </a:solidFill>
                </a:uFill>
                <a:latin typeface="Helvetica Light"/>
                <a:ea typeface="Helvetica Light"/>
              </a:rPr>
              <a:t>Key Questions</a:t>
            </a:r>
            <a:endParaRPr lang="en-US" sz="4800" b="0" strike="noStrike" spc="-1">
              <a:solidFill>
                <a:srgbClr val="000000"/>
              </a:solidFill>
              <a:uFill>
                <a:solidFill>
                  <a:srgbClr val="FFFFFF"/>
                </a:solidFill>
              </a:uFill>
              <a:latin typeface="Arial"/>
            </a:endParaRPr>
          </a:p>
        </p:txBody>
      </p:sp>
      <p:sp>
        <p:nvSpPr>
          <p:cNvPr id="395" name="CustomShape 2"/>
          <p:cNvSpPr/>
          <p:nvPr/>
        </p:nvSpPr>
        <p:spPr>
          <a:xfrm>
            <a:off x="669600" y="1446480"/>
            <a:ext cx="7788600" cy="4404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216000" indent="-208800">
              <a:lnSpc>
                <a:spcPct val="100000"/>
              </a:lnSpc>
              <a:buClr>
                <a:srgbClr val="000000"/>
              </a:buClr>
              <a:buSzPct val="75000"/>
              <a:buFont typeface="Arial"/>
              <a:buChar char="•"/>
            </a:pPr>
            <a:r>
              <a:rPr lang="en-US" sz="2500" b="0" strike="noStrike" spc="-1" dirty="0" smtClean="0">
                <a:solidFill>
                  <a:srgbClr val="000000"/>
                </a:solidFill>
                <a:uFill>
                  <a:solidFill>
                    <a:srgbClr val="FFFFFF"/>
                  </a:solidFill>
                </a:uFill>
                <a:latin typeface="Helvetica Light"/>
                <a:ea typeface="Helvetica Light"/>
              </a:rPr>
              <a:t>What are the effects of a free variation of the cosmological constant </a:t>
            </a:r>
            <a:r>
              <a:rPr lang="en-US" sz="2500" spc="-1" dirty="0" smtClean="0">
                <a:solidFill>
                  <a:srgbClr val="000000"/>
                </a:solidFill>
                <a:uFill>
                  <a:solidFill>
                    <a:srgbClr val="FFFFFF"/>
                  </a:solidFill>
                </a:uFill>
                <a:latin typeface="Helvetica Light"/>
                <a:ea typeface="Helvetica Light"/>
              </a:rPr>
              <a:t>inside </a:t>
            </a:r>
            <a:r>
              <a:rPr lang="en-US" sz="2500" spc="-1" dirty="0" smtClean="0">
                <a:solidFill>
                  <a:srgbClr val="000000"/>
                </a:solidFill>
                <a:uFill>
                  <a:solidFill>
                    <a:srgbClr val="FFFFFF"/>
                  </a:solidFill>
                </a:uFill>
                <a:latin typeface="Helvetica Light"/>
                <a:ea typeface="Helvetica Light"/>
              </a:rPr>
              <a:t>compact </a:t>
            </a:r>
            <a:r>
              <a:rPr lang="en-US" sz="2500" spc="-1" dirty="0" smtClean="0">
                <a:solidFill>
                  <a:srgbClr val="000000"/>
                </a:solidFill>
                <a:uFill>
                  <a:solidFill>
                    <a:srgbClr val="FFFFFF"/>
                  </a:solidFill>
                </a:uFill>
                <a:latin typeface="Helvetica Light"/>
                <a:ea typeface="Helvetica Light"/>
              </a:rPr>
              <a:t>stars</a:t>
            </a:r>
            <a:r>
              <a:rPr lang="en-US" sz="2500" b="0" strike="noStrike" spc="-1" dirty="0" smtClean="0">
                <a:solidFill>
                  <a:srgbClr val="000000"/>
                </a:solidFill>
                <a:uFill>
                  <a:solidFill>
                    <a:srgbClr val="FFFFFF"/>
                  </a:solidFill>
                </a:uFill>
                <a:latin typeface="Helvetica Light"/>
                <a:ea typeface="Helvetica Light"/>
              </a:rPr>
              <a:t>?</a:t>
            </a:r>
            <a:endParaRPr lang="en-US" sz="2500" b="0" strike="noStrike" spc="-1" dirty="0">
              <a:solidFill>
                <a:srgbClr val="000000"/>
              </a:solidFill>
              <a:uFill>
                <a:solidFill>
                  <a:srgbClr val="FFFFFF"/>
                </a:solidFill>
              </a:uFill>
              <a:latin typeface="Arial"/>
            </a:endParaRPr>
          </a:p>
          <a:p>
            <a:pPr>
              <a:lnSpc>
                <a:spcPct val="100000"/>
              </a:lnSpc>
            </a:pPr>
            <a:endParaRPr lang="en-US" sz="2500" b="0" strike="noStrike" spc="-1" dirty="0">
              <a:solidFill>
                <a:srgbClr val="000000"/>
              </a:solidFill>
              <a:uFill>
                <a:solidFill>
                  <a:srgbClr val="FFFFFF"/>
                </a:solidFill>
              </a:uFill>
              <a:latin typeface="Arial"/>
            </a:endParaRPr>
          </a:p>
          <a:p>
            <a:pPr marL="216000" indent="-208800">
              <a:lnSpc>
                <a:spcPct val="100000"/>
              </a:lnSpc>
              <a:buClr>
                <a:srgbClr val="000000"/>
              </a:buClr>
              <a:buSzPct val="75000"/>
              <a:buFont typeface="Arial"/>
              <a:buChar char="•"/>
            </a:pPr>
            <a:r>
              <a:rPr lang="en-US" sz="2500" spc="-1" dirty="0" smtClean="0">
                <a:solidFill>
                  <a:srgbClr val="000000"/>
                </a:solidFill>
                <a:uFill>
                  <a:solidFill>
                    <a:srgbClr val="FFFFFF"/>
                  </a:solidFill>
                </a:uFill>
                <a:latin typeface="Helvetica Light"/>
                <a:ea typeface="Helvetica Light"/>
              </a:rPr>
              <a:t>Are there any special features differentiating classical neutron stars from hybrid compact stars</a:t>
            </a:r>
            <a:r>
              <a:rPr lang="en-US" sz="2500" b="0" strike="noStrike" spc="-1" dirty="0" smtClean="0">
                <a:solidFill>
                  <a:srgbClr val="000000"/>
                </a:solidFill>
                <a:uFill>
                  <a:solidFill>
                    <a:srgbClr val="FFFFFF"/>
                  </a:solidFill>
                </a:uFill>
                <a:latin typeface="Helvetica Light"/>
                <a:ea typeface="Helvetica Light"/>
              </a:rPr>
              <a:t>?</a:t>
            </a:r>
            <a:endParaRPr lang="en-US" sz="2500" b="0" strike="noStrike" spc="-1" dirty="0">
              <a:solidFill>
                <a:srgbClr val="000000"/>
              </a:solidFill>
              <a:uFill>
                <a:solidFill>
                  <a:srgbClr val="FFFFFF"/>
                </a:solidFill>
              </a:uFill>
              <a:latin typeface="Arial"/>
            </a:endParaRPr>
          </a:p>
        </p:txBody>
      </p:sp>
      <p:sp>
        <p:nvSpPr>
          <p:cNvPr id="396" name="CustomShape 3"/>
          <p:cNvSpPr/>
          <p:nvPr/>
        </p:nvSpPr>
        <p:spPr>
          <a:xfrm>
            <a:off x="4482720" y="6505200"/>
            <a:ext cx="154080" cy="3961800"/>
          </a:xfrm>
          <a:prstGeom prst="rect">
            <a:avLst/>
          </a:prstGeom>
          <a:noFill/>
          <a:ln w="12600">
            <a:noFill/>
          </a:ln>
        </p:spPr>
        <p:style>
          <a:lnRef idx="0">
            <a:scrgbClr r="0" g="0" b="0"/>
          </a:lnRef>
          <a:fillRef idx="0">
            <a:scrgbClr r="0" g="0" b="0"/>
          </a:fillRef>
          <a:effectRef idx="0">
            <a:scrgbClr r="0" g="0" b="0"/>
          </a:effectRef>
          <a:fontRef idx="minor"/>
        </p:style>
      </p:sp>
      <p:sp>
        <p:nvSpPr>
          <p:cNvPr id="397" name="CustomShape 4"/>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
        <p:nvSpPr>
          <p:cNvPr id="398" name="CustomShape 5"/>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94075084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1143000"/>
            <a:ext cx="8128000" cy="4572000"/>
          </a:xfrm>
          <a:prstGeom prst="rect">
            <a:avLst/>
          </a:prstGeom>
        </p:spPr>
      </p:pic>
      <p:sp>
        <p:nvSpPr>
          <p:cNvPr id="3" name="Subtitle 2"/>
          <p:cNvSpPr>
            <a:spLocks noGrp="1"/>
          </p:cNvSpPr>
          <p:nvPr>
            <p:ph type="subTitle"/>
          </p:nvPr>
        </p:nvSpPr>
        <p:spPr>
          <a:xfrm>
            <a:off x="457200" y="1604519"/>
            <a:ext cx="8178800" cy="2978113"/>
          </a:xfrm>
        </p:spPr>
        <p:txBody>
          <a:bodyPr>
            <a:normAutofit/>
          </a:bodyPr>
          <a:lstStyle/>
          <a:p>
            <a:pPr marL="1828800" lvl="4" indent="0" algn="r">
              <a:lnSpc>
                <a:spcPct val="100000"/>
              </a:lnSpc>
              <a:spcBef>
                <a:spcPts val="0"/>
              </a:spcBef>
              <a:buFontTx/>
              <a:buNone/>
            </a:pPr>
            <a:r>
              <a:rPr lang="fa-IR" sz="4000" b="1" dirty="0" smtClean="0">
                <a:solidFill>
                  <a:srgbClr val="00B0F0"/>
                </a:solidFill>
              </a:rPr>
              <a:t>متشکرم</a:t>
            </a:r>
            <a:endParaRPr lang="en-US" sz="3200" b="1" dirty="0">
              <a:solidFill>
                <a:srgbClr val="00B0F0"/>
              </a:solidFill>
            </a:endParaRPr>
          </a:p>
        </p:txBody>
      </p:sp>
    </p:spTree>
    <p:extLst>
      <p:ext uri="{BB962C8B-B14F-4D97-AF65-F5344CB8AC3E}">
        <p14:creationId xmlns:p14="http://schemas.microsoft.com/office/powerpoint/2010/main" val="2085538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396" y="1625628"/>
            <a:ext cx="3700813" cy="5232372"/>
          </a:xfrm>
          <a:prstGeom prst="rect">
            <a:avLst/>
          </a:prstGeom>
        </p:spPr>
      </p:pic>
      <p:sp>
        <p:nvSpPr>
          <p:cNvPr id="6" name="CustomShape 1"/>
          <p:cNvSpPr/>
          <p:nvPr/>
        </p:nvSpPr>
        <p:spPr>
          <a:xfrm>
            <a:off x="669600" y="312480"/>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dirty="0" smtClean="0">
                <a:solidFill>
                  <a:srgbClr val="000000"/>
                </a:solidFill>
                <a:uFill>
                  <a:solidFill>
                    <a:srgbClr val="FFFFFF"/>
                  </a:solidFill>
                </a:uFill>
                <a:latin typeface="Helvetica Light"/>
                <a:ea typeface="Helvetica Light"/>
              </a:rPr>
              <a:t>Any questions?</a:t>
            </a:r>
            <a:endParaRPr lang="en-US" sz="4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200649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669600" y="312480"/>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a:solidFill>
                  <a:srgbClr val="000000"/>
                </a:solidFill>
                <a:uFill>
                  <a:solidFill>
                    <a:srgbClr val="FFFFFF"/>
                  </a:solidFill>
                </a:uFill>
                <a:latin typeface="Helvetica Light"/>
                <a:ea typeface="Helvetica Light"/>
              </a:rPr>
              <a:t>Outline</a:t>
            </a:r>
            <a:endParaRPr lang="en-US" sz="4800" b="0" strike="noStrike" spc="-1">
              <a:solidFill>
                <a:srgbClr val="000000"/>
              </a:solidFill>
              <a:uFill>
                <a:solidFill>
                  <a:srgbClr val="FFFFFF"/>
                </a:solidFill>
              </a:uFill>
              <a:latin typeface="Arial"/>
            </a:endParaRPr>
          </a:p>
        </p:txBody>
      </p:sp>
      <p:sp>
        <p:nvSpPr>
          <p:cNvPr id="400" name="CustomShape 2"/>
          <p:cNvSpPr/>
          <p:nvPr/>
        </p:nvSpPr>
        <p:spPr>
          <a:xfrm>
            <a:off x="741599" y="1738800"/>
            <a:ext cx="8040894" cy="4404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216000" indent="-208800">
              <a:lnSpc>
                <a:spcPct val="100000"/>
              </a:lnSpc>
              <a:buClr>
                <a:srgbClr val="000000"/>
              </a:buClr>
              <a:buSzPct val="75000"/>
              <a:buFont typeface="Arial"/>
              <a:buChar char="•"/>
            </a:pPr>
            <a:r>
              <a:rPr lang="en-US" sz="2500" b="0" strike="noStrike" spc="-1" dirty="0" smtClean="0">
                <a:solidFill>
                  <a:srgbClr val="000000"/>
                </a:solidFill>
                <a:uFill>
                  <a:solidFill>
                    <a:srgbClr val="FFFFFF"/>
                  </a:solidFill>
                </a:uFill>
                <a:latin typeface="Helvetica Light"/>
                <a:ea typeface="Helvetica Light"/>
              </a:rPr>
              <a:t>Brief introduction </a:t>
            </a:r>
            <a:r>
              <a:rPr lang="en-US" sz="2500" b="0" strike="noStrike" spc="-1" dirty="0">
                <a:solidFill>
                  <a:srgbClr val="000000"/>
                </a:solidFill>
                <a:uFill>
                  <a:solidFill>
                    <a:srgbClr val="FFFFFF"/>
                  </a:solidFill>
                </a:uFill>
                <a:latin typeface="Helvetica Light"/>
                <a:ea typeface="Helvetica Light"/>
              </a:rPr>
              <a:t>to the neutron star equation of state.</a:t>
            </a:r>
            <a:endParaRPr lang="en-US" sz="2500" b="0" strike="noStrike" spc="-1" dirty="0">
              <a:solidFill>
                <a:srgbClr val="000000"/>
              </a:solidFill>
              <a:uFill>
                <a:solidFill>
                  <a:srgbClr val="FFFFFF"/>
                </a:solidFill>
              </a:uFill>
              <a:latin typeface="Arial"/>
            </a:endParaRPr>
          </a:p>
          <a:p>
            <a:pPr>
              <a:lnSpc>
                <a:spcPct val="100000"/>
              </a:lnSpc>
            </a:pPr>
            <a:endParaRPr lang="en-US" sz="2500" b="0" strike="noStrike" spc="-1" dirty="0">
              <a:solidFill>
                <a:srgbClr val="000000"/>
              </a:solidFill>
              <a:uFill>
                <a:solidFill>
                  <a:srgbClr val="FFFFFF"/>
                </a:solidFill>
              </a:uFill>
              <a:latin typeface="Arial"/>
            </a:endParaRPr>
          </a:p>
          <a:p>
            <a:pPr marL="216000" indent="-208800">
              <a:lnSpc>
                <a:spcPct val="100000"/>
              </a:lnSpc>
              <a:buClr>
                <a:srgbClr val="000000"/>
              </a:buClr>
              <a:buSzPct val="75000"/>
              <a:buFont typeface="Arial"/>
              <a:buChar char="•"/>
            </a:pPr>
            <a:r>
              <a:rPr lang="en-US" sz="2500" spc="-1" dirty="0">
                <a:solidFill>
                  <a:srgbClr val="000000"/>
                </a:solidFill>
                <a:uFill>
                  <a:solidFill>
                    <a:srgbClr val="FFFFFF"/>
                  </a:solidFill>
                </a:uFill>
                <a:latin typeface="Helvetica Light"/>
                <a:ea typeface="Helvetica Light"/>
              </a:rPr>
              <a:t>First order phase transition and </a:t>
            </a:r>
            <a:r>
              <a:rPr lang="en-US" sz="2500" spc="-1" dirty="0" err="1">
                <a:solidFill>
                  <a:srgbClr val="000000"/>
                </a:solidFill>
                <a:uFill>
                  <a:solidFill>
                    <a:srgbClr val="FFFFFF"/>
                  </a:solidFill>
                </a:uFill>
                <a:latin typeface="Helvetica Light"/>
                <a:ea typeface="Helvetica Light"/>
              </a:rPr>
              <a:t>deconfinement</a:t>
            </a:r>
            <a:r>
              <a:rPr lang="en-US" sz="2500" spc="-1" dirty="0">
                <a:solidFill>
                  <a:srgbClr val="000000"/>
                </a:solidFill>
                <a:uFill>
                  <a:solidFill>
                    <a:srgbClr val="FFFFFF"/>
                  </a:solidFill>
                </a:uFill>
                <a:latin typeface="Helvetica Light"/>
                <a:ea typeface="Helvetica Light"/>
              </a:rPr>
              <a:t> in compact stars: neutron </a:t>
            </a:r>
            <a:r>
              <a:rPr lang="en-US" sz="2500" spc="-1" dirty="0" smtClean="0">
                <a:solidFill>
                  <a:srgbClr val="000000"/>
                </a:solidFill>
                <a:uFill>
                  <a:solidFill>
                    <a:srgbClr val="FFFFFF"/>
                  </a:solidFill>
                </a:uFill>
                <a:latin typeface="Helvetica Light"/>
                <a:ea typeface="Helvetica Light"/>
              </a:rPr>
              <a:t>star mass </a:t>
            </a:r>
            <a:r>
              <a:rPr lang="en-US" sz="2500" spc="-1" dirty="0">
                <a:solidFill>
                  <a:srgbClr val="000000"/>
                </a:solidFill>
                <a:uFill>
                  <a:solidFill>
                    <a:srgbClr val="FFFFFF"/>
                  </a:solidFill>
                </a:uFill>
                <a:latin typeface="Helvetica Light"/>
                <a:ea typeface="Helvetica Light"/>
              </a:rPr>
              <a:t>twins.</a:t>
            </a:r>
            <a:endParaRPr lang="en-US" sz="2500" spc="-1" dirty="0">
              <a:solidFill>
                <a:srgbClr val="000000"/>
              </a:solidFill>
              <a:uFill>
                <a:solidFill>
                  <a:srgbClr val="FFFFFF"/>
                </a:solidFill>
              </a:uFill>
            </a:endParaRPr>
          </a:p>
          <a:p>
            <a:pPr marL="216000" indent="-208800">
              <a:lnSpc>
                <a:spcPct val="100000"/>
              </a:lnSpc>
              <a:buClr>
                <a:srgbClr val="000000"/>
              </a:buClr>
              <a:buSzPct val="75000"/>
              <a:buFont typeface="Arial"/>
              <a:buChar char="•"/>
            </a:pPr>
            <a:endParaRPr lang="en-US" sz="2500" b="0" strike="noStrike" spc="-1" dirty="0" smtClean="0">
              <a:solidFill>
                <a:srgbClr val="000000"/>
              </a:solidFill>
              <a:uFill>
                <a:solidFill>
                  <a:srgbClr val="FFFFFF"/>
                </a:solidFill>
              </a:uFill>
              <a:latin typeface="Helvetica Light"/>
              <a:ea typeface="Helvetica Light"/>
            </a:endParaRPr>
          </a:p>
          <a:p>
            <a:pPr marL="216000" indent="-208800">
              <a:lnSpc>
                <a:spcPct val="100000"/>
              </a:lnSpc>
              <a:buClr>
                <a:srgbClr val="000000"/>
              </a:buClr>
              <a:buSzPct val="75000"/>
              <a:buFont typeface="Arial"/>
              <a:buChar char="•"/>
            </a:pPr>
            <a:r>
              <a:rPr lang="en-US" sz="2500" spc="-1" dirty="0" smtClean="0">
                <a:solidFill>
                  <a:srgbClr val="000000"/>
                </a:solidFill>
                <a:uFill>
                  <a:solidFill>
                    <a:srgbClr val="FFFFFF"/>
                  </a:solidFill>
                </a:uFill>
                <a:latin typeface="Helvetica Light"/>
                <a:ea typeface="Helvetica Light"/>
              </a:rPr>
              <a:t>Effects of the cosmological constant in compact stars.</a:t>
            </a:r>
            <a:endParaRPr lang="en-US" sz="2500" b="0" strike="noStrike" spc="-1" dirty="0">
              <a:solidFill>
                <a:srgbClr val="000000"/>
              </a:solidFill>
              <a:uFill>
                <a:solidFill>
                  <a:srgbClr val="FFFFFF"/>
                </a:solidFill>
              </a:uFill>
              <a:latin typeface="Arial"/>
            </a:endParaRPr>
          </a:p>
          <a:p>
            <a:pPr>
              <a:lnSpc>
                <a:spcPct val="100000"/>
              </a:lnSpc>
            </a:pPr>
            <a:endParaRPr lang="en-US" sz="2500" b="0" strike="noStrike" spc="-1" dirty="0">
              <a:solidFill>
                <a:srgbClr val="000000"/>
              </a:solidFill>
              <a:uFill>
                <a:solidFill>
                  <a:srgbClr val="FFFFFF"/>
                </a:solidFill>
              </a:uFill>
              <a:latin typeface="Arial"/>
            </a:endParaRPr>
          </a:p>
          <a:p>
            <a:pPr marL="216000" indent="-208800">
              <a:lnSpc>
                <a:spcPct val="100000"/>
              </a:lnSpc>
              <a:buClr>
                <a:srgbClr val="000000"/>
              </a:buClr>
              <a:buSzPct val="75000"/>
              <a:buFont typeface="Arial"/>
              <a:buChar char="•"/>
            </a:pPr>
            <a:r>
              <a:rPr lang="en-US" sz="2500" b="0" strike="noStrike" spc="-1" dirty="0">
                <a:solidFill>
                  <a:srgbClr val="000000"/>
                </a:solidFill>
                <a:uFill>
                  <a:solidFill>
                    <a:srgbClr val="FFFFFF"/>
                  </a:solidFill>
                </a:uFill>
                <a:latin typeface="Helvetica Light"/>
                <a:ea typeface="Helvetica Light"/>
              </a:rPr>
              <a:t>Astrophysical implications and perspectives.</a:t>
            </a:r>
            <a:endParaRPr lang="en-US" sz="2500" b="0" strike="noStrike" spc="-1" dirty="0">
              <a:solidFill>
                <a:srgbClr val="000000"/>
              </a:solidFill>
              <a:uFill>
                <a:solidFill>
                  <a:srgbClr val="FFFFFF"/>
                </a:solidFill>
              </a:uFill>
              <a:latin typeface="Arial"/>
            </a:endParaRPr>
          </a:p>
        </p:txBody>
      </p:sp>
      <p:sp>
        <p:nvSpPr>
          <p:cNvPr id="401" name="CustomShape 3"/>
          <p:cNvSpPr/>
          <p:nvPr/>
        </p:nvSpPr>
        <p:spPr>
          <a:xfrm>
            <a:off x="4482720" y="6505200"/>
            <a:ext cx="154080" cy="3961800"/>
          </a:xfrm>
          <a:prstGeom prst="rect">
            <a:avLst/>
          </a:prstGeom>
          <a:noFill/>
          <a:ln w="12600">
            <a:noFill/>
          </a:ln>
        </p:spPr>
        <p:style>
          <a:lnRef idx="0">
            <a:scrgbClr r="0" g="0" b="0"/>
          </a:lnRef>
          <a:fillRef idx="0">
            <a:scrgbClr r="0" g="0" b="0"/>
          </a:fillRef>
          <a:effectRef idx="0">
            <a:scrgbClr r="0" g="0" b="0"/>
          </a:effectRef>
          <a:fontRef idx="minor"/>
        </p:style>
      </p:sp>
      <p:sp>
        <p:nvSpPr>
          <p:cNvPr id="402" name="CustomShape 4"/>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133" y="53675"/>
            <a:ext cx="6220600" cy="6770457"/>
          </a:xfrm>
          <a:prstGeom prst="rect">
            <a:avLst/>
          </a:prstGeom>
        </p:spPr>
      </p:pic>
    </p:spTree>
    <p:extLst>
      <p:ext uri="{BB962C8B-B14F-4D97-AF65-F5344CB8AC3E}">
        <p14:creationId xmlns:p14="http://schemas.microsoft.com/office/powerpoint/2010/main" val="70287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CustomShape 1"/>
          <p:cNvSpPr/>
          <p:nvPr/>
        </p:nvSpPr>
        <p:spPr>
          <a:xfrm>
            <a:off x="4482720" y="6505200"/>
            <a:ext cx="158040" cy="3965760"/>
          </a:xfrm>
          <a:prstGeom prst="rect">
            <a:avLst/>
          </a:prstGeom>
          <a:noFill/>
          <a:ln w="12600">
            <a:noFill/>
          </a:ln>
        </p:spPr>
        <p:style>
          <a:lnRef idx="0">
            <a:scrgbClr r="0" g="0" b="0"/>
          </a:lnRef>
          <a:fillRef idx="0">
            <a:scrgbClr r="0" g="0" b="0"/>
          </a:fillRef>
          <a:effectRef idx="0">
            <a:scrgbClr r="0" g="0" b="0"/>
          </a:effectRef>
          <a:fontRef idx="minor"/>
        </p:style>
      </p:sp>
      <p:sp>
        <p:nvSpPr>
          <p:cNvPr id="413" name="CustomShape 2"/>
          <p:cNvSpPr/>
          <p:nvPr/>
        </p:nvSpPr>
        <p:spPr>
          <a:xfrm>
            <a:off x="6553080" y="6356520"/>
            <a:ext cx="2122560" cy="353880"/>
          </a:xfrm>
          <a:prstGeom prst="rect">
            <a:avLst/>
          </a:prstGeom>
          <a:noFill/>
          <a:ln>
            <a:noFill/>
          </a:ln>
        </p:spPr>
        <p:style>
          <a:lnRef idx="0">
            <a:scrgbClr r="0" g="0" b="0"/>
          </a:lnRef>
          <a:fillRef idx="0">
            <a:scrgbClr r="0" g="0" b="0"/>
          </a:fillRef>
          <a:effectRef idx="0">
            <a:scrgbClr r="0" g="0" b="0"/>
          </a:effectRef>
          <a:fontRef idx="minor"/>
        </p:style>
      </p:sp>
      <p:sp>
        <p:nvSpPr>
          <p:cNvPr id="414" name="CustomShape 3"/>
          <p:cNvSpPr/>
          <p:nvPr/>
        </p:nvSpPr>
        <p:spPr>
          <a:xfrm>
            <a:off x="669240" y="-191160"/>
            <a:ext cx="8191800" cy="1506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a:solidFill>
                  <a:srgbClr val="000000"/>
                </a:solidFill>
                <a:uFill>
                  <a:solidFill>
                    <a:srgbClr val="FFFFFF"/>
                  </a:solidFill>
                </a:uFill>
                <a:latin typeface="Helvetica Light"/>
                <a:ea typeface="Helvetica Light"/>
              </a:rPr>
              <a:t>Nuclear Matter</a:t>
            </a:r>
            <a:endParaRPr lang="en-US" sz="4800" b="0" strike="noStrike" spc="-1">
              <a:solidFill>
                <a:srgbClr val="000000"/>
              </a:solidFill>
              <a:uFill>
                <a:solidFill>
                  <a:srgbClr val="FFFFFF"/>
                </a:solidFill>
              </a:uFill>
              <a:latin typeface="Arial"/>
            </a:endParaRPr>
          </a:p>
        </p:txBody>
      </p:sp>
      <p:pic>
        <p:nvPicPr>
          <p:cNvPr id="415" name="Picture 414"/>
          <p:cNvPicPr/>
          <p:nvPr/>
        </p:nvPicPr>
        <p:blipFill>
          <a:blip r:embed="rId2"/>
          <a:stretch/>
        </p:blipFill>
        <p:spPr>
          <a:xfrm>
            <a:off x="615960" y="1078560"/>
            <a:ext cx="8053560" cy="5018040"/>
          </a:xfrm>
          <a:prstGeom prst="rect">
            <a:avLst/>
          </a:prstGeom>
          <a:ln>
            <a:noFill/>
          </a:ln>
        </p:spPr>
      </p:pic>
      <p:sp>
        <p:nvSpPr>
          <p:cNvPr id="416" name="CustomShape 4"/>
          <p:cNvSpPr/>
          <p:nvPr/>
        </p:nvSpPr>
        <p:spPr>
          <a:xfrm>
            <a:off x="1885680" y="6142320"/>
            <a:ext cx="5395680" cy="31752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r>
              <a:rPr lang="en-US" sz="1700" b="1" strike="noStrike" spc="-1">
                <a:solidFill>
                  <a:srgbClr val="000000"/>
                </a:solidFill>
                <a:uFill>
                  <a:solidFill>
                    <a:srgbClr val="FFFFFF"/>
                  </a:solidFill>
                </a:uFill>
                <a:latin typeface="Helvetica Light"/>
                <a:ea typeface="Helvetica Light"/>
              </a:rPr>
              <a:t>C. Fuchs, H.H. Wolter, EPJA 30(2006)5</a:t>
            </a:r>
            <a:endParaRPr lang="en-US" sz="17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CustomShape 1"/>
          <p:cNvSpPr/>
          <p:nvPr/>
        </p:nvSpPr>
        <p:spPr>
          <a:xfrm>
            <a:off x="4482720" y="6505200"/>
            <a:ext cx="158040" cy="3965760"/>
          </a:xfrm>
          <a:prstGeom prst="rect">
            <a:avLst/>
          </a:prstGeom>
          <a:noFill/>
          <a:ln w="12600">
            <a:noFill/>
          </a:ln>
        </p:spPr>
        <p:style>
          <a:lnRef idx="0">
            <a:scrgbClr r="0" g="0" b="0"/>
          </a:lnRef>
          <a:fillRef idx="0">
            <a:scrgbClr r="0" g="0" b="0"/>
          </a:fillRef>
          <a:effectRef idx="0">
            <a:scrgbClr r="0" g="0" b="0"/>
          </a:effectRef>
          <a:fontRef idx="minor"/>
        </p:style>
      </p:sp>
      <p:sp>
        <p:nvSpPr>
          <p:cNvPr id="424" name="CustomShape 2"/>
          <p:cNvSpPr/>
          <p:nvPr/>
        </p:nvSpPr>
        <p:spPr>
          <a:xfrm>
            <a:off x="6553080" y="6356520"/>
            <a:ext cx="2122560" cy="353880"/>
          </a:xfrm>
          <a:prstGeom prst="rect">
            <a:avLst/>
          </a:prstGeom>
          <a:noFill/>
          <a:ln>
            <a:noFill/>
          </a:ln>
        </p:spPr>
        <p:style>
          <a:lnRef idx="0">
            <a:scrgbClr r="0" g="0" b="0"/>
          </a:lnRef>
          <a:fillRef idx="0">
            <a:scrgbClr r="0" g="0" b="0"/>
          </a:fillRef>
          <a:effectRef idx="0">
            <a:scrgbClr r="0" g="0" b="0"/>
          </a:effectRef>
          <a:fontRef idx="minor"/>
        </p:style>
      </p:sp>
      <p:pic>
        <p:nvPicPr>
          <p:cNvPr id="425" name="3 Imagen"/>
          <p:cNvPicPr/>
          <p:nvPr/>
        </p:nvPicPr>
        <p:blipFill>
          <a:blip r:embed="rId2"/>
          <a:stretch/>
        </p:blipFill>
        <p:spPr>
          <a:xfrm>
            <a:off x="1876320" y="1144440"/>
            <a:ext cx="5542920" cy="3812760"/>
          </a:xfrm>
          <a:prstGeom prst="rect">
            <a:avLst/>
          </a:prstGeom>
          <a:ln>
            <a:noFill/>
          </a:ln>
        </p:spPr>
      </p:pic>
      <p:sp>
        <p:nvSpPr>
          <p:cNvPr id="426" name="CustomShape 3"/>
          <p:cNvSpPr/>
          <p:nvPr/>
        </p:nvSpPr>
        <p:spPr>
          <a:xfrm>
            <a:off x="1143000" y="4926600"/>
            <a:ext cx="7228800" cy="62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700" b="0" strike="noStrike" spc="-1">
                <a:solidFill>
                  <a:srgbClr val="000000"/>
                </a:solidFill>
                <a:uFill>
                  <a:solidFill>
                    <a:srgbClr val="FFFFFF"/>
                  </a:solidFill>
                </a:uFill>
                <a:latin typeface="Helvetica Light"/>
                <a:ea typeface="DejaVu Sans"/>
              </a:rPr>
              <a:t>is the difference between symmetric nuclear matter and pure neutron matter:</a:t>
            </a:r>
            <a:endParaRPr lang="en-US" sz="1700" b="0" strike="noStrike" spc="-1">
              <a:solidFill>
                <a:srgbClr val="000000"/>
              </a:solidFill>
              <a:uFill>
                <a:solidFill>
                  <a:srgbClr val="FFFFFF"/>
                </a:solidFill>
              </a:uFill>
              <a:latin typeface="Arial"/>
            </a:endParaRPr>
          </a:p>
        </p:txBody>
      </p:sp>
      <p:sp>
        <p:nvSpPr>
          <p:cNvPr id="427" name="CustomShape 4"/>
          <p:cNvSpPr/>
          <p:nvPr/>
        </p:nvSpPr>
        <p:spPr>
          <a:xfrm>
            <a:off x="928800" y="6287040"/>
            <a:ext cx="7932240" cy="62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0" strike="noStrike" spc="-1">
                <a:solidFill>
                  <a:srgbClr val="000000"/>
                </a:solidFill>
                <a:uFill>
                  <a:solidFill>
                    <a:srgbClr val="FFFFFF"/>
                  </a:solidFill>
                </a:uFill>
                <a:latin typeface="Garamond"/>
                <a:ea typeface="DejaVu Sans"/>
              </a:rPr>
              <a:t> </a:t>
            </a:r>
            <a:r>
              <a:rPr lang="en-US" sz="1700" b="0" strike="noStrike" spc="-1">
                <a:solidFill>
                  <a:srgbClr val="000000"/>
                </a:solidFill>
                <a:uFill>
                  <a:solidFill>
                    <a:srgbClr val="FFFFFF"/>
                  </a:solidFill>
                </a:uFill>
                <a:latin typeface="Helvetica Light"/>
                <a:ea typeface="DejaVu Sans"/>
              </a:rPr>
              <a:t>where</a:t>
            </a:r>
            <a:r>
              <a:rPr lang="en-US" sz="1800" b="0" strike="noStrike" spc="-1">
                <a:solidFill>
                  <a:srgbClr val="000000"/>
                </a:solidFill>
                <a:uFill>
                  <a:solidFill>
                    <a:srgbClr val="FFFFFF"/>
                  </a:solidFill>
                </a:uFill>
                <a:latin typeface="Garamond"/>
                <a:ea typeface="DejaVu Sans"/>
              </a:rPr>
              <a:t> </a:t>
            </a:r>
            <a:r>
              <a:rPr lang="en-US" sz="1800" b="0" strike="noStrike" spc="-1">
                <a:solidFill>
                  <a:srgbClr val="000000"/>
                </a:solidFill>
                <a:uFill>
                  <a:solidFill>
                    <a:srgbClr val="FFFFFF"/>
                  </a:solidFill>
                </a:uFill>
                <a:latin typeface="Helvetica Neue"/>
                <a:ea typeface="Helvetica Neue"/>
              </a:rPr>
              <a:t>α</a:t>
            </a:r>
            <a:r>
              <a:rPr lang="en-US" sz="1800" b="0" strike="noStrike" spc="-1">
                <a:solidFill>
                  <a:srgbClr val="000000"/>
                </a:solidFill>
                <a:uFill>
                  <a:solidFill>
                    <a:srgbClr val="FFFFFF"/>
                  </a:solidFill>
                </a:uFill>
                <a:latin typeface="Garamond"/>
                <a:ea typeface="DejaVu Sans"/>
              </a:rPr>
              <a:t>=1-2x </a:t>
            </a:r>
            <a:endParaRPr lang="en-US" sz="1800" b="0" strike="noStrike" spc="-1">
              <a:solidFill>
                <a:srgbClr val="000000"/>
              </a:solidFill>
              <a:uFill>
                <a:solidFill>
                  <a:srgbClr val="FFFFFF"/>
                </a:solidFill>
              </a:uFill>
              <a:latin typeface="Arial"/>
            </a:endParaRPr>
          </a:p>
        </p:txBody>
      </p:sp>
      <p:pic>
        <p:nvPicPr>
          <p:cNvPr id="428" name="Picture 427"/>
          <p:cNvPicPr/>
          <p:nvPr/>
        </p:nvPicPr>
        <p:blipFill>
          <a:blip r:embed="rId3"/>
          <a:stretch/>
        </p:blipFill>
        <p:spPr>
          <a:xfrm>
            <a:off x="897840" y="5603040"/>
            <a:ext cx="7919280" cy="710640"/>
          </a:xfrm>
          <a:prstGeom prst="rect">
            <a:avLst/>
          </a:prstGeom>
          <a:ln>
            <a:noFill/>
          </a:ln>
        </p:spPr>
      </p:pic>
      <p:sp>
        <p:nvSpPr>
          <p:cNvPr id="429" name="CustomShape 5"/>
          <p:cNvSpPr/>
          <p:nvPr/>
        </p:nvSpPr>
        <p:spPr>
          <a:xfrm>
            <a:off x="669600" y="-191160"/>
            <a:ext cx="8191800" cy="1506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a:solidFill>
                  <a:srgbClr val="000000"/>
                </a:solidFill>
                <a:uFill>
                  <a:solidFill>
                    <a:srgbClr val="FFFFFF"/>
                  </a:solidFill>
                </a:uFill>
                <a:latin typeface="Helvetica Light"/>
                <a:ea typeface="Helvetica Light"/>
              </a:rPr>
              <a:t>Nuclear Symmetry Energy</a:t>
            </a:r>
            <a:endParaRPr lang="en-US" sz="4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CustomShape 1"/>
          <p:cNvSpPr/>
          <p:nvPr/>
        </p:nvSpPr>
        <p:spPr>
          <a:xfrm>
            <a:off x="4482720" y="6505200"/>
            <a:ext cx="154080" cy="3961800"/>
          </a:xfrm>
          <a:prstGeom prst="rect">
            <a:avLst/>
          </a:prstGeom>
          <a:noFill/>
          <a:ln w="12600">
            <a:noFill/>
          </a:ln>
        </p:spPr>
        <p:style>
          <a:lnRef idx="0">
            <a:scrgbClr r="0" g="0" b="0"/>
          </a:lnRef>
          <a:fillRef idx="0">
            <a:scrgbClr r="0" g="0" b="0"/>
          </a:fillRef>
          <a:effectRef idx="0">
            <a:scrgbClr r="0" g="0" b="0"/>
          </a:effectRef>
          <a:fontRef idx="minor"/>
        </p:style>
      </p:sp>
      <p:sp>
        <p:nvSpPr>
          <p:cNvPr id="410" name="CustomShape 3"/>
          <p:cNvSpPr/>
          <p:nvPr/>
        </p:nvSpPr>
        <p:spPr>
          <a:xfrm>
            <a:off x="669600" y="240480"/>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dirty="0">
                <a:solidFill>
                  <a:srgbClr val="000000"/>
                </a:solidFill>
                <a:uFill>
                  <a:solidFill>
                    <a:srgbClr val="FFFFFF"/>
                  </a:solidFill>
                </a:uFill>
                <a:latin typeface="Helvetica Light"/>
                <a:ea typeface="Helvetica Light"/>
              </a:rPr>
              <a:t>Neutron Star </a:t>
            </a:r>
            <a:r>
              <a:rPr lang="en-US" sz="4800" b="0" strike="noStrike" spc="-1" dirty="0" err="1">
                <a:solidFill>
                  <a:srgbClr val="000000"/>
                </a:solidFill>
                <a:uFill>
                  <a:solidFill>
                    <a:srgbClr val="FFFFFF"/>
                  </a:solidFill>
                </a:uFill>
                <a:latin typeface="Helvetica Light"/>
                <a:ea typeface="Helvetica Light"/>
              </a:rPr>
              <a:t>EoS</a:t>
            </a:r>
            <a:endParaRPr lang="en-US" sz="4800" b="0" strike="noStrike" spc="-1" dirty="0">
              <a:solidFill>
                <a:srgbClr val="000000"/>
              </a:solidFill>
              <a:uFill>
                <a:solidFill>
                  <a:srgbClr val="FFFFFF"/>
                </a:solidFill>
              </a:uFill>
              <a:latin typeface="Arial"/>
            </a:endParaRPr>
          </a:p>
        </p:txBody>
      </p:sp>
      <p:pic>
        <p:nvPicPr>
          <p:cNvPr id="411" name="Picture 390"/>
          <p:cNvPicPr/>
          <p:nvPr/>
        </p:nvPicPr>
        <p:blipFill>
          <a:blip r:embed="rId2"/>
          <a:stretch/>
        </p:blipFill>
        <p:spPr>
          <a:xfrm>
            <a:off x="1113480" y="1432080"/>
            <a:ext cx="7382880" cy="4916160"/>
          </a:xfrm>
          <a:prstGeom prst="rect">
            <a:avLst/>
          </a:prstGeom>
          <a:ln>
            <a:no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428" y="4618370"/>
            <a:ext cx="5026202" cy="162294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165" y="4618370"/>
            <a:ext cx="1148956" cy="579388"/>
          </a:xfrm>
          <a:prstGeom prst="rect">
            <a:avLst/>
          </a:prstGeom>
        </p:spPr>
      </p:pic>
    </p:spTree>
    <p:extLst>
      <p:ext uri="{BB962C8B-B14F-4D97-AF65-F5344CB8AC3E}">
        <p14:creationId xmlns:p14="http://schemas.microsoft.com/office/powerpoint/2010/main" val="2187640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CustomShape 1"/>
          <p:cNvSpPr/>
          <p:nvPr/>
        </p:nvSpPr>
        <p:spPr>
          <a:xfrm>
            <a:off x="669600" y="312480"/>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en-US" sz="4800" b="0" strike="noStrike" spc="-1">
                <a:solidFill>
                  <a:srgbClr val="000000"/>
                </a:solidFill>
                <a:uFill>
                  <a:solidFill>
                    <a:srgbClr val="FFFFFF"/>
                  </a:solidFill>
                </a:uFill>
                <a:latin typeface="Helvetica Light"/>
                <a:ea typeface="Helvetica Light"/>
              </a:rPr>
              <a:t>Compact Star Sequences</a:t>
            </a:r>
            <a:endParaRPr lang="en-US" sz="4800" b="0" strike="noStrike" spc="-1">
              <a:solidFill>
                <a:srgbClr val="000000"/>
              </a:solidFill>
              <a:uFill>
                <a:solidFill>
                  <a:srgbClr val="FFFFFF"/>
                </a:solidFill>
              </a:uFill>
              <a:latin typeface="Arial"/>
            </a:endParaRPr>
          </a:p>
          <a:p>
            <a:pPr algn="ctr">
              <a:lnSpc>
                <a:spcPct val="100000"/>
              </a:lnSpc>
            </a:pPr>
            <a:r>
              <a:rPr lang="en-US" sz="3500" b="0" strike="noStrike" spc="-1">
                <a:solidFill>
                  <a:srgbClr val="000000"/>
                </a:solidFill>
                <a:uFill>
                  <a:solidFill>
                    <a:srgbClr val="FFFFFF"/>
                  </a:solidFill>
                </a:uFill>
                <a:latin typeface="Helvetica Light"/>
                <a:ea typeface="Helvetica Light"/>
              </a:rPr>
              <a:t>(M-R ↔ EoS)</a:t>
            </a:r>
            <a:endParaRPr lang="en-US" sz="3500" b="0" strike="noStrike" spc="-1">
              <a:solidFill>
                <a:srgbClr val="000000"/>
              </a:solidFill>
              <a:uFill>
                <a:solidFill>
                  <a:srgbClr val="FFFFFF"/>
                </a:solidFill>
              </a:uFill>
              <a:latin typeface="Arial"/>
            </a:endParaRPr>
          </a:p>
        </p:txBody>
      </p:sp>
      <p:sp>
        <p:nvSpPr>
          <p:cNvPr id="442" name="CustomShape 2"/>
          <p:cNvSpPr/>
          <p:nvPr/>
        </p:nvSpPr>
        <p:spPr>
          <a:xfrm>
            <a:off x="455400" y="4060440"/>
            <a:ext cx="4305960" cy="29131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marL="216000" indent="-208800">
              <a:lnSpc>
                <a:spcPct val="100000"/>
              </a:lnSpc>
              <a:buClr>
                <a:srgbClr val="000000"/>
              </a:buClr>
              <a:buSzPct val="75000"/>
              <a:buFont typeface="Arial"/>
              <a:buChar char="•"/>
            </a:pPr>
            <a:r>
              <a:rPr lang="en-US" sz="2200" b="0" strike="noStrike" spc="-1">
                <a:solidFill>
                  <a:srgbClr val="000000"/>
                </a:solidFill>
                <a:uFill>
                  <a:solidFill>
                    <a:srgbClr val="FFFFFF"/>
                  </a:solidFill>
                </a:uFill>
                <a:latin typeface="Helvetica Light"/>
                <a:ea typeface="Helvetica Light"/>
              </a:rPr>
              <a:t>TOV Equations</a:t>
            </a:r>
            <a:endParaRPr lang="en-US" sz="2200" b="0" strike="noStrike" spc="-1">
              <a:solidFill>
                <a:srgbClr val="000000"/>
              </a:solidFill>
              <a:uFill>
                <a:solidFill>
                  <a:srgbClr val="FFFFFF"/>
                </a:solidFill>
              </a:uFill>
              <a:latin typeface="Arial"/>
            </a:endParaRPr>
          </a:p>
          <a:p>
            <a:pPr>
              <a:lnSpc>
                <a:spcPct val="100000"/>
              </a:lnSpc>
            </a:pPr>
            <a:endParaRPr lang="en-US" sz="2200" b="0" strike="noStrike" spc="-1">
              <a:solidFill>
                <a:srgbClr val="000000"/>
              </a:solidFill>
              <a:uFill>
                <a:solidFill>
                  <a:srgbClr val="FFFFFF"/>
                </a:solidFill>
              </a:uFill>
              <a:latin typeface="Arial"/>
            </a:endParaRPr>
          </a:p>
          <a:p>
            <a:pPr marL="216000" indent="-208800">
              <a:lnSpc>
                <a:spcPct val="100000"/>
              </a:lnSpc>
              <a:buClr>
                <a:srgbClr val="000000"/>
              </a:buClr>
              <a:buSzPct val="75000"/>
              <a:buFont typeface="Arial"/>
              <a:buChar char="•"/>
            </a:pPr>
            <a:r>
              <a:rPr lang="en-US" sz="2200" b="0" strike="noStrike" spc="-1">
                <a:solidFill>
                  <a:srgbClr val="000000"/>
                </a:solidFill>
                <a:uFill>
                  <a:solidFill>
                    <a:srgbClr val="FFFFFF"/>
                  </a:solidFill>
                </a:uFill>
                <a:latin typeface="Helvetica Light"/>
                <a:ea typeface="Helvetica Light"/>
              </a:rPr>
              <a:t>Equation of State (EoS)</a:t>
            </a:r>
            <a:endParaRPr lang="en-US" sz="2200" b="0" strike="noStrike" spc="-1">
              <a:solidFill>
                <a:srgbClr val="000000"/>
              </a:solidFill>
              <a:uFill>
                <a:solidFill>
                  <a:srgbClr val="FFFFFF"/>
                </a:solidFill>
              </a:uFill>
              <a:latin typeface="Arial"/>
            </a:endParaRPr>
          </a:p>
        </p:txBody>
      </p:sp>
      <p:pic>
        <p:nvPicPr>
          <p:cNvPr id="443" name="MvsR.png"/>
          <p:cNvPicPr/>
          <p:nvPr/>
        </p:nvPicPr>
        <p:blipFill>
          <a:blip r:embed="rId2"/>
          <a:stretch/>
        </p:blipFill>
        <p:spPr>
          <a:xfrm>
            <a:off x="1985400" y="1709640"/>
            <a:ext cx="5046480" cy="3623400"/>
          </a:xfrm>
          <a:prstGeom prst="rect">
            <a:avLst/>
          </a:prstGeom>
          <a:ln w="12600">
            <a:noFill/>
          </a:ln>
        </p:spPr>
      </p:pic>
      <p:pic>
        <p:nvPicPr>
          <p:cNvPr id="444" name="TOV.png"/>
          <p:cNvPicPr/>
          <p:nvPr/>
        </p:nvPicPr>
        <p:blipFill>
          <a:blip r:embed="rId3"/>
          <a:stretch/>
        </p:blipFill>
        <p:spPr>
          <a:xfrm>
            <a:off x="6054120" y="5232960"/>
            <a:ext cx="2653920" cy="978120"/>
          </a:xfrm>
          <a:prstGeom prst="rect">
            <a:avLst/>
          </a:prstGeom>
          <a:ln w="12600">
            <a:noFill/>
          </a:ln>
        </p:spPr>
      </p:pic>
      <p:pic>
        <p:nvPicPr>
          <p:cNvPr id="445" name="EoS.png"/>
          <p:cNvPicPr/>
          <p:nvPr/>
        </p:nvPicPr>
        <p:blipFill>
          <a:blip r:embed="rId4"/>
          <a:stretch/>
        </p:blipFill>
        <p:spPr>
          <a:xfrm>
            <a:off x="6063480" y="6339960"/>
            <a:ext cx="564480" cy="314280"/>
          </a:xfrm>
          <a:prstGeom prst="rect">
            <a:avLst/>
          </a:prstGeom>
          <a:ln w="12600">
            <a:noFill/>
          </a:ln>
        </p:spPr>
      </p:pic>
      <p:sp>
        <p:nvSpPr>
          <p:cNvPr id="446" name="CustomShape 3"/>
          <p:cNvSpPr/>
          <p:nvPr/>
        </p:nvSpPr>
        <p:spPr>
          <a:xfrm>
            <a:off x="-58320" y="3929040"/>
            <a:ext cx="2502360" cy="912960"/>
          </a:xfrm>
          <a:prstGeom prst="rect">
            <a:avLst/>
          </a:prstGeom>
          <a:noFill/>
          <a:ln w="12600">
            <a:noFill/>
          </a:ln>
        </p:spPr>
        <p:style>
          <a:lnRef idx="0">
            <a:scrgbClr r="0" g="0" b="0"/>
          </a:lnRef>
          <a:fillRef idx="0">
            <a:scrgbClr r="0" g="0" b="0"/>
          </a:fillRef>
          <a:effectRef idx="0">
            <a:scrgbClr r="0" g="0" b="0"/>
          </a:effectRef>
          <a:fontRef idx="minor"/>
        </p:style>
        <p:txBody>
          <a:bodyPr lIns="35640" tIns="35640" rIns="35640" bIns="35640" anchor="ctr"/>
          <a:lstStyle/>
          <a:p>
            <a:pPr algn="ctr">
              <a:lnSpc>
                <a:spcPct val="100000"/>
              </a:lnSpc>
            </a:pPr>
            <a:r>
              <a:rPr lang="en-US" sz="1400" b="1" strike="noStrike" spc="-1">
                <a:solidFill>
                  <a:srgbClr val="000000"/>
                </a:solidFill>
                <a:uFill>
                  <a:solidFill>
                    <a:srgbClr val="FFFFFF"/>
                  </a:solidFill>
                </a:uFill>
                <a:latin typeface="Helvetica Light"/>
                <a:ea typeface="Helvetica Light"/>
              </a:rPr>
              <a:t>Lattimer,</a:t>
            </a:r>
            <a:endParaRPr lang="en-US" sz="1400" b="0" strike="noStrike" spc="-1">
              <a:solidFill>
                <a:srgbClr val="000000"/>
              </a:solidFill>
              <a:uFill>
                <a:solidFill>
                  <a:srgbClr val="FFFFFF"/>
                </a:solidFill>
              </a:uFill>
              <a:latin typeface="Arial"/>
            </a:endParaRPr>
          </a:p>
          <a:p>
            <a:pPr algn="ctr">
              <a:lnSpc>
                <a:spcPct val="100000"/>
              </a:lnSpc>
            </a:pPr>
            <a:r>
              <a:rPr lang="en-US" sz="1400" b="1" strike="noStrike" spc="-1">
                <a:solidFill>
                  <a:srgbClr val="000000"/>
                </a:solidFill>
                <a:uFill>
                  <a:solidFill>
                    <a:srgbClr val="FFFFFF"/>
                  </a:solidFill>
                </a:uFill>
                <a:latin typeface="Helvetica Light"/>
                <a:ea typeface="Helvetica Light"/>
              </a:rPr>
              <a:t>Annu. Rev. Nucl. Part. Sci. 62, 485 (2012)</a:t>
            </a:r>
            <a:endParaRPr lang="en-US" sz="1400" b="0" strike="noStrike" spc="-1">
              <a:solidFill>
                <a:srgbClr val="000000"/>
              </a:solidFill>
              <a:uFill>
                <a:solidFill>
                  <a:srgbClr val="FFFFFF"/>
                </a:solidFill>
              </a:uFill>
              <a:latin typeface="Arial"/>
            </a:endParaRPr>
          </a:p>
          <a:p>
            <a:pPr algn="ctr">
              <a:lnSpc>
                <a:spcPct val="100000"/>
              </a:lnSpc>
            </a:pPr>
            <a:r>
              <a:rPr lang="en-US" sz="1400" b="1" strike="noStrike" spc="-1">
                <a:solidFill>
                  <a:srgbClr val="000000"/>
                </a:solidFill>
                <a:uFill>
                  <a:solidFill>
                    <a:srgbClr val="FFFFFF"/>
                  </a:solidFill>
                </a:uFill>
                <a:latin typeface="Helvetica Light"/>
                <a:ea typeface="Helvetica Light"/>
              </a:rPr>
              <a:t>arXiv: 1305.3510</a:t>
            </a:r>
            <a:endParaRPr lang="en-US" sz="1400" b="0" strike="noStrike" spc="-1">
              <a:solidFill>
                <a:srgbClr val="000000"/>
              </a:solidFill>
              <a:uFill>
                <a:solidFill>
                  <a:srgbClr val="FFFFFF"/>
                </a:solidFill>
              </a:uFill>
              <a:latin typeface="Arial"/>
            </a:endParaRPr>
          </a:p>
        </p:txBody>
      </p:sp>
      <p:sp>
        <p:nvSpPr>
          <p:cNvPr id="447" name="CustomShape 4"/>
          <p:cNvSpPr/>
          <p:nvPr/>
        </p:nvSpPr>
        <p:spPr>
          <a:xfrm>
            <a:off x="4482720" y="6505200"/>
            <a:ext cx="154080" cy="3961800"/>
          </a:xfrm>
          <a:prstGeom prst="rect">
            <a:avLst/>
          </a:prstGeom>
          <a:noFill/>
          <a:ln w="12600">
            <a:noFill/>
          </a:ln>
        </p:spPr>
        <p:style>
          <a:lnRef idx="0">
            <a:scrgbClr r="0" g="0" b="0"/>
          </a:lnRef>
          <a:fillRef idx="0">
            <a:scrgbClr r="0" g="0" b="0"/>
          </a:fillRef>
          <a:effectRef idx="0">
            <a:scrgbClr r="0" g="0" b="0"/>
          </a:effectRef>
          <a:fontRef idx="minor"/>
        </p:style>
      </p:sp>
      <p:sp>
        <p:nvSpPr>
          <p:cNvPr id="448" name="CustomShape 5"/>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CustomShape 1"/>
          <p:cNvSpPr/>
          <p:nvPr/>
        </p:nvSpPr>
        <p:spPr>
          <a:xfrm>
            <a:off x="669600" y="312480"/>
            <a:ext cx="7786800" cy="15004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a:solidFill>
                  <a:srgbClr val="000000"/>
                </a:solidFill>
                <a:uFill>
                  <a:solidFill>
                    <a:srgbClr val="FFFFFF"/>
                  </a:solidFill>
                </a:uFill>
                <a:latin typeface="Helvetica Light"/>
                <a:ea typeface="Helvetica Light"/>
              </a:rPr>
              <a:t>Massive neutron stars</a:t>
            </a:r>
            <a:endParaRPr lang="en-US" sz="4800" b="0" strike="noStrike" spc="-1">
              <a:solidFill>
                <a:srgbClr val="000000"/>
              </a:solidFill>
              <a:uFill>
                <a:solidFill>
                  <a:srgbClr val="FFFFFF"/>
                </a:solidFill>
              </a:uFill>
              <a:latin typeface="Arial"/>
            </a:endParaRPr>
          </a:p>
        </p:txBody>
      </p:sp>
      <p:pic>
        <p:nvPicPr>
          <p:cNvPr id="421" name="MsvR_All.png"/>
          <p:cNvPicPr/>
          <p:nvPr/>
        </p:nvPicPr>
        <p:blipFill>
          <a:blip r:embed="rId3"/>
          <a:stretch/>
        </p:blipFill>
        <p:spPr>
          <a:xfrm>
            <a:off x="990720" y="1535400"/>
            <a:ext cx="6706440" cy="4947120"/>
          </a:xfrm>
          <a:prstGeom prst="rect">
            <a:avLst/>
          </a:prstGeom>
          <a:ln w="12600">
            <a:noFill/>
          </a:ln>
        </p:spPr>
      </p:pic>
      <p:sp>
        <p:nvSpPr>
          <p:cNvPr id="422" name="CustomShape 2"/>
          <p:cNvSpPr/>
          <p:nvPr/>
        </p:nvSpPr>
        <p:spPr>
          <a:xfrm>
            <a:off x="4438080" y="6505200"/>
            <a:ext cx="241560" cy="3960000"/>
          </a:xfrm>
          <a:prstGeom prst="rect">
            <a:avLst/>
          </a:prstGeom>
          <a:noFill/>
          <a:ln w="12600">
            <a:noFill/>
          </a:ln>
        </p:spPr>
        <p:style>
          <a:lnRef idx="0">
            <a:scrgbClr r="0" g="0" b="0"/>
          </a:lnRef>
          <a:fillRef idx="0">
            <a:scrgbClr r="0" g="0" b="0"/>
          </a:fillRef>
          <a:effectRef idx="0">
            <a:scrgbClr r="0" g="0" b="0"/>
          </a:effectRef>
          <a:fontRef idx="minor"/>
        </p:style>
      </p:sp>
      <p:sp>
        <p:nvSpPr>
          <p:cNvPr id="423" name="CustomShape 3"/>
          <p:cNvSpPr/>
          <p:nvPr/>
        </p:nvSpPr>
        <p:spPr>
          <a:xfrm>
            <a:off x="6553080" y="6356520"/>
            <a:ext cx="2116800" cy="3481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31803287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32151</TotalTime>
  <Words>587</Words>
  <Application>Microsoft Macintosh PowerPoint</Application>
  <PresentationFormat>On-screen Show (4:3)</PresentationFormat>
  <Paragraphs>75</Paragraphs>
  <Slides>21</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Calibri</vt:lpstr>
      <vt:lpstr>DejaVu Sans</vt:lpstr>
      <vt:lpstr>Garamond</vt:lpstr>
      <vt:lpstr>Helvetica Light</vt:lpstr>
      <vt:lpstr>Helvetica Neue</vt:lpstr>
      <vt:lpstr>Symbol</vt:lpstr>
      <vt:lpstr>Times New Roman</vt:lpstr>
      <vt:lpstr>Wingdings</vt:lpstr>
      <vt:lpstr>Arial</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TOV with Λ</vt:lpstr>
      <vt:lpstr>TOV with Λ (DD2F hadronic EoS)</vt:lpstr>
      <vt:lpstr>PowerPoint Presentation</vt:lpstr>
      <vt:lpstr>TOV with Λ (HMTs hadron-quark EoS)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sculkaputz</dc:creator>
  <dc:description/>
  <cp:lastModifiedBy>David Edwin Alvarez Castillo</cp:lastModifiedBy>
  <cp:revision>309</cp:revision>
  <cp:lastPrinted>2018-04-16T00:03:48Z</cp:lastPrinted>
  <dcterms:created xsi:type="dcterms:W3CDTF">2015-07-06T09:27:00Z</dcterms:created>
  <dcterms:modified xsi:type="dcterms:W3CDTF">2018-08-24T12:22:48Z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4</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36</vt:i4>
  </property>
</Properties>
</file>