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38" r:id="rId2"/>
    <p:sldId id="495" r:id="rId3"/>
    <p:sldId id="496" r:id="rId4"/>
    <p:sldId id="497" r:id="rId5"/>
    <p:sldId id="405" r:id="rId6"/>
    <p:sldId id="359" r:id="rId7"/>
    <p:sldId id="414" r:id="rId8"/>
    <p:sldId id="346" r:id="rId9"/>
    <p:sldId id="343" r:id="rId10"/>
    <p:sldId id="345" r:id="rId11"/>
    <p:sldId id="400" r:id="rId12"/>
    <p:sldId id="484" r:id="rId13"/>
    <p:sldId id="468" r:id="rId14"/>
    <p:sldId id="396" r:id="rId15"/>
    <p:sldId id="365" r:id="rId16"/>
    <p:sldId id="492" r:id="rId17"/>
    <p:sldId id="486" r:id="rId18"/>
    <p:sldId id="493" r:id="rId19"/>
    <p:sldId id="485" r:id="rId20"/>
    <p:sldId id="494" r:id="rId21"/>
    <p:sldId id="498" r:id="rId22"/>
    <p:sldId id="499" r:id="rId23"/>
    <p:sldId id="529" r:id="rId24"/>
    <p:sldId id="530" r:id="rId25"/>
    <p:sldId id="527" r:id="rId26"/>
    <p:sldId id="528" r:id="rId27"/>
    <p:sldId id="526" r:id="rId28"/>
    <p:sldId id="422" r:id="rId29"/>
    <p:sldId id="515" r:id="rId30"/>
    <p:sldId id="516" r:id="rId31"/>
    <p:sldId id="513" r:id="rId32"/>
    <p:sldId id="517" r:id="rId33"/>
    <p:sldId id="430" r:id="rId34"/>
  </p:sldIdLst>
  <p:sldSz cx="9906000" cy="6858000" type="A4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94" autoAdjust="0"/>
  </p:normalViewPr>
  <p:slideViewPr>
    <p:cSldViewPr>
      <p:cViewPr varScale="1">
        <p:scale>
          <a:sx n="108" d="100"/>
          <a:sy n="108" d="100"/>
        </p:scale>
        <p:origin x="1446" y="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3.xml"/><Relationship Id="rId1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1365CD8-1A3C-45DD-B2A5-A146B9213FD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A24238A-A3F7-49E7-ACE3-BCA6F17B72CF}" type="datetimeFigureOut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0B42604-49E7-4CC5-8316-0AC9DC0C545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9313B07-FB18-472D-902B-C824B226AB79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900238" y="542925"/>
            <a:ext cx="3876675" cy="2684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3400425"/>
            <a:ext cx="6142037" cy="32242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B13B98E-ED06-420A-8ACB-F507A4BA9ED9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900238" y="542925"/>
            <a:ext cx="3876675" cy="2684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3400425"/>
            <a:ext cx="6142037" cy="32242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63"/>
            <a:ext cx="84201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0FDAF-67D6-43D6-8A58-A24652A779D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A7774-0862-44C2-90F8-7F88F568E33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42971" y="609600"/>
            <a:ext cx="6162675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5CA1B-85B4-4F83-AD04-4C1503BF79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BBD0-F513-463B-A639-D2946F61BF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38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AC244-DBA4-4272-97B3-D8C42782769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42953" y="19812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199" y="19812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4309F-9659-4084-9901-B62BDAAE16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96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96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993CE-94C7-4A8C-8AF8-207DFD41EA1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AD336-E205-440D-AD19-5C367E4987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CC491-1782-4809-8111-F89739A624E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499" y="273088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9C88A-0A1D-4A2D-A3DF-4276F5FBBC1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0BB0E-AC49-452C-BF3B-B17863EF33E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12E1F83-0244-457D-81D5-C34CD08ECA9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32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14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5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4.jpeg"/><Relationship Id="rId5" Type="http://schemas.openxmlformats.org/officeDocument/2006/relationships/image" Target="../media/image62.wmf"/><Relationship Id="rId4" Type="http://schemas.openxmlformats.org/officeDocument/2006/relationships/oleObject" Target="../embeddings/oleObject1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2.jpeg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23.png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2132857"/>
            <a:ext cx="9906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sz="2000" dirty="0">
                <a:solidFill>
                  <a:srgbClr val="3333FF"/>
                </a:solidFill>
              </a:rPr>
              <a:t>1</a:t>
            </a:r>
            <a:r>
              <a:rPr lang="en-US" sz="2000" dirty="0" smtClean="0">
                <a:solidFill>
                  <a:srgbClr val="3333FF"/>
                </a:solidFill>
              </a:rPr>
              <a:t>.-</a:t>
            </a:r>
            <a:r>
              <a:rPr lang="en-US" sz="2000" dirty="0" smtClean="0">
                <a:solidFill>
                  <a:srgbClr val="3333FF"/>
                </a:solidFill>
              </a:rPr>
              <a:t>Physics topics</a:t>
            </a:r>
            <a:r>
              <a:rPr lang="en-US" sz="2000" dirty="0" smtClean="0">
                <a:solidFill>
                  <a:srgbClr val="3333FF"/>
                </a:solidFill>
              </a:rPr>
              <a:t>: </a:t>
            </a:r>
            <a:r>
              <a:rPr lang="en-US" sz="2000" dirty="0">
                <a:solidFill>
                  <a:srgbClr val="3333FF"/>
                </a:solidFill>
              </a:rPr>
              <a:t>		</a:t>
            </a:r>
            <a:r>
              <a:rPr lang="en-US" sz="2000" dirty="0" smtClean="0">
                <a:solidFill>
                  <a:srgbClr val="3333FF"/>
                </a:solidFill>
              </a:rPr>
              <a:t>Investigation of structures </a:t>
            </a:r>
            <a:r>
              <a:rPr lang="en-US" sz="2000" dirty="0" smtClean="0">
                <a:solidFill>
                  <a:srgbClr val="3333FF"/>
                </a:solidFill>
              </a:rPr>
              <a:t>and interactions of hadrons</a:t>
            </a:r>
            <a:endParaRPr lang="en-US" sz="2000" dirty="0">
              <a:solidFill>
                <a:srgbClr val="3333FF"/>
              </a:solidFill>
            </a:endParaRPr>
          </a:p>
          <a:p>
            <a:pPr eaLnBrk="0" hangingPunct="0">
              <a:spcBef>
                <a:spcPct val="30000"/>
              </a:spcBef>
            </a:pPr>
            <a:r>
              <a:rPr lang="en-US" sz="2000" dirty="0">
                <a:solidFill>
                  <a:srgbClr val="3333FF"/>
                </a:solidFill>
              </a:rPr>
              <a:t>2.-Experimental setup   I:      	</a:t>
            </a:r>
            <a:r>
              <a:rPr lang="en-US" sz="2000" dirty="0" smtClean="0">
                <a:solidFill>
                  <a:srgbClr val="3333FF"/>
                </a:solidFill>
                <a:latin typeface="Symbol" panose="05050102010706020507" pitchFamily="18" charset="2"/>
              </a:rPr>
              <a:t>g</a:t>
            </a:r>
            <a:r>
              <a:rPr lang="en-US" sz="2000" dirty="0" smtClean="0">
                <a:solidFill>
                  <a:srgbClr val="3333FF"/>
                </a:solidFill>
              </a:rPr>
              <a:t>- beam and detector - Tagger </a:t>
            </a:r>
            <a:r>
              <a:rPr lang="en-US" sz="2000" dirty="0">
                <a:solidFill>
                  <a:srgbClr val="3333FF"/>
                </a:solidFill>
              </a:rPr>
              <a:t>+ </a:t>
            </a:r>
            <a:r>
              <a:rPr lang="en-US" sz="2000" dirty="0" smtClean="0">
                <a:solidFill>
                  <a:srgbClr val="3333FF"/>
                </a:solidFill>
              </a:rPr>
              <a:t>Crystal </a:t>
            </a:r>
            <a:r>
              <a:rPr lang="en-US" sz="2000" dirty="0" err="1" smtClean="0">
                <a:solidFill>
                  <a:srgbClr val="3333FF"/>
                </a:solidFill>
              </a:rPr>
              <a:t>Ball@MAMI</a:t>
            </a:r>
            <a:endParaRPr lang="en-US" sz="2000" dirty="0">
              <a:solidFill>
                <a:srgbClr val="3333FF"/>
              </a:solidFill>
            </a:endParaRPr>
          </a:p>
          <a:p>
            <a:pPr eaLnBrk="0" hangingPunct="0">
              <a:spcBef>
                <a:spcPct val="30000"/>
              </a:spcBef>
            </a:pPr>
            <a:r>
              <a:rPr lang="en-US" sz="2000" dirty="0">
                <a:solidFill>
                  <a:srgbClr val="3333FF"/>
                </a:solidFill>
              </a:rPr>
              <a:t>3.-Experimental setup  II:      	Frozen Spin Target</a:t>
            </a:r>
          </a:p>
          <a:p>
            <a:pPr eaLnBrk="0" hangingPunct="0">
              <a:spcBef>
                <a:spcPct val="30000"/>
              </a:spcBef>
            </a:pPr>
            <a:r>
              <a:rPr lang="en-US" sz="2000" dirty="0">
                <a:solidFill>
                  <a:srgbClr val="3333FF"/>
                </a:solidFill>
              </a:rPr>
              <a:t>4</a:t>
            </a:r>
            <a:r>
              <a:rPr lang="en-US" sz="2000" dirty="0" smtClean="0">
                <a:solidFill>
                  <a:srgbClr val="3333FF"/>
                </a:solidFill>
              </a:rPr>
              <a:t>.-</a:t>
            </a:r>
            <a:r>
              <a:rPr lang="en-US" sz="2000" dirty="0" smtClean="0">
                <a:solidFill>
                  <a:srgbClr val="3333FF"/>
                </a:solidFill>
              </a:rPr>
              <a:t>Experiments with FST:</a:t>
            </a:r>
            <a:r>
              <a:rPr lang="en-US" sz="2000" dirty="0">
                <a:solidFill>
                  <a:srgbClr val="3333FF"/>
                </a:solidFill>
              </a:rPr>
              <a:t>	</a:t>
            </a:r>
            <a:r>
              <a:rPr lang="en-US" sz="2000" dirty="0" smtClean="0">
                <a:solidFill>
                  <a:srgbClr val="3333FF"/>
                </a:solidFill>
              </a:rPr>
              <a:t>	Precision </a:t>
            </a:r>
            <a:r>
              <a:rPr lang="en-US" sz="2000" dirty="0">
                <a:solidFill>
                  <a:srgbClr val="3333FF"/>
                </a:solidFill>
              </a:rPr>
              <a:t>measurements of the Nucleons Excitations 					Determination of Fundamental  Properties</a:t>
            </a:r>
          </a:p>
          <a:p>
            <a:pPr eaLnBrk="0" hangingPunct="0">
              <a:spcBef>
                <a:spcPct val="30000"/>
              </a:spcBef>
            </a:pPr>
            <a:r>
              <a:rPr lang="en-US" sz="2000" dirty="0">
                <a:solidFill>
                  <a:srgbClr val="3333FF"/>
                </a:solidFill>
              </a:rPr>
              <a:t>				</a:t>
            </a:r>
          </a:p>
        </p:txBody>
      </p:sp>
      <p:pic>
        <p:nvPicPr>
          <p:cNvPr id="22531" name="Picture 3" descr="unikop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9527" y="0"/>
            <a:ext cx="48164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Line 6"/>
          <p:cNvSpPr>
            <a:spLocks noChangeShapeType="1"/>
          </p:cNvSpPr>
          <p:nvPr/>
        </p:nvSpPr>
        <p:spPr bwMode="auto">
          <a:xfrm>
            <a:off x="0" y="4941168"/>
            <a:ext cx="9906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22533" name="Picture 7" descr="kop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0"/>
            <a:ext cx="418623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5365752" y="223839"/>
            <a:ext cx="17129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800" b="1">
                <a:solidFill>
                  <a:srgbClr val="CCECFF"/>
                </a:solidFill>
              </a:rPr>
              <a:t>      </a:t>
            </a:r>
            <a:r>
              <a:rPr lang="en-GB" sz="1800" b="1">
                <a:solidFill>
                  <a:srgbClr val="CCECFF"/>
                </a:solidFill>
              </a:rPr>
              <a:t>Institut </a:t>
            </a:r>
            <a:endParaRPr lang="de-DE" sz="1800" b="1">
              <a:solidFill>
                <a:srgbClr val="CCECFF"/>
              </a:solidFill>
            </a:endParaRPr>
          </a:p>
          <a:p>
            <a:pPr eaLnBrk="0" hangingPunct="0"/>
            <a:r>
              <a:rPr lang="en-GB" sz="1800" b="1">
                <a:solidFill>
                  <a:srgbClr val="CCECFF"/>
                </a:solidFill>
              </a:rPr>
              <a:t>für Kernphysik</a:t>
            </a:r>
          </a:p>
        </p:txBody>
      </p:sp>
      <p:pic>
        <p:nvPicPr>
          <p:cNvPr id="22536" name="Picture 10" descr="mamilogo-transp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85200" y="0"/>
            <a:ext cx="13208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7" name="Group 22"/>
          <p:cNvGrpSpPr>
            <a:grpSpLocks/>
          </p:cNvGrpSpPr>
          <p:nvPr/>
        </p:nvGrpSpPr>
        <p:grpSpPr bwMode="auto">
          <a:xfrm>
            <a:off x="0" y="0"/>
            <a:ext cx="1588" cy="461963"/>
            <a:chOff x="0" y="0"/>
            <a:chExt cx="810" cy="461665"/>
          </a:xfrm>
        </p:grpSpPr>
        <p:sp>
          <p:nvSpPr>
            <p:cNvPr id="22540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81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22541" name="Group 21"/>
            <p:cNvGrpSpPr>
              <a:grpSpLocks/>
            </p:cNvGrpSpPr>
            <p:nvPr/>
          </p:nvGrpSpPr>
          <p:grpSpPr bwMode="auto">
            <a:xfrm>
              <a:off x="0" y="0"/>
              <a:ext cx="810" cy="461665"/>
              <a:chOff x="0" y="0"/>
              <a:chExt cx="810" cy="461665"/>
            </a:xfrm>
          </p:grpSpPr>
          <p:sp>
            <p:nvSpPr>
              <p:cNvPr id="22542" name="Rectangle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10" cy="0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3" name="Rectangle 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10" cy="461665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2538" name="Text Box 2"/>
          <p:cNvSpPr txBox="1">
            <a:spLocks noChangeArrowheads="1"/>
          </p:cNvSpPr>
          <p:nvPr/>
        </p:nvSpPr>
        <p:spPr bwMode="auto">
          <a:xfrm>
            <a:off x="0" y="5017096"/>
            <a:ext cx="9906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800" b="1" dirty="0" err="1" smtClean="0"/>
              <a:t>Dubna</a:t>
            </a:r>
            <a:r>
              <a:rPr lang="de-DE" sz="2800" b="1" dirty="0" smtClean="0"/>
              <a:t> 2018</a:t>
            </a:r>
            <a:endParaRPr lang="de-DE" sz="2000" dirty="0">
              <a:latin typeface="CMBX12"/>
            </a:endParaRPr>
          </a:p>
          <a:p>
            <a:pPr algn="ctr"/>
            <a:r>
              <a:rPr lang="de-DE" sz="2000" dirty="0" smtClean="0">
                <a:latin typeface="CMBX12"/>
              </a:rPr>
              <a:t> </a:t>
            </a:r>
            <a:r>
              <a:rPr lang="de-DE" sz="2000" dirty="0" smtClean="0">
                <a:latin typeface="CMBX12"/>
              </a:rPr>
              <a:t>March</a:t>
            </a:r>
            <a:r>
              <a:rPr lang="de-DE" sz="2000" dirty="0" smtClean="0">
                <a:latin typeface="CMBX12"/>
              </a:rPr>
              <a:t> 5</a:t>
            </a:r>
            <a:r>
              <a:rPr lang="de-DE" sz="2000" baseline="30000" dirty="0" smtClean="0">
                <a:latin typeface="CMBX12"/>
              </a:rPr>
              <a:t>th</a:t>
            </a:r>
            <a:r>
              <a:rPr lang="de-DE" sz="2000" dirty="0" smtClean="0">
                <a:latin typeface="CMBX12"/>
              </a:rPr>
              <a:t> </a:t>
            </a:r>
            <a:r>
              <a:rPr lang="de-DE" sz="2000" dirty="0">
                <a:latin typeface="CMBX12"/>
              </a:rPr>
              <a:t>- </a:t>
            </a:r>
            <a:r>
              <a:rPr lang="de-DE" sz="2000" dirty="0" smtClean="0">
                <a:latin typeface="CMBX12"/>
              </a:rPr>
              <a:t>9</a:t>
            </a:r>
            <a:r>
              <a:rPr lang="de-DE" sz="2000" baseline="30000" dirty="0" smtClean="0">
                <a:latin typeface="CMBX12"/>
              </a:rPr>
              <a:t>th</a:t>
            </a:r>
            <a:r>
              <a:rPr lang="de-DE" sz="2000" dirty="0" smtClean="0">
                <a:latin typeface="CMBX12"/>
              </a:rPr>
              <a:t> </a:t>
            </a:r>
            <a:endParaRPr lang="de-DE" sz="2000" dirty="0"/>
          </a:p>
          <a:p>
            <a:pPr algn="ctr"/>
            <a:r>
              <a:rPr lang="de-DE" sz="2000" dirty="0"/>
              <a:t>Andreas </a:t>
            </a:r>
            <a:r>
              <a:rPr lang="de-DE" sz="2000" dirty="0" smtClean="0"/>
              <a:t>Thomas</a:t>
            </a:r>
          </a:p>
          <a:p>
            <a:pPr algn="ctr"/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A2 </a:t>
            </a:r>
            <a:r>
              <a:rPr lang="de-DE" sz="2000" dirty="0" err="1" smtClean="0"/>
              <a:t>Collaboration</a:t>
            </a:r>
            <a:endParaRPr lang="de-DE" sz="2000" dirty="0"/>
          </a:p>
        </p:txBody>
      </p:sp>
      <p:sp>
        <p:nvSpPr>
          <p:cNvPr id="22539" name="Rectangle 3"/>
          <p:cNvSpPr>
            <a:spLocks noChangeArrowheads="1"/>
          </p:cNvSpPr>
          <p:nvPr/>
        </p:nvSpPr>
        <p:spPr bwMode="auto">
          <a:xfrm>
            <a:off x="47625" y="1214440"/>
            <a:ext cx="9858375" cy="459100"/>
          </a:xfrm>
          <a:prstGeom prst="rect">
            <a:avLst/>
          </a:prstGeom>
          <a:noFill/>
          <a:ln w="57150" cmpd="thickThin">
            <a:solidFill>
              <a:srgbClr val="00279F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A2 real photon facility at MAMI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9" name="Picture 2" descr="Cryostat_mainz 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8720" y="5134884"/>
            <a:ext cx="2698815" cy="166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a2logo light mi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1496615" cy="982777"/>
          </a:xfrm>
          <a:prstGeom prst="rect">
            <a:avLst/>
          </a:prstGeom>
          <a:noFill/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3"/>
          <a:stretch/>
        </p:blipFill>
        <p:spPr>
          <a:xfrm>
            <a:off x="16018" y="4279159"/>
            <a:ext cx="2862064" cy="26242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2222501" y="0"/>
            <a:ext cx="553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u="sng" dirty="0" err="1" smtClean="0">
                <a:solidFill>
                  <a:srgbClr val="FF0000"/>
                </a:solidFill>
              </a:rPr>
              <a:t>Polarized</a:t>
            </a:r>
            <a:r>
              <a:rPr lang="de-DE" u="sng" dirty="0" smtClean="0">
                <a:solidFill>
                  <a:srgbClr val="FF0000"/>
                </a:solidFill>
              </a:rPr>
              <a:t> </a:t>
            </a:r>
            <a:r>
              <a:rPr lang="de-DE" u="sng" dirty="0">
                <a:solidFill>
                  <a:srgbClr val="FF0000"/>
                </a:solidFill>
              </a:rPr>
              <a:t>Photons @ MAMI C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5810250" y="4000500"/>
            <a:ext cx="3714750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E</a:t>
            </a:r>
            <a:r>
              <a:rPr lang="de-DE" baseline="-25000">
                <a:latin typeface="Symbol" pitchFamily="18" charset="2"/>
              </a:rPr>
              <a:t>g</a:t>
            </a:r>
            <a:r>
              <a:rPr lang="de-DE"/>
              <a:t>	=  75 ... 1480 MeV</a:t>
            </a:r>
          </a:p>
          <a:p>
            <a:r>
              <a:rPr lang="de-DE">
                <a:latin typeface="Symbol" pitchFamily="18" charset="2"/>
              </a:rPr>
              <a:t>D</a:t>
            </a:r>
            <a:r>
              <a:rPr lang="de-DE"/>
              <a:t>E</a:t>
            </a:r>
            <a:r>
              <a:rPr lang="de-DE" baseline="-25000">
                <a:latin typeface="Symbol" pitchFamily="18" charset="2"/>
              </a:rPr>
              <a:t>g</a:t>
            </a:r>
            <a:r>
              <a:rPr lang="de-DE"/>
              <a:t>	=  4 MeV</a:t>
            </a:r>
          </a:p>
          <a:p>
            <a:r>
              <a:rPr lang="de-DE"/>
              <a:t>N</a:t>
            </a:r>
            <a:r>
              <a:rPr lang="de-DE" baseline="-25000">
                <a:latin typeface="Symbol" pitchFamily="18" charset="2"/>
              </a:rPr>
              <a:t>g</a:t>
            </a:r>
            <a:r>
              <a:rPr lang="de-DE"/>
              <a:t>	=  2 </a:t>
            </a:r>
            <a:r>
              <a:rPr lang="de-DE" baseline="30000"/>
              <a:t>.</a:t>
            </a:r>
            <a:r>
              <a:rPr lang="de-DE"/>
              <a:t> 10</a:t>
            </a:r>
            <a:r>
              <a:rPr lang="de-DE" baseline="30000"/>
              <a:t>5</a:t>
            </a:r>
            <a:r>
              <a:rPr lang="de-DE"/>
              <a:t> s</a:t>
            </a:r>
            <a:r>
              <a:rPr lang="de-DE" baseline="30000"/>
              <a:t>-1</a:t>
            </a:r>
            <a:r>
              <a:rPr lang="de-DE"/>
              <a:t> MeV</a:t>
            </a:r>
            <a:r>
              <a:rPr lang="de-DE" baseline="30000"/>
              <a:t>-1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57188"/>
            <a:ext cx="98536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724277"/>
            <a:ext cx="48482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feld 8"/>
          <p:cNvSpPr txBox="1">
            <a:spLocks noChangeArrowheads="1"/>
          </p:cNvSpPr>
          <p:nvPr/>
        </p:nvSpPr>
        <p:spPr bwMode="auto">
          <a:xfrm>
            <a:off x="2952751" y="4929188"/>
            <a:ext cx="1714500" cy="12003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dirty="0" err="1"/>
              <a:t>Circular</a:t>
            </a:r>
            <a:r>
              <a:rPr lang="de-DE" dirty="0"/>
              <a:t> </a:t>
            </a:r>
          </a:p>
          <a:p>
            <a:pPr algn="r"/>
            <a:r>
              <a:rPr lang="de-DE" dirty="0" err="1" smtClean="0"/>
              <a:t>Polarization</a:t>
            </a:r>
            <a:endParaRPr lang="de-DE" dirty="0"/>
          </a:p>
          <a:p>
            <a:pPr algn="r"/>
            <a:r>
              <a:rPr lang="de-DE" dirty="0"/>
              <a:t>Transfer</a:t>
            </a:r>
            <a:endParaRPr lang="en-US" dirty="0"/>
          </a:p>
        </p:txBody>
      </p:sp>
      <p:sp>
        <p:nvSpPr>
          <p:cNvPr id="4105" name="Textfeld 9"/>
          <p:cNvSpPr txBox="1">
            <a:spLocks noChangeArrowheads="1"/>
          </p:cNvSpPr>
          <p:nvPr/>
        </p:nvSpPr>
        <p:spPr bwMode="auto">
          <a:xfrm>
            <a:off x="7881938" y="571500"/>
            <a:ext cx="1714500" cy="156966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dirty="0"/>
              <a:t>Linear</a:t>
            </a:r>
          </a:p>
          <a:p>
            <a:pPr algn="r"/>
            <a:r>
              <a:rPr lang="de-DE" dirty="0" err="1" smtClean="0"/>
              <a:t>Polarization</a:t>
            </a:r>
            <a:endParaRPr lang="de-DE" dirty="0"/>
          </a:p>
          <a:p>
            <a:pPr algn="r"/>
            <a:endParaRPr lang="de-DE" dirty="0"/>
          </a:p>
          <a:p>
            <a:pPr algn="r"/>
            <a:endParaRPr lang="de-DE" dirty="0"/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666751" y="3786190"/>
          <a:ext cx="300037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" name="Formel" r:id="rId5" imgW="1574640" imgH="253800" progId="Equation.3">
                  <p:embed/>
                </p:oleObj>
              </mc:Choice>
              <mc:Fallback>
                <p:oleObj name="Formel" r:id="rId5" imgW="1574640" imgH="253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1" y="3786190"/>
                        <a:ext cx="3000375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953376" y="1428752"/>
          <a:ext cx="15811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" name="Formel" r:id="rId7" imgW="698400" imgH="253800" progId="Equation.3">
                  <p:embed/>
                </p:oleObj>
              </mc:Choice>
              <mc:Fallback>
                <p:oleObj name="Formel" r:id="rId7" imgW="69840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76" y="1428752"/>
                        <a:ext cx="1581150" cy="530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5881689" y="5572125"/>
            <a:ext cx="411162" cy="247650"/>
          </a:xfrm>
          <a:prstGeom prst="rightArrow">
            <a:avLst>
              <a:gd name="adj1" fmla="val 41833"/>
              <a:gd name="adj2" fmla="val 84596"/>
            </a:avLst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6381750" y="5500688"/>
            <a:ext cx="3143251" cy="8302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/>
              <a:t>High </a:t>
            </a:r>
            <a:r>
              <a:rPr lang="de-DE" dirty="0" err="1" smtClean="0"/>
              <a:t>Polarization</a:t>
            </a:r>
            <a:endParaRPr lang="de-DE" dirty="0"/>
          </a:p>
          <a:p>
            <a:r>
              <a:rPr lang="de-DE" dirty="0"/>
              <a:t>High Photon </a:t>
            </a:r>
            <a:r>
              <a:rPr lang="de-DE" dirty="0" err="1"/>
              <a:t>Flux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B_sch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01" y="1314450"/>
            <a:ext cx="66040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32" name="AutoShape 20"/>
          <p:cNvSpPr>
            <a:spLocks noChangeArrowheads="1"/>
          </p:cNvSpPr>
          <p:nvPr/>
        </p:nvSpPr>
        <p:spPr bwMode="auto">
          <a:xfrm>
            <a:off x="4795838" y="3068638"/>
            <a:ext cx="625476" cy="576262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1" y="601980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1987550" y="260350"/>
            <a:ext cx="554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u="sng">
                <a:solidFill>
                  <a:srgbClr val="FF0000"/>
                </a:solidFill>
              </a:rPr>
              <a:t>4</a:t>
            </a:r>
            <a:r>
              <a:rPr lang="de-DE" u="sng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de-DE" u="sng">
                <a:solidFill>
                  <a:srgbClr val="FF0000"/>
                </a:solidFill>
              </a:rPr>
              <a:t> photon Spectrometer @ MAMI</a:t>
            </a:r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2" y="981077"/>
            <a:ext cx="332581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u="sng"/>
              <a:t>TAPS:</a:t>
            </a:r>
          </a:p>
          <a:p>
            <a:r>
              <a:rPr lang="de-DE"/>
              <a:t>366 BaF</a:t>
            </a:r>
            <a:r>
              <a:rPr lang="de-DE" baseline="-25000"/>
              <a:t>2</a:t>
            </a:r>
            <a:r>
              <a:rPr lang="de-DE"/>
              <a:t> detectors</a:t>
            </a:r>
          </a:p>
          <a:p>
            <a:r>
              <a:rPr lang="de-DE"/>
              <a:t>72 PbWO</a:t>
            </a:r>
            <a:r>
              <a:rPr lang="de-DE" baseline="-25000"/>
              <a:t>4</a:t>
            </a:r>
            <a:r>
              <a:rPr lang="de-DE"/>
              <a:t> detectors</a:t>
            </a:r>
          </a:p>
          <a:p>
            <a:r>
              <a:rPr lang="de-DE"/>
              <a:t>Max. kin. energy:</a:t>
            </a:r>
          </a:p>
          <a:p>
            <a:r>
              <a:rPr lang="en-GB">
                <a:latin typeface="Symbol" pitchFamily="18" charset="2"/>
              </a:rPr>
              <a:t>p</a:t>
            </a:r>
            <a:r>
              <a:rPr lang="en-GB" baseline="30000"/>
              <a:t>+-</a:t>
            </a:r>
            <a:r>
              <a:rPr lang="en-GB"/>
              <a:t> : 180 MeV</a:t>
            </a:r>
          </a:p>
          <a:p>
            <a:r>
              <a:rPr lang="en-GB"/>
              <a:t>K</a:t>
            </a:r>
            <a:r>
              <a:rPr lang="en-GB" baseline="30000"/>
              <a:t>+-</a:t>
            </a:r>
            <a:r>
              <a:rPr lang="en-GB"/>
              <a:t> : 280 MeV</a:t>
            </a:r>
          </a:p>
          <a:p>
            <a:r>
              <a:rPr lang="en-GB"/>
              <a:t>P :   360 MeV</a:t>
            </a:r>
          </a:p>
        </p:txBody>
      </p:sp>
      <p:sp>
        <p:nvSpPr>
          <p:cNvPr id="29703" name="Text Box 5"/>
          <p:cNvSpPr txBox="1">
            <a:spLocks noChangeArrowheads="1"/>
          </p:cNvSpPr>
          <p:nvPr/>
        </p:nvSpPr>
        <p:spPr bwMode="auto">
          <a:xfrm>
            <a:off x="7321550" y="1052513"/>
            <a:ext cx="25844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u="sng"/>
              <a:t>Crystal Ball:</a:t>
            </a:r>
          </a:p>
          <a:p>
            <a:r>
              <a:rPr lang="de-DE"/>
              <a:t>672 NaJ detectors</a:t>
            </a:r>
          </a:p>
          <a:p>
            <a:r>
              <a:rPr lang="de-DE"/>
              <a:t>Max. kin. energy:</a:t>
            </a:r>
          </a:p>
          <a:p>
            <a:r>
              <a:rPr lang="en-GB">
                <a:latin typeface="Symbol" pitchFamily="18" charset="2"/>
              </a:rPr>
              <a:t>m</a:t>
            </a:r>
            <a:r>
              <a:rPr lang="en-GB" baseline="30000"/>
              <a:t>+- </a:t>
            </a:r>
            <a:r>
              <a:rPr lang="en-GB"/>
              <a:t> : 233MeV</a:t>
            </a:r>
          </a:p>
          <a:p>
            <a:r>
              <a:rPr lang="en-GB">
                <a:latin typeface="Symbol" pitchFamily="18" charset="2"/>
              </a:rPr>
              <a:t>p</a:t>
            </a:r>
            <a:r>
              <a:rPr lang="en-GB" baseline="30000"/>
              <a:t>+-</a:t>
            </a:r>
            <a:r>
              <a:rPr lang="en-GB"/>
              <a:t> :  240 MeV</a:t>
            </a:r>
          </a:p>
          <a:p>
            <a:r>
              <a:rPr lang="en-GB"/>
              <a:t>K</a:t>
            </a:r>
            <a:r>
              <a:rPr lang="en-GB" baseline="30000"/>
              <a:t>+-</a:t>
            </a:r>
            <a:r>
              <a:rPr lang="en-GB"/>
              <a:t> : 341 MeV</a:t>
            </a:r>
          </a:p>
          <a:p>
            <a:r>
              <a:rPr lang="en-GB"/>
              <a:t>P :   425 MeV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6980239" y="4076702"/>
            <a:ext cx="2925762" cy="2670175"/>
            <a:chOff x="4059" y="2568"/>
            <a:chExt cx="1701" cy="1682"/>
          </a:xfrm>
        </p:grpSpPr>
        <p:sp>
          <p:nvSpPr>
            <p:cNvPr id="29732" name="Text Box 6"/>
            <p:cNvSpPr txBox="1">
              <a:spLocks noChangeArrowheads="1"/>
            </p:cNvSpPr>
            <p:nvPr/>
          </p:nvSpPr>
          <p:spPr bwMode="auto">
            <a:xfrm>
              <a:off x="4059" y="2568"/>
              <a:ext cx="1701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b="1" u="sng"/>
                <a:t>Vertex detector:</a:t>
              </a:r>
            </a:p>
            <a:p>
              <a:r>
                <a:rPr lang="de-DE"/>
                <a:t>2 Cylindr. MWPCs</a:t>
              </a:r>
            </a:p>
            <a:p>
              <a:r>
                <a:rPr lang="de-DE"/>
                <a:t>480 wires, 320stripes</a:t>
              </a:r>
              <a:endParaRPr lang="en-GB"/>
            </a:p>
          </p:txBody>
        </p:sp>
        <p:sp>
          <p:nvSpPr>
            <p:cNvPr id="29733" name="Text Box 7"/>
            <p:cNvSpPr txBox="1">
              <a:spLocks noChangeArrowheads="1"/>
            </p:cNvSpPr>
            <p:nvPr/>
          </p:nvSpPr>
          <p:spPr bwMode="auto">
            <a:xfrm>
              <a:off x="4059" y="3494"/>
              <a:ext cx="1701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b="1" u="sng"/>
                <a:t>PID detector:</a:t>
              </a:r>
            </a:p>
            <a:p>
              <a:r>
                <a:rPr lang="en-GB"/>
                <a:t>24 thin plastic detectors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 rot="8564933">
            <a:off x="6591300" y="1773238"/>
            <a:ext cx="1560514" cy="144462"/>
            <a:chOff x="4315" y="3696"/>
            <a:chExt cx="885" cy="144"/>
          </a:xfrm>
        </p:grpSpPr>
        <p:sp>
          <p:nvSpPr>
            <p:cNvPr id="29730" name="Freeform 9"/>
            <p:cNvSpPr>
              <a:spLocks/>
            </p:cNvSpPr>
            <p:nvPr/>
          </p:nvSpPr>
          <p:spPr bwMode="auto">
            <a:xfrm>
              <a:off x="4315" y="3696"/>
              <a:ext cx="752" cy="144"/>
            </a:xfrm>
            <a:custGeom>
              <a:avLst/>
              <a:gdLst>
                <a:gd name="T0" fmla="*/ 0 w 544"/>
                <a:gd name="T1" fmla="*/ 133 h 114"/>
                <a:gd name="T2" fmla="*/ 100 w 544"/>
                <a:gd name="T3" fmla="*/ 1 h 114"/>
                <a:gd name="T4" fmla="*/ 199 w 544"/>
                <a:gd name="T5" fmla="*/ 143 h 114"/>
                <a:gd name="T6" fmla="*/ 282 w 544"/>
                <a:gd name="T7" fmla="*/ 6 h 114"/>
                <a:gd name="T8" fmla="*/ 393 w 544"/>
                <a:gd name="T9" fmla="*/ 133 h 114"/>
                <a:gd name="T10" fmla="*/ 476 w 544"/>
                <a:gd name="T11" fmla="*/ 11 h 114"/>
                <a:gd name="T12" fmla="*/ 564 w 544"/>
                <a:gd name="T13" fmla="*/ 133 h 114"/>
                <a:gd name="T14" fmla="*/ 647 w 544"/>
                <a:gd name="T15" fmla="*/ 11 h 114"/>
                <a:gd name="T16" fmla="*/ 752 w 544"/>
                <a:gd name="T17" fmla="*/ 67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4"/>
                <a:gd name="T28" fmla="*/ 0 h 114"/>
                <a:gd name="T29" fmla="*/ 544 w 544"/>
                <a:gd name="T30" fmla="*/ 114 h 1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4" h="114">
                  <a:moveTo>
                    <a:pt x="0" y="105"/>
                  </a:moveTo>
                  <a:cubicBezTo>
                    <a:pt x="24" y="52"/>
                    <a:pt x="48" y="0"/>
                    <a:pt x="72" y="1"/>
                  </a:cubicBezTo>
                  <a:cubicBezTo>
                    <a:pt x="96" y="2"/>
                    <a:pt x="122" y="112"/>
                    <a:pt x="144" y="113"/>
                  </a:cubicBezTo>
                  <a:cubicBezTo>
                    <a:pt x="166" y="114"/>
                    <a:pt x="181" y="6"/>
                    <a:pt x="204" y="5"/>
                  </a:cubicBezTo>
                  <a:cubicBezTo>
                    <a:pt x="227" y="4"/>
                    <a:pt x="261" y="104"/>
                    <a:pt x="284" y="105"/>
                  </a:cubicBezTo>
                  <a:cubicBezTo>
                    <a:pt x="307" y="106"/>
                    <a:pt x="323" y="9"/>
                    <a:pt x="344" y="9"/>
                  </a:cubicBezTo>
                  <a:cubicBezTo>
                    <a:pt x="365" y="9"/>
                    <a:pt x="387" y="105"/>
                    <a:pt x="408" y="105"/>
                  </a:cubicBezTo>
                  <a:cubicBezTo>
                    <a:pt x="429" y="105"/>
                    <a:pt x="445" y="18"/>
                    <a:pt x="468" y="9"/>
                  </a:cubicBezTo>
                  <a:cubicBezTo>
                    <a:pt x="491" y="0"/>
                    <a:pt x="531" y="48"/>
                    <a:pt x="544" y="53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731" name="Line 10"/>
            <p:cNvSpPr>
              <a:spLocks noChangeShapeType="1"/>
            </p:cNvSpPr>
            <p:nvPr/>
          </p:nvSpPr>
          <p:spPr bwMode="auto">
            <a:xfrm>
              <a:off x="5062" y="3773"/>
              <a:ext cx="138" cy="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66923" name="Oval 11"/>
          <p:cNvSpPr>
            <a:spLocks noChangeArrowheads="1"/>
          </p:cNvSpPr>
          <p:nvPr/>
        </p:nvSpPr>
        <p:spPr bwMode="auto">
          <a:xfrm>
            <a:off x="5040313" y="3265488"/>
            <a:ext cx="1571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641850" y="5949950"/>
            <a:ext cx="4524375" cy="973138"/>
            <a:chOff x="2699" y="3748"/>
            <a:chExt cx="2631" cy="613"/>
          </a:xfrm>
        </p:grpSpPr>
        <p:grpSp>
          <p:nvGrpSpPr>
            <p:cNvPr id="29724" name="Group 16"/>
            <p:cNvGrpSpPr>
              <a:grpSpLocks/>
            </p:cNvGrpSpPr>
            <p:nvPr/>
          </p:nvGrpSpPr>
          <p:grpSpPr bwMode="auto">
            <a:xfrm>
              <a:off x="2699" y="3748"/>
              <a:ext cx="2631" cy="408"/>
              <a:chOff x="2699" y="3748"/>
              <a:chExt cx="2631" cy="408"/>
            </a:xfrm>
          </p:grpSpPr>
          <p:sp>
            <p:nvSpPr>
              <p:cNvPr id="29727" name="Text Box 12"/>
              <p:cNvSpPr txBox="1">
                <a:spLocks noChangeArrowheads="1"/>
              </p:cNvSpPr>
              <p:nvPr/>
            </p:nvSpPr>
            <p:spPr bwMode="auto">
              <a:xfrm>
                <a:off x="2699" y="3748"/>
                <a:ext cx="2631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>
                    <a:latin typeface="Symbol" pitchFamily="18" charset="2"/>
                  </a:rPr>
                  <a:t>g</a:t>
                </a:r>
                <a:r>
                  <a:rPr lang="de-DE"/>
                  <a:t>p</a:t>
                </a:r>
                <a:r>
                  <a:rPr lang="de-DE">
                    <a:latin typeface="Symbol" pitchFamily="18" charset="2"/>
                  </a:rPr>
                  <a:t> </a:t>
                </a:r>
                <a:r>
                  <a:rPr lang="de-DE">
                    <a:latin typeface="Symbol" pitchFamily="18" charset="2"/>
                    <a:sym typeface="Wingdings" pitchFamily="2" charset="2"/>
                  </a:rPr>
                  <a:t> </a:t>
                </a:r>
                <a:r>
                  <a:rPr lang="de-DE">
                    <a:sym typeface="Wingdings" pitchFamily="2" charset="2"/>
                  </a:rPr>
                  <a:t>S</a:t>
                </a:r>
                <a:r>
                  <a:rPr lang="de-DE">
                    <a:latin typeface="Symbol" pitchFamily="18" charset="2"/>
                    <a:sym typeface="Wingdings" pitchFamily="2" charset="2"/>
                  </a:rPr>
                  <a:t>11  </a:t>
                </a:r>
                <a:r>
                  <a:rPr lang="de-DE">
                    <a:sym typeface="Wingdings" pitchFamily="2" charset="2"/>
                  </a:rPr>
                  <a:t>p</a:t>
                </a:r>
                <a:r>
                  <a:rPr lang="de-DE">
                    <a:latin typeface="Symbol" pitchFamily="18" charset="2"/>
                    <a:sym typeface="Wingdings" pitchFamily="2" charset="2"/>
                  </a:rPr>
                  <a:t>h </a:t>
                </a:r>
                <a:endParaRPr lang="de-DE">
                  <a:latin typeface="Symbol" pitchFamily="18" charset="2"/>
                </a:endParaRPr>
              </a:p>
            </p:txBody>
          </p:sp>
          <p:sp>
            <p:nvSpPr>
              <p:cNvPr id="29728" name="Line 14"/>
              <p:cNvSpPr>
                <a:spLocks noChangeShapeType="1"/>
              </p:cNvSpPr>
              <p:nvPr/>
            </p:nvSpPr>
            <p:spPr bwMode="auto">
              <a:xfrm>
                <a:off x="3787" y="402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729" name="Line 15"/>
              <p:cNvSpPr>
                <a:spLocks noChangeShapeType="1"/>
              </p:cNvSpPr>
              <p:nvPr/>
            </p:nvSpPr>
            <p:spPr bwMode="auto">
              <a:xfrm>
                <a:off x="4150" y="4156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9725" name="Text Box 17"/>
            <p:cNvSpPr txBox="1">
              <a:spLocks noChangeArrowheads="1"/>
            </p:cNvSpPr>
            <p:nvPr/>
          </p:nvSpPr>
          <p:spPr bwMode="auto">
            <a:xfrm>
              <a:off x="4059" y="3884"/>
              <a:ext cx="95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>
                  <a:latin typeface="Symbol" pitchFamily="18" charset="2"/>
                </a:rPr>
                <a:t>p</a:t>
              </a:r>
              <a:r>
                <a:rPr lang="de-DE" baseline="30000">
                  <a:latin typeface="Symbol" pitchFamily="18" charset="2"/>
                </a:rPr>
                <a:t>0</a:t>
              </a:r>
              <a:r>
                <a:rPr lang="de-DE">
                  <a:latin typeface="Symbol" pitchFamily="18" charset="2"/>
                </a:rPr>
                <a:t>p</a:t>
              </a:r>
              <a:r>
                <a:rPr lang="de-DE" baseline="30000">
                  <a:latin typeface="Symbol" pitchFamily="18" charset="2"/>
                </a:rPr>
                <a:t>0</a:t>
              </a:r>
              <a:r>
                <a:rPr lang="de-DE">
                  <a:latin typeface="Symbol" pitchFamily="18" charset="2"/>
                </a:rPr>
                <a:t>p</a:t>
              </a:r>
              <a:r>
                <a:rPr lang="de-DE" baseline="30000">
                  <a:latin typeface="Symbol" pitchFamily="18" charset="2"/>
                </a:rPr>
                <a:t>0</a:t>
              </a:r>
            </a:p>
          </p:txBody>
        </p:sp>
        <p:sp>
          <p:nvSpPr>
            <p:cNvPr id="29726" name="Text Box 18"/>
            <p:cNvSpPr txBox="1">
              <a:spLocks noChangeArrowheads="1"/>
            </p:cNvSpPr>
            <p:nvPr/>
          </p:nvSpPr>
          <p:spPr bwMode="auto">
            <a:xfrm>
              <a:off x="4377" y="4070"/>
              <a:ext cx="90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>
                  <a:latin typeface="Symbol" pitchFamily="18" charset="2"/>
                </a:rPr>
                <a:t>gggggg</a:t>
              </a:r>
            </a:p>
          </p:txBody>
        </p:sp>
      </p:grpSp>
      <p:sp>
        <p:nvSpPr>
          <p:cNvPr id="29708" name="Line 27"/>
          <p:cNvSpPr>
            <a:spLocks noChangeShapeType="1"/>
          </p:cNvSpPr>
          <p:nvPr/>
        </p:nvSpPr>
        <p:spPr bwMode="auto">
          <a:xfrm flipV="1">
            <a:off x="6356350" y="4005263"/>
            <a:ext cx="157164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457450" y="1557339"/>
            <a:ext cx="4446588" cy="4103687"/>
            <a:chOff x="1429" y="981"/>
            <a:chExt cx="2585" cy="2585"/>
          </a:xfrm>
        </p:grpSpPr>
        <p:grpSp>
          <p:nvGrpSpPr>
            <p:cNvPr id="29710" name="Group 29"/>
            <p:cNvGrpSpPr>
              <a:grpSpLocks/>
            </p:cNvGrpSpPr>
            <p:nvPr/>
          </p:nvGrpSpPr>
          <p:grpSpPr bwMode="auto">
            <a:xfrm>
              <a:off x="1429" y="981"/>
              <a:ext cx="2585" cy="2585"/>
              <a:chOff x="1429" y="981"/>
              <a:chExt cx="2585" cy="2585"/>
            </a:xfrm>
          </p:grpSpPr>
          <p:sp>
            <p:nvSpPr>
              <p:cNvPr id="29717" name="Freeform 21"/>
              <p:cNvSpPr>
                <a:spLocks/>
              </p:cNvSpPr>
              <p:nvPr/>
            </p:nvSpPr>
            <p:spPr bwMode="auto">
              <a:xfrm>
                <a:off x="1429" y="2341"/>
                <a:ext cx="317" cy="273"/>
              </a:xfrm>
              <a:custGeom>
                <a:avLst/>
                <a:gdLst>
                  <a:gd name="T0" fmla="*/ 45 w 317"/>
                  <a:gd name="T1" fmla="*/ 137 h 273"/>
                  <a:gd name="T2" fmla="*/ 0 w 317"/>
                  <a:gd name="T3" fmla="*/ 182 h 273"/>
                  <a:gd name="T4" fmla="*/ 45 w 317"/>
                  <a:gd name="T5" fmla="*/ 273 h 273"/>
                  <a:gd name="T6" fmla="*/ 90 w 317"/>
                  <a:gd name="T7" fmla="*/ 273 h 273"/>
                  <a:gd name="T8" fmla="*/ 317 w 317"/>
                  <a:gd name="T9" fmla="*/ 137 h 273"/>
                  <a:gd name="T10" fmla="*/ 317 w 317"/>
                  <a:gd name="T11" fmla="*/ 0 h 273"/>
                  <a:gd name="T12" fmla="*/ 45 w 317"/>
                  <a:gd name="T13" fmla="*/ 137 h 2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7"/>
                  <a:gd name="T22" fmla="*/ 0 h 273"/>
                  <a:gd name="T23" fmla="*/ 317 w 317"/>
                  <a:gd name="T24" fmla="*/ 273 h 2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7" h="273">
                    <a:moveTo>
                      <a:pt x="45" y="137"/>
                    </a:moveTo>
                    <a:lnTo>
                      <a:pt x="0" y="182"/>
                    </a:lnTo>
                    <a:lnTo>
                      <a:pt x="45" y="273"/>
                    </a:lnTo>
                    <a:lnTo>
                      <a:pt x="90" y="273"/>
                    </a:lnTo>
                    <a:lnTo>
                      <a:pt x="317" y="137"/>
                    </a:lnTo>
                    <a:lnTo>
                      <a:pt x="317" y="0"/>
                    </a:lnTo>
                    <a:lnTo>
                      <a:pt x="45" y="13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718" name="Freeform 22"/>
              <p:cNvSpPr>
                <a:spLocks/>
              </p:cNvSpPr>
              <p:nvPr/>
            </p:nvSpPr>
            <p:spPr bwMode="auto">
              <a:xfrm>
                <a:off x="2336" y="1616"/>
                <a:ext cx="499" cy="317"/>
              </a:xfrm>
              <a:custGeom>
                <a:avLst/>
                <a:gdLst>
                  <a:gd name="T0" fmla="*/ 136 w 499"/>
                  <a:gd name="T1" fmla="*/ 226 h 317"/>
                  <a:gd name="T2" fmla="*/ 499 w 499"/>
                  <a:gd name="T3" fmla="*/ 317 h 317"/>
                  <a:gd name="T4" fmla="*/ 499 w 499"/>
                  <a:gd name="T5" fmla="*/ 272 h 317"/>
                  <a:gd name="T6" fmla="*/ 181 w 499"/>
                  <a:gd name="T7" fmla="*/ 0 h 317"/>
                  <a:gd name="T8" fmla="*/ 0 w 499"/>
                  <a:gd name="T9" fmla="*/ 136 h 317"/>
                  <a:gd name="T10" fmla="*/ 136 w 499"/>
                  <a:gd name="T11" fmla="*/ 226 h 3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9"/>
                  <a:gd name="T19" fmla="*/ 0 h 317"/>
                  <a:gd name="T20" fmla="*/ 499 w 499"/>
                  <a:gd name="T21" fmla="*/ 317 h 3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9" h="317">
                    <a:moveTo>
                      <a:pt x="136" y="226"/>
                    </a:moveTo>
                    <a:lnTo>
                      <a:pt x="499" y="317"/>
                    </a:lnTo>
                    <a:lnTo>
                      <a:pt x="499" y="272"/>
                    </a:lnTo>
                    <a:lnTo>
                      <a:pt x="181" y="0"/>
                    </a:lnTo>
                    <a:lnTo>
                      <a:pt x="0" y="136"/>
                    </a:lnTo>
                    <a:lnTo>
                      <a:pt x="136" y="22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719" name="Freeform 23"/>
              <p:cNvSpPr>
                <a:spLocks/>
              </p:cNvSpPr>
              <p:nvPr/>
            </p:nvSpPr>
            <p:spPr bwMode="auto">
              <a:xfrm>
                <a:off x="2971" y="981"/>
                <a:ext cx="227" cy="680"/>
              </a:xfrm>
              <a:custGeom>
                <a:avLst/>
                <a:gdLst>
                  <a:gd name="T0" fmla="*/ 45 w 227"/>
                  <a:gd name="T1" fmla="*/ 635 h 680"/>
                  <a:gd name="T2" fmla="*/ 0 w 227"/>
                  <a:gd name="T3" fmla="*/ 45 h 680"/>
                  <a:gd name="T4" fmla="*/ 136 w 227"/>
                  <a:gd name="T5" fmla="*/ 0 h 680"/>
                  <a:gd name="T6" fmla="*/ 227 w 227"/>
                  <a:gd name="T7" fmla="*/ 45 h 680"/>
                  <a:gd name="T8" fmla="*/ 136 w 227"/>
                  <a:gd name="T9" fmla="*/ 680 h 680"/>
                  <a:gd name="T10" fmla="*/ 45 w 227"/>
                  <a:gd name="T11" fmla="*/ 635 h 6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7"/>
                  <a:gd name="T19" fmla="*/ 0 h 680"/>
                  <a:gd name="T20" fmla="*/ 227 w 227"/>
                  <a:gd name="T21" fmla="*/ 680 h 6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7" h="680">
                    <a:moveTo>
                      <a:pt x="45" y="635"/>
                    </a:moveTo>
                    <a:lnTo>
                      <a:pt x="0" y="45"/>
                    </a:lnTo>
                    <a:lnTo>
                      <a:pt x="136" y="0"/>
                    </a:lnTo>
                    <a:lnTo>
                      <a:pt x="227" y="45"/>
                    </a:lnTo>
                    <a:lnTo>
                      <a:pt x="136" y="680"/>
                    </a:lnTo>
                    <a:lnTo>
                      <a:pt x="45" y="63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720" name="Freeform 24"/>
              <p:cNvSpPr>
                <a:spLocks/>
              </p:cNvSpPr>
              <p:nvPr/>
            </p:nvSpPr>
            <p:spPr bwMode="auto">
              <a:xfrm>
                <a:off x="2971" y="1752"/>
                <a:ext cx="45" cy="45"/>
              </a:xfrm>
              <a:custGeom>
                <a:avLst/>
                <a:gdLst>
                  <a:gd name="T0" fmla="*/ 0 w 45"/>
                  <a:gd name="T1" fmla="*/ 45 h 45"/>
                  <a:gd name="T2" fmla="*/ 0 w 45"/>
                  <a:gd name="T3" fmla="*/ 0 h 45"/>
                  <a:gd name="T4" fmla="*/ 45 w 45"/>
                  <a:gd name="T5" fmla="*/ 0 h 45"/>
                  <a:gd name="T6" fmla="*/ 0 w 45"/>
                  <a:gd name="T7" fmla="*/ 45 h 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"/>
                  <a:gd name="T13" fmla="*/ 0 h 45"/>
                  <a:gd name="T14" fmla="*/ 45 w 45"/>
                  <a:gd name="T15" fmla="*/ 45 h 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" h="45">
                    <a:moveTo>
                      <a:pt x="0" y="45"/>
                    </a:moveTo>
                    <a:lnTo>
                      <a:pt x="0" y="0"/>
                    </a:lnTo>
                    <a:lnTo>
                      <a:pt x="45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721" name="Freeform 25"/>
              <p:cNvSpPr>
                <a:spLocks/>
              </p:cNvSpPr>
              <p:nvPr/>
            </p:nvSpPr>
            <p:spPr bwMode="auto">
              <a:xfrm>
                <a:off x="3379" y="1706"/>
                <a:ext cx="635" cy="273"/>
              </a:xfrm>
              <a:custGeom>
                <a:avLst/>
                <a:gdLst>
                  <a:gd name="T0" fmla="*/ 0 w 635"/>
                  <a:gd name="T1" fmla="*/ 273 h 273"/>
                  <a:gd name="T2" fmla="*/ 45 w 635"/>
                  <a:gd name="T3" fmla="*/ 182 h 273"/>
                  <a:gd name="T4" fmla="*/ 544 w 635"/>
                  <a:gd name="T5" fmla="*/ 0 h 273"/>
                  <a:gd name="T6" fmla="*/ 635 w 635"/>
                  <a:gd name="T7" fmla="*/ 91 h 273"/>
                  <a:gd name="T8" fmla="*/ 544 w 635"/>
                  <a:gd name="T9" fmla="*/ 227 h 273"/>
                  <a:gd name="T10" fmla="*/ 0 w 635"/>
                  <a:gd name="T11" fmla="*/ 273 h 2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5"/>
                  <a:gd name="T19" fmla="*/ 0 h 273"/>
                  <a:gd name="T20" fmla="*/ 635 w 635"/>
                  <a:gd name="T21" fmla="*/ 273 h 2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5" h="273">
                    <a:moveTo>
                      <a:pt x="0" y="273"/>
                    </a:moveTo>
                    <a:lnTo>
                      <a:pt x="45" y="182"/>
                    </a:lnTo>
                    <a:lnTo>
                      <a:pt x="544" y="0"/>
                    </a:lnTo>
                    <a:lnTo>
                      <a:pt x="635" y="91"/>
                    </a:lnTo>
                    <a:lnTo>
                      <a:pt x="544" y="227"/>
                    </a:lnTo>
                    <a:lnTo>
                      <a:pt x="0" y="27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722" name="Freeform 26"/>
              <p:cNvSpPr>
                <a:spLocks/>
              </p:cNvSpPr>
              <p:nvPr/>
            </p:nvSpPr>
            <p:spPr bwMode="auto">
              <a:xfrm>
                <a:off x="2925" y="2750"/>
                <a:ext cx="182" cy="136"/>
              </a:xfrm>
              <a:custGeom>
                <a:avLst/>
                <a:gdLst>
                  <a:gd name="T0" fmla="*/ 0 w 182"/>
                  <a:gd name="T1" fmla="*/ 45 h 136"/>
                  <a:gd name="T2" fmla="*/ 91 w 182"/>
                  <a:gd name="T3" fmla="*/ 136 h 136"/>
                  <a:gd name="T4" fmla="*/ 182 w 182"/>
                  <a:gd name="T5" fmla="*/ 0 h 136"/>
                  <a:gd name="T6" fmla="*/ 0 w 182"/>
                  <a:gd name="T7" fmla="*/ 45 h 1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2"/>
                  <a:gd name="T13" fmla="*/ 0 h 136"/>
                  <a:gd name="T14" fmla="*/ 182 w 182"/>
                  <a:gd name="T15" fmla="*/ 136 h 1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2" h="136">
                    <a:moveTo>
                      <a:pt x="0" y="45"/>
                    </a:moveTo>
                    <a:lnTo>
                      <a:pt x="91" y="136"/>
                    </a:lnTo>
                    <a:lnTo>
                      <a:pt x="182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723" name="Freeform 28"/>
              <p:cNvSpPr>
                <a:spLocks/>
              </p:cNvSpPr>
              <p:nvPr/>
            </p:nvSpPr>
            <p:spPr bwMode="auto">
              <a:xfrm>
                <a:off x="1927" y="3385"/>
                <a:ext cx="91" cy="181"/>
              </a:xfrm>
              <a:custGeom>
                <a:avLst/>
                <a:gdLst>
                  <a:gd name="T0" fmla="*/ 0 w 91"/>
                  <a:gd name="T1" fmla="*/ 45 h 181"/>
                  <a:gd name="T2" fmla="*/ 0 w 91"/>
                  <a:gd name="T3" fmla="*/ 136 h 181"/>
                  <a:gd name="T4" fmla="*/ 46 w 91"/>
                  <a:gd name="T5" fmla="*/ 181 h 181"/>
                  <a:gd name="T6" fmla="*/ 91 w 91"/>
                  <a:gd name="T7" fmla="*/ 136 h 181"/>
                  <a:gd name="T8" fmla="*/ 91 w 91"/>
                  <a:gd name="T9" fmla="*/ 45 h 181"/>
                  <a:gd name="T10" fmla="*/ 46 w 91"/>
                  <a:gd name="T11" fmla="*/ 0 h 181"/>
                  <a:gd name="T12" fmla="*/ 0 w 91"/>
                  <a:gd name="T13" fmla="*/ 45 h 1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1"/>
                  <a:gd name="T22" fmla="*/ 0 h 181"/>
                  <a:gd name="T23" fmla="*/ 91 w 91"/>
                  <a:gd name="T24" fmla="*/ 181 h 1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1" h="181">
                    <a:moveTo>
                      <a:pt x="0" y="45"/>
                    </a:moveTo>
                    <a:lnTo>
                      <a:pt x="0" y="136"/>
                    </a:lnTo>
                    <a:lnTo>
                      <a:pt x="46" y="181"/>
                    </a:lnTo>
                    <a:lnTo>
                      <a:pt x="91" y="136"/>
                    </a:lnTo>
                    <a:lnTo>
                      <a:pt x="91" y="45"/>
                    </a:lnTo>
                    <a:lnTo>
                      <a:pt x="46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9711" name="Line 31"/>
            <p:cNvSpPr>
              <a:spLocks noChangeShapeType="1"/>
            </p:cNvSpPr>
            <p:nvPr/>
          </p:nvSpPr>
          <p:spPr bwMode="auto">
            <a:xfrm flipH="1">
              <a:off x="1973" y="2115"/>
              <a:ext cx="998" cy="1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12" name="Line 32"/>
            <p:cNvSpPr>
              <a:spLocks noChangeShapeType="1"/>
            </p:cNvSpPr>
            <p:nvPr/>
          </p:nvSpPr>
          <p:spPr bwMode="auto">
            <a:xfrm flipH="1" flipV="1">
              <a:off x="2789" y="1888"/>
              <a:ext cx="182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13" name="Line 33"/>
            <p:cNvSpPr>
              <a:spLocks noChangeShapeType="1"/>
            </p:cNvSpPr>
            <p:nvPr/>
          </p:nvSpPr>
          <p:spPr bwMode="auto">
            <a:xfrm flipV="1">
              <a:off x="2971" y="1752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14" name="Line 34"/>
            <p:cNvSpPr>
              <a:spLocks noChangeShapeType="1"/>
            </p:cNvSpPr>
            <p:nvPr/>
          </p:nvSpPr>
          <p:spPr bwMode="auto">
            <a:xfrm flipV="1">
              <a:off x="2971" y="1570"/>
              <a:ext cx="90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15" name="Line 35"/>
            <p:cNvSpPr>
              <a:spLocks noChangeShapeType="1"/>
            </p:cNvSpPr>
            <p:nvPr/>
          </p:nvSpPr>
          <p:spPr bwMode="auto">
            <a:xfrm flipV="1">
              <a:off x="2971" y="1888"/>
              <a:ext cx="544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16" name="Line 36"/>
            <p:cNvSpPr>
              <a:spLocks noChangeShapeType="1"/>
            </p:cNvSpPr>
            <p:nvPr/>
          </p:nvSpPr>
          <p:spPr bwMode="auto">
            <a:xfrm>
              <a:off x="2971" y="2115"/>
              <a:ext cx="45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2 0.06296 L -0.22049 0.20996 " pathEditMode="relative" ptsTypes="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600"/>
                                        <p:tgtEl>
                                          <p:spTgt spid="166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66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94444E-6 7.40741E-7 L -0.2599 0.09445 " pathEditMode="relative" ptsTypes="AA">
                                      <p:cBhvr>
                                        <p:cTn id="29" dur="2000" fill="hold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32" grpId="0" animBg="1"/>
      <p:bldP spid="166932" grpId="1" animBg="1"/>
      <p:bldP spid="1669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050" descr="cryostat_Plot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00" y="666750"/>
            <a:ext cx="85852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5169" y="-819472"/>
            <a:ext cx="430607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2053"/>
          <p:cNvSpPr>
            <a:spLocks noChangeArrowheads="1"/>
          </p:cNvSpPr>
          <p:nvPr/>
        </p:nvSpPr>
        <p:spPr bwMode="auto">
          <a:xfrm>
            <a:off x="1364521" y="2"/>
            <a:ext cx="6329233" cy="582211"/>
          </a:xfrm>
          <a:prstGeom prst="rect">
            <a:avLst/>
          </a:prstGeom>
          <a:noFill/>
          <a:ln w="57150" cmpd="thickThin">
            <a:solidFill>
              <a:srgbClr val="00279F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de-DE" sz="3200" b="1">
                <a:solidFill>
                  <a:srgbClr val="00279F"/>
                </a:solidFill>
              </a:rPr>
              <a:t>Mainz/Dubna Dilution refrigerator</a:t>
            </a:r>
          </a:p>
        </p:txBody>
      </p:sp>
      <p:sp>
        <p:nvSpPr>
          <p:cNvPr id="36869" name="Rechteck 13"/>
          <p:cNvSpPr>
            <a:spLocks noChangeArrowheads="1"/>
          </p:cNvSpPr>
          <p:nvPr/>
        </p:nvSpPr>
        <p:spPr bwMode="auto">
          <a:xfrm>
            <a:off x="452438" y="2357440"/>
            <a:ext cx="2786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800" b="1">
                <a:solidFill>
                  <a:srgbClr val="000000"/>
                </a:solidFill>
              </a:rPr>
              <a:t>Separator (4.2Kelvin)</a:t>
            </a:r>
          </a:p>
        </p:txBody>
      </p:sp>
      <p:sp>
        <p:nvSpPr>
          <p:cNvPr id="36870" name="Rechteck 14"/>
          <p:cNvSpPr>
            <a:spLocks noChangeArrowheads="1"/>
          </p:cNvSpPr>
          <p:nvPr/>
        </p:nvSpPr>
        <p:spPr bwMode="auto">
          <a:xfrm>
            <a:off x="2166937" y="1643065"/>
            <a:ext cx="2786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800" b="1">
                <a:solidFill>
                  <a:srgbClr val="000000"/>
                </a:solidFill>
              </a:rPr>
              <a:t>Evaporator  (1.5Kelvin)</a:t>
            </a:r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2309814" y="2714625"/>
            <a:ext cx="2000250" cy="35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3881438" y="2000250"/>
            <a:ext cx="1500187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3" name="Rechteck 20"/>
          <p:cNvSpPr>
            <a:spLocks noChangeArrowheads="1"/>
          </p:cNvSpPr>
          <p:nvPr/>
        </p:nvSpPr>
        <p:spPr bwMode="auto">
          <a:xfrm>
            <a:off x="5024439" y="785815"/>
            <a:ext cx="2643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800" b="1">
                <a:solidFill>
                  <a:srgbClr val="000000"/>
                </a:solidFill>
              </a:rPr>
              <a:t>Mixing chamber(25mK)</a:t>
            </a:r>
          </a:p>
        </p:txBody>
      </p:sp>
      <p:cxnSp>
        <p:nvCxnSpPr>
          <p:cNvPr id="23" name="Gerade Verbindung mit Pfeil 22"/>
          <p:cNvCxnSpPr/>
          <p:nvPr/>
        </p:nvCxnSpPr>
        <p:spPr>
          <a:xfrm>
            <a:off x="7739063" y="1000127"/>
            <a:ext cx="571500" cy="73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5" name="Textfeld 23"/>
          <p:cNvSpPr txBox="1">
            <a:spLocks noChangeArrowheads="1"/>
          </p:cNvSpPr>
          <p:nvPr/>
        </p:nvSpPr>
        <p:spPr bwMode="auto">
          <a:xfrm>
            <a:off x="5024438" y="1357314"/>
            <a:ext cx="1261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/>
              <a:t>Still (0.7K)</a:t>
            </a:r>
          </a:p>
        </p:txBody>
      </p:sp>
      <p:cxnSp>
        <p:nvCxnSpPr>
          <p:cNvPr id="26" name="Gerade Verbindung mit Pfeil 25"/>
          <p:cNvCxnSpPr/>
          <p:nvPr/>
        </p:nvCxnSpPr>
        <p:spPr>
          <a:xfrm rot="5400000">
            <a:off x="5243513" y="1995488"/>
            <a:ext cx="928688" cy="3667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8"/>
          <p:cNvGrpSpPr>
            <a:grpSpLocks/>
          </p:cNvGrpSpPr>
          <p:nvPr/>
        </p:nvGrpSpPr>
        <p:grpSpPr bwMode="auto">
          <a:xfrm rot="-1699009">
            <a:off x="-42863" y="5538788"/>
            <a:ext cx="1560514" cy="144462"/>
            <a:chOff x="4315" y="3696"/>
            <a:chExt cx="885" cy="144"/>
          </a:xfrm>
        </p:grpSpPr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4315" y="3696"/>
              <a:ext cx="752" cy="144"/>
            </a:xfrm>
            <a:custGeom>
              <a:avLst/>
              <a:gdLst>
                <a:gd name="T0" fmla="*/ 0 w 544"/>
                <a:gd name="T1" fmla="*/ 133 h 114"/>
                <a:gd name="T2" fmla="*/ 100 w 544"/>
                <a:gd name="T3" fmla="*/ 1 h 114"/>
                <a:gd name="T4" fmla="*/ 199 w 544"/>
                <a:gd name="T5" fmla="*/ 143 h 114"/>
                <a:gd name="T6" fmla="*/ 282 w 544"/>
                <a:gd name="T7" fmla="*/ 6 h 114"/>
                <a:gd name="T8" fmla="*/ 393 w 544"/>
                <a:gd name="T9" fmla="*/ 133 h 114"/>
                <a:gd name="T10" fmla="*/ 476 w 544"/>
                <a:gd name="T11" fmla="*/ 11 h 114"/>
                <a:gd name="T12" fmla="*/ 564 w 544"/>
                <a:gd name="T13" fmla="*/ 133 h 114"/>
                <a:gd name="T14" fmla="*/ 647 w 544"/>
                <a:gd name="T15" fmla="*/ 11 h 114"/>
                <a:gd name="T16" fmla="*/ 752 w 544"/>
                <a:gd name="T17" fmla="*/ 67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4"/>
                <a:gd name="T28" fmla="*/ 0 h 114"/>
                <a:gd name="T29" fmla="*/ 544 w 544"/>
                <a:gd name="T30" fmla="*/ 114 h 1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4" h="114">
                  <a:moveTo>
                    <a:pt x="0" y="105"/>
                  </a:moveTo>
                  <a:cubicBezTo>
                    <a:pt x="24" y="52"/>
                    <a:pt x="48" y="0"/>
                    <a:pt x="72" y="1"/>
                  </a:cubicBezTo>
                  <a:cubicBezTo>
                    <a:pt x="96" y="2"/>
                    <a:pt x="122" y="112"/>
                    <a:pt x="144" y="113"/>
                  </a:cubicBezTo>
                  <a:cubicBezTo>
                    <a:pt x="166" y="114"/>
                    <a:pt x="181" y="6"/>
                    <a:pt x="204" y="5"/>
                  </a:cubicBezTo>
                  <a:cubicBezTo>
                    <a:pt x="227" y="4"/>
                    <a:pt x="261" y="104"/>
                    <a:pt x="284" y="105"/>
                  </a:cubicBezTo>
                  <a:cubicBezTo>
                    <a:pt x="307" y="106"/>
                    <a:pt x="323" y="9"/>
                    <a:pt x="344" y="9"/>
                  </a:cubicBezTo>
                  <a:cubicBezTo>
                    <a:pt x="365" y="9"/>
                    <a:pt x="387" y="105"/>
                    <a:pt x="408" y="105"/>
                  </a:cubicBezTo>
                  <a:cubicBezTo>
                    <a:pt x="429" y="105"/>
                    <a:pt x="445" y="18"/>
                    <a:pt x="468" y="9"/>
                  </a:cubicBezTo>
                  <a:cubicBezTo>
                    <a:pt x="491" y="0"/>
                    <a:pt x="531" y="48"/>
                    <a:pt x="544" y="53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5062" y="3773"/>
              <a:ext cx="138" cy="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 rot="1431183">
            <a:off x="8399605" y="1244013"/>
            <a:ext cx="979477" cy="158512"/>
            <a:chOff x="4315" y="3696"/>
            <a:chExt cx="885" cy="144"/>
          </a:xfrm>
        </p:grpSpPr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4315" y="3696"/>
              <a:ext cx="752" cy="144"/>
            </a:xfrm>
            <a:custGeom>
              <a:avLst/>
              <a:gdLst>
                <a:gd name="T0" fmla="*/ 0 w 544"/>
                <a:gd name="T1" fmla="*/ 133 h 114"/>
                <a:gd name="T2" fmla="*/ 100 w 544"/>
                <a:gd name="T3" fmla="*/ 1 h 114"/>
                <a:gd name="T4" fmla="*/ 199 w 544"/>
                <a:gd name="T5" fmla="*/ 143 h 114"/>
                <a:gd name="T6" fmla="*/ 282 w 544"/>
                <a:gd name="T7" fmla="*/ 6 h 114"/>
                <a:gd name="T8" fmla="*/ 393 w 544"/>
                <a:gd name="T9" fmla="*/ 133 h 114"/>
                <a:gd name="T10" fmla="*/ 476 w 544"/>
                <a:gd name="T11" fmla="*/ 11 h 114"/>
                <a:gd name="T12" fmla="*/ 564 w 544"/>
                <a:gd name="T13" fmla="*/ 133 h 114"/>
                <a:gd name="T14" fmla="*/ 647 w 544"/>
                <a:gd name="T15" fmla="*/ 11 h 114"/>
                <a:gd name="T16" fmla="*/ 752 w 544"/>
                <a:gd name="T17" fmla="*/ 67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4"/>
                <a:gd name="T28" fmla="*/ 0 h 114"/>
                <a:gd name="T29" fmla="*/ 544 w 544"/>
                <a:gd name="T30" fmla="*/ 114 h 1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4" h="114">
                  <a:moveTo>
                    <a:pt x="0" y="105"/>
                  </a:moveTo>
                  <a:cubicBezTo>
                    <a:pt x="24" y="52"/>
                    <a:pt x="48" y="0"/>
                    <a:pt x="72" y="1"/>
                  </a:cubicBezTo>
                  <a:cubicBezTo>
                    <a:pt x="96" y="2"/>
                    <a:pt x="122" y="112"/>
                    <a:pt x="144" y="113"/>
                  </a:cubicBezTo>
                  <a:cubicBezTo>
                    <a:pt x="166" y="114"/>
                    <a:pt x="181" y="6"/>
                    <a:pt x="204" y="5"/>
                  </a:cubicBezTo>
                  <a:cubicBezTo>
                    <a:pt x="227" y="4"/>
                    <a:pt x="261" y="104"/>
                    <a:pt x="284" y="105"/>
                  </a:cubicBezTo>
                  <a:cubicBezTo>
                    <a:pt x="307" y="106"/>
                    <a:pt x="323" y="9"/>
                    <a:pt x="344" y="9"/>
                  </a:cubicBezTo>
                  <a:cubicBezTo>
                    <a:pt x="365" y="9"/>
                    <a:pt x="387" y="105"/>
                    <a:pt x="408" y="105"/>
                  </a:cubicBezTo>
                  <a:cubicBezTo>
                    <a:pt x="429" y="105"/>
                    <a:pt x="445" y="18"/>
                    <a:pt x="468" y="9"/>
                  </a:cubicBezTo>
                  <a:cubicBezTo>
                    <a:pt x="491" y="0"/>
                    <a:pt x="531" y="48"/>
                    <a:pt x="544" y="53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5062" y="3773"/>
              <a:ext cx="138" cy="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9" name="AutoShape 20"/>
          <p:cNvSpPr>
            <a:spLocks noChangeArrowheads="1"/>
          </p:cNvSpPr>
          <p:nvPr/>
        </p:nvSpPr>
        <p:spPr bwMode="auto">
          <a:xfrm>
            <a:off x="8310564" y="928690"/>
            <a:ext cx="357187" cy="357187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3 -0.01179 C 0.01793 -0.01179 0.40368 -0.33526 0.78943 -0.6585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1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xit" presetSubtype="1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ryostat_Plot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01" y="571500"/>
            <a:ext cx="8716963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6500813" y="2482850"/>
            <a:ext cx="3405188" cy="4108450"/>
          </a:xfrm>
          <a:prstGeom prst="rect">
            <a:avLst/>
          </a:prstGeom>
          <a:solidFill>
            <a:schemeClr val="bg1"/>
          </a:solidFill>
          <a:ln w="57150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 b="1"/>
              <a:t>Transverse (Saddle coil) </a:t>
            </a:r>
          </a:p>
          <a:p>
            <a:pPr algn="ctr">
              <a:spcBef>
                <a:spcPct val="50000"/>
              </a:spcBef>
            </a:pPr>
            <a:endParaRPr lang="de-DE" sz="1800" b="1"/>
          </a:p>
          <a:p>
            <a:pPr algn="ctr">
              <a:spcBef>
                <a:spcPct val="50000"/>
              </a:spcBef>
            </a:pPr>
            <a:endParaRPr lang="de-DE" sz="1800" b="1"/>
          </a:p>
          <a:p>
            <a:pPr algn="ctr">
              <a:spcBef>
                <a:spcPct val="50000"/>
              </a:spcBef>
            </a:pPr>
            <a:r>
              <a:rPr lang="de-DE" sz="1800" b="1"/>
              <a:t>and</a:t>
            </a:r>
          </a:p>
          <a:p>
            <a:pPr algn="ctr">
              <a:spcBef>
                <a:spcPct val="50000"/>
              </a:spcBef>
            </a:pPr>
            <a:r>
              <a:rPr lang="de-DE" sz="1800" b="1"/>
              <a:t>Longitudinal (Solenoid)</a:t>
            </a:r>
          </a:p>
          <a:p>
            <a:pPr algn="ctr">
              <a:spcBef>
                <a:spcPct val="50000"/>
              </a:spcBef>
            </a:pPr>
            <a:endParaRPr lang="de-DE" sz="1800" b="1"/>
          </a:p>
          <a:p>
            <a:pPr algn="ctr">
              <a:spcBef>
                <a:spcPct val="50000"/>
              </a:spcBef>
            </a:pPr>
            <a:endParaRPr lang="de-DE" sz="1800" b="1"/>
          </a:p>
          <a:p>
            <a:pPr algn="ctr">
              <a:spcBef>
                <a:spcPct val="50000"/>
              </a:spcBef>
            </a:pPr>
            <a:endParaRPr lang="de-DE" sz="1800" b="1"/>
          </a:p>
          <a:p>
            <a:pPr algn="ctr">
              <a:spcBef>
                <a:spcPct val="50000"/>
              </a:spcBef>
            </a:pPr>
            <a:r>
              <a:rPr lang="de-DE" sz="1800" b="1"/>
              <a:t>Internal </a:t>
            </a:r>
          </a:p>
          <a:p>
            <a:pPr algn="ctr">
              <a:spcBef>
                <a:spcPct val="50000"/>
              </a:spcBef>
            </a:pPr>
            <a:r>
              <a:rPr lang="de-DE" sz="1800" b="1"/>
              <a:t>Holding Field (1.2K, 0.6T)</a:t>
            </a:r>
          </a:p>
        </p:txBody>
      </p:sp>
      <p:sp>
        <p:nvSpPr>
          <p:cNvPr id="52228" name="Line 6"/>
          <p:cNvSpPr>
            <a:spLocks noChangeShapeType="1"/>
          </p:cNvSpPr>
          <p:nvPr/>
        </p:nvSpPr>
        <p:spPr bwMode="auto">
          <a:xfrm flipV="1">
            <a:off x="7970839" y="1524002"/>
            <a:ext cx="284162" cy="904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2927461" y="2"/>
            <a:ext cx="3614516" cy="582211"/>
          </a:xfrm>
          <a:prstGeom prst="rect">
            <a:avLst/>
          </a:prstGeom>
          <a:noFill/>
          <a:ln w="57150" cmpd="thickThin">
            <a:solidFill>
              <a:srgbClr val="00279F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de-DE" sz="3200" b="1" dirty="0">
                <a:solidFill>
                  <a:schemeClr val="accent6"/>
                </a:solidFill>
                <a:cs typeface="+mn-cs"/>
              </a:rPr>
              <a:t>Magnet Technology</a:t>
            </a:r>
          </a:p>
        </p:txBody>
      </p:sp>
      <p:sp>
        <p:nvSpPr>
          <p:cNvPr id="52230" name="Text Box 11"/>
          <p:cNvSpPr txBox="1">
            <a:spLocks noChangeArrowheads="1"/>
          </p:cNvSpPr>
          <p:nvPr/>
        </p:nvSpPr>
        <p:spPr bwMode="auto">
          <a:xfrm>
            <a:off x="415925" y="692062"/>
            <a:ext cx="5120056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de-DE" sz="1800" b="1"/>
              <a:t>DNP at 200mK and 2.5T with 70GHz microwaves.</a:t>
            </a:r>
          </a:p>
          <a:p>
            <a:pPr eaLnBrk="0" hangingPunct="0"/>
            <a:r>
              <a:rPr lang="de-DE" sz="1800" b="1"/>
              <a:t>Frozen spin target  (25mKelvin, 0.6T).</a:t>
            </a:r>
          </a:p>
          <a:p>
            <a:pPr eaLnBrk="0" hangingPunct="0"/>
            <a:r>
              <a:rPr lang="de-DE" sz="1800" b="1"/>
              <a:t>Secondary particles punch through holding coil.</a:t>
            </a:r>
          </a:p>
          <a:p>
            <a:pPr eaLnBrk="0" hangingPunct="0"/>
            <a:r>
              <a:rPr lang="de-DE" sz="1800" b="1"/>
              <a:t>All directions of polarization.</a:t>
            </a:r>
          </a:p>
        </p:txBody>
      </p:sp>
      <p:pic>
        <p:nvPicPr>
          <p:cNvPr id="52231" name="Picture 2"/>
          <p:cNvPicPr>
            <a:picLocks noChangeAspect="1" noChangeArrowheads="1"/>
          </p:cNvPicPr>
          <p:nvPr/>
        </p:nvPicPr>
        <p:blipFill>
          <a:blip r:embed="rId3" cstate="print"/>
          <a:srcRect t="14648" b="12109"/>
          <a:stretch>
            <a:fillRect/>
          </a:stretch>
        </p:blipFill>
        <p:spPr bwMode="auto">
          <a:xfrm>
            <a:off x="7119938" y="2786063"/>
            <a:ext cx="21129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4" descr="D:\Backup_oldHD\Dokumente und Einstellungen\Andreas Thomas\Eigene Dateien\Eigene Bilder\2006-03-24, Holdingcoil\Holdingcoil.jpg"/>
          <p:cNvPicPr>
            <a:picLocks noChangeAspect="1" noChangeArrowheads="1"/>
          </p:cNvPicPr>
          <p:nvPr/>
        </p:nvPicPr>
        <p:blipFill>
          <a:blip r:embed="rId4" cstate="print"/>
          <a:srcRect l="38313" t="36273" r="13385" b="17554"/>
          <a:stretch>
            <a:fillRect/>
          </a:stretch>
        </p:blipFill>
        <p:spPr bwMode="auto">
          <a:xfrm>
            <a:off x="7197726" y="4500565"/>
            <a:ext cx="2109788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1643064"/>
            <a:ext cx="9906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  <a:tabLst>
                <a:tab pos="536575" algn="l"/>
              </a:tabLst>
            </a:pPr>
            <a:r>
              <a:rPr lang="en-US" sz="2000" b="1" dirty="0"/>
              <a:t>1.-	Longitudinal PT:	a) </a:t>
            </a:r>
            <a:r>
              <a:rPr lang="en-US" sz="2000" b="1" dirty="0" smtClean="0"/>
              <a:t>E and G of </a:t>
            </a:r>
            <a:r>
              <a:rPr lang="en-US" sz="2000" b="1" dirty="0"/>
              <a:t>Meson </a:t>
            </a:r>
            <a:r>
              <a:rPr lang="en-US" sz="2000" b="1" dirty="0" err="1" smtClean="0"/>
              <a:t>Photoproduction</a:t>
            </a:r>
            <a:r>
              <a:rPr lang="en-US" sz="2000" b="1" dirty="0" smtClean="0"/>
              <a:t> off protons </a:t>
            </a:r>
            <a:r>
              <a:rPr lang="en-US" sz="2000" b="1" dirty="0"/>
              <a:t>				</a:t>
            </a:r>
            <a:r>
              <a:rPr lang="en-US" sz="2000" b="1" dirty="0" smtClean="0"/>
              <a:t>		b</a:t>
            </a:r>
            <a:r>
              <a:rPr lang="en-US" sz="2000" b="1" dirty="0"/>
              <a:t>) </a:t>
            </a:r>
            <a:r>
              <a:rPr lang="en-US" sz="2000" b="1" dirty="0" smtClean="0"/>
              <a:t>E and </a:t>
            </a:r>
            <a:r>
              <a:rPr lang="en-US" sz="2000" b="1" dirty="0"/>
              <a:t>G </a:t>
            </a:r>
            <a:r>
              <a:rPr lang="en-US" sz="2000" b="1" dirty="0" smtClean="0"/>
              <a:t>of Meson </a:t>
            </a:r>
            <a:r>
              <a:rPr lang="en-US" sz="2000" b="1" dirty="0" err="1" smtClean="0"/>
              <a:t>Photoproduction</a:t>
            </a:r>
            <a:r>
              <a:rPr lang="en-US" sz="2000" b="1" dirty="0" smtClean="0"/>
              <a:t> off neutrons </a:t>
            </a:r>
            <a:endParaRPr lang="en-US" sz="2000" b="1" dirty="0"/>
          </a:p>
          <a:p>
            <a:pPr>
              <a:tabLst>
                <a:tab pos="536575" algn="l"/>
              </a:tabLst>
            </a:pPr>
            <a:endParaRPr lang="en-US" sz="2000" b="1" dirty="0"/>
          </a:p>
          <a:p>
            <a:pPr>
              <a:tabLst>
                <a:tab pos="536575" algn="l"/>
              </a:tabLst>
            </a:pPr>
            <a:r>
              <a:rPr lang="en-US" sz="2000" b="1" dirty="0"/>
              <a:t>2.-	Transverse PT: 	</a:t>
            </a:r>
            <a:r>
              <a:rPr lang="en-US" sz="2000" b="1" dirty="0" smtClean="0"/>
              <a:t>a</a:t>
            </a:r>
            <a:r>
              <a:rPr lang="en-US" sz="2000" b="1" dirty="0"/>
              <a:t>) </a:t>
            </a:r>
            <a:r>
              <a:rPr lang="en-US" sz="2000" b="1" dirty="0" smtClean="0"/>
              <a:t>T </a:t>
            </a:r>
            <a:r>
              <a:rPr lang="en-US" sz="2000" b="1" dirty="0"/>
              <a:t>and F </a:t>
            </a:r>
            <a:r>
              <a:rPr lang="en-US" sz="2000" b="1" dirty="0" smtClean="0"/>
              <a:t> of Meson </a:t>
            </a:r>
            <a:r>
              <a:rPr lang="en-US" sz="2000" b="1" dirty="0" err="1" smtClean="0"/>
              <a:t>Photoproduction</a:t>
            </a:r>
            <a:r>
              <a:rPr lang="en-US" sz="2000" b="1" dirty="0" smtClean="0"/>
              <a:t> off protons 						b) T and F of Meson </a:t>
            </a:r>
            <a:r>
              <a:rPr lang="en-US" sz="2000" b="1" dirty="0" err="1" smtClean="0"/>
              <a:t>Photoproduction</a:t>
            </a:r>
            <a:r>
              <a:rPr lang="en-US" sz="2000" b="1" dirty="0" smtClean="0"/>
              <a:t> off neutrons 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47625" y="214313"/>
            <a:ext cx="9858375" cy="582612"/>
          </a:xfrm>
          <a:prstGeom prst="rect">
            <a:avLst/>
          </a:prstGeom>
          <a:noFill/>
          <a:ln w="57150" cmpd="thickThin">
            <a:solidFill>
              <a:srgbClr val="00279F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de-DE" sz="3200" b="1" dirty="0" smtClean="0">
                <a:solidFill>
                  <a:srgbClr val="0000FF"/>
                </a:solidFill>
              </a:rPr>
              <a:t>Single </a:t>
            </a:r>
            <a:r>
              <a:rPr lang="de-DE" sz="3200" b="1" dirty="0" err="1" smtClean="0">
                <a:solidFill>
                  <a:srgbClr val="0000FF"/>
                </a:solidFill>
              </a:rPr>
              <a:t>and</a:t>
            </a:r>
            <a:r>
              <a:rPr lang="de-DE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>
                <a:solidFill>
                  <a:srgbClr val="0000FF"/>
                </a:solidFill>
              </a:rPr>
              <a:t>Double </a:t>
            </a:r>
            <a:r>
              <a:rPr lang="en-US" sz="3200" b="1" smtClean="0">
                <a:solidFill>
                  <a:srgbClr val="0000FF"/>
                </a:solidFill>
              </a:rPr>
              <a:t>Polarized </a:t>
            </a:r>
            <a:r>
              <a:rPr lang="en-US" sz="3200" b="1" dirty="0">
                <a:solidFill>
                  <a:srgbClr val="0000FF"/>
                </a:solidFill>
              </a:rPr>
              <a:t>Experiments</a:t>
            </a:r>
          </a:p>
        </p:txBody>
      </p:sp>
      <p:sp>
        <p:nvSpPr>
          <p:cNvPr id="60420" name="Rechteck 3"/>
          <p:cNvSpPr>
            <a:spLocks noChangeArrowheads="1"/>
          </p:cNvSpPr>
          <p:nvPr/>
        </p:nvSpPr>
        <p:spPr bwMode="auto">
          <a:xfrm>
            <a:off x="1952627" y="1000127"/>
            <a:ext cx="29706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Excitation Spectrum </a:t>
            </a:r>
            <a:endParaRPr lang="de-DE" b="1" dirty="0"/>
          </a:p>
        </p:txBody>
      </p:sp>
      <p:sp>
        <p:nvSpPr>
          <p:cNvPr id="60421" name="Rechteck 4"/>
          <p:cNvSpPr>
            <a:spLocks noChangeArrowheads="1"/>
          </p:cNvSpPr>
          <p:nvPr/>
        </p:nvSpPr>
        <p:spPr bwMode="auto">
          <a:xfrm>
            <a:off x="1267471" y="4415892"/>
            <a:ext cx="73116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Additional measurements on Fundamental </a:t>
            </a:r>
            <a:r>
              <a:rPr lang="en-US" b="1" dirty="0"/>
              <a:t>Properties </a:t>
            </a:r>
            <a:endParaRPr lang="de-DE" b="1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0" y="4221088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3" name="Rectangle 2"/>
          <p:cNvSpPr>
            <a:spLocks noChangeArrowheads="1"/>
          </p:cNvSpPr>
          <p:nvPr/>
        </p:nvSpPr>
        <p:spPr bwMode="auto">
          <a:xfrm>
            <a:off x="0" y="5046748"/>
            <a:ext cx="9906000" cy="183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536575" algn="l"/>
              </a:tabLst>
            </a:pPr>
            <a:endParaRPr lang="en-US" sz="2000" b="1" dirty="0"/>
          </a:p>
          <a:p>
            <a:pPr>
              <a:tabLst>
                <a:tab pos="536575" algn="l"/>
              </a:tabLst>
            </a:pPr>
            <a:r>
              <a:rPr lang="en-US" sz="2000" b="1" dirty="0"/>
              <a:t>1</a:t>
            </a:r>
            <a:r>
              <a:rPr lang="en-US" sz="2000" b="1" dirty="0" smtClean="0"/>
              <a:t>.-</a:t>
            </a:r>
            <a:r>
              <a:rPr lang="en-US" sz="2000" b="1" dirty="0"/>
              <a:t>	Transverse PT: 	</a:t>
            </a:r>
            <a:r>
              <a:rPr lang="en-US" sz="2000" b="1" dirty="0" smtClean="0"/>
              <a:t>Transverse </a:t>
            </a:r>
            <a:r>
              <a:rPr lang="en-US" sz="2000" b="1" dirty="0"/>
              <a:t>asymmetries T and F in </a:t>
            </a:r>
            <a:r>
              <a:rPr lang="en-US" sz="2000" b="1" dirty="0">
                <a:latin typeface="Symbol" pitchFamily="18" charset="2"/>
              </a:rPr>
              <a:t>p-</a:t>
            </a:r>
            <a:r>
              <a:rPr lang="en-US" sz="2000" b="1" dirty="0" err="1"/>
              <a:t>photoproduction</a:t>
            </a:r>
            <a:r>
              <a:rPr lang="en-US" sz="2000" b="1" dirty="0"/>
              <a:t>  			  </a:t>
            </a:r>
            <a:r>
              <a:rPr lang="en-US" sz="2000" b="1" dirty="0" smtClean="0"/>
              <a:t>		in </a:t>
            </a:r>
            <a:r>
              <a:rPr lang="en-US" sz="2000" b="1" dirty="0"/>
              <a:t>the threshold region </a:t>
            </a:r>
            <a:r>
              <a:rPr lang="en-US" sz="2000" b="1" dirty="0">
                <a:sym typeface="Wingdings" pitchFamily="2" charset="2"/>
              </a:rPr>
              <a:t> m</a:t>
            </a:r>
            <a:r>
              <a:rPr lang="en-US" sz="2000" b="1" baseline="-25000" dirty="0">
                <a:sym typeface="Wingdings" pitchFamily="2" charset="2"/>
              </a:rPr>
              <a:t>u</a:t>
            </a:r>
            <a:r>
              <a:rPr lang="en-US" sz="2000" b="1" dirty="0">
                <a:sym typeface="Wingdings" pitchFamily="2" charset="2"/>
              </a:rPr>
              <a:t> - m</a:t>
            </a:r>
            <a:r>
              <a:rPr lang="en-US" sz="2000" b="1" baseline="-25000" dirty="0">
                <a:sym typeface="Wingdings" pitchFamily="2" charset="2"/>
              </a:rPr>
              <a:t>d </a:t>
            </a:r>
            <a:endParaRPr lang="en-US" sz="2000" b="1" baseline="-25000" dirty="0" smtClean="0">
              <a:sym typeface="Wingdings" pitchFamily="2" charset="2"/>
            </a:endParaRPr>
          </a:p>
          <a:p>
            <a:pPr>
              <a:tabLst>
                <a:tab pos="536575" algn="l"/>
              </a:tabLst>
            </a:pPr>
            <a:endParaRPr lang="en-US" sz="2000" b="1" baseline="-25000" dirty="0" smtClean="0">
              <a:sym typeface="Wingdings" pitchFamily="2" charset="2"/>
            </a:endParaRPr>
          </a:p>
          <a:p>
            <a:pPr>
              <a:tabLst>
                <a:tab pos="536575" algn="l"/>
              </a:tabLst>
            </a:pPr>
            <a:r>
              <a:rPr lang="en-US" sz="2000" b="1" dirty="0" smtClean="0"/>
              <a:t>2.-</a:t>
            </a:r>
            <a:r>
              <a:rPr lang="en-US" sz="2000" b="1" dirty="0"/>
              <a:t>	Long. and trans. PT:  Spin </a:t>
            </a:r>
            <a:r>
              <a:rPr lang="en-US" sz="2000" b="1" dirty="0" smtClean="0"/>
              <a:t>Polarizabilities </a:t>
            </a:r>
            <a:r>
              <a:rPr lang="en-US" sz="2000" b="1" dirty="0"/>
              <a:t>and </a:t>
            </a:r>
            <a:r>
              <a:rPr lang="en-US" sz="2000" b="1" dirty="0" smtClean="0"/>
              <a:t>Polarizabilities </a:t>
            </a:r>
            <a:r>
              <a:rPr lang="en-US" sz="2000" b="1" dirty="0"/>
              <a:t>in Compton process</a:t>
            </a:r>
          </a:p>
          <a:p>
            <a:pPr>
              <a:tabLst>
                <a:tab pos="536575" algn="l"/>
              </a:tabLst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hteck 1"/>
          <p:cNvSpPr>
            <a:spLocks noChangeArrowheads="1"/>
          </p:cNvSpPr>
          <p:nvPr/>
        </p:nvSpPr>
        <p:spPr bwMode="auto">
          <a:xfrm>
            <a:off x="0" y="2"/>
            <a:ext cx="990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rgbClr val="3333FF"/>
                </a:solidFill>
              </a:rPr>
              <a:t>Helicity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Dependence E of Meson </a:t>
            </a:r>
            <a:r>
              <a:rPr lang="en-US" dirty="0" err="1">
                <a:solidFill>
                  <a:srgbClr val="3333FF"/>
                </a:solidFill>
              </a:rPr>
              <a:t>Photoproduction</a:t>
            </a:r>
            <a:r>
              <a:rPr lang="en-US" dirty="0">
                <a:solidFill>
                  <a:srgbClr val="3333FF"/>
                </a:solidFill>
              </a:rPr>
              <a:t> on the </a:t>
            </a:r>
            <a:r>
              <a:rPr lang="en-US" dirty="0" smtClean="0">
                <a:solidFill>
                  <a:srgbClr val="3333FF"/>
                </a:solidFill>
              </a:rPr>
              <a:t>Proton and Neutron</a:t>
            </a:r>
            <a:endParaRPr lang="en-US" dirty="0">
              <a:solidFill>
                <a:srgbClr val="3333FF"/>
              </a:solidFill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552" y="404664"/>
            <a:ext cx="7113240" cy="382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14" name="Object 3"/>
          <p:cNvGraphicFramePr>
            <a:graphicFrameLocks noChangeAspect="1"/>
          </p:cNvGraphicFramePr>
          <p:nvPr/>
        </p:nvGraphicFramePr>
        <p:xfrm>
          <a:off x="5584827" y="3929065"/>
          <a:ext cx="4321175" cy="292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6" name="Graph" r:id="rId4" imgW="3797280" imgH="3032640" progId="Origin50.Graph">
                  <p:embed/>
                </p:oleObj>
              </mc:Choice>
              <mc:Fallback>
                <p:oleObj name="Graph" r:id="rId4" imgW="3797280" imgH="3032640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238" t="11589" r="6381" b="7114"/>
                      <a:stretch>
                        <a:fillRect/>
                      </a:stretch>
                    </p:blipFill>
                    <p:spPr bwMode="auto">
                      <a:xfrm>
                        <a:off x="5584827" y="3929065"/>
                        <a:ext cx="4321175" cy="292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040"/>
          <p:cNvSpPr txBox="1">
            <a:spLocks noChangeArrowheads="1"/>
          </p:cNvSpPr>
          <p:nvPr/>
        </p:nvSpPr>
        <p:spPr bwMode="auto">
          <a:xfrm>
            <a:off x="431184" y="4002833"/>
            <a:ext cx="551869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de-DE" dirty="0" err="1">
                <a:solidFill>
                  <a:srgbClr val="009900"/>
                </a:solidFill>
              </a:rPr>
              <a:t>G</a:t>
            </a:r>
            <a:r>
              <a:rPr lang="de-DE" b="1" dirty="0" err="1"/>
              <a:t>erasimov</a:t>
            </a:r>
            <a:r>
              <a:rPr lang="de-DE" b="1" dirty="0"/>
              <a:t>-</a:t>
            </a:r>
            <a:r>
              <a:rPr lang="de-DE" b="1" dirty="0" err="1">
                <a:solidFill>
                  <a:srgbClr val="009900"/>
                </a:solidFill>
              </a:rPr>
              <a:t>D</a:t>
            </a:r>
            <a:r>
              <a:rPr lang="de-DE" b="1" dirty="0" err="1"/>
              <a:t>rell</a:t>
            </a:r>
            <a:r>
              <a:rPr lang="de-DE" b="1" dirty="0"/>
              <a:t>-</a:t>
            </a:r>
            <a:r>
              <a:rPr lang="de-DE" b="1" dirty="0">
                <a:solidFill>
                  <a:srgbClr val="009900"/>
                </a:solidFill>
              </a:rPr>
              <a:t>H</a:t>
            </a:r>
            <a:r>
              <a:rPr lang="de-DE" b="1" dirty="0"/>
              <a:t>earn </a:t>
            </a:r>
            <a:r>
              <a:rPr lang="de-DE" b="1" dirty="0" err="1"/>
              <a:t>sum</a:t>
            </a:r>
            <a:r>
              <a:rPr lang="de-DE" b="1" dirty="0"/>
              <a:t> </a:t>
            </a:r>
            <a:r>
              <a:rPr lang="de-DE" b="1" dirty="0" err="1"/>
              <a:t>rule</a:t>
            </a:r>
            <a:r>
              <a:rPr lang="de-DE" b="1" dirty="0"/>
              <a:t> (GDH)</a:t>
            </a:r>
            <a:endParaRPr lang="de-DE" dirty="0"/>
          </a:p>
        </p:txBody>
      </p:sp>
      <p:sp>
        <p:nvSpPr>
          <p:cNvPr id="8" name="AutoShape 1042"/>
          <p:cNvSpPr>
            <a:spLocks noChangeArrowheads="1"/>
          </p:cNvSpPr>
          <p:nvPr/>
        </p:nvSpPr>
        <p:spPr bwMode="auto">
          <a:xfrm>
            <a:off x="200472" y="4653136"/>
            <a:ext cx="5867401" cy="11430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Textfeld 9"/>
          <p:cNvSpPr txBox="1">
            <a:spLocks noChangeArrowheads="1"/>
          </p:cNvSpPr>
          <p:nvPr/>
        </p:nvSpPr>
        <p:spPr bwMode="auto">
          <a:xfrm>
            <a:off x="7041232" y="1052736"/>
            <a:ext cx="1331070" cy="2308324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dirty="0" smtClean="0"/>
              <a:t>1998-</a:t>
            </a:r>
          </a:p>
          <a:p>
            <a:pPr algn="ctr"/>
            <a:r>
              <a:rPr lang="de-DE" dirty="0" smtClean="0"/>
              <a:t>2003</a:t>
            </a:r>
            <a:endParaRPr lang="de-DE" dirty="0"/>
          </a:p>
          <a:p>
            <a:pPr algn="ctr"/>
            <a:r>
              <a:rPr lang="de-DE" dirty="0" smtClean="0"/>
              <a:t> Mainz </a:t>
            </a:r>
            <a:r>
              <a:rPr lang="de-DE" dirty="0" err="1" smtClean="0"/>
              <a:t>and</a:t>
            </a:r>
            <a:r>
              <a:rPr lang="de-DE" dirty="0" smtClean="0"/>
              <a:t> Bonn</a:t>
            </a:r>
            <a:endParaRPr lang="de-DE" dirty="0"/>
          </a:p>
          <a:p>
            <a:pPr algn="ctr"/>
            <a:endParaRPr lang="de-DE" dirty="0"/>
          </a:p>
        </p:txBody>
      </p:sp>
      <p:graphicFrame>
        <p:nvGraphicFramePr>
          <p:cNvPr id="7" name="Object 1024"/>
          <p:cNvGraphicFramePr>
            <a:graphicFrameLocks noChangeAspect="1"/>
          </p:cNvGraphicFramePr>
          <p:nvPr/>
        </p:nvGraphicFramePr>
        <p:xfrm>
          <a:off x="688977" y="4653136"/>
          <a:ext cx="5437188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7" name="Equation" r:id="rId6" imgW="2006280" imgH="482400" progId="Equation.3">
                  <p:embed/>
                </p:oleObj>
              </mc:Choice>
              <mc:Fallback>
                <p:oleObj name="Equation" r:id="rId6" imgW="200628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7" y="4653136"/>
                        <a:ext cx="5437188" cy="116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uppieren 13"/>
          <p:cNvGrpSpPr/>
          <p:nvPr/>
        </p:nvGrpSpPr>
        <p:grpSpPr>
          <a:xfrm>
            <a:off x="200472" y="1111384"/>
            <a:ext cx="9577064" cy="5443579"/>
            <a:chOff x="200472" y="1111384"/>
            <a:chExt cx="9577064" cy="5443579"/>
          </a:xfrm>
        </p:grpSpPr>
        <p:sp>
          <p:nvSpPr>
            <p:cNvPr id="11" name="Textfeld 9"/>
            <p:cNvSpPr txBox="1">
              <a:spLocks noChangeArrowheads="1"/>
            </p:cNvSpPr>
            <p:nvPr/>
          </p:nvSpPr>
          <p:spPr bwMode="auto">
            <a:xfrm>
              <a:off x="8446466" y="1111384"/>
              <a:ext cx="1331070" cy="26776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de-DE" dirty="0" smtClean="0"/>
                <a:t>2010-</a:t>
              </a:r>
            </a:p>
            <a:p>
              <a:pPr algn="ctr"/>
              <a:r>
                <a:rPr lang="de-DE" dirty="0" smtClean="0"/>
                <a:t>2016</a:t>
              </a:r>
              <a:endParaRPr lang="de-DE" dirty="0"/>
            </a:p>
            <a:p>
              <a:pPr algn="ctr"/>
              <a:r>
                <a:rPr lang="de-DE" dirty="0" smtClean="0"/>
                <a:t>New</a:t>
              </a:r>
            </a:p>
            <a:p>
              <a:pPr algn="ctr"/>
              <a:r>
                <a:rPr lang="de-DE" dirty="0" smtClean="0"/>
                <a:t> Mainz</a:t>
              </a:r>
              <a:endParaRPr lang="de-DE" dirty="0"/>
            </a:p>
            <a:p>
              <a:pPr algn="ctr"/>
              <a:r>
                <a:rPr lang="de-DE" dirty="0" err="1" smtClean="0"/>
                <a:t>Exp</a:t>
              </a:r>
              <a:r>
                <a:rPr lang="de-DE" dirty="0" smtClean="0"/>
                <a:t>.</a:t>
              </a:r>
            </a:p>
            <a:p>
              <a:pPr algn="ctr"/>
              <a:r>
                <a:rPr lang="de-DE" dirty="0" err="1" smtClean="0"/>
                <a:t>with</a:t>
              </a:r>
              <a:r>
                <a:rPr lang="de-DE" dirty="0" smtClean="0"/>
                <a:t> </a:t>
              </a:r>
              <a:r>
                <a:rPr lang="de-DE" dirty="0" err="1" smtClean="0"/>
                <a:t>CBall</a:t>
              </a:r>
              <a:endParaRPr lang="de-DE" dirty="0"/>
            </a:p>
          </p:txBody>
        </p:sp>
        <p:sp>
          <p:nvSpPr>
            <p:cNvPr id="13" name="Rechteck 1"/>
            <p:cNvSpPr>
              <a:spLocks noChangeArrowheads="1"/>
            </p:cNvSpPr>
            <p:nvPr/>
          </p:nvSpPr>
          <p:spPr bwMode="auto">
            <a:xfrm>
              <a:off x="200472" y="6093298"/>
              <a:ext cx="55290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3333FF"/>
                  </a:solidFill>
                </a:rPr>
                <a:t>Simultaneous measurement of E and G</a:t>
              </a:r>
              <a:endParaRPr lang="en-US" dirty="0">
                <a:solidFill>
                  <a:srgbClr val="3333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hteck 1"/>
          <p:cNvSpPr>
            <a:spLocks noChangeArrowheads="1"/>
          </p:cNvSpPr>
          <p:nvPr/>
        </p:nvSpPr>
        <p:spPr bwMode="auto">
          <a:xfrm>
            <a:off x="0" y="2"/>
            <a:ext cx="990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Simultaneous measurement of G and E for </a:t>
            </a:r>
            <a:r>
              <a:rPr lang="en-US" dirty="0" smtClean="0">
                <a:solidFill>
                  <a:srgbClr val="3333FF"/>
                </a:solidFill>
                <a:latin typeface="Symbol" pitchFamily="18" charset="2"/>
              </a:rPr>
              <a:t>p</a:t>
            </a:r>
            <a:r>
              <a:rPr lang="en-US" baseline="30000" dirty="0" smtClean="0">
                <a:solidFill>
                  <a:srgbClr val="3333FF"/>
                </a:solidFill>
              </a:rPr>
              <a:t>0</a:t>
            </a:r>
            <a:r>
              <a:rPr lang="en-US" dirty="0" smtClean="0">
                <a:solidFill>
                  <a:srgbClr val="3333FF"/>
                </a:solidFill>
              </a:rPr>
              <a:t> production (</a:t>
            </a:r>
            <a:r>
              <a:rPr lang="en-US" dirty="0" err="1" smtClean="0">
                <a:solidFill>
                  <a:srgbClr val="3333FF"/>
                </a:solidFill>
              </a:rPr>
              <a:t>F.Afzal</a:t>
            </a:r>
            <a:r>
              <a:rPr lang="en-US" dirty="0" smtClean="0">
                <a:solidFill>
                  <a:srgbClr val="3333FF"/>
                </a:solidFill>
              </a:rPr>
              <a:t>, </a:t>
            </a:r>
            <a:r>
              <a:rPr lang="en-US" dirty="0" err="1" smtClean="0">
                <a:solidFill>
                  <a:srgbClr val="3333FF"/>
                </a:solidFill>
              </a:rPr>
              <a:t>K.Spieker</a:t>
            </a:r>
            <a:r>
              <a:rPr lang="en-US" dirty="0" smtClean="0">
                <a:solidFill>
                  <a:srgbClr val="3333FF"/>
                </a:solidFill>
              </a:rPr>
              <a:t>)</a:t>
            </a:r>
            <a:endParaRPr lang="en-US" dirty="0">
              <a:solidFill>
                <a:srgbClr val="3333FF"/>
              </a:solidFill>
            </a:endParaRPr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2" cstate="print"/>
          <a:srcRect l="3897"/>
          <a:stretch>
            <a:fillRect/>
          </a:stretch>
        </p:blipFill>
        <p:spPr bwMode="auto">
          <a:xfrm>
            <a:off x="200473" y="476672"/>
            <a:ext cx="494318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4278" y="564259"/>
            <a:ext cx="4841722" cy="313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480" y="3717032"/>
            <a:ext cx="4744617" cy="287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1" y="3742380"/>
            <a:ext cx="4880992" cy="292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/>
        </p:nvSpPr>
        <p:spPr>
          <a:xfrm>
            <a:off x="0" y="386105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0" y="47667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626" y="44626"/>
            <a:ext cx="6849591" cy="582211"/>
          </a:xfrm>
          <a:prstGeom prst="rect">
            <a:avLst/>
          </a:prstGeom>
          <a:noFill/>
          <a:ln w="57150" cmpd="thickThin">
            <a:solidFill>
              <a:srgbClr val="00279F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eaLnBrk="0" hangingPunct="0"/>
            <a:r>
              <a:rPr lang="de-DE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3333FF"/>
                </a:solidFill>
              </a:rPr>
              <a:t>T in </a:t>
            </a:r>
            <a:r>
              <a:rPr lang="en-US" sz="3200" b="1" dirty="0" smtClean="0">
                <a:solidFill>
                  <a:srgbClr val="3333FF"/>
                </a:solidFill>
                <a:latin typeface="Symbol" pitchFamily="18" charset="2"/>
              </a:rPr>
              <a:t>p</a:t>
            </a:r>
            <a:r>
              <a:rPr lang="en-US" sz="3200" b="1" baseline="30000" dirty="0" smtClean="0">
                <a:solidFill>
                  <a:srgbClr val="3333FF"/>
                </a:solidFill>
                <a:latin typeface="Symbol" pitchFamily="18" charset="2"/>
              </a:rPr>
              <a:t>0</a:t>
            </a:r>
            <a:r>
              <a:rPr lang="en-US" sz="3200" b="1" dirty="0" smtClean="0">
                <a:solidFill>
                  <a:srgbClr val="3333FF"/>
                </a:solidFill>
                <a:latin typeface="Symbol" pitchFamily="18" charset="2"/>
              </a:rPr>
              <a:t>-</a:t>
            </a:r>
            <a:r>
              <a:rPr lang="en-US" sz="3200" b="1" dirty="0" smtClean="0">
                <a:solidFill>
                  <a:srgbClr val="3333FF"/>
                </a:solidFill>
              </a:rPr>
              <a:t>photoproduction</a:t>
            </a:r>
            <a:endParaRPr lang="de-DE" sz="3200" dirty="0" smtClean="0"/>
          </a:p>
        </p:txBody>
      </p:sp>
      <p:sp>
        <p:nvSpPr>
          <p:cNvPr id="9" name="Rechteck 8"/>
          <p:cNvSpPr/>
          <p:nvPr/>
        </p:nvSpPr>
        <p:spPr>
          <a:xfrm>
            <a:off x="6897217" y="-27384"/>
            <a:ext cx="3008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00" dirty="0" err="1" smtClean="0">
                <a:solidFill>
                  <a:srgbClr val="FF0000"/>
                </a:solidFill>
              </a:rPr>
              <a:t>Red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line</a:t>
            </a:r>
            <a:r>
              <a:rPr lang="de-DE" sz="1800" dirty="0" smtClean="0">
                <a:solidFill>
                  <a:srgbClr val="FF0000"/>
                </a:solidFill>
              </a:rPr>
              <a:t>: MAID 2007 </a:t>
            </a:r>
          </a:p>
          <a:p>
            <a:r>
              <a:rPr lang="de-DE" sz="1800" dirty="0" err="1" smtClean="0">
                <a:solidFill>
                  <a:srgbClr val="3333FF"/>
                </a:solidFill>
              </a:rPr>
              <a:t>blue</a:t>
            </a:r>
            <a:r>
              <a:rPr lang="de-DE" sz="1800" dirty="0" smtClean="0">
                <a:solidFill>
                  <a:srgbClr val="3333FF"/>
                </a:solidFill>
              </a:rPr>
              <a:t> </a:t>
            </a:r>
            <a:r>
              <a:rPr lang="de-DE" sz="1800" dirty="0" err="1" smtClean="0">
                <a:solidFill>
                  <a:srgbClr val="3333FF"/>
                </a:solidFill>
              </a:rPr>
              <a:t>line</a:t>
            </a:r>
            <a:r>
              <a:rPr lang="de-DE" sz="1800" dirty="0" smtClean="0">
                <a:solidFill>
                  <a:srgbClr val="3333FF"/>
                </a:solidFill>
              </a:rPr>
              <a:t>: SAID PR15</a:t>
            </a:r>
          </a:p>
          <a:p>
            <a:r>
              <a:rPr lang="de-DE" sz="1800" dirty="0" err="1" smtClean="0">
                <a:solidFill>
                  <a:srgbClr val="00B050"/>
                </a:solidFill>
              </a:rPr>
              <a:t>green</a:t>
            </a:r>
            <a:r>
              <a:rPr lang="de-DE" sz="1800" dirty="0" smtClean="0">
                <a:solidFill>
                  <a:srgbClr val="00B050"/>
                </a:solidFill>
              </a:rPr>
              <a:t> </a:t>
            </a:r>
            <a:r>
              <a:rPr lang="de-DE" sz="1800" dirty="0" err="1" smtClean="0">
                <a:solidFill>
                  <a:srgbClr val="00B050"/>
                </a:solidFill>
              </a:rPr>
              <a:t>line</a:t>
            </a:r>
            <a:r>
              <a:rPr lang="de-DE" sz="1800" dirty="0" smtClean="0">
                <a:solidFill>
                  <a:srgbClr val="00B050"/>
                </a:solidFill>
              </a:rPr>
              <a:t>: JUBo2015-B</a:t>
            </a:r>
          </a:p>
          <a:p>
            <a:r>
              <a:rPr lang="de-DE" sz="1800" dirty="0" err="1" smtClean="0"/>
              <a:t>black</a:t>
            </a:r>
            <a:r>
              <a:rPr lang="de-DE" sz="1800" dirty="0" smtClean="0"/>
              <a:t> </a:t>
            </a:r>
            <a:r>
              <a:rPr lang="de-DE" sz="1800" dirty="0" err="1" smtClean="0"/>
              <a:t>line</a:t>
            </a:r>
            <a:r>
              <a:rPr lang="de-DE" sz="1800" dirty="0" smtClean="0"/>
              <a:t>: BG2014-2</a:t>
            </a:r>
            <a:endParaRPr lang="de-DE" sz="1800" dirty="0"/>
          </a:p>
        </p:txBody>
      </p:sp>
      <p:sp>
        <p:nvSpPr>
          <p:cNvPr id="10" name="Rechteck 9"/>
          <p:cNvSpPr/>
          <p:nvPr/>
        </p:nvSpPr>
        <p:spPr>
          <a:xfrm>
            <a:off x="-15551" y="6444044"/>
            <a:ext cx="9353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 smtClean="0"/>
              <a:t>Black </a:t>
            </a:r>
            <a:r>
              <a:rPr lang="de-DE" sz="1800" dirty="0" err="1" smtClean="0"/>
              <a:t>Circles</a:t>
            </a:r>
            <a:r>
              <a:rPr lang="de-DE" sz="1800" dirty="0" smtClean="0"/>
              <a:t> – </a:t>
            </a:r>
            <a:r>
              <a:rPr lang="de-DE" sz="1800" dirty="0" err="1" smtClean="0"/>
              <a:t>new</a:t>
            </a:r>
            <a:r>
              <a:rPr lang="de-DE" sz="1800" dirty="0" smtClean="0"/>
              <a:t> MAMI Measurement, </a:t>
            </a:r>
            <a:r>
              <a:rPr lang="de-DE" sz="1800" dirty="0" err="1" smtClean="0"/>
              <a:t>red</a:t>
            </a:r>
            <a:r>
              <a:rPr lang="de-DE" sz="1800" dirty="0" smtClean="0"/>
              <a:t> </a:t>
            </a:r>
            <a:r>
              <a:rPr lang="de-DE" sz="1800" dirty="0" err="1" smtClean="0"/>
              <a:t>triangles</a:t>
            </a:r>
            <a:r>
              <a:rPr lang="de-DE" sz="1800" dirty="0" smtClean="0"/>
              <a:t> Bonn CBELSA, </a:t>
            </a:r>
            <a:r>
              <a:rPr lang="de-DE" sz="1800" dirty="0" err="1" smtClean="0"/>
              <a:t>green</a:t>
            </a:r>
            <a:r>
              <a:rPr lang="de-DE" sz="1800" dirty="0" smtClean="0"/>
              <a:t> </a:t>
            </a:r>
            <a:r>
              <a:rPr lang="de-DE" sz="1800" dirty="0" err="1" smtClean="0"/>
              <a:t>triangles</a:t>
            </a:r>
            <a:r>
              <a:rPr lang="de-DE" sz="1800" dirty="0" smtClean="0"/>
              <a:t> </a:t>
            </a:r>
            <a:r>
              <a:rPr lang="de-DE" sz="1800" dirty="0" err="1" smtClean="0"/>
              <a:t>older</a:t>
            </a:r>
            <a:r>
              <a:rPr lang="de-DE" sz="1800" dirty="0" smtClean="0"/>
              <a:t> </a:t>
            </a:r>
            <a:r>
              <a:rPr lang="de-DE" sz="1800" dirty="0" err="1" smtClean="0"/>
              <a:t>data</a:t>
            </a:r>
            <a:r>
              <a:rPr lang="de-DE" sz="1800" dirty="0" smtClean="0"/>
              <a:t>.</a:t>
            </a:r>
          </a:p>
        </p:txBody>
      </p:sp>
      <p:pic>
        <p:nvPicPr>
          <p:cNvPr id="1136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73800"/>
            <a:ext cx="7844558" cy="527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7802216" y="3840142"/>
            <a:ext cx="21037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/>
              <a:t>J. R.M. </a:t>
            </a:r>
            <a:r>
              <a:rPr lang="en-US" sz="1600" b="1" dirty="0" err="1" smtClean="0"/>
              <a:t>Annand</a:t>
            </a:r>
            <a:r>
              <a:rPr lang="en-US" sz="1600" b="1" dirty="0" smtClean="0"/>
              <a:t> </a:t>
            </a:r>
            <a:r>
              <a:rPr lang="en-US" sz="1600" b="1" i="1" dirty="0" smtClean="0"/>
              <a:t>et al.</a:t>
            </a:r>
            <a:endParaRPr lang="en-US" sz="1600" b="1" dirty="0" smtClean="0"/>
          </a:p>
          <a:p>
            <a:r>
              <a:rPr lang="en-US" sz="1600" b="1" dirty="0" smtClean="0"/>
              <a:t>Phys. Rev. C 93, 055209 – </a:t>
            </a:r>
          </a:p>
          <a:p>
            <a:r>
              <a:rPr lang="en-US" sz="1600" b="1" dirty="0" smtClean="0"/>
              <a:t>2016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626" y="254503"/>
            <a:ext cx="6849591" cy="582211"/>
          </a:xfrm>
          <a:prstGeom prst="rect">
            <a:avLst/>
          </a:prstGeom>
          <a:noFill/>
          <a:ln w="57150" cmpd="thickThin">
            <a:solidFill>
              <a:srgbClr val="00279F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eaLnBrk="0" hangingPunct="0"/>
            <a:r>
              <a:rPr lang="de-DE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3333FF"/>
                </a:solidFill>
              </a:rPr>
              <a:t>T in </a:t>
            </a:r>
            <a:r>
              <a:rPr lang="en-US" sz="3200" b="1" dirty="0" smtClean="0">
                <a:solidFill>
                  <a:srgbClr val="3333FF"/>
                </a:solidFill>
                <a:latin typeface="Symbol" pitchFamily="18" charset="2"/>
              </a:rPr>
              <a:t>p</a:t>
            </a:r>
            <a:r>
              <a:rPr lang="en-US" sz="3200" b="1" baseline="30000" dirty="0" smtClean="0">
                <a:solidFill>
                  <a:srgbClr val="3333FF"/>
                </a:solidFill>
                <a:latin typeface="Symbol" pitchFamily="18" charset="2"/>
              </a:rPr>
              <a:t>0</a:t>
            </a:r>
            <a:r>
              <a:rPr lang="en-US" sz="3200" b="1" dirty="0" smtClean="0">
                <a:solidFill>
                  <a:srgbClr val="3333FF"/>
                </a:solidFill>
                <a:latin typeface="Symbol" pitchFamily="18" charset="2"/>
              </a:rPr>
              <a:t>-</a:t>
            </a:r>
            <a:r>
              <a:rPr lang="en-US" sz="3200" b="1" dirty="0" smtClean="0">
                <a:solidFill>
                  <a:srgbClr val="3333FF"/>
                </a:solidFill>
              </a:rPr>
              <a:t>photoproduction</a:t>
            </a:r>
            <a:endParaRPr lang="de-DE" sz="3200" dirty="0" smtClean="0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9" y="1400217"/>
            <a:ext cx="8996684" cy="49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-15551" y="6300028"/>
            <a:ext cx="9353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 smtClean="0"/>
              <a:t>Black </a:t>
            </a:r>
            <a:r>
              <a:rPr lang="de-DE" sz="1800" dirty="0" err="1" smtClean="0"/>
              <a:t>Circles</a:t>
            </a:r>
            <a:r>
              <a:rPr lang="de-DE" sz="1800" dirty="0" smtClean="0"/>
              <a:t> – </a:t>
            </a:r>
            <a:r>
              <a:rPr lang="de-DE" sz="1800" dirty="0" err="1" smtClean="0"/>
              <a:t>new</a:t>
            </a:r>
            <a:r>
              <a:rPr lang="de-DE" sz="1800" dirty="0" smtClean="0"/>
              <a:t> MAMI Measurement, </a:t>
            </a:r>
            <a:r>
              <a:rPr lang="de-DE" sz="1800" dirty="0" err="1" smtClean="0"/>
              <a:t>red</a:t>
            </a:r>
            <a:r>
              <a:rPr lang="de-DE" sz="1800" dirty="0" smtClean="0"/>
              <a:t> </a:t>
            </a:r>
            <a:r>
              <a:rPr lang="de-DE" sz="1800" dirty="0" err="1" smtClean="0"/>
              <a:t>triangles</a:t>
            </a:r>
            <a:r>
              <a:rPr lang="de-DE" sz="1800" dirty="0" smtClean="0"/>
              <a:t> Bonn CBELSA, </a:t>
            </a:r>
            <a:r>
              <a:rPr lang="de-DE" sz="1800" dirty="0" err="1" smtClean="0"/>
              <a:t>green</a:t>
            </a:r>
            <a:r>
              <a:rPr lang="de-DE" sz="1800" dirty="0" smtClean="0"/>
              <a:t> </a:t>
            </a:r>
            <a:r>
              <a:rPr lang="de-DE" sz="1800" dirty="0" err="1" smtClean="0"/>
              <a:t>triangles</a:t>
            </a:r>
            <a:r>
              <a:rPr lang="de-DE" sz="1800" dirty="0" smtClean="0"/>
              <a:t> </a:t>
            </a:r>
            <a:r>
              <a:rPr lang="de-DE" sz="1800" dirty="0" err="1" smtClean="0"/>
              <a:t>older</a:t>
            </a:r>
            <a:r>
              <a:rPr lang="de-DE" sz="1800" dirty="0" smtClean="0"/>
              <a:t> </a:t>
            </a:r>
            <a:r>
              <a:rPr lang="de-DE" sz="1800" dirty="0" err="1" smtClean="0"/>
              <a:t>data</a:t>
            </a:r>
            <a:r>
              <a:rPr lang="de-DE" sz="1800" dirty="0" smtClean="0"/>
              <a:t>.</a:t>
            </a:r>
          </a:p>
        </p:txBody>
      </p:sp>
      <p:sp>
        <p:nvSpPr>
          <p:cNvPr id="8" name="Rechteck 7"/>
          <p:cNvSpPr/>
          <p:nvPr/>
        </p:nvSpPr>
        <p:spPr>
          <a:xfrm>
            <a:off x="7041232" y="-27384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00" dirty="0" err="1" smtClean="0">
                <a:solidFill>
                  <a:srgbClr val="FF0000"/>
                </a:solidFill>
              </a:rPr>
              <a:t>Red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line</a:t>
            </a:r>
            <a:r>
              <a:rPr lang="de-DE" sz="1800" dirty="0" smtClean="0">
                <a:solidFill>
                  <a:srgbClr val="FF0000"/>
                </a:solidFill>
              </a:rPr>
              <a:t>: MAID 2007 </a:t>
            </a:r>
          </a:p>
          <a:p>
            <a:r>
              <a:rPr lang="de-DE" sz="1800" dirty="0" err="1" smtClean="0">
                <a:solidFill>
                  <a:srgbClr val="3333FF"/>
                </a:solidFill>
              </a:rPr>
              <a:t>blue</a:t>
            </a:r>
            <a:r>
              <a:rPr lang="de-DE" sz="1800" dirty="0" smtClean="0">
                <a:solidFill>
                  <a:srgbClr val="3333FF"/>
                </a:solidFill>
              </a:rPr>
              <a:t> </a:t>
            </a:r>
            <a:r>
              <a:rPr lang="de-DE" sz="1800" dirty="0" err="1" smtClean="0">
                <a:solidFill>
                  <a:srgbClr val="3333FF"/>
                </a:solidFill>
              </a:rPr>
              <a:t>line</a:t>
            </a:r>
            <a:r>
              <a:rPr lang="de-DE" sz="1800" dirty="0" smtClean="0">
                <a:solidFill>
                  <a:srgbClr val="3333FF"/>
                </a:solidFill>
              </a:rPr>
              <a:t>: SAID PR15</a:t>
            </a:r>
          </a:p>
          <a:p>
            <a:r>
              <a:rPr lang="de-DE" sz="1800" dirty="0" err="1" smtClean="0">
                <a:solidFill>
                  <a:srgbClr val="00B050"/>
                </a:solidFill>
              </a:rPr>
              <a:t>green</a:t>
            </a:r>
            <a:r>
              <a:rPr lang="de-DE" sz="1800" dirty="0" smtClean="0">
                <a:solidFill>
                  <a:srgbClr val="00B050"/>
                </a:solidFill>
              </a:rPr>
              <a:t> </a:t>
            </a:r>
            <a:r>
              <a:rPr lang="de-DE" sz="1800" dirty="0" err="1" smtClean="0">
                <a:solidFill>
                  <a:srgbClr val="00B050"/>
                </a:solidFill>
              </a:rPr>
              <a:t>line</a:t>
            </a:r>
            <a:r>
              <a:rPr lang="de-DE" sz="1800" dirty="0" smtClean="0">
                <a:solidFill>
                  <a:srgbClr val="00B050"/>
                </a:solidFill>
              </a:rPr>
              <a:t>: JUBo2015-B</a:t>
            </a:r>
          </a:p>
          <a:p>
            <a:r>
              <a:rPr lang="de-DE" sz="1800" dirty="0" err="1" smtClean="0"/>
              <a:t>black</a:t>
            </a:r>
            <a:r>
              <a:rPr lang="de-DE" sz="1800" dirty="0" smtClean="0"/>
              <a:t> </a:t>
            </a:r>
            <a:r>
              <a:rPr lang="de-DE" sz="1800" dirty="0" err="1" smtClean="0"/>
              <a:t>line</a:t>
            </a:r>
            <a:r>
              <a:rPr lang="de-DE" sz="1800" dirty="0" smtClean="0"/>
              <a:t>: BG2014-2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626" y="44626"/>
            <a:ext cx="4689351" cy="582211"/>
          </a:xfrm>
          <a:prstGeom prst="rect">
            <a:avLst/>
          </a:prstGeom>
          <a:noFill/>
          <a:ln w="57150" cmpd="thickThin">
            <a:solidFill>
              <a:srgbClr val="00279F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eaLnBrk="0" hangingPunct="0"/>
            <a:r>
              <a:rPr lang="de-DE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3333FF"/>
                </a:solidFill>
              </a:rPr>
              <a:t>F in </a:t>
            </a:r>
            <a:r>
              <a:rPr lang="en-US" sz="3200" b="1" dirty="0" smtClean="0">
                <a:solidFill>
                  <a:srgbClr val="3333FF"/>
                </a:solidFill>
                <a:latin typeface="Symbol" pitchFamily="18" charset="2"/>
              </a:rPr>
              <a:t>p</a:t>
            </a:r>
            <a:r>
              <a:rPr lang="en-US" sz="3200" b="1" baseline="30000" dirty="0" smtClean="0">
                <a:solidFill>
                  <a:srgbClr val="3333FF"/>
                </a:solidFill>
                <a:latin typeface="Symbol" pitchFamily="18" charset="2"/>
              </a:rPr>
              <a:t>0</a:t>
            </a:r>
            <a:r>
              <a:rPr lang="en-US" sz="3200" b="1" dirty="0" smtClean="0">
                <a:solidFill>
                  <a:srgbClr val="3333FF"/>
                </a:solidFill>
                <a:latin typeface="Symbol" pitchFamily="18" charset="2"/>
              </a:rPr>
              <a:t>-</a:t>
            </a:r>
            <a:r>
              <a:rPr lang="en-US" sz="3200" b="1" dirty="0" smtClean="0">
                <a:solidFill>
                  <a:srgbClr val="3333FF"/>
                </a:solidFill>
              </a:rPr>
              <a:t>photoproduction</a:t>
            </a:r>
            <a:endParaRPr lang="de-DE" sz="3200" dirty="0" smtClean="0"/>
          </a:p>
        </p:txBody>
      </p:sp>
      <p:sp>
        <p:nvSpPr>
          <p:cNvPr id="7" name="Rechteck 6"/>
          <p:cNvSpPr/>
          <p:nvPr/>
        </p:nvSpPr>
        <p:spPr>
          <a:xfrm>
            <a:off x="4953002" y="2"/>
            <a:ext cx="1978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rgbClr val="3333FF"/>
                </a:solidFill>
                <a:latin typeface="Symbol" pitchFamily="18" charset="2"/>
                <a:cs typeface="+mn-cs"/>
              </a:rPr>
              <a:t>g</a:t>
            </a:r>
            <a:r>
              <a:rPr lang="en-US" sz="3600" b="1" dirty="0" err="1">
                <a:solidFill>
                  <a:srgbClr val="3333FF"/>
                </a:solidFill>
                <a:latin typeface="+mn-lt"/>
                <a:cs typeface="+mn-cs"/>
              </a:rPr>
              <a:t>p</a:t>
            </a:r>
            <a:r>
              <a:rPr lang="en-US" sz="3600" b="1" dirty="0">
                <a:solidFill>
                  <a:srgbClr val="3333FF"/>
                </a:solidFill>
                <a:latin typeface="+mn-lt"/>
                <a:cs typeface="+mn-cs"/>
              </a:rPr>
              <a:t> </a:t>
            </a:r>
            <a:r>
              <a:rPr lang="en-US" sz="3600" b="1" dirty="0">
                <a:solidFill>
                  <a:srgbClr val="3333FF"/>
                </a:solidFill>
                <a:latin typeface="Symbol" pitchFamily="18" charset="2"/>
                <a:cs typeface="+mn-cs"/>
                <a:sym typeface="Wingdings" pitchFamily="2" charset="2"/>
              </a:rPr>
              <a:t></a:t>
            </a:r>
            <a:r>
              <a:rPr lang="en-US" sz="3600" b="1" dirty="0">
                <a:solidFill>
                  <a:srgbClr val="3333FF"/>
                </a:solidFill>
                <a:latin typeface="Symbol" pitchFamily="18" charset="2"/>
                <a:cs typeface="+mn-cs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cs typeface="+mn-cs"/>
              </a:rPr>
              <a:t>p</a:t>
            </a:r>
            <a:r>
              <a:rPr lang="en-US" sz="3600" b="1" dirty="0" smtClean="0">
                <a:solidFill>
                  <a:srgbClr val="3333FF"/>
                </a:solidFill>
                <a:latin typeface="Symbol" pitchFamily="18" charset="2"/>
                <a:cs typeface="+mn-cs"/>
              </a:rPr>
              <a:t>p</a:t>
            </a:r>
            <a:r>
              <a:rPr lang="en-US" sz="3600" b="1" baseline="30000" dirty="0" smtClean="0">
                <a:solidFill>
                  <a:srgbClr val="3333FF"/>
                </a:solidFill>
                <a:latin typeface="Symbol" pitchFamily="18" charset="2"/>
                <a:cs typeface="+mn-cs"/>
              </a:rPr>
              <a:t>0</a:t>
            </a:r>
            <a:endParaRPr lang="en-US" sz="3600" b="1" dirty="0">
              <a:cs typeface="+mn-cs"/>
            </a:endParaRPr>
          </a:p>
        </p:txBody>
      </p:sp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1196753"/>
            <a:ext cx="773908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eck 10"/>
          <p:cNvSpPr/>
          <p:nvPr/>
        </p:nvSpPr>
        <p:spPr>
          <a:xfrm>
            <a:off x="992561" y="6488668"/>
            <a:ext cx="413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 smtClean="0"/>
              <a:t>Black </a:t>
            </a:r>
            <a:r>
              <a:rPr lang="de-DE" sz="1800" dirty="0" err="1" smtClean="0"/>
              <a:t>Circles</a:t>
            </a:r>
            <a:r>
              <a:rPr lang="de-DE" sz="1800" dirty="0" smtClean="0"/>
              <a:t> – </a:t>
            </a:r>
            <a:r>
              <a:rPr lang="de-DE" sz="1800" dirty="0" err="1" smtClean="0"/>
              <a:t>new</a:t>
            </a:r>
            <a:r>
              <a:rPr lang="de-DE" sz="1800" dirty="0" smtClean="0"/>
              <a:t> MAMI Measurement.</a:t>
            </a:r>
          </a:p>
        </p:txBody>
      </p:sp>
      <p:sp>
        <p:nvSpPr>
          <p:cNvPr id="12" name="Rechteck 11"/>
          <p:cNvSpPr/>
          <p:nvPr/>
        </p:nvSpPr>
        <p:spPr>
          <a:xfrm>
            <a:off x="6897217" y="-27384"/>
            <a:ext cx="3008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00" dirty="0" err="1" smtClean="0">
                <a:solidFill>
                  <a:srgbClr val="FF0000"/>
                </a:solidFill>
              </a:rPr>
              <a:t>Red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line</a:t>
            </a:r>
            <a:r>
              <a:rPr lang="de-DE" sz="1800" dirty="0" smtClean="0">
                <a:solidFill>
                  <a:srgbClr val="FF0000"/>
                </a:solidFill>
              </a:rPr>
              <a:t>: MAID 2007 </a:t>
            </a:r>
          </a:p>
          <a:p>
            <a:r>
              <a:rPr lang="de-DE" sz="1800" dirty="0" err="1" smtClean="0">
                <a:solidFill>
                  <a:srgbClr val="3333FF"/>
                </a:solidFill>
              </a:rPr>
              <a:t>blue</a:t>
            </a:r>
            <a:r>
              <a:rPr lang="de-DE" sz="1800" dirty="0" smtClean="0">
                <a:solidFill>
                  <a:srgbClr val="3333FF"/>
                </a:solidFill>
              </a:rPr>
              <a:t> </a:t>
            </a:r>
            <a:r>
              <a:rPr lang="de-DE" sz="1800" dirty="0" err="1" smtClean="0">
                <a:solidFill>
                  <a:srgbClr val="3333FF"/>
                </a:solidFill>
              </a:rPr>
              <a:t>line</a:t>
            </a:r>
            <a:r>
              <a:rPr lang="de-DE" sz="1800" dirty="0" smtClean="0">
                <a:solidFill>
                  <a:srgbClr val="3333FF"/>
                </a:solidFill>
              </a:rPr>
              <a:t>: SAID PR15</a:t>
            </a:r>
          </a:p>
          <a:p>
            <a:r>
              <a:rPr lang="de-DE" sz="1800" dirty="0" err="1" smtClean="0">
                <a:solidFill>
                  <a:srgbClr val="00B050"/>
                </a:solidFill>
              </a:rPr>
              <a:t>green</a:t>
            </a:r>
            <a:r>
              <a:rPr lang="de-DE" sz="1800" dirty="0" smtClean="0">
                <a:solidFill>
                  <a:srgbClr val="00B050"/>
                </a:solidFill>
              </a:rPr>
              <a:t> </a:t>
            </a:r>
            <a:r>
              <a:rPr lang="de-DE" sz="1800" dirty="0" err="1" smtClean="0">
                <a:solidFill>
                  <a:srgbClr val="00B050"/>
                </a:solidFill>
              </a:rPr>
              <a:t>line</a:t>
            </a:r>
            <a:r>
              <a:rPr lang="de-DE" sz="1800" dirty="0" smtClean="0">
                <a:solidFill>
                  <a:srgbClr val="00B050"/>
                </a:solidFill>
              </a:rPr>
              <a:t>: JUBo2015-B</a:t>
            </a:r>
          </a:p>
          <a:p>
            <a:r>
              <a:rPr lang="de-DE" sz="1800" dirty="0" err="1" smtClean="0"/>
              <a:t>black</a:t>
            </a:r>
            <a:r>
              <a:rPr lang="de-DE" sz="1800" dirty="0" smtClean="0"/>
              <a:t> </a:t>
            </a:r>
            <a:r>
              <a:rPr lang="de-DE" sz="1800" dirty="0" err="1" smtClean="0"/>
              <a:t>line</a:t>
            </a:r>
            <a:r>
              <a:rPr lang="de-DE" sz="1800" dirty="0" smtClean="0"/>
              <a:t>: BG2014-2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"/>
            <a:ext cx="4292600" cy="5110163"/>
            <a:chOff x="0" y="0"/>
            <a:chExt cx="2496" cy="321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2261" cy="1044"/>
              <a:chOff x="0" y="0"/>
              <a:chExt cx="2261" cy="1044"/>
            </a:xfrm>
          </p:grpSpPr>
          <p:sp>
            <p:nvSpPr>
              <p:cNvPr id="338948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3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0000FF"/>
                    </a:solidFill>
                  </a:rPr>
                  <a:t>Introduction Physics:</a:t>
                </a:r>
                <a:endParaRPr lang="en-GB" sz="2400">
                  <a:solidFill>
                    <a:srgbClr val="0000FF"/>
                  </a:solidFill>
                </a:endParaRPr>
              </a:p>
            </p:txBody>
          </p:sp>
          <p:sp>
            <p:nvSpPr>
              <p:cNvPr id="338949" name="Text Box 5"/>
              <p:cNvSpPr txBox="1">
                <a:spLocks noChangeArrowheads="1"/>
              </p:cNvSpPr>
              <p:nvPr/>
            </p:nvSpPr>
            <p:spPr bwMode="auto">
              <a:xfrm>
                <a:off x="336" y="288"/>
                <a:ext cx="1925" cy="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2400"/>
                  <a:t>Quark Model</a:t>
                </a:r>
              </a:p>
              <a:p>
                <a:r>
                  <a:rPr lang="de-DE" sz="2400"/>
                  <a:t>Classification of Baryons</a:t>
                </a:r>
              </a:p>
              <a:p>
                <a:r>
                  <a:rPr lang="de-DE" sz="2400"/>
                  <a:t>qqq; only uds</a:t>
                </a:r>
                <a:endParaRPr lang="en-GB" sz="2400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96" y="1104"/>
              <a:ext cx="2400" cy="2115"/>
              <a:chOff x="96" y="1104"/>
              <a:chExt cx="2400" cy="2115"/>
            </a:xfrm>
          </p:grpSpPr>
          <p:pic>
            <p:nvPicPr>
              <p:cNvPr id="338951" name="Picture 7" descr="Oktett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6" y="1104"/>
                <a:ext cx="2400" cy="1728"/>
              </a:xfrm>
              <a:prstGeom prst="rect">
                <a:avLst/>
              </a:prstGeom>
              <a:noFill/>
            </p:spPr>
          </p:pic>
          <p:sp>
            <p:nvSpPr>
              <p:cNvPr id="338952" name="Text Box 8"/>
              <p:cNvSpPr txBox="1">
                <a:spLocks noChangeArrowheads="1"/>
              </p:cNvSpPr>
              <p:nvPr/>
            </p:nvSpPr>
            <p:spPr bwMode="auto">
              <a:xfrm>
                <a:off x="720" y="2928"/>
                <a:ext cx="55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2400"/>
                  <a:t>Oktett</a:t>
                </a:r>
                <a:endParaRPr lang="en-GB" sz="2400"/>
              </a:p>
            </p:txBody>
          </p:sp>
        </p:grpSp>
      </p:grp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4870450" y="1828801"/>
            <a:ext cx="3879850" cy="3281363"/>
            <a:chOff x="2832" y="1152"/>
            <a:chExt cx="2256" cy="2067"/>
          </a:xfrm>
        </p:grpSpPr>
        <p:pic>
          <p:nvPicPr>
            <p:cNvPr id="338954" name="Picture 10" descr="Dekuplet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2" y="1152"/>
              <a:ext cx="2256" cy="1673"/>
            </a:xfrm>
            <a:prstGeom prst="rect">
              <a:avLst/>
            </a:prstGeom>
            <a:noFill/>
          </p:spPr>
        </p:pic>
        <p:sp>
          <p:nvSpPr>
            <p:cNvPr id="338955" name="Text Box 11"/>
            <p:cNvSpPr txBox="1">
              <a:spLocks noChangeArrowheads="1"/>
            </p:cNvSpPr>
            <p:nvPr/>
          </p:nvSpPr>
          <p:spPr bwMode="auto">
            <a:xfrm>
              <a:off x="3312" y="2928"/>
              <a:ext cx="81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2400"/>
                <a:t>Dekuplett</a:t>
              </a:r>
              <a:endParaRPr lang="en-GB" sz="2400"/>
            </a:p>
          </p:txBody>
        </p:sp>
      </p:grpSp>
      <p:cxnSp>
        <p:nvCxnSpPr>
          <p:cNvPr id="338956" name="AutoShape 12">
            <a:hlinkClick r:id="" action="ppaction://noaction" highlightClick="1"/>
          </p:cNvPr>
          <p:cNvCxnSpPr>
            <a:cxnSpLocks noChangeShapeType="1"/>
          </p:cNvCxnSpPr>
          <p:nvPr/>
        </p:nvCxnSpPr>
        <p:spPr bwMode="auto">
          <a:xfrm rot="5400000" flipV="1">
            <a:off x="4811713" y="-500063"/>
            <a:ext cx="76200" cy="4581525"/>
          </a:xfrm>
          <a:prstGeom prst="curvedConnector3">
            <a:avLst>
              <a:gd name="adj1" fmla="val -318755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-2" y="5256215"/>
            <a:ext cx="9906003" cy="1360488"/>
            <a:chOff x="0" y="3311"/>
            <a:chExt cx="5760" cy="857"/>
          </a:xfrm>
        </p:grpSpPr>
        <p:sp>
          <p:nvSpPr>
            <p:cNvPr id="338958" name="Text Box 14"/>
            <p:cNvSpPr txBox="1">
              <a:spLocks noChangeArrowheads="1"/>
            </p:cNvSpPr>
            <p:nvPr/>
          </p:nvSpPr>
          <p:spPr bwMode="auto">
            <a:xfrm>
              <a:off x="92" y="3311"/>
              <a:ext cx="2524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de-DE" sz="2400"/>
                <a:t>Simple Constituent quark picture:</a:t>
              </a:r>
            </a:p>
          </p:txBody>
        </p:sp>
        <p:sp>
          <p:nvSpPr>
            <p:cNvPr id="338959" name="Text Box 15"/>
            <p:cNvSpPr txBox="1">
              <a:spLocks noChangeArrowheads="1"/>
            </p:cNvSpPr>
            <p:nvPr/>
          </p:nvSpPr>
          <p:spPr bwMode="auto">
            <a:xfrm>
              <a:off x="288" y="3645"/>
              <a:ext cx="3785" cy="5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de-DE" sz="2400"/>
                <a:t>Proton p(938):		|uud&gt; ~ |</a:t>
              </a:r>
              <a:r>
                <a:rPr lang="de-DE" sz="2400">
                  <a:latin typeface="Wingdings 3" pitchFamily="18" charset="2"/>
                </a:rPr>
                <a:t>hhi</a:t>
              </a:r>
              <a:r>
                <a:rPr lang="de-DE" sz="2400"/>
                <a:t>&gt;  Spin 1/2</a:t>
              </a:r>
            </a:p>
            <a:p>
              <a:pPr algn="ctr" eaLnBrk="0" hangingPunct="0"/>
              <a:r>
                <a:rPr lang="de-DE" sz="2400"/>
                <a:t>Delta </a:t>
              </a:r>
              <a:r>
                <a:rPr lang="de-DE" sz="2400">
                  <a:latin typeface="Symbol" pitchFamily="18" charset="2"/>
                </a:rPr>
                <a:t>D</a:t>
              </a:r>
              <a:r>
                <a:rPr lang="de-DE" sz="2400"/>
                <a:t>(1232):		|uud&gt; ~ |</a:t>
              </a:r>
              <a:r>
                <a:rPr lang="de-DE" sz="2400">
                  <a:latin typeface="Wingdings 3" pitchFamily="18" charset="2"/>
                </a:rPr>
                <a:t>hhh</a:t>
              </a:r>
              <a:r>
                <a:rPr lang="de-DE" sz="2400"/>
                <a:t>&gt; Spin 3/2</a:t>
              </a:r>
            </a:p>
          </p:txBody>
        </p:sp>
        <p:sp>
          <p:nvSpPr>
            <p:cNvPr id="338960" name="Line 16"/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8961" name="Text Box 17"/>
          <p:cNvSpPr txBox="1">
            <a:spLocks noChangeArrowheads="1"/>
          </p:cNvSpPr>
          <p:nvPr/>
        </p:nvSpPr>
        <p:spPr bwMode="auto">
          <a:xfrm>
            <a:off x="7512050" y="5867401"/>
            <a:ext cx="22429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M1-Transition</a:t>
            </a:r>
          </a:p>
          <a:p>
            <a:r>
              <a:rPr lang="de-DE"/>
              <a:t>(Small 2.5% E2)</a:t>
            </a:r>
            <a:endParaRPr lang="en-GB"/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0" y="333375"/>
            <a:ext cx="9906000" cy="4032250"/>
            <a:chOff x="0" y="210"/>
            <a:chExt cx="5760" cy="2540"/>
          </a:xfrm>
        </p:grpSpPr>
        <p:pic>
          <p:nvPicPr>
            <p:cNvPr id="338963" name="Picture 19"/>
            <p:cNvPicPr>
              <a:picLocks noChangeAspect="1" noChangeArrowheads="1"/>
            </p:cNvPicPr>
            <p:nvPr/>
          </p:nvPicPr>
          <p:blipFill>
            <a:blip r:embed="rId4" cstate="print"/>
            <a:srcRect l="6924" r="11473" b="56944"/>
            <a:stretch>
              <a:fillRect/>
            </a:stretch>
          </p:blipFill>
          <p:spPr bwMode="auto">
            <a:xfrm>
              <a:off x="0" y="890"/>
              <a:ext cx="2404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8964" name="Picture 20"/>
            <p:cNvPicPr>
              <a:picLocks noChangeAspect="1" noChangeArrowheads="1"/>
            </p:cNvPicPr>
            <p:nvPr/>
          </p:nvPicPr>
          <p:blipFill>
            <a:blip r:embed="rId5" cstate="print"/>
            <a:srcRect t="42639"/>
            <a:stretch>
              <a:fillRect/>
            </a:stretch>
          </p:blipFill>
          <p:spPr bwMode="auto">
            <a:xfrm>
              <a:off x="2814" y="210"/>
              <a:ext cx="2946" cy="2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338965" name="AutoShape 21">
            <a:hlinkClick r:id="" action="ppaction://noaction" highlightClick="1"/>
          </p:cNvPr>
          <p:cNvCxnSpPr>
            <a:cxnSpLocks noChangeShapeType="1"/>
          </p:cNvCxnSpPr>
          <p:nvPr/>
        </p:nvCxnSpPr>
        <p:spPr bwMode="auto">
          <a:xfrm flipV="1">
            <a:off x="2846259" y="2997207"/>
            <a:ext cx="4915165" cy="360363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pic>
        <p:nvPicPr>
          <p:cNvPr id="22" name="Picture 3" descr="quarkstruktur"/>
          <p:cNvPicPr>
            <a:picLocks noChangeAspect="1" noChangeArrowheads="1"/>
          </p:cNvPicPr>
          <p:nvPr/>
        </p:nvPicPr>
        <p:blipFill>
          <a:blip r:embed="rId6" cstate="print"/>
          <a:srcRect l="33820" r="32609"/>
          <a:stretch>
            <a:fillRect/>
          </a:stretch>
        </p:blipFill>
        <p:spPr bwMode="auto">
          <a:xfrm>
            <a:off x="7905736" y="3501008"/>
            <a:ext cx="2000264" cy="24259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8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8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8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6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626" y="44626"/>
            <a:ext cx="4689351" cy="582211"/>
          </a:xfrm>
          <a:prstGeom prst="rect">
            <a:avLst/>
          </a:prstGeom>
          <a:noFill/>
          <a:ln w="57150" cmpd="thickThin">
            <a:solidFill>
              <a:srgbClr val="00279F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eaLnBrk="0" hangingPunct="0"/>
            <a:r>
              <a:rPr lang="de-DE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3333FF"/>
                </a:solidFill>
              </a:rPr>
              <a:t>F in </a:t>
            </a:r>
            <a:r>
              <a:rPr lang="en-US" sz="3200" b="1" dirty="0" smtClean="0">
                <a:solidFill>
                  <a:srgbClr val="3333FF"/>
                </a:solidFill>
                <a:latin typeface="Symbol" pitchFamily="18" charset="2"/>
              </a:rPr>
              <a:t>p</a:t>
            </a:r>
            <a:r>
              <a:rPr lang="en-US" sz="3200" b="1" baseline="30000" dirty="0" smtClean="0">
                <a:solidFill>
                  <a:srgbClr val="3333FF"/>
                </a:solidFill>
                <a:latin typeface="Symbol" pitchFamily="18" charset="2"/>
              </a:rPr>
              <a:t>0</a:t>
            </a:r>
            <a:r>
              <a:rPr lang="en-US" sz="3200" b="1" dirty="0" smtClean="0">
                <a:solidFill>
                  <a:srgbClr val="3333FF"/>
                </a:solidFill>
                <a:latin typeface="Symbol" pitchFamily="18" charset="2"/>
              </a:rPr>
              <a:t>-</a:t>
            </a:r>
            <a:r>
              <a:rPr lang="en-US" sz="3200" b="1" dirty="0" smtClean="0">
                <a:solidFill>
                  <a:srgbClr val="3333FF"/>
                </a:solidFill>
              </a:rPr>
              <a:t>photoproduction</a:t>
            </a:r>
            <a:endParaRPr lang="de-DE" sz="3200" dirty="0" smtClean="0"/>
          </a:p>
        </p:txBody>
      </p:sp>
      <p:sp>
        <p:nvSpPr>
          <p:cNvPr id="7" name="Rechteck 6"/>
          <p:cNvSpPr/>
          <p:nvPr/>
        </p:nvSpPr>
        <p:spPr>
          <a:xfrm>
            <a:off x="4953002" y="2"/>
            <a:ext cx="1978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rgbClr val="3333FF"/>
                </a:solidFill>
                <a:latin typeface="Symbol" pitchFamily="18" charset="2"/>
                <a:cs typeface="+mn-cs"/>
              </a:rPr>
              <a:t>g</a:t>
            </a:r>
            <a:r>
              <a:rPr lang="en-US" sz="3600" b="1" dirty="0" err="1">
                <a:solidFill>
                  <a:srgbClr val="3333FF"/>
                </a:solidFill>
                <a:latin typeface="+mn-lt"/>
                <a:cs typeface="+mn-cs"/>
              </a:rPr>
              <a:t>p</a:t>
            </a:r>
            <a:r>
              <a:rPr lang="en-US" sz="3600" b="1" dirty="0">
                <a:solidFill>
                  <a:srgbClr val="3333FF"/>
                </a:solidFill>
                <a:latin typeface="+mn-lt"/>
                <a:cs typeface="+mn-cs"/>
              </a:rPr>
              <a:t> </a:t>
            </a:r>
            <a:r>
              <a:rPr lang="en-US" sz="3600" b="1" dirty="0">
                <a:solidFill>
                  <a:srgbClr val="3333FF"/>
                </a:solidFill>
                <a:latin typeface="Symbol" pitchFamily="18" charset="2"/>
                <a:cs typeface="+mn-cs"/>
                <a:sym typeface="Wingdings" pitchFamily="2" charset="2"/>
              </a:rPr>
              <a:t></a:t>
            </a:r>
            <a:r>
              <a:rPr lang="en-US" sz="3600" b="1" dirty="0">
                <a:solidFill>
                  <a:srgbClr val="3333FF"/>
                </a:solidFill>
                <a:latin typeface="Symbol" pitchFamily="18" charset="2"/>
                <a:cs typeface="+mn-cs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cs typeface="+mn-cs"/>
              </a:rPr>
              <a:t>p</a:t>
            </a:r>
            <a:r>
              <a:rPr lang="en-US" sz="3600" b="1" dirty="0" smtClean="0">
                <a:solidFill>
                  <a:srgbClr val="3333FF"/>
                </a:solidFill>
                <a:latin typeface="Symbol" pitchFamily="18" charset="2"/>
                <a:cs typeface="+mn-cs"/>
              </a:rPr>
              <a:t>p</a:t>
            </a:r>
            <a:r>
              <a:rPr lang="en-US" sz="3600" b="1" baseline="30000" dirty="0" smtClean="0">
                <a:solidFill>
                  <a:srgbClr val="3333FF"/>
                </a:solidFill>
                <a:latin typeface="Symbol" pitchFamily="18" charset="2"/>
                <a:cs typeface="+mn-cs"/>
              </a:rPr>
              <a:t>0</a:t>
            </a:r>
            <a:endParaRPr lang="en-US" sz="3600" b="1" dirty="0">
              <a:cs typeface="+mn-cs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992561" y="6488668"/>
            <a:ext cx="413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 smtClean="0"/>
              <a:t>Black </a:t>
            </a:r>
            <a:r>
              <a:rPr lang="de-DE" sz="1800" dirty="0" err="1" smtClean="0"/>
              <a:t>Circles</a:t>
            </a:r>
            <a:r>
              <a:rPr lang="de-DE" sz="1800" dirty="0" smtClean="0"/>
              <a:t> – </a:t>
            </a:r>
            <a:r>
              <a:rPr lang="de-DE" sz="1800" dirty="0" err="1" smtClean="0"/>
              <a:t>new</a:t>
            </a:r>
            <a:r>
              <a:rPr lang="de-DE" sz="1800" dirty="0" smtClean="0"/>
              <a:t> MAMI Measurement.</a:t>
            </a:r>
          </a:p>
        </p:txBody>
      </p:sp>
      <p:sp>
        <p:nvSpPr>
          <p:cNvPr id="12" name="Rechteck 11"/>
          <p:cNvSpPr/>
          <p:nvPr/>
        </p:nvSpPr>
        <p:spPr>
          <a:xfrm>
            <a:off x="7401273" y="0"/>
            <a:ext cx="2520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00" dirty="0" err="1" smtClean="0">
                <a:solidFill>
                  <a:srgbClr val="FF0000"/>
                </a:solidFill>
              </a:rPr>
              <a:t>Red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line</a:t>
            </a:r>
            <a:r>
              <a:rPr lang="de-DE" sz="1800" dirty="0" smtClean="0">
                <a:solidFill>
                  <a:srgbClr val="FF0000"/>
                </a:solidFill>
              </a:rPr>
              <a:t>: MAID 2007 </a:t>
            </a:r>
          </a:p>
          <a:p>
            <a:r>
              <a:rPr lang="de-DE" sz="1800" dirty="0" err="1" smtClean="0">
                <a:solidFill>
                  <a:srgbClr val="3333FF"/>
                </a:solidFill>
              </a:rPr>
              <a:t>blue</a:t>
            </a:r>
            <a:r>
              <a:rPr lang="de-DE" sz="1800" dirty="0" smtClean="0">
                <a:solidFill>
                  <a:srgbClr val="3333FF"/>
                </a:solidFill>
              </a:rPr>
              <a:t> </a:t>
            </a:r>
            <a:r>
              <a:rPr lang="de-DE" sz="1800" dirty="0" err="1" smtClean="0">
                <a:solidFill>
                  <a:srgbClr val="3333FF"/>
                </a:solidFill>
              </a:rPr>
              <a:t>line</a:t>
            </a:r>
            <a:r>
              <a:rPr lang="de-DE" sz="1800" dirty="0" smtClean="0">
                <a:solidFill>
                  <a:srgbClr val="3333FF"/>
                </a:solidFill>
              </a:rPr>
              <a:t>: SAID PR15</a:t>
            </a:r>
          </a:p>
          <a:p>
            <a:r>
              <a:rPr lang="de-DE" sz="1800" dirty="0" err="1" smtClean="0">
                <a:solidFill>
                  <a:srgbClr val="00B050"/>
                </a:solidFill>
              </a:rPr>
              <a:t>green</a:t>
            </a:r>
            <a:r>
              <a:rPr lang="de-DE" sz="1800" dirty="0" smtClean="0">
                <a:solidFill>
                  <a:srgbClr val="00B050"/>
                </a:solidFill>
              </a:rPr>
              <a:t> </a:t>
            </a:r>
            <a:r>
              <a:rPr lang="de-DE" sz="1800" dirty="0" err="1" smtClean="0">
                <a:solidFill>
                  <a:srgbClr val="00B050"/>
                </a:solidFill>
              </a:rPr>
              <a:t>line</a:t>
            </a:r>
            <a:r>
              <a:rPr lang="de-DE" sz="1800" dirty="0" smtClean="0">
                <a:solidFill>
                  <a:srgbClr val="00B050"/>
                </a:solidFill>
              </a:rPr>
              <a:t>: JUBo2015-B</a:t>
            </a:r>
          </a:p>
          <a:p>
            <a:r>
              <a:rPr lang="de-DE" sz="1800" dirty="0" err="1" smtClean="0"/>
              <a:t>black</a:t>
            </a:r>
            <a:r>
              <a:rPr lang="de-DE" sz="1800" dirty="0" smtClean="0"/>
              <a:t> </a:t>
            </a:r>
            <a:r>
              <a:rPr lang="de-DE" sz="1800" dirty="0" err="1" smtClean="0"/>
              <a:t>line</a:t>
            </a:r>
            <a:r>
              <a:rPr lang="de-DE" sz="1800" dirty="0" smtClean="0"/>
              <a:t>: BG2014-2</a:t>
            </a:r>
          </a:p>
          <a:p>
            <a:r>
              <a:rPr lang="de-DE" sz="1800" dirty="0" err="1" smtClean="0"/>
              <a:t>Dashed</a:t>
            </a:r>
            <a:r>
              <a:rPr lang="de-DE" sz="1800" dirty="0" smtClean="0"/>
              <a:t> </a:t>
            </a:r>
            <a:r>
              <a:rPr lang="de-DE" sz="1800" dirty="0" err="1" smtClean="0"/>
              <a:t>li</a:t>
            </a:r>
            <a:r>
              <a:rPr lang="de-DE" sz="1800" dirty="0" smtClean="0"/>
              <a:t>: BG2011-2</a:t>
            </a:r>
            <a:endParaRPr lang="de-DE" sz="1800" dirty="0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24746"/>
            <a:ext cx="7816721" cy="538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6537176" y="5085184"/>
            <a:ext cx="3144835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 smtClean="0">
                <a:solidFill>
                  <a:srgbClr val="000000"/>
                </a:solidFill>
              </a:rPr>
              <a:t>In BG2014-2 </a:t>
            </a:r>
            <a:r>
              <a:rPr lang="de-DE" sz="1800" dirty="0" err="1" smtClean="0">
                <a:solidFill>
                  <a:srgbClr val="000000"/>
                </a:solidFill>
              </a:rPr>
              <a:t>new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data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de-DE" sz="1800" dirty="0" err="1" smtClean="0">
                <a:solidFill>
                  <a:srgbClr val="000000"/>
                </a:solidFill>
              </a:rPr>
              <a:t>for</a:t>
            </a:r>
            <a:r>
              <a:rPr lang="de-DE" sz="1800" dirty="0" smtClean="0">
                <a:solidFill>
                  <a:srgbClr val="000000"/>
                </a:solidFill>
              </a:rPr>
              <a:t> T, P  </a:t>
            </a:r>
            <a:r>
              <a:rPr lang="de-DE" sz="1800" dirty="0" err="1" smtClean="0">
                <a:solidFill>
                  <a:srgbClr val="000000"/>
                </a:solidFill>
              </a:rPr>
              <a:t>and</a:t>
            </a:r>
            <a:r>
              <a:rPr lang="de-DE" sz="1800" dirty="0" smtClean="0">
                <a:solidFill>
                  <a:srgbClr val="000000"/>
                </a:solidFill>
              </a:rPr>
              <a:t> H </a:t>
            </a:r>
            <a:r>
              <a:rPr lang="de-DE" sz="1800" dirty="0" err="1" smtClean="0">
                <a:solidFill>
                  <a:srgbClr val="000000"/>
                </a:solidFill>
              </a:rPr>
              <a:t>were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included</a:t>
            </a:r>
            <a:endParaRPr lang="de-DE" sz="1800" dirty="0" smtClean="0">
              <a:solidFill>
                <a:srgbClr val="000000"/>
              </a:solidFill>
            </a:endParaRPr>
          </a:p>
          <a:p>
            <a:r>
              <a:rPr lang="de-DE" sz="1800" dirty="0" err="1" smtClean="0">
                <a:solidFill>
                  <a:srgbClr val="000000"/>
                </a:solidFill>
              </a:rPr>
              <a:t>as</a:t>
            </a:r>
            <a:r>
              <a:rPr lang="de-DE" sz="1800" dirty="0" smtClean="0">
                <a:solidFill>
                  <a:srgbClr val="000000"/>
                </a:solidFill>
              </a:rPr>
              <a:t> well </a:t>
            </a:r>
            <a:r>
              <a:rPr lang="de-DE" sz="1800" dirty="0" err="1" smtClean="0">
                <a:solidFill>
                  <a:srgbClr val="000000"/>
                </a:solidFill>
              </a:rPr>
              <a:t>as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our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new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precise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de-DE" sz="1800" dirty="0" err="1" smtClean="0">
                <a:solidFill>
                  <a:srgbClr val="000000"/>
                </a:solidFill>
              </a:rPr>
              <a:t>cross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section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data</a:t>
            </a:r>
            <a:r>
              <a:rPr lang="de-DE" sz="18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de-DE" sz="1800" dirty="0" err="1" smtClean="0">
                <a:solidFill>
                  <a:srgbClr val="000000"/>
                </a:solidFill>
              </a:rPr>
              <a:t>Adlarson</a:t>
            </a:r>
            <a:r>
              <a:rPr lang="de-DE" sz="1800" dirty="0" smtClean="0">
                <a:solidFill>
                  <a:srgbClr val="000000"/>
                </a:solidFill>
              </a:rPr>
              <a:t> et al., </a:t>
            </a:r>
          </a:p>
          <a:p>
            <a:r>
              <a:rPr lang="de-DE" sz="1800" dirty="0" smtClean="0">
                <a:solidFill>
                  <a:srgbClr val="000000"/>
                </a:solidFill>
              </a:rPr>
              <a:t>Phys. </a:t>
            </a:r>
            <a:r>
              <a:rPr lang="de-DE" sz="1800" dirty="0" err="1" smtClean="0">
                <a:solidFill>
                  <a:srgbClr val="000000"/>
                </a:solidFill>
              </a:rPr>
              <a:t>Rev</a:t>
            </a:r>
            <a:r>
              <a:rPr lang="de-DE" sz="1800" dirty="0" smtClean="0">
                <a:solidFill>
                  <a:srgbClr val="000000"/>
                </a:solidFill>
              </a:rPr>
              <a:t>. C 92, 024617 (2015)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67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726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eck 2"/>
          <p:cNvSpPr/>
          <p:nvPr/>
        </p:nvSpPr>
        <p:spPr>
          <a:xfrm>
            <a:off x="0" y="2852936"/>
            <a:ext cx="9777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We find that the new data force the </a:t>
            </a:r>
            <a:r>
              <a:rPr lang="en-US" sz="2000" dirty="0" err="1" smtClean="0"/>
              <a:t>multipoles</a:t>
            </a:r>
            <a:r>
              <a:rPr lang="en-US" sz="2000" dirty="0" smtClean="0"/>
              <a:t> to get closer to each other, the variance is reduced by about a factor of two.</a:t>
            </a:r>
          </a:p>
          <a:p>
            <a:r>
              <a:rPr lang="en-US" sz="2000" dirty="0" smtClean="0"/>
              <a:t>Even more important seems to be that the </a:t>
            </a:r>
            <a:r>
              <a:rPr lang="en-US" sz="2000" dirty="0" err="1" smtClean="0"/>
              <a:t>multipoles</a:t>
            </a:r>
            <a:r>
              <a:rPr lang="en-US" sz="2000" dirty="0" smtClean="0"/>
              <a:t> converge to similar values in the region of leading resonances while the “background" and the contribution of higher-mass resonances remain less constrained by the new data. Clearly, the aim is to get very similar answers</a:t>
            </a:r>
          </a:p>
          <a:p>
            <a:r>
              <a:rPr lang="en-US" sz="2000" dirty="0" smtClean="0"/>
              <a:t>also in the mass range which contains higher-mass resonances. This task will require more precise data, in particular more precise data on polarization observables</a:t>
            </a:r>
            <a:r>
              <a:rPr lang="en-US" dirty="0" smtClean="0"/>
              <a:t>.</a:t>
            </a:r>
          </a:p>
        </p:txBody>
      </p:sp>
      <p:sp>
        <p:nvSpPr>
          <p:cNvPr id="4" name="Rechteck 3"/>
          <p:cNvSpPr/>
          <p:nvPr/>
        </p:nvSpPr>
        <p:spPr>
          <a:xfrm>
            <a:off x="0" y="1988840"/>
            <a:ext cx="2577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 arXiv:1604.05704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20" y="560003"/>
            <a:ext cx="8350236" cy="6297997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20081" y="2"/>
            <a:ext cx="8625407" cy="582211"/>
          </a:xfrm>
          <a:prstGeom prst="rect">
            <a:avLst/>
          </a:prstGeom>
          <a:noFill/>
          <a:ln w="57150" cmpd="thickThin">
            <a:solidFill>
              <a:srgbClr val="00279F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eaLnBrk="0" hangingPunct="0"/>
            <a:r>
              <a:rPr lang="de-DE" sz="3200" b="1" dirty="0">
                <a:solidFill>
                  <a:srgbClr val="0000FF"/>
                </a:solidFill>
              </a:rPr>
              <a:t> </a:t>
            </a:r>
            <a:r>
              <a:rPr lang="de-DE" sz="2000" b="1" dirty="0" smtClean="0">
                <a:solidFill>
                  <a:srgbClr val="0000FF"/>
                </a:solidFill>
              </a:rPr>
              <a:t>Eta </a:t>
            </a:r>
            <a:r>
              <a:rPr lang="de-DE" sz="2000" b="1" dirty="0" err="1" smtClean="0">
                <a:solidFill>
                  <a:srgbClr val="0000FF"/>
                </a:solidFill>
              </a:rPr>
              <a:t>and</a:t>
            </a:r>
            <a:r>
              <a:rPr lang="de-DE" sz="2000" b="1" dirty="0" smtClean="0">
                <a:solidFill>
                  <a:srgbClr val="0000FF"/>
                </a:solidFill>
              </a:rPr>
              <a:t> Eta‘ </a:t>
            </a:r>
            <a:r>
              <a:rPr lang="de-DE" sz="2000" b="1" dirty="0" err="1" smtClean="0">
                <a:solidFill>
                  <a:srgbClr val="0000FF"/>
                </a:solidFill>
              </a:rPr>
              <a:t>Production</a:t>
            </a:r>
            <a:r>
              <a:rPr lang="de-DE" sz="2000" b="1" dirty="0" smtClean="0">
                <a:solidFill>
                  <a:srgbClr val="0000FF"/>
                </a:solidFill>
              </a:rPr>
              <a:t> – Interpretation </a:t>
            </a:r>
            <a:r>
              <a:rPr lang="de-DE" sz="2000" b="1" dirty="0" err="1" smtClean="0">
                <a:solidFill>
                  <a:srgbClr val="0000FF"/>
                </a:solidFill>
              </a:rPr>
              <a:t>using</a:t>
            </a:r>
            <a:r>
              <a:rPr lang="de-DE" sz="2000" b="1" dirty="0" smtClean="0">
                <a:solidFill>
                  <a:srgbClr val="0000FF"/>
                </a:solidFill>
              </a:rPr>
              <a:t> ETAMAID [</a:t>
            </a:r>
            <a:r>
              <a:rPr lang="de-DE" sz="2000" b="1" dirty="0" err="1" smtClean="0">
                <a:solidFill>
                  <a:srgbClr val="0000FF"/>
                </a:solidFill>
              </a:rPr>
              <a:t>V.Kashevarov</a:t>
            </a:r>
            <a:r>
              <a:rPr lang="de-DE" sz="2000" b="1" dirty="0">
                <a:solidFill>
                  <a:srgbClr val="0000FF"/>
                </a:solidFill>
              </a:rPr>
              <a:t>]</a:t>
            </a:r>
            <a:r>
              <a:rPr lang="de-DE" sz="2000" b="1" dirty="0" smtClean="0">
                <a:solidFill>
                  <a:srgbClr val="0000FF"/>
                </a:solidFill>
              </a:rPr>
              <a:t> 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3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4" y="44624"/>
            <a:ext cx="8824367" cy="6522017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03738" y="6351711"/>
            <a:ext cx="9300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New Measurement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transverse</a:t>
            </a:r>
            <a:r>
              <a:rPr lang="de-DE" b="1" dirty="0" smtClean="0"/>
              <a:t> </a:t>
            </a:r>
            <a:r>
              <a:rPr lang="de-DE" b="1" dirty="0" err="1" smtClean="0"/>
              <a:t>asymmetries</a:t>
            </a:r>
            <a:r>
              <a:rPr lang="de-DE" b="1" dirty="0" smtClean="0"/>
              <a:t> at Bonn ELSA 2017/18.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468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3" name="Oval 11"/>
          <p:cNvSpPr>
            <a:spLocks noChangeArrowheads="1"/>
          </p:cNvSpPr>
          <p:nvPr/>
        </p:nvSpPr>
        <p:spPr bwMode="auto">
          <a:xfrm>
            <a:off x="4800600" y="2057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>
                <a:latin typeface="Symbol" panose="05050102010706020507" pitchFamily="18" charset="2"/>
              </a:rPr>
              <a:t>p</a:t>
            </a:r>
            <a:r>
              <a:rPr lang="en-US" altLang="de-DE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90126" name="Oval 14"/>
          <p:cNvSpPr>
            <a:spLocks noChangeArrowheads="1"/>
          </p:cNvSpPr>
          <p:nvPr/>
        </p:nvSpPr>
        <p:spPr bwMode="auto">
          <a:xfrm>
            <a:off x="3810000" y="35052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>
                <a:latin typeface="Symbol" panose="05050102010706020507" pitchFamily="18" charset="2"/>
              </a:rPr>
              <a:t>p</a:t>
            </a:r>
            <a:r>
              <a:rPr lang="en-US" altLang="de-DE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90119" name="Oval 7"/>
          <p:cNvSpPr>
            <a:spLocks noChangeArrowheads="1"/>
          </p:cNvSpPr>
          <p:nvPr/>
        </p:nvSpPr>
        <p:spPr bwMode="auto">
          <a:xfrm>
            <a:off x="5334000" y="3352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>
                <a:latin typeface="Symbol" panose="05050102010706020507" pitchFamily="18" charset="2"/>
              </a:rPr>
              <a:t>p</a:t>
            </a:r>
            <a:r>
              <a:rPr lang="en-US" altLang="de-DE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1030" name="Oval 10"/>
          <p:cNvSpPr>
            <a:spLocks noChangeArrowheads="1"/>
          </p:cNvSpPr>
          <p:nvPr/>
        </p:nvSpPr>
        <p:spPr bwMode="auto">
          <a:xfrm>
            <a:off x="3962400" y="2286000"/>
            <a:ext cx="1676400" cy="17526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 sz="3200">
              <a:latin typeface="Calibri" panose="020F0502020204030204" pitchFamily="34" charset="0"/>
            </a:endParaRPr>
          </a:p>
        </p:txBody>
      </p:sp>
      <p:sp>
        <p:nvSpPr>
          <p:cNvPr id="1031" name="AutoShape 8"/>
          <p:cNvSpPr>
            <a:spLocks noChangeArrowheads="1"/>
          </p:cNvSpPr>
          <p:nvPr/>
        </p:nvSpPr>
        <p:spPr bwMode="auto">
          <a:xfrm>
            <a:off x="3124200" y="4343400"/>
            <a:ext cx="3352800" cy="762000"/>
          </a:xfrm>
          <a:prstGeom prst="cube">
            <a:avLst>
              <a:gd name="adj" fmla="val 70574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latin typeface="Calibri" panose="020F0502020204030204" pitchFamily="34" charset="0"/>
            </a:endParaRPr>
          </a:p>
        </p:txBody>
      </p:sp>
      <p:sp>
        <p:nvSpPr>
          <p:cNvPr id="1032" name="AutoShape 9"/>
          <p:cNvSpPr>
            <a:spLocks noChangeArrowheads="1"/>
          </p:cNvSpPr>
          <p:nvPr/>
        </p:nvSpPr>
        <p:spPr bwMode="auto">
          <a:xfrm>
            <a:off x="3124200" y="914400"/>
            <a:ext cx="3352800" cy="762000"/>
          </a:xfrm>
          <a:prstGeom prst="cube">
            <a:avLst>
              <a:gd name="adj" fmla="val 70315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latin typeface="Calibri" panose="020F0502020204030204" pitchFamily="34" charset="0"/>
            </a:endParaRPr>
          </a:p>
        </p:txBody>
      </p:sp>
      <p:sp>
        <p:nvSpPr>
          <p:cNvPr id="90115" name="Oval 3"/>
          <p:cNvSpPr>
            <a:spLocks noChangeArrowheads="1"/>
          </p:cNvSpPr>
          <p:nvPr/>
        </p:nvSpPr>
        <p:spPr bwMode="auto">
          <a:xfrm>
            <a:off x="3810000" y="2514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>
                <a:latin typeface="Symbol" panose="05050102010706020507" pitchFamily="18" charset="2"/>
              </a:rPr>
              <a:t>p</a:t>
            </a:r>
            <a:r>
              <a:rPr lang="en-US" altLang="de-DE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90118" name="Oval 6"/>
          <p:cNvSpPr>
            <a:spLocks noChangeArrowheads="1"/>
          </p:cNvSpPr>
          <p:nvPr/>
        </p:nvSpPr>
        <p:spPr bwMode="auto">
          <a:xfrm>
            <a:off x="4191000" y="2895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>
                <a:latin typeface="Symbol" panose="05050102010706020507" pitchFamily="18" charset="2"/>
              </a:rPr>
              <a:t>p</a:t>
            </a:r>
            <a:r>
              <a:rPr lang="en-US" altLang="de-DE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90114" name="Oval 2"/>
          <p:cNvSpPr>
            <a:spLocks noChangeArrowheads="1"/>
          </p:cNvSpPr>
          <p:nvPr/>
        </p:nvSpPr>
        <p:spPr bwMode="auto">
          <a:xfrm>
            <a:off x="5410200" y="2514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>
                <a:latin typeface="Symbol" panose="05050102010706020507" pitchFamily="18" charset="2"/>
              </a:rPr>
              <a:t>p</a:t>
            </a:r>
            <a:r>
              <a:rPr lang="en-US" altLang="de-DE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90124" name="Oval 12"/>
          <p:cNvSpPr>
            <a:spLocks noChangeArrowheads="1"/>
          </p:cNvSpPr>
          <p:nvPr/>
        </p:nvSpPr>
        <p:spPr bwMode="auto">
          <a:xfrm>
            <a:off x="4724400" y="3657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>
                <a:latin typeface="Symbol" panose="05050102010706020507" pitchFamily="18" charset="2"/>
              </a:rPr>
              <a:t>p</a:t>
            </a:r>
            <a:r>
              <a:rPr lang="en-US" altLang="de-DE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90125" name="Oval 13"/>
          <p:cNvSpPr>
            <a:spLocks noChangeArrowheads="1"/>
          </p:cNvSpPr>
          <p:nvPr/>
        </p:nvSpPr>
        <p:spPr bwMode="auto">
          <a:xfrm>
            <a:off x="4800600" y="2895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>
                <a:latin typeface="Symbol" panose="05050102010706020507" pitchFamily="18" charset="2"/>
              </a:rPr>
              <a:t>p</a:t>
            </a:r>
            <a:r>
              <a:rPr lang="en-US" altLang="de-DE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1038" name="Text Box 28"/>
          <p:cNvSpPr txBox="1">
            <a:spLocks noChangeArrowheads="1"/>
          </p:cNvSpPr>
          <p:nvPr/>
        </p:nvSpPr>
        <p:spPr bwMode="auto">
          <a:xfrm>
            <a:off x="1143000" y="5638800"/>
            <a:ext cx="7620000" cy="400110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2000">
                <a:latin typeface="Comic Sans MS" panose="030F0702030302020204" pitchFamily="66" charset="0"/>
              </a:rPr>
              <a:t>Electric polarizability: proton between charged parallel plates</a:t>
            </a:r>
          </a:p>
        </p:txBody>
      </p:sp>
      <p:sp>
        <p:nvSpPr>
          <p:cNvPr id="1040" name="Text Box 35"/>
          <p:cNvSpPr txBox="1">
            <a:spLocks noChangeArrowheads="1"/>
          </p:cNvSpPr>
          <p:nvPr/>
        </p:nvSpPr>
        <p:spPr bwMode="auto">
          <a:xfrm>
            <a:off x="1600201" y="2895601"/>
            <a:ext cx="676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600" b="1">
                <a:latin typeface="Comic Sans MS" panose="030F0702030302020204" pitchFamily="66" charset="0"/>
              </a:rPr>
              <a:t>Pion</a:t>
            </a:r>
          </a:p>
          <a:p>
            <a:pPr eaLnBrk="1" hangingPunct="1"/>
            <a:r>
              <a:rPr lang="en-US" altLang="de-DE" sz="1600" b="1">
                <a:latin typeface="Comic Sans MS" panose="030F0702030302020204" pitchFamily="66" charset="0"/>
              </a:rPr>
              <a:t>cloud</a:t>
            </a:r>
          </a:p>
        </p:txBody>
      </p:sp>
      <p:sp>
        <p:nvSpPr>
          <p:cNvPr id="1041" name="Line 36"/>
          <p:cNvSpPr>
            <a:spLocks noChangeShapeType="1"/>
          </p:cNvSpPr>
          <p:nvPr/>
        </p:nvSpPr>
        <p:spPr bwMode="auto">
          <a:xfrm>
            <a:off x="2438400" y="31242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66" name="Text Box 54"/>
          <p:cNvSpPr txBox="1">
            <a:spLocks noChangeArrowheads="1"/>
          </p:cNvSpPr>
          <p:nvPr/>
        </p:nvSpPr>
        <p:spPr bwMode="auto">
          <a:xfrm>
            <a:off x="3124200" y="4800601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000" b="1">
                <a:solidFill>
                  <a:srgbClr val="FF3300"/>
                </a:solidFill>
                <a:latin typeface="Calibri" panose="020F0502020204030204" pitchFamily="34" charset="0"/>
              </a:rPr>
              <a:t>+ + + + + + + + + + + + + </a:t>
            </a:r>
          </a:p>
        </p:txBody>
      </p:sp>
      <p:sp>
        <p:nvSpPr>
          <p:cNvPr id="90167" name="Text Box 55"/>
          <p:cNvSpPr txBox="1">
            <a:spLocks noChangeArrowheads="1"/>
          </p:cNvSpPr>
          <p:nvPr/>
        </p:nvSpPr>
        <p:spPr bwMode="auto">
          <a:xfrm>
            <a:off x="3124200" y="1371601"/>
            <a:ext cx="289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000" b="1">
                <a:solidFill>
                  <a:srgbClr val="FF3300"/>
                </a:solidFill>
                <a:latin typeface="Symbol" panose="05050102010706020507" pitchFamily="18" charset="2"/>
              </a:rPr>
              <a:t>- - - - - - - - - - - - - </a:t>
            </a: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6629401" y="2057401"/>
            <a:ext cx="428625" cy="1693863"/>
            <a:chOff x="3936" y="1296"/>
            <a:chExt cx="270" cy="1067"/>
          </a:xfrm>
        </p:grpSpPr>
        <p:sp>
          <p:nvSpPr>
            <p:cNvPr id="1045" name="AutoShape 57"/>
            <p:cNvSpPr>
              <a:spLocks noChangeArrowheads="1"/>
            </p:cNvSpPr>
            <p:nvPr/>
          </p:nvSpPr>
          <p:spPr bwMode="auto">
            <a:xfrm rot="-5400000">
              <a:off x="3762" y="1950"/>
              <a:ext cx="635" cy="192"/>
            </a:xfrm>
            <a:prstGeom prst="rightArrow">
              <a:avLst>
                <a:gd name="adj1" fmla="val 29176"/>
                <a:gd name="adj2" fmla="val 59133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>
                <a:latin typeface="Calibri" panose="020F0502020204030204" pitchFamily="34" charset="0"/>
              </a:endParaRPr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3936" y="1296"/>
            <a:ext cx="270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06" name="Equation" r:id="rId4" imgW="126720" imgH="203040" progId="Equation.3">
                    <p:embed/>
                  </p:oleObj>
                </mc:Choice>
                <mc:Fallback>
                  <p:oleObj name="Equation" r:id="rId4" imgW="126720" imgH="203040" progId="Equation.3">
                    <p:embed/>
                    <p:pic>
                      <p:nvPicPr>
                        <p:cNvPr id="10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1296"/>
                          <a:ext cx="270" cy="4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" y="2"/>
            <a:ext cx="9858375" cy="582613"/>
          </a:xfrm>
          <a:prstGeom prst="rect">
            <a:avLst/>
          </a:prstGeom>
          <a:noFill/>
          <a:ln w="57150" cmpd="thickThin">
            <a:solidFill>
              <a:srgbClr val="00279F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de-DE" sz="3200" b="1" dirty="0">
                <a:solidFill>
                  <a:srgbClr val="0000FF"/>
                </a:solidFill>
              </a:rPr>
              <a:t> </a:t>
            </a:r>
            <a:r>
              <a:rPr lang="de-DE" sz="3200" b="1" dirty="0" smtClean="0">
                <a:solidFill>
                  <a:srgbClr val="0000FF"/>
                </a:solidFill>
              </a:rPr>
              <a:t>Proton </a:t>
            </a:r>
            <a:r>
              <a:rPr lang="en-US" sz="3200" b="1" dirty="0" smtClean="0">
                <a:solidFill>
                  <a:srgbClr val="0000FF"/>
                </a:solidFill>
              </a:rPr>
              <a:t>Polarizabilities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7520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7341E-6 L -3.33333E-6 -0.0333 " pathEditMode="relative" ptsTypes="AA">
                                      <p:cBhvr>
                                        <p:cTn id="16" dur="2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2775E-6 L -3.33333E-6 -0.07769 " pathEditMode="relative" ptsTypes="AA">
                                      <p:cBhvr>
                                        <p:cTn id="18" dur="2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2.42775E-6 L 0.0 -0.06659 " pathEditMode="relative" ptsTypes="AA">
                                      <p:cBhvr>
                                        <p:cTn id="20" dur="2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09827E-6 L 3.33333E-6 -0.07769 " pathEditMode="relative" ptsTypes="AA">
                                      <p:cBhvr>
                                        <p:cTn id="22" dur="2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3329 L -3.33333E-6 -0.12208 " pathEditMode="relative" ptsTypes="AA">
                                      <p:cBhvr>
                                        <p:cTn id="24" dur="20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222 L 0.00834 -0.12209 " pathEditMode="relative" ptsTypes="AA">
                                      <p:cBhvr>
                                        <p:cTn id="26" dur="2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4.9711E-6 L 0.0 -0.08879 " pathEditMode="relative" ptsTypes="AA">
                                      <p:cBhvr>
                                        <p:cTn id="28" dur="2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1.56069E-6 L 0.0 -0.08878 " pathEditMode="relative" ptsTypes="AA">
                                      <p:cBhvr>
                                        <p:cTn id="30" dur="20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3" grpId="0" animBg="1"/>
      <p:bldP spid="90126" grpId="0" animBg="1"/>
      <p:bldP spid="90119" grpId="0" animBg="1"/>
      <p:bldP spid="90115" grpId="0" animBg="1"/>
      <p:bldP spid="90118" grpId="0" animBg="1"/>
      <p:bldP spid="90114" grpId="0" animBg="1"/>
      <p:bldP spid="90124" grpId="0" animBg="1"/>
      <p:bldP spid="90125" grpId="0" animBg="1"/>
      <p:bldP spid="90166" grpId="0"/>
      <p:bldP spid="9016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Oval 15"/>
          <p:cNvSpPr>
            <a:spLocks noChangeArrowheads="1"/>
          </p:cNvSpPr>
          <p:nvPr/>
        </p:nvSpPr>
        <p:spPr bwMode="auto">
          <a:xfrm>
            <a:off x="3733800" y="1981200"/>
            <a:ext cx="1981200" cy="19812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 sz="3200">
              <a:latin typeface="Calibri" panose="020F0502020204030204" pitchFamily="34" charset="0"/>
            </a:endParaRPr>
          </a:p>
        </p:txBody>
      </p:sp>
      <p:sp>
        <p:nvSpPr>
          <p:cNvPr id="2052" name="AutoShape 16"/>
          <p:cNvSpPr>
            <a:spLocks noChangeArrowheads="1"/>
          </p:cNvSpPr>
          <p:nvPr/>
        </p:nvSpPr>
        <p:spPr bwMode="auto">
          <a:xfrm>
            <a:off x="3048000" y="4495800"/>
            <a:ext cx="3352800" cy="762000"/>
          </a:xfrm>
          <a:prstGeom prst="cube">
            <a:avLst>
              <a:gd name="adj" fmla="val 70315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 b="1">
              <a:latin typeface="Calibri" panose="020F0502020204030204" pitchFamily="34" charset="0"/>
            </a:endParaRPr>
          </a:p>
        </p:txBody>
      </p:sp>
      <p:sp>
        <p:nvSpPr>
          <p:cNvPr id="2053" name="AutoShape 17"/>
          <p:cNvSpPr>
            <a:spLocks noChangeArrowheads="1"/>
          </p:cNvSpPr>
          <p:nvPr/>
        </p:nvSpPr>
        <p:spPr bwMode="auto">
          <a:xfrm>
            <a:off x="3048000" y="914400"/>
            <a:ext cx="3352800" cy="762000"/>
          </a:xfrm>
          <a:prstGeom prst="cube">
            <a:avLst>
              <a:gd name="adj" fmla="val 70574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latin typeface="Calibri" panose="020F0502020204030204" pitchFamily="34" charset="0"/>
            </a:endParaRPr>
          </a:p>
        </p:txBody>
      </p:sp>
      <p:sp>
        <p:nvSpPr>
          <p:cNvPr id="2054" name="Oval 21"/>
          <p:cNvSpPr>
            <a:spLocks noChangeArrowheads="1"/>
          </p:cNvSpPr>
          <p:nvPr/>
        </p:nvSpPr>
        <p:spPr bwMode="auto">
          <a:xfrm>
            <a:off x="4572000" y="32766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2055" name="Oval 22"/>
          <p:cNvSpPr>
            <a:spLocks noChangeArrowheads="1"/>
          </p:cNvSpPr>
          <p:nvPr/>
        </p:nvSpPr>
        <p:spPr bwMode="auto">
          <a:xfrm>
            <a:off x="4191000" y="2590800"/>
            <a:ext cx="304800" cy="3048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>
                <a:latin typeface="Calibri" panose="020F0502020204030204" pitchFamily="34" charset="0"/>
              </a:rPr>
              <a:t>u</a:t>
            </a:r>
          </a:p>
        </p:txBody>
      </p:sp>
      <p:sp>
        <p:nvSpPr>
          <p:cNvPr id="2056" name="Oval 23"/>
          <p:cNvSpPr>
            <a:spLocks noChangeArrowheads="1"/>
          </p:cNvSpPr>
          <p:nvPr/>
        </p:nvSpPr>
        <p:spPr bwMode="auto">
          <a:xfrm>
            <a:off x="4953000" y="25908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>
                <a:latin typeface="Calibri" panose="020F0502020204030204" pitchFamily="34" charset="0"/>
              </a:rPr>
              <a:t>u</a:t>
            </a:r>
          </a:p>
        </p:txBody>
      </p:sp>
      <p:sp>
        <p:nvSpPr>
          <p:cNvPr id="2057" name="Oval 24"/>
          <p:cNvSpPr>
            <a:spLocks noChangeArrowheads="1"/>
          </p:cNvSpPr>
          <p:nvPr/>
        </p:nvSpPr>
        <p:spPr bwMode="auto">
          <a:xfrm>
            <a:off x="5638800" y="19812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>
                <a:latin typeface="Symbol" panose="05050102010706020507" pitchFamily="18" charset="2"/>
              </a:rPr>
              <a:t>p</a:t>
            </a:r>
            <a:r>
              <a:rPr lang="en-US" altLang="de-DE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2058" name="Oval 25"/>
          <p:cNvSpPr>
            <a:spLocks noChangeArrowheads="1"/>
          </p:cNvSpPr>
          <p:nvPr/>
        </p:nvSpPr>
        <p:spPr bwMode="auto">
          <a:xfrm>
            <a:off x="5867400" y="2895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>
                <a:latin typeface="Symbol" panose="05050102010706020507" pitchFamily="18" charset="2"/>
              </a:rPr>
              <a:t>p</a:t>
            </a:r>
            <a:r>
              <a:rPr lang="en-US" altLang="de-DE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2059" name="Oval 26"/>
          <p:cNvSpPr>
            <a:spLocks noChangeArrowheads="1"/>
          </p:cNvSpPr>
          <p:nvPr/>
        </p:nvSpPr>
        <p:spPr bwMode="auto">
          <a:xfrm>
            <a:off x="3352800" y="19812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>
                <a:latin typeface="Symbol" panose="05050102010706020507" pitchFamily="18" charset="2"/>
              </a:rPr>
              <a:t>p</a:t>
            </a:r>
            <a:r>
              <a:rPr lang="en-US" altLang="de-DE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2060" name="Oval 27"/>
          <p:cNvSpPr>
            <a:spLocks noChangeArrowheads="1"/>
          </p:cNvSpPr>
          <p:nvPr/>
        </p:nvSpPr>
        <p:spPr bwMode="auto">
          <a:xfrm>
            <a:off x="3505200" y="3581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>
                <a:latin typeface="Symbol" panose="05050102010706020507" pitchFamily="18" charset="2"/>
              </a:rPr>
              <a:t>p</a:t>
            </a:r>
            <a:r>
              <a:rPr lang="en-US" altLang="de-DE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2061" name="Text Box 29"/>
          <p:cNvSpPr txBox="1">
            <a:spLocks noChangeArrowheads="1"/>
          </p:cNvSpPr>
          <p:nvPr/>
        </p:nvSpPr>
        <p:spPr bwMode="auto">
          <a:xfrm>
            <a:off x="1143000" y="5791200"/>
            <a:ext cx="7391400" cy="400110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2000">
                <a:latin typeface="Comic Sans MS" panose="030F0702030302020204" pitchFamily="66" charset="0"/>
              </a:rPr>
              <a:t>Magnetic polarizability: proton between poles of a magnetic</a:t>
            </a:r>
          </a:p>
        </p:txBody>
      </p:sp>
      <p:sp>
        <p:nvSpPr>
          <p:cNvPr id="2062" name="Text Box 30"/>
          <p:cNvSpPr txBox="1">
            <a:spLocks noChangeArrowheads="1"/>
          </p:cNvSpPr>
          <p:nvPr/>
        </p:nvSpPr>
        <p:spPr bwMode="auto">
          <a:xfrm>
            <a:off x="2438400" y="30480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b="1">
                <a:solidFill>
                  <a:schemeClr val="accent2"/>
                </a:solidFill>
                <a:latin typeface="Comic Sans MS" panose="030F0702030302020204" pitchFamily="66" charset="0"/>
              </a:rPr>
              <a:t>Proton magnetic polarizability</a:t>
            </a: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990601" y="2133600"/>
            <a:ext cx="6011863" cy="2281238"/>
            <a:chOff x="384" y="1344"/>
            <a:chExt cx="3787" cy="1437"/>
          </a:xfrm>
        </p:grpSpPr>
        <p:sp>
          <p:nvSpPr>
            <p:cNvPr id="2076" name="Text Box 31"/>
            <p:cNvSpPr txBox="1">
              <a:spLocks noChangeArrowheads="1"/>
            </p:cNvSpPr>
            <p:nvPr/>
          </p:nvSpPr>
          <p:spPr bwMode="auto">
            <a:xfrm>
              <a:off x="384" y="1344"/>
              <a:ext cx="1104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de-DE" sz="1600" b="1">
                  <a:solidFill>
                    <a:schemeClr val="accent2"/>
                  </a:solidFill>
                  <a:latin typeface="Comic Sans MS" panose="030F0702030302020204" pitchFamily="66" charset="0"/>
                </a:rPr>
                <a:t>Diamagnetic</a:t>
              </a:r>
              <a:r>
                <a:rPr lang="en-US" altLang="de-DE" sz="1600" b="1">
                  <a:latin typeface="Comic Sans MS" panose="030F0702030302020204" pitchFamily="66" charset="0"/>
                </a:rPr>
                <a:t> + </a:t>
              </a:r>
              <a:r>
                <a:rPr lang="en-US" altLang="de-DE" sz="1600" b="1">
                  <a:solidFill>
                    <a:srgbClr val="FF3300"/>
                  </a:solidFill>
                  <a:latin typeface="Comic Sans MS" panose="030F0702030302020204" pitchFamily="66" charset="0"/>
                </a:rPr>
                <a:t>Paramagnetic</a:t>
              </a:r>
              <a:r>
                <a:rPr lang="en-US" altLang="de-DE" sz="1600" b="1">
                  <a:latin typeface="Comic Sans MS" panose="030F0702030302020204" pitchFamily="66" charset="0"/>
                </a:rPr>
                <a:t> </a:t>
              </a:r>
            </a:p>
            <a:p>
              <a:pPr eaLnBrk="1" hangingPunct="1"/>
              <a:r>
                <a:rPr lang="en-US" altLang="de-DE" sz="1600" b="1">
                  <a:latin typeface="Comic Sans MS" panose="030F0702030302020204" pitchFamily="66" charset="0"/>
                </a:rPr>
                <a:t>pion cloud</a:t>
              </a:r>
            </a:p>
          </p:txBody>
        </p:sp>
        <p:sp>
          <p:nvSpPr>
            <p:cNvPr id="2077" name="Text Box 32"/>
            <p:cNvSpPr txBox="1">
              <a:spLocks noChangeArrowheads="1"/>
            </p:cNvSpPr>
            <p:nvPr/>
          </p:nvSpPr>
          <p:spPr bwMode="auto">
            <a:xfrm>
              <a:off x="3244" y="2415"/>
              <a:ext cx="92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de-DE" sz="1600" b="1">
                  <a:solidFill>
                    <a:srgbClr val="FF3300"/>
                  </a:solidFill>
                  <a:latin typeface="Comic Sans MS" panose="030F0702030302020204" pitchFamily="66" charset="0"/>
                </a:rPr>
                <a:t>Paramagnetic</a:t>
              </a:r>
            </a:p>
            <a:p>
              <a:pPr eaLnBrk="1" hangingPunct="1"/>
              <a:r>
                <a:rPr lang="en-US" altLang="de-DE" sz="1600" b="1">
                  <a:solidFill>
                    <a:srgbClr val="FF3300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de-DE" sz="1600" b="1">
                  <a:solidFill>
                    <a:srgbClr val="FF3300"/>
                  </a:solidFill>
                  <a:latin typeface="Comic Sans MS" panose="030F0702030302020204" pitchFamily="66" charset="0"/>
                </a:rPr>
                <a:t>(1232)</a:t>
              </a:r>
            </a:p>
          </p:txBody>
        </p:sp>
        <p:sp>
          <p:nvSpPr>
            <p:cNvPr id="2078" name="Line 33"/>
            <p:cNvSpPr>
              <a:spLocks noChangeShapeType="1"/>
            </p:cNvSpPr>
            <p:nvPr/>
          </p:nvSpPr>
          <p:spPr bwMode="auto">
            <a:xfrm flipH="1" flipV="1">
              <a:off x="2880" y="2352"/>
              <a:ext cx="288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79" name="Line 34"/>
            <p:cNvSpPr>
              <a:spLocks noChangeShapeType="1"/>
            </p:cNvSpPr>
            <p:nvPr/>
          </p:nvSpPr>
          <p:spPr bwMode="auto">
            <a:xfrm flipV="1">
              <a:off x="1344" y="1536"/>
              <a:ext cx="384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3249614" y="1730376"/>
            <a:ext cx="2846387" cy="2003425"/>
            <a:chOff x="1807" y="1090"/>
            <a:chExt cx="1793" cy="1262"/>
          </a:xfrm>
        </p:grpSpPr>
        <p:sp>
          <p:nvSpPr>
            <p:cNvPr id="2069" name="Line 20"/>
            <p:cNvSpPr>
              <a:spLocks noChangeShapeType="1"/>
            </p:cNvSpPr>
            <p:nvPr/>
          </p:nvSpPr>
          <p:spPr bwMode="auto">
            <a:xfrm flipV="1">
              <a:off x="2736" y="1920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70" name="Line 18"/>
            <p:cNvSpPr>
              <a:spLocks noChangeShapeType="1"/>
            </p:cNvSpPr>
            <p:nvPr/>
          </p:nvSpPr>
          <p:spPr bwMode="auto">
            <a:xfrm flipV="1">
              <a:off x="2976" y="1488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71" name="Line 19"/>
            <p:cNvSpPr>
              <a:spLocks noChangeShapeType="1"/>
            </p:cNvSpPr>
            <p:nvPr/>
          </p:nvSpPr>
          <p:spPr bwMode="auto">
            <a:xfrm flipV="1">
              <a:off x="2496" y="1488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72" name="Arc 4"/>
            <p:cNvSpPr>
              <a:spLocks/>
            </p:cNvSpPr>
            <p:nvPr/>
          </p:nvSpPr>
          <p:spPr bwMode="auto">
            <a:xfrm rot="11776157" flipV="1">
              <a:off x="2011" y="1090"/>
              <a:ext cx="240" cy="238"/>
            </a:xfrm>
            <a:custGeom>
              <a:avLst/>
              <a:gdLst>
                <a:gd name="T0" fmla="*/ 0 w 21600"/>
                <a:gd name="T1" fmla="*/ 0 h 21413"/>
                <a:gd name="T2" fmla="*/ 0 w 21600"/>
                <a:gd name="T3" fmla="*/ 0 h 21413"/>
                <a:gd name="T4" fmla="*/ 0 w 21600"/>
                <a:gd name="T5" fmla="*/ 0 h 2141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413"/>
                <a:gd name="T11" fmla="*/ 21600 w 21600"/>
                <a:gd name="T12" fmla="*/ 21413 h 214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413" fill="none" extrusionOk="0">
                  <a:moveTo>
                    <a:pt x="2832" y="-1"/>
                  </a:moveTo>
                  <a:cubicBezTo>
                    <a:pt x="13573" y="1420"/>
                    <a:pt x="21600" y="10578"/>
                    <a:pt x="21600" y="21413"/>
                  </a:cubicBezTo>
                </a:path>
                <a:path w="21600" h="21413" stroke="0" extrusionOk="0">
                  <a:moveTo>
                    <a:pt x="2832" y="-1"/>
                  </a:moveTo>
                  <a:cubicBezTo>
                    <a:pt x="13573" y="1420"/>
                    <a:pt x="21600" y="10578"/>
                    <a:pt x="21600" y="21413"/>
                  </a:cubicBezTo>
                  <a:lnTo>
                    <a:pt x="0" y="21413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>
                <a:latin typeface="Calibri" panose="020F0502020204030204" pitchFamily="34" charset="0"/>
              </a:endParaRPr>
            </a:p>
          </p:txBody>
        </p:sp>
        <p:sp>
          <p:nvSpPr>
            <p:cNvPr id="2073" name="Arc 5"/>
            <p:cNvSpPr>
              <a:spLocks/>
            </p:cNvSpPr>
            <p:nvPr/>
          </p:nvSpPr>
          <p:spPr bwMode="auto">
            <a:xfrm rot="7032631" flipV="1">
              <a:off x="1785" y="1961"/>
              <a:ext cx="330" cy="286"/>
            </a:xfrm>
            <a:custGeom>
              <a:avLst/>
              <a:gdLst>
                <a:gd name="T0" fmla="*/ 0 w 21600"/>
                <a:gd name="T1" fmla="*/ 0 h 21413"/>
                <a:gd name="T2" fmla="*/ 0 w 21600"/>
                <a:gd name="T3" fmla="*/ 0 h 21413"/>
                <a:gd name="T4" fmla="*/ 0 w 21600"/>
                <a:gd name="T5" fmla="*/ 0 h 2141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413"/>
                <a:gd name="T11" fmla="*/ 21600 w 21600"/>
                <a:gd name="T12" fmla="*/ 21413 h 214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413" fill="none" extrusionOk="0">
                  <a:moveTo>
                    <a:pt x="2832" y="-1"/>
                  </a:moveTo>
                  <a:cubicBezTo>
                    <a:pt x="13573" y="1420"/>
                    <a:pt x="21600" y="10578"/>
                    <a:pt x="21600" y="21413"/>
                  </a:cubicBezTo>
                </a:path>
                <a:path w="21600" h="21413" stroke="0" extrusionOk="0">
                  <a:moveTo>
                    <a:pt x="2832" y="-1"/>
                  </a:moveTo>
                  <a:cubicBezTo>
                    <a:pt x="13573" y="1420"/>
                    <a:pt x="21600" y="10578"/>
                    <a:pt x="21600" y="21413"/>
                  </a:cubicBezTo>
                  <a:lnTo>
                    <a:pt x="0" y="21413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>
                <a:latin typeface="Calibri" panose="020F0502020204030204" pitchFamily="34" charset="0"/>
              </a:endParaRPr>
            </a:p>
          </p:txBody>
        </p:sp>
        <p:sp>
          <p:nvSpPr>
            <p:cNvPr id="2074" name="Arc 37"/>
            <p:cNvSpPr>
              <a:spLocks/>
            </p:cNvSpPr>
            <p:nvPr/>
          </p:nvSpPr>
          <p:spPr bwMode="auto">
            <a:xfrm flipV="1">
              <a:off x="3120" y="2017"/>
              <a:ext cx="480" cy="335"/>
            </a:xfrm>
            <a:custGeom>
              <a:avLst/>
              <a:gdLst>
                <a:gd name="T0" fmla="*/ 0 w 21600"/>
                <a:gd name="T1" fmla="*/ 0 h 21227"/>
                <a:gd name="T2" fmla="*/ 0 w 21600"/>
                <a:gd name="T3" fmla="*/ 0 h 21227"/>
                <a:gd name="T4" fmla="*/ 0 w 21600"/>
                <a:gd name="T5" fmla="*/ 0 h 2122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227"/>
                <a:gd name="T11" fmla="*/ 21600 w 21600"/>
                <a:gd name="T12" fmla="*/ 21227 h 21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227" fill="none" extrusionOk="0">
                  <a:moveTo>
                    <a:pt x="3996" y="0"/>
                  </a:moveTo>
                  <a:cubicBezTo>
                    <a:pt x="14205" y="1922"/>
                    <a:pt x="21600" y="10839"/>
                    <a:pt x="21600" y="21227"/>
                  </a:cubicBezTo>
                </a:path>
                <a:path w="21600" h="21227" stroke="0" extrusionOk="0">
                  <a:moveTo>
                    <a:pt x="3996" y="0"/>
                  </a:moveTo>
                  <a:cubicBezTo>
                    <a:pt x="14205" y="1922"/>
                    <a:pt x="21600" y="10839"/>
                    <a:pt x="21600" y="21227"/>
                  </a:cubicBezTo>
                  <a:lnTo>
                    <a:pt x="0" y="21227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>
                <a:latin typeface="Calibri" panose="020F0502020204030204" pitchFamily="34" charset="0"/>
              </a:endParaRPr>
            </a:p>
          </p:txBody>
        </p:sp>
        <p:sp>
          <p:nvSpPr>
            <p:cNvPr id="2075" name="Arc 38"/>
            <p:cNvSpPr>
              <a:spLocks/>
            </p:cNvSpPr>
            <p:nvPr/>
          </p:nvSpPr>
          <p:spPr bwMode="auto">
            <a:xfrm flipV="1">
              <a:off x="2976" y="1488"/>
              <a:ext cx="480" cy="335"/>
            </a:xfrm>
            <a:custGeom>
              <a:avLst/>
              <a:gdLst>
                <a:gd name="T0" fmla="*/ 0 w 21600"/>
                <a:gd name="T1" fmla="*/ 0 h 21227"/>
                <a:gd name="T2" fmla="*/ 0 w 21600"/>
                <a:gd name="T3" fmla="*/ 0 h 21227"/>
                <a:gd name="T4" fmla="*/ 0 w 21600"/>
                <a:gd name="T5" fmla="*/ 0 h 2122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227"/>
                <a:gd name="T11" fmla="*/ 21600 w 21600"/>
                <a:gd name="T12" fmla="*/ 21227 h 21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227" fill="none" extrusionOk="0">
                  <a:moveTo>
                    <a:pt x="3996" y="0"/>
                  </a:moveTo>
                  <a:cubicBezTo>
                    <a:pt x="14205" y="1922"/>
                    <a:pt x="21600" y="10839"/>
                    <a:pt x="21600" y="21227"/>
                  </a:cubicBezTo>
                </a:path>
                <a:path w="21600" h="21227" stroke="0" extrusionOk="0">
                  <a:moveTo>
                    <a:pt x="3996" y="0"/>
                  </a:moveTo>
                  <a:cubicBezTo>
                    <a:pt x="14205" y="1922"/>
                    <a:pt x="21600" y="10839"/>
                    <a:pt x="21600" y="21227"/>
                  </a:cubicBezTo>
                  <a:lnTo>
                    <a:pt x="0" y="21227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6629401" y="1981201"/>
            <a:ext cx="428625" cy="1693863"/>
            <a:chOff x="3936" y="1296"/>
            <a:chExt cx="270" cy="1067"/>
          </a:xfrm>
        </p:grpSpPr>
        <p:sp>
          <p:nvSpPr>
            <p:cNvPr id="2068" name="AutoShape 45"/>
            <p:cNvSpPr>
              <a:spLocks noChangeArrowheads="1"/>
            </p:cNvSpPr>
            <p:nvPr/>
          </p:nvSpPr>
          <p:spPr bwMode="auto">
            <a:xfrm rot="-5400000">
              <a:off x="3762" y="1950"/>
              <a:ext cx="635" cy="192"/>
            </a:xfrm>
            <a:prstGeom prst="rightArrow">
              <a:avLst>
                <a:gd name="adj1" fmla="val 29176"/>
                <a:gd name="adj2" fmla="val 59133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>
                <a:latin typeface="Calibri" panose="020F0502020204030204" pitchFamily="34" charset="0"/>
              </a:endParaRPr>
            </a:p>
          </p:txBody>
        </p:sp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3936" y="1296"/>
            <a:ext cx="270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30" name="Equation" r:id="rId4" imgW="126720" imgH="203040" progId="Equation.3">
                    <p:embed/>
                  </p:oleObj>
                </mc:Choice>
                <mc:Fallback>
                  <p:oleObj name="Equation" r:id="rId4" imgW="126720" imgH="203040" progId="Equation.3">
                    <p:embed/>
                    <p:pic>
                      <p:nvPicPr>
                        <p:cNvPr id="205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1296"/>
                          <a:ext cx="270" cy="4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1183" name="Text Box 47"/>
          <p:cNvSpPr txBox="1">
            <a:spLocks noChangeArrowheads="1"/>
          </p:cNvSpPr>
          <p:nvPr/>
        </p:nvSpPr>
        <p:spPr bwMode="auto">
          <a:xfrm>
            <a:off x="3124200" y="4953001"/>
            <a:ext cx="2667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b="1">
                <a:latin typeface="Calibri" panose="020F0502020204030204" pitchFamily="34" charset="0"/>
              </a:rPr>
              <a:t>N N N N N N N N N N N</a:t>
            </a:r>
            <a:r>
              <a:rPr lang="en-US" altLang="de-DE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91184" name="Text Box 48"/>
          <p:cNvSpPr txBox="1">
            <a:spLocks noChangeArrowheads="1"/>
          </p:cNvSpPr>
          <p:nvPr/>
        </p:nvSpPr>
        <p:spPr bwMode="auto">
          <a:xfrm>
            <a:off x="3124200" y="1371601"/>
            <a:ext cx="2667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b="1">
                <a:latin typeface="Calibri" panose="020F0502020204030204" pitchFamily="34" charset="0"/>
              </a:rPr>
              <a:t>S S S S S S S S S S S S S S S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1369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83" grpId="0"/>
      <p:bldP spid="9118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78" y="605992"/>
            <a:ext cx="9073220" cy="5183609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" y="2"/>
            <a:ext cx="9858375" cy="582613"/>
          </a:xfrm>
          <a:prstGeom prst="rect">
            <a:avLst/>
          </a:prstGeom>
          <a:noFill/>
          <a:ln w="57150" cmpd="thickThin">
            <a:solidFill>
              <a:srgbClr val="00279F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de-DE" sz="3200" b="1" dirty="0">
                <a:solidFill>
                  <a:srgbClr val="0000FF"/>
                </a:solidFill>
              </a:rPr>
              <a:t> </a:t>
            </a:r>
            <a:r>
              <a:rPr lang="de-DE" sz="3200" b="1" dirty="0" smtClean="0">
                <a:solidFill>
                  <a:srgbClr val="0000FF"/>
                </a:solidFill>
              </a:rPr>
              <a:t>Proton </a:t>
            </a:r>
            <a:r>
              <a:rPr lang="en-US" sz="3200" b="1" dirty="0" smtClean="0">
                <a:solidFill>
                  <a:srgbClr val="0000FF"/>
                </a:solidFill>
              </a:rPr>
              <a:t>Polarizabilities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82563" y="5507940"/>
            <a:ext cx="9493250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Symbol" pitchFamily="18" charset="2"/>
              <a:buNone/>
            </a:pPr>
            <a:r>
              <a:rPr lang="de-DE" b="1" dirty="0" smtClean="0"/>
              <a:t>New </a:t>
            </a:r>
            <a:r>
              <a:rPr lang="de-DE" b="1" dirty="0" err="1" smtClean="0"/>
              <a:t>measurement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Proton </a:t>
            </a:r>
            <a:r>
              <a:rPr lang="de-DE" b="1" dirty="0" err="1" smtClean="0"/>
              <a:t>Scalar</a:t>
            </a:r>
            <a:r>
              <a:rPr lang="de-DE" b="1" dirty="0" smtClean="0"/>
              <a:t> </a:t>
            </a:r>
            <a:r>
              <a:rPr lang="de-DE" b="1" dirty="0" err="1"/>
              <a:t>Polarisabilities</a:t>
            </a:r>
            <a:r>
              <a:rPr lang="de-DE" b="1" dirty="0"/>
              <a:t> </a:t>
            </a:r>
            <a:r>
              <a:rPr lang="de-DE" b="1" dirty="0" smtClean="0"/>
              <a:t>via </a:t>
            </a:r>
            <a:r>
              <a:rPr lang="de-DE" b="1" dirty="0" err="1" smtClean="0"/>
              <a:t>beamasymmetry</a:t>
            </a:r>
            <a:r>
              <a:rPr lang="de-DE" b="1" dirty="0" smtClean="0"/>
              <a:t> in Compton </a:t>
            </a:r>
            <a:r>
              <a:rPr lang="de-DE" b="1" dirty="0" err="1" smtClean="0"/>
              <a:t>process</a:t>
            </a:r>
            <a:r>
              <a:rPr lang="de-DE" b="1" dirty="0"/>
              <a:t> </a:t>
            </a:r>
            <a:r>
              <a:rPr lang="de-DE" b="1" dirty="0" err="1" smtClean="0"/>
              <a:t>started</a:t>
            </a:r>
            <a:r>
              <a:rPr lang="de-DE" b="1" dirty="0" smtClean="0"/>
              <a:t> </a:t>
            </a:r>
            <a:r>
              <a:rPr lang="de-DE" b="1" dirty="0" smtClean="0"/>
              <a:t>in November 2017. </a:t>
            </a:r>
          </a:p>
          <a:p>
            <a:pPr eaLnBrk="0" hangingPunct="0">
              <a:buFont typeface="Symbol" pitchFamily="18" charset="2"/>
              <a:buNone/>
            </a:pPr>
            <a:r>
              <a:rPr lang="de-DE" b="1" dirty="0" smtClean="0"/>
              <a:t>[</a:t>
            </a:r>
            <a:r>
              <a:rPr lang="de-DE" b="1" dirty="0" err="1" smtClean="0"/>
              <a:t>E.Mornacchi</a:t>
            </a:r>
            <a:r>
              <a:rPr lang="de-DE" b="1" dirty="0" smtClean="0"/>
              <a:t>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806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19051" y="719138"/>
            <a:ext cx="9867900" cy="1566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527" tIns="59527" rIns="85527" bIns="42764"/>
          <a:lstStyle/>
          <a:p>
            <a:pPr>
              <a:spcBef>
                <a:spcPts val="1363"/>
              </a:spcBef>
              <a:buClr>
                <a:srgbClr val="FF0000"/>
              </a:buClr>
              <a:buSzPct val="80000"/>
              <a:buFont typeface="Arial" pitchFamily="34" charset="0"/>
              <a:buChar char="•"/>
              <a:tabLst>
                <a:tab pos="682625" algn="l"/>
                <a:tab pos="687388" algn="l"/>
                <a:tab pos="1374775" algn="l"/>
                <a:tab pos="2063750" algn="l"/>
                <a:tab pos="2751138" algn="l"/>
                <a:tab pos="3438525" algn="l"/>
                <a:tab pos="4127500" algn="l"/>
                <a:tab pos="4814888" algn="l"/>
                <a:tab pos="5502275" algn="l"/>
                <a:tab pos="6191250" algn="l"/>
                <a:tab pos="6878638" algn="l"/>
                <a:tab pos="7566025" algn="l"/>
                <a:tab pos="8255000" algn="l"/>
                <a:tab pos="8942388" algn="l"/>
              </a:tabLst>
            </a:pPr>
            <a:r>
              <a:rPr lang="en-US" sz="2000" dirty="0">
                <a:ea typeface="DejaVu Sans"/>
                <a:cs typeface="DejaVu Sans"/>
              </a:rPr>
              <a:t>Spin Vector polarizabilities describe spin response to an incident photon</a:t>
            </a:r>
          </a:p>
          <a:p>
            <a:pPr>
              <a:spcBef>
                <a:spcPts val="1363"/>
              </a:spcBef>
              <a:buClr>
                <a:srgbClr val="FF0000"/>
              </a:buClr>
              <a:buSzPct val="80000"/>
              <a:buFont typeface="Arial" pitchFamily="34" charset="0"/>
              <a:buChar char="•"/>
              <a:tabLst>
                <a:tab pos="682625" algn="l"/>
                <a:tab pos="687388" algn="l"/>
                <a:tab pos="1374775" algn="l"/>
                <a:tab pos="2063750" algn="l"/>
                <a:tab pos="2751138" algn="l"/>
                <a:tab pos="3438525" algn="l"/>
                <a:tab pos="4127500" algn="l"/>
                <a:tab pos="4814888" algn="l"/>
                <a:tab pos="5502275" algn="l"/>
                <a:tab pos="6191250" algn="l"/>
                <a:tab pos="6878638" algn="l"/>
                <a:tab pos="7566025" algn="l"/>
                <a:tab pos="8255000" algn="l"/>
                <a:tab pos="8942388" algn="l"/>
              </a:tabLst>
            </a:pPr>
            <a:r>
              <a:rPr lang="en-US" sz="2000" dirty="0">
                <a:solidFill>
                  <a:srgbClr val="000080"/>
                </a:solidFill>
                <a:ea typeface="DejaVu Sans"/>
                <a:cs typeface="DejaVu Sans"/>
              </a:rPr>
              <a:t> </a:t>
            </a:r>
            <a:r>
              <a:rPr lang="en-US" sz="2000" dirty="0">
                <a:ea typeface="DejaVu Sans"/>
                <a:cs typeface="DejaVu Sans"/>
              </a:rPr>
              <a:t>Four vector pol. (</a:t>
            </a:r>
            <a:r>
              <a:rPr lang="en-US" sz="2000" dirty="0"/>
              <a:t>γ</a:t>
            </a:r>
            <a:r>
              <a:rPr lang="en-US" sz="2000" baseline="-33000" dirty="0"/>
              <a:t>E1E1</a:t>
            </a:r>
            <a:r>
              <a:rPr lang="en-US" sz="2000" dirty="0"/>
              <a:t> γ</a:t>
            </a:r>
            <a:r>
              <a:rPr lang="en-US" sz="2000" baseline="-33000" dirty="0"/>
              <a:t>M1M1</a:t>
            </a:r>
            <a:r>
              <a:rPr lang="en-US" sz="2000" dirty="0"/>
              <a:t> γ</a:t>
            </a:r>
            <a:r>
              <a:rPr lang="en-US" sz="2000" baseline="-33000" dirty="0"/>
              <a:t>E1M2</a:t>
            </a:r>
            <a:r>
              <a:rPr lang="en-US" sz="2000" dirty="0"/>
              <a:t> γ</a:t>
            </a:r>
            <a:r>
              <a:rPr lang="en-US" sz="2000" baseline="-33000" dirty="0"/>
              <a:t>M1E2</a:t>
            </a:r>
            <a:r>
              <a:rPr lang="en-US" sz="2000" dirty="0"/>
              <a:t>) appear at 3</a:t>
            </a:r>
            <a:r>
              <a:rPr lang="en-US" sz="2000" baseline="33000" dirty="0"/>
              <a:t>rd</a:t>
            </a:r>
            <a:r>
              <a:rPr lang="en-US" sz="2000" dirty="0"/>
              <a:t> order in eff. Hamiltonian</a:t>
            </a:r>
          </a:p>
          <a:p>
            <a:pPr>
              <a:spcBef>
                <a:spcPts val="1363"/>
              </a:spcBef>
              <a:buClr>
                <a:srgbClr val="FF0000"/>
              </a:buClr>
              <a:buSzPct val="80000"/>
              <a:tabLst>
                <a:tab pos="682625" algn="l"/>
                <a:tab pos="687388" algn="l"/>
                <a:tab pos="1374775" algn="l"/>
                <a:tab pos="2063750" algn="l"/>
                <a:tab pos="2751138" algn="l"/>
                <a:tab pos="3438525" algn="l"/>
                <a:tab pos="4127500" algn="l"/>
                <a:tab pos="4814888" algn="l"/>
                <a:tab pos="5502275" algn="l"/>
                <a:tab pos="6191250" algn="l"/>
                <a:tab pos="6878638" algn="l"/>
                <a:tab pos="7566025" algn="l"/>
                <a:tab pos="8255000" algn="l"/>
                <a:tab pos="8942388" algn="l"/>
              </a:tabLst>
            </a:pPr>
            <a:endParaRPr lang="en-US" sz="1900" dirty="0">
              <a:solidFill>
                <a:srgbClr val="000080"/>
              </a:solidFill>
              <a:latin typeface="DejaVu Sans"/>
              <a:ea typeface="Standard Symbols"/>
              <a:cs typeface="Standard Symbols"/>
            </a:endParaRPr>
          </a:p>
          <a:p>
            <a:pPr>
              <a:lnSpc>
                <a:spcPct val="97000"/>
              </a:lnSpc>
              <a:spcBef>
                <a:spcPts val="1363"/>
              </a:spcBef>
              <a:buClr>
                <a:srgbClr val="FF0000"/>
              </a:buClr>
              <a:buSzPct val="80000"/>
              <a:buFont typeface="Arial" pitchFamily="34" charset="0"/>
              <a:buChar char="•"/>
              <a:tabLst>
                <a:tab pos="682625" algn="l"/>
                <a:tab pos="687388" algn="l"/>
                <a:tab pos="1374775" algn="l"/>
                <a:tab pos="2063750" algn="l"/>
                <a:tab pos="2751138" algn="l"/>
                <a:tab pos="3438525" algn="l"/>
                <a:tab pos="4127500" algn="l"/>
                <a:tab pos="4814888" algn="l"/>
                <a:tab pos="5502275" algn="l"/>
                <a:tab pos="6191250" algn="l"/>
                <a:tab pos="6878638" algn="l"/>
                <a:tab pos="7566025" algn="l"/>
                <a:tab pos="8255000" algn="l"/>
                <a:tab pos="8942388" algn="l"/>
              </a:tabLst>
            </a:pPr>
            <a:r>
              <a:rPr lang="en-US" sz="2000" dirty="0">
                <a:solidFill>
                  <a:srgbClr val="000080"/>
                </a:solidFill>
                <a:ea typeface="DejaVu Sans"/>
                <a:cs typeface="DejaVu Sans"/>
              </a:rPr>
              <a:t> </a:t>
            </a:r>
            <a:r>
              <a:rPr lang="en-US" sz="2000" dirty="0">
                <a:ea typeface="DejaVu Sans"/>
                <a:cs typeface="DejaVu Sans"/>
              </a:rPr>
              <a:t>Only two linear combinations of vector polarizabilities measured:</a:t>
            </a:r>
          </a:p>
          <a:p>
            <a:pPr algn="ctr">
              <a:lnSpc>
                <a:spcPct val="97000"/>
              </a:lnSpc>
              <a:spcBef>
                <a:spcPts val="1363"/>
              </a:spcBef>
              <a:tabLst>
                <a:tab pos="682625" algn="l"/>
                <a:tab pos="687388" algn="l"/>
                <a:tab pos="1374775" algn="l"/>
                <a:tab pos="2063750" algn="l"/>
                <a:tab pos="2751138" algn="l"/>
                <a:tab pos="3438525" algn="l"/>
                <a:tab pos="4127500" algn="l"/>
                <a:tab pos="4814888" algn="l"/>
                <a:tab pos="5502275" algn="l"/>
                <a:tab pos="6191250" algn="l"/>
                <a:tab pos="6878638" algn="l"/>
                <a:tab pos="7566025" algn="l"/>
                <a:tab pos="8255000" algn="l"/>
                <a:tab pos="8942388" algn="l"/>
              </a:tabLst>
            </a:pPr>
            <a:endParaRPr lang="en-US" sz="1900" dirty="0">
              <a:solidFill>
                <a:srgbClr val="000080"/>
              </a:solidFill>
              <a:latin typeface="DejaVu Sans"/>
              <a:ea typeface="DejaVu Sans"/>
              <a:cs typeface="DejaVu Sans"/>
            </a:endParaRPr>
          </a:p>
        </p:txBody>
      </p:sp>
      <p:grpSp>
        <p:nvGrpSpPr>
          <p:cNvPr id="17413" name="Group 11"/>
          <p:cNvGrpSpPr>
            <a:grpSpLocks/>
          </p:cNvGrpSpPr>
          <p:nvPr/>
        </p:nvGrpSpPr>
        <p:grpSpPr bwMode="auto">
          <a:xfrm>
            <a:off x="166688" y="2643190"/>
            <a:ext cx="9648825" cy="815975"/>
            <a:chOff x="-60" y="3356"/>
            <a:chExt cx="6293" cy="567"/>
          </a:xfrm>
        </p:grpSpPr>
        <p:grpSp>
          <p:nvGrpSpPr>
            <p:cNvPr id="17417" name="Group 12"/>
            <p:cNvGrpSpPr>
              <a:grpSpLocks/>
            </p:cNvGrpSpPr>
            <p:nvPr/>
          </p:nvGrpSpPr>
          <p:grpSpPr bwMode="auto">
            <a:xfrm>
              <a:off x="115" y="3387"/>
              <a:ext cx="6118" cy="512"/>
              <a:chOff x="115" y="3387"/>
              <a:chExt cx="6118" cy="512"/>
            </a:xfrm>
          </p:grpSpPr>
          <p:pic>
            <p:nvPicPr>
              <p:cNvPr id="17419" name="Picture 1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5" y="3387"/>
                <a:ext cx="6119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17420" name="Picture 1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5" y="3631"/>
                <a:ext cx="6119" cy="26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  <p:sp>
          <p:nvSpPr>
            <p:cNvPr id="17418" name="Rectangle 15"/>
            <p:cNvSpPr>
              <a:spLocks noChangeArrowheads="1"/>
            </p:cNvSpPr>
            <p:nvPr/>
          </p:nvSpPr>
          <p:spPr bwMode="auto">
            <a:xfrm>
              <a:off x="-60" y="3356"/>
              <a:ext cx="6236" cy="567"/>
            </a:xfrm>
            <a:prstGeom prst="rect">
              <a:avLst/>
            </a:prstGeom>
            <a:noFill/>
            <a:ln w="3672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4" name="Rectangle 3"/>
          <p:cNvSpPr>
            <a:spLocks noChangeArrowheads="1"/>
          </p:cNvSpPr>
          <p:nvPr/>
        </p:nvSpPr>
        <p:spPr bwMode="auto">
          <a:xfrm>
            <a:off x="1" y="2"/>
            <a:ext cx="9858375" cy="582613"/>
          </a:xfrm>
          <a:prstGeom prst="rect">
            <a:avLst/>
          </a:prstGeom>
          <a:noFill/>
          <a:ln w="57150" cmpd="thickThin">
            <a:solidFill>
              <a:srgbClr val="00279F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de-DE" sz="3200" b="1" dirty="0">
                <a:solidFill>
                  <a:srgbClr val="0000FF"/>
                </a:solidFill>
              </a:rPr>
              <a:t> Spin </a:t>
            </a:r>
            <a:r>
              <a:rPr lang="en-US" sz="3200" b="1" dirty="0" smtClean="0">
                <a:solidFill>
                  <a:srgbClr val="0000FF"/>
                </a:solidFill>
              </a:rPr>
              <a:t>Polarizabilities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452439" y="1643065"/>
          <a:ext cx="868680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4" name="Equation" r:id="rId6" imgW="4394160" imgH="368280" progId="Equation.3">
                  <p:embed/>
                </p:oleObj>
              </mc:Choice>
              <mc:Fallback>
                <p:oleObj name="Equation" r:id="rId6" imgW="4394160" imgH="3682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9" y="1643065"/>
                        <a:ext cx="8686800" cy="731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Rechteck 10"/>
          <p:cNvSpPr>
            <a:spLocks noChangeArrowheads="1"/>
          </p:cNvSpPr>
          <p:nvPr/>
        </p:nvSpPr>
        <p:spPr bwMode="auto">
          <a:xfrm>
            <a:off x="238126" y="3714750"/>
            <a:ext cx="9429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The Forward S.P. </a:t>
            </a:r>
            <a:r>
              <a:rPr lang="en-US" sz="2000" b="1">
                <a:latin typeface="Symbol" pitchFamily="18" charset="2"/>
              </a:rPr>
              <a:t>g</a:t>
            </a:r>
            <a:r>
              <a:rPr lang="en-US" sz="2000" b="1" baseline="-25000">
                <a:latin typeface="Symbol" pitchFamily="18" charset="2"/>
              </a:rPr>
              <a:t>0</a:t>
            </a:r>
            <a:r>
              <a:rPr lang="en-US" sz="2000" b="1"/>
              <a:t> </a:t>
            </a:r>
            <a:r>
              <a:rPr lang="en-US" sz="2000"/>
              <a:t>was determined  in </a:t>
            </a:r>
            <a:r>
              <a:rPr lang="de-DE" sz="2000"/>
              <a:t>GDH-Experiment at ELSA and MAMI (DAPHNE)</a:t>
            </a:r>
            <a:r>
              <a:rPr lang="en-US" sz="2000" b="1"/>
              <a:t> :</a:t>
            </a:r>
            <a:endParaRPr lang="en-US" sz="2000"/>
          </a:p>
        </p:txBody>
      </p:sp>
      <p:graphicFrame>
        <p:nvGraphicFramePr>
          <p:cNvPr id="17411" name="Object 11"/>
          <p:cNvGraphicFramePr>
            <a:graphicFrameLocks noChangeAspect="1"/>
          </p:cNvGraphicFramePr>
          <p:nvPr/>
        </p:nvGraphicFramePr>
        <p:xfrm>
          <a:off x="2095500" y="4214813"/>
          <a:ext cx="6853238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5" name="Formel" r:id="rId8" imgW="2019240" imgH="507960" progId="Equation.3">
                  <p:embed/>
                </p:oleObj>
              </mc:Choice>
              <mc:Fallback>
                <p:oleObj name="Formel" r:id="rId8" imgW="2019240" imgH="5079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4214813"/>
                        <a:ext cx="6853238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66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Rechteck 13"/>
          <p:cNvSpPr>
            <a:spLocks noChangeArrowheads="1"/>
          </p:cNvSpPr>
          <p:nvPr/>
        </p:nvSpPr>
        <p:spPr bwMode="auto">
          <a:xfrm>
            <a:off x="238126" y="5380038"/>
            <a:ext cx="892968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/>
              <a:t>The Backward S.P.  </a:t>
            </a:r>
            <a:r>
              <a:rPr lang="en-US" sz="2000" b="1">
                <a:latin typeface="Symbol" pitchFamily="18" charset="2"/>
              </a:rPr>
              <a:t>g</a:t>
            </a:r>
            <a:r>
              <a:rPr lang="en-US" sz="2000" b="1" baseline="-25000">
                <a:latin typeface="Symbol" pitchFamily="18" charset="2"/>
              </a:rPr>
              <a:t>p</a:t>
            </a:r>
            <a:r>
              <a:rPr lang="en-US" sz="2000" b="1"/>
              <a:t> </a:t>
            </a:r>
            <a:r>
              <a:rPr lang="en-US" sz="2000"/>
              <a:t>was determined from dispersive analysis of backward angle Compton scattering. </a:t>
            </a:r>
            <a:r>
              <a:rPr lang="en-US" sz="2000" b="1"/>
              <a:t>[</a:t>
            </a:r>
            <a:r>
              <a:rPr lang="en-US" sz="2000"/>
              <a:t>B. Pasquini </a:t>
            </a:r>
            <a:r>
              <a:rPr lang="en-US" sz="2000" i="1"/>
              <a:t>et al</a:t>
            </a:r>
            <a:r>
              <a:rPr lang="en-US" sz="2000"/>
              <a:t>., Proton Spin Polarizabilities from Polarized Compton Scattering (2007)</a:t>
            </a:r>
            <a:r>
              <a:rPr lang="de-DE" sz="2000"/>
              <a:t>.]</a:t>
            </a:r>
            <a:endParaRPr lang="en-US" sz="2000" baseline="-25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ext Box 6"/>
          <p:cNvSpPr txBox="1">
            <a:spLocks noChangeArrowheads="1"/>
          </p:cNvSpPr>
          <p:nvPr/>
        </p:nvSpPr>
        <p:spPr bwMode="auto">
          <a:xfrm>
            <a:off x="19659600" y="12946063"/>
            <a:ext cx="3022600" cy="4919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527" tIns="59527" rIns="85527" bIns="42764"/>
          <a:lstStyle/>
          <a:p>
            <a:pPr algn="ctr">
              <a:spcBef>
                <a:spcPts val="1363"/>
              </a:spcBef>
              <a:tabLst>
                <a:tab pos="682625" algn="l"/>
                <a:tab pos="687388" algn="l"/>
                <a:tab pos="1374775" algn="l"/>
                <a:tab pos="2063750" algn="l"/>
                <a:tab pos="2751138" algn="l"/>
              </a:tabLst>
            </a:pPr>
            <a:r>
              <a:rPr lang="en-US" sz="1900">
                <a:solidFill>
                  <a:srgbClr val="000080"/>
                </a:solidFill>
                <a:ea typeface="Standard Symbols"/>
                <a:cs typeface="Standard Symbols"/>
              </a:rPr>
              <a:t> </a:t>
            </a:r>
            <a:r>
              <a:rPr lang="en-US" sz="1900">
                <a:solidFill>
                  <a:srgbClr val="000080"/>
                </a:solidFill>
                <a:latin typeface="Arial" pitchFamily="34" charset="0"/>
              </a:rPr>
              <a:t>Σ</a:t>
            </a:r>
            <a:r>
              <a:rPr lang="en-US" sz="1900" baseline="-33000">
                <a:solidFill>
                  <a:srgbClr val="000080"/>
                </a:solidFill>
              </a:rPr>
              <a:t>2x</a:t>
            </a:r>
            <a:r>
              <a:rPr lang="en-US" sz="1900">
                <a:solidFill>
                  <a:srgbClr val="000080"/>
                </a:solidFill>
              </a:rPr>
              <a:t> </a:t>
            </a:r>
            <a:r>
              <a:rPr lang="en-US" sz="1900">
                <a:solidFill>
                  <a:srgbClr val="000080"/>
                </a:solidFill>
                <a:ea typeface="Standard Symbols"/>
                <a:cs typeface="Standard Symbols"/>
              </a:rPr>
              <a:t>300 hours measurement</a:t>
            </a:r>
          </a:p>
          <a:p>
            <a:pPr algn="ctr">
              <a:spcBef>
                <a:spcPts val="1363"/>
              </a:spcBef>
              <a:buClr>
                <a:srgbClr val="FF0000"/>
              </a:buClr>
              <a:buSzPct val="80000"/>
              <a:buFont typeface="Wingdings" pitchFamily="2" charset="2"/>
              <a:buChar char=""/>
              <a:tabLst>
                <a:tab pos="682625" algn="l"/>
                <a:tab pos="687388" algn="l"/>
                <a:tab pos="1374775" algn="l"/>
                <a:tab pos="2063750" algn="l"/>
                <a:tab pos="2751138" algn="l"/>
              </a:tabLst>
            </a:pPr>
            <a:endParaRPr lang="en-US" sz="1900">
              <a:solidFill>
                <a:srgbClr val="000080"/>
              </a:solidFill>
              <a:ea typeface="Standard Symbols"/>
              <a:cs typeface="Standard Symbols"/>
            </a:endParaRPr>
          </a:p>
          <a:p>
            <a:pPr algn="ctr">
              <a:spcBef>
                <a:spcPts val="1363"/>
              </a:spcBef>
              <a:buClr>
                <a:srgbClr val="FF0000"/>
              </a:buClr>
              <a:buSzPct val="80000"/>
              <a:buFont typeface="Wingdings" pitchFamily="2" charset="2"/>
              <a:buChar char=""/>
              <a:tabLst>
                <a:tab pos="682625" algn="l"/>
                <a:tab pos="687388" algn="l"/>
                <a:tab pos="1374775" algn="l"/>
                <a:tab pos="2063750" algn="l"/>
                <a:tab pos="2751138" algn="l"/>
              </a:tabLst>
            </a:pPr>
            <a:r>
              <a:rPr lang="en-US" sz="1900">
                <a:solidFill>
                  <a:srgbClr val="000080"/>
                </a:solidFill>
                <a:ea typeface="Standard Symbols"/>
                <a:cs typeface="Standard Symbols"/>
              </a:rPr>
              <a:t> </a:t>
            </a:r>
            <a:r>
              <a:rPr lang="en-US" sz="1900">
                <a:solidFill>
                  <a:srgbClr val="000080"/>
                </a:solidFill>
                <a:latin typeface="Arial" pitchFamily="34" charset="0"/>
              </a:rPr>
              <a:t>Σ</a:t>
            </a:r>
            <a:r>
              <a:rPr lang="en-US" sz="1900" baseline="-33000">
                <a:solidFill>
                  <a:srgbClr val="000080"/>
                </a:solidFill>
              </a:rPr>
              <a:t>2x</a:t>
            </a:r>
            <a:r>
              <a:rPr lang="en-US" sz="1900">
                <a:solidFill>
                  <a:srgbClr val="000080"/>
                </a:solidFill>
              </a:rPr>
              <a:t> </a:t>
            </a:r>
            <a:r>
              <a:rPr lang="en-US" sz="1900">
                <a:solidFill>
                  <a:srgbClr val="000080"/>
                </a:solidFill>
                <a:ea typeface="Standard Symbols"/>
                <a:cs typeface="Standard Symbols"/>
              </a:rPr>
              <a:t>300 hours measurement</a:t>
            </a:r>
          </a:p>
          <a:p>
            <a:pPr algn="ctr">
              <a:spcBef>
                <a:spcPts val="1363"/>
              </a:spcBef>
              <a:buClr>
                <a:srgbClr val="FF0000"/>
              </a:buClr>
              <a:buSzPct val="80000"/>
              <a:buFont typeface="Wingdings" pitchFamily="2" charset="2"/>
              <a:buChar char=""/>
              <a:tabLst>
                <a:tab pos="682625" algn="l"/>
                <a:tab pos="687388" algn="l"/>
                <a:tab pos="1374775" algn="l"/>
                <a:tab pos="2063750" algn="l"/>
                <a:tab pos="2751138" algn="l"/>
              </a:tabLst>
            </a:pPr>
            <a:r>
              <a:rPr lang="en-US" sz="1900">
                <a:solidFill>
                  <a:srgbClr val="000080"/>
                </a:solidFill>
                <a:ea typeface="Standard Symbols"/>
                <a:cs typeface="Standard Symbols"/>
              </a:rPr>
              <a:t> Curves from:-</a:t>
            </a:r>
          </a:p>
          <a:p>
            <a:pPr algn="ctr">
              <a:spcBef>
                <a:spcPts val="1363"/>
              </a:spcBef>
              <a:tabLst>
                <a:tab pos="682625" algn="l"/>
                <a:tab pos="687388" algn="l"/>
                <a:tab pos="1374775" algn="l"/>
                <a:tab pos="2063750" algn="l"/>
                <a:tab pos="2751138" algn="l"/>
              </a:tabLst>
            </a:pPr>
            <a:r>
              <a:rPr lang="en-US" sz="1900">
                <a:solidFill>
                  <a:srgbClr val="000080"/>
                </a:solidFill>
                <a:ea typeface="Standard Symbols"/>
                <a:cs typeface="Standard Symbols"/>
              </a:rPr>
              <a:t> B. Pasquini, D. Drechsel, M. Vanderhaeghen, </a:t>
            </a:r>
          </a:p>
          <a:p>
            <a:pPr algn="ctr">
              <a:tabLst>
                <a:tab pos="682625" algn="l"/>
                <a:tab pos="687388" algn="l"/>
                <a:tab pos="1374775" algn="l"/>
                <a:tab pos="2063750" algn="l"/>
                <a:tab pos="2751138" algn="l"/>
              </a:tabLst>
            </a:pPr>
            <a:r>
              <a:rPr lang="en-US" sz="1900">
                <a:solidFill>
                  <a:srgbClr val="000080"/>
                </a:solidFill>
                <a:ea typeface="Standard Symbols"/>
                <a:cs typeface="Standard Symbols"/>
              </a:rPr>
              <a:t>Phys. Rev. C </a:t>
            </a:r>
            <a:r>
              <a:rPr lang="en-US" sz="1900" b="1">
                <a:solidFill>
                  <a:srgbClr val="000080"/>
                </a:solidFill>
                <a:ea typeface="Standard Symbols"/>
                <a:cs typeface="Standard Symbols"/>
              </a:rPr>
              <a:t>76</a:t>
            </a:r>
            <a:r>
              <a:rPr lang="en-US" sz="1900">
                <a:solidFill>
                  <a:srgbClr val="000080"/>
                </a:solidFill>
                <a:ea typeface="Standard Symbols"/>
                <a:cs typeface="Standard Symbols"/>
              </a:rPr>
              <a:t> 015203 (2007)</a:t>
            </a:r>
          </a:p>
          <a:p>
            <a:pPr algn="ctr">
              <a:spcBef>
                <a:spcPts val="1363"/>
              </a:spcBef>
              <a:tabLst>
                <a:tab pos="682625" algn="l"/>
                <a:tab pos="687388" algn="l"/>
                <a:tab pos="1374775" algn="l"/>
                <a:tab pos="2063750" algn="l"/>
                <a:tab pos="2751138" algn="l"/>
              </a:tabLst>
            </a:pPr>
            <a:r>
              <a:rPr lang="en-US" sz="1900">
                <a:solidFill>
                  <a:srgbClr val="000080"/>
                </a:solidFill>
                <a:ea typeface="Standard Symbols"/>
                <a:cs typeface="Standard Symbols"/>
              </a:rPr>
              <a:t>B. Pasquini, D. Drechsel, M. Vanderhaeghen, </a:t>
            </a:r>
          </a:p>
          <a:p>
            <a:pPr algn="ctr">
              <a:tabLst>
                <a:tab pos="682625" algn="l"/>
                <a:tab pos="687388" algn="l"/>
                <a:tab pos="1374775" algn="l"/>
                <a:tab pos="2063750" algn="l"/>
                <a:tab pos="2751138" algn="l"/>
              </a:tabLst>
            </a:pPr>
            <a:r>
              <a:rPr lang="en-US" sz="1900">
                <a:solidFill>
                  <a:srgbClr val="000080"/>
                </a:solidFill>
                <a:ea typeface="Standard Symbols"/>
                <a:cs typeface="Standard Symbols"/>
              </a:rPr>
              <a:t>Phys. Rept.  </a:t>
            </a:r>
            <a:r>
              <a:rPr lang="en-US" sz="1900" b="1">
                <a:solidFill>
                  <a:srgbClr val="000080"/>
                </a:solidFill>
                <a:ea typeface="Standard Symbols"/>
                <a:cs typeface="Standard Symbols"/>
              </a:rPr>
              <a:t>378</a:t>
            </a:r>
            <a:r>
              <a:rPr lang="en-US" sz="1900">
                <a:solidFill>
                  <a:srgbClr val="000080"/>
                </a:solidFill>
                <a:ea typeface="Standard Symbols"/>
                <a:cs typeface="Standard Symbols"/>
              </a:rPr>
              <a:t> 99 (2003)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553" y="-27384"/>
            <a:ext cx="5400601" cy="36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880992" y="432048"/>
            <a:ext cx="5025008" cy="2204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527" tIns="59527" rIns="85527" bIns="42764"/>
          <a:lstStyle/>
          <a:p>
            <a:pPr algn="ctr">
              <a:spcBef>
                <a:spcPts val="1363"/>
              </a:spcBef>
              <a:tabLst>
                <a:tab pos="682625" algn="l"/>
                <a:tab pos="687388" algn="l"/>
                <a:tab pos="1374775" algn="l"/>
                <a:tab pos="2063750" algn="l"/>
                <a:tab pos="2751138" algn="l"/>
                <a:tab pos="3438525" algn="l"/>
                <a:tab pos="4127500" algn="l"/>
                <a:tab pos="4814888" algn="l"/>
                <a:tab pos="5502275" algn="l"/>
                <a:tab pos="6191250" algn="l"/>
                <a:tab pos="6878638" algn="l"/>
                <a:tab pos="7566025" algn="l"/>
                <a:tab pos="8255000" algn="l"/>
                <a:tab pos="8942388" algn="l"/>
              </a:tabLst>
            </a:pPr>
            <a:r>
              <a:rPr lang="en-US" sz="2000" dirty="0" err="1" smtClean="0">
                <a:latin typeface="+mj-lt"/>
              </a:rPr>
              <a:t>Pion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photoproduction</a:t>
            </a:r>
            <a:r>
              <a:rPr lang="en-US" sz="2000" dirty="0" smtClean="0">
                <a:latin typeface="+mj-lt"/>
              </a:rPr>
              <a:t> off of a proton is 75-100 times more likely than Compton (in the 240-280 </a:t>
            </a:r>
            <a:r>
              <a:rPr lang="en-US" sz="2000" dirty="0" err="1" smtClean="0">
                <a:latin typeface="+mj-lt"/>
              </a:rPr>
              <a:t>MeV</a:t>
            </a:r>
            <a:r>
              <a:rPr lang="en-US" sz="2000" dirty="0" smtClean="0">
                <a:latin typeface="+mj-lt"/>
              </a:rPr>
              <a:t> range) </a:t>
            </a:r>
            <a:r>
              <a:rPr lang="en-US" sz="2000" dirty="0" smtClean="0">
                <a:latin typeface="+mj-lt"/>
                <a:sym typeface="Wingdings" pitchFamily="2" charset="2"/>
              </a:rPr>
              <a:t></a:t>
            </a:r>
          </a:p>
          <a:p>
            <a:pPr algn="ctr">
              <a:spcBef>
                <a:spcPts val="1363"/>
              </a:spcBef>
              <a:tabLst>
                <a:tab pos="682625" algn="l"/>
                <a:tab pos="687388" algn="l"/>
                <a:tab pos="1374775" algn="l"/>
                <a:tab pos="2063750" algn="l"/>
                <a:tab pos="2751138" algn="l"/>
                <a:tab pos="3438525" algn="l"/>
                <a:tab pos="4127500" algn="l"/>
                <a:tab pos="4814888" algn="l"/>
                <a:tab pos="5502275" algn="l"/>
                <a:tab pos="6191250" algn="l"/>
                <a:tab pos="6878638" algn="l"/>
                <a:tab pos="7566025" algn="l"/>
                <a:tab pos="8255000" algn="l"/>
                <a:tab pos="8942388" algn="l"/>
              </a:tabLst>
            </a:pPr>
            <a:r>
              <a:rPr lang="en-US" sz="2000" dirty="0" smtClean="0">
                <a:latin typeface="+mj-lt"/>
              </a:rPr>
              <a:t>Kinematic </a:t>
            </a:r>
            <a:r>
              <a:rPr lang="en-US" sz="2000" dirty="0" err="1" smtClean="0">
                <a:latin typeface="+mj-lt"/>
              </a:rPr>
              <a:t>overdetermination</a:t>
            </a:r>
            <a:r>
              <a:rPr lang="en-US" sz="2000" dirty="0" smtClean="0">
                <a:latin typeface="+mj-lt"/>
              </a:rPr>
              <a:t> used for cuts (missing mass, proton angle, …). </a:t>
            </a:r>
          </a:p>
          <a:p>
            <a:pPr algn="ctr">
              <a:spcBef>
                <a:spcPts val="1363"/>
              </a:spcBef>
              <a:tabLst>
                <a:tab pos="682625" algn="l"/>
                <a:tab pos="687388" algn="l"/>
                <a:tab pos="1374775" algn="l"/>
                <a:tab pos="2063750" algn="l"/>
                <a:tab pos="2751138" algn="l"/>
                <a:tab pos="3438525" algn="l"/>
                <a:tab pos="4127500" algn="l"/>
                <a:tab pos="4814888" algn="l"/>
                <a:tab pos="5502275" algn="l"/>
                <a:tab pos="6191250" algn="l"/>
                <a:tab pos="6878638" algn="l"/>
                <a:tab pos="7566025" algn="l"/>
                <a:tab pos="8255000" algn="l"/>
                <a:tab pos="8942388" algn="l"/>
              </a:tabLst>
            </a:pPr>
            <a:r>
              <a:rPr lang="en-US" sz="2000" dirty="0" smtClean="0">
                <a:latin typeface="+mj-lt"/>
              </a:rPr>
              <a:t>Test with ‘</a:t>
            </a:r>
            <a:r>
              <a:rPr lang="en-US" sz="2000" dirty="0" err="1" smtClean="0">
                <a:latin typeface="+mj-lt"/>
              </a:rPr>
              <a:t>substraction</a:t>
            </a:r>
            <a:r>
              <a:rPr lang="en-US" sz="2000" dirty="0" smtClean="0">
                <a:latin typeface="+mj-lt"/>
              </a:rPr>
              <a:t> target’.</a:t>
            </a:r>
          </a:p>
          <a:p>
            <a:pPr algn="ctr">
              <a:spcBef>
                <a:spcPts val="1363"/>
              </a:spcBef>
              <a:tabLst>
                <a:tab pos="682625" algn="l"/>
                <a:tab pos="687388" algn="l"/>
                <a:tab pos="1374775" algn="l"/>
                <a:tab pos="2063750" algn="l"/>
                <a:tab pos="2751138" algn="l"/>
                <a:tab pos="3438525" algn="l"/>
                <a:tab pos="4127500" algn="l"/>
                <a:tab pos="4814888" algn="l"/>
                <a:tab pos="5502275" algn="l"/>
                <a:tab pos="6191250" algn="l"/>
                <a:tab pos="6878638" algn="l"/>
                <a:tab pos="7566025" algn="l"/>
                <a:tab pos="8255000" algn="l"/>
                <a:tab pos="8942388" algn="l"/>
              </a:tabLst>
            </a:pPr>
            <a:endParaRPr lang="en-US" sz="1600" dirty="0" smtClean="0">
              <a:solidFill>
                <a:srgbClr val="000080"/>
              </a:solidFill>
              <a:latin typeface="Arial" pitchFamily="34" charset="0"/>
            </a:endParaRPr>
          </a:p>
          <a:p>
            <a:pPr algn="ctr">
              <a:spcBef>
                <a:spcPts val="1363"/>
              </a:spcBef>
              <a:tabLst>
                <a:tab pos="682625" algn="l"/>
                <a:tab pos="687388" algn="l"/>
                <a:tab pos="1374775" algn="l"/>
                <a:tab pos="2063750" algn="l"/>
                <a:tab pos="2751138" algn="l"/>
                <a:tab pos="3438525" algn="l"/>
                <a:tab pos="4127500" algn="l"/>
                <a:tab pos="4814888" algn="l"/>
                <a:tab pos="5502275" algn="l"/>
                <a:tab pos="6191250" algn="l"/>
                <a:tab pos="6878638" algn="l"/>
                <a:tab pos="7566025" algn="l"/>
                <a:tab pos="8255000" algn="l"/>
                <a:tab pos="8942388" algn="l"/>
              </a:tabLst>
            </a:pPr>
            <a:endParaRPr lang="en-US" sz="1600" dirty="0">
              <a:solidFill>
                <a:srgbClr val="000080"/>
              </a:solidFill>
              <a:latin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0" y="5445224"/>
            <a:ext cx="9906000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de-DE" sz="2000" dirty="0" smtClean="0"/>
              <a:t>Main </a:t>
            </a:r>
            <a:r>
              <a:rPr lang="de-DE" sz="2000" dirty="0" err="1" smtClean="0"/>
              <a:t>problems</a:t>
            </a:r>
            <a:r>
              <a:rPr lang="de-DE" sz="20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Low </a:t>
            </a:r>
            <a:r>
              <a:rPr lang="de-DE" sz="2000" dirty="0" err="1" smtClean="0"/>
              <a:t>energetic</a:t>
            </a:r>
            <a:r>
              <a:rPr lang="de-DE" sz="2000" dirty="0" smtClean="0"/>
              <a:t> </a:t>
            </a:r>
            <a:r>
              <a:rPr lang="de-DE" sz="2000" dirty="0" err="1" smtClean="0"/>
              <a:t>recoil</a:t>
            </a:r>
            <a:r>
              <a:rPr lang="de-DE" sz="2000" dirty="0" smtClean="0"/>
              <a:t> </a:t>
            </a:r>
            <a:r>
              <a:rPr lang="de-DE" sz="2000" dirty="0" err="1" smtClean="0"/>
              <a:t>protons</a:t>
            </a:r>
            <a:r>
              <a:rPr lang="de-DE" sz="2000" dirty="0" smtClean="0"/>
              <a:t> do not </a:t>
            </a:r>
            <a:r>
              <a:rPr lang="de-DE" sz="2000" dirty="0" err="1" smtClean="0"/>
              <a:t>escape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target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do not </a:t>
            </a:r>
            <a:r>
              <a:rPr lang="de-DE" sz="2000" dirty="0" err="1" smtClean="0"/>
              <a:t>reach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detector</a:t>
            </a:r>
            <a:r>
              <a:rPr lang="de-DE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Events </a:t>
            </a:r>
            <a:r>
              <a:rPr lang="de-DE" sz="2000" dirty="0" err="1" smtClean="0"/>
              <a:t>are</a:t>
            </a:r>
            <a:r>
              <a:rPr lang="de-DE" sz="2000" dirty="0" smtClean="0"/>
              <a:t> </a:t>
            </a:r>
            <a:r>
              <a:rPr lang="de-DE" sz="2000" dirty="0" err="1" smtClean="0"/>
              <a:t>produced</a:t>
            </a:r>
            <a:r>
              <a:rPr lang="de-DE" sz="2000" dirty="0" smtClean="0"/>
              <a:t> on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background</a:t>
            </a:r>
            <a:r>
              <a:rPr lang="de-DE" sz="2000" dirty="0" smtClean="0"/>
              <a:t> </a:t>
            </a:r>
            <a:r>
              <a:rPr lang="de-DE" sz="2000" dirty="0" err="1" smtClean="0"/>
              <a:t>nuclei</a:t>
            </a:r>
            <a:r>
              <a:rPr lang="de-DE" sz="2000" dirty="0" smtClean="0"/>
              <a:t> (</a:t>
            </a:r>
            <a:r>
              <a:rPr lang="de-DE" sz="2000" dirty="0" err="1" smtClean="0"/>
              <a:t>Carbon</a:t>
            </a:r>
            <a:r>
              <a:rPr lang="de-DE" sz="2000" dirty="0" smtClean="0"/>
              <a:t>, </a:t>
            </a:r>
            <a:r>
              <a:rPr lang="de-DE" sz="2000" dirty="0" err="1" smtClean="0"/>
              <a:t>coherent</a:t>
            </a:r>
            <a:r>
              <a:rPr lang="de-DE" sz="2000" dirty="0" smtClean="0"/>
              <a:t>, </a:t>
            </a:r>
            <a:r>
              <a:rPr lang="de-DE" sz="2000" dirty="0" err="1" smtClean="0"/>
              <a:t>incoherent</a:t>
            </a:r>
            <a:r>
              <a:rPr lang="de-DE" sz="2000" dirty="0" smtClean="0"/>
              <a:t>, </a:t>
            </a:r>
            <a:r>
              <a:rPr lang="de-DE" sz="2000" dirty="0" smtClean="0">
                <a:latin typeface="Symbol" pitchFamily="18" charset="2"/>
              </a:rPr>
              <a:t>k</a:t>
            </a:r>
            <a:r>
              <a:rPr lang="de-DE" sz="2000" dirty="0" smtClean="0"/>
              <a:t>~13%). ). </a:t>
            </a:r>
            <a:endParaRPr lang="de-DE" sz="2000" dirty="0"/>
          </a:p>
        </p:txBody>
      </p:sp>
      <p:sp>
        <p:nvSpPr>
          <p:cNvPr id="9" name="Rechteck 8"/>
          <p:cNvSpPr/>
          <p:nvPr/>
        </p:nvSpPr>
        <p:spPr>
          <a:xfrm>
            <a:off x="0" y="4077072"/>
            <a:ext cx="990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Measurements of the Proton Spin-</a:t>
            </a:r>
            <a:r>
              <a:rPr lang="en-US" sz="1800" b="1" dirty="0" err="1" smtClean="0"/>
              <a:t>Polarizabilities</a:t>
            </a:r>
            <a:r>
              <a:rPr lang="en-US" sz="1800" b="1" dirty="0" smtClean="0"/>
              <a:t> with Double-Polarized Compton Scattering</a:t>
            </a:r>
            <a:endParaRPr lang="en-US" sz="1800" dirty="0" smtClean="0"/>
          </a:p>
          <a:p>
            <a:r>
              <a:rPr lang="en-US" sz="1800" dirty="0" err="1" smtClean="0"/>
              <a:t>P.P.Martel</a:t>
            </a:r>
            <a:r>
              <a:rPr lang="en-US" sz="1800" dirty="0" smtClean="0"/>
              <a:t> et al.,</a:t>
            </a:r>
            <a:r>
              <a:rPr lang="de-DE" sz="1800" dirty="0" smtClean="0"/>
              <a:t> </a:t>
            </a:r>
            <a:r>
              <a:rPr lang="de-DE" sz="1800" b="1" dirty="0" smtClean="0"/>
              <a:t>PRL 114 (2015) 112501</a:t>
            </a:r>
            <a:endParaRPr lang="de-DE" sz="1800" dirty="0" smtClean="0"/>
          </a:p>
          <a:p>
            <a:endParaRPr lang="en-US"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5"/>
          <p:cNvGrpSpPr/>
          <p:nvPr/>
        </p:nvGrpSpPr>
        <p:grpSpPr>
          <a:xfrm>
            <a:off x="1595414" y="285736"/>
            <a:ext cx="8143932" cy="5248269"/>
            <a:chOff x="238092" y="785794"/>
            <a:chExt cx="7500990" cy="4533913"/>
          </a:xfrm>
        </p:grpSpPr>
        <p:pic>
          <p:nvPicPr>
            <p:cNvPr id="9625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68533"/>
            <a:stretch>
              <a:fillRect/>
            </a:stretch>
          </p:blipFill>
          <p:spPr bwMode="auto">
            <a:xfrm>
              <a:off x="238092" y="804844"/>
              <a:ext cx="2286016" cy="4514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4084" r="24282"/>
            <a:stretch>
              <a:fillRect/>
            </a:stretch>
          </p:blipFill>
          <p:spPr bwMode="auto">
            <a:xfrm>
              <a:off x="2595546" y="804844"/>
              <a:ext cx="1571636" cy="4514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25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8090" r="68650"/>
            <a:stretch>
              <a:fillRect/>
            </a:stretch>
          </p:blipFill>
          <p:spPr bwMode="auto">
            <a:xfrm>
              <a:off x="4452934" y="785794"/>
              <a:ext cx="1643074" cy="4533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3598" r="23143"/>
            <a:stretch>
              <a:fillRect/>
            </a:stretch>
          </p:blipFill>
          <p:spPr bwMode="auto">
            <a:xfrm>
              <a:off x="6096008" y="785794"/>
              <a:ext cx="1643074" cy="4533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hteck 6"/>
          <p:cNvSpPr/>
          <p:nvPr/>
        </p:nvSpPr>
        <p:spPr>
          <a:xfrm>
            <a:off x="4452938" y="5929338"/>
            <a:ext cx="52865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 smtClean="0"/>
              <a:t>Löhrig</a:t>
            </a:r>
            <a:r>
              <a:rPr lang="en-US" sz="1800" dirty="0" smtClean="0"/>
              <a:t>, </a:t>
            </a:r>
            <a:r>
              <a:rPr lang="en-US" sz="1800" dirty="0" err="1" smtClean="0"/>
              <a:t>Metsch</a:t>
            </a:r>
            <a:r>
              <a:rPr lang="en-US" sz="1800" dirty="0" smtClean="0"/>
              <a:t>, </a:t>
            </a:r>
            <a:r>
              <a:rPr lang="en-US" sz="1800" dirty="0" err="1" smtClean="0"/>
              <a:t>Petry</a:t>
            </a:r>
            <a:r>
              <a:rPr lang="en-US" sz="1800" dirty="0" smtClean="0"/>
              <a:t>, </a:t>
            </a:r>
            <a:r>
              <a:rPr lang="en-US" sz="1800" dirty="0" err="1" smtClean="0"/>
              <a:t>Eur.Phys.J</a:t>
            </a:r>
            <a:r>
              <a:rPr lang="en-US" sz="1800" dirty="0" smtClean="0"/>
              <a:t>. A10 (2001) 395-446</a:t>
            </a:r>
          </a:p>
          <a:p>
            <a:endParaRPr lang="en-US" sz="18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738422" y="2"/>
            <a:ext cx="62872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Introduction: Excitation Spectrum of the Nucleon</a:t>
            </a:r>
            <a:endParaRPr lang="en-GB" sz="2400" dirty="0">
              <a:solidFill>
                <a:srgbClr val="0000FF"/>
              </a:solidFill>
            </a:endParaRPr>
          </a:p>
        </p:txBody>
      </p:sp>
      <p:pic>
        <p:nvPicPr>
          <p:cNvPr id="9" name="Grafik 8" descr="Visible_spectrum_of_hydrog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-2309846" y="2833666"/>
            <a:ext cx="4929222" cy="30953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0" y="5643579"/>
            <a:ext cx="407484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de-DE" dirty="0" smtClean="0"/>
              <a:t>H</a:t>
            </a:r>
            <a:endParaRPr lang="en-US" dirty="0"/>
          </a:p>
        </p:txBody>
      </p:sp>
      <p:sp>
        <p:nvSpPr>
          <p:cNvPr id="11" name="Rechteck 10"/>
          <p:cNvSpPr/>
          <p:nvPr/>
        </p:nvSpPr>
        <p:spPr>
          <a:xfrm>
            <a:off x="4452938" y="6211673"/>
            <a:ext cx="5453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The light baryon spectrum in a relativistic quark model</a:t>
            </a:r>
            <a:endParaRPr lang="en-US" sz="1800" dirty="0"/>
          </a:p>
        </p:txBody>
      </p:sp>
      <p:pic>
        <p:nvPicPr>
          <p:cNvPr id="12" name="Grafik 11" descr="Visible_spectrum_of_heliu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-1809780" y="2833670"/>
            <a:ext cx="4953000" cy="285752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380968" y="5643579"/>
            <a:ext cx="543739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de-DE" dirty="0" smtClean="0"/>
              <a:t>He</a:t>
            </a:r>
            <a:endParaRPr 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952476" y="5643579"/>
            <a:ext cx="561372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de-DE" dirty="0" err="1" smtClean="0"/>
              <a:t>Hg</a:t>
            </a:r>
            <a:endParaRPr lang="en-US" dirty="0"/>
          </a:p>
        </p:txBody>
      </p:sp>
      <p:pic>
        <p:nvPicPr>
          <p:cNvPr id="16" name="Grafik 15" descr="Visible_spectrum_of_mercur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-1273994" y="2797954"/>
            <a:ext cx="4953000" cy="357191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238097" y="6143645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Atom</a:t>
            </a:r>
            <a:endParaRPr lang="en-US" dirty="0"/>
          </a:p>
        </p:txBody>
      </p:sp>
      <p:sp>
        <p:nvSpPr>
          <p:cNvPr id="18" name="Textfeld 17"/>
          <p:cNvSpPr txBox="1"/>
          <p:nvPr/>
        </p:nvSpPr>
        <p:spPr>
          <a:xfrm>
            <a:off x="2452670" y="6143645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Nucleon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PIC00006"/>
          <p:cNvPicPr>
            <a:picLocks noChangeAspect="1" noChangeArrowheads="1"/>
          </p:cNvPicPr>
          <p:nvPr/>
        </p:nvPicPr>
        <p:blipFill>
          <a:blip r:embed="rId3" cstate="print"/>
          <a:srcRect l="29016" t="4088" r="8174" b="26703"/>
          <a:stretch>
            <a:fillRect/>
          </a:stretch>
        </p:blipFill>
        <p:spPr bwMode="auto">
          <a:xfrm>
            <a:off x="165102" y="152400"/>
            <a:ext cx="4229100" cy="3225800"/>
          </a:xfrm>
          <a:prstGeom prst="rect">
            <a:avLst/>
          </a:prstGeom>
          <a:noFill/>
        </p:spPr>
      </p:pic>
      <p:sp>
        <p:nvSpPr>
          <p:cNvPr id="123907" name="Line 3"/>
          <p:cNvSpPr>
            <a:spLocks noChangeShapeType="1"/>
          </p:cNvSpPr>
          <p:nvPr/>
        </p:nvSpPr>
        <p:spPr bwMode="auto">
          <a:xfrm>
            <a:off x="2311401" y="2209800"/>
            <a:ext cx="6715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2335135" y="2284385"/>
            <a:ext cx="63991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de-DE" sz="2000" b="1"/>
              <a:t>2cm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613400" y="762000"/>
            <a:ext cx="3219450" cy="1371600"/>
            <a:chOff x="548" y="1160"/>
            <a:chExt cx="1574" cy="629"/>
          </a:xfrm>
        </p:grpSpPr>
        <p:graphicFrame>
          <p:nvGraphicFramePr>
            <p:cNvPr id="167936" name="Object 2048"/>
            <p:cNvGraphicFramePr>
              <a:graphicFrameLocks noChangeAspect="1"/>
            </p:cNvGraphicFramePr>
            <p:nvPr/>
          </p:nvGraphicFramePr>
          <p:xfrm>
            <a:off x="548" y="1160"/>
            <a:ext cx="1574" cy="6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32" name="Formel" r:id="rId4" imgW="1650960" imgH="660240" progId="">
                    <p:embed/>
                  </p:oleObj>
                </mc:Choice>
                <mc:Fallback>
                  <p:oleObj name="Formel" r:id="rId4" imgW="1650960" imgH="66024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" y="1160"/>
                          <a:ext cx="1574" cy="6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911" name="Line 7"/>
            <p:cNvSpPr>
              <a:spLocks noChangeShapeType="1"/>
            </p:cNvSpPr>
            <p:nvPr/>
          </p:nvSpPr>
          <p:spPr bwMode="auto">
            <a:xfrm>
              <a:off x="872" y="1320"/>
              <a:ext cx="0" cy="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2" name="Line 8"/>
            <p:cNvSpPr>
              <a:spLocks noChangeShapeType="1"/>
            </p:cNvSpPr>
            <p:nvPr/>
          </p:nvSpPr>
          <p:spPr bwMode="auto">
            <a:xfrm>
              <a:off x="1112" y="1320"/>
              <a:ext cx="0" cy="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3" name="Line 9"/>
            <p:cNvSpPr>
              <a:spLocks noChangeShapeType="1"/>
            </p:cNvSpPr>
            <p:nvPr/>
          </p:nvSpPr>
          <p:spPr bwMode="auto">
            <a:xfrm>
              <a:off x="1336" y="1320"/>
              <a:ext cx="0" cy="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4" name="Line 10"/>
            <p:cNvSpPr>
              <a:spLocks noChangeShapeType="1"/>
            </p:cNvSpPr>
            <p:nvPr/>
          </p:nvSpPr>
          <p:spPr bwMode="auto">
            <a:xfrm>
              <a:off x="892" y="1545"/>
              <a:ext cx="0" cy="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5" name="Line 11"/>
            <p:cNvSpPr>
              <a:spLocks noChangeShapeType="1"/>
            </p:cNvSpPr>
            <p:nvPr/>
          </p:nvSpPr>
          <p:spPr bwMode="auto">
            <a:xfrm>
              <a:off x="1558" y="1320"/>
              <a:ext cx="0" cy="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6" name="Line 12"/>
            <p:cNvSpPr>
              <a:spLocks noChangeShapeType="1"/>
            </p:cNvSpPr>
            <p:nvPr/>
          </p:nvSpPr>
          <p:spPr bwMode="auto">
            <a:xfrm>
              <a:off x="1110" y="1545"/>
              <a:ext cx="0" cy="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7" name="Line 13"/>
            <p:cNvSpPr>
              <a:spLocks noChangeShapeType="1"/>
            </p:cNvSpPr>
            <p:nvPr/>
          </p:nvSpPr>
          <p:spPr bwMode="auto">
            <a:xfrm>
              <a:off x="1330" y="1545"/>
              <a:ext cx="0" cy="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8" name="Line 14"/>
            <p:cNvSpPr>
              <a:spLocks noChangeShapeType="1"/>
            </p:cNvSpPr>
            <p:nvPr/>
          </p:nvSpPr>
          <p:spPr bwMode="auto">
            <a:xfrm>
              <a:off x="1552" y="1545"/>
              <a:ext cx="0" cy="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19" name="Text Box 15"/>
          <p:cNvSpPr txBox="1">
            <a:spLocks noChangeArrowheads="1"/>
          </p:cNvSpPr>
          <p:nvPr/>
        </p:nvSpPr>
        <p:spPr bwMode="auto">
          <a:xfrm>
            <a:off x="8622297" y="1598584"/>
            <a:ext cx="99578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de-DE" sz="2000"/>
              <a:t>Butanol</a:t>
            </a:r>
            <a:endParaRPr lang="de-DE" sz="1600"/>
          </a:p>
        </p:txBody>
      </p:sp>
      <p:pic>
        <p:nvPicPr>
          <p:cNvPr id="23" name="Grafik 22" descr="dsc03065.jpg"/>
          <p:cNvPicPr>
            <a:picLocks noChangeAspect="1"/>
          </p:cNvPicPr>
          <p:nvPr/>
        </p:nvPicPr>
        <p:blipFill>
          <a:blip r:embed="rId6" cstate="print"/>
          <a:srcRect t="3125" b="9375"/>
          <a:stretch>
            <a:fillRect/>
          </a:stretch>
        </p:blipFill>
        <p:spPr>
          <a:xfrm>
            <a:off x="3405174" y="2591807"/>
            <a:ext cx="6500826" cy="4266197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4488" y="3573016"/>
            <a:ext cx="233217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feld 19"/>
          <p:cNvSpPr txBox="1"/>
          <p:nvPr/>
        </p:nvSpPr>
        <p:spPr>
          <a:xfrm>
            <a:off x="416496" y="5877272"/>
            <a:ext cx="2014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/>
              <a:t>X-</a:t>
            </a:r>
            <a:r>
              <a:rPr lang="de-DE" sz="1800" b="1" dirty="0" err="1" smtClean="0"/>
              <a:t>ray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picture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with</a:t>
            </a:r>
            <a:endParaRPr lang="de-DE" sz="1800" b="1" dirty="0" smtClean="0"/>
          </a:p>
          <a:p>
            <a:r>
              <a:rPr lang="de-DE" sz="1800" b="1" dirty="0" err="1" smtClean="0"/>
              <a:t>Beamspot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and</a:t>
            </a:r>
            <a:endParaRPr lang="de-DE" sz="1800" b="1" dirty="0" smtClean="0"/>
          </a:p>
          <a:p>
            <a:r>
              <a:rPr lang="de-DE" sz="1800" b="1" dirty="0" smtClean="0"/>
              <a:t>NMR </a:t>
            </a:r>
            <a:r>
              <a:rPr lang="de-DE" sz="1800" b="1" dirty="0" err="1" smtClean="0"/>
              <a:t>coil</a:t>
            </a:r>
            <a:endParaRPr lang="de-DE" sz="1800" dirty="0" smtClean="0"/>
          </a:p>
        </p:txBody>
      </p:sp>
      <p:sp>
        <p:nvSpPr>
          <p:cNvPr id="21" name="Rectangle 2053"/>
          <p:cNvSpPr>
            <a:spLocks noChangeArrowheads="1"/>
          </p:cNvSpPr>
          <p:nvPr/>
        </p:nvSpPr>
        <p:spPr bwMode="auto">
          <a:xfrm>
            <a:off x="5147024" y="151135"/>
            <a:ext cx="4084261" cy="397545"/>
          </a:xfrm>
          <a:prstGeom prst="rect">
            <a:avLst/>
          </a:prstGeom>
          <a:noFill/>
          <a:ln w="57150" cmpd="thickThin">
            <a:solidFill>
              <a:srgbClr val="00279F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de-DE" sz="2000" b="1" dirty="0" smtClean="0">
                <a:solidFill>
                  <a:srgbClr val="00279F"/>
                </a:solidFill>
              </a:rPr>
              <a:t>Target Material </a:t>
            </a:r>
            <a:r>
              <a:rPr lang="de-DE" sz="2000" b="1" dirty="0" err="1" smtClean="0">
                <a:solidFill>
                  <a:srgbClr val="00279F"/>
                </a:solidFill>
              </a:rPr>
              <a:t>Frozen</a:t>
            </a:r>
            <a:r>
              <a:rPr lang="de-DE" sz="2000" b="1" dirty="0" smtClean="0">
                <a:solidFill>
                  <a:srgbClr val="00279F"/>
                </a:solidFill>
              </a:rPr>
              <a:t> Spin Target</a:t>
            </a:r>
            <a:endParaRPr lang="de-DE" sz="2000" b="1" dirty="0">
              <a:solidFill>
                <a:srgbClr val="00279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 cstate="print"/>
          <a:srcRect r="67446"/>
          <a:stretch>
            <a:fillRect/>
          </a:stretch>
        </p:blipFill>
        <p:spPr bwMode="auto">
          <a:xfrm>
            <a:off x="2792760" y="548680"/>
            <a:ext cx="3224809" cy="401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0" y="116632"/>
            <a:ext cx="9417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Additional challenges for the analysis of experiments with Frozen Spin Target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/>
              <a:t>Dilution Factor.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552" y="4509120"/>
            <a:ext cx="4681727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3040" y="4629638"/>
            <a:ext cx="4392488" cy="189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/>
        </p:nvSpPr>
        <p:spPr>
          <a:xfrm>
            <a:off x="3656856" y="6519446"/>
            <a:ext cx="856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80"/>
                </a:solidFill>
                <a:latin typeface="Arial" pitchFamily="34" charset="0"/>
              </a:rPr>
              <a:t>Carbon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7041232" y="6519446"/>
            <a:ext cx="1072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80"/>
                </a:solidFill>
                <a:latin typeface="Arial" pitchFamily="34" charset="0"/>
              </a:rPr>
              <a:t>Hydrogen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0" y="6519446"/>
            <a:ext cx="878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000080"/>
                </a:solidFill>
                <a:latin typeface="Arial" pitchFamily="34" charset="0"/>
              </a:rPr>
              <a:t>Butanol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563488"/>
            <a:ext cx="9781184" cy="622264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72008" y="332656"/>
            <a:ext cx="2936776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16496" y="188640"/>
            <a:ext cx="4287777" cy="1074653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00279F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de-DE" sz="3200" b="1" dirty="0" smtClean="0">
                <a:solidFill>
                  <a:schemeClr val="accent6"/>
                </a:solidFill>
                <a:cs typeface="+mn-cs"/>
              </a:rPr>
              <a:t>New </a:t>
            </a:r>
            <a:r>
              <a:rPr lang="de-DE" sz="3200" b="1" dirty="0" err="1" smtClean="0">
                <a:solidFill>
                  <a:schemeClr val="accent6"/>
                </a:solidFill>
                <a:cs typeface="+mn-cs"/>
              </a:rPr>
              <a:t>Developement</a:t>
            </a:r>
            <a:r>
              <a:rPr lang="de-DE" sz="3200" b="1" dirty="0" smtClean="0">
                <a:solidFill>
                  <a:schemeClr val="accent6"/>
                </a:solidFill>
                <a:cs typeface="+mn-cs"/>
              </a:rPr>
              <a:t>: </a:t>
            </a:r>
          </a:p>
          <a:p>
            <a:pPr algn="ctr" eaLnBrk="0" hangingPunct="0">
              <a:defRPr/>
            </a:pPr>
            <a:r>
              <a:rPr lang="de-DE" sz="3200" b="1" dirty="0" err="1" smtClean="0">
                <a:solidFill>
                  <a:schemeClr val="accent6"/>
                </a:solidFill>
                <a:cs typeface="+mn-cs"/>
              </a:rPr>
              <a:t>Active</a:t>
            </a:r>
            <a:r>
              <a:rPr lang="de-DE" sz="3200" b="1" dirty="0" smtClean="0">
                <a:solidFill>
                  <a:schemeClr val="accent6"/>
                </a:solidFill>
                <a:cs typeface="+mn-cs"/>
              </a:rPr>
              <a:t> </a:t>
            </a:r>
            <a:r>
              <a:rPr lang="de-DE" sz="3200" b="1" dirty="0" err="1" smtClean="0">
                <a:solidFill>
                  <a:schemeClr val="accent6"/>
                </a:solidFill>
                <a:cs typeface="+mn-cs"/>
              </a:rPr>
              <a:t>Polarized</a:t>
            </a:r>
            <a:r>
              <a:rPr lang="de-DE" sz="3200" b="1" dirty="0" smtClean="0">
                <a:solidFill>
                  <a:schemeClr val="accent6"/>
                </a:solidFill>
                <a:cs typeface="+mn-cs"/>
              </a:rPr>
              <a:t> </a:t>
            </a:r>
            <a:r>
              <a:rPr lang="de-DE" sz="3200" b="1" dirty="0">
                <a:solidFill>
                  <a:schemeClr val="accent6"/>
                </a:solidFill>
                <a:cs typeface="+mn-cs"/>
              </a:rPr>
              <a:t>Target</a:t>
            </a: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 rot="10800000">
            <a:off x="8179507" y="4149080"/>
            <a:ext cx="1726493" cy="273800"/>
            <a:chOff x="4315" y="3696"/>
            <a:chExt cx="885" cy="144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315" y="3696"/>
              <a:ext cx="752" cy="144"/>
            </a:xfrm>
            <a:custGeom>
              <a:avLst/>
              <a:gdLst>
                <a:gd name="T0" fmla="*/ 0 w 544"/>
                <a:gd name="T1" fmla="*/ 133 h 114"/>
                <a:gd name="T2" fmla="*/ 100 w 544"/>
                <a:gd name="T3" fmla="*/ 1 h 114"/>
                <a:gd name="T4" fmla="*/ 199 w 544"/>
                <a:gd name="T5" fmla="*/ 143 h 114"/>
                <a:gd name="T6" fmla="*/ 282 w 544"/>
                <a:gd name="T7" fmla="*/ 6 h 114"/>
                <a:gd name="T8" fmla="*/ 393 w 544"/>
                <a:gd name="T9" fmla="*/ 133 h 114"/>
                <a:gd name="T10" fmla="*/ 476 w 544"/>
                <a:gd name="T11" fmla="*/ 11 h 114"/>
                <a:gd name="T12" fmla="*/ 564 w 544"/>
                <a:gd name="T13" fmla="*/ 133 h 114"/>
                <a:gd name="T14" fmla="*/ 647 w 544"/>
                <a:gd name="T15" fmla="*/ 11 h 114"/>
                <a:gd name="T16" fmla="*/ 752 w 544"/>
                <a:gd name="T17" fmla="*/ 67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4"/>
                <a:gd name="T28" fmla="*/ 0 h 114"/>
                <a:gd name="T29" fmla="*/ 544 w 544"/>
                <a:gd name="T30" fmla="*/ 114 h 1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4" h="114">
                  <a:moveTo>
                    <a:pt x="0" y="105"/>
                  </a:moveTo>
                  <a:cubicBezTo>
                    <a:pt x="24" y="52"/>
                    <a:pt x="48" y="0"/>
                    <a:pt x="72" y="1"/>
                  </a:cubicBezTo>
                  <a:cubicBezTo>
                    <a:pt x="96" y="2"/>
                    <a:pt x="122" y="112"/>
                    <a:pt x="144" y="113"/>
                  </a:cubicBezTo>
                  <a:cubicBezTo>
                    <a:pt x="166" y="114"/>
                    <a:pt x="181" y="6"/>
                    <a:pt x="204" y="5"/>
                  </a:cubicBezTo>
                  <a:cubicBezTo>
                    <a:pt x="227" y="4"/>
                    <a:pt x="261" y="104"/>
                    <a:pt x="284" y="105"/>
                  </a:cubicBezTo>
                  <a:cubicBezTo>
                    <a:pt x="307" y="106"/>
                    <a:pt x="323" y="9"/>
                    <a:pt x="344" y="9"/>
                  </a:cubicBezTo>
                  <a:cubicBezTo>
                    <a:pt x="365" y="9"/>
                    <a:pt x="387" y="105"/>
                    <a:pt x="408" y="105"/>
                  </a:cubicBezTo>
                  <a:cubicBezTo>
                    <a:pt x="429" y="105"/>
                    <a:pt x="445" y="18"/>
                    <a:pt x="468" y="9"/>
                  </a:cubicBezTo>
                  <a:cubicBezTo>
                    <a:pt x="491" y="0"/>
                    <a:pt x="531" y="48"/>
                    <a:pt x="544" y="53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5062" y="3773"/>
              <a:ext cx="138" cy="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00" y="1291922"/>
            <a:ext cx="859251" cy="124981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4422881"/>
            <a:ext cx="885207" cy="1278632"/>
          </a:xfrm>
          <a:prstGeom prst="rect">
            <a:avLst/>
          </a:prstGeom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159375" y="101823"/>
            <a:ext cx="382607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buFont typeface="Symbol" pitchFamily="18" charset="2"/>
              <a:buNone/>
            </a:pPr>
            <a:r>
              <a:rPr lang="de-DE" b="1" dirty="0" smtClean="0"/>
              <a:t>[</a:t>
            </a:r>
            <a:r>
              <a:rPr lang="de-DE" b="1" dirty="0" err="1" smtClean="0"/>
              <a:t>M.Biroth</a:t>
            </a:r>
            <a:r>
              <a:rPr lang="de-DE" b="1" dirty="0" smtClean="0"/>
              <a:t>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925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2821E-7 -0.00116 C -5.12821E-7 -0.00139 -0.35192 0.00556 -0.70353 0.01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76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6"/>
          <p:cNvSpPr>
            <a:spLocks noChangeArrowheads="1"/>
          </p:cNvSpPr>
          <p:nvPr/>
        </p:nvSpPr>
        <p:spPr bwMode="auto">
          <a:xfrm>
            <a:off x="2" y="910244"/>
            <a:ext cx="411163" cy="247650"/>
          </a:xfrm>
          <a:prstGeom prst="rightArrow">
            <a:avLst>
              <a:gd name="adj1" fmla="val 41833"/>
              <a:gd name="adj2" fmla="val 84596"/>
            </a:avLst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7" name="Text Box 11"/>
          <p:cNvSpPr txBox="1">
            <a:spLocks noChangeArrowheads="1"/>
          </p:cNvSpPr>
          <p:nvPr/>
        </p:nvSpPr>
        <p:spPr bwMode="auto">
          <a:xfrm>
            <a:off x="412750" y="813139"/>
            <a:ext cx="949325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Symbol" pitchFamily="18" charset="2"/>
              <a:buNone/>
            </a:pPr>
            <a:r>
              <a:rPr lang="de-DE" dirty="0"/>
              <a:t> Data </a:t>
            </a:r>
            <a:r>
              <a:rPr lang="de-DE" dirty="0" err="1"/>
              <a:t>taking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b="1" dirty="0" err="1"/>
              <a:t>CBall</a:t>
            </a:r>
            <a:r>
              <a:rPr lang="de-DE" b="1" dirty="0"/>
              <a:t> TAPS </a:t>
            </a:r>
            <a:r>
              <a:rPr lang="de-DE" b="1" dirty="0" err="1"/>
              <a:t>detector</a:t>
            </a:r>
            <a:r>
              <a:rPr lang="de-DE" b="1" dirty="0"/>
              <a:t> </a:t>
            </a:r>
            <a:r>
              <a:rPr lang="de-DE" b="1" dirty="0" err="1"/>
              <a:t>system</a:t>
            </a:r>
            <a:r>
              <a:rPr lang="de-DE" b="1" dirty="0"/>
              <a:t> </a:t>
            </a:r>
            <a:r>
              <a:rPr lang="de-DE" b="1" dirty="0" err="1"/>
              <a:t>started</a:t>
            </a:r>
            <a:r>
              <a:rPr lang="de-DE" dirty="0"/>
              <a:t> </a:t>
            </a:r>
            <a:r>
              <a:rPr lang="de-DE" b="1" dirty="0" smtClean="0"/>
              <a:t>2010 </a:t>
            </a:r>
            <a:r>
              <a:rPr lang="de-DE" b="1" dirty="0" err="1" smtClean="0"/>
              <a:t>at</a:t>
            </a:r>
            <a:r>
              <a:rPr lang="de-DE" b="1" dirty="0" smtClean="0"/>
              <a:t> MAMI C.</a:t>
            </a:r>
          </a:p>
          <a:p>
            <a:pPr eaLnBrk="0" hangingPunct="0">
              <a:buFont typeface="Symbol" pitchFamily="18" charset="2"/>
              <a:buNone/>
            </a:pPr>
            <a:r>
              <a:rPr lang="de-DE" dirty="0" smtClean="0"/>
              <a:t>All </a:t>
            </a:r>
            <a:r>
              <a:rPr lang="de-DE" dirty="0" err="1" smtClean="0"/>
              <a:t>directions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polarization</a:t>
            </a:r>
            <a:r>
              <a:rPr lang="de-DE" dirty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measured</a:t>
            </a:r>
            <a:r>
              <a:rPr lang="de-DE" dirty="0" smtClean="0"/>
              <a:t>. Analysis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ongoing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79878" name="Text Box 11"/>
          <p:cNvSpPr txBox="1">
            <a:spLocks noChangeArrowheads="1"/>
          </p:cNvSpPr>
          <p:nvPr/>
        </p:nvSpPr>
        <p:spPr bwMode="auto">
          <a:xfrm>
            <a:off x="412750" y="1640228"/>
            <a:ext cx="949325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Symbol" pitchFamily="18" charset="2"/>
              <a:buNone/>
            </a:pPr>
            <a:r>
              <a:rPr lang="de-DE" b="1" dirty="0" err="1" smtClean="0"/>
              <a:t>With</a:t>
            </a:r>
            <a:r>
              <a:rPr lang="de-DE" b="1" dirty="0" smtClean="0"/>
              <a:t> a </a:t>
            </a:r>
            <a:r>
              <a:rPr lang="de-DE" b="1" dirty="0" err="1" smtClean="0"/>
              <a:t>variety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new</a:t>
            </a:r>
            <a:r>
              <a:rPr lang="de-DE" b="1" dirty="0" smtClean="0"/>
              <a:t> </a:t>
            </a:r>
            <a:r>
              <a:rPr lang="de-DE" b="1" dirty="0" err="1" smtClean="0"/>
              <a:t>measurements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spin</a:t>
            </a:r>
            <a:r>
              <a:rPr lang="de-DE" b="1" dirty="0" smtClean="0"/>
              <a:t> observables </a:t>
            </a:r>
            <a:r>
              <a:rPr lang="en-US" dirty="0" smtClean="0"/>
              <a:t>it comes to a convergence of the </a:t>
            </a:r>
            <a:r>
              <a:rPr lang="en-US" dirty="0" err="1" smtClean="0"/>
              <a:t>multipoles</a:t>
            </a:r>
            <a:r>
              <a:rPr lang="en-US" dirty="0" smtClean="0"/>
              <a:t> in the region of leading resonances. </a:t>
            </a:r>
            <a:r>
              <a:rPr lang="de-DE" b="1" dirty="0" smtClean="0"/>
              <a:t> </a:t>
            </a:r>
            <a:endParaRPr lang="de-DE" dirty="0"/>
          </a:p>
        </p:txBody>
      </p:sp>
      <p:sp>
        <p:nvSpPr>
          <p:cNvPr id="79879" name="AutoShape 6"/>
          <p:cNvSpPr>
            <a:spLocks noChangeArrowheads="1"/>
          </p:cNvSpPr>
          <p:nvPr/>
        </p:nvSpPr>
        <p:spPr bwMode="auto">
          <a:xfrm>
            <a:off x="2" y="1783468"/>
            <a:ext cx="411163" cy="247650"/>
          </a:xfrm>
          <a:prstGeom prst="rightArrow">
            <a:avLst>
              <a:gd name="adj1" fmla="val 41833"/>
              <a:gd name="adj2" fmla="val 84596"/>
            </a:avLst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Text Box 11"/>
          <p:cNvSpPr txBox="1">
            <a:spLocks noChangeArrowheads="1"/>
          </p:cNvSpPr>
          <p:nvPr/>
        </p:nvSpPr>
        <p:spPr bwMode="auto">
          <a:xfrm>
            <a:off x="412748" y="5733256"/>
            <a:ext cx="94932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Symbol" pitchFamily="18" charset="2"/>
              <a:buNone/>
            </a:pPr>
            <a:r>
              <a:rPr lang="de-DE" b="1" dirty="0" smtClean="0"/>
              <a:t>Measurement </a:t>
            </a:r>
            <a:r>
              <a:rPr lang="de-DE" b="1" dirty="0" err="1"/>
              <a:t>of</a:t>
            </a:r>
            <a:r>
              <a:rPr lang="de-DE" b="1" dirty="0"/>
              <a:t> 4 </a:t>
            </a:r>
            <a:r>
              <a:rPr lang="de-DE" b="1" dirty="0" err="1"/>
              <a:t>Vector</a:t>
            </a:r>
            <a:r>
              <a:rPr lang="de-DE" b="1" dirty="0"/>
              <a:t> Spin </a:t>
            </a:r>
            <a:r>
              <a:rPr lang="de-DE" b="1" dirty="0" err="1"/>
              <a:t>Polarisabilities</a:t>
            </a:r>
            <a:r>
              <a:rPr lang="de-DE" b="1" dirty="0"/>
              <a:t> </a:t>
            </a:r>
            <a:r>
              <a:rPr lang="de-DE" b="1" dirty="0" smtClean="0"/>
              <a:t> in Compton </a:t>
            </a:r>
            <a:r>
              <a:rPr lang="de-DE" b="1" dirty="0" err="1" smtClean="0"/>
              <a:t>process</a:t>
            </a:r>
            <a:r>
              <a:rPr lang="de-DE" b="1" dirty="0" smtClean="0"/>
              <a:t>.</a:t>
            </a:r>
            <a:endParaRPr lang="de-DE" dirty="0"/>
          </a:p>
        </p:txBody>
      </p:sp>
      <p:sp>
        <p:nvSpPr>
          <p:cNvPr id="79881" name="AutoShape 9"/>
          <p:cNvSpPr>
            <a:spLocks noChangeArrowheads="1"/>
          </p:cNvSpPr>
          <p:nvPr/>
        </p:nvSpPr>
        <p:spPr bwMode="auto">
          <a:xfrm>
            <a:off x="0" y="5805262"/>
            <a:ext cx="411163" cy="247650"/>
          </a:xfrm>
          <a:prstGeom prst="rightArrow">
            <a:avLst>
              <a:gd name="adj1" fmla="val 41833"/>
              <a:gd name="adj2" fmla="val 84596"/>
            </a:avLst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" name="Rectangle 2053"/>
          <p:cNvSpPr>
            <a:spLocks noChangeArrowheads="1"/>
          </p:cNvSpPr>
          <p:nvPr/>
        </p:nvSpPr>
        <p:spPr bwMode="auto">
          <a:xfrm>
            <a:off x="3809974" y="2"/>
            <a:ext cx="2303516" cy="582211"/>
          </a:xfrm>
          <a:prstGeom prst="rect">
            <a:avLst/>
          </a:prstGeom>
          <a:noFill/>
          <a:ln w="57150" cmpd="thickThin">
            <a:solidFill>
              <a:srgbClr val="00279F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de-DE" sz="3200" b="1">
                <a:solidFill>
                  <a:srgbClr val="00279F"/>
                </a:solidFill>
              </a:rPr>
              <a:t>Conclusions</a:t>
            </a:r>
          </a:p>
        </p:txBody>
      </p:sp>
      <p:sp>
        <p:nvSpPr>
          <p:cNvPr id="79883" name="Rectangle 2053"/>
          <p:cNvSpPr>
            <a:spLocks noChangeArrowheads="1"/>
          </p:cNvSpPr>
          <p:nvPr/>
        </p:nvSpPr>
        <p:spPr bwMode="auto">
          <a:xfrm>
            <a:off x="3344302" y="3386719"/>
            <a:ext cx="1617430" cy="582211"/>
          </a:xfrm>
          <a:prstGeom prst="rect">
            <a:avLst/>
          </a:prstGeom>
          <a:noFill/>
          <a:ln w="57150" cmpd="thickThin">
            <a:solidFill>
              <a:srgbClr val="00279F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de-DE" sz="3200" b="1" dirty="0">
                <a:solidFill>
                  <a:srgbClr val="00279F"/>
                </a:solidFill>
              </a:rPr>
              <a:t>Outlook</a:t>
            </a:r>
          </a:p>
        </p:txBody>
      </p:sp>
      <p:sp>
        <p:nvSpPr>
          <p:cNvPr id="79886" name="AutoShape 9"/>
          <p:cNvSpPr>
            <a:spLocks noChangeArrowheads="1"/>
          </p:cNvSpPr>
          <p:nvPr/>
        </p:nvSpPr>
        <p:spPr bwMode="auto">
          <a:xfrm>
            <a:off x="-15552" y="4797152"/>
            <a:ext cx="411163" cy="247650"/>
          </a:xfrm>
          <a:prstGeom prst="rightArrow">
            <a:avLst>
              <a:gd name="adj1" fmla="val 41833"/>
              <a:gd name="adj2" fmla="val 84596"/>
            </a:avLst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7" name="Text Box 11"/>
          <p:cNvSpPr txBox="1">
            <a:spLocks noChangeArrowheads="1"/>
          </p:cNvSpPr>
          <p:nvPr/>
        </p:nvSpPr>
        <p:spPr bwMode="auto">
          <a:xfrm>
            <a:off x="560512" y="4725144"/>
            <a:ext cx="949325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Symbol" pitchFamily="18" charset="2"/>
              <a:buNone/>
            </a:pPr>
            <a:r>
              <a:rPr lang="de-DE" b="1" dirty="0"/>
              <a:t>R&amp;D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polarised</a:t>
            </a:r>
            <a:r>
              <a:rPr lang="de-DE" b="1" dirty="0"/>
              <a:t> </a:t>
            </a:r>
            <a:r>
              <a:rPr lang="de-DE" b="1" dirty="0" err="1"/>
              <a:t>active</a:t>
            </a:r>
            <a:r>
              <a:rPr lang="de-DE" b="1" dirty="0"/>
              <a:t> </a:t>
            </a:r>
            <a:r>
              <a:rPr lang="de-DE" b="1" dirty="0" err="1"/>
              <a:t>szintillator</a:t>
            </a:r>
            <a:r>
              <a:rPr lang="de-DE" b="1" dirty="0"/>
              <a:t> </a:t>
            </a:r>
            <a:r>
              <a:rPr lang="de-DE" b="1" dirty="0" err="1"/>
              <a:t>target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threshold</a:t>
            </a:r>
            <a:r>
              <a:rPr lang="de-DE" b="1" dirty="0"/>
              <a:t> </a:t>
            </a:r>
            <a:r>
              <a:rPr lang="de-DE" b="1" dirty="0" err="1" smtClean="0"/>
              <a:t>production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Compton will </a:t>
            </a:r>
            <a:r>
              <a:rPr lang="de-DE" b="1" dirty="0" err="1" smtClean="0"/>
              <a:t>continue</a:t>
            </a:r>
            <a:r>
              <a:rPr lang="de-DE" b="1" dirty="0" smtClean="0"/>
              <a:t>. </a:t>
            </a:r>
            <a:r>
              <a:rPr lang="de-DE" b="1" dirty="0"/>
              <a:t>A</a:t>
            </a:r>
            <a:r>
              <a:rPr lang="de-DE" b="1" dirty="0" smtClean="0"/>
              <a:t>nalysis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first</a:t>
            </a:r>
            <a:r>
              <a:rPr lang="de-DE" b="1" dirty="0" smtClean="0"/>
              <a:t> </a:t>
            </a:r>
            <a:r>
              <a:rPr lang="de-DE" b="1" dirty="0" err="1" smtClean="0"/>
              <a:t>data</a:t>
            </a:r>
            <a:r>
              <a:rPr lang="de-DE" b="1" dirty="0" smtClean="0"/>
              <a:t> </a:t>
            </a:r>
            <a:r>
              <a:rPr lang="de-DE" b="1" dirty="0" err="1" smtClean="0"/>
              <a:t>is</a:t>
            </a:r>
            <a:r>
              <a:rPr lang="de-DE" b="1" dirty="0" smtClean="0"/>
              <a:t> on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way</a:t>
            </a:r>
            <a:r>
              <a:rPr lang="de-DE" b="1" dirty="0" smtClean="0"/>
              <a:t>.</a:t>
            </a:r>
            <a:endParaRPr lang="de-DE" dirty="0"/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0" y="6309318"/>
            <a:ext cx="411163" cy="247650"/>
          </a:xfrm>
          <a:prstGeom prst="rightArrow">
            <a:avLst>
              <a:gd name="adj1" fmla="val 41833"/>
              <a:gd name="adj2" fmla="val 84596"/>
            </a:avLst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hteck 18"/>
          <p:cNvSpPr/>
          <p:nvPr/>
        </p:nvSpPr>
        <p:spPr>
          <a:xfrm>
            <a:off x="488502" y="6237312"/>
            <a:ext cx="9300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New Measurement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transverse</a:t>
            </a:r>
            <a:r>
              <a:rPr lang="de-DE" b="1" dirty="0" smtClean="0"/>
              <a:t> </a:t>
            </a:r>
            <a:r>
              <a:rPr lang="de-DE" b="1" dirty="0" err="1" smtClean="0"/>
              <a:t>asymmetries</a:t>
            </a:r>
            <a:r>
              <a:rPr lang="de-DE" b="1" dirty="0" smtClean="0"/>
              <a:t> at Bonn ELSA 2017/18.</a:t>
            </a:r>
            <a:endParaRPr lang="de-DE" dirty="0"/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0" y="2567453"/>
            <a:ext cx="411163" cy="247650"/>
          </a:xfrm>
          <a:prstGeom prst="rightArrow">
            <a:avLst>
              <a:gd name="adj1" fmla="val 41833"/>
              <a:gd name="adj2" fmla="val 84596"/>
            </a:avLst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88502" y="2458577"/>
            <a:ext cx="949325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Symbol" pitchFamily="18" charset="2"/>
              <a:buNone/>
            </a:pPr>
            <a:r>
              <a:rPr lang="de-DE" b="1" dirty="0" smtClean="0"/>
              <a:t>The </a:t>
            </a:r>
            <a:r>
              <a:rPr lang="de-DE" b="1" dirty="0" err="1" smtClean="0"/>
              <a:t>active</a:t>
            </a:r>
            <a:r>
              <a:rPr lang="de-DE" b="1" dirty="0" smtClean="0"/>
              <a:t> </a:t>
            </a:r>
            <a:r>
              <a:rPr lang="de-DE" b="1" dirty="0" err="1" smtClean="0"/>
              <a:t>polarised</a:t>
            </a:r>
            <a:r>
              <a:rPr lang="de-DE" b="1" dirty="0" smtClean="0"/>
              <a:t> </a:t>
            </a:r>
            <a:r>
              <a:rPr lang="de-DE" b="1" dirty="0" err="1" smtClean="0"/>
              <a:t>proton</a:t>
            </a:r>
            <a:r>
              <a:rPr lang="de-DE" b="1" dirty="0" smtClean="0"/>
              <a:t> </a:t>
            </a:r>
            <a:r>
              <a:rPr lang="de-DE" b="1" dirty="0" err="1" smtClean="0"/>
              <a:t>target</a:t>
            </a:r>
            <a:r>
              <a:rPr lang="de-DE" b="1" dirty="0" smtClean="0"/>
              <a:t> was in </a:t>
            </a:r>
            <a:r>
              <a:rPr lang="de-DE" b="1" dirty="0" err="1" smtClean="0"/>
              <a:t>operation</a:t>
            </a:r>
            <a:r>
              <a:rPr lang="de-DE" b="1" dirty="0" smtClean="0"/>
              <a:t> in </a:t>
            </a:r>
            <a:r>
              <a:rPr lang="de-DE" b="1" dirty="0" err="1" smtClean="0"/>
              <a:t>our</a:t>
            </a:r>
            <a:r>
              <a:rPr lang="de-DE" b="1" dirty="0" smtClean="0"/>
              <a:t> 4</a:t>
            </a:r>
            <a:r>
              <a:rPr lang="de-DE" b="1" dirty="0" smtClean="0">
                <a:latin typeface="Symbol" panose="05050102010706020507" pitchFamily="18" charset="2"/>
              </a:rPr>
              <a:t>p</a:t>
            </a:r>
            <a:r>
              <a:rPr lang="de-DE" b="1" dirty="0" smtClean="0"/>
              <a:t> </a:t>
            </a:r>
            <a:r>
              <a:rPr lang="de-DE" b="1" dirty="0" err="1" smtClean="0"/>
              <a:t>detector</a:t>
            </a:r>
            <a:r>
              <a:rPr lang="de-DE" b="1" dirty="0" smtClean="0"/>
              <a:t> </a:t>
            </a:r>
            <a:r>
              <a:rPr lang="de-DE" b="1" dirty="0" err="1" smtClean="0"/>
              <a:t>system</a:t>
            </a:r>
            <a:r>
              <a:rPr lang="de-DE" b="1" dirty="0" smtClean="0"/>
              <a:t> in 2016.</a:t>
            </a:r>
            <a:endParaRPr lang="de-DE" dirty="0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49810" y="3933056"/>
            <a:ext cx="94932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Symbol" pitchFamily="18" charset="2"/>
              <a:buNone/>
            </a:pPr>
            <a:r>
              <a:rPr lang="de-DE" b="1" dirty="0" smtClean="0"/>
              <a:t>Proton </a:t>
            </a:r>
            <a:r>
              <a:rPr lang="de-DE" b="1" dirty="0" err="1" smtClean="0"/>
              <a:t>Scalar</a:t>
            </a:r>
            <a:r>
              <a:rPr lang="de-DE" b="1" dirty="0" smtClean="0"/>
              <a:t> </a:t>
            </a:r>
            <a:r>
              <a:rPr lang="de-DE" b="1" dirty="0" err="1"/>
              <a:t>Polarisabilities</a:t>
            </a:r>
            <a:r>
              <a:rPr lang="de-DE" b="1" dirty="0"/>
              <a:t> </a:t>
            </a:r>
            <a:r>
              <a:rPr lang="de-DE" b="1" dirty="0" smtClean="0"/>
              <a:t>via </a:t>
            </a:r>
            <a:r>
              <a:rPr lang="de-DE" b="1" dirty="0" err="1" smtClean="0"/>
              <a:t>beamasymmetry</a:t>
            </a:r>
            <a:r>
              <a:rPr lang="de-DE" b="1" dirty="0" smtClean="0"/>
              <a:t> in Compton </a:t>
            </a:r>
            <a:r>
              <a:rPr lang="de-DE" b="1" dirty="0" err="1" smtClean="0"/>
              <a:t>process</a:t>
            </a:r>
            <a:r>
              <a:rPr lang="de-DE" b="1" dirty="0" smtClean="0"/>
              <a:t>.</a:t>
            </a:r>
            <a:endParaRPr lang="de-DE" dirty="0"/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-1" y="4005064"/>
            <a:ext cx="411163" cy="247650"/>
          </a:xfrm>
          <a:prstGeom prst="rightArrow">
            <a:avLst>
              <a:gd name="adj1" fmla="val 41833"/>
              <a:gd name="adj2" fmla="val 84596"/>
            </a:avLst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560512" y="4329100"/>
            <a:ext cx="94932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Symbol" pitchFamily="18" charset="2"/>
              <a:buNone/>
            </a:pPr>
            <a:r>
              <a:rPr lang="de-DE" b="1" dirty="0" err="1" smtClean="0"/>
              <a:t>Scalar</a:t>
            </a:r>
            <a:r>
              <a:rPr lang="de-DE" b="1" dirty="0" smtClean="0"/>
              <a:t> </a:t>
            </a:r>
            <a:r>
              <a:rPr lang="de-DE" b="1" dirty="0" err="1"/>
              <a:t>Polarisabilities</a:t>
            </a:r>
            <a:r>
              <a:rPr lang="de-DE" b="1" dirty="0"/>
              <a:t> </a:t>
            </a:r>
            <a:r>
              <a:rPr lang="de-DE" b="1" dirty="0" err="1" smtClean="0"/>
              <a:t>with</a:t>
            </a:r>
            <a:r>
              <a:rPr lang="de-DE" b="1" dirty="0" smtClean="0"/>
              <a:t> </a:t>
            </a:r>
            <a:r>
              <a:rPr lang="de-DE" b="1" dirty="0" err="1" smtClean="0"/>
              <a:t>hydorgen</a:t>
            </a:r>
            <a:r>
              <a:rPr lang="de-DE" b="1" dirty="0" smtClean="0"/>
              <a:t> </a:t>
            </a:r>
            <a:r>
              <a:rPr lang="de-DE" b="1" dirty="0" err="1" smtClean="0"/>
              <a:t>target</a:t>
            </a:r>
            <a:r>
              <a:rPr lang="de-DE" b="1" dirty="0" smtClean="0"/>
              <a:t> in</a:t>
            </a:r>
            <a:r>
              <a:rPr lang="de-DE" b="1" dirty="0" smtClean="0"/>
              <a:t> </a:t>
            </a:r>
            <a:r>
              <a:rPr lang="de-DE" b="1" dirty="0" smtClean="0"/>
              <a:t>2018.</a:t>
            </a:r>
            <a:endParaRPr lang="de-DE" dirty="0"/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-17738" y="4477494"/>
            <a:ext cx="411163" cy="247650"/>
          </a:xfrm>
          <a:prstGeom prst="rightArrow">
            <a:avLst>
              <a:gd name="adj1" fmla="val 41833"/>
              <a:gd name="adj2" fmla="val 84596"/>
            </a:avLst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642926"/>
            <a:ext cx="4881561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3809996" y="1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E[eV]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8810655" y="-24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E[</a:t>
            </a:r>
            <a:r>
              <a:rPr lang="de-DE" dirty="0" err="1" smtClean="0"/>
              <a:t>GeV</a:t>
            </a:r>
            <a:r>
              <a:rPr lang="de-DE" dirty="0" smtClean="0"/>
              <a:t>]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064568" y="5288340"/>
            <a:ext cx="2184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Hydrogen</a:t>
            </a:r>
          </a:p>
          <a:p>
            <a:r>
              <a:rPr lang="de-DE" dirty="0" smtClean="0">
                <a:latin typeface="GreekC" pitchFamily="2" charset="0"/>
                <a:cs typeface="GreekC" pitchFamily="2" charset="0"/>
              </a:rPr>
              <a:t>t</a:t>
            </a:r>
            <a:r>
              <a:rPr lang="de-DE" dirty="0" smtClean="0"/>
              <a:t> ~ 10</a:t>
            </a:r>
            <a:r>
              <a:rPr lang="de-DE" baseline="30000" dirty="0" smtClean="0"/>
              <a:t>-8</a:t>
            </a:r>
            <a:r>
              <a:rPr lang="de-DE" dirty="0" smtClean="0"/>
              <a:t> s</a:t>
            </a:r>
          </a:p>
          <a:p>
            <a:r>
              <a:rPr lang="de-DE" dirty="0" smtClean="0">
                <a:latin typeface="Symbol" pitchFamily="18" charset="2"/>
                <a:cs typeface="GreekC" pitchFamily="2" charset="0"/>
              </a:rPr>
              <a:t>D</a:t>
            </a:r>
            <a:r>
              <a:rPr lang="de-DE" dirty="0" smtClean="0"/>
              <a:t>E ~ 10</a:t>
            </a:r>
            <a:r>
              <a:rPr lang="de-DE" baseline="30000" dirty="0" smtClean="0"/>
              <a:t>-6</a:t>
            </a:r>
            <a:r>
              <a:rPr lang="de-DE" dirty="0" smtClean="0"/>
              <a:t> eV</a:t>
            </a:r>
          </a:p>
          <a:p>
            <a:r>
              <a:rPr lang="de-DE" dirty="0" err="1" smtClean="0"/>
              <a:t>Scale</a:t>
            </a:r>
            <a:r>
              <a:rPr lang="de-DE" dirty="0" smtClean="0"/>
              <a:t> ~ 10</a:t>
            </a:r>
            <a:r>
              <a:rPr lang="de-DE" baseline="30000" dirty="0" smtClean="0"/>
              <a:t>-10</a:t>
            </a:r>
            <a:r>
              <a:rPr lang="de-DE" dirty="0" smtClean="0"/>
              <a:t> m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6981225" y="5373219"/>
            <a:ext cx="20681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Nucleon</a:t>
            </a:r>
            <a:endParaRPr lang="de-DE" dirty="0" smtClean="0"/>
          </a:p>
          <a:p>
            <a:r>
              <a:rPr lang="de-DE" dirty="0" smtClean="0">
                <a:latin typeface="GreekC" pitchFamily="2" charset="0"/>
                <a:cs typeface="GreekC" pitchFamily="2" charset="0"/>
              </a:rPr>
              <a:t>t</a:t>
            </a:r>
            <a:r>
              <a:rPr lang="de-DE" dirty="0" smtClean="0"/>
              <a:t> ~ 10</a:t>
            </a:r>
            <a:r>
              <a:rPr lang="de-DE" baseline="30000" dirty="0" smtClean="0"/>
              <a:t>-23</a:t>
            </a:r>
            <a:r>
              <a:rPr lang="de-DE" dirty="0" smtClean="0"/>
              <a:t> s</a:t>
            </a:r>
          </a:p>
          <a:p>
            <a:r>
              <a:rPr lang="de-DE" dirty="0" smtClean="0">
                <a:latin typeface="Symbol" pitchFamily="18" charset="2"/>
                <a:cs typeface="GreekC" pitchFamily="2" charset="0"/>
              </a:rPr>
              <a:t>D</a:t>
            </a:r>
            <a:r>
              <a:rPr lang="de-DE" dirty="0" smtClean="0"/>
              <a:t>E ~ 200 </a:t>
            </a:r>
            <a:r>
              <a:rPr lang="de-DE" dirty="0" err="1" smtClean="0"/>
              <a:t>MeV</a:t>
            </a:r>
            <a:endParaRPr lang="de-DE" dirty="0" smtClean="0"/>
          </a:p>
          <a:p>
            <a:r>
              <a:rPr lang="de-DE" dirty="0" err="1" smtClean="0"/>
              <a:t>Scale</a:t>
            </a:r>
            <a:r>
              <a:rPr lang="de-DE" dirty="0" smtClean="0"/>
              <a:t> ~ 10</a:t>
            </a:r>
            <a:r>
              <a:rPr lang="de-DE" baseline="30000" dirty="0" smtClean="0"/>
              <a:t>-15</a:t>
            </a:r>
            <a:r>
              <a:rPr lang="de-DE" dirty="0" smtClean="0"/>
              <a:t> m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5448"/>
          <a:stretch>
            <a:fillRect/>
          </a:stretch>
        </p:blipFill>
        <p:spPr bwMode="auto">
          <a:xfrm rot="16200000">
            <a:off x="4937527" y="729841"/>
            <a:ext cx="5024437" cy="442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7596210" y="2643182"/>
            <a:ext cx="107664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1800" dirty="0" smtClean="0"/>
              <a:t>S</a:t>
            </a:r>
            <a:r>
              <a:rPr lang="de-DE" sz="1800" baseline="-25000" dirty="0" smtClean="0"/>
              <a:t>11</a:t>
            </a:r>
            <a:r>
              <a:rPr lang="de-DE" sz="1800" dirty="0" smtClean="0"/>
              <a:t>(1535)</a:t>
            </a:r>
            <a:endParaRPr lang="en-US" sz="1800" dirty="0"/>
          </a:p>
        </p:txBody>
      </p:sp>
      <p:sp>
        <p:nvSpPr>
          <p:cNvPr id="9" name="Textfeld 8"/>
          <p:cNvSpPr txBox="1"/>
          <p:nvPr/>
        </p:nvSpPr>
        <p:spPr>
          <a:xfrm>
            <a:off x="6596074" y="3714752"/>
            <a:ext cx="108234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1800" dirty="0" smtClean="0"/>
              <a:t>P</a:t>
            </a:r>
            <a:r>
              <a:rPr lang="de-DE" sz="1800" baseline="-25000" dirty="0" smtClean="0"/>
              <a:t>33</a:t>
            </a:r>
            <a:r>
              <a:rPr lang="de-DE" sz="1800" dirty="0" smtClean="0"/>
              <a:t>(1232)</a:t>
            </a:r>
            <a:endParaRPr lang="en-US" sz="1800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24523" y="0"/>
            <a:ext cx="960200" cy="520655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00279F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de-DE" sz="2800" b="1" dirty="0" smtClean="0">
                <a:solidFill>
                  <a:schemeClr val="accent6"/>
                </a:solidFill>
              </a:rPr>
              <a:t>QED</a:t>
            </a:r>
            <a:endParaRPr lang="de-DE" sz="2800" b="1" dirty="0" smtClean="0">
              <a:solidFill>
                <a:schemeClr val="accent6"/>
              </a:solidFill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773965" y="0"/>
            <a:ext cx="981039" cy="520655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00279F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de-DE" sz="2800" b="1" dirty="0" smtClean="0">
                <a:solidFill>
                  <a:schemeClr val="accent6"/>
                </a:solidFill>
              </a:rPr>
              <a:t>QCD</a:t>
            </a:r>
            <a:endParaRPr lang="de-DE" sz="2800" b="1" dirty="0" smtClean="0">
              <a:solidFill>
                <a:schemeClr val="accent6"/>
              </a:solidFill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3" descr="to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3327"/>
            <a:ext cx="6273800" cy="56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4"/>
          <p:cNvSpPr txBox="1">
            <a:spLocks noChangeArrowheads="1"/>
          </p:cNvSpPr>
          <p:nvPr/>
        </p:nvSpPr>
        <p:spPr bwMode="auto">
          <a:xfrm>
            <a:off x="6048375" y="4653136"/>
            <a:ext cx="3857625" cy="155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Symbol" pitchFamily="18" charset="2"/>
              <a:buNone/>
            </a:pPr>
            <a:r>
              <a:rPr lang="de-DE" dirty="0"/>
              <a:t>  </a:t>
            </a:r>
            <a:r>
              <a:rPr lang="de-DE" sz="1800" dirty="0"/>
              <a:t>Phys. </a:t>
            </a:r>
            <a:r>
              <a:rPr lang="de-DE" sz="1800" dirty="0" err="1"/>
              <a:t>Rev</a:t>
            </a:r>
            <a:r>
              <a:rPr lang="de-DE" sz="1800" dirty="0"/>
              <a:t>. </a:t>
            </a:r>
            <a:r>
              <a:rPr lang="de-DE" sz="1800" dirty="0" err="1"/>
              <a:t>Lett</a:t>
            </a:r>
            <a:r>
              <a:rPr lang="de-DE" sz="1800" dirty="0"/>
              <a:t>. 87, 022003 (2001)</a:t>
            </a:r>
          </a:p>
          <a:p>
            <a:pPr eaLnBrk="0" hangingPunct="0">
              <a:buFont typeface="Symbol" pitchFamily="18" charset="2"/>
              <a:buNone/>
            </a:pPr>
            <a:r>
              <a:rPr lang="de-DE" sz="1800" dirty="0"/>
              <a:t>  Phys. </a:t>
            </a:r>
            <a:r>
              <a:rPr lang="de-DE" sz="1800" dirty="0" err="1"/>
              <a:t>Rev</a:t>
            </a:r>
            <a:r>
              <a:rPr lang="de-DE" sz="1800" dirty="0"/>
              <a:t>. </a:t>
            </a:r>
            <a:r>
              <a:rPr lang="de-DE" sz="1800" dirty="0" err="1"/>
              <a:t>Lett</a:t>
            </a:r>
            <a:r>
              <a:rPr lang="de-DE" sz="1800" dirty="0"/>
              <a:t>. 84, 5950 (2000)</a:t>
            </a:r>
          </a:p>
          <a:p>
            <a:pPr eaLnBrk="0" hangingPunct="0">
              <a:buFont typeface="Symbol" pitchFamily="18" charset="2"/>
              <a:buNone/>
            </a:pPr>
            <a:r>
              <a:rPr lang="de-DE" sz="1800" dirty="0"/>
              <a:t>  </a:t>
            </a:r>
            <a:r>
              <a:rPr lang="de-DE" sz="1800" dirty="0" err="1"/>
              <a:t>Nucl</a:t>
            </a:r>
            <a:r>
              <a:rPr lang="de-DE" sz="1800" dirty="0"/>
              <a:t>. Phys. A642, 561 (1998)</a:t>
            </a:r>
          </a:p>
          <a:p>
            <a:pPr eaLnBrk="0" hangingPunct="0">
              <a:buFont typeface="Symbol" pitchFamily="18" charset="2"/>
              <a:buNone/>
            </a:pPr>
            <a:r>
              <a:rPr lang="de-DE" sz="1800" dirty="0"/>
              <a:t>  Phys. </a:t>
            </a:r>
            <a:r>
              <a:rPr lang="de-DE" sz="1800" dirty="0" err="1"/>
              <a:t>Rev</a:t>
            </a:r>
            <a:r>
              <a:rPr lang="de-DE" sz="1800" dirty="0"/>
              <a:t>. C 53, 430 (1996); SP01</a:t>
            </a:r>
          </a:p>
          <a:p>
            <a:pPr eaLnBrk="0" hangingPunct="0">
              <a:buFont typeface="Symbol" pitchFamily="18" charset="2"/>
              <a:buNone/>
            </a:pPr>
            <a:r>
              <a:rPr lang="de-DE" sz="1800" dirty="0"/>
              <a:t>  </a:t>
            </a:r>
            <a:r>
              <a:rPr lang="de-DE" sz="1800" dirty="0" err="1"/>
              <a:t>Nucl</a:t>
            </a:r>
            <a:r>
              <a:rPr lang="de-DE" sz="1800" dirty="0"/>
              <a:t>. Phys. A645, 145 (1999)</a:t>
            </a:r>
          </a:p>
        </p:txBody>
      </p:sp>
      <p:pic>
        <p:nvPicPr>
          <p:cNvPr id="1032" name="Picture 5" descr="legende"/>
          <p:cNvPicPr>
            <a:picLocks noChangeAspect="1" noChangeArrowheads="1"/>
          </p:cNvPicPr>
          <p:nvPr/>
        </p:nvPicPr>
        <p:blipFill>
          <a:blip r:embed="rId3" cstate="print"/>
          <a:srcRect t="46588"/>
          <a:stretch>
            <a:fillRect/>
          </a:stretch>
        </p:blipFill>
        <p:spPr bwMode="auto">
          <a:xfrm>
            <a:off x="5881689" y="2786063"/>
            <a:ext cx="3413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2"/>
          <p:cNvSpPr txBox="1">
            <a:spLocks noChangeArrowheads="1"/>
          </p:cNvSpPr>
          <p:nvPr/>
        </p:nvSpPr>
        <p:spPr bwMode="auto">
          <a:xfrm>
            <a:off x="166621" y="928352"/>
            <a:ext cx="5916748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de-DE" sz="2200" b="1"/>
              <a:t>Unpolarised total photoabsorption cross section</a:t>
            </a:r>
            <a:endParaRPr lang="de-DE"/>
          </a:p>
        </p:txBody>
      </p:sp>
      <p:sp>
        <p:nvSpPr>
          <p:cNvPr id="1035" name="Rectangle 4"/>
          <p:cNvSpPr>
            <a:spLocks noChangeArrowheads="1"/>
          </p:cNvSpPr>
          <p:nvPr/>
        </p:nvSpPr>
        <p:spPr bwMode="auto">
          <a:xfrm>
            <a:off x="1" y="1"/>
            <a:ext cx="101679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What is the nature of the Nucleon Resonances?</a:t>
            </a:r>
          </a:p>
          <a:p>
            <a:r>
              <a:rPr lang="en-US">
                <a:solidFill>
                  <a:srgbClr val="0000FF"/>
                </a:solidFill>
              </a:rPr>
              <a:t>						-Excitation inner deg. of freedom</a:t>
            </a:r>
          </a:p>
          <a:p>
            <a:r>
              <a:rPr lang="en-US">
                <a:solidFill>
                  <a:srgbClr val="0000FF"/>
                </a:solidFill>
              </a:rPr>
              <a:t>							-Molecule</a:t>
            </a:r>
          </a:p>
          <a:p>
            <a:r>
              <a:rPr lang="en-US">
                <a:solidFill>
                  <a:srgbClr val="0000FF"/>
                </a:solidFill>
              </a:rPr>
              <a:t>							-Quark – Diquark Structure</a:t>
            </a:r>
          </a:p>
          <a:p>
            <a:r>
              <a:rPr lang="en-US">
                <a:solidFill>
                  <a:srgbClr val="0000FF"/>
                </a:solidFill>
              </a:rPr>
              <a:t>							-Dynamical Generation</a:t>
            </a:r>
          </a:p>
          <a:p>
            <a:r>
              <a:rPr lang="en-US">
                <a:solidFill>
                  <a:srgbClr val="0000FF"/>
                </a:solidFill>
              </a:rPr>
              <a:t>							- …….?</a:t>
            </a:r>
            <a:endParaRPr lang="en-GB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4" descr="complete"/>
          <p:cNvPicPr>
            <a:picLocks noChangeAspect="1" noChangeArrowheads="1"/>
          </p:cNvPicPr>
          <p:nvPr/>
        </p:nvPicPr>
        <p:blipFill>
          <a:blip r:embed="rId3" cstate="print"/>
          <a:srcRect r="55702" b="87889"/>
          <a:stretch>
            <a:fillRect/>
          </a:stretch>
        </p:blipFill>
        <p:spPr bwMode="auto">
          <a:xfrm>
            <a:off x="2408238" y="1284290"/>
            <a:ext cx="43291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5" descr="complete"/>
          <p:cNvPicPr>
            <a:picLocks noChangeAspect="1" noChangeArrowheads="1"/>
          </p:cNvPicPr>
          <p:nvPr/>
        </p:nvPicPr>
        <p:blipFill>
          <a:blip r:embed="rId3" cstate="print"/>
          <a:srcRect t="12111" r="30728"/>
          <a:stretch>
            <a:fillRect/>
          </a:stretch>
        </p:blipFill>
        <p:spPr bwMode="auto">
          <a:xfrm>
            <a:off x="0" y="2071688"/>
            <a:ext cx="9906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6" descr="complete"/>
          <p:cNvPicPr>
            <a:picLocks noChangeAspect="1" noChangeArrowheads="1"/>
          </p:cNvPicPr>
          <p:nvPr/>
        </p:nvPicPr>
        <p:blipFill>
          <a:blip r:embed="rId3" cstate="print"/>
          <a:srcRect l="44527" t="-2466" b="90300"/>
          <a:stretch>
            <a:fillRect/>
          </a:stretch>
        </p:blipFill>
        <p:spPr bwMode="auto">
          <a:xfrm>
            <a:off x="2095501" y="1571626"/>
            <a:ext cx="54213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Rectangle 3"/>
          <p:cNvSpPr>
            <a:spLocks noChangeArrowheads="1"/>
          </p:cNvSpPr>
          <p:nvPr/>
        </p:nvSpPr>
        <p:spPr bwMode="auto">
          <a:xfrm>
            <a:off x="47625" y="2"/>
            <a:ext cx="9858375" cy="582613"/>
          </a:xfrm>
          <a:prstGeom prst="rect">
            <a:avLst/>
          </a:prstGeom>
          <a:noFill/>
          <a:ln w="57150" cmpd="thickThin">
            <a:solidFill>
              <a:srgbClr val="00279F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de-DE" sz="3200" b="1">
                <a:solidFill>
                  <a:srgbClr val="0000FF"/>
                </a:solidFill>
              </a:rPr>
              <a:t>Nature and Properties of nucleon resonances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911225" y="661988"/>
            <a:ext cx="8020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Polarisation observables  used to disentangle broad, overlapping resonances.</a:t>
            </a:r>
          </a:p>
        </p:txBody>
      </p:sp>
      <p:sp>
        <p:nvSpPr>
          <p:cNvPr id="2062" name="AutoShape 13"/>
          <p:cNvSpPr>
            <a:spLocks noChangeArrowheads="1"/>
          </p:cNvSpPr>
          <p:nvPr/>
        </p:nvSpPr>
        <p:spPr bwMode="auto">
          <a:xfrm>
            <a:off x="452438" y="714375"/>
            <a:ext cx="411162" cy="247650"/>
          </a:xfrm>
          <a:prstGeom prst="rightArrow">
            <a:avLst>
              <a:gd name="adj1" fmla="val 41833"/>
              <a:gd name="adj2" fmla="val 84596"/>
            </a:avLst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uppieren 143"/>
          <p:cNvGrpSpPr>
            <a:grpSpLocks/>
          </p:cNvGrpSpPr>
          <p:nvPr/>
        </p:nvGrpSpPr>
        <p:grpSpPr bwMode="auto">
          <a:xfrm>
            <a:off x="0" y="3071815"/>
            <a:ext cx="9906000" cy="3786187"/>
            <a:chOff x="0" y="3071810"/>
            <a:chExt cx="9906000" cy="3785652"/>
          </a:xfrm>
        </p:grpSpPr>
        <p:sp>
          <p:nvSpPr>
            <p:cNvPr id="2064" name="Textfeld 4"/>
            <p:cNvSpPr txBox="1">
              <a:spLocks noChangeArrowheads="1"/>
            </p:cNvSpPr>
            <p:nvPr/>
          </p:nvSpPr>
          <p:spPr bwMode="auto">
            <a:xfrm>
              <a:off x="0" y="3071810"/>
              <a:ext cx="9906000" cy="37856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279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de-DE" sz="2000"/>
            </a:p>
            <a:p>
              <a:endParaRPr lang="de-DE" sz="2000"/>
            </a:p>
            <a:p>
              <a:endParaRPr lang="de-DE" sz="2000"/>
            </a:p>
            <a:p>
              <a:endParaRPr lang="de-DE" sz="2000"/>
            </a:p>
            <a:p>
              <a:endParaRPr lang="de-DE" sz="2000"/>
            </a:p>
            <a:p>
              <a:endParaRPr lang="de-DE" sz="2000"/>
            </a:p>
            <a:p>
              <a:endParaRPr lang="de-DE" sz="2000"/>
            </a:p>
            <a:p>
              <a:endParaRPr lang="de-DE" sz="2000"/>
            </a:p>
            <a:p>
              <a:endParaRPr lang="de-DE" sz="2000"/>
            </a:p>
            <a:p>
              <a:endParaRPr lang="de-DE" sz="2000"/>
            </a:p>
            <a:p>
              <a:endParaRPr lang="de-DE" sz="2000"/>
            </a:p>
            <a:p>
              <a:r>
                <a:rPr lang="de-DE" sz="2000"/>
                <a:t>	</a:t>
              </a:r>
            </a:p>
          </p:txBody>
        </p:sp>
        <p:grpSp>
          <p:nvGrpSpPr>
            <p:cNvPr id="2065" name="Gruppieren 11"/>
            <p:cNvGrpSpPr>
              <a:grpSpLocks/>
            </p:cNvGrpSpPr>
            <p:nvPr/>
          </p:nvGrpSpPr>
          <p:grpSpPr bwMode="auto">
            <a:xfrm>
              <a:off x="0" y="3357562"/>
              <a:ext cx="5187498" cy="2390491"/>
              <a:chOff x="0" y="3357562"/>
              <a:chExt cx="5187498" cy="2390491"/>
            </a:xfrm>
          </p:grpSpPr>
          <p:pic>
            <p:nvPicPr>
              <p:cNvPr id="2188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3357562"/>
                <a:ext cx="5187498" cy="2286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89" name="Textfeld 9"/>
              <p:cNvSpPr txBox="1">
                <a:spLocks noChangeArrowheads="1"/>
              </p:cNvSpPr>
              <p:nvPr/>
            </p:nvSpPr>
            <p:spPr bwMode="auto">
              <a:xfrm>
                <a:off x="238092" y="5072074"/>
                <a:ext cx="928694" cy="4616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>
                    <a:solidFill>
                      <a:srgbClr val="3333FF"/>
                    </a:solidFill>
                  </a:rPr>
                  <a:t>Beam</a:t>
                </a: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2190" name="Textfeld 10"/>
              <p:cNvSpPr txBox="1">
                <a:spLocks noChangeArrowheads="1"/>
              </p:cNvSpPr>
              <p:nvPr/>
            </p:nvSpPr>
            <p:spPr bwMode="auto">
              <a:xfrm>
                <a:off x="2881298" y="5286388"/>
                <a:ext cx="1285884" cy="46166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>
                    <a:solidFill>
                      <a:schemeClr val="accent1"/>
                    </a:solidFill>
                  </a:rPr>
                  <a:t>Target</a:t>
                </a:r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066" name="Rectangle 21"/>
            <p:cNvSpPr>
              <a:spLocks noChangeArrowheads="1"/>
            </p:cNvSpPr>
            <p:nvPr/>
          </p:nvSpPr>
          <p:spPr bwMode="auto">
            <a:xfrm>
              <a:off x="5461347" y="5605463"/>
              <a:ext cx="206339" cy="276225"/>
            </a:xfrm>
            <a:prstGeom prst="rect">
              <a:avLst/>
            </a:prstGeom>
            <a:solidFill>
              <a:srgbClr val="00CCFF">
                <a:alpha val="50195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7" name="Rectangle 22"/>
            <p:cNvSpPr>
              <a:spLocks noChangeArrowheads="1"/>
            </p:cNvSpPr>
            <p:nvPr/>
          </p:nvSpPr>
          <p:spPr bwMode="auto">
            <a:xfrm>
              <a:off x="5451030" y="5310188"/>
              <a:ext cx="216656" cy="276225"/>
            </a:xfrm>
            <a:prstGeom prst="rect">
              <a:avLst/>
            </a:prstGeom>
            <a:solidFill>
              <a:srgbClr val="00CCFF">
                <a:alpha val="50195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" name="Rectangle 23"/>
            <p:cNvSpPr>
              <a:spLocks noChangeArrowheads="1"/>
            </p:cNvSpPr>
            <p:nvPr/>
          </p:nvSpPr>
          <p:spPr bwMode="auto">
            <a:xfrm>
              <a:off x="5440713" y="5014913"/>
              <a:ext cx="216656" cy="276225"/>
            </a:xfrm>
            <a:prstGeom prst="rect">
              <a:avLst/>
            </a:prstGeom>
            <a:solidFill>
              <a:srgbClr val="00CCFF">
                <a:alpha val="50195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9" name="Rectangle 24"/>
            <p:cNvSpPr>
              <a:spLocks noChangeArrowheads="1"/>
            </p:cNvSpPr>
            <p:nvPr/>
          </p:nvSpPr>
          <p:spPr bwMode="auto">
            <a:xfrm>
              <a:off x="9010372" y="3638551"/>
              <a:ext cx="392043" cy="276225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0" name="Rectangle 25"/>
            <p:cNvSpPr>
              <a:spLocks noChangeArrowheads="1"/>
            </p:cNvSpPr>
            <p:nvPr/>
          </p:nvSpPr>
          <p:spPr bwMode="auto">
            <a:xfrm>
              <a:off x="8148908" y="3629026"/>
              <a:ext cx="314666" cy="276225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1" name="Rectangle 26"/>
            <p:cNvSpPr>
              <a:spLocks noChangeArrowheads="1"/>
            </p:cNvSpPr>
            <p:nvPr/>
          </p:nvSpPr>
          <p:spPr bwMode="auto">
            <a:xfrm>
              <a:off x="7282285" y="3619501"/>
              <a:ext cx="314666" cy="276225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2" name="Line 27"/>
            <p:cNvSpPr>
              <a:spLocks noChangeShapeType="1"/>
            </p:cNvSpPr>
            <p:nvPr/>
          </p:nvSpPr>
          <p:spPr bwMode="auto">
            <a:xfrm>
              <a:off x="7474868" y="4197351"/>
              <a:ext cx="147876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3" name="Line 28"/>
            <p:cNvSpPr>
              <a:spLocks noChangeShapeType="1"/>
            </p:cNvSpPr>
            <p:nvPr/>
          </p:nvSpPr>
          <p:spPr bwMode="auto">
            <a:xfrm>
              <a:off x="8166103" y="4197351"/>
              <a:ext cx="147876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4" name="Line 29"/>
            <p:cNvSpPr>
              <a:spLocks noChangeShapeType="1"/>
            </p:cNvSpPr>
            <p:nvPr/>
          </p:nvSpPr>
          <p:spPr bwMode="auto">
            <a:xfrm>
              <a:off x="8534073" y="4197351"/>
              <a:ext cx="147876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5" name="Line 30"/>
            <p:cNvSpPr>
              <a:spLocks noChangeShapeType="1"/>
            </p:cNvSpPr>
            <p:nvPr/>
          </p:nvSpPr>
          <p:spPr bwMode="auto">
            <a:xfrm>
              <a:off x="6652952" y="4751388"/>
              <a:ext cx="281996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6" name="Rectangle 31"/>
            <p:cNvSpPr>
              <a:spLocks noChangeArrowheads="1"/>
            </p:cNvSpPr>
            <p:nvPr/>
          </p:nvSpPr>
          <p:spPr bwMode="auto">
            <a:xfrm>
              <a:off x="6769878" y="4506913"/>
              <a:ext cx="115416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 i="1">
                  <a:solidFill>
                    <a:srgbClr val="000000"/>
                  </a:solidFill>
                  <a:latin typeface="Symbol" pitchFamily="18" charset="2"/>
                </a:rPr>
                <a:t>s</a:t>
              </a:r>
              <a:endParaRPr lang="de-DE"/>
            </a:p>
          </p:txBody>
        </p:sp>
        <p:sp>
          <p:nvSpPr>
            <p:cNvPr id="2077" name="Rectangle 32"/>
            <p:cNvSpPr>
              <a:spLocks noChangeArrowheads="1"/>
            </p:cNvSpPr>
            <p:nvPr/>
          </p:nvSpPr>
          <p:spPr bwMode="auto">
            <a:xfrm>
              <a:off x="8547829" y="3952876"/>
              <a:ext cx="10579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 i="1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de-DE"/>
            </a:p>
          </p:txBody>
        </p:sp>
        <p:sp>
          <p:nvSpPr>
            <p:cNvPr id="2078" name="Rectangle 33"/>
            <p:cNvSpPr>
              <a:spLocks noChangeArrowheads="1"/>
            </p:cNvSpPr>
            <p:nvPr/>
          </p:nvSpPr>
          <p:spPr bwMode="auto">
            <a:xfrm>
              <a:off x="8179859" y="3952876"/>
              <a:ext cx="10579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 i="1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de-DE"/>
            </a:p>
          </p:txBody>
        </p:sp>
        <p:sp>
          <p:nvSpPr>
            <p:cNvPr id="2079" name="Rectangle 34"/>
            <p:cNvSpPr>
              <a:spLocks noChangeArrowheads="1"/>
            </p:cNvSpPr>
            <p:nvPr/>
          </p:nvSpPr>
          <p:spPr bwMode="auto">
            <a:xfrm>
              <a:off x="7488624" y="3952876"/>
              <a:ext cx="10579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 i="1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de-DE"/>
            </a:p>
          </p:txBody>
        </p:sp>
        <p:sp>
          <p:nvSpPr>
            <p:cNvPr id="2080" name="Rectangle 35"/>
            <p:cNvSpPr>
              <a:spLocks noChangeArrowheads="1"/>
            </p:cNvSpPr>
            <p:nvPr/>
          </p:nvSpPr>
          <p:spPr bwMode="auto">
            <a:xfrm>
              <a:off x="6637477" y="3633788"/>
              <a:ext cx="7854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 i="1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de-DE"/>
            </a:p>
          </p:txBody>
        </p:sp>
        <p:sp>
          <p:nvSpPr>
            <p:cNvPr id="2081" name="Rectangle 36"/>
            <p:cNvSpPr>
              <a:spLocks noChangeArrowheads="1"/>
            </p:cNvSpPr>
            <p:nvPr/>
          </p:nvSpPr>
          <p:spPr bwMode="auto">
            <a:xfrm>
              <a:off x="9122139" y="3741738"/>
              <a:ext cx="48090" cy="138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900" i="1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de-DE"/>
            </a:p>
          </p:txBody>
        </p:sp>
        <p:sp>
          <p:nvSpPr>
            <p:cNvPr id="2082" name="Rectangle 37"/>
            <p:cNvSpPr>
              <a:spLocks noChangeArrowheads="1"/>
            </p:cNvSpPr>
            <p:nvPr/>
          </p:nvSpPr>
          <p:spPr bwMode="auto">
            <a:xfrm>
              <a:off x="8264114" y="3741738"/>
              <a:ext cx="48090" cy="138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900" i="1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de-DE"/>
            </a:p>
          </p:txBody>
        </p:sp>
        <p:sp>
          <p:nvSpPr>
            <p:cNvPr id="2083" name="Rectangle 38"/>
            <p:cNvSpPr>
              <a:spLocks noChangeArrowheads="1"/>
            </p:cNvSpPr>
            <p:nvPr/>
          </p:nvSpPr>
          <p:spPr bwMode="auto">
            <a:xfrm>
              <a:off x="7399211" y="3741738"/>
              <a:ext cx="48090" cy="138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900" i="1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de-DE"/>
            </a:p>
          </p:txBody>
        </p:sp>
        <p:sp>
          <p:nvSpPr>
            <p:cNvPr id="2084" name="Rectangle 39"/>
            <p:cNvSpPr>
              <a:spLocks noChangeArrowheads="1"/>
            </p:cNvSpPr>
            <p:nvPr/>
          </p:nvSpPr>
          <p:spPr bwMode="auto">
            <a:xfrm>
              <a:off x="9056798" y="5646738"/>
              <a:ext cx="11702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 i="1">
                  <a:solidFill>
                    <a:srgbClr val="000000"/>
                  </a:solidFill>
                </a:rPr>
                <a:t>E</a:t>
              </a:r>
              <a:endParaRPr lang="de-DE"/>
            </a:p>
          </p:txBody>
        </p:sp>
        <p:sp>
          <p:nvSpPr>
            <p:cNvPr id="2085" name="Rectangle 40"/>
            <p:cNvSpPr>
              <a:spLocks noChangeArrowheads="1"/>
            </p:cNvSpPr>
            <p:nvPr/>
          </p:nvSpPr>
          <p:spPr bwMode="auto">
            <a:xfrm>
              <a:off x="8160944" y="5646738"/>
              <a:ext cx="139462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 i="1">
                  <a:solidFill>
                    <a:srgbClr val="000000"/>
                  </a:solidFill>
                </a:rPr>
                <a:t>G</a:t>
              </a:r>
              <a:endParaRPr lang="de-DE"/>
            </a:p>
          </p:txBody>
        </p:sp>
        <p:sp>
          <p:nvSpPr>
            <p:cNvPr id="2086" name="Rectangle 41"/>
            <p:cNvSpPr>
              <a:spLocks noChangeArrowheads="1"/>
            </p:cNvSpPr>
            <p:nvPr/>
          </p:nvSpPr>
          <p:spPr bwMode="auto">
            <a:xfrm>
              <a:off x="5469944" y="5646738"/>
              <a:ext cx="11702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 i="1">
                  <a:solidFill>
                    <a:srgbClr val="000000"/>
                  </a:solidFill>
                </a:rPr>
                <a:t>P</a:t>
              </a:r>
              <a:endParaRPr lang="de-DE"/>
            </a:p>
          </p:txBody>
        </p:sp>
        <p:sp>
          <p:nvSpPr>
            <p:cNvPr id="2087" name="Rectangle 42"/>
            <p:cNvSpPr>
              <a:spLocks noChangeArrowheads="1"/>
            </p:cNvSpPr>
            <p:nvPr/>
          </p:nvSpPr>
          <p:spPr bwMode="auto">
            <a:xfrm>
              <a:off x="7265091" y="5338763"/>
              <a:ext cx="11702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 i="1">
                  <a:solidFill>
                    <a:srgbClr val="000000"/>
                  </a:solidFill>
                </a:rPr>
                <a:t>P</a:t>
              </a:r>
              <a:endParaRPr lang="de-DE"/>
            </a:p>
          </p:txBody>
        </p:sp>
        <p:sp>
          <p:nvSpPr>
            <p:cNvPr id="2088" name="Rectangle 43"/>
            <p:cNvSpPr>
              <a:spLocks noChangeArrowheads="1"/>
            </p:cNvSpPr>
            <p:nvPr/>
          </p:nvSpPr>
          <p:spPr bwMode="auto">
            <a:xfrm>
              <a:off x="6589331" y="5338763"/>
              <a:ext cx="107402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 i="1">
                  <a:solidFill>
                    <a:srgbClr val="000000"/>
                  </a:solidFill>
                </a:rPr>
                <a:t>T</a:t>
              </a:r>
              <a:endParaRPr lang="de-DE"/>
            </a:p>
          </p:txBody>
        </p:sp>
        <p:sp>
          <p:nvSpPr>
            <p:cNvPr id="2089" name="Rectangle 44"/>
            <p:cNvSpPr>
              <a:spLocks noChangeArrowheads="1"/>
            </p:cNvSpPr>
            <p:nvPr/>
          </p:nvSpPr>
          <p:spPr bwMode="auto">
            <a:xfrm>
              <a:off x="5469944" y="5338763"/>
              <a:ext cx="11702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 i="1">
                  <a:solidFill>
                    <a:srgbClr val="000000"/>
                  </a:solidFill>
                </a:rPr>
                <a:t>P</a:t>
              </a:r>
              <a:endParaRPr lang="de-DE"/>
            </a:p>
          </p:txBody>
        </p:sp>
        <p:sp>
          <p:nvSpPr>
            <p:cNvPr id="2090" name="Rectangle 45"/>
            <p:cNvSpPr>
              <a:spLocks noChangeArrowheads="1"/>
            </p:cNvSpPr>
            <p:nvPr/>
          </p:nvSpPr>
          <p:spPr bwMode="auto">
            <a:xfrm>
              <a:off x="9041323" y="5051426"/>
              <a:ext cx="11702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 i="1">
                  <a:solidFill>
                    <a:srgbClr val="000000"/>
                  </a:solidFill>
                </a:rPr>
                <a:t>F</a:t>
              </a:r>
              <a:endParaRPr lang="de-DE"/>
            </a:p>
          </p:txBody>
        </p:sp>
        <p:sp>
          <p:nvSpPr>
            <p:cNvPr id="2091" name="Rectangle 46"/>
            <p:cNvSpPr>
              <a:spLocks noChangeArrowheads="1"/>
            </p:cNvSpPr>
            <p:nvPr/>
          </p:nvSpPr>
          <p:spPr bwMode="auto">
            <a:xfrm>
              <a:off x="8178139" y="5051426"/>
              <a:ext cx="139462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 i="1">
                  <a:solidFill>
                    <a:srgbClr val="000000"/>
                  </a:solidFill>
                </a:rPr>
                <a:t>H</a:t>
              </a:r>
              <a:endParaRPr lang="de-DE"/>
            </a:p>
          </p:txBody>
        </p:sp>
        <p:sp>
          <p:nvSpPr>
            <p:cNvPr id="2092" name="Rectangle 47"/>
            <p:cNvSpPr>
              <a:spLocks noChangeArrowheads="1"/>
            </p:cNvSpPr>
            <p:nvPr/>
          </p:nvSpPr>
          <p:spPr bwMode="auto">
            <a:xfrm>
              <a:off x="5469944" y="5051426"/>
              <a:ext cx="11702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 i="1">
                  <a:solidFill>
                    <a:srgbClr val="000000"/>
                  </a:solidFill>
                </a:rPr>
                <a:t>P</a:t>
              </a:r>
              <a:endParaRPr lang="de-DE"/>
            </a:p>
          </p:txBody>
        </p:sp>
        <p:sp>
          <p:nvSpPr>
            <p:cNvPr id="2093" name="Rectangle 48"/>
            <p:cNvSpPr>
              <a:spLocks noChangeArrowheads="1"/>
            </p:cNvSpPr>
            <p:nvPr/>
          </p:nvSpPr>
          <p:spPr bwMode="auto">
            <a:xfrm>
              <a:off x="6661550" y="4776788"/>
              <a:ext cx="9618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 i="1">
                  <a:solidFill>
                    <a:srgbClr val="000000"/>
                  </a:solidFill>
                </a:rPr>
                <a:t>d</a:t>
              </a:r>
              <a:endParaRPr lang="de-DE"/>
            </a:p>
          </p:txBody>
        </p:sp>
        <p:sp>
          <p:nvSpPr>
            <p:cNvPr id="2094" name="Rectangle 49"/>
            <p:cNvSpPr>
              <a:spLocks noChangeArrowheads="1"/>
            </p:cNvSpPr>
            <p:nvPr/>
          </p:nvSpPr>
          <p:spPr bwMode="auto">
            <a:xfrm>
              <a:off x="6683903" y="4514851"/>
              <a:ext cx="9618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 i="1">
                  <a:solidFill>
                    <a:srgbClr val="000000"/>
                  </a:solidFill>
                </a:rPr>
                <a:t>d</a:t>
              </a:r>
              <a:endParaRPr lang="de-DE"/>
            </a:p>
          </p:txBody>
        </p:sp>
        <p:sp>
          <p:nvSpPr>
            <p:cNvPr id="2095" name="Rectangle 50"/>
            <p:cNvSpPr>
              <a:spLocks noChangeArrowheads="1"/>
            </p:cNvSpPr>
            <p:nvPr/>
          </p:nvSpPr>
          <p:spPr bwMode="auto">
            <a:xfrm>
              <a:off x="5469944" y="4630738"/>
              <a:ext cx="11702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 i="1">
                  <a:solidFill>
                    <a:srgbClr val="000000"/>
                  </a:solidFill>
                </a:rPr>
                <a:t>P</a:t>
              </a:r>
              <a:endParaRPr lang="de-DE"/>
            </a:p>
          </p:txBody>
        </p:sp>
        <p:sp>
          <p:nvSpPr>
            <p:cNvPr id="2096" name="Rectangle 51"/>
            <p:cNvSpPr>
              <a:spLocks noChangeArrowheads="1"/>
            </p:cNvSpPr>
            <p:nvPr/>
          </p:nvSpPr>
          <p:spPr bwMode="auto">
            <a:xfrm>
              <a:off x="9037884" y="3636963"/>
              <a:ext cx="11702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 i="1">
                  <a:solidFill>
                    <a:srgbClr val="000000"/>
                  </a:solidFill>
                </a:rPr>
                <a:t>P</a:t>
              </a:r>
              <a:endParaRPr lang="de-DE"/>
            </a:p>
          </p:txBody>
        </p:sp>
        <p:sp>
          <p:nvSpPr>
            <p:cNvPr id="2097" name="Rectangle 52"/>
            <p:cNvSpPr>
              <a:spLocks noChangeArrowheads="1"/>
            </p:cNvSpPr>
            <p:nvPr/>
          </p:nvSpPr>
          <p:spPr bwMode="auto">
            <a:xfrm>
              <a:off x="8179859" y="3636963"/>
              <a:ext cx="11702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 i="1">
                  <a:solidFill>
                    <a:srgbClr val="000000"/>
                  </a:solidFill>
                </a:rPr>
                <a:t>P</a:t>
              </a:r>
              <a:endParaRPr lang="de-DE"/>
            </a:p>
          </p:txBody>
        </p:sp>
        <p:sp>
          <p:nvSpPr>
            <p:cNvPr id="2098" name="Rectangle 53"/>
            <p:cNvSpPr>
              <a:spLocks noChangeArrowheads="1"/>
            </p:cNvSpPr>
            <p:nvPr/>
          </p:nvSpPr>
          <p:spPr bwMode="auto">
            <a:xfrm>
              <a:off x="7314956" y="3636963"/>
              <a:ext cx="11702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 i="1">
                  <a:solidFill>
                    <a:srgbClr val="000000"/>
                  </a:solidFill>
                </a:rPr>
                <a:t>P</a:t>
              </a:r>
              <a:endParaRPr lang="de-DE"/>
            </a:p>
          </p:txBody>
        </p:sp>
        <p:sp>
          <p:nvSpPr>
            <p:cNvPr id="2099" name="Rectangle 54"/>
            <p:cNvSpPr>
              <a:spLocks noChangeArrowheads="1"/>
            </p:cNvSpPr>
            <p:nvPr/>
          </p:nvSpPr>
          <p:spPr bwMode="auto">
            <a:xfrm>
              <a:off x="5566235" y="5762626"/>
              <a:ext cx="44884" cy="138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900" i="1">
                  <a:solidFill>
                    <a:srgbClr val="000000"/>
                  </a:solidFill>
                </a:rPr>
                <a:t>z</a:t>
              </a:r>
              <a:endParaRPr lang="de-DE"/>
            </a:p>
          </p:txBody>
        </p:sp>
        <p:sp>
          <p:nvSpPr>
            <p:cNvPr id="2100" name="Rectangle 55"/>
            <p:cNvSpPr>
              <a:spLocks noChangeArrowheads="1"/>
            </p:cNvSpPr>
            <p:nvPr/>
          </p:nvSpPr>
          <p:spPr bwMode="auto">
            <a:xfrm>
              <a:off x="5571394" y="5453063"/>
              <a:ext cx="51296" cy="138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900" i="1">
                  <a:solidFill>
                    <a:srgbClr val="000000"/>
                  </a:solidFill>
                </a:rPr>
                <a:t>y</a:t>
              </a:r>
              <a:endParaRPr lang="de-DE"/>
            </a:p>
          </p:txBody>
        </p:sp>
        <p:sp>
          <p:nvSpPr>
            <p:cNvPr id="2101" name="Rectangle 56"/>
            <p:cNvSpPr>
              <a:spLocks noChangeArrowheads="1"/>
            </p:cNvSpPr>
            <p:nvPr/>
          </p:nvSpPr>
          <p:spPr bwMode="auto">
            <a:xfrm>
              <a:off x="5566235" y="5167313"/>
              <a:ext cx="51296" cy="138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900" i="1">
                  <a:solidFill>
                    <a:srgbClr val="000000"/>
                  </a:solidFill>
                </a:rPr>
                <a:t>x</a:t>
              </a:r>
              <a:endParaRPr lang="de-DE"/>
            </a:p>
          </p:txBody>
        </p:sp>
        <p:sp>
          <p:nvSpPr>
            <p:cNvPr id="2102" name="Rectangle 57"/>
            <p:cNvSpPr>
              <a:spLocks noChangeArrowheads="1"/>
            </p:cNvSpPr>
            <p:nvPr/>
          </p:nvSpPr>
          <p:spPr bwMode="auto">
            <a:xfrm>
              <a:off x="5557638" y="4746626"/>
              <a:ext cx="262892" cy="138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900" i="1">
                  <a:solidFill>
                    <a:srgbClr val="000000"/>
                  </a:solidFill>
                </a:rPr>
                <a:t>unpol</a:t>
              </a:r>
              <a:endParaRPr lang="de-DE"/>
            </a:p>
          </p:txBody>
        </p:sp>
        <p:sp>
          <p:nvSpPr>
            <p:cNvPr id="2103" name="Rectangle 58"/>
            <p:cNvSpPr>
              <a:spLocks noChangeArrowheads="1"/>
            </p:cNvSpPr>
            <p:nvPr/>
          </p:nvSpPr>
          <p:spPr bwMode="auto">
            <a:xfrm>
              <a:off x="9185760" y="3621088"/>
              <a:ext cx="179536" cy="138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900" i="1">
                  <a:solidFill>
                    <a:srgbClr val="000000"/>
                  </a:solidFill>
                </a:rPr>
                <a:t>circ</a:t>
              </a:r>
              <a:endParaRPr lang="de-DE"/>
            </a:p>
          </p:txBody>
        </p:sp>
        <p:sp>
          <p:nvSpPr>
            <p:cNvPr id="2104" name="Rectangle 59"/>
            <p:cNvSpPr>
              <a:spLocks noChangeArrowheads="1"/>
            </p:cNvSpPr>
            <p:nvPr/>
          </p:nvSpPr>
          <p:spPr bwMode="auto">
            <a:xfrm>
              <a:off x="8310540" y="3621088"/>
              <a:ext cx="121828" cy="138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900" i="1">
                  <a:solidFill>
                    <a:srgbClr val="000000"/>
                  </a:solidFill>
                </a:rPr>
                <a:t>lin</a:t>
              </a:r>
              <a:endParaRPr lang="de-DE"/>
            </a:p>
          </p:txBody>
        </p:sp>
        <p:sp>
          <p:nvSpPr>
            <p:cNvPr id="2105" name="Rectangle 60"/>
            <p:cNvSpPr>
              <a:spLocks noChangeArrowheads="1"/>
            </p:cNvSpPr>
            <p:nvPr/>
          </p:nvSpPr>
          <p:spPr bwMode="auto">
            <a:xfrm>
              <a:off x="7445637" y="3621088"/>
              <a:ext cx="121828" cy="138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900" i="1">
                  <a:solidFill>
                    <a:srgbClr val="000000"/>
                  </a:solidFill>
                </a:rPr>
                <a:t>lin</a:t>
              </a:r>
              <a:endParaRPr lang="de-DE"/>
            </a:p>
          </p:txBody>
        </p:sp>
        <p:sp>
          <p:nvSpPr>
            <p:cNvPr id="2106" name="Rectangle 61"/>
            <p:cNvSpPr>
              <a:spLocks noChangeArrowheads="1"/>
            </p:cNvSpPr>
            <p:nvPr/>
          </p:nvSpPr>
          <p:spPr bwMode="auto">
            <a:xfrm>
              <a:off x="6733768" y="3752851"/>
              <a:ext cx="262892" cy="138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900" i="1">
                  <a:solidFill>
                    <a:srgbClr val="000000"/>
                  </a:solidFill>
                </a:rPr>
                <a:t>unpol</a:t>
              </a:r>
              <a:endParaRPr lang="de-DE"/>
            </a:p>
          </p:txBody>
        </p:sp>
        <p:sp>
          <p:nvSpPr>
            <p:cNvPr id="2107" name="Rectangle 62"/>
            <p:cNvSpPr>
              <a:spLocks noChangeArrowheads="1"/>
            </p:cNvSpPr>
            <p:nvPr/>
          </p:nvSpPr>
          <p:spPr bwMode="auto">
            <a:xfrm>
              <a:off x="8544390" y="5646738"/>
              <a:ext cx="48090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    </a:t>
              </a:r>
              <a:endParaRPr lang="de-DE"/>
            </a:p>
          </p:txBody>
        </p:sp>
        <p:sp>
          <p:nvSpPr>
            <p:cNvPr id="2108" name="Rectangle 63"/>
            <p:cNvSpPr>
              <a:spLocks noChangeArrowheads="1"/>
            </p:cNvSpPr>
            <p:nvPr/>
          </p:nvSpPr>
          <p:spPr bwMode="auto">
            <a:xfrm>
              <a:off x="8018227" y="5646738"/>
              <a:ext cx="14427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</a:t>
              </a:r>
              <a:endParaRPr lang="de-DE"/>
            </a:p>
          </p:txBody>
        </p:sp>
        <p:sp>
          <p:nvSpPr>
            <p:cNvPr id="2109" name="Rectangle 64"/>
            <p:cNvSpPr>
              <a:spLocks noChangeArrowheads="1"/>
            </p:cNvSpPr>
            <p:nvPr/>
          </p:nvSpPr>
          <p:spPr bwMode="auto">
            <a:xfrm>
              <a:off x="7509258" y="5646738"/>
              <a:ext cx="48090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    </a:t>
              </a:r>
              <a:endParaRPr lang="de-DE"/>
            </a:p>
          </p:txBody>
        </p:sp>
        <p:sp>
          <p:nvSpPr>
            <p:cNvPr id="2110" name="Rectangle 65"/>
            <p:cNvSpPr>
              <a:spLocks noChangeArrowheads="1"/>
            </p:cNvSpPr>
            <p:nvPr/>
          </p:nvSpPr>
          <p:spPr bwMode="auto">
            <a:xfrm>
              <a:off x="7452515" y="5646738"/>
              <a:ext cx="6412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-</a:t>
              </a:r>
              <a:endParaRPr lang="de-DE"/>
            </a:p>
          </p:txBody>
        </p:sp>
        <p:sp>
          <p:nvSpPr>
            <p:cNvPr id="2111" name="Rectangle 66"/>
            <p:cNvSpPr>
              <a:spLocks noChangeArrowheads="1"/>
            </p:cNvSpPr>
            <p:nvPr/>
          </p:nvSpPr>
          <p:spPr bwMode="auto">
            <a:xfrm>
              <a:off x="7357943" y="5646738"/>
              <a:ext cx="9618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</a:t>
              </a:r>
              <a:endParaRPr lang="de-DE"/>
            </a:p>
          </p:txBody>
        </p:sp>
        <p:sp>
          <p:nvSpPr>
            <p:cNvPr id="2112" name="Rectangle 67"/>
            <p:cNvSpPr>
              <a:spLocks noChangeArrowheads="1"/>
            </p:cNvSpPr>
            <p:nvPr/>
          </p:nvSpPr>
          <p:spPr bwMode="auto">
            <a:xfrm>
              <a:off x="6848974" y="5646738"/>
              <a:ext cx="48090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    </a:t>
              </a:r>
              <a:endParaRPr lang="de-DE"/>
            </a:p>
          </p:txBody>
        </p:sp>
        <p:sp>
          <p:nvSpPr>
            <p:cNvPr id="2113" name="Rectangle 68"/>
            <p:cNvSpPr>
              <a:spLocks noChangeArrowheads="1"/>
            </p:cNvSpPr>
            <p:nvPr/>
          </p:nvSpPr>
          <p:spPr bwMode="auto">
            <a:xfrm>
              <a:off x="6792231" y="5646738"/>
              <a:ext cx="6412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-</a:t>
              </a:r>
              <a:endParaRPr lang="de-DE"/>
            </a:p>
          </p:txBody>
        </p:sp>
        <p:sp>
          <p:nvSpPr>
            <p:cNvPr id="2114" name="Rectangle 69"/>
            <p:cNvSpPr>
              <a:spLocks noChangeArrowheads="1"/>
            </p:cNvSpPr>
            <p:nvPr/>
          </p:nvSpPr>
          <p:spPr bwMode="auto">
            <a:xfrm>
              <a:off x="6646075" y="5646738"/>
              <a:ext cx="14427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</a:t>
              </a:r>
              <a:endParaRPr lang="de-DE"/>
            </a:p>
          </p:txBody>
        </p:sp>
        <p:sp>
          <p:nvSpPr>
            <p:cNvPr id="2115" name="Rectangle 70"/>
            <p:cNvSpPr>
              <a:spLocks noChangeArrowheads="1"/>
            </p:cNvSpPr>
            <p:nvPr/>
          </p:nvSpPr>
          <p:spPr bwMode="auto">
            <a:xfrm>
              <a:off x="6137106" y="5646738"/>
              <a:ext cx="48090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    </a:t>
              </a:r>
              <a:endParaRPr lang="de-DE"/>
            </a:p>
          </p:txBody>
        </p:sp>
        <p:sp>
          <p:nvSpPr>
            <p:cNvPr id="2116" name="Rectangle 71"/>
            <p:cNvSpPr>
              <a:spLocks noChangeArrowheads="1"/>
            </p:cNvSpPr>
            <p:nvPr/>
          </p:nvSpPr>
          <p:spPr bwMode="auto">
            <a:xfrm>
              <a:off x="5628137" y="5646738"/>
              <a:ext cx="48090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    </a:t>
              </a:r>
              <a:endParaRPr lang="de-DE"/>
            </a:p>
          </p:txBody>
        </p:sp>
        <p:sp>
          <p:nvSpPr>
            <p:cNvPr id="2117" name="Rectangle 72"/>
            <p:cNvSpPr>
              <a:spLocks noChangeArrowheads="1"/>
            </p:cNvSpPr>
            <p:nvPr/>
          </p:nvSpPr>
          <p:spPr bwMode="auto">
            <a:xfrm>
              <a:off x="9141053" y="5338763"/>
              <a:ext cx="6412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-</a:t>
              </a:r>
              <a:endParaRPr lang="de-DE"/>
            </a:p>
          </p:txBody>
        </p:sp>
        <p:sp>
          <p:nvSpPr>
            <p:cNvPr id="2118" name="Rectangle 73"/>
            <p:cNvSpPr>
              <a:spLocks noChangeArrowheads="1"/>
            </p:cNvSpPr>
            <p:nvPr/>
          </p:nvSpPr>
          <p:spPr bwMode="auto">
            <a:xfrm>
              <a:off x="8843582" y="5338763"/>
              <a:ext cx="28854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</a:t>
              </a:r>
              <a:endParaRPr lang="de-DE"/>
            </a:p>
          </p:txBody>
        </p:sp>
        <p:sp>
          <p:nvSpPr>
            <p:cNvPr id="2119" name="Rectangle 74"/>
            <p:cNvSpPr>
              <a:spLocks noChangeArrowheads="1"/>
            </p:cNvSpPr>
            <p:nvPr/>
          </p:nvSpPr>
          <p:spPr bwMode="auto">
            <a:xfrm>
              <a:off x="8334613" y="5338763"/>
              <a:ext cx="48090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    </a:t>
              </a:r>
              <a:endParaRPr lang="de-DE"/>
            </a:p>
          </p:txBody>
        </p:sp>
        <p:sp>
          <p:nvSpPr>
            <p:cNvPr id="2120" name="Rectangle 75"/>
            <p:cNvSpPr>
              <a:spLocks noChangeArrowheads="1"/>
            </p:cNvSpPr>
            <p:nvPr/>
          </p:nvSpPr>
          <p:spPr bwMode="auto">
            <a:xfrm>
              <a:off x="8277869" y="5338763"/>
              <a:ext cx="6412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-</a:t>
              </a:r>
              <a:endParaRPr lang="de-DE"/>
            </a:p>
          </p:txBody>
        </p:sp>
        <p:sp>
          <p:nvSpPr>
            <p:cNvPr id="2121" name="Rectangle 76"/>
            <p:cNvSpPr>
              <a:spLocks noChangeArrowheads="1"/>
            </p:cNvSpPr>
            <p:nvPr/>
          </p:nvSpPr>
          <p:spPr bwMode="auto">
            <a:xfrm>
              <a:off x="8131713" y="5338763"/>
              <a:ext cx="14427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</a:t>
              </a:r>
              <a:endParaRPr lang="de-DE"/>
            </a:p>
          </p:txBody>
        </p:sp>
        <p:sp>
          <p:nvSpPr>
            <p:cNvPr id="2122" name="Rectangle 77"/>
            <p:cNvSpPr>
              <a:spLocks noChangeArrowheads="1"/>
            </p:cNvSpPr>
            <p:nvPr/>
          </p:nvSpPr>
          <p:spPr bwMode="auto">
            <a:xfrm>
              <a:off x="7622744" y="5338763"/>
              <a:ext cx="48090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    </a:t>
              </a:r>
              <a:endParaRPr lang="de-DE"/>
            </a:p>
          </p:txBody>
        </p:sp>
        <p:sp>
          <p:nvSpPr>
            <p:cNvPr id="2123" name="Rectangle 78"/>
            <p:cNvSpPr>
              <a:spLocks noChangeArrowheads="1"/>
            </p:cNvSpPr>
            <p:nvPr/>
          </p:nvSpPr>
          <p:spPr bwMode="auto">
            <a:xfrm>
              <a:off x="6957302" y="5338763"/>
              <a:ext cx="28854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</a:t>
              </a:r>
              <a:endParaRPr lang="de-DE"/>
            </a:p>
          </p:txBody>
        </p:sp>
        <p:sp>
          <p:nvSpPr>
            <p:cNvPr id="2124" name="Rectangle 79"/>
            <p:cNvSpPr>
              <a:spLocks noChangeArrowheads="1"/>
            </p:cNvSpPr>
            <p:nvPr/>
          </p:nvSpPr>
          <p:spPr bwMode="auto">
            <a:xfrm>
              <a:off x="6147423" y="5338763"/>
              <a:ext cx="43281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   </a:t>
              </a:r>
              <a:endParaRPr lang="de-DE"/>
            </a:p>
          </p:txBody>
        </p:sp>
        <p:sp>
          <p:nvSpPr>
            <p:cNvPr id="2125" name="Rectangle 80"/>
            <p:cNvSpPr>
              <a:spLocks noChangeArrowheads="1"/>
            </p:cNvSpPr>
            <p:nvPr/>
          </p:nvSpPr>
          <p:spPr bwMode="auto">
            <a:xfrm>
              <a:off x="5640173" y="5338763"/>
              <a:ext cx="48090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    </a:t>
              </a:r>
              <a:endParaRPr lang="de-DE"/>
            </a:p>
          </p:txBody>
        </p:sp>
        <p:sp>
          <p:nvSpPr>
            <p:cNvPr id="2126" name="Rectangle 81"/>
            <p:cNvSpPr>
              <a:spLocks noChangeArrowheads="1"/>
            </p:cNvSpPr>
            <p:nvPr/>
          </p:nvSpPr>
          <p:spPr bwMode="auto">
            <a:xfrm>
              <a:off x="8580501" y="5051426"/>
              <a:ext cx="43281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   </a:t>
              </a:r>
              <a:endParaRPr lang="de-DE"/>
            </a:p>
          </p:txBody>
        </p:sp>
        <p:sp>
          <p:nvSpPr>
            <p:cNvPr id="2127" name="Rectangle 82"/>
            <p:cNvSpPr>
              <a:spLocks noChangeArrowheads="1"/>
            </p:cNvSpPr>
            <p:nvPr/>
          </p:nvSpPr>
          <p:spPr bwMode="auto">
            <a:xfrm>
              <a:off x="8021666" y="5051426"/>
              <a:ext cx="14427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</a:t>
              </a:r>
              <a:endParaRPr lang="de-DE"/>
            </a:p>
          </p:txBody>
        </p:sp>
        <p:sp>
          <p:nvSpPr>
            <p:cNvPr id="2128" name="Rectangle 83"/>
            <p:cNvSpPr>
              <a:spLocks noChangeArrowheads="1"/>
            </p:cNvSpPr>
            <p:nvPr/>
          </p:nvSpPr>
          <p:spPr bwMode="auto">
            <a:xfrm>
              <a:off x="7514416" y="5051426"/>
              <a:ext cx="48090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    </a:t>
              </a:r>
              <a:endParaRPr lang="de-DE"/>
            </a:p>
          </p:txBody>
        </p:sp>
        <p:sp>
          <p:nvSpPr>
            <p:cNvPr id="2129" name="Rectangle 84"/>
            <p:cNvSpPr>
              <a:spLocks noChangeArrowheads="1"/>
            </p:cNvSpPr>
            <p:nvPr/>
          </p:nvSpPr>
          <p:spPr bwMode="auto">
            <a:xfrm>
              <a:off x="7455954" y="5051426"/>
              <a:ext cx="6412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-</a:t>
              </a:r>
              <a:endParaRPr lang="de-DE"/>
            </a:p>
          </p:txBody>
        </p:sp>
        <p:sp>
          <p:nvSpPr>
            <p:cNvPr id="2130" name="Rectangle 85"/>
            <p:cNvSpPr>
              <a:spLocks noChangeArrowheads="1"/>
            </p:cNvSpPr>
            <p:nvPr/>
          </p:nvSpPr>
          <p:spPr bwMode="auto">
            <a:xfrm>
              <a:off x="7361382" y="5051426"/>
              <a:ext cx="9618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</a:t>
              </a:r>
              <a:endParaRPr lang="de-DE"/>
            </a:p>
          </p:txBody>
        </p:sp>
        <p:sp>
          <p:nvSpPr>
            <p:cNvPr id="2131" name="Rectangle 86"/>
            <p:cNvSpPr>
              <a:spLocks noChangeArrowheads="1"/>
            </p:cNvSpPr>
            <p:nvPr/>
          </p:nvSpPr>
          <p:spPr bwMode="auto">
            <a:xfrm>
              <a:off x="6852413" y="5051426"/>
              <a:ext cx="48090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    </a:t>
              </a:r>
              <a:endParaRPr lang="de-DE"/>
            </a:p>
          </p:txBody>
        </p:sp>
        <p:sp>
          <p:nvSpPr>
            <p:cNvPr id="2132" name="Rectangle 87"/>
            <p:cNvSpPr>
              <a:spLocks noChangeArrowheads="1"/>
            </p:cNvSpPr>
            <p:nvPr/>
          </p:nvSpPr>
          <p:spPr bwMode="auto">
            <a:xfrm>
              <a:off x="6795670" y="5051426"/>
              <a:ext cx="6412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-</a:t>
              </a:r>
              <a:endParaRPr lang="de-DE"/>
            </a:p>
          </p:txBody>
        </p:sp>
        <p:sp>
          <p:nvSpPr>
            <p:cNvPr id="2133" name="Rectangle 88"/>
            <p:cNvSpPr>
              <a:spLocks noChangeArrowheads="1"/>
            </p:cNvSpPr>
            <p:nvPr/>
          </p:nvSpPr>
          <p:spPr bwMode="auto">
            <a:xfrm>
              <a:off x="6649513" y="5051426"/>
              <a:ext cx="14427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</a:t>
              </a:r>
              <a:endParaRPr lang="de-DE"/>
            </a:p>
          </p:txBody>
        </p:sp>
        <p:sp>
          <p:nvSpPr>
            <p:cNvPr id="2134" name="Rectangle 89"/>
            <p:cNvSpPr>
              <a:spLocks noChangeArrowheads="1"/>
            </p:cNvSpPr>
            <p:nvPr/>
          </p:nvSpPr>
          <p:spPr bwMode="auto">
            <a:xfrm>
              <a:off x="6140545" y="5051426"/>
              <a:ext cx="48090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    </a:t>
              </a:r>
              <a:endParaRPr lang="de-DE"/>
            </a:p>
          </p:txBody>
        </p:sp>
        <p:sp>
          <p:nvSpPr>
            <p:cNvPr id="2135" name="Rectangle 90"/>
            <p:cNvSpPr>
              <a:spLocks noChangeArrowheads="1"/>
            </p:cNvSpPr>
            <p:nvPr/>
          </p:nvSpPr>
          <p:spPr bwMode="auto">
            <a:xfrm>
              <a:off x="5631576" y="5051426"/>
              <a:ext cx="48090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    </a:t>
              </a:r>
              <a:endParaRPr lang="de-DE"/>
            </a:p>
          </p:txBody>
        </p:sp>
        <p:sp>
          <p:nvSpPr>
            <p:cNvPr id="2136" name="Rectangle 91"/>
            <p:cNvSpPr>
              <a:spLocks noChangeArrowheads="1"/>
            </p:cNvSpPr>
            <p:nvPr/>
          </p:nvSpPr>
          <p:spPr bwMode="auto">
            <a:xfrm>
              <a:off x="9154809" y="4630738"/>
              <a:ext cx="6412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-</a:t>
              </a:r>
              <a:endParaRPr lang="de-DE"/>
            </a:p>
          </p:txBody>
        </p:sp>
        <p:sp>
          <p:nvSpPr>
            <p:cNvPr id="2137" name="Rectangle 92"/>
            <p:cNvSpPr>
              <a:spLocks noChangeArrowheads="1"/>
            </p:cNvSpPr>
            <p:nvPr/>
          </p:nvSpPr>
          <p:spPr bwMode="auto">
            <a:xfrm>
              <a:off x="8907202" y="4630738"/>
              <a:ext cx="24045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</a:t>
              </a:r>
              <a:endParaRPr lang="de-DE"/>
            </a:p>
          </p:txBody>
        </p:sp>
        <p:sp>
          <p:nvSpPr>
            <p:cNvPr id="2138" name="Rectangle 93"/>
            <p:cNvSpPr>
              <a:spLocks noChangeArrowheads="1"/>
            </p:cNvSpPr>
            <p:nvPr/>
          </p:nvSpPr>
          <p:spPr bwMode="auto">
            <a:xfrm>
              <a:off x="8398234" y="4630738"/>
              <a:ext cx="48090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    </a:t>
              </a:r>
              <a:endParaRPr lang="de-DE"/>
            </a:p>
          </p:txBody>
        </p:sp>
        <p:sp>
          <p:nvSpPr>
            <p:cNvPr id="2139" name="Rectangle 94"/>
            <p:cNvSpPr>
              <a:spLocks noChangeArrowheads="1"/>
            </p:cNvSpPr>
            <p:nvPr/>
          </p:nvSpPr>
          <p:spPr bwMode="auto">
            <a:xfrm>
              <a:off x="8341491" y="4630738"/>
              <a:ext cx="6412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-</a:t>
              </a:r>
              <a:endParaRPr lang="de-DE"/>
            </a:p>
          </p:txBody>
        </p:sp>
        <p:sp>
          <p:nvSpPr>
            <p:cNvPr id="2140" name="Rectangle 95"/>
            <p:cNvSpPr>
              <a:spLocks noChangeArrowheads="1"/>
            </p:cNvSpPr>
            <p:nvPr/>
          </p:nvSpPr>
          <p:spPr bwMode="auto">
            <a:xfrm>
              <a:off x="8143749" y="4630738"/>
              <a:ext cx="19236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</a:t>
              </a:r>
              <a:endParaRPr lang="de-DE"/>
            </a:p>
          </p:txBody>
        </p:sp>
        <p:sp>
          <p:nvSpPr>
            <p:cNvPr id="2141" name="Rectangle 96"/>
            <p:cNvSpPr>
              <a:spLocks noChangeArrowheads="1"/>
            </p:cNvSpPr>
            <p:nvPr/>
          </p:nvSpPr>
          <p:spPr bwMode="auto">
            <a:xfrm>
              <a:off x="7029521" y="4630738"/>
              <a:ext cx="4809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</a:t>
              </a:r>
              <a:endParaRPr lang="de-DE"/>
            </a:p>
          </p:txBody>
        </p:sp>
        <p:sp>
          <p:nvSpPr>
            <p:cNvPr id="2142" name="Rectangle 97"/>
            <p:cNvSpPr>
              <a:spLocks noChangeArrowheads="1"/>
            </p:cNvSpPr>
            <p:nvPr/>
          </p:nvSpPr>
          <p:spPr bwMode="auto">
            <a:xfrm>
              <a:off x="6353761" y="4630738"/>
              <a:ext cx="19236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</a:t>
              </a:r>
              <a:endParaRPr lang="de-DE"/>
            </a:p>
          </p:txBody>
        </p:sp>
        <p:sp>
          <p:nvSpPr>
            <p:cNvPr id="2143" name="Rectangle 98"/>
            <p:cNvSpPr>
              <a:spLocks noChangeArrowheads="1"/>
            </p:cNvSpPr>
            <p:nvPr/>
          </p:nvSpPr>
          <p:spPr bwMode="auto">
            <a:xfrm>
              <a:off x="5846512" y="4630738"/>
              <a:ext cx="48090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    </a:t>
              </a:r>
              <a:endParaRPr lang="de-DE"/>
            </a:p>
          </p:txBody>
        </p:sp>
        <p:sp>
          <p:nvSpPr>
            <p:cNvPr id="2144" name="Rectangle 99"/>
            <p:cNvSpPr>
              <a:spLocks noChangeArrowheads="1"/>
            </p:cNvSpPr>
            <p:nvPr/>
          </p:nvSpPr>
          <p:spPr bwMode="auto">
            <a:xfrm>
              <a:off x="8559866" y="4224338"/>
              <a:ext cx="9618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4</a:t>
              </a:r>
              <a:endParaRPr lang="de-DE"/>
            </a:p>
          </p:txBody>
        </p:sp>
        <p:sp>
          <p:nvSpPr>
            <p:cNvPr id="2145" name="Rectangle 100"/>
            <p:cNvSpPr>
              <a:spLocks noChangeArrowheads="1"/>
            </p:cNvSpPr>
            <p:nvPr/>
          </p:nvSpPr>
          <p:spPr bwMode="auto">
            <a:xfrm>
              <a:off x="8339771" y="4078288"/>
              <a:ext cx="4809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,</a:t>
              </a:r>
              <a:endParaRPr lang="de-DE"/>
            </a:p>
          </p:txBody>
        </p:sp>
        <p:sp>
          <p:nvSpPr>
            <p:cNvPr id="2146" name="Rectangle 101"/>
            <p:cNvSpPr>
              <a:spLocks noChangeArrowheads="1"/>
            </p:cNvSpPr>
            <p:nvPr/>
          </p:nvSpPr>
          <p:spPr bwMode="auto">
            <a:xfrm>
              <a:off x="8191895" y="4224338"/>
              <a:ext cx="9618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4</a:t>
              </a:r>
              <a:endParaRPr lang="de-DE"/>
            </a:p>
          </p:txBody>
        </p:sp>
        <p:sp>
          <p:nvSpPr>
            <p:cNvPr id="2147" name="Rectangle 102"/>
            <p:cNvSpPr>
              <a:spLocks noChangeArrowheads="1"/>
            </p:cNvSpPr>
            <p:nvPr/>
          </p:nvSpPr>
          <p:spPr bwMode="auto">
            <a:xfrm>
              <a:off x="7717316" y="4078288"/>
              <a:ext cx="19236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</a:t>
              </a:r>
              <a:endParaRPr lang="de-DE"/>
            </a:p>
          </p:txBody>
        </p:sp>
        <p:sp>
          <p:nvSpPr>
            <p:cNvPr id="2148" name="Rectangle 103"/>
            <p:cNvSpPr>
              <a:spLocks noChangeArrowheads="1"/>
            </p:cNvSpPr>
            <p:nvPr/>
          </p:nvSpPr>
          <p:spPr bwMode="auto">
            <a:xfrm>
              <a:off x="7500660" y="4224338"/>
              <a:ext cx="9618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2</a:t>
              </a:r>
              <a:endParaRPr lang="de-DE"/>
            </a:p>
          </p:txBody>
        </p:sp>
        <p:sp>
          <p:nvSpPr>
            <p:cNvPr id="2149" name="Rectangle 104"/>
            <p:cNvSpPr>
              <a:spLocks noChangeArrowheads="1"/>
            </p:cNvSpPr>
            <p:nvPr/>
          </p:nvSpPr>
          <p:spPr bwMode="auto">
            <a:xfrm>
              <a:off x="7397491" y="4078288"/>
              <a:ext cx="4809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,</a:t>
              </a:r>
              <a:endParaRPr lang="de-DE"/>
            </a:p>
          </p:txBody>
        </p:sp>
        <p:sp>
          <p:nvSpPr>
            <p:cNvPr id="2150" name="Rectangle 105"/>
            <p:cNvSpPr>
              <a:spLocks noChangeArrowheads="1"/>
            </p:cNvSpPr>
            <p:nvPr/>
          </p:nvSpPr>
          <p:spPr bwMode="auto">
            <a:xfrm>
              <a:off x="7299480" y="4078288"/>
              <a:ext cx="96180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0</a:t>
              </a:r>
              <a:endParaRPr lang="de-DE"/>
            </a:p>
          </p:txBody>
        </p:sp>
        <p:sp>
          <p:nvSpPr>
            <p:cNvPr id="2151" name="Rectangle 106"/>
            <p:cNvSpPr>
              <a:spLocks noChangeArrowheads="1"/>
            </p:cNvSpPr>
            <p:nvPr/>
          </p:nvSpPr>
          <p:spPr bwMode="auto">
            <a:xfrm>
              <a:off x="6702818" y="4078288"/>
              <a:ext cx="48090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    </a:t>
              </a:r>
              <a:endParaRPr lang="de-DE"/>
            </a:p>
          </p:txBody>
        </p:sp>
        <p:sp>
          <p:nvSpPr>
            <p:cNvPr id="2152" name="Rectangle 107"/>
            <p:cNvSpPr>
              <a:spLocks noChangeArrowheads="1"/>
            </p:cNvSpPr>
            <p:nvPr/>
          </p:nvSpPr>
          <p:spPr bwMode="auto">
            <a:xfrm>
              <a:off x="6193849" y="4078288"/>
              <a:ext cx="48090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    </a:t>
              </a:r>
              <a:endParaRPr lang="de-DE"/>
            </a:p>
          </p:txBody>
        </p:sp>
        <p:sp>
          <p:nvSpPr>
            <p:cNvPr id="2153" name="Rectangle 108"/>
            <p:cNvSpPr>
              <a:spLocks noChangeArrowheads="1"/>
            </p:cNvSpPr>
            <p:nvPr/>
          </p:nvSpPr>
          <p:spPr bwMode="auto">
            <a:xfrm>
              <a:off x="5459627" y="4078288"/>
              <a:ext cx="675634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Target    </a:t>
              </a:r>
              <a:endParaRPr lang="de-DE"/>
            </a:p>
          </p:txBody>
        </p:sp>
        <p:sp>
          <p:nvSpPr>
            <p:cNvPr id="2154" name="Rectangle 109"/>
            <p:cNvSpPr>
              <a:spLocks noChangeArrowheads="1"/>
            </p:cNvSpPr>
            <p:nvPr/>
          </p:nvSpPr>
          <p:spPr bwMode="auto">
            <a:xfrm>
              <a:off x="8494525" y="3636963"/>
              <a:ext cx="48090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    </a:t>
              </a:r>
              <a:endParaRPr lang="de-DE"/>
            </a:p>
          </p:txBody>
        </p:sp>
        <p:sp>
          <p:nvSpPr>
            <p:cNvPr id="2155" name="Rectangle 110"/>
            <p:cNvSpPr>
              <a:spLocks noChangeArrowheads="1"/>
            </p:cNvSpPr>
            <p:nvPr/>
          </p:nvSpPr>
          <p:spPr bwMode="auto">
            <a:xfrm>
              <a:off x="8004470" y="3636963"/>
              <a:ext cx="28854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</a:t>
              </a:r>
              <a:endParaRPr lang="de-DE"/>
            </a:p>
          </p:txBody>
        </p:sp>
        <p:sp>
          <p:nvSpPr>
            <p:cNvPr id="2156" name="Rectangle 111"/>
            <p:cNvSpPr>
              <a:spLocks noChangeArrowheads="1"/>
            </p:cNvSpPr>
            <p:nvPr/>
          </p:nvSpPr>
          <p:spPr bwMode="auto">
            <a:xfrm>
              <a:off x="7022643" y="3636963"/>
              <a:ext cx="33663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 </a:t>
              </a:r>
              <a:endParaRPr lang="de-DE"/>
            </a:p>
          </p:txBody>
        </p:sp>
        <p:sp>
          <p:nvSpPr>
            <p:cNvPr id="2157" name="Rectangle 112"/>
            <p:cNvSpPr>
              <a:spLocks noChangeArrowheads="1"/>
            </p:cNvSpPr>
            <p:nvPr/>
          </p:nvSpPr>
          <p:spPr bwMode="auto">
            <a:xfrm>
              <a:off x="6333128" y="3636963"/>
              <a:ext cx="28854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</a:t>
              </a:r>
              <a:endParaRPr lang="de-DE"/>
            </a:p>
          </p:txBody>
        </p:sp>
        <p:sp>
          <p:nvSpPr>
            <p:cNvPr id="2158" name="Rectangle 113"/>
            <p:cNvSpPr>
              <a:spLocks noChangeArrowheads="1"/>
            </p:cNvSpPr>
            <p:nvPr/>
          </p:nvSpPr>
          <p:spPr bwMode="auto">
            <a:xfrm>
              <a:off x="5868865" y="3636963"/>
              <a:ext cx="44723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Beam</a:t>
              </a:r>
              <a:endParaRPr lang="de-DE"/>
            </a:p>
          </p:txBody>
        </p:sp>
        <p:sp>
          <p:nvSpPr>
            <p:cNvPr id="2159" name="Rectangle 114"/>
            <p:cNvSpPr>
              <a:spLocks noChangeArrowheads="1"/>
            </p:cNvSpPr>
            <p:nvPr/>
          </p:nvSpPr>
          <p:spPr bwMode="auto">
            <a:xfrm>
              <a:off x="5466505" y="3636963"/>
              <a:ext cx="384721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</a:rPr>
                <a:t>        </a:t>
              </a:r>
              <a:endParaRPr lang="de-DE"/>
            </a:p>
          </p:txBody>
        </p:sp>
        <p:sp>
          <p:nvSpPr>
            <p:cNvPr id="2160" name="Rectangle 115"/>
            <p:cNvSpPr>
              <a:spLocks noChangeArrowheads="1"/>
            </p:cNvSpPr>
            <p:nvPr/>
          </p:nvSpPr>
          <p:spPr bwMode="auto">
            <a:xfrm>
              <a:off x="7284005" y="4608513"/>
              <a:ext cx="113814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  <a:latin typeface="Symbol" pitchFamily="18" charset="2"/>
                </a:rPr>
                <a:t>S</a:t>
              </a:r>
              <a:endParaRPr lang="de-DE"/>
            </a:p>
          </p:txBody>
        </p:sp>
        <p:sp>
          <p:nvSpPr>
            <p:cNvPr id="2161" name="Rectangle 116"/>
            <p:cNvSpPr>
              <a:spLocks noChangeArrowheads="1"/>
            </p:cNvSpPr>
            <p:nvPr/>
          </p:nvSpPr>
          <p:spPr bwMode="auto">
            <a:xfrm>
              <a:off x="6960741" y="4625976"/>
              <a:ext cx="10579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  <a:latin typeface="Symbol" pitchFamily="18" charset="2"/>
                </a:rPr>
                <a:t>÷</a:t>
              </a:r>
              <a:endParaRPr lang="de-DE"/>
            </a:p>
          </p:txBody>
        </p:sp>
        <p:sp>
          <p:nvSpPr>
            <p:cNvPr id="2162" name="Rectangle 117"/>
            <p:cNvSpPr>
              <a:spLocks noChangeArrowheads="1"/>
            </p:cNvSpPr>
            <p:nvPr/>
          </p:nvSpPr>
          <p:spPr bwMode="auto">
            <a:xfrm>
              <a:off x="6960741" y="4776788"/>
              <a:ext cx="7373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  <a:latin typeface="Symbol" pitchFamily="18" charset="2"/>
                </a:rPr>
                <a:t>ø</a:t>
              </a:r>
              <a:endParaRPr lang="de-DE"/>
            </a:p>
          </p:txBody>
        </p:sp>
        <p:sp>
          <p:nvSpPr>
            <p:cNvPr id="2163" name="Rectangle 118"/>
            <p:cNvSpPr>
              <a:spLocks noChangeArrowheads="1"/>
            </p:cNvSpPr>
            <p:nvPr/>
          </p:nvSpPr>
          <p:spPr bwMode="auto">
            <a:xfrm>
              <a:off x="6960741" y="4505326"/>
              <a:ext cx="7373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  <a:latin typeface="Symbol" pitchFamily="18" charset="2"/>
                </a:rPr>
                <a:t>ö</a:t>
              </a:r>
              <a:endParaRPr lang="de-DE"/>
            </a:p>
          </p:txBody>
        </p:sp>
        <p:sp>
          <p:nvSpPr>
            <p:cNvPr id="2164" name="Rectangle 119"/>
            <p:cNvSpPr>
              <a:spLocks noChangeArrowheads="1"/>
            </p:cNvSpPr>
            <p:nvPr/>
          </p:nvSpPr>
          <p:spPr bwMode="auto">
            <a:xfrm>
              <a:off x="6548064" y="4625976"/>
              <a:ext cx="7373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  <a:latin typeface="Symbol" pitchFamily="18" charset="2"/>
                </a:rPr>
                <a:t>ç</a:t>
              </a:r>
              <a:endParaRPr lang="de-DE"/>
            </a:p>
          </p:txBody>
        </p:sp>
        <p:sp>
          <p:nvSpPr>
            <p:cNvPr id="2165" name="Rectangle 120"/>
            <p:cNvSpPr>
              <a:spLocks noChangeArrowheads="1"/>
            </p:cNvSpPr>
            <p:nvPr/>
          </p:nvSpPr>
          <p:spPr bwMode="auto">
            <a:xfrm>
              <a:off x="6548064" y="4776788"/>
              <a:ext cx="7373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  <a:latin typeface="Symbol" pitchFamily="18" charset="2"/>
                </a:rPr>
                <a:t>è</a:t>
              </a:r>
              <a:endParaRPr lang="de-DE"/>
            </a:p>
          </p:txBody>
        </p:sp>
        <p:sp>
          <p:nvSpPr>
            <p:cNvPr id="2166" name="Rectangle 121"/>
            <p:cNvSpPr>
              <a:spLocks noChangeArrowheads="1"/>
            </p:cNvSpPr>
            <p:nvPr/>
          </p:nvSpPr>
          <p:spPr bwMode="auto">
            <a:xfrm>
              <a:off x="6548064" y="4505326"/>
              <a:ext cx="7373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  <a:latin typeface="Symbol" pitchFamily="18" charset="2"/>
                </a:rPr>
                <a:t>æ</a:t>
              </a:r>
              <a:endParaRPr lang="de-DE"/>
            </a:p>
          </p:txBody>
        </p:sp>
        <p:sp>
          <p:nvSpPr>
            <p:cNvPr id="2167" name="Rectangle 122"/>
            <p:cNvSpPr>
              <a:spLocks noChangeArrowheads="1"/>
            </p:cNvSpPr>
            <p:nvPr/>
          </p:nvSpPr>
          <p:spPr bwMode="auto">
            <a:xfrm>
              <a:off x="6773317" y="4768851"/>
              <a:ext cx="147476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endParaRPr lang="de-DE"/>
            </a:p>
          </p:txBody>
        </p:sp>
        <p:sp>
          <p:nvSpPr>
            <p:cNvPr id="2168" name="Rectangle 123"/>
            <p:cNvSpPr>
              <a:spLocks noChangeArrowheads="1"/>
            </p:cNvSpPr>
            <p:nvPr/>
          </p:nvSpPr>
          <p:spPr bwMode="auto">
            <a:xfrm>
              <a:off x="8707742" y="4073526"/>
              <a:ext cx="10579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  <a:latin typeface="Symbol" pitchFamily="18" charset="2"/>
                </a:rPr>
                <a:t>÷</a:t>
              </a:r>
              <a:endParaRPr lang="de-DE"/>
            </a:p>
          </p:txBody>
        </p:sp>
        <p:sp>
          <p:nvSpPr>
            <p:cNvPr id="2169" name="Rectangle 124"/>
            <p:cNvSpPr>
              <a:spLocks noChangeArrowheads="1"/>
            </p:cNvSpPr>
            <p:nvPr/>
          </p:nvSpPr>
          <p:spPr bwMode="auto">
            <a:xfrm>
              <a:off x="8707742" y="4224338"/>
              <a:ext cx="7373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  <a:latin typeface="Symbol" pitchFamily="18" charset="2"/>
                </a:rPr>
                <a:t>ø</a:t>
              </a:r>
              <a:endParaRPr lang="de-DE"/>
            </a:p>
          </p:txBody>
        </p:sp>
        <p:sp>
          <p:nvSpPr>
            <p:cNvPr id="2170" name="Rectangle 125"/>
            <p:cNvSpPr>
              <a:spLocks noChangeArrowheads="1"/>
            </p:cNvSpPr>
            <p:nvPr/>
          </p:nvSpPr>
          <p:spPr bwMode="auto">
            <a:xfrm>
              <a:off x="8707742" y="3952876"/>
              <a:ext cx="7373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  <a:latin typeface="Symbol" pitchFamily="18" charset="2"/>
                </a:rPr>
                <a:t>ö</a:t>
              </a:r>
              <a:endParaRPr lang="de-DE"/>
            </a:p>
          </p:txBody>
        </p:sp>
        <p:sp>
          <p:nvSpPr>
            <p:cNvPr id="2171" name="Rectangle 126"/>
            <p:cNvSpPr>
              <a:spLocks noChangeArrowheads="1"/>
            </p:cNvSpPr>
            <p:nvPr/>
          </p:nvSpPr>
          <p:spPr bwMode="auto">
            <a:xfrm>
              <a:off x="7911618" y="4073526"/>
              <a:ext cx="7373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  <a:latin typeface="Symbol" pitchFamily="18" charset="2"/>
                </a:rPr>
                <a:t>ç</a:t>
              </a:r>
              <a:endParaRPr lang="de-DE"/>
            </a:p>
          </p:txBody>
        </p:sp>
        <p:sp>
          <p:nvSpPr>
            <p:cNvPr id="2172" name="Rectangle 127"/>
            <p:cNvSpPr>
              <a:spLocks noChangeArrowheads="1"/>
            </p:cNvSpPr>
            <p:nvPr/>
          </p:nvSpPr>
          <p:spPr bwMode="auto">
            <a:xfrm>
              <a:off x="7911618" y="4224338"/>
              <a:ext cx="7373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  <a:latin typeface="Symbol" pitchFamily="18" charset="2"/>
                </a:rPr>
                <a:t>è</a:t>
              </a:r>
              <a:endParaRPr lang="de-DE"/>
            </a:p>
          </p:txBody>
        </p:sp>
        <p:sp>
          <p:nvSpPr>
            <p:cNvPr id="2173" name="Rectangle 128"/>
            <p:cNvSpPr>
              <a:spLocks noChangeArrowheads="1"/>
            </p:cNvSpPr>
            <p:nvPr/>
          </p:nvSpPr>
          <p:spPr bwMode="auto">
            <a:xfrm>
              <a:off x="7911618" y="3952876"/>
              <a:ext cx="7373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  <a:latin typeface="Symbol" pitchFamily="18" charset="2"/>
                </a:rPr>
                <a:t>æ</a:t>
              </a:r>
              <a:endParaRPr lang="de-DE"/>
            </a:p>
          </p:txBody>
        </p:sp>
        <p:sp>
          <p:nvSpPr>
            <p:cNvPr id="2174" name="Rectangle 129"/>
            <p:cNvSpPr>
              <a:spLocks noChangeArrowheads="1"/>
            </p:cNvSpPr>
            <p:nvPr/>
          </p:nvSpPr>
          <p:spPr bwMode="auto">
            <a:xfrm>
              <a:off x="8374161" y="4060826"/>
              <a:ext cx="10579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de-DE"/>
            </a:p>
          </p:txBody>
        </p:sp>
        <p:sp>
          <p:nvSpPr>
            <p:cNvPr id="2175" name="Rectangle 130"/>
            <p:cNvSpPr>
              <a:spLocks noChangeArrowheads="1"/>
            </p:cNvSpPr>
            <p:nvPr/>
          </p:nvSpPr>
          <p:spPr bwMode="auto">
            <a:xfrm>
              <a:off x="7992434" y="4060826"/>
              <a:ext cx="10579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de-DE"/>
            </a:p>
          </p:txBody>
        </p:sp>
        <p:sp>
          <p:nvSpPr>
            <p:cNvPr id="2176" name="Rectangle 131"/>
            <p:cNvSpPr>
              <a:spLocks noChangeArrowheads="1"/>
            </p:cNvSpPr>
            <p:nvPr/>
          </p:nvSpPr>
          <p:spPr bwMode="auto">
            <a:xfrm>
              <a:off x="7648537" y="4073526"/>
              <a:ext cx="10579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  <a:latin typeface="Symbol" pitchFamily="18" charset="2"/>
                </a:rPr>
                <a:t>÷</a:t>
              </a:r>
              <a:endParaRPr lang="de-DE"/>
            </a:p>
          </p:txBody>
        </p:sp>
        <p:sp>
          <p:nvSpPr>
            <p:cNvPr id="2177" name="Rectangle 132"/>
            <p:cNvSpPr>
              <a:spLocks noChangeArrowheads="1"/>
            </p:cNvSpPr>
            <p:nvPr/>
          </p:nvSpPr>
          <p:spPr bwMode="auto">
            <a:xfrm>
              <a:off x="7648537" y="4224338"/>
              <a:ext cx="7373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  <a:latin typeface="Symbol" pitchFamily="18" charset="2"/>
                </a:rPr>
                <a:t>ø</a:t>
              </a:r>
              <a:endParaRPr lang="de-DE"/>
            </a:p>
          </p:txBody>
        </p:sp>
        <p:sp>
          <p:nvSpPr>
            <p:cNvPr id="2178" name="Rectangle 133"/>
            <p:cNvSpPr>
              <a:spLocks noChangeArrowheads="1"/>
            </p:cNvSpPr>
            <p:nvPr/>
          </p:nvSpPr>
          <p:spPr bwMode="auto">
            <a:xfrm>
              <a:off x="7648537" y="3952876"/>
              <a:ext cx="7373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  <a:latin typeface="Symbol" pitchFamily="18" charset="2"/>
                </a:rPr>
                <a:t>ö</a:t>
              </a:r>
              <a:endParaRPr lang="de-DE"/>
            </a:p>
          </p:txBody>
        </p:sp>
        <p:sp>
          <p:nvSpPr>
            <p:cNvPr id="2179" name="Rectangle 134"/>
            <p:cNvSpPr>
              <a:spLocks noChangeArrowheads="1"/>
            </p:cNvSpPr>
            <p:nvPr/>
          </p:nvSpPr>
          <p:spPr bwMode="auto">
            <a:xfrm>
              <a:off x="7201469" y="4073526"/>
              <a:ext cx="7373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  <a:latin typeface="Symbol" pitchFamily="18" charset="2"/>
                </a:rPr>
                <a:t>ç</a:t>
              </a:r>
              <a:endParaRPr lang="de-DE"/>
            </a:p>
          </p:txBody>
        </p:sp>
        <p:sp>
          <p:nvSpPr>
            <p:cNvPr id="2180" name="Rectangle 135"/>
            <p:cNvSpPr>
              <a:spLocks noChangeArrowheads="1"/>
            </p:cNvSpPr>
            <p:nvPr/>
          </p:nvSpPr>
          <p:spPr bwMode="auto">
            <a:xfrm>
              <a:off x="7201469" y="4224338"/>
              <a:ext cx="7373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  <a:latin typeface="Symbol" pitchFamily="18" charset="2"/>
                </a:rPr>
                <a:t>è</a:t>
              </a:r>
              <a:endParaRPr lang="de-DE"/>
            </a:p>
          </p:txBody>
        </p:sp>
        <p:sp>
          <p:nvSpPr>
            <p:cNvPr id="2181" name="Rectangle 136"/>
            <p:cNvSpPr>
              <a:spLocks noChangeArrowheads="1"/>
            </p:cNvSpPr>
            <p:nvPr/>
          </p:nvSpPr>
          <p:spPr bwMode="auto">
            <a:xfrm>
              <a:off x="7201469" y="3952876"/>
              <a:ext cx="73738" cy="23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500">
                  <a:solidFill>
                    <a:srgbClr val="000000"/>
                  </a:solidFill>
                  <a:latin typeface="Symbol" pitchFamily="18" charset="2"/>
                </a:rPr>
                <a:t>æ</a:t>
              </a:r>
              <a:endParaRPr lang="de-DE"/>
            </a:p>
          </p:txBody>
        </p:sp>
        <p:sp>
          <p:nvSpPr>
            <p:cNvPr id="2182" name="Line 137"/>
            <p:cNvSpPr>
              <a:spLocks noChangeShapeType="1"/>
            </p:cNvSpPr>
            <p:nvPr/>
          </p:nvSpPr>
          <p:spPr bwMode="auto">
            <a:xfrm flipH="1">
              <a:off x="5353019" y="4481513"/>
              <a:ext cx="41061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83" name="Line 138"/>
            <p:cNvSpPr>
              <a:spLocks noChangeShapeType="1"/>
            </p:cNvSpPr>
            <p:nvPr/>
          </p:nvSpPr>
          <p:spPr bwMode="auto">
            <a:xfrm>
              <a:off x="6456931" y="3571876"/>
              <a:ext cx="0" cy="2314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84" name="Line 139"/>
            <p:cNvSpPr>
              <a:spLocks noChangeShapeType="1"/>
            </p:cNvSpPr>
            <p:nvPr/>
          </p:nvSpPr>
          <p:spPr bwMode="auto">
            <a:xfrm>
              <a:off x="7124092" y="3571876"/>
              <a:ext cx="0" cy="2314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85" name="Line 140"/>
            <p:cNvSpPr>
              <a:spLocks noChangeShapeType="1"/>
            </p:cNvSpPr>
            <p:nvPr/>
          </p:nvSpPr>
          <p:spPr bwMode="auto">
            <a:xfrm>
              <a:off x="7794693" y="3571876"/>
              <a:ext cx="0" cy="2314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86" name="Line 141"/>
            <p:cNvSpPr>
              <a:spLocks noChangeShapeType="1"/>
            </p:cNvSpPr>
            <p:nvPr/>
          </p:nvSpPr>
          <p:spPr bwMode="auto">
            <a:xfrm>
              <a:off x="8857337" y="3571876"/>
              <a:ext cx="0" cy="2314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87" name="AutoShape 143"/>
            <p:cNvSpPr>
              <a:spLocks noChangeArrowheads="1"/>
            </p:cNvSpPr>
            <p:nvPr/>
          </p:nvSpPr>
          <p:spPr bwMode="auto">
            <a:xfrm>
              <a:off x="5167314" y="3500438"/>
              <a:ext cx="4508500" cy="2524125"/>
            </a:xfrm>
            <a:prstGeom prst="roundRect">
              <a:avLst>
                <a:gd name="adj" fmla="val 9875"/>
              </a:avLst>
            </a:prstGeom>
            <a:noFill/>
            <a:ln w="254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9175443" y="5668963"/>
            <a:ext cx="247606" cy="214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2" name="Formel" r:id="rId5" imgW="228600" imgH="215640" progId="Equation.3">
                    <p:embed/>
                  </p:oleObj>
                </mc:Choice>
                <mc:Fallback>
                  <p:oleObj name="Formel" r:id="rId5" imgW="228600" imgH="2156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75443" y="5668963"/>
                          <a:ext cx="247606" cy="214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7395772" y="4625976"/>
            <a:ext cx="247606" cy="214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3" name="Formel" r:id="rId7" imgW="228600" imgH="215640" progId="Equation.3">
                    <p:embed/>
                  </p:oleObj>
                </mc:Choice>
                <mc:Fallback>
                  <p:oleObj name="Formel" r:id="rId7" imgW="228600" imgH="2156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95772" y="4625976"/>
                          <a:ext cx="247606" cy="214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" name="Object 4"/>
            <p:cNvGraphicFramePr>
              <a:graphicFrameLocks noChangeAspect="1"/>
            </p:cNvGraphicFramePr>
            <p:nvPr/>
          </p:nvGraphicFramePr>
          <p:xfrm>
            <a:off x="7385455" y="5354638"/>
            <a:ext cx="247606" cy="214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4" name="Formel" r:id="rId8" imgW="228600" imgH="215640" progId="Equation.3">
                    <p:embed/>
                  </p:oleObj>
                </mc:Choice>
                <mc:Fallback>
                  <p:oleObj name="Formel" r:id="rId8" imgW="228600" imgH="21564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5455" y="5354638"/>
                          <a:ext cx="247606" cy="214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3" name="Object 5"/>
            <p:cNvGraphicFramePr>
              <a:graphicFrameLocks noChangeAspect="1"/>
            </p:cNvGraphicFramePr>
            <p:nvPr/>
          </p:nvGraphicFramePr>
          <p:xfrm>
            <a:off x="8329454" y="5073651"/>
            <a:ext cx="247606" cy="214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5" name="Formel" r:id="rId9" imgW="228600" imgH="215640" progId="Equation.3">
                    <p:embed/>
                  </p:oleObj>
                </mc:Choice>
                <mc:Fallback>
                  <p:oleObj name="Formel" r:id="rId9" imgW="228600" imgH="21564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29454" y="5073651"/>
                          <a:ext cx="247606" cy="214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4" name="Object 6"/>
            <p:cNvGraphicFramePr>
              <a:graphicFrameLocks noChangeAspect="1"/>
            </p:cNvGraphicFramePr>
            <p:nvPr/>
          </p:nvGraphicFramePr>
          <p:xfrm>
            <a:off x="9165126" y="5068888"/>
            <a:ext cx="247606" cy="214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6" name="Formel" r:id="rId10" imgW="228600" imgH="215640" progId="Equation.3">
                    <p:embed/>
                  </p:oleObj>
                </mc:Choice>
                <mc:Fallback>
                  <p:oleObj name="Formel" r:id="rId10" imgW="228600" imgH="21564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65126" y="5068888"/>
                          <a:ext cx="247606" cy="214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5" name="Object 7"/>
            <p:cNvGraphicFramePr>
              <a:graphicFrameLocks noChangeAspect="1"/>
            </p:cNvGraphicFramePr>
            <p:nvPr/>
          </p:nvGraphicFramePr>
          <p:xfrm>
            <a:off x="8308820" y="5668963"/>
            <a:ext cx="247606" cy="214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7" name="Formel" r:id="rId11" imgW="228600" imgH="215640" progId="Equation.3">
                    <p:embed/>
                  </p:oleObj>
                </mc:Choice>
                <mc:Fallback>
                  <p:oleObj name="Formel" r:id="rId11" imgW="228600" imgH="21564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08820" y="5668963"/>
                          <a:ext cx="247606" cy="214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6" name="Object 8"/>
            <p:cNvGraphicFramePr>
              <a:graphicFrameLocks noChangeAspect="1"/>
            </p:cNvGraphicFramePr>
            <p:nvPr/>
          </p:nvGraphicFramePr>
          <p:xfrm>
            <a:off x="6720013" y="5359401"/>
            <a:ext cx="247606" cy="214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8" name="Formel" r:id="rId12" imgW="228600" imgH="215640" progId="Equation.3">
                    <p:embed/>
                  </p:oleObj>
                </mc:Choice>
                <mc:Fallback>
                  <p:oleObj name="Formel" r:id="rId12" imgW="228600" imgH="21564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0013" y="5359401"/>
                          <a:ext cx="247606" cy="214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nresonanzen"/>
          <p:cNvPicPr>
            <a:picLocks noChangeAspect="1" noChangeArrowheads="1"/>
          </p:cNvPicPr>
          <p:nvPr/>
        </p:nvPicPr>
        <p:blipFill>
          <a:blip r:embed="rId2" cstate="print"/>
          <a:srcRect l="2307" t="16721" r="35565" b="22624"/>
          <a:stretch>
            <a:fillRect/>
          </a:stretch>
        </p:blipFill>
        <p:spPr bwMode="auto">
          <a:xfrm>
            <a:off x="738188" y="332658"/>
            <a:ext cx="8832850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 Box 6"/>
          <p:cNvSpPr txBox="1">
            <a:spLocks noChangeArrowheads="1"/>
          </p:cNvSpPr>
          <p:nvPr/>
        </p:nvSpPr>
        <p:spPr bwMode="auto">
          <a:xfrm>
            <a:off x="2309814" y="44624"/>
            <a:ext cx="18421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 err="1"/>
              <a:t>Pion</a:t>
            </a:r>
            <a:r>
              <a:rPr lang="en-GB" sz="2000" dirty="0"/>
              <a:t> Production</a:t>
            </a:r>
          </a:p>
        </p:txBody>
      </p:sp>
      <p:sp>
        <p:nvSpPr>
          <p:cNvPr id="61444" name="Text Box 7"/>
          <p:cNvSpPr txBox="1">
            <a:spLocks noChangeArrowheads="1"/>
          </p:cNvSpPr>
          <p:nvPr/>
        </p:nvSpPr>
        <p:spPr bwMode="auto">
          <a:xfrm>
            <a:off x="6381750" y="44624"/>
            <a:ext cx="17139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/>
              <a:t>Eta Production</a:t>
            </a:r>
          </a:p>
        </p:txBody>
      </p:sp>
      <p:sp>
        <p:nvSpPr>
          <p:cNvPr id="61445" name="Text Box 12"/>
          <p:cNvSpPr txBox="1">
            <a:spLocks noChangeArrowheads="1"/>
          </p:cNvSpPr>
          <p:nvPr/>
        </p:nvSpPr>
        <p:spPr bwMode="auto">
          <a:xfrm>
            <a:off x="776536" y="5373218"/>
            <a:ext cx="86974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/>
              <a:t>Experiment: </a:t>
            </a:r>
            <a:r>
              <a:rPr lang="de-DE" dirty="0" err="1" smtClean="0"/>
              <a:t>polarization</a:t>
            </a:r>
            <a:r>
              <a:rPr lang="de-DE" dirty="0" smtClean="0"/>
              <a:t> </a:t>
            </a:r>
            <a:r>
              <a:rPr lang="de-DE" dirty="0"/>
              <a:t>observables </a:t>
            </a:r>
            <a:r>
              <a:rPr lang="de-DE" dirty="0" err="1"/>
              <a:t>and</a:t>
            </a:r>
            <a:r>
              <a:rPr lang="de-DE" dirty="0"/>
              <a:t> different </a:t>
            </a:r>
            <a:r>
              <a:rPr lang="de-DE" dirty="0" err="1" smtClean="0"/>
              <a:t>channels</a:t>
            </a:r>
            <a:r>
              <a:rPr lang="de-DE" dirty="0" smtClean="0"/>
              <a:t> essential</a:t>
            </a:r>
          </a:p>
          <a:p>
            <a:r>
              <a:rPr lang="de-DE" dirty="0" smtClean="0"/>
              <a:t>		(Mainz, Bonn, JLAB ….)</a:t>
            </a:r>
            <a:endParaRPr lang="de-DE" dirty="0"/>
          </a:p>
        </p:txBody>
      </p:sp>
      <p:sp>
        <p:nvSpPr>
          <p:cNvPr id="61446" name="AutoShape 13"/>
          <p:cNvSpPr>
            <a:spLocks noChangeArrowheads="1"/>
          </p:cNvSpPr>
          <p:nvPr/>
        </p:nvSpPr>
        <p:spPr bwMode="auto">
          <a:xfrm>
            <a:off x="272482" y="5485606"/>
            <a:ext cx="411163" cy="247650"/>
          </a:xfrm>
          <a:prstGeom prst="rightArrow">
            <a:avLst>
              <a:gd name="adj1" fmla="val 41833"/>
              <a:gd name="adj2" fmla="val 84596"/>
            </a:avLst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272482" y="6309320"/>
            <a:ext cx="411163" cy="247650"/>
          </a:xfrm>
          <a:prstGeom prst="rightArrow">
            <a:avLst>
              <a:gd name="adj1" fmla="val 41833"/>
              <a:gd name="adj2" fmla="val 84596"/>
            </a:avLst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32520" y="6165306"/>
            <a:ext cx="94710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 smtClean="0"/>
              <a:t>Theory</a:t>
            </a:r>
            <a:r>
              <a:rPr lang="de-DE" dirty="0" smtClean="0"/>
              <a:t>:  </a:t>
            </a:r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PWA </a:t>
            </a:r>
            <a:r>
              <a:rPr lang="de-DE" dirty="0" err="1" smtClean="0"/>
              <a:t>groups</a:t>
            </a:r>
            <a:r>
              <a:rPr lang="de-DE" dirty="0" smtClean="0"/>
              <a:t> (MAID, BNGA, SAID, </a:t>
            </a:r>
            <a:r>
              <a:rPr lang="de-DE" dirty="0" err="1" smtClean="0"/>
              <a:t>JuBo</a:t>
            </a:r>
            <a:r>
              <a:rPr lang="de-DE" dirty="0" smtClean="0"/>
              <a:t>…)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AMIC-Floorpl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8" y="620715"/>
            <a:ext cx="851852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Line 3"/>
          <p:cNvSpPr>
            <a:spLocks noChangeShapeType="1"/>
          </p:cNvSpPr>
          <p:nvPr/>
        </p:nvSpPr>
        <p:spPr bwMode="auto">
          <a:xfrm flipV="1">
            <a:off x="1200150" y="3684588"/>
            <a:ext cx="0" cy="93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28676" name="Picture 4" descr="BD2129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7550" y="4437065"/>
            <a:ext cx="13493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BD2129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7550" y="4437065"/>
            <a:ext cx="13493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BD2129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7550" y="4437065"/>
            <a:ext cx="13493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BD2129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7550" y="4437065"/>
            <a:ext cx="13493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BD2129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7550" y="4437065"/>
            <a:ext cx="13493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9" descr="BD2129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7550" y="4437065"/>
            <a:ext cx="13493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1" descr="BD2129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7550" y="4437065"/>
            <a:ext cx="13493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3" name="Text Box 7"/>
          <p:cNvSpPr txBox="1">
            <a:spLocks noChangeArrowheads="1"/>
          </p:cNvSpPr>
          <p:nvPr/>
        </p:nvSpPr>
        <p:spPr bwMode="auto">
          <a:xfrm>
            <a:off x="1166813" y="214315"/>
            <a:ext cx="28504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851275"/>
            <a:r>
              <a:rPr lang="en-GB" sz="1600">
                <a:solidFill>
                  <a:schemeClr val="accent2"/>
                </a:solidFill>
                <a:latin typeface="Comic Sans MS" pitchFamily="66" charset="0"/>
              </a:rPr>
              <a:t> Parameter</a:t>
            </a:r>
          </a:p>
          <a:p>
            <a:pPr defTabSz="3851275" eaLnBrk="0" hangingPunct="0">
              <a:buFontTx/>
              <a:buChar char="•"/>
            </a:pPr>
            <a:r>
              <a:rPr lang="en-US" sz="1600">
                <a:latin typeface="Comic Sans MS" pitchFamily="66" charset="0"/>
              </a:rPr>
              <a:t> </a:t>
            </a:r>
            <a:r>
              <a:rPr lang="en-US" sz="1600">
                <a:solidFill>
                  <a:schemeClr val="accent2"/>
                </a:solidFill>
                <a:latin typeface="Comic Sans MS" pitchFamily="66" charset="0"/>
              </a:rPr>
              <a:t>1604MeV, </a:t>
            </a:r>
            <a:r>
              <a:rPr lang="en-US" sz="1600">
                <a:solidFill>
                  <a:schemeClr val="accent2"/>
                </a:solidFill>
                <a:latin typeface="Symbol" pitchFamily="18" charset="2"/>
              </a:rPr>
              <a:t>s</a:t>
            </a:r>
            <a:r>
              <a:rPr lang="en-US" sz="1600" baseline="-25000">
                <a:solidFill>
                  <a:schemeClr val="accent2"/>
                </a:solidFill>
                <a:latin typeface="Comic Sans MS" pitchFamily="66" charset="0"/>
              </a:rPr>
              <a:t>E</a:t>
            </a:r>
            <a:r>
              <a:rPr lang="en-US" sz="1600">
                <a:solidFill>
                  <a:schemeClr val="accent2"/>
                </a:solidFill>
                <a:latin typeface="Comic Sans MS" pitchFamily="66" charset="0"/>
              </a:rPr>
              <a:t>=0.100MeV</a:t>
            </a:r>
          </a:p>
          <a:p>
            <a:pPr defTabSz="3851275" eaLnBrk="0" hangingPunct="0">
              <a:buFontTx/>
              <a:buChar char="•"/>
            </a:pPr>
            <a:r>
              <a:rPr lang="en-US" sz="1600">
                <a:solidFill>
                  <a:schemeClr val="accent2"/>
                </a:solidFill>
                <a:latin typeface="Comic Sans MS" pitchFamily="66" charset="0"/>
              </a:rPr>
              <a:t> max. 40</a:t>
            </a:r>
            <a:r>
              <a:rPr lang="en-US" sz="1600">
                <a:solidFill>
                  <a:schemeClr val="accent2"/>
                </a:solidFill>
                <a:latin typeface="Symbol" pitchFamily="18" charset="2"/>
              </a:rPr>
              <a:t>m</a:t>
            </a:r>
            <a:r>
              <a:rPr lang="en-US" sz="1600">
                <a:solidFill>
                  <a:schemeClr val="accent2"/>
                </a:solidFill>
                <a:latin typeface="Comic Sans MS" pitchFamily="66" charset="0"/>
              </a:rPr>
              <a:t>A polarised</a:t>
            </a:r>
          </a:p>
          <a:p>
            <a:pPr defTabSz="3851275" eaLnBrk="0" hangingPunct="0">
              <a:buFontTx/>
              <a:buChar char="•"/>
            </a:pPr>
            <a:r>
              <a:rPr lang="en-US" sz="160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1600">
                <a:solidFill>
                  <a:schemeClr val="accent2"/>
                </a:solidFill>
                <a:latin typeface="Symbol" pitchFamily="18" charset="2"/>
              </a:rPr>
              <a:t>e</a:t>
            </a:r>
            <a:r>
              <a:rPr lang="en-US" sz="1600" baseline="-25000">
                <a:solidFill>
                  <a:schemeClr val="accent2"/>
                </a:solidFill>
                <a:latin typeface="Comic Sans MS" pitchFamily="66" charset="0"/>
              </a:rPr>
              <a:t>h</a:t>
            </a:r>
            <a:r>
              <a:rPr lang="en-US" sz="1600">
                <a:solidFill>
                  <a:schemeClr val="accent2"/>
                </a:solidFill>
                <a:latin typeface="Comic Sans MS" pitchFamily="66" charset="0"/>
              </a:rPr>
              <a:t>=9 nm rad, </a:t>
            </a:r>
            <a:r>
              <a:rPr lang="en-US" sz="1600">
                <a:solidFill>
                  <a:schemeClr val="accent2"/>
                </a:solidFill>
                <a:latin typeface="Symbol" pitchFamily="18" charset="2"/>
              </a:rPr>
              <a:t>e</a:t>
            </a:r>
            <a:r>
              <a:rPr lang="en-US" sz="1600" baseline="-25000">
                <a:solidFill>
                  <a:schemeClr val="accent2"/>
                </a:solidFill>
                <a:latin typeface="Comic Sans MS" pitchFamily="66" charset="0"/>
              </a:rPr>
              <a:t>v</a:t>
            </a:r>
            <a:r>
              <a:rPr lang="en-US" sz="1600">
                <a:solidFill>
                  <a:schemeClr val="accent2"/>
                </a:solidFill>
                <a:latin typeface="Comic Sans MS" pitchFamily="66" charset="0"/>
              </a:rPr>
              <a:t>=0.5 nm rad</a:t>
            </a:r>
          </a:p>
          <a:p>
            <a:pPr defTabSz="3851275" eaLnBrk="0" hangingPunct="0">
              <a:buFontTx/>
              <a:buChar char="•"/>
            </a:pPr>
            <a:r>
              <a:rPr lang="en-US" sz="1600">
                <a:solidFill>
                  <a:schemeClr val="accent2"/>
                </a:solidFill>
                <a:latin typeface="Comic Sans MS" pitchFamily="66" charset="0"/>
              </a:rPr>
              <a:t> ~6500h/year as MAMI B !</a:t>
            </a:r>
            <a:endParaRPr lang="en-GB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7473280" y="404664"/>
            <a:ext cx="1440160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881063" y="6100765"/>
          <a:ext cx="3556001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Formel" r:id="rId3" imgW="1815840" imgH="419040" progId="Equation.3">
                  <p:embed/>
                </p:oleObj>
              </mc:Choice>
              <mc:Fallback>
                <p:oleObj name="Formel" r:id="rId3" imgW="181584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3" y="6100765"/>
                        <a:ext cx="3556001" cy="75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495300" y="4857751"/>
            <a:ext cx="58512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Determination of the degree of polarization of</a:t>
            </a:r>
          </a:p>
          <a:p>
            <a:pPr eaLnBrk="0" hangingPunct="0"/>
            <a:r>
              <a:rPr lang="en-GB"/>
              <a:t>the electron beam (Moeller Polarimeter).</a:t>
            </a:r>
          </a:p>
          <a:p>
            <a:pPr eaLnBrk="0" hangingPunct="0"/>
            <a:r>
              <a:rPr lang="en-GB"/>
              <a:t>Circularly pol. photons.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214" y="4857901"/>
            <a:ext cx="41549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b="1"/>
              <a:t>2.</a:t>
            </a:r>
            <a:endParaRPr lang="en-GB" sz="1400" b="1"/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7016964" y="4919812"/>
            <a:ext cx="41549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b="1"/>
              <a:t>3.</a:t>
            </a:r>
            <a:endParaRPr lang="en-GB" sz="1400" b="1"/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7429500" y="4919664"/>
            <a:ext cx="24765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/>
              <a:t>Coherent production of linearly polarized</a:t>
            </a:r>
          </a:p>
          <a:p>
            <a:pPr eaLnBrk="0" hangingPunct="0"/>
            <a:r>
              <a:rPr lang="en-GB"/>
              <a:t>photons on a diamond radiator</a:t>
            </a:r>
          </a:p>
        </p:txBody>
      </p:sp>
      <p:sp>
        <p:nvSpPr>
          <p:cNvPr id="3079" name="Text Box 328"/>
          <p:cNvSpPr txBox="1">
            <a:spLocks noChangeArrowheads="1"/>
          </p:cNvSpPr>
          <p:nvPr/>
        </p:nvSpPr>
        <p:spPr bwMode="auto">
          <a:xfrm>
            <a:off x="742951" y="457202"/>
            <a:ext cx="86172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Production and energy measurement of the Bremsstrahlung photons.</a:t>
            </a:r>
          </a:p>
        </p:txBody>
      </p:sp>
      <p:sp>
        <p:nvSpPr>
          <p:cNvPr id="3080" name="Text Box 329"/>
          <p:cNvSpPr txBox="1">
            <a:spLocks noChangeArrowheads="1"/>
          </p:cNvSpPr>
          <p:nvPr/>
        </p:nvSpPr>
        <p:spPr bwMode="auto">
          <a:xfrm>
            <a:off x="1738314" y="0"/>
            <a:ext cx="58006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800" dirty="0">
                <a:solidFill>
                  <a:srgbClr val="CC3300"/>
                </a:solidFill>
              </a:rPr>
              <a:t> </a:t>
            </a:r>
            <a:r>
              <a:rPr lang="en-GB" sz="2800" dirty="0" smtClean="0">
                <a:solidFill>
                  <a:srgbClr val="CC3300"/>
                </a:solidFill>
              </a:rPr>
              <a:t> </a:t>
            </a:r>
            <a:r>
              <a:rPr lang="en-GB" sz="2800" dirty="0">
                <a:solidFill>
                  <a:srgbClr val="CC3300"/>
                </a:solidFill>
              </a:rPr>
              <a:t>A2 Tagging system (Glasgow, Mainz)</a:t>
            </a:r>
            <a:endParaRPr lang="en-GB" dirty="0"/>
          </a:p>
        </p:txBody>
      </p:sp>
      <p:sp>
        <p:nvSpPr>
          <p:cNvPr id="3081" name="Text Box 330"/>
          <p:cNvSpPr txBox="1">
            <a:spLocks noChangeArrowheads="1"/>
          </p:cNvSpPr>
          <p:nvPr/>
        </p:nvSpPr>
        <p:spPr bwMode="auto">
          <a:xfrm>
            <a:off x="247864" y="457351"/>
            <a:ext cx="41549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b="1"/>
              <a:t>1.</a:t>
            </a:r>
            <a:endParaRPr lang="en-GB" sz="1400" b="1"/>
          </a:p>
        </p:txBody>
      </p:sp>
      <p:pic>
        <p:nvPicPr>
          <p:cNvPr id="308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1" y="857252"/>
            <a:ext cx="3833813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83" name="Text Box 15"/>
          <p:cNvSpPr txBox="1">
            <a:spLocks noChangeArrowheads="1"/>
          </p:cNvSpPr>
          <p:nvPr/>
        </p:nvSpPr>
        <p:spPr bwMode="auto">
          <a:xfrm>
            <a:off x="255588" y="3989388"/>
            <a:ext cx="4265612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de-DE" sz="2200">
                <a:solidFill>
                  <a:srgbClr val="000000"/>
                </a:solidFill>
                <a:ea typeface="msgothic"/>
                <a:cs typeface="msgothic"/>
              </a:rPr>
              <a:t>Glasgow  Tagging  Spectrometer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de-DE">
                <a:solidFill>
                  <a:srgbClr val="000000"/>
                </a:solidFill>
                <a:ea typeface="msgothic"/>
                <a:cs typeface="msgothic"/>
              </a:rPr>
              <a:t>EPJ A 37, 129 (2008) </a:t>
            </a:r>
          </a:p>
        </p:txBody>
      </p:sp>
      <p:pic>
        <p:nvPicPr>
          <p:cNvPr id="3084" name="Picture 34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4439" y="928688"/>
            <a:ext cx="4667250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1551</Words>
  <Application>Microsoft Office PowerPoint</Application>
  <PresentationFormat>A4-Papier (210 x 297 mm)</PresentationFormat>
  <Paragraphs>403</Paragraphs>
  <Slides>33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33</vt:i4>
      </vt:variant>
    </vt:vector>
  </HeadingPairs>
  <TitlesOfParts>
    <vt:vector size="49" baseType="lpstr">
      <vt:lpstr>Arial</vt:lpstr>
      <vt:lpstr>Calibri</vt:lpstr>
      <vt:lpstr>CMBX12</vt:lpstr>
      <vt:lpstr>Comic Sans MS</vt:lpstr>
      <vt:lpstr>DejaVu Sans</vt:lpstr>
      <vt:lpstr>GreekC</vt:lpstr>
      <vt:lpstr>msgothic</vt:lpstr>
      <vt:lpstr>Standard Symbols</vt:lpstr>
      <vt:lpstr>Symbol</vt:lpstr>
      <vt:lpstr>Times New Roman</vt:lpstr>
      <vt:lpstr>Wingdings</vt:lpstr>
      <vt:lpstr>Wingdings 3</vt:lpstr>
      <vt:lpstr>Standarddesign</vt:lpstr>
      <vt:lpstr>Formel</vt:lpstr>
      <vt:lpstr>Graph</vt:lpstr>
      <vt:lpstr>Equation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Kernphysik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Andreas Thomas</dc:creator>
  <cp:lastModifiedBy>Andreas Thomas</cp:lastModifiedBy>
  <cp:revision>701</cp:revision>
  <dcterms:created xsi:type="dcterms:W3CDTF">2004-03-04T19:24:57Z</dcterms:created>
  <dcterms:modified xsi:type="dcterms:W3CDTF">2018-03-04T07:41:47Z</dcterms:modified>
</cp:coreProperties>
</file>