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commentAuthors.xml" ContentType="application/vnd.openxmlformats-officedocument.presentationml.commentAuthors+xml"/>
  <Override PartName="/ppt/viewProps.xml" ContentType="application/vnd.openxmlformats-officedocument.presentationml.viewProps+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730" r:id="rId1"/>
  </p:sldMasterIdLst>
  <p:notesMasterIdLst>
    <p:notesMasterId r:id="rId54"/>
  </p:notesMasterIdLst>
  <p:handoutMasterIdLst>
    <p:handoutMasterId r:id="rId55"/>
  </p:handoutMasterIdLst>
  <p:sldIdLst>
    <p:sldId id="553" r:id="rId2"/>
    <p:sldId id="604" r:id="rId3"/>
    <p:sldId id="651" r:id="rId4"/>
    <p:sldId id="652" r:id="rId5"/>
    <p:sldId id="650" r:id="rId6"/>
    <p:sldId id="609" r:id="rId7"/>
    <p:sldId id="616" r:id="rId8"/>
    <p:sldId id="623" r:id="rId9"/>
    <p:sldId id="588" r:id="rId10"/>
    <p:sldId id="701" r:id="rId11"/>
    <p:sldId id="693" r:id="rId12"/>
    <p:sldId id="687" r:id="rId13"/>
    <p:sldId id="699" r:id="rId14"/>
    <p:sldId id="726" r:id="rId15"/>
    <p:sldId id="733" r:id="rId16"/>
    <p:sldId id="734" r:id="rId17"/>
    <p:sldId id="735" r:id="rId18"/>
    <p:sldId id="704" r:id="rId19"/>
    <p:sldId id="705" r:id="rId20"/>
    <p:sldId id="707" r:id="rId21"/>
    <p:sldId id="731" r:id="rId22"/>
    <p:sldId id="706" r:id="rId23"/>
    <p:sldId id="730" r:id="rId24"/>
    <p:sldId id="714" r:id="rId25"/>
    <p:sldId id="715" r:id="rId26"/>
    <p:sldId id="711" r:id="rId27"/>
    <p:sldId id="716" r:id="rId28"/>
    <p:sldId id="717" r:id="rId29"/>
    <p:sldId id="732" r:id="rId30"/>
    <p:sldId id="718" r:id="rId31"/>
    <p:sldId id="719" r:id="rId32"/>
    <p:sldId id="720" r:id="rId33"/>
    <p:sldId id="721" r:id="rId34"/>
    <p:sldId id="722" r:id="rId35"/>
    <p:sldId id="723" r:id="rId36"/>
    <p:sldId id="724" r:id="rId37"/>
    <p:sldId id="727" r:id="rId38"/>
    <p:sldId id="702" r:id="rId39"/>
    <p:sldId id="725" r:id="rId40"/>
    <p:sldId id="673" r:id="rId41"/>
    <p:sldId id="654" r:id="rId42"/>
    <p:sldId id="660" r:id="rId43"/>
    <p:sldId id="606" r:id="rId44"/>
    <p:sldId id="679" r:id="rId45"/>
    <p:sldId id="686" r:id="rId46"/>
    <p:sldId id="624" r:id="rId47"/>
    <p:sldId id="697" r:id="rId48"/>
    <p:sldId id="698" r:id="rId49"/>
    <p:sldId id="713" r:id="rId50"/>
    <p:sldId id="691" r:id="rId51"/>
    <p:sldId id="684" r:id="rId52"/>
    <p:sldId id="712" r:id="rId53"/>
  </p:sldIdLst>
  <p:sldSz cx="9144000" cy="6858000" type="screen4x3"/>
  <p:notesSz cx="6669088" cy="9753600"/>
  <p:defaultTextStyle>
    <a:defPPr>
      <a:defRPr lang="en-GB"/>
    </a:defPPr>
    <a:lvl1pPr algn="l" defTabSz="457200" rtl="0" fontAlgn="base">
      <a:spcBef>
        <a:spcPct val="0"/>
      </a:spcBef>
      <a:spcAft>
        <a:spcPct val="0"/>
      </a:spcAft>
      <a:defRPr sz="3600" kern="1200">
        <a:solidFill>
          <a:schemeClr val="tx1"/>
        </a:solidFill>
        <a:latin typeface="Arial" pitchFamily="-107" charset="0"/>
        <a:ea typeface="+mn-ea"/>
        <a:cs typeface="+mn-cs"/>
      </a:defRPr>
    </a:lvl1pPr>
    <a:lvl2pPr marL="457200" algn="l" defTabSz="457200" rtl="0" fontAlgn="base">
      <a:spcBef>
        <a:spcPct val="0"/>
      </a:spcBef>
      <a:spcAft>
        <a:spcPct val="0"/>
      </a:spcAft>
      <a:defRPr sz="3600" kern="1200">
        <a:solidFill>
          <a:schemeClr val="tx1"/>
        </a:solidFill>
        <a:latin typeface="Arial" pitchFamily="-107" charset="0"/>
        <a:ea typeface="+mn-ea"/>
        <a:cs typeface="+mn-cs"/>
      </a:defRPr>
    </a:lvl2pPr>
    <a:lvl3pPr marL="914400" algn="l" defTabSz="457200" rtl="0" fontAlgn="base">
      <a:spcBef>
        <a:spcPct val="0"/>
      </a:spcBef>
      <a:spcAft>
        <a:spcPct val="0"/>
      </a:spcAft>
      <a:defRPr sz="3600" kern="1200">
        <a:solidFill>
          <a:schemeClr val="tx1"/>
        </a:solidFill>
        <a:latin typeface="Arial" pitchFamily="-107" charset="0"/>
        <a:ea typeface="+mn-ea"/>
        <a:cs typeface="+mn-cs"/>
      </a:defRPr>
    </a:lvl3pPr>
    <a:lvl4pPr marL="1371600" algn="l" defTabSz="457200" rtl="0" fontAlgn="base">
      <a:spcBef>
        <a:spcPct val="0"/>
      </a:spcBef>
      <a:spcAft>
        <a:spcPct val="0"/>
      </a:spcAft>
      <a:defRPr sz="3600" kern="1200">
        <a:solidFill>
          <a:schemeClr val="tx1"/>
        </a:solidFill>
        <a:latin typeface="Arial" pitchFamily="-107" charset="0"/>
        <a:ea typeface="+mn-ea"/>
        <a:cs typeface="+mn-cs"/>
      </a:defRPr>
    </a:lvl4pPr>
    <a:lvl5pPr marL="1828800" algn="l" defTabSz="457200" rtl="0" fontAlgn="base">
      <a:spcBef>
        <a:spcPct val="0"/>
      </a:spcBef>
      <a:spcAft>
        <a:spcPct val="0"/>
      </a:spcAft>
      <a:defRPr sz="3600" kern="1200">
        <a:solidFill>
          <a:schemeClr val="tx1"/>
        </a:solidFill>
        <a:latin typeface="Arial" pitchFamily="-107" charset="0"/>
        <a:ea typeface="+mn-ea"/>
        <a:cs typeface="+mn-cs"/>
      </a:defRPr>
    </a:lvl5pPr>
    <a:lvl6pPr marL="2286000" algn="l" defTabSz="457200" rtl="0" eaLnBrk="1" latinLnBrk="0" hangingPunct="1">
      <a:defRPr sz="3600" kern="1200">
        <a:solidFill>
          <a:schemeClr val="tx1"/>
        </a:solidFill>
        <a:latin typeface="Arial" pitchFamily="-107" charset="0"/>
        <a:ea typeface="+mn-ea"/>
        <a:cs typeface="+mn-cs"/>
      </a:defRPr>
    </a:lvl6pPr>
    <a:lvl7pPr marL="2743200" algn="l" defTabSz="457200" rtl="0" eaLnBrk="1" latinLnBrk="0" hangingPunct="1">
      <a:defRPr sz="3600" kern="1200">
        <a:solidFill>
          <a:schemeClr val="tx1"/>
        </a:solidFill>
        <a:latin typeface="Arial" pitchFamily="-107" charset="0"/>
        <a:ea typeface="+mn-ea"/>
        <a:cs typeface="+mn-cs"/>
      </a:defRPr>
    </a:lvl7pPr>
    <a:lvl8pPr marL="3200400" algn="l" defTabSz="457200" rtl="0" eaLnBrk="1" latinLnBrk="0" hangingPunct="1">
      <a:defRPr sz="3600" kern="1200">
        <a:solidFill>
          <a:schemeClr val="tx1"/>
        </a:solidFill>
        <a:latin typeface="Arial" pitchFamily="-107" charset="0"/>
        <a:ea typeface="+mn-ea"/>
        <a:cs typeface="+mn-cs"/>
      </a:defRPr>
    </a:lvl8pPr>
    <a:lvl9pPr marL="3657600" algn="l" defTabSz="457200" rtl="0" eaLnBrk="1" latinLnBrk="0" hangingPunct="1">
      <a:defRPr sz="3600" kern="1200">
        <a:solidFill>
          <a:schemeClr val="tx1"/>
        </a:solidFill>
        <a:latin typeface="Arial" pitchFamily="-107" charset="0"/>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 uri="{2D200454-40CA-4A62-9FC3-DE9A4176ACB9}">
      <p15:notes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3072">
          <p15:clr>
            <a:srgbClr val="A4A3A4"/>
          </p15:clr>
        </p15:guide>
        <p15:guide id="2"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gkm" initials="g" lastIdx="2" clrIdx="0">
    <p:extLst>
      <p:ext uri="{19B8F6BF-5375-455C-9EA6-DF929625EA0E}">
        <p15:presenceInfo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userId="gkm" providerId="None"/>
      </p:ext>
    </p:extLst>
  </p:cmAutho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FF9900"/>
    <a:srgbClr val="E3DBE1"/>
    <a:srgbClr val="FF3300"/>
    <a:srgbClr val="4D4D4D"/>
    <a:srgbClr val="00FFFF"/>
    <a:srgbClr val="008000"/>
    <a:srgbClr val="FF0000"/>
    <a:srgbClr val="9933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7095" autoAdjust="0"/>
    <p:restoredTop sz="99247" autoAdjust="0"/>
  </p:normalViewPr>
  <p:slideViewPr>
    <p:cSldViewPr>
      <p:cViewPr>
        <p:scale>
          <a:sx n="120" d="100"/>
          <a:sy n="120" d="100"/>
        </p:scale>
        <p:origin x="-480" y="-88"/>
      </p:cViewPr>
      <p:guideLst>
        <p:guide orient="horz" pos="2160"/>
        <p:guide pos="2880"/>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3072"/>
        <p:guide pos="210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commentAuthors" Target="commentAuthors.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bwMode="auto">
          <a:xfrm>
            <a:off x="0" y="0"/>
            <a:ext cx="2890838" cy="488950"/>
          </a:xfrm>
          <a:prstGeom prst="rect">
            <a:avLst/>
          </a:prstGeom>
          <a:noFill/>
          <a:ln w="9525">
            <a:noFill/>
            <a:miter lim="800000"/>
            <a:headEnd/>
            <a:tailEnd/>
          </a:ln>
          <a:effectLst/>
        </p:spPr>
        <p:txBody>
          <a:bodyPr vert="horz" wrap="square" lIns="89769" tIns="44885" rIns="89769" bIns="44885" numCol="1" anchor="t" anchorCtr="0" compatLnSpc="1">
            <a:prstTxWarp prst="textNoShape">
              <a:avLst/>
            </a:prstTxWarp>
          </a:bodyPr>
          <a:lstStyle>
            <a:lvl1pPr defTabSz="449263">
              <a:lnSpc>
                <a:spcPct val="71000"/>
              </a:lnSpc>
              <a:buClr>
                <a:srgbClr val="000000"/>
              </a:buClr>
              <a:buSzPct val="100000"/>
              <a:buFont typeface="Arial" pitchFamily="-107" charset="0"/>
              <a:buNone/>
              <a:defRPr sz="1200">
                <a:solidFill>
                  <a:srgbClr val="000000"/>
                </a:solidFill>
                <a:latin typeface="Arial" pitchFamily="-107" charset="0"/>
              </a:defRPr>
            </a:lvl1pPr>
          </a:lstStyle>
          <a:p>
            <a:pPr>
              <a:defRPr/>
            </a:pPr>
            <a:endParaRPr lang="en-US"/>
          </a:p>
        </p:txBody>
      </p:sp>
      <p:sp>
        <p:nvSpPr>
          <p:cNvPr id="154627" name="Rectangle 3"/>
          <p:cNvSpPr>
            <a:spLocks noGrp="1" noChangeArrowheads="1"/>
          </p:cNvSpPr>
          <p:nvPr>
            <p:ph type="dt" sz="quarter" idx="1"/>
          </p:nvPr>
        </p:nvSpPr>
        <p:spPr bwMode="auto">
          <a:xfrm>
            <a:off x="3776663" y="0"/>
            <a:ext cx="2890837" cy="488950"/>
          </a:xfrm>
          <a:prstGeom prst="rect">
            <a:avLst/>
          </a:prstGeom>
          <a:noFill/>
          <a:ln w="9525">
            <a:noFill/>
            <a:miter lim="800000"/>
            <a:headEnd/>
            <a:tailEnd/>
          </a:ln>
          <a:effectLst/>
        </p:spPr>
        <p:txBody>
          <a:bodyPr vert="horz" wrap="square" lIns="89769" tIns="44885" rIns="89769" bIns="44885" numCol="1" anchor="t" anchorCtr="0" compatLnSpc="1">
            <a:prstTxWarp prst="textNoShape">
              <a:avLst/>
            </a:prstTxWarp>
          </a:bodyPr>
          <a:lstStyle>
            <a:lvl1pPr algn="r" defTabSz="449263">
              <a:lnSpc>
                <a:spcPct val="71000"/>
              </a:lnSpc>
              <a:buClr>
                <a:srgbClr val="000000"/>
              </a:buClr>
              <a:buSzPct val="100000"/>
              <a:buFont typeface="Arial" pitchFamily="-107" charset="0"/>
              <a:buNone/>
              <a:defRPr sz="1200">
                <a:solidFill>
                  <a:srgbClr val="000000"/>
                </a:solidFill>
                <a:latin typeface="Arial" pitchFamily="-107" charset="0"/>
              </a:defRPr>
            </a:lvl1pPr>
          </a:lstStyle>
          <a:p>
            <a:pPr>
              <a:defRPr/>
            </a:pPr>
            <a:endParaRPr lang="en-US"/>
          </a:p>
        </p:txBody>
      </p:sp>
      <p:sp>
        <p:nvSpPr>
          <p:cNvPr id="154628" name="Rectangle 4"/>
          <p:cNvSpPr>
            <a:spLocks noGrp="1" noChangeArrowheads="1"/>
          </p:cNvSpPr>
          <p:nvPr>
            <p:ph type="ftr" sz="quarter" idx="2"/>
          </p:nvPr>
        </p:nvSpPr>
        <p:spPr bwMode="auto">
          <a:xfrm>
            <a:off x="0" y="9263063"/>
            <a:ext cx="2890838" cy="488950"/>
          </a:xfrm>
          <a:prstGeom prst="rect">
            <a:avLst/>
          </a:prstGeom>
          <a:noFill/>
          <a:ln w="9525">
            <a:noFill/>
            <a:miter lim="800000"/>
            <a:headEnd/>
            <a:tailEnd/>
          </a:ln>
          <a:effectLst/>
        </p:spPr>
        <p:txBody>
          <a:bodyPr vert="horz" wrap="square" lIns="89769" tIns="44885" rIns="89769" bIns="44885" numCol="1" anchor="b" anchorCtr="0" compatLnSpc="1">
            <a:prstTxWarp prst="textNoShape">
              <a:avLst/>
            </a:prstTxWarp>
          </a:bodyPr>
          <a:lstStyle>
            <a:lvl1pPr defTabSz="449263">
              <a:lnSpc>
                <a:spcPct val="71000"/>
              </a:lnSpc>
              <a:buClr>
                <a:srgbClr val="000000"/>
              </a:buClr>
              <a:buSzPct val="100000"/>
              <a:buFont typeface="Arial" pitchFamily="-107" charset="0"/>
              <a:buNone/>
              <a:defRPr sz="1200">
                <a:solidFill>
                  <a:srgbClr val="000000"/>
                </a:solidFill>
                <a:latin typeface="Arial" pitchFamily="-107" charset="0"/>
              </a:defRPr>
            </a:lvl1pPr>
          </a:lstStyle>
          <a:p>
            <a:pPr>
              <a:defRPr/>
            </a:pPr>
            <a:endParaRPr lang="en-US"/>
          </a:p>
        </p:txBody>
      </p:sp>
      <p:sp>
        <p:nvSpPr>
          <p:cNvPr id="154629" name="Rectangle 5"/>
          <p:cNvSpPr>
            <a:spLocks noGrp="1" noChangeArrowheads="1"/>
          </p:cNvSpPr>
          <p:nvPr>
            <p:ph type="sldNum" sz="quarter" idx="3"/>
          </p:nvPr>
        </p:nvSpPr>
        <p:spPr bwMode="auto">
          <a:xfrm>
            <a:off x="3776663" y="9263063"/>
            <a:ext cx="2890837" cy="488950"/>
          </a:xfrm>
          <a:prstGeom prst="rect">
            <a:avLst/>
          </a:prstGeom>
          <a:noFill/>
          <a:ln w="9525">
            <a:noFill/>
            <a:miter lim="800000"/>
            <a:headEnd/>
            <a:tailEnd/>
          </a:ln>
          <a:effectLst/>
        </p:spPr>
        <p:txBody>
          <a:bodyPr vert="horz" wrap="square" lIns="89769" tIns="44885" rIns="89769" bIns="44885" numCol="1" anchor="b" anchorCtr="0" compatLnSpc="1">
            <a:prstTxWarp prst="textNoShape">
              <a:avLst/>
            </a:prstTxWarp>
          </a:bodyPr>
          <a:lstStyle>
            <a:lvl1pPr algn="r" defTabSz="449263">
              <a:lnSpc>
                <a:spcPct val="71000"/>
              </a:lnSpc>
              <a:buClr>
                <a:srgbClr val="000000"/>
              </a:buClr>
              <a:buSzPct val="100000"/>
              <a:buFont typeface="Arial" pitchFamily="-107" charset="0"/>
              <a:buNone/>
              <a:defRPr sz="1200">
                <a:solidFill>
                  <a:srgbClr val="000000"/>
                </a:solidFill>
                <a:latin typeface="Arial" pitchFamily="-107" charset="0"/>
              </a:defRPr>
            </a:lvl1pPr>
          </a:lstStyle>
          <a:p>
            <a:pPr>
              <a:defRPr/>
            </a:pPr>
            <a:fld id="{86B4B1F2-4E52-434B-A2A4-C6C603ADD78F}" type="slidenum">
              <a:rPr lang="en-US"/>
              <a:pPr>
                <a:defRPr/>
              </a:pPr>
              <a:t>‹n.›</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0523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669088" cy="9753600"/>
          </a:xfrm>
          <a:prstGeom prst="roundRect">
            <a:avLst>
              <a:gd name="adj" fmla="val 23"/>
            </a:avLst>
          </a:prstGeom>
          <a:solidFill>
            <a:srgbClr val="FFFFFF"/>
          </a:solidFill>
          <a:ln w="9360">
            <a:noFill/>
            <a:miter lim="800000"/>
            <a:headEnd/>
            <a:tailEnd/>
          </a:ln>
          <a:effectLst/>
        </p:spPr>
        <p:txBody>
          <a:bodyPr wrap="none" anchor="ctr">
            <a:prstTxWarp prst="textNoShape">
              <a:avLst/>
            </a:prstTxWarp>
          </a:bodyPr>
          <a:lstStyle/>
          <a:p>
            <a:pPr>
              <a:defRPr/>
            </a:pPr>
            <a:endParaRPr lang="it-IT" dirty="0"/>
          </a:p>
        </p:txBody>
      </p:sp>
      <p:sp>
        <p:nvSpPr>
          <p:cNvPr id="2050" name="AutoShape 2"/>
          <p:cNvSpPr>
            <a:spLocks noChangeArrowheads="1"/>
          </p:cNvSpPr>
          <p:nvPr/>
        </p:nvSpPr>
        <p:spPr bwMode="auto">
          <a:xfrm>
            <a:off x="0" y="0"/>
            <a:ext cx="6669088" cy="9753600"/>
          </a:xfrm>
          <a:prstGeom prst="roundRect">
            <a:avLst>
              <a:gd name="adj" fmla="val 23"/>
            </a:avLst>
          </a:prstGeom>
          <a:solidFill>
            <a:srgbClr val="FFFFFF"/>
          </a:solidFill>
          <a:ln w="9525">
            <a:noFill/>
            <a:round/>
            <a:headEnd/>
            <a:tailEnd/>
          </a:ln>
          <a:effectLst/>
        </p:spPr>
        <p:txBody>
          <a:bodyPr wrap="none" anchor="ctr">
            <a:prstTxWarp prst="textNoShape">
              <a:avLst/>
            </a:prstTxWarp>
          </a:bodyPr>
          <a:lstStyle/>
          <a:p>
            <a:pPr>
              <a:defRPr/>
            </a:pPr>
            <a:endParaRPr lang="it-IT" dirty="0"/>
          </a:p>
        </p:txBody>
      </p:sp>
      <p:sp>
        <p:nvSpPr>
          <p:cNvPr id="2051" name="AutoShape 3"/>
          <p:cNvSpPr>
            <a:spLocks noChangeArrowheads="1"/>
          </p:cNvSpPr>
          <p:nvPr/>
        </p:nvSpPr>
        <p:spPr bwMode="auto">
          <a:xfrm>
            <a:off x="0" y="0"/>
            <a:ext cx="6669088" cy="9753600"/>
          </a:xfrm>
          <a:prstGeom prst="roundRect">
            <a:avLst>
              <a:gd name="adj" fmla="val 23"/>
            </a:avLst>
          </a:prstGeom>
          <a:solidFill>
            <a:srgbClr val="FFFFFF"/>
          </a:solidFill>
          <a:ln w="9525">
            <a:noFill/>
            <a:round/>
            <a:headEnd/>
            <a:tailEnd/>
          </a:ln>
          <a:effectLst/>
        </p:spPr>
        <p:txBody>
          <a:bodyPr wrap="none" anchor="ctr">
            <a:prstTxWarp prst="textNoShape">
              <a:avLst/>
            </a:prstTxWarp>
          </a:bodyPr>
          <a:lstStyle/>
          <a:p>
            <a:pPr>
              <a:defRPr/>
            </a:pPr>
            <a:endParaRPr lang="it-IT" dirty="0"/>
          </a:p>
        </p:txBody>
      </p:sp>
      <p:sp>
        <p:nvSpPr>
          <p:cNvPr id="2052" name="AutoShape 4"/>
          <p:cNvSpPr>
            <a:spLocks noChangeArrowheads="1"/>
          </p:cNvSpPr>
          <p:nvPr/>
        </p:nvSpPr>
        <p:spPr bwMode="auto">
          <a:xfrm>
            <a:off x="0" y="0"/>
            <a:ext cx="6669088" cy="9753600"/>
          </a:xfrm>
          <a:prstGeom prst="roundRect">
            <a:avLst>
              <a:gd name="adj" fmla="val 23"/>
            </a:avLst>
          </a:prstGeom>
          <a:solidFill>
            <a:srgbClr val="FFFFFF"/>
          </a:solidFill>
          <a:ln w="9525">
            <a:noFill/>
            <a:round/>
            <a:headEnd/>
            <a:tailEnd/>
          </a:ln>
          <a:effectLst/>
        </p:spPr>
        <p:txBody>
          <a:bodyPr wrap="none" anchor="ctr">
            <a:prstTxWarp prst="textNoShape">
              <a:avLst/>
            </a:prstTxWarp>
          </a:bodyPr>
          <a:lstStyle/>
          <a:p>
            <a:pPr>
              <a:defRPr/>
            </a:pPr>
            <a:endParaRPr lang="it-IT" dirty="0"/>
          </a:p>
        </p:txBody>
      </p:sp>
      <p:sp>
        <p:nvSpPr>
          <p:cNvPr id="2053" name="AutoShape 5"/>
          <p:cNvSpPr>
            <a:spLocks noChangeArrowheads="1"/>
          </p:cNvSpPr>
          <p:nvPr/>
        </p:nvSpPr>
        <p:spPr bwMode="auto">
          <a:xfrm>
            <a:off x="0" y="0"/>
            <a:ext cx="6669088" cy="9753600"/>
          </a:xfrm>
          <a:prstGeom prst="roundRect">
            <a:avLst>
              <a:gd name="adj" fmla="val 23"/>
            </a:avLst>
          </a:prstGeom>
          <a:solidFill>
            <a:srgbClr val="FFFFFF"/>
          </a:solidFill>
          <a:ln w="9525">
            <a:noFill/>
            <a:round/>
            <a:headEnd/>
            <a:tailEnd/>
          </a:ln>
          <a:effectLst/>
        </p:spPr>
        <p:txBody>
          <a:bodyPr wrap="none" anchor="ctr">
            <a:prstTxWarp prst="textNoShape">
              <a:avLst/>
            </a:prstTxWarp>
          </a:bodyPr>
          <a:lstStyle/>
          <a:p>
            <a:pPr>
              <a:defRPr/>
            </a:pPr>
            <a:endParaRPr lang="it-IT" dirty="0"/>
          </a:p>
        </p:txBody>
      </p:sp>
      <p:sp>
        <p:nvSpPr>
          <p:cNvPr id="2054" name="Rectangle 6"/>
          <p:cNvSpPr>
            <a:spLocks noGrp="1" noChangeArrowheads="1"/>
          </p:cNvSpPr>
          <p:nvPr>
            <p:ph type="hdr"/>
          </p:nvPr>
        </p:nvSpPr>
        <p:spPr bwMode="auto">
          <a:xfrm>
            <a:off x="0" y="0"/>
            <a:ext cx="2882900" cy="487363"/>
          </a:xfrm>
          <a:prstGeom prst="rect">
            <a:avLst/>
          </a:prstGeom>
          <a:noFill/>
          <a:ln w="9525">
            <a:noFill/>
            <a:round/>
            <a:headEnd/>
            <a:tailEnd/>
          </a:ln>
          <a:effectLst/>
        </p:spPr>
        <p:txBody>
          <a:bodyPr vert="horz" wrap="square" lIns="88355" tIns="45945" rIns="88355" bIns="45945" numCol="1" anchor="t" anchorCtr="0" compatLnSpc="1">
            <a:prstTxWarp prst="textNoShape">
              <a:avLst/>
            </a:prstTxWarp>
          </a:bodyPr>
          <a:lstStyle>
            <a:lvl1pPr defTabSz="449263">
              <a:buClr>
                <a:srgbClr val="000000"/>
              </a:buClr>
              <a:buSzPct val="100000"/>
              <a:buFont typeface="Arial" pitchFamily="-107" charset="0"/>
              <a:buNone/>
              <a:tabLst>
                <a:tab pos="0" algn="l"/>
                <a:tab pos="449263" algn="l"/>
                <a:tab pos="896938" algn="l"/>
                <a:tab pos="1347788" algn="l"/>
                <a:tab pos="1795463" algn="l"/>
                <a:tab pos="2244725" algn="l"/>
                <a:tab pos="2692400" algn="l"/>
                <a:tab pos="3141663" algn="l"/>
                <a:tab pos="3590925" algn="l"/>
                <a:tab pos="4040188" algn="l"/>
                <a:tab pos="4487863" algn="l"/>
                <a:tab pos="4937125" algn="l"/>
                <a:tab pos="5384800" algn="l"/>
                <a:tab pos="5835650" algn="l"/>
                <a:tab pos="6284913" algn="l"/>
                <a:tab pos="6732588" algn="l"/>
                <a:tab pos="7181850" algn="l"/>
                <a:tab pos="7629525" algn="l"/>
                <a:tab pos="8080375" algn="l"/>
                <a:tab pos="8528050" algn="l"/>
                <a:tab pos="8977313" algn="l"/>
              </a:tabLst>
              <a:defRPr sz="1200">
                <a:solidFill>
                  <a:srgbClr val="000000"/>
                </a:solidFill>
                <a:latin typeface="Arial" pitchFamily="-107" charset="0"/>
                <a:ea typeface="Arial" pitchFamily="-107" charset="0"/>
                <a:cs typeface="Arial" pitchFamily="-107" charset="0"/>
              </a:defRPr>
            </a:lvl1pPr>
          </a:lstStyle>
          <a:p>
            <a:pPr>
              <a:defRPr/>
            </a:pPr>
            <a:endParaRPr lang="en-GB"/>
          </a:p>
        </p:txBody>
      </p:sp>
      <p:sp>
        <p:nvSpPr>
          <p:cNvPr id="2055" name="Rectangle 7"/>
          <p:cNvSpPr>
            <a:spLocks noGrp="1" noChangeArrowheads="1"/>
          </p:cNvSpPr>
          <p:nvPr>
            <p:ph type="dt"/>
          </p:nvPr>
        </p:nvSpPr>
        <p:spPr bwMode="auto">
          <a:xfrm>
            <a:off x="3776663" y="0"/>
            <a:ext cx="2882900" cy="487363"/>
          </a:xfrm>
          <a:prstGeom prst="rect">
            <a:avLst/>
          </a:prstGeom>
          <a:noFill/>
          <a:ln w="9525">
            <a:noFill/>
            <a:round/>
            <a:headEnd/>
            <a:tailEnd/>
          </a:ln>
          <a:effectLst/>
        </p:spPr>
        <p:txBody>
          <a:bodyPr vert="horz" wrap="square" lIns="88355" tIns="45945" rIns="88355" bIns="45945" numCol="1" anchor="t" anchorCtr="0" compatLnSpc="1">
            <a:prstTxWarp prst="textNoShape">
              <a:avLst/>
            </a:prstTxWarp>
          </a:bodyPr>
          <a:lstStyle>
            <a:lvl1pPr algn="r" defTabSz="449263">
              <a:buClr>
                <a:srgbClr val="000000"/>
              </a:buClr>
              <a:buSzPct val="100000"/>
              <a:buFont typeface="Arial" pitchFamily="-107" charset="0"/>
              <a:buNone/>
              <a:tabLst>
                <a:tab pos="0" algn="l"/>
                <a:tab pos="449263" algn="l"/>
                <a:tab pos="896938" algn="l"/>
                <a:tab pos="1347788" algn="l"/>
                <a:tab pos="1795463" algn="l"/>
                <a:tab pos="2244725" algn="l"/>
                <a:tab pos="2692400" algn="l"/>
                <a:tab pos="3141663" algn="l"/>
                <a:tab pos="3590925" algn="l"/>
                <a:tab pos="4040188" algn="l"/>
                <a:tab pos="4487863" algn="l"/>
                <a:tab pos="4937125" algn="l"/>
                <a:tab pos="5384800" algn="l"/>
                <a:tab pos="5835650" algn="l"/>
                <a:tab pos="6284913" algn="l"/>
                <a:tab pos="6732588" algn="l"/>
                <a:tab pos="7181850" algn="l"/>
                <a:tab pos="7629525" algn="l"/>
                <a:tab pos="8080375" algn="l"/>
                <a:tab pos="8528050" algn="l"/>
                <a:tab pos="8977313" algn="l"/>
              </a:tabLst>
              <a:defRPr sz="1200">
                <a:solidFill>
                  <a:srgbClr val="000000"/>
                </a:solidFill>
                <a:latin typeface="Arial" pitchFamily="-107" charset="0"/>
                <a:ea typeface="Arial" pitchFamily="-107" charset="0"/>
                <a:cs typeface="Arial" pitchFamily="-107" charset="0"/>
              </a:defRPr>
            </a:lvl1pPr>
          </a:lstStyle>
          <a:p>
            <a:pPr>
              <a:defRPr/>
            </a:pPr>
            <a:endParaRPr lang="en-GB"/>
          </a:p>
        </p:txBody>
      </p:sp>
      <p:sp>
        <p:nvSpPr>
          <p:cNvPr id="16393" name="Rectangle 8"/>
          <p:cNvSpPr>
            <a:spLocks noGrp="1" noRot="1" noChangeAspect="1" noChangeArrowheads="1"/>
          </p:cNvSpPr>
          <p:nvPr>
            <p:ph type="sldImg"/>
          </p:nvPr>
        </p:nvSpPr>
        <p:spPr bwMode="auto">
          <a:xfrm>
            <a:off x="892175" y="730250"/>
            <a:ext cx="4876800" cy="3656013"/>
          </a:xfrm>
          <a:prstGeom prst="rect">
            <a:avLst/>
          </a:prstGeom>
          <a:solidFill>
            <a:srgbClr val="FFFFFF"/>
          </a:solidFill>
          <a:ln w="9360">
            <a:solidFill>
              <a:srgbClr val="000000"/>
            </a:solidFill>
            <a:miter lim="800000"/>
            <a:headEnd/>
            <a:tailEnd/>
          </a:ln>
        </p:spPr>
      </p:sp>
      <p:sp>
        <p:nvSpPr>
          <p:cNvPr id="2057" name="Rectangle 9"/>
          <p:cNvSpPr>
            <a:spLocks noGrp="1" noChangeArrowheads="1"/>
          </p:cNvSpPr>
          <p:nvPr>
            <p:ph type="body"/>
          </p:nvPr>
        </p:nvSpPr>
        <p:spPr bwMode="auto">
          <a:xfrm>
            <a:off x="666750" y="4633913"/>
            <a:ext cx="5327650" cy="4387850"/>
          </a:xfrm>
          <a:prstGeom prst="rect">
            <a:avLst/>
          </a:prstGeom>
          <a:noFill/>
          <a:ln w="9525">
            <a:noFill/>
            <a:round/>
            <a:headEnd/>
            <a:tailEnd/>
          </a:ln>
          <a:effectLst/>
        </p:spPr>
        <p:txBody>
          <a:bodyPr vert="horz" wrap="square" lIns="88355" tIns="45945" rIns="88355" bIns="45945" numCol="1" anchor="t" anchorCtr="0" compatLnSpc="1">
            <a:prstTxWarp prst="textNoShape">
              <a:avLst/>
            </a:prstTxWarp>
          </a:bodyPr>
          <a:lstStyle/>
          <a:p>
            <a:pPr lvl="0"/>
            <a:endParaRPr lang="it-IT" noProof="0"/>
          </a:p>
        </p:txBody>
      </p:sp>
      <p:sp>
        <p:nvSpPr>
          <p:cNvPr id="2058" name="Rectangle 10"/>
          <p:cNvSpPr>
            <a:spLocks noGrp="1" noChangeArrowheads="1"/>
          </p:cNvSpPr>
          <p:nvPr>
            <p:ph type="ftr"/>
          </p:nvPr>
        </p:nvSpPr>
        <p:spPr bwMode="auto">
          <a:xfrm>
            <a:off x="0" y="9263063"/>
            <a:ext cx="2882900" cy="479425"/>
          </a:xfrm>
          <a:prstGeom prst="rect">
            <a:avLst/>
          </a:prstGeom>
          <a:noFill/>
          <a:ln w="9525">
            <a:noFill/>
            <a:round/>
            <a:headEnd/>
            <a:tailEnd/>
          </a:ln>
          <a:effectLst/>
        </p:spPr>
        <p:txBody>
          <a:bodyPr vert="horz" wrap="square" lIns="88355" tIns="45945" rIns="88355" bIns="45945" numCol="1" anchor="b" anchorCtr="0" compatLnSpc="1">
            <a:prstTxWarp prst="textNoShape">
              <a:avLst/>
            </a:prstTxWarp>
          </a:bodyPr>
          <a:lstStyle>
            <a:lvl1pPr defTabSz="449263">
              <a:buClr>
                <a:srgbClr val="000000"/>
              </a:buClr>
              <a:buSzPct val="100000"/>
              <a:buFont typeface="Arial" pitchFamily="-107" charset="0"/>
              <a:buNone/>
              <a:tabLst>
                <a:tab pos="0" algn="l"/>
                <a:tab pos="449263" algn="l"/>
                <a:tab pos="896938" algn="l"/>
                <a:tab pos="1347788" algn="l"/>
                <a:tab pos="1795463" algn="l"/>
                <a:tab pos="2244725" algn="l"/>
                <a:tab pos="2692400" algn="l"/>
                <a:tab pos="3141663" algn="l"/>
                <a:tab pos="3590925" algn="l"/>
                <a:tab pos="4040188" algn="l"/>
                <a:tab pos="4487863" algn="l"/>
                <a:tab pos="4937125" algn="l"/>
                <a:tab pos="5384800" algn="l"/>
                <a:tab pos="5835650" algn="l"/>
                <a:tab pos="6284913" algn="l"/>
                <a:tab pos="6732588" algn="l"/>
                <a:tab pos="7181850" algn="l"/>
                <a:tab pos="7629525" algn="l"/>
                <a:tab pos="8080375" algn="l"/>
                <a:tab pos="8528050" algn="l"/>
                <a:tab pos="8977313" algn="l"/>
              </a:tabLst>
              <a:defRPr sz="1200">
                <a:solidFill>
                  <a:srgbClr val="000000"/>
                </a:solidFill>
                <a:latin typeface="Arial" pitchFamily="-107" charset="0"/>
                <a:ea typeface="Arial" pitchFamily="-107" charset="0"/>
                <a:cs typeface="Arial" pitchFamily="-107" charset="0"/>
              </a:defRPr>
            </a:lvl1pPr>
          </a:lstStyle>
          <a:p>
            <a:pPr>
              <a:defRPr/>
            </a:pPr>
            <a:endParaRPr lang="en-GB"/>
          </a:p>
        </p:txBody>
      </p:sp>
      <p:sp>
        <p:nvSpPr>
          <p:cNvPr id="2059" name="Rectangle 11"/>
          <p:cNvSpPr>
            <a:spLocks noGrp="1" noChangeArrowheads="1"/>
          </p:cNvSpPr>
          <p:nvPr>
            <p:ph type="sldNum"/>
          </p:nvPr>
        </p:nvSpPr>
        <p:spPr bwMode="auto">
          <a:xfrm>
            <a:off x="3776663" y="9263063"/>
            <a:ext cx="2882900" cy="479425"/>
          </a:xfrm>
          <a:prstGeom prst="rect">
            <a:avLst/>
          </a:prstGeom>
          <a:noFill/>
          <a:ln w="9525">
            <a:noFill/>
            <a:round/>
            <a:headEnd/>
            <a:tailEnd/>
          </a:ln>
          <a:effectLst/>
        </p:spPr>
        <p:txBody>
          <a:bodyPr vert="horz" wrap="square" lIns="88355" tIns="45945" rIns="88355" bIns="45945" numCol="1" anchor="b" anchorCtr="0" compatLnSpc="1">
            <a:prstTxWarp prst="textNoShape">
              <a:avLst/>
            </a:prstTxWarp>
          </a:bodyPr>
          <a:lstStyle>
            <a:lvl1pPr algn="r" defTabSz="449263">
              <a:buClr>
                <a:srgbClr val="000000"/>
              </a:buClr>
              <a:buSzPct val="100000"/>
              <a:buFont typeface="Arial" pitchFamily="-107" charset="0"/>
              <a:buNone/>
              <a:tabLst>
                <a:tab pos="0" algn="l"/>
                <a:tab pos="449263" algn="l"/>
                <a:tab pos="896938" algn="l"/>
                <a:tab pos="1347788" algn="l"/>
                <a:tab pos="1795463" algn="l"/>
                <a:tab pos="2244725" algn="l"/>
                <a:tab pos="2692400" algn="l"/>
                <a:tab pos="3141663" algn="l"/>
                <a:tab pos="3590925" algn="l"/>
                <a:tab pos="4040188" algn="l"/>
                <a:tab pos="4487863" algn="l"/>
                <a:tab pos="4937125" algn="l"/>
                <a:tab pos="5384800" algn="l"/>
                <a:tab pos="5835650" algn="l"/>
                <a:tab pos="6284913" algn="l"/>
                <a:tab pos="6732588" algn="l"/>
                <a:tab pos="7181850" algn="l"/>
                <a:tab pos="7629525" algn="l"/>
                <a:tab pos="8080375" algn="l"/>
                <a:tab pos="8528050" algn="l"/>
                <a:tab pos="8977313" algn="l"/>
              </a:tabLst>
              <a:defRPr sz="1200">
                <a:solidFill>
                  <a:srgbClr val="000000"/>
                </a:solidFill>
                <a:latin typeface="Arial" pitchFamily="-107" charset="0"/>
                <a:ea typeface="Arial" pitchFamily="-107" charset="0"/>
                <a:cs typeface="Arial" pitchFamily="-107" charset="0"/>
              </a:defRPr>
            </a:lvl1pPr>
          </a:lstStyle>
          <a:p>
            <a:pPr>
              <a:defRPr/>
            </a:pPr>
            <a:fld id="{44176380-4107-ED4F-8080-139A3D131F2D}" type="slidenum">
              <a:rPr lang="en-GB"/>
              <a:pPr>
                <a:defRPr/>
              </a:pPr>
              <a:t>‹n.›</a:t>
            </a:fld>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4093280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07" charset="0"/>
      <a:defRPr sz="1200" kern="1200">
        <a:solidFill>
          <a:srgbClr val="000000"/>
        </a:solidFill>
        <a:latin typeface="Times New Roman" charset="0"/>
        <a:ea typeface="ＭＳ Ｐゴシック" charset="-128"/>
        <a:cs typeface="ＭＳ Ｐゴシック" charset="-128"/>
      </a:defRPr>
    </a:lvl1pPr>
    <a:lvl2pPr marL="37931725" indent="-37474525" algn="l" defTabSz="457200" rtl="0" eaLnBrk="0" fontAlgn="base" hangingPunct="0">
      <a:spcBef>
        <a:spcPct val="30000"/>
      </a:spcBef>
      <a:spcAft>
        <a:spcPct val="0"/>
      </a:spcAft>
      <a:buClr>
        <a:srgbClr val="000000"/>
      </a:buClr>
      <a:buSzPct val="100000"/>
      <a:buFont typeface="Times New Roman" pitchFamily="-107" charset="0"/>
      <a:defRPr sz="1200" kern="1200">
        <a:solidFill>
          <a:srgbClr val="000000"/>
        </a:solidFill>
        <a:latin typeface="Times New Roman" charset="0"/>
        <a:ea typeface="ＭＳ Ｐゴシック"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730250"/>
            <a:ext cx="4873625" cy="36560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0"/>
          </p:nvPr>
        </p:nvSpPr>
        <p:spPr/>
        <p:txBody>
          <a:bodyPr/>
          <a:lstStyle/>
          <a:p>
            <a:pPr>
              <a:defRPr/>
            </a:pPr>
            <a:fld id="{44176380-4107-ED4F-8080-139A3D131F2D}" type="slidenum">
              <a:rPr lang="en-GB" smtClean="0"/>
              <a:pPr>
                <a:defRPr/>
              </a:pPr>
              <a:t>11</a:t>
            </a:fld>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0013891"/>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730250"/>
            <a:ext cx="4873625" cy="36560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0"/>
          </p:nvPr>
        </p:nvSpPr>
        <p:spPr/>
        <p:txBody>
          <a:bodyPr/>
          <a:lstStyle/>
          <a:p>
            <a:pPr>
              <a:defRPr/>
            </a:pPr>
            <a:fld id="{44176380-4107-ED4F-8080-139A3D131F2D}" type="slidenum">
              <a:rPr lang="en-GB" smtClean="0"/>
              <a:pPr>
                <a:defRPr/>
              </a:pPr>
              <a:t>12</a:t>
            </a:fld>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0013891"/>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730250"/>
            <a:ext cx="4873625" cy="36560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0"/>
          </p:nvPr>
        </p:nvSpPr>
        <p:spPr/>
        <p:txBody>
          <a:bodyPr/>
          <a:lstStyle/>
          <a:p>
            <a:pPr>
              <a:defRPr/>
            </a:pPr>
            <a:fld id="{44176380-4107-ED4F-8080-139A3D131F2D}" type="slidenum">
              <a:rPr lang="en-GB" smtClean="0"/>
              <a:pPr>
                <a:defRPr/>
              </a:pPr>
              <a:t>45</a:t>
            </a:fld>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001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n-US" smtClean="0"/>
              <a:t>Fare clic per modificare stile</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Fare clic per modificare lo stile del sottotitolo dello schema</a:t>
            </a:r>
            <a:endParaRPr lang="en-GB"/>
          </a:p>
        </p:txBody>
      </p:sp>
      <p:sp>
        <p:nvSpPr>
          <p:cNvPr id="4" name="Segnaposto data 3"/>
          <p:cNvSpPr>
            <a:spLocks noGrp="1"/>
          </p:cNvSpPr>
          <p:nvPr>
            <p:ph type="dt" sz="half" idx="10"/>
          </p:nvPr>
        </p:nvSpPr>
        <p:spPr/>
        <p:txBody>
          <a:bodyPr/>
          <a:lstStyle/>
          <a:p>
            <a:pPr>
              <a:defRPr/>
            </a:pPr>
            <a:fld id="{813BE90B-61AB-994F-B908-D7D56ABE83D8}" type="datetime1">
              <a:rPr lang="it-IT" smtClean="0"/>
              <a:pPr>
                <a:defRPr/>
              </a:pPr>
              <a:t>9-07-2018</a:t>
            </a:fld>
            <a:endParaRPr lang="it-IT" dirty="0"/>
          </a:p>
        </p:txBody>
      </p:sp>
      <p:sp>
        <p:nvSpPr>
          <p:cNvPr id="5" name="Segnaposto piè di pagina 4"/>
          <p:cNvSpPr>
            <a:spLocks noGrp="1"/>
          </p:cNvSpPr>
          <p:nvPr>
            <p:ph type="ftr" sz="quarter" idx="11"/>
          </p:nvPr>
        </p:nvSpPr>
        <p:spPr/>
        <p:txBody>
          <a:bodyPr/>
          <a:lstStyle/>
          <a:p>
            <a:pPr>
              <a:defRPr/>
            </a:pPr>
            <a:r>
              <a:rPr lang="it-IT" smtClean="0"/>
              <a:t>Oleg Denisov</a:t>
            </a:r>
            <a:endParaRPr lang="it-IT"/>
          </a:p>
        </p:txBody>
      </p:sp>
      <p:sp>
        <p:nvSpPr>
          <p:cNvPr id="6" name="Segnaposto numero diapositiva 5"/>
          <p:cNvSpPr>
            <a:spLocks noGrp="1"/>
          </p:cNvSpPr>
          <p:nvPr>
            <p:ph type="sldNum" sz="quarter" idx="12"/>
          </p:nvPr>
        </p:nvSpPr>
        <p:spPr/>
        <p:txBody>
          <a:bodyPr/>
          <a:lstStyle/>
          <a:p>
            <a:pPr>
              <a:defRPr/>
            </a:pPr>
            <a:fld id="{7DDF64DF-0E83-4949-B886-ECC927FE9C35}" type="slidenum">
              <a:rPr lang="it-IT" smtClean="0"/>
              <a:pPr>
                <a:defRPr/>
              </a:pPr>
              <a:t>‹n.›</a:t>
            </a:fld>
            <a:endParaRPr lang="it-IT" dirty="0"/>
          </a:p>
        </p:txBody>
      </p:sp>
    </p:spTree>
  </p:cSld>
  <p:clrMapOvr>
    <a:masterClrMapping/>
  </p:clrMapOvr>
  <p:hf hdr="0"/>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en-GB"/>
          </a:p>
        </p:txBody>
      </p:sp>
      <p:sp>
        <p:nvSpPr>
          <p:cNvPr id="3" name="Segnaposto testo verticale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GB"/>
          </a:p>
        </p:txBody>
      </p:sp>
      <p:sp>
        <p:nvSpPr>
          <p:cNvPr id="4" name="Segnaposto data 3"/>
          <p:cNvSpPr>
            <a:spLocks noGrp="1"/>
          </p:cNvSpPr>
          <p:nvPr>
            <p:ph type="dt" sz="half" idx="10"/>
          </p:nvPr>
        </p:nvSpPr>
        <p:spPr/>
        <p:txBody>
          <a:bodyPr/>
          <a:lstStyle/>
          <a:p>
            <a:pPr>
              <a:defRPr/>
            </a:pPr>
            <a:fld id="{837227E4-12C7-6B41-99DF-034259993C4A}" type="datetime1">
              <a:rPr lang="it-IT" smtClean="0"/>
              <a:pPr>
                <a:defRPr/>
              </a:pPr>
              <a:t>9-07-2018</a:t>
            </a:fld>
            <a:endParaRPr lang="it-IT" dirty="0"/>
          </a:p>
        </p:txBody>
      </p:sp>
      <p:sp>
        <p:nvSpPr>
          <p:cNvPr id="5" name="Segnaposto piè di pagina 4"/>
          <p:cNvSpPr>
            <a:spLocks noGrp="1"/>
          </p:cNvSpPr>
          <p:nvPr>
            <p:ph type="ftr" sz="quarter" idx="11"/>
          </p:nvPr>
        </p:nvSpPr>
        <p:spPr/>
        <p:txBody>
          <a:bodyPr/>
          <a:lstStyle/>
          <a:p>
            <a:pPr>
              <a:defRPr/>
            </a:pPr>
            <a:r>
              <a:rPr lang="it-IT" smtClean="0"/>
              <a:t>Oleg Denisov</a:t>
            </a:r>
            <a:endParaRPr lang="it-IT"/>
          </a:p>
        </p:txBody>
      </p:sp>
      <p:sp>
        <p:nvSpPr>
          <p:cNvPr id="6" name="Segnaposto numero diapositiva 5"/>
          <p:cNvSpPr>
            <a:spLocks noGrp="1"/>
          </p:cNvSpPr>
          <p:nvPr>
            <p:ph type="sldNum" sz="quarter" idx="12"/>
          </p:nvPr>
        </p:nvSpPr>
        <p:spPr/>
        <p:txBody>
          <a:bodyPr/>
          <a:lstStyle/>
          <a:p>
            <a:pPr>
              <a:defRPr/>
            </a:pPr>
            <a:fld id="{878B02F8-CC50-1B4C-A612-595EAACBE7F7}" type="slidenum">
              <a:rPr lang="it-IT" smtClean="0"/>
              <a:pPr>
                <a:defRPr/>
              </a:pPr>
              <a:t>‹n.›</a:t>
            </a:fld>
            <a:endParaRPr lang="it-IT" dirty="0"/>
          </a:p>
        </p:txBody>
      </p:sp>
    </p:spTree>
  </p:cSld>
  <p:clrMapOvr>
    <a:masterClrMapping/>
  </p:clrMapOvr>
  <p:hf hdr="0"/>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en-US" smtClean="0"/>
              <a:t>Fare clic per modificare stile</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GB"/>
          </a:p>
        </p:txBody>
      </p:sp>
      <p:sp>
        <p:nvSpPr>
          <p:cNvPr id="4" name="Segnaposto data 3"/>
          <p:cNvSpPr>
            <a:spLocks noGrp="1"/>
          </p:cNvSpPr>
          <p:nvPr>
            <p:ph type="dt" sz="half" idx="10"/>
          </p:nvPr>
        </p:nvSpPr>
        <p:spPr/>
        <p:txBody>
          <a:bodyPr/>
          <a:lstStyle/>
          <a:p>
            <a:pPr>
              <a:defRPr/>
            </a:pPr>
            <a:fld id="{5B956951-F01C-8F4A-97CE-B4A594CCDE00}" type="datetime1">
              <a:rPr lang="it-IT" smtClean="0"/>
              <a:pPr>
                <a:defRPr/>
              </a:pPr>
              <a:t>9-07-2018</a:t>
            </a:fld>
            <a:endParaRPr lang="it-IT" dirty="0"/>
          </a:p>
        </p:txBody>
      </p:sp>
      <p:sp>
        <p:nvSpPr>
          <p:cNvPr id="5" name="Segnaposto piè di pagina 4"/>
          <p:cNvSpPr>
            <a:spLocks noGrp="1"/>
          </p:cNvSpPr>
          <p:nvPr>
            <p:ph type="ftr" sz="quarter" idx="11"/>
          </p:nvPr>
        </p:nvSpPr>
        <p:spPr/>
        <p:txBody>
          <a:bodyPr/>
          <a:lstStyle/>
          <a:p>
            <a:pPr>
              <a:defRPr/>
            </a:pPr>
            <a:r>
              <a:rPr lang="it-IT" smtClean="0"/>
              <a:t>Oleg Denisov</a:t>
            </a:r>
            <a:endParaRPr lang="it-IT"/>
          </a:p>
        </p:txBody>
      </p:sp>
      <p:sp>
        <p:nvSpPr>
          <p:cNvPr id="6" name="Segnaposto numero diapositiva 5"/>
          <p:cNvSpPr>
            <a:spLocks noGrp="1"/>
          </p:cNvSpPr>
          <p:nvPr>
            <p:ph type="sldNum" sz="quarter" idx="12"/>
          </p:nvPr>
        </p:nvSpPr>
        <p:spPr/>
        <p:txBody>
          <a:bodyPr/>
          <a:lstStyle/>
          <a:p>
            <a:pPr>
              <a:defRPr/>
            </a:pPr>
            <a:fld id="{100BA18B-EB65-E140-B84F-9632E534C1E9}" type="slidenum">
              <a:rPr lang="it-IT" smtClean="0"/>
              <a:pPr>
                <a:defRPr/>
              </a:pPr>
              <a:t>‹n.›</a:t>
            </a:fld>
            <a:endParaRPr lang="it-IT" dirty="0"/>
          </a:p>
        </p:txBody>
      </p:sp>
    </p:spTree>
  </p:cSld>
  <p:clrMapOvr>
    <a:masterClrMapping/>
  </p:clrMapOvr>
  <p:hf hdr="0"/>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en-GB"/>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GB"/>
          </a:p>
        </p:txBody>
      </p:sp>
      <p:sp>
        <p:nvSpPr>
          <p:cNvPr id="4" name="Segnaposto data 3"/>
          <p:cNvSpPr>
            <a:spLocks noGrp="1"/>
          </p:cNvSpPr>
          <p:nvPr>
            <p:ph type="dt" sz="half" idx="10"/>
          </p:nvPr>
        </p:nvSpPr>
        <p:spPr/>
        <p:txBody>
          <a:bodyPr/>
          <a:lstStyle/>
          <a:p>
            <a:pPr>
              <a:defRPr/>
            </a:pPr>
            <a:fld id="{60C6723E-3B72-2C40-AE91-57E9D35F6A78}" type="datetime1">
              <a:rPr lang="it-IT" smtClean="0"/>
              <a:pPr>
                <a:defRPr/>
              </a:pPr>
              <a:t>9-07-2018</a:t>
            </a:fld>
            <a:endParaRPr lang="it-IT" dirty="0"/>
          </a:p>
        </p:txBody>
      </p:sp>
      <p:sp>
        <p:nvSpPr>
          <p:cNvPr id="5" name="Segnaposto piè di pagina 4"/>
          <p:cNvSpPr>
            <a:spLocks noGrp="1"/>
          </p:cNvSpPr>
          <p:nvPr>
            <p:ph type="ftr" sz="quarter" idx="11"/>
          </p:nvPr>
        </p:nvSpPr>
        <p:spPr/>
        <p:txBody>
          <a:bodyPr/>
          <a:lstStyle/>
          <a:p>
            <a:pPr>
              <a:defRPr/>
            </a:pPr>
            <a:r>
              <a:rPr lang="it-IT" smtClean="0"/>
              <a:t>Oleg Denisov</a:t>
            </a:r>
            <a:endParaRPr lang="it-IT"/>
          </a:p>
        </p:txBody>
      </p:sp>
      <p:sp>
        <p:nvSpPr>
          <p:cNvPr id="6" name="Segnaposto numero diapositiva 5"/>
          <p:cNvSpPr>
            <a:spLocks noGrp="1"/>
          </p:cNvSpPr>
          <p:nvPr>
            <p:ph type="sldNum" sz="quarter" idx="12"/>
          </p:nvPr>
        </p:nvSpPr>
        <p:spPr/>
        <p:txBody>
          <a:bodyPr/>
          <a:lstStyle/>
          <a:p>
            <a:pPr>
              <a:defRPr/>
            </a:pPr>
            <a:fld id="{CA129FD2-50D4-8F46-A4DA-C7A4782775F7}" type="slidenum">
              <a:rPr lang="it-IT" smtClean="0"/>
              <a:pPr>
                <a:defRPr/>
              </a:pPr>
              <a:t>‹n.›</a:t>
            </a:fld>
            <a:endParaRPr lang="it-IT" dirty="0"/>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en-US" smtClean="0"/>
              <a:t>Fare clic per modificare stile</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Fare clic per modificare gli stili del testo dello schema</a:t>
            </a:r>
          </a:p>
        </p:txBody>
      </p:sp>
      <p:sp>
        <p:nvSpPr>
          <p:cNvPr id="4" name="Segnaposto data 3"/>
          <p:cNvSpPr>
            <a:spLocks noGrp="1"/>
          </p:cNvSpPr>
          <p:nvPr>
            <p:ph type="dt" sz="half" idx="10"/>
          </p:nvPr>
        </p:nvSpPr>
        <p:spPr/>
        <p:txBody>
          <a:bodyPr/>
          <a:lstStyle/>
          <a:p>
            <a:pPr>
              <a:defRPr/>
            </a:pPr>
            <a:fld id="{0F9EBE11-8941-4A43-88FC-83C36FB36507}" type="datetime1">
              <a:rPr lang="it-IT" smtClean="0"/>
              <a:pPr>
                <a:defRPr/>
              </a:pPr>
              <a:t>9-07-2018</a:t>
            </a:fld>
            <a:endParaRPr lang="it-IT" dirty="0"/>
          </a:p>
        </p:txBody>
      </p:sp>
      <p:sp>
        <p:nvSpPr>
          <p:cNvPr id="5" name="Segnaposto piè di pagina 4"/>
          <p:cNvSpPr>
            <a:spLocks noGrp="1"/>
          </p:cNvSpPr>
          <p:nvPr>
            <p:ph type="ftr" sz="quarter" idx="11"/>
          </p:nvPr>
        </p:nvSpPr>
        <p:spPr/>
        <p:txBody>
          <a:bodyPr/>
          <a:lstStyle/>
          <a:p>
            <a:pPr>
              <a:defRPr/>
            </a:pPr>
            <a:r>
              <a:rPr lang="it-IT" smtClean="0"/>
              <a:t>Oleg Denisov</a:t>
            </a:r>
            <a:endParaRPr lang="it-IT"/>
          </a:p>
        </p:txBody>
      </p:sp>
      <p:sp>
        <p:nvSpPr>
          <p:cNvPr id="6" name="Segnaposto numero diapositiva 5"/>
          <p:cNvSpPr>
            <a:spLocks noGrp="1"/>
          </p:cNvSpPr>
          <p:nvPr>
            <p:ph type="sldNum" sz="quarter" idx="12"/>
          </p:nvPr>
        </p:nvSpPr>
        <p:spPr/>
        <p:txBody>
          <a:bodyPr/>
          <a:lstStyle/>
          <a:p>
            <a:pPr>
              <a:defRPr/>
            </a:pPr>
            <a:fld id="{AEC88530-4C18-754B-B3E3-3DC90EFA3AFC}" type="slidenum">
              <a:rPr lang="it-IT" smtClean="0"/>
              <a:pPr>
                <a:defRPr/>
              </a:pPr>
              <a:t>‹n.›</a:t>
            </a:fld>
            <a:endParaRPr lang="it-IT" dirty="0"/>
          </a:p>
        </p:txBody>
      </p:sp>
    </p:spTree>
  </p:cSld>
  <p:clrMapOvr>
    <a:masterClrMapping/>
  </p:clrMapOvr>
  <p:hf hdr="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GB"/>
          </a:p>
        </p:txBody>
      </p:sp>
      <p:sp>
        <p:nvSpPr>
          <p:cNvPr id="5" name="Segnaposto data 4"/>
          <p:cNvSpPr>
            <a:spLocks noGrp="1"/>
          </p:cNvSpPr>
          <p:nvPr>
            <p:ph type="dt" sz="half" idx="10"/>
          </p:nvPr>
        </p:nvSpPr>
        <p:spPr/>
        <p:txBody>
          <a:bodyPr/>
          <a:lstStyle/>
          <a:p>
            <a:pPr>
              <a:defRPr/>
            </a:pPr>
            <a:fld id="{1887F719-0EF9-0B4C-83A8-6EDAE8AD43C5}" type="datetime1">
              <a:rPr lang="it-IT" smtClean="0"/>
              <a:pPr>
                <a:defRPr/>
              </a:pPr>
              <a:t>9-07-2018</a:t>
            </a:fld>
            <a:endParaRPr lang="it-IT" dirty="0"/>
          </a:p>
        </p:txBody>
      </p:sp>
      <p:sp>
        <p:nvSpPr>
          <p:cNvPr id="6" name="Segnaposto piè di pagina 5"/>
          <p:cNvSpPr>
            <a:spLocks noGrp="1"/>
          </p:cNvSpPr>
          <p:nvPr>
            <p:ph type="ftr" sz="quarter" idx="11"/>
          </p:nvPr>
        </p:nvSpPr>
        <p:spPr/>
        <p:txBody>
          <a:bodyPr/>
          <a:lstStyle/>
          <a:p>
            <a:pPr>
              <a:defRPr/>
            </a:pPr>
            <a:r>
              <a:rPr lang="it-IT" smtClean="0"/>
              <a:t>Oleg Denisov</a:t>
            </a:r>
            <a:endParaRPr lang="it-IT"/>
          </a:p>
        </p:txBody>
      </p:sp>
      <p:sp>
        <p:nvSpPr>
          <p:cNvPr id="7" name="Segnaposto numero diapositiva 6"/>
          <p:cNvSpPr>
            <a:spLocks noGrp="1"/>
          </p:cNvSpPr>
          <p:nvPr>
            <p:ph type="sldNum" sz="quarter" idx="12"/>
          </p:nvPr>
        </p:nvSpPr>
        <p:spPr/>
        <p:txBody>
          <a:bodyPr/>
          <a:lstStyle/>
          <a:p>
            <a:pPr>
              <a:defRPr/>
            </a:pPr>
            <a:fld id="{D875B464-4D36-CE49-8296-248A20B91F95}" type="slidenum">
              <a:rPr lang="it-IT" smtClean="0"/>
              <a:pPr>
                <a:defRPr/>
              </a:pPr>
              <a:t>‹n.›</a:t>
            </a:fld>
            <a:endParaRPr lang="it-IT" dirty="0"/>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smtClean="0"/>
              <a:t>Fare clic per modificare stile</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GB"/>
          </a:p>
        </p:txBody>
      </p:sp>
      <p:sp>
        <p:nvSpPr>
          <p:cNvPr id="7" name="Segnaposto data 6"/>
          <p:cNvSpPr>
            <a:spLocks noGrp="1"/>
          </p:cNvSpPr>
          <p:nvPr>
            <p:ph type="dt" sz="half" idx="10"/>
          </p:nvPr>
        </p:nvSpPr>
        <p:spPr/>
        <p:txBody>
          <a:bodyPr/>
          <a:lstStyle/>
          <a:p>
            <a:pPr>
              <a:defRPr/>
            </a:pPr>
            <a:fld id="{63E66DA0-D107-D740-A70F-55C9E3EF4371}" type="datetime1">
              <a:rPr lang="it-IT" smtClean="0"/>
              <a:pPr>
                <a:defRPr/>
              </a:pPr>
              <a:t>9-07-2018</a:t>
            </a:fld>
            <a:endParaRPr lang="it-IT" dirty="0"/>
          </a:p>
        </p:txBody>
      </p:sp>
      <p:sp>
        <p:nvSpPr>
          <p:cNvPr id="8" name="Segnaposto piè di pagina 7"/>
          <p:cNvSpPr>
            <a:spLocks noGrp="1"/>
          </p:cNvSpPr>
          <p:nvPr>
            <p:ph type="ftr" sz="quarter" idx="11"/>
          </p:nvPr>
        </p:nvSpPr>
        <p:spPr/>
        <p:txBody>
          <a:bodyPr/>
          <a:lstStyle/>
          <a:p>
            <a:pPr>
              <a:defRPr/>
            </a:pPr>
            <a:r>
              <a:rPr lang="it-IT" smtClean="0"/>
              <a:t>Oleg Denisov</a:t>
            </a:r>
            <a:endParaRPr lang="it-IT"/>
          </a:p>
        </p:txBody>
      </p:sp>
      <p:sp>
        <p:nvSpPr>
          <p:cNvPr id="9" name="Segnaposto numero diapositiva 8"/>
          <p:cNvSpPr>
            <a:spLocks noGrp="1"/>
          </p:cNvSpPr>
          <p:nvPr>
            <p:ph type="sldNum" sz="quarter" idx="12"/>
          </p:nvPr>
        </p:nvSpPr>
        <p:spPr/>
        <p:txBody>
          <a:bodyPr/>
          <a:lstStyle/>
          <a:p>
            <a:pPr>
              <a:defRPr/>
            </a:pPr>
            <a:fld id="{6FB25D01-FDE0-6140-90C6-0EDDBDB5B0FF}" type="slidenum">
              <a:rPr lang="it-IT" smtClean="0"/>
              <a:pPr>
                <a:defRPr/>
              </a:pPr>
              <a:t>‹n.›</a:t>
            </a:fld>
            <a:endParaRPr lang="it-IT" dirty="0"/>
          </a:p>
        </p:txBody>
      </p:sp>
    </p:spTree>
  </p:cSld>
  <p:clrMapOvr>
    <a:masterClrMapping/>
  </p:clrMapOvr>
  <p:hf hdr="0"/>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en-GB"/>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‹n.›</a:t>
            </a:fld>
            <a:endParaRPr lang="it-IT" dirty="0"/>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a:defRPr/>
            </a:pPr>
            <a:fld id="{50A8061E-0990-D74C-BA20-FBE30BCED20A}" type="datetime1">
              <a:rPr lang="it-IT" smtClean="0"/>
              <a:pPr>
                <a:defRPr/>
              </a:pPr>
              <a:t>9-07-2018</a:t>
            </a:fld>
            <a:endParaRPr lang="it-IT" dirty="0"/>
          </a:p>
        </p:txBody>
      </p:sp>
      <p:sp>
        <p:nvSpPr>
          <p:cNvPr id="3" name="Segnaposto piè di pagina 2"/>
          <p:cNvSpPr>
            <a:spLocks noGrp="1"/>
          </p:cNvSpPr>
          <p:nvPr>
            <p:ph type="ftr" sz="quarter" idx="11"/>
          </p:nvPr>
        </p:nvSpPr>
        <p:spPr/>
        <p:txBody>
          <a:bodyPr/>
          <a:lstStyle/>
          <a:p>
            <a:pPr>
              <a:defRPr/>
            </a:pPr>
            <a:r>
              <a:rPr lang="it-IT" smtClean="0"/>
              <a:t>Oleg Denisov</a:t>
            </a:r>
            <a:endParaRPr lang="it-IT"/>
          </a:p>
        </p:txBody>
      </p:sp>
      <p:sp>
        <p:nvSpPr>
          <p:cNvPr id="4" name="Segnaposto numero diapositiva 3"/>
          <p:cNvSpPr>
            <a:spLocks noGrp="1"/>
          </p:cNvSpPr>
          <p:nvPr>
            <p:ph type="sldNum" sz="quarter" idx="12"/>
          </p:nvPr>
        </p:nvSpPr>
        <p:spPr/>
        <p:txBody>
          <a:bodyPr/>
          <a:lstStyle/>
          <a:p>
            <a:pPr>
              <a:defRPr/>
            </a:pPr>
            <a:fld id="{0BB0C87B-A63A-E045-A02E-92A09D9520FD}" type="slidenum">
              <a:rPr lang="it-IT" smtClean="0"/>
              <a:pPr>
                <a:defRPr/>
              </a:pPr>
              <a:t>‹n.›</a:t>
            </a:fld>
            <a:endParaRPr lang="it-IT" dirty="0"/>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en-US" smtClean="0"/>
              <a:t>Fare clic per modificare stile</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4"/>
          <p:cNvSpPr>
            <a:spLocks noGrp="1"/>
          </p:cNvSpPr>
          <p:nvPr>
            <p:ph type="dt" sz="half" idx="10"/>
          </p:nvPr>
        </p:nvSpPr>
        <p:spPr/>
        <p:txBody>
          <a:bodyPr/>
          <a:lstStyle/>
          <a:p>
            <a:pPr>
              <a:defRPr/>
            </a:pPr>
            <a:fld id="{3FC39BE7-57C1-6B4B-A59A-DE6A771893E8}" type="datetime1">
              <a:rPr lang="it-IT" smtClean="0"/>
              <a:pPr>
                <a:defRPr/>
              </a:pPr>
              <a:t>9-07-2018</a:t>
            </a:fld>
            <a:endParaRPr lang="it-IT" dirty="0"/>
          </a:p>
        </p:txBody>
      </p:sp>
      <p:sp>
        <p:nvSpPr>
          <p:cNvPr id="6" name="Segnaposto piè di pagina 5"/>
          <p:cNvSpPr>
            <a:spLocks noGrp="1"/>
          </p:cNvSpPr>
          <p:nvPr>
            <p:ph type="ftr" sz="quarter" idx="11"/>
          </p:nvPr>
        </p:nvSpPr>
        <p:spPr/>
        <p:txBody>
          <a:bodyPr/>
          <a:lstStyle/>
          <a:p>
            <a:pPr>
              <a:defRPr/>
            </a:pPr>
            <a:r>
              <a:rPr lang="it-IT" smtClean="0"/>
              <a:t>Oleg Denisov</a:t>
            </a:r>
            <a:endParaRPr lang="it-IT"/>
          </a:p>
        </p:txBody>
      </p:sp>
      <p:sp>
        <p:nvSpPr>
          <p:cNvPr id="7" name="Segnaposto numero diapositiva 6"/>
          <p:cNvSpPr>
            <a:spLocks noGrp="1"/>
          </p:cNvSpPr>
          <p:nvPr>
            <p:ph type="sldNum" sz="quarter" idx="12"/>
          </p:nvPr>
        </p:nvSpPr>
        <p:spPr/>
        <p:txBody>
          <a:bodyPr/>
          <a:lstStyle/>
          <a:p>
            <a:pPr>
              <a:defRPr/>
            </a:pPr>
            <a:fld id="{0F5DFB70-BC3A-7D45-988F-0F4B9A93DB33}" type="slidenum">
              <a:rPr lang="it-IT" smtClean="0"/>
              <a:pPr>
                <a:defRPr/>
              </a:pPr>
              <a:t>‹n.›</a:t>
            </a:fld>
            <a:endParaRPr lang="it-IT" dirty="0"/>
          </a:p>
        </p:txBody>
      </p:sp>
    </p:spTree>
  </p:cSld>
  <p:clrMapOvr>
    <a:masterClrMapping/>
  </p:clrMapOvr>
  <p:hf hdr="0"/>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smtClean="0"/>
              <a:t>Fare clic per modificare stile</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Fare clic sull'icona per inserire un'immagine</a:t>
            </a:r>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4"/>
          <p:cNvSpPr>
            <a:spLocks noGrp="1"/>
          </p:cNvSpPr>
          <p:nvPr>
            <p:ph type="dt" sz="half" idx="10"/>
          </p:nvPr>
        </p:nvSpPr>
        <p:spPr/>
        <p:txBody>
          <a:bodyPr/>
          <a:lstStyle/>
          <a:p>
            <a:pPr>
              <a:defRPr/>
            </a:pPr>
            <a:fld id="{A7D096EA-44EF-604E-A6EE-010AD25A1275}" type="datetime1">
              <a:rPr lang="it-IT" smtClean="0"/>
              <a:pPr>
                <a:defRPr/>
              </a:pPr>
              <a:t>9-07-2018</a:t>
            </a:fld>
            <a:endParaRPr lang="it-IT" dirty="0"/>
          </a:p>
        </p:txBody>
      </p:sp>
      <p:sp>
        <p:nvSpPr>
          <p:cNvPr id="6" name="Segnaposto piè di pagina 5"/>
          <p:cNvSpPr>
            <a:spLocks noGrp="1"/>
          </p:cNvSpPr>
          <p:nvPr>
            <p:ph type="ftr" sz="quarter" idx="11"/>
          </p:nvPr>
        </p:nvSpPr>
        <p:spPr/>
        <p:txBody>
          <a:bodyPr/>
          <a:lstStyle/>
          <a:p>
            <a:pPr>
              <a:defRPr/>
            </a:pPr>
            <a:r>
              <a:rPr lang="it-IT" smtClean="0"/>
              <a:t>Oleg Denisov</a:t>
            </a:r>
            <a:endParaRPr lang="it-IT"/>
          </a:p>
        </p:txBody>
      </p:sp>
      <p:sp>
        <p:nvSpPr>
          <p:cNvPr id="7" name="Segnaposto numero diapositiva 6"/>
          <p:cNvSpPr>
            <a:spLocks noGrp="1"/>
          </p:cNvSpPr>
          <p:nvPr>
            <p:ph type="sldNum" sz="quarter" idx="12"/>
          </p:nvPr>
        </p:nvSpPr>
        <p:spPr/>
        <p:txBody>
          <a:bodyPr/>
          <a:lstStyle/>
          <a:p>
            <a:pPr>
              <a:defRPr/>
            </a:pPr>
            <a:fld id="{A855B48D-3986-E445-BFA3-FD122F95F3FB}" type="slidenum">
              <a:rPr lang="it-IT" smtClean="0"/>
              <a:pPr>
                <a:defRPr/>
              </a:pPr>
              <a:t>‹n.›</a:t>
            </a:fld>
            <a:endParaRPr lang="it-IT" dirty="0"/>
          </a:p>
        </p:txBody>
      </p:sp>
    </p:spTree>
  </p:cSld>
  <p:clrMapOvr>
    <a:masterClrMapping/>
  </p:clrMapOvr>
  <p:hf hdr="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df"/><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Fare clic per modificare stile</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22B70F6-1A64-6D45-B543-F9AAC8BBA495}" type="datetime1">
              <a:rPr lang="it-IT" smtClean="0"/>
              <a:pPr>
                <a:defRPr/>
              </a:pPr>
              <a:t>9-07-2018</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it-IT" smtClean="0"/>
              <a:t>Oleg Denisov</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952F796-BEDE-A84E-9284-FF869FF800DA}" type="slidenum">
              <a:rPr lang="it-IT" smtClean="0"/>
              <a:pPr>
                <a:defRPr/>
              </a:pPr>
              <a:t>‹n.›</a:t>
            </a:fld>
            <a:endParaRPr lang="it-IT" dirty="0"/>
          </a:p>
        </p:txBody>
      </p:sp>
      <p:pic>
        <p:nvPicPr>
          <p:cNvPr id="7" name="Immagine 6" descr="cern.jpg"/>
          <p:cNvPicPr>
            <a:picLocks noChangeAspect="1"/>
          </p:cNvPicPr>
          <p:nvPr/>
        </p:nvPicPr>
        <p:blipFill>
          <a:blip r:embed="rId14"/>
          <a:stretch>
            <a:fillRect/>
          </a:stretch>
        </p:blipFill>
        <p:spPr>
          <a:xfrm>
            <a:off x="1" y="1"/>
            <a:ext cx="955864" cy="955864"/>
          </a:xfrm>
          <a:prstGeom prst="rect">
            <a:avLst/>
          </a:prstGeom>
        </p:spPr>
      </p:pic>
      <p:pic>
        <p:nvPicPr>
          <p:cNvPr id="8" name="Immagine 7" descr="compass_logo.eps"/>
          <p:cNvPicPr>
            <a:picLocks noChangeAspect="1"/>
          </p:cNvPicPr>
          <p:nvPr/>
        </p:nvPicPr>
        <mc:AlternateContent xmlns:ma="http://schemas.microsoft.com/office/mac/drawingml/2008/main">
          <mc:Choice Requires="ma">
            <p:blipFill>
              <a:blip r:embed="rId15"/>
              <a:stretch>
                <a:fillRect/>
              </a:stretch>
            </p:blipFill>
          </mc:Choice>
          <mc:Fallback xmlns:ma="http://schemas.microsoft.com/office/mac/drawingml/2008/main" xmlns="" xmlns:a="http://schemas.openxmlformats.org/drawingml/2006/main" xmlns:r="http://schemas.openxmlformats.org/officeDocument/2006/relationships" xmlns:p="http://schemas.openxmlformats.org/presentationml/2006/main" xmlns:mc="http://schemas.openxmlformats.org/markup-compatibility/2006" xmlns:mv="urn:schemas-microsoft-com:mac:vml">
            <p:blipFill>
              <a:blip r:embed="rId16"/>
              <a:stretch>
                <a:fillRect/>
              </a:stretch>
            </p:blipFill>
          </mc:Fallback>
        </mc:AlternateContent>
        <p:spPr>
          <a:xfrm>
            <a:off x="8188135" y="2"/>
            <a:ext cx="955863" cy="955863"/>
          </a:xfrm>
          <a:prstGeom prst="rect">
            <a:avLst/>
          </a:prstGeom>
          <a:effectLst>
            <a:outerShdw blurRad="50800" dist="88900" dir="2700000" algn="tl" rotWithShape="0">
              <a:srgbClr val="000000">
                <a:alpha val="43000"/>
              </a:srgbClr>
            </a:outerShdw>
          </a:effectLst>
        </p:spPr>
      </p:pic>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pbc.web.cern.ch/" TargetMode="External"/><Relationship Id="rId4" Type="http://schemas.openxmlformats.org/officeDocument/2006/relationships/hyperlink" Target="http://iwhss17.to.infn.it/"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df"/><Relationship Id="rId5" Type="http://schemas.openxmlformats.org/officeDocument/2006/relationships/image" Target="../media/image42.png"/><Relationship Id="rId6" Type="http://schemas.openxmlformats.org/officeDocument/2006/relationships/image" Target="../media/image42.pdf"/><Relationship Id="rId7" Type="http://schemas.openxmlformats.org/officeDocument/2006/relationships/image" Target="../media/image441.png"/><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hyperlink" Target="http://dx.doi.org/10.1103/PhysRevLett.117.091103"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png"/><Relationship Id="rId3"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6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df"/><Relationship Id="rId7" Type="http://schemas.openxmlformats.org/officeDocument/2006/relationships/image" Target="../media/image80.png"/><Relationship Id="rId8" Type="http://schemas.openxmlformats.org/officeDocument/2006/relationships/hyperlink" Target="http://arxiv.org/abs/1707.01796" TargetMode="External"/><Relationship Id="rId1" Type="http://schemas.openxmlformats.org/officeDocument/2006/relationships/slideLayout" Target="../slideLayouts/slideLayout6.xml"/><Relationship Id="rId2" Type="http://schemas.openxmlformats.org/officeDocument/2006/relationships/image" Target="../media/image73.pd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png"/><Relationship Id="rId3"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arxiv.org/abs/1802.00584" TargetMode="External"/><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hyperlink" Target="http://wwwcompass.cern.ch/compass/publications/papers/locked/journal/2017_plb767_133.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6.pdf"/><Relationship Id="rId4" Type="http://schemas.openxmlformats.org/officeDocument/2006/relationships/image" Target="../media/image911.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hyperlink" Target="https://arxiv.org/abs/1802.02739" TargetMode="External"/><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hyperlink" Target="http://wwwcompass.cern.ch/compass/publications/papers/locked/journal/2017_prl119_112002.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hyperlink" Target="http://wwwcompass.cern.ch/compass/publications/papers/locked/journal/2017_prd095_032004.pdf" TargetMode="External"/><Relationship Id="rId4" Type="http://schemas.openxmlformats.org/officeDocument/2006/relationships/hyperlink" Target="http://arxiv.org/abs/arXiv:1802.05913" TargetMode="External"/><Relationship Id="rId5"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wwwcompass.cern.ch/compass/publications/papers/locked/journal/2017_epjc_77_209.pdf" TargetMode="External"/><Relationship Id="rId4" Type="http://schemas.openxmlformats.org/officeDocument/2006/relationships/hyperlink" Target="http://wwwcompass.cern.ch/compass/publications/papers/locked/journal/2017_plb767_133.pdf" TargetMode="External"/><Relationship Id="rId5" Type="http://schemas.openxmlformats.org/officeDocument/2006/relationships/hyperlink" Target="http://arxiv.org/abs/1802.00584" TargetMode="External"/><Relationship Id="rId6" Type="http://schemas.openxmlformats.org/officeDocument/2006/relationships/image" Target="../media/image9.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hyperlink" Target="http://wwwcompass.cern.ch/compass/publications/papers/locked/journal/2017_plb769_034.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s://arxiv.org/abs/1802.02739" TargetMode="External"/><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hyperlink" Target="http://wwwcompass.cern.ch/compass/publications/papers/locked/journal/2017_prl119_112002.pdf" TargetMode="External"/><Relationship Id="rId1" Type="http://schemas.openxmlformats.org/officeDocument/2006/relationships/slideLayout" Target="../slideLayouts/slideLayout6.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 name="Immagine 3" descr="_MG_8755.JPG"/>
          <p:cNvPicPr>
            <a:picLocks noChangeAspect="1"/>
          </p:cNvPicPr>
          <p:nvPr/>
        </p:nvPicPr>
        <p:blipFill>
          <a:blip r:embed="rId2">
            <a:alphaModFix/>
          </a:blip>
          <a:stretch>
            <a:fillRect/>
          </a:stretch>
        </p:blipFill>
        <p:spPr>
          <a:xfrm>
            <a:off x="-2" y="838200"/>
            <a:ext cx="9144002" cy="6019800"/>
          </a:xfrm>
          <a:prstGeom prst="rect">
            <a:avLst/>
          </a:prstGeom>
        </p:spPr>
      </p:pic>
      <p:sp>
        <p:nvSpPr>
          <p:cNvPr id="5" name="Rectangle 5"/>
          <p:cNvSpPr/>
          <p:nvPr/>
        </p:nvSpPr>
        <p:spPr>
          <a:xfrm>
            <a:off x="1524000" y="1143000"/>
            <a:ext cx="6237514" cy="954107"/>
          </a:xfrm>
          <a:prstGeom prst="rect">
            <a:avLst/>
          </a:prstGeom>
        </p:spPr>
        <p:txBody>
          <a:bodyPr wrap="square">
            <a:spAutoFit/>
          </a:bodyPr>
          <a:lstStyle/>
          <a:p>
            <a:pPr algn="ctr"/>
            <a:r>
              <a:rPr lang="en-GB" sz="2800" dirty="0" smtClean="0">
                <a:solidFill>
                  <a:schemeClr val="bg1"/>
                </a:solidFill>
                <a:latin typeface="+mj-lt"/>
                <a:ea typeface="+mj-ea"/>
                <a:cs typeface="+mj-cs"/>
              </a:rPr>
              <a:t>COMPASS </a:t>
            </a:r>
            <a:r>
              <a:rPr lang="it-IT" sz="2800" dirty="0" smtClean="0">
                <a:solidFill>
                  <a:schemeClr val="bg1"/>
                </a:solidFill>
                <a:latin typeface="+mj-lt"/>
                <a:ea typeface="+mj-ea"/>
                <a:cs typeface="+mj-cs"/>
                <a:sym typeface="Wingdings"/>
              </a:rPr>
              <a:t> </a:t>
            </a:r>
            <a:r>
              <a:rPr lang="en-GB" sz="2800" dirty="0" smtClean="0">
                <a:solidFill>
                  <a:schemeClr val="bg1"/>
                </a:solidFill>
                <a:latin typeface="+mj-lt"/>
                <a:ea typeface="+mj-ea"/>
                <a:cs typeface="+mj-cs"/>
                <a:sym typeface="Wingdings"/>
              </a:rPr>
              <a:t>A New</a:t>
            </a:r>
            <a:r>
              <a:rPr lang="en-GB" sz="2800" dirty="0" smtClean="0">
                <a:solidFill>
                  <a:schemeClr val="bg1"/>
                </a:solidFill>
                <a:latin typeface="+mj-lt"/>
                <a:ea typeface="+mj-ea"/>
                <a:cs typeface="+mj-cs"/>
              </a:rPr>
              <a:t> QCD facility at SPS (CERN) M2 beam line</a:t>
            </a:r>
          </a:p>
        </p:txBody>
      </p:sp>
      <p:sp>
        <p:nvSpPr>
          <p:cNvPr id="6" name="CasellaDiTesto 5"/>
          <p:cNvSpPr txBox="1"/>
          <p:nvPr/>
        </p:nvSpPr>
        <p:spPr>
          <a:xfrm>
            <a:off x="5486400" y="6400800"/>
            <a:ext cx="3596770" cy="369332"/>
          </a:xfrm>
          <a:prstGeom prst="rect">
            <a:avLst/>
          </a:prstGeom>
          <a:noFill/>
          <a:ln>
            <a:noFill/>
          </a:ln>
        </p:spPr>
        <p:txBody>
          <a:bodyPr wrap="none" rtlCol="0">
            <a:spAutoFit/>
          </a:bodyPr>
          <a:lstStyle/>
          <a:p>
            <a:r>
              <a:rPr lang="en-GB" sz="1800" dirty="0" smtClean="0">
                <a:solidFill>
                  <a:schemeClr val="bg1"/>
                </a:solidFill>
              </a:rPr>
              <a:t>Oleg Denisov CERN/INFN-Torino</a:t>
            </a:r>
            <a:endParaRPr lang="en-GB" sz="1800" dirty="0">
              <a:solidFill>
                <a:schemeClr val="bg1"/>
              </a:solidFill>
            </a:endParaRPr>
          </a:p>
        </p:txBody>
      </p:sp>
      <p:pic>
        <p:nvPicPr>
          <p:cNvPr id="7" name="Immagine 6"/>
          <p:cNvPicPr>
            <a:picLocks noChangeAspect="1"/>
          </p:cNvPicPr>
          <p:nvPr/>
        </p:nvPicPr>
        <p:blipFill>
          <a:blip r:embed="rId3"/>
          <a:stretch>
            <a:fillRect/>
          </a:stretch>
        </p:blipFill>
        <p:spPr>
          <a:xfrm>
            <a:off x="1371600" y="0"/>
            <a:ext cx="6248400" cy="882506"/>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52400"/>
            <a:ext cx="7315200" cy="533400"/>
          </a:xfrm>
        </p:spPr>
        <p:txBody>
          <a:bodyPr>
            <a:normAutofit fontScale="90000"/>
          </a:bodyPr>
          <a:lstStyle/>
          <a:p>
            <a:r>
              <a:rPr lang="en-GB" sz="3200" dirty="0" smtClean="0">
                <a:solidFill>
                  <a:srgbClr val="000090"/>
                </a:solidFill>
              </a:rPr>
              <a:t>QCD Preamble</a:t>
            </a:r>
            <a:endParaRPr lang="en-GB" sz="32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10</a:t>
            </a:fld>
            <a:endParaRPr lang="it-IT" dirty="0"/>
          </a:p>
        </p:txBody>
      </p:sp>
      <p:pic>
        <p:nvPicPr>
          <p:cNvPr id="7" name="Immagine 6"/>
          <p:cNvPicPr>
            <a:picLocks noChangeAspect="1"/>
          </p:cNvPicPr>
          <p:nvPr/>
        </p:nvPicPr>
        <p:blipFill>
          <a:blip r:embed="rId2"/>
          <a:stretch>
            <a:fillRect/>
          </a:stretch>
        </p:blipFill>
        <p:spPr>
          <a:xfrm>
            <a:off x="609600" y="930213"/>
            <a:ext cx="8005825" cy="592778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AB682B79-B23E-4800-8FBC-B5CCC854F11B}" type="datetime1">
              <a:rPr lang="en-GB" smtClean="0"/>
              <a:pPr>
                <a:defRPr/>
              </a:pPr>
              <a:t>9-07-2018</a:t>
            </a:fld>
            <a:endParaRPr lang="it-IT" dirty="0"/>
          </a:p>
        </p:txBody>
      </p:sp>
      <p:sp>
        <p:nvSpPr>
          <p:cNvPr id="5" name="Footer Placeholder 4"/>
          <p:cNvSpPr>
            <a:spLocks noGrp="1"/>
          </p:cNvSpPr>
          <p:nvPr>
            <p:ph type="ftr" sz="quarter" idx="11"/>
          </p:nvPr>
        </p:nvSpPr>
        <p:spPr/>
        <p:txBody>
          <a:bodyPr/>
          <a:lstStyle/>
          <a:p>
            <a:pPr>
              <a:defRPr/>
            </a:pPr>
            <a:r>
              <a:rPr lang="it-IT" dirty="0" smtClean="0"/>
              <a:t>Oleg Denisov</a:t>
            </a:r>
          </a:p>
        </p:txBody>
      </p:sp>
      <p:sp>
        <p:nvSpPr>
          <p:cNvPr id="6" name="Slide Number Placeholder 5"/>
          <p:cNvSpPr>
            <a:spLocks noGrp="1"/>
          </p:cNvSpPr>
          <p:nvPr>
            <p:ph type="sldNum" sz="quarter" idx="12"/>
          </p:nvPr>
        </p:nvSpPr>
        <p:spPr/>
        <p:txBody>
          <a:bodyPr/>
          <a:lstStyle/>
          <a:p>
            <a:pPr>
              <a:defRPr/>
            </a:pPr>
            <a:fld id="{CA129FD2-50D4-8F46-A4DA-C7A4782775F7}" type="slidenum">
              <a:rPr lang="it-IT" smtClean="0"/>
              <a:pPr>
                <a:defRPr/>
              </a:pPr>
              <a:t>11</a:t>
            </a:fld>
            <a:endParaRPr lang="it-IT" dirty="0"/>
          </a:p>
        </p:txBody>
      </p:sp>
      <p:sp>
        <p:nvSpPr>
          <p:cNvPr id="15" name="Rettangolo 14"/>
          <p:cNvSpPr/>
          <p:nvPr/>
        </p:nvSpPr>
        <p:spPr>
          <a:xfrm>
            <a:off x="1219200" y="152400"/>
            <a:ext cx="7086600" cy="400110"/>
          </a:xfrm>
          <a:prstGeom prst="rect">
            <a:avLst/>
          </a:prstGeom>
        </p:spPr>
        <p:txBody>
          <a:bodyPr wrap="square">
            <a:spAutoFit/>
          </a:bodyPr>
          <a:lstStyle/>
          <a:p>
            <a:pPr marL="514350" indent="-514350" algn="ctr"/>
            <a:r>
              <a:rPr lang="en-GB" sz="2000" dirty="0" smtClean="0">
                <a:solidFill>
                  <a:srgbClr val="000090"/>
                </a:solidFill>
              </a:rPr>
              <a:t>M2 Fixed Target QCD Facility Beyond 2020  I</a:t>
            </a:r>
          </a:p>
        </p:txBody>
      </p:sp>
      <p:pic>
        <p:nvPicPr>
          <p:cNvPr id="9" name="Immagine 8"/>
          <p:cNvPicPr>
            <a:picLocks noChangeAspect="1"/>
          </p:cNvPicPr>
          <p:nvPr/>
        </p:nvPicPr>
        <p:blipFill>
          <a:blip r:embed="rId3"/>
          <a:stretch>
            <a:fillRect/>
          </a:stretch>
        </p:blipFill>
        <p:spPr>
          <a:xfrm>
            <a:off x="228600" y="914400"/>
            <a:ext cx="8686800" cy="2933662"/>
          </a:xfrm>
          <a:prstGeom prst="rect">
            <a:avLst/>
          </a:prstGeom>
        </p:spPr>
      </p:pic>
      <p:sp>
        <p:nvSpPr>
          <p:cNvPr id="10" name="CasellaDiTesto 9"/>
          <p:cNvSpPr txBox="1"/>
          <p:nvPr/>
        </p:nvSpPr>
        <p:spPr>
          <a:xfrm>
            <a:off x="0" y="3303924"/>
            <a:ext cx="9144000" cy="2954655"/>
          </a:xfrm>
          <a:prstGeom prst="rect">
            <a:avLst/>
          </a:prstGeom>
          <a:solidFill>
            <a:schemeClr val="bg1"/>
          </a:solidFill>
        </p:spPr>
        <p:txBody>
          <a:bodyPr wrap="square" rtlCol="0">
            <a:spAutoFit/>
          </a:bodyPr>
          <a:lstStyle/>
          <a:p>
            <a:r>
              <a:rPr lang="en-GB" sz="1800" dirty="0" smtClean="0">
                <a:solidFill>
                  <a:srgbClr val="000090"/>
                </a:solidFill>
                <a:latin typeface="+mj-lt"/>
              </a:rPr>
              <a:t>- </a:t>
            </a:r>
            <a:r>
              <a:rPr lang="en-GB" sz="1600" dirty="0" smtClean="0">
                <a:solidFill>
                  <a:srgbClr val="000090"/>
                </a:solidFill>
                <a:latin typeface="+mj-lt"/>
              </a:rPr>
              <a:t>Good attendance (&gt;100 physicists), large interest</a:t>
            </a:r>
          </a:p>
          <a:p>
            <a:pPr>
              <a:buFontTx/>
              <a:buChar char="-"/>
            </a:pPr>
            <a:r>
              <a:rPr lang="en-GB" sz="1600" dirty="0" smtClean="0">
                <a:solidFill>
                  <a:srgbClr val="000090"/>
                </a:solidFill>
                <a:latin typeface="+mj-lt"/>
              </a:rPr>
              <a:t> 11 “outside” review talks – Jefferson Lab, RHIC, </a:t>
            </a:r>
            <a:r>
              <a:rPr lang="en-GB" sz="1600" dirty="0" err="1" smtClean="0">
                <a:solidFill>
                  <a:srgbClr val="000090"/>
                </a:solidFill>
                <a:latin typeface="+mj-lt"/>
              </a:rPr>
              <a:t>Fermilab</a:t>
            </a:r>
            <a:r>
              <a:rPr lang="en-GB" sz="1600" dirty="0" smtClean="0">
                <a:solidFill>
                  <a:srgbClr val="000090"/>
                </a:solidFill>
                <a:latin typeface="+mj-lt"/>
              </a:rPr>
              <a:t>, KEK (Japan) BEPC II (IHEP, Beijing),  NICA (JINR, Dubna), CERN (After, </a:t>
            </a:r>
            <a:r>
              <a:rPr lang="en-GB" sz="1600" dirty="0" err="1" smtClean="0">
                <a:solidFill>
                  <a:srgbClr val="000090"/>
                </a:solidFill>
                <a:latin typeface="+mj-lt"/>
              </a:rPr>
              <a:t>LHCb</a:t>
            </a:r>
            <a:r>
              <a:rPr lang="en-GB" sz="1600" dirty="0" smtClean="0">
                <a:solidFill>
                  <a:srgbClr val="000090"/>
                </a:solidFill>
                <a:latin typeface="+mj-lt"/>
              </a:rPr>
              <a:t>), GSI (Panda), J-PARC (Japan), EIC – China;</a:t>
            </a:r>
          </a:p>
          <a:p>
            <a:pPr>
              <a:buFontTx/>
              <a:buChar char="-"/>
            </a:pPr>
            <a:r>
              <a:rPr lang="en-GB" sz="1600" dirty="0" smtClean="0">
                <a:solidFill>
                  <a:srgbClr val="000090"/>
                </a:solidFill>
                <a:latin typeface="+mj-lt"/>
              </a:rPr>
              <a:t> 7 COMPASS talks (chronol.) – SIDIS, GPDs, </a:t>
            </a:r>
            <a:r>
              <a:rPr lang="en-GB" sz="1600" dirty="0" err="1" smtClean="0">
                <a:solidFill>
                  <a:srgbClr val="000090"/>
                </a:solidFill>
                <a:latin typeface="+mj-lt"/>
              </a:rPr>
              <a:t>Chiral</a:t>
            </a:r>
            <a:r>
              <a:rPr lang="en-GB" sz="1600" dirty="0" smtClean="0">
                <a:solidFill>
                  <a:srgbClr val="000090"/>
                </a:solidFill>
                <a:latin typeface="+mj-lt"/>
              </a:rPr>
              <a:t> Dynamics, astrophysics (dark matter), Drell-Yan, hadron spectroscopy;</a:t>
            </a:r>
          </a:p>
          <a:p>
            <a:pPr>
              <a:buFontTx/>
              <a:buChar char="-"/>
            </a:pPr>
            <a:r>
              <a:rPr lang="en-GB" sz="1600" dirty="0" smtClean="0">
                <a:solidFill>
                  <a:srgbClr val="000090"/>
                </a:solidFill>
                <a:latin typeface="+mj-lt"/>
              </a:rPr>
              <a:t> 2 “round-table”-like discussions on possible future with hadron and muon beams; </a:t>
            </a:r>
          </a:p>
          <a:p>
            <a:pPr>
              <a:buFontTx/>
              <a:buChar char="-"/>
            </a:pPr>
            <a:r>
              <a:rPr lang="en-GB" sz="1600" dirty="0" smtClean="0">
                <a:solidFill>
                  <a:srgbClr val="FF0000"/>
                </a:solidFill>
                <a:latin typeface="+mj-lt"/>
              </a:rPr>
              <a:t> </a:t>
            </a:r>
            <a:r>
              <a:rPr lang="en-GB" sz="1800" dirty="0" smtClean="0">
                <a:solidFill>
                  <a:srgbClr val="FF0000"/>
                </a:solidFill>
                <a:latin typeface="+mj-lt"/>
              </a:rPr>
              <a:t>Outcome of the Workshop:</a:t>
            </a:r>
          </a:p>
          <a:p>
            <a:pPr lvl="1">
              <a:buFontTx/>
              <a:buChar char="-"/>
            </a:pPr>
            <a:r>
              <a:rPr lang="en-GB" sz="1800" dirty="0" smtClean="0">
                <a:solidFill>
                  <a:srgbClr val="FF0000"/>
                </a:solidFill>
                <a:latin typeface="+mj-lt"/>
              </a:rPr>
              <a:t> </a:t>
            </a:r>
            <a:r>
              <a:rPr lang="en-GB" sz="1800" b="1" dirty="0" smtClean="0">
                <a:solidFill>
                  <a:srgbClr val="FF0000"/>
                </a:solidFill>
                <a:latin typeface="+mj-lt"/>
              </a:rPr>
              <a:t>RF Separated antiproton/</a:t>
            </a:r>
            <a:r>
              <a:rPr lang="en-GB" sz="1800" b="1" dirty="0" err="1" smtClean="0">
                <a:solidFill>
                  <a:srgbClr val="FF0000"/>
                </a:solidFill>
                <a:latin typeface="+mj-lt"/>
              </a:rPr>
              <a:t>kaon</a:t>
            </a:r>
            <a:r>
              <a:rPr lang="en-GB" sz="1800" b="1" dirty="0" smtClean="0">
                <a:solidFill>
                  <a:srgbClr val="FF0000"/>
                </a:solidFill>
                <a:latin typeface="+mj-lt"/>
              </a:rPr>
              <a:t> beam would provide a unique opportunity for future fixed target COMPASS-like program at CERN</a:t>
            </a:r>
          </a:p>
          <a:p>
            <a:pPr lvl="1">
              <a:buFontTx/>
              <a:buChar char="-"/>
            </a:pPr>
            <a:r>
              <a:rPr lang="en-GB" sz="1800" dirty="0" smtClean="0">
                <a:solidFill>
                  <a:srgbClr val="FF0000"/>
                </a:solidFill>
                <a:latin typeface="+mj-lt"/>
              </a:rPr>
              <a:t> </a:t>
            </a:r>
            <a:r>
              <a:rPr lang="en-GB" sz="1600" b="1" dirty="0" smtClean="0">
                <a:solidFill>
                  <a:srgbClr val="FF0000"/>
                </a:solidFill>
                <a:latin typeface="+mj-lt"/>
              </a:rPr>
              <a:t>Existing  muon and hadron beam allows to extend current COMPASS program by doing unique or first class measurements of exclusive processes, SIDIS and Drell-Yan </a:t>
            </a:r>
            <a:endParaRPr lang="en-GB" sz="1800" b="1" dirty="0" smtClean="0">
              <a:solidFill>
                <a:srgbClr val="FF0000"/>
              </a:solidFill>
              <a:latin typeface="+mj-l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17616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AB682B79-B23E-4800-8FBC-B5CCC854F11B}" type="datetime1">
              <a:rPr lang="en-GB" smtClean="0"/>
              <a:pPr>
                <a:defRPr/>
              </a:pPr>
              <a:t>9-07-2018</a:t>
            </a:fld>
            <a:endParaRPr lang="it-IT" dirty="0"/>
          </a:p>
        </p:txBody>
      </p:sp>
      <p:sp>
        <p:nvSpPr>
          <p:cNvPr id="5" name="Footer Placeholder 4"/>
          <p:cNvSpPr>
            <a:spLocks noGrp="1"/>
          </p:cNvSpPr>
          <p:nvPr>
            <p:ph type="ftr" sz="quarter" idx="11"/>
          </p:nvPr>
        </p:nvSpPr>
        <p:spPr/>
        <p:txBody>
          <a:bodyPr/>
          <a:lstStyle/>
          <a:p>
            <a:pPr>
              <a:defRPr/>
            </a:pPr>
            <a:r>
              <a:rPr lang="it-IT" dirty="0" smtClean="0"/>
              <a:t>Oleg Denisov</a:t>
            </a:r>
          </a:p>
        </p:txBody>
      </p:sp>
      <p:sp>
        <p:nvSpPr>
          <p:cNvPr id="6" name="Slide Number Placeholder 5"/>
          <p:cNvSpPr>
            <a:spLocks noGrp="1"/>
          </p:cNvSpPr>
          <p:nvPr>
            <p:ph type="sldNum" sz="quarter" idx="12"/>
          </p:nvPr>
        </p:nvSpPr>
        <p:spPr/>
        <p:txBody>
          <a:bodyPr/>
          <a:lstStyle/>
          <a:p>
            <a:pPr>
              <a:defRPr/>
            </a:pPr>
            <a:fld id="{CA129FD2-50D4-8F46-A4DA-C7A4782775F7}" type="slidenum">
              <a:rPr lang="it-IT" smtClean="0"/>
              <a:pPr>
                <a:defRPr/>
              </a:pPr>
              <a:t>12</a:t>
            </a:fld>
            <a:endParaRPr lang="it-IT" dirty="0"/>
          </a:p>
        </p:txBody>
      </p:sp>
      <p:sp>
        <p:nvSpPr>
          <p:cNvPr id="15" name="Rettangolo 14"/>
          <p:cNvSpPr/>
          <p:nvPr/>
        </p:nvSpPr>
        <p:spPr>
          <a:xfrm>
            <a:off x="1828800" y="152400"/>
            <a:ext cx="5791200" cy="400110"/>
          </a:xfrm>
          <a:prstGeom prst="rect">
            <a:avLst/>
          </a:prstGeom>
        </p:spPr>
        <p:txBody>
          <a:bodyPr wrap="square">
            <a:spAutoFit/>
          </a:bodyPr>
          <a:lstStyle/>
          <a:p>
            <a:pPr marL="514350" indent="-514350" algn="ctr"/>
            <a:r>
              <a:rPr lang="en-GB" sz="2000" dirty="0" smtClean="0">
                <a:solidFill>
                  <a:srgbClr val="000090"/>
                </a:solidFill>
              </a:rPr>
              <a:t>M2 Fixed Target QCD Facility Beyond 2020  II</a:t>
            </a:r>
          </a:p>
        </p:txBody>
      </p:sp>
      <p:sp>
        <p:nvSpPr>
          <p:cNvPr id="7" name="Rettangolo 6"/>
          <p:cNvSpPr/>
          <p:nvPr/>
        </p:nvSpPr>
        <p:spPr>
          <a:xfrm>
            <a:off x="304800" y="1143000"/>
            <a:ext cx="8305800" cy="1200329"/>
          </a:xfrm>
          <a:prstGeom prst="rect">
            <a:avLst/>
          </a:prstGeom>
        </p:spPr>
        <p:txBody>
          <a:bodyPr wrap="square">
            <a:spAutoFit/>
          </a:bodyPr>
          <a:lstStyle/>
          <a:p>
            <a:r>
              <a:rPr lang="en-GB" sz="1800" dirty="0" smtClean="0">
                <a:solidFill>
                  <a:srgbClr val="000090"/>
                </a:solidFill>
              </a:rPr>
              <a:t>The outcome of the COMPASS Beyond 2020 Workshop was used as a basis for</a:t>
            </a:r>
          </a:p>
          <a:p>
            <a:r>
              <a:rPr lang="en-GB" sz="1800" dirty="0" smtClean="0">
                <a:solidFill>
                  <a:srgbClr val="000090"/>
                </a:solidFill>
              </a:rPr>
              <a:t>a talks given at Physics Beyond Collider workshops in September 2016, March and November 2017 (see for more details PBC web page:</a:t>
            </a:r>
          </a:p>
          <a:p>
            <a:r>
              <a:rPr lang="it-IT" sz="1800" dirty="0" smtClean="0">
                <a:solidFill>
                  <a:srgbClr val="000090"/>
                </a:solidFill>
                <a:hlinkClick r:id="rId3"/>
              </a:rPr>
              <a:t>http://pbc.web.cern.ch/</a:t>
            </a:r>
            <a:r>
              <a:rPr lang="it-IT" sz="1800" dirty="0" smtClean="0">
                <a:solidFill>
                  <a:srgbClr val="000090"/>
                </a:solidFill>
              </a:rPr>
              <a:t>)</a:t>
            </a:r>
          </a:p>
        </p:txBody>
      </p:sp>
      <p:sp>
        <p:nvSpPr>
          <p:cNvPr id="8" name="Rettangolo 7"/>
          <p:cNvSpPr/>
          <p:nvPr/>
        </p:nvSpPr>
        <p:spPr>
          <a:xfrm>
            <a:off x="381000" y="2667000"/>
            <a:ext cx="8305800" cy="1477328"/>
          </a:xfrm>
          <a:prstGeom prst="rect">
            <a:avLst/>
          </a:prstGeom>
        </p:spPr>
        <p:txBody>
          <a:bodyPr wrap="square">
            <a:spAutoFit/>
          </a:bodyPr>
          <a:lstStyle/>
          <a:p>
            <a:r>
              <a:rPr lang="en-GB" sz="1800" dirty="0" smtClean="0">
                <a:solidFill>
                  <a:srgbClr val="000090"/>
                </a:solidFill>
              </a:rPr>
              <a:t>Possible physics program for the fixed target experiment at M2 line was extensively discussed then at the COMPASS-organized International workshop </a:t>
            </a:r>
          </a:p>
          <a:p>
            <a:r>
              <a:rPr lang="en-GB" sz="1800" dirty="0" smtClean="0">
                <a:solidFill>
                  <a:srgbClr val="000090"/>
                </a:solidFill>
              </a:rPr>
              <a:t>In </a:t>
            </a:r>
            <a:r>
              <a:rPr lang="en-GB" sz="1800" dirty="0" err="1" smtClean="0">
                <a:solidFill>
                  <a:srgbClr val="000090"/>
                </a:solidFill>
              </a:rPr>
              <a:t>Cortona</a:t>
            </a:r>
            <a:r>
              <a:rPr lang="en-GB" sz="1800" dirty="0" smtClean="0">
                <a:solidFill>
                  <a:srgbClr val="000090"/>
                </a:solidFill>
              </a:rPr>
              <a:t>, Italy:</a:t>
            </a:r>
          </a:p>
          <a:p>
            <a:r>
              <a:rPr lang="it-IT" sz="1800" dirty="0" smtClean="0">
                <a:solidFill>
                  <a:srgbClr val="000090"/>
                </a:solidFill>
                <a:hlinkClick r:id="rId4"/>
              </a:rPr>
              <a:t>http://iwhss17.to.infn.it/</a:t>
            </a:r>
            <a:endParaRPr lang="it-IT" sz="1800" dirty="0" smtClean="0">
              <a:solidFill>
                <a:srgbClr val="000090"/>
              </a:solidFill>
            </a:endParaRPr>
          </a:p>
          <a:p>
            <a:endParaRPr lang="en-GB" sz="1800" dirty="0" smtClean="0">
              <a:solidFill>
                <a:srgbClr val="000090"/>
              </a:solidFill>
            </a:endParaRPr>
          </a:p>
        </p:txBody>
      </p:sp>
      <p:sp>
        <p:nvSpPr>
          <p:cNvPr id="9" name="Rettangolo 8"/>
          <p:cNvSpPr/>
          <p:nvPr/>
        </p:nvSpPr>
        <p:spPr>
          <a:xfrm>
            <a:off x="457200" y="4572000"/>
            <a:ext cx="8305800" cy="1200329"/>
          </a:xfrm>
          <a:prstGeom prst="rect">
            <a:avLst/>
          </a:prstGeom>
        </p:spPr>
        <p:txBody>
          <a:bodyPr wrap="square">
            <a:spAutoFit/>
          </a:bodyPr>
          <a:lstStyle/>
          <a:p>
            <a:r>
              <a:rPr lang="en-GB" sz="1800" dirty="0" smtClean="0">
                <a:solidFill>
                  <a:srgbClr val="000090"/>
                </a:solidFill>
              </a:rPr>
              <a:t>As a result of these discussions we decide to proceed in two steps:</a:t>
            </a:r>
          </a:p>
          <a:p>
            <a:pPr>
              <a:buFontTx/>
              <a:buChar char="-"/>
            </a:pPr>
            <a:r>
              <a:rPr lang="en-GB" sz="1800" dirty="0" smtClean="0">
                <a:solidFill>
                  <a:srgbClr val="000090"/>
                </a:solidFill>
              </a:rPr>
              <a:t> First to ask for short extension of the COMPASS-II experiment (~1 year)</a:t>
            </a:r>
          </a:p>
          <a:p>
            <a:pPr>
              <a:buFontTx/>
              <a:buChar char="-"/>
            </a:pPr>
            <a:r>
              <a:rPr lang="en-GB" sz="1800" dirty="0" smtClean="0">
                <a:solidFill>
                  <a:srgbClr val="000090"/>
                </a:solidFill>
              </a:rPr>
              <a:t> Second is to start preparation of the New Long Term Future Physics Program and to initiate creation of a new Collaboration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17616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0" y="0"/>
            <a:ext cx="6172200" cy="762000"/>
          </a:xfrm>
        </p:spPr>
        <p:txBody>
          <a:bodyPr>
            <a:noAutofit/>
          </a:bodyPr>
          <a:lstStyle/>
          <a:p>
            <a:r>
              <a:rPr lang="en-GB" sz="2400" dirty="0" smtClean="0">
                <a:solidFill>
                  <a:srgbClr val="000090"/>
                </a:solidFill>
              </a:rPr>
              <a:t>Short term COMPASS future  </a:t>
            </a:r>
            <a:endParaRPr lang="en-GB" sz="24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13</a:t>
            </a:fld>
            <a:endParaRPr lang="it-IT" dirty="0"/>
          </a:p>
        </p:txBody>
      </p:sp>
      <p:sp>
        <p:nvSpPr>
          <p:cNvPr id="13" name="Titolo 1"/>
          <p:cNvSpPr txBox="1">
            <a:spLocks/>
          </p:cNvSpPr>
          <p:nvPr/>
        </p:nvSpPr>
        <p:spPr>
          <a:xfrm>
            <a:off x="914400" y="1143000"/>
            <a:ext cx="7239000" cy="21336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smtClean="0">
                <a:ln>
                  <a:noFill/>
                </a:ln>
                <a:solidFill>
                  <a:srgbClr val="000090"/>
                </a:solidFill>
                <a:effectLst/>
                <a:uLnTx/>
                <a:uFillTx/>
                <a:latin typeface="+mj-lt"/>
                <a:ea typeface="+mj-ea"/>
                <a:cs typeface="+mj-cs"/>
              </a:rPr>
              <a:t>Short term </a:t>
            </a:r>
            <a:r>
              <a:rPr lang="en-GB" sz="2000" dirty="0" smtClean="0">
                <a:solidFill>
                  <a:srgbClr val="000090"/>
                </a:solidFill>
                <a:latin typeface="+mj-lt"/>
                <a:ea typeface="+mj-ea"/>
                <a:cs typeface="+mj-cs"/>
              </a:rPr>
              <a:t>future – Addendum to the COMPASS-II Proposal (extension of the COMPASS-II experiment for running after LS2 (2019-2020)) was submitted to the SPSC January 2018.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2000" b="0" i="0" u="none" strike="noStrike" kern="1200" cap="none" spc="0" normalizeH="0" noProof="0" dirty="0" smtClean="0">
              <a:ln>
                <a:noFill/>
              </a:ln>
              <a:solidFill>
                <a:srgbClr val="000090"/>
              </a:solidFill>
              <a:effectLst/>
              <a:uLnTx/>
              <a:uFillTx/>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2000" b="0" i="0" u="none" strike="noStrike" kern="1200" cap="none" spc="0" normalizeH="0" noProof="0" dirty="0" smtClean="0">
              <a:ln>
                <a:noFill/>
              </a:ln>
              <a:solidFill>
                <a:srgbClr val="000090"/>
              </a:solidFill>
              <a:effectLst/>
              <a:uLnTx/>
              <a:uFillTx/>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GB" sz="2000" dirty="0" smtClean="0">
                <a:solidFill>
                  <a:srgbClr val="000090"/>
                </a:solidFill>
                <a:latin typeface="+mj-lt"/>
                <a:ea typeface="+mj-ea"/>
                <a:cs typeface="+mj-cs"/>
              </a:rPr>
              <a:t>COMPASS 2021 deuteron run is approved  by CERN Research Board on June 7</a:t>
            </a:r>
            <a:r>
              <a:rPr lang="en-GB" sz="2000" baseline="30000" dirty="0" smtClean="0">
                <a:solidFill>
                  <a:srgbClr val="000090"/>
                </a:solidFill>
                <a:latin typeface="+mj-lt"/>
                <a:ea typeface="+mj-ea"/>
                <a:cs typeface="+mj-cs"/>
              </a:rPr>
              <a:t>th</a:t>
            </a:r>
            <a:r>
              <a:rPr lang="en-GB" sz="2000" dirty="0" smtClean="0">
                <a:solidFill>
                  <a:srgbClr val="000090"/>
                </a:solidFill>
                <a:latin typeface="+mj-lt"/>
                <a:ea typeface="+mj-ea"/>
                <a:cs typeface="+mj-cs"/>
              </a:rPr>
              <a:t> 2018</a:t>
            </a:r>
            <a:endParaRPr kumimoji="0" lang="en-GB" sz="2000" b="0" i="0" u="none" strike="noStrike" kern="1200" cap="none" spc="0" normalizeH="0" baseline="0" noProof="0" dirty="0">
              <a:ln>
                <a:noFill/>
              </a:ln>
              <a:solidFill>
                <a:srgbClr val="000090"/>
              </a:solidFill>
              <a:effectLst/>
              <a:uLnTx/>
              <a:uFillTx/>
              <a:latin typeface="+mj-lt"/>
              <a:ea typeface="+mj-ea"/>
              <a:cs typeface="+mj-cs"/>
            </a:endParaRPr>
          </a:p>
        </p:txBody>
      </p:sp>
      <p:pic>
        <p:nvPicPr>
          <p:cNvPr id="7" name="Immagine 6"/>
          <p:cNvPicPr>
            <a:picLocks noChangeAspect="1"/>
          </p:cNvPicPr>
          <p:nvPr/>
        </p:nvPicPr>
        <p:blipFill>
          <a:blip r:embed="rId2"/>
          <a:stretch>
            <a:fillRect/>
          </a:stretch>
        </p:blipFill>
        <p:spPr>
          <a:xfrm>
            <a:off x="990600" y="685800"/>
            <a:ext cx="7162800" cy="6014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0" y="0"/>
            <a:ext cx="6172200" cy="762000"/>
          </a:xfrm>
        </p:spPr>
        <p:txBody>
          <a:bodyPr>
            <a:noAutofit/>
          </a:bodyPr>
          <a:lstStyle/>
          <a:p>
            <a:r>
              <a:rPr lang="en-GB" sz="2400" dirty="0" smtClean="0">
                <a:solidFill>
                  <a:srgbClr val="000090"/>
                </a:solidFill>
              </a:rPr>
              <a:t>COMPASS-II </a:t>
            </a:r>
            <a:r>
              <a:rPr lang="it-IT" sz="2400" dirty="0" smtClean="0">
                <a:solidFill>
                  <a:srgbClr val="000090"/>
                </a:solidFill>
                <a:sym typeface="Wingdings"/>
              </a:rPr>
              <a:t>A new QCD facility at SPS</a:t>
            </a:r>
            <a:endParaRPr lang="en-GB" sz="24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14</a:t>
            </a:fld>
            <a:endParaRPr lang="it-IT" dirty="0"/>
          </a:p>
        </p:txBody>
      </p:sp>
      <p:sp>
        <p:nvSpPr>
          <p:cNvPr id="13" name="Titolo 1"/>
          <p:cNvSpPr txBox="1">
            <a:spLocks/>
          </p:cNvSpPr>
          <p:nvPr/>
        </p:nvSpPr>
        <p:spPr>
          <a:xfrm>
            <a:off x="990600" y="1066800"/>
            <a:ext cx="7239000" cy="3429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GB" sz="2000" dirty="0" smtClean="0">
                <a:solidFill>
                  <a:srgbClr val="000090"/>
                </a:solidFill>
                <a:latin typeface="+mj-lt"/>
                <a:ea typeface="+mj-ea"/>
                <a:cs typeface="+mj-cs"/>
              </a:rPr>
              <a:t>Long</a:t>
            </a:r>
            <a:r>
              <a:rPr kumimoji="0" lang="en-GB" sz="2000" b="0" i="0" u="none" strike="noStrike" kern="1200" cap="none" spc="0" normalizeH="0" baseline="0" noProof="0" dirty="0" smtClean="0">
                <a:ln>
                  <a:noFill/>
                </a:ln>
                <a:solidFill>
                  <a:srgbClr val="000090"/>
                </a:solidFill>
                <a:effectLst/>
                <a:uLnTx/>
                <a:uFillTx/>
                <a:latin typeface="+mj-lt"/>
                <a:ea typeface="+mj-ea"/>
                <a:cs typeface="+mj-cs"/>
              </a:rPr>
              <a:t> term </a:t>
            </a:r>
            <a:r>
              <a:rPr lang="en-GB" sz="2000" dirty="0" smtClean="0">
                <a:solidFill>
                  <a:srgbClr val="000090"/>
                </a:solidFill>
                <a:latin typeface="+mj-lt"/>
                <a:ea typeface="+mj-ea"/>
                <a:cs typeface="+mj-cs"/>
              </a:rPr>
              <a:t>future COMPASS-like experiment </a:t>
            </a:r>
            <a:r>
              <a:rPr lang="en-GB" sz="2000" dirty="0" err="1" smtClean="0">
                <a:solidFill>
                  <a:srgbClr val="000090"/>
                </a:solidFill>
                <a:latin typeface="+mj-lt"/>
                <a:ea typeface="+mj-ea"/>
                <a:cs typeface="+mj-cs"/>
              </a:rPr>
              <a:t>LoI</a:t>
            </a:r>
            <a:r>
              <a:rPr lang="en-GB" sz="2000" dirty="0" smtClean="0">
                <a:solidFill>
                  <a:srgbClr val="000090"/>
                </a:solidFill>
                <a:latin typeface="+mj-lt"/>
                <a:ea typeface="+mj-ea"/>
                <a:cs typeface="+mj-cs"/>
              </a:rPr>
              <a:t>  (new physics) is under preparation now. </a:t>
            </a:r>
            <a:r>
              <a:rPr kumimoji="0" lang="en-GB" sz="2000" b="0" i="0" u="none" strike="noStrike" kern="1200" cap="none" spc="0" normalizeH="0" baseline="0" noProof="0" dirty="0" smtClean="0">
                <a:ln>
                  <a:noFill/>
                </a:ln>
                <a:solidFill>
                  <a:srgbClr val="000090"/>
                </a:solidFill>
                <a:effectLst/>
                <a:uLnTx/>
                <a:uFillTx/>
                <a:latin typeface="+mj-lt"/>
                <a:ea typeface="+mj-ea"/>
                <a:cs typeface="+mj-cs"/>
              </a:rPr>
              <a:t>The</a:t>
            </a:r>
            <a:r>
              <a:rPr kumimoji="0" lang="en-GB" sz="2000" b="0" i="0" u="none" strike="noStrike" kern="1200" cap="none" spc="0" normalizeH="0" noProof="0" dirty="0" smtClean="0">
                <a:ln>
                  <a:noFill/>
                </a:ln>
                <a:solidFill>
                  <a:srgbClr val="000090"/>
                </a:solidFill>
                <a:effectLst/>
                <a:uLnTx/>
                <a:uFillTx/>
                <a:latin typeface="+mj-lt"/>
                <a:ea typeface="+mj-ea"/>
                <a:cs typeface="+mj-cs"/>
              </a:rPr>
              <a:t> goal is to </a:t>
            </a:r>
            <a:r>
              <a:rPr lang="en-GB" sz="2000" dirty="0" smtClean="0">
                <a:solidFill>
                  <a:srgbClr val="000090"/>
                </a:solidFill>
                <a:latin typeface="+mj-lt"/>
                <a:ea typeface="+mj-ea"/>
                <a:cs typeface="+mj-cs"/>
              </a:rPr>
              <a:t>bring together new Collaboration enthusiastic about </a:t>
            </a:r>
            <a:r>
              <a:rPr kumimoji="0" lang="en-GB" sz="2000" b="0" i="0" u="none" strike="noStrike" kern="1200" cap="none" spc="0" normalizeH="0" noProof="0" dirty="0" smtClean="0">
                <a:ln>
                  <a:noFill/>
                </a:ln>
                <a:solidFill>
                  <a:srgbClr val="000090"/>
                </a:solidFill>
                <a:effectLst/>
                <a:uLnTx/>
                <a:uFillTx/>
                <a:latin typeface="+mj-lt"/>
                <a:ea typeface="+mj-ea"/>
                <a:cs typeface="+mj-cs"/>
              </a:rPr>
              <a:t> </a:t>
            </a:r>
            <a:r>
              <a:rPr lang="en-GB" sz="2000" dirty="0" smtClean="0">
                <a:solidFill>
                  <a:srgbClr val="000090"/>
                </a:solidFill>
                <a:latin typeface="+mj-lt"/>
                <a:ea typeface="+mj-ea"/>
                <a:cs typeface="+mj-cs"/>
              </a:rPr>
              <a:t>opportunities of doing physics at CERN with conventional and newly designed RF separated </a:t>
            </a:r>
            <a:r>
              <a:rPr lang="en-GB" sz="2000" dirty="0" err="1" smtClean="0">
                <a:solidFill>
                  <a:srgbClr val="000090"/>
                </a:solidFill>
                <a:latin typeface="+mj-lt"/>
                <a:ea typeface="+mj-ea"/>
                <a:cs typeface="+mj-cs"/>
              </a:rPr>
              <a:t>kaon</a:t>
            </a:r>
            <a:r>
              <a:rPr lang="en-GB" sz="2000" dirty="0" smtClean="0">
                <a:solidFill>
                  <a:srgbClr val="000090"/>
                </a:solidFill>
                <a:latin typeface="+mj-lt"/>
                <a:ea typeface="+mj-ea"/>
                <a:cs typeface="+mj-cs"/>
              </a:rPr>
              <a:t> and antiproton beams. The total duration of the program reaches up to 10 years of running with hadron and muon beams.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2000" b="0" i="0" u="none" strike="noStrike" kern="1200" cap="none" spc="0" normalizeH="0" baseline="0" noProof="0" dirty="0" smtClean="0">
              <a:ln>
                <a:noFill/>
              </a:ln>
              <a:solidFill>
                <a:srgbClr val="000090"/>
              </a:solidFill>
              <a:effectLst/>
              <a:uLnTx/>
              <a:uFillTx/>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GB" sz="2000" noProof="0" dirty="0" smtClean="0">
                <a:solidFill>
                  <a:srgbClr val="000090"/>
                </a:solidFill>
                <a:latin typeface="+mj-lt"/>
                <a:ea typeface="+mj-ea"/>
                <a:cs typeface="+mj-cs"/>
              </a:rPr>
              <a:t>Indications </a:t>
            </a:r>
            <a:r>
              <a:rPr lang="en-GB" sz="2000" dirty="0" smtClean="0">
                <a:solidFill>
                  <a:srgbClr val="000090"/>
                </a:solidFill>
                <a:latin typeface="+mj-lt"/>
                <a:ea typeface="+mj-ea"/>
                <a:cs typeface="+mj-cs"/>
              </a:rPr>
              <a:t>by European Strategy Group is expected at the beginning of 2020 (May?).</a:t>
            </a:r>
            <a:endParaRPr kumimoji="0" lang="en-GB" sz="2000" b="0" i="0" u="none" strike="noStrike" kern="1200" cap="none" spc="0" normalizeH="0" baseline="0" noProof="0" dirty="0">
              <a:ln>
                <a:noFill/>
              </a:ln>
              <a:solidFill>
                <a:srgbClr val="000090"/>
              </a:solidFill>
              <a:effectLst/>
              <a:uLnTx/>
              <a:uFillTx/>
              <a:latin typeface="+mj-lt"/>
              <a:ea typeface="+mj-ea"/>
              <a:cs typeface="+mj-cs"/>
            </a:endParaRPr>
          </a:p>
        </p:txBody>
      </p:sp>
      <p:pic>
        <p:nvPicPr>
          <p:cNvPr id="8" name="Immagine 7"/>
          <p:cNvPicPr>
            <a:picLocks noChangeAspect="1"/>
          </p:cNvPicPr>
          <p:nvPr/>
        </p:nvPicPr>
        <p:blipFill>
          <a:blip r:embed="rId2"/>
          <a:stretch>
            <a:fillRect/>
          </a:stretch>
        </p:blipFill>
        <p:spPr>
          <a:xfrm>
            <a:off x="304800" y="990600"/>
            <a:ext cx="8509000" cy="5473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676400" y="0"/>
            <a:ext cx="6172200" cy="762000"/>
          </a:xfrm>
        </p:spPr>
        <p:txBody>
          <a:bodyPr>
            <a:noAutofit/>
          </a:bodyPr>
          <a:lstStyle/>
          <a:p>
            <a:r>
              <a:rPr lang="en-GB" sz="2400" dirty="0" err="1" smtClean="0">
                <a:solidFill>
                  <a:srgbClr val="000090"/>
                </a:solidFill>
              </a:rPr>
              <a:t>LoI</a:t>
            </a:r>
            <a:r>
              <a:rPr lang="en-GB" sz="2400" dirty="0" smtClean="0">
                <a:solidFill>
                  <a:srgbClr val="000090"/>
                </a:solidFill>
              </a:rPr>
              <a:t> content: Physics  </a:t>
            </a:r>
            <a:endParaRPr lang="en-GB" sz="24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15</a:t>
            </a:fld>
            <a:endParaRPr lang="it-IT" dirty="0"/>
          </a:p>
        </p:txBody>
      </p:sp>
      <p:pic>
        <p:nvPicPr>
          <p:cNvPr id="9" name="Immagine 8"/>
          <p:cNvPicPr>
            <a:picLocks noChangeAspect="1"/>
          </p:cNvPicPr>
          <p:nvPr/>
        </p:nvPicPr>
        <p:blipFill>
          <a:blip r:embed="rId2"/>
          <a:stretch>
            <a:fillRect/>
          </a:stretch>
        </p:blipFill>
        <p:spPr>
          <a:xfrm>
            <a:off x="438358" y="990600"/>
            <a:ext cx="4129740" cy="5486400"/>
          </a:xfrm>
          <a:prstGeom prst="rect">
            <a:avLst/>
          </a:prstGeom>
        </p:spPr>
      </p:pic>
      <p:pic>
        <p:nvPicPr>
          <p:cNvPr id="8" name="Immagine 7"/>
          <p:cNvPicPr>
            <a:picLocks noChangeAspect="1"/>
          </p:cNvPicPr>
          <p:nvPr/>
        </p:nvPicPr>
        <p:blipFill>
          <a:blip r:embed="rId3"/>
          <a:stretch>
            <a:fillRect/>
          </a:stretch>
        </p:blipFill>
        <p:spPr>
          <a:xfrm>
            <a:off x="4495800" y="990600"/>
            <a:ext cx="4220568" cy="3733800"/>
          </a:xfrm>
          <a:prstGeom prst="rect">
            <a:avLst/>
          </a:prstGeom>
        </p:spPr>
      </p:pic>
      <p:sp>
        <p:nvSpPr>
          <p:cNvPr id="11" name="CasellaDiTesto 10"/>
          <p:cNvSpPr txBox="1"/>
          <p:nvPr/>
        </p:nvSpPr>
        <p:spPr>
          <a:xfrm>
            <a:off x="4343400" y="4724400"/>
            <a:ext cx="4800600" cy="2308324"/>
          </a:xfrm>
          <a:prstGeom prst="rect">
            <a:avLst/>
          </a:prstGeom>
          <a:noFill/>
        </p:spPr>
        <p:txBody>
          <a:bodyPr wrap="square" rtlCol="0">
            <a:spAutoFit/>
          </a:bodyPr>
          <a:lstStyle/>
          <a:p>
            <a:pPr algn="ctr"/>
            <a:r>
              <a:rPr lang="en-GB" sz="1600" dirty="0" smtClean="0">
                <a:solidFill>
                  <a:srgbClr val="000090"/>
                </a:solidFill>
              </a:rPr>
              <a:t>The content of the </a:t>
            </a:r>
            <a:r>
              <a:rPr lang="en-GB" sz="1600" dirty="0" err="1" smtClean="0">
                <a:solidFill>
                  <a:srgbClr val="000090"/>
                </a:solidFill>
              </a:rPr>
              <a:t>LoI</a:t>
            </a:r>
            <a:r>
              <a:rPr lang="en-GB" sz="1600" dirty="0" smtClean="0">
                <a:solidFill>
                  <a:srgbClr val="000090"/>
                </a:solidFill>
              </a:rPr>
              <a:t> has been reported at </a:t>
            </a:r>
          </a:p>
          <a:p>
            <a:pPr algn="ctr"/>
            <a:r>
              <a:rPr lang="en-GB" sz="1600" dirty="0" smtClean="0">
                <a:solidFill>
                  <a:srgbClr val="000090"/>
                </a:solidFill>
              </a:rPr>
              <a:t>several PBC meetings in 2016 and 2017.</a:t>
            </a:r>
          </a:p>
          <a:p>
            <a:pPr algn="ctr"/>
            <a:endParaRPr lang="en-GB" sz="1600" dirty="0" smtClean="0">
              <a:solidFill>
                <a:srgbClr val="000090"/>
              </a:solidFill>
            </a:endParaRPr>
          </a:p>
          <a:p>
            <a:pPr algn="ctr"/>
            <a:r>
              <a:rPr lang="en-GB" sz="1600" dirty="0" smtClean="0">
                <a:solidFill>
                  <a:srgbClr val="000090"/>
                </a:solidFill>
              </a:rPr>
              <a:t>10 projects for the moment, at first stage we are going to use available hadron/muon beam, at the second – RF separated </a:t>
            </a:r>
            <a:r>
              <a:rPr lang="en-GB" sz="1600" dirty="0" err="1" smtClean="0">
                <a:solidFill>
                  <a:srgbClr val="000090"/>
                </a:solidFill>
              </a:rPr>
              <a:t>kaon</a:t>
            </a:r>
            <a:r>
              <a:rPr lang="en-GB" sz="1600" dirty="0" smtClean="0">
                <a:solidFill>
                  <a:srgbClr val="000090"/>
                </a:solidFill>
              </a:rPr>
              <a:t> and antiproton beam. </a:t>
            </a:r>
          </a:p>
          <a:p>
            <a:pPr algn="ctr"/>
            <a:r>
              <a:rPr lang="en-GB" sz="1600" b="1" dirty="0" smtClean="0">
                <a:solidFill>
                  <a:srgbClr val="FF0000"/>
                </a:solidFill>
              </a:rPr>
              <a:t>All beams we are going to use are unique </a:t>
            </a:r>
          </a:p>
          <a:p>
            <a:pPr algn="ctr"/>
            <a:r>
              <a:rPr lang="en-GB" sz="1600" b="1" dirty="0" smtClean="0">
                <a:solidFill>
                  <a:srgbClr val="FF0000"/>
                </a:solidFill>
              </a:rPr>
              <a:t>worldwide</a:t>
            </a:r>
          </a:p>
          <a:p>
            <a:r>
              <a:rPr lang="en-GB" sz="1600" dirty="0" smtClean="0">
                <a:solidFill>
                  <a:srgbClr val="FF0000"/>
                </a:solidFill>
              </a:rPr>
              <a:t> </a:t>
            </a:r>
            <a:endParaRPr lang="en-GB" sz="1600"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676400" y="0"/>
            <a:ext cx="6172200" cy="762000"/>
          </a:xfrm>
        </p:spPr>
        <p:txBody>
          <a:bodyPr>
            <a:noAutofit/>
          </a:bodyPr>
          <a:lstStyle/>
          <a:p>
            <a:r>
              <a:rPr lang="en-GB" sz="2400" dirty="0" err="1" smtClean="0">
                <a:solidFill>
                  <a:srgbClr val="000090"/>
                </a:solidFill>
              </a:rPr>
              <a:t>LoI</a:t>
            </a:r>
            <a:r>
              <a:rPr lang="en-GB" sz="2400" dirty="0" smtClean="0">
                <a:solidFill>
                  <a:srgbClr val="000090"/>
                </a:solidFill>
              </a:rPr>
              <a:t> content: Instrumentation  </a:t>
            </a:r>
            <a:endParaRPr lang="en-GB" sz="24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16</a:t>
            </a:fld>
            <a:endParaRPr lang="it-IT" dirty="0"/>
          </a:p>
        </p:txBody>
      </p:sp>
      <p:sp>
        <p:nvSpPr>
          <p:cNvPr id="11" name="CasellaDiTesto 10"/>
          <p:cNvSpPr txBox="1"/>
          <p:nvPr/>
        </p:nvSpPr>
        <p:spPr>
          <a:xfrm>
            <a:off x="0" y="5486400"/>
            <a:ext cx="8686800" cy="584776"/>
          </a:xfrm>
          <a:prstGeom prst="rect">
            <a:avLst/>
          </a:prstGeom>
          <a:noFill/>
        </p:spPr>
        <p:txBody>
          <a:bodyPr wrap="square" rtlCol="0">
            <a:spAutoFit/>
          </a:bodyPr>
          <a:lstStyle/>
          <a:p>
            <a:pPr algn="ctr"/>
            <a:r>
              <a:rPr lang="en-GB" sz="1600" dirty="0" smtClean="0">
                <a:solidFill>
                  <a:srgbClr val="000090"/>
                </a:solidFill>
              </a:rPr>
              <a:t>It is difficult to give exact cost estimate right now: it stays in the range 10-20 MCHF</a:t>
            </a:r>
          </a:p>
          <a:p>
            <a:pPr algn="ctr"/>
            <a:r>
              <a:rPr lang="en-GB" sz="1600" dirty="0" smtClean="0">
                <a:solidFill>
                  <a:srgbClr val="000090"/>
                </a:solidFill>
              </a:rPr>
              <a:t> </a:t>
            </a:r>
            <a:endParaRPr lang="en-GB" sz="1600" dirty="0">
              <a:solidFill>
                <a:srgbClr val="000090"/>
              </a:solidFill>
            </a:endParaRPr>
          </a:p>
        </p:txBody>
      </p:sp>
      <p:pic>
        <p:nvPicPr>
          <p:cNvPr id="10" name="Immagine 9"/>
          <p:cNvPicPr>
            <a:picLocks noChangeAspect="1"/>
          </p:cNvPicPr>
          <p:nvPr/>
        </p:nvPicPr>
        <p:blipFill>
          <a:blip r:embed="rId2"/>
          <a:stretch>
            <a:fillRect/>
          </a:stretch>
        </p:blipFill>
        <p:spPr>
          <a:xfrm>
            <a:off x="-1" y="1122506"/>
            <a:ext cx="6477001" cy="2916094"/>
          </a:xfrm>
          <a:prstGeom prst="rect">
            <a:avLst/>
          </a:prstGeom>
        </p:spPr>
      </p:pic>
      <p:pic>
        <p:nvPicPr>
          <p:cNvPr id="12" name="Immagine 11"/>
          <p:cNvPicPr>
            <a:picLocks noChangeAspect="1"/>
          </p:cNvPicPr>
          <p:nvPr/>
        </p:nvPicPr>
        <p:blipFill>
          <a:blip r:embed="rId3"/>
          <a:stretch>
            <a:fillRect/>
          </a:stretch>
        </p:blipFill>
        <p:spPr>
          <a:xfrm>
            <a:off x="0" y="3886200"/>
            <a:ext cx="6391160" cy="16002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143000" y="0"/>
            <a:ext cx="6858000" cy="563562"/>
          </a:xfrm>
        </p:spPr>
        <p:txBody>
          <a:bodyPr>
            <a:normAutofit/>
          </a:bodyPr>
          <a:lstStyle/>
          <a:p>
            <a:r>
              <a:rPr lang="en-GB" sz="2400" dirty="0" smtClean="0">
                <a:solidFill>
                  <a:srgbClr val="000090"/>
                </a:solidFill>
              </a:rPr>
              <a:t>Summary table – beam requirements</a:t>
            </a:r>
            <a:endParaRPr lang="en-GB" sz="24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17</a:t>
            </a:fld>
            <a:endParaRPr lang="it-IT" dirty="0"/>
          </a:p>
        </p:txBody>
      </p:sp>
      <p:pic>
        <p:nvPicPr>
          <p:cNvPr id="8" name="Immagine 7"/>
          <p:cNvPicPr>
            <a:picLocks noChangeAspect="1"/>
          </p:cNvPicPr>
          <p:nvPr/>
        </p:nvPicPr>
        <p:blipFill>
          <a:blip r:embed="rId2"/>
          <a:stretch>
            <a:fillRect/>
          </a:stretch>
        </p:blipFill>
        <p:spPr>
          <a:xfrm>
            <a:off x="1219200" y="457200"/>
            <a:ext cx="6616700" cy="598877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219200" y="152400"/>
            <a:ext cx="6858000" cy="762000"/>
          </a:xfrm>
        </p:spPr>
        <p:txBody>
          <a:bodyPr>
            <a:noAutofit/>
          </a:bodyPr>
          <a:lstStyle/>
          <a:p>
            <a:r>
              <a:rPr lang="en-GB" sz="2400" dirty="0" smtClean="0">
                <a:solidFill>
                  <a:srgbClr val="000090"/>
                </a:solidFill>
              </a:rPr>
              <a:t>Existing pion beam</a:t>
            </a:r>
            <a:br>
              <a:rPr lang="en-GB" sz="2400" dirty="0" smtClean="0">
                <a:solidFill>
                  <a:srgbClr val="000090"/>
                </a:solidFill>
              </a:rPr>
            </a:br>
            <a:r>
              <a:rPr lang="en-GB" sz="2400" dirty="0" smtClean="0">
                <a:solidFill>
                  <a:srgbClr val="000090"/>
                </a:solidFill>
              </a:rPr>
              <a:t>hadron structure </a:t>
            </a:r>
            <a:endParaRPr lang="en-GB" sz="2400" dirty="0">
              <a:solidFill>
                <a:srgbClr val="000090"/>
              </a:solidFill>
              <a:latin typeface="Arial"/>
              <a:cs typeface="Aria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18</a:t>
            </a:fld>
            <a:endParaRPr lang="it-IT" dirty="0"/>
          </a:p>
        </p:txBody>
      </p:sp>
      <p:pic>
        <p:nvPicPr>
          <p:cNvPr id="7" name="Immagine 6"/>
          <p:cNvPicPr>
            <a:picLocks noChangeAspect="1"/>
          </p:cNvPicPr>
          <p:nvPr/>
        </p:nvPicPr>
        <p:blipFill>
          <a:blip r:embed="rId2"/>
          <a:stretch>
            <a:fillRect/>
          </a:stretch>
        </p:blipFill>
        <p:spPr>
          <a:xfrm>
            <a:off x="29597" y="1219200"/>
            <a:ext cx="9081655" cy="5029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6934200" cy="762000"/>
          </a:xfrm>
        </p:spPr>
        <p:txBody>
          <a:bodyPr>
            <a:noAutofit/>
          </a:bodyPr>
          <a:lstStyle/>
          <a:p>
            <a:r>
              <a:rPr lang="en-GB" sz="2400" dirty="0" smtClean="0">
                <a:solidFill>
                  <a:srgbClr val="000090"/>
                </a:solidFill>
              </a:rPr>
              <a:t>Existing hadron beam</a:t>
            </a:r>
            <a:br>
              <a:rPr lang="en-GB" sz="2400" dirty="0" smtClean="0">
                <a:solidFill>
                  <a:srgbClr val="000090"/>
                </a:solidFill>
              </a:rPr>
            </a:br>
            <a:r>
              <a:rPr lang="en-GB" sz="2400" dirty="0" smtClean="0">
                <a:solidFill>
                  <a:srgbClr val="000090"/>
                </a:solidFill>
              </a:rPr>
              <a:t>We learned very little so far about meson structure </a:t>
            </a: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19</a:t>
            </a:fld>
            <a:endParaRPr lang="it-IT" dirty="0"/>
          </a:p>
        </p:txBody>
      </p:sp>
      <p:pic>
        <p:nvPicPr>
          <p:cNvPr id="7" name="Immagine 6"/>
          <p:cNvPicPr>
            <a:picLocks noChangeAspect="1"/>
          </p:cNvPicPr>
          <p:nvPr/>
        </p:nvPicPr>
        <p:blipFill>
          <a:blip r:embed="rId2"/>
          <a:stretch>
            <a:fillRect/>
          </a:stretch>
        </p:blipFill>
        <p:spPr>
          <a:xfrm>
            <a:off x="53661" y="1143000"/>
            <a:ext cx="9090339" cy="51054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990600" y="0"/>
            <a:ext cx="7010400" cy="685800"/>
          </a:xfrm>
        </p:spPr>
        <p:txBody>
          <a:bodyPr>
            <a:normAutofit/>
          </a:bodyPr>
          <a:lstStyle/>
          <a:p>
            <a:r>
              <a:rPr lang="en-GB" sz="3600" dirty="0" smtClean="0">
                <a:solidFill>
                  <a:srgbClr val="000090"/>
                </a:solidFill>
              </a:rPr>
              <a:t>Outline</a:t>
            </a:r>
            <a:endParaRPr lang="en-GB" sz="36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2</a:t>
            </a:fld>
            <a:endParaRPr lang="it-IT" dirty="0"/>
          </a:p>
        </p:txBody>
      </p:sp>
      <p:sp>
        <p:nvSpPr>
          <p:cNvPr id="6" name="Rectangle 5"/>
          <p:cNvSpPr/>
          <p:nvPr/>
        </p:nvSpPr>
        <p:spPr>
          <a:xfrm>
            <a:off x="990600" y="1371600"/>
            <a:ext cx="7162800" cy="3754874"/>
          </a:xfrm>
          <a:prstGeom prst="rect">
            <a:avLst/>
          </a:prstGeom>
        </p:spPr>
        <p:txBody>
          <a:bodyPr wrap="square">
            <a:spAutoFit/>
          </a:bodyPr>
          <a:lstStyle/>
          <a:p>
            <a:pPr marL="514350" indent="-514350">
              <a:buFont typeface="+mj-lt"/>
              <a:buAutoNum type="arabicPeriod"/>
            </a:pPr>
            <a:r>
              <a:rPr lang="en-GB" sz="2000" b="1" dirty="0" smtClean="0">
                <a:solidFill>
                  <a:srgbClr val="000090"/>
                </a:solidFill>
                <a:latin typeface="+mj-lt"/>
                <a:ea typeface="+mj-ea"/>
                <a:cs typeface="+mj-cs"/>
              </a:rPr>
              <a:t>Intro: COMPASS – QCD facility at CERN SPS </a:t>
            </a:r>
          </a:p>
          <a:p>
            <a:pPr marL="514350" indent="-514350">
              <a:buFont typeface="+mj-lt"/>
              <a:buAutoNum type="arabicPeriod"/>
            </a:pPr>
            <a:endParaRPr lang="en-GB" sz="1800" dirty="0" smtClean="0">
              <a:solidFill>
                <a:srgbClr val="000090"/>
              </a:solidFill>
              <a:latin typeface="+mj-lt"/>
            </a:endParaRPr>
          </a:p>
          <a:p>
            <a:pPr marL="514350" indent="-514350">
              <a:buFont typeface="+mj-lt"/>
              <a:buAutoNum type="arabicPeriod"/>
            </a:pPr>
            <a:r>
              <a:rPr lang="en-GB" sz="2000" b="1" dirty="0" smtClean="0">
                <a:solidFill>
                  <a:srgbClr val="000090"/>
                </a:solidFill>
                <a:latin typeface="+mj-lt"/>
                <a:ea typeface="+mj-ea"/>
                <a:cs typeface="+mj-cs"/>
              </a:rPr>
              <a:t>A new QCD facility at SPS (CERN) M2 </a:t>
            </a:r>
            <a:r>
              <a:rPr lang="en-GB" sz="2000" b="1" dirty="0" err="1" smtClean="0">
                <a:solidFill>
                  <a:srgbClr val="000090"/>
                </a:solidFill>
                <a:latin typeface="+mj-lt"/>
                <a:ea typeface="+mj-ea"/>
                <a:cs typeface="+mj-cs"/>
              </a:rPr>
              <a:t>beamline</a:t>
            </a:r>
            <a:endParaRPr lang="en-GB" sz="2000" b="1" dirty="0" smtClean="0">
              <a:solidFill>
                <a:srgbClr val="000090"/>
              </a:solidFill>
              <a:latin typeface="+mj-lt"/>
              <a:ea typeface="+mj-ea"/>
              <a:cs typeface="+mj-cs"/>
            </a:endParaRPr>
          </a:p>
          <a:p>
            <a:pPr marL="971550" lvl="1" indent="-514350">
              <a:buFont typeface="Arial"/>
              <a:buChar char="•"/>
            </a:pPr>
            <a:r>
              <a:rPr lang="en-GB" sz="2000" dirty="0" smtClean="0">
                <a:solidFill>
                  <a:srgbClr val="000090"/>
                </a:solidFill>
                <a:latin typeface="+mj-lt"/>
                <a:ea typeface="+mj-ea"/>
                <a:cs typeface="+mj-cs"/>
              </a:rPr>
              <a:t>Hadron structure study in DY, DPP and DVCS</a:t>
            </a:r>
          </a:p>
          <a:p>
            <a:pPr marL="971550" lvl="1" indent="-514350">
              <a:buFont typeface="Arial"/>
              <a:buChar char="•"/>
            </a:pPr>
            <a:r>
              <a:rPr lang="en-GB" sz="2000" dirty="0" smtClean="0">
                <a:solidFill>
                  <a:srgbClr val="000090"/>
                </a:solidFill>
                <a:latin typeface="+mj-lt"/>
                <a:ea typeface="+mj-ea"/>
                <a:cs typeface="+mj-cs"/>
              </a:rPr>
              <a:t>Hadron spectroscopy (strange sector)</a:t>
            </a:r>
          </a:p>
          <a:p>
            <a:pPr marL="971550" lvl="1" indent="-514350">
              <a:buFont typeface="Arial"/>
              <a:buChar char="•"/>
            </a:pPr>
            <a:r>
              <a:rPr lang="en-GB" sz="2000" dirty="0" smtClean="0">
                <a:solidFill>
                  <a:srgbClr val="000090"/>
                </a:solidFill>
                <a:latin typeface="+mj-lt"/>
                <a:ea typeface="+mj-ea"/>
                <a:cs typeface="+mj-cs"/>
              </a:rPr>
              <a:t>Hadron spectroscopy with low energy antiproton beam</a:t>
            </a:r>
          </a:p>
          <a:p>
            <a:pPr marL="971550" lvl="1" indent="-514350">
              <a:buFont typeface="Arial"/>
              <a:buChar char="•"/>
            </a:pPr>
            <a:r>
              <a:rPr lang="en-GB" sz="2000" dirty="0" smtClean="0">
                <a:solidFill>
                  <a:srgbClr val="000090"/>
                </a:solidFill>
                <a:latin typeface="+mj-lt"/>
                <a:ea typeface="+mj-ea"/>
                <a:cs typeface="+mj-cs"/>
              </a:rPr>
              <a:t>Absolute antimatter production cross-section measurements</a:t>
            </a:r>
          </a:p>
          <a:p>
            <a:pPr marL="971550" lvl="1" indent="-514350">
              <a:buFont typeface="Arial"/>
              <a:buChar char="•"/>
            </a:pPr>
            <a:endParaRPr lang="en-GB" sz="2000" b="1" dirty="0" smtClean="0">
              <a:solidFill>
                <a:srgbClr val="000090"/>
              </a:solidFill>
              <a:latin typeface="+mj-lt"/>
            </a:endParaRPr>
          </a:p>
          <a:p>
            <a:pPr marL="514350" indent="-514350">
              <a:buFont typeface="+mj-lt"/>
              <a:buAutoNum type="arabicPeriod"/>
            </a:pPr>
            <a:r>
              <a:rPr lang="en-GB" sz="2000" b="1" dirty="0" smtClean="0">
                <a:solidFill>
                  <a:srgbClr val="000090"/>
                </a:solidFill>
                <a:latin typeface="+mj-lt"/>
                <a:ea typeface="+mj-ea"/>
                <a:cs typeface="+mj-cs"/>
              </a:rPr>
              <a:t>New hardware</a:t>
            </a:r>
          </a:p>
          <a:p>
            <a:pPr marL="514350" indent="-514350">
              <a:buFont typeface="+mj-lt"/>
              <a:buAutoNum type="arabicPeriod"/>
            </a:pPr>
            <a:r>
              <a:rPr lang="en-GB" sz="2000" b="1" dirty="0" smtClean="0">
                <a:solidFill>
                  <a:srgbClr val="000090"/>
                </a:solidFill>
                <a:latin typeface="+mj-lt"/>
                <a:ea typeface="+mj-ea"/>
                <a:cs typeface="+mj-cs"/>
              </a:rPr>
              <a:t>Time-lines and </a:t>
            </a:r>
            <a:r>
              <a:rPr lang="en-GB" sz="2000" b="1" dirty="0" err="1" smtClean="0">
                <a:solidFill>
                  <a:srgbClr val="000090"/>
                </a:solidFill>
                <a:latin typeface="+mj-lt"/>
                <a:ea typeface="+mj-ea"/>
                <a:cs typeface="+mj-cs"/>
              </a:rPr>
              <a:t>LoI</a:t>
            </a:r>
            <a:r>
              <a:rPr lang="en-GB" sz="2000" b="1" dirty="0" smtClean="0">
                <a:solidFill>
                  <a:srgbClr val="000090"/>
                </a:solidFill>
                <a:latin typeface="+mj-lt"/>
                <a:ea typeface="+mj-ea"/>
                <a:cs typeface="+mj-cs"/>
              </a:rPr>
              <a:t> status</a:t>
            </a:r>
          </a:p>
          <a:p>
            <a:pPr marL="514350" indent="-514350">
              <a:buFont typeface="+mj-lt"/>
              <a:buAutoNum type="arabicPeriod"/>
            </a:pPr>
            <a:r>
              <a:rPr lang="en-GB" sz="2000" b="1" dirty="0" smtClean="0">
                <a:solidFill>
                  <a:srgbClr val="000090"/>
                </a:solidFill>
                <a:latin typeface="+mj-lt"/>
                <a:ea typeface="+mj-ea"/>
                <a:cs typeface="+mj-cs"/>
              </a:rPr>
              <a:t>Summary</a:t>
            </a:r>
            <a:endParaRPr lang="en-GB" sz="2000" b="1" dirty="0">
              <a:solidFill>
                <a:srgbClr val="000090"/>
              </a:solidFill>
              <a:latin typeface="+mj-lt"/>
              <a:ea typeface="+mj-ea"/>
              <a:cs typeface="+mj-cs"/>
            </a:endParaRPr>
          </a:p>
        </p:txBody>
      </p:sp>
      <p:sp>
        <p:nvSpPr>
          <p:cNvPr id="8" name="CasellaDiTesto 7"/>
          <p:cNvSpPr txBox="1"/>
          <p:nvPr/>
        </p:nvSpPr>
        <p:spPr>
          <a:xfrm>
            <a:off x="304800" y="5867400"/>
            <a:ext cx="7391400" cy="584776"/>
          </a:xfrm>
          <a:prstGeom prst="rect">
            <a:avLst/>
          </a:prstGeom>
          <a:solidFill>
            <a:schemeClr val="bg1"/>
          </a:solidFill>
        </p:spPr>
        <p:txBody>
          <a:bodyPr wrap="square" rtlCol="0">
            <a:spAutoFit/>
          </a:bodyPr>
          <a:lstStyle/>
          <a:p>
            <a:pPr algn="ctr"/>
            <a:r>
              <a:rPr lang="en-GB" sz="1600" dirty="0" smtClean="0">
                <a:solidFill>
                  <a:srgbClr val="000090"/>
                </a:solidFill>
              </a:rPr>
              <a:t>Materials are provided by: C. Roberts, V. </a:t>
            </a:r>
            <a:r>
              <a:rPr lang="en-GB" sz="1600" dirty="0" err="1" smtClean="0">
                <a:solidFill>
                  <a:srgbClr val="000090"/>
                </a:solidFill>
              </a:rPr>
              <a:t>Andrieux</a:t>
            </a:r>
            <a:r>
              <a:rPr lang="en-GB" sz="1600" dirty="0" smtClean="0">
                <a:solidFill>
                  <a:srgbClr val="000090"/>
                </a:solidFill>
              </a:rPr>
              <a:t>, M. </a:t>
            </a:r>
            <a:r>
              <a:rPr lang="en-GB" sz="1600" dirty="0" err="1" smtClean="0">
                <a:solidFill>
                  <a:srgbClr val="000090"/>
                </a:solidFill>
              </a:rPr>
              <a:t>Chiosso</a:t>
            </a:r>
            <a:r>
              <a:rPr lang="en-GB" sz="1600" dirty="0" smtClean="0">
                <a:solidFill>
                  <a:srgbClr val="000090"/>
                </a:solidFill>
              </a:rPr>
              <a:t>, C. </a:t>
            </a:r>
            <a:r>
              <a:rPr lang="en-GB" sz="1600" dirty="0" err="1" smtClean="0">
                <a:solidFill>
                  <a:srgbClr val="000090"/>
                </a:solidFill>
              </a:rPr>
              <a:t>Riedl</a:t>
            </a:r>
            <a:r>
              <a:rPr lang="en-GB" sz="1600" dirty="0" smtClean="0">
                <a:solidFill>
                  <a:srgbClr val="000090"/>
                </a:solidFill>
              </a:rPr>
              <a:t>, B. </a:t>
            </a:r>
            <a:r>
              <a:rPr lang="en-GB" sz="1600" dirty="0" err="1" smtClean="0">
                <a:solidFill>
                  <a:srgbClr val="000090"/>
                </a:solidFill>
              </a:rPr>
              <a:t>Grube</a:t>
            </a:r>
            <a:r>
              <a:rPr lang="en-GB" sz="1600" dirty="0" smtClean="0">
                <a:solidFill>
                  <a:srgbClr val="000090"/>
                </a:solidFill>
              </a:rPr>
              <a:t>, J. Friedrich, A. </a:t>
            </a:r>
            <a:r>
              <a:rPr lang="en-GB" sz="1600" dirty="0" err="1" smtClean="0">
                <a:solidFill>
                  <a:srgbClr val="000090"/>
                </a:solidFill>
              </a:rPr>
              <a:t>Guskov</a:t>
            </a:r>
            <a:r>
              <a:rPr lang="en-GB" sz="1600" dirty="0" smtClean="0">
                <a:solidFill>
                  <a:srgbClr val="000090"/>
                </a:solidFill>
              </a:rPr>
              <a:t>, S. </a:t>
            </a:r>
            <a:r>
              <a:rPr lang="en-GB" sz="1600" dirty="0" err="1" smtClean="0">
                <a:solidFill>
                  <a:srgbClr val="000090"/>
                </a:solidFill>
              </a:rPr>
              <a:t>Wallner</a:t>
            </a:r>
            <a:r>
              <a:rPr lang="en-GB" sz="1600" dirty="0" smtClean="0">
                <a:solidFill>
                  <a:srgbClr val="000090"/>
                </a:solidFill>
              </a:rPr>
              <a:t>, B. </a:t>
            </a:r>
            <a:r>
              <a:rPr lang="en-GB" sz="1600" dirty="0" err="1" smtClean="0">
                <a:solidFill>
                  <a:srgbClr val="000090"/>
                </a:solidFill>
              </a:rPr>
              <a:t>Ketzer</a:t>
            </a:r>
            <a:r>
              <a:rPr lang="en-GB" sz="1600" dirty="0" smtClean="0">
                <a:solidFill>
                  <a:srgbClr val="000090"/>
                </a:solidFill>
              </a:rPr>
              <a:t> etc.</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6934200" cy="762000"/>
          </a:xfrm>
        </p:spPr>
        <p:txBody>
          <a:bodyPr>
            <a:noAutofit/>
          </a:bodyPr>
          <a:lstStyle/>
          <a:p>
            <a:r>
              <a:rPr lang="en-GB" sz="2400" dirty="0" smtClean="0">
                <a:solidFill>
                  <a:srgbClr val="000090"/>
                </a:solidFill>
              </a:rPr>
              <a:t>Existing hadron beam</a:t>
            </a:r>
            <a:br>
              <a:rPr lang="en-GB" sz="2400" dirty="0" smtClean="0">
                <a:solidFill>
                  <a:srgbClr val="000090"/>
                </a:solidFill>
              </a:rPr>
            </a:br>
            <a:r>
              <a:rPr lang="en-GB" sz="2400" dirty="0" smtClean="0">
                <a:solidFill>
                  <a:srgbClr val="000090"/>
                </a:solidFill>
              </a:rPr>
              <a:t>Drell-Yan (I): pion structure</a:t>
            </a: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20</a:t>
            </a:fld>
            <a:endParaRPr lang="it-IT" dirty="0"/>
          </a:p>
        </p:txBody>
      </p:sp>
      <p:pic>
        <p:nvPicPr>
          <p:cNvPr id="7" name="Immagine 6"/>
          <p:cNvPicPr>
            <a:picLocks noChangeAspect="1"/>
          </p:cNvPicPr>
          <p:nvPr/>
        </p:nvPicPr>
        <p:blipFill>
          <a:blip r:embed="rId2"/>
          <a:stretch>
            <a:fillRect/>
          </a:stretch>
        </p:blipFill>
        <p:spPr>
          <a:xfrm>
            <a:off x="0" y="990600"/>
            <a:ext cx="9144000" cy="543838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6934200" cy="762000"/>
          </a:xfrm>
        </p:spPr>
        <p:txBody>
          <a:bodyPr>
            <a:noAutofit/>
          </a:bodyPr>
          <a:lstStyle/>
          <a:p>
            <a:r>
              <a:rPr lang="en-GB" sz="2400" dirty="0" smtClean="0">
                <a:solidFill>
                  <a:srgbClr val="000090"/>
                </a:solidFill>
              </a:rPr>
              <a:t>Existing hadron beam</a:t>
            </a:r>
            <a:br>
              <a:rPr lang="en-GB" sz="2400" dirty="0" smtClean="0">
                <a:solidFill>
                  <a:srgbClr val="000090"/>
                </a:solidFill>
              </a:rPr>
            </a:br>
            <a:r>
              <a:rPr lang="en-GB" sz="2400" dirty="0" smtClean="0">
                <a:solidFill>
                  <a:srgbClr val="000090"/>
                </a:solidFill>
              </a:rPr>
              <a:t>Drell-Yan (II): competitiveness </a:t>
            </a: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21</a:t>
            </a:fld>
            <a:endParaRPr lang="it-IT" dirty="0"/>
          </a:p>
        </p:txBody>
      </p:sp>
      <p:pic>
        <p:nvPicPr>
          <p:cNvPr id="12" name="Immagine 11"/>
          <p:cNvPicPr>
            <a:picLocks noChangeAspect="1"/>
          </p:cNvPicPr>
          <p:nvPr/>
        </p:nvPicPr>
        <p:blipFill>
          <a:blip r:embed="rId2"/>
          <a:stretch>
            <a:fillRect/>
          </a:stretch>
        </p:blipFill>
        <p:spPr>
          <a:xfrm>
            <a:off x="0" y="1219200"/>
            <a:ext cx="9065750" cy="4572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6934200" cy="762000"/>
          </a:xfrm>
        </p:spPr>
        <p:txBody>
          <a:bodyPr>
            <a:noAutofit/>
          </a:bodyPr>
          <a:lstStyle/>
          <a:p>
            <a:r>
              <a:rPr lang="en-GB" sz="2400" dirty="0" smtClean="0">
                <a:solidFill>
                  <a:srgbClr val="000090"/>
                </a:solidFill>
              </a:rPr>
              <a:t>Existing hadron beam</a:t>
            </a:r>
            <a:br>
              <a:rPr lang="en-GB" sz="2400" dirty="0" smtClean="0">
                <a:solidFill>
                  <a:srgbClr val="000090"/>
                </a:solidFill>
              </a:rPr>
            </a:br>
            <a:r>
              <a:rPr lang="en-GB" sz="2400" dirty="0" smtClean="0">
                <a:solidFill>
                  <a:srgbClr val="000090"/>
                </a:solidFill>
              </a:rPr>
              <a:t>Drell-Yan (III)</a:t>
            </a: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22</a:t>
            </a:fld>
            <a:endParaRPr lang="it-IT" dirty="0"/>
          </a:p>
        </p:txBody>
      </p:sp>
      <p:pic>
        <p:nvPicPr>
          <p:cNvPr id="7" name="Immagine 6"/>
          <p:cNvPicPr>
            <a:picLocks noChangeAspect="1"/>
          </p:cNvPicPr>
          <p:nvPr/>
        </p:nvPicPr>
        <p:blipFill>
          <a:blip r:embed="rId2"/>
          <a:stretch>
            <a:fillRect/>
          </a:stretch>
        </p:blipFill>
        <p:spPr>
          <a:xfrm>
            <a:off x="4648200" y="4419599"/>
            <a:ext cx="4352925" cy="1987805"/>
          </a:xfrm>
          <a:prstGeom prst="rect">
            <a:avLst/>
          </a:prstGeom>
        </p:spPr>
      </p:pic>
      <p:sp>
        <p:nvSpPr>
          <p:cNvPr id="8" name="CasellaDiTesto 7"/>
          <p:cNvSpPr txBox="1"/>
          <p:nvPr/>
        </p:nvSpPr>
        <p:spPr>
          <a:xfrm>
            <a:off x="4724400" y="1219200"/>
            <a:ext cx="4267200" cy="2785378"/>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1800" dirty="0" smtClean="0">
                <a:solidFill>
                  <a:srgbClr val="000096"/>
                </a:solidFill>
              </a:rPr>
              <a:t>Statistical uncertainties projections for COMPASS-like experiment (1 or 2 years of running depending on beam intensity: 7x10</a:t>
            </a:r>
            <a:r>
              <a:rPr lang="en-US" sz="1800" baseline="30000" dirty="0" smtClean="0">
                <a:solidFill>
                  <a:srgbClr val="000096"/>
                </a:solidFill>
              </a:rPr>
              <a:t>7 </a:t>
            </a:r>
            <a:r>
              <a:rPr lang="en-US" sz="1800" dirty="0" smtClean="0">
                <a:solidFill>
                  <a:srgbClr val="000096"/>
                </a:solidFill>
              </a:rPr>
              <a:t>or 1.4x10</a:t>
            </a:r>
            <a:r>
              <a:rPr lang="en-US" sz="1800" baseline="30000" dirty="0" smtClean="0">
                <a:solidFill>
                  <a:srgbClr val="000096"/>
                </a:solidFill>
              </a:rPr>
              <a:t>8</a:t>
            </a:r>
            <a:r>
              <a:rPr lang="en-US" sz="1800" dirty="0" smtClean="0">
                <a:solidFill>
                  <a:srgbClr val="000096"/>
                </a:solidFill>
              </a:rPr>
              <a:t> /</a:t>
            </a:r>
            <a:r>
              <a:rPr lang="en-US" sz="1800" dirty="0" err="1" smtClean="0">
                <a:solidFill>
                  <a:srgbClr val="000096"/>
                </a:solidFill>
              </a:rPr>
              <a:t>s</a:t>
            </a:r>
            <a:r>
              <a:rPr lang="en-US" sz="1800" baseline="30000" dirty="0" smtClean="0">
                <a:solidFill>
                  <a:srgbClr val="000096"/>
                </a:solidFill>
              </a:rPr>
              <a:t> </a:t>
            </a:r>
            <a:r>
              <a:rPr lang="en-US" sz="1800" dirty="0" smtClean="0">
                <a:solidFill>
                  <a:srgbClr val="000096"/>
                </a:solidFill>
              </a:rPr>
              <a:t>)</a:t>
            </a:r>
          </a:p>
          <a:p>
            <a:pPr marL="342900" indent="-342900">
              <a:spcBef>
                <a:spcPts val="600"/>
              </a:spcBef>
              <a:buFont typeface="Arial" panose="020B0604020202020204" pitchFamily="34" charset="0"/>
              <a:buChar char="•"/>
            </a:pPr>
            <a:r>
              <a:rPr lang="en-US" sz="1800" dirty="0" smtClean="0">
                <a:solidFill>
                  <a:srgbClr val="000096"/>
                </a:solidFill>
              </a:rPr>
              <a:t>Time sharing 1:10 </a:t>
            </a:r>
            <a:r>
              <a:rPr lang="en-US" sz="1800" i="1" dirty="0" err="1" smtClean="0">
                <a:solidFill>
                  <a:srgbClr val="000096"/>
                </a:solidFill>
              </a:rPr>
              <a:t>h</a:t>
            </a:r>
            <a:r>
              <a:rPr lang="en-US" sz="1800" i="1" baseline="30000" dirty="0" err="1" smtClean="0">
                <a:solidFill>
                  <a:srgbClr val="000096"/>
                </a:solidFill>
              </a:rPr>
              <a:t>-</a:t>
            </a:r>
            <a:r>
              <a:rPr lang="en-US" sz="1800" i="1" dirty="0" err="1" smtClean="0">
                <a:solidFill>
                  <a:srgbClr val="000096"/>
                </a:solidFill>
              </a:rPr>
              <a:t>/h</a:t>
            </a:r>
            <a:r>
              <a:rPr lang="en-US" sz="1800" i="1" baseline="30000" dirty="0" smtClean="0">
                <a:solidFill>
                  <a:srgbClr val="000096"/>
                </a:solidFill>
              </a:rPr>
              <a:t>+ </a:t>
            </a:r>
            <a:r>
              <a:rPr lang="en-US" sz="1800" dirty="0" smtClean="0">
                <a:solidFill>
                  <a:srgbClr val="000096"/>
                </a:solidFill>
              </a:rPr>
              <a:t>beam</a:t>
            </a:r>
            <a:endParaRPr lang="en-US" sz="1800" i="1" dirty="0" smtClean="0">
              <a:solidFill>
                <a:srgbClr val="000096"/>
              </a:solidFill>
            </a:endParaRPr>
          </a:p>
          <a:p>
            <a:pPr marL="342900" indent="-342900">
              <a:buFont typeface="+mj-lt"/>
              <a:buAutoNum type="arabicPeriod"/>
            </a:pPr>
            <a:r>
              <a:rPr lang="en-GB" sz="1600" dirty="0" smtClean="0">
                <a:solidFill>
                  <a:srgbClr val="000090"/>
                </a:solidFill>
                <a:latin typeface="+mj-lt"/>
              </a:rPr>
              <a:t>sea/valence ratio in pion</a:t>
            </a:r>
          </a:p>
          <a:p>
            <a:pPr marL="342900" indent="-342900">
              <a:buFont typeface="+mj-lt"/>
              <a:buAutoNum type="arabicPeriod"/>
            </a:pPr>
            <a:r>
              <a:rPr lang="en-GB" sz="1600" dirty="0" smtClean="0">
                <a:solidFill>
                  <a:srgbClr val="000090"/>
                </a:solidFill>
                <a:latin typeface="+mj-lt"/>
              </a:rPr>
              <a:t>EMC effect pion projectile (</a:t>
            </a:r>
            <a:r>
              <a:rPr lang="en-GB" sz="1600" dirty="0" smtClean="0">
                <a:solidFill>
                  <a:srgbClr val="FF0000"/>
                </a:solidFill>
                <a:latin typeface="+mj-lt"/>
              </a:rPr>
              <a:t>red - flavour dep.</a:t>
            </a:r>
            <a:r>
              <a:rPr lang="en-GB" sz="1600" dirty="0" smtClean="0">
                <a:solidFill>
                  <a:srgbClr val="000090"/>
                </a:solidFill>
                <a:latin typeface="+mj-lt"/>
              </a:rPr>
              <a:t>)</a:t>
            </a:r>
          </a:p>
          <a:p>
            <a:pPr marL="342900" indent="-342900">
              <a:buFont typeface="+mj-lt"/>
              <a:buAutoNum type="arabicPeriod"/>
            </a:pPr>
            <a:r>
              <a:rPr lang="en-GB" sz="1600" dirty="0" smtClean="0">
                <a:solidFill>
                  <a:srgbClr val="000090"/>
                </a:solidFill>
                <a:latin typeface="+mj-lt"/>
              </a:rPr>
              <a:t>Nuclear PDFs (</a:t>
            </a:r>
            <a:r>
              <a:rPr lang="en-GB" sz="1600" dirty="0" smtClean="0">
                <a:solidFill>
                  <a:srgbClr val="008000"/>
                </a:solidFill>
                <a:latin typeface="+mj-lt"/>
              </a:rPr>
              <a:t>existing DY data already in</a:t>
            </a:r>
            <a:r>
              <a:rPr lang="en-GB" sz="1600" dirty="0" smtClean="0">
                <a:solidFill>
                  <a:srgbClr val="000090"/>
                </a:solidFill>
                <a:latin typeface="+mj-lt"/>
              </a:rPr>
              <a:t>)</a:t>
            </a:r>
          </a:p>
          <a:p>
            <a:pPr marL="342900" indent="-342900">
              <a:buFont typeface="+mj-lt"/>
              <a:buAutoNum type="arabicPeriod"/>
            </a:pPr>
            <a:r>
              <a:rPr lang="en-GB" sz="1600" dirty="0" smtClean="0">
                <a:solidFill>
                  <a:srgbClr val="000090"/>
                </a:solidFill>
                <a:latin typeface="+mj-lt"/>
              </a:rPr>
              <a:t>Nuclear PDFs (valence)</a:t>
            </a:r>
          </a:p>
          <a:p>
            <a:pPr marL="342900" indent="-342900">
              <a:buFont typeface="+mj-lt"/>
              <a:buAutoNum type="arabicPeriod"/>
            </a:pPr>
            <a:endParaRPr lang="en-GB" sz="1600" dirty="0">
              <a:solidFill>
                <a:srgbClr val="000090"/>
              </a:solidFill>
              <a:latin typeface="+mj-lt"/>
            </a:endParaRPr>
          </a:p>
        </p:txBody>
      </p:sp>
      <p:pic>
        <p:nvPicPr>
          <p:cNvPr id="9" name="Immagine 8"/>
          <p:cNvPicPr>
            <a:picLocks noChangeAspect="1"/>
          </p:cNvPicPr>
          <p:nvPr/>
        </p:nvPicPr>
        <p:blipFill>
          <a:blip r:embed="rId3"/>
          <a:stretch>
            <a:fillRect/>
          </a:stretch>
        </p:blipFill>
        <p:spPr>
          <a:xfrm>
            <a:off x="0" y="990600"/>
            <a:ext cx="4509097" cy="1676400"/>
          </a:xfrm>
          <a:prstGeom prst="rect">
            <a:avLst/>
          </a:prstGeom>
        </p:spPr>
      </p:pic>
      <p:pic>
        <p:nvPicPr>
          <p:cNvPr id="10" name="Immagine 9" descr="pimtopip_W-omega.pdf"/>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0" y="2667000"/>
            <a:ext cx="4572000" cy="1792287"/>
          </a:xfrm>
          <a:prstGeom prst="rect">
            <a:avLst/>
          </a:prstGeom>
        </p:spPr>
      </p:pic>
      <p:pic>
        <p:nvPicPr>
          <p:cNvPr id="11" name="Immagine 10" descr="piptopim_W.pdf"/>
          <p:cNvPicPr>
            <a:picLocks noChangeAspect="1"/>
          </p:cNvPicPr>
          <p:nvPr/>
        </p:nvPicPr>
        <mc:AlternateContent xmlns:ma="http://schemas.microsoft.com/office/mac/drawingml/2008/main">
          <mc:Choice Requires="ma">
            <p:blipFill>
              <a:blip r:embed="rId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tretch>
                <a:fillRect/>
              </a:stretch>
            </p:blipFill>
          </mc:Fallback>
        </mc:AlternateContent>
        <p:spPr>
          <a:xfrm>
            <a:off x="0" y="4419600"/>
            <a:ext cx="4267200" cy="202543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990600" y="152400"/>
            <a:ext cx="7239000" cy="609600"/>
          </a:xfrm>
        </p:spPr>
        <p:txBody>
          <a:bodyPr>
            <a:noAutofit/>
          </a:bodyPr>
          <a:lstStyle/>
          <a:p>
            <a:r>
              <a:rPr lang="en-GB" sz="2400" dirty="0" smtClean="0">
                <a:solidFill>
                  <a:srgbClr val="000090"/>
                </a:solidFill>
              </a:rPr>
              <a:t>Existing muon beam:</a:t>
            </a:r>
            <a:br>
              <a:rPr lang="en-GB" sz="2400" dirty="0" smtClean="0">
                <a:solidFill>
                  <a:srgbClr val="000090"/>
                </a:solidFill>
              </a:rPr>
            </a:br>
            <a:r>
              <a:rPr lang="en-GB" sz="2000" dirty="0" smtClean="0">
                <a:solidFill>
                  <a:srgbClr val="000090"/>
                </a:solidFill>
              </a:rPr>
              <a:t>Proton radius measurement in elastic mu-p scattering </a:t>
            </a: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23</a:t>
            </a:fld>
            <a:endParaRPr lang="it-IT" dirty="0"/>
          </a:p>
        </p:txBody>
      </p:sp>
      <p:pic>
        <p:nvPicPr>
          <p:cNvPr id="16" name="Immagine 15"/>
          <p:cNvPicPr>
            <a:picLocks noChangeAspect="1"/>
          </p:cNvPicPr>
          <p:nvPr/>
        </p:nvPicPr>
        <p:blipFill>
          <a:blip r:embed="rId2"/>
          <a:stretch>
            <a:fillRect/>
          </a:stretch>
        </p:blipFill>
        <p:spPr>
          <a:xfrm>
            <a:off x="118630" y="990600"/>
            <a:ext cx="8778586" cy="56388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6934200" cy="762000"/>
          </a:xfrm>
        </p:spPr>
        <p:txBody>
          <a:bodyPr>
            <a:noAutofit/>
          </a:bodyPr>
          <a:lstStyle/>
          <a:p>
            <a:r>
              <a:rPr lang="en-GB" sz="2400" dirty="0" smtClean="0">
                <a:solidFill>
                  <a:srgbClr val="000090"/>
                </a:solidFill>
              </a:rPr>
              <a:t>Existing beam line, antiproton-enriched beam</a:t>
            </a:r>
            <a:br>
              <a:rPr lang="en-GB" sz="2400" dirty="0" smtClean="0">
                <a:solidFill>
                  <a:srgbClr val="000090"/>
                </a:solidFill>
              </a:rPr>
            </a:br>
            <a:r>
              <a:rPr lang="en-GB" sz="2400" dirty="0" err="1" smtClean="0">
                <a:solidFill>
                  <a:srgbClr val="000090"/>
                </a:solidFill>
              </a:rPr>
              <a:t>Charmonium</a:t>
            </a:r>
            <a:r>
              <a:rPr lang="en-GB" sz="2400" dirty="0" smtClean="0">
                <a:solidFill>
                  <a:srgbClr val="000090"/>
                </a:solidFill>
              </a:rPr>
              <a:t> spectra</a:t>
            </a:r>
            <a:endParaRPr lang="en-GB" sz="2000" dirty="0"/>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24</a:t>
            </a:fld>
            <a:endParaRPr lang="it-IT" dirty="0"/>
          </a:p>
        </p:txBody>
      </p:sp>
      <p:sp>
        <p:nvSpPr>
          <p:cNvPr id="8" name="CasellaDiTesto 7"/>
          <p:cNvSpPr txBox="1"/>
          <p:nvPr/>
        </p:nvSpPr>
        <p:spPr>
          <a:xfrm>
            <a:off x="5943600" y="3276600"/>
            <a:ext cx="2656766" cy="369332"/>
          </a:xfrm>
          <a:prstGeom prst="rect">
            <a:avLst/>
          </a:prstGeom>
          <a:noFill/>
          <a:ln w="41275">
            <a:solidFill>
              <a:srgbClr val="FF3300"/>
            </a:solidFill>
          </a:ln>
        </p:spPr>
        <p:txBody>
          <a:bodyPr wrap="square" rtlCol="0">
            <a:spAutoFit/>
          </a:bodyPr>
          <a:lstStyle/>
          <a:p>
            <a:r>
              <a:rPr lang="en-GB" sz="1800" dirty="0" err="1" smtClean="0">
                <a:solidFill>
                  <a:srgbClr val="000090"/>
                </a:solidFill>
              </a:rPr>
              <a:t>LHCb</a:t>
            </a:r>
            <a:r>
              <a:rPr lang="en-GB" sz="1800" dirty="0" smtClean="0">
                <a:solidFill>
                  <a:srgbClr val="000090"/>
                </a:solidFill>
              </a:rPr>
              <a:t>: </a:t>
            </a:r>
            <a:r>
              <a:rPr lang="en-GB" sz="1800" i="1" dirty="0" smtClean="0">
                <a:solidFill>
                  <a:srgbClr val="000090"/>
                </a:solidFill>
              </a:rPr>
              <a:t>Z</a:t>
            </a:r>
            <a:r>
              <a:rPr lang="en-GB" sz="1800" dirty="0" smtClean="0">
                <a:solidFill>
                  <a:srgbClr val="000090"/>
                </a:solidFill>
              </a:rPr>
              <a:t>(4430)</a:t>
            </a:r>
            <a:r>
              <a:rPr lang="en-GB" sz="1800" baseline="30000" dirty="0" smtClean="0">
                <a:solidFill>
                  <a:srgbClr val="000090"/>
                </a:solidFill>
              </a:rPr>
              <a:t>-</a:t>
            </a:r>
            <a:r>
              <a:rPr lang="en-GB" sz="1800" dirty="0" smtClean="0">
                <a:solidFill>
                  <a:srgbClr val="000090"/>
                </a:solidFill>
              </a:rPr>
              <a:t>: 13.9 </a:t>
            </a:r>
            <a:r>
              <a:rPr lang="en-GB" sz="1800" dirty="0" err="1" smtClean="0">
                <a:solidFill>
                  <a:srgbClr val="000090"/>
                </a:solidFill>
              </a:rPr>
              <a:t>σ</a:t>
            </a:r>
            <a:endParaRPr lang="en-GB" sz="1800" dirty="0">
              <a:solidFill>
                <a:srgbClr val="000090"/>
              </a:solidFill>
            </a:endParaRPr>
          </a:p>
        </p:txBody>
      </p:sp>
      <p:pic>
        <p:nvPicPr>
          <p:cNvPr id="9" name="Immagine 21"/>
          <p:cNvPicPr>
            <a:picLocks noChangeAspect="1"/>
          </p:cNvPicPr>
          <p:nvPr/>
        </p:nvPicPr>
        <p:blipFill>
          <a:blip r:embed="rId2"/>
          <a:stretch>
            <a:fillRect/>
          </a:stretch>
        </p:blipFill>
        <p:spPr>
          <a:xfrm>
            <a:off x="0" y="914400"/>
            <a:ext cx="5483516" cy="5029200"/>
          </a:xfrm>
          <a:prstGeom prst="rect">
            <a:avLst/>
          </a:prstGeom>
        </p:spPr>
      </p:pic>
      <p:sp>
        <p:nvSpPr>
          <p:cNvPr id="10" name="Textfeld 12"/>
          <p:cNvSpPr txBox="1"/>
          <p:nvPr/>
        </p:nvSpPr>
        <p:spPr>
          <a:xfrm>
            <a:off x="533400" y="5943600"/>
            <a:ext cx="1954702" cy="276999"/>
          </a:xfrm>
          <a:prstGeom prst="rect">
            <a:avLst/>
          </a:prstGeom>
          <a:noFill/>
        </p:spPr>
        <p:txBody>
          <a:bodyPr wrap="none" rtlCol="0">
            <a:spAutoFit/>
          </a:bodyPr>
          <a:lstStyle/>
          <a:p>
            <a:r>
              <a:rPr lang="en-US" sz="1200" dirty="0" smtClean="0">
                <a:solidFill>
                  <a:srgbClr val="000096"/>
                </a:solidFill>
              </a:rPr>
              <a:t>[V. Santoro, Hadron 2015]</a:t>
            </a:r>
            <a:endParaRPr lang="de-DE" sz="1200" dirty="0" err="1" smtClean="0">
              <a:solidFill>
                <a:srgbClr val="000096"/>
              </a:solidFill>
            </a:endParaRPr>
          </a:p>
        </p:txBody>
      </p:sp>
      <p:pic>
        <p:nvPicPr>
          <p:cNvPr id="11" name="Picture 3" descr="4Dfit.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461953" y="4023320"/>
            <a:ext cx="3682047" cy="2301280"/>
          </a:xfrm>
          <a:prstGeom prst="rect">
            <a:avLst/>
          </a:prstGeom>
        </p:spPr>
      </p:pic>
      <p:sp>
        <p:nvSpPr>
          <p:cNvPr id="12" name="CasellaDiTesto 11"/>
          <p:cNvSpPr txBox="1"/>
          <p:nvPr/>
        </p:nvSpPr>
        <p:spPr>
          <a:xfrm>
            <a:off x="5486400" y="1295400"/>
            <a:ext cx="3352800" cy="1908215"/>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1800" dirty="0" smtClean="0">
                <a:solidFill>
                  <a:srgbClr val="000096"/>
                </a:solidFill>
              </a:rPr>
              <a:t>Many new (narrow) states discovered in recent years</a:t>
            </a:r>
          </a:p>
          <a:p>
            <a:pPr marL="342900" indent="-342900">
              <a:spcBef>
                <a:spcPts val="600"/>
              </a:spcBef>
              <a:buFont typeface="Arial" panose="020B0604020202020204" pitchFamily="34" charset="0"/>
              <a:buChar char="•"/>
            </a:pPr>
            <a:r>
              <a:rPr lang="en-US" sz="1800" dirty="0" smtClean="0">
                <a:solidFill>
                  <a:srgbClr val="000096"/>
                </a:solidFill>
              </a:rPr>
              <a:t>Assignment not clear</a:t>
            </a:r>
          </a:p>
          <a:p>
            <a:pPr marL="342900" indent="-342900">
              <a:spcBef>
                <a:spcPts val="600"/>
              </a:spcBef>
              <a:buFont typeface="Arial" panose="020B0604020202020204" pitchFamily="34" charset="0"/>
              <a:buChar char="•"/>
            </a:pPr>
            <a:r>
              <a:rPr lang="en-US" sz="1800" dirty="0" smtClean="0">
                <a:solidFill>
                  <a:srgbClr val="000096"/>
                </a:solidFill>
              </a:rPr>
              <a:t>Some definitively not </a:t>
            </a:r>
            <a:r>
              <a:rPr lang="en-US" sz="1800" dirty="0" err="1" smtClean="0">
                <a:solidFill>
                  <a:srgbClr val="000096"/>
                </a:solidFill>
              </a:rPr>
              <a:t>charmonium</a:t>
            </a:r>
            <a:r>
              <a:rPr lang="en-US" sz="1800" dirty="0" smtClean="0">
                <a:solidFill>
                  <a:srgbClr val="000096"/>
                </a:solidFill>
              </a:rPr>
              <a:t>-like</a:t>
            </a:r>
            <a:endParaRPr lang="de-DE" sz="1800" dirty="0" smtClean="0">
              <a:solidFill>
                <a:srgbClr val="000096"/>
              </a:solidFill>
            </a:endParaRPr>
          </a:p>
          <a:p>
            <a:endParaRPr lang="en-GB" sz="1800" dirty="0">
              <a:latin typeface="+mj-lt"/>
            </a:endParaRPr>
          </a:p>
        </p:txBody>
      </p:sp>
      <p:sp>
        <p:nvSpPr>
          <p:cNvPr id="13" name="Textfeld 7"/>
          <p:cNvSpPr txBox="1"/>
          <p:nvPr/>
        </p:nvSpPr>
        <p:spPr>
          <a:xfrm>
            <a:off x="5638800" y="6324600"/>
            <a:ext cx="2453429" cy="276999"/>
          </a:xfrm>
          <a:prstGeom prst="rect">
            <a:avLst/>
          </a:prstGeom>
          <a:noFill/>
        </p:spPr>
        <p:txBody>
          <a:bodyPr wrap="none" rtlCol="0">
            <a:spAutoFit/>
          </a:bodyPr>
          <a:lstStyle/>
          <a:p>
            <a:r>
              <a:rPr lang="en-US" sz="1200" dirty="0" smtClean="0">
                <a:solidFill>
                  <a:srgbClr val="000096"/>
                </a:solidFill>
              </a:rPr>
              <a:t>[</a:t>
            </a:r>
            <a:r>
              <a:rPr lang="en-US" sz="1200" dirty="0" err="1" smtClean="0">
                <a:solidFill>
                  <a:srgbClr val="000096"/>
                </a:solidFill>
              </a:rPr>
              <a:t>LHCb</a:t>
            </a:r>
            <a:r>
              <a:rPr lang="en-US" sz="1200" dirty="0" smtClean="0">
                <a:solidFill>
                  <a:srgbClr val="000096"/>
                </a:solidFill>
              </a:rPr>
              <a:t>, PRL 112, 222002 (2014) ]</a:t>
            </a:r>
            <a:endParaRPr lang="de-DE" sz="1200" dirty="0" err="1" smtClean="0">
              <a:solidFill>
                <a:srgbClr val="000096"/>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6934200" cy="762000"/>
          </a:xfrm>
        </p:spPr>
        <p:txBody>
          <a:bodyPr>
            <a:noAutofit/>
          </a:bodyPr>
          <a:lstStyle/>
          <a:p>
            <a:r>
              <a:rPr lang="en-GB" sz="2400" dirty="0" smtClean="0">
                <a:solidFill>
                  <a:srgbClr val="000090"/>
                </a:solidFill>
              </a:rPr>
              <a:t>Existing beam line, antiproton-enriched beam</a:t>
            </a:r>
            <a:br>
              <a:rPr lang="en-GB" sz="2400" dirty="0" smtClean="0">
                <a:solidFill>
                  <a:srgbClr val="000090"/>
                </a:solidFill>
              </a:rPr>
            </a:br>
            <a:r>
              <a:rPr lang="en-GB" sz="2400" dirty="0" err="1" smtClean="0">
                <a:solidFill>
                  <a:srgbClr val="000090"/>
                </a:solidFill>
              </a:rPr>
              <a:t>Charmonium</a:t>
            </a:r>
            <a:r>
              <a:rPr lang="en-GB" sz="2400" dirty="0" smtClean="0">
                <a:solidFill>
                  <a:srgbClr val="000090"/>
                </a:solidFill>
              </a:rPr>
              <a:t>-like mesons</a:t>
            </a:r>
            <a:endParaRPr lang="en-GB" sz="2400" dirty="0"/>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25</a:t>
            </a:fld>
            <a:endParaRPr lang="it-IT" dirty="0"/>
          </a:p>
        </p:txBody>
      </p:sp>
      <p:pic>
        <p:nvPicPr>
          <p:cNvPr id="6" name="Immagine 5"/>
          <p:cNvPicPr>
            <a:picLocks noChangeAspect="1"/>
          </p:cNvPicPr>
          <p:nvPr/>
        </p:nvPicPr>
        <p:blipFill>
          <a:blip r:embed="rId2"/>
          <a:stretch>
            <a:fillRect/>
          </a:stretch>
        </p:blipFill>
        <p:spPr>
          <a:xfrm>
            <a:off x="3657600" y="1752600"/>
            <a:ext cx="5334000" cy="3734422"/>
          </a:xfrm>
          <a:prstGeom prst="rect">
            <a:avLst/>
          </a:prstGeom>
        </p:spPr>
      </p:pic>
      <p:sp>
        <p:nvSpPr>
          <p:cNvPr id="7" name="CasellaDiTesto 6"/>
          <p:cNvSpPr txBox="1"/>
          <p:nvPr/>
        </p:nvSpPr>
        <p:spPr>
          <a:xfrm>
            <a:off x="2227828" y="990600"/>
            <a:ext cx="4663469" cy="923330"/>
          </a:xfrm>
          <a:prstGeom prst="rect">
            <a:avLst/>
          </a:prstGeom>
          <a:noFill/>
        </p:spPr>
        <p:txBody>
          <a:bodyPr wrap="none" rtlCol="0">
            <a:spAutoFit/>
          </a:bodyPr>
          <a:lstStyle/>
          <a:p>
            <a:pPr algn="ctr"/>
            <a:r>
              <a:rPr lang="en-GB" sz="1800" b="1" dirty="0" smtClean="0">
                <a:solidFill>
                  <a:srgbClr val="000090"/>
                </a:solidFill>
                <a:latin typeface="+mj-lt"/>
              </a:rPr>
              <a:t> M2 SPS beam line has to be retuned to extract </a:t>
            </a:r>
          </a:p>
          <a:p>
            <a:pPr algn="ctr"/>
            <a:r>
              <a:rPr lang="en-GB" sz="1800" b="1" dirty="0" smtClean="0">
                <a:solidFill>
                  <a:srgbClr val="000090"/>
                </a:solidFill>
                <a:latin typeface="+mj-lt"/>
              </a:rPr>
              <a:t>Antiproton beam (momentum ~ 20 GeV)</a:t>
            </a:r>
          </a:p>
          <a:p>
            <a:endParaRPr lang="en-GB" sz="1800" dirty="0"/>
          </a:p>
        </p:txBody>
      </p:sp>
      <p:sp>
        <p:nvSpPr>
          <p:cNvPr id="8" name="CasellaDiTesto 7"/>
          <p:cNvSpPr txBox="1"/>
          <p:nvPr/>
        </p:nvSpPr>
        <p:spPr>
          <a:xfrm>
            <a:off x="152400" y="1752600"/>
            <a:ext cx="3532187" cy="4247317"/>
          </a:xfrm>
          <a:prstGeom prst="rect">
            <a:avLst/>
          </a:prstGeom>
          <a:noFill/>
        </p:spPr>
        <p:txBody>
          <a:bodyPr wrap="none" rtlCol="0">
            <a:spAutoFit/>
          </a:bodyPr>
          <a:lstStyle/>
          <a:p>
            <a:r>
              <a:rPr lang="en-GB" sz="1800" dirty="0" smtClean="0">
                <a:solidFill>
                  <a:srgbClr val="000090"/>
                </a:solidFill>
                <a:latin typeface="+mj-lt"/>
              </a:rPr>
              <a:t>Method: antiproton-proton </a:t>
            </a:r>
          </a:p>
          <a:p>
            <a:r>
              <a:rPr lang="en-GB" sz="1800" dirty="0" smtClean="0">
                <a:solidFill>
                  <a:srgbClr val="000090"/>
                </a:solidFill>
                <a:latin typeface="+mj-lt"/>
              </a:rPr>
              <a:t>annihilation</a:t>
            </a:r>
          </a:p>
          <a:p>
            <a:endParaRPr lang="en-GB" sz="1800" dirty="0" smtClean="0">
              <a:solidFill>
                <a:srgbClr val="000090"/>
              </a:solidFill>
              <a:latin typeface="+mj-lt"/>
            </a:endParaRPr>
          </a:p>
          <a:p>
            <a:r>
              <a:rPr lang="en-GB" sz="1800" dirty="0" smtClean="0">
                <a:solidFill>
                  <a:srgbClr val="000090"/>
                </a:solidFill>
                <a:latin typeface="+mj-lt"/>
              </a:rPr>
              <a:t>Goal: charmed hybrids and exotics</a:t>
            </a:r>
          </a:p>
          <a:p>
            <a:r>
              <a:rPr lang="en-GB" sz="1800" dirty="0" smtClean="0">
                <a:solidFill>
                  <a:srgbClr val="000090"/>
                </a:solidFill>
                <a:latin typeface="+mj-lt"/>
              </a:rPr>
              <a:t>study in the mass range higher than  </a:t>
            </a:r>
          </a:p>
          <a:p>
            <a:r>
              <a:rPr lang="en-GB" sz="1800" dirty="0" smtClean="0">
                <a:solidFill>
                  <a:srgbClr val="000090"/>
                </a:solidFill>
                <a:latin typeface="+mj-lt"/>
              </a:rPr>
              <a:t>reachable in PANDA</a:t>
            </a:r>
          </a:p>
          <a:p>
            <a:endParaRPr lang="en-GB" sz="1800" dirty="0" smtClean="0">
              <a:solidFill>
                <a:srgbClr val="000090"/>
              </a:solidFill>
              <a:latin typeface="+mj-lt"/>
            </a:endParaRPr>
          </a:p>
          <a:p>
            <a:endParaRPr lang="en-GB" sz="1800" dirty="0" smtClean="0">
              <a:solidFill>
                <a:srgbClr val="000090"/>
              </a:solidFill>
              <a:latin typeface="+mj-lt"/>
            </a:endParaRPr>
          </a:p>
          <a:p>
            <a:r>
              <a:rPr lang="en-GB" sz="2000" b="1" dirty="0" smtClean="0">
                <a:solidFill>
                  <a:srgbClr val="FF0000"/>
                </a:solidFill>
                <a:latin typeface="+mj-lt"/>
              </a:rPr>
              <a:t>Complementary to </a:t>
            </a:r>
            <a:r>
              <a:rPr lang="en-GB" sz="2000" b="1" dirty="0" err="1" smtClean="0">
                <a:solidFill>
                  <a:srgbClr val="FF0000"/>
                </a:solidFill>
                <a:latin typeface="+mj-lt"/>
              </a:rPr>
              <a:t>LHCb</a:t>
            </a:r>
            <a:r>
              <a:rPr lang="en-GB" sz="2000" b="1" dirty="0" smtClean="0">
                <a:solidFill>
                  <a:srgbClr val="FF0000"/>
                </a:solidFill>
                <a:latin typeface="+mj-lt"/>
              </a:rPr>
              <a:t> </a:t>
            </a:r>
          </a:p>
          <a:p>
            <a:r>
              <a:rPr lang="en-GB" sz="1600" b="1" dirty="0" smtClean="0">
                <a:solidFill>
                  <a:srgbClr val="FF0000"/>
                </a:solidFill>
                <a:latin typeface="+mj-lt"/>
              </a:rPr>
              <a:t>(p-</a:t>
            </a:r>
            <a:r>
              <a:rPr lang="en-GB" sz="1600" b="1" dirty="0" err="1" smtClean="0">
                <a:solidFill>
                  <a:srgbClr val="FF0000"/>
                </a:solidFill>
                <a:latin typeface="+mj-lt"/>
              </a:rPr>
              <a:t>pbar</a:t>
            </a:r>
            <a:r>
              <a:rPr lang="en-GB" sz="1600" b="1" dirty="0" smtClean="0">
                <a:solidFill>
                  <a:srgbClr val="FF0000"/>
                </a:solidFill>
                <a:latin typeface="+mj-lt"/>
              </a:rPr>
              <a:t> annihilation – gluon rich </a:t>
            </a:r>
          </a:p>
          <a:p>
            <a:r>
              <a:rPr lang="en-GB" sz="1600" b="1" dirty="0" smtClean="0">
                <a:solidFill>
                  <a:srgbClr val="FF0000"/>
                </a:solidFill>
                <a:latin typeface="+mj-lt"/>
              </a:rPr>
              <a:t>environment and it allows high spin </a:t>
            </a:r>
          </a:p>
          <a:p>
            <a:r>
              <a:rPr lang="en-GB" sz="1600" b="1" dirty="0" smtClean="0">
                <a:solidFill>
                  <a:srgbClr val="FF0000"/>
                </a:solidFill>
                <a:latin typeface="+mj-lt"/>
              </a:rPr>
              <a:t>states)</a:t>
            </a:r>
          </a:p>
          <a:p>
            <a:r>
              <a:rPr lang="en-GB" sz="2000" b="1" dirty="0" smtClean="0">
                <a:solidFill>
                  <a:schemeClr val="accent2"/>
                </a:solidFill>
                <a:latin typeface="+mj-lt"/>
              </a:rPr>
              <a:t>Otherwise no competitors </a:t>
            </a:r>
          </a:p>
          <a:p>
            <a:r>
              <a:rPr lang="en-GB" sz="2000" b="1" dirty="0" smtClean="0">
                <a:solidFill>
                  <a:schemeClr val="accent2"/>
                </a:solidFill>
                <a:latin typeface="+mj-lt"/>
              </a:rPr>
              <a:t>for the next at least 10 years</a:t>
            </a:r>
            <a:endParaRPr lang="it-IT" sz="1800" b="1" dirty="0" smtClean="0">
              <a:solidFill>
                <a:schemeClr val="accent2"/>
              </a:solidFill>
              <a:latin typeface="+mj-lt"/>
            </a:endParaRPr>
          </a:p>
          <a:p>
            <a:endParaRPr lang="en-GB" sz="1800" dirty="0">
              <a:solidFill>
                <a:schemeClr val="accent2"/>
              </a:solidFill>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219200" y="0"/>
            <a:ext cx="6934200" cy="990600"/>
          </a:xfrm>
        </p:spPr>
        <p:txBody>
          <a:bodyPr>
            <a:noAutofit/>
          </a:bodyPr>
          <a:lstStyle/>
          <a:p>
            <a:r>
              <a:rPr lang="en-GB" sz="2400" dirty="0" smtClean="0">
                <a:solidFill>
                  <a:srgbClr val="000090"/>
                </a:solidFill>
              </a:rPr>
              <a:t>Existing proton beam:</a:t>
            </a:r>
            <a:br>
              <a:rPr lang="en-GB" sz="2400" dirty="0" smtClean="0">
                <a:solidFill>
                  <a:srgbClr val="000090"/>
                </a:solidFill>
              </a:rPr>
            </a:br>
            <a:r>
              <a:rPr lang="en-GB" sz="2400" dirty="0" smtClean="0">
                <a:solidFill>
                  <a:srgbClr val="000090"/>
                </a:solidFill>
              </a:rPr>
              <a:t>Search for Dark Matter</a:t>
            </a:r>
            <a:br>
              <a:rPr lang="en-GB" sz="2400" dirty="0" smtClean="0">
                <a:solidFill>
                  <a:srgbClr val="000090"/>
                </a:solidFill>
              </a:rPr>
            </a:br>
            <a:r>
              <a:rPr lang="en-GB" sz="1800" dirty="0" smtClean="0">
                <a:solidFill>
                  <a:srgbClr val="000090"/>
                </a:solidFill>
              </a:rPr>
              <a:t>Absolute cross section measurement </a:t>
            </a:r>
            <a:r>
              <a:rPr lang="it-IT" sz="1800" dirty="0" smtClean="0">
                <a:solidFill>
                  <a:srgbClr val="000090"/>
                </a:solidFill>
              </a:rPr>
              <a:t>p+He--&gt; </a:t>
            </a:r>
            <a:r>
              <a:rPr lang="it-IT" sz="1800" dirty="0" err="1" smtClean="0">
                <a:solidFill>
                  <a:srgbClr val="000090"/>
                </a:solidFill>
              </a:rPr>
              <a:t>pbar+X</a:t>
            </a:r>
            <a:endParaRPr lang="en-GB" sz="18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26</a:t>
            </a:fld>
            <a:endParaRPr lang="it-IT" dirty="0"/>
          </a:p>
        </p:txBody>
      </p:sp>
      <p:sp>
        <p:nvSpPr>
          <p:cNvPr id="14" name="CasellaDiTesto 13"/>
          <p:cNvSpPr txBox="1"/>
          <p:nvPr/>
        </p:nvSpPr>
        <p:spPr>
          <a:xfrm>
            <a:off x="2667000" y="990600"/>
            <a:ext cx="6477000" cy="2062103"/>
          </a:xfrm>
          <a:prstGeom prst="rect">
            <a:avLst/>
          </a:prstGeom>
          <a:noFill/>
        </p:spPr>
        <p:txBody>
          <a:bodyPr wrap="square" rtlCol="0">
            <a:spAutoFit/>
          </a:bodyPr>
          <a:lstStyle/>
          <a:p>
            <a:pPr>
              <a:buFontTx/>
              <a:buChar char="-"/>
            </a:pPr>
            <a:r>
              <a:rPr lang="en-US" sz="1600" dirty="0" smtClean="0">
                <a:solidFill>
                  <a:srgbClr val="000090"/>
                </a:solidFill>
                <a:latin typeface="+mj-lt"/>
                <a:cs typeface="Comic Sans MS"/>
              </a:rPr>
              <a:t>New AMS(2) data – the antiparticle flux is well known now (few % pres.)</a:t>
            </a:r>
          </a:p>
          <a:p>
            <a:r>
              <a:rPr lang="en-GB" sz="1600" dirty="0" smtClean="0">
                <a:solidFill>
                  <a:srgbClr val="000090"/>
                </a:solidFill>
                <a:latin typeface="NimbusRomNo9L-Regu" charset="0"/>
                <a:ea typeface="NimbusRomNo9L-Regu" charset="0"/>
                <a:cs typeface="NimbusRomNo9L-Regu" charset="0"/>
              </a:rPr>
              <a:t>(</a:t>
            </a:r>
            <a:r>
              <a:rPr lang="en-GB" sz="1400" dirty="0" smtClean="0">
                <a:solidFill>
                  <a:srgbClr val="000090"/>
                </a:solidFill>
                <a:latin typeface="NimbusRomNo9L-Regu" charset="0"/>
                <a:ea typeface="NimbusRomNo9L-Regu" charset="0"/>
                <a:cs typeface="NimbusRomNo9L-Regu" charset="0"/>
                <a:hlinkClick r:id="rId2"/>
              </a:rPr>
              <a:t>http://dx.doi.org/10.1103/PhysRevLett.117.091103</a:t>
            </a:r>
            <a:r>
              <a:rPr lang="en-GB" sz="1400" dirty="0" smtClean="0">
                <a:solidFill>
                  <a:srgbClr val="000090"/>
                </a:solidFill>
                <a:latin typeface="NimbusRomNo9L-Regu" charset="0"/>
                <a:ea typeface="NimbusRomNo9L-Regu" charset="0"/>
                <a:cs typeface="NimbusRomNo9L-Regu" charset="0"/>
              </a:rPr>
              <a:t>) </a:t>
            </a:r>
            <a:endParaRPr lang="en-US" sz="1400" dirty="0" smtClean="0">
              <a:solidFill>
                <a:srgbClr val="000090"/>
              </a:solidFill>
              <a:latin typeface="+mj-lt"/>
              <a:cs typeface="Comic Sans MS"/>
            </a:endParaRPr>
          </a:p>
          <a:p>
            <a:pPr>
              <a:buFontTx/>
              <a:buChar char="-"/>
            </a:pPr>
            <a:r>
              <a:rPr lang="en-US" sz="1600" dirty="0" smtClean="0">
                <a:solidFill>
                  <a:srgbClr val="000090"/>
                </a:solidFill>
                <a:latin typeface="+mj-lt"/>
                <a:cs typeface="Comic Sans MS"/>
              </a:rPr>
              <a:t> Two type of processes contribute – SM interactions (proton on the ISM with the production for example antiprotons in the </a:t>
            </a:r>
            <a:r>
              <a:rPr lang="en-US" sz="1600" dirty="0" err="1" smtClean="0">
                <a:solidFill>
                  <a:srgbClr val="000090"/>
                </a:solidFill>
                <a:latin typeface="+mj-lt"/>
                <a:cs typeface="Comic Sans MS"/>
              </a:rPr>
              <a:t>f.s</a:t>
            </a:r>
            <a:r>
              <a:rPr lang="en-US" sz="1600" dirty="0" smtClean="0">
                <a:solidFill>
                  <a:srgbClr val="000090"/>
                </a:solidFill>
                <a:latin typeface="+mj-lt"/>
                <a:cs typeface="Comic Sans MS"/>
              </a:rPr>
              <a:t>.) and contribution from dark particle – antiparticle annihilation;</a:t>
            </a:r>
          </a:p>
          <a:p>
            <a:pPr>
              <a:buFontTx/>
              <a:buChar char="-"/>
            </a:pPr>
            <a:r>
              <a:rPr lang="en-US" sz="1600" dirty="0" smtClean="0">
                <a:solidFill>
                  <a:srgbClr val="000090"/>
                </a:solidFill>
                <a:latin typeface="+mj-lt"/>
                <a:cs typeface="Comic Sans MS"/>
              </a:rPr>
              <a:t> In order to detect a possible excess in the antiparticles flux a good knowledge of inclusive cross sections of p-He interaction with antiparticles in the </a:t>
            </a:r>
            <a:r>
              <a:rPr lang="en-US" sz="1600" dirty="0" err="1" smtClean="0">
                <a:solidFill>
                  <a:srgbClr val="000090"/>
                </a:solidFill>
                <a:latin typeface="+mj-lt"/>
                <a:cs typeface="Comic Sans MS"/>
              </a:rPr>
              <a:t>f.s</a:t>
            </a:r>
            <a:r>
              <a:rPr lang="en-US" sz="1600" dirty="0" smtClean="0">
                <a:solidFill>
                  <a:srgbClr val="000090"/>
                </a:solidFill>
                <a:latin typeface="+mj-lt"/>
                <a:cs typeface="Comic Sans MS"/>
              </a:rPr>
              <a:t>. is a must, currently the typical precision is of 30-50%.</a:t>
            </a:r>
          </a:p>
        </p:txBody>
      </p:sp>
      <p:pic>
        <p:nvPicPr>
          <p:cNvPr id="7" name="Picture 2" descr="BE_CosmosPie2"/>
          <p:cNvPicPr>
            <a:picLocks noChangeAspect="1" noChangeArrowheads="1"/>
          </p:cNvPicPr>
          <p:nvPr/>
        </p:nvPicPr>
        <p:blipFill>
          <a:blip r:embed="rId3"/>
          <a:srcRect/>
          <a:stretch>
            <a:fillRect/>
          </a:stretch>
        </p:blipFill>
        <p:spPr bwMode="auto">
          <a:xfrm>
            <a:off x="0" y="990600"/>
            <a:ext cx="2772723" cy="2209800"/>
          </a:xfrm>
          <a:prstGeom prst="rect">
            <a:avLst/>
          </a:prstGeom>
          <a:noFill/>
          <a:effectLst/>
        </p:spPr>
      </p:pic>
      <p:sp>
        <p:nvSpPr>
          <p:cNvPr id="8" name="CasellaDiTesto 7"/>
          <p:cNvSpPr txBox="1"/>
          <p:nvPr/>
        </p:nvSpPr>
        <p:spPr>
          <a:xfrm>
            <a:off x="3810118" y="1224744"/>
            <a:ext cx="184666" cy="646331"/>
          </a:xfrm>
          <a:prstGeom prst="rect">
            <a:avLst/>
          </a:prstGeom>
          <a:noFill/>
        </p:spPr>
        <p:txBody>
          <a:bodyPr wrap="none" rtlCol="0">
            <a:spAutoFit/>
          </a:bodyPr>
          <a:lstStyle/>
          <a:p>
            <a:endParaRPr lang="en-GB" dirty="0"/>
          </a:p>
        </p:txBody>
      </p:sp>
      <p:sp>
        <p:nvSpPr>
          <p:cNvPr id="9" name="CasellaDiTesto 8"/>
          <p:cNvSpPr txBox="1"/>
          <p:nvPr/>
        </p:nvSpPr>
        <p:spPr>
          <a:xfrm>
            <a:off x="0" y="3124200"/>
            <a:ext cx="9144000" cy="4781925"/>
          </a:xfrm>
          <a:prstGeom prst="rect">
            <a:avLst/>
          </a:prstGeom>
          <a:noFill/>
        </p:spPr>
        <p:txBody>
          <a:bodyPr wrap="square" rtlCol="0">
            <a:spAutoFit/>
          </a:bodyPr>
          <a:lstStyle/>
          <a:p>
            <a:pPr>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1600" dirty="0" smtClean="0">
                <a:solidFill>
                  <a:srgbClr val="000090"/>
                </a:solidFill>
                <a:latin typeface="+mj-lt"/>
                <a:ea typeface="NimbusRomNo9L-Regu" charset="0"/>
                <a:cs typeface="NimbusRomNo9L-Regu" charset="0"/>
              </a:rPr>
              <a:t>COMPASS++ from a few tens of GeV/</a:t>
            </a:r>
            <a:r>
              <a:rPr lang="en-GB" sz="1600" dirty="0" err="1" smtClean="0">
                <a:solidFill>
                  <a:srgbClr val="000090"/>
                </a:solidFill>
                <a:latin typeface="+mj-lt"/>
                <a:ea typeface="NimbusRomNo9L-Regu" charset="0"/>
                <a:cs typeface="NimbusRomNo9L-Regu" charset="0"/>
              </a:rPr>
              <a:t>c</a:t>
            </a:r>
            <a:r>
              <a:rPr lang="en-GB" sz="1600" dirty="0" smtClean="0">
                <a:solidFill>
                  <a:srgbClr val="000090"/>
                </a:solidFill>
                <a:latin typeface="+mj-lt"/>
                <a:ea typeface="NimbusRomNo9L-Regu" charset="0"/>
                <a:cs typeface="NimbusRomNo9L-Regu" charset="0"/>
              </a:rPr>
              <a:t> up to 250 GeV/</a:t>
            </a:r>
            <a:r>
              <a:rPr lang="en-GB" sz="1600" dirty="0" err="1" smtClean="0">
                <a:solidFill>
                  <a:srgbClr val="000090"/>
                </a:solidFill>
                <a:latin typeface="+mj-lt"/>
                <a:ea typeface="NimbusRomNo9L-Regu" charset="0"/>
                <a:cs typeface="NimbusRomNo9L-Regu" charset="0"/>
              </a:rPr>
              <a:t>c</a:t>
            </a:r>
            <a:r>
              <a:rPr lang="en-GB" sz="1600" dirty="0" smtClean="0">
                <a:solidFill>
                  <a:srgbClr val="000090"/>
                </a:solidFill>
                <a:latin typeface="+mj-lt"/>
                <a:ea typeface="NimbusRomNo9L-Regu" charset="0"/>
                <a:cs typeface="NimbusRomNo9L-Regu" charset="0"/>
              </a:rPr>
              <a:t>, in the </a:t>
            </a:r>
            <a:r>
              <a:rPr lang="en-GB" sz="1600" dirty="0" err="1" smtClean="0">
                <a:solidFill>
                  <a:srgbClr val="000090"/>
                </a:solidFill>
                <a:latin typeface="+mj-lt"/>
                <a:ea typeface="NimbusRomNo9L-Regu" charset="0"/>
                <a:cs typeface="NimbusRomNo9L-Regu" charset="0"/>
              </a:rPr>
              <a:t>pseudorapidity</a:t>
            </a:r>
            <a:r>
              <a:rPr lang="en-GB" sz="1600" dirty="0" smtClean="0">
                <a:solidFill>
                  <a:srgbClr val="000090"/>
                </a:solidFill>
                <a:latin typeface="+mj-lt"/>
                <a:ea typeface="NimbusRomNo9L-Regu" charset="0"/>
                <a:cs typeface="NimbusRomNo9L-Regu" charset="0"/>
              </a:rPr>
              <a:t> range 2.4 &lt; </a:t>
            </a:r>
            <a:r>
              <a:rPr lang="en-GB" sz="1600" dirty="0" err="1" smtClean="0">
                <a:solidFill>
                  <a:srgbClr val="000090"/>
                </a:solidFill>
                <a:latin typeface="+mj-lt"/>
                <a:ea typeface="NimbusRomNo9L-Regu" charset="0"/>
                <a:cs typeface="NimbusRomNo9L-Regu" charset="0"/>
              </a:rPr>
              <a:t>h</a:t>
            </a:r>
            <a:r>
              <a:rPr lang="en-GB" sz="1600" dirty="0" smtClean="0">
                <a:solidFill>
                  <a:srgbClr val="000090"/>
                </a:solidFill>
                <a:latin typeface="+mj-lt"/>
                <a:ea typeface="NimbusRomNo9L-Regu" charset="0"/>
                <a:cs typeface="NimbusRomNo9L-Regu" charset="0"/>
              </a:rPr>
              <a:t> &lt; 8.</a:t>
            </a:r>
          </a:p>
          <a:p>
            <a:pPr>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1600" dirty="0" smtClean="0">
                <a:solidFill>
                  <a:srgbClr val="000090"/>
                </a:solidFill>
                <a:latin typeface="+mj-lt"/>
                <a:ea typeface="NimbusRomNo9L-Regu" charset="0"/>
                <a:cs typeface="NimbusRomNo9L-Regu" charset="0"/>
              </a:rPr>
              <a:t>We performed simulation with TGEANT (GEANT4 based COMPASS MC), using FLUKA generator or the internal TGEANT generator:</a:t>
            </a:r>
          </a:p>
          <a:p>
            <a:pPr>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1600" dirty="0" smtClean="0">
                <a:solidFill>
                  <a:srgbClr val="000090"/>
                </a:solidFill>
                <a:latin typeface="+mj-lt"/>
                <a:ea typeface="NimbusRomNo9L-Regu" charset="0"/>
                <a:cs typeface="NimbusRomNo9L-Regu" charset="0"/>
              </a:rPr>
              <a:t>2009 COMPASS hadron setup, 190 GeV beam.</a:t>
            </a:r>
            <a:endParaRPr lang="en-GB" sz="1600" b="1" dirty="0" smtClean="0">
              <a:solidFill>
                <a:srgbClr val="000090"/>
              </a:solidFill>
              <a:latin typeface="+mj-lt"/>
              <a:ea typeface="NimbusRomNo9L-Regu" charset="0"/>
              <a:cs typeface="NimbusRomNo9L-Regu" charset="0"/>
            </a:endParaRPr>
          </a:p>
          <a:p>
            <a:pPr>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1600" b="1" dirty="0" smtClean="0">
                <a:solidFill>
                  <a:srgbClr val="000090"/>
                </a:solidFill>
                <a:latin typeface="+mj-lt"/>
                <a:ea typeface="NimbusRomNo9L-Regu" charset="0"/>
                <a:cs typeface="NimbusRomNo9L-Regu" charset="0"/>
              </a:rPr>
              <a:t>New </a:t>
            </a:r>
            <a:r>
              <a:rPr lang="en-GB" sz="1600" b="1" dirty="0" err="1" smtClean="0">
                <a:solidFill>
                  <a:srgbClr val="000090"/>
                </a:solidFill>
                <a:latin typeface="+mj-lt"/>
                <a:ea typeface="NimbusRomNo9L-Regu" charset="0"/>
                <a:cs typeface="NimbusRomNo9L-Regu" charset="0"/>
              </a:rPr>
              <a:t>tCOMPASS</a:t>
            </a:r>
            <a:r>
              <a:rPr lang="en-GB" sz="1600" b="1" dirty="0" smtClean="0">
                <a:solidFill>
                  <a:srgbClr val="000090"/>
                </a:solidFill>
                <a:latin typeface="+mj-lt"/>
                <a:ea typeface="NimbusRomNo9L-Regu" charset="0"/>
                <a:cs typeface="NimbusRomNo9L-Regu" charset="0"/>
              </a:rPr>
              <a:t> associated members </a:t>
            </a:r>
          </a:p>
          <a:p>
            <a:pPr>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1600" b="1" dirty="0" smtClean="0">
                <a:solidFill>
                  <a:srgbClr val="000090"/>
                </a:solidFill>
                <a:latin typeface="+mj-lt"/>
                <a:ea typeface="NimbusRomNo9L-Regu" charset="0"/>
                <a:cs typeface="NimbusRomNo9L-Regu" charset="0"/>
              </a:rPr>
              <a:t>for this project: </a:t>
            </a:r>
          </a:p>
          <a:p>
            <a:pPr>
              <a:lnSpc>
                <a:spcPct val="101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1600" dirty="0" smtClean="0">
                <a:solidFill>
                  <a:srgbClr val="000090"/>
                </a:solidFill>
                <a:latin typeface="+mj-lt"/>
                <a:ea typeface="Microsoft YaHei" charset="0"/>
                <a:cs typeface="Microsoft YaHei" charset="0"/>
              </a:rPr>
              <a:t>AMS: Paolo </a:t>
            </a:r>
            <a:r>
              <a:rPr lang="en-GB" sz="1600" dirty="0" err="1" smtClean="0">
                <a:solidFill>
                  <a:srgbClr val="000090"/>
                </a:solidFill>
                <a:latin typeface="+mj-lt"/>
                <a:ea typeface="Microsoft YaHei" charset="0"/>
                <a:cs typeface="Microsoft YaHei" charset="0"/>
              </a:rPr>
              <a:t>Zuccon</a:t>
            </a:r>
            <a:r>
              <a:rPr lang="en-GB" sz="1600" dirty="0" smtClean="0">
                <a:solidFill>
                  <a:srgbClr val="000090"/>
                </a:solidFill>
                <a:latin typeface="+mj-lt"/>
                <a:ea typeface="Microsoft YaHei" charset="0"/>
                <a:cs typeface="Microsoft YaHei" charset="0"/>
              </a:rPr>
              <a:t> (MIT), </a:t>
            </a:r>
            <a:r>
              <a:rPr lang="en-GB" sz="1600" dirty="0" err="1" smtClean="0">
                <a:solidFill>
                  <a:srgbClr val="000090"/>
                </a:solidFill>
                <a:latin typeface="+mj-lt"/>
                <a:ea typeface="Microsoft YaHei" charset="0"/>
                <a:cs typeface="Microsoft YaHei" charset="0"/>
              </a:rPr>
              <a:t>Nicolò</a:t>
            </a:r>
            <a:r>
              <a:rPr lang="en-GB" sz="1600" dirty="0" smtClean="0">
                <a:solidFill>
                  <a:srgbClr val="000090"/>
                </a:solidFill>
                <a:latin typeface="+mj-lt"/>
                <a:ea typeface="Microsoft YaHei" charset="0"/>
                <a:cs typeface="Microsoft YaHei" charset="0"/>
              </a:rPr>
              <a:t> </a:t>
            </a:r>
            <a:r>
              <a:rPr lang="en-GB" sz="1600" dirty="0" err="1" smtClean="0">
                <a:solidFill>
                  <a:srgbClr val="000090"/>
                </a:solidFill>
                <a:latin typeface="+mj-lt"/>
                <a:ea typeface="Microsoft YaHei" charset="0"/>
                <a:cs typeface="Microsoft YaHei" charset="0"/>
              </a:rPr>
              <a:t>Masi</a:t>
            </a:r>
            <a:r>
              <a:rPr lang="en-GB" sz="1600" dirty="0" smtClean="0">
                <a:solidFill>
                  <a:srgbClr val="000090"/>
                </a:solidFill>
                <a:latin typeface="+mj-lt"/>
                <a:ea typeface="Microsoft YaHei" charset="0"/>
                <a:cs typeface="Microsoft YaHei" charset="0"/>
              </a:rPr>
              <a:t> (Bologna) </a:t>
            </a:r>
          </a:p>
          <a:p>
            <a:pPr>
              <a:lnSpc>
                <a:spcPct val="101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1600" dirty="0" smtClean="0">
                <a:solidFill>
                  <a:srgbClr val="000090"/>
                </a:solidFill>
                <a:latin typeface="+mj-lt"/>
                <a:ea typeface="Microsoft YaHei" charset="0"/>
                <a:cs typeface="Microsoft YaHei" charset="0"/>
              </a:rPr>
              <a:t>Theoretical Physicist: </a:t>
            </a:r>
            <a:r>
              <a:rPr lang="en-GB" sz="1600" dirty="0" err="1" smtClean="0">
                <a:solidFill>
                  <a:srgbClr val="000090"/>
                </a:solidFill>
                <a:latin typeface="+mj-lt"/>
                <a:ea typeface="Microsoft YaHei" charset="0"/>
                <a:cs typeface="Microsoft YaHei" charset="0"/>
              </a:rPr>
              <a:t>Fiorenza</a:t>
            </a:r>
            <a:r>
              <a:rPr lang="en-GB" sz="1600" dirty="0" smtClean="0">
                <a:solidFill>
                  <a:srgbClr val="000090"/>
                </a:solidFill>
                <a:latin typeface="+mj-lt"/>
                <a:ea typeface="Microsoft YaHei" charset="0"/>
                <a:cs typeface="Microsoft YaHei" charset="0"/>
              </a:rPr>
              <a:t> </a:t>
            </a:r>
            <a:r>
              <a:rPr lang="en-GB" sz="1600" dirty="0" err="1" smtClean="0">
                <a:solidFill>
                  <a:srgbClr val="000090"/>
                </a:solidFill>
                <a:latin typeface="+mj-lt"/>
                <a:ea typeface="Microsoft YaHei" charset="0"/>
                <a:cs typeface="Microsoft YaHei" charset="0"/>
              </a:rPr>
              <a:t>Donato</a:t>
            </a:r>
            <a:r>
              <a:rPr lang="en-GB" sz="1600" dirty="0" smtClean="0">
                <a:solidFill>
                  <a:srgbClr val="000090"/>
                </a:solidFill>
                <a:latin typeface="+mj-lt"/>
                <a:ea typeface="Microsoft YaHei" charset="0"/>
                <a:cs typeface="Microsoft YaHei" charset="0"/>
              </a:rPr>
              <a:t> (Torino) </a:t>
            </a:r>
          </a:p>
          <a:p>
            <a:pPr>
              <a:lnSpc>
                <a:spcPct val="101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endParaRPr lang="en-GB" sz="1600" dirty="0" smtClean="0">
              <a:solidFill>
                <a:srgbClr val="000090"/>
              </a:solidFill>
              <a:latin typeface="+mj-lt"/>
              <a:ea typeface="Microsoft YaHei" charset="0"/>
              <a:cs typeface="Microsoft YaHei" charset="0"/>
            </a:endParaRPr>
          </a:p>
          <a:p>
            <a:pPr>
              <a:lnSpc>
                <a:spcPct val="101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1600" dirty="0" smtClean="0">
                <a:solidFill>
                  <a:srgbClr val="000090"/>
                </a:solidFill>
                <a:latin typeface="+mj-lt"/>
                <a:ea typeface="NimbusRomNo9L-Regu" charset="0"/>
                <a:cs typeface="NimbusRomNo9L-Regu" charset="0"/>
              </a:rPr>
              <a:t>Goal is to  measure the double differential (momentum </a:t>
            </a:r>
          </a:p>
          <a:p>
            <a:pPr>
              <a:lnSpc>
                <a:spcPct val="101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1600" dirty="0" smtClean="0">
                <a:solidFill>
                  <a:srgbClr val="000090"/>
                </a:solidFill>
                <a:latin typeface="+mj-lt"/>
                <a:ea typeface="NimbusRomNo9L-Regu" charset="0"/>
                <a:cs typeface="NimbusRomNo9L-Regu" charset="0"/>
              </a:rPr>
              <a:t>and </a:t>
            </a:r>
            <a:r>
              <a:rPr lang="en-GB" sz="1600" dirty="0" err="1" smtClean="0">
                <a:solidFill>
                  <a:srgbClr val="000090"/>
                </a:solidFill>
                <a:latin typeface="+mj-lt"/>
                <a:ea typeface="NimbusRomNo9L-Regu" charset="0"/>
                <a:cs typeface="NimbusRomNo9L-Regu" charset="0"/>
              </a:rPr>
              <a:t>pseudorapidity</a:t>
            </a:r>
            <a:r>
              <a:rPr lang="en-GB" sz="1600" dirty="0" smtClean="0">
                <a:solidFill>
                  <a:srgbClr val="000090"/>
                </a:solidFill>
                <a:latin typeface="+mj-lt"/>
                <a:ea typeface="NimbusRomNo9L-Regu" charset="0"/>
                <a:cs typeface="NimbusRomNo9L-Regu" charset="0"/>
              </a:rPr>
              <a:t>) anti-p cross production from </a:t>
            </a:r>
            <a:r>
              <a:rPr lang="en-GB" sz="1600" dirty="0" err="1" smtClean="0">
                <a:solidFill>
                  <a:srgbClr val="000090"/>
                </a:solidFill>
                <a:latin typeface="+mj-lt"/>
                <a:ea typeface="NimbusRomNo9L-Regu" charset="0"/>
                <a:cs typeface="NimbusRomNo9L-Regu" charset="0"/>
              </a:rPr>
              <a:t>p+p</a:t>
            </a:r>
            <a:r>
              <a:rPr lang="en-GB" sz="1600" dirty="0" smtClean="0">
                <a:solidFill>
                  <a:srgbClr val="000090"/>
                </a:solidFill>
                <a:latin typeface="+mj-lt"/>
                <a:ea typeface="NimbusRomNo9L-Regu" charset="0"/>
                <a:cs typeface="NimbusRomNo9L-Regu" charset="0"/>
              </a:rPr>
              <a:t> </a:t>
            </a:r>
          </a:p>
          <a:p>
            <a:pPr>
              <a:lnSpc>
                <a:spcPct val="101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1600" dirty="0" smtClean="0">
                <a:solidFill>
                  <a:srgbClr val="000090"/>
                </a:solidFill>
                <a:latin typeface="+mj-lt"/>
                <a:ea typeface="NimbusRomNo9L-Regu" charset="0"/>
                <a:cs typeface="NimbusRomNo9L-Regu" charset="0"/>
              </a:rPr>
              <a:t>and </a:t>
            </a:r>
            <a:r>
              <a:rPr lang="en-GB" sz="1600" dirty="0" err="1" smtClean="0">
                <a:solidFill>
                  <a:srgbClr val="000090"/>
                </a:solidFill>
                <a:latin typeface="+mj-lt"/>
                <a:ea typeface="NimbusRomNo9L-Regu" charset="0"/>
                <a:cs typeface="NimbusRomNo9L-Regu" charset="0"/>
              </a:rPr>
              <a:t>p+He</a:t>
            </a:r>
            <a:r>
              <a:rPr lang="en-GB" sz="1600" dirty="0" smtClean="0">
                <a:solidFill>
                  <a:srgbClr val="000090"/>
                </a:solidFill>
                <a:latin typeface="+mj-lt"/>
                <a:ea typeface="NimbusRomNo9L-Regu" charset="0"/>
                <a:cs typeface="NimbusRomNo9L-Regu" charset="0"/>
              </a:rPr>
              <a:t> at different proton </a:t>
            </a:r>
            <a:r>
              <a:rPr lang="en-GB" sz="1600" dirty="0" err="1" smtClean="0">
                <a:solidFill>
                  <a:srgbClr val="000090"/>
                </a:solidFill>
                <a:latin typeface="+mj-lt"/>
                <a:ea typeface="NimbusRomNo9L-Regu" charset="0"/>
                <a:cs typeface="NimbusRomNo9L-Regu" charset="0"/>
              </a:rPr>
              <a:t>momenta</a:t>
            </a:r>
            <a:r>
              <a:rPr lang="en-GB" sz="1600" dirty="0" smtClean="0">
                <a:solidFill>
                  <a:srgbClr val="000090"/>
                </a:solidFill>
                <a:latin typeface="+mj-lt"/>
                <a:ea typeface="NimbusRomNo9L-Regu" charset="0"/>
                <a:cs typeface="NimbusRomNo9L-Regu" charset="0"/>
              </a:rPr>
              <a:t> (50, 100, 190, </a:t>
            </a:r>
          </a:p>
          <a:p>
            <a:pPr>
              <a:lnSpc>
                <a:spcPct val="101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1600" dirty="0" smtClean="0">
                <a:solidFill>
                  <a:srgbClr val="000090"/>
                </a:solidFill>
                <a:latin typeface="+mj-lt"/>
                <a:ea typeface="NimbusRomNo9L-Regu" charset="0"/>
                <a:cs typeface="NimbusRomNo9L-Regu" charset="0"/>
              </a:rPr>
              <a:t>250 GeV/</a:t>
            </a:r>
            <a:r>
              <a:rPr lang="en-GB" sz="1600" dirty="0" err="1" smtClean="0">
                <a:solidFill>
                  <a:srgbClr val="000090"/>
                </a:solidFill>
                <a:latin typeface="+mj-lt"/>
                <a:ea typeface="NimbusRomNo9L-Regu" charset="0"/>
                <a:cs typeface="NimbusRomNo9L-Regu" charset="0"/>
              </a:rPr>
              <a:t>c</a:t>
            </a:r>
            <a:r>
              <a:rPr lang="en-GB" sz="1600" dirty="0" smtClean="0">
                <a:solidFill>
                  <a:srgbClr val="000090"/>
                </a:solidFill>
                <a:latin typeface="+mj-lt"/>
                <a:ea typeface="NimbusRomNo9L-Regu" charset="0"/>
                <a:cs typeface="NimbusRomNo9L-Regu" charset="0"/>
              </a:rPr>
              <a:t>).</a:t>
            </a:r>
          </a:p>
          <a:p>
            <a:pPr>
              <a:lnSpc>
                <a:spcPct val="101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endParaRPr lang="en-GB" sz="1600" dirty="0" smtClean="0">
              <a:solidFill>
                <a:srgbClr val="000090"/>
              </a:solidFill>
              <a:latin typeface="+mj-lt"/>
              <a:ea typeface="Microsoft YaHei" charset="0"/>
              <a:cs typeface="Microsoft YaHei" charset="0"/>
            </a:endParaRPr>
          </a:p>
          <a:p>
            <a:pPr>
              <a:lnSpc>
                <a:spcPct val="101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endParaRPr lang="en-GB" sz="1600" dirty="0" smtClean="0">
              <a:solidFill>
                <a:srgbClr val="000090"/>
              </a:solidFill>
              <a:latin typeface="+mj-lt"/>
              <a:ea typeface="Microsoft YaHei" charset="0"/>
              <a:cs typeface="Microsoft YaHei" charset="0"/>
            </a:endParaRPr>
          </a:p>
          <a:p>
            <a:pPr>
              <a:lnSpc>
                <a:spcPct val="101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endParaRPr lang="en-GB" sz="1600" dirty="0" smtClean="0">
              <a:solidFill>
                <a:srgbClr val="000090"/>
              </a:solidFill>
              <a:latin typeface="+mj-lt"/>
              <a:ea typeface="Microsoft YaHei" charset="0"/>
              <a:cs typeface="Microsoft YaHei" charset="0"/>
            </a:endParaRPr>
          </a:p>
          <a:p>
            <a:pPr>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endParaRPr lang="en-GB" sz="1600" dirty="0" smtClean="0">
              <a:solidFill>
                <a:srgbClr val="000090"/>
              </a:solidFill>
              <a:latin typeface="NimbusRomNo9L-Regu" charset="0"/>
              <a:ea typeface="NimbusRomNo9L-Regu" charset="0"/>
              <a:cs typeface="NimbusRomNo9L-Regu" charset="0"/>
            </a:endParaRPr>
          </a:p>
          <a:p>
            <a:pPr>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endParaRPr lang="en-GB" sz="1600" dirty="0" smtClean="0">
              <a:solidFill>
                <a:srgbClr val="000090"/>
              </a:solidFill>
              <a:latin typeface="NimbusRomNo9L-Regu" charset="0"/>
              <a:ea typeface="NimbusRomNo9L-Regu" charset="0"/>
              <a:cs typeface="NimbusRomNo9L-Regu" charset="0"/>
            </a:endParaRPr>
          </a:p>
          <a:p>
            <a:pPr marL="342900" indent="-342900">
              <a:buFont typeface="Arial"/>
              <a:buChar char="•"/>
            </a:pPr>
            <a:endParaRPr lang="en-GB" sz="1800" dirty="0" smtClean="0">
              <a:solidFill>
                <a:srgbClr val="000090"/>
              </a:solidFill>
              <a:latin typeface="+mj-lt"/>
            </a:endParaRPr>
          </a:p>
        </p:txBody>
      </p:sp>
      <p:pic>
        <p:nvPicPr>
          <p:cNvPr id="12" name="Immagine 11" descr="Pbar_recon_efficiency.png"/>
          <p:cNvPicPr>
            <a:picLocks noChangeAspect="1"/>
          </p:cNvPicPr>
          <p:nvPr/>
        </p:nvPicPr>
        <p:blipFill>
          <a:blip r:embed="rId4"/>
          <a:stretch>
            <a:fillRect/>
          </a:stretch>
        </p:blipFill>
        <p:spPr>
          <a:xfrm>
            <a:off x="4876800" y="3810000"/>
            <a:ext cx="3759200" cy="250809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6934200" cy="609600"/>
          </a:xfrm>
        </p:spPr>
        <p:txBody>
          <a:bodyPr>
            <a:noAutofit/>
          </a:bodyPr>
          <a:lstStyle/>
          <a:p>
            <a:r>
              <a:rPr lang="en-GB" sz="2400" dirty="0" smtClean="0">
                <a:solidFill>
                  <a:srgbClr val="000090"/>
                </a:solidFill>
              </a:rPr>
              <a:t>RF separated antiproton/</a:t>
            </a:r>
            <a:r>
              <a:rPr lang="en-GB" sz="2400" dirty="0" err="1" smtClean="0">
                <a:solidFill>
                  <a:srgbClr val="000090"/>
                </a:solidFill>
              </a:rPr>
              <a:t>kaon</a:t>
            </a:r>
            <a:r>
              <a:rPr lang="en-GB" sz="2400" dirty="0" smtClean="0">
                <a:solidFill>
                  <a:srgbClr val="000090"/>
                </a:solidFill>
              </a:rPr>
              <a:t> beam</a:t>
            </a:r>
            <a:endParaRPr lang="en-GB" sz="2000" dirty="0"/>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27</a:t>
            </a:fld>
            <a:endParaRPr lang="it-IT" dirty="0"/>
          </a:p>
        </p:txBody>
      </p:sp>
      <p:sp>
        <p:nvSpPr>
          <p:cNvPr id="9" name="CasellaDiTesto 8"/>
          <p:cNvSpPr txBox="1"/>
          <p:nvPr/>
        </p:nvSpPr>
        <p:spPr>
          <a:xfrm>
            <a:off x="0" y="2743200"/>
            <a:ext cx="9144000" cy="3416320"/>
          </a:xfrm>
          <a:prstGeom prst="rect">
            <a:avLst/>
          </a:prstGeom>
          <a:noFill/>
        </p:spPr>
        <p:txBody>
          <a:bodyPr wrap="square" rtlCol="0">
            <a:spAutoFit/>
          </a:bodyPr>
          <a:lstStyle/>
          <a:p>
            <a:pPr algn="ctr"/>
            <a:r>
              <a:rPr lang="en-GB" sz="1800" dirty="0" smtClean="0">
                <a:solidFill>
                  <a:srgbClr val="000090"/>
                </a:solidFill>
                <a:latin typeface="+mj-lt"/>
              </a:rPr>
              <a:t>Assumptions: </a:t>
            </a:r>
          </a:p>
          <a:p>
            <a:pPr algn="ctr"/>
            <a:r>
              <a:rPr lang="en-GB" sz="1800" dirty="0" smtClean="0">
                <a:solidFill>
                  <a:srgbClr val="000090"/>
                </a:solidFill>
              </a:rPr>
              <a:t>–  </a:t>
            </a:r>
            <a:r>
              <a:rPr lang="en-GB" sz="1800" dirty="0" smtClean="0">
                <a:solidFill>
                  <a:srgbClr val="000090"/>
                </a:solidFill>
                <a:latin typeface="+mj-lt"/>
              </a:rPr>
              <a:t>8 </a:t>
            </a:r>
            <a:r>
              <a:rPr lang="en-GB" sz="1800" dirty="0" err="1" smtClean="0">
                <a:solidFill>
                  <a:srgbClr val="000090"/>
                </a:solidFill>
                <a:latin typeface="+mj-lt"/>
              </a:rPr>
              <a:t>x</a:t>
            </a:r>
            <a:r>
              <a:rPr lang="en-GB" sz="1800" dirty="0" smtClean="0">
                <a:solidFill>
                  <a:srgbClr val="000090"/>
                </a:solidFill>
                <a:latin typeface="+mj-lt"/>
              </a:rPr>
              <a:t> 10</a:t>
            </a:r>
            <a:r>
              <a:rPr lang="en-GB" sz="1800" baseline="30000" dirty="0" smtClean="0">
                <a:solidFill>
                  <a:srgbClr val="000090"/>
                </a:solidFill>
                <a:latin typeface="+mj-lt"/>
              </a:rPr>
              <a:t>7 </a:t>
            </a:r>
            <a:r>
              <a:rPr lang="en-GB" sz="1800" dirty="0" smtClean="0">
                <a:solidFill>
                  <a:srgbClr val="000090"/>
                </a:solidFill>
                <a:latin typeface="+mj-lt"/>
              </a:rPr>
              <a:t>antiprotons for 10</a:t>
            </a:r>
            <a:r>
              <a:rPr lang="en-GB" sz="1800" baseline="30000" dirty="0" smtClean="0">
                <a:solidFill>
                  <a:srgbClr val="000090"/>
                </a:solidFill>
                <a:latin typeface="+mj-lt"/>
              </a:rPr>
              <a:t>13 </a:t>
            </a:r>
            <a:r>
              <a:rPr lang="en-GB" sz="1800" dirty="0" err="1" smtClean="0">
                <a:solidFill>
                  <a:srgbClr val="000090"/>
                </a:solidFill>
                <a:latin typeface="+mj-lt"/>
              </a:rPr>
              <a:t>ppp</a:t>
            </a:r>
            <a:r>
              <a:rPr lang="en-GB" sz="1800" dirty="0" smtClean="0">
                <a:solidFill>
                  <a:srgbClr val="000090"/>
                </a:solidFill>
                <a:latin typeface="+mj-lt"/>
              </a:rPr>
              <a:t> (10 seconds) (optimistic estimate by Lau </a:t>
            </a:r>
            <a:r>
              <a:rPr lang="en-GB" sz="1800" dirty="0" err="1" smtClean="0">
                <a:solidFill>
                  <a:srgbClr val="000090"/>
                </a:solidFill>
                <a:latin typeface="+mj-lt"/>
              </a:rPr>
              <a:t>Gatignon</a:t>
            </a:r>
            <a:r>
              <a:rPr lang="en-GB" sz="1800" dirty="0" smtClean="0">
                <a:solidFill>
                  <a:srgbClr val="000090"/>
                </a:solidFill>
                <a:latin typeface="+mj-lt"/>
              </a:rPr>
              <a:t>);</a:t>
            </a:r>
          </a:p>
          <a:p>
            <a:pPr algn="ctr"/>
            <a:r>
              <a:rPr lang="en-GB" sz="1800" dirty="0" smtClean="0">
                <a:solidFill>
                  <a:srgbClr val="000090"/>
                </a:solidFill>
                <a:latin typeface="+mj-lt"/>
              </a:rPr>
              <a:t> – we </a:t>
            </a:r>
            <a:r>
              <a:rPr lang="it-IT" sz="1800" dirty="0" smtClean="0">
                <a:solidFill>
                  <a:srgbClr val="000090"/>
                </a:solidFill>
                <a:latin typeface="+mj-lt"/>
              </a:rPr>
              <a:t>assume </a:t>
            </a:r>
            <a:r>
              <a:rPr lang="it-IT" sz="1800" dirty="0" err="1" smtClean="0">
                <a:solidFill>
                  <a:srgbClr val="000090"/>
                </a:solidFill>
                <a:latin typeface="+mj-lt"/>
              </a:rPr>
              <a:t>here</a:t>
            </a:r>
            <a:r>
              <a:rPr lang="it-IT" sz="1800" dirty="0" smtClean="0">
                <a:solidFill>
                  <a:srgbClr val="000090"/>
                </a:solidFill>
                <a:latin typeface="+mj-lt"/>
              </a:rPr>
              <a:t> </a:t>
            </a:r>
            <a:r>
              <a:rPr lang="en-GB" sz="1800" dirty="0" smtClean="0">
                <a:solidFill>
                  <a:srgbClr val="000090"/>
                </a:solidFill>
                <a:latin typeface="+mj-lt"/>
              </a:rPr>
              <a:t>4 </a:t>
            </a:r>
            <a:r>
              <a:rPr lang="en-GB" sz="1800" dirty="0" err="1" smtClean="0">
                <a:solidFill>
                  <a:srgbClr val="000090"/>
                </a:solidFill>
                <a:latin typeface="+mj-lt"/>
              </a:rPr>
              <a:t>x</a:t>
            </a:r>
            <a:r>
              <a:rPr lang="en-GB" sz="1800" dirty="0" smtClean="0">
                <a:solidFill>
                  <a:srgbClr val="000090"/>
                </a:solidFill>
                <a:latin typeface="+mj-lt"/>
              </a:rPr>
              <a:t> 10</a:t>
            </a:r>
            <a:r>
              <a:rPr lang="en-GB" sz="1800" baseline="30000" dirty="0" smtClean="0">
                <a:solidFill>
                  <a:srgbClr val="000090"/>
                </a:solidFill>
                <a:latin typeface="+mj-lt"/>
              </a:rPr>
              <a:t>13 </a:t>
            </a:r>
            <a:r>
              <a:rPr lang="en-GB" sz="1800" dirty="0" smtClean="0">
                <a:solidFill>
                  <a:srgbClr val="000090"/>
                </a:solidFill>
                <a:latin typeface="+mj-lt"/>
              </a:rPr>
              <a:t>protons.</a:t>
            </a:r>
          </a:p>
          <a:p>
            <a:pPr algn="ctr"/>
            <a:endParaRPr lang="en-GB" sz="1800" dirty="0" smtClean="0">
              <a:solidFill>
                <a:srgbClr val="000090"/>
              </a:solidFill>
              <a:latin typeface="+mj-lt"/>
            </a:endParaRPr>
          </a:p>
          <a:p>
            <a:pPr algn="ctr"/>
            <a:r>
              <a:rPr lang="en-GB" sz="1800" dirty="0" smtClean="0">
                <a:solidFill>
                  <a:srgbClr val="000090"/>
                </a:solidFill>
                <a:latin typeface="+mj-lt"/>
              </a:rPr>
              <a:t> Antiprotons RF separated beam: 3.2 </a:t>
            </a:r>
            <a:r>
              <a:rPr lang="en-GB" sz="1800" dirty="0" err="1" smtClean="0">
                <a:solidFill>
                  <a:srgbClr val="000090"/>
                </a:solidFill>
                <a:latin typeface="+mj-lt"/>
              </a:rPr>
              <a:t>x</a:t>
            </a:r>
            <a:r>
              <a:rPr lang="en-GB" sz="1800" dirty="0" smtClean="0">
                <a:solidFill>
                  <a:srgbClr val="000090"/>
                </a:solidFill>
                <a:latin typeface="+mj-lt"/>
              </a:rPr>
              <a:t> 10</a:t>
            </a:r>
            <a:r>
              <a:rPr lang="en-GB" sz="1800" baseline="30000" dirty="0" smtClean="0">
                <a:solidFill>
                  <a:srgbClr val="000090"/>
                </a:solidFill>
                <a:latin typeface="+mj-lt"/>
              </a:rPr>
              <a:t>7</a:t>
            </a:r>
            <a:r>
              <a:rPr lang="en-GB" sz="1800" dirty="0" smtClean="0">
                <a:solidFill>
                  <a:srgbClr val="000090"/>
                </a:solidFill>
                <a:latin typeface="+mj-lt"/>
              </a:rPr>
              <a:t> /</a:t>
            </a:r>
            <a:r>
              <a:rPr lang="en-GB" sz="1800" dirty="0" err="1" smtClean="0">
                <a:solidFill>
                  <a:srgbClr val="000090"/>
                </a:solidFill>
                <a:latin typeface="+mj-lt"/>
              </a:rPr>
              <a:t>s</a:t>
            </a:r>
            <a:r>
              <a:rPr lang="en-GB" sz="1800" dirty="0" smtClean="0">
                <a:solidFill>
                  <a:srgbClr val="000090"/>
                </a:solidFill>
                <a:latin typeface="+mj-lt"/>
              </a:rPr>
              <a:t> - Gain is a factor of </a:t>
            </a:r>
            <a:r>
              <a:rPr lang="en-GB" sz="1800" dirty="0" smtClean="0">
                <a:solidFill>
                  <a:srgbClr val="FF0000"/>
                </a:solidFill>
                <a:latin typeface="+mj-lt"/>
              </a:rPr>
              <a:t>50 compared to the standard </a:t>
            </a:r>
            <a:r>
              <a:rPr lang="en-GB" sz="1800" dirty="0" err="1" smtClean="0">
                <a:solidFill>
                  <a:srgbClr val="FF0000"/>
                </a:solidFill>
                <a:latin typeface="+mj-lt"/>
              </a:rPr>
              <a:t>h</a:t>
            </a:r>
            <a:r>
              <a:rPr lang="en-GB" sz="1800" baseline="30000" dirty="0" smtClean="0">
                <a:solidFill>
                  <a:srgbClr val="FF0000"/>
                </a:solidFill>
                <a:latin typeface="+mj-lt"/>
              </a:rPr>
              <a:t>-</a:t>
            </a:r>
            <a:r>
              <a:rPr lang="en-GB" sz="1800" dirty="0" smtClean="0">
                <a:solidFill>
                  <a:srgbClr val="FF0000"/>
                </a:solidFill>
                <a:latin typeface="+mj-lt"/>
              </a:rPr>
              <a:t> beam for Drell-Yan experiment</a:t>
            </a:r>
            <a:r>
              <a:rPr lang="en-GB" sz="1800" dirty="0" smtClean="0">
                <a:solidFill>
                  <a:srgbClr val="000090"/>
                </a:solidFill>
                <a:latin typeface="+mj-lt"/>
              </a:rPr>
              <a:t> (~1% of </a:t>
            </a:r>
            <a:r>
              <a:rPr lang="en-GB" sz="1800" dirty="0" err="1" smtClean="0">
                <a:solidFill>
                  <a:srgbClr val="000090"/>
                </a:solidFill>
                <a:latin typeface="+mj-lt"/>
              </a:rPr>
              <a:t>h</a:t>
            </a:r>
            <a:r>
              <a:rPr lang="en-GB" sz="1800" baseline="30000" dirty="0" smtClean="0">
                <a:solidFill>
                  <a:srgbClr val="000090"/>
                </a:solidFill>
                <a:latin typeface="+mj-lt"/>
              </a:rPr>
              <a:t>-</a:t>
            </a:r>
            <a:r>
              <a:rPr lang="en-GB" sz="1800" dirty="0" smtClean="0">
                <a:solidFill>
                  <a:srgbClr val="000090"/>
                </a:solidFill>
                <a:latin typeface="+mj-lt"/>
              </a:rPr>
              <a:t> beam 6x10</a:t>
            </a:r>
            <a:r>
              <a:rPr lang="en-GB" sz="1800" baseline="30000" dirty="0" smtClean="0">
                <a:solidFill>
                  <a:srgbClr val="000090"/>
                </a:solidFill>
                <a:latin typeface="+mj-lt"/>
              </a:rPr>
              <a:t>7 </a:t>
            </a:r>
            <a:r>
              <a:rPr lang="en-GB" sz="1800" dirty="0" smtClean="0">
                <a:solidFill>
                  <a:srgbClr val="000090"/>
                </a:solidFill>
                <a:latin typeface="+mj-lt"/>
              </a:rPr>
              <a:t>/</a:t>
            </a:r>
            <a:r>
              <a:rPr lang="en-GB" sz="1800" dirty="0" err="1" smtClean="0">
                <a:solidFill>
                  <a:srgbClr val="000090"/>
                </a:solidFill>
                <a:latin typeface="+mj-lt"/>
              </a:rPr>
              <a:t>s</a:t>
            </a:r>
            <a:r>
              <a:rPr lang="en-GB" sz="1800" dirty="0" smtClean="0">
                <a:solidFill>
                  <a:srgbClr val="000090"/>
                </a:solidFill>
                <a:latin typeface="+mj-lt"/>
              </a:rPr>
              <a:t> dominated by π</a:t>
            </a:r>
            <a:r>
              <a:rPr lang="en-GB" sz="1800" baseline="30000" dirty="0" smtClean="0">
                <a:solidFill>
                  <a:srgbClr val="000090"/>
                </a:solidFill>
                <a:latin typeface="+mj-lt"/>
              </a:rPr>
              <a:t>-</a:t>
            </a:r>
            <a:r>
              <a:rPr lang="en-GB" sz="1800" dirty="0" smtClean="0">
                <a:solidFill>
                  <a:srgbClr val="000090"/>
                </a:solidFill>
                <a:latin typeface="+mj-lt"/>
              </a:rPr>
              <a:t>)</a:t>
            </a:r>
          </a:p>
          <a:p>
            <a:pPr algn="ctr"/>
            <a:endParaRPr lang="en-GB" sz="1800" dirty="0" smtClean="0">
              <a:solidFill>
                <a:srgbClr val="000090"/>
              </a:solidFill>
              <a:latin typeface="+mj-lt"/>
            </a:endParaRPr>
          </a:p>
          <a:p>
            <a:pPr algn="ctr"/>
            <a:r>
              <a:rPr lang="en-GB" sz="1800" dirty="0" smtClean="0">
                <a:solidFill>
                  <a:srgbClr val="000090"/>
                </a:solidFill>
                <a:latin typeface="+mj-lt"/>
              </a:rPr>
              <a:t>Using the same assumption for RF separated </a:t>
            </a:r>
            <a:r>
              <a:rPr lang="en-GB" sz="1800" dirty="0" err="1" smtClean="0">
                <a:solidFill>
                  <a:srgbClr val="000090"/>
                </a:solidFill>
                <a:latin typeface="+mj-lt"/>
              </a:rPr>
              <a:t>kaon</a:t>
            </a:r>
            <a:r>
              <a:rPr lang="en-GB" sz="1800" dirty="0" smtClean="0">
                <a:solidFill>
                  <a:srgbClr val="000090"/>
                </a:solidFill>
                <a:latin typeface="+mj-lt"/>
              </a:rPr>
              <a:t> beam, possible </a:t>
            </a:r>
            <a:r>
              <a:rPr lang="en-GB" sz="1800" dirty="0" err="1" smtClean="0">
                <a:solidFill>
                  <a:srgbClr val="000090"/>
                </a:solidFill>
                <a:latin typeface="+mj-lt"/>
              </a:rPr>
              <a:t>kaon</a:t>
            </a:r>
            <a:r>
              <a:rPr lang="en-GB" sz="1800" dirty="0" smtClean="0">
                <a:solidFill>
                  <a:srgbClr val="000090"/>
                </a:solidFill>
                <a:latin typeface="+mj-lt"/>
              </a:rPr>
              <a:t> beam intensity is 8 </a:t>
            </a:r>
            <a:r>
              <a:rPr lang="en-GB" sz="1800" dirty="0" err="1" smtClean="0">
                <a:solidFill>
                  <a:srgbClr val="000090"/>
                </a:solidFill>
                <a:latin typeface="+mj-lt"/>
              </a:rPr>
              <a:t>x</a:t>
            </a:r>
            <a:r>
              <a:rPr lang="en-GB" sz="1800" dirty="0" smtClean="0">
                <a:solidFill>
                  <a:srgbClr val="000090"/>
                </a:solidFill>
                <a:latin typeface="+mj-lt"/>
              </a:rPr>
              <a:t> 10</a:t>
            </a:r>
            <a:r>
              <a:rPr lang="en-GB" sz="1800" baseline="30000" dirty="0" smtClean="0">
                <a:solidFill>
                  <a:srgbClr val="000090"/>
                </a:solidFill>
                <a:latin typeface="+mj-lt"/>
              </a:rPr>
              <a:t>6 </a:t>
            </a:r>
            <a:r>
              <a:rPr lang="en-GB" sz="1800" dirty="0" smtClean="0">
                <a:solidFill>
                  <a:srgbClr val="000090"/>
                </a:solidFill>
                <a:latin typeface="+mj-lt"/>
              </a:rPr>
              <a:t>/</a:t>
            </a:r>
            <a:r>
              <a:rPr lang="en-GB" sz="1800" dirty="0" err="1" smtClean="0">
                <a:solidFill>
                  <a:srgbClr val="000090"/>
                </a:solidFill>
                <a:latin typeface="+mj-lt"/>
              </a:rPr>
              <a:t>s</a:t>
            </a:r>
            <a:r>
              <a:rPr lang="en-GB" sz="1800" dirty="0" smtClean="0">
                <a:solidFill>
                  <a:srgbClr val="000090"/>
                </a:solidFill>
                <a:latin typeface="+mj-lt"/>
              </a:rPr>
              <a:t> - Gain is a factor of </a:t>
            </a:r>
            <a:r>
              <a:rPr lang="en-GB" sz="1800" dirty="0" smtClean="0">
                <a:solidFill>
                  <a:srgbClr val="FF0000"/>
                </a:solidFill>
                <a:latin typeface="+mj-lt"/>
              </a:rPr>
              <a:t>80 compared to to the standard “spectroscopy” </a:t>
            </a:r>
            <a:r>
              <a:rPr lang="en-GB" sz="1800" dirty="0" err="1" smtClean="0">
                <a:solidFill>
                  <a:srgbClr val="FF0000"/>
                </a:solidFill>
                <a:latin typeface="+mj-lt"/>
              </a:rPr>
              <a:t>h</a:t>
            </a:r>
            <a:r>
              <a:rPr lang="en-GB" sz="1800" baseline="30000" dirty="0" smtClean="0">
                <a:solidFill>
                  <a:srgbClr val="FF0000"/>
                </a:solidFill>
                <a:latin typeface="+mj-lt"/>
              </a:rPr>
              <a:t>-</a:t>
            </a:r>
            <a:r>
              <a:rPr lang="en-GB" sz="1800" dirty="0" smtClean="0">
                <a:solidFill>
                  <a:srgbClr val="FF0000"/>
                </a:solidFill>
                <a:latin typeface="+mj-lt"/>
              </a:rPr>
              <a:t> beam</a:t>
            </a:r>
            <a:endParaRPr lang="en-GB" sz="1800" dirty="0" smtClean="0">
              <a:solidFill>
                <a:srgbClr val="000090"/>
              </a:solidFill>
              <a:latin typeface="+mj-lt"/>
            </a:endParaRPr>
          </a:p>
          <a:p>
            <a:pPr algn="ctr"/>
            <a:endParaRPr lang="en-GB" sz="1800" dirty="0" smtClean="0">
              <a:solidFill>
                <a:srgbClr val="993300"/>
              </a:solidFill>
              <a:latin typeface="+mj-lt"/>
            </a:endParaRPr>
          </a:p>
          <a:p>
            <a:pPr algn="ctr"/>
            <a:r>
              <a:rPr lang="en-GB" sz="1800" b="1" dirty="0" smtClean="0">
                <a:solidFill>
                  <a:srgbClr val="FF0000"/>
                </a:solidFill>
                <a:latin typeface="+mj-lt"/>
              </a:rPr>
              <a:t>High intensity RF separated beam will provide unique opportunities for</a:t>
            </a:r>
          </a:p>
          <a:p>
            <a:pPr algn="ctr"/>
            <a:r>
              <a:rPr lang="en-GB" sz="1800" b="1" dirty="0" smtClean="0">
                <a:solidFill>
                  <a:srgbClr val="FF0000"/>
                </a:solidFill>
                <a:latin typeface="+mj-lt"/>
              </a:rPr>
              <a:t>Hadron Spectroscopy and Drell-Yan physics</a:t>
            </a:r>
          </a:p>
        </p:txBody>
      </p:sp>
      <p:pic>
        <p:nvPicPr>
          <p:cNvPr id="10" name="Immagine 9"/>
          <p:cNvPicPr>
            <a:picLocks noChangeAspect="1"/>
          </p:cNvPicPr>
          <p:nvPr/>
        </p:nvPicPr>
        <p:blipFill>
          <a:blip r:embed="rId2"/>
          <a:stretch>
            <a:fillRect/>
          </a:stretch>
        </p:blipFill>
        <p:spPr>
          <a:xfrm>
            <a:off x="990600" y="1143000"/>
            <a:ext cx="4343272" cy="1489552"/>
          </a:xfrm>
          <a:prstGeom prst="rect">
            <a:avLst/>
          </a:prstGeom>
        </p:spPr>
      </p:pic>
      <p:sp>
        <p:nvSpPr>
          <p:cNvPr id="8" name="CasellaDiTesto 7"/>
          <p:cNvSpPr txBox="1"/>
          <p:nvPr/>
        </p:nvSpPr>
        <p:spPr>
          <a:xfrm>
            <a:off x="6019800" y="2209800"/>
            <a:ext cx="2819400" cy="523220"/>
          </a:xfrm>
          <a:prstGeom prst="rect">
            <a:avLst/>
          </a:prstGeom>
          <a:noFill/>
          <a:ln w="19050" cmpd="sng">
            <a:solidFill>
              <a:srgbClr val="FF0000"/>
            </a:solidFill>
          </a:ln>
        </p:spPr>
        <p:txBody>
          <a:bodyPr wrap="square" rtlCol="0">
            <a:spAutoFit/>
          </a:bodyPr>
          <a:lstStyle/>
          <a:p>
            <a:r>
              <a:rPr lang="en-GB" sz="1400" dirty="0" smtClean="0">
                <a:solidFill>
                  <a:srgbClr val="000090"/>
                </a:solidFill>
              </a:rPr>
              <a:t>“Normal” </a:t>
            </a:r>
            <a:r>
              <a:rPr lang="en-GB" sz="1400" dirty="0" err="1" smtClean="0">
                <a:solidFill>
                  <a:srgbClr val="000090"/>
                </a:solidFill>
              </a:rPr>
              <a:t>h</a:t>
            </a:r>
            <a:r>
              <a:rPr lang="en-GB" sz="1400" baseline="30000" dirty="0" smtClean="0">
                <a:solidFill>
                  <a:srgbClr val="000090"/>
                </a:solidFill>
              </a:rPr>
              <a:t>-</a:t>
            </a:r>
            <a:r>
              <a:rPr lang="en-GB" sz="1400" dirty="0" smtClean="0">
                <a:solidFill>
                  <a:srgbClr val="000090"/>
                </a:solidFill>
              </a:rPr>
              <a:t> beam composition:</a:t>
            </a:r>
          </a:p>
          <a:p>
            <a:r>
              <a:rPr lang="en-GB" sz="1400" dirty="0" smtClean="0">
                <a:solidFill>
                  <a:srgbClr val="000090"/>
                </a:solidFill>
              </a:rPr>
              <a:t>~97% (π) ~2.5%(K) ~0.5% (pbar)</a:t>
            </a:r>
            <a:endParaRPr lang="en-GB" sz="1400" dirty="0">
              <a:solidFill>
                <a:srgbClr val="00009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6934200" cy="762000"/>
          </a:xfrm>
        </p:spPr>
        <p:txBody>
          <a:bodyPr>
            <a:noAutofit/>
          </a:bodyPr>
          <a:lstStyle/>
          <a:p>
            <a:r>
              <a:rPr lang="en-GB" sz="2400" dirty="0" smtClean="0">
                <a:solidFill>
                  <a:srgbClr val="000090"/>
                </a:solidFill>
              </a:rPr>
              <a:t>RF separated hadron beam</a:t>
            </a:r>
            <a:br>
              <a:rPr lang="en-GB" sz="2400" dirty="0" smtClean="0">
                <a:solidFill>
                  <a:srgbClr val="000090"/>
                </a:solidFill>
              </a:rPr>
            </a:br>
            <a:r>
              <a:rPr lang="en-GB" sz="2400" dirty="0" smtClean="0">
                <a:solidFill>
                  <a:srgbClr val="000090"/>
                </a:solidFill>
              </a:rPr>
              <a:t>Meson structure study in DY and PP processes</a:t>
            </a: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28</a:t>
            </a:fld>
            <a:endParaRPr lang="it-IT" dirty="0"/>
          </a:p>
        </p:txBody>
      </p:sp>
      <p:pic>
        <p:nvPicPr>
          <p:cNvPr id="6" name="Immagine 5"/>
          <p:cNvPicPr>
            <a:picLocks noChangeAspect="1"/>
          </p:cNvPicPr>
          <p:nvPr/>
        </p:nvPicPr>
        <p:blipFill>
          <a:blip r:embed="rId2"/>
          <a:stretch>
            <a:fillRect/>
          </a:stretch>
        </p:blipFill>
        <p:spPr>
          <a:xfrm>
            <a:off x="-1" y="1219200"/>
            <a:ext cx="9081883" cy="2851617"/>
          </a:xfrm>
          <a:prstGeom prst="rect">
            <a:avLst/>
          </a:prstGeom>
        </p:spPr>
      </p:pic>
      <p:pic>
        <p:nvPicPr>
          <p:cNvPr id="7" name="Immagine 6"/>
          <p:cNvPicPr>
            <a:picLocks noChangeAspect="1"/>
          </p:cNvPicPr>
          <p:nvPr/>
        </p:nvPicPr>
        <p:blipFill>
          <a:blip r:embed="rId3"/>
          <a:stretch>
            <a:fillRect/>
          </a:stretch>
        </p:blipFill>
        <p:spPr>
          <a:xfrm>
            <a:off x="4114800" y="3962400"/>
            <a:ext cx="4648200" cy="2413000"/>
          </a:xfrm>
          <a:prstGeom prst="rect">
            <a:avLst/>
          </a:prstGeom>
        </p:spPr>
      </p:pic>
      <p:sp>
        <p:nvSpPr>
          <p:cNvPr id="8" name="CasellaDiTesto 7"/>
          <p:cNvSpPr txBox="1"/>
          <p:nvPr/>
        </p:nvSpPr>
        <p:spPr>
          <a:xfrm>
            <a:off x="0" y="4419600"/>
            <a:ext cx="4234715" cy="923330"/>
          </a:xfrm>
          <a:prstGeom prst="rect">
            <a:avLst/>
          </a:prstGeom>
          <a:noFill/>
        </p:spPr>
        <p:txBody>
          <a:bodyPr wrap="none" rtlCol="0">
            <a:spAutoFit/>
          </a:bodyPr>
          <a:lstStyle/>
          <a:p>
            <a:r>
              <a:rPr lang="en-GB" sz="1800" dirty="0" smtClean="0">
                <a:solidFill>
                  <a:srgbClr val="000090"/>
                </a:solidFill>
              </a:rPr>
              <a:t>Highest possible beam momentum is </a:t>
            </a:r>
          </a:p>
          <a:p>
            <a:r>
              <a:rPr lang="en-GB" sz="1800" dirty="0" smtClean="0">
                <a:solidFill>
                  <a:srgbClr val="000090"/>
                </a:solidFill>
              </a:rPr>
              <a:t>Essential for both Drell-Yan and Prompt</a:t>
            </a:r>
          </a:p>
          <a:p>
            <a:r>
              <a:rPr lang="en-GB" sz="1800" dirty="0" smtClean="0">
                <a:solidFill>
                  <a:srgbClr val="000090"/>
                </a:solidFill>
              </a:rPr>
              <a:t>Photons program</a:t>
            </a:r>
            <a:endParaRPr lang="en-GB" sz="1800" dirty="0">
              <a:solidFill>
                <a:srgbClr val="00009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990600" y="0"/>
            <a:ext cx="7162800" cy="1066800"/>
          </a:xfrm>
        </p:spPr>
        <p:txBody>
          <a:bodyPr>
            <a:noAutofit/>
          </a:bodyPr>
          <a:lstStyle/>
          <a:p>
            <a:r>
              <a:rPr lang="en-GB" sz="2400" dirty="0" smtClean="0">
                <a:solidFill>
                  <a:srgbClr val="000090"/>
                </a:solidFill>
              </a:rPr>
              <a:t>RF separated hadron beam</a:t>
            </a:r>
            <a:br>
              <a:rPr lang="en-GB" sz="2400" dirty="0" smtClean="0">
                <a:solidFill>
                  <a:srgbClr val="000090"/>
                </a:solidFill>
              </a:rPr>
            </a:br>
            <a:r>
              <a:rPr lang="en-GB" sz="2400" dirty="0" smtClean="0">
                <a:solidFill>
                  <a:srgbClr val="000090"/>
                </a:solidFill>
              </a:rPr>
              <a:t>Meson structure study in DY and PP processes</a:t>
            </a:r>
            <a:br>
              <a:rPr lang="en-GB" sz="2400" dirty="0" smtClean="0">
                <a:solidFill>
                  <a:srgbClr val="000090"/>
                </a:solidFill>
              </a:rPr>
            </a:br>
            <a:r>
              <a:rPr lang="en-GB" sz="1800" dirty="0" err="1" smtClean="0">
                <a:solidFill>
                  <a:srgbClr val="000090"/>
                </a:solidFill>
              </a:rPr>
              <a:t>Kaon</a:t>
            </a:r>
            <a:r>
              <a:rPr lang="en-GB" sz="1800" dirty="0" smtClean="0">
                <a:solidFill>
                  <a:srgbClr val="000090"/>
                </a:solidFill>
              </a:rPr>
              <a:t> structure</a:t>
            </a:r>
            <a:r>
              <a:rPr lang="en-GB" sz="2400" dirty="0" smtClean="0">
                <a:solidFill>
                  <a:srgbClr val="000090"/>
                </a:solidFill>
              </a:rPr>
              <a:t/>
            </a:r>
            <a:br>
              <a:rPr lang="en-GB" sz="2400" dirty="0" smtClean="0">
                <a:solidFill>
                  <a:srgbClr val="000090"/>
                </a:solidFill>
              </a:rPr>
            </a:b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29</a:t>
            </a:fld>
            <a:endParaRPr lang="it-IT" dirty="0"/>
          </a:p>
        </p:txBody>
      </p:sp>
      <p:pic>
        <p:nvPicPr>
          <p:cNvPr id="8" name="Immagine 7"/>
          <p:cNvPicPr>
            <a:picLocks noChangeAspect="1"/>
          </p:cNvPicPr>
          <p:nvPr/>
        </p:nvPicPr>
        <p:blipFill>
          <a:blip r:embed="rId2"/>
          <a:stretch>
            <a:fillRect/>
          </a:stretch>
        </p:blipFill>
        <p:spPr>
          <a:xfrm>
            <a:off x="0" y="1143000"/>
            <a:ext cx="9144000" cy="5135537"/>
          </a:xfrm>
          <a:prstGeom prst="rect">
            <a:avLst/>
          </a:prstGeom>
          <a:ln>
            <a:solidFill>
              <a:schemeClr val="bg1"/>
            </a:solidFill>
          </a:ln>
        </p:spPr>
      </p:pic>
      <p:sp>
        <p:nvSpPr>
          <p:cNvPr id="11" name="Rettangolo 10"/>
          <p:cNvSpPr/>
          <p:nvPr/>
        </p:nvSpPr>
        <p:spPr>
          <a:xfrm>
            <a:off x="304800" y="5486400"/>
            <a:ext cx="32004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olo 1"/>
          <p:cNvSpPr>
            <a:spLocks noGrp="1"/>
          </p:cNvSpPr>
          <p:nvPr>
            <p:ph type="title"/>
          </p:nvPr>
        </p:nvSpPr>
        <p:spPr>
          <a:xfrm>
            <a:off x="1371600" y="274638"/>
            <a:ext cx="7315200" cy="487362"/>
          </a:xfrm>
        </p:spPr>
        <p:txBody>
          <a:bodyPr/>
          <a:lstStyle/>
          <a:p>
            <a:r>
              <a:rPr lang="en-GB" sz="2400" dirty="0" smtClean="0">
                <a:solidFill>
                  <a:srgbClr val="000090"/>
                </a:solidFill>
              </a:rPr>
              <a:t>COMPASS QCD facility at CERN (SPS) </a:t>
            </a:r>
          </a:p>
        </p:txBody>
      </p:sp>
      <p:sp>
        <p:nvSpPr>
          <p:cNvPr id="24579" name="Segnaposto contenuto 2"/>
          <p:cNvSpPr>
            <a:spLocks noGrp="1"/>
          </p:cNvSpPr>
          <p:nvPr>
            <p:ph idx="1"/>
          </p:nvPr>
        </p:nvSpPr>
        <p:spPr/>
        <p:txBody>
          <a:bodyPr/>
          <a:lstStyle/>
          <a:p>
            <a:endParaRPr lang="en-GB"/>
          </a:p>
        </p:txBody>
      </p:sp>
      <p:sp>
        <p:nvSpPr>
          <p:cNvPr id="24580" name="Segnaposto data 3"/>
          <p:cNvSpPr>
            <a:spLocks noGrp="1"/>
          </p:cNvSpPr>
          <p:nvPr>
            <p:ph type="dt" sz="quarter" idx="10"/>
          </p:nvPr>
        </p:nvSpPr>
        <p:spPr>
          <a:noFill/>
        </p:spPr>
        <p:txBody>
          <a:bodyPr/>
          <a:lstStyle/>
          <a:p>
            <a:fld id="{57F4FB50-99C8-D94F-91D5-7A005E099205}" type="datetime1">
              <a:rPr lang="it-IT" smtClean="0">
                <a:latin typeface="Arial" charset="0"/>
              </a:rPr>
              <a:pPr/>
              <a:t>9-07-2018</a:t>
            </a:fld>
            <a:endParaRPr lang="it-IT" smtClean="0">
              <a:latin typeface="Arial" charset="0"/>
            </a:endParaRPr>
          </a:p>
        </p:txBody>
      </p:sp>
      <p:sp>
        <p:nvSpPr>
          <p:cNvPr id="24581" name="Segnaposto piè di pagina 4"/>
          <p:cNvSpPr>
            <a:spLocks noGrp="1"/>
          </p:cNvSpPr>
          <p:nvPr>
            <p:ph type="ftr" sz="quarter" idx="11"/>
          </p:nvPr>
        </p:nvSpPr>
        <p:spPr>
          <a:noFill/>
        </p:spPr>
        <p:txBody>
          <a:bodyPr/>
          <a:lstStyle/>
          <a:p>
            <a:r>
              <a:rPr lang="it-IT" smtClean="0">
                <a:latin typeface="Arial" charset="0"/>
              </a:rPr>
              <a:t>Oleg Denisov</a:t>
            </a:r>
          </a:p>
        </p:txBody>
      </p:sp>
      <p:sp>
        <p:nvSpPr>
          <p:cNvPr id="24582" name="Segnaposto numero diapositiva 5"/>
          <p:cNvSpPr>
            <a:spLocks noGrp="1"/>
          </p:cNvSpPr>
          <p:nvPr>
            <p:ph type="sldNum" sz="quarter" idx="12"/>
          </p:nvPr>
        </p:nvSpPr>
        <p:spPr>
          <a:noFill/>
        </p:spPr>
        <p:txBody>
          <a:bodyPr/>
          <a:lstStyle/>
          <a:p>
            <a:fld id="{7B3F4A66-3204-9E40-99A6-445FDAFBEA1C}" type="slidenum">
              <a:rPr lang="it-IT" smtClean="0">
                <a:latin typeface="Arial" charset="0"/>
              </a:rPr>
              <a:pPr/>
              <a:t>3</a:t>
            </a:fld>
            <a:endParaRPr lang="it-IT" dirty="0" smtClean="0">
              <a:latin typeface="Arial" charset="0"/>
            </a:endParaRPr>
          </a:p>
        </p:txBody>
      </p:sp>
      <p:pic>
        <p:nvPicPr>
          <p:cNvPr id="24583" name="Immagine 6"/>
          <p:cNvPicPr>
            <a:picLocks noChangeAspect="1"/>
          </p:cNvPicPr>
          <p:nvPr/>
        </p:nvPicPr>
        <p:blipFill>
          <a:blip r:embed="rId2"/>
          <a:srcRect/>
          <a:stretch>
            <a:fillRect/>
          </a:stretch>
        </p:blipFill>
        <p:spPr bwMode="auto">
          <a:xfrm>
            <a:off x="0" y="990600"/>
            <a:ext cx="8717507" cy="5334000"/>
          </a:xfrm>
          <a:prstGeom prst="rect">
            <a:avLst/>
          </a:prstGeom>
          <a:noFill/>
          <a:ln w="9525">
            <a:noFill/>
            <a:miter lim="800000"/>
            <a:headEnd/>
            <a:tailEnd/>
          </a:ln>
        </p:spPr>
      </p:pic>
      <p:sp>
        <p:nvSpPr>
          <p:cNvPr id="8" name="CasellaDiTesto 7"/>
          <p:cNvSpPr txBox="1"/>
          <p:nvPr/>
        </p:nvSpPr>
        <p:spPr>
          <a:xfrm>
            <a:off x="838200" y="6096000"/>
            <a:ext cx="7391400" cy="400110"/>
          </a:xfrm>
          <a:prstGeom prst="rect">
            <a:avLst/>
          </a:prstGeom>
          <a:solidFill>
            <a:schemeClr val="bg1"/>
          </a:solidFill>
        </p:spPr>
        <p:txBody>
          <a:bodyPr wrap="square" rtlCol="0">
            <a:spAutoFit/>
          </a:bodyPr>
          <a:lstStyle/>
          <a:p>
            <a:pPr algn="ctr"/>
            <a:r>
              <a:rPr lang="en-GB" sz="2000" dirty="0" smtClean="0">
                <a:solidFill>
                  <a:srgbClr val="993300"/>
                </a:solidFill>
              </a:rPr>
              <a:t>~240 physicists, 12 countries + CERN, 24 institutions</a:t>
            </a:r>
            <a:endParaRPr lang="en-GB" sz="2000" dirty="0">
              <a:solidFill>
                <a:srgbClr val="00009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990600" y="0"/>
            <a:ext cx="7162800" cy="1066800"/>
          </a:xfrm>
        </p:spPr>
        <p:txBody>
          <a:bodyPr>
            <a:noAutofit/>
          </a:bodyPr>
          <a:lstStyle/>
          <a:p>
            <a:r>
              <a:rPr lang="en-GB" sz="2400" dirty="0" smtClean="0">
                <a:solidFill>
                  <a:srgbClr val="000090"/>
                </a:solidFill>
              </a:rPr>
              <a:t>RF separated hadron beam</a:t>
            </a:r>
            <a:br>
              <a:rPr lang="en-GB" sz="2400" dirty="0" smtClean="0">
                <a:solidFill>
                  <a:srgbClr val="000090"/>
                </a:solidFill>
              </a:rPr>
            </a:br>
            <a:r>
              <a:rPr lang="en-GB" sz="2400" dirty="0" smtClean="0">
                <a:solidFill>
                  <a:srgbClr val="000090"/>
                </a:solidFill>
              </a:rPr>
              <a:t>Meson structure study in DY and PP processes</a:t>
            </a:r>
            <a:br>
              <a:rPr lang="en-GB" sz="2400" dirty="0" smtClean="0">
                <a:solidFill>
                  <a:srgbClr val="000090"/>
                </a:solidFill>
              </a:rPr>
            </a:br>
            <a:r>
              <a:rPr lang="en-GB" sz="1800" dirty="0" smtClean="0">
                <a:solidFill>
                  <a:srgbClr val="000090"/>
                </a:solidFill>
              </a:rPr>
              <a:t>Projection for valence/sea quarks separation in </a:t>
            </a:r>
            <a:r>
              <a:rPr lang="en-GB" sz="1800" dirty="0" err="1" smtClean="0">
                <a:solidFill>
                  <a:srgbClr val="000090"/>
                </a:solidFill>
              </a:rPr>
              <a:t>Kaon</a:t>
            </a:r>
            <a:r>
              <a:rPr lang="en-GB" sz="2400" dirty="0" smtClean="0">
                <a:solidFill>
                  <a:srgbClr val="000090"/>
                </a:solidFill>
              </a:rPr>
              <a:t/>
            </a:r>
            <a:br>
              <a:rPr lang="en-GB" sz="2400" dirty="0" smtClean="0">
                <a:solidFill>
                  <a:srgbClr val="000090"/>
                </a:solidFill>
              </a:rPr>
            </a:b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30</a:t>
            </a:fld>
            <a:endParaRPr lang="it-IT" dirty="0"/>
          </a:p>
        </p:txBody>
      </p:sp>
      <p:pic>
        <p:nvPicPr>
          <p:cNvPr id="9" name="Immagine 8"/>
          <p:cNvPicPr>
            <a:picLocks noChangeAspect="1"/>
          </p:cNvPicPr>
          <p:nvPr/>
        </p:nvPicPr>
        <p:blipFill>
          <a:blip r:embed="rId2"/>
          <a:stretch>
            <a:fillRect/>
          </a:stretch>
        </p:blipFill>
        <p:spPr>
          <a:xfrm>
            <a:off x="0" y="1371600"/>
            <a:ext cx="9135319" cy="3124200"/>
          </a:xfrm>
          <a:prstGeom prst="rect">
            <a:avLst/>
          </a:prstGeom>
        </p:spPr>
      </p:pic>
      <p:sp>
        <p:nvSpPr>
          <p:cNvPr id="10" name="CasellaDiTesto 9"/>
          <p:cNvSpPr txBox="1"/>
          <p:nvPr/>
        </p:nvSpPr>
        <p:spPr>
          <a:xfrm>
            <a:off x="304800" y="4267200"/>
            <a:ext cx="4648200" cy="1431161"/>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1800" dirty="0" smtClean="0">
                <a:solidFill>
                  <a:srgbClr val="FF0000"/>
                </a:solidFill>
              </a:rPr>
              <a:t>First measurement of sea in </a:t>
            </a:r>
            <a:r>
              <a:rPr lang="en-US" sz="1800" dirty="0" err="1" smtClean="0">
                <a:solidFill>
                  <a:srgbClr val="FF0000"/>
                </a:solidFill>
              </a:rPr>
              <a:t>Kaon</a:t>
            </a:r>
            <a:endParaRPr lang="en-US" sz="1800" dirty="0" smtClean="0">
              <a:solidFill>
                <a:srgbClr val="FF0000"/>
              </a:solidFill>
            </a:endParaRPr>
          </a:p>
          <a:p>
            <a:pPr marL="342900" indent="-342900">
              <a:spcBef>
                <a:spcPts val="600"/>
              </a:spcBef>
              <a:buFont typeface="Arial" panose="020B0604020202020204" pitchFamily="34" charset="0"/>
              <a:buChar char="•"/>
            </a:pPr>
            <a:r>
              <a:rPr lang="en-US" sz="1800" dirty="0" smtClean="0">
                <a:solidFill>
                  <a:srgbClr val="000096"/>
                </a:solidFill>
              </a:rPr>
              <a:t>There is still a room for optimization</a:t>
            </a:r>
          </a:p>
          <a:p>
            <a:pPr marL="342900" indent="-342900">
              <a:spcBef>
                <a:spcPts val="600"/>
              </a:spcBef>
              <a:buFont typeface="Arial" panose="020B0604020202020204" pitchFamily="34" charset="0"/>
              <a:buChar char="•"/>
            </a:pPr>
            <a:r>
              <a:rPr lang="en-US" sz="1800" dirty="0" smtClean="0">
                <a:solidFill>
                  <a:srgbClr val="000096"/>
                </a:solidFill>
              </a:rPr>
              <a:t>Assumed K</a:t>
            </a:r>
            <a:r>
              <a:rPr lang="en-US" sz="1800" baseline="30000" dirty="0" smtClean="0">
                <a:solidFill>
                  <a:srgbClr val="000096"/>
                </a:solidFill>
              </a:rPr>
              <a:t>+</a:t>
            </a:r>
            <a:r>
              <a:rPr lang="en-US" sz="1800" dirty="0" smtClean="0">
                <a:solidFill>
                  <a:srgbClr val="000096"/>
                </a:solidFill>
              </a:rPr>
              <a:t>/K</a:t>
            </a:r>
            <a:r>
              <a:rPr lang="en-US" sz="1800" baseline="30000" dirty="0" smtClean="0">
                <a:solidFill>
                  <a:srgbClr val="000096"/>
                </a:solidFill>
              </a:rPr>
              <a:t>- </a:t>
            </a:r>
            <a:r>
              <a:rPr lang="en-US" sz="1800" dirty="0" smtClean="0">
                <a:solidFill>
                  <a:srgbClr val="000096"/>
                </a:solidFill>
              </a:rPr>
              <a:t>beam intensity 2x10</a:t>
            </a:r>
            <a:r>
              <a:rPr lang="en-US" sz="1800" baseline="30000" dirty="0" smtClean="0">
                <a:solidFill>
                  <a:srgbClr val="000096"/>
                </a:solidFill>
              </a:rPr>
              <a:t>7</a:t>
            </a:r>
            <a:r>
              <a:rPr lang="en-US" sz="1800" dirty="0" smtClean="0">
                <a:solidFill>
                  <a:srgbClr val="000096"/>
                </a:solidFill>
              </a:rPr>
              <a:t> /</a:t>
            </a:r>
            <a:r>
              <a:rPr lang="en-US" sz="1800" dirty="0" err="1" smtClean="0">
                <a:solidFill>
                  <a:srgbClr val="000096"/>
                </a:solidFill>
              </a:rPr>
              <a:t>s</a:t>
            </a:r>
            <a:endParaRPr lang="en-US" sz="1800" dirty="0" smtClean="0">
              <a:solidFill>
                <a:srgbClr val="000096"/>
              </a:solidFill>
            </a:endParaRPr>
          </a:p>
          <a:p>
            <a:pPr marL="342900" indent="-342900">
              <a:spcBef>
                <a:spcPts val="600"/>
              </a:spcBef>
              <a:buFont typeface="Arial" panose="020B0604020202020204" pitchFamily="34" charset="0"/>
              <a:buChar char="•"/>
            </a:pPr>
            <a:r>
              <a:rPr lang="en-US" sz="1800" dirty="0" smtClean="0">
                <a:solidFill>
                  <a:srgbClr val="000096"/>
                </a:solidFill>
              </a:rPr>
              <a:t>280 days of running</a:t>
            </a:r>
            <a:endParaRPr lang="de-DE" sz="1800" dirty="0" smtClean="0">
              <a:solidFill>
                <a:srgbClr val="000096"/>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990600" y="0"/>
            <a:ext cx="7162800" cy="1066800"/>
          </a:xfrm>
        </p:spPr>
        <p:txBody>
          <a:bodyPr>
            <a:noAutofit/>
          </a:bodyPr>
          <a:lstStyle/>
          <a:p>
            <a:r>
              <a:rPr lang="en-GB" sz="2400" dirty="0" smtClean="0">
                <a:solidFill>
                  <a:srgbClr val="000090"/>
                </a:solidFill>
              </a:rPr>
              <a:t>RF separated hadron beam</a:t>
            </a:r>
            <a:br>
              <a:rPr lang="en-GB" sz="2400" dirty="0" smtClean="0">
                <a:solidFill>
                  <a:srgbClr val="000090"/>
                </a:solidFill>
              </a:rPr>
            </a:br>
            <a:r>
              <a:rPr lang="en-GB" sz="2400" dirty="0" smtClean="0">
                <a:solidFill>
                  <a:srgbClr val="000090"/>
                </a:solidFill>
              </a:rPr>
              <a:t>Meson structure study in DY and PP processes</a:t>
            </a:r>
            <a:br>
              <a:rPr lang="en-GB" sz="2400" dirty="0" smtClean="0">
                <a:solidFill>
                  <a:srgbClr val="000090"/>
                </a:solidFill>
              </a:rPr>
            </a:br>
            <a:r>
              <a:rPr lang="en-GB" sz="1800" dirty="0" smtClean="0">
                <a:solidFill>
                  <a:srgbClr val="000090"/>
                </a:solidFill>
              </a:rPr>
              <a:t>Valence u-quark quarks in </a:t>
            </a:r>
            <a:r>
              <a:rPr lang="en-GB" sz="1800" dirty="0" err="1" smtClean="0">
                <a:solidFill>
                  <a:srgbClr val="000090"/>
                </a:solidFill>
              </a:rPr>
              <a:t>Kaon</a:t>
            </a:r>
            <a:r>
              <a:rPr lang="en-GB" sz="1800" dirty="0" smtClean="0">
                <a:solidFill>
                  <a:srgbClr val="000090"/>
                </a:solidFill>
              </a:rPr>
              <a:t> compared to pion</a:t>
            </a:r>
            <a:r>
              <a:rPr lang="en-GB" sz="2400" dirty="0" smtClean="0">
                <a:solidFill>
                  <a:srgbClr val="000090"/>
                </a:solidFill>
              </a:rPr>
              <a:t/>
            </a:r>
            <a:br>
              <a:rPr lang="en-GB" sz="2400" dirty="0" smtClean="0">
                <a:solidFill>
                  <a:srgbClr val="000090"/>
                </a:solidFill>
              </a:rPr>
            </a:b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31</a:t>
            </a:fld>
            <a:endParaRPr lang="it-IT" dirty="0"/>
          </a:p>
        </p:txBody>
      </p:sp>
      <p:pic>
        <p:nvPicPr>
          <p:cNvPr id="8" name="Immagine 7"/>
          <p:cNvPicPr>
            <a:picLocks noChangeAspect="1"/>
          </p:cNvPicPr>
          <p:nvPr/>
        </p:nvPicPr>
        <p:blipFill>
          <a:blip r:embed="rId2"/>
          <a:stretch>
            <a:fillRect/>
          </a:stretch>
        </p:blipFill>
        <p:spPr>
          <a:xfrm>
            <a:off x="0" y="1295400"/>
            <a:ext cx="5628888" cy="2133600"/>
          </a:xfrm>
          <a:prstGeom prst="rect">
            <a:avLst/>
          </a:prstGeom>
        </p:spPr>
      </p:pic>
      <p:pic>
        <p:nvPicPr>
          <p:cNvPr id="11" name="Immagine 10"/>
          <p:cNvPicPr>
            <a:picLocks noChangeAspect="1"/>
          </p:cNvPicPr>
          <p:nvPr/>
        </p:nvPicPr>
        <p:blipFill>
          <a:blip r:embed="rId3"/>
          <a:stretch>
            <a:fillRect/>
          </a:stretch>
        </p:blipFill>
        <p:spPr>
          <a:xfrm>
            <a:off x="5669100" y="1143000"/>
            <a:ext cx="3474900" cy="2514600"/>
          </a:xfrm>
          <a:prstGeom prst="rect">
            <a:avLst/>
          </a:prstGeom>
        </p:spPr>
      </p:pic>
      <p:pic>
        <p:nvPicPr>
          <p:cNvPr id="12" name="Immagine 11"/>
          <p:cNvPicPr>
            <a:picLocks noChangeAspect="1"/>
          </p:cNvPicPr>
          <p:nvPr/>
        </p:nvPicPr>
        <p:blipFill>
          <a:blip r:embed="rId4"/>
          <a:stretch>
            <a:fillRect/>
          </a:stretch>
        </p:blipFill>
        <p:spPr>
          <a:xfrm>
            <a:off x="457200" y="3657600"/>
            <a:ext cx="4749800" cy="265065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 name="Gluon structure of kaon with prompt photons"/>
          <p:cNvSpPr txBox="1">
            <a:spLocks noGrp="1"/>
          </p:cNvSpPr>
          <p:nvPr>
            <p:ph type="title"/>
          </p:nvPr>
        </p:nvSpPr>
        <p:spPr>
          <a:xfrm>
            <a:off x="178794" y="-140639"/>
            <a:ext cx="8786412" cy="925893"/>
          </a:xfrm>
          <a:prstGeom prst="rect">
            <a:avLst/>
          </a:prstGeom>
        </p:spPr>
        <p:txBody>
          <a:bodyPr>
            <a:normAutofit/>
          </a:bodyPr>
          <a:lstStyle>
            <a:lvl1pPr>
              <a:defRPr sz="4000"/>
            </a:lvl1pPr>
          </a:lstStyle>
          <a:p>
            <a:r>
              <a:rPr lang="en-GB" sz="2400" dirty="0" smtClean="0">
                <a:solidFill>
                  <a:srgbClr val="000090"/>
                </a:solidFill>
              </a:rPr>
              <a:t>RF separated hadron beam</a:t>
            </a:r>
            <a:br>
              <a:rPr lang="en-GB" sz="2400" dirty="0" smtClean="0">
                <a:solidFill>
                  <a:srgbClr val="000090"/>
                </a:solidFill>
              </a:rPr>
            </a:br>
            <a:r>
              <a:rPr lang="en-GB" sz="2400" dirty="0" smtClean="0">
                <a:solidFill>
                  <a:srgbClr val="000090"/>
                </a:solidFill>
              </a:rPr>
              <a:t>Meson structure study in DY and PP processes</a:t>
            </a:r>
            <a:endParaRPr sz="2400" dirty="0"/>
          </a:p>
        </p:txBody>
      </p:sp>
      <p:sp>
        <p:nvSpPr>
          <p:cNvPr id="120" name="Pythia-based MC simulation for prompt photons production was used for preliminary estimation of kinematic range accessible at COMPASS. It was compared with corresponding ranges accessible by previous experiments with pion beams.…"/>
          <p:cNvSpPr txBox="1"/>
          <p:nvPr/>
        </p:nvSpPr>
        <p:spPr>
          <a:xfrm>
            <a:off x="92638" y="2070147"/>
            <a:ext cx="5379526" cy="4196338"/>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lIns="35717" tIns="35717" rIns="35717" bIns="35717" anchor="ctr">
            <a:spAutoFit/>
          </a:bodyPr>
          <a:lstStyle/>
          <a:p>
            <a:pPr algn="just">
              <a:defRPr sz="2600">
                <a:solidFill>
                  <a:schemeClr val="accent1">
                    <a:hueOff val="114395"/>
                    <a:lumOff val="-24975"/>
                  </a:schemeClr>
                </a:solidFill>
              </a:defRPr>
            </a:pPr>
            <a:r>
              <a:rPr sz="1800" dirty="0">
                <a:solidFill>
                  <a:srgbClr val="000090"/>
                </a:solidFill>
              </a:rPr>
              <a:t>Pythia-based MC simulation for prompt photons production was used for preliminary estimation of kinematic range accessible at COMPASS. It was compared with corresponding ranges accessible by previous experiments with pion beams.</a:t>
            </a:r>
          </a:p>
          <a:p>
            <a:pPr algn="just">
              <a:defRPr sz="2600">
                <a:solidFill>
                  <a:schemeClr val="accent1">
                    <a:hueOff val="114395"/>
                    <a:lumOff val="-24975"/>
                  </a:schemeClr>
                </a:solidFill>
              </a:defRPr>
            </a:pPr>
            <a:endParaRPr sz="1800" dirty="0">
              <a:solidFill>
                <a:srgbClr val="000090"/>
              </a:solidFill>
            </a:endParaRPr>
          </a:p>
          <a:p>
            <a:pPr algn="just">
              <a:defRPr sz="2600">
                <a:solidFill>
                  <a:schemeClr val="accent1">
                    <a:hueOff val="114395"/>
                    <a:lumOff val="-24975"/>
                  </a:schemeClr>
                </a:solidFill>
              </a:defRPr>
            </a:pPr>
            <a:r>
              <a:rPr sz="1800" dirty="0">
                <a:solidFill>
                  <a:srgbClr val="000090"/>
                </a:solidFill>
              </a:rPr>
              <a:t>Full MC simulation for prompt photons and minimum bias events was performed for K+ beam of 100 GeV/c and the COMPASS setup configuration of 2017 DVCS run. Possibilities to identify signal and reject background were tested. Some optimization of the setup from point of the material budget was tested.</a:t>
            </a:r>
          </a:p>
          <a:p>
            <a:pPr algn="just">
              <a:defRPr sz="2600">
                <a:solidFill>
                  <a:schemeClr val="accent1">
                    <a:hueOff val="114395"/>
                    <a:lumOff val="-24975"/>
                  </a:schemeClr>
                </a:solidFill>
              </a:defRPr>
            </a:pPr>
            <a:endParaRPr dirty="0"/>
          </a:p>
        </p:txBody>
      </p:sp>
      <p:pic>
        <p:nvPicPr>
          <p:cNvPr id="121" name="yPt1.pdf" descr="yPt1.pdf"/>
          <p:cNvPicPr>
            <a:picLocks noChangeAspect="1"/>
          </p:cNvPicPr>
          <p:nvPr/>
        </p:nvPicPr>
        <p:blipFill>
          <a:blip r:embed="rId2">
            <a:extLst/>
          </a:blip>
          <a:stretch>
            <a:fillRect/>
          </a:stretch>
        </p:blipFill>
        <p:spPr>
          <a:xfrm>
            <a:off x="5716061" y="4119562"/>
            <a:ext cx="3427938" cy="2465366"/>
          </a:xfrm>
          <a:prstGeom prst="rect">
            <a:avLst/>
          </a:prstGeom>
          <a:ln w="12700">
            <a:miter lim="400000"/>
          </a:ln>
        </p:spPr>
      </p:pic>
      <p:pic>
        <p:nvPicPr>
          <p:cNvPr id="122" name="Screen Shot 2017-11-17 at 10.20.03.pdf" descr="Screen Shot 2017-11-17 at 10.20.03.pdf"/>
          <p:cNvPicPr>
            <a:picLocks noChangeAspect="1"/>
          </p:cNvPicPr>
          <p:nvPr/>
        </p:nvPicPr>
        <p:blipFill>
          <a:blip r:embed="rId3">
            <a:extLst/>
          </a:blip>
          <a:stretch>
            <a:fillRect/>
          </a:stretch>
        </p:blipFill>
        <p:spPr>
          <a:xfrm>
            <a:off x="5791200" y="1905000"/>
            <a:ext cx="3206470" cy="2327862"/>
          </a:xfrm>
          <a:prstGeom prst="rect">
            <a:avLst/>
          </a:prstGeom>
          <a:ln w="12700">
            <a:miter lim="400000"/>
          </a:ln>
        </p:spPr>
      </p:pic>
      <p:sp>
        <p:nvSpPr>
          <p:cNvPr id="123" name="At the moment there is no experimental information about gluon contribution in kaon. Calculations based on Dyson-Schwinger equations predict 6 times smaller contribution at hadronic scale in respect to pion (Phys. Rev. D93 (7) (2016) 074021)"/>
          <p:cNvSpPr txBox="1"/>
          <p:nvPr/>
        </p:nvSpPr>
        <p:spPr>
          <a:xfrm>
            <a:off x="0" y="990600"/>
            <a:ext cx="8828674" cy="903128"/>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lIns="35717" tIns="35717" rIns="35717" bIns="35717" anchor="ctr">
            <a:spAutoFit/>
          </a:bodyPr>
          <a:lstStyle/>
          <a:p>
            <a:pPr algn="just">
              <a:defRPr sz="2600"/>
            </a:pPr>
            <a:r>
              <a:rPr sz="1800" dirty="0">
                <a:solidFill>
                  <a:srgbClr val="000090"/>
                </a:solidFill>
              </a:rPr>
              <a:t>At the moment there is no experimental information about gluon contribution in kaon. Calculations based on Dyson-Schwinger equations predict 6 times smaller contribution at hadronic scale in respect to pion (Phys. Rev. D93 (7) (2016) 074021)</a:t>
            </a:r>
          </a:p>
        </p:txBody>
      </p:sp>
      <p:sp>
        <p:nvSpPr>
          <p:cNvPr id="124" name="At the moment there are no announced plans to study…"/>
          <p:cNvSpPr txBox="1"/>
          <p:nvPr/>
        </p:nvSpPr>
        <p:spPr>
          <a:xfrm>
            <a:off x="1981200" y="6096000"/>
            <a:ext cx="1717589" cy="226020"/>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none" lIns="35717" tIns="35717" rIns="35717" bIns="35717" anchor="ctr">
            <a:spAutoFit/>
          </a:bodyPr>
          <a:lstStyle/>
          <a:p>
            <a:pPr defTabSz="321457">
              <a:lnSpc>
                <a:spcPct val="40000"/>
              </a:lnSpc>
              <a:spcBef>
                <a:spcPts val="844"/>
              </a:spcBef>
              <a:defRPr sz="2600">
                <a:solidFill>
                  <a:schemeClr val="accent5">
                    <a:hueOff val="-82419"/>
                    <a:satOff val="-9513"/>
                    <a:lumOff val="-16343"/>
                  </a:schemeClr>
                </a:solidFill>
                <a:latin typeface="Times"/>
                <a:ea typeface="Times"/>
                <a:cs typeface="Times"/>
                <a:sym typeface="Times"/>
              </a:defRPr>
            </a:pPr>
            <a:r>
              <a:rPr lang="en-US" sz="2000" dirty="0" smtClean="0">
                <a:solidFill>
                  <a:srgbClr val="FF0000"/>
                </a:solidFill>
              </a:rPr>
              <a:t>NO competitors</a:t>
            </a:r>
            <a:endParaRPr sz="2000" dirty="0">
              <a:solidFill>
                <a:srgbClr val="FF0000"/>
              </a:solidFill>
            </a:endParaRP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6934200" cy="762000"/>
          </a:xfrm>
        </p:spPr>
        <p:txBody>
          <a:bodyPr>
            <a:noAutofit/>
          </a:bodyPr>
          <a:lstStyle/>
          <a:p>
            <a:r>
              <a:rPr lang="en-GB" sz="2400" dirty="0" smtClean="0">
                <a:solidFill>
                  <a:srgbClr val="000090"/>
                </a:solidFill>
              </a:rPr>
              <a:t>RF separated hadron beam</a:t>
            </a:r>
            <a:br>
              <a:rPr lang="en-GB" sz="2400" dirty="0" smtClean="0">
                <a:solidFill>
                  <a:srgbClr val="000090"/>
                </a:solidFill>
              </a:rPr>
            </a:br>
            <a:r>
              <a:rPr lang="en-GB" sz="2400" dirty="0" smtClean="0">
                <a:solidFill>
                  <a:srgbClr val="000090"/>
                </a:solidFill>
              </a:rPr>
              <a:t>Strange sector meson spectroscopy with </a:t>
            </a:r>
            <a:r>
              <a:rPr lang="en-GB" sz="2400" dirty="0" err="1" smtClean="0">
                <a:solidFill>
                  <a:srgbClr val="000090"/>
                </a:solidFill>
              </a:rPr>
              <a:t>Kaon</a:t>
            </a:r>
            <a:r>
              <a:rPr lang="en-GB" sz="2400" dirty="0" smtClean="0">
                <a:solidFill>
                  <a:srgbClr val="000090"/>
                </a:solidFill>
              </a:rPr>
              <a:t> beam</a:t>
            </a: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33</a:t>
            </a:fld>
            <a:endParaRPr lang="it-IT" dirty="0"/>
          </a:p>
        </p:txBody>
      </p:sp>
      <p:pic>
        <p:nvPicPr>
          <p:cNvPr id="6" name="Immagine 5"/>
          <p:cNvPicPr>
            <a:picLocks noChangeAspect="1"/>
          </p:cNvPicPr>
          <p:nvPr/>
        </p:nvPicPr>
        <p:blipFill>
          <a:blip r:embed="rId2"/>
          <a:stretch>
            <a:fillRect/>
          </a:stretch>
        </p:blipFill>
        <p:spPr>
          <a:xfrm>
            <a:off x="0" y="1066800"/>
            <a:ext cx="4397884" cy="2959100"/>
          </a:xfrm>
          <a:prstGeom prst="rect">
            <a:avLst/>
          </a:prstGeom>
        </p:spPr>
      </p:pic>
      <p:pic>
        <p:nvPicPr>
          <p:cNvPr id="7" name="Immagine 6"/>
          <p:cNvPicPr>
            <a:picLocks noChangeAspect="1"/>
          </p:cNvPicPr>
          <p:nvPr/>
        </p:nvPicPr>
        <p:blipFill>
          <a:blip r:embed="rId3"/>
          <a:stretch>
            <a:fillRect/>
          </a:stretch>
        </p:blipFill>
        <p:spPr>
          <a:xfrm>
            <a:off x="4419600" y="838200"/>
            <a:ext cx="4584237" cy="3492500"/>
          </a:xfrm>
          <a:prstGeom prst="rect">
            <a:avLst/>
          </a:prstGeom>
        </p:spPr>
      </p:pic>
      <p:pic>
        <p:nvPicPr>
          <p:cNvPr id="8" name="Immagine 7"/>
          <p:cNvPicPr>
            <a:picLocks noChangeAspect="1"/>
          </p:cNvPicPr>
          <p:nvPr/>
        </p:nvPicPr>
        <p:blipFill>
          <a:blip r:embed="rId4"/>
          <a:stretch>
            <a:fillRect/>
          </a:stretch>
        </p:blipFill>
        <p:spPr>
          <a:xfrm>
            <a:off x="4419600" y="4648200"/>
            <a:ext cx="4724400" cy="1087711"/>
          </a:xfrm>
          <a:prstGeom prst="rect">
            <a:avLst/>
          </a:prstGeom>
        </p:spPr>
      </p:pic>
      <p:pic>
        <p:nvPicPr>
          <p:cNvPr id="9" name="Immagine 8"/>
          <p:cNvPicPr>
            <a:picLocks noChangeAspect="1"/>
          </p:cNvPicPr>
          <p:nvPr/>
        </p:nvPicPr>
        <p:blipFill>
          <a:blip r:embed="rId5"/>
          <a:stretch>
            <a:fillRect/>
          </a:stretch>
        </p:blipFill>
        <p:spPr>
          <a:xfrm>
            <a:off x="0" y="4038600"/>
            <a:ext cx="4419600" cy="273019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6934200" cy="762000"/>
          </a:xfrm>
        </p:spPr>
        <p:txBody>
          <a:bodyPr>
            <a:noAutofit/>
          </a:bodyPr>
          <a:lstStyle/>
          <a:p>
            <a:r>
              <a:rPr lang="en-GB" sz="2400" dirty="0" smtClean="0">
                <a:solidFill>
                  <a:srgbClr val="000090"/>
                </a:solidFill>
              </a:rPr>
              <a:t>RF separated hadron beam</a:t>
            </a:r>
            <a:br>
              <a:rPr lang="en-GB" sz="2400" dirty="0" smtClean="0">
                <a:solidFill>
                  <a:srgbClr val="000090"/>
                </a:solidFill>
              </a:rPr>
            </a:br>
            <a:r>
              <a:rPr lang="en-GB" sz="2400" dirty="0" smtClean="0">
                <a:solidFill>
                  <a:srgbClr val="000090"/>
                </a:solidFill>
              </a:rPr>
              <a:t>Strange sector meson spectroscopy with </a:t>
            </a:r>
            <a:r>
              <a:rPr lang="en-GB" sz="2400" dirty="0" err="1" smtClean="0">
                <a:solidFill>
                  <a:srgbClr val="000090"/>
                </a:solidFill>
              </a:rPr>
              <a:t>Kaon</a:t>
            </a:r>
            <a:r>
              <a:rPr lang="en-GB" sz="2400" dirty="0" smtClean="0">
                <a:solidFill>
                  <a:srgbClr val="000090"/>
                </a:solidFill>
              </a:rPr>
              <a:t> beam</a:t>
            </a: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34</a:t>
            </a:fld>
            <a:endParaRPr lang="it-IT" dirty="0"/>
          </a:p>
        </p:txBody>
      </p:sp>
      <p:pic>
        <p:nvPicPr>
          <p:cNvPr id="10" name="Immagine 9"/>
          <p:cNvPicPr>
            <a:picLocks noChangeAspect="1"/>
          </p:cNvPicPr>
          <p:nvPr/>
        </p:nvPicPr>
        <p:blipFill>
          <a:blip r:embed="rId2"/>
          <a:stretch>
            <a:fillRect/>
          </a:stretch>
        </p:blipFill>
        <p:spPr>
          <a:xfrm>
            <a:off x="0" y="990600"/>
            <a:ext cx="4724400" cy="3067792"/>
          </a:xfrm>
          <a:prstGeom prst="rect">
            <a:avLst/>
          </a:prstGeom>
        </p:spPr>
      </p:pic>
      <p:pic>
        <p:nvPicPr>
          <p:cNvPr id="11" name="Immagine 10"/>
          <p:cNvPicPr>
            <a:picLocks noChangeAspect="1"/>
          </p:cNvPicPr>
          <p:nvPr/>
        </p:nvPicPr>
        <p:blipFill>
          <a:blip r:embed="rId3"/>
          <a:stretch>
            <a:fillRect/>
          </a:stretch>
        </p:blipFill>
        <p:spPr>
          <a:xfrm>
            <a:off x="4800601" y="1524000"/>
            <a:ext cx="4288860" cy="1447800"/>
          </a:xfrm>
          <a:prstGeom prst="rect">
            <a:avLst/>
          </a:prstGeom>
        </p:spPr>
      </p:pic>
      <p:pic>
        <p:nvPicPr>
          <p:cNvPr id="12" name="Immagine 11"/>
          <p:cNvPicPr>
            <a:picLocks noChangeAspect="1"/>
          </p:cNvPicPr>
          <p:nvPr/>
        </p:nvPicPr>
        <p:blipFill>
          <a:blip r:embed="rId4"/>
          <a:stretch>
            <a:fillRect/>
          </a:stretch>
        </p:blipFill>
        <p:spPr>
          <a:xfrm>
            <a:off x="152400" y="4038600"/>
            <a:ext cx="5562600" cy="2523772"/>
          </a:xfrm>
          <a:prstGeom prst="rect">
            <a:avLst/>
          </a:prstGeom>
        </p:spPr>
      </p:pic>
      <p:sp>
        <p:nvSpPr>
          <p:cNvPr id="9" name="CasellaDiTesto 8"/>
          <p:cNvSpPr txBox="1"/>
          <p:nvPr/>
        </p:nvSpPr>
        <p:spPr>
          <a:xfrm>
            <a:off x="5791200" y="4114800"/>
            <a:ext cx="3124200" cy="2308324"/>
          </a:xfrm>
          <a:prstGeom prst="rect">
            <a:avLst/>
          </a:prstGeom>
          <a:noFill/>
        </p:spPr>
        <p:txBody>
          <a:bodyPr wrap="square" rtlCol="0">
            <a:spAutoFit/>
          </a:bodyPr>
          <a:lstStyle/>
          <a:p>
            <a:r>
              <a:rPr lang="en-GB" sz="1800" dirty="0" smtClean="0">
                <a:solidFill>
                  <a:srgbClr val="000090"/>
                </a:solidFill>
              </a:rPr>
              <a:t>Measurement of </a:t>
            </a:r>
            <a:r>
              <a:rPr lang="en-GB" sz="1800" dirty="0" err="1" smtClean="0">
                <a:solidFill>
                  <a:srgbClr val="000090"/>
                </a:solidFill>
              </a:rPr>
              <a:t>kaon</a:t>
            </a:r>
            <a:r>
              <a:rPr lang="en-GB" sz="1800" dirty="0" smtClean="0">
                <a:solidFill>
                  <a:srgbClr val="000090"/>
                </a:solidFill>
              </a:rPr>
              <a:t> Compton scattering via the </a:t>
            </a:r>
            <a:r>
              <a:rPr lang="en-GB" sz="1800" dirty="0" err="1" smtClean="0">
                <a:solidFill>
                  <a:srgbClr val="000090"/>
                </a:solidFill>
              </a:rPr>
              <a:t>Primakoff</a:t>
            </a:r>
            <a:r>
              <a:rPr lang="en-GB" sz="1800" dirty="0" smtClean="0">
                <a:solidFill>
                  <a:srgbClr val="000090"/>
                </a:solidFill>
              </a:rPr>
              <a:t> effect and an RF separated beam for determination of the </a:t>
            </a:r>
            <a:r>
              <a:rPr lang="en-GB" sz="1800" dirty="0" err="1" smtClean="0">
                <a:solidFill>
                  <a:srgbClr val="000090"/>
                </a:solidFill>
              </a:rPr>
              <a:t>kaon</a:t>
            </a:r>
            <a:r>
              <a:rPr lang="en-GB" sz="1800" dirty="0" smtClean="0">
                <a:solidFill>
                  <a:srgbClr val="000090"/>
                </a:solidFill>
              </a:rPr>
              <a:t> </a:t>
            </a:r>
            <a:r>
              <a:rPr lang="en-GB" sz="1800" dirty="0" err="1" smtClean="0">
                <a:solidFill>
                  <a:srgbClr val="000090"/>
                </a:solidFill>
              </a:rPr>
              <a:t>polarisability</a:t>
            </a:r>
            <a:r>
              <a:rPr lang="en-GB" sz="1800" dirty="0" smtClean="0">
                <a:solidFill>
                  <a:srgbClr val="000090"/>
                </a:solidFill>
              </a:rPr>
              <a:t>, and </a:t>
            </a:r>
            <a:r>
              <a:rPr lang="en-GB" sz="1800" dirty="0" err="1" smtClean="0">
                <a:solidFill>
                  <a:srgbClr val="000090"/>
                </a:solidFill>
              </a:rPr>
              <a:t>kaon</a:t>
            </a:r>
            <a:r>
              <a:rPr lang="en-GB" sz="1800" dirty="0" smtClean="0">
                <a:solidFill>
                  <a:srgbClr val="000090"/>
                </a:solidFill>
              </a:rPr>
              <a:t>-photon induced strange meson production</a:t>
            </a:r>
            <a:endParaRPr lang="en-GB" sz="1800" b="1" dirty="0" smtClean="0">
              <a:solidFill>
                <a:srgbClr val="000090"/>
              </a:solidFill>
              <a:latin typeface="+mj-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219200" y="0"/>
            <a:ext cx="6400800" cy="838200"/>
          </a:xfrm>
        </p:spPr>
        <p:txBody>
          <a:bodyPr>
            <a:normAutofit fontScale="90000"/>
          </a:bodyPr>
          <a:lstStyle/>
          <a:p>
            <a:r>
              <a:rPr lang="en-GB" sz="2400" dirty="0" smtClean="0">
                <a:solidFill>
                  <a:srgbClr val="000090"/>
                </a:solidFill>
              </a:rPr>
              <a:t>QCD facility – future fixed target experiment at M2</a:t>
            </a:r>
            <a:br>
              <a:rPr lang="en-GB" sz="2400" dirty="0" smtClean="0">
                <a:solidFill>
                  <a:srgbClr val="000090"/>
                </a:solidFill>
              </a:rPr>
            </a:br>
            <a:r>
              <a:rPr lang="en-GB" sz="2400" dirty="0" smtClean="0">
                <a:solidFill>
                  <a:srgbClr val="000090"/>
                </a:solidFill>
              </a:rPr>
              <a:t>Spectrometer upgrades</a:t>
            </a:r>
            <a:endParaRPr lang="en-GB" sz="24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35</a:t>
            </a:fld>
            <a:endParaRPr lang="it-IT" dirty="0"/>
          </a:p>
        </p:txBody>
      </p:sp>
      <p:pic>
        <p:nvPicPr>
          <p:cNvPr id="7" name="Immagine 6"/>
          <p:cNvPicPr>
            <a:picLocks noChangeAspect="1"/>
          </p:cNvPicPr>
          <p:nvPr/>
        </p:nvPicPr>
        <p:blipFill>
          <a:blip r:embed="rId2"/>
          <a:stretch>
            <a:fillRect/>
          </a:stretch>
        </p:blipFill>
        <p:spPr>
          <a:xfrm>
            <a:off x="152400" y="990600"/>
            <a:ext cx="8686800" cy="563200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219200" y="0"/>
            <a:ext cx="6400800" cy="838200"/>
          </a:xfrm>
        </p:spPr>
        <p:txBody>
          <a:bodyPr>
            <a:normAutofit fontScale="90000"/>
          </a:bodyPr>
          <a:lstStyle/>
          <a:p>
            <a:r>
              <a:rPr lang="en-GB" sz="2400" dirty="0" smtClean="0">
                <a:solidFill>
                  <a:srgbClr val="000090"/>
                </a:solidFill>
              </a:rPr>
              <a:t>QCD facility – future fixed target experiment at M2</a:t>
            </a:r>
            <a:br>
              <a:rPr lang="en-GB" sz="2400" dirty="0" smtClean="0">
                <a:solidFill>
                  <a:srgbClr val="000090"/>
                </a:solidFill>
              </a:rPr>
            </a:br>
            <a:r>
              <a:rPr lang="en-GB" sz="2400" dirty="0" smtClean="0">
                <a:solidFill>
                  <a:srgbClr val="000090"/>
                </a:solidFill>
              </a:rPr>
              <a:t>Spectrometer upgrades</a:t>
            </a:r>
            <a:endParaRPr lang="en-GB" sz="24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36</a:t>
            </a:fld>
            <a:endParaRPr lang="it-IT" dirty="0"/>
          </a:p>
        </p:txBody>
      </p:sp>
      <p:pic>
        <p:nvPicPr>
          <p:cNvPr id="8" name="Immagine 7"/>
          <p:cNvPicPr>
            <a:picLocks noChangeAspect="1"/>
          </p:cNvPicPr>
          <p:nvPr/>
        </p:nvPicPr>
        <p:blipFill>
          <a:blip r:embed="rId2"/>
          <a:stretch>
            <a:fillRect/>
          </a:stretch>
        </p:blipFill>
        <p:spPr>
          <a:xfrm>
            <a:off x="304799" y="990600"/>
            <a:ext cx="7972371" cy="5867400"/>
          </a:xfrm>
          <a:prstGeom prst="rect">
            <a:avLst/>
          </a:prstGeom>
        </p:spPr>
      </p:pic>
      <p:sp>
        <p:nvSpPr>
          <p:cNvPr id="9" name="Rettangolo 8"/>
          <p:cNvSpPr/>
          <p:nvPr/>
        </p:nvSpPr>
        <p:spPr>
          <a:xfrm>
            <a:off x="1524000" y="990600"/>
            <a:ext cx="22098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219200" y="0"/>
            <a:ext cx="6553200" cy="990600"/>
          </a:xfrm>
        </p:spPr>
        <p:txBody>
          <a:bodyPr>
            <a:normAutofit fontScale="90000"/>
          </a:bodyPr>
          <a:lstStyle/>
          <a:p>
            <a:r>
              <a:rPr lang="en-GB" sz="2400" dirty="0" smtClean="0">
                <a:solidFill>
                  <a:srgbClr val="000090"/>
                </a:solidFill>
              </a:rPr>
              <a:t>QCD facility – future fixed target experiment at M2</a:t>
            </a:r>
            <a:br>
              <a:rPr lang="en-GB" sz="2400" dirty="0" smtClean="0">
                <a:solidFill>
                  <a:srgbClr val="000090"/>
                </a:solidFill>
              </a:rPr>
            </a:br>
            <a:r>
              <a:rPr lang="en-GB" sz="2400" dirty="0" smtClean="0">
                <a:solidFill>
                  <a:srgbClr val="000090"/>
                </a:solidFill>
              </a:rPr>
              <a:t>Spectrometer upgrades for Drell-Yan measurements with RF-separated beam</a:t>
            </a:r>
            <a:endParaRPr lang="en-GB" sz="24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37</a:t>
            </a:fld>
            <a:endParaRPr lang="it-IT" dirty="0"/>
          </a:p>
        </p:txBody>
      </p:sp>
      <p:sp>
        <p:nvSpPr>
          <p:cNvPr id="9" name="Rettangolo 8"/>
          <p:cNvSpPr/>
          <p:nvPr/>
        </p:nvSpPr>
        <p:spPr>
          <a:xfrm>
            <a:off x="1524000" y="990600"/>
            <a:ext cx="22098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Immagine 9"/>
          <p:cNvPicPr>
            <a:picLocks noChangeAspect="1"/>
          </p:cNvPicPr>
          <p:nvPr/>
        </p:nvPicPr>
        <p:blipFill>
          <a:blip r:embed="rId2"/>
          <a:stretch>
            <a:fillRect/>
          </a:stretch>
        </p:blipFill>
        <p:spPr>
          <a:xfrm>
            <a:off x="304800" y="4267200"/>
            <a:ext cx="8547877" cy="2159000"/>
          </a:xfrm>
          <a:prstGeom prst="rect">
            <a:avLst/>
          </a:prstGeom>
        </p:spPr>
      </p:pic>
      <p:pic>
        <p:nvPicPr>
          <p:cNvPr id="11" name="Immagine 10"/>
          <p:cNvPicPr>
            <a:picLocks noChangeAspect="1"/>
          </p:cNvPicPr>
          <p:nvPr/>
        </p:nvPicPr>
        <p:blipFill>
          <a:blip r:embed="rId3"/>
          <a:stretch>
            <a:fillRect/>
          </a:stretch>
        </p:blipFill>
        <p:spPr>
          <a:xfrm>
            <a:off x="1219200" y="990600"/>
            <a:ext cx="7264400" cy="320021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371600" y="0"/>
            <a:ext cx="6324600" cy="990600"/>
          </a:xfrm>
        </p:spPr>
        <p:txBody>
          <a:bodyPr>
            <a:noAutofit/>
          </a:bodyPr>
          <a:lstStyle/>
          <a:p>
            <a:r>
              <a:rPr lang="en-GB" sz="2400" dirty="0" smtClean="0">
                <a:solidFill>
                  <a:srgbClr val="000090"/>
                </a:solidFill>
              </a:rPr>
              <a:t>Current status  &amp; content of the </a:t>
            </a:r>
            <a:r>
              <a:rPr lang="en-GB" sz="2400" dirty="0" err="1" smtClean="0">
                <a:solidFill>
                  <a:srgbClr val="000090"/>
                </a:solidFill>
              </a:rPr>
              <a:t>LoI</a:t>
            </a:r>
            <a:r>
              <a:rPr lang="en-GB" sz="2400" dirty="0" smtClean="0">
                <a:solidFill>
                  <a:srgbClr val="000090"/>
                </a:solidFill>
              </a:rPr>
              <a:t> </a:t>
            </a:r>
            <a:br>
              <a:rPr lang="en-GB" sz="2400" dirty="0" smtClean="0">
                <a:solidFill>
                  <a:srgbClr val="000090"/>
                </a:solidFill>
              </a:rPr>
            </a:br>
            <a:r>
              <a:rPr lang="en-GB" sz="2400" dirty="0" err="1" smtClean="0">
                <a:solidFill>
                  <a:srgbClr val="FF0000"/>
                </a:solidFill>
              </a:rPr>
              <a:t>LoI</a:t>
            </a:r>
            <a:r>
              <a:rPr lang="en-GB" sz="2400" dirty="0" smtClean="0">
                <a:solidFill>
                  <a:srgbClr val="FF0000"/>
                </a:solidFill>
              </a:rPr>
              <a:t> is open for new ideas and participants</a:t>
            </a:r>
            <a:endParaRPr lang="en-GB" sz="24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38</a:t>
            </a:fld>
            <a:endParaRPr lang="it-IT" dirty="0"/>
          </a:p>
        </p:txBody>
      </p:sp>
      <p:sp>
        <p:nvSpPr>
          <p:cNvPr id="7" name="Content Placeholder 6"/>
          <p:cNvSpPr txBox="1">
            <a:spLocks/>
          </p:cNvSpPr>
          <p:nvPr/>
        </p:nvSpPr>
        <p:spPr>
          <a:xfrm>
            <a:off x="381000" y="1219200"/>
            <a:ext cx="8435280" cy="4525963"/>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smtClean="0">
              <a:ln>
                <a:noFill/>
              </a:ln>
              <a:solidFill>
                <a:srgbClr val="000090"/>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smtClean="0">
              <a:ln>
                <a:noFill/>
              </a:ln>
              <a:solidFill>
                <a:srgbClr val="000090"/>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90"/>
              </a:solidFill>
              <a:effectLst/>
              <a:uLnTx/>
              <a:uFillTx/>
              <a:latin typeface="+mn-lt"/>
              <a:ea typeface="+mn-ea"/>
              <a:cs typeface="+mn-cs"/>
            </a:endParaRPr>
          </a:p>
        </p:txBody>
      </p:sp>
      <p:sp>
        <p:nvSpPr>
          <p:cNvPr id="9" name="CasellaDiTesto 8"/>
          <p:cNvSpPr txBox="1"/>
          <p:nvPr/>
        </p:nvSpPr>
        <p:spPr>
          <a:xfrm>
            <a:off x="228600" y="2590800"/>
            <a:ext cx="8458200" cy="2031325"/>
          </a:xfrm>
          <a:prstGeom prst="rect">
            <a:avLst/>
          </a:prstGeom>
          <a:noFill/>
        </p:spPr>
        <p:txBody>
          <a:bodyPr wrap="square" rtlCol="0">
            <a:spAutoFit/>
          </a:bodyPr>
          <a:lstStyle/>
          <a:p>
            <a:pPr marL="342900" indent="-342900"/>
            <a:r>
              <a:rPr lang="en-GB" sz="1800" dirty="0" smtClean="0">
                <a:solidFill>
                  <a:srgbClr val="000090"/>
                </a:solidFill>
              </a:rPr>
              <a:t>~75 pages long document will be ready for distribution in the next 2 weeks</a:t>
            </a:r>
          </a:p>
          <a:p>
            <a:pPr marL="342900" indent="-342900"/>
            <a:endParaRPr lang="en-GB" sz="1800" dirty="0" smtClean="0">
              <a:solidFill>
                <a:srgbClr val="000090"/>
              </a:solidFill>
            </a:endParaRPr>
          </a:p>
          <a:p>
            <a:pPr marL="800100" lvl="1" indent="-342900">
              <a:buFont typeface="Arial"/>
              <a:buChar char="•"/>
            </a:pPr>
            <a:r>
              <a:rPr lang="en-GB" sz="1800" dirty="0" smtClean="0">
                <a:solidFill>
                  <a:srgbClr val="000090"/>
                </a:solidFill>
              </a:rPr>
              <a:t>We will leave it open for new ideas / participants for few months  (do not exclude late new ideas/participants)</a:t>
            </a:r>
          </a:p>
          <a:p>
            <a:pPr marL="800100" lvl="1" indent="-342900">
              <a:buFont typeface="Arial"/>
              <a:buChar char="•"/>
            </a:pPr>
            <a:r>
              <a:rPr lang="en-GB" sz="1800" dirty="0" smtClean="0">
                <a:solidFill>
                  <a:srgbClr val="000090"/>
                </a:solidFill>
              </a:rPr>
              <a:t>We plan to submit it in the SPSC committee in September 2018</a:t>
            </a:r>
          </a:p>
          <a:p>
            <a:pPr marL="800100" lvl="1" indent="-342900">
              <a:buFont typeface="Arial"/>
              <a:buChar char="•"/>
            </a:pPr>
            <a:r>
              <a:rPr lang="en-GB" sz="1800" dirty="0" smtClean="0">
                <a:solidFill>
                  <a:srgbClr val="000090"/>
                </a:solidFill>
              </a:rPr>
              <a:t>In parallel we will go on with the Proposal preparation (submission is planned by the end of 2019)</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0" y="228600"/>
            <a:ext cx="6324600" cy="563562"/>
          </a:xfrm>
        </p:spPr>
        <p:txBody>
          <a:bodyPr>
            <a:normAutofit/>
          </a:bodyPr>
          <a:lstStyle/>
          <a:p>
            <a:r>
              <a:rPr lang="en-GB" sz="2800" dirty="0" smtClean="0">
                <a:solidFill>
                  <a:srgbClr val="000090"/>
                </a:solidFill>
                <a:latin typeface="Arial"/>
                <a:cs typeface="Arial"/>
              </a:rPr>
              <a:t>Summary</a:t>
            </a:r>
            <a:endParaRPr lang="en-GB" sz="2800" dirty="0">
              <a:solidFill>
                <a:srgbClr val="000090"/>
              </a:solidFill>
              <a:latin typeface="Arial"/>
              <a:cs typeface="Aria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39</a:t>
            </a:fld>
            <a:endParaRPr lang="it-IT" dirty="0"/>
          </a:p>
        </p:txBody>
      </p:sp>
      <p:sp>
        <p:nvSpPr>
          <p:cNvPr id="9" name="CasellaDiTesto 8"/>
          <p:cNvSpPr txBox="1"/>
          <p:nvPr/>
        </p:nvSpPr>
        <p:spPr>
          <a:xfrm>
            <a:off x="381000" y="1143000"/>
            <a:ext cx="8610600" cy="4001096"/>
          </a:xfrm>
          <a:prstGeom prst="rect">
            <a:avLst/>
          </a:prstGeom>
          <a:noFill/>
        </p:spPr>
        <p:txBody>
          <a:bodyPr wrap="square" rtlCol="0">
            <a:spAutoFit/>
          </a:bodyPr>
          <a:lstStyle/>
          <a:p>
            <a:pPr>
              <a:buFont typeface="Arial"/>
              <a:buChar char="•"/>
            </a:pPr>
            <a:r>
              <a:rPr lang="en-GB" sz="2000" dirty="0" smtClean="0">
                <a:solidFill>
                  <a:srgbClr val="000090"/>
                </a:solidFill>
              </a:rPr>
              <a:t> </a:t>
            </a:r>
            <a:r>
              <a:rPr lang="en-GB" sz="1800" dirty="0" smtClean="0">
                <a:solidFill>
                  <a:srgbClr val="000090"/>
                </a:solidFill>
                <a:latin typeface="+mj-lt"/>
              </a:rPr>
              <a:t>“Beyond 2020” workshop (CERN, March 2016) and IWHSS (</a:t>
            </a:r>
            <a:r>
              <a:rPr lang="en-GB" sz="1800" dirty="0" err="1" smtClean="0">
                <a:solidFill>
                  <a:srgbClr val="000090"/>
                </a:solidFill>
                <a:latin typeface="+mj-lt"/>
              </a:rPr>
              <a:t>Cortona</a:t>
            </a:r>
            <a:r>
              <a:rPr lang="en-GB" sz="1800" dirty="0" smtClean="0">
                <a:solidFill>
                  <a:srgbClr val="000090"/>
                </a:solidFill>
                <a:latin typeface="+mj-lt"/>
              </a:rPr>
              <a:t>, Italy, April 2017) </a:t>
            </a:r>
            <a:r>
              <a:rPr lang="it-IT" sz="1800" dirty="0" smtClean="0">
                <a:solidFill>
                  <a:srgbClr val="000090"/>
                </a:solidFill>
                <a:latin typeface="+mj-lt"/>
                <a:sym typeface="Wingdings"/>
              </a:rPr>
              <a:t> success, strong interest in the hadron physics community</a:t>
            </a:r>
            <a:endParaRPr lang="en-GB" sz="1800" dirty="0" smtClean="0">
              <a:solidFill>
                <a:srgbClr val="000090"/>
              </a:solidFill>
              <a:latin typeface="+mj-lt"/>
            </a:endParaRPr>
          </a:p>
          <a:p>
            <a:pPr>
              <a:buFont typeface="Arial"/>
              <a:buChar char="•"/>
            </a:pPr>
            <a:endParaRPr lang="en-GB" sz="1800" dirty="0" smtClean="0">
              <a:solidFill>
                <a:srgbClr val="000090"/>
              </a:solidFill>
              <a:latin typeface="+mj-lt"/>
            </a:endParaRPr>
          </a:p>
          <a:p>
            <a:pPr>
              <a:buFont typeface="Arial"/>
              <a:buChar char="•"/>
            </a:pPr>
            <a:r>
              <a:rPr lang="en-GB" sz="1800" dirty="0" smtClean="0">
                <a:solidFill>
                  <a:srgbClr val="000090"/>
                </a:solidFill>
                <a:latin typeface="+mj-lt"/>
              </a:rPr>
              <a:t>  RF separated antiproton/</a:t>
            </a:r>
            <a:r>
              <a:rPr lang="en-GB" sz="1800" dirty="0" err="1" smtClean="0">
                <a:solidFill>
                  <a:srgbClr val="000090"/>
                </a:solidFill>
                <a:latin typeface="+mj-lt"/>
              </a:rPr>
              <a:t>kaon</a:t>
            </a:r>
            <a:r>
              <a:rPr lang="en-GB" sz="1800" dirty="0" smtClean="0">
                <a:solidFill>
                  <a:srgbClr val="000090"/>
                </a:solidFill>
                <a:latin typeface="+mj-lt"/>
              </a:rPr>
              <a:t> beam will provide unique opportunity for meson spectroscopy and meson structure study</a:t>
            </a:r>
          </a:p>
          <a:p>
            <a:r>
              <a:rPr lang="en-GB" sz="1800" dirty="0" smtClean="0">
                <a:solidFill>
                  <a:srgbClr val="000090"/>
                </a:solidFill>
                <a:latin typeface="+mj-lt"/>
              </a:rPr>
              <a:t> </a:t>
            </a:r>
          </a:p>
          <a:p>
            <a:pPr>
              <a:buFont typeface="Arial"/>
              <a:buChar char="•"/>
            </a:pPr>
            <a:r>
              <a:rPr lang="en-GB" sz="1800" dirty="0" smtClean="0">
                <a:solidFill>
                  <a:srgbClr val="000090"/>
                </a:solidFill>
                <a:latin typeface="+mj-lt"/>
              </a:rPr>
              <a:t> Existing  muon and hadron beams allows to enrich current COMPASS program </a:t>
            </a:r>
          </a:p>
          <a:p>
            <a:pPr>
              <a:buFont typeface="Arial"/>
              <a:buChar char="•"/>
            </a:pPr>
            <a:endParaRPr lang="en-GB" sz="1800" dirty="0" smtClean="0">
              <a:solidFill>
                <a:srgbClr val="000090"/>
              </a:solidFill>
              <a:latin typeface="+mj-lt"/>
            </a:endParaRPr>
          </a:p>
          <a:p>
            <a:pPr>
              <a:buFont typeface="Arial"/>
              <a:buChar char="•"/>
            </a:pPr>
            <a:r>
              <a:rPr lang="en-GB" sz="1800" dirty="0" smtClean="0">
                <a:solidFill>
                  <a:srgbClr val="FF0000"/>
                </a:solidFill>
                <a:latin typeface="+mj-lt"/>
              </a:rPr>
              <a:t> New Collaboration should be founded in the next few years – JOIN!</a:t>
            </a:r>
            <a:r>
              <a:rPr lang="en-GB" sz="1800" dirty="0" smtClean="0">
                <a:solidFill>
                  <a:srgbClr val="FF0000"/>
                </a:solidFill>
                <a:latin typeface="+mj-lt"/>
              </a:rPr>
              <a:t> </a:t>
            </a:r>
          </a:p>
          <a:p>
            <a:pPr>
              <a:buFont typeface="Arial"/>
              <a:buChar char="•"/>
            </a:pPr>
            <a:endParaRPr lang="en-GB" sz="1800" dirty="0" smtClean="0">
              <a:solidFill>
                <a:srgbClr val="FF0000"/>
              </a:solidFill>
              <a:latin typeface="+mj-lt"/>
            </a:endParaRPr>
          </a:p>
          <a:p>
            <a:pPr>
              <a:buFont typeface="Arial"/>
              <a:buChar char="•"/>
            </a:pPr>
            <a:r>
              <a:rPr lang="en-GB" sz="1800" dirty="0" smtClean="0">
                <a:solidFill>
                  <a:srgbClr val="FF0000"/>
                </a:solidFill>
                <a:latin typeface="+mj-lt"/>
              </a:rPr>
              <a:t> New QCD facility physics program is 100%  complementary to NICA SPD (</a:t>
            </a:r>
            <a:r>
              <a:rPr lang="en-GB" sz="1800" smtClean="0">
                <a:solidFill>
                  <a:srgbClr val="FF0000"/>
                </a:solidFill>
                <a:latin typeface="+mj-lt"/>
              </a:rPr>
              <a:t>exclusive processes)</a:t>
            </a:r>
          </a:p>
          <a:p>
            <a:endParaRPr lang="en-GB" sz="1800" dirty="0" smtClean="0">
              <a:solidFill>
                <a:srgbClr val="000090"/>
              </a:solidFill>
              <a:latin typeface="+mj-lt"/>
            </a:endParaRPr>
          </a:p>
          <a:p>
            <a:endParaRPr lang="en-GB" sz="1800" dirty="0">
              <a:solidFill>
                <a:srgbClr val="000090"/>
              </a:solidFill>
              <a:latin typeface="+mj-lt"/>
            </a:endParaRPr>
          </a:p>
        </p:txBody>
      </p:sp>
      <p:pic>
        <p:nvPicPr>
          <p:cNvPr id="7" name="Immagine 6" descr="COMPASS_future_logo.jpeg"/>
          <p:cNvPicPr>
            <a:picLocks noChangeAspect="1"/>
          </p:cNvPicPr>
          <p:nvPr/>
        </p:nvPicPr>
        <p:blipFill>
          <a:blip r:embed="rId2"/>
          <a:stretch>
            <a:fillRect/>
          </a:stretch>
        </p:blipFill>
        <p:spPr>
          <a:xfrm>
            <a:off x="0" y="4610099"/>
            <a:ext cx="3606800" cy="2247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olo 1"/>
          <p:cNvSpPr>
            <a:spLocks noGrp="1"/>
          </p:cNvSpPr>
          <p:nvPr>
            <p:ph type="title"/>
          </p:nvPr>
        </p:nvSpPr>
        <p:spPr>
          <a:xfrm>
            <a:off x="1295400" y="0"/>
            <a:ext cx="6629400" cy="533400"/>
          </a:xfrm>
        </p:spPr>
        <p:txBody>
          <a:bodyPr>
            <a:normAutofit fontScale="90000"/>
          </a:bodyPr>
          <a:lstStyle/>
          <a:p>
            <a:r>
              <a:rPr lang="en-GB" sz="2400" dirty="0" smtClean="0">
                <a:solidFill>
                  <a:srgbClr val="000090"/>
                </a:solidFill>
              </a:rPr>
              <a:t>COMPASS Spectrometer at SPS M2 beam line (CERN)</a:t>
            </a:r>
          </a:p>
        </p:txBody>
      </p:sp>
      <p:sp>
        <p:nvSpPr>
          <p:cNvPr id="25603" name="Segnaposto data 3"/>
          <p:cNvSpPr>
            <a:spLocks noGrp="1"/>
          </p:cNvSpPr>
          <p:nvPr>
            <p:ph type="dt" sz="quarter" idx="10"/>
          </p:nvPr>
        </p:nvSpPr>
        <p:spPr>
          <a:noFill/>
        </p:spPr>
        <p:txBody>
          <a:bodyPr/>
          <a:lstStyle/>
          <a:p>
            <a:fld id="{F2F89EEF-54D1-A847-A5AE-F74C057FD5EB}" type="datetime1">
              <a:rPr lang="it-IT" smtClean="0">
                <a:latin typeface="Arial" charset="0"/>
              </a:rPr>
              <a:pPr/>
              <a:t>9-07-2018</a:t>
            </a:fld>
            <a:endParaRPr lang="it-IT" smtClean="0">
              <a:latin typeface="Arial" charset="0"/>
            </a:endParaRPr>
          </a:p>
        </p:txBody>
      </p:sp>
      <p:sp>
        <p:nvSpPr>
          <p:cNvPr id="25604" name="Segnaposto piè di pagina 4"/>
          <p:cNvSpPr>
            <a:spLocks noGrp="1"/>
          </p:cNvSpPr>
          <p:nvPr>
            <p:ph type="ftr" sz="quarter" idx="11"/>
          </p:nvPr>
        </p:nvSpPr>
        <p:spPr>
          <a:noFill/>
        </p:spPr>
        <p:txBody>
          <a:bodyPr/>
          <a:lstStyle/>
          <a:p>
            <a:r>
              <a:rPr lang="it-IT" smtClean="0">
                <a:latin typeface="Arial" charset="0"/>
              </a:rPr>
              <a:t>Oleg Denisov</a:t>
            </a:r>
          </a:p>
        </p:txBody>
      </p:sp>
      <p:sp>
        <p:nvSpPr>
          <p:cNvPr id="25605" name="Segnaposto numero diapositiva 5"/>
          <p:cNvSpPr>
            <a:spLocks noGrp="1"/>
          </p:cNvSpPr>
          <p:nvPr>
            <p:ph type="sldNum" sz="quarter" idx="12"/>
          </p:nvPr>
        </p:nvSpPr>
        <p:spPr>
          <a:noFill/>
        </p:spPr>
        <p:txBody>
          <a:bodyPr/>
          <a:lstStyle/>
          <a:p>
            <a:fld id="{BE69762B-98DB-4549-A544-393FF4C0A971}" type="slidenum">
              <a:rPr lang="it-IT" smtClean="0">
                <a:latin typeface="Arial" charset="0"/>
              </a:rPr>
              <a:pPr/>
              <a:t>4</a:t>
            </a:fld>
            <a:endParaRPr lang="it-IT" smtClean="0">
              <a:latin typeface="Arial" charset="0"/>
            </a:endParaRPr>
          </a:p>
        </p:txBody>
      </p:sp>
      <p:sp>
        <p:nvSpPr>
          <p:cNvPr id="10" name="CasellaDiTesto 9"/>
          <p:cNvSpPr txBox="1"/>
          <p:nvPr/>
        </p:nvSpPr>
        <p:spPr>
          <a:xfrm>
            <a:off x="0" y="3810000"/>
            <a:ext cx="5334000" cy="2646878"/>
          </a:xfrm>
          <a:prstGeom prst="rect">
            <a:avLst/>
          </a:prstGeom>
          <a:noFill/>
        </p:spPr>
        <p:txBody>
          <a:bodyPr wrap="square">
            <a:spAutoFit/>
          </a:bodyPr>
          <a:lstStyle/>
          <a:p>
            <a:pPr>
              <a:defRPr/>
            </a:pPr>
            <a:r>
              <a:rPr lang="en-GB" sz="1800" dirty="0" smtClean="0">
                <a:solidFill>
                  <a:srgbClr val="000090"/>
                </a:solidFill>
                <a:latin typeface="Arial" pitchFamily="-1" charset="0"/>
              </a:rPr>
              <a:t>Universal and flexible apparatus.</a:t>
            </a:r>
          </a:p>
          <a:p>
            <a:pPr>
              <a:defRPr/>
            </a:pPr>
            <a:r>
              <a:rPr lang="en-GB" sz="1800" dirty="0" smtClean="0">
                <a:solidFill>
                  <a:srgbClr val="000090"/>
                </a:solidFill>
                <a:latin typeface="Arial" pitchFamily="-1" charset="0"/>
              </a:rPr>
              <a:t>Most </a:t>
            </a:r>
            <a:r>
              <a:rPr lang="en-GB" sz="1800" dirty="0">
                <a:solidFill>
                  <a:srgbClr val="000090"/>
                </a:solidFill>
                <a:latin typeface="Arial" pitchFamily="-1" charset="0"/>
              </a:rPr>
              <a:t>important </a:t>
            </a:r>
            <a:r>
              <a:rPr lang="en-GB" sz="1800" dirty="0" smtClean="0">
                <a:solidFill>
                  <a:srgbClr val="000090"/>
                </a:solidFill>
                <a:latin typeface="Arial" pitchFamily="-1" charset="0"/>
              </a:rPr>
              <a:t>features of the two-stage COMPASS Spectrometer:</a:t>
            </a:r>
            <a:endParaRPr lang="en-GB" sz="1800" dirty="0">
              <a:solidFill>
                <a:srgbClr val="000090"/>
              </a:solidFill>
              <a:latin typeface="Arial" pitchFamily="-1" charset="0"/>
            </a:endParaRPr>
          </a:p>
          <a:p>
            <a:pPr marL="342900" indent="-342900">
              <a:buFontTx/>
              <a:buAutoNum type="arabicPeriod"/>
              <a:defRPr/>
            </a:pPr>
            <a:r>
              <a:rPr lang="en-GB" sz="1600" dirty="0">
                <a:solidFill>
                  <a:srgbClr val="000090"/>
                </a:solidFill>
                <a:latin typeface="Arial" pitchFamily="-1" charset="0"/>
              </a:rPr>
              <a:t>Muon, electron</a:t>
            </a:r>
            <a:r>
              <a:rPr lang="en-GB" sz="1600" dirty="0" smtClean="0">
                <a:solidFill>
                  <a:srgbClr val="000090"/>
                </a:solidFill>
                <a:latin typeface="Arial" pitchFamily="-1" charset="0"/>
              </a:rPr>
              <a:t> or </a:t>
            </a:r>
            <a:r>
              <a:rPr lang="en-GB" sz="1600" dirty="0">
                <a:solidFill>
                  <a:srgbClr val="000090"/>
                </a:solidFill>
                <a:latin typeface="Arial" pitchFamily="-1" charset="0"/>
              </a:rPr>
              <a:t>hadron</a:t>
            </a:r>
            <a:r>
              <a:rPr lang="en-GB" sz="1600" dirty="0" smtClean="0">
                <a:solidFill>
                  <a:srgbClr val="000090"/>
                </a:solidFill>
                <a:latin typeface="Arial" pitchFamily="-1" charset="0"/>
              </a:rPr>
              <a:t> beams </a:t>
            </a:r>
            <a:r>
              <a:rPr lang="en-GB" sz="1600" dirty="0">
                <a:solidFill>
                  <a:srgbClr val="000090"/>
                </a:solidFill>
                <a:latin typeface="Arial" pitchFamily="-1" charset="0"/>
              </a:rPr>
              <a:t>with</a:t>
            </a:r>
            <a:r>
              <a:rPr lang="en-GB" sz="1600" dirty="0" smtClean="0">
                <a:solidFill>
                  <a:srgbClr val="000090"/>
                </a:solidFill>
                <a:latin typeface="Arial" pitchFamily="-1" charset="0"/>
              </a:rPr>
              <a:t> the </a:t>
            </a:r>
          </a:p>
          <a:p>
            <a:pPr marL="342900" indent="-342900">
              <a:defRPr/>
            </a:pPr>
            <a:r>
              <a:rPr lang="en-GB" sz="1600" dirty="0" smtClean="0">
                <a:solidFill>
                  <a:srgbClr val="000090"/>
                </a:solidFill>
                <a:latin typeface="Arial" pitchFamily="-1" charset="0"/>
              </a:rPr>
              <a:t>      momentum </a:t>
            </a:r>
            <a:r>
              <a:rPr lang="en-GB" sz="1600" dirty="0">
                <a:solidFill>
                  <a:srgbClr val="000090"/>
                </a:solidFill>
                <a:latin typeface="Arial" pitchFamily="-1" charset="0"/>
              </a:rPr>
              <a:t>range</a:t>
            </a:r>
            <a:r>
              <a:rPr lang="en-GB" sz="1600" dirty="0" smtClean="0">
                <a:solidFill>
                  <a:srgbClr val="000090"/>
                </a:solidFill>
                <a:latin typeface="Arial" pitchFamily="-1" charset="0"/>
              </a:rPr>
              <a:t> 20-</a:t>
            </a:r>
            <a:r>
              <a:rPr lang="en-GB" sz="1600" dirty="0">
                <a:solidFill>
                  <a:srgbClr val="000090"/>
                </a:solidFill>
                <a:latin typeface="Arial" pitchFamily="-1" charset="0"/>
              </a:rPr>
              <a:t>250 GeV and intensities</a:t>
            </a:r>
            <a:r>
              <a:rPr lang="en-GB" sz="1600" dirty="0" smtClean="0">
                <a:solidFill>
                  <a:srgbClr val="000090"/>
                </a:solidFill>
                <a:latin typeface="Arial" pitchFamily="-1" charset="0"/>
              </a:rPr>
              <a:t> </a:t>
            </a:r>
          </a:p>
          <a:p>
            <a:pPr marL="342900" indent="-342900">
              <a:defRPr/>
            </a:pPr>
            <a:r>
              <a:rPr lang="en-GB" sz="1600" dirty="0" smtClean="0">
                <a:solidFill>
                  <a:srgbClr val="000090"/>
                </a:solidFill>
                <a:latin typeface="Arial" pitchFamily="-1" charset="0"/>
              </a:rPr>
              <a:t>      up </a:t>
            </a:r>
            <a:r>
              <a:rPr lang="en-GB" sz="1600" dirty="0">
                <a:solidFill>
                  <a:srgbClr val="000090"/>
                </a:solidFill>
                <a:latin typeface="Arial" pitchFamily="-1" charset="0"/>
              </a:rPr>
              <a:t>to 10</a:t>
            </a:r>
            <a:r>
              <a:rPr lang="en-GB" sz="1600" baseline="30000" dirty="0">
                <a:solidFill>
                  <a:srgbClr val="000090"/>
                </a:solidFill>
                <a:latin typeface="Arial" pitchFamily="-1" charset="0"/>
              </a:rPr>
              <a:t>8</a:t>
            </a:r>
            <a:r>
              <a:rPr lang="en-GB" sz="1600" dirty="0">
                <a:solidFill>
                  <a:srgbClr val="000090"/>
                </a:solidFill>
                <a:latin typeface="Arial" pitchFamily="-1" charset="0"/>
              </a:rPr>
              <a:t> particles per </a:t>
            </a:r>
            <a:r>
              <a:rPr lang="en-GB" sz="1600" dirty="0" smtClean="0">
                <a:solidFill>
                  <a:srgbClr val="000090"/>
                </a:solidFill>
                <a:latin typeface="Arial" pitchFamily="-1" charset="0"/>
              </a:rPr>
              <a:t>second</a:t>
            </a:r>
          </a:p>
          <a:p>
            <a:pPr marL="342900" indent="-342900">
              <a:buAutoNum type="arabicPeriod" startAt="2"/>
              <a:defRPr/>
            </a:pPr>
            <a:r>
              <a:rPr lang="en-GB" sz="1600" dirty="0" smtClean="0">
                <a:solidFill>
                  <a:srgbClr val="000090"/>
                </a:solidFill>
                <a:latin typeface="Arial" pitchFamily="-1" charset="0"/>
              </a:rPr>
              <a:t>Solid state polarised targets (NH</a:t>
            </a:r>
            <a:r>
              <a:rPr lang="en-GB" sz="1600" baseline="-25000" dirty="0" smtClean="0">
                <a:solidFill>
                  <a:srgbClr val="000090"/>
                </a:solidFill>
                <a:latin typeface="Arial" pitchFamily="-1" charset="0"/>
              </a:rPr>
              <a:t>3</a:t>
            </a:r>
            <a:r>
              <a:rPr lang="en-GB" sz="1600" dirty="0" smtClean="0">
                <a:solidFill>
                  <a:srgbClr val="000090"/>
                </a:solidFill>
                <a:latin typeface="Arial" pitchFamily="-1" charset="0"/>
              </a:rPr>
              <a:t> or </a:t>
            </a:r>
            <a:r>
              <a:rPr lang="en-GB" sz="1600" baseline="30000" dirty="0" smtClean="0">
                <a:solidFill>
                  <a:srgbClr val="000090"/>
                </a:solidFill>
                <a:latin typeface="Arial" pitchFamily="-1" charset="0"/>
              </a:rPr>
              <a:t>6</a:t>
            </a:r>
            <a:r>
              <a:rPr lang="en-GB" sz="1600" dirty="0" smtClean="0">
                <a:solidFill>
                  <a:srgbClr val="000090"/>
                </a:solidFill>
                <a:latin typeface="Arial" pitchFamily="-1" charset="0"/>
              </a:rPr>
              <a:t>LiD) as well </a:t>
            </a:r>
          </a:p>
          <a:p>
            <a:pPr marL="342900" indent="-342900">
              <a:defRPr/>
            </a:pPr>
            <a:r>
              <a:rPr lang="en-GB" sz="1600" dirty="0" smtClean="0">
                <a:solidFill>
                  <a:srgbClr val="000090"/>
                </a:solidFill>
                <a:latin typeface="Arial" pitchFamily="-1" charset="0"/>
              </a:rPr>
              <a:t>      as liquid hydrogen target and nuclear targets</a:t>
            </a:r>
          </a:p>
          <a:p>
            <a:pPr marL="342900" indent="-342900">
              <a:buAutoNum type="arabicPeriod" startAt="3"/>
              <a:defRPr/>
            </a:pPr>
            <a:r>
              <a:rPr lang="en-GB" sz="1600" dirty="0" smtClean="0">
                <a:solidFill>
                  <a:srgbClr val="000090"/>
                </a:solidFill>
                <a:latin typeface="Arial" pitchFamily="-1" charset="0"/>
              </a:rPr>
              <a:t>Powerful </a:t>
            </a:r>
            <a:r>
              <a:rPr lang="en-GB" sz="1600" dirty="0">
                <a:solidFill>
                  <a:srgbClr val="000090"/>
                </a:solidFill>
                <a:latin typeface="Arial" pitchFamily="-1" charset="0"/>
              </a:rPr>
              <a:t>tracking</a:t>
            </a:r>
            <a:r>
              <a:rPr lang="en-GB" sz="1600" dirty="0" smtClean="0">
                <a:solidFill>
                  <a:srgbClr val="000090"/>
                </a:solidFill>
                <a:latin typeface="Arial" pitchFamily="-1" charset="0"/>
              </a:rPr>
              <a:t> (350 planes) and  </a:t>
            </a:r>
            <a:r>
              <a:rPr lang="en-GB" sz="1600" dirty="0" err="1" smtClean="0">
                <a:solidFill>
                  <a:srgbClr val="000090"/>
                </a:solidFill>
                <a:latin typeface="Arial" pitchFamily="-1" charset="0"/>
              </a:rPr>
              <a:t>PiD</a:t>
            </a:r>
            <a:r>
              <a:rPr lang="en-GB" sz="1600" dirty="0" smtClean="0">
                <a:solidFill>
                  <a:srgbClr val="000090"/>
                </a:solidFill>
                <a:latin typeface="Arial" pitchFamily="-1" charset="0"/>
              </a:rPr>
              <a:t> systems  (Muon </a:t>
            </a:r>
            <a:r>
              <a:rPr lang="en-GB" sz="1600" dirty="0">
                <a:solidFill>
                  <a:srgbClr val="000090"/>
                </a:solidFill>
                <a:latin typeface="Arial" pitchFamily="-1" charset="0"/>
              </a:rPr>
              <a:t>Walls, Calorimeters, </a:t>
            </a:r>
            <a:r>
              <a:rPr lang="en-GB" sz="1600" dirty="0" smtClean="0">
                <a:solidFill>
                  <a:srgbClr val="000090"/>
                </a:solidFill>
                <a:latin typeface="Arial" pitchFamily="-1" charset="0"/>
              </a:rPr>
              <a:t>RICH)</a:t>
            </a:r>
            <a:endParaRPr lang="en-GB" sz="1600" dirty="0">
              <a:solidFill>
                <a:srgbClr val="000090"/>
              </a:solidFill>
              <a:latin typeface="Arial" pitchFamily="-1" charset="0"/>
            </a:endParaRPr>
          </a:p>
        </p:txBody>
      </p:sp>
      <p:pic>
        <p:nvPicPr>
          <p:cNvPr id="12" name="Immagine 11" descr="platchkov_HEPChile2016.tiff"/>
          <p:cNvPicPr>
            <a:picLocks noChangeAspect="1"/>
          </p:cNvPicPr>
          <p:nvPr/>
        </p:nvPicPr>
        <p:blipFill>
          <a:blip r:embed="rId2"/>
          <a:stretch>
            <a:fillRect/>
          </a:stretch>
        </p:blipFill>
        <p:spPr>
          <a:xfrm>
            <a:off x="990600" y="838200"/>
            <a:ext cx="7189077" cy="2895600"/>
          </a:xfrm>
          <a:prstGeom prst="rect">
            <a:avLst/>
          </a:prstGeom>
        </p:spPr>
      </p:pic>
      <p:pic>
        <p:nvPicPr>
          <p:cNvPr id="14" name="Immagine 13"/>
          <p:cNvPicPr>
            <a:picLocks noChangeAspect="1"/>
          </p:cNvPicPr>
          <p:nvPr/>
        </p:nvPicPr>
        <p:blipFill>
          <a:blip r:embed="rId3"/>
          <a:stretch>
            <a:fillRect/>
          </a:stretch>
        </p:blipFill>
        <p:spPr>
          <a:xfrm>
            <a:off x="5181600" y="2971800"/>
            <a:ext cx="3783317" cy="341348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0" y="3048000"/>
            <a:ext cx="6324600" cy="563562"/>
          </a:xfrm>
        </p:spPr>
        <p:txBody>
          <a:bodyPr>
            <a:noAutofit/>
          </a:bodyPr>
          <a:lstStyle/>
          <a:p>
            <a:r>
              <a:rPr lang="en-GB" sz="6000" dirty="0" smtClean="0">
                <a:solidFill>
                  <a:srgbClr val="FF0000"/>
                </a:solidFill>
              </a:rPr>
              <a:t>Thank you!</a:t>
            </a:r>
            <a:endParaRPr lang="en-GB" sz="6000" dirty="0">
              <a:solidFill>
                <a:srgbClr val="FF000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40</a:t>
            </a:fld>
            <a:endParaRPr lang="it-IT"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0" y="3048000"/>
            <a:ext cx="6324600" cy="563562"/>
          </a:xfrm>
        </p:spPr>
        <p:txBody>
          <a:bodyPr>
            <a:normAutofit/>
          </a:bodyPr>
          <a:lstStyle/>
          <a:p>
            <a:r>
              <a:rPr lang="en-GB" sz="2800" dirty="0" smtClean="0">
                <a:solidFill>
                  <a:srgbClr val="FF0000"/>
                </a:solidFill>
              </a:rPr>
              <a:t>SPARES</a:t>
            </a:r>
            <a:endParaRPr lang="en-GB" sz="2800" dirty="0">
              <a:solidFill>
                <a:srgbClr val="FF000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41</a:t>
            </a:fld>
            <a:endParaRPr lang="it-IT"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143000" y="0"/>
            <a:ext cx="7620000" cy="762000"/>
          </a:xfrm>
        </p:spPr>
        <p:txBody>
          <a:bodyPr>
            <a:noAutofit/>
          </a:bodyPr>
          <a:lstStyle/>
          <a:p>
            <a:r>
              <a:rPr lang="en-GB" sz="2800" dirty="0" smtClean="0">
                <a:solidFill>
                  <a:srgbClr val="000090"/>
                </a:solidFill>
              </a:rPr>
              <a:t>SIDIS transverse</a:t>
            </a:r>
            <a:br>
              <a:rPr lang="en-GB" sz="2800" dirty="0" smtClean="0">
                <a:solidFill>
                  <a:srgbClr val="000090"/>
                </a:solidFill>
              </a:rPr>
            </a:br>
            <a:r>
              <a:rPr lang="en-GB" sz="2000" dirty="0" smtClean="0">
                <a:solidFill>
                  <a:srgbClr val="000090"/>
                </a:solidFill>
              </a:rPr>
              <a:t>Sivers and TSA in the Drell-Yan Q</a:t>
            </a:r>
            <a:r>
              <a:rPr lang="en-GB" sz="2000" baseline="30000" dirty="0" smtClean="0">
                <a:solidFill>
                  <a:srgbClr val="000090"/>
                </a:solidFill>
              </a:rPr>
              <a:t>2</a:t>
            </a:r>
            <a:r>
              <a:rPr lang="en-GB" sz="2000" dirty="0" smtClean="0">
                <a:solidFill>
                  <a:srgbClr val="000090"/>
                </a:solidFill>
              </a:rPr>
              <a:t> bins</a:t>
            </a:r>
            <a:endParaRPr lang="en-GB" sz="2800" i="1"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42</a:t>
            </a:fld>
            <a:endParaRPr lang="it-IT" dirty="0"/>
          </a:p>
        </p:txBody>
      </p:sp>
      <p:sp>
        <p:nvSpPr>
          <p:cNvPr id="7" name="CasellaDiTesto 6"/>
          <p:cNvSpPr txBox="1"/>
          <p:nvPr/>
        </p:nvSpPr>
        <p:spPr>
          <a:xfrm>
            <a:off x="0" y="990600"/>
            <a:ext cx="9144000" cy="1077218"/>
          </a:xfrm>
          <a:prstGeom prst="rect">
            <a:avLst/>
          </a:prstGeom>
          <a:noFill/>
        </p:spPr>
        <p:txBody>
          <a:bodyPr wrap="square" rtlCol="0">
            <a:spAutoFit/>
          </a:bodyPr>
          <a:lstStyle/>
          <a:p>
            <a:r>
              <a:rPr lang="en-GB" sz="1600" dirty="0" smtClean="0">
                <a:solidFill>
                  <a:srgbClr val="000090"/>
                </a:solidFill>
              </a:rPr>
              <a:t>Sivers TMD PDF has a very particular feature -  it contributes with opposite sign to SIDIS and DY. It is considered to be an essential prediction of Quantum </a:t>
            </a:r>
            <a:r>
              <a:rPr lang="en-GB" sz="1600" dirty="0" err="1" smtClean="0">
                <a:solidFill>
                  <a:srgbClr val="000090"/>
                </a:solidFill>
              </a:rPr>
              <a:t>Chromodynamics</a:t>
            </a:r>
            <a:r>
              <a:rPr lang="en-GB" sz="1600" dirty="0" smtClean="0">
                <a:solidFill>
                  <a:srgbClr val="000090"/>
                </a:solidFill>
              </a:rPr>
              <a:t> (QCD) going to be tested by COMPASS. If Sivers function comparison SIDIS</a:t>
            </a:r>
            <a:r>
              <a:rPr lang="en-GB" sz="1600" dirty="0" smtClean="0">
                <a:solidFill>
                  <a:srgbClr val="000090"/>
                </a:solidFill>
                <a:sym typeface="Wingdings"/>
              </a:rPr>
              <a:t> DY is done at the same Q</a:t>
            </a:r>
            <a:r>
              <a:rPr lang="en-GB" sz="1600" baseline="30000" dirty="0" smtClean="0">
                <a:solidFill>
                  <a:srgbClr val="000090"/>
                </a:solidFill>
                <a:sym typeface="Wingdings"/>
              </a:rPr>
              <a:t>2</a:t>
            </a:r>
            <a:r>
              <a:rPr lang="en-GB" sz="1600" dirty="0" smtClean="0">
                <a:solidFill>
                  <a:srgbClr val="000090"/>
                </a:solidFill>
                <a:sym typeface="Wingdings"/>
              </a:rPr>
              <a:t> we drop the uncertainties from the unknown QCD evolution of the Sivers TMD.</a:t>
            </a:r>
            <a:endParaRPr lang="en-GB" sz="1600" dirty="0" smtClean="0">
              <a:solidFill>
                <a:srgbClr val="000090"/>
              </a:solidFill>
            </a:endParaRPr>
          </a:p>
        </p:txBody>
      </p:sp>
      <p:pic>
        <p:nvPicPr>
          <p:cNvPr id="9" name="Immagine 8"/>
          <p:cNvPicPr>
            <a:picLocks noChangeAspect="1"/>
          </p:cNvPicPr>
          <p:nvPr/>
        </p:nvPicPr>
        <p:blipFill>
          <a:blip r:embed="rId2"/>
          <a:stretch>
            <a:fillRect/>
          </a:stretch>
        </p:blipFill>
        <p:spPr>
          <a:xfrm>
            <a:off x="685800" y="1981200"/>
            <a:ext cx="2568677" cy="2235200"/>
          </a:xfrm>
          <a:prstGeom prst="rect">
            <a:avLst/>
          </a:prstGeom>
        </p:spPr>
      </p:pic>
      <p:pic>
        <p:nvPicPr>
          <p:cNvPr id="10" name="Immagine 9"/>
          <p:cNvPicPr>
            <a:picLocks noChangeAspect="1"/>
          </p:cNvPicPr>
          <p:nvPr/>
        </p:nvPicPr>
        <p:blipFill>
          <a:blip r:embed="rId3"/>
          <a:stretch>
            <a:fillRect/>
          </a:stretch>
        </p:blipFill>
        <p:spPr>
          <a:xfrm>
            <a:off x="4343400" y="2133600"/>
            <a:ext cx="2752252" cy="1905000"/>
          </a:xfrm>
          <a:prstGeom prst="rect">
            <a:avLst/>
          </a:prstGeom>
        </p:spPr>
      </p:pic>
      <p:pic>
        <p:nvPicPr>
          <p:cNvPr id="11" name="Immagine 10"/>
          <p:cNvPicPr>
            <a:picLocks noChangeAspect="1"/>
          </p:cNvPicPr>
          <p:nvPr/>
        </p:nvPicPr>
        <p:blipFill>
          <a:blip r:embed="rId4"/>
          <a:stretch>
            <a:fillRect/>
          </a:stretch>
        </p:blipFill>
        <p:spPr>
          <a:xfrm>
            <a:off x="1447800" y="4114800"/>
            <a:ext cx="5791200" cy="2376787"/>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7620000" cy="838200"/>
          </a:xfrm>
        </p:spPr>
        <p:txBody>
          <a:bodyPr>
            <a:noAutofit/>
          </a:bodyPr>
          <a:lstStyle/>
          <a:p>
            <a:r>
              <a:rPr lang="en-GB" sz="2800" dirty="0" smtClean="0">
                <a:solidFill>
                  <a:srgbClr val="000090"/>
                </a:solidFill>
              </a:rPr>
              <a:t>Exotic X(3872) </a:t>
            </a:r>
            <a:r>
              <a:rPr lang="en-GB" sz="2800" dirty="0" err="1" smtClean="0">
                <a:solidFill>
                  <a:srgbClr val="000090"/>
                </a:solidFill>
              </a:rPr>
              <a:t>lepto</a:t>
            </a:r>
            <a:r>
              <a:rPr lang="en-GB" sz="2800" dirty="0" smtClean="0">
                <a:solidFill>
                  <a:srgbClr val="000090"/>
                </a:solidFill>
              </a:rPr>
              <a:t>-production </a:t>
            </a:r>
            <a:br>
              <a:rPr lang="en-GB" sz="2800" dirty="0" smtClean="0">
                <a:solidFill>
                  <a:srgbClr val="000090"/>
                </a:solidFill>
              </a:rPr>
            </a:br>
            <a:r>
              <a:rPr lang="en-GB" sz="2800" dirty="0" smtClean="0">
                <a:solidFill>
                  <a:srgbClr val="000090"/>
                </a:solidFill>
              </a:rPr>
              <a:t>update</a:t>
            </a:r>
            <a:endParaRPr lang="en-GB" sz="28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43</a:t>
            </a:fld>
            <a:endParaRPr lang="it-IT" dirty="0"/>
          </a:p>
        </p:txBody>
      </p:sp>
      <p:sp>
        <p:nvSpPr>
          <p:cNvPr id="8" name="Rettangolo 7"/>
          <p:cNvSpPr/>
          <p:nvPr/>
        </p:nvSpPr>
        <p:spPr>
          <a:xfrm>
            <a:off x="228600" y="990600"/>
            <a:ext cx="8610600" cy="1077218"/>
          </a:xfrm>
          <a:prstGeom prst="rect">
            <a:avLst/>
          </a:prstGeom>
        </p:spPr>
        <p:txBody>
          <a:bodyPr wrap="square">
            <a:spAutoFit/>
          </a:bodyPr>
          <a:lstStyle/>
          <a:p>
            <a:r>
              <a:rPr lang="it-IT" sz="1600" dirty="0" err="1" smtClean="0">
                <a:solidFill>
                  <a:srgbClr val="FF0000"/>
                </a:solidFill>
              </a:rPr>
              <a:t>X</a:t>
            </a:r>
            <a:r>
              <a:rPr lang="it-IT" sz="1600" dirty="0" smtClean="0">
                <a:solidFill>
                  <a:srgbClr val="FF0000"/>
                </a:solidFill>
              </a:rPr>
              <a:t>(3872) </a:t>
            </a:r>
            <a:r>
              <a:rPr lang="it-IT" sz="1600" dirty="0" err="1" smtClean="0">
                <a:solidFill>
                  <a:srgbClr val="000090"/>
                </a:solidFill>
              </a:rPr>
              <a:t>is</a:t>
            </a:r>
            <a:r>
              <a:rPr lang="it-IT" sz="1600" dirty="0" smtClean="0">
                <a:solidFill>
                  <a:srgbClr val="FF0000"/>
                </a:solidFill>
              </a:rPr>
              <a:t> </a:t>
            </a:r>
            <a:r>
              <a:rPr lang="en-GB" sz="1600" dirty="0" smtClean="0">
                <a:solidFill>
                  <a:srgbClr val="000090"/>
                </a:solidFill>
              </a:rPr>
              <a:t>the first </a:t>
            </a:r>
            <a:r>
              <a:rPr lang="en-GB" sz="1600" dirty="0" err="1" smtClean="0">
                <a:solidFill>
                  <a:srgbClr val="000090"/>
                </a:solidFill>
              </a:rPr>
              <a:t>charmonium</a:t>
            </a:r>
            <a:r>
              <a:rPr lang="en-GB" sz="1600" dirty="0" smtClean="0">
                <a:solidFill>
                  <a:srgbClr val="000090"/>
                </a:solidFill>
              </a:rPr>
              <a:t>-like exotic hadron discovered by the Belle collaboration in 2003 and studied than in other experiments. Various interpretations exists: tetra-quark,  </a:t>
            </a:r>
            <a:r>
              <a:rPr lang="en-GB" sz="1600" i="1" dirty="0" smtClean="0">
                <a:solidFill>
                  <a:srgbClr val="000090"/>
                </a:solidFill>
              </a:rPr>
              <a:t>DD*</a:t>
            </a:r>
            <a:r>
              <a:rPr lang="en-GB" sz="1600" dirty="0" smtClean="0">
                <a:solidFill>
                  <a:srgbClr val="000090"/>
                </a:solidFill>
              </a:rPr>
              <a:t>- molecule, hybrid </a:t>
            </a:r>
            <a:r>
              <a:rPr lang="en-GB" sz="1600" i="1" dirty="0" err="1" smtClean="0">
                <a:solidFill>
                  <a:srgbClr val="000090"/>
                </a:solidFill>
              </a:rPr>
              <a:t>ccg</a:t>
            </a:r>
            <a:r>
              <a:rPr lang="en-GB" sz="1600" i="1" dirty="0" smtClean="0">
                <a:solidFill>
                  <a:srgbClr val="000090"/>
                </a:solidFill>
              </a:rPr>
              <a:t> </a:t>
            </a:r>
            <a:r>
              <a:rPr lang="en-GB" sz="1600" dirty="0" smtClean="0">
                <a:solidFill>
                  <a:srgbClr val="000090"/>
                </a:solidFill>
              </a:rPr>
              <a:t>state, glue-ball or else.</a:t>
            </a:r>
          </a:p>
          <a:p>
            <a:r>
              <a:rPr lang="en-GB" sz="1600" dirty="0" smtClean="0">
                <a:solidFill>
                  <a:srgbClr val="000090"/>
                </a:solidFill>
              </a:rPr>
              <a:t>Additional information on its width would help to shed light on its nature.</a:t>
            </a:r>
          </a:p>
        </p:txBody>
      </p:sp>
      <p:sp>
        <p:nvSpPr>
          <p:cNvPr id="13" name="CasellaDiTesto 12"/>
          <p:cNvSpPr txBox="1"/>
          <p:nvPr/>
        </p:nvSpPr>
        <p:spPr>
          <a:xfrm>
            <a:off x="3352800" y="2209800"/>
            <a:ext cx="5624923" cy="584776"/>
          </a:xfrm>
          <a:prstGeom prst="rect">
            <a:avLst/>
          </a:prstGeom>
          <a:noFill/>
        </p:spPr>
        <p:txBody>
          <a:bodyPr wrap="none" rtlCol="0">
            <a:spAutoFit/>
          </a:bodyPr>
          <a:lstStyle/>
          <a:p>
            <a:pPr algn="ctr"/>
            <a:r>
              <a:rPr lang="it-IT" sz="1600" dirty="0" smtClean="0">
                <a:solidFill>
                  <a:srgbClr val="000090"/>
                </a:solidFill>
              </a:rPr>
              <a:t>COMPASS muon beam data 2003</a:t>
            </a:r>
            <a:r>
              <a:rPr lang="it-IT" sz="1600" dirty="0" smtClean="0">
                <a:solidFill>
                  <a:srgbClr val="000090"/>
                </a:solidFill>
                <a:sym typeface="Wingdings"/>
              </a:rPr>
              <a:t>2010 </a:t>
            </a:r>
            <a:endParaRPr lang="it-IT" sz="1600" dirty="0" smtClean="0">
              <a:solidFill>
                <a:srgbClr val="000090"/>
              </a:solidFill>
            </a:endParaRPr>
          </a:p>
          <a:p>
            <a:pPr algn="ctr"/>
            <a:r>
              <a:rPr lang="it-IT" sz="1600" dirty="0" smtClean="0">
                <a:solidFill>
                  <a:srgbClr val="000090"/>
                </a:solidFill>
              </a:rPr>
              <a:t>Study </a:t>
            </a:r>
            <a:r>
              <a:rPr lang="it-IT" sz="1600" i="1" dirty="0" smtClean="0">
                <a:solidFill>
                  <a:srgbClr val="000090"/>
                </a:solidFill>
              </a:rPr>
              <a:t>J/ψπ</a:t>
            </a:r>
            <a:r>
              <a:rPr lang="it-IT" sz="1600" i="1" baseline="30000" dirty="0" smtClean="0">
                <a:solidFill>
                  <a:srgbClr val="000090"/>
                </a:solidFill>
              </a:rPr>
              <a:t>+</a:t>
            </a:r>
            <a:r>
              <a:rPr lang="it-IT" sz="1600" i="1" dirty="0" smtClean="0">
                <a:solidFill>
                  <a:srgbClr val="000090"/>
                </a:solidFill>
              </a:rPr>
              <a:t>π</a:t>
            </a:r>
            <a:r>
              <a:rPr lang="it-IT" sz="1600" i="1" baseline="30000" dirty="0" smtClean="0">
                <a:solidFill>
                  <a:srgbClr val="000090"/>
                </a:solidFill>
              </a:rPr>
              <a:t>−</a:t>
            </a:r>
            <a:r>
              <a:rPr lang="it-IT" sz="1600" i="1" dirty="0" smtClean="0">
                <a:solidFill>
                  <a:srgbClr val="000090"/>
                </a:solidFill>
              </a:rPr>
              <a:t> </a:t>
            </a:r>
            <a:r>
              <a:rPr lang="it-IT" sz="1600" dirty="0" smtClean="0">
                <a:solidFill>
                  <a:srgbClr val="000090"/>
                </a:solidFill>
              </a:rPr>
              <a:t>subsystem of exclusive final state </a:t>
            </a:r>
            <a:r>
              <a:rPr lang="it-IT" sz="1600" i="1" dirty="0" smtClean="0">
                <a:solidFill>
                  <a:srgbClr val="000090"/>
                </a:solidFill>
              </a:rPr>
              <a:t>J/ψπ</a:t>
            </a:r>
            <a:r>
              <a:rPr lang="it-IT" sz="1600" i="1" baseline="30000" dirty="0" smtClean="0">
                <a:solidFill>
                  <a:srgbClr val="000090"/>
                </a:solidFill>
              </a:rPr>
              <a:t>+</a:t>
            </a:r>
            <a:r>
              <a:rPr lang="it-IT" sz="1600" i="1" dirty="0" smtClean="0">
                <a:solidFill>
                  <a:srgbClr val="000090"/>
                </a:solidFill>
              </a:rPr>
              <a:t>π</a:t>
            </a:r>
            <a:r>
              <a:rPr lang="it-IT" sz="1600" i="1" baseline="30000" dirty="0" smtClean="0">
                <a:solidFill>
                  <a:srgbClr val="000090"/>
                </a:solidFill>
              </a:rPr>
              <a:t>−</a:t>
            </a:r>
            <a:r>
              <a:rPr lang="it-IT" sz="1600" i="1" dirty="0" smtClean="0">
                <a:solidFill>
                  <a:srgbClr val="000090"/>
                </a:solidFill>
              </a:rPr>
              <a:t>π</a:t>
            </a:r>
            <a:r>
              <a:rPr lang="it-IT" sz="1600" i="1" baseline="30000" dirty="0" smtClean="0">
                <a:solidFill>
                  <a:srgbClr val="000090"/>
                </a:solidFill>
              </a:rPr>
              <a:t>±</a:t>
            </a:r>
            <a:r>
              <a:rPr lang="en-GB" sz="1600" dirty="0" smtClean="0">
                <a:solidFill>
                  <a:srgbClr val="000090"/>
                </a:solidFill>
              </a:rPr>
              <a:t> </a:t>
            </a:r>
          </a:p>
        </p:txBody>
      </p:sp>
      <p:pic>
        <p:nvPicPr>
          <p:cNvPr id="16" name="Immagine 15"/>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4495800" y="2895600"/>
            <a:ext cx="4191000" cy="2852909"/>
          </a:xfrm>
          <a:prstGeom prst="rect">
            <a:avLst/>
          </a:prstGeom>
        </p:spPr>
      </p:pic>
      <p:sp>
        <p:nvSpPr>
          <p:cNvPr id="17" name="Rettangolo 16"/>
          <p:cNvSpPr/>
          <p:nvPr/>
        </p:nvSpPr>
        <p:spPr>
          <a:xfrm>
            <a:off x="4876800" y="4876800"/>
            <a:ext cx="648021" cy="369332"/>
          </a:xfrm>
          <a:prstGeom prst="rect">
            <a:avLst/>
          </a:prstGeom>
        </p:spPr>
        <p:txBody>
          <a:bodyPr wrap="none">
            <a:spAutoFit/>
          </a:bodyPr>
          <a:lstStyle/>
          <a:p>
            <a:r>
              <a:rPr lang="it-IT" sz="1800" dirty="0" smtClean="0">
                <a:solidFill>
                  <a:srgbClr val="FF0000"/>
                </a:solidFill>
              </a:rPr>
              <a:t>5.3σ</a:t>
            </a:r>
            <a:endParaRPr lang="en-GB" sz="1800" dirty="0">
              <a:solidFill>
                <a:srgbClr val="FF0000"/>
              </a:solidFill>
            </a:endParaRPr>
          </a:p>
        </p:txBody>
      </p:sp>
      <p:sp>
        <p:nvSpPr>
          <p:cNvPr id="18" name="Rettangolo 17"/>
          <p:cNvSpPr/>
          <p:nvPr/>
        </p:nvSpPr>
        <p:spPr>
          <a:xfrm>
            <a:off x="5943600" y="4876800"/>
            <a:ext cx="648021" cy="369332"/>
          </a:xfrm>
          <a:prstGeom prst="rect">
            <a:avLst/>
          </a:prstGeom>
        </p:spPr>
        <p:txBody>
          <a:bodyPr wrap="none">
            <a:spAutoFit/>
          </a:bodyPr>
          <a:lstStyle/>
          <a:p>
            <a:r>
              <a:rPr lang="it-IT" sz="1800" dirty="0" smtClean="0">
                <a:solidFill>
                  <a:srgbClr val="000090"/>
                </a:solidFill>
              </a:rPr>
              <a:t>4.7σ</a:t>
            </a:r>
            <a:endParaRPr lang="en-GB" sz="1800" dirty="0">
              <a:solidFill>
                <a:srgbClr val="000090"/>
              </a:solidFill>
            </a:endParaRPr>
          </a:p>
        </p:txBody>
      </p:sp>
      <p:sp>
        <p:nvSpPr>
          <p:cNvPr id="19" name="Rettangolo 18"/>
          <p:cNvSpPr/>
          <p:nvPr/>
        </p:nvSpPr>
        <p:spPr>
          <a:xfrm>
            <a:off x="6096000" y="3429000"/>
            <a:ext cx="1005879" cy="369332"/>
          </a:xfrm>
          <a:prstGeom prst="rect">
            <a:avLst/>
          </a:prstGeom>
        </p:spPr>
        <p:txBody>
          <a:bodyPr wrap="none">
            <a:spAutoFit/>
          </a:bodyPr>
          <a:lstStyle/>
          <a:p>
            <a:r>
              <a:rPr lang="it-IT" sz="1800" dirty="0" err="1" smtClean="0">
                <a:solidFill>
                  <a:srgbClr val="000090"/>
                </a:solidFill>
              </a:rPr>
              <a:t>X</a:t>
            </a:r>
            <a:r>
              <a:rPr lang="it-IT" sz="1800" dirty="0" smtClean="0">
                <a:solidFill>
                  <a:srgbClr val="000090"/>
                </a:solidFill>
              </a:rPr>
              <a:t>(3872)</a:t>
            </a:r>
            <a:endParaRPr lang="en-GB" sz="1800" dirty="0">
              <a:solidFill>
                <a:srgbClr val="000090"/>
              </a:solidFill>
            </a:endParaRPr>
          </a:p>
        </p:txBody>
      </p:sp>
      <p:sp>
        <p:nvSpPr>
          <p:cNvPr id="20" name="Rettangolo 19"/>
          <p:cNvSpPr/>
          <p:nvPr/>
        </p:nvSpPr>
        <p:spPr>
          <a:xfrm>
            <a:off x="4800600" y="3429000"/>
            <a:ext cx="990600" cy="369332"/>
          </a:xfrm>
          <a:prstGeom prst="rect">
            <a:avLst/>
          </a:prstGeom>
        </p:spPr>
        <p:txBody>
          <a:bodyPr wrap="square">
            <a:spAutoFit/>
          </a:bodyPr>
          <a:lstStyle/>
          <a:p>
            <a:r>
              <a:rPr lang="en-GB" sz="1800" i="1" dirty="0" smtClean="0">
                <a:solidFill>
                  <a:srgbClr val="FF0000"/>
                </a:solidFill>
              </a:rPr>
              <a:t>Ψ(2S)</a:t>
            </a:r>
            <a:endParaRPr lang="en-GB" sz="1800" i="1" dirty="0">
              <a:solidFill>
                <a:srgbClr val="FF0000"/>
              </a:solidFill>
            </a:endParaRPr>
          </a:p>
        </p:txBody>
      </p:sp>
      <p:sp>
        <p:nvSpPr>
          <p:cNvPr id="23" name="Rettangolo 22"/>
          <p:cNvSpPr/>
          <p:nvPr/>
        </p:nvSpPr>
        <p:spPr>
          <a:xfrm>
            <a:off x="0" y="3657600"/>
            <a:ext cx="4267200" cy="584776"/>
          </a:xfrm>
          <a:prstGeom prst="rect">
            <a:avLst/>
          </a:prstGeom>
        </p:spPr>
        <p:txBody>
          <a:bodyPr wrap="square">
            <a:spAutoFit/>
          </a:bodyPr>
          <a:lstStyle/>
          <a:p>
            <a:r>
              <a:rPr lang="en-GB" sz="1600" dirty="0" smtClean="0">
                <a:solidFill>
                  <a:srgbClr val="000090"/>
                </a:solidFill>
              </a:rPr>
              <a:t>COMPASS </a:t>
            </a:r>
            <a:r>
              <a:rPr lang="en-GB" sz="1600" dirty="0" err="1" smtClean="0">
                <a:solidFill>
                  <a:srgbClr val="000090"/>
                </a:solidFill>
              </a:rPr>
              <a:t>di</a:t>
            </a:r>
            <a:r>
              <a:rPr lang="en-GB" sz="1600" dirty="0" smtClean="0">
                <a:solidFill>
                  <a:srgbClr val="000090"/>
                </a:solidFill>
              </a:rPr>
              <a:t>-pion mass spectrum is different compared to the Atlas observation. </a:t>
            </a:r>
            <a:r>
              <a:rPr lang="en-GB" sz="1600" i="1" dirty="0" smtClean="0">
                <a:solidFill>
                  <a:srgbClr val="000090"/>
                </a:solidFill>
              </a:rPr>
              <a:t> </a:t>
            </a:r>
            <a:endParaRPr lang="en-GB" sz="1600" dirty="0" smtClean="0">
              <a:solidFill>
                <a:srgbClr val="000090"/>
              </a:solidFill>
            </a:endParaRPr>
          </a:p>
        </p:txBody>
      </p:sp>
      <p:pic>
        <p:nvPicPr>
          <p:cNvPr id="21" name="Immagine 20"/>
          <p:cNvPicPr>
            <a:picLocks noChangeAspect="1"/>
          </p:cNvPicPr>
          <p:nvPr/>
        </p:nvPicPr>
        <p:blipFill>
          <a:blip r:embed="rId4"/>
          <a:stretch>
            <a:fillRect/>
          </a:stretch>
        </p:blipFill>
        <p:spPr>
          <a:xfrm>
            <a:off x="762000" y="2074399"/>
            <a:ext cx="1981200" cy="1508759"/>
          </a:xfrm>
          <a:prstGeom prst="rect">
            <a:avLst/>
          </a:prstGeom>
        </p:spPr>
      </p:pic>
      <p:pic>
        <p:nvPicPr>
          <p:cNvPr id="26" name="Immagine 25"/>
          <p:cNvPicPr>
            <a:picLocks noChangeAspect="1"/>
          </p:cNvPicPr>
          <p:nvPr/>
        </p:nvPicPr>
        <p:blipFill>
          <a:blip r:embed="rId5"/>
          <a:stretch>
            <a:fillRect/>
          </a:stretch>
        </p:blipFill>
        <p:spPr>
          <a:xfrm>
            <a:off x="3657600" y="5715000"/>
            <a:ext cx="5486400" cy="282712"/>
          </a:xfrm>
          <a:prstGeom prst="rect">
            <a:avLst/>
          </a:prstGeom>
        </p:spPr>
      </p:pic>
      <p:pic>
        <p:nvPicPr>
          <p:cNvPr id="22" name="Immagine 21" descr="COMPASS_ATLAS.pdf"/>
          <p:cNvPicPr>
            <a:picLocks noChangeAspect="1"/>
          </p:cNvPicPr>
          <p:nvPr/>
        </p:nvPicPr>
        <mc:AlternateContent xmlns:ma="http://schemas.microsoft.com/office/mac/drawingml/2008/main">
          <mc:Choice Requires="ma">
            <p:blipFill>
              <a:blip r:embed="rId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tretch>
                <a:fillRect/>
              </a:stretch>
            </p:blipFill>
          </mc:Fallback>
        </mc:AlternateContent>
        <p:spPr>
          <a:xfrm>
            <a:off x="304800" y="4267200"/>
            <a:ext cx="3022140" cy="2057400"/>
          </a:xfrm>
          <a:prstGeom prst="rect">
            <a:avLst/>
          </a:prstGeom>
        </p:spPr>
      </p:pic>
      <p:sp>
        <p:nvSpPr>
          <p:cNvPr id="24" name="Rettangolo 23"/>
          <p:cNvSpPr/>
          <p:nvPr/>
        </p:nvSpPr>
        <p:spPr>
          <a:xfrm>
            <a:off x="5486400" y="6096000"/>
            <a:ext cx="3657600" cy="369332"/>
          </a:xfrm>
          <a:prstGeom prst="rect">
            <a:avLst/>
          </a:prstGeom>
        </p:spPr>
        <p:txBody>
          <a:bodyPr wrap="square">
            <a:spAutoFit/>
          </a:bodyPr>
          <a:lstStyle/>
          <a:p>
            <a:r>
              <a:rPr lang="it-IT" sz="1800" dirty="0" err="1" smtClean="0">
                <a:solidFill>
                  <a:srgbClr val="000090"/>
                </a:solidFill>
              </a:rPr>
              <a:t>Ref</a:t>
            </a:r>
            <a:r>
              <a:rPr lang="it-IT" sz="1800" dirty="0" smtClean="0">
                <a:solidFill>
                  <a:srgbClr val="000090"/>
                </a:solidFill>
              </a:rPr>
              <a:t>: </a:t>
            </a:r>
            <a:r>
              <a:rPr lang="it-IT" sz="1800" dirty="0" smtClean="0">
                <a:hlinkClick r:id="rId8"/>
              </a:rPr>
              <a:t>hep-ex/1707.01796</a:t>
            </a:r>
            <a:endParaRPr lang="en-GB" sz="1800" dirty="0">
              <a:solidFill>
                <a:srgbClr val="00009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7620000" cy="563562"/>
          </a:xfrm>
        </p:spPr>
        <p:txBody>
          <a:bodyPr>
            <a:noAutofit/>
          </a:bodyPr>
          <a:lstStyle/>
          <a:p>
            <a:r>
              <a:rPr lang="en-GB" sz="2800" dirty="0" smtClean="0">
                <a:solidFill>
                  <a:srgbClr val="000090"/>
                </a:solidFill>
              </a:rPr>
              <a:t>DVCS 2012 results – exclusive π</a:t>
            </a:r>
            <a:r>
              <a:rPr lang="en-GB" sz="2800" baseline="30000" dirty="0" smtClean="0">
                <a:solidFill>
                  <a:srgbClr val="000090"/>
                </a:solidFill>
              </a:rPr>
              <a:t>0 </a:t>
            </a:r>
            <a:r>
              <a:rPr lang="en-GB" sz="2800" dirty="0" smtClean="0">
                <a:solidFill>
                  <a:srgbClr val="000090"/>
                </a:solidFill>
              </a:rPr>
              <a:t> </a:t>
            </a:r>
            <a:endParaRPr lang="en-GB" sz="28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44</a:t>
            </a:fld>
            <a:endParaRPr lang="it-IT" dirty="0"/>
          </a:p>
        </p:txBody>
      </p:sp>
      <p:sp>
        <p:nvSpPr>
          <p:cNvPr id="6" name="CasellaDiTesto 5"/>
          <p:cNvSpPr txBox="1"/>
          <p:nvPr/>
        </p:nvSpPr>
        <p:spPr>
          <a:xfrm>
            <a:off x="4114800" y="1600200"/>
            <a:ext cx="5029200" cy="1200329"/>
          </a:xfrm>
          <a:prstGeom prst="rect">
            <a:avLst/>
          </a:prstGeom>
          <a:noFill/>
        </p:spPr>
        <p:txBody>
          <a:bodyPr wrap="square" rtlCol="0">
            <a:spAutoFit/>
          </a:bodyPr>
          <a:lstStyle/>
          <a:p>
            <a:r>
              <a:rPr lang="en-GB" sz="1800" dirty="0" smtClean="0">
                <a:solidFill>
                  <a:srgbClr val="000090"/>
                </a:solidFill>
              </a:rPr>
              <a:t>The exclusive meson production cross-section was extracted as a function of </a:t>
            </a:r>
            <a:r>
              <a:rPr lang="en-GB" sz="1800" i="1" dirty="0" smtClean="0">
                <a:solidFill>
                  <a:srgbClr val="000090"/>
                </a:solidFill>
              </a:rPr>
              <a:t>ϕ</a:t>
            </a:r>
            <a:r>
              <a:rPr lang="en-GB" sz="1800" i="1" baseline="-25000" dirty="0" smtClean="0">
                <a:solidFill>
                  <a:srgbClr val="000090"/>
                </a:solidFill>
              </a:rPr>
              <a:t>π0 </a:t>
            </a:r>
            <a:r>
              <a:rPr lang="en-GB" sz="1800" dirty="0" smtClean="0">
                <a:solidFill>
                  <a:srgbClr val="000090"/>
                </a:solidFill>
              </a:rPr>
              <a:t>(8 equidistant bins) in a single bin of </a:t>
            </a:r>
            <a:r>
              <a:rPr lang="en-GB" sz="1800" i="1" dirty="0" err="1" smtClean="0">
                <a:solidFill>
                  <a:srgbClr val="000090"/>
                </a:solidFill>
              </a:rPr>
              <a:t>t</a:t>
            </a:r>
            <a:r>
              <a:rPr lang="en-GB" sz="1800" i="1" dirty="0" smtClean="0">
                <a:solidFill>
                  <a:srgbClr val="000090"/>
                </a:solidFill>
              </a:rPr>
              <a:t> </a:t>
            </a:r>
            <a:r>
              <a:rPr lang="en-GB" sz="1800" dirty="0" smtClean="0">
                <a:solidFill>
                  <a:srgbClr val="000090"/>
                </a:solidFill>
              </a:rPr>
              <a:t> and in five bins of </a:t>
            </a:r>
            <a:r>
              <a:rPr lang="en-GB" sz="1800" i="1" dirty="0" err="1" smtClean="0">
                <a:solidFill>
                  <a:srgbClr val="000090"/>
                </a:solidFill>
              </a:rPr>
              <a:t>t</a:t>
            </a:r>
            <a:r>
              <a:rPr lang="en-GB" sz="1800" i="1" dirty="0" smtClean="0">
                <a:solidFill>
                  <a:srgbClr val="000090"/>
                </a:solidFill>
              </a:rPr>
              <a:t>  </a:t>
            </a:r>
            <a:r>
              <a:rPr lang="en-GB" sz="1800" dirty="0" smtClean="0">
                <a:solidFill>
                  <a:srgbClr val="000090"/>
                </a:solidFill>
              </a:rPr>
              <a:t>after integration in </a:t>
            </a:r>
            <a:r>
              <a:rPr lang="en-GB" sz="1800" i="1" dirty="0" smtClean="0">
                <a:solidFill>
                  <a:srgbClr val="000090"/>
                </a:solidFill>
              </a:rPr>
              <a:t>ϕ</a:t>
            </a:r>
            <a:r>
              <a:rPr lang="en-GB" sz="1800" i="1" baseline="-25000" dirty="0" smtClean="0">
                <a:solidFill>
                  <a:srgbClr val="000090"/>
                </a:solidFill>
              </a:rPr>
              <a:t>π0</a:t>
            </a:r>
            <a:r>
              <a:rPr lang="en-GB" sz="1800" i="1" dirty="0" smtClean="0">
                <a:solidFill>
                  <a:srgbClr val="000090"/>
                </a:solidFill>
              </a:rPr>
              <a:t>.</a:t>
            </a:r>
            <a:endParaRPr lang="en-GB" sz="1800" i="1" baseline="-25000" dirty="0" smtClean="0">
              <a:solidFill>
                <a:srgbClr val="000090"/>
              </a:solidFill>
            </a:endParaRPr>
          </a:p>
        </p:txBody>
      </p:sp>
      <p:pic>
        <p:nvPicPr>
          <p:cNvPr id="7" name="Immagine 6"/>
          <p:cNvPicPr>
            <a:picLocks noChangeAspect="1"/>
          </p:cNvPicPr>
          <p:nvPr/>
        </p:nvPicPr>
        <p:blipFill>
          <a:blip r:embed="rId2"/>
          <a:stretch>
            <a:fillRect/>
          </a:stretch>
        </p:blipFill>
        <p:spPr>
          <a:xfrm>
            <a:off x="152400" y="1219200"/>
            <a:ext cx="3794551" cy="2438400"/>
          </a:xfrm>
          <a:prstGeom prst="rect">
            <a:avLst/>
          </a:prstGeom>
        </p:spPr>
      </p:pic>
      <p:pic>
        <p:nvPicPr>
          <p:cNvPr id="8" name="Immagine 7"/>
          <p:cNvPicPr>
            <a:picLocks noChangeAspect="1"/>
          </p:cNvPicPr>
          <p:nvPr/>
        </p:nvPicPr>
        <p:blipFill>
          <a:blip r:embed="rId3"/>
          <a:stretch>
            <a:fillRect/>
          </a:stretch>
        </p:blipFill>
        <p:spPr>
          <a:xfrm>
            <a:off x="304800" y="3733800"/>
            <a:ext cx="3784600" cy="2345934"/>
          </a:xfrm>
          <a:prstGeom prst="rect">
            <a:avLst/>
          </a:prstGeom>
        </p:spPr>
      </p:pic>
      <p:sp>
        <p:nvSpPr>
          <p:cNvPr id="9" name="CasellaDiTesto 8"/>
          <p:cNvSpPr txBox="1"/>
          <p:nvPr/>
        </p:nvSpPr>
        <p:spPr>
          <a:xfrm>
            <a:off x="4114800" y="4114800"/>
            <a:ext cx="5029200" cy="1200329"/>
          </a:xfrm>
          <a:prstGeom prst="rect">
            <a:avLst/>
          </a:prstGeom>
          <a:noFill/>
        </p:spPr>
        <p:txBody>
          <a:bodyPr wrap="square" rtlCol="0">
            <a:spAutoFit/>
          </a:bodyPr>
          <a:lstStyle/>
          <a:p>
            <a:r>
              <a:rPr lang="en-GB" sz="1800" dirty="0" smtClean="0">
                <a:solidFill>
                  <a:srgbClr val="000090"/>
                </a:solidFill>
              </a:rPr>
              <a:t>Comparison to the </a:t>
            </a:r>
            <a:r>
              <a:rPr lang="en-GB" sz="1800" dirty="0" err="1" smtClean="0">
                <a:solidFill>
                  <a:srgbClr val="000090"/>
                </a:solidFill>
              </a:rPr>
              <a:t>Goloskokov</a:t>
            </a:r>
            <a:r>
              <a:rPr lang="en-GB" sz="1800" dirty="0" smtClean="0">
                <a:solidFill>
                  <a:srgbClr val="000090"/>
                </a:solidFill>
              </a:rPr>
              <a:t> and Kroll model</a:t>
            </a:r>
          </a:p>
          <a:p>
            <a:r>
              <a:rPr lang="en-GB" sz="1800" dirty="0" smtClean="0">
                <a:solidFill>
                  <a:srgbClr val="000090"/>
                </a:solidFill>
              </a:rPr>
              <a:t>shows a factor of approximately 2 lower cross-section as it is measured in experiment with respect to the model predictions.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AB682B79-B23E-4800-8FBC-B5CCC854F11B}" type="datetime1">
              <a:rPr lang="en-GB" smtClean="0"/>
              <a:pPr>
                <a:defRPr/>
              </a:pPr>
              <a:t>9-07-2018</a:t>
            </a:fld>
            <a:endParaRPr lang="it-IT" dirty="0"/>
          </a:p>
        </p:txBody>
      </p:sp>
      <p:sp>
        <p:nvSpPr>
          <p:cNvPr id="5" name="Footer Placeholder 4"/>
          <p:cNvSpPr>
            <a:spLocks noGrp="1"/>
          </p:cNvSpPr>
          <p:nvPr>
            <p:ph type="ftr" sz="quarter" idx="11"/>
          </p:nvPr>
        </p:nvSpPr>
        <p:spPr/>
        <p:txBody>
          <a:bodyPr/>
          <a:lstStyle/>
          <a:p>
            <a:pPr>
              <a:defRPr/>
            </a:pPr>
            <a:r>
              <a:rPr lang="it-IT" dirty="0" smtClean="0"/>
              <a:t>Oleg Denisov</a:t>
            </a:r>
            <a:endParaRPr lang="it-IT" dirty="0"/>
          </a:p>
        </p:txBody>
      </p:sp>
      <p:sp>
        <p:nvSpPr>
          <p:cNvPr id="6" name="Slide Number Placeholder 5"/>
          <p:cNvSpPr>
            <a:spLocks noGrp="1"/>
          </p:cNvSpPr>
          <p:nvPr>
            <p:ph type="sldNum" sz="quarter" idx="12"/>
          </p:nvPr>
        </p:nvSpPr>
        <p:spPr/>
        <p:txBody>
          <a:bodyPr/>
          <a:lstStyle/>
          <a:p>
            <a:pPr>
              <a:defRPr/>
            </a:pPr>
            <a:fld id="{CA129FD2-50D4-8F46-A4DA-C7A4782775F7}" type="slidenum">
              <a:rPr lang="it-IT" smtClean="0"/>
              <a:pPr>
                <a:defRPr/>
              </a:pPr>
              <a:t>45</a:t>
            </a:fld>
            <a:endParaRPr lang="it-IT" dirty="0"/>
          </a:p>
        </p:txBody>
      </p:sp>
      <p:sp>
        <p:nvSpPr>
          <p:cNvPr id="15" name="Rettangolo 14"/>
          <p:cNvSpPr/>
          <p:nvPr/>
        </p:nvSpPr>
        <p:spPr>
          <a:xfrm>
            <a:off x="1828800" y="152400"/>
            <a:ext cx="5791200" cy="400110"/>
          </a:xfrm>
          <a:prstGeom prst="rect">
            <a:avLst/>
          </a:prstGeom>
        </p:spPr>
        <p:txBody>
          <a:bodyPr wrap="square">
            <a:spAutoFit/>
          </a:bodyPr>
          <a:lstStyle/>
          <a:p>
            <a:pPr marL="514350" indent="-514350" algn="ctr"/>
            <a:r>
              <a:rPr lang="en-GB" sz="2000" dirty="0" smtClean="0">
                <a:solidFill>
                  <a:srgbClr val="000090"/>
                </a:solidFill>
              </a:rPr>
              <a:t>Change over for Polarised Drell-Yan run </a:t>
            </a:r>
          </a:p>
        </p:txBody>
      </p:sp>
      <p:pic>
        <p:nvPicPr>
          <p:cNvPr id="7" name="Content Placeholder 3"/>
          <p:cNvPicPr>
            <a:picLocks noGrp="1" noChangeAspect="1"/>
          </p:cNvPicPr>
          <p:nvPr>
            <p:ph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914399"/>
            <a:ext cx="3352800" cy="2514601"/>
          </a:xfrm>
          <a:prstGeom prst="rect">
            <a:avLst/>
          </a:prstGeom>
        </p:spPr>
      </p:pic>
      <p:sp>
        <p:nvSpPr>
          <p:cNvPr id="8" name="CasellaDiTesto 7"/>
          <p:cNvSpPr txBox="1"/>
          <p:nvPr/>
        </p:nvSpPr>
        <p:spPr>
          <a:xfrm>
            <a:off x="3657600" y="1905000"/>
            <a:ext cx="677439" cy="646331"/>
          </a:xfrm>
          <a:prstGeom prst="rect">
            <a:avLst/>
          </a:prstGeom>
          <a:noFill/>
        </p:spPr>
        <p:txBody>
          <a:bodyPr wrap="none" rtlCol="0">
            <a:spAutoFit/>
          </a:bodyPr>
          <a:lstStyle/>
          <a:p>
            <a:r>
              <a:rPr lang="it-IT" dirty="0" smtClean="0">
                <a:solidFill>
                  <a:srgbClr val="FF0000"/>
                </a:solidFill>
                <a:sym typeface="Wingdings"/>
              </a:rPr>
              <a:t></a:t>
            </a:r>
            <a:endParaRPr lang="en-GB" dirty="0">
              <a:solidFill>
                <a:srgbClr val="FF0000"/>
              </a:solidFill>
            </a:endParaRPr>
          </a:p>
        </p:txBody>
      </p:sp>
      <p:pic>
        <p:nvPicPr>
          <p:cNvPr id="9" name="Content Placeholder 4"/>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673601" y="914400"/>
            <a:ext cx="4470400" cy="2514600"/>
          </a:xfrm>
          <a:prstGeom prst="rect">
            <a:avLst/>
          </a:prstGeom>
        </p:spPr>
      </p:pic>
      <p:graphicFrame>
        <p:nvGraphicFramePr>
          <p:cNvPr id="11" name="Content Placeholder 5"/>
          <p:cNvGraphicFramePr>
            <a:graphicFrameLocks/>
          </p:cNvGraphicFramePr>
          <p:nvPr>
            <p:extLst/>
          </p:nvPr>
        </p:nvGraphicFramePr>
        <p:xfrm>
          <a:off x="228600" y="3505200"/>
          <a:ext cx="8774501" cy="3104605"/>
        </p:xfrm>
        <a:graphic>
          <a:graphicData uri="http://schemas.openxmlformats.org/drawingml/2006/table">
            <a:tbl>
              <a:tblPr firstRow="1" bandRow="1">
                <a:tableStyleId>{5C22544A-7EE6-4342-B048-85BDC9FD1C3A}</a:tableStyleId>
              </a:tblPr>
              <a:tblGrid>
                <a:gridCol w="1066800"/>
                <a:gridCol w="2667000"/>
                <a:gridCol w="228600"/>
                <a:gridCol w="3540492"/>
                <a:gridCol w="1271609"/>
              </a:tblGrid>
              <a:tr h="207917">
                <a:tc>
                  <a:txBody>
                    <a:bodyPr/>
                    <a:lstStyle/>
                    <a:p>
                      <a:r>
                        <a:rPr lang="en-US" sz="1400" dirty="0" smtClean="0"/>
                        <a:t>Group</a:t>
                      </a:r>
                      <a:endParaRPr lang="en-US" sz="1400" dirty="0"/>
                    </a:p>
                  </a:txBody>
                  <a:tcPr/>
                </a:tc>
                <a:tc>
                  <a:txBody>
                    <a:bodyPr/>
                    <a:lstStyle/>
                    <a:p>
                      <a:r>
                        <a:rPr lang="en-US" sz="1400" dirty="0" smtClean="0"/>
                        <a:t>function</a:t>
                      </a:r>
                      <a:endParaRPr lang="en-US" sz="1400" dirty="0"/>
                    </a:p>
                  </a:txBody>
                  <a:tcPr/>
                </a:tc>
                <a:tc>
                  <a:txBody>
                    <a:bodyPr/>
                    <a:lstStyle/>
                    <a:p>
                      <a:endParaRPr lang="en-US" sz="1400" dirty="0"/>
                    </a:p>
                  </a:txBody>
                  <a:tcPr/>
                </a:tc>
                <a:tc>
                  <a:txBody>
                    <a:bodyPr/>
                    <a:lstStyle/>
                    <a:p>
                      <a:r>
                        <a:rPr lang="en-US" sz="1400" dirty="0" smtClean="0"/>
                        <a:t>comment</a:t>
                      </a:r>
                      <a:endParaRPr lang="en-US" sz="1400" dirty="0"/>
                    </a:p>
                  </a:txBody>
                  <a:tcPr/>
                </a:tc>
                <a:tc>
                  <a:txBody>
                    <a:bodyPr/>
                    <a:lstStyle/>
                    <a:p>
                      <a:r>
                        <a:rPr lang="en-US" sz="1400" dirty="0" smtClean="0"/>
                        <a:t>Contacted?</a:t>
                      </a:r>
                      <a:endParaRPr lang="en-US" sz="1400" dirty="0"/>
                    </a:p>
                  </a:txBody>
                  <a:tcPr/>
                </a:tc>
              </a:tr>
              <a:tr h="519793">
                <a:tc>
                  <a:txBody>
                    <a:bodyPr/>
                    <a:lstStyle/>
                    <a:p>
                      <a:r>
                        <a:rPr lang="en-US" sz="1400" dirty="0" smtClean="0"/>
                        <a:t>Various </a:t>
                      </a:r>
                    </a:p>
                    <a:p>
                      <a:r>
                        <a:rPr lang="en-GB" sz="1400" kern="1200" dirty="0" smtClean="0">
                          <a:solidFill>
                            <a:schemeClr val="dk1"/>
                          </a:solidFill>
                          <a:effectLst/>
                          <a:latin typeface="+mn-lt"/>
                          <a:ea typeface="+mn-ea"/>
                          <a:cs typeface="+mn-cs"/>
                        </a:rPr>
                        <a:t>TE-CRG-ML</a:t>
                      </a:r>
                      <a:endParaRPr lang="en-US" sz="1400" dirty="0"/>
                    </a:p>
                  </a:txBody>
                  <a:tcPr/>
                </a:tc>
                <a:tc>
                  <a:txBody>
                    <a:bodyPr/>
                    <a:lstStyle/>
                    <a:p>
                      <a:r>
                        <a:rPr lang="en-US" sz="1400" dirty="0" smtClean="0"/>
                        <a:t>Helium, piping, magnets</a:t>
                      </a:r>
                      <a:endParaRPr lang="en-US" sz="1400" dirty="0"/>
                    </a:p>
                  </a:txBody>
                  <a:tcPr/>
                </a:tc>
                <a:tc>
                  <a:txBody>
                    <a:bodyPr/>
                    <a:lstStyle/>
                    <a:p>
                      <a:endParaRPr lang="en-US" sz="1400" dirty="0"/>
                    </a:p>
                  </a:txBody>
                  <a:tcPr/>
                </a:tc>
                <a:tc>
                  <a:txBody>
                    <a:bodyPr/>
                    <a:lstStyle/>
                    <a:p>
                      <a:r>
                        <a:rPr lang="en-US" sz="1400" dirty="0" smtClean="0"/>
                        <a:t>Reserve people, Check</a:t>
                      </a:r>
                      <a:r>
                        <a:rPr lang="en-US" sz="1400" baseline="0" dirty="0" smtClean="0"/>
                        <a:t> availability</a:t>
                      </a:r>
                      <a:endParaRPr lang="en-US" sz="1400" dirty="0"/>
                    </a:p>
                  </a:txBody>
                  <a:tcPr/>
                </a:tc>
                <a:tc>
                  <a:txBody>
                    <a:bodyPr/>
                    <a:lstStyle/>
                    <a:p>
                      <a:r>
                        <a:rPr lang="en-US" sz="1400" dirty="0" smtClean="0"/>
                        <a:t>yes</a:t>
                      </a:r>
                      <a:endParaRPr lang="en-US" sz="1400" dirty="0"/>
                    </a:p>
                  </a:txBody>
                  <a:tcPr/>
                </a:tc>
              </a:tr>
              <a:tr h="207917">
                <a:tc>
                  <a:txBody>
                    <a:bodyPr/>
                    <a:lstStyle/>
                    <a:p>
                      <a:r>
                        <a:rPr lang="en-US" sz="1400" dirty="0" smtClean="0"/>
                        <a:t>EN-EL</a:t>
                      </a:r>
                      <a:endParaRPr lang="en-US" sz="1400" dirty="0"/>
                    </a:p>
                  </a:txBody>
                  <a:tcPr/>
                </a:tc>
                <a:tc>
                  <a:txBody>
                    <a:bodyPr/>
                    <a:lstStyle/>
                    <a:p>
                      <a:r>
                        <a:rPr lang="en-US" sz="1400" dirty="0" smtClean="0"/>
                        <a:t>Electricity, cabling</a:t>
                      </a:r>
                      <a:endParaRPr lang="en-US" sz="1400" dirty="0"/>
                    </a:p>
                  </a:txBody>
                  <a:tcPr/>
                </a:tc>
                <a:tc>
                  <a:txBody>
                    <a:bodyPr/>
                    <a:lstStyle/>
                    <a:p>
                      <a:endParaRPr lang="en-US" sz="1400" dirty="0"/>
                    </a:p>
                  </a:txBody>
                  <a:tcPr/>
                </a:tc>
                <a:tc>
                  <a:txBody>
                    <a:bodyPr/>
                    <a:lstStyle/>
                    <a:p>
                      <a:r>
                        <a:rPr lang="en-US" sz="1400" dirty="0" smtClean="0"/>
                        <a:t>400V, 48V, AUL</a:t>
                      </a:r>
                      <a:endParaRPr lang="en-US" sz="1400" dirty="0"/>
                    </a:p>
                  </a:txBody>
                  <a:tcPr/>
                </a:tc>
                <a:tc>
                  <a:txBody>
                    <a:bodyPr/>
                    <a:lstStyle/>
                    <a:p>
                      <a:r>
                        <a:rPr lang="en-US" sz="1400" dirty="0" smtClean="0"/>
                        <a:t>yes</a:t>
                      </a:r>
                      <a:endParaRPr lang="en-US" sz="1400" dirty="0"/>
                    </a:p>
                  </a:txBody>
                  <a:tcPr/>
                </a:tc>
              </a:tr>
              <a:tr h="363855">
                <a:tc>
                  <a:txBody>
                    <a:bodyPr/>
                    <a:lstStyle/>
                    <a:p>
                      <a:r>
                        <a:rPr lang="en-US" sz="1400" dirty="0" smtClean="0"/>
                        <a:t>TE-EPC-LPC</a:t>
                      </a:r>
                      <a:endParaRPr lang="en-US" sz="1400" dirty="0"/>
                    </a:p>
                  </a:txBody>
                  <a:tcPr/>
                </a:tc>
                <a:tc>
                  <a:txBody>
                    <a:bodyPr/>
                    <a:lstStyle/>
                    <a:p>
                      <a:r>
                        <a:rPr lang="en-US" sz="1400" dirty="0" smtClean="0"/>
                        <a:t>Power supplies</a:t>
                      </a:r>
                      <a:endParaRPr lang="en-US" sz="1400" dirty="0"/>
                    </a:p>
                  </a:txBody>
                  <a:tcPr/>
                </a:tc>
                <a:tc>
                  <a:txBody>
                    <a:bodyPr/>
                    <a:lstStyle/>
                    <a:p>
                      <a:endParaRPr lang="en-US" sz="1400" dirty="0"/>
                    </a:p>
                  </a:txBody>
                  <a:tcPr/>
                </a:tc>
                <a:tc>
                  <a:txBody>
                    <a:bodyPr/>
                    <a:lstStyle/>
                    <a:p>
                      <a:r>
                        <a:rPr lang="en-US" sz="1400" dirty="0" smtClean="0"/>
                        <a:t>Ready Jan. 2018</a:t>
                      </a:r>
                      <a:endParaRPr lang="en-US" sz="1400" dirty="0"/>
                    </a:p>
                  </a:txBody>
                  <a:tcPr/>
                </a:tc>
                <a:tc>
                  <a:txBody>
                    <a:bodyPr/>
                    <a:lstStyle/>
                    <a:p>
                      <a:r>
                        <a:rPr lang="en-US" sz="1400" dirty="0" smtClean="0"/>
                        <a:t>yes</a:t>
                      </a:r>
                      <a:endParaRPr lang="en-US" sz="1400" dirty="0"/>
                    </a:p>
                  </a:txBody>
                  <a:tcPr/>
                </a:tc>
              </a:tr>
              <a:tr h="363855">
                <a:tc>
                  <a:txBody>
                    <a:bodyPr/>
                    <a:lstStyle/>
                    <a:p>
                      <a:r>
                        <a:rPr lang="en-US" sz="1400" dirty="0" smtClean="0"/>
                        <a:t>DT-DI</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Programming, connection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endParaRPr lang="en-US" sz="1400" dirty="0"/>
                    </a:p>
                  </a:txBody>
                  <a:tcPr/>
                </a:tc>
                <a:tc>
                  <a:txBody>
                    <a:bodyPr/>
                    <a:lstStyle/>
                    <a:p>
                      <a:r>
                        <a:rPr lang="en-US" sz="1400" dirty="0" smtClean="0"/>
                        <a:t>yes</a:t>
                      </a:r>
                      <a:endParaRPr lang="en-US" sz="1400" dirty="0"/>
                    </a:p>
                  </a:txBody>
                  <a:tcPr/>
                </a:tc>
              </a:tr>
              <a:tr h="363855">
                <a:tc>
                  <a:txBody>
                    <a:bodyPr/>
                    <a:lstStyle/>
                    <a:p>
                      <a:r>
                        <a:rPr lang="en-US" sz="1400" dirty="0" smtClean="0"/>
                        <a:t>EN-HE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Platform, rotation, shielding</a:t>
                      </a:r>
                    </a:p>
                  </a:txBody>
                  <a:tcPr/>
                </a:tc>
                <a:tc>
                  <a:txBody>
                    <a:bodyPr/>
                    <a:lstStyle/>
                    <a:p>
                      <a:endParaRPr lang="en-US" sz="1400" dirty="0"/>
                    </a:p>
                  </a:txBody>
                  <a:tcPr/>
                </a:tc>
                <a:tc>
                  <a:txBody>
                    <a:bodyPr/>
                    <a:lstStyle/>
                    <a:p>
                      <a:endParaRPr lang="en-US" sz="1400" dirty="0"/>
                    </a:p>
                  </a:txBody>
                  <a:tcPr/>
                </a:tc>
                <a:tc>
                  <a:txBody>
                    <a:bodyPr/>
                    <a:lstStyle/>
                    <a:p>
                      <a:r>
                        <a:rPr lang="en-US" sz="1400" dirty="0" smtClean="0"/>
                        <a:t>yes</a:t>
                      </a:r>
                      <a:endParaRPr lang="en-US" sz="1400" dirty="0"/>
                    </a:p>
                  </a:txBody>
                  <a:tcPr/>
                </a:tc>
              </a:tr>
              <a:tr h="519793">
                <a:tc>
                  <a:txBody>
                    <a:bodyPr/>
                    <a:lstStyle/>
                    <a:p>
                      <a:r>
                        <a:rPr lang="en-US" sz="1400" dirty="0" smtClean="0"/>
                        <a:t>TE-CRG-OD</a:t>
                      </a:r>
                      <a:endParaRPr lang="en-US" sz="1400" dirty="0"/>
                    </a:p>
                  </a:txBody>
                  <a:tcPr/>
                </a:tc>
                <a:tc>
                  <a:txBody>
                    <a:bodyPr/>
                    <a:lstStyle/>
                    <a:p>
                      <a:r>
                        <a:rPr lang="en-US" sz="1400" dirty="0" smtClean="0"/>
                        <a:t>Helium</a:t>
                      </a:r>
                      <a:r>
                        <a:rPr lang="en-US" sz="1400" baseline="0" dirty="0" smtClean="0"/>
                        <a:t> consumption</a:t>
                      </a:r>
                    </a:p>
                    <a:p>
                      <a:r>
                        <a:rPr lang="en-US" sz="1400" baseline="0" dirty="0" smtClean="0"/>
                        <a:t>Cold box Dewar LN</a:t>
                      </a:r>
                      <a:r>
                        <a:rPr lang="en-US" sz="1400" baseline="-25000" dirty="0" smtClean="0"/>
                        <a:t>2</a:t>
                      </a:r>
                      <a:endParaRPr lang="en-US" sz="1400" dirty="0"/>
                    </a:p>
                  </a:txBody>
                  <a:tcPr/>
                </a:tc>
                <a:tc>
                  <a:txBody>
                    <a:bodyPr/>
                    <a:lstStyle/>
                    <a:p>
                      <a:endParaRPr lang="en-US" sz="1400" baseline="-25000" dirty="0"/>
                    </a:p>
                  </a:txBody>
                  <a:tcPr/>
                </a:tc>
                <a:tc>
                  <a:txBody>
                    <a:bodyPr/>
                    <a:lstStyle/>
                    <a:p>
                      <a:r>
                        <a:rPr lang="en-US" sz="1400" dirty="0" smtClean="0"/>
                        <a:t>Check for</a:t>
                      </a:r>
                      <a:r>
                        <a:rPr lang="en-US" sz="1400" baseline="0" dirty="0" smtClean="0"/>
                        <a:t> larger Dewar</a:t>
                      </a:r>
                    </a:p>
                    <a:p>
                      <a:r>
                        <a:rPr lang="en-US" sz="1400" baseline="0" dirty="0" smtClean="0"/>
                        <a:t>Check piquet service</a:t>
                      </a:r>
                      <a:endParaRPr lang="en-US" sz="1400" dirty="0"/>
                    </a:p>
                  </a:txBody>
                  <a:tcPr/>
                </a:tc>
                <a:tc>
                  <a:txBody>
                    <a:bodyPr/>
                    <a:lstStyle/>
                    <a:p>
                      <a:r>
                        <a:rPr lang="en-US" sz="1400" dirty="0" smtClean="0"/>
                        <a:t>yes</a:t>
                      </a:r>
                      <a:endParaRPr lang="en-US" sz="1400" dirty="0"/>
                    </a:p>
                  </a:txBody>
                  <a:tcPr/>
                </a:tc>
              </a:tr>
              <a:tr h="363855">
                <a:tc>
                  <a:txBody>
                    <a:bodyPr/>
                    <a:lstStyle/>
                    <a:p>
                      <a:r>
                        <a:rPr lang="en-US" sz="1400" dirty="0" smtClean="0"/>
                        <a:t>EN-EA</a:t>
                      </a:r>
                      <a:endParaRPr lang="en-US" sz="1400" dirty="0"/>
                    </a:p>
                  </a:txBody>
                  <a:tcPr/>
                </a:tc>
                <a:tc>
                  <a:txBody>
                    <a:bodyPr/>
                    <a:lstStyle/>
                    <a:p>
                      <a:r>
                        <a:rPr lang="en-US" sz="1400" dirty="0" smtClean="0"/>
                        <a:t>CEDAR/magnet</a:t>
                      </a:r>
                      <a:r>
                        <a:rPr lang="en-US" sz="1400" baseline="0" dirty="0" smtClean="0"/>
                        <a:t> support</a:t>
                      </a:r>
                      <a:endParaRPr lang="en-US" sz="1400" dirty="0"/>
                    </a:p>
                  </a:txBody>
                  <a:tcPr/>
                </a:tc>
                <a:tc>
                  <a:txBody>
                    <a:bodyPr/>
                    <a:lstStyle/>
                    <a:p>
                      <a:endParaRPr lang="en-US" sz="1400" baseline="0" dirty="0"/>
                    </a:p>
                  </a:txBody>
                  <a:tcPr/>
                </a:tc>
                <a:tc>
                  <a:txBody>
                    <a:bodyPr/>
                    <a:lstStyle/>
                    <a:p>
                      <a:endParaRPr lang="en-US" sz="1400" dirty="0"/>
                    </a:p>
                  </a:txBody>
                  <a:tcPr/>
                </a:tc>
                <a:tc>
                  <a:txBody>
                    <a:bodyPr/>
                    <a:lstStyle/>
                    <a:p>
                      <a:r>
                        <a:rPr lang="en-US" sz="1400" dirty="0" smtClean="0"/>
                        <a:t>Asking</a:t>
                      </a:r>
                      <a:r>
                        <a:rPr lang="en-US" sz="1400" baseline="0" dirty="0" smtClean="0"/>
                        <a:t> soon</a:t>
                      </a:r>
                      <a:endParaRPr lang="en-US" sz="1400" dirty="0"/>
                    </a:p>
                  </a:txBody>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176160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7620000" cy="563562"/>
          </a:xfrm>
        </p:spPr>
        <p:txBody>
          <a:bodyPr>
            <a:noAutofit/>
          </a:bodyPr>
          <a:lstStyle/>
          <a:p>
            <a:r>
              <a:rPr lang="en-GB" sz="2800" dirty="0" smtClean="0">
                <a:solidFill>
                  <a:srgbClr val="000090"/>
                </a:solidFill>
              </a:rPr>
              <a:t>SIDIS (</a:t>
            </a:r>
            <a:r>
              <a:rPr lang="en-GB" sz="2800" dirty="0" err="1" smtClean="0">
                <a:solidFill>
                  <a:srgbClr val="000090"/>
                </a:solidFill>
              </a:rPr>
              <a:t>kaon</a:t>
            </a:r>
            <a:r>
              <a:rPr lang="en-GB" sz="2800" dirty="0" smtClean="0">
                <a:solidFill>
                  <a:srgbClr val="000090"/>
                </a:solidFill>
              </a:rPr>
              <a:t>) multiplicities </a:t>
            </a:r>
            <a:endParaRPr lang="en-GB" sz="28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46</a:t>
            </a:fld>
            <a:endParaRPr lang="it-IT" dirty="0"/>
          </a:p>
        </p:txBody>
      </p:sp>
      <p:sp>
        <p:nvSpPr>
          <p:cNvPr id="7" name="CasellaDiTesto 6"/>
          <p:cNvSpPr txBox="1"/>
          <p:nvPr/>
        </p:nvSpPr>
        <p:spPr>
          <a:xfrm>
            <a:off x="304800" y="990600"/>
            <a:ext cx="8614958" cy="830997"/>
          </a:xfrm>
          <a:prstGeom prst="rect">
            <a:avLst/>
          </a:prstGeom>
          <a:noFill/>
        </p:spPr>
        <p:txBody>
          <a:bodyPr wrap="none" rtlCol="0">
            <a:spAutoFit/>
          </a:bodyPr>
          <a:lstStyle/>
          <a:p>
            <a:r>
              <a:rPr lang="en-GB" sz="1600" dirty="0" smtClean="0">
                <a:solidFill>
                  <a:srgbClr val="000090"/>
                </a:solidFill>
              </a:rPr>
              <a:t>Charged </a:t>
            </a:r>
            <a:r>
              <a:rPr lang="en-GB" sz="1600" dirty="0" err="1" smtClean="0">
                <a:solidFill>
                  <a:srgbClr val="000090"/>
                </a:solidFill>
              </a:rPr>
              <a:t>kaon</a:t>
            </a:r>
            <a:r>
              <a:rPr lang="en-GB" sz="1600" dirty="0" smtClean="0">
                <a:solidFill>
                  <a:srgbClr val="000090"/>
                </a:solidFill>
              </a:rPr>
              <a:t> multiplicities (2006 160 GeV </a:t>
            </a:r>
            <a:r>
              <a:rPr lang="en-GB" sz="1600" baseline="30000" dirty="0" smtClean="0">
                <a:solidFill>
                  <a:srgbClr val="000090"/>
                </a:solidFill>
              </a:rPr>
              <a:t>6</a:t>
            </a:r>
            <a:r>
              <a:rPr lang="en-GB" sz="1600" dirty="0" smtClean="0">
                <a:solidFill>
                  <a:srgbClr val="000090"/>
                </a:solidFill>
              </a:rPr>
              <a:t>LiD) – published in </a:t>
            </a:r>
            <a:r>
              <a:rPr lang="it-IT" sz="1600" dirty="0" smtClean="0">
                <a:hlinkClick r:id="rId2"/>
              </a:rPr>
              <a:t>PLB 767 (2017) 133</a:t>
            </a:r>
            <a:r>
              <a:rPr lang="en-GB" sz="1600" dirty="0" smtClean="0">
                <a:solidFill>
                  <a:srgbClr val="000090"/>
                </a:solidFill>
              </a:rPr>
              <a:t> </a:t>
            </a:r>
          </a:p>
          <a:p>
            <a:r>
              <a:rPr lang="en-GB" sz="1600" dirty="0" smtClean="0">
                <a:solidFill>
                  <a:srgbClr val="000090"/>
                </a:solidFill>
              </a:rPr>
              <a:t>The 3-dimensional data set (</a:t>
            </a:r>
            <a:r>
              <a:rPr lang="en-GB" sz="1600" i="1" dirty="0" err="1" smtClean="0">
                <a:solidFill>
                  <a:srgbClr val="000090"/>
                </a:solidFill>
              </a:rPr>
              <a:t>x</a:t>
            </a:r>
            <a:r>
              <a:rPr lang="en-GB" sz="1600" i="1" dirty="0" smtClean="0">
                <a:solidFill>
                  <a:srgbClr val="000090"/>
                </a:solidFill>
              </a:rPr>
              <a:t>, </a:t>
            </a:r>
            <a:r>
              <a:rPr lang="en-GB" sz="1600" i="1" dirty="0" err="1" smtClean="0">
                <a:solidFill>
                  <a:srgbClr val="000090"/>
                </a:solidFill>
              </a:rPr>
              <a:t>y</a:t>
            </a:r>
            <a:r>
              <a:rPr lang="en-GB" sz="1600" i="1" dirty="0" smtClean="0">
                <a:solidFill>
                  <a:srgbClr val="000090"/>
                </a:solidFill>
              </a:rPr>
              <a:t> </a:t>
            </a:r>
            <a:r>
              <a:rPr lang="en-GB" sz="1600" dirty="0" smtClean="0">
                <a:solidFill>
                  <a:srgbClr val="000090"/>
                </a:solidFill>
              </a:rPr>
              <a:t>and </a:t>
            </a:r>
            <a:r>
              <a:rPr lang="en-GB" sz="1600" i="1" dirty="0" err="1" smtClean="0">
                <a:solidFill>
                  <a:srgbClr val="000090"/>
                </a:solidFill>
              </a:rPr>
              <a:t>z</a:t>
            </a:r>
            <a:r>
              <a:rPr lang="en-GB" sz="1600" i="1" dirty="0" smtClean="0">
                <a:solidFill>
                  <a:srgbClr val="000090"/>
                </a:solidFill>
              </a:rPr>
              <a:t>) </a:t>
            </a:r>
            <a:r>
              <a:rPr lang="en-GB" sz="1600" i="1" dirty="0" err="1" smtClean="0">
                <a:solidFill>
                  <a:srgbClr val="000090"/>
                </a:solidFill>
                <a:sym typeface="Wingdings"/>
              </a:rPr>
              <a:t></a:t>
            </a:r>
            <a:r>
              <a:rPr lang="en-GB" sz="1600" dirty="0" smtClean="0">
                <a:solidFill>
                  <a:srgbClr val="000090"/>
                </a:solidFill>
              </a:rPr>
              <a:t> an important input  for future NLO </a:t>
            </a:r>
            <a:r>
              <a:rPr lang="en-GB" sz="1600" dirty="0" err="1" smtClean="0">
                <a:solidFill>
                  <a:srgbClr val="000090"/>
                </a:solidFill>
              </a:rPr>
              <a:t>pQCD</a:t>
            </a:r>
            <a:r>
              <a:rPr lang="en-GB" sz="1600" dirty="0" smtClean="0">
                <a:solidFill>
                  <a:srgbClr val="000090"/>
                </a:solidFill>
              </a:rPr>
              <a:t> analyses </a:t>
            </a:r>
          </a:p>
          <a:p>
            <a:r>
              <a:rPr lang="en-GB" sz="1600" dirty="0" smtClean="0">
                <a:solidFill>
                  <a:srgbClr val="000090"/>
                </a:solidFill>
              </a:rPr>
              <a:t>of world data in terms of </a:t>
            </a:r>
            <a:r>
              <a:rPr lang="en-GB" sz="1600" dirty="0" err="1" smtClean="0">
                <a:solidFill>
                  <a:srgbClr val="000090"/>
                </a:solidFill>
              </a:rPr>
              <a:t>FFs</a:t>
            </a:r>
            <a:r>
              <a:rPr lang="en-GB" sz="1600" dirty="0" smtClean="0">
                <a:solidFill>
                  <a:srgbClr val="000090"/>
                </a:solidFill>
              </a:rPr>
              <a:t>. </a:t>
            </a:r>
            <a:endParaRPr lang="en-GB" sz="1600" dirty="0">
              <a:solidFill>
                <a:srgbClr val="000090"/>
              </a:solidFill>
            </a:endParaRPr>
          </a:p>
        </p:txBody>
      </p:sp>
      <p:sp>
        <p:nvSpPr>
          <p:cNvPr id="13" name="CasellaDiTesto 12"/>
          <p:cNvSpPr txBox="1"/>
          <p:nvPr/>
        </p:nvSpPr>
        <p:spPr>
          <a:xfrm>
            <a:off x="4876800" y="1981200"/>
            <a:ext cx="3625812" cy="1077218"/>
          </a:xfrm>
          <a:prstGeom prst="rect">
            <a:avLst/>
          </a:prstGeom>
          <a:noFill/>
        </p:spPr>
        <p:txBody>
          <a:bodyPr wrap="none" rtlCol="0">
            <a:spAutoFit/>
          </a:bodyPr>
          <a:lstStyle/>
          <a:p>
            <a:r>
              <a:rPr lang="en-GB" sz="1600" dirty="0" smtClean="0">
                <a:solidFill>
                  <a:srgbClr val="993300"/>
                </a:solidFill>
              </a:rPr>
              <a:t>Important message – HERMES and</a:t>
            </a:r>
          </a:p>
          <a:p>
            <a:r>
              <a:rPr lang="en-GB" sz="1600" dirty="0" smtClean="0">
                <a:solidFill>
                  <a:srgbClr val="993300"/>
                </a:solidFill>
              </a:rPr>
              <a:t>COMPASS data are in tension.</a:t>
            </a:r>
          </a:p>
          <a:p>
            <a:r>
              <a:rPr lang="en-GB" sz="1600" dirty="0" smtClean="0">
                <a:solidFill>
                  <a:srgbClr val="000090"/>
                </a:solidFill>
              </a:rPr>
              <a:t>Can not be explained only by different </a:t>
            </a:r>
          </a:p>
          <a:p>
            <a:r>
              <a:rPr lang="en-GB" sz="1600" dirty="0" smtClean="0">
                <a:solidFill>
                  <a:srgbClr val="000090"/>
                </a:solidFill>
              </a:rPr>
              <a:t>Q</a:t>
            </a:r>
            <a:r>
              <a:rPr lang="en-GB" sz="1600" baseline="30000" dirty="0" smtClean="0">
                <a:solidFill>
                  <a:srgbClr val="000090"/>
                </a:solidFill>
              </a:rPr>
              <a:t>2 </a:t>
            </a:r>
            <a:r>
              <a:rPr lang="en-GB" sz="1600" dirty="0" smtClean="0">
                <a:solidFill>
                  <a:srgbClr val="000090"/>
                </a:solidFill>
              </a:rPr>
              <a:t>range, the discussion is going on.</a:t>
            </a:r>
          </a:p>
        </p:txBody>
      </p:sp>
      <p:pic>
        <p:nvPicPr>
          <p:cNvPr id="8" name="Immagine 7"/>
          <p:cNvPicPr>
            <a:picLocks noChangeAspect="1"/>
          </p:cNvPicPr>
          <p:nvPr/>
        </p:nvPicPr>
        <p:blipFill>
          <a:blip r:embed="rId3"/>
          <a:stretch>
            <a:fillRect/>
          </a:stretch>
        </p:blipFill>
        <p:spPr>
          <a:xfrm>
            <a:off x="228600" y="1905000"/>
            <a:ext cx="4267200" cy="2766860"/>
          </a:xfrm>
          <a:prstGeom prst="rect">
            <a:avLst/>
          </a:prstGeom>
        </p:spPr>
      </p:pic>
      <p:sp>
        <p:nvSpPr>
          <p:cNvPr id="9" name="CasellaDiTesto 8"/>
          <p:cNvSpPr txBox="1"/>
          <p:nvPr/>
        </p:nvSpPr>
        <p:spPr>
          <a:xfrm>
            <a:off x="0" y="4572000"/>
            <a:ext cx="5181600" cy="1815882"/>
          </a:xfrm>
          <a:prstGeom prst="rect">
            <a:avLst/>
          </a:prstGeom>
          <a:noFill/>
        </p:spPr>
        <p:txBody>
          <a:bodyPr wrap="square" rtlCol="0">
            <a:spAutoFit/>
          </a:bodyPr>
          <a:lstStyle/>
          <a:p>
            <a:r>
              <a:rPr lang="en-GB" sz="1600" dirty="0" smtClean="0">
                <a:solidFill>
                  <a:srgbClr val="000090"/>
                </a:solidFill>
              </a:rPr>
              <a:t>Recently new results were produced on the </a:t>
            </a:r>
            <a:r>
              <a:rPr lang="en-GB" sz="1600" dirty="0" err="1" smtClean="0">
                <a:solidFill>
                  <a:srgbClr val="000090"/>
                </a:solidFill>
              </a:rPr>
              <a:t>kaon</a:t>
            </a:r>
            <a:r>
              <a:rPr lang="en-GB" sz="1600" dirty="0" smtClean="0">
                <a:solidFill>
                  <a:srgbClr val="000090"/>
                </a:solidFill>
              </a:rPr>
              <a:t> multiplicity ratio K</a:t>
            </a:r>
            <a:r>
              <a:rPr lang="en-GB" sz="1600" baseline="30000" dirty="0" smtClean="0">
                <a:solidFill>
                  <a:srgbClr val="000090"/>
                </a:solidFill>
              </a:rPr>
              <a:t>+</a:t>
            </a:r>
            <a:r>
              <a:rPr lang="en-GB" sz="1600" dirty="0" smtClean="0">
                <a:solidFill>
                  <a:srgbClr val="000090"/>
                </a:solidFill>
              </a:rPr>
              <a:t>/K</a:t>
            </a:r>
            <a:r>
              <a:rPr lang="en-GB" sz="1600" baseline="30000" dirty="0" smtClean="0">
                <a:solidFill>
                  <a:srgbClr val="000090"/>
                </a:solidFill>
              </a:rPr>
              <a:t>-</a:t>
            </a:r>
            <a:r>
              <a:rPr lang="en-GB" sz="1600" dirty="0" smtClean="0">
                <a:solidFill>
                  <a:srgbClr val="000090"/>
                </a:solidFill>
              </a:rPr>
              <a:t>, at high  </a:t>
            </a:r>
            <a:r>
              <a:rPr lang="en-GB" sz="1600" dirty="0" err="1" smtClean="0">
                <a:solidFill>
                  <a:srgbClr val="000090"/>
                </a:solidFill>
              </a:rPr>
              <a:t>z</a:t>
            </a:r>
            <a:r>
              <a:rPr lang="en-GB" sz="1600" dirty="0" smtClean="0">
                <a:solidFill>
                  <a:srgbClr val="000090"/>
                </a:solidFill>
              </a:rPr>
              <a:t>, 0.75 &lt; </a:t>
            </a:r>
            <a:r>
              <a:rPr lang="en-GB" sz="1600" dirty="0" err="1" smtClean="0">
                <a:solidFill>
                  <a:srgbClr val="000090"/>
                </a:solidFill>
              </a:rPr>
              <a:t>z</a:t>
            </a:r>
            <a:r>
              <a:rPr lang="en-GB" sz="1600" dirty="0" smtClean="0">
                <a:solidFill>
                  <a:srgbClr val="000090"/>
                </a:solidFill>
              </a:rPr>
              <a:t> &lt; 1. </a:t>
            </a:r>
            <a:r>
              <a:rPr lang="en-GB" sz="1600" dirty="0" smtClean="0">
                <a:solidFill>
                  <a:srgbClr val="993300"/>
                </a:solidFill>
              </a:rPr>
              <a:t>Surprisingly our data go far beyond the LO upper boundary value of (</a:t>
            </a:r>
            <a:r>
              <a:rPr lang="en-GB" sz="1600" dirty="0" err="1" smtClean="0">
                <a:solidFill>
                  <a:srgbClr val="993300"/>
                </a:solidFill>
              </a:rPr>
              <a:t>u+d)/(ū+đ</a:t>
            </a:r>
            <a:r>
              <a:rPr lang="en-GB" sz="1600" dirty="0" smtClean="0">
                <a:solidFill>
                  <a:srgbClr val="993300"/>
                </a:solidFill>
              </a:rPr>
              <a:t>) calculated at </a:t>
            </a:r>
            <a:r>
              <a:rPr lang="en-GB" sz="1600" dirty="0" err="1" smtClean="0">
                <a:solidFill>
                  <a:srgbClr val="993300"/>
                </a:solidFill>
              </a:rPr>
              <a:t>x</a:t>
            </a:r>
            <a:r>
              <a:rPr lang="en-GB" sz="1600" dirty="0" smtClean="0">
                <a:solidFill>
                  <a:srgbClr val="993300"/>
                </a:solidFill>
              </a:rPr>
              <a:t>=0.03 using </a:t>
            </a:r>
            <a:r>
              <a:rPr lang="en-GB" sz="1600" u="sng" dirty="0" smtClean="0">
                <a:solidFill>
                  <a:srgbClr val="993300"/>
                </a:solidFill>
              </a:rPr>
              <a:t>MSTW08L</a:t>
            </a:r>
            <a:r>
              <a:rPr lang="en-GB" sz="1600" dirty="0" smtClean="0">
                <a:solidFill>
                  <a:srgbClr val="993300"/>
                </a:solidFill>
              </a:rPr>
              <a:t> as well as beyond the actual predictions of the K</a:t>
            </a:r>
            <a:r>
              <a:rPr lang="en-GB" sz="1600" baseline="30000" dirty="0" smtClean="0">
                <a:solidFill>
                  <a:srgbClr val="993300"/>
                </a:solidFill>
              </a:rPr>
              <a:t>+</a:t>
            </a:r>
            <a:r>
              <a:rPr lang="en-GB" sz="1600" dirty="0" smtClean="0">
                <a:solidFill>
                  <a:srgbClr val="993300"/>
                </a:solidFill>
              </a:rPr>
              <a:t>/K</a:t>
            </a:r>
            <a:r>
              <a:rPr lang="en-GB" sz="1600" baseline="30000" dirty="0" smtClean="0">
                <a:solidFill>
                  <a:srgbClr val="993300"/>
                </a:solidFill>
              </a:rPr>
              <a:t>-</a:t>
            </a:r>
            <a:r>
              <a:rPr lang="en-GB" sz="1600" dirty="0" smtClean="0">
                <a:solidFill>
                  <a:srgbClr val="993300"/>
                </a:solidFill>
              </a:rPr>
              <a:t> multiplicity ratio using Lund model or LO </a:t>
            </a:r>
            <a:r>
              <a:rPr lang="en-GB" sz="1600" u="sng" dirty="0" smtClean="0">
                <a:solidFill>
                  <a:srgbClr val="993300"/>
                </a:solidFill>
              </a:rPr>
              <a:t>DSS</a:t>
            </a:r>
            <a:r>
              <a:rPr lang="en-GB" sz="1600" dirty="0" smtClean="0">
                <a:solidFill>
                  <a:srgbClr val="993300"/>
                </a:solidFill>
              </a:rPr>
              <a:t> fit </a:t>
            </a:r>
            <a:r>
              <a:rPr lang="en-GB" sz="1600" dirty="0" smtClean="0">
                <a:solidFill>
                  <a:srgbClr val="000090"/>
                </a:solidFill>
              </a:rPr>
              <a:t>(</a:t>
            </a:r>
            <a:r>
              <a:rPr lang="it-IT" sz="1600" dirty="0" smtClean="0">
                <a:solidFill>
                  <a:srgbClr val="000090"/>
                </a:solidFill>
                <a:hlinkClick r:id="rId4"/>
              </a:rPr>
              <a:t>hep-ex/1802.00584</a:t>
            </a:r>
            <a:r>
              <a:rPr lang="it-IT" sz="1600" dirty="0" smtClean="0">
                <a:solidFill>
                  <a:srgbClr val="000090"/>
                </a:solidFill>
              </a:rPr>
              <a:t>)</a:t>
            </a:r>
            <a:endParaRPr lang="en-GB" sz="1600" dirty="0" smtClean="0">
              <a:solidFill>
                <a:srgbClr val="000090"/>
              </a:solidFill>
            </a:endParaRPr>
          </a:p>
        </p:txBody>
      </p:sp>
      <p:pic>
        <p:nvPicPr>
          <p:cNvPr id="10" name="Immagine 9"/>
          <p:cNvPicPr>
            <a:picLocks noChangeAspect="1"/>
          </p:cNvPicPr>
          <p:nvPr/>
        </p:nvPicPr>
        <p:blipFill>
          <a:blip r:embed="rId5"/>
          <a:stretch>
            <a:fillRect/>
          </a:stretch>
        </p:blipFill>
        <p:spPr>
          <a:xfrm>
            <a:off x="4602956" y="3276600"/>
            <a:ext cx="4541044" cy="252719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7620000" cy="563562"/>
          </a:xfrm>
        </p:spPr>
        <p:txBody>
          <a:bodyPr>
            <a:noAutofit/>
          </a:bodyPr>
          <a:lstStyle/>
          <a:p>
            <a:r>
              <a:rPr lang="en-GB" sz="2800" dirty="0" smtClean="0">
                <a:solidFill>
                  <a:srgbClr val="000090"/>
                </a:solidFill>
              </a:rPr>
              <a:t>DVCS 2012 results II</a:t>
            </a:r>
            <a:endParaRPr lang="en-GB" sz="28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47</a:t>
            </a:fld>
            <a:endParaRPr lang="it-IT" dirty="0"/>
          </a:p>
        </p:txBody>
      </p:sp>
      <p:pic>
        <p:nvPicPr>
          <p:cNvPr id="7" name="Immagine 6"/>
          <p:cNvPicPr>
            <a:picLocks noChangeAspect="1"/>
          </p:cNvPicPr>
          <p:nvPr/>
        </p:nvPicPr>
        <p:blipFill>
          <a:blip r:embed="rId2"/>
          <a:stretch>
            <a:fillRect/>
          </a:stretch>
        </p:blipFill>
        <p:spPr>
          <a:xfrm>
            <a:off x="3657600" y="1143000"/>
            <a:ext cx="5029200" cy="3110105"/>
          </a:xfrm>
          <a:prstGeom prst="rect">
            <a:avLst/>
          </a:prstGeom>
        </p:spPr>
      </p:pic>
      <p:pic>
        <p:nvPicPr>
          <p:cNvPr id="8" name="Immagine 7"/>
          <p:cNvPicPr>
            <a:picLocks noChangeAspect="1"/>
          </p:cNvPicPr>
          <p:nvPr/>
        </p:nvPicPr>
        <p:blipFill>
          <a:blip r:embed="rId3"/>
          <a:stretch>
            <a:fillRect/>
          </a:stretch>
        </p:blipFill>
        <p:spPr>
          <a:xfrm>
            <a:off x="228600" y="1219200"/>
            <a:ext cx="3179202" cy="2145764"/>
          </a:xfrm>
          <a:prstGeom prst="rect">
            <a:avLst/>
          </a:prstGeom>
        </p:spPr>
      </p:pic>
      <p:pic>
        <p:nvPicPr>
          <p:cNvPr id="9" name="Immagine 8"/>
          <p:cNvPicPr>
            <a:picLocks noChangeAspect="1"/>
          </p:cNvPicPr>
          <p:nvPr/>
        </p:nvPicPr>
        <p:blipFill>
          <a:blip r:embed="rId4"/>
          <a:stretch>
            <a:fillRect/>
          </a:stretch>
        </p:blipFill>
        <p:spPr>
          <a:xfrm>
            <a:off x="152400" y="3276600"/>
            <a:ext cx="3451082" cy="2647950"/>
          </a:xfrm>
          <a:prstGeom prst="rect">
            <a:avLst/>
          </a:prstGeom>
        </p:spPr>
      </p:pic>
      <p:sp>
        <p:nvSpPr>
          <p:cNvPr id="10" name="CasellaDiTesto 9"/>
          <p:cNvSpPr txBox="1"/>
          <p:nvPr/>
        </p:nvSpPr>
        <p:spPr>
          <a:xfrm>
            <a:off x="3733800" y="4343400"/>
            <a:ext cx="4974339" cy="584776"/>
          </a:xfrm>
          <a:prstGeom prst="rect">
            <a:avLst/>
          </a:prstGeom>
          <a:noFill/>
        </p:spPr>
        <p:txBody>
          <a:bodyPr wrap="none" rtlCol="0">
            <a:spAutoFit/>
          </a:bodyPr>
          <a:lstStyle/>
          <a:p>
            <a:r>
              <a:rPr lang="en-GB" sz="1600" dirty="0" smtClean="0">
                <a:solidFill>
                  <a:srgbClr val="000090"/>
                </a:solidFill>
              </a:rPr>
              <a:t>Two competing processes (Bethe-</a:t>
            </a:r>
            <a:r>
              <a:rPr lang="en-GB" sz="1600" dirty="0" err="1" smtClean="0">
                <a:solidFill>
                  <a:srgbClr val="000090"/>
                </a:solidFill>
              </a:rPr>
              <a:t>Heitler</a:t>
            </a:r>
            <a:r>
              <a:rPr lang="en-GB" sz="1600" dirty="0" smtClean="0">
                <a:solidFill>
                  <a:srgbClr val="000090"/>
                </a:solidFill>
              </a:rPr>
              <a:t> and DVCS) </a:t>
            </a:r>
          </a:p>
          <a:p>
            <a:r>
              <a:rPr lang="en-GB" sz="1600" dirty="0" smtClean="0">
                <a:solidFill>
                  <a:srgbClr val="000090"/>
                </a:solidFill>
              </a:rPr>
              <a:t>Contribute differently in the different </a:t>
            </a:r>
            <a:r>
              <a:rPr lang="en-GB" sz="1600" i="1" dirty="0" err="1" smtClean="0">
                <a:solidFill>
                  <a:srgbClr val="000090"/>
                </a:solidFill>
              </a:rPr>
              <a:t>x(ν</a:t>
            </a:r>
            <a:r>
              <a:rPr lang="en-GB" sz="1600" i="1" dirty="0" smtClean="0">
                <a:solidFill>
                  <a:srgbClr val="000090"/>
                </a:solidFill>
              </a:rPr>
              <a:t>)-</a:t>
            </a:r>
            <a:r>
              <a:rPr lang="en-GB" sz="1600" dirty="0" smtClean="0">
                <a:solidFill>
                  <a:srgbClr val="000090"/>
                </a:solidFill>
              </a:rPr>
              <a:t>ranges</a:t>
            </a:r>
            <a:endParaRPr lang="en-GB" sz="1600" i="1" dirty="0">
              <a:solidFill>
                <a:srgbClr val="000090"/>
              </a:solidFill>
            </a:endParaRPr>
          </a:p>
        </p:txBody>
      </p:sp>
      <p:pic>
        <p:nvPicPr>
          <p:cNvPr id="11" name="Immagine 10"/>
          <p:cNvPicPr>
            <a:picLocks noChangeAspect="1"/>
          </p:cNvPicPr>
          <p:nvPr/>
        </p:nvPicPr>
        <p:blipFill>
          <a:blip r:embed="rId5"/>
          <a:stretch>
            <a:fillRect/>
          </a:stretch>
        </p:blipFill>
        <p:spPr>
          <a:xfrm>
            <a:off x="3962400" y="5029200"/>
            <a:ext cx="4445000" cy="129356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990600" y="152400"/>
            <a:ext cx="7620000" cy="563562"/>
          </a:xfrm>
        </p:spPr>
        <p:txBody>
          <a:bodyPr>
            <a:noAutofit/>
          </a:bodyPr>
          <a:lstStyle/>
          <a:p>
            <a:r>
              <a:rPr lang="en-GB" sz="2800" dirty="0" smtClean="0">
                <a:solidFill>
                  <a:srgbClr val="000090"/>
                </a:solidFill>
              </a:rPr>
              <a:t>DVCS 2012 results V: </a:t>
            </a:r>
            <a:r>
              <a:rPr lang="en-GB" sz="2800" i="1" dirty="0" err="1" smtClean="0">
                <a:solidFill>
                  <a:srgbClr val="000090"/>
                </a:solidFill>
              </a:rPr>
              <a:t>t</a:t>
            </a:r>
            <a:r>
              <a:rPr lang="en-GB" sz="2800" dirty="0" smtClean="0">
                <a:solidFill>
                  <a:srgbClr val="000090"/>
                </a:solidFill>
              </a:rPr>
              <a:t>-slope</a:t>
            </a:r>
            <a:endParaRPr lang="en-GB" sz="28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48</a:t>
            </a:fld>
            <a:endParaRPr lang="it-IT" dirty="0"/>
          </a:p>
        </p:txBody>
      </p:sp>
      <p:pic>
        <p:nvPicPr>
          <p:cNvPr id="12" name="Immagine 11"/>
          <p:cNvPicPr>
            <a:picLocks noChangeAspect="1"/>
          </p:cNvPicPr>
          <p:nvPr/>
        </p:nvPicPr>
        <p:blipFill>
          <a:blip r:embed="rId2"/>
          <a:stretch>
            <a:fillRect/>
          </a:stretch>
        </p:blipFill>
        <p:spPr>
          <a:xfrm>
            <a:off x="152400" y="4953000"/>
            <a:ext cx="3695700" cy="482600"/>
          </a:xfrm>
          <a:prstGeom prst="rect">
            <a:avLst/>
          </a:prstGeom>
        </p:spPr>
      </p:pic>
      <p:pic>
        <p:nvPicPr>
          <p:cNvPr id="13" name="Immagine 12" descr="B_plot_for_SPSC.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tretch>
                <a:fillRect/>
              </a:stretch>
            </p:blipFill>
          </mc:Fallback>
        </mc:AlternateContent>
        <p:spPr>
          <a:xfrm>
            <a:off x="4061159" y="3276600"/>
            <a:ext cx="5082841" cy="3173413"/>
          </a:xfrm>
          <a:prstGeom prst="rect">
            <a:avLst/>
          </a:prstGeom>
        </p:spPr>
      </p:pic>
      <p:pic>
        <p:nvPicPr>
          <p:cNvPr id="9" name="Immagine 8"/>
          <p:cNvPicPr>
            <a:picLocks noChangeAspect="1"/>
          </p:cNvPicPr>
          <p:nvPr/>
        </p:nvPicPr>
        <p:blipFill>
          <a:blip r:embed="rId5"/>
          <a:stretch>
            <a:fillRect/>
          </a:stretch>
        </p:blipFill>
        <p:spPr>
          <a:xfrm>
            <a:off x="0" y="990600"/>
            <a:ext cx="4179356" cy="2743200"/>
          </a:xfrm>
          <a:prstGeom prst="rect">
            <a:avLst/>
          </a:prstGeom>
        </p:spPr>
      </p:pic>
      <p:pic>
        <p:nvPicPr>
          <p:cNvPr id="10" name="Immagine 9"/>
          <p:cNvPicPr>
            <a:picLocks noChangeAspect="1"/>
          </p:cNvPicPr>
          <p:nvPr/>
        </p:nvPicPr>
        <p:blipFill>
          <a:blip r:embed="rId6"/>
          <a:stretch>
            <a:fillRect/>
          </a:stretch>
        </p:blipFill>
        <p:spPr>
          <a:xfrm>
            <a:off x="5105400" y="1219200"/>
            <a:ext cx="3139539" cy="1941723"/>
          </a:xfrm>
          <a:prstGeom prst="rect">
            <a:avLst/>
          </a:prstGeom>
        </p:spPr>
      </p:pic>
      <p:sp>
        <p:nvSpPr>
          <p:cNvPr id="11" name="Rettangolo 10"/>
          <p:cNvSpPr/>
          <p:nvPr/>
        </p:nvSpPr>
        <p:spPr>
          <a:xfrm>
            <a:off x="685800" y="5638800"/>
            <a:ext cx="2661606" cy="369332"/>
          </a:xfrm>
          <a:prstGeom prst="rect">
            <a:avLst/>
          </a:prstGeom>
        </p:spPr>
        <p:txBody>
          <a:bodyPr wrap="none">
            <a:spAutoFit/>
          </a:bodyPr>
          <a:lstStyle/>
          <a:p>
            <a:r>
              <a:rPr lang="it-IT" sz="1800" dirty="0" err="1" smtClean="0">
                <a:solidFill>
                  <a:srgbClr val="000090"/>
                </a:solidFill>
              </a:rPr>
              <a:t>Ref</a:t>
            </a:r>
            <a:r>
              <a:rPr lang="it-IT" sz="1800" dirty="0" smtClean="0">
                <a:solidFill>
                  <a:srgbClr val="000090"/>
                </a:solidFill>
              </a:rPr>
              <a:t>: </a:t>
            </a:r>
            <a:r>
              <a:rPr lang="it-IT" sz="1800" dirty="0" smtClean="0">
                <a:hlinkClick r:id="rId7"/>
              </a:rPr>
              <a:t>hep-ex/1802.02739</a:t>
            </a:r>
            <a:endParaRPr lang="en-GB" sz="1800" dirty="0">
              <a:solidFill>
                <a:srgbClr val="00009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219200" y="152400"/>
            <a:ext cx="6629400" cy="1676400"/>
          </a:xfrm>
        </p:spPr>
        <p:txBody>
          <a:bodyPr>
            <a:normAutofit fontScale="90000"/>
          </a:bodyPr>
          <a:lstStyle/>
          <a:p>
            <a:r>
              <a:rPr lang="en-GB" sz="2667" dirty="0" smtClean="0">
                <a:solidFill>
                  <a:srgbClr val="000090"/>
                </a:solidFill>
              </a:rPr>
              <a:t>Existing muon beam</a:t>
            </a:r>
            <a:br>
              <a:rPr lang="en-GB" sz="2667" dirty="0" smtClean="0">
                <a:solidFill>
                  <a:srgbClr val="000090"/>
                </a:solidFill>
              </a:rPr>
            </a:br>
            <a:r>
              <a:rPr lang="en-GB" sz="2667" dirty="0" smtClean="0">
                <a:solidFill>
                  <a:srgbClr val="000090"/>
                </a:solidFill>
              </a:rPr>
              <a:t>Polarised DVCS</a:t>
            </a:r>
            <a:r>
              <a:rPr lang="en-GB" sz="2400" dirty="0" smtClean="0">
                <a:solidFill>
                  <a:srgbClr val="000090"/>
                </a:solidFill>
              </a:rPr>
              <a:t/>
            </a:r>
            <a:br>
              <a:rPr lang="en-GB" sz="2400" dirty="0" smtClean="0">
                <a:solidFill>
                  <a:srgbClr val="000090"/>
                </a:solidFill>
              </a:rPr>
            </a:br>
            <a:r>
              <a:rPr lang="en-GB" sz="2000" dirty="0" smtClean="0">
                <a:solidFill>
                  <a:srgbClr val="000090"/>
                </a:solidFill>
              </a:rPr>
              <a:t>Generalised Parton Distributions (GPD) </a:t>
            </a:r>
            <a:r>
              <a:rPr lang="en-GB" sz="2000" i="1" dirty="0" smtClean="0">
                <a:solidFill>
                  <a:srgbClr val="000090"/>
                </a:solidFill>
              </a:rPr>
              <a:t>E </a:t>
            </a:r>
            <a:r>
              <a:rPr lang="en-GB" sz="2000" dirty="0" smtClean="0">
                <a:solidFill>
                  <a:srgbClr val="000090"/>
                </a:solidFill>
              </a:rPr>
              <a:t>and access </a:t>
            </a:r>
            <a:br>
              <a:rPr lang="en-GB" sz="2000" dirty="0" smtClean="0">
                <a:solidFill>
                  <a:srgbClr val="000090"/>
                </a:solidFill>
              </a:rPr>
            </a:br>
            <a:r>
              <a:rPr lang="en-GB" sz="2000" dirty="0" smtClean="0">
                <a:solidFill>
                  <a:srgbClr val="000090"/>
                </a:solidFill>
              </a:rPr>
              <a:t>to Orbital Angular Momentum </a:t>
            </a:r>
            <a:br>
              <a:rPr lang="en-GB" sz="2000" dirty="0" smtClean="0">
                <a:solidFill>
                  <a:srgbClr val="000090"/>
                </a:solidFill>
              </a:rPr>
            </a:br>
            <a:r>
              <a:rPr lang="en-GB" sz="2000" dirty="0" smtClean="0">
                <a:solidFill>
                  <a:srgbClr val="000090"/>
                </a:solidFill>
              </a:rPr>
              <a:t>Recoil detector to be inserted in the COMPASS PT magnet </a:t>
            </a:r>
            <a:br>
              <a:rPr lang="en-GB" sz="2000" dirty="0" smtClean="0">
                <a:solidFill>
                  <a:srgbClr val="000090"/>
                </a:solidFill>
              </a:rPr>
            </a:b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49</a:t>
            </a:fld>
            <a:endParaRPr lang="it-IT" dirty="0"/>
          </a:p>
        </p:txBody>
      </p:sp>
      <p:sp>
        <p:nvSpPr>
          <p:cNvPr id="8" name="CasellaDiTesto 7"/>
          <p:cNvSpPr txBox="1"/>
          <p:nvPr/>
        </p:nvSpPr>
        <p:spPr>
          <a:xfrm>
            <a:off x="0" y="2438400"/>
            <a:ext cx="9144000" cy="3170099"/>
          </a:xfrm>
          <a:prstGeom prst="rect">
            <a:avLst/>
          </a:prstGeom>
          <a:noFill/>
        </p:spPr>
        <p:txBody>
          <a:bodyPr wrap="square" rtlCol="0">
            <a:spAutoFit/>
          </a:bodyPr>
          <a:lstStyle/>
          <a:p>
            <a:pPr>
              <a:buFont typeface="Arial"/>
              <a:buChar char="•"/>
            </a:pPr>
            <a:r>
              <a:rPr lang="en-GB" sz="1800" dirty="0" smtClean="0">
                <a:solidFill>
                  <a:srgbClr val="000090"/>
                </a:solidFill>
              </a:rPr>
              <a:t> </a:t>
            </a:r>
            <a:r>
              <a:rPr lang="en-GB" sz="1600" dirty="0" smtClean="0">
                <a:solidFill>
                  <a:srgbClr val="000090"/>
                </a:solidFill>
                <a:latin typeface="+mj-lt"/>
              </a:rPr>
              <a:t>Muon beam, access to GPD </a:t>
            </a:r>
            <a:r>
              <a:rPr lang="en-GB" sz="1600" i="1" dirty="0" smtClean="0">
                <a:solidFill>
                  <a:srgbClr val="000090"/>
                </a:solidFill>
                <a:latin typeface="+mj-lt"/>
              </a:rPr>
              <a:t>E </a:t>
            </a:r>
            <a:r>
              <a:rPr lang="en-GB" sz="1600" dirty="0" smtClean="0">
                <a:solidFill>
                  <a:srgbClr val="000090"/>
                </a:solidFill>
                <a:latin typeface="+mj-lt"/>
              </a:rPr>
              <a:t>processes to be</a:t>
            </a:r>
          </a:p>
          <a:p>
            <a:r>
              <a:rPr lang="en-GB" sz="1600" dirty="0" smtClean="0">
                <a:solidFill>
                  <a:srgbClr val="000090"/>
                </a:solidFill>
                <a:latin typeface="+mj-lt"/>
              </a:rPr>
              <a:t>   measured:</a:t>
            </a:r>
          </a:p>
          <a:p>
            <a:pPr>
              <a:buFont typeface="Arial"/>
              <a:buChar char="•"/>
            </a:pPr>
            <a:endParaRPr lang="en-GB" sz="1600" dirty="0" smtClean="0">
              <a:solidFill>
                <a:srgbClr val="000090"/>
              </a:solidFill>
              <a:latin typeface="+mj-lt"/>
            </a:endParaRPr>
          </a:p>
          <a:p>
            <a:pPr lvl="1">
              <a:buFont typeface="Wingdings" charset="2"/>
              <a:buChar char="ü"/>
            </a:pPr>
            <a:r>
              <a:rPr lang="en-GB" sz="1600" dirty="0" smtClean="0">
                <a:solidFill>
                  <a:srgbClr val="000090"/>
                </a:solidFill>
                <a:latin typeface="+mj-lt"/>
              </a:rPr>
              <a:t> DVCS ( </a:t>
            </a:r>
            <a:r>
              <a:rPr lang="en-GB" sz="1600" dirty="0" err="1" smtClean="0">
                <a:solidFill>
                  <a:srgbClr val="000090"/>
                </a:solidFill>
                <a:latin typeface="+mj-lt"/>
              </a:rPr>
              <a:t>μ</a:t>
            </a:r>
            <a:r>
              <a:rPr lang="en-GB" sz="1600" dirty="0" smtClean="0">
                <a:solidFill>
                  <a:srgbClr val="000090"/>
                </a:solidFill>
                <a:latin typeface="+mj-lt"/>
              </a:rPr>
              <a:t> p</a:t>
            </a:r>
            <a:r>
              <a:rPr lang="en-US" sz="1600" b="1" baseline="50000" dirty="0" smtClean="0">
                <a:solidFill>
                  <a:srgbClr val="000090"/>
                </a:solidFill>
                <a:latin typeface="+mj-lt"/>
                <a:cs typeface="Times New Roman" pitchFamily="18" charset="0"/>
              </a:rPr>
              <a:t>↑</a:t>
            </a:r>
            <a:r>
              <a:rPr lang="en-GB" sz="1600" dirty="0" smtClean="0">
                <a:solidFill>
                  <a:srgbClr val="000090"/>
                </a:solidFill>
                <a:latin typeface="+mj-lt"/>
              </a:rPr>
              <a:t> </a:t>
            </a:r>
            <a:r>
              <a:rPr lang="it-IT" sz="1200" dirty="0" smtClean="0">
                <a:solidFill>
                  <a:srgbClr val="000090"/>
                </a:solidFill>
                <a:latin typeface="+mj-lt"/>
                <a:sym typeface="Wingdings"/>
              </a:rPr>
              <a:t></a:t>
            </a:r>
            <a:r>
              <a:rPr lang="it-IT" sz="1600" dirty="0" smtClean="0">
                <a:solidFill>
                  <a:srgbClr val="000090"/>
                </a:solidFill>
                <a:latin typeface="+mj-lt"/>
                <a:ea typeface="Wingdings"/>
                <a:cs typeface="Wingdings"/>
                <a:sym typeface="Wingdings"/>
              </a:rPr>
              <a:t> </a:t>
            </a:r>
            <a:r>
              <a:rPr lang="en-GB" sz="1600" dirty="0" smtClean="0">
                <a:solidFill>
                  <a:srgbClr val="000090"/>
                </a:solidFill>
                <a:latin typeface="+mj-lt"/>
              </a:rPr>
              <a:t> </a:t>
            </a:r>
            <a:r>
              <a:rPr lang="en-GB" sz="1600" dirty="0" err="1" smtClean="0">
                <a:solidFill>
                  <a:srgbClr val="000090"/>
                </a:solidFill>
                <a:latin typeface="+mj-lt"/>
              </a:rPr>
              <a:t>μ</a:t>
            </a:r>
            <a:r>
              <a:rPr lang="en-GB" sz="1600" dirty="0" smtClean="0">
                <a:solidFill>
                  <a:srgbClr val="000090"/>
                </a:solidFill>
                <a:latin typeface="+mj-lt"/>
              </a:rPr>
              <a:t> p </a:t>
            </a:r>
            <a:r>
              <a:rPr lang="en-GB" sz="1600" dirty="0" err="1" smtClean="0">
                <a:solidFill>
                  <a:srgbClr val="000090"/>
                </a:solidFill>
                <a:latin typeface="+mj-lt"/>
              </a:rPr>
              <a:t>γ</a:t>
            </a:r>
            <a:r>
              <a:rPr lang="en-GB" sz="1600" dirty="0" smtClean="0">
                <a:solidFill>
                  <a:srgbClr val="000090"/>
                </a:solidFill>
                <a:latin typeface="+mj-lt"/>
              </a:rPr>
              <a:t> )</a:t>
            </a:r>
          </a:p>
          <a:p>
            <a:pPr lvl="1">
              <a:buFont typeface="Wingdings" charset="2"/>
              <a:buChar char="ü"/>
            </a:pPr>
            <a:r>
              <a:rPr lang="en-GB" sz="1600" dirty="0" smtClean="0">
                <a:solidFill>
                  <a:srgbClr val="000090"/>
                </a:solidFill>
                <a:latin typeface="+mj-lt"/>
              </a:rPr>
              <a:t> DVMP ( </a:t>
            </a:r>
            <a:r>
              <a:rPr lang="en-GB" sz="1600" dirty="0" err="1" smtClean="0">
                <a:solidFill>
                  <a:srgbClr val="000090"/>
                </a:solidFill>
                <a:latin typeface="+mj-lt"/>
              </a:rPr>
              <a:t>μ</a:t>
            </a:r>
            <a:r>
              <a:rPr lang="en-GB" sz="1600" dirty="0" smtClean="0">
                <a:solidFill>
                  <a:srgbClr val="000090"/>
                </a:solidFill>
                <a:latin typeface="+mj-lt"/>
              </a:rPr>
              <a:t> p</a:t>
            </a:r>
            <a:r>
              <a:rPr lang="en-US" sz="1600" b="1" baseline="50000" dirty="0" smtClean="0">
                <a:solidFill>
                  <a:srgbClr val="000090"/>
                </a:solidFill>
                <a:latin typeface="+mj-lt"/>
                <a:cs typeface="Times New Roman" pitchFamily="18" charset="0"/>
              </a:rPr>
              <a:t>↑</a:t>
            </a:r>
            <a:r>
              <a:rPr lang="en-GB" sz="1600" dirty="0" smtClean="0">
                <a:solidFill>
                  <a:srgbClr val="000090"/>
                </a:solidFill>
                <a:latin typeface="+mj-lt"/>
              </a:rPr>
              <a:t> </a:t>
            </a:r>
            <a:r>
              <a:rPr lang="it-IT" sz="1200" dirty="0" smtClean="0">
                <a:solidFill>
                  <a:srgbClr val="000090"/>
                </a:solidFill>
                <a:sym typeface="Wingdings"/>
              </a:rPr>
              <a:t></a:t>
            </a:r>
            <a:r>
              <a:rPr lang="it-IT" sz="1200" dirty="0" smtClean="0">
                <a:solidFill>
                  <a:srgbClr val="000090"/>
                </a:solidFill>
                <a:ea typeface="Wingdings"/>
                <a:cs typeface="Wingdings"/>
                <a:sym typeface="Wingdings"/>
              </a:rPr>
              <a:t> </a:t>
            </a:r>
            <a:r>
              <a:rPr lang="en-GB" sz="1200" dirty="0" smtClean="0">
                <a:solidFill>
                  <a:srgbClr val="000090"/>
                </a:solidFill>
                <a:latin typeface="+mj-lt"/>
              </a:rPr>
              <a:t> </a:t>
            </a:r>
            <a:r>
              <a:rPr lang="en-GB" sz="1600" dirty="0" err="1" smtClean="0">
                <a:solidFill>
                  <a:srgbClr val="000090"/>
                </a:solidFill>
                <a:latin typeface="+mj-lt"/>
              </a:rPr>
              <a:t>μ</a:t>
            </a:r>
            <a:r>
              <a:rPr lang="en-GB" sz="1600" dirty="0" smtClean="0">
                <a:solidFill>
                  <a:srgbClr val="000090"/>
                </a:solidFill>
                <a:latin typeface="+mj-lt"/>
              </a:rPr>
              <a:t> </a:t>
            </a:r>
            <a:r>
              <a:rPr lang="en-GB" sz="1600" dirty="0" err="1" smtClean="0">
                <a:solidFill>
                  <a:srgbClr val="000090"/>
                </a:solidFill>
                <a:latin typeface="+mj-lt"/>
              </a:rPr>
              <a:t>ρ</a:t>
            </a:r>
            <a:r>
              <a:rPr lang="en-GB" sz="1600" dirty="0" smtClean="0">
                <a:solidFill>
                  <a:srgbClr val="000090"/>
                </a:solidFill>
                <a:latin typeface="+mj-lt"/>
              </a:rPr>
              <a:t> (</a:t>
            </a:r>
            <a:r>
              <a:rPr lang="en-GB" sz="1600" dirty="0" err="1" smtClean="0">
                <a:solidFill>
                  <a:srgbClr val="000090"/>
                </a:solidFill>
                <a:latin typeface="+mj-lt"/>
              </a:rPr>
              <a:t>ω</a:t>
            </a:r>
            <a:r>
              <a:rPr lang="en-GB" sz="1600" dirty="0" smtClean="0">
                <a:solidFill>
                  <a:srgbClr val="000090"/>
                </a:solidFill>
                <a:latin typeface="+mj-lt"/>
              </a:rPr>
              <a:t>) </a:t>
            </a:r>
            <a:r>
              <a:rPr lang="en-GB" sz="1600" dirty="0" err="1" smtClean="0">
                <a:solidFill>
                  <a:srgbClr val="000090"/>
                </a:solidFill>
                <a:latin typeface="+mj-lt"/>
              </a:rPr>
              <a:t>γ</a:t>
            </a:r>
            <a:r>
              <a:rPr lang="en-GB" sz="1600" dirty="0" smtClean="0">
                <a:solidFill>
                  <a:srgbClr val="000090"/>
                </a:solidFill>
                <a:latin typeface="+mj-lt"/>
              </a:rPr>
              <a:t> )</a:t>
            </a:r>
          </a:p>
          <a:p>
            <a:pPr>
              <a:buFont typeface="Arial"/>
              <a:buChar char="•"/>
            </a:pPr>
            <a:endParaRPr lang="en-GB" sz="1600" dirty="0" smtClean="0">
              <a:solidFill>
                <a:srgbClr val="000090"/>
              </a:solidFill>
              <a:latin typeface="+mj-lt"/>
            </a:endParaRPr>
          </a:p>
          <a:p>
            <a:r>
              <a:rPr lang="en-GB" sz="1600" dirty="0" smtClean="0">
                <a:solidFill>
                  <a:srgbClr val="000090"/>
                </a:solidFill>
                <a:latin typeface="+mj-lt"/>
              </a:rPr>
              <a:t>                                  Projections:  </a:t>
            </a:r>
            <a:r>
              <a:rPr lang="it-IT" sz="1600" dirty="0" smtClean="0">
                <a:solidFill>
                  <a:srgbClr val="000090"/>
                </a:solidFill>
                <a:sym typeface="Wingdings"/>
              </a:rPr>
              <a:t></a:t>
            </a:r>
            <a:r>
              <a:rPr lang="it-IT" sz="2000" dirty="0" smtClean="0">
                <a:solidFill>
                  <a:srgbClr val="000090"/>
                </a:solidFill>
                <a:ea typeface="Wingdings"/>
                <a:cs typeface="Wingdings"/>
                <a:sym typeface="Wingdings"/>
              </a:rPr>
              <a:t> </a:t>
            </a:r>
            <a:endParaRPr lang="en-GB" sz="1600" dirty="0" smtClean="0">
              <a:solidFill>
                <a:srgbClr val="000090"/>
              </a:solidFill>
              <a:latin typeface="+mj-lt"/>
            </a:endParaRPr>
          </a:p>
          <a:p>
            <a:r>
              <a:rPr lang="en-GB" sz="1600" dirty="0" smtClean="0">
                <a:solidFill>
                  <a:srgbClr val="000090"/>
                </a:solidFill>
                <a:latin typeface="+mj-lt"/>
              </a:rPr>
              <a:t>                                  </a:t>
            </a:r>
            <a:r>
              <a:rPr lang="en-GB" sz="1600" b="1" dirty="0" smtClean="0">
                <a:solidFill>
                  <a:srgbClr val="FF0000"/>
                </a:solidFill>
                <a:latin typeface="+mj-lt"/>
              </a:rPr>
              <a:t>Competitors: No competitors</a:t>
            </a:r>
          </a:p>
          <a:p>
            <a:r>
              <a:rPr lang="en-GB" sz="1600" b="1" dirty="0" smtClean="0">
                <a:solidFill>
                  <a:srgbClr val="FF0000"/>
                </a:solidFill>
                <a:latin typeface="+mj-lt"/>
              </a:rPr>
              <a:t>                                  in COMPASS kinematic range      </a:t>
            </a:r>
          </a:p>
          <a:p>
            <a:r>
              <a:rPr lang="en-GB" sz="1600" b="1" dirty="0" smtClean="0">
                <a:solidFill>
                  <a:srgbClr val="FF0000"/>
                </a:solidFill>
                <a:latin typeface="+mj-lt"/>
              </a:rPr>
              <a:t>                                  (small </a:t>
            </a:r>
            <a:r>
              <a:rPr lang="en-GB" sz="1600" b="1" dirty="0" err="1" smtClean="0">
                <a:solidFill>
                  <a:srgbClr val="FF0000"/>
                </a:solidFill>
                <a:latin typeface="+mj-lt"/>
              </a:rPr>
              <a:t>x</a:t>
            </a:r>
            <a:r>
              <a:rPr lang="en-GB" sz="1600" b="1" baseline="-25000" dirty="0" err="1" smtClean="0">
                <a:solidFill>
                  <a:srgbClr val="FF0000"/>
                </a:solidFill>
                <a:latin typeface="+mj-lt"/>
              </a:rPr>
              <a:t>Bj</a:t>
            </a:r>
            <a:r>
              <a:rPr lang="en-GB" sz="1600" b="1" dirty="0" smtClean="0">
                <a:solidFill>
                  <a:srgbClr val="FF0000"/>
                </a:solidFill>
                <a:latin typeface="+mj-lt"/>
              </a:rPr>
              <a:t>)</a:t>
            </a:r>
          </a:p>
          <a:p>
            <a:r>
              <a:rPr lang="en-GB" sz="1600" b="1" dirty="0" smtClean="0">
                <a:solidFill>
                  <a:srgbClr val="FF0000"/>
                </a:solidFill>
                <a:latin typeface="+mj-lt"/>
              </a:rPr>
              <a:t>         </a:t>
            </a:r>
            <a:endParaRPr lang="en-GB" sz="1800" dirty="0" smtClean="0">
              <a:solidFill>
                <a:srgbClr val="FF0000"/>
              </a:solidFill>
              <a:latin typeface="+mj-lt"/>
            </a:endParaRPr>
          </a:p>
          <a:p>
            <a:pPr>
              <a:buFont typeface="Arial"/>
              <a:buChar char="•"/>
            </a:pPr>
            <a:endParaRPr lang="en-GB" sz="1600" b="1" dirty="0" smtClean="0">
              <a:solidFill>
                <a:srgbClr val="FF0000"/>
              </a:solidFill>
              <a:latin typeface="+mj-lt"/>
            </a:endParaRPr>
          </a:p>
        </p:txBody>
      </p:sp>
      <p:pic>
        <p:nvPicPr>
          <p:cNvPr id="9" name="Immagine 8"/>
          <p:cNvPicPr>
            <a:picLocks noChangeAspect="1"/>
          </p:cNvPicPr>
          <p:nvPr/>
        </p:nvPicPr>
        <p:blipFill>
          <a:blip r:embed="rId2"/>
          <a:stretch>
            <a:fillRect/>
          </a:stretch>
        </p:blipFill>
        <p:spPr>
          <a:xfrm>
            <a:off x="4473287" y="1905000"/>
            <a:ext cx="4670713" cy="23622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6705600" cy="838200"/>
          </a:xfrm>
        </p:spPr>
        <p:txBody>
          <a:bodyPr>
            <a:normAutofit/>
          </a:bodyPr>
          <a:lstStyle/>
          <a:p>
            <a:pPr>
              <a:spcBef>
                <a:spcPct val="20000"/>
              </a:spcBef>
            </a:pPr>
            <a:r>
              <a:rPr lang="en-GB" sz="2400" dirty="0" smtClean="0">
                <a:solidFill>
                  <a:srgbClr val="000090"/>
                </a:solidFill>
              </a:rPr>
              <a:t>COMPASS QCD facility at SPS M2 beam line (CERN)</a:t>
            </a:r>
            <a:br>
              <a:rPr lang="en-GB" sz="2400" dirty="0" smtClean="0">
                <a:solidFill>
                  <a:srgbClr val="000090"/>
                </a:solidFill>
              </a:rPr>
            </a:br>
            <a:r>
              <a:rPr lang="en-GB" sz="2400" dirty="0" smtClean="0">
                <a:solidFill>
                  <a:srgbClr val="000090"/>
                </a:solidFill>
              </a:rPr>
              <a:t>(secondary hadron and lepton beams)</a:t>
            </a:r>
            <a:endParaRPr lang="en-GB" sz="2400" kern="1200" dirty="0">
              <a:solidFill>
                <a:srgbClr val="000090"/>
              </a:solidFill>
            </a:endParaRPr>
          </a:p>
        </p:txBody>
      </p:sp>
      <p:pic>
        <p:nvPicPr>
          <p:cNvPr id="4" name="Immagine 3" descr="_MG_8755.JPG"/>
          <p:cNvPicPr>
            <a:picLocks noChangeAspect="1"/>
          </p:cNvPicPr>
          <p:nvPr/>
        </p:nvPicPr>
        <p:blipFill>
          <a:blip r:embed="rId2">
            <a:alphaModFix/>
          </a:blip>
          <a:stretch>
            <a:fillRect/>
          </a:stretch>
        </p:blipFill>
        <p:spPr>
          <a:xfrm>
            <a:off x="0" y="3886200"/>
            <a:ext cx="3819647" cy="2514600"/>
          </a:xfrm>
          <a:prstGeom prst="rect">
            <a:avLst/>
          </a:prstGeom>
        </p:spPr>
      </p:pic>
      <p:pic>
        <p:nvPicPr>
          <p:cNvPr id="6" name="Picture 5" descr="New Image2.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914400"/>
            <a:ext cx="3784198" cy="2514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9" descr="Picture1.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11318" y="914400"/>
            <a:ext cx="3532682" cy="2514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 name="Immagine 7" descr="NdH_4Oleg_ter.png"/>
          <p:cNvPicPr>
            <a:picLocks noChangeAspect="1"/>
          </p:cNvPicPr>
          <p:nvPr/>
        </p:nvPicPr>
        <p:blipFill>
          <a:blip r:embed="rId5"/>
          <a:stretch>
            <a:fillRect/>
          </a:stretch>
        </p:blipFill>
        <p:spPr>
          <a:xfrm>
            <a:off x="5638801" y="3886200"/>
            <a:ext cx="3505200" cy="2514600"/>
          </a:xfrm>
          <a:prstGeom prst="rect">
            <a:avLst/>
          </a:prstGeom>
        </p:spPr>
      </p:pic>
      <p:sp>
        <p:nvSpPr>
          <p:cNvPr id="9" name="CasellaDiTesto 8"/>
          <p:cNvSpPr txBox="1"/>
          <p:nvPr/>
        </p:nvSpPr>
        <p:spPr>
          <a:xfrm>
            <a:off x="0" y="3429000"/>
            <a:ext cx="4343400" cy="369332"/>
          </a:xfrm>
          <a:prstGeom prst="rect">
            <a:avLst/>
          </a:prstGeom>
          <a:noFill/>
        </p:spPr>
        <p:txBody>
          <a:bodyPr wrap="square" rtlCol="0">
            <a:spAutoFit/>
          </a:bodyPr>
          <a:lstStyle/>
          <a:p>
            <a:pPr algn="ctr"/>
            <a:r>
              <a:rPr lang="en-GB" sz="1800" b="1" dirty="0" smtClean="0">
                <a:solidFill>
                  <a:srgbClr val="000090"/>
                </a:solidFill>
              </a:rPr>
              <a:t>Hadron Spectroscopy &amp; </a:t>
            </a:r>
            <a:r>
              <a:rPr lang="en-GB" sz="1800" b="1" dirty="0" err="1" smtClean="0">
                <a:solidFill>
                  <a:srgbClr val="000090"/>
                </a:solidFill>
              </a:rPr>
              <a:t>Polarisability</a:t>
            </a:r>
            <a:endParaRPr lang="en-GB" sz="1800" b="1" dirty="0">
              <a:solidFill>
                <a:srgbClr val="000090"/>
              </a:solidFill>
            </a:endParaRPr>
          </a:p>
        </p:txBody>
      </p:sp>
      <p:sp>
        <p:nvSpPr>
          <p:cNvPr id="10" name="CasellaDiTesto 9"/>
          <p:cNvSpPr txBox="1"/>
          <p:nvPr/>
        </p:nvSpPr>
        <p:spPr>
          <a:xfrm>
            <a:off x="5791200" y="3429000"/>
            <a:ext cx="2895600" cy="369332"/>
          </a:xfrm>
          <a:prstGeom prst="rect">
            <a:avLst/>
          </a:prstGeom>
          <a:noFill/>
        </p:spPr>
        <p:txBody>
          <a:bodyPr wrap="square" rtlCol="0">
            <a:spAutoFit/>
          </a:bodyPr>
          <a:lstStyle/>
          <a:p>
            <a:pPr algn="ctr"/>
            <a:r>
              <a:rPr lang="en-GB" sz="1800" b="1" dirty="0" smtClean="0">
                <a:solidFill>
                  <a:srgbClr val="000090"/>
                </a:solidFill>
              </a:rPr>
              <a:t>Polarised SIDIS</a:t>
            </a:r>
            <a:endParaRPr lang="en-GB" sz="1800" b="1" dirty="0">
              <a:solidFill>
                <a:srgbClr val="000090"/>
              </a:solidFill>
            </a:endParaRPr>
          </a:p>
        </p:txBody>
      </p:sp>
      <p:sp>
        <p:nvSpPr>
          <p:cNvPr id="11" name="CasellaDiTesto 10"/>
          <p:cNvSpPr txBox="1"/>
          <p:nvPr/>
        </p:nvSpPr>
        <p:spPr>
          <a:xfrm>
            <a:off x="304800" y="6324600"/>
            <a:ext cx="2895600" cy="369332"/>
          </a:xfrm>
          <a:prstGeom prst="rect">
            <a:avLst/>
          </a:prstGeom>
          <a:noFill/>
        </p:spPr>
        <p:txBody>
          <a:bodyPr wrap="square" rtlCol="0">
            <a:spAutoFit/>
          </a:bodyPr>
          <a:lstStyle/>
          <a:p>
            <a:pPr algn="ctr"/>
            <a:r>
              <a:rPr lang="en-GB" sz="1800" b="1" dirty="0" smtClean="0">
                <a:solidFill>
                  <a:srgbClr val="000090"/>
                </a:solidFill>
              </a:rPr>
              <a:t>Polarised Drell-Yan</a:t>
            </a:r>
            <a:endParaRPr lang="en-GB" sz="1800" b="1" dirty="0">
              <a:solidFill>
                <a:srgbClr val="000090"/>
              </a:solidFill>
            </a:endParaRPr>
          </a:p>
        </p:txBody>
      </p:sp>
      <p:sp>
        <p:nvSpPr>
          <p:cNvPr id="12" name="CasellaDiTesto 11"/>
          <p:cNvSpPr txBox="1"/>
          <p:nvPr/>
        </p:nvSpPr>
        <p:spPr>
          <a:xfrm>
            <a:off x="5715000" y="6324600"/>
            <a:ext cx="3429000" cy="369332"/>
          </a:xfrm>
          <a:prstGeom prst="rect">
            <a:avLst/>
          </a:prstGeom>
          <a:noFill/>
        </p:spPr>
        <p:txBody>
          <a:bodyPr wrap="square" rtlCol="0">
            <a:spAutoFit/>
          </a:bodyPr>
          <a:lstStyle/>
          <a:p>
            <a:pPr algn="ctr"/>
            <a:r>
              <a:rPr lang="en-GB" sz="1800" b="1" dirty="0" smtClean="0">
                <a:solidFill>
                  <a:srgbClr val="000090"/>
                </a:solidFill>
              </a:rPr>
              <a:t>DVCS (GPDs) + unp. SIDIS</a:t>
            </a:r>
            <a:endParaRPr lang="en-GB" sz="1800" b="1" dirty="0">
              <a:solidFill>
                <a:srgbClr val="000090"/>
              </a:solidFill>
            </a:endParaRPr>
          </a:p>
        </p:txBody>
      </p:sp>
      <p:sp>
        <p:nvSpPr>
          <p:cNvPr id="13" name="CasellaDiTesto 12"/>
          <p:cNvSpPr txBox="1"/>
          <p:nvPr/>
        </p:nvSpPr>
        <p:spPr>
          <a:xfrm>
            <a:off x="3200400" y="1981200"/>
            <a:ext cx="2895600" cy="646331"/>
          </a:xfrm>
          <a:prstGeom prst="rect">
            <a:avLst/>
          </a:prstGeom>
          <a:noFill/>
        </p:spPr>
        <p:txBody>
          <a:bodyPr wrap="square" rtlCol="0">
            <a:spAutoFit/>
          </a:bodyPr>
          <a:lstStyle/>
          <a:p>
            <a:pPr algn="ctr"/>
            <a:r>
              <a:rPr lang="en-GB" sz="1800" b="1" dirty="0" smtClean="0">
                <a:solidFill>
                  <a:srgbClr val="FF0000"/>
                </a:solidFill>
              </a:rPr>
              <a:t>COMPASS-I</a:t>
            </a:r>
          </a:p>
          <a:p>
            <a:pPr algn="ctr"/>
            <a:r>
              <a:rPr lang="en-GB" sz="1800" b="1" dirty="0" smtClean="0">
                <a:solidFill>
                  <a:srgbClr val="FF0000"/>
                </a:solidFill>
              </a:rPr>
              <a:t>1997-2011</a:t>
            </a:r>
            <a:endParaRPr lang="en-GB" sz="1800" b="1" dirty="0">
              <a:solidFill>
                <a:srgbClr val="FF0000"/>
              </a:solidFill>
            </a:endParaRPr>
          </a:p>
        </p:txBody>
      </p:sp>
      <p:sp>
        <p:nvSpPr>
          <p:cNvPr id="14" name="CasellaDiTesto 13"/>
          <p:cNvSpPr txBox="1"/>
          <p:nvPr/>
        </p:nvSpPr>
        <p:spPr>
          <a:xfrm>
            <a:off x="3276600" y="4953000"/>
            <a:ext cx="2895600" cy="646331"/>
          </a:xfrm>
          <a:prstGeom prst="rect">
            <a:avLst/>
          </a:prstGeom>
          <a:noFill/>
        </p:spPr>
        <p:txBody>
          <a:bodyPr wrap="square" rtlCol="0">
            <a:spAutoFit/>
          </a:bodyPr>
          <a:lstStyle/>
          <a:p>
            <a:pPr algn="ctr"/>
            <a:r>
              <a:rPr lang="en-GB" sz="1800" b="1" dirty="0" smtClean="0">
                <a:solidFill>
                  <a:srgbClr val="FF0000"/>
                </a:solidFill>
              </a:rPr>
              <a:t>COMPASS-II</a:t>
            </a:r>
          </a:p>
          <a:p>
            <a:pPr algn="ctr"/>
            <a:r>
              <a:rPr lang="en-GB" sz="1800" b="1" dirty="0" smtClean="0">
                <a:solidFill>
                  <a:srgbClr val="FF0000"/>
                </a:solidFill>
              </a:rPr>
              <a:t>2012-2020</a:t>
            </a:r>
            <a:endParaRPr lang="en-GB" sz="1800" b="1" dirty="0">
              <a:solidFill>
                <a:srgbClr val="FF0000"/>
              </a:solidFill>
            </a:endParaRPr>
          </a:p>
        </p:txBody>
      </p:sp>
      <p:pic>
        <p:nvPicPr>
          <p:cNvPr id="15" name="Immagine 14"/>
          <p:cNvPicPr>
            <a:picLocks noChangeAspect="1"/>
          </p:cNvPicPr>
          <p:nvPr/>
        </p:nvPicPr>
        <p:blipFill>
          <a:blip r:embed="rId6"/>
          <a:stretch>
            <a:fillRect/>
          </a:stretch>
        </p:blipFill>
        <p:spPr>
          <a:xfrm>
            <a:off x="2362200" y="5867400"/>
            <a:ext cx="1409700" cy="455397"/>
          </a:xfrm>
          <a:prstGeom prst="rect">
            <a:avLst/>
          </a:prstGeom>
        </p:spPr>
      </p:pic>
      <p:pic>
        <p:nvPicPr>
          <p:cNvPr id="18" name="Immagine 17"/>
          <p:cNvPicPr>
            <a:picLocks noChangeAspect="1"/>
          </p:cNvPicPr>
          <p:nvPr/>
        </p:nvPicPr>
        <p:blipFill>
          <a:blip r:embed="rId7"/>
          <a:stretch>
            <a:fillRect/>
          </a:stretch>
        </p:blipFill>
        <p:spPr>
          <a:xfrm>
            <a:off x="2438400" y="2810302"/>
            <a:ext cx="1291560" cy="541898"/>
          </a:xfrm>
          <a:prstGeom prst="rect">
            <a:avLst/>
          </a:prstGeom>
        </p:spPr>
      </p:pic>
      <p:pic>
        <p:nvPicPr>
          <p:cNvPr id="16" name="Immagine 15"/>
          <p:cNvPicPr>
            <a:picLocks noChangeAspect="1"/>
          </p:cNvPicPr>
          <p:nvPr/>
        </p:nvPicPr>
        <p:blipFill>
          <a:blip r:embed="rId8"/>
          <a:stretch>
            <a:fillRect/>
          </a:stretch>
        </p:blipFill>
        <p:spPr>
          <a:xfrm>
            <a:off x="8305800" y="2817976"/>
            <a:ext cx="736600" cy="509424"/>
          </a:xfrm>
          <a:prstGeom prst="rect">
            <a:avLst/>
          </a:prstGeom>
        </p:spPr>
      </p:pic>
      <p:sp>
        <p:nvSpPr>
          <p:cNvPr id="17" name="CasellaDiTesto 16"/>
          <p:cNvSpPr txBox="1"/>
          <p:nvPr/>
        </p:nvSpPr>
        <p:spPr>
          <a:xfrm>
            <a:off x="0" y="1752600"/>
            <a:ext cx="3810000" cy="400110"/>
          </a:xfrm>
          <a:prstGeom prst="rect">
            <a:avLst/>
          </a:prstGeom>
          <a:solidFill>
            <a:schemeClr val="bg1"/>
          </a:solidFill>
        </p:spPr>
        <p:txBody>
          <a:bodyPr wrap="square" rtlCol="0">
            <a:spAutoFit/>
          </a:bodyPr>
          <a:lstStyle/>
          <a:p>
            <a:pPr algn="ctr"/>
            <a:r>
              <a:rPr lang="en-GB" sz="2000" b="1" dirty="0" smtClean="0">
                <a:solidFill>
                  <a:srgbClr val="000090"/>
                </a:solidFill>
              </a:rPr>
              <a:t>Exotic states, </a:t>
            </a:r>
            <a:r>
              <a:rPr lang="en-GB" sz="2000" b="1" dirty="0" err="1" smtClean="0">
                <a:solidFill>
                  <a:srgbClr val="000090"/>
                </a:solidFill>
              </a:rPr>
              <a:t>chiral</a:t>
            </a:r>
            <a:r>
              <a:rPr lang="en-GB" sz="2000" b="1" dirty="0" smtClean="0">
                <a:solidFill>
                  <a:srgbClr val="000090"/>
                </a:solidFill>
              </a:rPr>
              <a:t> dynamics</a:t>
            </a:r>
            <a:endParaRPr lang="en-GB" sz="2000" b="1" dirty="0">
              <a:solidFill>
                <a:srgbClr val="000090"/>
              </a:solidFill>
            </a:endParaRPr>
          </a:p>
        </p:txBody>
      </p:sp>
      <p:sp>
        <p:nvSpPr>
          <p:cNvPr id="19" name="CasellaDiTesto 18"/>
          <p:cNvSpPr txBox="1"/>
          <p:nvPr/>
        </p:nvSpPr>
        <p:spPr>
          <a:xfrm>
            <a:off x="3200400" y="3886200"/>
            <a:ext cx="3886200" cy="1015663"/>
          </a:xfrm>
          <a:prstGeom prst="rect">
            <a:avLst/>
          </a:prstGeom>
          <a:solidFill>
            <a:schemeClr val="bg1"/>
          </a:solidFill>
        </p:spPr>
        <p:txBody>
          <a:bodyPr wrap="square" rtlCol="0">
            <a:spAutoFit/>
          </a:bodyPr>
          <a:lstStyle/>
          <a:p>
            <a:pPr algn="ctr"/>
            <a:r>
              <a:rPr lang="en-GB" sz="2000" b="1" dirty="0" smtClean="0">
                <a:solidFill>
                  <a:srgbClr val="000090"/>
                </a:solidFill>
              </a:rPr>
              <a:t>3D hadron structure,   </a:t>
            </a:r>
            <a:r>
              <a:rPr lang="en-GB" sz="2000" b="1" dirty="0" err="1" smtClean="0">
                <a:solidFill>
                  <a:srgbClr val="000090"/>
                </a:solidFill>
                <a:latin typeface="Wingdings"/>
                <a:ea typeface="Wingdings"/>
                <a:cs typeface="Wingdings"/>
              </a:rPr>
              <a:t></a:t>
            </a:r>
            <a:endParaRPr lang="en-GB" sz="2000" b="1" dirty="0" smtClean="0">
              <a:solidFill>
                <a:srgbClr val="000090"/>
              </a:solidFill>
            </a:endParaRPr>
          </a:p>
          <a:p>
            <a:pPr algn="ctr"/>
            <a:r>
              <a:rPr lang="en-GB" sz="2000" b="1" dirty="0" smtClean="0">
                <a:solidFill>
                  <a:srgbClr val="000090"/>
                </a:solidFill>
              </a:rPr>
              <a:t>Proton spin decomposition    </a:t>
            </a:r>
            <a:r>
              <a:rPr lang="en-GB" sz="2000" b="1" dirty="0" err="1" smtClean="0">
                <a:solidFill>
                  <a:srgbClr val="000090"/>
                </a:solidFill>
                <a:latin typeface="Wingdings"/>
                <a:ea typeface="Wingdings"/>
                <a:cs typeface="Wingdings"/>
              </a:rPr>
              <a:t></a:t>
            </a:r>
            <a:r>
              <a:rPr lang="en-GB" sz="2000" b="1" dirty="0" smtClean="0">
                <a:solidFill>
                  <a:srgbClr val="000090"/>
                </a:solidFill>
              </a:rPr>
              <a:t>       (spin crisis)         </a:t>
            </a:r>
            <a:r>
              <a:rPr lang="en-GB" sz="2000" b="1" dirty="0" err="1" smtClean="0">
                <a:solidFill>
                  <a:srgbClr val="000090"/>
                </a:solidFill>
                <a:latin typeface="Wingdings"/>
                <a:ea typeface="Wingdings"/>
                <a:cs typeface="Wingdings"/>
              </a:rPr>
              <a:t></a:t>
            </a:r>
            <a:endParaRPr lang="en-GB" sz="2000" b="1" dirty="0">
              <a:solidFill>
                <a:srgbClr val="00009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900" decel="100000" fill="hold"/>
                                        <p:tgtEl>
                                          <p:spTgt spid="1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50</a:t>
            </a:fld>
            <a:endParaRPr lang="it-IT" dirty="0"/>
          </a:p>
        </p:txBody>
      </p:sp>
      <p:sp>
        <p:nvSpPr>
          <p:cNvPr id="18" name="Titolo 1"/>
          <p:cNvSpPr txBox="1">
            <a:spLocks/>
          </p:cNvSpPr>
          <p:nvPr/>
        </p:nvSpPr>
        <p:spPr>
          <a:xfrm>
            <a:off x="1219200" y="0"/>
            <a:ext cx="6858000" cy="5334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srgbClr val="000090"/>
                </a:solidFill>
                <a:effectLst/>
                <a:uLnTx/>
                <a:uFillTx/>
                <a:latin typeface="+mj-lt"/>
                <a:ea typeface="+mj-ea"/>
                <a:cs typeface="+mj-cs"/>
              </a:rPr>
              <a:t>COMPASS Drell-Yan Run 2015 results II</a:t>
            </a:r>
            <a:endParaRPr kumimoji="0" lang="en-GB"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7" name="CasellaDiTesto 16"/>
          <p:cNvSpPr txBox="1"/>
          <p:nvPr/>
        </p:nvSpPr>
        <p:spPr>
          <a:xfrm>
            <a:off x="685800" y="1066800"/>
            <a:ext cx="6096000" cy="338554"/>
          </a:xfrm>
          <a:prstGeom prst="rect">
            <a:avLst/>
          </a:prstGeom>
          <a:solidFill>
            <a:schemeClr val="bg1"/>
          </a:solidFill>
        </p:spPr>
        <p:txBody>
          <a:bodyPr wrap="square" rtlCol="0">
            <a:spAutoFit/>
          </a:bodyPr>
          <a:lstStyle/>
          <a:p>
            <a:r>
              <a:rPr lang="en-GB" sz="1600" dirty="0" smtClean="0">
                <a:solidFill>
                  <a:srgbClr val="FF0000"/>
                </a:solidFill>
              </a:rPr>
              <a:t>First ever polarised Drell-Yan paper </a:t>
            </a:r>
            <a:r>
              <a:rPr lang="en-GB" sz="1600" dirty="0" smtClean="0">
                <a:solidFill>
                  <a:srgbClr val="000090"/>
                </a:solidFill>
              </a:rPr>
              <a:t>(</a:t>
            </a:r>
            <a:r>
              <a:rPr lang="it-IT" sz="1600" dirty="0" smtClean="0">
                <a:solidFill>
                  <a:srgbClr val="000090"/>
                </a:solidFill>
                <a:hlinkClick r:id="rId2"/>
              </a:rPr>
              <a:t>P</a:t>
            </a:r>
            <a:r>
              <a:rPr lang="it-IT" sz="1600" dirty="0" smtClean="0">
                <a:hlinkClick r:id="rId2"/>
              </a:rPr>
              <a:t>RL 119 (2017) 112002</a:t>
            </a:r>
            <a:r>
              <a:rPr lang="it-IT" sz="1600" dirty="0" smtClean="0"/>
              <a:t>) </a:t>
            </a:r>
            <a:r>
              <a:rPr lang="en-GB" sz="1600" dirty="0" smtClean="0">
                <a:solidFill>
                  <a:srgbClr val="FF0000"/>
                </a:solidFill>
              </a:rPr>
              <a:t> </a:t>
            </a:r>
            <a:endParaRPr lang="en-GB" sz="1600" b="1" dirty="0">
              <a:solidFill>
                <a:srgbClr val="FF0000"/>
              </a:solidFill>
            </a:endParaRPr>
          </a:p>
        </p:txBody>
      </p:sp>
      <p:sp>
        <p:nvSpPr>
          <p:cNvPr id="10" name="CasellaDiTesto 9"/>
          <p:cNvSpPr txBox="1"/>
          <p:nvPr/>
        </p:nvSpPr>
        <p:spPr>
          <a:xfrm>
            <a:off x="685800" y="5867400"/>
            <a:ext cx="7467600" cy="584776"/>
          </a:xfrm>
          <a:prstGeom prst="rect">
            <a:avLst/>
          </a:prstGeom>
          <a:solidFill>
            <a:schemeClr val="bg1"/>
          </a:solidFill>
        </p:spPr>
        <p:txBody>
          <a:bodyPr wrap="square" rtlCol="0">
            <a:spAutoFit/>
          </a:bodyPr>
          <a:lstStyle/>
          <a:p>
            <a:r>
              <a:rPr lang="en-GB" sz="1600" dirty="0" smtClean="0">
                <a:solidFill>
                  <a:srgbClr val="FF0000"/>
                </a:solidFill>
              </a:rPr>
              <a:t>Total number of </a:t>
            </a:r>
            <a:r>
              <a:rPr lang="en-GB" sz="1600" i="1" dirty="0" smtClean="0">
                <a:solidFill>
                  <a:srgbClr val="FF0000"/>
                </a:solidFill>
              </a:rPr>
              <a:t>J</a:t>
            </a:r>
            <a:r>
              <a:rPr lang="en-GB" sz="1600" dirty="0" smtClean="0">
                <a:solidFill>
                  <a:srgbClr val="FF0000"/>
                </a:solidFill>
              </a:rPr>
              <a:t>/</a:t>
            </a:r>
            <a:r>
              <a:rPr lang="en-GB" sz="1600" i="1" dirty="0" smtClean="0">
                <a:solidFill>
                  <a:srgbClr val="FF0000"/>
                </a:solidFill>
              </a:rPr>
              <a:t>ψ </a:t>
            </a:r>
            <a:r>
              <a:rPr lang="en-GB" sz="1600" dirty="0" smtClean="0">
                <a:solidFill>
                  <a:srgbClr val="FF0000"/>
                </a:solidFill>
              </a:rPr>
              <a:t>(NH</a:t>
            </a:r>
            <a:r>
              <a:rPr lang="en-GB" sz="1600" baseline="-25000" dirty="0" smtClean="0">
                <a:solidFill>
                  <a:srgbClr val="FF0000"/>
                </a:solidFill>
              </a:rPr>
              <a:t>3</a:t>
            </a:r>
            <a:r>
              <a:rPr lang="en-GB" sz="1600" dirty="0" smtClean="0">
                <a:solidFill>
                  <a:srgbClr val="FF0000"/>
                </a:solidFill>
              </a:rPr>
              <a:t>) is </a:t>
            </a:r>
            <a:r>
              <a:rPr lang="en-GB" sz="1600" b="1" dirty="0" smtClean="0">
                <a:solidFill>
                  <a:srgbClr val="FF0000"/>
                </a:solidFill>
              </a:rPr>
              <a:t>~ 1.500.00 </a:t>
            </a:r>
          </a:p>
          <a:p>
            <a:r>
              <a:rPr lang="en-GB" sz="1600" dirty="0" smtClean="0">
                <a:solidFill>
                  <a:srgbClr val="FF0000"/>
                </a:solidFill>
              </a:rPr>
              <a:t>Total number of HM DY (4.3 GeV/c</a:t>
            </a:r>
            <a:r>
              <a:rPr lang="en-GB" sz="1600" baseline="30000" dirty="0" smtClean="0">
                <a:solidFill>
                  <a:srgbClr val="FF0000"/>
                </a:solidFill>
              </a:rPr>
              <a:t>2 &lt; </a:t>
            </a:r>
            <a:r>
              <a:rPr lang="en-GB" sz="1600" dirty="0" smtClean="0">
                <a:solidFill>
                  <a:srgbClr val="FF0000"/>
                </a:solidFill>
              </a:rPr>
              <a:t>M</a:t>
            </a:r>
            <a:r>
              <a:rPr lang="en-GB" sz="1600" baseline="-25000" dirty="0" smtClean="0">
                <a:solidFill>
                  <a:srgbClr val="FF0000"/>
                </a:solidFill>
              </a:rPr>
              <a:t>μμ </a:t>
            </a:r>
            <a:r>
              <a:rPr lang="en-GB" sz="1600" dirty="0" smtClean="0">
                <a:solidFill>
                  <a:srgbClr val="FF0000"/>
                </a:solidFill>
              </a:rPr>
              <a:t>&lt; 8.5 GeV/ c</a:t>
            </a:r>
            <a:r>
              <a:rPr lang="en-GB" sz="1600" baseline="30000" dirty="0" smtClean="0">
                <a:solidFill>
                  <a:srgbClr val="FF0000"/>
                </a:solidFill>
              </a:rPr>
              <a:t>2 </a:t>
            </a:r>
            <a:r>
              <a:rPr lang="en-GB" sz="1600" dirty="0" smtClean="0">
                <a:solidFill>
                  <a:srgbClr val="FF0000"/>
                </a:solidFill>
              </a:rPr>
              <a:t>) (NH</a:t>
            </a:r>
            <a:r>
              <a:rPr lang="en-GB" sz="1600" baseline="-25000" dirty="0" smtClean="0">
                <a:solidFill>
                  <a:srgbClr val="FF0000"/>
                </a:solidFill>
              </a:rPr>
              <a:t>3</a:t>
            </a:r>
            <a:r>
              <a:rPr lang="en-GB" sz="1600" dirty="0" smtClean="0">
                <a:solidFill>
                  <a:srgbClr val="FF0000"/>
                </a:solidFill>
              </a:rPr>
              <a:t>) is </a:t>
            </a:r>
            <a:r>
              <a:rPr lang="en-GB" sz="1600" b="1" dirty="0" smtClean="0">
                <a:solidFill>
                  <a:srgbClr val="FF0000"/>
                </a:solidFill>
              </a:rPr>
              <a:t> ~35.000</a:t>
            </a:r>
            <a:endParaRPr lang="en-GB" sz="1600" b="1" dirty="0">
              <a:solidFill>
                <a:srgbClr val="993300"/>
              </a:solidFill>
            </a:endParaRPr>
          </a:p>
        </p:txBody>
      </p:sp>
      <p:pic>
        <p:nvPicPr>
          <p:cNvPr id="13" name="Immagine 12"/>
          <p:cNvPicPr>
            <a:picLocks noChangeAspect="1"/>
          </p:cNvPicPr>
          <p:nvPr/>
        </p:nvPicPr>
        <p:blipFill>
          <a:blip r:embed="rId3"/>
          <a:stretch>
            <a:fillRect/>
          </a:stretch>
        </p:blipFill>
        <p:spPr>
          <a:xfrm>
            <a:off x="4724400" y="2819400"/>
            <a:ext cx="3776952" cy="2614257"/>
          </a:xfrm>
          <a:prstGeom prst="rect">
            <a:avLst/>
          </a:prstGeom>
        </p:spPr>
      </p:pic>
      <p:pic>
        <p:nvPicPr>
          <p:cNvPr id="15" name="Immagine 14"/>
          <p:cNvPicPr>
            <a:picLocks noChangeAspect="1"/>
          </p:cNvPicPr>
          <p:nvPr/>
        </p:nvPicPr>
        <p:blipFill>
          <a:blip r:embed="rId4"/>
          <a:stretch>
            <a:fillRect/>
          </a:stretch>
        </p:blipFill>
        <p:spPr>
          <a:xfrm>
            <a:off x="304800" y="1905000"/>
            <a:ext cx="3685117" cy="2707433"/>
          </a:xfrm>
          <a:prstGeom prst="rect">
            <a:avLst/>
          </a:prstGeom>
        </p:spPr>
      </p:pic>
      <p:pic>
        <p:nvPicPr>
          <p:cNvPr id="16" name="Immagine 15"/>
          <p:cNvPicPr>
            <a:picLocks noChangeAspect="1"/>
          </p:cNvPicPr>
          <p:nvPr/>
        </p:nvPicPr>
        <p:blipFill>
          <a:blip r:embed="rId5"/>
          <a:stretch>
            <a:fillRect/>
          </a:stretch>
        </p:blipFill>
        <p:spPr>
          <a:xfrm>
            <a:off x="228600" y="4572000"/>
            <a:ext cx="3962401" cy="13208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143000" y="152400"/>
            <a:ext cx="6934200" cy="762000"/>
          </a:xfrm>
        </p:spPr>
        <p:txBody>
          <a:bodyPr>
            <a:noAutofit/>
          </a:bodyPr>
          <a:lstStyle/>
          <a:p>
            <a:r>
              <a:rPr lang="en-GB" sz="2400" dirty="0" smtClean="0">
                <a:solidFill>
                  <a:srgbClr val="000090"/>
                </a:solidFill>
              </a:rPr>
              <a:t>COMPASS Drell-Yan Run 2015 results V</a:t>
            </a:r>
            <a:br>
              <a:rPr lang="en-GB" sz="2400" dirty="0" smtClean="0">
                <a:solidFill>
                  <a:srgbClr val="000090"/>
                </a:solidFill>
              </a:rPr>
            </a:br>
            <a:r>
              <a:rPr lang="en-GB" sz="2000" dirty="0" smtClean="0">
                <a:solidFill>
                  <a:srgbClr val="000090"/>
                </a:solidFill>
              </a:rPr>
              <a:t>Results on TSA &amp; Sivers sign change</a:t>
            </a:r>
            <a:endParaRPr lang="en-GB" sz="2000" dirty="0"/>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51</a:t>
            </a:fld>
            <a:endParaRPr lang="it-IT" dirty="0"/>
          </a:p>
        </p:txBody>
      </p:sp>
      <p:pic>
        <p:nvPicPr>
          <p:cNvPr id="6" name="Immagine 5"/>
          <p:cNvPicPr>
            <a:picLocks noChangeAspect="1"/>
          </p:cNvPicPr>
          <p:nvPr/>
        </p:nvPicPr>
        <p:blipFill>
          <a:blip r:embed="rId2"/>
          <a:stretch>
            <a:fillRect/>
          </a:stretch>
        </p:blipFill>
        <p:spPr>
          <a:xfrm>
            <a:off x="0" y="1066800"/>
            <a:ext cx="4160804" cy="3733800"/>
          </a:xfrm>
          <a:prstGeom prst="rect">
            <a:avLst/>
          </a:prstGeom>
        </p:spPr>
      </p:pic>
      <p:pic>
        <p:nvPicPr>
          <p:cNvPr id="7" name="Immagine 6"/>
          <p:cNvPicPr>
            <a:picLocks noChangeAspect="1"/>
          </p:cNvPicPr>
          <p:nvPr/>
        </p:nvPicPr>
        <p:blipFill>
          <a:blip r:embed="rId3"/>
          <a:stretch>
            <a:fillRect/>
          </a:stretch>
        </p:blipFill>
        <p:spPr>
          <a:xfrm>
            <a:off x="4495800" y="2667000"/>
            <a:ext cx="4517504" cy="2971800"/>
          </a:xfrm>
          <a:prstGeom prst="rect">
            <a:avLst/>
          </a:prstGeom>
        </p:spPr>
      </p:pic>
      <p:sp>
        <p:nvSpPr>
          <p:cNvPr id="8" name="Rettangolo 7"/>
          <p:cNvSpPr/>
          <p:nvPr/>
        </p:nvSpPr>
        <p:spPr>
          <a:xfrm>
            <a:off x="0" y="4800600"/>
            <a:ext cx="4724400" cy="1569660"/>
          </a:xfrm>
          <a:prstGeom prst="rect">
            <a:avLst/>
          </a:prstGeom>
        </p:spPr>
        <p:txBody>
          <a:bodyPr wrap="square">
            <a:spAutoFit/>
          </a:bodyPr>
          <a:lstStyle/>
          <a:p>
            <a:r>
              <a:rPr lang="en-GB" sz="1600" dirty="0" smtClean="0">
                <a:solidFill>
                  <a:srgbClr val="000090"/>
                </a:solidFill>
              </a:rPr>
              <a:t>The measured mean Sivers asymmetry and the theoretical predictions for different Q</a:t>
            </a:r>
            <a:r>
              <a:rPr lang="en-GB" sz="1600" baseline="30000" dirty="0" smtClean="0">
                <a:solidFill>
                  <a:srgbClr val="000090"/>
                </a:solidFill>
              </a:rPr>
              <a:t>2</a:t>
            </a:r>
            <a:r>
              <a:rPr lang="en-GB" sz="1600" dirty="0" smtClean="0">
                <a:solidFill>
                  <a:srgbClr val="000090"/>
                </a:solidFill>
              </a:rPr>
              <a:t> evolution schemes from Anselmino (</a:t>
            </a:r>
            <a:r>
              <a:rPr lang="en-GB" sz="1600" u="sng" dirty="0" smtClean="0">
                <a:solidFill>
                  <a:srgbClr val="000090"/>
                </a:solidFill>
              </a:rPr>
              <a:t>DGLAP</a:t>
            </a:r>
            <a:r>
              <a:rPr lang="en-GB" sz="1600" dirty="0" smtClean="0">
                <a:solidFill>
                  <a:srgbClr val="000090"/>
                </a:solidFill>
              </a:rPr>
              <a:t>), </a:t>
            </a:r>
            <a:r>
              <a:rPr lang="en-GB" sz="1600" u="sng" dirty="0" err="1" smtClean="0">
                <a:solidFill>
                  <a:srgbClr val="000090"/>
                </a:solidFill>
              </a:rPr>
              <a:t>Echevarria</a:t>
            </a:r>
            <a:r>
              <a:rPr lang="en-GB" sz="1600" dirty="0" smtClean="0">
                <a:solidFill>
                  <a:srgbClr val="000090"/>
                </a:solidFill>
              </a:rPr>
              <a:t> (</a:t>
            </a:r>
            <a:r>
              <a:rPr lang="en-GB" sz="1600" u="sng" dirty="0" smtClean="0">
                <a:solidFill>
                  <a:srgbClr val="000090"/>
                </a:solidFill>
              </a:rPr>
              <a:t>TMD1</a:t>
            </a:r>
            <a:r>
              <a:rPr lang="en-GB" sz="1600" dirty="0" smtClean="0">
                <a:solidFill>
                  <a:srgbClr val="000090"/>
                </a:solidFill>
              </a:rPr>
              <a:t>) and Sun (</a:t>
            </a:r>
            <a:r>
              <a:rPr lang="en-GB" sz="1600" u="sng" dirty="0" smtClean="0">
                <a:solidFill>
                  <a:srgbClr val="000090"/>
                </a:solidFill>
              </a:rPr>
              <a:t>TMD2</a:t>
            </a:r>
            <a:r>
              <a:rPr lang="en-GB" sz="1600" dirty="0" smtClean="0">
                <a:solidFill>
                  <a:srgbClr val="000090"/>
                </a:solidFill>
              </a:rPr>
              <a:t>). The dark-shaded (light-shaded) predictions are evaluated with (without) the sign-change hypothesis. </a:t>
            </a:r>
          </a:p>
        </p:txBody>
      </p:sp>
      <p:sp>
        <p:nvSpPr>
          <p:cNvPr id="9" name="Rettangolo 8"/>
          <p:cNvSpPr/>
          <p:nvPr/>
        </p:nvSpPr>
        <p:spPr>
          <a:xfrm>
            <a:off x="4038600" y="1600200"/>
            <a:ext cx="4876800" cy="584776"/>
          </a:xfrm>
          <a:prstGeom prst="rect">
            <a:avLst/>
          </a:prstGeom>
        </p:spPr>
        <p:txBody>
          <a:bodyPr wrap="square">
            <a:spAutoFit/>
          </a:bodyPr>
          <a:lstStyle/>
          <a:p>
            <a:r>
              <a:rPr lang="en-GB" sz="1600" dirty="0" smtClean="0">
                <a:solidFill>
                  <a:srgbClr val="000090"/>
                </a:solidFill>
              </a:rPr>
              <a:t>Mean </a:t>
            </a:r>
            <a:r>
              <a:rPr lang="en-GB" sz="1600" u="sng" dirty="0" err="1" smtClean="0">
                <a:solidFill>
                  <a:srgbClr val="000090"/>
                </a:solidFill>
              </a:rPr>
              <a:t>TSAs</a:t>
            </a:r>
            <a:r>
              <a:rPr lang="en-GB" sz="1600" dirty="0" smtClean="0">
                <a:solidFill>
                  <a:srgbClr val="000090"/>
                </a:solidFill>
              </a:rPr>
              <a:t>. Systematic uncertainties are shown as error bands next to the vertical axis.</a:t>
            </a:r>
          </a:p>
        </p:txBody>
      </p:sp>
      <p:sp>
        <p:nvSpPr>
          <p:cNvPr id="10" name="CasellaDiTesto 9"/>
          <p:cNvSpPr txBox="1"/>
          <p:nvPr/>
        </p:nvSpPr>
        <p:spPr>
          <a:xfrm>
            <a:off x="4800600" y="5562600"/>
            <a:ext cx="4114800" cy="830997"/>
          </a:xfrm>
          <a:prstGeom prst="rect">
            <a:avLst/>
          </a:prstGeom>
          <a:noFill/>
        </p:spPr>
        <p:txBody>
          <a:bodyPr wrap="square" rtlCol="0">
            <a:spAutoFit/>
          </a:bodyPr>
          <a:lstStyle/>
          <a:p>
            <a:r>
              <a:rPr lang="en-GB" sz="1600" dirty="0" smtClean="0">
                <a:solidFill>
                  <a:srgbClr val="FF0000"/>
                </a:solidFill>
              </a:rPr>
              <a:t>Polarised Drell-Yan data taking will be continued in 2018 with the goal to reduce an overall statistical error by a factor of 2</a:t>
            </a:r>
            <a:endParaRPr lang="en-GB" sz="1600" dirty="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990600" y="152400"/>
            <a:ext cx="7239000" cy="609600"/>
          </a:xfrm>
        </p:spPr>
        <p:txBody>
          <a:bodyPr>
            <a:noAutofit/>
          </a:bodyPr>
          <a:lstStyle/>
          <a:p>
            <a:r>
              <a:rPr lang="en-GB" sz="2400" dirty="0" smtClean="0">
                <a:solidFill>
                  <a:srgbClr val="000090"/>
                </a:solidFill>
              </a:rPr>
              <a:t>Existing muon beam:</a:t>
            </a:r>
            <a:br>
              <a:rPr lang="en-GB" sz="2400" dirty="0" smtClean="0">
                <a:solidFill>
                  <a:srgbClr val="000090"/>
                </a:solidFill>
              </a:rPr>
            </a:br>
            <a:r>
              <a:rPr lang="en-GB" sz="2000" dirty="0" smtClean="0">
                <a:solidFill>
                  <a:srgbClr val="000090"/>
                </a:solidFill>
              </a:rPr>
              <a:t>Proton radius measurement in elastic mu-p scattering </a:t>
            </a: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52</a:t>
            </a:fld>
            <a:endParaRPr lang="it-IT" dirty="0"/>
          </a:p>
        </p:txBody>
      </p:sp>
      <p:pic>
        <p:nvPicPr>
          <p:cNvPr id="7" name="Immagine 6"/>
          <p:cNvPicPr>
            <a:picLocks noChangeAspect="1"/>
          </p:cNvPicPr>
          <p:nvPr/>
        </p:nvPicPr>
        <p:blipFill>
          <a:blip r:embed="rId2"/>
          <a:stretch>
            <a:fillRect/>
          </a:stretch>
        </p:blipFill>
        <p:spPr>
          <a:xfrm>
            <a:off x="4114800" y="934376"/>
            <a:ext cx="5029200" cy="3759693"/>
          </a:xfrm>
          <a:prstGeom prst="rect">
            <a:avLst/>
          </a:prstGeom>
        </p:spPr>
      </p:pic>
      <p:sp>
        <p:nvSpPr>
          <p:cNvPr id="8" name="CasellaDiTesto 7"/>
          <p:cNvSpPr txBox="1"/>
          <p:nvPr/>
        </p:nvSpPr>
        <p:spPr>
          <a:xfrm>
            <a:off x="152400" y="1219200"/>
            <a:ext cx="4165223" cy="3046988"/>
          </a:xfrm>
          <a:prstGeom prst="rect">
            <a:avLst/>
          </a:prstGeom>
          <a:noFill/>
        </p:spPr>
        <p:txBody>
          <a:bodyPr wrap="none" rtlCol="0">
            <a:spAutoFit/>
          </a:bodyPr>
          <a:lstStyle/>
          <a:p>
            <a:r>
              <a:rPr lang="en-GB" sz="1600" dirty="0" smtClean="0">
                <a:solidFill>
                  <a:srgbClr val="000090"/>
                </a:solidFill>
              </a:rPr>
              <a:t>Proton radius puzzle since 2010</a:t>
            </a:r>
          </a:p>
          <a:p>
            <a:r>
              <a:rPr lang="en-GB" sz="1600" dirty="0" smtClean="0">
                <a:solidFill>
                  <a:srgbClr val="000090"/>
                </a:solidFill>
              </a:rPr>
              <a:t>(Pohl et al, Nature 466, 213)</a:t>
            </a:r>
          </a:p>
          <a:p>
            <a:endParaRPr lang="en-GB" sz="1600" dirty="0" smtClean="0">
              <a:solidFill>
                <a:srgbClr val="000090"/>
              </a:solidFill>
            </a:endParaRPr>
          </a:p>
          <a:p>
            <a:r>
              <a:rPr lang="en-GB" sz="1600" dirty="0" smtClean="0">
                <a:solidFill>
                  <a:srgbClr val="000090"/>
                </a:solidFill>
              </a:rPr>
              <a:t>Laser spectroscopy of </a:t>
            </a:r>
            <a:r>
              <a:rPr lang="en-GB" sz="1600" dirty="0" err="1" smtClean="0">
                <a:solidFill>
                  <a:srgbClr val="000090"/>
                </a:solidFill>
              </a:rPr>
              <a:t>muonic</a:t>
            </a:r>
            <a:r>
              <a:rPr lang="en-GB" sz="1600" dirty="0" smtClean="0">
                <a:solidFill>
                  <a:srgbClr val="000090"/>
                </a:solidFill>
              </a:rPr>
              <a:t> hydrogen</a:t>
            </a:r>
          </a:p>
          <a:p>
            <a:r>
              <a:rPr lang="en-GB" sz="1600" dirty="0" smtClean="0">
                <a:solidFill>
                  <a:srgbClr val="000090"/>
                </a:solidFill>
              </a:rPr>
              <a:t>data are rather in agreement now with </a:t>
            </a:r>
          </a:p>
          <a:p>
            <a:r>
              <a:rPr lang="en-GB" sz="1600" dirty="0" smtClean="0">
                <a:solidFill>
                  <a:srgbClr val="000090"/>
                </a:solidFill>
              </a:rPr>
              <a:t>electronic hydrogen spectroscopy data </a:t>
            </a:r>
          </a:p>
          <a:p>
            <a:r>
              <a:rPr lang="en-GB" sz="1600" dirty="0" smtClean="0">
                <a:solidFill>
                  <a:srgbClr val="000090"/>
                </a:solidFill>
              </a:rPr>
              <a:t>(new determination of the </a:t>
            </a:r>
            <a:r>
              <a:rPr lang="en-GB" sz="1600" dirty="0" err="1" smtClean="0">
                <a:solidFill>
                  <a:srgbClr val="000090"/>
                </a:solidFill>
              </a:rPr>
              <a:t>Rydberg</a:t>
            </a:r>
            <a:r>
              <a:rPr lang="en-GB" sz="1600" dirty="0" smtClean="0">
                <a:solidFill>
                  <a:srgbClr val="000090"/>
                </a:solidFill>
              </a:rPr>
              <a:t> constant</a:t>
            </a:r>
          </a:p>
          <a:p>
            <a:r>
              <a:rPr lang="en-GB" sz="1600" dirty="0" smtClean="0">
                <a:solidFill>
                  <a:srgbClr val="000090"/>
                </a:solidFill>
              </a:rPr>
              <a:t> can be used to reinterpret all electronic </a:t>
            </a:r>
          </a:p>
          <a:p>
            <a:r>
              <a:rPr lang="en-GB" sz="1600" dirty="0" smtClean="0">
                <a:solidFill>
                  <a:srgbClr val="000090"/>
                </a:solidFill>
              </a:rPr>
              <a:t>hydrogen data) and </a:t>
            </a:r>
            <a:r>
              <a:rPr lang="en-GB" sz="1600" dirty="0" err="1" smtClean="0">
                <a:solidFill>
                  <a:srgbClr val="000090"/>
                </a:solidFill>
              </a:rPr>
              <a:t>e</a:t>
            </a:r>
            <a:r>
              <a:rPr lang="en-GB" sz="1600" dirty="0" smtClean="0">
                <a:solidFill>
                  <a:srgbClr val="000090"/>
                </a:solidFill>
              </a:rPr>
              <a:t>-p scattering data.</a:t>
            </a:r>
          </a:p>
          <a:p>
            <a:endParaRPr lang="en-GB" sz="1600" dirty="0" smtClean="0">
              <a:solidFill>
                <a:srgbClr val="000090"/>
              </a:solidFill>
            </a:endParaRPr>
          </a:p>
          <a:p>
            <a:r>
              <a:rPr lang="en-GB" sz="1600" dirty="0" smtClean="0">
                <a:solidFill>
                  <a:srgbClr val="000090"/>
                </a:solidFill>
              </a:rPr>
              <a:t>New experiment on </a:t>
            </a:r>
            <a:r>
              <a:rPr lang="en-GB" sz="1600" dirty="0" err="1" smtClean="0">
                <a:solidFill>
                  <a:srgbClr val="000090"/>
                </a:solidFill>
              </a:rPr>
              <a:t>μ</a:t>
            </a:r>
            <a:r>
              <a:rPr lang="en-GB" sz="1600" dirty="0" smtClean="0">
                <a:solidFill>
                  <a:srgbClr val="000090"/>
                </a:solidFill>
              </a:rPr>
              <a:t>-p scattering is a </a:t>
            </a:r>
          </a:p>
          <a:p>
            <a:r>
              <a:rPr lang="en-GB" sz="1600" dirty="0" smtClean="0">
                <a:solidFill>
                  <a:srgbClr val="000090"/>
                </a:solidFill>
              </a:rPr>
              <a:t>missing peace in proton radius puzzle </a:t>
            </a:r>
            <a:endParaRPr lang="en-GB" sz="1600" dirty="0">
              <a:solidFill>
                <a:srgbClr val="000090"/>
              </a:solidFill>
            </a:endParaRPr>
          </a:p>
        </p:txBody>
      </p:sp>
      <p:pic>
        <p:nvPicPr>
          <p:cNvPr id="9" name="Immagine 8"/>
          <p:cNvPicPr>
            <a:picLocks noChangeAspect="1"/>
          </p:cNvPicPr>
          <p:nvPr/>
        </p:nvPicPr>
        <p:blipFill>
          <a:blip r:embed="rId3"/>
          <a:stretch>
            <a:fillRect/>
          </a:stretch>
        </p:blipFill>
        <p:spPr>
          <a:xfrm>
            <a:off x="152400" y="4876800"/>
            <a:ext cx="3536950" cy="1611192"/>
          </a:xfrm>
          <a:prstGeom prst="rect">
            <a:avLst/>
          </a:prstGeom>
        </p:spPr>
      </p:pic>
      <p:pic>
        <p:nvPicPr>
          <p:cNvPr id="10" name="Immagine 9"/>
          <p:cNvPicPr>
            <a:picLocks noChangeAspect="1"/>
          </p:cNvPicPr>
          <p:nvPr/>
        </p:nvPicPr>
        <p:blipFill>
          <a:blip r:embed="rId4"/>
          <a:stretch>
            <a:fillRect/>
          </a:stretch>
        </p:blipFill>
        <p:spPr>
          <a:xfrm>
            <a:off x="3657600" y="4495800"/>
            <a:ext cx="5143500" cy="209825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7620000" cy="762000"/>
          </a:xfrm>
        </p:spPr>
        <p:txBody>
          <a:bodyPr>
            <a:noAutofit/>
          </a:bodyPr>
          <a:lstStyle/>
          <a:p>
            <a:r>
              <a:rPr lang="en-GB" sz="2800" dirty="0" smtClean="0">
                <a:solidFill>
                  <a:srgbClr val="000090"/>
                </a:solidFill>
              </a:rPr>
              <a:t>Diffractive dissociation I</a:t>
            </a:r>
            <a:br>
              <a:rPr lang="en-GB" sz="2800" dirty="0" smtClean="0">
                <a:solidFill>
                  <a:srgbClr val="000090"/>
                </a:solidFill>
              </a:rPr>
            </a:br>
            <a:r>
              <a:rPr lang="en-GB" sz="2000" dirty="0" smtClean="0">
                <a:solidFill>
                  <a:srgbClr val="000090"/>
                </a:solidFill>
              </a:rPr>
              <a:t>main results</a:t>
            </a:r>
            <a:endParaRPr lang="en-GB" sz="20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dirty="0" smtClean="0"/>
              <a:t>Oleg Denisov</a:t>
            </a:r>
            <a:endParaRPr lang="it-IT" dirty="0"/>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6</a:t>
            </a:fld>
            <a:endParaRPr lang="it-IT" dirty="0"/>
          </a:p>
        </p:txBody>
      </p:sp>
      <p:pic>
        <p:nvPicPr>
          <p:cNvPr id="7" name="Picture 5" descr="New Image2.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914400"/>
            <a:ext cx="3784198" cy="2514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 name="CasellaDiTesto 9"/>
          <p:cNvSpPr txBox="1"/>
          <p:nvPr/>
        </p:nvSpPr>
        <p:spPr>
          <a:xfrm>
            <a:off x="3962400" y="838200"/>
            <a:ext cx="5181600" cy="5463034"/>
          </a:xfrm>
          <a:prstGeom prst="rect">
            <a:avLst/>
          </a:prstGeom>
          <a:noFill/>
        </p:spPr>
        <p:txBody>
          <a:bodyPr wrap="square" rtlCol="0">
            <a:spAutoFit/>
          </a:bodyPr>
          <a:lstStyle/>
          <a:p>
            <a:r>
              <a:rPr lang="en-GB" sz="1600" dirty="0" smtClean="0">
                <a:solidFill>
                  <a:srgbClr val="000090"/>
                </a:solidFill>
              </a:rPr>
              <a:t>2008-2009 data taking, 190 GeV/</a:t>
            </a:r>
            <a:r>
              <a:rPr lang="en-GB" sz="1600" dirty="0" err="1" smtClean="0">
                <a:solidFill>
                  <a:srgbClr val="000090"/>
                </a:solidFill>
              </a:rPr>
              <a:t>c</a:t>
            </a:r>
            <a:r>
              <a:rPr lang="en-GB" sz="1600" dirty="0" smtClean="0">
                <a:solidFill>
                  <a:srgbClr val="000090"/>
                </a:solidFill>
              </a:rPr>
              <a:t> hadron beam on a hydrogen target.</a:t>
            </a:r>
          </a:p>
          <a:p>
            <a:endParaRPr lang="en-GB" sz="1600" dirty="0" smtClean="0">
              <a:solidFill>
                <a:srgbClr val="000090"/>
              </a:solidFill>
            </a:endParaRPr>
          </a:p>
          <a:p>
            <a:r>
              <a:rPr lang="en-GB" sz="1600" i="1" dirty="0" smtClean="0">
                <a:solidFill>
                  <a:srgbClr val="000090"/>
                </a:solidFill>
              </a:rPr>
              <a:t>3π </a:t>
            </a:r>
            <a:r>
              <a:rPr lang="en-GB" sz="1600" dirty="0" smtClean="0">
                <a:solidFill>
                  <a:srgbClr val="000090"/>
                </a:solidFill>
              </a:rPr>
              <a:t>data sample ~50x10</a:t>
            </a:r>
            <a:r>
              <a:rPr lang="en-GB" sz="1600" baseline="30000" dirty="0" smtClean="0">
                <a:solidFill>
                  <a:srgbClr val="000090"/>
                </a:solidFill>
              </a:rPr>
              <a:t>6 </a:t>
            </a:r>
            <a:r>
              <a:rPr lang="en-GB" sz="1600" dirty="0" smtClean="0">
                <a:solidFill>
                  <a:srgbClr val="000090"/>
                </a:solidFill>
              </a:rPr>
              <a:t>exclusive events – factor 10 to 100 to previous experiment </a:t>
            </a:r>
            <a:endParaRPr lang="it-IT" sz="1600" dirty="0" smtClean="0">
              <a:solidFill>
                <a:srgbClr val="000090"/>
              </a:solidFill>
              <a:sym typeface="Wingdings"/>
            </a:endParaRPr>
          </a:p>
          <a:p>
            <a:endParaRPr lang="en-GB" sz="1600" dirty="0" smtClean="0">
              <a:solidFill>
                <a:srgbClr val="000090"/>
              </a:solidFill>
            </a:endParaRPr>
          </a:p>
          <a:p>
            <a:r>
              <a:rPr lang="en-GB" sz="1600" dirty="0" smtClean="0">
                <a:solidFill>
                  <a:srgbClr val="FF0000"/>
                </a:solidFill>
              </a:rPr>
              <a:t>Potential illustration – discovery of a new axial-vector meson a</a:t>
            </a:r>
            <a:r>
              <a:rPr lang="en-GB" sz="1600" i="1" baseline="-25000" dirty="0" smtClean="0">
                <a:solidFill>
                  <a:srgbClr val="FF0000"/>
                </a:solidFill>
              </a:rPr>
              <a:t>1</a:t>
            </a:r>
            <a:r>
              <a:rPr lang="en-GB" sz="1600" dirty="0" smtClean="0">
                <a:solidFill>
                  <a:srgbClr val="FF0000"/>
                </a:solidFill>
              </a:rPr>
              <a:t>(1420) in 1</a:t>
            </a:r>
            <a:r>
              <a:rPr lang="en-GB" sz="1600" baseline="30000" dirty="0" smtClean="0">
                <a:solidFill>
                  <a:srgbClr val="FF0000"/>
                </a:solidFill>
              </a:rPr>
              <a:t>++</a:t>
            </a:r>
            <a:r>
              <a:rPr lang="en-GB" sz="1600" dirty="0" smtClean="0">
                <a:solidFill>
                  <a:srgbClr val="FF0000"/>
                </a:solidFill>
              </a:rPr>
              <a:t>0</a:t>
            </a:r>
            <a:r>
              <a:rPr lang="en-GB" sz="1600" baseline="30000" dirty="0" smtClean="0">
                <a:solidFill>
                  <a:srgbClr val="FF0000"/>
                </a:solidFill>
              </a:rPr>
              <a:t>+</a:t>
            </a:r>
            <a:r>
              <a:rPr lang="en-GB" sz="1600" dirty="0" smtClean="0">
                <a:solidFill>
                  <a:srgbClr val="FF0000"/>
                </a:solidFill>
              </a:rPr>
              <a:t> </a:t>
            </a:r>
            <a:r>
              <a:rPr lang="en-GB" sz="1600" i="1" dirty="0" smtClean="0">
                <a:solidFill>
                  <a:srgbClr val="FF0000"/>
                </a:solidFill>
              </a:rPr>
              <a:t>f</a:t>
            </a:r>
            <a:r>
              <a:rPr lang="en-GB" sz="1600" i="1" baseline="-25000" dirty="0" smtClean="0">
                <a:solidFill>
                  <a:srgbClr val="FF0000"/>
                </a:solidFill>
              </a:rPr>
              <a:t>0</a:t>
            </a:r>
            <a:r>
              <a:rPr lang="en-GB" sz="1600" dirty="0" smtClean="0">
                <a:solidFill>
                  <a:srgbClr val="FF0000"/>
                </a:solidFill>
              </a:rPr>
              <a:t>(980)</a:t>
            </a:r>
            <a:r>
              <a:rPr lang="en-GB" sz="1600" i="1" dirty="0" smtClean="0">
                <a:solidFill>
                  <a:srgbClr val="FF0000"/>
                </a:solidFill>
              </a:rPr>
              <a:t>π</a:t>
            </a:r>
            <a:r>
              <a:rPr lang="en-GB" sz="1600" dirty="0" smtClean="0">
                <a:solidFill>
                  <a:srgbClr val="FF0000"/>
                </a:solidFill>
              </a:rPr>
              <a:t> </a:t>
            </a:r>
            <a:r>
              <a:rPr lang="en-GB" sz="1600" i="1" dirty="0" smtClean="0">
                <a:solidFill>
                  <a:srgbClr val="FF0000"/>
                </a:solidFill>
              </a:rPr>
              <a:t>P </a:t>
            </a:r>
            <a:r>
              <a:rPr lang="en-GB" sz="1600" dirty="0" smtClean="0">
                <a:solidFill>
                  <a:srgbClr val="FF0000"/>
                </a:solidFill>
              </a:rPr>
              <a:t>wave (PRL).</a:t>
            </a:r>
            <a:endParaRPr lang="en-GB" sz="1600" i="1" dirty="0" smtClean="0">
              <a:solidFill>
                <a:srgbClr val="FF0000"/>
              </a:solidFill>
            </a:endParaRPr>
          </a:p>
          <a:p>
            <a:endParaRPr lang="en-GB" sz="1600" dirty="0" smtClean="0">
              <a:solidFill>
                <a:srgbClr val="000090"/>
              </a:solidFill>
            </a:endParaRPr>
          </a:p>
          <a:p>
            <a:r>
              <a:rPr lang="en-GB" sz="1600" dirty="0" smtClean="0">
                <a:solidFill>
                  <a:srgbClr val="FF0000"/>
                </a:solidFill>
              </a:rPr>
              <a:t>A lot of work has been invested to develop new methods in order to cope with huge data sample.</a:t>
            </a:r>
          </a:p>
          <a:p>
            <a:endParaRPr lang="en-GB" sz="1600" dirty="0" smtClean="0">
              <a:solidFill>
                <a:srgbClr val="FF0000"/>
              </a:solidFill>
            </a:endParaRPr>
          </a:p>
          <a:p>
            <a:r>
              <a:rPr lang="en-GB" sz="1600" dirty="0" smtClean="0">
                <a:solidFill>
                  <a:srgbClr val="FF0000"/>
                </a:solidFill>
              </a:rPr>
              <a:t>An extensive papers that describes the </a:t>
            </a:r>
            <a:r>
              <a:rPr lang="en-GB" sz="1600" u="sng" dirty="0" smtClean="0">
                <a:solidFill>
                  <a:srgbClr val="FF0000"/>
                </a:solidFill>
              </a:rPr>
              <a:t>PWA</a:t>
            </a:r>
            <a:r>
              <a:rPr lang="en-GB" sz="1600" dirty="0" smtClean="0">
                <a:solidFill>
                  <a:srgbClr val="FF0000"/>
                </a:solidFill>
              </a:rPr>
              <a:t> method and the results from this analysis has recently been published </a:t>
            </a:r>
            <a:r>
              <a:rPr lang="en-GB" sz="1400" dirty="0" smtClean="0">
                <a:solidFill>
                  <a:srgbClr val="000090"/>
                </a:solidFill>
              </a:rPr>
              <a:t>(</a:t>
            </a:r>
            <a:r>
              <a:rPr lang="it-IT" sz="1400" dirty="0" smtClean="0">
                <a:solidFill>
                  <a:srgbClr val="000090"/>
                </a:solidFill>
                <a:hlinkClick r:id="rId3"/>
              </a:rPr>
              <a:t>PRD 95 (2017) 032004</a:t>
            </a:r>
            <a:r>
              <a:rPr lang="en-GB" sz="1400" dirty="0" smtClean="0">
                <a:solidFill>
                  <a:srgbClr val="000090"/>
                </a:solidFill>
              </a:rPr>
              <a:t>, </a:t>
            </a:r>
            <a:r>
              <a:rPr lang="it-IT" sz="1400" dirty="0" smtClean="0">
                <a:solidFill>
                  <a:srgbClr val="000090"/>
                </a:solidFill>
                <a:hlinkClick r:id="rId4"/>
              </a:rPr>
              <a:t>arXiv:1802.05913</a:t>
            </a:r>
            <a:r>
              <a:rPr lang="it-IT" sz="1400" dirty="0" smtClean="0">
                <a:solidFill>
                  <a:srgbClr val="000090"/>
                </a:solidFill>
              </a:rPr>
              <a:t>, sub. PRD</a:t>
            </a:r>
            <a:r>
              <a:rPr lang="it-IT" sz="1600" dirty="0" smtClean="0">
                <a:solidFill>
                  <a:srgbClr val="000090"/>
                </a:solidFill>
              </a:rPr>
              <a:t>)</a:t>
            </a:r>
            <a:r>
              <a:rPr lang="en-GB" sz="1600" dirty="0" smtClean="0">
                <a:solidFill>
                  <a:srgbClr val="000090"/>
                </a:solidFill>
              </a:rPr>
              <a:t>. </a:t>
            </a:r>
            <a:r>
              <a:rPr lang="en-GB" sz="1600" dirty="0" smtClean="0">
                <a:solidFill>
                  <a:srgbClr val="FF0000"/>
                </a:solidFill>
              </a:rPr>
              <a:t>Major step forward in the field: 100 bins in m</a:t>
            </a:r>
            <a:r>
              <a:rPr lang="en-GB" sz="1600" baseline="-25000" dirty="0" smtClean="0">
                <a:solidFill>
                  <a:srgbClr val="FF0000"/>
                </a:solidFill>
              </a:rPr>
              <a:t>3π</a:t>
            </a:r>
            <a:r>
              <a:rPr lang="en-GB" sz="1600" dirty="0" smtClean="0">
                <a:solidFill>
                  <a:srgbClr val="FF0000"/>
                </a:solidFill>
              </a:rPr>
              <a:t> (0.5 to 2.5 GeV</a:t>
            </a:r>
            <a:r>
              <a:rPr lang="en-GB" sz="1600" i="1" dirty="0" smtClean="0">
                <a:solidFill>
                  <a:srgbClr val="FF0000"/>
                </a:solidFill>
              </a:rPr>
              <a:t>/c</a:t>
            </a:r>
            <a:r>
              <a:rPr lang="en-GB" sz="1600" baseline="30000" dirty="0" smtClean="0">
                <a:solidFill>
                  <a:srgbClr val="FF0000"/>
                </a:solidFill>
              </a:rPr>
              <a:t>2)</a:t>
            </a:r>
            <a:r>
              <a:rPr lang="en-GB" sz="1600" dirty="0" smtClean="0">
                <a:solidFill>
                  <a:srgbClr val="FF0000"/>
                </a:solidFill>
              </a:rPr>
              <a:t>  and 11 in  </a:t>
            </a:r>
            <a:r>
              <a:rPr lang="en-GB" sz="1600" i="1" dirty="0" err="1" smtClean="0">
                <a:solidFill>
                  <a:srgbClr val="FF0000"/>
                </a:solidFill>
              </a:rPr>
              <a:t>t</a:t>
            </a:r>
            <a:r>
              <a:rPr lang="en-GB" sz="1600" i="1" dirty="0" smtClean="0">
                <a:solidFill>
                  <a:srgbClr val="FF0000"/>
                </a:solidFill>
              </a:rPr>
              <a:t>’ </a:t>
            </a:r>
            <a:r>
              <a:rPr lang="en-GB" sz="1600" dirty="0" smtClean="0">
                <a:solidFill>
                  <a:srgbClr val="FF0000"/>
                </a:solidFill>
              </a:rPr>
              <a:t>  (0.1 to 1.0 (GeV</a:t>
            </a:r>
            <a:r>
              <a:rPr lang="en-GB" sz="1600" i="1" dirty="0" smtClean="0">
                <a:solidFill>
                  <a:srgbClr val="FF0000"/>
                </a:solidFill>
              </a:rPr>
              <a:t>/c)</a:t>
            </a:r>
            <a:r>
              <a:rPr lang="en-GB" sz="1600" baseline="30000" dirty="0" smtClean="0">
                <a:solidFill>
                  <a:srgbClr val="FF0000"/>
                </a:solidFill>
              </a:rPr>
              <a:t>2</a:t>
            </a:r>
            <a:r>
              <a:rPr lang="en-GB" sz="1600" dirty="0" smtClean="0">
                <a:solidFill>
                  <a:srgbClr val="FF0000"/>
                </a:solidFill>
              </a:rPr>
              <a:t>), 88 waves up to spin 6.</a:t>
            </a:r>
          </a:p>
          <a:p>
            <a:endParaRPr lang="en-GB" sz="1600" dirty="0" smtClean="0">
              <a:solidFill>
                <a:srgbClr val="000090"/>
              </a:solidFill>
            </a:endParaRPr>
          </a:p>
          <a:p>
            <a:r>
              <a:rPr lang="en-GB" sz="900" dirty="0" smtClean="0">
                <a:solidFill>
                  <a:srgbClr val="000090"/>
                </a:solidFill>
              </a:rPr>
              <a:t>Analysis steps: </a:t>
            </a:r>
          </a:p>
          <a:p>
            <a:r>
              <a:rPr lang="en-GB" sz="900" dirty="0" smtClean="0">
                <a:solidFill>
                  <a:srgbClr val="000090"/>
                </a:solidFill>
              </a:rPr>
              <a:t>1. p-</a:t>
            </a:r>
            <a:r>
              <a:rPr lang="en-GB" sz="900" dirty="0" err="1" smtClean="0">
                <a:solidFill>
                  <a:srgbClr val="000090"/>
                </a:solidFill>
              </a:rPr>
              <a:t>w</a:t>
            </a:r>
            <a:r>
              <a:rPr lang="en-GB" sz="900" dirty="0" smtClean="0">
                <a:solidFill>
                  <a:srgbClr val="000090"/>
                </a:solidFill>
              </a:rPr>
              <a:t> decomposition: 88x88 spin-density matrix for each </a:t>
            </a:r>
            <a:r>
              <a:rPr lang="en-GB" sz="900" i="1" dirty="0" err="1" smtClean="0">
                <a:solidFill>
                  <a:srgbClr val="000090"/>
                </a:solidFill>
              </a:rPr>
              <a:t>t</a:t>
            </a:r>
            <a:r>
              <a:rPr lang="en-GB" sz="900" i="1" dirty="0" smtClean="0">
                <a:solidFill>
                  <a:srgbClr val="000090"/>
                </a:solidFill>
              </a:rPr>
              <a:t>’ </a:t>
            </a:r>
            <a:r>
              <a:rPr lang="en-GB" sz="900" dirty="0" smtClean="0">
                <a:solidFill>
                  <a:srgbClr val="000090"/>
                </a:solidFill>
              </a:rPr>
              <a:t> (</a:t>
            </a:r>
            <a:r>
              <a:rPr lang="en-GB" sz="900" dirty="0" err="1" smtClean="0">
                <a:solidFill>
                  <a:srgbClr val="000090"/>
                </a:solidFill>
              </a:rPr>
              <a:t>f.-m</a:t>
            </a:r>
            <a:r>
              <a:rPr lang="en-GB" sz="900" dirty="0" smtClean="0">
                <a:solidFill>
                  <a:srgbClr val="000090"/>
                </a:solidFill>
              </a:rPr>
              <a:t>. transfer squared)  and </a:t>
            </a:r>
            <a:r>
              <a:rPr lang="en-GB" sz="900" i="1" dirty="0" smtClean="0">
                <a:solidFill>
                  <a:srgbClr val="000090"/>
                </a:solidFill>
              </a:rPr>
              <a:t>m</a:t>
            </a:r>
            <a:r>
              <a:rPr lang="en-GB" sz="900" i="1" baseline="-25000" dirty="0" smtClean="0">
                <a:solidFill>
                  <a:srgbClr val="000090"/>
                </a:solidFill>
              </a:rPr>
              <a:t>3π </a:t>
            </a:r>
            <a:r>
              <a:rPr lang="en-GB" sz="900" i="1" dirty="0" smtClean="0">
                <a:solidFill>
                  <a:srgbClr val="000090"/>
                </a:solidFill>
              </a:rPr>
              <a:t> </a:t>
            </a:r>
            <a:r>
              <a:rPr lang="en-GB" sz="900" dirty="0" smtClean="0">
                <a:solidFill>
                  <a:srgbClr val="000090"/>
                </a:solidFill>
              </a:rPr>
              <a:t>bin (mass-independent fit)</a:t>
            </a:r>
          </a:p>
          <a:p>
            <a:r>
              <a:rPr lang="en-GB" sz="900" dirty="0" smtClean="0">
                <a:solidFill>
                  <a:srgbClr val="000090"/>
                </a:solidFill>
              </a:rPr>
              <a:t>2. For selected wave set (14 waves, 60% of total intensity) fit of the spin-density matrix by a resonance models (B.-W. + coherent non-resonant term)    </a:t>
            </a:r>
          </a:p>
        </p:txBody>
      </p:sp>
      <p:pic>
        <p:nvPicPr>
          <p:cNvPr id="8" name="Immagine 7"/>
          <p:cNvPicPr>
            <a:picLocks noChangeAspect="1"/>
          </p:cNvPicPr>
          <p:nvPr/>
        </p:nvPicPr>
        <p:blipFill>
          <a:blip r:embed="rId5"/>
          <a:stretch>
            <a:fillRect/>
          </a:stretch>
        </p:blipFill>
        <p:spPr>
          <a:xfrm>
            <a:off x="0" y="3962400"/>
            <a:ext cx="3733799" cy="156658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7620000" cy="563562"/>
          </a:xfrm>
        </p:spPr>
        <p:txBody>
          <a:bodyPr>
            <a:noAutofit/>
          </a:bodyPr>
          <a:lstStyle/>
          <a:p>
            <a:r>
              <a:rPr lang="en-GB" sz="2400" dirty="0" smtClean="0">
                <a:solidFill>
                  <a:srgbClr val="000090"/>
                </a:solidFill>
              </a:rPr>
              <a:t>(SI)DIS longitudinal/transverse </a:t>
            </a:r>
            <a:endParaRPr lang="en-GB" sz="24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7</a:t>
            </a:fld>
            <a:endParaRPr lang="it-IT" dirty="0"/>
          </a:p>
        </p:txBody>
      </p:sp>
      <p:sp>
        <p:nvSpPr>
          <p:cNvPr id="9" name="CasellaDiTesto 8"/>
          <p:cNvSpPr txBox="1"/>
          <p:nvPr/>
        </p:nvSpPr>
        <p:spPr>
          <a:xfrm>
            <a:off x="3886200" y="1066800"/>
            <a:ext cx="5105400" cy="2800766"/>
          </a:xfrm>
          <a:prstGeom prst="rect">
            <a:avLst/>
          </a:prstGeom>
          <a:noFill/>
        </p:spPr>
        <p:txBody>
          <a:bodyPr wrap="square" rtlCol="0">
            <a:spAutoFit/>
          </a:bodyPr>
          <a:lstStyle/>
          <a:p>
            <a:pPr>
              <a:buFontTx/>
              <a:buChar char="-"/>
            </a:pPr>
            <a:r>
              <a:rPr lang="en-GB" sz="1600" i="1" dirty="0" smtClean="0">
                <a:solidFill>
                  <a:srgbClr val="000090"/>
                </a:solidFill>
              </a:rPr>
              <a:t> g</a:t>
            </a:r>
            <a:r>
              <a:rPr lang="en-GB" sz="1600" i="1" baseline="-25000" dirty="0" smtClean="0">
                <a:solidFill>
                  <a:srgbClr val="000090"/>
                </a:solidFill>
              </a:rPr>
              <a:t>1</a:t>
            </a:r>
            <a:r>
              <a:rPr lang="en-GB" sz="1600" i="1" baseline="30000" dirty="0" smtClean="0">
                <a:solidFill>
                  <a:srgbClr val="000090"/>
                </a:solidFill>
              </a:rPr>
              <a:t>d</a:t>
            </a:r>
            <a:r>
              <a:rPr lang="en-GB" sz="1600" dirty="0" smtClean="0">
                <a:solidFill>
                  <a:srgbClr val="000090"/>
                </a:solidFill>
              </a:rPr>
              <a:t>  ( </a:t>
            </a:r>
            <a:r>
              <a:rPr lang="it-IT" sz="1600" dirty="0" smtClean="0">
                <a:hlinkClick r:id="rId2"/>
              </a:rPr>
              <a:t>PLB 769 (2017) 034</a:t>
            </a:r>
            <a:r>
              <a:rPr lang="it-IT" sz="1600" dirty="0" smtClean="0"/>
              <a:t>, </a:t>
            </a:r>
            <a:r>
              <a:rPr lang="en-GB" sz="1600" dirty="0" smtClean="0">
                <a:solidFill>
                  <a:srgbClr val="000090"/>
                </a:solidFill>
              </a:rPr>
              <a:t>together with the results on the proton spin structure function </a:t>
            </a:r>
            <a:r>
              <a:rPr lang="en-GB" sz="1600" i="1" dirty="0" smtClean="0">
                <a:solidFill>
                  <a:srgbClr val="000090"/>
                </a:solidFill>
              </a:rPr>
              <a:t>g</a:t>
            </a:r>
            <a:r>
              <a:rPr lang="en-GB" sz="1600" i="1" baseline="30000" dirty="0" smtClean="0">
                <a:solidFill>
                  <a:srgbClr val="000090"/>
                </a:solidFill>
              </a:rPr>
              <a:t>p</a:t>
            </a:r>
            <a:r>
              <a:rPr lang="en-GB" sz="1600" i="1" baseline="-25000" dirty="0" smtClean="0">
                <a:solidFill>
                  <a:srgbClr val="000090"/>
                </a:solidFill>
              </a:rPr>
              <a:t>1</a:t>
            </a:r>
            <a:r>
              <a:rPr lang="en-GB" sz="1600" i="1" dirty="0" smtClean="0">
                <a:solidFill>
                  <a:srgbClr val="000090"/>
                </a:solidFill>
              </a:rPr>
              <a:t> </a:t>
            </a:r>
            <a:r>
              <a:rPr lang="en-GB" sz="1600" dirty="0" smtClean="0">
                <a:solidFill>
                  <a:srgbClr val="000090"/>
                </a:solidFill>
              </a:rPr>
              <a:t>, this results  constitute the COMPASS legacy on the measurements of </a:t>
            </a:r>
            <a:r>
              <a:rPr lang="en-GB" sz="1600" i="1" dirty="0" smtClean="0">
                <a:solidFill>
                  <a:srgbClr val="000090"/>
                </a:solidFill>
              </a:rPr>
              <a:t>g</a:t>
            </a:r>
            <a:r>
              <a:rPr lang="en-GB" sz="1600" i="1" baseline="-25000" dirty="0" smtClean="0">
                <a:solidFill>
                  <a:srgbClr val="000090"/>
                </a:solidFill>
              </a:rPr>
              <a:t>1</a:t>
            </a:r>
            <a:r>
              <a:rPr lang="en-GB" sz="1600" i="1" dirty="0" smtClean="0">
                <a:solidFill>
                  <a:srgbClr val="000090"/>
                </a:solidFill>
              </a:rPr>
              <a:t> </a:t>
            </a:r>
            <a:r>
              <a:rPr lang="en-GB" sz="1600" dirty="0" smtClean="0">
                <a:solidFill>
                  <a:srgbClr val="000090"/>
                </a:solidFill>
              </a:rPr>
              <a:t>structure function.</a:t>
            </a:r>
          </a:p>
          <a:p>
            <a:pPr>
              <a:buFontTx/>
              <a:buChar char="-"/>
            </a:pPr>
            <a:r>
              <a:rPr lang="en-GB" sz="1600" u="sng" dirty="0" smtClean="0">
                <a:solidFill>
                  <a:srgbClr val="000090"/>
                </a:solidFill>
              </a:rPr>
              <a:t> </a:t>
            </a:r>
            <a:r>
              <a:rPr lang="en-GB" sz="1600" u="sng" dirty="0" err="1" smtClean="0">
                <a:solidFill>
                  <a:srgbClr val="000090"/>
                </a:solidFill>
              </a:rPr>
              <a:t>Δ</a:t>
            </a:r>
            <a:r>
              <a:rPr lang="en-GB" sz="1600" i="1" dirty="0" err="1" smtClean="0">
                <a:solidFill>
                  <a:srgbClr val="000090"/>
                </a:solidFill>
              </a:rPr>
              <a:t>g/</a:t>
            </a:r>
            <a:r>
              <a:rPr lang="en-GB" sz="1600" dirty="0" err="1" smtClean="0">
                <a:solidFill>
                  <a:srgbClr val="000090"/>
                </a:solidFill>
              </a:rPr>
              <a:t>g</a:t>
            </a:r>
            <a:r>
              <a:rPr lang="en-GB" sz="1600" u="sng" dirty="0" smtClean="0">
                <a:solidFill>
                  <a:srgbClr val="000090"/>
                </a:solidFill>
              </a:rPr>
              <a:t>  final result</a:t>
            </a:r>
            <a:r>
              <a:rPr lang="en-GB" sz="1600" i="1" u="sng" dirty="0" smtClean="0">
                <a:solidFill>
                  <a:srgbClr val="000090"/>
                </a:solidFill>
              </a:rPr>
              <a:t> </a:t>
            </a:r>
            <a:r>
              <a:rPr lang="it-IT" sz="1600" dirty="0" smtClean="0">
                <a:hlinkClick r:id="rId3"/>
              </a:rPr>
              <a:t>PJC 77 (2017) 209</a:t>
            </a:r>
            <a:r>
              <a:rPr lang="en-GB" sz="1600" u="sng" dirty="0" smtClean="0">
                <a:solidFill>
                  <a:srgbClr val="000090"/>
                </a:solidFill>
              </a:rPr>
              <a:t> </a:t>
            </a:r>
            <a:endParaRPr lang="en-GB" sz="1600" u="sng" dirty="0" smtClean="0">
              <a:solidFill>
                <a:srgbClr val="000090"/>
              </a:solidFill>
            </a:endParaRPr>
          </a:p>
          <a:p>
            <a:pPr>
              <a:buFontTx/>
              <a:buChar char="-"/>
            </a:pPr>
            <a:r>
              <a:rPr lang="en-GB" sz="1600" u="sng" dirty="0" smtClean="0">
                <a:solidFill>
                  <a:srgbClr val="000090"/>
                </a:solidFill>
              </a:rPr>
              <a:t> </a:t>
            </a:r>
            <a:r>
              <a:rPr lang="en-GB" sz="1600" dirty="0" smtClean="0">
                <a:solidFill>
                  <a:srgbClr val="000090"/>
                </a:solidFill>
              </a:rPr>
              <a:t>Charged </a:t>
            </a:r>
            <a:r>
              <a:rPr lang="en-GB" sz="1600" dirty="0" err="1" smtClean="0">
                <a:solidFill>
                  <a:srgbClr val="000090"/>
                </a:solidFill>
              </a:rPr>
              <a:t>kaon</a:t>
            </a:r>
            <a:r>
              <a:rPr lang="en-GB" sz="1600" dirty="0" smtClean="0">
                <a:solidFill>
                  <a:srgbClr val="000090"/>
                </a:solidFill>
              </a:rPr>
              <a:t> multiplicities (2006 160 GeV </a:t>
            </a:r>
            <a:r>
              <a:rPr lang="en-GB" sz="1600" baseline="30000" dirty="0" smtClean="0">
                <a:solidFill>
                  <a:srgbClr val="000090"/>
                </a:solidFill>
              </a:rPr>
              <a:t>6</a:t>
            </a:r>
            <a:r>
              <a:rPr lang="en-GB" sz="1600" dirty="0" smtClean="0">
                <a:solidFill>
                  <a:srgbClr val="000090"/>
                </a:solidFill>
              </a:rPr>
              <a:t>LiD) – published in </a:t>
            </a:r>
            <a:r>
              <a:rPr lang="it-IT" sz="1600" dirty="0" smtClean="0">
                <a:hlinkClick r:id="rId4"/>
              </a:rPr>
              <a:t>PLB 767 (2017) 133</a:t>
            </a:r>
            <a:r>
              <a:rPr lang="en-GB" sz="1600" dirty="0" smtClean="0">
                <a:solidFill>
                  <a:srgbClr val="000090"/>
                </a:solidFill>
              </a:rPr>
              <a:t> </a:t>
            </a:r>
            <a:endParaRPr lang="en-GB" sz="1600" dirty="0" smtClean="0">
              <a:solidFill>
                <a:srgbClr val="000090"/>
              </a:solidFill>
            </a:endParaRPr>
          </a:p>
          <a:p>
            <a:pPr>
              <a:buFontTx/>
              <a:buChar char="-"/>
            </a:pPr>
            <a:r>
              <a:rPr lang="en-GB" sz="1600" u="sng" dirty="0" smtClean="0">
                <a:solidFill>
                  <a:srgbClr val="000090"/>
                </a:solidFill>
              </a:rPr>
              <a:t> </a:t>
            </a:r>
            <a:r>
              <a:rPr lang="en-GB" sz="1600" dirty="0" smtClean="0">
                <a:solidFill>
                  <a:srgbClr val="000090"/>
                </a:solidFill>
              </a:rPr>
              <a:t>Recently </a:t>
            </a:r>
            <a:r>
              <a:rPr lang="en-GB" sz="1600" dirty="0" smtClean="0">
                <a:solidFill>
                  <a:srgbClr val="000090"/>
                </a:solidFill>
              </a:rPr>
              <a:t>new results were produced on the </a:t>
            </a:r>
            <a:r>
              <a:rPr lang="en-GB" sz="1600" dirty="0" err="1" smtClean="0">
                <a:solidFill>
                  <a:srgbClr val="000090"/>
                </a:solidFill>
              </a:rPr>
              <a:t>kaon</a:t>
            </a:r>
            <a:r>
              <a:rPr lang="en-GB" sz="1600" dirty="0" smtClean="0">
                <a:solidFill>
                  <a:srgbClr val="000090"/>
                </a:solidFill>
              </a:rPr>
              <a:t> multiplicity ratio K</a:t>
            </a:r>
            <a:r>
              <a:rPr lang="en-GB" sz="1600" baseline="30000" dirty="0" smtClean="0">
                <a:solidFill>
                  <a:srgbClr val="000090"/>
                </a:solidFill>
              </a:rPr>
              <a:t>+</a:t>
            </a:r>
            <a:r>
              <a:rPr lang="en-GB" sz="1600" dirty="0" smtClean="0">
                <a:solidFill>
                  <a:srgbClr val="000090"/>
                </a:solidFill>
              </a:rPr>
              <a:t>/K</a:t>
            </a:r>
            <a:r>
              <a:rPr lang="en-GB" sz="1600" baseline="30000" dirty="0" smtClean="0">
                <a:solidFill>
                  <a:srgbClr val="000090"/>
                </a:solidFill>
              </a:rPr>
              <a:t>-</a:t>
            </a:r>
            <a:r>
              <a:rPr lang="en-GB" sz="1600" dirty="0" smtClean="0">
                <a:solidFill>
                  <a:srgbClr val="000090"/>
                </a:solidFill>
              </a:rPr>
              <a:t>, at high  </a:t>
            </a:r>
            <a:r>
              <a:rPr lang="en-GB" sz="1600" dirty="0" err="1" smtClean="0">
                <a:solidFill>
                  <a:srgbClr val="000090"/>
                </a:solidFill>
              </a:rPr>
              <a:t>z</a:t>
            </a:r>
            <a:r>
              <a:rPr lang="en-GB" sz="1600" dirty="0" smtClean="0">
                <a:solidFill>
                  <a:srgbClr val="000090"/>
                </a:solidFill>
              </a:rPr>
              <a:t>, 0.75 &lt; </a:t>
            </a:r>
            <a:r>
              <a:rPr lang="en-GB" sz="1600" dirty="0" err="1" smtClean="0">
                <a:solidFill>
                  <a:srgbClr val="000090"/>
                </a:solidFill>
              </a:rPr>
              <a:t>z</a:t>
            </a:r>
            <a:r>
              <a:rPr lang="en-GB" sz="1600" dirty="0" smtClean="0">
                <a:solidFill>
                  <a:srgbClr val="000090"/>
                </a:solidFill>
              </a:rPr>
              <a:t> &lt; 1 (</a:t>
            </a:r>
            <a:r>
              <a:rPr lang="it-IT" sz="1600" dirty="0" smtClean="0">
                <a:solidFill>
                  <a:srgbClr val="000090"/>
                </a:solidFill>
                <a:hlinkClick r:id="rId5"/>
              </a:rPr>
              <a:t>hep-ex/1802.00584</a:t>
            </a:r>
            <a:r>
              <a:rPr lang="it-IT" sz="1600" dirty="0" smtClean="0">
                <a:solidFill>
                  <a:srgbClr val="000090"/>
                </a:solidFill>
              </a:rPr>
              <a:t>, sub. PLB)</a:t>
            </a:r>
            <a:endParaRPr lang="en-GB" sz="1600" u="sng" dirty="0" smtClean="0">
              <a:solidFill>
                <a:srgbClr val="000090"/>
              </a:solidFill>
            </a:endParaRPr>
          </a:p>
          <a:p>
            <a:r>
              <a:rPr lang="en-GB" sz="1600" dirty="0" smtClean="0">
                <a:solidFill>
                  <a:srgbClr val="000090"/>
                </a:solidFill>
              </a:rPr>
              <a:t> </a:t>
            </a:r>
          </a:p>
        </p:txBody>
      </p:sp>
      <p:pic>
        <p:nvPicPr>
          <p:cNvPr id="11" name="Picture 9" descr="Picture1.pn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914399"/>
            <a:ext cx="3733801" cy="265775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 name="Immagine 9"/>
          <p:cNvPicPr>
            <a:picLocks noChangeAspect="1"/>
          </p:cNvPicPr>
          <p:nvPr/>
        </p:nvPicPr>
        <p:blipFill>
          <a:blip r:embed="rId7"/>
          <a:stretch>
            <a:fillRect/>
          </a:stretch>
        </p:blipFill>
        <p:spPr>
          <a:xfrm>
            <a:off x="2514600" y="3886200"/>
            <a:ext cx="2398773" cy="2393442"/>
          </a:xfrm>
          <a:prstGeom prst="rect">
            <a:avLst/>
          </a:prstGeom>
        </p:spPr>
      </p:pic>
      <p:pic>
        <p:nvPicPr>
          <p:cNvPr id="14" name="Immagine 13"/>
          <p:cNvPicPr>
            <a:picLocks noChangeAspect="1"/>
          </p:cNvPicPr>
          <p:nvPr/>
        </p:nvPicPr>
        <p:blipFill>
          <a:blip r:embed="rId8"/>
          <a:stretch>
            <a:fillRect/>
          </a:stretch>
        </p:blipFill>
        <p:spPr>
          <a:xfrm>
            <a:off x="1" y="3581400"/>
            <a:ext cx="2254202" cy="1590499"/>
          </a:xfrm>
          <a:prstGeom prst="rect">
            <a:avLst/>
          </a:prstGeom>
        </p:spPr>
      </p:pic>
      <p:pic>
        <p:nvPicPr>
          <p:cNvPr id="15" name="Immagine 14"/>
          <p:cNvPicPr>
            <a:picLocks noChangeAspect="1"/>
          </p:cNvPicPr>
          <p:nvPr/>
        </p:nvPicPr>
        <p:blipFill>
          <a:blip r:embed="rId9"/>
          <a:stretch>
            <a:fillRect/>
          </a:stretch>
        </p:blipFill>
        <p:spPr>
          <a:xfrm>
            <a:off x="0" y="5029200"/>
            <a:ext cx="2232876" cy="1447800"/>
          </a:xfrm>
          <a:prstGeom prst="rect">
            <a:avLst/>
          </a:prstGeom>
        </p:spPr>
      </p:pic>
      <p:pic>
        <p:nvPicPr>
          <p:cNvPr id="16" name="Immagine 15"/>
          <p:cNvPicPr>
            <a:picLocks noChangeAspect="1"/>
          </p:cNvPicPr>
          <p:nvPr/>
        </p:nvPicPr>
        <p:blipFill>
          <a:blip r:embed="rId10"/>
          <a:stretch>
            <a:fillRect/>
          </a:stretch>
        </p:blipFill>
        <p:spPr>
          <a:xfrm>
            <a:off x="4800600" y="4038600"/>
            <a:ext cx="3810000" cy="212034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7620000" cy="762000"/>
          </a:xfrm>
        </p:spPr>
        <p:txBody>
          <a:bodyPr>
            <a:noAutofit/>
          </a:bodyPr>
          <a:lstStyle/>
          <a:p>
            <a:r>
              <a:rPr lang="en-GB" sz="2800" dirty="0" smtClean="0">
                <a:solidFill>
                  <a:srgbClr val="000090"/>
                </a:solidFill>
              </a:rPr>
              <a:t>GPD 2012 results </a:t>
            </a:r>
            <a:br>
              <a:rPr lang="en-GB" sz="2800" dirty="0" smtClean="0">
                <a:solidFill>
                  <a:srgbClr val="000090"/>
                </a:solidFill>
              </a:rPr>
            </a:br>
            <a:r>
              <a:rPr lang="en-GB" sz="2400" dirty="0" smtClean="0">
                <a:solidFill>
                  <a:srgbClr val="000090"/>
                </a:solidFill>
              </a:rPr>
              <a:t>(first DVCS results were</a:t>
            </a:r>
            <a:r>
              <a:rPr lang="en-GB" sz="2400" dirty="0" smtClean="0">
                <a:solidFill>
                  <a:srgbClr val="000090"/>
                </a:solidFill>
              </a:rPr>
              <a:t> </a:t>
            </a:r>
            <a:r>
              <a:rPr lang="en-GB" sz="2400" dirty="0" smtClean="0">
                <a:solidFill>
                  <a:srgbClr val="000090"/>
                </a:solidFill>
              </a:rPr>
              <a:t>published this</a:t>
            </a:r>
            <a:r>
              <a:rPr lang="en-GB" sz="2400" dirty="0" smtClean="0">
                <a:solidFill>
                  <a:srgbClr val="000090"/>
                </a:solidFill>
              </a:rPr>
              <a:t> </a:t>
            </a:r>
            <a:r>
              <a:rPr lang="en-GB" sz="2400" dirty="0" smtClean="0">
                <a:solidFill>
                  <a:srgbClr val="000090"/>
                </a:solidFill>
              </a:rPr>
              <a:t>year)</a:t>
            </a:r>
            <a:endParaRPr lang="en-GB" sz="2400" dirty="0">
              <a:solidFill>
                <a:srgbClr val="000090"/>
              </a:solidFill>
            </a:endParaRPr>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8</a:t>
            </a:fld>
            <a:endParaRPr lang="it-IT" dirty="0"/>
          </a:p>
        </p:txBody>
      </p:sp>
      <p:pic>
        <p:nvPicPr>
          <p:cNvPr id="11" name="Immagine 10" descr="NdH_4Oleg_ter.png"/>
          <p:cNvPicPr>
            <a:picLocks noChangeAspect="1"/>
          </p:cNvPicPr>
          <p:nvPr/>
        </p:nvPicPr>
        <p:blipFill>
          <a:blip r:embed="rId2"/>
          <a:stretch>
            <a:fillRect/>
          </a:stretch>
        </p:blipFill>
        <p:spPr>
          <a:xfrm>
            <a:off x="0" y="933530"/>
            <a:ext cx="3738886" cy="2800270"/>
          </a:xfrm>
          <a:prstGeom prst="rect">
            <a:avLst/>
          </a:prstGeom>
        </p:spPr>
      </p:pic>
      <p:pic>
        <p:nvPicPr>
          <p:cNvPr id="9" name="Immagine 8"/>
          <p:cNvPicPr>
            <a:picLocks noChangeAspect="1"/>
          </p:cNvPicPr>
          <p:nvPr/>
        </p:nvPicPr>
        <p:blipFill>
          <a:blip r:embed="rId3"/>
          <a:stretch>
            <a:fillRect/>
          </a:stretch>
        </p:blipFill>
        <p:spPr>
          <a:xfrm>
            <a:off x="6803077" y="1143000"/>
            <a:ext cx="2340923" cy="1447800"/>
          </a:xfrm>
          <a:prstGeom prst="rect">
            <a:avLst/>
          </a:prstGeom>
        </p:spPr>
      </p:pic>
      <p:sp>
        <p:nvSpPr>
          <p:cNvPr id="13" name="Rettangolo 12"/>
          <p:cNvSpPr/>
          <p:nvPr/>
        </p:nvSpPr>
        <p:spPr>
          <a:xfrm>
            <a:off x="304800" y="6019800"/>
            <a:ext cx="3730784" cy="369332"/>
          </a:xfrm>
          <a:prstGeom prst="rect">
            <a:avLst/>
          </a:prstGeom>
        </p:spPr>
        <p:txBody>
          <a:bodyPr wrap="none">
            <a:spAutoFit/>
          </a:bodyPr>
          <a:lstStyle/>
          <a:p>
            <a:r>
              <a:rPr lang="it-IT" sz="1800" dirty="0" err="1" smtClean="0">
                <a:solidFill>
                  <a:srgbClr val="000090"/>
                </a:solidFill>
              </a:rPr>
              <a:t>Ref</a:t>
            </a:r>
            <a:r>
              <a:rPr lang="it-IT" sz="1800" dirty="0" smtClean="0">
                <a:solidFill>
                  <a:srgbClr val="000090"/>
                </a:solidFill>
              </a:rPr>
              <a:t>: </a:t>
            </a:r>
            <a:r>
              <a:rPr lang="it-IT" sz="1800" dirty="0" smtClean="0">
                <a:hlinkClick r:id="rId4"/>
              </a:rPr>
              <a:t>hep-ex/1802.02739</a:t>
            </a:r>
            <a:r>
              <a:rPr lang="it-IT" sz="1800" dirty="0" smtClean="0"/>
              <a:t>, sub. PRL</a:t>
            </a:r>
            <a:endParaRPr lang="en-GB" sz="1800" dirty="0">
              <a:solidFill>
                <a:srgbClr val="000090"/>
              </a:solidFill>
            </a:endParaRPr>
          </a:p>
        </p:txBody>
      </p:sp>
      <p:pic>
        <p:nvPicPr>
          <p:cNvPr id="14" name="Immagine 13"/>
          <p:cNvPicPr>
            <a:picLocks noChangeAspect="1"/>
          </p:cNvPicPr>
          <p:nvPr/>
        </p:nvPicPr>
        <p:blipFill>
          <a:blip r:embed="rId5"/>
          <a:stretch>
            <a:fillRect/>
          </a:stretch>
        </p:blipFill>
        <p:spPr>
          <a:xfrm>
            <a:off x="3733800" y="990600"/>
            <a:ext cx="3048000" cy="2000612"/>
          </a:xfrm>
          <a:prstGeom prst="rect">
            <a:avLst/>
          </a:prstGeom>
        </p:spPr>
      </p:pic>
      <p:pic>
        <p:nvPicPr>
          <p:cNvPr id="16" name="Immagine 15"/>
          <p:cNvPicPr>
            <a:picLocks noChangeAspect="1"/>
          </p:cNvPicPr>
          <p:nvPr/>
        </p:nvPicPr>
        <p:blipFill>
          <a:blip r:embed="rId6"/>
          <a:stretch>
            <a:fillRect/>
          </a:stretch>
        </p:blipFill>
        <p:spPr>
          <a:xfrm>
            <a:off x="533400" y="5029200"/>
            <a:ext cx="2768600" cy="1003300"/>
          </a:xfrm>
          <a:prstGeom prst="rect">
            <a:avLst/>
          </a:prstGeom>
        </p:spPr>
      </p:pic>
      <p:pic>
        <p:nvPicPr>
          <p:cNvPr id="17" name="Immagine 16"/>
          <p:cNvPicPr>
            <a:picLocks noChangeAspect="1"/>
          </p:cNvPicPr>
          <p:nvPr/>
        </p:nvPicPr>
        <p:blipFill>
          <a:blip r:embed="rId7"/>
          <a:stretch>
            <a:fillRect/>
          </a:stretch>
        </p:blipFill>
        <p:spPr>
          <a:xfrm>
            <a:off x="4572000" y="3012078"/>
            <a:ext cx="4178300" cy="3265896"/>
          </a:xfrm>
          <a:prstGeom prst="rect">
            <a:avLst/>
          </a:prstGeom>
        </p:spPr>
      </p:pic>
      <p:pic>
        <p:nvPicPr>
          <p:cNvPr id="18" name="Immagine 17"/>
          <p:cNvPicPr>
            <a:picLocks noChangeAspect="1"/>
          </p:cNvPicPr>
          <p:nvPr/>
        </p:nvPicPr>
        <p:blipFill>
          <a:blip r:embed="rId8"/>
          <a:stretch>
            <a:fillRect/>
          </a:stretch>
        </p:blipFill>
        <p:spPr>
          <a:xfrm>
            <a:off x="838200" y="3780647"/>
            <a:ext cx="1981200" cy="137219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219200" y="0"/>
            <a:ext cx="6934200" cy="762000"/>
          </a:xfrm>
        </p:spPr>
        <p:txBody>
          <a:bodyPr>
            <a:noAutofit/>
          </a:bodyPr>
          <a:lstStyle/>
          <a:p>
            <a:r>
              <a:rPr lang="en-GB" sz="2400" dirty="0" smtClean="0">
                <a:solidFill>
                  <a:srgbClr val="000090"/>
                </a:solidFill>
              </a:rPr>
              <a:t>COMPASS Drell-Yan Run 2015 results I</a:t>
            </a:r>
            <a:br>
              <a:rPr lang="en-GB" sz="2400" dirty="0" smtClean="0">
                <a:solidFill>
                  <a:srgbClr val="000090"/>
                </a:solidFill>
              </a:rPr>
            </a:br>
            <a:r>
              <a:rPr lang="en-GB" sz="2000" dirty="0" smtClean="0">
                <a:solidFill>
                  <a:srgbClr val="FF0000"/>
                </a:solidFill>
              </a:rPr>
              <a:t>First ever polarised Drell-Yan data </a:t>
            </a:r>
            <a:endParaRPr lang="en-GB" sz="2000" dirty="0"/>
          </a:p>
        </p:txBody>
      </p:sp>
      <p:sp>
        <p:nvSpPr>
          <p:cNvPr id="3" name="Segnaposto data 2"/>
          <p:cNvSpPr>
            <a:spLocks noGrp="1"/>
          </p:cNvSpPr>
          <p:nvPr>
            <p:ph type="dt" sz="half" idx="10"/>
          </p:nvPr>
        </p:nvSpPr>
        <p:spPr/>
        <p:txBody>
          <a:bodyPr/>
          <a:lstStyle/>
          <a:p>
            <a:pPr>
              <a:defRPr/>
            </a:pPr>
            <a:fld id="{60D6A253-3FE1-9645-8D13-07697192231F}" type="datetime1">
              <a:rPr lang="it-IT" smtClean="0"/>
              <a:pPr>
                <a:defRPr/>
              </a:pPr>
              <a:t>9-07-2018</a:t>
            </a:fld>
            <a:endParaRPr lang="it-IT" dirty="0"/>
          </a:p>
        </p:txBody>
      </p:sp>
      <p:sp>
        <p:nvSpPr>
          <p:cNvPr id="4" name="Segnaposto piè di pagina 3"/>
          <p:cNvSpPr>
            <a:spLocks noGrp="1"/>
          </p:cNvSpPr>
          <p:nvPr>
            <p:ph type="ftr" sz="quarter" idx="11"/>
          </p:nvPr>
        </p:nvSpPr>
        <p:spPr>
          <a:xfrm>
            <a:off x="3200400" y="6492875"/>
            <a:ext cx="2895600" cy="365125"/>
          </a:xfrm>
        </p:spPr>
        <p:txBody>
          <a:bodyPr/>
          <a:lstStyle/>
          <a:p>
            <a:pPr>
              <a:defRPr/>
            </a:pPr>
            <a:r>
              <a:rPr lang="it-IT" smtClean="0"/>
              <a:t>Oleg Denisov</a:t>
            </a:r>
            <a:endParaRPr lang="it-IT"/>
          </a:p>
        </p:txBody>
      </p:sp>
      <p:sp>
        <p:nvSpPr>
          <p:cNvPr id="5" name="Segnaposto numero diapositiva 4"/>
          <p:cNvSpPr>
            <a:spLocks noGrp="1"/>
          </p:cNvSpPr>
          <p:nvPr>
            <p:ph type="sldNum" sz="quarter" idx="12"/>
          </p:nvPr>
        </p:nvSpPr>
        <p:spPr/>
        <p:txBody>
          <a:bodyPr/>
          <a:lstStyle/>
          <a:p>
            <a:pPr>
              <a:defRPr/>
            </a:pPr>
            <a:fld id="{BB922CDF-68A7-BB49-A4E6-D21B1AA92255}" type="slidenum">
              <a:rPr lang="it-IT" smtClean="0"/>
              <a:pPr>
                <a:defRPr/>
              </a:pPr>
              <a:t>9</a:t>
            </a:fld>
            <a:endParaRPr lang="it-IT" dirty="0"/>
          </a:p>
        </p:txBody>
      </p:sp>
      <p:pic>
        <p:nvPicPr>
          <p:cNvPr id="10" name="Immagine 9" descr="_MG_8755.JPG"/>
          <p:cNvPicPr>
            <a:picLocks noChangeAspect="1"/>
          </p:cNvPicPr>
          <p:nvPr/>
        </p:nvPicPr>
        <p:blipFill>
          <a:blip r:embed="rId2"/>
          <a:stretch>
            <a:fillRect/>
          </a:stretch>
        </p:blipFill>
        <p:spPr>
          <a:xfrm>
            <a:off x="0" y="914400"/>
            <a:ext cx="3886202" cy="2590800"/>
          </a:xfrm>
          <a:prstGeom prst="rect">
            <a:avLst/>
          </a:prstGeom>
        </p:spPr>
      </p:pic>
      <p:pic>
        <p:nvPicPr>
          <p:cNvPr id="15" name="Immagine 14"/>
          <p:cNvPicPr>
            <a:picLocks noChangeAspect="1"/>
          </p:cNvPicPr>
          <p:nvPr/>
        </p:nvPicPr>
        <p:blipFill>
          <a:blip r:embed="rId3"/>
          <a:stretch>
            <a:fillRect/>
          </a:stretch>
        </p:blipFill>
        <p:spPr>
          <a:xfrm>
            <a:off x="1905000" y="2819400"/>
            <a:ext cx="1855737" cy="599487"/>
          </a:xfrm>
          <a:prstGeom prst="rect">
            <a:avLst/>
          </a:prstGeom>
        </p:spPr>
      </p:pic>
      <p:pic>
        <p:nvPicPr>
          <p:cNvPr id="9" name="Immagine 8"/>
          <p:cNvPicPr>
            <a:picLocks noChangeAspect="1"/>
          </p:cNvPicPr>
          <p:nvPr/>
        </p:nvPicPr>
        <p:blipFill>
          <a:blip r:embed="rId4"/>
          <a:stretch>
            <a:fillRect/>
          </a:stretch>
        </p:blipFill>
        <p:spPr>
          <a:xfrm>
            <a:off x="3124200" y="3886200"/>
            <a:ext cx="2462517" cy="2209800"/>
          </a:xfrm>
          <a:prstGeom prst="rect">
            <a:avLst/>
          </a:prstGeom>
        </p:spPr>
      </p:pic>
      <p:pic>
        <p:nvPicPr>
          <p:cNvPr id="11" name="Immagine 10"/>
          <p:cNvPicPr>
            <a:picLocks noChangeAspect="1"/>
          </p:cNvPicPr>
          <p:nvPr/>
        </p:nvPicPr>
        <p:blipFill>
          <a:blip r:embed="rId5"/>
          <a:stretch>
            <a:fillRect/>
          </a:stretch>
        </p:blipFill>
        <p:spPr>
          <a:xfrm>
            <a:off x="0" y="3962400"/>
            <a:ext cx="3048000" cy="2109705"/>
          </a:xfrm>
          <a:prstGeom prst="rect">
            <a:avLst/>
          </a:prstGeom>
        </p:spPr>
      </p:pic>
      <p:pic>
        <p:nvPicPr>
          <p:cNvPr id="12" name="Immagine 11"/>
          <p:cNvPicPr>
            <a:picLocks noChangeAspect="1"/>
          </p:cNvPicPr>
          <p:nvPr/>
        </p:nvPicPr>
        <p:blipFill>
          <a:blip r:embed="rId6"/>
          <a:stretch>
            <a:fillRect/>
          </a:stretch>
        </p:blipFill>
        <p:spPr>
          <a:xfrm>
            <a:off x="5519664" y="3886200"/>
            <a:ext cx="3243336" cy="2133600"/>
          </a:xfrm>
          <a:prstGeom prst="rect">
            <a:avLst/>
          </a:prstGeom>
        </p:spPr>
      </p:pic>
      <p:sp>
        <p:nvSpPr>
          <p:cNvPr id="13" name="CasellaDiTesto 12"/>
          <p:cNvSpPr txBox="1"/>
          <p:nvPr/>
        </p:nvSpPr>
        <p:spPr>
          <a:xfrm>
            <a:off x="4572000" y="1447800"/>
            <a:ext cx="3733800" cy="584776"/>
          </a:xfrm>
          <a:prstGeom prst="rect">
            <a:avLst/>
          </a:prstGeom>
          <a:solidFill>
            <a:schemeClr val="bg1"/>
          </a:solidFill>
        </p:spPr>
        <p:txBody>
          <a:bodyPr wrap="square" rtlCol="0">
            <a:spAutoFit/>
          </a:bodyPr>
          <a:lstStyle/>
          <a:p>
            <a:r>
              <a:rPr lang="en-GB" sz="1600" dirty="0" smtClean="0">
                <a:solidFill>
                  <a:srgbClr val="FF0000"/>
                </a:solidFill>
              </a:rPr>
              <a:t>First ever polarised Drell-Yan paper </a:t>
            </a:r>
            <a:endParaRPr lang="en-GB" sz="1600" dirty="0" smtClean="0">
              <a:solidFill>
                <a:srgbClr val="000090"/>
              </a:solidFill>
            </a:endParaRPr>
          </a:p>
          <a:p>
            <a:r>
              <a:rPr lang="it-IT" sz="1600" dirty="0" smtClean="0">
                <a:solidFill>
                  <a:srgbClr val="000090"/>
                </a:solidFill>
                <a:hlinkClick r:id="rId7"/>
              </a:rPr>
              <a:t>(P</a:t>
            </a:r>
            <a:r>
              <a:rPr lang="it-IT" sz="1600" dirty="0" smtClean="0">
                <a:hlinkClick r:id="rId7"/>
              </a:rPr>
              <a:t>RL 119 (2017) 112002</a:t>
            </a:r>
            <a:r>
              <a:rPr lang="it-IT" sz="1600" dirty="0" smtClean="0"/>
              <a:t>) </a:t>
            </a:r>
            <a:r>
              <a:rPr lang="en-GB" sz="1600" dirty="0" smtClean="0">
                <a:solidFill>
                  <a:srgbClr val="FF0000"/>
                </a:solidFill>
              </a:rPr>
              <a:t> </a:t>
            </a:r>
            <a:endParaRPr lang="en-GB" sz="1600" b="1"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ern_compass_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cern_compass_tema.thmx</Template>
  <TotalTime>19453</TotalTime>
  <Words>3669</Words>
  <Application>Microsoft Macintosh PowerPoint</Application>
  <PresentationFormat>Presentazione su schermo (4:3)</PresentationFormat>
  <Paragraphs>463</Paragraphs>
  <Slides>52</Slides>
  <Notes>3</Notes>
  <HiddenSlides>1</HiddenSlides>
  <MMClips>0</MMClips>
  <ScaleCrop>false</ScaleCrop>
  <HeadingPairs>
    <vt:vector size="4" baseType="variant">
      <vt:variant>
        <vt:lpstr>Modello struttura</vt:lpstr>
      </vt:variant>
      <vt:variant>
        <vt:i4>1</vt:i4>
      </vt:variant>
      <vt:variant>
        <vt:lpstr>Titoli diapositive</vt:lpstr>
      </vt:variant>
      <vt:variant>
        <vt:i4>52</vt:i4>
      </vt:variant>
    </vt:vector>
  </HeadingPairs>
  <TitlesOfParts>
    <vt:vector size="53" baseType="lpstr">
      <vt:lpstr>cern_compass_tema</vt:lpstr>
      <vt:lpstr>Diapositiva 1</vt:lpstr>
      <vt:lpstr>Outline</vt:lpstr>
      <vt:lpstr>COMPASS QCD facility at CERN (SPS) </vt:lpstr>
      <vt:lpstr>COMPASS Spectrometer at SPS M2 beam line (CERN)</vt:lpstr>
      <vt:lpstr>COMPASS QCD facility at SPS M2 beam line (CERN) (secondary hadron and lepton beams)</vt:lpstr>
      <vt:lpstr>Diffractive dissociation I main results</vt:lpstr>
      <vt:lpstr>(SI)DIS longitudinal/transverse </vt:lpstr>
      <vt:lpstr>GPD 2012 results  (first DVCS results were published this year)</vt:lpstr>
      <vt:lpstr>COMPASS Drell-Yan Run 2015 results I First ever polarised Drell-Yan data </vt:lpstr>
      <vt:lpstr>QCD Preamble</vt:lpstr>
      <vt:lpstr>Diapositiva 11</vt:lpstr>
      <vt:lpstr>Diapositiva 12</vt:lpstr>
      <vt:lpstr>Short term COMPASS future  </vt:lpstr>
      <vt:lpstr>COMPASS-II A new QCD facility at SPS</vt:lpstr>
      <vt:lpstr>LoI content: Physics  </vt:lpstr>
      <vt:lpstr>LoI content: Instrumentation  </vt:lpstr>
      <vt:lpstr>Summary table – beam requirements</vt:lpstr>
      <vt:lpstr>Existing pion beam hadron structure </vt:lpstr>
      <vt:lpstr>Existing hadron beam We learned very little so far about meson structure </vt:lpstr>
      <vt:lpstr>Existing hadron beam Drell-Yan (I): pion structure</vt:lpstr>
      <vt:lpstr>Existing hadron beam Drell-Yan (II): competitiveness </vt:lpstr>
      <vt:lpstr>Existing hadron beam Drell-Yan (III)</vt:lpstr>
      <vt:lpstr>Existing muon beam: Proton radius measurement in elastic mu-p scattering </vt:lpstr>
      <vt:lpstr>Existing beam line, antiproton-enriched beam Charmonium spectra</vt:lpstr>
      <vt:lpstr>Existing beam line, antiproton-enriched beam Charmonium-like mesons</vt:lpstr>
      <vt:lpstr>Existing proton beam: Search for Dark Matter Absolute cross section measurement p+He--&gt; pbar+X</vt:lpstr>
      <vt:lpstr>RF separated antiproton/kaon beam</vt:lpstr>
      <vt:lpstr>RF separated hadron beam Meson structure study in DY and PP processes</vt:lpstr>
      <vt:lpstr>RF separated hadron beam Meson structure study in DY and PP processes Kaon structure </vt:lpstr>
      <vt:lpstr>RF separated hadron beam Meson structure study in DY and PP processes Projection for valence/sea quarks separation in Kaon </vt:lpstr>
      <vt:lpstr>RF separated hadron beam Meson structure study in DY and PP processes Valence u-quark quarks in Kaon compared to pion </vt:lpstr>
      <vt:lpstr>RF separated hadron beam Meson structure study in DY and PP processes</vt:lpstr>
      <vt:lpstr>RF separated hadron beam Strange sector meson spectroscopy with Kaon beam</vt:lpstr>
      <vt:lpstr>RF separated hadron beam Strange sector meson spectroscopy with Kaon beam</vt:lpstr>
      <vt:lpstr>QCD facility – future fixed target experiment at M2 Spectrometer upgrades</vt:lpstr>
      <vt:lpstr>QCD facility – future fixed target experiment at M2 Spectrometer upgrades</vt:lpstr>
      <vt:lpstr>QCD facility – future fixed target experiment at M2 Spectrometer upgrades for Drell-Yan measurements with RF-separated beam</vt:lpstr>
      <vt:lpstr>Current status  &amp; content of the LoI  LoI is open for new ideas and participants</vt:lpstr>
      <vt:lpstr>Summary</vt:lpstr>
      <vt:lpstr>Thank you!</vt:lpstr>
      <vt:lpstr>SPARES</vt:lpstr>
      <vt:lpstr>SIDIS transverse Sivers and TSA in the Drell-Yan Q2 bins</vt:lpstr>
      <vt:lpstr>Exotic X(3872) lepto-production  update</vt:lpstr>
      <vt:lpstr>DVCS 2012 results – exclusive π0  </vt:lpstr>
      <vt:lpstr>Diapositiva 45</vt:lpstr>
      <vt:lpstr>SIDIS (kaon) multiplicities </vt:lpstr>
      <vt:lpstr>DVCS 2012 results II</vt:lpstr>
      <vt:lpstr>DVCS 2012 results V: t-slope</vt:lpstr>
      <vt:lpstr>Existing muon beam Polarised DVCS Generalised Parton Distributions (GPD) E and access  to Orbital Angular Momentum  Recoil detector to be inserted in the COMPASS PT magnet  </vt:lpstr>
      <vt:lpstr>Diapositiva 50</vt:lpstr>
      <vt:lpstr>COMPASS Drell-Yan Run 2015 results V Results on TSA &amp; Sivers sign change</vt:lpstr>
      <vt:lpstr>Existing muon beam: Proton radius measurement in elastic mu-p scattering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Drell-Yan physics at COMPASS</dc:title>
  <dc:creator>gkm</dc:creator>
  <cp:lastModifiedBy>Oleg Denisov</cp:lastModifiedBy>
  <cp:revision>611</cp:revision>
  <cp:lastPrinted>2016-06-09T08:37:33Z</cp:lastPrinted>
  <dcterms:created xsi:type="dcterms:W3CDTF">2018-07-09T10:41:45Z</dcterms:created>
  <dcterms:modified xsi:type="dcterms:W3CDTF">2018-07-09T10:52:23Z</dcterms:modified>
</cp:coreProperties>
</file>