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7" r:id="rId2"/>
    <p:sldId id="333" r:id="rId3"/>
    <p:sldId id="335" r:id="rId4"/>
    <p:sldId id="336" r:id="rId5"/>
    <p:sldId id="337" r:id="rId6"/>
    <p:sldId id="353" r:id="rId7"/>
    <p:sldId id="354" r:id="rId8"/>
    <p:sldId id="339" r:id="rId9"/>
    <p:sldId id="355" r:id="rId10"/>
    <p:sldId id="341" r:id="rId11"/>
    <p:sldId id="342" r:id="rId12"/>
    <p:sldId id="369" r:id="rId13"/>
    <p:sldId id="357" r:id="rId14"/>
    <p:sldId id="358" r:id="rId15"/>
    <p:sldId id="359" r:id="rId16"/>
    <p:sldId id="360" r:id="rId17"/>
    <p:sldId id="363" r:id="rId18"/>
    <p:sldId id="345" r:id="rId19"/>
    <p:sldId id="361" r:id="rId20"/>
    <p:sldId id="362" r:id="rId21"/>
    <p:sldId id="365" r:id="rId22"/>
    <p:sldId id="371" r:id="rId23"/>
    <p:sldId id="370" r:id="rId24"/>
    <p:sldId id="372" r:id="rId25"/>
    <p:sldId id="364" r:id="rId26"/>
    <p:sldId id="367" r:id="rId27"/>
    <p:sldId id="368" r:id="rId28"/>
    <p:sldId id="329" r:id="rId29"/>
    <p:sldId id="351" r:id="rId30"/>
    <p:sldId id="273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FF33"/>
    <a:srgbClr val="FF0066"/>
    <a:srgbClr val="993366"/>
    <a:srgbClr val="FFCCFF"/>
    <a:srgbClr val="FF3300"/>
    <a:srgbClr val="FF99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9" autoAdjust="0"/>
    <p:restoredTop sz="94624" autoAdjust="0"/>
  </p:normalViewPr>
  <p:slideViewPr>
    <p:cSldViewPr>
      <p:cViewPr varScale="1">
        <p:scale>
          <a:sx n="115" d="100"/>
          <a:sy n="115" d="100"/>
        </p:scale>
        <p:origin x="1494" y="138"/>
      </p:cViewPr>
      <p:guideLst>
        <p:guide orient="horz" pos="22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71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3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12" Type="http://schemas.openxmlformats.org/officeDocument/2006/relationships/image" Target="../media/image92.wmf"/><Relationship Id="rId2" Type="http://schemas.openxmlformats.org/officeDocument/2006/relationships/image" Target="../media/image83.wmf"/><Relationship Id="rId16" Type="http://schemas.openxmlformats.org/officeDocument/2006/relationships/image" Target="../media/image94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91.wmf"/><Relationship Id="rId5" Type="http://schemas.openxmlformats.org/officeDocument/2006/relationships/image" Target="../media/image86.wmf"/><Relationship Id="rId15" Type="http://schemas.openxmlformats.org/officeDocument/2006/relationships/image" Target="../media/image57.wmf"/><Relationship Id="rId10" Type="http://schemas.openxmlformats.org/officeDocument/2006/relationships/image" Target="../media/image47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Relationship Id="rId14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47.wmf"/><Relationship Id="rId1" Type="http://schemas.openxmlformats.org/officeDocument/2006/relationships/image" Target="../media/image82.wmf"/><Relationship Id="rId4" Type="http://schemas.openxmlformats.org/officeDocument/2006/relationships/image" Target="../media/image9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26.wmf"/><Relationship Id="rId1" Type="http://schemas.openxmlformats.org/officeDocument/2006/relationships/image" Target="../media/image19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19.wmf"/><Relationship Id="rId7" Type="http://schemas.openxmlformats.org/officeDocument/2006/relationships/image" Target="../media/image123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26.wmf"/><Relationship Id="rId1" Type="http://schemas.openxmlformats.org/officeDocument/2006/relationships/image" Target="../media/image19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5" Type="http://schemas.openxmlformats.org/officeDocument/2006/relationships/image" Target="../media/image135.wmf"/><Relationship Id="rId4" Type="http://schemas.openxmlformats.org/officeDocument/2006/relationships/image" Target="../media/image11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5.wmf"/><Relationship Id="rId12" Type="http://schemas.openxmlformats.org/officeDocument/2006/relationships/image" Target="../media/image150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4.wmf"/><Relationship Id="rId11" Type="http://schemas.openxmlformats.org/officeDocument/2006/relationships/image" Target="../media/image149.wmf"/><Relationship Id="rId5" Type="http://schemas.openxmlformats.org/officeDocument/2006/relationships/image" Target="../media/image143.wmf"/><Relationship Id="rId10" Type="http://schemas.openxmlformats.org/officeDocument/2006/relationships/image" Target="../media/image148.wmf"/><Relationship Id="rId4" Type="http://schemas.openxmlformats.org/officeDocument/2006/relationships/image" Target="../media/image142.wmf"/><Relationship Id="rId9" Type="http://schemas.openxmlformats.org/officeDocument/2006/relationships/image" Target="../media/image1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10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5" Type="http://schemas.openxmlformats.org/officeDocument/2006/relationships/image" Target="../media/image3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Relationship Id="rId1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7.wmf"/><Relationship Id="rId18" Type="http://schemas.openxmlformats.org/officeDocument/2006/relationships/image" Target="../media/image61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6.wmf"/><Relationship Id="rId17" Type="http://schemas.openxmlformats.org/officeDocument/2006/relationships/image" Target="../media/image60.wmf"/><Relationship Id="rId2" Type="http://schemas.openxmlformats.org/officeDocument/2006/relationships/image" Target="../media/image46.wmf"/><Relationship Id="rId16" Type="http://schemas.openxmlformats.org/officeDocument/2006/relationships/image" Target="../media/image10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5" Type="http://schemas.openxmlformats.org/officeDocument/2006/relationships/image" Target="../media/image5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Relationship Id="rId1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3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E702C2C-F72C-44D0-B920-5C83361A9C36}" type="datetimeFigureOut">
              <a:rPr lang="ru-RU" altLang="ru-RU"/>
              <a:pPr>
                <a:defRPr/>
              </a:pPr>
              <a:t>09.07.2018</a:t>
            </a:fld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E6367B9-9297-4618-82C8-51B2A40B8A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046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B35CDD-13FF-4473-BC4B-B351DFD69986}" type="slidenum">
              <a:rPr lang="ru-RU" altLang="ru-RU" sz="1200" smtClean="0"/>
              <a:pPr/>
              <a:t>3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64243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0120-B081-42D7-95C9-EEBA1A93E4BC}" type="datetimeFigureOut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3775B-F5DF-4578-8AC9-B84A7413D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31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CC93-8CE3-44E9-AA43-BC8FE5BA5B1B}" type="datetimeFigureOut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73D70-9B74-48C2-88BB-648F35223B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635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7594-4105-4B85-B0C5-42D141F1C4E8}" type="datetimeFigureOut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E9B14-C63A-41A6-8E18-C1057D862E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478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1CBD-1583-4D8A-9B4A-47BAD70C96B4}" type="datetimeFigureOut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B8B59-FFBE-4538-B01E-CBA0A841BA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18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6CDF3-425D-4B3E-A3FC-EB4B45E6B39C}" type="datetimeFigureOut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F87DA-1BF0-42A5-B9B7-F9798CD7F6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78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9FB41-25BB-42DD-A0FD-1525A7CAC04D}" type="datetimeFigureOut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6902A-4FFE-441A-BC0A-53B17BC7B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962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BB8F1-1DE5-4A57-916B-688780A31517}" type="datetimeFigureOut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44252-2C04-4DF6-8CA8-279EB49E2C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33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945BB-5098-4C12-BD15-7ACBE31A2BFA}" type="datetimeFigureOut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279E-6725-4665-927F-8DFE55E10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66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F914-1D43-4C6C-96AB-14266185263F}" type="datetimeFigureOut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9EEF-A0B0-44F1-BD5E-923C751418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918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0143-B4D3-4A95-BD1D-4ABAC29EE111}" type="datetimeFigureOut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9FC0-76CC-4E68-BE90-B927D66F8F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493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6563-3EBF-42B0-83D2-4F39EC07399A}" type="datetimeFigureOut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4422-BA9B-43D1-AE70-39E693DBAA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018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AD372-C571-4377-86EB-AD86E7502523}" type="datetimeFigureOut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2235-AE05-4C1B-8181-45186FB77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55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986829-1CCF-4E68-BBA2-FCDB9630F880}" type="datetimeFigureOut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E4C142-0537-43A0-82B9-F4F5AFE628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7.wmf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56.bin"/><Relationship Id="rId7" Type="http://schemas.openxmlformats.org/officeDocument/2006/relationships/image" Target="../media/image70.png"/><Relationship Id="rId12" Type="http://schemas.openxmlformats.org/officeDocument/2006/relationships/oleObject" Target="../embeddings/oleObject60.bin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1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4.wmf"/><Relationship Id="rId11" Type="http://schemas.openxmlformats.org/officeDocument/2006/relationships/image" Target="../media/image66.wmf"/><Relationship Id="rId5" Type="http://schemas.openxmlformats.org/officeDocument/2006/relationships/oleObject" Target="../embeddings/oleObject57.bin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72.emf"/><Relationship Id="rId4" Type="http://schemas.openxmlformats.org/officeDocument/2006/relationships/image" Target="../media/image63.wmf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3.bin"/><Relationship Id="rId7" Type="http://schemas.openxmlformats.org/officeDocument/2006/relationships/image" Target="../media/image75.emf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13.png"/><Relationship Id="rId4" Type="http://schemas.openxmlformats.org/officeDocument/2006/relationships/image" Target="../media/image73.wmf"/><Relationship Id="rId9" Type="http://schemas.openxmlformats.org/officeDocument/2006/relationships/image" Target="../media/image6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79.wmf"/><Relationship Id="rId3" Type="http://schemas.openxmlformats.org/officeDocument/2006/relationships/oleObject" Target="../embeddings/oleObject67.bin"/><Relationship Id="rId7" Type="http://schemas.openxmlformats.org/officeDocument/2006/relationships/image" Target="../media/image13.png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8.bin"/><Relationship Id="rId15" Type="http://schemas.openxmlformats.org/officeDocument/2006/relationships/image" Target="../media/image81.png"/><Relationship Id="rId10" Type="http://schemas.openxmlformats.org/officeDocument/2006/relationships/image" Target="../media/image80.png"/><Relationship Id="rId4" Type="http://schemas.openxmlformats.org/officeDocument/2006/relationships/image" Target="../media/image73.wmf"/><Relationship Id="rId9" Type="http://schemas.openxmlformats.org/officeDocument/2006/relationships/image" Target="../media/image77.wmf"/><Relationship Id="rId14" Type="http://schemas.openxmlformats.org/officeDocument/2006/relationships/image" Target="../media/image78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9.bin"/><Relationship Id="rId18" Type="http://schemas.openxmlformats.org/officeDocument/2006/relationships/image" Target="../media/image89.wmf"/><Relationship Id="rId26" Type="http://schemas.openxmlformats.org/officeDocument/2006/relationships/oleObject" Target="../embeddings/oleObject85.bin"/><Relationship Id="rId3" Type="http://schemas.openxmlformats.org/officeDocument/2006/relationships/oleObject" Target="../embeddings/oleObject74.bin"/><Relationship Id="rId21" Type="http://schemas.openxmlformats.org/officeDocument/2006/relationships/oleObject" Target="../embeddings/oleObject83.bin"/><Relationship Id="rId34" Type="http://schemas.openxmlformats.org/officeDocument/2006/relationships/image" Target="../media/image13.png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81.bin"/><Relationship Id="rId25" Type="http://schemas.openxmlformats.org/officeDocument/2006/relationships/image" Target="../media/image91.wmf"/><Relationship Id="rId33" Type="http://schemas.openxmlformats.org/officeDocument/2006/relationships/image" Target="../media/image57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29" Type="http://schemas.openxmlformats.org/officeDocument/2006/relationships/image" Target="../media/image9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78.bin"/><Relationship Id="rId24" Type="http://schemas.openxmlformats.org/officeDocument/2006/relationships/oleObject" Target="../embeddings/oleObject84.bin"/><Relationship Id="rId32" Type="http://schemas.openxmlformats.org/officeDocument/2006/relationships/oleObject" Target="../embeddings/oleObject8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23" Type="http://schemas.openxmlformats.org/officeDocument/2006/relationships/image" Target="../media/image95.png"/><Relationship Id="rId28" Type="http://schemas.openxmlformats.org/officeDocument/2006/relationships/oleObject" Target="../embeddings/oleObject86.bin"/><Relationship Id="rId36" Type="http://schemas.openxmlformats.org/officeDocument/2006/relationships/image" Target="../media/image94.wmf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82.bin"/><Relationship Id="rId31" Type="http://schemas.openxmlformats.org/officeDocument/2006/relationships/image" Target="../media/image69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7.wmf"/><Relationship Id="rId22" Type="http://schemas.openxmlformats.org/officeDocument/2006/relationships/image" Target="../media/image47.wmf"/><Relationship Id="rId27" Type="http://schemas.openxmlformats.org/officeDocument/2006/relationships/image" Target="../media/image92.wmf"/><Relationship Id="rId30" Type="http://schemas.openxmlformats.org/officeDocument/2006/relationships/oleObject" Target="../embeddings/oleObject87.bin"/><Relationship Id="rId35" Type="http://schemas.openxmlformats.org/officeDocument/2006/relationships/oleObject" Target="../embeddings/oleObject89.bin"/><Relationship Id="rId8" Type="http://schemas.openxmlformats.org/officeDocument/2006/relationships/image" Target="../media/image8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11" Type="http://schemas.openxmlformats.org/officeDocument/2006/relationships/image" Target="../media/image97.wmf"/><Relationship Id="rId5" Type="http://schemas.openxmlformats.org/officeDocument/2006/relationships/oleObject" Target="../embeddings/oleObject91.bin"/><Relationship Id="rId10" Type="http://schemas.openxmlformats.org/officeDocument/2006/relationships/oleObject" Target="../embeddings/oleObject93.bin"/><Relationship Id="rId4" Type="http://schemas.openxmlformats.org/officeDocument/2006/relationships/image" Target="../media/image82.wmf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png"/><Relationship Id="rId4" Type="http://schemas.openxmlformats.org/officeDocument/2006/relationships/image" Target="../media/image9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12.wmf"/><Relationship Id="rId3" Type="http://schemas.openxmlformats.org/officeDocument/2006/relationships/image" Target="../media/image113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11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10.wmf"/><Relationship Id="rId14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image" Target="../media/image121.wmf"/><Relationship Id="rId18" Type="http://schemas.openxmlformats.org/officeDocument/2006/relationships/oleObject" Target="../embeddings/oleObject107.bin"/><Relationship Id="rId3" Type="http://schemas.openxmlformats.org/officeDocument/2006/relationships/oleObject" Target="../embeddings/oleObject101.bin"/><Relationship Id="rId21" Type="http://schemas.openxmlformats.org/officeDocument/2006/relationships/oleObject" Target="../embeddings/oleObject109.bin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5.bin"/><Relationship Id="rId17" Type="http://schemas.openxmlformats.org/officeDocument/2006/relationships/image" Target="../media/image1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6.png"/><Relationship Id="rId20" Type="http://schemas.openxmlformats.org/officeDocument/2006/relationships/image" Target="../media/image12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8.wmf"/><Relationship Id="rId11" Type="http://schemas.openxmlformats.org/officeDocument/2006/relationships/image" Target="../media/image120.wmf"/><Relationship Id="rId5" Type="http://schemas.openxmlformats.org/officeDocument/2006/relationships/oleObject" Target="../embeddings/oleObject102.bin"/><Relationship Id="rId15" Type="http://schemas.openxmlformats.org/officeDocument/2006/relationships/image" Target="../media/image122.wmf"/><Relationship Id="rId10" Type="http://schemas.openxmlformats.org/officeDocument/2006/relationships/oleObject" Target="../embeddings/oleObject104.bin"/><Relationship Id="rId19" Type="http://schemas.openxmlformats.org/officeDocument/2006/relationships/oleObject" Target="../embeddings/oleObject108.bin"/><Relationship Id="rId4" Type="http://schemas.openxmlformats.org/officeDocument/2006/relationships/image" Target="../media/image117.wmf"/><Relationship Id="rId9" Type="http://schemas.openxmlformats.org/officeDocument/2006/relationships/image" Target="../media/image125.png"/><Relationship Id="rId14" Type="http://schemas.openxmlformats.org/officeDocument/2006/relationships/oleObject" Target="../embeddings/oleObject106.bin"/><Relationship Id="rId22" Type="http://schemas.openxmlformats.org/officeDocument/2006/relationships/image" Target="../media/image1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0.bin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12.wmf"/><Relationship Id="rId3" Type="http://schemas.openxmlformats.org/officeDocument/2006/relationships/image" Target="../media/image131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11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10.wmf"/><Relationship Id="rId14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oleObject" Target="../embeddings/oleObject118.bin"/><Relationship Id="rId18" Type="http://schemas.openxmlformats.org/officeDocument/2006/relationships/image" Target="../media/image118.wmf"/><Relationship Id="rId3" Type="http://schemas.openxmlformats.org/officeDocument/2006/relationships/image" Target="../media/image109.jpeg"/><Relationship Id="rId21" Type="http://schemas.openxmlformats.org/officeDocument/2006/relationships/image" Target="../media/image1310.png"/><Relationship Id="rId7" Type="http://schemas.openxmlformats.org/officeDocument/2006/relationships/image" Target="../media/image126.png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119.bin"/><Relationship Id="rId25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4.wmf"/><Relationship Id="rId20" Type="http://schemas.openxmlformats.org/officeDocument/2006/relationships/image" Target="../media/image118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1140.bin"/><Relationship Id="rId24" Type="http://schemas.openxmlformats.org/officeDocument/2006/relationships/oleObject" Target="../embeddings/oleObject121.bin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150.bin"/><Relationship Id="rId23" Type="http://schemas.openxmlformats.org/officeDocument/2006/relationships/oleObject" Target="../embeddings/oleObject1170.bin"/><Relationship Id="rId10" Type="http://schemas.openxmlformats.org/officeDocument/2006/relationships/image" Target="../media/image133.wmf"/><Relationship Id="rId19" Type="http://schemas.openxmlformats.org/officeDocument/2006/relationships/oleObject" Target="../embeddings/oleObject1160.bin"/><Relationship Id="rId4" Type="http://schemas.openxmlformats.org/officeDocument/2006/relationships/image" Target="../media/image136.jpeg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34.wmf"/><Relationship Id="rId22" Type="http://schemas.openxmlformats.org/officeDocument/2006/relationships/oleObject" Target="../embeddings/oleObject1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6.png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2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image" Target="../media/image143.wmf"/><Relationship Id="rId18" Type="http://schemas.openxmlformats.org/officeDocument/2006/relationships/oleObject" Target="../embeddings/oleObject130.bin"/><Relationship Id="rId26" Type="http://schemas.openxmlformats.org/officeDocument/2006/relationships/oleObject" Target="../embeddings/oleObject134.bin"/><Relationship Id="rId3" Type="http://schemas.openxmlformats.org/officeDocument/2006/relationships/image" Target="../media/image126.png"/><Relationship Id="rId21" Type="http://schemas.openxmlformats.org/officeDocument/2006/relationships/image" Target="../media/image147.wmf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127.bin"/><Relationship Id="rId17" Type="http://schemas.openxmlformats.org/officeDocument/2006/relationships/image" Target="../media/image145.wmf"/><Relationship Id="rId25" Type="http://schemas.openxmlformats.org/officeDocument/2006/relationships/image" Target="../media/image1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9.bin"/><Relationship Id="rId20" Type="http://schemas.openxmlformats.org/officeDocument/2006/relationships/oleObject" Target="../embeddings/oleObject131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42.wmf"/><Relationship Id="rId24" Type="http://schemas.openxmlformats.org/officeDocument/2006/relationships/oleObject" Target="../embeddings/oleObject133.bin"/><Relationship Id="rId5" Type="http://schemas.openxmlformats.org/officeDocument/2006/relationships/image" Target="../media/image139.wmf"/><Relationship Id="rId15" Type="http://schemas.openxmlformats.org/officeDocument/2006/relationships/image" Target="../media/image144.wmf"/><Relationship Id="rId23" Type="http://schemas.openxmlformats.org/officeDocument/2006/relationships/image" Target="../media/image148.wmf"/><Relationship Id="rId10" Type="http://schemas.openxmlformats.org/officeDocument/2006/relationships/oleObject" Target="../embeddings/oleObject126.bin"/><Relationship Id="rId19" Type="http://schemas.openxmlformats.org/officeDocument/2006/relationships/image" Target="../media/image146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41.wmf"/><Relationship Id="rId14" Type="http://schemas.openxmlformats.org/officeDocument/2006/relationships/oleObject" Target="../embeddings/oleObject128.bin"/><Relationship Id="rId22" Type="http://schemas.openxmlformats.org/officeDocument/2006/relationships/oleObject" Target="../embeddings/oleObject132.bin"/><Relationship Id="rId27" Type="http://schemas.openxmlformats.org/officeDocument/2006/relationships/image" Target="../media/image15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image" Target="../media/image126.png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5" Type="http://schemas.openxmlformats.org/officeDocument/2006/relationships/image" Target="../media/image156.wmf"/><Relationship Id="rId10" Type="http://schemas.openxmlformats.org/officeDocument/2006/relationships/image" Target="../media/image154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138.bin"/><Relationship Id="rId14" Type="http://schemas.openxmlformats.org/officeDocument/2006/relationships/oleObject" Target="../embeddings/oleObject14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8.wmf"/><Relationship Id="rId3" Type="http://schemas.openxmlformats.org/officeDocument/2006/relationships/image" Target="../media/image20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3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3.png"/><Relationship Id="rId5" Type="http://schemas.openxmlformats.org/officeDocument/2006/relationships/image" Target="../media/image16.w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wmf"/><Relationship Id="rId18" Type="http://schemas.openxmlformats.org/officeDocument/2006/relationships/oleObject" Target="../embeddings/oleObject23.bin"/><Relationship Id="rId26" Type="http://schemas.openxmlformats.org/officeDocument/2006/relationships/image" Target="../media/image40.png"/><Relationship Id="rId21" Type="http://schemas.openxmlformats.org/officeDocument/2006/relationships/image" Target="../media/image32.wmf"/><Relationship Id="rId34" Type="http://schemas.openxmlformats.org/officeDocument/2006/relationships/oleObject" Target="../embeddings/oleObject31.bin"/><Relationship Id="rId7" Type="http://schemas.openxmlformats.org/officeDocument/2006/relationships/image" Target="../media/image39.png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0.wmf"/><Relationship Id="rId25" Type="http://schemas.openxmlformats.org/officeDocument/2006/relationships/image" Target="../media/image34.wmf"/><Relationship Id="rId3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image" Target="../media/image27.wmf"/><Relationship Id="rId24" Type="http://schemas.openxmlformats.org/officeDocument/2006/relationships/oleObject" Target="../embeddings/oleObject26.bin"/><Relationship Id="rId32" Type="http://schemas.openxmlformats.org/officeDocument/2006/relationships/image" Target="../media/image37.wmf"/><Relationship Id="rId37" Type="http://schemas.openxmlformats.org/officeDocument/2006/relationships/oleObject" Target="../embeddings/oleObject33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28" Type="http://schemas.openxmlformats.org/officeDocument/2006/relationships/image" Target="../media/image35.wmf"/><Relationship Id="rId36" Type="http://schemas.openxmlformats.org/officeDocument/2006/relationships/image" Target="../media/image38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31.wmf"/><Relationship Id="rId31" Type="http://schemas.openxmlformats.org/officeDocument/2006/relationships/oleObject" Target="../embeddings/oleObject29.bin"/><Relationship Id="rId4" Type="http://schemas.openxmlformats.org/officeDocument/2006/relationships/image" Target="../media/image25.wmf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oleObject" Target="../embeddings/oleObject27.bin"/><Relationship Id="rId30" Type="http://schemas.openxmlformats.org/officeDocument/2006/relationships/image" Target="../media/image36.wmf"/><Relationship Id="rId35" Type="http://schemas.openxmlformats.org/officeDocument/2006/relationships/oleObject" Target="../embeddings/oleObject32.bin"/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2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2.wmf"/><Relationship Id="rId26" Type="http://schemas.openxmlformats.org/officeDocument/2006/relationships/image" Target="../media/image56.wmf"/><Relationship Id="rId39" Type="http://schemas.openxmlformats.org/officeDocument/2006/relationships/image" Target="../media/image60.wmf"/><Relationship Id="rId21" Type="http://schemas.openxmlformats.org/officeDocument/2006/relationships/oleObject" Target="../embeddings/oleObject44.bin"/><Relationship Id="rId34" Type="http://schemas.openxmlformats.org/officeDocument/2006/relationships/oleObject" Target="../embeddings/oleObject51.bin"/><Relationship Id="rId42" Type="http://schemas.openxmlformats.org/officeDocument/2006/relationships/image" Target="../media/image61.wmf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29" Type="http://schemas.openxmlformats.org/officeDocument/2006/relationships/oleObject" Target="../embeddings/oleObject48.bin"/><Relationship Id="rId41" Type="http://schemas.openxmlformats.org/officeDocument/2006/relationships/oleObject" Target="../embeddings/oleObject55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55.wmf"/><Relationship Id="rId32" Type="http://schemas.openxmlformats.org/officeDocument/2006/relationships/oleObject" Target="../embeddings/oleObject50.bin"/><Relationship Id="rId37" Type="http://schemas.openxmlformats.org/officeDocument/2006/relationships/image" Target="../media/image10.wmf"/><Relationship Id="rId40" Type="http://schemas.openxmlformats.org/officeDocument/2006/relationships/oleObject" Target="../embeddings/oleObject54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image" Target="../media/image57.wmf"/><Relationship Id="rId36" Type="http://schemas.openxmlformats.org/officeDocument/2006/relationships/oleObject" Target="../embeddings/oleObject52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43.bin"/><Relationship Id="rId31" Type="http://schemas.openxmlformats.org/officeDocument/2006/relationships/image" Target="../media/image5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0.wmf"/><Relationship Id="rId22" Type="http://schemas.openxmlformats.org/officeDocument/2006/relationships/image" Target="../media/image54.wmf"/><Relationship Id="rId27" Type="http://schemas.openxmlformats.org/officeDocument/2006/relationships/oleObject" Target="../embeddings/oleObject47.bin"/><Relationship Id="rId30" Type="http://schemas.openxmlformats.org/officeDocument/2006/relationships/oleObject" Target="../embeddings/oleObject49.bin"/><Relationship Id="rId35" Type="http://schemas.openxmlformats.org/officeDocument/2006/relationships/image" Target="../media/image59.wmf"/><Relationship Id="rId43" Type="http://schemas.openxmlformats.org/officeDocument/2006/relationships/image" Target="../media/image13.png"/><Relationship Id="rId8" Type="http://schemas.openxmlformats.org/officeDocument/2006/relationships/image" Target="../media/image47.wmf"/><Relationship Id="rId3" Type="http://schemas.openxmlformats.org/officeDocument/2006/relationships/oleObject" Target="../embeddings/oleObject35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33" Type="http://schemas.openxmlformats.org/officeDocument/2006/relationships/image" Target="../media/image62.emf"/><Relationship Id="rId38" Type="http://schemas.openxmlformats.org/officeDocument/2006/relationships/oleObject" Target="../embeddings/oleObject5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Oval 3" descr="Джинсовая ткань"/>
          <p:cNvSpPr>
            <a:spLocks noChangeArrowheads="1"/>
          </p:cNvSpPr>
          <p:nvPr/>
        </p:nvSpPr>
        <p:spPr bwMode="auto">
          <a:xfrm>
            <a:off x="2843213" y="5229225"/>
            <a:ext cx="3600450" cy="1223963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9900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20000"/>
              </a:lnSpc>
              <a:defRPr/>
            </a:pPr>
            <a:endParaRPr lang="en-US" alt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alt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Praga</a:t>
            </a:r>
            <a:r>
              <a:rPr lang="en-US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June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2018</a:t>
            </a:r>
            <a:endParaRPr lang="en-US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Oval 4" descr="Джинсовая ткань"/>
          <p:cNvSpPr>
            <a:spLocks noChangeArrowheads="1"/>
          </p:cNvSpPr>
          <p:nvPr/>
        </p:nvSpPr>
        <p:spPr bwMode="auto">
          <a:xfrm>
            <a:off x="1187450" y="260350"/>
            <a:ext cx="6985000" cy="187325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9900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chemeClr val="bg1"/>
                </a:solidFill>
                <a:latin typeface="Arial" panose="020B0604020202020204" pitchFamily="34" charset="0"/>
              </a:rPr>
              <a:t>Notes about spin at NICA</a:t>
            </a:r>
            <a:endParaRPr lang="ru-RU" altLang="ru-RU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5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04343"/>
            <a:ext cx="1076053" cy="114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47813" y="2535238"/>
            <a:ext cx="6696075" cy="158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hlink"/>
                </a:solidFill>
                <a:latin typeface="Times New Roman" panose="02020603050405020304" pitchFamily="18" charset="0"/>
              </a:rPr>
              <a:t>I.Koop, A.Otboyev, S.Mane*, P.Shatunov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ru-RU" sz="2000" u="sng">
                <a:solidFill>
                  <a:schemeClr val="hlink"/>
                </a:solidFill>
                <a:latin typeface="Times New Roman" panose="02020603050405020304" pitchFamily="18" charset="0"/>
              </a:rPr>
              <a:t>Yu.Shatunov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i="1">
                <a:solidFill>
                  <a:schemeClr val="hlink"/>
                </a:solidFill>
                <a:latin typeface="Times New Roman" panose="02020603050405020304" pitchFamily="18" charset="0"/>
              </a:rPr>
              <a:t>Budker Institute for Nuclear Physics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i="1">
                <a:solidFill>
                  <a:schemeClr val="hlink"/>
                </a:solidFill>
                <a:latin typeface="Times New Roman" panose="02020603050405020304" pitchFamily="18" charset="0"/>
              </a:rPr>
              <a:t>Novosibirsk</a:t>
            </a:r>
            <a:endParaRPr lang="ru-RU" altLang="ru-RU" sz="1600" i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620713" y="-28575"/>
            <a:ext cx="8229600" cy="547688"/>
          </a:xfrm>
        </p:spPr>
        <p:txBody>
          <a:bodyPr/>
          <a:lstStyle/>
          <a:p>
            <a:pPr algn="l">
              <a:defRPr/>
            </a:pPr>
            <a:r>
              <a:rPr lang="en-US" altLang="ru-RU" sz="2800" dirty="0" smtClean="0">
                <a:solidFill>
                  <a:schemeClr val="accent1">
                    <a:lumMod val="50000"/>
                  </a:schemeClr>
                </a:solidFill>
              </a:rPr>
              <a:t>Polarized protons acceleration: </a:t>
            </a:r>
            <a:endParaRPr lang="ru-RU" altLang="ru-RU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5"/>
          <p:cNvGraphicFramePr>
            <a:graphicFrameLocks noChangeAspect="1"/>
          </p:cNvGraphicFramePr>
          <p:nvPr/>
        </p:nvGraphicFramePr>
        <p:xfrm>
          <a:off x="5381625" y="74613"/>
          <a:ext cx="28559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2" name="Equation" r:id="rId3" imgW="1473200" imgH="228600" progId="Equation.DSMT4">
                  <p:embed/>
                </p:oleObj>
              </mc:Choice>
              <mc:Fallback>
                <p:oleObj name="Equation" r:id="rId3" imgW="1473200" imgH="2286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74613"/>
                        <a:ext cx="28559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259632" y="719405"/>
            <a:ext cx="3472209" cy="502443"/>
            <a:chOff x="5194433" y="832652"/>
            <a:chExt cx="3646768" cy="646215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5194433" y="832652"/>
              <a:ext cx="3646768" cy="6462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4376" name="Объект 8"/>
            <p:cNvGraphicFramePr>
              <a:graphicFrameLocks noChangeAspect="1"/>
            </p:cNvGraphicFramePr>
            <p:nvPr/>
          </p:nvGraphicFramePr>
          <p:xfrm>
            <a:off x="5307268" y="917689"/>
            <a:ext cx="3487564" cy="536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23" name="Equation" r:id="rId5" imgW="1714500" imgH="241300" progId="Equation.DSMT4">
                    <p:embed/>
                  </p:oleObj>
                </mc:Choice>
                <mc:Fallback>
                  <p:oleObj name="Equation" r:id="rId5" imgW="1714500" imgH="241300" progId="Equation.DSMT4">
                    <p:embed/>
                    <p:pic>
                      <p:nvPicPr>
                        <p:cNvPr id="0" name="Объект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7268" y="917689"/>
                          <a:ext cx="3487564" cy="536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5859533" y="1556792"/>
            <a:ext cx="2945074" cy="2388146"/>
            <a:chOff x="5795963" y="1489075"/>
            <a:chExt cx="3168650" cy="2455863"/>
          </a:xfrm>
        </p:grpSpPr>
        <p:grpSp>
          <p:nvGrpSpPr>
            <p:cNvPr id="14364" name="Группа 26"/>
            <p:cNvGrpSpPr>
              <a:grpSpLocks/>
            </p:cNvGrpSpPr>
            <p:nvPr/>
          </p:nvGrpSpPr>
          <p:grpSpPr bwMode="auto">
            <a:xfrm>
              <a:off x="5795963" y="1489075"/>
              <a:ext cx="3168650" cy="2455863"/>
              <a:chOff x="6300192" y="3717032"/>
              <a:chExt cx="2248448" cy="2160240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7885145" y="4525551"/>
                <a:ext cx="358220" cy="240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4367" name="Рисунок 1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88" t="20792" b="14986"/>
              <a:stretch>
                <a:fillRect/>
              </a:stretch>
            </p:blipFill>
            <p:spPr bwMode="auto">
              <a:xfrm>
                <a:off x="6300192" y="3717032"/>
                <a:ext cx="2248448" cy="2160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6613353" y="4452938"/>
                <a:ext cx="287251" cy="3127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aphicFrame>
            <p:nvGraphicFramePr>
              <p:cNvPr id="14369" name="Объект 12"/>
              <p:cNvGraphicFramePr>
                <a:graphicFrameLocks noChangeAspect="1"/>
              </p:cNvGraphicFramePr>
              <p:nvPr/>
            </p:nvGraphicFramePr>
            <p:xfrm>
              <a:off x="6574946" y="4524320"/>
              <a:ext cx="3048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24" name="Equation" r:id="rId8" imgW="304668" imgH="241195" progId="Equation.DSMT4">
                      <p:embed/>
                    </p:oleObj>
                  </mc:Choice>
                  <mc:Fallback>
                    <p:oleObj name="Equation" r:id="rId8" imgW="304668" imgH="241195" progId="Equation.DSMT4">
                      <p:embed/>
                      <p:pic>
                        <p:nvPicPr>
                          <p:cNvPr id="0" name="Объект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74946" y="4524320"/>
                            <a:ext cx="304800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Прямоугольник 18"/>
              <p:cNvSpPr/>
              <p:nvPr/>
            </p:nvSpPr>
            <p:spPr>
              <a:xfrm>
                <a:off x="7847971" y="4466902"/>
                <a:ext cx="432567" cy="3100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aphicFrame>
            <p:nvGraphicFramePr>
              <p:cNvPr id="14371" name="Объект 16"/>
              <p:cNvGraphicFramePr>
                <a:graphicFrameLocks noChangeAspect="1"/>
              </p:cNvGraphicFramePr>
              <p:nvPr/>
            </p:nvGraphicFramePr>
            <p:xfrm>
              <a:off x="8016071" y="4489271"/>
              <a:ext cx="2032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25" name="Equation" r:id="rId10" imgW="203112" imgH="241195" progId="Equation.DSMT4">
                      <p:embed/>
                    </p:oleObj>
                  </mc:Choice>
                  <mc:Fallback>
                    <p:oleObj name="Equation" r:id="rId10" imgW="203112" imgH="241195" progId="Equation.DSMT4">
                      <p:embed/>
                      <p:pic>
                        <p:nvPicPr>
                          <p:cNvPr id="0" name="Объект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16071" y="4489271"/>
                            <a:ext cx="203200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6350883" y="3717032"/>
                <a:ext cx="21718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4373" name="Объект 23"/>
              <p:cNvGraphicFramePr>
                <a:graphicFrameLocks noChangeAspect="1"/>
              </p:cNvGraphicFramePr>
              <p:nvPr/>
            </p:nvGraphicFramePr>
            <p:xfrm>
              <a:off x="8152108" y="5589242"/>
              <a:ext cx="140899" cy="2415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26" name="Equation" r:id="rId12" imgW="88746" imgH="152136" progId="Equation.DSMT4">
                      <p:embed/>
                    </p:oleObj>
                  </mc:Choice>
                  <mc:Fallback>
                    <p:oleObj name="Equation" r:id="rId12" imgW="88746" imgH="152136" progId="Equation.DSMT4">
                      <p:embed/>
                      <p:pic>
                        <p:nvPicPr>
                          <p:cNvPr id="0" name="Объект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2108" y="5589242"/>
                            <a:ext cx="140899" cy="2415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6" name="Прямая со стрелкой 25"/>
              <p:cNvCxnSpPr/>
              <p:nvPr/>
            </p:nvCxnSpPr>
            <p:spPr>
              <a:xfrm>
                <a:off x="6350883" y="5877272"/>
                <a:ext cx="217184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4365" name="Объект 3"/>
            <p:cNvGraphicFramePr>
              <a:graphicFrameLocks noChangeAspect="1"/>
            </p:cNvGraphicFramePr>
            <p:nvPr/>
          </p:nvGraphicFramePr>
          <p:xfrm>
            <a:off x="6443663" y="1643063"/>
            <a:ext cx="2192337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27" name="Equation" r:id="rId14" imgW="1435100" imgH="241300" progId="Equation.DSMT4">
                    <p:embed/>
                  </p:oleObj>
                </mc:Choice>
                <mc:Fallback>
                  <p:oleObj name="Equation" r:id="rId14" imgW="1435100" imgH="241300" progId="Equation.DSMT4">
                    <p:embed/>
                    <p:pic>
                      <p:nvPicPr>
                        <p:cNvPr id="0" name="Объект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3663" y="1643063"/>
                          <a:ext cx="2192337" cy="368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3" name="Группа 11"/>
          <p:cNvGrpSpPr>
            <a:grpSpLocks/>
          </p:cNvGrpSpPr>
          <p:nvPr/>
        </p:nvGrpSpPr>
        <p:grpSpPr bwMode="auto">
          <a:xfrm>
            <a:off x="107950" y="1268413"/>
            <a:ext cx="5487988" cy="5356225"/>
            <a:chOff x="755576" y="1268760"/>
            <a:chExt cx="5489128" cy="5356225"/>
          </a:xfrm>
        </p:grpSpPr>
        <p:pic>
          <p:nvPicPr>
            <p:cNvPr id="14344" name="Рисунок 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268760"/>
              <a:ext cx="5345112" cy="535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755576" y="3572222"/>
              <a:ext cx="360438" cy="433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4346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3697095"/>
                </p:ext>
              </p:extLst>
            </p:nvPr>
          </p:nvGraphicFramePr>
          <p:xfrm>
            <a:off x="932851" y="1770807"/>
            <a:ext cx="398463" cy="50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28" name="Equation" r:id="rId17" imgW="190417" imgH="241195" progId="Equation.DSMT4">
                    <p:embed/>
                  </p:oleObj>
                </mc:Choice>
                <mc:Fallback>
                  <p:oleObj name="Equation" r:id="rId17" imgW="190417" imgH="241195" progId="Equation.DSMT4">
                    <p:embed/>
                    <p:pic>
                      <p:nvPicPr>
                        <p:cNvPr id="0" name="Объект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2851" y="1770807"/>
                          <a:ext cx="398463" cy="506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Овал 8"/>
            <p:cNvSpPr/>
            <p:nvPr/>
          </p:nvSpPr>
          <p:spPr>
            <a:xfrm>
              <a:off x="1331959" y="5899497"/>
              <a:ext cx="215945" cy="230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5612050" y="421135"/>
            <a:ext cx="20882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EILMS</a:t>
            </a:r>
            <a:r>
              <a:rPr lang="en-US" sz="1800" dirty="0" smtClean="0">
                <a:solidFill>
                  <a:schemeClr val="tx2"/>
                </a:solidFill>
              </a:rPr>
              <a:t>  code</a:t>
            </a:r>
            <a:endParaRPr lang="ru-RU" sz="1800" dirty="0">
              <a:solidFill>
                <a:schemeClr val="tx2"/>
              </a:solidFill>
            </a:endParaRPr>
          </a:p>
        </p:txBody>
      </p:sp>
      <p:grpSp>
        <p:nvGrpSpPr>
          <p:cNvPr id="44" name="Группа 43"/>
          <p:cNvGrpSpPr>
            <a:grpSpLocks/>
          </p:cNvGrpSpPr>
          <p:nvPr/>
        </p:nvGrpSpPr>
        <p:grpSpPr bwMode="auto">
          <a:xfrm>
            <a:off x="5973763" y="4098924"/>
            <a:ext cx="2876550" cy="2570435"/>
            <a:chOff x="5881124" y="4062463"/>
            <a:chExt cx="3096751" cy="267990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7262043" y="5934266"/>
              <a:ext cx="334912" cy="288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0" name="Рисунок 3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7"/>
            <a:stretch>
              <a:fillRect/>
            </a:stretch>
          </p:blipFill>
          <p:spPr bwMode="auto">
            <a:xfrm rot="5400000">
              <a:off x="6277496" y="4089763"/>
              <a:ext cx="2318269" cy="2984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5944615" y="4062463"/>
              <a:ext cx="2984056" cy="481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Adiabatic crossing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881124" y="4064051"/>
              <a:ext cx="3096751" cy="267831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6012866" y="6223212"/>
              <a:ext cx="214281" cy="14447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7739809" y="4783242"/>
              <a:ext cx="215868" cy="1444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412750" y="84138"/>
            <a:ext cx="4678363" cy="519112"/>
          </a:xfrm>
        </p:spPr>
        <p:txBody>
          <a:bodyPr/>
          <a:lstStyle/>
          <a:p>
            <a:pPr algn="l">
              <a:defRPr/>
            </a:pPr>
            <a:r>
              <a:rPr lang="en-US" altLang="ru-RU" sz="2800" dirty="0" smtClean="0">
                <a:solidFill>
                  <a:schemeClr val="accent1">
                    <a:lumMod val="75000"/>
                  </a:schemeClr>
                </a:solidFill>
              </a:rPr>
              <a:t>Polarized protons acceleration: </a:t>
            </a:r>
            <a:endParaRPr lang="ru-RU" alt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459413" y="60325"/>
          <a:ext cx="35782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3" name="Equation" r:id="rId3" imgW="2286000" imgH="482600" progId="Equation.DSMT4">
                  <p:embed/>
                </p:oleObj>
              </mc:Choice>
              <mc:Fallback>
                <p:oleObj name="Equation" r:id="rId3" imgW="2286000" imgH="4826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60325"/>
                        <a:ext cx="357822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853754" y="900571"/>
            <a:ext cx="3222302" cy="589458"/>
            <a:chOff x="1691680" y="734567"/>
            <a:chExt cx="3382219" cy="678209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1691680" y="734567"/>
              <a:ext cx="3382219" cy="6782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5392" name="Объект 10"/>
            <p:cNvGraphicFramePr>
              <a:graphicFrameLocks noChangeAspect="1"/>
            </p:cNvGraphicFramePr>
            <p:nvPr/>
          </p:nvGraphicFramePr>
          <p:xfrm>
            <a:off x="1939432" y="878637"/>
            <a:ext cx="2845293" cy="534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4" name="Equation" r:id="rId5" imgW="1651000" imgH="241300" progId="Equation.DSMT4">
                    <p:embed/>
                  </p:oleObj>
                </mc:Choice>
                <mc:Fallback>
                  <p:oleObj name="Equation" r:id="rId5" imgW="1651000" imgH="241300" progId="Equation.DSMT4">
                    <p:embed/>
                    <p:pic>
                      <p:nvPicPr>
                        <p:cNvPr id="0" name="Объект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9432" y="878637"/>
                          <a:ext cx="2845293" cy="534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367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78" y="1628800"/>
            <a:ext cx="5176838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8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606313"/>
              </p:ext>
            </p:extLst>
          </p:nvPr>
        </p:nvGraphicFramePr>
        <p:xfrm>
          <a:off x="1339378" y="2094280"/>
          <a:ext cx="304271" cy="385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5" name="Equation" r:id="rId8" imgW="190417" imgH="241195" progId="Equation.DSMT4">
                  <p:embed/>
                </p:oleObj>
              </mc:Choice>
              <mc:Fallback>
                <p:oleObj name="Equation" r:id="rId8" imgW="190417" imgH="241195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378" y="2094280"/>
                        <a:ext cx="304271" cy="385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2267744" y="611025"/>
            <a:ext cx="20882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EILMS</a:t>
            </a:r>
            <a:r>
              <a:rPr lang="en-US" sz="1800" dirty="0" smtClean="0">
                <a:solidFill>
                  <a:schemeClr val="tx2"/>
                </a:solidFill>
              </a:rPr>
              <a:t>  code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36" name="Picture 5" descr="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84" y="5805264"/>
            <a:ext cx="986469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888689"/>
              </p:ext>
            </p:extLst>
          </p:nvPr>
        </p:nvGraphicFramePr>
        <p:xfrm>
          <a:off x="291263" y="670732"/>
          <a:ext cx="122396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" name="Equation" r:id="rId11" imgW="825500" imgH="393700" progId="Equation.DSMT4">
                  <p:embed/>
                </p:oleObj>
              </mc:Choice>
              <mc:Fallback>
                <p:oleObj name="Equation" r:id="rId11" imgW="825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63" y="670732"/>
                        <a:ext cx="1223963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2750" y="76046"/>
            <a:ext cx="4678363" cy="519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altLang="ru-RU" sz="2800" smtClean="0">
                <a:solidFill>
                  <a:schemeClr val="accent1">
                    <a:lumMod val="75000"/>
                  </a:schemeClr>
                </a:solidFill>
              </a:rPr>
              <a:t>Polarized protons acceleration: </a:t>
            </a:r>
            <a:endParaRPr lang="ru-RU" alt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459413" y="60325"/>
          <a:ext cx="35782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0" name="Equation" r:id="rId3" imgW="2286000" imgH="482600" progId="Equation.DSMT4">
                  <p:embed/>
                </p:oleObj>
              </mc:Choice>
              <mc:Fallback>
                <p:oleObj name="Equation" r:id="rId3" imgW="2286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60325"/>
                        <a:ext cx="3578225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183826" y="629328"/>
            <a:ext cx="3398838" cy="567424"/>
            <a:chOff x="1691680" y="734567"/>
            <a:chExt cx="3382219" cy="678209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1691680" y="734567"/>
              <a:ext cx="3382219" cy="6782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6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734132"/>
                </p:ext>
              </p:extLst>
            </p:nvPr>
          </p:nvGraphicFramePr>
          <p:xfrm>
            <a:off x="2114060" y="836318"/>
            <a:ext cx="2494585" cy="533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1" name="Equation" r:id="rId5" imgW="1447560" imgH="241200" progId="Equation.DSMT4">
                    <p:embed/>
                  </p:oleObj>
                </mc:Choice>
                <mc:Fallback>
                  <p:oleObj name="Equation" r:id="rId5" imgW="1447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4060" y="836318"/>
                          <a:ext cx="2494585" cy="5336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5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38179"/>
            <a:ext cx="951880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07504" y="1462209"/>
            <a:ext cx="4464496" cy="4487071"/>
            <a:chOff x="107504" y="1462209"/>
            <a:chExt cx="4464496" cy="4487071"/>
          </a:xfrm>
        </p:grpSpPr>
        <p:graphicFrame>
          <p:nvGraphicFramePr>
            <p:cNvPr id="7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1830869"/>
                </p:ext>
              </p:extLst>
            </p:nvPr>
          </p:nvGraphicFramePr>
          <p:xfrm>
            <a:off x="1835696" y="1462209"/>
            <a:ext cx="1372666" cy="580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2" name="Equation" r:id="rId8" imgW="990360" imgH="419040" progId="Equation.DSMT4">
                    <p:embed/>
                  </p:oleObj>
                </mc:Choice>
                <mc:Fallback>
                  <p:oleObj name="Equation" r:id="rId8" imgW="99036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696" y="1462209"/>
                          <a:ext cx="1372666" cy="580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Группа 15"/>
            <p:cNvGrpSpPr/>
            <p:nvPr/>
          </p:nvGrpSpPr>
          <p:grpSpPr>
            <a:xfrm>
              <a:off x="107504" y="1988840"/>
              <a:ext cx="4464496" cy="3960440"/>
              <a:chOff x="899592" y="1655076"/>
              <a:chExt cx="5074930" cy="5013176"/>
            </a:xfrm>
          </p:grpSpPr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592" y="1655076"/>
                <a:ext cx="5074930" cy="5013176"/>
              </a:xfrm>
              <a:prstGeom prst="rect">
                <a:avLst/>
              </a:prstGeom>
            </p:spPr>
          </p:pic>
          <p:graphicFrame>
            <p:nvGraphicFramePr>
              <p:cNvPr id="10" name="Объект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5427728"/>
                  </p:ext>
                </p:extLst>
              </p:nvPr>
            </p:nvGraphicFramePr>
            <p:xfrm>
              <a:off x="1085478" y="2037392"/>
              <a:ext cx="341626" cy="4328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93" name="Equation" r:id="rId11" imgW="190417" imgH="241195" progId="Equation.DSMT4">
                      <p:embed/>
                    </p:oleObj>
                  </mc:Choice>
                  <mc:Fallback>
                    <p:oleObj name="Equation" r:id="rId11" imgW="190417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85478" y="2037392"/>
                            <a:ext cx="341626" cy="4328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Прямоугольник 12"/>
              <p:cNvSpPr/>
              <p:nvPr/>
            </p:nvSpPr>
            <p:spPr>
              <a:xfrm>
                <a:off x="899592" y="3861048"/>
                <a:ext cx="32514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300172" y="4772876"/>
                <a:ext cx="504056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14" name="Объект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7976029"/>
                  </p:ext>
                </p:extLst>
              </p:nvPr>
            </p:nvGraphicFramePr>
            <p:xfrm>
              <a:off x="5306325" y="4772876"/>
              <a:ext cx="554038" cy="268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94" name="Equation" r:id="rId13" imgW="393480" imgH="190440" progId="Equation.DSMT4">
                      <p:embed/>
                    </p:oleObj>
                  </mc:Choice>
                  <mc:Fallback>
                    <p:oleObj name="Equation" r:id="rId13" imgW="393480" imgH="1904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5306325" y="4772876"/>
                            <a:ext cx="554038" cy="2682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Группа 18"/>
          <p:cNvGrpSpPr/>
          <p:nvPr/>
        </p:nvGrpSpPr>
        <p:grpSpPr>
          <a:xfrm>
            <a:off x="4724154" y="1344656"/>
            <a:ext cx="4158095" cy="4557943"/>
            <a:chOff x="4724154" y="1344656"/>
            <a:chExt cx="4158095" cy="4557943"/>
          </a:xfrm>
        </p:grpSpPr>
        <p:pic>
          <p:nvPicPr>
            <p:cNvPr id="17" name="Рисунок 16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154" y="2053261"/>
              <a:ext cx="4158095" cy="3849338"/>
            </a:xfrm>
            <a:prstGeom prst="rect">
              <a:avLst/>
            </a:prstGeom>
          </p:spPr>
        </p:pic>
        <p:graphicFrame>
          <p:nvGraphicFramePr>
            <p:cNvPr id="18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5319682"/>
                </p:ext>
              </p:extLst>
            </p:nvPr>
          </p:nvGraphicFramePr>
          <p:xfrm>
            <a:off x="4860032" y="2417284"/>
            <a:ext cx="300534" cy="341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5" name="Equation" r:id="rId16" imgW="190417" imgH="241195" progId="Equation.DSMT4">
                    <p:embed/>
                  </p:oleObj>
                </mc:Choice>
                <mc:Fallback>
                  <p:oleObj name="Equation" r:id="rId16" imgW="190417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0032" y="2417284"/>
                          <a:ext cx="300534" cy="341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500964"/>
                </p:ext>
              </p:extLst>
            </p:nvPr>
          </p:nvGraphicFramePr>
          <p:xfrm>
            <a:off x="6288692" y="1344656"/>
            <a:ext cx="1616931" cy="635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6" name="Equation" r:id="rId17" imgW="1066680" imgH="419040" progId="Equation.DSMT4">
                    <p:embed/>
                  </p:oleObj>
                </mc:Choice>
                <mc:Fallback>
                  <p:oleObj name="Equation" r:id="rId17" imgW="106668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288692" y="1344656"/>
                          <a:ext cx="1616931" cy="6352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Прямоугольник 19"/>
          <p:cNvSpPr/>
          <p:nvPr/>
        </p:nvSpPr>
        <p:spPr>
          <a:xfrm>
            <a:off x="5724128" y="900571"/>
            <a:ext cx="20882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EILMS</a:t>
            </a:r>
            <a:r>
              <a:rPr lang="en-US" sz="1800" dirty="0" smtClean="0">
                <a:solidFill>
                  <a:schemeClr val="tx2"/>
                </a:solidFill>
              </a:rPr>
              <a:t>  code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7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412750" y="60325"/>
            <a:ext cx="4591050" cy="542925"/>
          </a:xfrm>
        </p:spPr>
        <p:txBody>
          <a:bodyPr/>
          <a:lstStyle/>
          <a:p>
            <a:pPr algn="l">
              <a:defRPr/>
            </a:pPr>
            <a:r>
              <a:rPr lang="en-US" altLang="ru-RU" sz="2400" dirty="0" smtClean="0">
                <a:solidFill>
                  <a:schemeClr val="accent1">
                    <a:lumMod val="75000"/>
                  </a:schemeClr>
                </a:solidFill>
              </a:rPr>
              <a:t>Polarized protons acceleration: </a:t>
            </a:r>
            <a:endParaRPr lang="ru-RU" alt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387" name="Объект 3"/>
          <p:cNvGraphicFramePr>
            <a:graphicFrameLocks noChangeAspect="1"/>
          </p:cNvGraphicFramePr>
          <p:nvPr/>
        </p:nvGraphicFramePr>
        <p:xfrm>
          <a:off x="5424488" y="66675"/>
          <a:ext cx="278606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4" name="Equation" r:id="rId3" imgW="2286000" imgH="482600" progId="Equation.DSMT4">
                  <p:embed/>
                </p:oleObj>
              </mc:Choice>
              <mc:Fallback>
                <p:oleObj name="Equation" r:id="rId3" imgW="2286000" imgH="4826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66675"/>
                        <a:ext cx="278606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88" name="Группа 1"/>
          <p:cNvGrpSpPr>
            <a:grpSpLocks/>
          </p:cNvGrpSpPr>
          <p:nvPr/>
        </p:nvGrpSpPr>
        <p:grpSpPr bwMode="auto">
          <a:xfrm>
            <a:off x="0" y="530225"/>
            <a:ext cx="5443538" cy="555625"/>
            <a:chOff x="1691680" y="734567"/>
            <a:chExt cx="3802274" cy="678209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1691680" y="734567"/>
              <a:ext cx="3802274" cy="6782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6424" name="Объект 10"/>
            <p:cNvGraphicFramePr>
              <a:graphicFrameLocks noChangeAspect="1"/>
            </p:cNvGraphicFramePr>
            <p:nvPr/>
          </p:nvGraphicFramePr>
          <p:xfrm>
            <a:off x="1786509" y="879466"/>
            <a:ext cx="3633614" cy="533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65" name="Equation" r:id="rId5" imgW="2387600" imgH="241300" progId="Equation.DSMT4">
                    <p:embed/>
                  </p:oleObj>
                </mc:Choice>
                <mc:Fallback>
                  <p:oleObj name="Equation" r:id="rId5" imgW="2387600" imgH="241300" progId="Equation.DSMT4">
                    <p:embed/>
                    <p:pic>
                      <p:nvPicPr>
                        <p:cNvPr id="0" name="Объект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6509" y="879466"/>
                          <a:ext cx="3633614" cy="533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05" name="Группа 14358"/>
          <p:cNvGrpSpPr>
            <a:grpSpLocks/>
          </p:cNvGrpSpPr>
          <p:nvPr/>
        </p:nvGrpSpPr>
        <p:grpSpPr bwMode="auto">
          <a:xfrm>
            <a:off x="3603670" y="1452281"/>
            <a:ext cx="4784754" cy="1306102"/>
            <a:chOff x="3059832" y="1582622"/>
            <a:chExt cx="4608512" cy="1178343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3276081" y="2348316"/>
              <a:ext cx="4392263" cy="722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563435" y="2348316"/>
              <a:ext cx="0" cy="1444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391628" y="2060608"/>
              <a:ext cx="18575" cy="4137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219821" y="2312782"/>
              <a:ext cx="0" cy="1444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056754" y="2034244"/>
              <a:ext cx="0" cy="37711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092542" y="2277249"/>
              <a:ext cx="0" cy="14328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3563435" y="2060608"/>
              <a:ext cx="836934" cy="35992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4355572" y="2044386"/>
              <a:ext cx="1673852" cy="1622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056207" y="2049844"/>
              <a:ext cx="1052707" cy="31222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415" name="Объект 30"/>
            <p:cNvGraphicFramePr>
              <a:graphicFrameLocks noChangeAspect="1"/>
            </p:cNvGraphicFramePr>
            <p:nvPr/>
          </p:nvGraphicFramePr>
          <p:xfrm>
            <a:off x="4841926" y="2492896"/>
            <a:ext cx="761881" cy="268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66" name="Equation" r:id="rId7" imgW="685800" imgH="241300" progId="Equation.DSMT4">
                    <p:embed/>
                  </p:oleObj>
                </mc:Choice>
                <mc:Fallback>
                  <p:oleObj name="Equation" r:id="rId7" imgW="685800" imgH="241300" progId="Equation.DSMT4">
                    <p:embed/>
                    <p:pic>
                      <p:nvPicPr>
                        <p:cNvPr id="0" name="Объект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1926" y="2492896"/>
                          <a:ext cx="761881" cy="268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345" name="Прямая со стрелкой 14344"/>
            <p:cNvCxnSpPr/>
            <p:nvPr/>
          </p:nvCxnSpPr>
          <p:spPr>
            <a:xfrm flipV="1">
              <a:off x="3276081" y="1600963"/>
              <a:ext cx="0" cy="81039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417" name="Объект 143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044731"/>
                </p:ext>
              </p:extLst>
            </p:nvPr>
          </p:nvGraphicFramePr>
          <p:xfrm>
            <a:off x="3267340" y="1597960"/>
            <a:ext cx="274856" cy="273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67" name="Equation" r:id="rId9" imgW="253800" imgH="253800" progId="Equation.DSMT4">
                    <p:embed/>
                  </p:oleObj>
                </mc:Choice>
                <mc:Fallback>
                  <p:oleObj name="Equation" r:id="rId9" imgW="253800" imgH="253800" progId="Equation.DSMT4">
                    <p:embed/>
                    <p:pic>
                      <p:nvPicPr>
                        <p:cNvPr id="0" name="Объект 143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7340" y="1597960"/>
                          <a:ext cx="274856" cy="273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18" name="Объект 14349"/>
            <p:cNvGraphicFramePr>
              <a:graphicFrameLocks noChangeAspect="1"/>
            </p:cNvGraphicFramePr>
            <p:nvPr/>
          </p:nvGraphicFramePr>
          <p:xfrm>
            <a:off x="3059832" y="2492896"/>
            <a:ext cx="6477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68" name="Equation" r:id="rId11" imgW="647419" imgH="177723" progId="Equation.DSMT4">
                    <p:embed/>
                  </p:oleObj>
                </mc:Choice>
                <mc:Fallback>
                  <p:oleObj name="Equation" r:id="rId11" imgW="647419" imgH="177723" progId="Equation.DSMT4">
                    <p:embed/>
                    <p:pic>
                      <p:nvPicPr>
                        <p:cNvPr id="0" name="Объект 143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832" y="2492896"/>
                          <a:ext cx="6477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19" name="Объект 14350"/>
            <p:cNvGraphicFramePr>
              <a:graphicFrameLocks noChangeAspect="1"/>
            </p:cNvGraphicFramePr>
            <p:nvPr/>
          </p:nvGraphicFramePr>
          <p:xfrm>
            <a:off x="6877358" y="2411835"/>
            <a:ext cx="5588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69" name="Equation" r:id="rId13" imgW="558558" imgH="177723" progId="Equation.DSMT4">
                    <p:embed/>
                  </p:oleObj>
                </mc:Choice>
                <mc:Fallback>
                  <p:oleObj name="Equation" r:id="rId13" imgW="558558" imgH="177723" progId="Equation.DSMT4">
                    <p:embed/>
                    <p:pic>
                      <p:nvPicPr>
                        <p:cNvPr id="0" name="Объект 143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7358" y="2411835"/>
                          <a:ext cx="5588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20" name="Объект 14351"/>
            <p:cNvGraphicFramePr>
              <a:graphicFrameLocks noChangeAspect="1"/>
            </p:cNvGraphicFramePr>
            <p:nvPr/>
          </p:nvGraphicFramePr>
          <p:xfrm>
            <a:off x="6029424" y="2465598"/>
            <a:ext cx="5588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70" name="Equation" r:id="rId15" imgW="558558" imgH="177723" progId="Equation.DSMT4">
                    <p:embed/>
                  </p:oleObj>
                </mc:Choice>
                <mc:Fallback>
                  <p:oleObj name="Equation" r:id="rId15" imgW="558558" imgH="177723" progId="Equation.DSMT4">
                    <p:embed/>
                    <p:pic>
                      <p:nvPicPr>
                        <p:cNvPr id="0" name="Объект 143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9424" y="2465598"/>
                          <a:ext cx="5588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21" name="Объект 14352"/>
            <p:cNvGraphicFramePr>
              <a:graphicFrameLocks noChangeAspect="1"/>
            </p:cNvGraphicFramePr>
            <p:nvPr/>
          </p:nvGraphicFramePr>
          <p:xfrm>
            <a:off x="4076975" y="2483396"/>
            <a:ext cx="6477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71" name="Equation" r:id="rId17" imgW="647419" imgH="177723" progId="Equation.DSMT4">
                    <p:embed/>
                  </p:oleObj>
                </mc:Choice>
                <mc:Fallback>
                  <p:oleObj name="Equation" r:id="rId17" imgW="647419" imgH="177723" progId="Equation.DSMT4">
                    <p:embed/>
                    <p:pic>
                      <p:nvPicPr>
                        <p:cNvPr id="0" name="Объект 143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6975" y="2483396"/>
                          <a:ext cx="6477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22" name="Объект 143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7785868"/>
                </p:ext>
              </p:extLst>
            </p:nvPr>
          </p:nvGraphicFramePr>
          <p:xfrm>
            <a:off x="4579555" y="1582622"/>
            <a:ext cx="1044528" cy="448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72" name="Equation" r:id="rId19" imgW="977760" imgH="419040" progId="Equation.DSMT4">
                    <p:embed/>
                  </p:oleObj>
                </mc:Choice>
                <mc:Fallback>
                  <p:oleObj name="Equation" r:id="rId19" imgW="977760" imgH="419040" progId="Equation.DSMT4">
                    <p:embed/>
                    <p:pic>
                      <p:nvPicPr>
                        <p:cNvPr id="0" name="Объект 143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9555" y="1582622"/>
                          <a:ext cx="1044528" cy="448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390" name="Объект 4"/>
          <p:cNvGraphicFramePr>
            <a:graphicFrameLocks noChangeAspect="1"/>
          </p:cNvGraphicFramePr>
          <p:nvPr/>
        </p:nvGraphicFramePr>
        <p:xfrm>
          <a:off x="5768975" y="652463"/>
          <a:ext cx="1035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3" name="Equation" r:id="rId21" imgW="825500" imgH="393700" progId="Equation.DSMT4">
                  <p:embed/>
                </p:oleObj>
              </mc:Choice>
              <mc:Fallback>
                <p:oleObj name="Equation" r:id="rId21" imgW="825500" imgH="3937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975" y="652463"/>
                        <a:ext cx="10350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Группа 51"/>
          <p:cNvGrpSpPr>
            <a:grpSpLocks/>
          </p:cNvGrpSpPr>
          <p:nvPr/>
        </p:nvGrpSpPr>
        <p:grpSpPr bwMode="auto">
          <a:xfrm>
            <a:off x="1187624" y="2779983"/>
            <a:ext cx="5184576" cy="3767512"/>
            <a:chOff x="1835696" y="3073497"/>
            <a:chExt cx="4947076" cy="3523855"/>
          </a:xfrm>
        </p:grpSpPr>
        <p:grpSp>
          <p:nvGrpSpPr>
            <p:cNvPr id="16394" name="Группа 49"/>
            <p:cNvGrpSpPr>
              <a:grpSpLocks/>
            </p:cNvGrpSpPr>
            <p:nvPr/>
          </p:nvGrpSpPr>
          <p:grpSpPr bwMode="auto">
            <a:xfrm>
              <a:off x="2446058" y="3073497"/>
              <a:ext cx="4336714" cy="3523855"/>
              <a:chOff x="2446058" y="3073497"/>
              <a:chExt cx="4336714" cy="3523855"/>
            </a:xfrm>
          </p:grpSpPr>
          <p:pic>
            <p:nvPicPr>
              <p:cNvPr id="16397" name="Рисунок 14362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6058" y="3073497"/>
                <a:ext cx="4336714" cy="3523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6398" name="Объект 1436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6242844"/>
                  </p:ext>
                </p:extLst>
              </p:nvPr>
            </p:nvGraphicFramePr>
            <p:xfrm>
              <a:off x="3627235" y="4249851"/>
              <a:ext cx="617917" cy="3006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74" name="Equation" r:id="rId24" imgW="469900" imgH="228600" progId="Equation.DSMT4">
                      <p:embed/>
                    </p:oleObj>
                  </mc:Choice>
                  <mc:Fallback>
                    <p:oleObj name="Equation" r:id="rId24" imgW="469900" imgH="228600" progId="Equation.DSMT4">
                      <p:embed/>
                      <p:pic>
                        <p:nvPicPr>
                          <p:cNvPr id="0" name="Объект 143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7235" y="4249851"/>
                            <a:ext cx="617917" cy="3006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399" name="Объект 1436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1142775"/>
                  </p:ext>
                </p:extLst>
              </p:nvPr>
            </p:nvGraphicFramePr>
            <p:xfrm>
              <a:off x="3206506" y="4608920"/>
              <a:ext cx="983852" cy="346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75" name="Equation" r:id="rId26" imgW="685800" imgH="241300" progId="Equation.DSMT4">
                      <p:embed/>
                    </p:oleObj>
                  </mc:Choice>
                  <mc:Fallback>
                    <p:oleObj name="Equation" r:id="rId26" imgW="685800" imgH="241300" progId="Equation.DSMT4">
                      <p:embed/>
                      <p:pic>
                        <p:nvPicPr>
                          <p:cNvPr id="0" name="Объект 143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6506" y="4608920"/>
                            <a:ext cx="983852" cy="3461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00" name="Объект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8118503"/>
                  </p:ext>
                </p:extLst>
              </p:nvPr>
            </p:nvGraphicFramePr>
            <p:xfrm>
              <a:off x="5884573" y="4285668"/>
              <a:ext cx="716988" cy="3488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76" name="Equation" r:id="rId28" imgW="469900" imgH="228600" progId="Equation.DSMT4">
                      <p:embed/>
                    </p:oleObj>
                  </mc:Choice>
                  <mc:Fallback>
                    <p:oleObj name="Equation" r:id="rId28" imgW="469900" imgH="228600" progId="Equation.DSMT4">
                      <p:embed/>
                      <p:pic>
                        <p:nvPicPr>
                          <p:cNvPr id="0" name="Объект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84573" y="4285668"/>
                            <a:ext cx="716988" cy="3488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1" name="Прямая со стрелкой 40"/>
              <p:cNvCxnSpPr/>
              <p:nvPr/>
            </p:nvCxnSpPr>
            <p:spPr>
              <a:xfrm>
                <a:off x="4252766" y="4393850"/>
                <a:ext cx="360023" cy="437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 стрелкой 80"/>
              <p:cNvCxnSpPr/>
              <p:nvPr/>
            </p:nvCxnSpPr>
            <p:spPr>
              <a:xfrm>
                <a:off x="4252609" y="4793162"/>
                <a:ext cx="720047" cy="437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 стрелкой 48"/>
              <p:cNvCxnSpPr/>
              <p:nvPr/>
            </p:nvCxnSpPr>
            <p:spPr>
              <a:xfrm flipH="1">
                <a:off x="5601505" y="4468174"/>
                <a:ext cx="216611" cy="0"/>
              </a:xfrm>
              <a:prstGeom prst="straightConnector1">
                <a:avLst/>
              </a:prstGeom>
              <a:ln>
                <a:solidFill>
                  <a:srgbClr val="CC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6395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1726718"/>
                </p:ext>
              </p:extLst>
            </p:nvPr>
          </p:nvGraphicFramePr>
          <p:xfrm>
            <a:off x="2446312" y="3351588"/>
            <a:ext cx="307714" cy="391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77" name="Equation" r:id="rId30" imgW="190417" imgH="241195" progId="Equation.DSMT4">
                    <p:embed/>
                  </p:oleObj>
                </mc:Choice>
                <mc:Fallback>
                  <p:oleObj name="Equation" r:id="rId30" imgW="190417" imgH="241195" progId="Equation.DSMT4">
                    <p:embed/>
                    <p:pic>
                      <p:nvPicPr>
                        <p:cNvPr id="0" name="Объект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6312" y="3351588"/>
                          <a:ext cx="307714" cy="391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Прямоугольник 50"/>
            <p:cNvSpPr/>
            <p:nvPr/>
          </p:nvSpPr>
          <p:spPr>
            <a:xfrm>
              <a:off x="1835696" y="4506065"/>
              <a:ext cx="242007" cy="329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aphicFrame>
        <p:nvGraphicFramePr>
          <p:cNvPr id="16392" name="Объект 52"/>
          <p:cNvGraphicFramePr>
            <a:graphicFrameLocks noChangeAspect="1"/>
          </p:cNvGraphicFramePr>
          <p:nvPr/>
        </p:nvGraphicFramePr>
        <p:xfrm>
          <a:off x="5162550" y="317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8" name="Equation" r:id="rId32" imgW="114102" imgH="177492" progId="Equation.DSMT4">
                  <p:embed/>
                </p:oleObj>
              </mc:Choice>
              <mc:Fallback>
                <p:oleObj name="Equation" r:id="rId32" imgW="114102" imgH="177492" progId="Equation.DSMT4">
                  <p:embed/>
                  <p:pic>
                    <p:nvPicPr>
                      <p:cNvPr id="0" name="Объект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3171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5" descr="Logo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84" y="5805264"/>
            <a:ext cx="986469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34820" y="1423537"/>
            <a:ext cx="2795441" cy="898413"/>
            <a:chOff x="48367" y="3155019"/>
            <a:chExt cx="2795441" cy="89841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23528" y="3155019"/>
              <a:ext cx="1584176" cy="296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AC dipole:</a:t>
              </a:r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3886949"/>
                </p:ext>
              </p:extLst>
            </p:nvPr>
          </p:nvGraphicFramePr>
          <p:xfrm>
            <a:off x="48367" y="3565637"/>
            <a:ext cx="2795441" cy="487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79" name="Equation" r:id="rId35" imgW="1892160" imgH="330120" progId="Equation.DSMT4">
                    <p:embed/>
                  </p:oleObj>
                </mc:Choice>
                <mc:Fallback>
                  <p:oleObj name="Equation" r:id="rId35" imgW="18921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48367" y="3565637"/>
                          <a:ext cx="2795441" cy="4877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Прямоугольник 45"/>
          <p:cNvSpPr/>
          <p:nvPr/>
        </p:nvSpPr>
        <p:spPr>
          <a:xfrm>
            <a:off x="7020272" y="836712"/>
            <a:ext cx="20882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EILMS</a:t>
            </a:r>
            <a:r>
              <a:rPr lang="en-US" sz="1800" dirty="0" smtClean="0">
                <a:solidFill>
                  <a:schemeClr val="tx2"/>
                </a:solidFill>
              </a:rPr>
              <a:t>  code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 txBox="1">
            <a:spLocks/>
          </p:cNvSpPr>
          <p:nvPr/>
        </p:nvSpPr>
        <p:spPr bwMode="auto">
          <a:xfrm>
            <a:off x="1708150" y="60325"/>
            <a:ext cx="4592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CC0000"/>
                </a:solidFill>
              </a:rPr>
              <a:t>Polarized protons acceleration:  </a:t>
            </a:r>
            <a:endParaRPr lang="ru-RU" altLang="ru-RU" sz="2400">
              <a:solidFill>
                <a:srgbClr val="CC0000"/>
              </a:solidFill>
            </a:endParaRPr>
          </a:p>
        </p:txBody>
      </p:sp>
      <p:graphicFrame>
        <p:nvGraphicFramePr>
          <p:cNvPr id="17411" name="Объект 3"/>
          <p:cNvGraphicFramePr>
            <a:graphicFrameLocks noChangeAspect="1"/>
          </p:cNvGraphicFramePr>
          <p:nvPr/>
        </p:nvGraphicFramePr>
        <p:xfrm>
          <a:off x="250825" y="652463"/>
          <a:ext cx="278606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7" name="Equation" r:id="rId3" imgW="2286000" imgH="482600" progId="Equation.DSMT4">
                  <p:embed/>
                </p:oleObj>
              </mc:Choice>
              <mc:Fallback>
                <p:oleObj name="Equation" r:id="rId3" imgW="2286000" imgH="4826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52463"/>
                        <a:ext cx="278606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Объект 4"/>
          <p:cNvGraphicFramePr>
            <a:graphicFrameLocks noChangeAspect="1"/>
          </p:cNvGraphicFramePr>
          <p:nvPr/>
        </p:nvGraphicFramePr>
        <p:xfrm>
          <a:off x="3276600" y="723900"/>
          <a:ext cx="10334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8" name="Equation" r:id="rId5" imgW="825500" imgH="393700" progId="Equation.DSMT4">
                  <p:embed/>
                </p:oleObj>
              </mc:Choice>
              <mc:Fallback>
                <p:oleObj name="Equation" r:id="rId5" imgW="825500" imgH="3937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723900"/>
                        <a:ext cx="10334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Объект 5"/>
          <p:cNvGraphicFramePr>
            <a:graphicFrameLocks noChangeAspect="1"/>
          </p:cNvGraphicFramePr>
          <p:nvPr/>
        </p:nvGraphicFramePr>
        <p:xfrm>
          <a:off x="4895850" y="673100"/>
          <a:ext cx="31321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9" name="Equation" r:id="rId7" imgW="1993900" imgH="241300" progId="Equation.DSMT4">
                  <p:embed/>
                </p:oleObj>
              </mc:Choice>
              <mc:Fallback>
                <p:oleObj name="Equation" r:id="rId7" imgW="1993900" imgH="2413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673100"/>
                        <a:ext cx="313213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909638" y="1406525"/>
            <a:ext cx="5822950" cy="5191125"/>
            <a:chOff x="909785" y="1406327"/>
            <a:chExt cx="5822455" cy="5191025"/>
          </a:xfrm>
        </p:grpSpPr>
        <p:pic>
          <p:nvPicPr>
            <p:cNvPr id="17416" name="Рисунок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785" y="1406327"/>
              <a:ext cx="5822455" cy="519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7417" name="Объект 6"/>
            <p:cNvGraphicFramePr>
              <a:graphicFrameLocks noChangeAspect="1"/>
            </p:cNvGraphicFramePr>
            <p:nvPr/>
          </p:nvGraphicFramePr>
          <p:xfrm>
            <a:off x="1043608" y="1700808"/>
            <a:ext cx="398380" cy="50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0" name="Equation" r:id="rId10" imgW="190417" imgH="241195" progId="Equation.DSMT4">
                    <p:embed/>
                  </p:oleObj>
                </mc:Choice>
                <mc:Fallback>
                  <p:oleObj name="Equation" r:id="rId10" imgW="190417" imgH="241195" progId="Equation.DSMT4">
                    <p:embed/>
                    <p:pic>
                      <p:nvPicPr>
                        <p:cNvPr id="0" name="Объект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608" y="1700808"/>
                          <a:ext cx="398380" cy="506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Прямоугольник 8"/>
            <p:cNvSpPr/>
            <p:nvPr/>
          </p:nvSpPr>
          <p:spPr>
            <a:xfrm>
              <a:off x="909785" y="3644659"/>
              <a:ext cx="366681" cy="415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7415" name="Picture 5" descr="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92" y="5748338"/>
            <a:ext cx="103981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17803" y="1052513"/>
            <a:ext cx="20882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EILMS</a:t>
            </a:r>
            <a:r>
              <a:rPr lang="en-US" sz="1800" dirty="0" smtClean="0">
                <a:solidFill>
                  <a:schemeClr val="tx2"/>
                </a:solidFill>
              </a:rPr>
              <a:t>  code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813" y="188913"/>
            <a:ext cx="4968875" cy="71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C00000"/>
                </a:solidFill>
              </a:rPr>
              <a:t>Nuclotron</a:t>
            </a:r>
            <a:r>
              <a:rPr lang="ru-RU" dirty="0">
                <a:solidFill>
                  <a:srgbClr val="C00000"/>
                </a:solidFill>
              </a:rPr>
              <a:t> - </a:t>
            </a:r>
            <a:r>
              <a:rPr lang="en-US" dirty="0">
                <a:solidFill>
                  <a:srgbClr val="C00000"/>
                </a:solidFill>
              </a:rPr>
              <a:t>summary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920750"/>
            <a:ext cx="7127875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</a:rPr>
              <a:t>Polarized protons can be accelerated  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      at </a:t>
            </a:r>
            <a:r>
              <a:rPr lang="en-US" sz="2400" dirty="0" err="1">
                <a:solidFill>
                  <a:schemeClr val="tx2"/>
                </a:solidFill>
              </a:rPr>
              <a:t>Nuclotron</a:t>
            </a:r>
            <a:r>
              <a:rPr lang="en-US" sz="2400" dirty="0">
                <a:solidFill>
                  <a:schemeClr val="tx2"/>
                </a:solidFill>
              </a:rPr>
              <a:t> up to 14 GeV with small      	    	polarization losses.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en-US" sz="2400" dirty="0">
                <a:solidFill>
                  <a:schemeClr val="tx2"/>
                </a:solidFill>
              </a:rPr>
              <a:t>Q-jump or adiabatic crossing  should 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         be applied on the </a:t>
            </a:r>
            <a:r>
              <a:rPr lang="en-US" sz="2400" dirty="0" err="1">
                <a:solidFill>
                  <a:schemeClr val="tx2"/>
                </a:solidFill>
              </a:rPr>
              <a:t>resonanses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buFontTx/>
              <a:buAutoNum type="arabicPeriod" startAt="3"/>
              <a:defRPr/>
            </a:pPr>
            <a:r>
              <a:rPr lang="en-US" sz="2400" dirty="0">
                <a:solidFill>
                  <a:schemeClr val="tx2"/>
                </a:solidFill>
              </a:rPr>
              <a:t>Slower ramp and bigger emittance  can help. 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en-US" sz="2400" dirty="0">
                <a:solidFill>
                  <a:schemeClr val="tx2"/>
                </a:solidFill>
              </a:rPr>
              <a:t>Luminosity?</a:t>
            </a:r>
          </a:p>
          <a:p>
            <a:pPr>
              <a:defRPr/>
            </a:pPr>
            <a:r>
              <a:rPr lang="en-US" dirty="0"/>
              <a:t>an </a:t>
            </a:r>
          </a:p>
        </p:txBody>
      </p:sp>
      <p:graphicFrame>
        <p:nvGraphicFramePr>
          <p:cNvPr id="18436" name="Объект 3"/>
          <p:cNvGraphicFramePr>
            <a:graphicFrameLocks noChangeAspect="1"/>
          </p:cNvGraphicFramePr>
          <p:nvPr/>
        </p:nvGraphicFramePr>
        <p:xfrm>
          <a:off x="1619250" y="3213100"/>
          <a:ext cx="27416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3" imgW="1562100" imgH="241300" progId="Equation.DSMT4">
                  <p:embed/>
                </p:oleObj>
              </mc:Choice>
              <mc:Fallback>
                <p:oleObj name="Equation" r:id="rId3" imgW="1562100" imgH="2413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213100"/>
                        <a:ext cx="27416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5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17232"/>
            <a:ext cx="103981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6638" y="-26988"/>
            <a:ext cx="6991350" cy="647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u="sng" dirty="0" smtClean="0">
                <a:solidFill>
                  <a:srgbClr val="C00000"/>
                </a:solidFill>
              </a:rPr>
              <a:t>Polarized </a:t>
            </a:r>
            <a:r>
              <a:rPr lang="en-US" sz="2400" u="sng" dirty="0">
                <a:solidFill>
                  <a:srgbClr val="C00000"/>
                </a:solidFill>
              </a:rPr>
              <a:t>beam transportation to </a:t>
            </a:r>
            <a:r>
              <a:rPr lang="en-US" sz="2400" u="sng" dirty="0" smtClean="0">
                <a:solidFill>
                  <a:srgbClr val="C00000"/>
                </a:solidFill>
              </a:rPr>
              <a:t>NICA  </a:t>
            </a:r>
            <a:r>
              <a:rPr lang="en-US" sz="1600" u="sng" smtClean="0">
                <a:solidFill>
                  <a:srgbClr val="C00000"/>
                </a:solidFill>
              </a:rPr>
              <a:t>(protons) </a:t>
            </a:r>
            <a:endParaRPr lang="ru-RU" sz="1600" u="sng" dirty="0">
              <a:solidFill>
                <a:srgbClr val="C00000"/>
              </a:solidFill>
            </a:endParaRP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37592"/>
            <a:ext cx="4029438" cy="290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712"/>
            <a:ext cx="4100876" cy="29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3901441" cy="281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005894" cy="288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65375" y="5253038"/>
            <a:ext cx="1152525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10 GeV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975" y="2065338"/>
            <a:ext cx="1152525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5 GeV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1772816"/>
            <a:ext cx="792088" cy="50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7 </a:t>
            </a:r>
            <a:r>
              <a:rPr lang="en-US" sz="1800" dirty="0">
                <a:solidFill>
                  <a:schemeClr val="tx1"/>
                </a:solidFill>
              </a:rPr>
              <a:t>GeV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1" y="4077072"/>
            <a:ext cx="936104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12 </a:t>
            </a:r>
            <a:r>
              <a:rPr lang="en-US" sz="1800" dirty="0">
                <a:solidFill>
                  <a:schemeClr val="tx1"/>
                </a:solidFill>
              </a:rPr>
              <a:t>GeV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1" name="Picture 5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36" y="5756275"/>
            <a:ext cx="858863" cy="91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6638" y="-26988"/>
            <a:ext cx="6991350" cy="647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u="sng" dirty="0" smtClean="0">
                <a:solidFill>
                  <a:srgbClr val="C00000"/>
                </a:solidFill>
              </a:rPr>
              <a:t>Polarized </a:t>
            </a:r>
            <a:r>
              <a:rPr lang="en-US" sz="2400" u="sng" dirty="0">
                <a:solidFill>
                  <a:srgbClr val="C00000"/>
                </a:solidFill>
              </a:rPr>
              <a:t>beam transportation to </a:t>
            </a:r>
            <a:r>
              <a:rPr lang="en-US" sz="2400" u="sng" dirty="0" smtClean="0">
                <a:solidFill>
                  <a:srgbClr val="C00000"/>
                </a:solidFill>
              </a:rPr>
              <a:t>NICA  </a:t>
            </a:r>
            <a:r>
              <a:rPr lang="en-US" sz="1600" u="sng" dirty="0" smtClean="0">
                <a:solidFill>
                  <a:srgbClr val="C00000"/>
                </a:solidFill>
              </a:rPr>
              <a:t>(</a:t>
            </a:r>
            <a:r>
              <a:rPr lang="en-US" sz="1600" u="sng" dirty="0" err="1" smtClean="0">
                <a:solidFill>
                  <a:srgbClr val="C00000"/>
                </a:solidFill>
              </a:rPr>
              <a:t>deut</a:t>
            </a:r>
            <a:r>
              <a:rPr lang="cs-CZ" sz="1600" u="sng" dirty="0" smtClean="0">
                <a:solidFill>
                  <a:srgbClr val="C00000"/>
                </a:solidFill>
              </a:rPr>
              <a:t>er</a:t>
            </a:r>
            <a:r>
              <a:rPr lang="en-US" sz="1600" u="sng" dirty="0" err="1" smtClean="0">
                <a:solidFill>
                  <a:srgbClr val="C00000"/>
                </a:solidFill>
              </a:rPr>
              <a:t>ons</a:t>
            </a:r>
            <a:r>
              <a:rPr lang="en-US" sz="1600" u="sng" dirty="0" smtClean="0">
                <a:solidFill>
                  <a:srgbClr val="C00000"/>
                </a:solidFill>
              </a:rPr>
              <a:t>) </a:t>
            </a:r>
            <a:endParaRPr lang="ru-RU" sz="1600" u="sng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733580"/>
            <a:ext cx="4176463" cy="3009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692696"/>
            <a:ext cx="4248471" cy="3060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47" y="3717032"/>
            <a:ext cx="4181469" cy="30126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58484" y="2223178"/>
            <a:ext cx="1152525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5 GeV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59933" y="2238122"/>
            <a:ext cx="1152525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7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GeV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6050" y="5367393"/>
            <a:ext cx="1152525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10 </a:t>
            </a:r>
            <a:r>
              <a:rPr lang="en-US" sz="1800" dirty="0">
                <a:solidFill>
                  <a:schemeClr val="tx1"/>
                </a:solidFill>
              </a:rPr>
              <a:t>GeV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" name="Picture 5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18" y="5655450"/>
            <a:ext cx="842819" cy="89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9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ru-RU" sz="3600" smtClean="0">
                <a:solidFill>
                  <a:srgbClr val="CC0000"/>
                </a:solidFill>
                <a:latin typeface="Mathcad UniMath" pitchFamily="50" charset="0"/>
              </a:rPr>
              <a:t>NICA polarization?</a:t>
            </a:r>
            <a:endParaRPr lang="ru-RU" altLang="ru-RU" sz="3600" smtClean="0">
              <a:solidFill>
                <a:srgbClr val="CC0000"/>
              </a:solidFill>
              <a:latin typeface="Mathcad UniMath" pitchFamily="50" charset="0"/>
            </a:endParaRPr>
          </a:p>
        </p:txBody>
      </p:sp>
      <p:pic>
        <p:nvPicPr>
          <p:cNvPr id="20483" name="Picture 4" descr="NC_Ring503m_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412875"/>
            <a:ext cx="7967662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813" y="44450"/>
            <a:ext cx="5761037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NICA spin </a:t>
            </a:r>
            <a:r>
              <a:rPr lang="en-US" dirty="0" smtClean="0">
                <a:solidFill>
                  <a:srgbClr val="C00000"/>
                </a:solidFill>
              </a:rPr>
              <a:t>resonances   </a:t>
            </a:r>
            <a:r>
              <a:rPr lang="en-US" sz="2000" dirty="0" smtClean="0">
                <a:solidFill>
                  <a:srgbClr val="C00000"/>
                </a:solidFill>
              </a:rPr>
              <a:t>(proton)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7489825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96913" y="593725"/>
            <a:ext cx="8123558" cy="1079500"/>
            <a:chOff x="696913" y="593725"/>
            <a:chExt cx="8123558" cy="1079500"/>
          </a:xfrm>
        </p:grpSpPr>
        <p:graphicFrame>
          <p:nvGraphicFramePr>
            <p:cNvPr id="21508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7200086"/>
                </p:ext>
              </p:extLst>
            </p:nvPr>
          </p:nvGraphicFramePr>
          <p:xfrm>
            <a:off x="696913" y="620713"/>
            <a:ext cx="2546350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2" name="Equation" r:id="rId4" imgW="1727200" imgH="228600" progId="Equation.DSMT4">
                    <p:embed/>
                  </p:oleObj>
                </mc:Choice>
                <mc:Fallback>
                  <p:oleObj name="Equation" r:id="rId4" imgW="1727200" imgH="228600" progId="Equation.DSMT4">
                    <p:embed/>
                    <p:pic>
                      <p:nvPicPr>
                        <p:cNvPr id="0" name="Объект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913" y="620713"/>
                          <a:ext cx="2546350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09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4984655"/>
                </p:ext>
              </p:extLst>
            </p:nvPr>
          </p:nvGraphicFramePr>
          <p:xfrm>
            <a:off x="6207124" y="593725"/>
            <a:ext cx="2613347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3" name="Equation" r:id="rId6" imgW="1397000" imgH="228600" progId="Equation.DSMT4">
                    <p:embed/>
                  </p:oleObj>
                </mc:Choice>
                <mc:Fallback>
                  <p:oleObj name="Equation" r:id="rId6" imgW="1397000" imgH="228600" progId="Equation.DSMT4">
                    <p:embed/>
                    <p:pic>
                      <p:nvPicPr>
                        <p:cNvPr id="0" name="Объект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7124" y="593725"/>
                          <a:ext cx="2613347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Прямоугольник 6"/>
            <p:cNvSpPr/>
            <p:nvPr/>
          </p:nvSpPr>
          <p:spPr>
            <a:xfrm>
              <a:off x="1089025" y="1255713"/>
              <a:ext cx="98425" cy="984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21511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5431438"/>
                </p:ext>
              </p:extLst>
            </p:nvPr>
          </p:nvGraphicFramePr>
          <p:xfrm>
            <a:off x="1403350" y="1019175"/>
            <a:ext cx="1368425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4" name="Equation" r:id="rId8" imgW="825500" imgH="431800" progId="Equation.DSMT4">
                    <p:embed/>
                  </p:oleObj>
                </mc:Choice>
                <mc:Fallback>
                  <p:oleObj name="Equation" r:id="rId8" imgW="825500" imgH="431800" progId="Equation.DSMT4">
                    <p:embed/>
                    <p:pic>
                      <p:nvPicPr>
                        <p:cNvPr id="0" name="Объект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350" y="1019175"/>
                          <a:ext cx="1368425" cy="654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Овал 9"/>
            <p:cNvSpPr/>
            <p:nvPr/>
          </p:nvSpPr>
          <p:spPr>
            <a:xfrm flipH="1">
              <a:off x="3492500" y="1281113"/>
              <a:ext cx="71438" cy="603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21513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6444917"/>
                </p:ext>
              </p:extLst>
            </p:nvPr>
          </p:nvGraphicFramePr>
          <p:xfrm>
            <a:off x="3846513" y="1081088"/>
            <a:ext cx="1465262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5" name="Equation" r:id="rId10" imgW="876300" imgH="241300" progId="Equation.DSMT4">
                    <p:embed/>
                  </p:oleObj>
                </mc:Choice>
                <mc:Fallback>
                  <p:oleObj name="Equation" r:id="rId10" imgW="876300" imgH="241300" progId="Equation.DSMT4">
                    <p:embed/>
                    <p:pic>
                      <p:nvPicPr>
                        <p:cNvPr id="0" name="Объект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6513" y="1081088"/>
                          <a:ext cx="1465262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Равнобедренный треугольник 11"/>
            <p:cNvSpPr/>
            <p:nvPr/>
          </p:nvSpPr>
          <p:spPr>
            <a:xfrm>
              <a:off x="6084888" y="1279525"/>
              <a:ext cx="117475" cy="12382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21515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545216"/>
                </p:ext>
              </p:extLst>
            </p:nvPr>
          </p:nvGraphicFramePr>
          <p:xfrm>
            <a:off x="6588125" y="1152525"/>
            <a:ext cx="13081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6" name="Equation" r:id="rId12" imgW="876300" imgH="228600" progId="Equation.DSMT4">
                    <p:embed/>
                  </p:oleObj>
                </mc:Choice>
                <mc:Fallback>
                  <p:oleObj name="Equation" r:id="rId12" imgW="876300" imgH="228600" progId="Equation.DSMT4">
                    <p:embed/>
                    <p:pic>
                      <p:nvPicPr>
                        <p:cNvPr id="0" name="Объект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125" y="1152525"/>
                          <a:ext cx="13081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516" name="Picture 5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985" y="5949280"/>
            <a:ext cx="851519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51387" y="601316"/>
            <a:ext cx="20882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ASPIRRIN</a:t>
            </a:r>
            <a:r>
              <a:rPr lang="en-US" sz="1800" dirty="0" smtClean="0">
                <a:solidFill>
                  <a:schemeClr val="tx2"/>
                </a:solidFill>
              </a:rPr>
              <a:t>  code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250" y="476250"/>
            <a:ext cx="6121400" cy="56896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>
                <a:solidFill>
                  <a:schemeClr val="tx2"/>
                </a:solidFill>
              </a:rPr>
              <a:t>Spin problems</a:t>
            </a:r>
          </a:p>
          <a:p>
            <a:pPr marL="514350" indent="-514350" algn="just" eaLnBrk="1" hangingPunct="1">
              <a:buFont typeface="Wingdings" panose="05000000000000000000" pitchFamily="2" charset="2"/>
              <a:buChar char="q"/>
              <a:defRPr/>
            </a:pPr>
            <a:endParaRPr lang="en-US" b="1" dirty="0">
              <a:solidFill>
                <a:schemeClr val="accent1"/>
              </a:solidFill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solidFill>
                  <a:schemeClr val="accent1"/>
                </a:solidFill>
              </a:rPr>
              <a:t>   Polarized proton source       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solidFill>
                  <a:schemeClr val="accent1"/>
                </a:solidFill>
              </a:rPr>
              <a:t>   Acceleration in </a:t>
            </a:r>
            <a:r>
              <a:rPr lang="en-US" sz="3200" b="1" dirty="0" err="1">
                <a:solidFill>
                  <a:schemeClr val="accent1"/>
                </a:solidFill>
              </a:rPr>
              <a:t>Nuclotron</a:t>
            </a:r>
            <a:endParaRPr lang="en-US" sz="3200" b="1" dirty="0">
              <a:solidFill>
                <a:schemeClr val="accent1"/>
              </a:solidFill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solidFill>
                  <a:schemeClr val="tx1"/>
                </a:solidFill>
              </a:rPr>
              <a:t>   </a:t>
            </a:r>
            <a:r>
              <a:rPr lang="en-US" sz="3200" b="1" dirty="0">
                <a:solidFill>
                  <a:schemeClr val="accent1"/>
                </a:solidFill>
              </a:rPr>
              <a:t>Polarized beams  </a:t>
            </a:r>
          </a:p>
          <a:p>
            <a:pPr algn="just" eaLnBrk="1" hangingPunct="1">
              <a:defRPr/>
            </a:pPr>
            <a:r>
              <a:rPr lang="en-US" sz="3200" b="1" dirty="0">
                <a:solidFill>
                  <a:schemeClr val="accent1"/>
                </a:solidFill>
              </a:rPr>
              <a:t>        transfer to collider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solidFill>
                  <a:srgbClr val="C00000"/>
                </a:solidFill>
              </a:rPr>
              <a:t>   Spin control in collider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solidFill>
                  <a:schemeClr val="tx1"/>
                </a:solidFill>
              </a:rPr>
              <a:t>   </a:t>
            </a:r>
            <a:r>
              <a:rPr lang="en-US" sz="3200" dirty="0">
                <a:solidFill>
                  <a:srgbClr val="FF0000"/>
                </a:solidFill>
              </a:rPr>
              <a:t>Polarimetry</a:t>
            </a:r>
            <a:endParaRPr lang="ru-RU" sz="3200" dirty="0">
              <a:solidFill>
                <a:srgbClr val="FF0000"/>
              </a:solidFill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solidFill>
                  <a:srgbClr val="FF0000"/>
                </a:solidFill>
              </a:rPr>
              <a:t>   Luminosity</a:t>
            </a:r>
          </a:p>
          <a:p>
            <a:pPr marL="457200" indent="-457200" algn="ctr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9" name="Picture 5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28" y="5157192"/>
            <a:ext cx="946216" cy="101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1" y="0"/>
            <a:ext cx="7200528" cy="728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2"/>
                </a:solidFill>
              </a:rPr>
              <a:t>Longitudinal polarization at </a:t>
            </a:r>
            <a:r>
              <a:rPr lang="en-US" sz="2400" dirty="0" smtClean="0">
                <a:solidFill>
                  <a:schemeClr val="tx2"/>
                </a:solidFill>
              </a:rPr>
              <a:t>NICA   </a:t>
            </a:r>
            <a:r>
              <a:rPr lang="en-US" sz="1800" dirty="0" smtClean="0">
                <a:solidFill>
                  <a:schemeClr val="tx2"/>
                </a:solidFill>
              </a:rPr>
              <a:t>(protons)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22531" name="Picture 4" descr="NC_Ring503m_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3" y="728588"/>
            <a:ext cx="39608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11030" y="2378280"/>
            <a:ext cx="3405386" cy="112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Partial Siberian snake</a:t>
            </a:r>
          </a:p>
          <a:p>
            <a:pPr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          Solenoid  3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 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r>
              <a:rPr lang="en-US" sz="1800" dirty="0" smtClean="0">
                <a:solidFill>
                  <a:srgbClr val="FF0000"/>
                </a:solidFill>
              </a:rPr>
              <a:t>    T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algn="ctr"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1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k)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(27)10</a:t>
            </a:r>
            <a:r>
              <a:rPr lang="en-US" sz="1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-2</a:t>
            </a:r>
            <a:endParaRPr lang="en-US" sz="1800" baseline="30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2533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342" y="5955920"/>
            <a:ext cx="815137" cy="86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096865" y="1743440"/>
            <a:ext cx="648072" cy="761734"/>
            <a:chOff x="2208026" y="3528730"/>
            <a:chExt cx="648072" cy="69248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706319" y="4094709"/>
              <a:ext cx="144016" cy="1265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208026" y="3528730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snake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2562303" y="3661873"/>
              <a:ext cx="216024" cy="422994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755576" y="2780928"/>
            <a:ext cx="4269482" cy="1806755"/>
            <a:chOff x="439556" y="2968488"/>
            <a:chExt cx="4269482" cy="180675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39556" y="2968488"/>
              <a:ext cx="4269482" cy="1806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Operation mode at E=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E</a:t>
              </a:r>
              <a:r>
                <a:rPr lang="en-US" sz="1800" baseline="-25000" dirty="0" err="1" smtClean="0">
                  <a:solidFill>
                    <a:schemeClr val="tx1"/>
                  </a:solidFill>
                </a:rPr>
                <a:t>exp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ν</a:t>
              </a:r>
              <a:r>
                <a:rPr lang="en-US" sz="18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k)</a:t>
              </a:r>
              <a:endParaRPr lang="en-US" sz="1800" baseline="-25000" dirty="0" smtClean="0">
                <a:solidFill>
                  <a:schemeClr val="tx1"/>
                </a:solidFill>
              </a:endParaRPr>
            </a:p>
            <a:p>
              <a:r>
                <a:rPr lang="en-US" sz="1800" dirty="0" smtClean="0">
                  <a:solidFill>
                    <a:schemeClr val="tx1"/>
                  </a:solidFill>
                </a:rPr>
                <a:t>   1. Snake “off”</a:t>
              </a:r>
            </a:p>
            <a:p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2</a:t>
              </a:r>
              <a:r>
                <a:rPr lang="en-US" sz="1800" dirty="0" smtClean="0">
                  <a:solidFill>
                    <a:schemeClr val="tx1"/>
                  </a:solidFill>
                </a:rPr>
                <a:t>. </a:t>
              </a:r>
              <a:r>
                <a:rPr lang="en-US" sz="1800" dirty="0">
                  <a:solidFill>
                    <a:schemeClr val="tx1"/>
                  </a:solidFill>
                </a:rPr>
                <a:t>I</a:t>
              </a:r>
              <a:r>
                <a:rPr lang="en-US" sz="1800" dirty="0" smtClean="0">
                  <a:solidFill>
                    <a:schemeClr val="tx1"/>
                  </a:solidFill>
                </a:rPr>
                <a:t>njection of vertical polarized beam at 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E=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E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exp</a:t>
              </a:r>
              <a:r>
                <a:rPr lang="en-US" sz="1600" dirty="0" smtClean="0">
                  <a:solidFill>
                    <a:schemeClr val="tx1"/>
                  </a:solidFill>
                </a:rPr>
                <a:t> -</a:t>
              </a:r>
              <a:r>
                <a:rPr lang="en-US" sz="1600" dirty="0" smtClean="0">
                  <a:solidFill>
                    <a:schemeClr val="tx1"/>
                  </a:solidFill>
                  <a:latin typeface="Matura MT Script Capitals" panose="03020802060602070202" pitchFamily="66" charset="0"/>
                </a:rPr>
                <a:t>∆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 =</a:t>
              </a:r>
              <a:r>
                <a:rPr lang="en-US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600" baseline="-25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ν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k - </a:t>
              </a:r>
              <a:r>
                <a:rPr lang="el-GR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   (</a:t>
              </a:r>
              <a:r>
                <a:rPr lang="el-GR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 23 </a:t>
              </a:r>
              <a:r>
                <a:rPr lang="en-US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1600" baseline="-25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800" dirty="0" smtClean="0">
                  <a:solidFill>
                    <a:schemeClr val="tx1"/>
                  </a:solidFill>
                </a:rPr>
                <a:t>   3. Snake “on”</a:t>
              </a:r>
              <a:r>
                <a:rPr lang="en-US" sz="1800" dirty="0">
                  <a:solidFill>
                    <a:schemeClr val="tx1"/>
                  </a:solidFill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</a:rPr>
                <a:t> and  E          </a:t>
              </a:r>
              <a:r>
                <a:rPr lang="en-US" sz="1800" i="1" dirty="0" err="1" smtClean="0">
                  <a:solidFill>
                    <a:schemeClr val="tx1"/>
                  </a:solidFill>
                </a:rPr>
                <a:t>E</a:t>
              </a:r>
              <a:r>
                <a:rPr lang="en-US" sz="1800" i="1" baseline="-25000" dirty="0" err="1" smtClean="0">
                  <a:solidFill>
                    <a:schemeClr val="tx1"/>
                  </a:solidFill>
                </a:rPr>
                <a:t>exp</a:t>
              </a:r>
              <a:r>
                <a:rPr lang="en-US" sz="1800" i="1" dirty="0" smtClean="0">
                  <a:solidFill>
                    <a:schemeClr val="tx1"/>
                  </a:solidFill>
                </a:rPr>
                <a:t>     (slow</a:t>
              </a:r>
              <a:r>
                <a:rPr lang="en-US" sz="1800" dirty="0" smtClean="0">
                  <a:solidFill>
                    <a:schemeClr val="tx1"/>
                  </a:solidFill>
                </a:rPr>
                <a:t>) 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 flipV="1">
              <a:off x="2717090" y="4653215"/>
              <a:ext cx="288031" cy="10820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339752" y="4947884"/>
            <a:ext cx="4824536" cy="1577460"/>
            <a:chOff x="539552" y="4869160"/>
            <a:chExt cx="5112568" cy="187220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39552" y="4869160"/>
              <a:ext cx="5112568" cy="18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k</a:t>
              </a:r>
              <a:r>
                <a:rPr lang="en-US" sz="2000" dirty="0" smtClean="0">
                  <a:solidFill>
                    <a:srgbClr val="C00000"/>
                  </a:solidFill>
                </a:rPr>
                <a:t> – odd </a:t>
              </a:r>
            </a:p>
            <a:p>
              <a:pPr algn="ctr"/>
              <a:r>
                <a:rPr lang="en-US" sz="2000" dirty="0" smtClean="0">
                  <a:solidFill>
                    <a:srgbClr val="C00000"/>
                  </a:solidFill>
                </a:rPr>
                <a:t>    longitudinal polarization in opposite  IP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k</a:t>
              </a:r>
              <a:r>
                <a:rPr lang="en-US" sz="2000" dirty="0" smtClean="0">
                  <a:solidFill>
                    <a:srgbClr val="C00000"/>
                  </a:solidFill>
                </a:rPr>
                <a:t> - even</a:t>
              </a:r>
            </a:p>
            <a:p>
              <a:pPr algn="ctr"/>
              <a:r>
                <a:rPr lang="en-US" sz="2000" dirty="0" smtClean="0">
                  <a:solidFill>
                    <a:srgbClr val="C00000"/>
                  </a:solidFill>
                </a:rPr>
                <a:t>longitudinal polarization in both  IP</a:t>
              </a:r>
            </a:p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 flipV="1">
              <a:off x="729851" y="5326918"/>
              <a:ext cx="288031" cy="13092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ru-RU" dirty="0"/>
            </a:p>
          </p:txBody>
        </p:sp>
        <p:sp>
          <p:nvSpPr>
            <p:cNvPr id="21" name="Стрелка вправо 20"/>
            <p:cNvSpPr/>
            <p:nvPr/>
          </p:nvSpPr>
          <p:spPr>
            <a:xfrm flipV="1">
              <a:off x="746035" y="6013544"/>
              <a:ext cx="288031" cy="13092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273463" y="1375931"/>
            <a:ext cx="4680520" cy="828933"/>
            <a:chOff x="4273463" y="938120"/>
            <a:chExt cx="4680520" cy="82893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273463" y="938120"/>
              <a:ext cx="4680520" cy="828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CO alignment to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 Spin harmonic matching  </a:t>
              </a:r>
              <a:r>
                <a:rPr lang="en-US" sz="2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000" baseline="-25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dirty="0" smtClean="0">
                  <a:solidFill>
                    <a:schemeClr val="tx1"/>
                  </a:solidFill>
                </a:rPr>
                <a:t>         &lt;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10</a:t>
              </a:r>
              <a:r>
                <a:rPr lang="en-US" sz="20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-3</a:t>
              </a:r>
              <a:endParaRPr lang="en-US" sz="20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  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2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0067639"/>
                </p:ext>
              </p:extLst>
            </p:nvPr>
          </p:nvGraphicFramePr>
          <p:xfrm>
            <a:off x="6220718" y="980728"/>
            <a:ext cx="2671762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8" name="Equation" r:id="rId5" imgW="1993680" imgH="228600" progId="Equation.DSMT4">
                    <p:embed/>
                  </p:oleObj>
                </mc:Choice>
                <mc:Fallback>
                  <p:oleObj name="Equation" r:id="rId5" imgW="19936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0718" y="980728"/>
                          <a:ext cx="2671762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Стрелка вправо 24"/>
            <p:cNvSpPr/>
            <p:nvPr/>
          </p:nvSpPr>
          <p:spPr>
            <a:xfrm flipV="1">
              <a:off x="7412583" y="1387467"/>
              <a:ext cx="288031" cy="10820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907704" y="2682721"/>
            <a:ext cx="759462" cy="134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04885" y="634753"/>
            <a:ext cx="3045346" cy="56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at </a:t>
            </a:r>
            <a:r>
              <a:rPr lang="en-US" sz="2400" dirty="0" err="1">
                <a:solidFill>
                  <a:srgbClr val="C00000"/>
                </a:solidFill>
              </a:rPr>
              <a:t>E</a:t>
            </a:r>
            <a:r>
              <a:rPr lang="en-US" sz="2400" baseline="-25000" dirty="0" err="1">
                <a:solidFill>
                  <a:srgbClr val="C00000"/>
                </a:solidFill>
              </a:rPr>
              <a:t>exp</a:t>
            </a:r>
            <a:r>
              <a:rPr lang="en-US" sz="2400" dirty="0">
                <a:solidFill>
                  <a:srgbClr val="C00000"/>
                </a:solidFill>
              </a:rPr>
              <a:t>=E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k)</a:t>
            </a:r>
            <a:endParaRPr lang="en-US" sz="2400" baseline="-25000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5116" y="128485"/>
            <a:ext cx="5519092" cy="78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C00000"/>
                </a:solidFill>
              </a:rPr>
              <a:t>Simulation of snake operation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Synchrotron oscillation:    </a:t>
            </a:r>
            <a:r>
              <a:rPr lang="en-US" sz="2000" i="1" dirty="0" err="1" smtClean="0">
                <a:solidFill>
                  <a:schemeClr val="tx2"/>
                </a:solidFill>
              </a:rPr>
              <a:t>Q</a:t>
            </a:r>
            <a:r>
              <a:rPr lang="en-US" sz="2000" i="1" baseline="-25000" dirty="0" err="1" smtClean="0">
                <a:solidFill>
                  <a:schemeClr val="tx2"/>
                </a:solidFill>
              </a:rPr>
              <a:t>y</a:t>
            </a:r>
            <a:r>
              <a:rPr lang="en-US" sz="2000" dirty="0" smtClean="0">
                <a:solidFill>
                  <a:schemeClr val="tx2"/>
                </a:solidFill>
              </a:rPr>
              <a:t>=0.004;   </a:t>
            </a: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513417"/>
              </p:ext>
            </p:extLst>
          </p:nvPr>
        </p:nvGraphicFramePr>
        <p:xfrm>
          <a:off x="5018399" y="334421"/>
          <a:ext cx="2059479" cy="521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9" name="Equation" r:id="rId3" imgW="1117440" imgH="304560" progId="Equation.DSMT4">
                  <p:embed/>
                </p:oleObj>
              </mc:Choice>
              <mc:Fallback>
                <p:oleObj name="Equation" r:id="rId3" imgW="11174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8399" y="334421"/>
                        <a:ext cx="2059479" cy="521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200386" y="858230"/>
            <a:ext cx="4968552" cy="2657824"/>
            <a:chOff x="131767" y="1253254"/>
            <a:chExt cx="5545133" cy="3681223"/>
          </a:xfrm>
        </p:grpSpPr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6841315"/>
                </p:ext>
              </p:extLst>
            </p:nvPr>
          </p:nvGraphicFramePr>
          <p:xfrm>
            <a:off x="4762500" y="3162300"/>
            <a:ext cx="914400" cy="19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0" name="Equation" r:id="rId5" imgW="914400" imgH="198720" progId="Equation.DSMT4">
                    <p:embed/>
                  </p:oleObj>
                </mc:Choice>
                <mc:Fallback>
                  <p:oleObj name="Equation" r:id="rId5" imgW="914400" imgH="198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62500" y="3162300"/>
                          <a:ext cx="914400" cy="198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8431196"/>
                </p:ext>
              </p:extLst>
            </p:nvPr>
          </p:nvGraphicFramePr>
          <p:xfrm>
            <a:off x="5059705" y="1776162"/>
            <a:ext cx="376391" cy="451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1" name="Equation" r:id="rId7" imgW="190440" imgH="228600" progId="Equation.DSMT4">
                    <p:embed/>
                  </p:oleObj>
                </mc:Choice>
                <mc:Fallback>
                  <p:oleObj name="Equation" r:id="rId7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059705" y="1776162"/>
                          <a:ext cx="376391" cy="4516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Группа 8"/>
            <p:cNvGrpSpPr/>
            <p:nvPr/>
          </p:nvGrpSpPr>
          <p:grpSpPr>
            <a:xfrm>
              <a:off x="131767" y="1502692"/>
              <a:ext cx="5013488" cy="3383526"/>
              <a:chOff x="807978" y="836712"/>
              <a:chExt cx="7240011" cy="4391638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978" y="836712"/>
                <a:ext cx="7240011" cy="439163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948264" y="1484784"/>
                <a:ext cx="266771" cy="679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827584" y="1412776"/>
              <a:ext cx="3988977" cy="315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1829220"/>
                </p:ext>
              </p:extLst>
            </p:nvPr>
          </p:nvGraphicFramePr>
          <p:xfrm>
            <a:off x="1324004" y="1253254"/>
            <a:ext cx="2806677" cy="4677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2" name="Equation" r:id="rId10" imgW="1371600" imgH="228600" progId="Equation.DSMT4">
                    <p:embed/>
                  </p:oleObj>
                </mc:Choice>
                <mc:Fallback>
                  <p:oleObj name="Equation" r:id="rId10" imgW="13716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324004" y="1253254"/>
                          <a:ext cx="2806677" cy="4677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Прямоугольник 13"/>
            <p:cNvSpPr/>
            <p:nvPr/>
          </p:nvSpPr>
          <p:spPr>
            <a:xfrm>
              <a:off x="3563888" y="4653136"/>
              <a:ext cx="432048" cy="233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6502168"/>
                </p:ext>
              </p:extLst>
            </p:nvPr>
          </p:nvGraphicFramePr>
          <p:xfrm>
            <a:off x="3635896" y="4653136"/>
            <a:ext cx="547052" cy="281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3" name="Equation" r:id="rId12" imgW="444240" imgH="228600" progId="Equation.DSMT4">
                    <p:embed/>
                  </p:oleObj>
                </mc:Choice>
                <mc:Fallback>
                  <p:oleObj name="Equation" r:id="rId12" imgW="4442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635896" y="4653136"/>
                          <a:ext cx="547052" cy="2813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324552"/>
              </p:ext>
            </p:extLst>
          </p:nvPr>
        </p:nvGraphicFramePr>
        <p:xfrm>
          <a:off x="7312783" y="394248"/>
          <a:ext cx="1606844" cy="401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4" name="Equation" r:id="rId14" imgW="914400" imgH="228600" progId="Equation.DSMT4">
                  <p:embed/>
                </p:oleObj>
              </mc:Choice>
              <mc:Fallback>
                <p:oleObj name="Equation" r:id="rId14" imgW="914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12783" y="394248"/>
                        <a:ext cx="1606844" cy="401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8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734050"/>
            <a:ext cx="8604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1259632" y="3699974"/>
            <a:ext cx="4693541" cy="2939259"/>
            <a:chOff x="3239852" y="3589139"/>
            <a:chExt cx="4422004" cy="293925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852" y="3696212"/>
              <a:ext cx="4248472" cy="2792867"/>
            </a:xfrm>
            <a:prstGeom prst="rect">
              <a:avLst/>
            </a:prstGeom>
            <a:solidFill>
              <a:schemeClr val="bg1"/>
            </a:solidFill>
          </p:spPr>
        </p:pic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0586936"/>
                </p:ext>
              </p:extLst>
            </p:nvPr>
          </p:nvGraphicFramePr>
          <p:xfrm>
            <a:off x="7314791" y="3977322"/>
            <a:ext cx="347065" cy="35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5" name="Equation" r:id="rId18" imgW="190440" imgH="228600" progId="Equation.DSMT4">
                    <p:embed/>
                  </p:oleObj>
                </mc:Choice>
                <mc:Fallback>
                  <p:oleObj name="Equation" r:id="rId18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314791" y="3977322"/>
                          <a:ext cx="347065" cy="358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Прямоугольник 21"/>
            <p:cNvSpPr/>
            <p:nvPr/>
          </p:nvSpPr>
          <p:spPr>
            <a:xfrm>
              <a:off x="3737445" y="3589139"/>
              <a:ext cx="3444497" cy="30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269798"/>
                </p:ext>
              </p:extLst>
            </p:nvPr>
          </p:nvGraphicFramePr>
          <p:xfrm>
            <a:off x="4706214" y="3629984"/>
            <a:ext cx="1865330" cy="297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6" name="Equation" r:id="rId19" imgW="1473120" imgH="228600" progId="Equation.DSMT4">
                    <p:embed/>
                  </p:oleObj>
                </mc:Choice>
                <mc:Fallback>
                  <p:oleObj name="Equation" r:id="rId19" imgW="14731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706214" y="3629984"/>
                          <a:ext cx="1865330" cy="2977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Прямоугольник 23"/>
            <p:cNvSpPr/>
            <p:nvPr/>
          </p:nvSpPr>
          <p:spPr>
            <a:xfrm>
              <a:off x="6128238" y="6326689"/>
              <a:ext cx="468078" cy="143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2278837"/>
                </p:ext>
              </p:extLst>
            </p:nvPr>
          </p:nvGraphicFramePr>
          <p:xfrm>
            <a:off x="6128238" y="6268718"/>
            <a:ext cx="533786" cy="259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7" name="Equation" r:id="rId21" imgW="469800" imgH="228600" progId="Equation.DSMT4">
                    <p:embed/>
                  </p:oleObj>
                </mc:Choice>
                <mc:Fallback>
                  <p:oleObj name="Equation" r:id="rId21" imgW="469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128238" y="6268718"/>
                          <a:ext cx="533786" cy="259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0197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6632"/>
            <a:ext cx="54726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Full Siberian snake     </a:t>
            </a:r>
            <a:r>
              <a:rPr lang="en-US" sz="1800" dirty="0" smtClean="0">
                <a:solidFill>
                  <a:srgbClr val="C00000"/>
                </a:solidFill>
              </a:rPr>
              <a:t>(protons)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3" name="Picture 4" descr="NC_Ring503m_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88" y="583016"/>
            <a:ext cx="5472608" cy="328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246456" y="2564904"/>
            <a:ext cx="479780" cy="473711"/>
            <a:chOff x="6021615" y="4035409"/>
            <a:chExt cx="479780" cy="47371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153493" y="4293096"/>
              <a:ext cx="216024" cy="2160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021615" y="4035409"/>
              <a:ext cx="479780" cy="272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snake</a:t>
              </a:r>
              <a:endParaRPr lang="ru-RU" sz="1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242" y="3610694"/>
            <a:ext cx="4346092" cy="2770634"/>
            <a:chOff x="2205288" y="3573016"/>
            <a:chExt cx="4346092" cy="277063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288" y="3573016"/>
              <a:ext cx="4346092" cy="2770634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5580112" y="5371082"/>
              <a:ext cx="576064" cy="314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10 T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43808" y="5373216"/>
              <a:ext cx="576064" cy="314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10 T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983130" y="3284984"/>
            <a:ext cx="94891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4594358" y="3583918"/>
            <a:ext cx="4284578" cy="2935784"/>
            <a:chOff x="4594358" y="3583918"/>
            <a:chExt cx="4284578" cy="2935784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594358" y="3583918"/>
              <a:ext cx="4284578" cy="2935784"/>
              <a:chOff x="0" y="0"/>
              <a:chExt cx="5544988" cy="3850308"/>
            </a:xfrm>
          </p:grpSpPr>
          <p:pic>
            <p:nvPicPr>
              <p:cNvPr id="15" name="Picture 8" descr="spin_vertical_pi_2_cor_ro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544988" cy="3850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739451" y="329938"/>
                <a:ext cx="323215" cy="3074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sz="1000" kern="1200" baseline="-2500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y</a:t>
                </a:r>
                <a:endParaRPr lang="ru-RU" sz="120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2605955" y="2719732"/>
                <a:ext cx="336550" cy="2979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FF33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sz="2000" kern="1200" baseline="-25000">
                    <a:solidFill>
                      <a:srgbClr val="FF33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endParaRPr lang="ru-RU" sz="120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2023724" y="211435"/>
                <a:ext cx="290195" cy="2979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sz="1000" kern="1200" baseline="-25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z</a:t>
                </a:r>
                <a:endParaRPr lang="ru-RU" sz="120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539261" y="3422265"/>
                <a:ext cx="4963549" cy="2389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US" sz="1100" kern="1200" dirty="0" smtClean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1100" b="1" kern="12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0 </a:t>
                </a:r>
                <a:r>
                  <a:rPr lang="en-US" sz="1100" b="1" kern="1200" dirty="0" smtClean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</a:t>
                </a:r>
                <a:r>
                  <a:rPr lang="en-US" sz="1100" b="1" kern="12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1.5 </a:t>
                </a:r>
                <a:r>
                  <a:rPr lang="en-US" sz="1100" b="1" kern="1200" dirty="0" smtClean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</a:t>
                </a:r>
                <a:r>
                  <a:rPr lang="en-US" sz="1100" b="1" kern="12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3.0  </a:t>
                </a:r>
                <a:r>
                  <a:rPr lang="en-US" sz="1100" b="1" kern="1200" dirty="0" smtClean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4.5          </a:t>
                </a:r>
                <a:r>
                  <a:rPr lang="en-US" sz="1100" b="1" kern="12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6.0  </a:t>
                </a:r>
                <a:r>
                  <a:rPr lang="en-US" sz="1100" b="1" kern="1200" dirty="0" smtClean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</a:t>
                </a:r>
                <a:r>
                  <a:rPr lang="en-US" sz="1100" b="1" kern="12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7.5           </a:t>
                </a:r>
                <a:r>
                  <a:rPr lang="en-US" sz="1100" b="1" kern="1200" dirty="0" smtClean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1100" b="1" kern="12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9.0</a:t>
                </a:r>
                <a:endParaRPr lang="ru-RU" sz="1100" b="1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25472" y="1465411"/>
                <a:ext cx="219901" cy="5375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4758732"/>
                </p:ext>
              </p:extLst>
            </p:nvPr>
          </p:nvGraphicFramePr>
          <p:xfrm>
            <a:off x="7164288" y="5314383"/>
            <a:ext cx="829686" cy="587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5" name="Equation" r:id="rId6" imgW="609480" imgH="431640" progId="Equation.DSMT4">
                    <p:embed/>
                  </p:oleObj>
                </mc:Choice>
                <mc:Fallback>
                  <p:oleObj name="Equation" r:id="rId6" imgW="60948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164288" y="5314383"/>
                          <a:ext cx="829686" cy="5876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180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05220"/>
            <a:ext cx="7488832" cy="50081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813" y="44450"/>
            <a:ext cx="5761037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NICA spin </a:t>
            </a:r>
            <a:r>
              <a:rPr lang="en-US" dirty="0" smtClean="0">
                <a:solidFill>
                  <a:srgbClr val="C00000"/>
                </a:solidFill>
              </a:rPr>
              <a:t>resonances  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</a:rPr>
              <a:t>deut</a:t>
            </a:r>
            <a:r>
              <a:rPr lang="cs-CZ" sz="2000" dirty="0" smtClean="0">
                <a:solidFill>
                  <a:srgbClr val="C00000"/>
                </a:solidFill>
              </a:rPr>
              <a:t>er</a:t>
            </a:r>
            <a:r>
              <a:rPr lang="en-US" sz="2000" dirty="0" smtClean="0">
                <a:solidFill>
                  <a:srgbClr val="C00000"/>
                </a:solidFill>
              </a:rPr>
              <a:t>on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ru-RU" sz="2000" dirty="0">
              <a:solidFill>
                <a:srgbClr val="C0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6913" y="693316"/>
            <a:ext cx="8123558" cy="1079500"/>
            <a:chOff x="696913" y="593725"/>
            <a:chExt cx="8123558" cy="1079500"/>
          </a:xfrm>
        </p:grpSpPr>
        <p:graphicFrame>
          <p:nvGraphicFramePr>
            <p:cNvPr id="5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9445682"/>
                </p:ext>
              </p:extLst>
            </p:nvPr>
          </p:nvGraphicFramePr>
          <p:xfrm>
            <a:off x="696913" y="620713"/>
            <a:ext cx="2546350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0" name="Equation" r:id="rId4" imgW="1727200" imgH="228600" progId="Equation.DSMT4">
                    <p:embed/>
                  </p:oleObj>
                </mc:Choice>
                <mc:Fallback>
                  <p:oleObj name="Equation" r:id="rId4" imgW="1727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913" y="620713"/>
                          <a:ext cx="2546350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450808"/>
                </p:ext>
              </p:extLst>
            </p:nvPr>
          </p:nvGraphicFramePr>
          <p:xfrm>
            <a:off x="6207124" y="593725"/>
            <a:ext cx="2613347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1" name="Equation" r:id="rId6" imgW="1397000" imgH="228600" progId="Equation.DSMT4">
                    <p:embed/>
                  </p:oleObj>
                </mc:Choice>
                <mc:Fallback>
                  <p:oleObj name="Equation" r:id="rId6" imgW="13970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7124" y="593725"/>
                          <a:ext cx="2613347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Прямоугольник 6"/>
            <p:cNvSpPr/>
            <p:nvPr/>
          </p:nvSpPr>
          <p:spPr>
            <a:xfrm>
              <a:off x="1089025" y="1255713"/>
              <a:ext cx="98425" cy="984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8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0075314"/>
                </p:ext>
              </p:extLst>
            </p:nvPr>
          </p:nvGraphicFramePr>
          <p:xfrm>
            <a:off x="1403350" y="1019175"/>
            <a:ext cx="1368425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2" name="Equation" r:id="rId8" imgW="825500" imgH="431800" progId="Equation.DSMT4">
                    <p:embed/>
                  </p:oleObj>
                </mc:Choice>
                <mc:Fallback>
                  <p:oleObj name="Equation" r:id="rId8" imgW="825500" imgH="431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350" y="1019175"/>
                          <a:ext cx="1368425" cy="654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Овал 8"/>
            <p:cNvSpPr/>
            <p:nvPr/>
          </p:nvSpPr>
          <p:spPr>
            <a:xfrm flipH="1">
              <a:off x="3492500" y="1281113"/>
              <a:ext cx="71438" cy="603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0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3131913"/>
                </p:ext>
              </p:extLst>
            </p:nvPr>
          </p:nvGraphicFramePr>
          <p:xfrm>
            <a:off x="3846513" y="1081088"/>
            <a:ext cx="1465262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3" name="Equation" r:id="rId10" imgW="876300" imgH="241300" progId="Equation.DSMT4">
                    <p:embed/>
                  </p:oleObj>
                </mc:Choice>
                <mc:Fallback>
                  <p:oleObj name="Equation" r:id="rId10" imgW="8763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6513" y="1081088"/>
                          <a:ext cx="1465262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Равнобедренный треугольник 10"/>
            <p:cNvSpPr/>
            <p:nvPr/>
          </p:nvSpPr>
          <p:spPr>
            <a:xfrm>
              <a:off x="6084888" y="1279525"/>
              <a:ext cx="117475" cy="12382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2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934846"/>
                </p:ext>
              </p:extLst>
            </p:nvPr>
          </p:nvGraphicFramePr>
          <p:xfrm>
            <a:off x="6588125" y="1152525"/>
            <a:ext cx="13081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4" name="Equation" r:id="rId12" imgW="876300" imgH="228600" progId="Equation.DSMT4">
                    <p:embed/>
                  </p:oleObj>
                </mc:Choice>
                <mc:Fallback>
                  <p:oleObj name="Equation" r:id="rId12" imgW="8763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125" y="1152525"/>
                          <a:ext cx="13081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Picture 5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985" y="5949280"/>
            <a:ext cx="851519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563888" y="764704"/>
            <a:ext cx="20882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ASPIRRIN</a:t>
            </a:r>
            <a:r>
              <a:rPr lang="en-US" sz="1800" dirty="0" smtClean="0">
                <a:solidFill>
                  <a:schemeClr val="tx2"/>
                </a:solidFill>
              </a:rPr>
              <a:t>  code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7200529" cy="728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2"/>
                </a:solidFill>
              </a:rPr>
              <a:t>Longitudinal polarization at </a:t>
            </a:r>
            <a:r>
              <a:rPr lang="en-US" sz="2400" dirty="0" smtClean="0">
                <a:solidFill>
                  <a:schemeClr val="tx2"/>
                </a:solidFill>
              </a:rPr>
              <a:t>NICA  </a:t>
            </a:r>
            <a:r>
              <a:rPr lang="en-US" sz="1800" dirty="0" smtClean="0">
                <a:solidFill>
                  <a:schemeClr val="tx2"/>
                </a:solidFill>
              </a:rPr>
              <a:t>(</a:t>
            </a:r>
            <a:r>
              <a:rPr lang="en-US" sz="1800" dirty="0" err="1" smtClean="0">
                <a:solidFill>
                  <a:schemeClr val="tx2"/>
                </a:solidFill>
              </a:rPr>
              <a:t>deut</a:t>
            </a:r>
            <a:r>
              <a:rPr lang="cs-CZ" sz="1800" dirty="0" smtClean="0">
                <a:solidFill>
                  <a:schemeClr val="tx2"/>
                </a:solidFill>
              </a:rPr>
              <a:t>er</a:t>
            </a:r>
            <a:r>
              <a:rPr lang="en-US" sz="1800" dirty="0" err="1" smtClean="0">
                <a:solidFill>
                  <a:schemeClr val="tx2"/>
                </a:solidFill>
              </a:rPr>
              <a:t>ons</a:t>
            </a:r>
            <a:r>
              <a:rPr lang="en-US" sz="1800" dirty="0" smtClean="0">
                <a:solidFill>
                  <a:schemeClr val="tx2"/>
                </a:solidFill>
              </a:rPr>
              <a:t>)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22531" name="Picture 4" descr="NC_Ring503m_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3" y="728588"/>
            <a:ext cx="39608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57071" y="1088467"/>
            <a:ext cx="3405386" cy="112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Partial Siberian snake</a:t>
            </a:r>
          </a:p>
          <a:p>
            <a:pPr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               Solenoid  0.5  T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algn="ctr"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1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1)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10</a:t>
            </a:r>
            <a:r>
              <a:rPr lang="en-US" sz="1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-2</a:t>
            </a:r>
            <a:endParaRPr lang="en-US" sz="1800" baseline="30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2533" name="Picture 5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342" y="5955920"/>
            <a:ext cx="815137" cy="86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096865" y="1743440"/>
            <a:ext cx="648072" cy="761734"/>
            <a:chOff x="2208026" y="3528730"/>
            <a:chExt cx="648072" cy="69248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706319" y="4094709"/>
              <a:ext cx="144016" cy="1265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208026" y="3528730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snake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2562303" y="3661873"/>
              <a:ext cx="216024" cy="422994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755576" y="2780928"/>
            <a:ext cx="4269482" cy="1806755"/>
            <a:chOff x="439556" y="2968488"/>
            <a:chExt cx="4269482" cy="180675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39556" y="2968488"/>
              <a:ext cx="4269482" cy="1806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Operation mode at E=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E</a:t>
              </a:r>
              <a:r>
                <a:rPr lang="en-US" sz="1800" baseline="-25000" dirty="0" err="1" smtClean="0">
                  <a:solidFill>
                    <a:schemeClr val="tx1"/>
                  </a:solidFill>
                </a:rPr>
                <a:t>max</a:t>
              </a:r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ν</a:t>
              </a:r>
              <a:r>
                <a:rPr lang="en-US" sz="18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1)</a:t>
              </a:r>
              <a:endParaRPr lang="en-US" sz="1800" baseline="-25000" dirty="0" smtClean="0">
                <a:solidFill>
                  <a:schemeClr val="tx1"/>
                </a:solidFill>
              </a:endParaRPr>
            </a:p>
            <a:p>
              <a:r>
                <a:rPr lang="en-US" sz="1800" dirty="0" smtClean="0">
                  <a:solidFill>
                    <a:schemeClr val="tx1"/>
                  </a:solidFill>
                </a:rPr>
                <a:t>   1. Snake “off”</a:t>
              </a:r>
            </a:p>
            <a:p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2</a:t>
              </a:r>
              <a:r>
                <a:rPr lang="en-US" sz="1800" dirty="0" smtClean="0">
                  <a:solidFill>
                    <a:schemeClr val="tx1"/>
                  </a:solidFill>
                </a:rPr>
                <a:t>. </a:t>
              </a:r>
              <a:r>
                <a:rPr lang="en-US" sz="1800" dirty="0">
                  <a:solidFill>
                    <a:schemeClr val="tx1"/>
                  </a:solidFill>
                </a:rPr>
                <a:t>I</a:t>
              </a:r>
              <a:r>
                <a:rPr lang="en-US" sz="1800" dirty="0" smtClean="0">
                  <a:solidFill>
                    <a:schemeClr val="tx1"/>
                  </a:solidFill>
                </a:rPr>
                <a:t>njection of vertical polarized beam at 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E=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E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exp</a:t>
              </a:r>
              <a:r>
                <a:rPr lang="en-US" sz="1600" dirty="0" smtClean="0">
                  <a:solidFill>
                    <a:schemeClr val="tx1"/>
                  </a:solidFill>
                </a:rPr>
                <a:t> -</a:t>
              </a:r>
              <a:r>
                <a:rPr lang="en-US" sz="1600" dirty="0" smtClean="0">
                  <a:solidFill>
                    <a:schemeClr val="tx1"/>
                  </a:solidFill>
                  <a:latin typeface="Matura MT Script Capitals" panose="03020802060602070202" pitchFamily="66" charset="0"/>
                </a:rPr>
                <a:t>∆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 =</a:t>
              </a:r>
              <a:r>
                <a:rPr lang="en-US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600" baseline="-25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ν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k - </a:t>
              </a:r>
              <a:r>
                <a:rPr lang="el-GR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   (</a:t>
              </a:r>
              <a:r>
                <a:rPr lang="el-GR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 3 </a:t>
              </a:r>
              <a:r>
                <a:rPr lang="en-US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1600" baseline="-25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800" dirty="0" smtClean="0">
                  <a:solidFill>
                    <a:schemeClr val="tx1"/>
                  </a:solidFill>
                </a:rPr>
                <a:t>   3. Snake “on”</a:t>
              </a:r>
              <a:r>
                <a:rPr lang="en-US" sz="1800" dirty="0">
                  <a:solidFill>
                    <a:schemeClr val="tx1"/>
                  </a:solidFill>
                </a:rPr>
                <a:t> </a:t>
              </a:r>
              <a:r>
                <a:rPr lang="en-US" sz="1800" dirty="0" smtClean="0">
                  <a:solidFill>
                    <a:schemeClr val="tx1"/>
                  </a:solidFill>
                </a:rPr>
                <a:t> and  E          </a:t>
              </a:r>
              <a:r>
                <a:rPr lang="en-US" sz="1800" i="1" dirty="0" err="1" smtClean="0">
                  <a:solidFill>
                    <a:schemeClr val="tx1"/>
                  </a:solidFill>
                </a:rPr>
                <a:t>E</a:t>
              </a:r>
              <a:r>
                <a:rPr lang="en-US" sz="1800" i="1" baseline="-25000" dirty="0" err="1" smtClean="0">
                  <a:solidFill>
                    <a:schemeClr val="tx1"/>
                  </a:solidFill>
                </a:rPr>
                <a:t>max</a:t>
              </a:r>
              <a:r>
                <a:rPr lang="en-US" sz="1800" i="1" dirty="0" smtClean="0">
                  <a:solidFill>
                    <a:schemeClr val="tx1"/>
                  </a:solidFill>
                </a:rPr>
                <a:t>    (slow</a:t>
              </a:r>
              <a:r>
                <a:rPr lang="en-US" sz="1800" dirty="0" smtClean="0">
                  <a:solidFill>
                    <a:schemeClr val="tx1"/>
                  </a:solidFill>
                </a:rPr>
                <a:t>) 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 flipV="1">
              <a:off x="2717090" y="4653215"/>
              <a:ext cx="288031" cy="10820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939237" y="5157416"/>
            <a:ext cx="4824536" cy="713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longitudinal polarization in opposite  IP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682721"/>
            <a:ext cx="759462" cy="134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7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-92949"/>
            <a:ext cx="3600400" cy="53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RF spin flipper for NICA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Picture 4" descr="NC_Ring503m_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527451" cy="211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652" y="379040"/>
            <a:ext cx="3971160" cy="19045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98" y="2267580"/>
            <a:ext cx="4105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Flipping </a:t>
            </a:r>
            <a:r>
              <a:rPr lang="en-US" sz="1800" dirty="0" err="1" smtClean="0">
                <a:solidFill>
                  <a:srgbClr val="C00000"/>
                </a:solidFill>
              </a:rPr>
              <a:t>Deut</a:t>
            </a:r>
            <a:r>
              <a:rPr lang="cs-CZ" sz="1800" dirty="0" smtClean="0">
                <a:solidFill>
                  <a:srgbClr val="C00000"/>
                </a:solidFill>
              </a:rPr>
              <a:t>er</a:t>
            </a:r>
            <a:r>
              <a:rPr lang="en-US" sz="1800" dirty="0" smtClean="0">
                <a:solidFill>
                  <a:srgbClr val="C00000"/>
                </a:solidFill>
              </a:rPr>
              <a:t>on </a:t>
            </a:r>
            <a:r>
              <a:rPr lang="en-US" sz="1800" dirty="0">
                <a:solidFill>
                  <a:srgbClr val="C00000"/>
                </a:solidFill>
              </a:rPr>
              <a:t>Beam by RF-flipper</a:t>
            </a:r>
            <a:endParaRPr lang="ru-RU" sz="1800" dirty="0">
              <a:solidFill>
                <a:srgbClr val="C00000"/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209683"/>
              </p:ext>
            </p:extLst>
          </p:nvPr>
        </p:nvGraphicFramePr>
        <p:xfrm>
          <a:off x="4476203" y="2305948"/>
          <a:ext cx="4070476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7" name="Equation" r:id="rId5" imgW="2869920" imgH="241200" progId="Equation.DSMT4">
                  <p:embed/>
                </p:oleObj>
              </mc:Choice>
              <mc:Fallback>
                <p:oleObj name="Equation" r:id="rId5" imgW="2869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6203" y="2305948"/>
                        <a:ext cx="4070476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18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1397"/>
            <a:ext cx="788021" cy="84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62746" y="2636912"/>
            <a:ext cx="8095069" cy="3190267"/>
            <a:chOff x="262746" y="2636912"/>
            <a:chExt cx="8095069" cy="319026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62746" y="2636912"/>
              <a:ext cx="4093230" cy="3190267"/>
              <a:chOff x="539552" y="3346946"/>
              <a:chExt cx="5472608" cy="3463985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3469981"/>
                <a:ext cx="5472608" cy="3268069"/>
              </a:xfrm>
              <a:prstGeom prst="rect">
                <a:avLst/>
              </a:prstGeom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1187624" y="3346946"/>
                <a:ext cx="4536504" cy="3980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779912" y="6525344"/>
                <a:ext cx="432421" cy="2437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2" name="Объект 1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46174352"/>
                      </p:ext>
                    </p:extLst>
                  </p:nvPr>
                </p:nvGraphicFramePr>
                <p:xfrm>
                  <a:off x="3779912" y="6478275"/>
                  <a:ext cx="554427" cy="33265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6788" name="Equation" r:id="rId9" imgW="380880" imgH="228600" progId="Equation.DSMT4">
                          <p:embed/>
                        </p:oleObj>
                      </mc:Choice>
                      <mc:Fallback>
                        <p:oleObj name="Equation" r:id="rId9" imgW="380880" imgH="2286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779912" y="6478275"/>
                                <a:ext cx="554427" cy="332656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2" name="Объект 1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46174352"/>
                      </p:ext>
                    </p:extLst>
                  </p:nvPr>
                </p:nvGraphicFramePr>
                <p:xfrm>
                  <a:off x="3779912" y="6478275"/>
                  <a:ext cx="554427" cy="33265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6722" name="Equation" r:id="rId11" imgW="380880" imgH="228600" progId="Equation.DSMT4">
                          <p:embed/>
                        </p:oleObj>
                      </mc:Choice>
                      <mc:Fallback>
                        <p:oleObj name="Equation" r:id="rId11" imgW="380880" imgH="2286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779912" y="6478275"/>
                                <a:ext cx="554427" cy="332656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6" name="Объект 1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60215455"/>
                      </p:ext>
                    </p:extLst>
                  </p:nvPr>
                </p:nvGraphicFramePr>
                <p:xfrm>
                  <a:off x="1849568" y="3469981"/>
                  <a:ext cx="3145857" cy="34855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6789" name="Equation" r:id="rId13" imgW="1587240" imgH="228600" progId="Equation.DSMT4">
                          <p:embed/>
                        </p:oleObj>
                      </mc:Choice>
                      <mc:Fallback>
                        <p:oleObj name="Equation" r:id="rId13" imgW="1587240" imgH="2286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49568" y="3469981"/>
                                <a:ext cx="3145857" cy="348556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6" name="Объект 1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60215455"/>
                      </p:ext>
                    </p:extLst>
                  </p:nvPr>
                </p:nvGraphicFramePr>
                <p:xfrm>
                  <a:off x="1849568" y="3469981"/>
                  <a:ext cx="3145857" cy="34855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6723" name="Equation" r:id="rId15" imgW="1587240" imgH="228600" progId="Equation.DSMT4">
                          <p:embed/>
                        </p:oleObj>
                      </mc:Choice>
                      <mc:Fallback>
                        <p:oleObj name="Equation" r:id="rId15" imgW="1587240" imgH="2286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49568" y="3469981"/>
                                <a:ext cx="3145857" cy="348556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" name="Объект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60831942"/>
                    </p:ext>
                  </p:extLst>
                </p:nvPr>
              </p:nvGraphicFramePr>
              <p:xfrm>
                <a:off x="5380166" y="3456707"/>
                <a:ext cx="143633" cy="23910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6790" name="Equation" r:id="rId17" imgW="114120" imgH="177480" progId="Equation.DSMT4">
                        <p:embed/>
                      </p:oleObj>
                    </mc:Choice>
                    <mc:Fallback>
                      <p:oleObj name="Equation" r:id="rId17" imgW="114120" imgH="177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380166" y="3456707"/>
                              <a:ext cx="143633" cy="23910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" name="Объект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60831942"/>
                    </p:ext>
                  </p:extLst>
                </p:nvPr>
              </p:nvGraphicFramePr>
              <p:xfrm>
                <a:off x="5380166" y="3456707"/>
                <a:ext cx="143633" cy="23910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6724" name="Equation" r:id="rId19" imgW="114120" imgH="177480" progId="Equation.DSMT4">
                        <p:embed/>
                      </p:oleObj>
                    </mc:Choice>
                    <mc:Fallback>
                      <p:oleObj name="Equation" r:id="rId19" imgW="114120" imgH="177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380166" y="3456707"/>
                              <a:ext cx="143633" cy="23910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499992" y="3252782"/>
                  <a:ext cx="3857823" cy="18158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2"/>
                      </a:solidFill>
                    </a:rPr>
                    <a:t>Beam of 100 particles with T=5.9 GeV/u </a:t>
                  </a:r>
                </a:p>
                <a:p>
                  <a:r>
                    <a:rPr lang="en-US" sz="1600" dirty="0" smtClean="0">
                      <a:solidFill>
                        <a:schemeClr val="tx2"/>
                      </a:solidFill>
                    </a:rPr>
                    <a:t>adiabatically flipped in 10</a:t>
                  </a:r>
                  <a:r>
                    <a:rPr lang="en-US" sz="1600" baseline="30000" dirty="0" smtClean="0">
                      <a:solidFill>
                        <a:schemeClr val="tx2"/>
                      </a:solidFill>
                    </a:rPr>
                    <a:t>6</a:t>
                  </a:r>
                  <a:r>
                    <a:rPr lang="en-US" sz="1600" dirty="0" smtClean="0">
                      <a:solidFill>
                        <a:schemeClr val="tx2"/>
                      </a:solidFill>
                    </a:rPr>
                    <a:t> turns (1.7 s).</a:t>
                  </a:r>
                </a:p>
                <a:p>
                  <a:r>
                    <a:rPr lang="en-US" sz="1600" dirty="0" smtClean="0">
                      <a:solidFill>
                        <a:schemeClr val="tx2"/>
                      </a:solidFill>
                    </a:rPr>
                    <a:t>Polarization loss 0.3 %.</a:t>
                  </a:r>
                </a:p>
                <a:p>
                  <a:r>
                    <a:rPr lang="en-US" sz="1600" dirty="0" smtClean="0">
                      <a:solidFill>
                        <a:schemeClr val="tx2"/>
                      </a:solidFill>
                    </a:rPr>
                    <a:t> Integrated strength of RF-solenoid:  </a:t>
                  </a:r>
                  <a:endParaRPr lang="en-US" sz="1600" b="0" i="1" dirty="0" smtClean="0">
                    <a:solidFill>
                      <a:schemeClr val="tx2"/>
                    </a:solidFill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𝐵𝐿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𝑤</m:t>
                      </m:r>
                      <m:r>
                        <a:rPr lang="el-GR" sz="1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·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π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𝐵𝑅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/(1+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𝐺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)=0.06</m:t>
                      </m:r>
                    </m:oMath>
                  </a14:m>
                  <a:r>
                    <a:rPr lang="en-US" sz="1600" dirty="0" smtClean="0">
                      <a:solidFill>
                        <a:schemeClr val="tx2"/>
                      </a:solidFill>
                    </a:rPr>
                    <a:t> Tm. </a:t>
                  </a:r>
                  <a:endParaRPr lang="en-US" sz="1600" b="0" i="0" dirty="0" smtClean="0">
                    <a:solidFill>
                      <a:schemeClr val="tx2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16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𝑤</m:t>
                      </m:r>
                    </m:oMath>
                  </a14:m>
                  <a:r>
                    <a:rPr lang="en-US" sz="1600" dirty="0" smtClean="0">
                      <a:solidFill>
                        <a:schemeClr val="tx2"/>
                      </a:solidFill>
                    </a:rPr>
                    <a:t>  because </a:t>
                  </a:r>
                  <a:r>
                    <a:rPr lang="en-US" sz="1600" i="1" dirty="0" smtClean="0">
                      <a:solidFill>
                        <a:schemeClr val="tx2"/>
                      </a:solidFill>
                    </a:rPr>
                    <a:t>w</a:t>
                  </a:r>
                  <a:r>
                    <a:rPr lang="en-US" sz="1600" dirty="0" smtClean="0">
                      <a:solidFill>
                        <a:schemeClr val="tx2"/>
                      </a:solidFill>
                    </a:rPr>
                    <a:t> is not a linear</a:t>
                  </a:r>
                </a:p>
                <a:p>
                  <a:r>
                    <a:rPr lang="en-US" sz="1600" dirty="0" smtClean="0">
                      <a:solidFill>
                        <a:schemeClr val="tx2"/>
                      </a:solidFill>
                    </a:rPr>
                    <a:t>but the circular field harmonic.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992" y="3252782"/>
                  <a:ext cx="3857823" cy="181588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790" t="-1010" r="-316" b="-37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Объект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38264323"/>
                    </p:ext>
                  </p:extLst>
                </p:nvPr>
              </p:nvGraphicFramePr>
              <p:xfrm>
                <a:off x="5162550" y="3171825"/>
                <a:ext cx="114300" cy="177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6791" name="Equation" r:id="rId22" imgW="114120" imgH="177480" progId="Equation.DSMT4">
                        <p:embed/>
                      </p:oleObj>
                    </mc:Choice>
                    <mc:Fallback>
                      <p:oleObj name="Equation" r:id="rId22" imgW="114120" imgH="177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62550" y="3171825"/>
                              <a:ext cx="114300" cy="177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Объект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38264323"/>
                    </p:ext>
                  </p:extLst>
                </p:nvPr>
              </p:nvGraphicFramePr>
              <p:xfrm>
                <a:off x="5162550" y="3171825"/>
                <a:ext cx="114300" cy="177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6725" name="Equation" r:id="rId23" imgW="114120" imgH="177480" progId="Equation.DSMT4">
                        <p:embed/>
                      </p:oleObj>
                    </mc:Choice>
                    <mc:Fallback>
                      <p:oleObj name="Equation" r:id="rId23" imgW="114120" imgH="177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62550" y="3171825"/>
                              <a:ext cx="114300" cy="177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10" name="Группа 9"/>
          <p:cNvGrpSpPr/>
          <p:nvPr/>
        </p:nvGrpSpPr>
        <p:grpSpPr>
          <a:xfrm>
            <a:off x="971601" y="5855453"/>
            <a:ext cx="5688631" cy="957923"/>
            <a:chOff x="971601" y="5870529"/>
            <a:chExt cx="5688631" cy="87083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971601" y="5870529"/>
              <a:ext cx="5688631" cy="87083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At </a:t>
              </a:r>
              <a:r>
                <a:rPr lang="en-US" sz="2000" dirty="0">
                  <a:solidFill>
                    <a:srgbClr val="C00000"/>
                  </a:solidFill>
                </a:rPr>
                <a:t>the resonant frequency all spins are rotating </a:t>
              </a:r>
              <a:r>
                <a:rPr lang="en-US" sz="2000" dirty="0" smtClean="0">
                  <a:solidFill>
                    <a:srgbClr val="C00000"/>
                  </a:solidFill>
                </a:rPr>
                <a:t>in </a:t>
              </a:r>
            </a:p>
            <a:p>
              <a:r>
                <a:rPr lang="en-US" sz="2000" dirty="0" smtClean="0">
                  <a:solidFill>
                    <a:srgbClr val="C00000"/>
                  </a:solidFill>
                </a:rPr>
                <a:t>the </a:t>
              </a:r>
              <a:r>
                <a:rPr lang="en-US" sz="2000" dirty="0">
                  <a:solidFill>
                    <a:srgbClr val="C00000"/>
                  </a:solidFill>
                </a:rPr>
                <a:t>horizontal plane with</a:t>
              </a:r>
              <a:endParaRPr lang="ru-RU" sz="2000" dirty="0">
                <a:solidFill>
                  <a:srgbClr val="C00000"/>
                </a:solidFill>
              </a:endParaRPr>
            </a:p>
            <a:p>
              <a:pPr algn="ctr"/>
              <a:endParaRPr lang="ru-RU" sz="2000" dirty="0"/>
            </a:p>
          </p:txBody>
        </p:sp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2710015"/>
                </p:ext>
              </p:extLst>
            </p:nvPr>
          </p:nvGraphicFramePr>
          <p:xfrm>
            <a:off x="3684448" y="6158806"/>
            <a:ext cx="2279452" cy="323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92" name="Equation" r:id="rId24" imgW="1523880" imgH="228600" progId="Equation.DSMT4">
                    <p:embed/>
                  </p:oleObj>
                </mc:Choice>
                <mc:Fallback>
                  <p:oleObj name="Equation" r:id="rId24" imgW="1523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684448" y="6158806"/>
                          <a:ext cx="2279452" cy="3231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179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3" y="0"/>
            <a:ext cx="9144000" cy="609422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Deut</a:t>
            </a:r>
            <a:r>
              <a:rPr lang="cs-CZ" sz="3200" dirty="0" smtClean="0">
                <a:solidFill>
                  <a:srgbClr val="C00000"/>
                </a:solidFill>
              </a:rPr>
              <a:t>er</a:t>
            </a:r>
            <a:r>
              <a:rPr lang="en-US" sz="3200" dirty="0" smtClean="0">
                <a:solidFill>
                  <a:srgbClr val="C00000"/>
                </a:solidFill>
              </a:rPr>
              <a:t>on </a:t>
            </a:r>
            <a:r>
              <a:rPr lang="en-US" sz="3200" dirty="0" smtClean="0">
                <a:solidFill>
                  <a:srgbClr val="C00000"/>
                </a:solidFill>
              </a:rPr>
              <a:t>beam depolarization by </a:t>
            </a:r>
            <a:r>
              <a:rPr lang="el-GR" sz="3200" dirty="0" smtClean="0">
                <a:solidFill>
                  <a:srgbClr val="C00000"/>
                </a:solidFill>
              </a:rPr>
              <a:t>δ</a:t>
            </a:r>
            <a:r>
              <a:rPr lang="en-US" sz="3200" dirty="0" smtClean="0">
                <a:solidFill>
                  <a:srgbClr val="C00000"/>
                </a:solidFill>
              </a:rPr>
              <a:t>-electrons</a:t>
            </a:r>
            <a:endParaRPr lang="ru-RU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6881" y="836711"/>
                <a:ext cx="8352928" cy="3556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∆</m:t>
                    </m:r>
                    <m:acc>
                      <m:accPr>
                        <m:chr m:val="⃗"/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/>
                      </a:rPr>
                      <m:t>𝛾</m:t>
                    </m:r>
                    <m:f>
                      <m:fPr>
                        <m:ctrlPr>
                          <a:rPr lang="el-G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acc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𝑑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𝛾</m:t>
                        </m:r>
                      </m:den>
                    </m:f>
                    <m:r>
                      <a:rPr lang="en-US" sz="2400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ea typeface="Cambria Math"/>
                  </a:rPr>
                  <a:t>  -   jump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400" dirty="0" smtClean="0">
                    <a:ea typeface="Cambria Math"/>
                  </a:rPr>
                  <a:t> due to scattering on an electron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𝑑𝑃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ru-RU" sz="240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=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</m:e>
                        </m:acc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2400" i="1" dirty="0" smtClean="0">
                                    <a:latin typeface="Cambria Math"/>
                                  </a:rPr>
                                  <m:t>𝛾</m:t>
                                </m:r>
                                <m:f>
                                  <m:fPr>
                                    <m:ctrlPr>
                                      <a:rPr lang="el-GR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𝑑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dirty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2400" b="0" i="1" dirty="0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i="1" dirty="0" smtClean="0">
                              <a:latin typeface="Cambria Math"/>
                            </a:rPr>
                            <m:t>𝛾</m:t>
                          </m:r>
                          <m:f>
                            <m:fPr>
                              <m:ctrlPr>
                                <a:rPr lang="el-GR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𝑍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  -  residual gas density</a:t>
                </a:r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For gas pressure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mbar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τ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s </a:t>
                </a:r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81" y="836711"/>
                <a:ext cx="8352928" cy="3556551"/>
              </a:xfrm>
              <a:prstGeom prst="rect">
                <a:avLst/>
              </a:prstGeom>
              <a:blipFill rotWithShape="0">
                <a:blip r:embed="rId3"/>
                <a:stretch>
                  <a:fillRect l="-1095" b="-2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467178" y="4581128"/>
            <a:ext cx="8353294" cy="1017926"/>
            <a:chOff x="512185" y="5579426"/>
            <a:chExt cx="8353294" cy="101792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12185" y="5579426"/>
              <a:ext cx="8324934" cy="10179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For proton: </a:t>
              </a:r>
            </a:p>
            <a:p>
              <a:endParaRPr lang="ru-RU" sz="20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6007756"/>
                </p:ext>
              </p:extLst>
            </p:nvPr>
          </p:nvGraphicFramePr>
          <p:xfrm>
            <a:off x="1896944" y="5656431"/>
            <a:ext cx="6968535" cy="839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3" name="Equation" r:id="rId4" imgW="3746160" imgH="431640" progId="Equation.DSMT4">
                    <p:embed/>
                  </p:oleObj>
                </mc:Choice>
                <mc:Fallback>
                  <p:oleObj name="Equation" r:id="rId4" imgW="374616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96944" y="5656431"/>
                          <a:ext cx="6968535" cy="8393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18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37" y="5733256"/>
            <a:ext cx="861168" cy="91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4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900113" y="2565400"/>
            <a:ext cx="6911975" cy="863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>
                <a:solidFill>
                  <a:schemeClr val="bg1"/>
                </a:solidFill>
                <a:latin typeface="Comic Sans MS" panose="030F0702030302020204" pitchFamily="66" charset="0"/>
              </a:rPr>
              <a:t>Thanks for attention!</a:t>
            </a:r>
            <a:endParaRPr lang="ru-RU" altLang="ru-RU" sz="4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431800"/>
          </a:xfrm>
          <a:solidFill>
            <a:srgbClr val="FFFFCC"/>
          </a:solidFill>
        </p:spPr>
        <p:txBody>
          <a:bodyPr/>
          <a:lstStyle/>
          <a:p>
            <a:pPr marL="838200" indent="-838200"/>
            <a:r>
              <a:rPr lang="en-US" altLang="ru-RU" sz="3200" b="1" smtClean="0">
                <a:solidFill>
                  <a:srgbClr val="990033"/>
                </a:solidFill>
              </a:rPr>
              <a:t>Luminosity considerations</a:t>
            </a:r>
            <a:endParaRPr lang="ru-RU" altLang="ru-RU" sz="3200" b="1" smtClean="0">
              <a:solidFill>
                <a:srgbClr val="990033"/>
              </a:solidFill>
            </a:endParaRPr>
          </a:p>
        </p:txBody>
      </p:sp>
      <p:pic>
        <p:nvPicPr>
          <p:cNvPr id="23555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5805488"/>
            <a:ext cx="8588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66"/>
                    </a:gs>
                    <a:gs pos="100000">
                      <a:srgbClr val="FFFFCC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700338" y="765175"/>
            <a:ext cx="3240087" cy="1008063"/>
          </a:xfrm>
          <a:prstGeom prst="rect">
            <a:avLst/>
          </a:prstGeom>
          <a:noFill/>
          <a:ln w="9525" algn="ctr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66"/>
                    </a:gs>
                    <a:gs pos="100000">
                      <a:srgbClr val="FFFFCC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66"/>
                    </a:gs>
                    <a:gs pos="100000">
                      <a:srgbClr val="FFFFCC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1989138"/>
            <a:ext cx="31686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66"/>
                    </a:gs>
                    <a:gs pos="100000">
                      <a:srgbClr val="FFFFCC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ru-RU" sz="1600" b="1">
                <a:latin typeface="Times New Roman" panose="02020603050405020304" pitchFamily="18" charset="0"/>
              </a:rPr>
              <a:t>Coulomb scattering cross-section:</a:t>
            </a:r>
            <a:endParaRPr lang="ru-RU" altLang="ru-RU" sz="1600" b="1">
              <a:latin typeface="Times New Roman" panose="02020603050405020304" pitchFamily="18" charset="0"/>
            </a:endParaRPr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3328988" y="1773238"/>
          <a:ext cx="327183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2" name="Equation" r:id="rId4" imgW="1930400" imgH="469900" progId="Equation.DSMT4">
                  <p:embed/>
                </p:oleObj>
              </mc:Choice>
              <mc:Fallback>
                <p:oleObj name="Equation" r:id="rId4" imgW="1930400" imgH="469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1773238"/>
                        <a:ext cx="327183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FFCC66"/>
                                </a:gs>
                                <a:gs pos="100000">
                                  <a:srgbClr val="FFFFCC"/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66"/>
                    </a:gs>
                    <a:gs pos="100000">
                      <a:srgbClr val="FFFFCC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7189788" y="1989138"/>
          <a:ext cx="16906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3" name="Equation" r:id="rId6" imgW="965200" imgH="228600" progId="Equation.DSMT4">
                  <p:embed/>
                </p:oleObj>
              </mc:Choice>
              <mc:Fallback>
                <p:oleObj name="Equation" r:id="rId6" imgW="9652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1989138"/>
                        <a:ext cx="169068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92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66"/>
                    </a:gs>
                    <a:gs pos="100000">
                      <a:srgbClr val="FFFFCC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66"/>
                    </a:gs>
                    <a:gs pos="100000">
                      <a:srgbClr val="FFFFCC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66"/>
                    </a:gs>
                    <a:gs pos="100000">
                      <a:srgbClr val="FFFFCC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66"/>
                    </a:gs>
                    <a:gs pos="100000">
                      <a:srgbClr val="FFFFCC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66"/>
                    </a:gs>
                    <a:gs pos="100000">
                      <a:srgbClr val="FFFFCC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66"/>
                    </a:gs>
                    <a:gs pos="100000">
                      <a:srgbClr val="FFFFCC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66"/>
                    </a:gs>
                    <a:gs pos="100000">
                      <a:srgbClr val="FFFFCC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66"/>
                    </a:gs>
                    <a:gs pos="100000">
                      <a:srgbClr val="FFFFCC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grpSp>
        <p:nvGrpSpPr>
          <p:cNvPr id="125971" name="Group 19"/>
          <p:cNvGrpSpPr>
            <a:grpSpLocks/>
          </p:cNvGrpSpPr>
          <p:nvPr/>
        </p:nvGrpSpPr>
        <p:grpSpPr bwMode="auto">
          <a:xfrm>
            <a:off x="0" y="4508500"/>
            <a:ext cx="8485188" cy="2016125"/>
            <a:chOff x="68" y="2840"/>
            <a:chExt cx="5430" cy="1297"/>
          </a:xfrm>
        </p:grpSpPr>
        <p:sp>
          <p:nvSpPr>
            <p:cNvPr id="23590" name="Rectangle 20"/>
            <p:cNvSpPr>
              <a:spLocks noChangeArrowheads="1"/>
            </p:cNvSpPr>
            <p:nvPr/>
          </p:nvSpPr>
          <p:spPr bwMode="auto">
            <a:xfrm>
              <a:off x="68" y="3345"/>
              <a:ext cx="120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CC66"/>
                      </a:gs>
                      <a:gs pos="100000">
                        <a:srgbClr val="FFFFCC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Limitations:</a:t>
              </a:r>
              <a:endParaRPr lang="ru-RU" altLang="ru-RU" sz="20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91" name="Rectangle 21"/>
            <p:cNvSpPr>
              <a:spLocks noChangeArrowheads="1"/>
            </p:cNvSpPr>
            <p:nvPr/>
          </p:nvSpPr>
          <p:spPr bwMode="auto">
            <a:xfrm>
              <a:off x="1338" y="3070"/>
              <a:ext cx="13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CC66"/>
                      </a:gs>
                      <a:gs pos="100000">
                        <a:srgbClr val="FFFFCC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>
                  <a:latin typeface="Courier New" panose="02070309020205020404" pitchFamily="49" charset="0"/>
                  <a:cs typeface="Courier New" panose="02070309020205020404" pitchFamily="49" charset="0"/>
                </a:rPr>
                <a:t>●</a:t>
              </a:r>
            </a:p>
          </p:txBody>
        </p:sp>
        <p:sp>
          <p:nvSpPr>
            <p:cNvPr id="23592" name="Rectangle 22"/>
            <p:cNvSpPr>
              <a:spLocks noChangeArrowheads="1"/>
            </p:cNvSpPr>
            <p:nvPr/>
          </p:nvSpPr>
          <p:spPr bwMode="auto">
            <a:xfrm>
              <a:off x="1338" y="3433"/>
              <a:ext cx="13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CC66"/>
                      </a:gs>
                      <a:gs pos="100000">
                        <a:srgbClr val="FFFFCC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>
                  <a:latin typeface="Courier New" panose="02070309020205020404" pitchFamily="49" charset="0"/>
                  <a:cs typeface="Courier New" panose="02070309020205020404" pitchFamily="49" charset="0"/>
                </a:rPr>
                <a:t>●</a:t>
              </a:r>
            </a:p>
          </p:txBody>
        </p:sp>
        <p:sp>
          <p:nvSpPr>
            <p:cNvPr id="23593" name="Rectangle 23"/>
            <p:cNvSpPr>
              <a:spLocks noChangeArrowheads="1"/>
            </p:cNvSpPr>
            <p:nvPr/>
          </p:nvSpPr>
          <p:spPr bwMode="auto">
            <a:xfrm>
              <a:off x="1565" y="3022"/>
              <a:ext cx="113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CC66"/>
                      </a:gs>
                      <a:gs pos="100000">
                        <a:srgbClr val="FFFFCC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>
                  <a:latin typeface="Courier New" panose="02070309020205020404" pitchFamily="49" charset="0"/>
                </a:rPr>
                <a:t> </a:t>
              </a:r>
              <a:r>
                <a:rPr lang="en-US" altLang="ru-RU" sz="1600">
                  <a:latin typeface="Times New Roman" panose="02020603050405020304" pitchFamily="18" charset="0"/>
                </a:rPr>
                <a:t>space-charge effect</a:t>
              </a:r>
              <a:endParaRPr lang="ru-RU" altLang="ru-RU" sz="16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3594" name="Object 24"/>
            <p:cNvGraphicFramePr>
              <a:graphicFrameLocks noChangeAspect="1"/>
            </p:cNvGraphicFramePr>
            <p:nvPr/>
          </p:nvGraphicFramePr>
          <p:xfrm>
            <a:off x="3049" y="2840"/>
            <a:ext cx="2449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74" name="Equation" r:id="rId8" imgW="2095500" imgH="482600" progId="Equation.DSMT4">
                    <p:embed/>
                  </p:oleObj>
                </mc:Choice>
                <mc:Fallback>
                  <p:oleObj name="Equation" r:id="rId8" imgW="2095500" imgH="48260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9" y="2840"/>
                          <a:ext cx="2449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5" name="Rectangle 25"/>
            <p:cNvSpPr>
              <a:spLocks noChangeArrowheads="1"/>
            </p:cNvSpPr>
            <p:nvPr/>
          </p:nvSpPr>
          <p:spPr bwMode="auto">
            <a:xfrm>
              <a:off x="1519" y="3385"/>
              <a:ext cx="181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CC66"/>
                      </a:gs>
                      <a:gs pos="100000">
                        <a:srgbClr val="FFFFCC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>
                  <a:latin typeface="Times New Roman" panose="02020603050405020304" pitchFamily="18" charset="0"/>
                </a:rPr>
                <a:t>instabilities in electron cooler:</a:t>
              </a:r>
              <a:endParaRPr lang="ru-RU" altLang="ru-RU" sz="1600">
                <a:latin typeface="Courier New" panose="02070309020205020404" pitchFamily="49" charset="0"/>
              </a:endParaRPr>
            </a:p>
          </p:txBody>
        </p:sp>
        <p:graphicFrame>
          <p:nvGraphicFramePr>
            <p:cNvPr id="23596" name="Object 26"/>
            <p:cNvGraphicFramePr>
              <a:graphicFrameLocks noChangeAspect="1"/>
            </p:cNvGraphicFramePr>
            <p:nvPr/>
          </p:nvGraphicFramePr>
          <p:xfrm>
            <a:off x="3389" y="3349"/>
            <a:ext cx="1069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75" name="Equation" r:id="rId10" imgW="965200" imgH="241300" progId="Equation.DSMT4">
                    <p:embed/>
                  </p:oleObj>
                </mc:Choice>
                <mc:Fallback>
                  <p:oleObj name="Equation" r:id="rId10" imgW="965200" imgH="2413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9" y="3349"/>
                          <a:ext cx="1069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7" name="Rectangle 27"/>
            <p:cNvSpPr>
              <a:spLocks noChangeArrowheads="1"/>
            </p:cNvSpPr>
            <p:nvPr/>
          </p:nvSpPr>
          <p:spPr bwMode="auto">
            <a:xfrm>
              <a:off x="1338" y="3793"/>
              <a:ext cx="13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CC66"/>
                      </a:gs>
                      <a:gs pos="100000">
                        <a:srgbClr val="FFFFCC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>
                  <a:latin typeface="Courier New" panose="02070309020205020404" pitchFamily="49" charset="0"/>
                  <a:cs typeface="Courier New" panose="02070309020205020404" pitchFamily="49" charset="0"/>
                </a:rPr>
                <a:t>●</a:t>
              </a:r>
            </a:p>
          </p:txBody>
        </p:sp>
        <p:sp>
          <p:nvSpPr>
            <p:cNvPr id="23598" name="Rectangle 28"/>
            <p:cNvSpPr>
              <a:spLocks noChangeArrowheads="1"/>
            </p:cNvSpPr>
            <p:nvPr/>
          </p:nvSpPr>
          <p:spPr bwMode="auto">
            <a:xfrm>
              <a:off x="1429" y="3748"/>
              <a:ext cx="136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CC66"/>
                      </a:gs>
                      <a:gs pos="100000">
                        <a:srgbClr val="FFFFCC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>
                  <a:latin typeface="Times New Roman" panose="02020603050405020304" pitchFamily="18" charset="0"/>
                </a:rPr>
                <a:t>beam-beam effect</a:t>
              </a:r>
              <a:endParaRPr lang="ru-RU" altLang="ru-RU" sz="16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3599" name="Object 29"/>
            <p:cNvGraphicFramePr>
              <a:graphicFrameLocks noChangeAspect="1"/>
            </p:cNvGraphicFramePr>
            <p:nvPr/>
          </p:nvGraphicFramePr>
          <p:xfrm>
            <a:off x="3010" y="3603"/>
            <a:ext cx="1643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76" name="Equation" r:id="rId12" imgW="1511300" imgH="469900" progId="Equation.DSMT4">
                    <p:embed/>
                  </p:oleObj>
                </mc:Choice>
                <mc:Fallback>
                  <p:oleObj name="Equation" r:id="rId12" imgW="1511300" imgH="46990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0" y="3603"/>
                          <a:ext cx="1643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72" name="Group 30"/>
          <p:cNvGrpSpPr>
            <a:grpSpLocks/>
          </p:cNvGrpSpPr>
          <p:nvPr/>
        </p:nvGrpSpPr>
        <p:grpSpPr bwMode="auto">
          <a:xfrm>
            <a:off x="684213" y="2420938"/>
            <a:ext cx="3422650" cy="581025"/>
            <a:chOff x="364" y="1923"/>
            <a:chExt cx="2278" cy="376"/>
          </a:xfrm>
        </p:grpSpPr>
        <p:graphicFrame>
          <p:nvGraphicFramePr>
            <p:cNvPr id="23586" name="Object 31"/>
            <p:cNvGraphicFramePr>
              <a:graphicFrameLocks noChangeAspect="1"/>
            </p:cNvGraphicFramePr>
            <p:nvPr/>
          </p:nvGraphicFramePr>
          <p:xfrm>
            <a:off x="364" y="2054"/>
            <a:ext cx="111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77" name="Equation" r:id="rId14" imgW="114102" imgH="177492" progId="Equation.DSMT4">
                    <p:embed/>
                  </p:oleObj>
                </mc:Choice>
                <mc:Fallback>
                  <p:oleObj name="Equation" r:id="rId14" imgW="114102" imgH="177492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" y="2054"/>
                          <a:ext cx="111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87" name="Rectangle 32"/>
            <p:cNvSpPr>
              <a:spLocks noChangeArrowheads="1"/>
            </p:cNvSpPr>
            <p:nvPr/>
          </p:nvSpPr>
          <p:spPr bwMode="auto">
            <a:xfrm>
              <a:off x="748" y="2041"/>
              <a:ext cx="90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00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ru-RU" altLang="ru-RU" sz="180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23588" name="Object 33"/>
            <p:cNvGraphicFramePr>
              <a:graphicFrameLocks noChangeAspect="1"/>
            </p:cNvGraphicFramePr>
            <p:nvPr/>
          </p:nvGraphicFramePr>
          <p:xfrm>
            <a:off x="1565" y="2012"/>
            <a:ext cx="499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78" name="Equation" r:id="rId16" imgW="469900" imgH="228600" progId="Equation.DSMT4">
                    <p:embed/>
                  </p:oleObj>
                </mc:Choice>
                <mc:Fallback>
                  <p:oleObj name="Equation" r:id="rId16" imgW="469900" imgH="228600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5" y="2012"/>
                          <a:ext cx="499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89" name="Rectangle 34"/>
            <p:cNvSpPr>
              <a:spLocks noChangeArrowheads="1"/>
            </p:cNvSpPr>
            <p:nvPr/>
          </p:nvSpPr>
          <p:spPr bwMode="auto">
            <a:xfrm>
              <a:off x="2018" y="1923"/>
              <a:ext cx="624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bunches.</a:t>
              </a:r>
              <a:r>
                <a:rPr lang="ru-RU" altLang="ru-RU" sz="110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endParaRPr lang="ru-RU" altLang="ru-RU" sz="180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23573" name="Object 35"/>
          <p:cNvGraphicFramePr>
            <a:graphicFrameLocks noChangeAspect="1"/>
          </p:cNvGraphicFramePr>
          <p:nvPr/>
        </p:nvGraphicFramePr>
        <p:xfrm>
          <a:off x="2413000" y="3302000"/>
          <a:ext cx="17287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9" name="Equation" r:id="rId18" imgW="1028700" imgH="228600" progId="Equation.DSMT4">
                  <p:embed/>
                </p:oleObj>
              </mc:Choice>
              <mc:Fallback>
                <p:oleObj name="Equation" r:id="rId18" imgW="102870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3302000"/>
                        <a:ext cx="17287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36"/>
          <p:cNvSpPr>
            <a:spLocks noChangeArrowheads="1"/>
          </p:cNvSpPr>
          <p:nvPr/>
        </p:nvSpPr>
        <p:spPr bwMode="auto">
          <a:xfrm>
            <a:off x="107950" y="3022600"/>
            <a:ext cx="19081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0000CC"/>
                </a:solidFill>
                <a:latin typeface="Times New Roman" panose="02020603050405020304" pitchFamily="18" charset="0"/>
              </a:rPr>
              <a:t>Assumptions:</a:t>
            </a:r>
            <a:endParaRPr lang="ru-RU" altLang="ru-RU" sz="20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5" name="Rectangle 37"/>
          <p:cNvSpPr>
            <a:spLocks noChangeArrowheads="1"/>
          </p:cNvSpPr>
          <p:nvPr/>
        </p:nvSpPr>
        <p:spPr bwMode="auto">
          <a:xfrm>
            <a:off x="1981200" y="2740025"/>
            <a:ext cx="215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●</a:t>
            </a:r>
          </a:p>
        </p:txBody>
      </p:sp>
      <p:sp>
        <p:nvSpPr>
          <p:cNvPr id="23576" name="Rectangle 38"/>
          <p:cNvSpPr>
            <a:spLocks noChangeArrowheads="1"/>
          </p:cNvSpPr>
          <p:nvPr/>
        </p:nvSpPr>
        <p:spPr bwMode="auto">
          <a:xfrm>
            <a:off x="1981200" y="3063875"/>
            <a:ext cx="215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●</a:t>
            </a:r>
          </a:p>
        </p:txBody>
      </p:sp>
      <p:sp>
        <p:nvSpPr>
          <p:cNvPr id="23577" name="Rectangle 39"/>
          <p:cNvSpPr>
            <a:spLocks noChangeArrowheads="1"/>
          </p:cNvSpPr>
          <p:nvPr/>
        </p:nvSpPr>
        <p:spPr bwMode="auto">
          <a:xfrm flipH="1" flipV="1">
            <a:off x="1966913" y="3443288"/>
            <a:ext cx="287337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●</a:t>
            </a:r>
          </a:p>
        </p:txBody>
      </p:sp>
      <p:sp>
        <p:nvSpPr>
          <p:cNvPr id="23578" name="Rectangle 40"/>
          <p:cNvSpPr>
            <a:spLocks noChangeArrowheads="1"/>
          </p:cNvSpPr>
          <p:nvPr/>
        </p:nvSpPr>
        <p:spPr bwMode="auto">
          <a:xfrm>
            <a:off x="1995488" y="3722688"/>
            <a:ext cx="2159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●</a:t>
            </a:r>
          </a:p>
        </p:txBody>
      </p:sp>
      <p:graphicFrame>
        <p:nvGraphicFramePr>
          <p:cNvPr id="23579" name="Object 41"/>
          <p:cNvGraphicFramePr>
            <a:graphicFrameLocks noChangeAspect="1"/>
          </p:cNvGraphicFramePr>
          <p:nvPr/>
        </p:nvGraphicFramePr>
        <p:xfrm>
          <a:off x="2533650" y="2986088"/>
          <a:ext cx="16811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" name="Equation" r:id="rId20" imgW="1066800" imgH="241300" progId="Equation.DSMT4">
                  <p:embed/>
                </p:oleObj>
              </mc:Choice>
              <mc:Fallback>
                <p:oleObj name="Equation" r:id="rId20" imgW="1066800" imgH="2413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2986088"/>
                        <a:ext cx="16811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0" name="Rectangle 42"/>
          <p:cNvSpPr>
            <a:spLocks noChangeArrowheads="1"/>
          </p:cNvSpPr>
          <p:nvPr/>
        </p:nvSpPr>
        <p:spPr bwMode="auto">
          <a:xfrm>
            <a:off x="2268538" y="3716338"/>
            <a:ext cx="2016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latin typeface="Times New Roman" panose="02020603050405020304" pitchFamily="18" charset="0"/>
              </a:rPr>
              <a:t> </a:t>
            </a:r>
            <a:r>
              <a:rPr lang="en-US" altLang="ru-RU" sz="1600">
                <a:solidFill>
                  <a:srgbClr val="0000CC"/>
                </a:solidFill>
                <a:latin typeface="Times New Roman" panose="02020603050405020304" pitchFamily="18" charset="0"/>
              </a:rPr>
              <a:t>round beams</a:t>
            </a:r>
            <a:endParaRPr lang="ru-RU" altLang="ru-RU" sz="16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3581" name="Object 43"/>
          <p:cNvGraphicFramePr>
            <a:graphicFrameLocks noChangeAspect="1"/>
          </p:cNvGraphicFramePr>
          <p:nvPr/>
        </p:nvGraphicFramePr>
        <p:xfrm>
          <a:off x="2771775" y="836613"/>
          <a:ext cx="30956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1" name="Equation" r:id="rId22" imgW="1333500" imgH="444500" progId="Equation.DSMT4">
                  <p:embed/>
                </p:oleObj>
              </mc:Choice>
              <mc:Fallback>
                <p:oleObj name="Equation" r:id="rId22" imgW="1333500" imgH="4445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836613"/>
                        <a:ext cx="30956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2" name="Rectangle 44"/>
          <p:cNvSpPr>
            <a:spLocks noChangeArrowheads="1"/>
          </p:cNvSpPr>
          <p:nvPr/>
        </p:nvSpPr>
        <p:spPr bwMode="auto">
          <a:xfrm>
            <a:off x="2341563" y="4076700"/>
            <a:ext cx="5257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>
                <a:solidFill>
                  <a:srgbClr val="C00000"/>
                </a:solidFill>
                <a:latin typeface="Times New Roman" panose="02020603050405020304" pitchFamily="18" charset="0"/>
              </a:rPr>
              <a:t>electron cooling will squeeze beams to the space charge limit</a:t>
            </a:r>
            <a:r>
              <a:rPr lang="ru-RU" altLang="ru-RU" sz="16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83" name="Rectangle 45"/>
          <p:cNvSpPr>
            <a:spLocks noChangeArrowheads="1"/>
          </p:cNvSpPr>
          <p:nvPr/>
        </p:nvSpPr>
        <p:spPr bwMode="auto">
          <a:xfrm>
            <a:off x="1981200" y="4076700"/>
            <a:ext cx="2159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●</a:t>
            </a:r>
          </a:p>
        </p:txBody>
      </p:sp>
      <p:graphicFrame>
        <p:nvGraphicFramePr>
          <p:cNvPr id="23584" name="Object 46"/>
          <p:cNvGraphicFramePr>
            <a:graphicFrameLocks noChangeAspect="1"/>
          </p:cNvGraphicFramePr>
          <p:nvPr/>
        </p:nvGraphicFramePr>
        <p:xfrm>
          <a:off x="42989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2" name="Equation" r:id="rId24" imgW="114102" imgH="177492" progId="Equation.DSMT4">
                  <p:embed/>
                </p:oleObj>
              </mc:Choice>
              <mc:Fallback>
                <p:oleObj name="Equation" r:id="rId24" imgW="114102" imgH="177492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5" name="Object 47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3" name="Equation" r:id="rId26" imgW="435285" imgH="677109" progId="Equation.DSMT4">
                  <p:embed/>
                </p:oleObj>
              </mc:Choice>
              <mc:Fallback>
                <p:oleObj name="Equation" r:id="rId26" imgW="435285" imgH="677109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-1189038" y="1511300"/>
          <a:ext cx="8958263" cy="544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8" name="Mathcad" r:id="rId3" imgW="4800600" imgH="3038475" progId="Mathcad">
                  <p:embed/>
                </p:oleObj>
              </mc:Choice>
              <mc:Fallback>
                <p:oleObj name="Mathcad" r:id="rId3" imgW="4800600" imgH="3038475" progId="Mathcad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9038" y="1511300"/>
                        <a:ext cx="8958263" cy="544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FFCC66"/>
                                </a:gs>
                                <a:gs pos="100000">
                                  <a:srgbClr val="FFFFCC"/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38113" y="273050"/>
            <a:ext cx="8507412" cy="633413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n-US" altLang="ru-RU" sz="3200" b="1" smtClean="0">
                <a:solidFill>
                  <a:srgbClr val="990033"/>
                </a:solidFill>
              </a:rPr>
              <a:t>Luminosity considerations for HESR         collaider</a:t>
            </a:r>
            <a:endParaRPr lang="ru-RU" altLang="ru-RU" sz="3200" smtClean="0">
              <a:solidFill>
                <a:srgbClr val="990033"/>
              </a:solidFill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3708400" y="4508500"/>
            <a:ext cx="3455988" cy="1081088"/>
            <a:chOff x="1247" y="935"/>
            <a:chExt cx="2177" cy="681"/>
          </a:xfrm>
        </p:grpSpPr>
        <p:sp>
          <p:nvSpPr>
            <p:cNvPr id="24590" name="Rectangle 5"/>
            <p:cNvSpPr>
              <a:spLocks noChangeArrowheads="1"/>
            </p:cNvSpPr>
            <p:nvPr/>
          </p:nvSpPr>
          <p:spPr bwMode="auto">
            <a:xfrm>
              <a:off x="1247" y="935"/>
              <a:ext cx="2177" cy="68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800">
                <a:latin typeface="Arial" panose="020B0604020202020204" pitchFamily="34" charset="0"/>
              </a:endParaRPr>
            </a:p>
          </p:txBody>
        </p:sp>
        <p:graphicFrame>
          <p:nvGraphicFramePr>
            <p:cNvPr id="24591" name="Object 6"/>
            <p:cNvGraphicFramePr>
              <a:graphicFrameLocks noChangeAspect="1"/>
            </p:cNvGraphicFramePr>
            <p:nvPr/>
          </p:nvGraphicFramePr>
          <p:xfrm>
            <a:off x="1292" y="1049"/>
            <a:ext cx="2087" cy="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79" name="Equation" r:id="rId5" imgW="2234230" imgH="495085" progId="Equation.DSMT4">
                    <p:embed/>
                  </p:oleObj>
                </mc:Choice>
                <mc:Fallback>
                  <p:oleObj name="Equation" r:id="rId5" imgW="2234230" imgH="495085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1049"/>
                          <a:ext cx="2087" cy="52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81" name="Rectangle 7"/>
          <p:cNvSpPr>
            <a:spLocks noChangeArrowheads="1"/>
          </p:cNvSpPr>
          <p:nvPr/>
        </p:nvSpPr>
        <p:spPr bwMode="auto">
          <a:xfrm rot="-5400000">
            <a:off x="-1458913" y="3403601"/>
            <a:ext cx="3673475" cy="698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Luminosity, cm</a:t>
            </a:r>
            <a:r>
              <a:rPr lang="en-US" altLang="ru-RU" sz="2000" baseline="30000">
                <a:latin typeface="Arial" panose="020B0604020202020204" pitchFamily="34" charset="0"/>
              </a:rPr>
              <a:t>-2</a:t>
            </a:r>
            <a:r>
              <a:rPr lang="en-US" altLang="ru-RU" sz="2000">
                <a:latin typeface="Arial" panose="020B0604020202020204" pitchFamily="34" charset="0"/>
              </a:rPr>
              <a:t> s</a:t>
            </a:r>
            <a:r>
              <a:rPr lang="en-US" altLang="ru-RU" sz="2000" baseline="30000">
                <a:latin typeface="Arial" panose="020B0604020202020204" pitchFamily="34" charset="0"/>
              </a:rPr>
              <a:t>-1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grpSp>
        <p:nvGrpSpPr>
          <p:cNvPr id="24582" name="Group 15"/>
          <p:cNvGrpSpPr>
            <a:grpSpLocks/>
          </p:cNvGrpSpPr>
          <p:nvPr/>
        </p:nvGrpSpPr>
        <p:grpSpPr bwMode="auto">
          <a:xfrm>
            <a:off x="7524750" y="1125538"/>
            <a:ext cx="1439863" cy="1649412"/>
            <a:chOff x="4694" y="985"/>
            <a:chExt cx="907" cy="1039"/>
          </a:xfrm>
        </p:grpSpPr>
        <p:graphicFrame>
          <p:nvGraphicFramePr>
            <p:cNvPr id="24587" name="Object 3"/>
            <p:cNvGraphicFramePr>
              <a:graphicFrameLocks noChangeAspect="1"/>
            </p:cNvGraphicFramePr>
            <p:nvPr/>
          </p:nvGraphicFramePr>
          <p:xfrm>
            <a:off x="4694" y="985"/>
            <a:ext cx="771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0" name="Equation" r:id="rId7" imgW="558558" imgH="241195" progId="Equation.DSMT4">
                    <p:embed/>
                  </p:oleObj>
                </mc:Choice>
                <mc:Fallback>
                  <p:oleObj name="Equation" r:id="rId7" imgW="558558" imgH="241195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" y="985"/>
                          <a:ext cx="771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8" name="Object 4"/>
            <p:cNvGraphicFramePr>
              <a:graphicFrameLocks noChangeAspect="1"/>
            </p:cNvGraphicFramePr>
            <p:nvPr/>
          </p:nvGraphicFramePr>
          <p:xfrm>
            <a:off x="4694" y="1341"/>
            <a:ext cx="907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1" name="Equation" r:id="rId9" imgW="685800" imgH="241300" progId="Equation.DSMT4">
                    <p:embed/>
                  </p:oleObj>
                </mc:Choice>
                <mc:Fallback>
                  <p:oleObj name="Equation" r:id="rId9" imgW="685800" imgH="2413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" y="1341"/>
                          <a:ext cx="907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9" name="Object 5"/>
            <p:cNvGraphicFramePr>
              <a:graphicFrameLocks noChangeAspect="1"/>
            </p:cNvGraphicFramePr>
            <p:nvPr/>
          </p:nvGraphicFramePr>
          <p:xfrm>
            <a:off x="4740" y="1720"/>
            <a:ext cx="72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2" name="Equation" r:id="rId11" imgW="558558" imgH="241195" progId="Equation.DSMT4">
                    <p:embed/>
                  </p:oleObj>
                </mc:Choice>
                <mc:Fallback>
                  <p:oleObj name="Equation" r:id="rId11" imgW="558558" imgH="241195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0" y="1720"/>
                          <a:ext cx="72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583" name="Picture 19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5751513"/>
            <a:ext cx="8588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9"/>
          <p:cNvSpPr>
            <a:spLocks noChangeArrowheads="1"/>
          </p:cNvSpPr>
          <p:nvPr/>
        </p:nvSpPr>
        <p:spPr bwMode="auto">
          <a:xfrm>
            <a:off x="1476375" y="6165850"/>
            <a:ext cx="5832475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Kinetic energy, GeV</a:t>
            </a:r>
            <a:endParaRPr lang="ru-RU" altLang="ru-RU" sz="2000">
              <a:latin typeface="Arial" panose="020B0604020202020204" pitchFamily="34" charset="0"/>
            </a:endParaRPr>
          </a:p>
        </p:txBody>
      </p:sp>
      <p:graphicFrame>
        <p:nvGraphicFramePr>
          <p:cNvPr id="24585" name="Объект 1"/>
          <p:cNvGraphicFramePr>
            <a:graphicFrameLocks noChangeAspect="1"/>
          </p:cNvGraphicFramePr>
          <p:nvPr/>
        </p:nvGraphicFramePr>
        <p:xfrm>
          <a:off x="6300788" y="274638"/>
          <a:ext cx="647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" name="Equation" r:id="rId14" imgW="241195" imgH="190417" progId="Equation.DSMT4">
                  <p:embed/>
                </p:oleObj>
              </mc:Choice>
              <mc:Fallback>
                <p:oleObj name="Equation" r:id="rId14" imgW="241195" imgH="190417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74638"/>
                        <a:ext cx="6477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35150" y="1022350"/>
            <a:ext cx="48974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C00000"/>
                </a:solidFill>
              </a:rPr>
              <a:t>(12 bunches;  </a:t>
            </a:r>
            <a:r>
              <a:rPr lang="el-G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= 30 cm)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ucl_ring_1a"/>
          <p:cNvPicPr>
            <a:picLocks noChangeAspect="1" noChangeArrowheads="1"/>
          </p:cNvPicPr>
          <p:nvPr/>
        </p:nvPicPr>
        <p:blipFill>
          <a:blip r:embed="rId3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4200"/>
            <a:ext cx="56356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9750" y="0"/>
            <a:ext cx="7019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Nuclotron ring of 251.5 m in perimeter is installed in the tunnel with a cross-    section of 2.5</a:t>
            </a:r>
            <a:r>
              <a:rPr lang="en-US" altLang="zh-CN" sz="160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zh-CN"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x 3 m </a:t>
            </a:r>
            <a:endParaRPr lang="en-US" altLang="zh-CN" sz="160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81063" y="2565400"/>
          <a:ext cx="6337300" cy="4056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1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Dipole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gridSpan="2">
                  <a:txBody>
                    <a:bodyPr/>
                    <a:lstStyle/>
                    <a:p>
                      <a:pPr marL="10795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Quadrupole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9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Number of elements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96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gridSpan="2"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64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09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Mass, kg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gridSpan="2"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200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09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3.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Aperture, mm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110x55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gridSpan="2"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120x63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9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4.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Length of the iron yoke, mm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1370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gridSpan="2"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430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09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5.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Physical length, mm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1462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gridSpan="2"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450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9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6.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Number of turns in the winding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2x8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gridSpan="2"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4x5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1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7.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Length of superconducting cable in the winding, m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62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gridSpan="2"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09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8.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Induction at nominal current of 6 kA, T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1.98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gridSpan="2"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9.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Gradient at nominal current of   5.6 kA, T/m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gridSpan="2"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33.4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09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10.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Stored energy, kJ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19.8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gridSpan="2"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6.9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09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11.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Dynamical heat releases per cycle, W 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09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          at </a:t>
                      </a:r>
                      <a:r>
                        <a:rPr lang="en-GB" sz="1600" baseline="30000" dirty="0">
                          <a:effectLst/>
                        </a:rPr>
                        <a:t>dB</a:t>
                      </a:r>
                      <a:r>
                        <a:rPr lang="en-GB" sz="1600" dirty="0">
                          <a:effectLst/>
                        </a:rPr>
                        <a:t>/</a:t>
                      </a:r>
                      <a:r>
                        <a:rPr lang="en-GB" sz="1600" baseline="-25000" dirty="0" err="1">
                          <a:effectLst/>
                        </a:rPr>
                        <a:t>dt</a:t>
                      </a:r>
                      <a:r>
                        <a:rPr lang="en-GB" sz="1600" dirty="0">
                          <a:effectLst/>
                        </a:rPr>
                        <a:t> = 2 T/s, </a:t>
                      </a:r>
                      <a:r>
                        <a:rPr lang="en-US" sz="1600" dirty="0" err="1">
                          <a:effectLst/>
                        </a:rPr>
                        <a:t>B</a:t>
                      </a:r>
                      <a:r>
                        <a:rPr lang="en-US" sz="1600" baseline="-25000" dirty="0" err="1">
                          <a:effectLst/>
                        </a:rPr>
                        <a:t>m</a:t>
                      </a:r>
                      <a:r>
                        <a:rPr lang="en-US" sz="1600" dirty="0">
                          <a:effectLst/>
                        </a:rPr>
                        <a:t> = 2 T, f = 0.5 Hz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gridSpan="2"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09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          at </a:t>
                      </a:r>
                      <a:r>
                        <a:rPr lang="en-GB" sz="1600" baseline="30000" dirty="0">
                          <a:effectLst/>
                        </a:rPr>
                        <a:t>dB</a:t>
                      </a:r>
                      <a:r>
                        <a:rPr lang="en-GB" sz="1600" dirty="0">
                          <a:effectLst/>
                        </a:rPr>
                        <a:t>/</a:t>
                      </a:r>
                      <a:r>
                        <a:rPr lang="en-GB" sz="1600" baseline="-25000" dirty="0" err="1">
                          <a:effectLst/>
                        </a:rPr>
                        <a:t>dt</a:t>
                      </a:r>
                      <a:r>
                        <a:rPr lang="en-GB" sz="1600" dirty="0">
                          <a:effectLst/>
                        </a:rPr>
                        <a:t> = 4 T/s, </a:t>
                      </a:r>
                      <a:r>
                        <a:rPr lang="en-US" sz="1600" dirty="0" err="1">
                          <a:effectLst/>
                        </a:rPr>
                        <a:t>B</a:t>
                      </a:r>
                      <a:r>
                        <a:rPr lang="en-US" sz="1600" baseline="-25000" dirty="0" err="1">
                          <a:effectLst/>
                        </a:rPr>
                        <a:t>m</a:t>
                      </a:r>
                      <a:r>
                        <a:rPr lang="en-US" sz="1600" dirty="0">
                          <a:effectLst/>
                        </a:rPr>
                        <a:t> = 2 T, f = 1.0 Hz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</a:rPr>
                        <a:t>53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gridSpan="2">
                  <a:txBody>
                    <a:bodyPr/>
                    <a:lstStyle/>
                    <a:p>
                      <a:pPr marL="10795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</a:rPr>
                        <a:t>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02" marR="25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8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734050"/>
            <a:ext cx="8604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900113" y="2565400"/>
            <a:ext cx="6911975" cy="863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>
                <a:solidFill>
                  <a:schemeClr val="bg1"/>
                </a:solidFill>
                <a:latin typeface="Comic Sans MS" panose="030F0702030302020204" pitchFamily="66" charset="0"/>
              </a:rPr>
              <a:t>Thanks for attention!</a:t>
            </a:r>
            <a:endParaRPr lang="ru-RU" altLang="ru-RU" sz="4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17" y="668338"/>
            <a:ext cx="44211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3578225"/>
            <a:ext cx="446246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300788" y="1125538"/>
            <a:ext cx="2257425" cy="4032250"/>
            <a:chOff x="6732588" y="1123950"/>
            <a:chExt cx="2257425" cy="403324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732588" y="1123950"/>
              <a:ext cx="2232025" cy="40332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900863" y="1189053"/>
              <a:ext cx="2089150" cy="6923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b="1" dirty="0" err="1">
                  <a:solidFill>
                    <a:schemeClr val="tx2">
                      <a:lumMod val="75000"/>
                    </a:schemeClr>
                  </a:solidFill>
                  <a:latin typeface="Courier New" panose="02070309020205020404" pitchFamily="49" charset="0"/>
                </a:rPr>
                <a:t>Betatron</a:t>
              </a: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Courier New" panose="02070309020205020404" pitchFamily="49" charset="0"/>
                </a:rPr>
                <a:t> tunes</a:t>
              </a:r>
            </a:p>
            <a:p>
              <a:pPr eaLnBrk="1" hangingPunct="1">
                <a:defRPr/>
              </a:pPr>
              <a:endParaRPr lang="ru-RU" sz="9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</a:endParaRPr>
            </a:p>
            <a:p>
              <a:pPr eaLnBrk="1" hangingPunct="1">
                <a:defRPr/>
              </a:pPr>
              <a:endPara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</a:endParaRPr>
            </a:p>
          </p:txBody>
        </p:sp>
        <p:graphicFrame>
          <p:nvGraphicFramePr>
            <p:cNvPr id="7178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8240929"/>
                </p:ext>
              </p:extLst>
            </p:nvPr>
          </p:nvGraphicFramePr>
          <p:xfrm>
            <a:off x="7077075" y="2954338"/>
            <a:ext cx="868363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1" name="Equation" r:id="rId5" imgW="508000" imgH="228600" progId="Equation.DSMT4">
                    <p:embed/>
                  </p:oleObj>
                </mc:Choice>
                <mc:Fallback>
                  <p:oleObj name="Equation" r:id="rId5" imgW="508000" imgH="228600" progId="Equation.DSMT4">
                    <p:embed/>
                    <p:pic>
                      <p:nvPicPr>
                        <p:cNvPr id="0" name="Объект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7075" y="2954338"/>
                          <a:ext cx="868363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9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5111665"/>
                </p:ext>
              </p:extLst>
            </p:nvPr>
          </p:nvGraphicFramePr>
          <p:xfrm>
            <a:off x="6892999" y="3354936"/>
            <a:ext cx="1927225" cy="398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2" name="Equation" r:id="rId7" imgW="1104840" imgH="228600" progId="Equation.DSMT4">
                    <p:embed/>
                  </p:oleObj>
                </mc:Choice>
                <mc:Fallback>
                  <p:oleObj name="Equation" r:id="rId7" imgW="1104840" imgH="228600" progId="Equation.DSMT4">
                    <p:embed/>
                    <p:pic>
                      <p:nvPicPr>
                        <p:cNvPr id="0" name="Объект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2999" y="3354936"/>
                          <a:ext cx="1927225" cy="3985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0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8415684"/>
                </p:ext>
              </p:extLst>
            </p:nvPr>
          </p:nvGraphicFramePr>
          <p:xfrm>
            <a:off x="6768018" y="3752376"/>
            <a:ext cx="2188357" cy="442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3" name="Equation" r:id="rId9" imgW="1130040" imgH="228600" progId="Equation.DSMT4">
                    <p:embed/>
                  </p:oleObj>
                </mc:Choice>
                <mc:Fallback>
                  <p:oleObj name="Equation" r:id="rId9" imgW="1130040" imgH="228600" progId="Equation.DSMT4">
                    <p:embed/>
                    <p:pic>
                      <p:nvPicPr>
                        <p:cNvPr id="0" name="Объект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8018" y="3752376"/>
                          <a:ext cx="2188357" cy="4425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1" name="Объект 5"/>
            <p:cNvGraphicFramePr>
              <a:graphicFrameLocks noChangeAspect="1"/>
            </p:cNvGraphicFramePr>
            <p:nvPr/>
          </p:nvGraphicFramePr>
          <p:xfrm>
            <a:off x="7134225" y="1771650"/>
            <a:ext cx="1182688" cy="992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4" name="Equation" r:id="rId11" imgW="787400" imgH="660400" progId="Equation.DSMT4">
                    <p:embed/>
                  </p:oleObj>
                </mc:Choice>
                <mc:Fallback>
                  <p:oleObj name="Equation" r:id="rId11" imgW="787400" imgH="660400" progId="Equation.DSMT4">
                    <p:embed/>
                    <p:pic>
                      <p:nvPicPr>
                        <p:cNvPr id="0" name="Объект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4225" y="1771650"/>
                          <a:ext cx="1182688" cy="992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2" name="Объект 1"/>
            <p:cNvGraphicFramePr>
              <a:graphicFrameLocks noChangeAspect="1"/>
            </p:cNvGraphicFramePr>
            <p:nvPr/>
          </p:nvGraphicFramePr>
          <p:xfrm>
            <a:off x="7050813" y="4343071"/>
            <a:ext cx="1624496" cy="670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5" name="Equation" r:id="rId13" imgW="1016000" imgH="419100" progId="Equation.DSMT4">
                    <p:embed/>
                  </p:oleObj>
                </mc:Choice>
                <mc:Fallback>
                  <p:oleObj name="Equation" r:id="rId13" imgW="1016000" imgH="419100" progId="Equation.DSMT4">
                    <p:embed/>
                    <p:pic>
                      <p:nvPicPr>
                        <p:cNvPr id="0" name="Объект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0813" y="4343071"/>
                          <a:ext cx="1624496" cy="6701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3" name="Объект 2"/>
          <p:cNvGraphicFramePr>
            <a:graphicFrameLocks noChangeAspect="1"/>
          </p:cNvGraphicFramePr>
          <p:nvPr/>
        </p:nvGraphicFramePr>
        <p:xfrm>
          <a:off x="4889500" y="3354388"/>
          <a:ext cx="9144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" name="Equation" r:id="rId15" imgW="435285" imgH="677109" progId="Equation.DSMT4">
                  <p:embed/>
                </p:oleObj>
              </mc:Choice>
              <mc:Fallback>
                <p:oleObj name="Equation" r:id="rId15" imgW="435285" imgH="677109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3354388"/>
                        <a:ext cx="91440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00113" y="188913"/>
            <a:ext cx="475138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err="1">
                <a:solidFill>
                  <a:srgbClr val="C00000"/>
                </a:solidFill>
              </a:rPr>
              <a:t>Nuclotron</a:t>
            </a:r>
            <a:r>
              <a:rPr lang="en-US" i="1" dirty="0">
                <a:solidFill>
                  <a:srgbClr val="C00000"/>
                </a:solidFill>
              </a:rPr>
              <a:t> optics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7175" name="Picture 5" descr="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5748338"/>
            <a:ext cx="103981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2852936"/>
            <a:ext cx="144016" cy="216024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7904" y="30162"/>
            <a:ext cx="7848600" cy="361950"/>
          </a:xfrm>
        </p:spPr>
        <p:txBody>
          <a:bodyPr/>
          <a:lstStyle/>
          <a:p>
            <a:pPr algn="l"/>
            <a:r>
              <a:rPr lang="en-US" altLang="ru-RU" sz="3200" dirty="0" smtClean="0">
                <a:solidFill>
                  <a:srgbClr val="C00000"/>
                </a:solidFill>
              </a:rPr>
              <a:t>        Imperfection resonances </a:t>
            </a:r>
            <a:endParaRPr lang="ru-RU" altLang="ru-RU" sz="3200" dirty="0" smtClean="0">
              <a:solidFill>
                <a:srgbClr val="C00000"/>
              </a:solidFill>
            </a:endParaRPr>
          </a:p>
        </p:txBody>
      </p:sp>
      <p:pic>
        <p:nvPicPr>
          <p:cNvPr id="9219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163" y="1377759"/>
            <a:ext cx="7488237" cy="48768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0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798251"/>
              </p:ext>
            </p:extLst>
          </p:nvPr>
        </p:nvGraphicFramePr>
        <p:xfrm>
          <a:off x="6156176" y="32545"/>
          <a:ext cx="1644526" cy="860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" name="Equation" r:id="rId4" imgW="825500" imgH="431800" progId="Equation.DSMT4">
                  <p:embed/>
                </p:oleObj>
              </mc:Choice>
              <mc:Fallback>
                <p:oleObj name="Equation" r:id="rId4" imgW="825500" imgH="4318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2545"/>
                        <a:ext cx="1644526" cy="860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235076" y="4938522"/>
            <a:ext cx="6913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347737" y="4922647"/>
            <a:ext cx="6824663" cy="1587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95438" y="6052947"/>
            <a:ext cx="6586538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9224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903314"/>
              </p:ext>
            </p:extLst>
          </p:nvPr>
        </p:nvGraphicFramePr>
        <p:xfrm>
          <a:off x="461901" y="2896996"/>
          <a:ext cx="3603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" name="Equation" r:id="rId6" imgW="253780" imgH="253780" progId="Equation.DSMT4">
                  <p:embed/>
                </p:oleObj>
              </mc:Choice>
              <mc:Fallback>
                <p:oleObj name="Equation" r:id="rId6" imgW="253780" imgH="253780" progId="Equation.DSMT4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01" y="2896996"/>
                        <a:ext cx="3603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65163" y="3641534"/>
            <a:ext cx="188913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4433888" y="956177"/>
            <a:ext cx="863600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E </a:t>
            </a:r>
            <a:r>
              <a:rPr lang="en-US" sz="1600" dirty="0">
                <a:solidFill>
                  <a:schemeClr val="tx1"/>
                </a:solidFill>
              </a:rPr>
              <a:t>(GeV)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99690" y="1392047"/>
            <a:ext cx="687705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            2.5                            5                             7.5                           10                            12.5          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9228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482659"/>
              </p:ext>
            </p:extLst>
          </p:nvPr>
        </p:nvGraphicFramePr>
        <p:xfrm>
          <a:off x="6635751" y="4065397"/>
          <a:ext cx="12509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" name="Equation" r:id="rId8" imgW="774364" imgH="444307" progId="Equation.DSMT4">
                  <p:embed/>
                </p:oleObj>
              </mc:Choice>
              <mc:Fallback>
                <p:oleObj name="Equation" r:id="rId8" imgW="774364" imgH="444307" progId="Equation.DSMT4">
                  <p:embed/>
                  <p:pic>
                    <p:nvPicPr>
                      <p:cNvPr id="0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1" y="4065397"/>
                        <a:ext cx="12509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543051" y="5968809"/>
            <a:ext cx="65532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        5                               10                               15                             20                              25        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9230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399791"/>
              </p:ext>
            </p:extLst>
          </p:nvPr>
        </p:nvGraphicFramePr>
        <p:xfrm>
          <a:off x="4403726" y="5949759"/>
          <a:ext cx="3619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" name="Equation" r:id="rId10" imgW="165028" imgH="228501" progId="Equation.DSMT4">
                  <p:embed/>
                </p:oleObj>
              </mc:Choice>
              <mc:Fallback>
                <p:oleObj name="Equation" r:id="rId10" imgW="165028" imgH="228501" progId="Equation.DSMT4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6" y="5949759"/>
                        <a:ext cx="3619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663823"/>
              </p:ext>
            </p:extLst>
          </p:nvPr>
        </p:nvGraphicFramePr>
        <p:xfrm>
          <a:off x="5094288" y="3174809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" name="Equation" r:id="rId12" imgW="203024" imgH="164957" progId="Equation.DSMT4">
                  <p:embed/>
                </p:oleObj>
              </mc:Choice>
              <mc:Fallback>
                <p:oleObj name="Equation" r:id="rId12" imgW="203024" imgH="164957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3174809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869562"/>
              </p:ext>
            </p:extLst>
          </p:nvPr>
        </p:nvGraphicFramePr>
        <p:xfrm>
          <a:off x="1531938" y="1004218"/>
          <a:ext cx="25463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" name="Equation" r:id="rId14" imgW="1727200" imgH="228600" progId="Equation.DSMT4">
                  <p:embed/>
                </p:oleObj>
              </mc:Choice>
              <mc:Fallback>
                <p:oleObj name="Equation" r:id="rId14" imgW="1727200" imgH="22860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004218"/>
                        <a:ext cx="25463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3" name="Picture 5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5803900"/>
            <a:ext cx="103981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548680"/>
            <a:ext cx="20882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ASPIRRIN</a:t>
            </a:r>
            <a:r>
              <a:rPr lang="en-US" sz="1800" dirty="0" smtClean="0">
                <a:solidFill>
                  <a:schemeClr val="tx2"/>
                </a:solidFill>
              </a:rPr>
              <a:t>  code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068960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325" y="17463"/>
            <a:ext cx="3887788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C00000"/>
                </a:solidFill>
              </a:rPr>
              <a:t>Parcial</a:t>
            </a:r>
            <a:r>
              <a:rPr lang="en-US" dirty="0">
                <a:solidFill>
                  <a:srgbClr val="C00000"/>
                </a:solidFill>
              </a:rPr>
              <a:t> Siberian snake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613" y="498475"/>
            <a:ext cx="3560762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</a:rPr>
              <a:t>Solenoid field 200 </a:t>
            </a:r>
            <a:r>
              <a:rPr lang="en-US" sz="2000" dirty="0" err="1" smtClean="0">
                <a:solidFill>
                  <a:schemeClr val="tx2"/>
                </a:solidFill>
              </a:rPr>
              <a:t>Gs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m </a:t>
            </a:r>
            <a:r>
              <a:rPr lang="en-US" sz="2000" dirty="0">
                <a:solidFill>
                  <a:schemeClr val="tx2"/>
                </a:solidFill>
              </a:rPr>
              <a:t>- </a:t>
            </a:r>
            <a:r>
              <a:rPr lang="en-US" sz="2000" dirty="0" err="1">
                <a:solidFill>
                  <a:schemeClr val="tx2"/>
                </a:solidFill>
              </a:rPr>
              <a:t>const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44450"/>
            <a:ext cx="388778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Partial Siberian snake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107504" y="2636912"/>
            <a:ext cx="5121275" cy="3783013"/>
            <a:chOff x="50360" y="2609332"/>
            <a:chExt cx="5121507" cy="3783828"/>
          </a:xfrm>
        </p:grpSpPr>
        <p:pic>
          <p:nvPicPr>
            <p:cNvPr id="10248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60" y="2619302"/>
              <a:ext cx="5121507" cy="37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467892" y="5503968"/>
              <a:ext cx="4680162" cy="3175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50" name="Объект 21"/>
            <p:cNvGraphicFramePr>
              <a:graphicFrameLocks noChangeAspect="1"/>
            </p:cNvGraphicFramePr>
            <p:nvPr/>
          </p:nvGraphicFramePr>
          <p:xfrm>
            <a:off x="4075319" y="4920724"/>
            <a:ext cx="985392" cy="565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4" name="Equation" r:id="rId4" imgW="774364" imgH="444307" progId="Equation.DSMT4">
                    <p:embed/>
                  </p:oleObj>
                </mc:Choice>
                <mc:Fallback>
                  <p:oleObj name="Equation" r:id="rId4" imgW="774364" imgH="444307" progId="Equation.DSMT4">
                    <p:embed/>
                    <p:pic>
                      <p:nvPicPr>
                        <p:cNvPr id="0" name="Объект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5319" y="4920724"/>
                          <a:ext cx="985392" cy="565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51" name="Группа 15"/>
            <p:cNvGrpSpPr>
              <a:grpSpLocks/>
            </p:cNvGrpSpPr>
            <p:nvPr/>
          </p:nvGrpSpPr>
          <p:grpSpPr bwMode="auto">
            <a:xfrm>
              <a:off x="107504" y="2609332"/>
              <a:ext cx="3967815" cy="428763"/>
              <a:chOff x="75188" y="2534039"/>
              <a:chExt cx="3888432" cy="504056"/>
            </a:xfrm>
          </p:grpSpPr>
          <p:graphicFrame>
            <p:nvGraphicFramePr>
              <p:cNvPr id="10252" name="Объект 1"/>
              <p:cNvGraphicFramePr>
                <a:graphicFrameLocks noChangeAspect="1"/>
              </p:cNvGraphicFramePr>
              <p:nvPr/>
            </p:nvGraphicFramePr>
            <p:xfrm>
              <a:off x="2580179" y="2634076"/>
              <a:ext cx="1206500" cy="338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55" name="Equation" r:id="rId6" imgW="812447" imgH="228501" progId="Equation.DSMT4">
                      <p:embed/>
                    </p:oleObj>
                  </mc:Choice>
                  <mc:Fallback>
                    <p:oleObj name="Equation" r:id="rId6" imgW="812447" imgH="228501" progId="Equation.DSMT4">
                      <p:embed/>
                      <p:pic>
                        <p:nvPicPr>
                          <p:cNvPr id="0" name="Объект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80179" y="2634076"/>
                            <a:ext cx="1206500" cy="3381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Прямоугольник 6"/>
              <p:cNvSpPr/>
              <p:nvPr/>
            </p:nvSpPr>
            <p:spPr>
              <a:xfrm>
                <a:off x="75197" y="2534039"/>
                <a:ext cx="3887969" cy="5040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000" dirty="0">
                    <a:solidFill>
                      <a:schemeClr val="tx2"/>
                    </a:solidFill>
                  </a:rPr>
                  <a:t>Partial Siberian snake + </a:t>
                </a:r>
                <a:endParaRPr lang="ru-RU" sz="2000" dirty="0">
                  <a:solidFill>
                    <a:schemeClr val="tx2"/>
                  </a:solidFill>
                </a:endParaRPr>
              </a:p>
            </p:txBody>
          </p:sp>
          <p:graphicFrame>
            <p:nvGraphicFramePr>
              <p:cNvPr id="10254" name="Объект 1"/>
              <p:cNvGraphicFramePr>
                <a:graphicFrameLocks noChangeAspect="1"/>
              </p:cNvGraphicFramePr>
              <p:nvPr/>
            </p:nvGraphicFramePr>
            <p:xfrm>
              <a:off x="2635953" y="2609033"/>
              <a:ext cx="1206500" cy="338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56" name="Equation" r:id="rId8" imgW="812447" imgH="228501" progId="Equation.DSMT4">
                      <p:embed/>
                    </p:oleObj>
                  </mc:Choice>
                  <mc:Fallback>
                    <p:oleObj name="Equation" r:id="rId8" imgW="812447" imgH="228501" progId="Equation.DSMT4">
                      <p:embed/>
                      <p:pic>
                        <p:nvPicPr>
                          <p:cNvPr id="0" name="Объект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5953" y="2609033"/>
                            <a:ext cx="1206500" cy="3381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27" y="159787"/>
            <a:ext cx="3743869" cy="25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57244"/>
            <a:ext cx="103981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95603" y="1126154"/>
            <a:ext cx="20882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ASPIRRIN</a:t>
            </a:r>
            <a:r>
              <a:rPr lang="en-US" sz="1800" dirty="0" smtClean="0">
                <a:solidFill>
                  <a:schemeClr val="tx2"/>
                </a:solidFill>
              </a:rPr>
              <a:t>  code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3"/>
          <p:cNvGrpSpPr>
            <a:grpSpLocks/>
          </p:cNvGrpSpPr>
          <p:nvPr/>
        </p:nvGrpSpPr>
        <p:grpSpPr bwMode="auto">
          <a:xfrm>
            <a:off x="456737" y="44450"/>
            <a:ext cx="6925139" cy="642938"/>
            <a:chOff x="455952" y="214770"/>
            <a:chExt cx="6707055" cy="797865"/>
          </a:xfrm>
        </p:grpSpPr>
        <p:sp>
          <p:nvSpPr>
            <p:cNvPr id="11284" name="Заголовок 1"/>
            <p:cNvSpPr txBox="1">
              <a:spLocks/>
            </p:cNvSpPr>
            <p:nvPr/>
          </p:nvSpPr>
          <p:spPr bwMode="auto">
            <a:xfrm>
              <a:off x="455952" y="214986"/>
              <a:ext cx="4356224" cy="43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dirty="0">
                  <a:solidFill>
                    <a:srgbClr val="C00000"/>
                  </a:solidFill>
                </a:rPr>
                <a:t>        </a:t>
              </a:r>
              <a:r>
                <a:rPr lang="en-US" altLang="ru-RU" sz="2800" dirty="0">
                  <a:solidFill>
                    <a:srgbClr val="C00000"/>
                  </a:solidFill>
                </a:rPr>
                <a:t>Intrinsic resonances </a:t>
              </a:r>
              <a:endParaRPr lang="ru-RU" altLang="ru-RU" sz="2800" dirty="0">
                <a:solidFill>
                  <a:srgbClr val="C00000"/>
                </a:solidFill>
              </a:endParaRPr>
            </a:p>
          </p:txBody>
        </p:sp>
        <p:graphicFrame>
          <p:nvGraphicFramePr>
            <p:cNvPr id="11285" name="Объект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2383845"/>
                </p:ext>
              </p:extLst>
            </p:nvPr>
          </p:nvGraphicFramePr>
          <p:xfrm>
            <a:off x="4629195" y="214770"/>
            <a:ext cx="2533812" cy="7978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5" name="Equation" r:id="rId3" imgW="1371600" imgH="431640" progId="Equation.DSMT4">
                    <p:embed/>
                  </p:oleObj>
                </mc:Choice>
                <mc:Fallback>
                  <p:oleObj name="Equation" r:id="rId3" imgW="1371600" imgH="431640" progId="Equation.DSMT4">
                    <p:embed/>
                    <p:pic>
                      <p:nvPicPr>
                        <p:cNvPr id="0" name="Объект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9195" y="214770"/>
                          <a:ext cx="2533812" cy="7978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1331913" y="947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graphicFrame>
        <p:nvGraphicFramePr>
          <p:cNvPr id="11269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409917"/>
              </p:ext>
            </p:extLst>
          </p:nvPr>
        </p:nvGraphicFramePr>
        <p:xfrm>
          <a:off x="1195602" y="1101763"/>
          <a:ext cx="238499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6" name="Equation" r:id="rId5" imgW="1397000" imgH="228600" progId="Equation.DSMT4">
                  <p:embed/>
                </p:oleObj>
              </mc:Choice>
              <mc:Fallback>
                <p:oleObj name="Equation" r:id="rId5" imgW="1397000" imgH="22860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602" y="1101763"/>
                        <a:ext cx="238499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0" y="1412776"/>
            <a:ext cx="6991312" cy="485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1954616" y="3213100"/>
            <a:ext cx="5976664" cy="1728788"/>
            <a:chOff x="1287765" y="1988840"/>
            <a:chExt cx="7249968" cy="2376264"/>
          </a:xfrm>
        </p:grpSpPr>
        <p:graphicFrame>
          <p:nvGraphicFramePr>
            <p:cNvPr id="11274" name="Объект 38"/>
            <p:cNvGraphicFramePr>
              <a:graphicFrameLocks noChangeAspect="1"/>
            </p:cNvGraphicFramePr>
            <p:nvPr/>
          </p:nvGraphicFramePr>
          <p:xfrm>
            <a:off x="5226050" y="3171825"/>
            <a:ext cx="114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7" name="Equation" r:id="rId8" imgW="435285" imgH="677109" progId="Equation.DSMT4">
                    <p:embed/>
                  </p:oleObj>
                </mc:Choice>
                <mc:Fallback>
                  <p:oleObj name="Equation" r:id="rId8" imgW="435285" imgH="677109" progId="Equation.DSMT4">
                    <p:embed/>
                    <p:pic>
                      <p:nvPicPr>
                        <p:cNvPr id="0" name="Объект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6050" y="3171825"/>
                          <a:ext cx="1143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5" name="Объект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6943758"/>
                </p:ext>
              </p:extLst>
            </p:nvPr>
          </p:nvGraphicFramePr>
          <p:xfrm>
            <a:off x="2488306" y="2110125"/>
            <a:ext cx="3633826" cy="16099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8" name="Equation" r:id="rId10" imgW="2006600" imgH="889000" progId="Equation.DSMT4">
                    <p:embed/>
                  </p:oleObj>
                </mc:Choice>
                <mc:Fallback>
                  <p:oleObj name="Equation" r:id="rId10" imgW="2006600" imgH="889000" progId="Equation.DSMT4">
                    <p:embed/>
                    <p:pic>
                      <p:nvPicPr>
                        <p:cNvPr id="0" name="Объект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8306" y="2110125"/>
                          <a:ext cx="3633826" cy="16099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6" name="Объект 40"/>
            <p:cNvGraphicFramePr>
              <a:graphicFrameLocks noChangeAspect="1"/>
            </p:cNvGraphicFramePr>
            <p:nvPr/>
          </p:nvGraphicFramePr>
          <p:xfrm>
            <a:off x="1695810" y="2110126"/>
            <a:ext cx="792498" cy="1847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9" name="Equation" r:id="rId12" imgW="457200" imgH="1066800" progId="Equation.DSMT4">
                    <p:embed/>
                  </p:oleObj>
                </mc:Choice>
                <mc:Fallback>
                  <p:oleObj name="Equation" r:id="rId12" imgW="457200" imgH="1066800" progId="Equation.DSMT4">
                    <p:embed/>
                    <p:pic>
                      <p:nvPicPr>
                        <p:cNvPr id="0" name="Объект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810" y="2110126"/>
                          <a:ext cx="792498" cy="18470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7" name="Объект 41"/>
            <p:cNvGraphicFramePr>
              <a:graphicFrameLocks noChangeAspect="1"/>
            </p:cNvGraphicFramePr>
            <p:nvPr/>
          </p:nvGraphicFramePr>
          <p:xfrm>
            <a:off x="6444208" y="2052510"/>
            <a:ext cx="792088" cy="406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0" name="Equation" r:id="rId14" imgW="469696" imgH="241195" progId="Equation.DSMT4">
                    <p:embed/>
                  </p:oleObj>
                </mc:Choice>
                <mc:Fallback>
                  <p:oleObj name="Equation" r:id="rId14" imgW="469696" imgH="241195" progId="Equation.DSMT4">
                    <p:embed/>
                    <p:pic>
                      <p:nvPicPr>
                        <p:cNvPr id="0" name="Объект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4208" y="2052510"/>
                          <a:ext cx="792088" cy="4067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8" name="Объект 42"/>
            <p:cNvGraphicFramePr>
              <a:graphicFrameLocks noChangeAspect="1"/>
            </p:cNvGraphicFramePr>
            <p:nvPr/>
          </p:nvGraphicFramePr>
          <p:xfrm>
            <a:off x="7457978" y="2030039"/>
            <a:ext cx="858438" cy="429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1" name="Equation" r:id="rId16" imgW="482391" imgH="241195" progId="Equation.DSMT4">
                    <p:embed/>
                  </p:oleObj>
                </mc:Choice>
                <mc:Fallback>
                  <p:oleObj name="Equation" r:id="rId16" imgW="482391" imgH="241195" progId="Equation.DSMT4">
                    <p:embed/>
                    <p:pic>
                      <p:nvPicPr>
                        <p:cNvPr id="0" name="Объект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7978" y="2030039"/>
                          <a:ext cx="858438" cy="429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9" name="Объект 43"/>
            <p:cNvGraphicFramePr>
              <a:graphicFrameLocks noChangeAspect="1"/>
            </p:cNvGraphicFramePr>
            <p:nvPr/>
          </p:nvGraphicFramePr>
          <p:xfrm>
            <a:off x="6444208" y="2459258"/>
            <a:ext cx="792453" cy="357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2" name="Equation" r:id="rId18" imgW="393359" imgH="177646" progId="Equation.DSMT4">
                    <p:embed/>
                  </p:oleObj>
                </mc:Choice>
                <mc:Fallback>
                  <p:oleObj name="Equation" r:id="rId18" imgW="393359" imgH="177646" progId="Equation.DSMT4">
                    <p:embed/>
                    <p:pic>
                      <p:nvPicPr>
                        <p:cNvPr id="0" name="Объект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4208" y="2459258"/>
                          <a:ext cx="792453" cy="3578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0" name="Объект 44"/>
            <p:cNvGraphicFramePr>
              <a:graphicFrameLocks noChangeAspect="1"/>
            </p:cNvGraphicFramePr>
            <p:nvPr/>
          </p:nvGraphicFramePr>
          <p:xfrm>
            <a:off x="6732240" y="2866006"/>
            <a:ext cx="376898" cy="351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3" name="Equation" r:id="rId20" imgW="190335" imgH="177646" progId="Equation.DSMT4">
                    <p:embed/>
                  </p:oleObj>
                </mc:Choice>
                <mc:Fallback>
                  <p:oleObj name="Equation" r:id="rId20" imgW="190335" imgH="177646" progId="Equation.DSMT4">
                    <p:embed/>
                    <p:pic>
                      <p:nvPicPr>
                        <p:cNvPr id="0" name="Объект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2240" y="2866006"/>
                          <a:ext cx="376898" cy="3517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1" name="Объект 45"/>
            <p:cNvGraphicFramePr>
              <a:graphicFrameLocks noChangeAspect="1"/>
            </p:cNvGraphicFramePr>
            <p:nvPr/>
          </p:nvGraphicFramePr>
          <p:xfrm>
            <a:off x="7457613" y="2459258"/>
            <a:ext cx="792453" cy="357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4" name="Equation" r:id="rId22" imgW="393359" imgH="177646" progId="Equation.DSMT4">
                    <p:embed/>
                  </p:oleObj>
                </mc:Choice>
                <mc:Fallback>
                  <p:oleObj name="Equation" r:id="rId22" imgW="393359" imgH="177646" progId="Equation.DSMT4">
                    <p:embed/>
                    <p:pic>
                      <p:nvPicPr>
                        <p:cNvPr id="0" name="Объект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7613" y="2459258"/>
                          <a:ext cx="792453" cy="3578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2" name="Объект 46"/>
            <p:cNvGraphicFramePr>
              <a:graphicFrameLocks noChangeAspect="1"/>
            </p:cNvGraphicFramePr>
            <p:nvPr/>
          </p:nvGraphicFramePr>
          <p:xfrm>
            <a:off x="7698748" y="2866006"/>
            <a:ext cx="376898" cy="351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5" name="Equation" r:id="rId24" imgW="190335" imgH="177646" progId="Equation.DSMT4">
                    <p:embed/>
                  </p:oleObj>
                </mc:Choice>
                <mc:Fallback>
                  <p:oleObj name="Equation" r:id="rId24" imgW="190335" imgH="177646" progId="Equation.DSMT4">
                    <p:embed/>
                    <p:pic>
                      <p:nvPicPr>
                        <p:cNvPr id="0" name="Объект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8748" y="2866006"/>
                          <a:ext cx="376898" cy="3517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Прямоугольник 17"/>
            <p:cNvSpPr/>
            <p:nvPr/>
          </p:nvSpPr>
          <p:spPr>
            <a:xfrm>
              <a:off x="1287765" y="1988840"/>
              <a:ext cx="7249968" cy="237626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1489671" y="2636912"/>
            <a:ext cx="625068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3" name="Picture 5" descr="Logo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494" y="5373215"/>
            <a:ext cx="867703" cy="92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011826"/>
              </p:ext>
            </p:extLst>
          </p:nvPr>
        </p:nvGraphicFramePr>
        <p:xfrm>
          <a:off x="6226406" y="912187"/>
          <a:ext cx="624285" cy="301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6" name="Equation" r:id="rId27" imgW="368280" imgH="177480" progId="Equation.DSMT4">
                  <p:embed/>
                </p:oleObj>
              </mc:Choice>
              <mc:Fallback>
                <p:oleObj name="Equation" r:id="rId27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226406" y="912187"/>
                        <a:ext cx="624285" cy="301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3073779" y="2000806"/>
            <a:ext cx="306453" cy="316485"/>
            <a:chOff x="404602" y="1196751"/>
            <a:chExt cx="351556" cy="342611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04602" y="1213566"/>
              <a:ext cx="344438" cy="291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8" name="Объект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4509993"/>
                </p:ext>
              </p:extLst>
            </p:nvPr>
          </p:nvGraphicFramePr>
          <p:xfrm>
            <a:off x="404602" y="1196751"/>
            <a:ext cx="351556" cy="342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7" name="Equation" r:id="rId29" imgW="228600" imgH="241200" progId="Equation.DSMT4">
                    <p:embed/>
                  </p:oleObj>
                </mc:Choice>
                <mc:Fallback>
                  <p:oleObj name="Equation" r:id="rId29" imgW="2286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404602" y="1196751"/>
                          <a:ext cx="351556" cy="34261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Группа 28"/>
          <p:cNvGrpSpPr/>
          <p:nvPr/>
        </p:nvGrpSpPr>
        <p:grpSpPr>
          <a:xfrm>
            <a:off x="5634159" y="1946854"/>
            <a:ext cx="351556" cy="342611"/>
            <a:chOff x="404602" y="1196751"/>
            <a:chExt cx="351556" cy="34261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04602" y="1213566"/>
              <a:ext cx="344438" cy="291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1" name="Объект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5488043"/>
                </p:ext>
              </p:extLst>
            </p:nvPr>
          </p:nvGraphicFramePr>
          <p:xfrm>
            <a:off x="404602" y="1196751"/>
            <a:ext cx="351556" cy="342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8" name="Equation" r:id="rId31" imgW="228600" imgH="241200" progId="Equation.DSMT4">
                    <p:embed/>
                  </p:oleObj>
                </mc:Choice>
                <mc:Fallback>
                  <p:oleObj name="Equation" r:id="rId31" imgW="2286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404602" y="1196751"/>
                          <a:ext cx="351556" cy="34261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Группа 31"/>
          <p:cNvGrpSpPr/>
          <p:nvPr/>
        </p:nvGrpSpPr>
        <p:grpSpPr>
          <a:xfrm>
            <a:off x="5035526" y="2029998"/>
            <a:ext cx="265466" cy="327753"/>
            <a:chOff x="404602" y="1196751"/>
            <a:chExt cx="351556" cy="342611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04602" y="1213566"/>
              <a:ext cx="344438" cy="291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4" name="Объект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5488043"/>
                </p:ext>
              </p:extLst>
            </p:nvPr>
          </p:nvGraphicFramePr>
          <p:xfrm>
            <a:off x="404602" y="1196751"/>
            <a:ext cx="351556" cy="342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9" name="Equation" r:id="rId33" imgW="228600" imgH="241200" progId="Equation.DSMT4">
                    <p:embed/>
                  </p:oleObj>
                </mc:Choice>
                <mc:Fallback>
                  <p:oleObj name="Equation" r:id="rId33" imgW="2286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404602" y="1196751"/>
                          <a:ext cx="351556" cy="34261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Группа 34"/>
          <p:cNvGrpSpPr/>
          <p:nvPr/>
        </p:nvGrpSpPr>
        <p:grpSpPr>
          <a:xfrm>
            <a:off x="3659500" y="2148437"/>
            <a:ext cx="351556" cy="342611"/>
            <a:chOff x="404602" y="1196751"/>
            <a:chExt cx="351556" cy="34261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404602" y="1213566"/>
              <a:ext cx="344438" cy="291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Объект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5488043"/>
                </p:ext>
              </p:extLst>
            </p:nvPr>
          </p:nvGraphicFramePr>
          <p:xfrm>
            <a:off x="404602" y="1196751"/>
            <a:ext cx="351556" cy="342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0" name="Equation" r:id="rId34" imgW="228600" imgH="241200" progId="Equation.DSMT4">
                    <p:embed/>
                  </p:oleObj>
                </mc:Choice>
                <mc:Fallback>
                  <p:oleObj name="Equation" r:id="rId34" imgW="2286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404602" y="1196751"/>
                          <a:ext cx="351556" cy="34261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Группа 37"/>
          <p:cNvGrpSpPr/>
          <p:nvPr/>
        </p:nvGrpSpPr>
        <p:grpSpPr>
          <a:xfrm>
            <a:off x="7391484" y="1946854"/>
            <a:ext cx="348868" cy="316313"/>
            <a:chOff x="404602" y="1196751"/>
            <a:chExt cx="351556" cy="342611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04602" y="1213566"/>
              <a:ext cx="344438" cy="291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0" name="Объект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7823338"/>
                </p:ext>
              </p:extLst>
            </p:nvPr>
          </p:nvGraphicFramePr>
          <p:xfrm>
            <a:off x="404602" y="1196751"/>
            <a:ext cx="351556" cy="342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" name="Equation" r:id="rId35" imgW="228600" imgH="241200" progId="Equation.DSMT4">
                    <p:embed/>
                  </p:oleObj>
                </mc:Choice>
                <mc:Fallback>
                  <p:oleObj name="Equation" r:id="rId35" imgW="2286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404602" y="1196751"/>
                          <a:ext cx="351556" cy="34261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Группа 40"/>
          <p:cNvGrpSpPr/>
          <p:nvPr/>
        </p:nvGrpSpPr>
        <p:grpSpPr>
          <a:xfrm>
            <a:off x="6834507" y="2006404"/>
            <a:ext cx="265045" cy="325691"/>
            <a:chOff x="404602" y="1196751"/>
            <a:chExt cx="351556" cy="342611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04602" y="1213566"/>
              <a:ext cx="344438" cy="291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3" name="Объект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443225"/>
                </p:ext>
              </p:extLst>
            </p:nvPr>
          </p:nvGraphicFramePr>
          <p:xfrm>
            <a:off x="404602" y="1196751"/>
            <a:ext cx="351556" cy="342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2" name="Equation" r:id="rId37" imgW="228600" imgH="241200" progId="Equation.DSMT4">
                    <p:embed/>
                  </p:oleObj>
                </mc:Choice>
                <mc:Fallback>
                  <p:oleObj name="Equation" r:id="rId37" imgW="2286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404602" y="1196751"/>
                          <a:ext cx="351556" cy="34261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Прямоугольник 43"/>
          <p:cNvSpPr/>
          <p:nvPr/>
        </p:nvSpPr>
        <p:spPr>
          <a:xfrm>
            <a:off x="1268016" y="620688"/>
            <a:ext cx="20882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ASPIRRIN</a:t>
            </a:r>
            <a:r>
              <a:rPr lang="en-US" sz="1800" dirty="0" smtClean="0">
                <a:solidFill>
                  <a:schemeClr val="tx2"/>
                </a:solidFill>
              </a:rPr>
              <a:t>  code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r>
              <a:rPr lang="en-US" altLang="ru-RU" sz="2800" smtClean="0">
                <a:solidFill>
                  <a:srgbClr val="C00000"/>
                </a:solidFill>
              </a:rPr>
              <a:t>Intrinsic resonances and spin response functions</a:t>
            </a:r>
            <a:endParaRPr lang="ru-RU" altLang="ru-RU" sz="2800" smtClean="0">
              <a:solidFill>
                <a:srgbClr val="C00000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611188" y="1773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3141663"/>
            <a:ext cx="42576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06425"/>
            <a:ext cx="4117975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63575"/>
            <a:ext cx="376078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706438" y="5999163"/>
            <a:ext cx="6804025" cy="850900"/>
            <a:chOff x="1347787" y="6039761"/>
            <a:chExt cx="6804663" cy="851181"/>
          </a:xfrm>
        </p:grpSpPr>
        <p:graphicFrame>
          <p:nvGraphicFramePr>
            <p:cNvPr id="12297" name="Объект 3"/>
            <p:cNvGraphicFramePr>
              <a:graphicFrameLocks noChangeAspect="1"/>
            </p:cNvGraphicFramePr>
            <p:nvPr/>
          </p:nvGraphicFramePr>
          <p:xfrm>
            <a:off x="1347787" y="6073109"/>
            <a:ext cx="6536350" cy="817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1" name="Equation" r:id="rId6" imgW="4089400" imgH="508000" progId="Equation.DSMT4">
                    <p:embed/>
                  </p:oleObj>
                </mc:Choice>
                <mc:Fallback>
                  <p:oleObj name="Equation" r:id="rId6" imgW="4089400" imgH="508000" progId="Equation.DSMT4">
                    <p:embed/>
                    <p:pic>
                      <p:nvPicPr>
                        <p:cNvPr id="0" name="Объект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7787" y="6073109"/>
                          <a:ext cx="6536350" cy="8178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Прямоугольник 7"/>
            <p:cNvSpPr/>
            <p:nvPr/>
          </p:nvSpPr>
          <p:spPr>
            <a:xfrm>
              <a:off x="1347787" y="6039761"/>
              <a:ext cx="6804663" cy="781308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296" name="Picture 5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5748338"/>
            <a:ext cx="103981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2" y="4080769"/>
            <a:ext cx="20882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ASPIRRIN</a:t>
            </a:r>
            <a:r>
              <a:rPr lang="en-US" sz="1800" dirty="0" smtClean="0">
                <a:solidFill>
                  <a:schemeClr val="tx2"/>
                </a:solidFill>
              </a:rPr>
              <a:t>  code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4788" y="-3175"/>
            <a:ext cx="5545137" cy="40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solidFill>
                  <a:srgbClr val="C00000"/>
                </a:solidFill>
              </a:rPr>
              <a:t>Tracking simulation</a:t>
            </a:r>
            <a:endParaRPr lang="ru-RU" u="sng" dirty="0">
              <a:solidFill>
                <a:srgbClr val="C00000"/>
              </a:solidFill>
            </a:endParaRPr>
          </a:p>
        </p:txBody>
      </p:sp>
      <p:graphicFrame>
        <p:nvGraphicFramePr>
          <p:cNvPr id="13315" name="Объект 2"/>
          <p:cNvGraphicFramePr>
            <a:graphicFrameLocks noChangeAspect="1"/>
          </p:cNvGraphicFramePr>
          <p:nvPr/>
        </p:nvGraphicFramePr>
        <p:xfrm>
          <a:off x="755650" y="1065213"/>
          <a:ext cx="14763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5" name="Equation" r:id="rId3" imgW="88707" imgH="164742" progId="Equation.DSMT4">
                  <p:embed/>
                </p:oleObj>
              </mc:Choice>
              <mc:Fallback>
                <p:oleObj name="Equation" r:id="rId3" imgW="88707" imgH="164742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065213"/>
                        <a:ext cx="147638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Объект 2"/>
          <p:cNvGraphicFramePr>
            <a:graphicFrameLocks noChangeAspect="1"/>
          </p:cNvGraphicFramePr>
          <p:nvPr/>
        </p:nvGraphicFramePr>
        <p:xfrm>
          <a:off x="352425" y="252413"/>
          <a:ext cx="21780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6" name="Equation" r:id="rId5" imgW="1371600" imgH="228600" progId="Equation.DSMT4">
                  <p:embed/>
                </p:oleObj>
              </mc:Choice>
              <mc:Fallback>
                <p:oleObj name="Equation" r:id="rId5" imgW="1371600" imgH="22860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252413"/>
                        <a:ext cx="21780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Объект 4"/>
          <p:cNvGraphicFramePr>
            <a:graphicFrameLocks noChangeAspect="1"/>
          </p:cNvGraphicFramePr>
          <p:nvPr/>
        </p:nvGraphicFramePr>
        <p:xfrm>
          <a:off x="1704975" y="620713"/>
          <a:ext cx="122396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7" name="Equation" r:id="rId7" imgW="825500" imgH="393700" progId="Equation.DSMT4">
                  <p:embed/>
                </p:oleObj>
              </mc:Choice>
              <mc:Fallback>
                <p:oleObj name="Equation" r:id="rId7" imgW="825500" imgH="3937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620713"/>
                        <a:ext cx="1223963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007869"/>
              </p:ext>
            </p:extLst>
          </p:nvPr>
        </p:nvGraphicFramePr>
        <p:xfrm>
          <a:off x="3351213" y="764506"/>
          <a:ext cx="15081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8" name="Equation" r:id="rId9" imgW="1028254" imgH="393529" progId="Equation.DSMT4">
                  <p:embed/>
                </p:oleObj>
              </mc:Choice>
              <mc:Fallback>
                <p:oleObj name="Equation" r:id="rId9" imgW="1028254" imgH="393529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764506"/>
                        <a:ext cx="15081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Объект 7"/>
          <p:cNvGraphicFramePr>
            <a:graphicFrameLocks noChangeAspect="1"/>
          </p:cNvGraphicFramePr>
          <p:nvPr/>
        </p:nvGraphicFramePr>
        <p:xfrm>
          <a:off x="63500" y="735013"/>
          <a:ext cx="12303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9" name="Equation" r:id="rId11" imgW="787400" imgH="228600" progId="Equation.DSMT4">
                  <p:embed/>
                </p:oleObj>
              </mc:Choice>
              <mc:Fallback>
                <p:oleObj name="Equation" r:id="rId11" imgW="787400" imgH="22860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735013"/>
                        <a:ext cx="123031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Объект 9"/>
          <p:cNvGraphicFramePr>
            <a:graphicFrameLocks noChangeAspect="1"/>
          </p:cNvGraphicFramePr>
          <p:nvPr/>
        </p:nvGraphicFramePr>
        <p:xfrm>
          <a:off x="5400675" y="647700"/>
          <a:ext cx="16192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0" name="Equation" r:id="rId13" imgW="1054100" imgH="241300" progId="Equation.DSMT4">
                  <p:embed/>
                </p:oleObj>
              </mc:Choice>
              <mc:Fallback>
                <p:oleObj name="Equation" r:id="rId13" imgW="1054100" imgH="24130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647700"/>
                        <a:ext cx="16192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Объект 10"/>
          <p:cNvGraphicFramePr>
            <a:graphicFrameLocks noChangeAspect="1"/>
          </p:cNvGraphicFramePr>
          <p:nvPr/>
        </p:nvGraphicFramePr>
        <p:xfrm>
          <a:off x="7421563" y="627063"/>
          <a:ext cx="13985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1" name="Equation" r:id="rId15" imgW="901309" imgH="241195" progId="Equation.DSMT4">
                  <p:embed/>
                </p:oleObj>
              </mc:Choice>
              <mc:Fallback>
                <p:oleObj name="Equation" r:id="rId15" imgW="901309" imgH="241195" progId="Equation.DSMT4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563" y="627063"/>
                        <a:ext cx="13985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122420"/>
              </p:ext>
            </p:extLst>
          </p:nvPr>
        </p:nvGraphicFramePr>
        <p:xfrm>
          <a:off x="430213" y="1268413"/>
          <a:ext cx="255111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2" name="Equation" r:id="rId17" imgW="1562040" imgH="228600" progId="Equation.DSMT4">
                  <p:embed/>
                </p:oleObj>
              </mc:Choice>
              <mc:Fallback>
                <p:oleObj name="Equation" r:id="rId17" imgW="1562040" imgH="22860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1268413"/>
                        <a:ext cx="255111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Объект 17"/>
          <p:cNvGraphicFramePr>
            <a:graphicFrameLocks noChangeAspect="1"/>
          </p:cNvGraphicFramePr>
          <p:nvPr/>
        </p:nvGraphicFramePr>
        <p:xfrm>
          <a:off x="4500563" y="1196975"/>
          <a:ext cx="388778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3" name="Equation" r:id="rId19" imgW="2108200" imgH="228600" progId="Equation.DSMT4">
                  <p:embed/>
                </p:oleObj>
              </mc:Choice>
              <mc:Fallback>
                <p:oleObj name="Equation" r:id="rId19" imgW="2108200" imgH="228600" progId="Equation.DSMT4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196975"/>
                        <a:ext cx="388778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Объект 18"/>
          <p:cNvGraphicFramePr>
            <a:graphicFrameLocks noChangeAspect="1"/>
          </p:cNvGraphicFramePr>
          <p:nvPr/>
        </p:nvGraphicFramePr>
        <p:xfrm>
          <a:off x="6138863" y="239713"/>
          <a:ext cx="22320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4" name="Equation" r:id="rId21" imgW="1511300" imgH="241300" progId="Equation.DSMT4">
                  <p:embed/>
                </p:oleObj>
              </mc:Choice>
              <mc:Fallback>
                <p:oleObj name="Equation" r:id="rId21" imgW="1511300" imgH="241300" progId="Equation.DSMT4">
                  <p:embed/>
                  <p:pic>
                    <p:nvPicPr>
                      <p:cNvPr id="0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239713"/>
                        <a:ext cx="223202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7034213" y="2348880"/>
            <a:ext cx="1336675" cy="2640012"/>
            <a:chOff x="7034213" y="1900645"/>
            <a:chExt cx="1066179" cy="2104618"/>
          </a:xfrm>
        </p:grpSpPr>
        <p:graphicFrame>
          <p:nvGraphicFramePr>
            <p:cNvPr id="13339" name="Объект 1"/>
            <p:cNvGraphicFramePr>
              <a:graphicFrameLocks noChangeAspect="1"/>
            </p:cNvGraphicFramePr>
            <p:nvPr/>
          </p:nvGraphicFramePr>
          <p:xfrm>
            <a:off x="7131050" y="1900645"/>
            <a:ext cx="885825" cy="675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65" name="Equation" r:id="rId23" imgW="596900" imgH="457200" progId="Equation.DSMT4">
                    <p:embed/>
                  </p:oleObj>
                </mc:Choice>
                <mc:Fallback>
                  <p:oleObj name="Equation" r:id="rId23" imgW="596900" imgH="457200" progId="Equation.DSMT4">
                    <p:embed/>
                    <p:pic>
                      <p:nvPicPr>
                        <p:cNvPr id="0" name="Объект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1050" y="1900645"/>
                          <a:ext cx="885825" cy="6757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0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1227548"/>
                </p:ext>
              </p:extLst>
            </p:nvPr>
          </p:nvGraphicFramePr>
          <p:xfrm>
            <a:off x="7034213" y="2636795"/>
            <a:ext cx="1066179" cy="1368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66" name="Equation" r:id="rId25" imgW="850680" imgH="914400" progId="Equation.DSMT4">
                    <p:embed/>
                  </p:oleObj>
                </mc:Choice>
                <mc:Fallback>
                  <p:oleObj name="Equation" r:id="rId25" imgW="850680" imgH="914400" progId="Equation.DSMT4">
                    <p:embed/>
                    <p:pic>
                      <p:nvPicPr>
                        <p:cNvPr id="0" name="Объект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4213" y="2636795"/>
                          <a:ext cx="1066179" cy="13684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773113" y="1827213"/>
            <a:ext cx="5688012" cy="4770437"/>
            <a:chOff x="773337" y="1826584"/>
            <a:chExt cx="5688558" cy="4770768"/>
          </a:xfrm>
        </p:grpSpPr>
        <p:graphicFrame>
          <p:nvGraphicFramePr>
            <p:cNvPr id="13328" name="Объект 6"/>
            <p:cNvGraphicFramePr>
              <a:graphicFrameLocks noChangeAspect="1"/>
            </p:cNvGraphicFramePr>
            <p:nvPr/>
          </p:nvGraphicFramePr>
          <p:xfrm>
            <a:off x="5124450" y="3171825"/>
            <a:ext cx="114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67" name="Equation" r:id="rId27" imgW="114102" imgH="177492" progId="Equation.DSMT4">
                    <p:embed/>
                  </p:oleObj>
                </mc:Choice>
                <mc:Fallback>
                  <p:oleObj name="Equation" r:id="rId27" imgW="114102" imgH="177492" progId="Equation.DSMT4">
                    <p:embed/>
                    <p:pic>
                      <p:nvPicPr>
                        <p:cNvPr id="0" name="Объект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4450" y="3171825"/>
                          <a:ext cx="1143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9" name="Объект 8"/>
            <p:cNvGraphicFramePr>
              <a:graphicFrameLocks noChangeAspect="1"/>
            </p:cNvGraphicFramePr>
            <p:nvPr/>
          </p:nvGraphicFramePr>
          <p:xfrm>
            <a:off x="4724400" y="3162300"/>
            <a:ext cx="914400" cy="19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68" name="Equation" r:id="rId29" imgW="114102" imgH="177492" progId="Equation.DSMT4">
                    <p:embed/>
                  </p:oleObj>
                </mc:Choice>
                <mc:Fallback>
                  <p:oleObj name="Equation" r:id="rId29" imgW="114102" imgH="177492" progId="Equation.DSMT4">
                    <p:embed/>
                    <p:pic>
                      <p:nvPicPr>
                        <p:cNvPr id="0" name="Объект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162300"/>
                          <a:ext cx="914400" cy="198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0" name="Объект 12"/>
            <p:cNvGraphicFramePr>
              <a:graphicFrameLocks noChangeAspect="1"/>
            </p:cNvGraphicFramePr>
            <p:nvPr/>
          </p:nvGraphicFramePr>
          <p:xfrm>
            <a:off x="5092700" y="3141663"/>
            <a:ext cx="1778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69" name="Equation" r:id="rId30" imgW="177646" imgH="241091" progId="Equation.DSMT4">
                    <p:embed/>
                  </p:oleObj>
                </mc:Choice>
                <mc:Fallback>
                  <p:oleObj name="Equation" r:id="rId30" imgW="177646" imgH="241091" progId="Equation.DSMT4">
                    <p:embed/>
                    <p:pic>
                      <p:nvPicPr>
                        <p:cNvPr id="0" name="Объект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2700" y="3141663"/>
                          <a:ext cx="1778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1" name="Объект 13"/>
            <p:cNvGraphicFramePr>
              <a:graphicFrameLocks noChangeAspect="1"/>
            </p:cNvGraphicFramePr>
            <p:nvPr/>
          </p:nvGraphicFramePr>
          <p:xfrm>
            <a:off x="4724400" y="3162300"/>
            <a:ext cx="914400" cy="19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70" name="Equation" r:id="rId32" imgW="114102" imgH="177492" progId="Equation.DSMT4">
                    <p:embed/>
                  </p:oleObj>
                </mc:Choice>
                <mc:Fallback>
                  <p:oleObj name="Equation" r:id="rId32" imgW="114102" imgH="177492" progId="Equation.DSMT4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162300"/>
                          <a:ext cx="914400" cy="198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332" name="Рисунок 2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37" y="1826584"/>
              <a:ext cx="5688558" cy="477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827317" y="3888889"/>
              <a:ext cx="336582" cy="331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3334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6724867"/>
                </p:ext>
              </p:extLst>
            </p:nvPr>
          </p:nvGraphicFramePr>
          <p:xfrm>
            <a:off x="938453" y="2199672"/>
            <a:ext cx="330232" cy="419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71" name="Equation" r:id="rId34" imgW="190440" imgH="241200" progId="Equation.DSMT4">
                    <p:embed/>
                  </p:oleObj>
                </mc:Choice>
                <mc:Fallback>
                  <p:oleObj name="Equation" r:id="rId34" imgW="190440" imgH="241200" progId="Equation.DSMT4">
                    <p:embed/>
                    <p:pic>
                      <p:nvPicPr>
                        <p:cNvPr id="0" name="Объект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8453" y="2199672"/>
                          <a:ext cx="330232" cy="419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5" name="Объект 9"/>
            <p:cNvGraphicFramePr>
              <a:graphicFrameLocks noChangeAspect="1"/>
            </p:cNvGraphicFramePr>
            <p:nvPr/>
          </p:nvGraphicFramePr>
          <p:xfrm>
            <a:off x="4724400" y="3162300"/>
            <a:ext cx="914400" cy="19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72" name="Equation" r:id="rId36" imgW="435285" imgH="677109" progId="Equation.DSMT4">
                    <p:embed/>
                  </p:oleObj>
                </mc:Choice>
                <mc:Fallback>
                  <p:oleObj name="Equation" r:id="rId36" imgW="435285" imgH="677109" progId="Equation.DSMT4">
                    <p:embed/>
                    <p:pic>
                      <p:nvPicPr>
                        <p:cNvPr id="0" name="Объект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162300"/>
                          <a:ext cx="914400" cy="198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6" name="Объект 10"/>
            <p:cNvGraphicFramePr>
              <a:graphicFrameLocks noChangeAspect="1"/>
            </p:cNvGraphicFramePr>
            <p:nvPr/>
          </p:nvGraphicFramePr>
          <p:xfrm>
            <a:off x="3400881" y="2117915"/>
            <a:ext cx="701675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73" name="Equation" r:id="rId38" imgW="482391" imgH="241195" progId="Equation.DSMT4">
                    <p:embed/>
                  </p:oleObj>
                </mc:Choice>
                <mc:Fallback>
                  <p:oleObj name="Equation" r:id="rId38" imgW="482391" imgH="241195" progId="Equation.DSMT4">
                    <p:embed/>
                    <p:pic>
                      <p:nvPicPr>
                        <p:cNvPr id="0" name="Объект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0881" y="2117915"/>
                          <a:ext cx="701675" cy="350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7" name="Объект 11"/>
            <p:cNvGraphicFramePr>
              <a:graphicFrameLocks noChangeAspect="1"/>
            </p:cNvGraphicFramePr>
            <p:nvPr/>
          </p:nvGraphicFramePr>
          <p:xfrm>
            <a:off x="4724400" y="3162300"/>
            <a:ext cx="914400" cy="19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74" name="Equation" r:id="rId40" imgW="435285" imgH="677109" progId="Equation.DSMT4">
                    <p:embed/>
                  </p:oleObj>
                </mc:Choice>
                <mc:Fallback>
                  <p:oleObj name="Equation" r:id="rId40" imgW="435285" imgH="677109" progId="Equation.DSMT4">
                    <p:embed/>
                    <p:pic>
                      <p:nvPicPr>
                        <p:cNvPr id="0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162300"/>
                          <a:ext cx="914400" cy="198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8" name="Объект 31"/>
            <p:cNvGraphicFramePr>
              <a:graphicFrameLocks noChangeAspect="1"/>
            </p:cNvGraphicFramePr>
            <p:nvPr/>
          </p:nvGraphicFramePr>
          <p:xfrm>
            <a:off x="3855618" y="3786919"/>
            <a:ext cx="1003300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75" name="Equation" r:id="rId41" imgW="736600" imgH="241300" progId="Equation.DSMT4">
                    <p:embed/>
                  </p:oleObj>
                </mc:Choice>
                <mc:Fallback>
                  <p:oleObj name="Equation" r:id="rId41" imgW="736600" imgH="241300" progId="Equation.DSMT4">
                    <p:embed/>
                    <p:pic>
                      <p:nvPicPr>
                        <p:cNvPr id="0" name="Объект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5618" y="3786919"/>
                          <a:ext cx="1003300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327" name="Picture 5" descr="Logo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5748338"/>
            <a:ext cx="103981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092720" y="415066"/>
            <a:ext cx="20882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EILMS</a:t>
            </a:r>
            <a:r>
              <a:rPr lang="en-US" sz="1800" dirty="0" smtClean="0">
                <a:solidFill>
                  <a:schemeClr val="tx2"/>
                </a:solidFill>
              </a:rPr>
              <a:t>  code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26765</TotalTime>
  <Words>802</Words>
  <Application>Microsoft Office PowerPoint</Application>
  <PresentationFormat>On-screen Show (4:3)</PresentationFormat>
  <Paragraphs>225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SimSun</vt:lpstr>
      <vt:lpstr>SimSun</vt:lpstr>
      <vt:lpstr>Arial</vt:lpstr>
      <vt:lpstr>Calibri</vt:lpstr>
      <vt:lpstr>Cambria Math</vt:lpstr>
      <vt:lpstr>Comic Sans MS</vt:lpstr>
      <vt:lpstr>Courier New</vt:lpstr>
      <vt:lpstr>Mathcad UniMath</vt:lpstr>
      <vt:lpstr>Matura MT Script Capitals</vt:lpstr>
      <vt:lpstr>Symbol</vt:lpstr>
      <vt:lpstr>Times New Roman</vt:lpstr>
      <vt:lpstr>Wingdings</vt:lpstr>
      <vt:lpstr>Тема Office</vt:lpstr>
      <vt:lpstr>Equation</vt:lpstr>
      <vt:lpstr>Mathcad</vt:lpstr>
      <vt:lpstr>PowerPoint Presentation</vt:lpstr>
      <vt:lpstr>PowerPoint Presentation</vt:lpstr>
      <vt:lpstr>PowerPoint Presentation</vt:lpstr>
      <vt:lpstr>PowerPoint Presentation</vt:lpstr>
      <vt:lpstr>        Imperfection resonances </vt:lpstr>
      <vt:lpstr>PowerPoint Presentation</vt:lpstr>
      <vt:lpstr>PowerPoint Presentation</vt:lpstr>
      <vt:lpstr>Intrinsic resonances and spin response functions</vt:lpstr>
      <vt:lpstr>PowerPoint Presentation</vt:lpstr>
      <vt:lpstr>Polarized protons acceleration: </vt:lpstr>
      <vt:lpstr>Polarized protons acceleration: </vt:lpstr>
      <vt:lpstr>PowerPoint Presentation</vt:lpstr>
      <vt:lpstr>Polarized protons acceleration: </vt:lpstr>
      <vt:lpstr>PowerPoint Presentation</vt:lpstr>
      <vt:lpstr>PowerPoint Presentation</vt:lpstr>
      <vt:lpstr>PowerPoint Presentation</vt:lpstr>
      <vt:lpstr>PowerPoint Presentation</vt:lpstr>
      <vt:lpstr>NICA polarization?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Deuteron beam depolarization by δ-electrons</vt:lpstr>
      <vt:lpstr>PowerPoint Presentation</vt:lpstr>
      <vt:lpstr>Luminosity considerations</vt:lpstr>
      <vt:lpstr>Luminosity considerations for HESR         collaider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L</dc:creator>
  <cp:lastModifiedBy>Uživatel systému Windows</cp:lastModifiedBy>
  <cp:revision>253</cp:revision>
  <dcterms:created xsi:type="dcterms:W3CDTF">2009-11-16T10:35:31Z</dcterms:created>
  <dcterms:modified xsi:type="dcterms:W3CDTF">2018-07-09T06:26:22Z</dcterms:modified>
</cp:coreProperties>
</file>