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3"/>
  </p:notesMasterIdLst>
  <p:sldIdLst>
    <p:sldId id="256" r:id="rId2"/>
    <p:sldId id="260" r:id="rId3"/>
    <p:sldId id="382" r:id="rId4"/>
    <p:sldId id="326" r:id="rId5"/>
    <p:sldId id="425" r:id="rId6"/>
    <p:sldId id="421" r:id="rId7"/>
    <p:sldId id="378" r:id="rId8"/>
    <p:sldId id="444" r:id="rId9"/>
    <p:sldId id="442" r:id="rId10"/>
    <p:sldId id="443" r:id="rId11"/>
    <p:sldId id="447" r:id="rId12"/>
    <p:sldId id="402" r:id="rId13"/>
    <p:sldId id="405" r:id="rId14"/>
    <p:sldId id="392" r:id="rId15"/>
    <p:sldId id="440" r:id="rId16"/>
    <p:sldId id="408" r:id="rId17"/>
    <p:sldId id="409" r:id="rId18"/>
    <p:sldId id="410" r:id="rId19"/>
    <p:sldId id="411" r:id="rId20"/>
    <p:sldId id="446" r:id="rId21"/>
    <p:sldId id="413" r:id="rId22"/>
    <p:sldId id="445" r:id="rId23"/>
    <p:sldId id="434" r:id="rId24"/>
    <p:sldId id="435" r:id="rId25"/>
    <p:sldId id="436" r:id="rId26"/>
    <p:sldId id="437" r:id="rId27"/>
    <p:sldId id="325" r:id="rId28"/>
    <p:sldId id="439" r:id="rId29"/>
    <p:sldId id="327" r:id="rId30"/>
    <p:sldId id="319" r:id="rId31"/>
    <p:sldId id="282" r:id="rId32"/>
    <p:sldId id="416" r:id="rId33"/>
    <p:sldId id="417" r:id="rId34"/>
    <p:sldId id="418" r:id="rId35"/>
    <p:sldId id="419" r:id="rId36"/>
    <p:sldId id="420" r:id="rId37"/>
    <p:sldId id="299" r:id="rId38"/>
    <p:sldId id="302" r:id="rId39"/>
    <p:sldId id="423" r:id="rId40"/>
    <p:sldId id="422" r:id="rId41"/>
    <p:sldId id="374" r:id="rId42"/>
    <p:sldId id="277" r:id="rId43"/>
    <p:sldId id="278" r:id="rId44"/>
    <p:sldId id="279" r:id="rId45"/>
    <p:sldId id="428" r:id="rId46"/>
    <p:sldId id="426" r:id="rId47"/>
    <p:sldId id="429" r:id="rId48"/>
    <p:sldId id="430" r:id="rId49"/>
    <p:sldId id="438" r:id="rId50"/>
    <p:sldId id="431" r:id="rId51"/>
    <p:sldId id="432" r:id="rId52"/>
  </p:sldIdLst>
  <p:sldSz cx="9144000" cy="6858000" type="screen4x3"/>
  <p:notesSz cx="7772400" cy="10058400"/>
  <p:defaultTextStyle>
    <a:defPPr>
      <a:defRPr lang="en-GB"/>
    </a:defPPr>
    <a:lvl1pPr algn="l" defTabSz="457200" rtl="0" eaLnBrk="0" fontAlgn="base" hangingPunct="0">
      <a:lnSpc>
        <a:spcPct val="123000"/>
      </a:lnSpc>
      <a:spcBef>
        <a:spcPct val="0"/>
      </a:spcBef>
      <a:spcAft>
        <a:spcPct val="0"/>
      </a:spcAft>
      <a:buClr>
        <a:srgbClr val="000000"/>
      </a:buClr>
      <a:buSzPct val="100000"/>
      <a:buFont typeface="Times New Roman" pitchFamily="18" charset="0"/>
      <a:defRPr sz="2400" kern="1200">
        <a:solidFill>
          <a:schemeClr val="tx1"/>
        </a:solidFill>
        <a:latin typeface="Times New Roman" pitchFamily="18" charset="0"/>
        <a:ea typeface="+mn-ea"/>
        <a:cs typeface="+mn-cs"/>
      </a:defRPr>
    </a:lvl1pPr>
    <a:lvl2pPr marL="457200" algn="l" defTabSz="457200" rtl="0" eaLnBrk="0" fontAlgn="base" hangingPunct="0">
      <a:lnSpc>
        <a:spcPct val="123000"/>
      </a:lnSpc>
      <a:spcBef>
        <a:spcPct val="0"/>
      </a:spcBef>
      <a:spcAft>
        <a:spcPct val="0"/>
      </a:spcAft>
      <a:buClr>
        <a:srgbClr val="000000"/>
      </a:buClr>
      <a:buSzPct val="100000"/>
      <a:buFont typeface="Times New Roman" pitchFamily="18" charset="0"/>
      <a:defRPr sz="2400" kern="1200">
        <a:solidFill>
          <a:schemeClr val="tx1"/>
        </a:solidFill>
        <a:latin typeface="Times New Roman" pitchFamily="18" charset="0"/>
        <a:ea typeface="+mn-ea"/>
        <a:cs typeface="+mn-cs"/>
      </a:defRPr>
    </a:lvl2pPr>
    <a:lvl3pPr marL="914400" algn="l" defTabSz="457200" rtl="0" eaLnBrk="0" fontAlgn="base" hangingPunct="0">
      <a:lnSpc>
        <a:spcPct val="123000"/>
      </a:lnSpc>
      <a:spcBef>
        <a:spcPct val="0"/>
      </a:spcBef>
      <a:spcAft>
        <a:spcPct val="0"/>
      </a:spcAft>
      <a:buClr>
        <a:srgbClr val="000000"/>
      </a:buClr>
      <a:buSzPct val="100000"/>
      <a:buFont typeface="Times New Roman" pitchFamily="18" charset="0"/>
      <a:defRPr sz="2400" kern="1200">
        <a:solidFill>
          <a:schemeClr val="tx1"/>
        </a:solidFill>
        <a:latin typeface="Times New Roman" pitchFamily="18" charset="0"/>
        <a:ea typeface="+mn-ea"/>
        <a:cs typeface="+mn-cs"/>
      </a:defRPr>
    </a:lvl3pPr>
    <a:lvl4pPr marL="1371600" algn="l" defTabSz="457200" rtl="0" eaLnBrk="0" fontAlgn="base" hangingPunct="0">
      <a:lnSpc>
        <a:spcPct val="123000"/>
      </a:lnSpc>
      <a:spcBef>
        <a:spcPct val="0"/>
      </a:spcBef>
      <a:spcAft>
        <a:spcPct val="0"/>
      </a:spcAft>
      <a:buClr>
        <a:srgbClr val="000000"/>
      </a:buClr>
      <a:buSzPct val="100000"/>
      <a:buFont typeface="Times New Roman" pitchFamily="18" charset="0"/>
      <a:defRPr sz="2400" kern="1200">
        <a:solidFill>
          <a:schemeClr val="tx1"/>
        </a:solidFill>
        <a:latin typeface="Times New Roman" pitchFamily="18" charset="0"/>
        <a:ea typeface="+mn-ea"/>
        <a:cs typeface="+mn-cs"/>
      </a:defRPr>
    </a:lvl4pPr>
    <a:lvl5pPr marL="1828800" algn="l" defTabSz="457200" rtl="0" eaLnBrk="0" fontAlgn="base" hangingPunct="0">
      <a:lnSpc>
        <a:spcPct val="123000"/>
      </a:lnSpc>
      <a:spcBef>
        <a:spcPct val="0"/>
      </a:spcBef>
      <a:spcAft>
        <a:spcPct val="0"/>
      </a:spcAft>
      <a:buClr>
        <a:srgbClr val="000000"/>
      </a:buClr>
      <a:buSzPct val="100000"/>
      <a:buFont typeface="Times New Roman" pitchFamily="18" charset="0"/>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71DAFF"/>
    <a:srgbClr val="DE9208"/>
    <a:srgbClr val="F6A20A"/>
    <a:srgbClr val="000099"/>
    <a:srgbClr val="E6E6EA"/>
    <a:srgbClr val="90FEFE"/>
    <a:srgbClr val="0099CC"/>
    <a:srgbClr val="DBDBE1"/>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50" autoAdjust="0"/>
    <p:restoredTop sz="67771" autoAdjust="0"/>
  </p:normalViewPr>
  <p:slideViewPr>
    <p:cSldViewPr>
      <p:cViewPr varScale="1">
        <p:scale>
          <a:sx n="75" d="100"/>
          <a:sy n="75" d="100"/>
        </p:scale>
        <p:origin x="1051" y="53"/>
      </p:cViewPr>
      <p:guideLst>
        <p:guide orient="horz" pos="2160"/>
        <p:guide pos="2880"/>
      </p:guideLst>
    </p:cSldViewPr>
  </p:slideViewPr>
  <p:outlineViewPr>
    <p:cViewPr varScale="1">
      <p:scale>
        <a:sx n="170" d="200"/>
        <a:sy n="170" d="200"/>
      </p:scale>
      <p:origin x="0" y="-5280"/>
    </p:cViewPr>
  </p:outlineViewPr>
  <p:notesTextViewPr>
    <p:cViewPr>
      <p:scale>
        <a:sx n="3" d="2"/>
        <a:sy n="3" d="2"/>
      </p:scale>
      <p:origin x="0" y="0"/>
    </p:cViewPr>
  </p:notesTextViewPr>
  <p:sorterViewPr>
    <p:cViewPr>
      <p:scale>
        <a:sx n="70" d="100"/>
        <a:sy n="7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783388" cy="9856788"/>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bg-BG"/>
          </a:p>
        </p:txBody>
      </p:sp>
      <p:sp>
        <p:nvSpPr>
          <p:cNvPr id="3074" name="Rectangle 2"/>
          <p:cNvSpPr>
            <a:spLocks noGrp="1" noRot="1" noChangeAspect="1" noChangeArrowheads="1"/>
          </p:cNvSpPr>
          <p:nvPr>
            <p:ph type="sldImg"/>
          </p:nvPr>
        </p:nvSpPr>
        <p:spPr bwMode="auto">
          <a:xfrm>
            <a:off x="927100" y="738188"/>
            <a:ext cx="4926013" cy="3694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5" name="Rectangle 3"/>
          <p:cNvSpPr>
            <a:spLocks noGrp="1" noChangeArrowheads="1"/>
          </p:cNvSpPr>
          <p:nvPr>
            <p:ph type="body"/>
          </p:nvPr>
        </p:nvSpPr>
        <p:spPr bwMode="auto">
          <a:xfrm>
            <a:off x="677863" y="4681538"/>
            <a:ext cx="5424487" cy="4433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altLang="bg-BG" smtClean="0"/>
          </a:p>
        </p:txBody>
      </p:sp>
    </p:spTree>
    <p:extLst>
      <p:ext uri="{BB962C8B-B14F-4D97-AF65-F5344CB8AC3E}">
        <p14:creationId xmlns:p14="http://schemas.microsoft.com/office/powerpoint/2010/main" val="82430877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69" name="Text Box 1"/>
          <p:cNvSpPr txBox="1">
            <a:spLocks noChangeArrowheads="1"/>
          </p:cNvSpPr>
          <p:nvPr/>
        </p:nvSpPr>
        <p:spPr bwMode="auto">
          <a:xfrm>
            <a:off x="901700" y="762000"/>
            <a:ext cx="4978400" cy="37338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bg-BG"/>
          </a:p>
        </p:txBody>
      </p:sp>
      <p:sp>
        <p:nvSpPr>
          <p:cNvPr id="83970" name="Text Box 2"/>
          <p:cNvSpPr txBox="1">
            <a:spLocks noGrp="1" noChangeArrowheads="1"/>
          </p:cNvSpPr>
          <p:nvPr>
            <p:ph type="body"/>
          </p:nvPr>
        </p:nvSpPr>
        <p:spPr bwMode="auto">
          <a:xfrm>
            <a:off x="914400" y="4724400"/>
            <a:ext cx="4953000" cy="4419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a:lnSpc>
                <a:spcPct val="123000"/>
              </a:lnSpc>
              <a:spcBef>
                <a:spcPts val="9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bg-BG" sz="2400"/>
              <a:t>Tittle page and out line</a:t>
            </a:r>
          </a:p>
        </p:txBody>
      </p:sp>
    </p:spTree>
    <p:extLst>
      <p:ext uri="{BB962C8B-B14F-4D97-AF65-F5344CB8AC3E}">
        <p14:creationId xmlns:p14="http://schemas.microsoft.com/office/powerpoint/2010/main" val="2177460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6"/>
          <p:cNvSpPr>
            <a:spLocks noGrp="1" noChangeArrowheads="1"/>
          </p:cNvSpPr>
          <p:nvPr>
            <p:ph type="dt" sz="quarter"/>
          </p:nvPr>
        </p:nvSpPr>
        <p:spPr>
          <a:xfrm>
            <a:off x="3851275" y="0"/>
            <a:ext cx="2940050" cy="4905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eaLnBrk="1" hangingPunct="1">
              <a:spcBef>
                <a:spcPct val="0"/>
              </a:spcBef>
            </a:pPr>
            <a:r>
              <a:rPr lang="en-US" altLang="en-US" smtClean="0">
                <a:latin typeface="Arial" panose="020B0604020202020204" pitchFamily="34" charset="0"/>
                <a:ea typeface="Droid Sans Fallback" charset="0"/>
                <a:cs typeface="DejaVu Sans" charset="0"/>
              </a:rPr>
              <a:t>03/29/18</a:t>
            </a:r>
          </a:p>
        </p:txBody>
      </p:sp>
      <p:sp>
        <p:nvSpPr>
          <p:cNvPr id="56323" name="Rectangle 9"/>
          <p:cNvSpPr>
            <a:spLocks noGrp="1" noChangeArrowheads="1"/>
          </p:cNvSpPr>
          <p:nvPr>
            <p:ph type="ftr" sz="quarter"/>
          </p:nvPr>
        </p:nvSpPr>
        <p:spPr>
          <a:xfrm>
            <a:off x="928688" y="3962400"/>
            <a:ext cx="4894262" cy="4905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1pPr>
            <a:lvl2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2pPr>
            <a:lvl3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3pPr>
            <a:lvl4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4pPr>
            <a:lvl5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9pPr>
          </a:lstStyle>
          <a:p>
            <a:pPr eaLnBrk="1" hangingPunct="1">
              <a:spcBef>
                <a:spcPct val="0"/>
              </a:spcBef>
            </a:pPr>
            <a:r>
              <a:rPr lang="en-US" altLang="en-US" smtClean="0">
                <a:latin typeface="Arial" panose="020B0604020202020204" pitchFamily="34" charset="0"/>
                <a:ea typeface="Droid Sans Fallback" charset="0"/>
                <a:cs typeface="DejaVu Sans" charset="0"/>
              </a:rPr>
              <a:t>A.P.Nagaytsev, SPIN-2010, October 1, Juelich </a:t>
            </a:r>
          </a:p>
        </p:txBody>
      </p:sp>
      <p:sp>
        <p:nvSpPr>
          <p:cNvPr id="56324" name="Rectangle 10"/>
          <p:cNvSpPr>
            <a:spLocks noGrp="1" noChangeArrowheads="1"/>
          </p:cNvSpPr>
          <p:nvPr>
            <p:ph type="sldNum" sz="quarter"/>
          </p:nvPr>
        </p:nvSpPr>
        <p:spPr>
          <a:xfrm>
            <a:off x="3851275" y="9428163"/>
            <a:ext cx="2940050" cy="4905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eaLnBrk="1" hangingPunct="1">
              <a:spcBef>
                <a:spcPct val="0"/>
              </a:spcBef>
            </a:pPr>
            <a:fld id="{C02F5E72-93DB-4B1F-AF04-07EEB70CAB2B}" type="slidenum">
              <a:rPr lang="en-GB" altLang="en-US">
                <a:latin typeface="Arial" panose="020B0604020202020204" pitchFamily="34" charset="0"/>
                <a:ea typeface="Droid Sans Fallback" charset="0"/>
              </a:rPr>
              <a:pPr eaLnBrk="1" hangingPunct="1">
                <a:spcBef>
                  <a:spcPct val="0"/>
                </a:spcBef>
              </a:pPr>
              <a:t>18</a:t>
            </a:fld>
            <a:endParaRPr lang="en-GB" altLang="en-US">
              <a:latin typeface="Arial" panose="020B0604020202020204" pitchFamily="34" charset="0"/>
              <a:ea typeface="Droid Sans Fallback" charset="0"/>
            </a:endParaRPr>
          </a:p>
        </p:txBody>
      </p:sp>
      <p:sp>
        <p:nvSpPr>
          <p:cNvPr id="56325" name="Text Box 1"/>
          <p:cNvSpPr txBox="1">
            <a:spLocks noChangeArrowheads="1"/>
          </p:cNvSpPr>
          <p:nvPr/>
        </p:nvSpPr>
        <p:spPr bwMode="auto">
          <a:xfrm>
            <a:off x="3851275" y="942816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AB4F20CD-6F64-4FA9-851D-BE5EF6A96F4D}" type="slidenum">
              <a:rPr lang="en-GB" altLang="en-US">
                <a:latin typeface="Arial" panose="020B0604020202020204" pitchFamily="34" charset="0"/>
              </a:rPr>
              <a:pPr algn="r" eaLnBrk="1" hangingPunct="1">
                <a:spcBef>
                  <a:spcPct val="0"/>
                </a:spcBef>
                <a:buClrTx/>
                <a:buFontTx/>
                <a:buNone/>
              </a:pPr>
              <a:t>18</a:t>
            </a:fld>
            <a:endParaRPr lang="en-GB" altLang="en-US">
              <a:latin typeface="Arial" panose="020B0604020202020204" pitchFamily="34" charset="0"/>
            </a:endParaRPr>
          </a:p>
        </p:txBody>
      </p:sp>
      <p:sp>
        <p:nvSpPr>
          <p:cNvPr id="56326" name="Text Box 2"/>
          <p:cNvSpPr txBox="1">
            <a:spLocks noChangeArrowheads="1"/>
          </p:cNvSpPr>
          <p:nvPr/>
        </p:nvSpPr>
        <p:spPr bwMode="auto">
          <a:xfrm>
            <a:off x="3851275" y="942816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710B2E99-F6E7-4AE0-8AD5-6E8A7FAD016F}" type="slidenum">
              <a:rPr lang="en-GB" altLang="en-US">
                <a:latin typeface="Arial" panose="020B0604020202020204" pitchFamily="34" charset="0"/>
              </a:rPr>
              <a:pPr algn="r" eaLnBrk="1" hangingPunct="1">
                <a:spcBef>
                  <a:spcPct val="0"/>
                </a:spcBef>
                <a:buClrTx/>
                <a:buFontTx/>
                <a:buNone/>
              </a:pPr>
              <a:t>18</a:t>
            </a:fld>
            <a:endParaRPr lang="en-GB" altLang="en-US">
              <a:latin typeface="Arial" panose="020B0604020202020204" pitchFamily="34" charset="0"/>
            </a:endParaRPr>
          </a:p>
        </p:txBody>
      </p:sp>
      <p:sp>
        <p:nvSpPr>
          <p:cNvPr id="56327" name="Text Box 3"/>
          <p:cNvSpPr txBox="1">
            <a:spLocks noChangeArrowheads="1"/>
          </p:cNvSpPr>
          <p:nvPr/>
        </p:nvSpPr>
        <p:spPr bwMode="auto">
          <a:xfrm>
            <a:off x="3851275" y="942816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D1E4790A-F204-4F40-BA65-3C690CE04C21}" type="slidenum">
              <a:rPr lang="en-GB" altLang="en-US">
                <a:latin typeface="Arial" panose="020B0604020202020204" pitchFamily="34" charset="0"/>
              </a:rPr>
              <a:pPr algn="r" eaLnBrk="1" hangingPunct="1">
                <a:spcBef>
                  <a:spcPct val="0"/>
                </a:spcBef>
                <a:buClrTx/>
                <a:buFontTx/>
                <a:buNone/>
              </a:pPr>
              <a:t>18</a:t>
            </a:fld>
            <a:endParaRPr lang="en-GB" altLang="en-US">
              <a:latin typeface="Arial" panose="020B0604020202020204" pitchFamily="34" charset="0"/>
            </a:endParaRPr>
          </a:p>
        </p:txBody>
      </p:sp>
      <p:sp>
        <p:nvSpPr>
          <p:cNvPr id="56328" name="Rectangle 4"/>
          <p:cNvSpPr>
            <a:spLocks noGrp="1" noRot="1" noChangeAspect="1" noChangeArrowheads="1" noTextEdit="1"/>
          </p:cNvSpPr>
          <p:nvPr>
            <p:ph type="sldImg"/>
          </p:nvPr>
        </p:nvSpPr>
        <p:spPr>
          <a:xfrm>
            <a:off x="919163" y="746125"/>
            <a:ext cx="4959350" cy="3719513"/>
          </a:xfrm>
          <a:solidFill>
            <a:srgbClr val="FFFFFF"/>
          </a:solidFill>
          <a:ln/>
        </p:spPr>
      </p:sp>
      <p:sp>
        <p:nvSpPr>
          <p:cNvPr id="56329" name="Text Box 5"/>
          <p:cNvSpPr txBox="1">
            <a:spLocks noChangeArrowheads="1"/>
          </p:cNvSpPr>
          <p:nvPr/>
        </p:nvSpPr>
        <p:spPr bwMode="auto">
          <a:xfrm>
            <a:off x="679450" y="4716463"/>
            <a:ext cx="5438775" cy="4464050"/>
          </a:xfrm>
          <a:prstGeom prst="rect">
            <a:avLst/>
          </a:prstGeom>
          <a:solidFill>
            <a:srgbClr val="FFFFFF"/>
          </a:solidFill>
          <a:ln w="9360" cap="sq">
            <a:solidFill>
              <a:srgbClr val="000000"/>
            </a:solidFill>
            <a:miter lim="800000"/>
            <a:headEnd/>
            <a:tailEnd/>
          </a:ln>
        </p:spPr>
        <p:txBody>
          <a:bodyPr wrap="none" anchor="ctr"/>
          <a:lstStyle/>
          <a:p>
            <a:endParaRPr lang="ru-RU" altLang="en-US"/>
          </a:p>
        </p:txBody>
      </p:sp>
      <p:sp>
        <p:nvSpPr>
          <p:cNvPr id="56330" name="Text Box 6"/>
          <p:cNvSpPr txBox="1">
            <a:spLocks noChangeArrowheads="1"/>
          </p:cNvSpPr>
          <p:nvPr/>
        </p:nvSpPr>
        <p:spPr bwMode="auto">
          <a:xfrm>
            <a:off x="928688" y="3962400"/>
            <a:ext cx="48990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en-US"/>
          </a:p>
        </p:txBody>
      </p:sp>
    </p:spTree>
    <p:extLst>
      <p:ext uri="{BB962C8B-B14F-4D97-AF65-F5344CB8AC3E}">
        <p14:creationId xmlns:p14="http://schemas.microsoft.com/office/powerpoint/2010/main" val="1476711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6"/>
          <p:cNvSpPr>
            <a:spLocks noGrp="1" noChangeArrowheads="1"/>
          </p:cNvSpPr>
          <p:nvPr>
            <p:ph type="dt" sz="quarter"/>
          </p:nvPr>
        </p:nvSpPr>
        <p:spPr>
          <a:xfrm>
            <a:off x="3851275" y="0"/>
            <a:ext cx="2940050" cy="4905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eaLnBrk="1" hangingPunct="1">
              <a:spcBef>
                <a:spcPct val="0"/>
              </a:spcBef>
            </a:pPr>
            <a:r>
              <a:rPr lang="en-US" altLang="en-US" smtClean="0">
                <a:latin typeface="Arial" panose="020B0604020202020204" pitchFamily="34" charset="0"/>
                <a:ea typeface="Droid Sans Fallback" charset="0"/>
                <a:cs typeface="DejaVu Sans" charset="0"/>
              </a:rPr>
              <a:t>03/29/18</a:t>
            </a:r>
          </a:p>
        </p:txBody>
      </p:sp>
      <p:sp>
        <p:nvSpPr>
          <p:cNvPr id="57347" name="Rectangle 9"/>
          <p:cNvSpPr>
            <a:spLocks noGrp="1" noChangeArrowheads="1"/>
          </p:cNvSpPr>
          <p:nvPr>
            <p:ph type="ftr" sz="quarter"/>
          </p:nvPr>
        </p:nvSpPr>
        <p:spPr>
          <a:xfrm>
            <a:off x="928688" y="3962400"/>
            <a:ext cx="4894262" cy="4905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1pPr>
            <a:lvl2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2pPr>
            <a:lvl3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3pPr>
            <a:lvl4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4pPr>
            <a:lvl5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9pPr>
          </a:lstStyle>
          <a:p>
            <a:pPr eaLnBrk="1" hangingPunct="1">
              <a:spcBef>
                <a:spcPct val="0"/>
              </a:spcBef>
            </a:pPr>
            <a:r>
              <a:rPr lang="en-US" altLang="en-US" smtClean="0">
                <a:latin typeface="Arial" panose="020B0604020202020204" pitchFamily="34" charset="0"/>
                <a:ea typeface="Droid Sans Fallback" charset="0"/>
                <a:cs typeface="DejaVu Sans" charset="0"/>
              </a:rPr>
              <a:t>A.P.Nagaytsev, SPIN-2010, October 1, Juelich </a:t>
            </a:r>
          </a:p>
        </p:txBody>
      </p:sp>
      <p:sp>
        <p:nvSpPr>
          <p:cNvPr id="57348" name="Rectangle 10"/>
          <p:cNvSpPr>
            <a:spLocks noGrp="1" noChangeArrowheads="1"/>
          </p:cNvSpPr>
          <p:nvPr>
            <p:ph type="sldNum" sz="quarter"/>
          </p:nvPr>
        </p:nvSpPr>
        <p:spPr>
          <a:xfrm>
            <a:off x="3851275" y="9428163"/>
            <a:ext cx="2940050" cy="4905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eaLnBrk="1" hangingPunct="1">
              <a:spcBef>
                <a:spcPct val="0"/>
              </a:spcBef>
            </a:pPr>
            <a:fld id="{F8377605-92F6-466F-93A6-A7FC45703CF0}" type="slidenum">
              <a:rPr lang="en-GB" altLang="en-US">
                <a:latin typeface="Arial" panose="020B0604020202020204" pitchFamily="34" charset="0"/>
                <a:ea typeface="Droid Sans Fallback" charset="0"/>
              </a:rPr>
              <a:pPr eaLnBrk="1" hangingPunct="1">
                <a:spcBef>
                  <a:spcPct val="0"/>
                </a:spcBef>
              </a:pPr>
              <a:t>19</a:t>
            </a:fld>
            <a:endParaRPr lang="en-GB" altLang="en-US">
              <a:latin typeface="Arial" panose="020B0604020202020204" pitchFamily="34" charset="0"/>
              <a:ea typeface="Droid Sans Fallback" charset="0"/>
            </a:endParaRPr>
          </a:p>
        </p:txBody>
      </p:sp>
      <p:sp>
        <p:nvSpPr>
          <p:cNvPr id="57349" name="Text Box 1"/>
          <p:cNvSpPr txBox="1">
            <a:spLocks noChangeArrowheads="1"/>
          </p:cNvSpPr>
          <p:nvPr/>
        </p:nvSpPr>
        <p:spPr bwMode="auto">
          <a:xfrm>
            <a:off x="3851275" y="942816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B5286614-F6FB-4F51-B3D7-4D715D1FAF02}" type="slidenum">
              <a:rPr lang="en-GB" altLang="en-US">
                <a:latin typeface="Arial" panose="020B0604020202020204" pitchFamily="34" charset="0"/>
              </a:rPr>
              <a:pPr algn="r" eaLnBrk="1" hangingPunct="1">
                <a:spcBef>
                  <a:spcPct val="0"/>
                </a:spcBef>
                <a:buClrTx/>
                <a:buFontTx/>
                <a:buNone/>
              </a:pPr>
              <a:t>19</a:t>
            </a:fld>
            <a:endParaRPr lang="en-GB" altLang="en-US">
              <a:latin typeface="Arial" panose="020B0604020202020204" pitchFamily="34" charset="0"/>
            </a:endParaRPr>
          </a:p>
        </p:txBody>
      </p:sp>
      <p:sp>
        <p:nvSpPr>
          <p:cNvPr id="57350" name="Text Box 2"/>
          <p:cNvSpPr txBox="1">
            <a:spLocks noChangeArrowheads="1"/>
          </p:cNvSpPr>
          <p:nvPr/>
        </p:nvSpPr>
        <p:spPr bwMode="auto">
          <a:xfrm>
            <a:off x="3851275" y="942816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34E03713-4C20-488C-9020-8A604285D13F}" type="slidenum">
              <a:rPr lang="en-GB" altLang="en-US">
                <a:latin typeface="Arial" panose="020B0604020202020204" pitchFamily="34" charset="0"/>
              </a:rPr>
              <a:pPr algn="r" eaLnBrk="1" hangingPunct="1">
                <a:spcBef>
                  <a:spcPct val="0"/>
                </a:spcBef>
                <a:buClrTx/>
                <a:buFontTx/>
                <a:buNone/>
              </a:pPr>
              <a:t>19</a:t>
            </a:fld>
            <a:endParaRPr lang="en-GB" altLang="en-US">
              <a:latin typeface="Arial" panose="020B0604020202020204" pitchFamily="34" charset="0"/>
            </a:endParaRPr>
          </a:p>
        </p:txBody>
      </p:sp>
      <p:sp>
        <p:nvSpPr>
          <p:cNvPr id="57351" name="Text Box 3"/>
          <p:cNvSpPr txBox="1">
            <a:spLocks noChangeArrowheads="1"/>
          </p:cNvSpPr>
          <p:nvPr/>
        </p:nvSpPr>
        <p:spPr bwMode="auto">
          <a:xfrm>
            <a:off x="3851275" y="942816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AFEF3F43-E8CD-41D9-ABAE-C55B3AC7DF9F}" type="slidenum">
              <a:rPr lang="en-GB" altLang="en-US">
                <a:latin typeface="Arial" panose="020B0604020202020204" pitchFamily="34" charset="0"/>
              </a:rPr>
              <a:pPr algn="r" eaLnBrk="1" hangingPunct="1">
                <a:spcBef>
                  <a:spcPct val="0"/>
                </a:spcBef>
                <a:buClrTx/>
                <a:buFontTx/>
                <a:buNone/>
              </a:pPr>
              <a:t>19</a:t>
            </a:fld>
            <a:endParaRPr lang="en-GB" altLang="en-US">
              <a:latin typeface="Arial" panose="020B0604020202020204" pitchFamily="34" charset="0"/>
            </a:endParaRPr>
          </a:p>
        </p:txBody>
      </p:sp>
      <p:sp>
        <p:nvSpPr>
          <p:cNvPr id="57352" name="Rectangle 4"/>
          <p:cNvSpPr>
            <a:spLocks noGrp="1" noRot="1" noChangeAspect="1" noChangeArrowheads="1" noTextEdit="1"/>
          </p:cNvSpPr>
          <p:nvPr>
            <p:ph type="sldImg"/>
          </p:nvPr>
        </p:nvSpPr>
        <p:spPr>
          <a:xfrm>
            <a:off x="919163" y="746125"/>
            <a:ext cx="4959350" cy="3719513"/>
          </a:xfrm>
          <a:solidFill>
            <a:srgbClr val="FFFFFF"/>
          </a:solidFill>
          <a:ln/>
        </p:spPr>
      </p:sp>
      <p:sp>
        <p:nvSpPr>
          <p:cNvPr id="57353" name="Text Box 5"/>
          <p:cNvSpPr txBox="1">
            <a:spLocks noChangeArrowheads="1"/>
          </p:cNvSpPr>
          <p:nvPr/>
        </p:nvSpPr>
        <p:spPr bwMode="auto">
          <a:xfrm>
            <a:off x="679450" y="4716463"/>
            <a:ext cx="5438775" cy="4464050"/>
          </a:xfrm>
          <a:prstGeom prst="rect">
            <a:avLst/>
          </a:prstGeom>
          <a:solidFill>
            <a:srgbClr val="FFFFFF"/>
          </a:solidFill>
          <a:ln w="9360" cap="sq">
            <a:solidFill>
              <a:srgbClr val="000000"/>
            </a:solidFill>
            <a:miter lim="800000"/>
            <a:headEnd/>
            <a:tailEnd/>
          </a:ln>
        </p:spPr>
        <p:txBody>
          <a:bodyPr wrap="none" anchor="ctr"/>
          <a:lstStyle/>
          <a:p>
            <a:endParaRPr lang="ru-RU" altLang="en-US"/>
          </a:p>
        </p:txBody>
      </p:sp>
      <p:sp>
        <p:nvSpPr>
          <p:cNvPr id="57354" name="Text Box 6"/>
          <p:cNvSpPr txBox="1">
            <a:spLocks noChangeArrowheads="1"/>
          </p:cNvSpPr>
          <p:nvPr/>
        </p:nvSpPr>
        <p:spPr bwMode="auto">
          <a:xfrm>
            <a:off x="928688" y="3962400"/>
            <a:ext cx="48990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en-US"/>
          </a:p>
        </p:txBody>
      </p:sp>
    </p:spTree>
    <p:extLst>
      <p:ext uri="{BB962C8B-B14F-4D97-AF65-F5344CB8AC3E}">
        <p14:creationId xmlns:p14="http://schemas.microsoft.com/office/powerpoint/2010/main" val="473816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6"/>
          <p:cNvSpPr>
            <a:spLocks noGrp="1" noChangeArrowheads="1"/>
          </p:cNvSpPr>
          <p:nvPr>
            <p:ph type="dt" sz="quarter"/>
          </p:nvPr>
        </p:nvSpPr>
        <p:spPr>
          <a:xfrm>
            <a:off x="3851275" y="0"/>
            <a:ext cx="2940050" cy="4905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eaLnBrk="1" hangingPunct="1">
              <a:spcBef>
                <a:spcPct val="0"/>
              </a:spcBef>
            </a:pPr>
            <a:r>
              <a:rPr lang="en-US" altLang="en-US" smtClean="0">
                <a:latin typeface="Arial" panose="020B0604020202020204" pitchFamily="34" charset="0"/>
                <a:ea typeface="Droid Sans Fallback" charset="0"/>
                <a:cs typeface="DejaVu Sans" charset="0"/>
              </a:rPr>
              <a:t>03/29/18</a:t>
            </a:r>
          </a:p>
        </p:txBody>
      </p:sp>
      <p:sp>
        <p:nvSpPr>
          <p:cNvPr id="59395" name="Rectangle 9"/>
          <p:cNvSpPr>
            <a:spLocks noGrp="1" noChangeArrowheads="1"/>
          </p:cNvSpPr>
          <p:nvPr>
            <p:ph type="ftr" sz="quarter"/>
          </p:nvPr>
        </p:nvSpPr>
        <p:spPr>
          <a:xfrm>
            <a:off x="928688" y="3962400"/>
            <a:ext cx="4894262" cy="4905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1pPr>
            <a:lvl2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2pPr>
            <a:lvl3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3pPr>
            <a:lvl4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4pPr>
            <a:lvl5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9pPr>
          </a:lstStyle>
          <a:p>
            <a:pPr eaLnBrk="1" hangingPunct="1">
              <a:spcBef>
                <a:spcPct val="0"/>
              </a:spcBef>
            </a:pPr>
            <a:r>
              <a:rPr lang="en-US" altLang="en-US" smtClean="0">
                <a:latin typeface="Arial" panose="020B0604020202020204" pitchFamily="34" charset="0"/>
                <a:ea typeface="Droid Sans Fallback" charset="0"/>
                <a:cs typeface="DejaVu Sans" charset="0"/>
              </a:rPr>
              <a:t>A.P.Nagaytsev, SPIN-2010, October 1, Juelich </a:t>
            </a:r>
          </a:p>
        </p:txBody>
      </p:sp>
      <p:sp>
        <p:nvSpPr>
          <p:cNvPr id="59396" name="Rectangle 10"/>
          <p:cNvSpPr>
            <a:spLocks noGrp="1" noChangeArrowheads="1"/>
          </p:cNvSpPr>
          <p:nvPr>
            <p:ph type="sldNum" sz="quarter"/>
          </p:nvPr>
        </p:nvSpPr>
        <p:spPr>
          <a:xfrm>
            <a:off x="3851275" y="9428163"/>
            <a:ext cx="2940050" cy="4905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eaLnBrk="1" hangingPunct="1">
              <a:spcBef>
                <a:spcPct val="0"/>
              </a:spcBef>
            </a:pPr>
            <a:fld id="{AEFEEE90-CBE1-4A82-873F-663EFF8D4533}" type="slidenum">
              <a:rPr lang="en-GB" altLang="en-US">
                <a:latin typeface="Arial" panose="020B0604020202020204" pitchFamily="34" charset="0"/>
                <a:ea typeface="Droid Sans Fallback" charset="0"/>
              </a:rPr>
              <a:pPr eaLnBrk="1" hangingPunct="1">
                <a:spcBef>
                  <a:spcPct val="0"/>
                </a:spcBef>
              </a:pPr>
              <a:t>21</a:t>
            </a:fld>
            <a:endParaRPr lang="en-GB" altLang="en-US">
              <a:latin typeface="Arial" panose="020B0604020202020204" pitchFamily="34" charset="0"/>
              <a:ea typeface="Droid Sans Fallback" charset="0"/>
            </a:endParaRPr>
          </a:p>
        </p:txBody>
      </p:sp>
      <p:sp>
        <p:nvSpPr>
          <p:cNvPr id="59397" name="Text Box 1"/>
          <p:cNvSpPr txBox="1">
            <a:spLocks noChangeArrowheads="1"/>
          </p:cNvSpPr>
          <p:nvPr/>
        </p:nvSpPr>
        <p:spPr bwMode="auto">
          <a:xfrm>
            <a:off x="3851275" y="942816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CCE98432-9F3C-4E11-B6B5-16673396FBA9}" type="slidenum">
              <a:rPr lang="en-GB" altLang="en-US">
                <a:latin typeface="Arial" panose="020B0604020202020204" pitchFamily="34" charset="0"/>
              </a:rPr>
              <a:pPr algn="r" eaLnBrk="1" hangingPunct="1">
                <a:spcBef>
                  <a:spcPct val="0"/>
                </a:spcBef>
                <a:buClrTx/>
                <a:buFontTx/>
                <a:buNone/>
              </a:pPr>
              <a:t>21</a:t>
            </a:fld>
            <a:endParaRPr lang="en-GB" altLang="en-US">
              <a:latin typeface="Arial" panose="020B0604020202020204" pitchFamily="34" charset="0"/>
            </a:endParaRPr>
          </a:p>
        </p:txBody>
      </p:sp>
      <p:sp>
        <p:nvSpPr>
          <p:cNvPr id="59398" name="Rectangle 2"/>
          <p:cNvSpPr>
            <a:spLocks noGrp="1" noRot="1" noChangeAspect="1" noChangeArrowheads="1" noTextEdit="1"/>
          </p:cNvSpPr>
          <p:nvPr>
            <p:ph type="sldImg"/>
          </p:nvPr>
        </p:nvSpPr>
        <p:spPr>
          <a:xfrm>
            <a:off x="917575" y="744538"/>
            <a:ext cx="4962525" cy="3722687"/>
          </a:xfrm>
          <a:solidFill>
            <a:srgbClr val="FFFFFF"/>
          </a:solidFill>
          <a:ln/>
        </p:spPr>
      </p:sp>
      <p:sp>
        <p:nvSpPr>
          <p:cNvPr id="59399" name="Text Box 3"/>
          <p:cNvSpPr txBox="1">
            <a:spLocks noChangeArrowheads="1"/>
          </p:cNvSpPr>
          <p:nvPr/>
        </p:nvSpPr>
        <p:spPr bwMode="auto">
          <a:xfrm>
            <a:off x="679450" y="4714875"/>
            <a:ext cx="54387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en-US"/>
          </a:p>
        </p:txBody>
      </p:sp>
      <p:sp>
        <p:nvSpPr>
          <p:cNvPr id="59400" name="Text Box 4"/>
          <p:cNvSpPr txBox="1">
            <a:spLocks noChangeArrowheads="1"/>
          </p:cNvSpPr>
          <p:nvPr/>
        </p:nvSpPr>
        <p:spPr bwMode="auto">
          <a:xfrm>
            <a:off x="928688" y="3962400"/>
            <a:ext cx="48990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en-US"/>
          </a:p>
        </p:txBody>
      </p:sp>
    </p:spTree>
    <p:extLst>
      <p:ext uri="{BB962C8B-B14F-4D97-AF65-F5344CB8AC3E}">
        <p14:creationId xmlns:p14="http://schemas.microsoft.com/office/powerpoint/2010/main" val="2416696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6AD6AD8-E9B8-6547-B970-4B5B5D819C32}" type="slidenum">
              <a:rPr lang="en-US" sz="1200">
                <a:solidFill>
                  <a:srgbClr val="000000"/>
                </a:solidFill>
              </a:rPr>
              <a:pPr/>
              <a:t>29</a:t>
            </a:fld>
            <a:endParaRPr lang="en-US" sz="1200">
              <a:solidFill>
                <a:srgbClr val="000000"/>
              </a:solidFill>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ru-RU">
              <a:latin typeface="Arial" charset="0"/>
              <a:ea typeface="ＭＳ Ｐゴシック" charset="0"/>
              <a:cs typeface="ＭＳ Ｐゴシック" charset="0"/>
            </a:endParaRPr>
          </a:p>
        </p:txBody>
      </p:sp>
    </p:spTree>
    <p:extLst>
      <p:ext uri="{BB962C8B-B14F-4D97-AF65-F5344CB8AC3E}">
        <p14:creationId xmlns:p14="http://schemas.microsoft.com/office/powerpoint/2010/main" val="3370185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6"/>
          <p:cNvSpPr>
            <a:spLocks noGrp="1" noChangeArrowheads="1"/>
          </p:cNvSpPr>
          <p:nvPr>
            <p:ph type="dt" sz="quarter"/>
          </p:nvPr>
        </p:nvSpPr>
        <p:spPr>
          <a:xfrm>
            <a:off x="3851275" y="0"/>
            <a:ext cx="2940050" cy="4905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eaLnBrk="1" hangingPunct="1">
              <a:spcBef>
                <a:spcPct val="0"/>
              </a:spcBef>
            </a:pPr>
            <a:r>
              <a:rPr lang="en-US" altLang="en-US" smtClean="0">
                <a:latin typeface="Arial" panose="020B0604020202020204" pitchFamily="34" charset="0"/>
                <a:ea typeface="Droid Sans Fallback" charset="0"/>
                <a:cs typeface="DejaVu Sans" charset="0"/>
              </a:rPr>
              <a:t>03/29/18</a:t>
            </a:r>
          </a:p>
        </p:txBody>
      </p:sp>
      <p:sp>
        <p:nvSpPr>
          <p:cNvPr id="62467" name="Rectangle 9"/>
          <p:cNvSpPr>
            <a:spLocks noGrp="1" noChangeArrowheads="1"/>
          </p:cNvSpPr>
          <p:nvPr>
            <p:ph type="ftr" sz="quarter"/>
          </p:nvPr>
        </p:nvSpPr>
        <p:spPr>
          <a:xfrm>
            <a:off x="928688" y="3962400"/>
            <a:ext cx="4894262" cy="4905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1pPr>
            <a:lvl2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2pPr>
            <a:lvl3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3pPr>
            <a:lvl4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4pPr>
            <a:lvl5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9pPr>
          </a:lstStyle>
          <a:p>
            <a:pPr eaLnBrk="1" hangingPunct="1">
              <a:spcBef>
                <a:spcPct val="0"/>
              </a:spcBef>
            </a:pPr>
            <a:r>
              <a:rPr lang="en-US" altLang="en-US" smtClean="0">
                <a:latin typeface="Arial" panose="020B0604020202020204" pitchFamily="34" charset="0"/>
                <a:ea typeface="Droid Sans Fallback" charset="0"/>
                <a:cs typeface="DejaVu Sans" charset="0"/>
              </a:rPr>
              <a:t>A.P.Nagaytsev, SPIN-2010, October 1, Juelich </a:t>
            </a:r>
          </a:p>
        </p:txBody>
      </p:sp>
      <p:sp>
        <p:nvSpPr>
          <p:cNvPr id="62468" name="Rectangle 10"/>
          <p:cNvSpPr>
            <a:spLocks noGrp="1" noChangeArrowheads="1"/>
          </p:cNvSpPr>
          <p:nvPr>
            <p:ph type="sldNum" sz="quarter"/>
          </p:nvPr>
        </p:nvSpPr>
        <p:spPr>
          <a:xfrm>
            <a:off x="3851275" y="9428163"/>
            <a:ext cx="2940050" cy="4905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eaLnBrk="1" hangingPunct="1">
              <a:spcBef>
                <a:spcPct val="0"/>
              </a:spcBef>
            </a:pPr>
            <a:fld id="{96581518-2DBD-4FD4-BFFB-153E444448B3}" type="slidenum">
              <a:rPr lang="en-GB" altLang="en-US">
                <a:latin typeface="Arial" panose="020B0604020202020204" pitchFamily="34" charset="0"/>
                <a:ea typeface="Droid Sans Fallback" charset="0"/>
              </a:rPr>
              <a:pPr eaLnBrk="1" hangingPunct="1">
                <a:spcBef>
                  <a:spcPct val="0"/>
                </a:spcBef>
              </a:pPr>
              <a:t>32</a:t>
            </a:fld>
            <a:endParaRPr lang="en-GB" altLang="en-US">
              <a:latin typeface="Arial" panose="020B0604020202020204" pitchFamily="34" charset="0"/>
              <a:ea typeface="Droid Sans Fallback" charset="0"/>
            </a:endParaRPr>
          </a:p>
        </p:txBody>
      </p:sp>
      <p:sp>
        <p:nvSpPr>
          <p:cNvPr id="62469" name="Text Box 1"/>
          <p:cNvSpPr txBox="1">
            <a:spLocks noChangeArrowheads="1"/>
          </p:cNvSpPr>
          <p:nvPr/>
        </p:nvSpPr>
        <p:spPr bwMode="auto">
          <a:xfrm>
            <a:off x="3851275" y="0"/>
            <a:ext cx="29416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en-US" altLang="en-US" b="0">
                <a:latin typeface="Arial" panose="020B0604020202020204" pitchFamily="34" charset="0"/>
                <a:cs typeface="DejaVu Sans" charset="0"/>
              </a:rPr>
              <a:t>03/29/18</a:t>
            </a:r>
          </a:p>
        </p:txBody>
      </p:sp>
      <p:sp>
        <p:nvSpPr>
          <p:cNvPr id="62470" name="Text Box 2"/>
          <p:cNvSpPr txBox="1">
            <a:spLocks noChangeArrowheads="1"/>
          </p:cNvSpPr>
          <p:nvPr/>
        </p:nvSpPr>
        <p:spPr bwMode="auto">
          <a:xfrm>
            <a:off x="928688" y="3962400"/>
            <a:ext cx="48958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en-US" altLang="en-US" b="0">
                <a:latin typeface="Arial" panose="020B0604020202020204" pitchFamily="34" charset="0"/>
                <a:cs typeface="DejaVu Sans" charset="0"/>
              </a:rPr>
              <a:t>A.P.Nagaytsev, SPIN-2010, October 1, Juelich </a:t>
            </a:r>
          </a:p>
        </p:txBody>
      </p:sp>
      <p:sp>
        <p:nvSpPr>
          <p:cNvPr id="62471" name="Text Box 3"/>
          <p:cNvSpPr txBox="1">
            <a:spLocks noChangeArrowheads="1"/>
          </p:cNvSpPr>
          <p:nvPr/>
        </p:nvSpPr>
        <p:spPr bwMode="auto">
          <a:xfrm>
            <a:off x="3851275" y="9428163"/>
            <a:ext cx="29416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BE3D89BD-A024-47D9-8F62-CD5862DCDAAF}" type="slidenum">
              <a:rPr lang="en-GB" altLang="en-US" b="0">
                <a:latin typeface="Arial" panose="020B0604020202020204" pitchFamily="34" charset="0"/>
                <a:cs typeface="DejaVu Sans" charset="0"/>
              </a:rPr>
              <a:pPr algn="r" eaLnBrk="1" hangingPunct="1">
                <a:spcBef>
                  <a:spcPct val="0"/>
                </a:spcBef>
                <a:buClrTx/>
                <a:buFontTx/>
                <a:buNone/>
              </a:pPr>
              <a:t>32</a:t>
            </a:fld>
            <a:endParaRPr lang="en-GB" altLang="en-US" b="0">
              <a:latin typeface="Arial" panose="020B0604020202020204" pitchFamily="34" charset="0"/>
              <a:cs typeface="DejaVu Sans" charset="0"/>
            </a:endParaRPr>
          </a:p>
        </p:txBody>
      </p:sp>
      <p:sp>
        <p:nvSpPr>
          <p:cNvPr id="62472" name="Text Box 4"/>
          <p:cNvSpPr txBox="1">
            <a:spLocks noChangeArrowheads="1"/>
          </p:cNvSpPr>
          <p:nvPr/>
        </p:nvSpPr>
        <p:spPr bwMode="auto">
          <a:xfrm>
            <a:off x="3851275" y="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en-US" altLang="en-US">
                <a:latin typeface="Arial" panose="020B0604020202020204" pitchFamily="34" charset="0"/>
              </a:rPr>
              <a:t>03/29/18</a:t>
            </a:r>
          </a:p>
        </p:txBody>
      </p:sp>
      <p:sp>
        <p:nvSpPr>
          <p:cNvPr id="62473" name="Text Box 5"/>
          <p:cNvSpPr txBox="1">
            <a:spLocks noChangeArrowheads="1"/>
          </p:cNvSpPr>
          <p:nvPr/>
        </p:nvSpPr>
        <p:spPr bwMode="auto">
          <a:xfrm>
            <a:off x="928688" y="3962400"/>
            <a:ext cx="4897437"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en-US" altLang="en-US">
                <a:latin typeface="Arial" panose="020B0604020202020204" pitchFamily="34" charset="0"/>
              </a:rPr>
              <a:t>A.P.Nagaytsev, SPIN-2010, October 1, Juelich </a:t>
            </a:r>
          </a:p>
        </p:txBody>
      </p:sp>
      <p:sp>
        <p:nvSpPr>
          <p:cNvPr id="62474" name="Text Box 6"/>
          <p:cNvSpPr txBox="1">
            <a:spLocks noChangeArrowheads="1"/>
          </p:cNvSpPr>
          <p:nvPr/>
        </p:nvSpPr>
        <p:spPr bwMode="auto">
          <a:xfrm>
            <a:off x="3851275" y="9428163"/>
            <a:ext cx="2943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A849A436-6B49-4EC6-9133-7120ECEC9E7E}" type="slidenum">
              <a:rPr lang="en-GB" altLang="en-US">
                <a:latin typeface="Arial" panose="020B0604020202020204" pitchFamily="34" charset="0"/>
              </a:rPr>
              <a:pPr algn="r" eaLnBrk="1" hangingPunct="1">
                <a:spcBef>
                  <a:spcPct val="0"/>
                </a:spcBef>
                <a:buClrTx/>
                <a:buFontTx/>
                <a:buNone/>
              </a:pPr>
              <a:t>32</a:t>
            </a:fld>
            <a:endParaRPr lang="en-GB" altLang="en-US">
              <a:latin typeface="Arial" panose="020B0604020202020204" pitchFamily="34" charset="0"/>
            </a:endParaRPr>
          </a:p>
        </p:txBody>
      </p:sp>
      <p:sp>
        <p:nvSpPr>
          <p:cNvPr id="62475" name="Text Box 7"/>
          <p:cNvSpPr txBox="1">
            <a:spLocks noChangeArrowheads="1"/>
          </p:cNvSpPr>
          <p:nvPr/>
        </p:nvSpPr>
        <p:spPr bwMode="auto">
          <a:xfrm>
            <a:off x="3851275" y="942816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15FC3859-93E1-4902-9750-5B36992EE994}" type="slidenum">
              <a:rPr lang="en-GB" altLang="en-US">
                <a:latin typeface="Arial" panose="020B0604020202020204" pitchFamily="34" charset="0"/>
              </a:rPr>
              <a:pPr algn="r" eaLnBrk="1" hangingPunct="1">
                <a:spcBef>
                  <a:spcPct val="0"/>
                </a:spcBef>
                <a:buClrTx/>
                <a:buFontTx/>
                <a:buNone/>
              </a:pPr>
              <a:t>32</a:t>
            </a:fld>
            <a:endParaRPr lang="en-GB" altLang="en-US">
              <a:latin typeface="Arial" panose="020B0604020202020204" pitchFamily="34" charset="0"/>
            </a:endParaRPr>
          </a:p>
        </p:txBody>
      </p:sp>
      <p:sp>
        <p:nvSpPr>
          <p:cNvPr id="62476" name="Text Box 8"/>
          <p:cNvSpPr txBox="1">
            <a:spLocks noChangeArrowheads="1"/>
          </p:cNvSpPr>
          <p:nvPr/>
        </p:nvSpPr>
        <p:spPr bwMode="auto">
          <a:xfrm>
            <a:off x="928688" y="3962400"/>
            <a:ext cx="48990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en-US" altLang="en-US">
                <a:latin typeface="Arial" panose="020B0604020202020204" pitchFamily="34" charset="0"/>
              </a:rPr>
              <a:t>A.P.Nagaytsev, SPIN-2010, October 1, Juelich </a:t>
            </a:r>
          </a:p>
        </p:txBody>
      </p:sp>
      <p:sp>
        <p:nvSpPr>
          <p:cNvPr id="62477" name="Text Box 9"/>
          <p:cNvSpPr txBox="1">
            <a:spLocks noChangeArrowheads="1"/>
          </p:cNvSpPr>
          <p:nvPr/>
        </p:nvSpPr>
        <p:spPr bwMode="auto">
          <a:xfrm>
            <a:off x="3851275" y="942816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9A9ACA41-6DA5-494A-906B-6A0A3B9DF9E9}" type="slidenum">
              <a:rPr lang="en-GB" altLang="en-US">
                <a:latin typeface="Arial" panose="020B0604020202020204" pitchFamily="34" charset="0"/>
              </a:rPr>
              <a:pPr algn="r" eaLnBrk="1" hangingPunct="1">
                <a:spcBef>
                  <a:spcPct val="0"/>
                </a:spcBef>
                <a:buClrTx/>
                <a:buFontTx/>
                <a:buNone/>
              </a:pPr>
              <a:t>32</a:t>
            </a:fld>
            <a:endParaRPr lang="en-GB" altLang="en-US">
              <a:latin typeface="Arial" panose="020B0604020202020204" pitchFamily="34" charset="0"/>
            </a:endParaRPr>
          </a:p>
        </p:txBody>
      </p:sp>
      <p:sp>
        <p:nvSpPr>
          <p:cNvPr id="62478" name="Text Box 10"/>
          <p:cNvSpPr txBox="1">
            <a:spLocks noChangeArrowheads="1"/>
          </p:cNvSpPr>
          <p:nvPr/>
        </p:nvSpPr>
        <p:spPr bwMode="auto">
          <a:xfrm>
            <a:off x="3851275" y="942816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D35ED024-E96B-44D8-9EC4-ACEFA513DCF7}" type="slidenum">
              <a:rPr lang="en-GB" altLang="en-US">
                <a:latin typeface="Arial" panose="020B0604020202020204" pitchFamily="34" charset="0"/>
              </a:rPr>
              <a:pPr algn="r" eaLnBrk="1" hangingPunct="1">
                <a:spcBef>
                  <a:spcPct val="0"/>
                </a:spcBef>
                <a:buClrTx/>
                <a:buFontTx/>
                <a:buNone/>
              </a:pPr>
              <a:t>32</a:t>
            </a:fld>
            <a:endParaRPr lang="en-GB" altLang="en-US">
              <a:latin typeface="Arial" panose="020B0604020202020204" pitchFamily="34" charset="0"/>
            </a:endParaRPr>
          </a:p>
        </p:txBody>
      </p:sp>
      <p:sp>
        <p:nvSpPr>
          <p:cNvPr id="62479" name="Rectangle 11"/>
          <p:cNvSpPr>
            <a:spLocks noGrp="1" noRot="1" noChangeAspect="1" noChangeArrowheads="1" noTextEdit="1"/>
          </p:cNvSpPr>
          <p:nvPr>
            <p:ph type="sldImg"/>
          </p:nvPr>
        </p:nvSpPr>
        <p:spPr>
          <a:xfrm>
            <a:off x="919163" y="746125"/>
            <a:ext cx="4959350" cy="3719513"/>
          </a:xfrm>
          <a:solidFill>
            <a:srgbClr val="FFFFFF"/>
          </a:solidFill>
          <a:ln/>
        </p:spPr>
      </p:sp>
      <p:sp>
        <p:nvSpPr>
          <p:cNvPr id="62480" name="Text Box 12"/>
          <p:cNvSpPr txBox="1">
            <a:spLocks noChangeArrowheads="1"/>
          </p:cNvSpPr>
          <p:nvPr/>
        </p:nvSpPr>
        <p:spPr bwMode="auto">
          <a:xfrm>
            <a:off x="679450" y="4716463"/>
            <a:ext cx="5438775" cy="4464050"/>
          </a:xfrm>
          <a:prstGeom prst="rect">
            <a:avLst/>
          </a:prstGeom>
          <a:solidFill>
            <a:srgbClr val="FFFFFF"/>
          </a:solidFill>
          <a:ln w="9360" cap="sq">
            <a:solidFill>
              <a:srgbClr val="000000"/>
            </a:solidFill>
            <a:miter lim="800000"/>
            <a:headEnd/>
            <a:tailEnd/>
          </a:ln>
        </p:spPr>
        <p:txBody>
          <a:bodyPr wrap="none" anchor="ctr"/>
          <a:lstStyle/>
          <a:p>
            <a:endParaRPr lang="ru-RU" altLang="en-US"/>
          </a:p>
        </p:txBody>
      </p:sp>
    </p:spTree>
    <p:extLst>
      <p:ext uri="{BB962C8B-B14F-4D97-AF65-F5344CB8AC3E}">
        <p14:creationId xmlns:p14="http://schemas.microsoft.com/office/powerpoint/2010/main" val="4279187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6"/>
          <p:cNvSpPr>
            <a:spLocks noGrp="1" noChangeArrowheads="1"/>
          </p:cNvSpPr>
          <p:nvPr>
            <p:ph type="dt" sz="quarter"/>
          </p:nvPr>
        </p:nvSpPr>
        <p:spPr>
          <a:xfrm>
            <a:off x="3851275" y="0"/>
            <a:ext cx="2940050" cy="4905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eaLnBrk="1" hangingPunct="1">
              <a:spcBef>
                <a:spcPct val="0"/>
              </a:spcBef>
            </a:pPr>
            <a:r>
              <a:rPr lang="en-US" altLang="en-US" smtClean="0">
                <a:latin typeface="Arial" panose="020B0604020202020204" pitchFamily="34" charset="0"/>
                <a:ea typeface="Droid Sans Fallback" charset="0"/>
                <a:cs typeface="DejaVu Sans" charset="0"/>
              </a:rPr>
              <a:t>03/29/18</a:t>
            </a:r>
          </a:p>
        </p:txBody>
      </p:sp>
      <p:sp>
        <p:nvSpPr>
          <p:cNvPr id="63491" name="Rectangle 9"/>
          <p:cNvSpPr>
            <a:spLocks noGrp="1" noChangeArrowheads="1"/>
          </p:cNvSpPr>
          <p:nvPr>
            <p:ph type="ftr" sz="quarter"/>
          </p:nvPr>
        </p:nvSpPr>
        <p:spPr>
          <a:xfrm>
            <a:off x="928688" y="3962400"/>
            <a:ext cx="4894262" cy="4905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1pPr>
            <a:lvl2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2pPr>
            <a:lvl3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3pPr>
            <a:lvl4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4pPr>
            <a:lvl5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9pPr>
          </a:lstStyle>
          <a:p>
            <a:pPr eaLnBrk="1" hangingPunct="1">
              <a:spcBef>
                <a:spcPct val="0"/>
              </a:spcBef>
            </a:pPr>
            <a:r>
              <a:rPr lang="en-US" altLang="en-US" smtClean="0">
                <a:latin typeface="Arial" panose="020B0604020202020204" pitchFamily="34" charset="0"/>
                <a:ea typeface="Droid Sans Fallback" charset="0"/>
                <a:cs typeface="DejaVu Sans" charset="0"/>
              </a:rPr>
              <a:t>A.P.Nagaytsev, SPIN-2010, October 1, Juelich </a:t>
            </a:r>
          </a:p>
        </p:txBody>
      </p:sp>
      <p:sp>
        <p:nvSpPr>
          <p:cNvPr id="63492" name="Rectangle 10"/>
          <p:cNvSpPr>
            <a:spLocks noGrp="1" noChangeArrowheads="1"/>
          </p:cNvSpPr>
          <p:nvPr>
            <p:ph type="sldNum" sz="quarter"/>
          </p:nvPr>
        </p:nvSpPr>
        <p:spPr>
          <a:xfrm>
            <a:off x="3851275" y="9428163"/>
            <a:ext cx="2940050" cy="4905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eaLnBrk="1" hangingPunct="1">
              <a:spcBef>
                <a:spcPct val="0"/>
              </a:spcBef>
            </a:pPr>
            <a:fld id="{409E02D3-4E7D-463F-BCAC-3D42A3023B34}" type="slidenum">
              <a:rPr lang="en-GB" altLang="en-US">
                <a:latin typeface="Arial" panose="020B0604020202020204" pitchFamily="34" charset="0"/>
                <a:ea typeface="Droid Sans Fallback" charset="0"/>
              </a:rPr>
              <a:pPr eaLnBrk="1" hangingPunct="1">
                <a:spcBef>
                  <a:spcPct val="0"/>
                </a:spcBef>
              </a:pPr>
              <a:t>33</a:t>
            </a:fld>
            <a:endParaRPr lang="en-GB" altLang="en-US">
              <a:latin typeface="Arial" panose="020B0604020202020204" pitchFamily="34" charset="0"/>
              <a:ea typeface="Droid Sans Fallback" charset="0"/>
            </a:endParaRPr>
          </a:p>
        </p:txBody>
      </p:sp>
      <p:sp>
        <p:nvSpPr>
          <p:cNvPr id="63493" name="Text Box 1"/>
          <p:cNvSpPr txBox="1">
            <a:spLocks noChangeArrowheads="1"/>
          </p:cNvSpPr>
          <p:nvPr/>
        </p:nvSpPr>
        <p:spPr bwMode="auto">
          <a:xfrm>
            <a:off x="3851275" y="0"/>
            <a:ext cx="29416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en-US" altLang="en-US" b="0">
                <a:latin typeface="Arial" panose="020B0604020202020204" pitchFamily="34" charset="0"/>
                <a:cs typeface="DejaVu Sans" charset="0"/>
              </a:rPr>
              <a:t>03/29/18</a:t>
            </a:r>
          </a:p>
        </p:txBody>
      </p:sp>
      <p:sp>
        <p:nvSpPr>
          <p:cNvPr id="63494" name="Text Box 2"/>
          <p:cNvSpPr txBox="1">
            <a:spLocks noChangeArrowheads="1"/>
          </p:cNvSpPr>
          <p:nvPr/>
        </p:nvSpPr>
        <p:spPr bwMode="auto">
          <a:xfrm>
            <a:off x="928688" y="3962400"/>
            <a:ext cx="48958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en-US" altLang="en-US" b="0">
                <a:latin typeface="Arial" panose="020B0604020202020204" pitchFamily="34" charset="0"/>
                <a:cs typeface="DejaVu Sans" charset="0"/>
              </a:rPr>
              <a:t>A.P.Nagaytsev, SPIN-2010, October 1, Juelich </a:t>
            </a:r>
          </a:p>
        </p:txBody>
      </p:sp>
      <p:sp>
        <p:nvSpPr>
          <p:cNvPr id="63495" name="Text Box 3"/>
          <p:cNvSpPr txBox="1">
            <a:spLocks noChangeArrowheads="1"/>
          </p:cNvSpPr>
          <p:nvPr/>
        </p:nvSpPr>
        <p:spPr bwMode="auto">
          <a:xfrm>
            <a:off x="3851275" y="9428163"/>
            <a:ext cx="29416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8DFA2627-5935-4175-94BB-C01E5B5A947C}" type="slidenum">
              <a:rPr lang="en-GB" altLang="en-US" b="0">
                <a:latin typeface="Arial" panose="020B0604020202020204" pitchFamily="34" charset="0"/>
                <a:cs typeface="DejaVu Sans" charset="0"/>
              </a:rPr>
              <a:pPr algn="r" eaLnBrk="1" hangingPunct="1">
                <a:spcBef>
                  <a:spcPct val="0"/>
                </a:spcBef>
                <a:buClrTx/>
                <a:buFontTx/>
                <a:buNone/>
              </a:pPr>
              <a:t>33</a:t>
            </a:fld>
            <a:endParaRPr lang="en-GB" altLang="en-US" b="0">
              <a:latin typeface="Arial" panose="020B0604020202020204" pitchFamily="34" charset="0"/>
              <a:cs typeface="DejaVu Sans" charset="0"/>
            </a:endParaRPr>
          </a:p>
        </p:txBody>
      </p:sp>
      <p:sp>
        <p:nvSpPr>
          <p:cNvPr id="63496" name="Text Box 4"/>
          <p:cNvSpPr txBox="1">
            <a:spLocks noChangeArrowheads="1"/>
          </p:cNvSpPr>
          <p:nvPr/>
        </p:nvSpPr>
        <p:spPr bwMode="auto">
          <a:xfrm>
            <a:off x="3851275" y="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en-US" altLang="en-US">
                <a:latin typeface="Arial" panose="020B0604020202020204" pitchFamily="34" charset="0"/>
              </a:rPr>
              <a:t>03/29/18</a:t>
            </a:r>
          </a:p>
        </p:txBody>
      </p:sp>
      <p:sp>
        <p:nvSpPr>
          <p:cNvPr id="63497" name="Text Box 5"/>
          <p:cNvSpPr txBox="1">
            <a:spLocks noChangeArrowheads="1"/>
          </p:cNvSpPr>
          <p:nvPr/>
        </p:nvSpPr>
        <p:spPr bwMode="auto">
          <a:xfrm>
            <a:off x="928688" y="3962400"/>
            <a:ext cx="4897437"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en-US" altLang="en-US">
                <a:latin typeface="Arial" panose="020B0604020202020204" pitchFamily="34" charset="0"/>
              </a:rPr>
              <a:t>A.P.Nagaytsev, SPIN-2010, October 1, Juelich </a:t>
            </a:r>
          </a:p>
        </p:txBody>
      </p:sp>
      <p:sp>
        <p:nvSpPr>
          <p:cNvPr id="63498" name="Text Box 6"/>
          <p:cNvSpPr txBox="1">
            <a:spLocks noChangeArrowheads="1"/>
          </p:cNvSpPr>
          <p:nvPr/>
        </p:nvSpPr>
        <p:spPr bwMode="auto">
          <a:xfrm>
            <a:off x="3851275" y="9428163"/>
            <a:ext cx="2943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057578BA-98D4-4642-BB42-F10D37F0A13A}" type="slidenum">
              <a:rPr lang="en-GB" altLang="en-US">
                <a:latin typeface="Arial" panose="020B0604020202020204" pitchFamily="34" charset="0"/>
              </a:rPr>
              <a:pPr algn="r" eaLnBrk="1" hangingPunct="1">
                <a:spcBef>
                  <a:spcPct val="0"/>
                </a:spcBef>
                <a:buClrTx/>
                <a:buFontTx/>
                <a:buNone/>
              </a:pPr>
              <a:t>33</a:t>
            </a:fld>
            <a:endParaRPr lang="en-GB" altLang="en-US">
              <a:latin typeface="Arial" panose="020B0604020202020204" pitchFamily="34" charset="0"/>
            </a:endParaRPr>
          </a:p>
        </p:txBody>
      </p:sp>
      <p:sp>
        <p:nvSpPr>
          <p:cNvPr id="63499" name="Text Box 7"/>
          <p:cNvSpPr txBox="1">
            <a:spLocks noChangeArrowheads="1"/>
          </p:cNvSpPr>
          <p:nvPr/>
        </p:nvSpPr>
        <p:spPr bwMode="auto">
          <a:xfrm>
            <a:off x="3851275" y="942816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E9A0DD3C-B8A5-45A6-A098-D817447AE7D4}" type="slidenum">
              <a:rPr lang="en-GB" altLang="en-US">
                <a:latin typeface="Arial" panose="020B0604020202020204" pitchFamily="34" charset="0"/>
              </a:rPr>
              <a:pPr algn="r" eaLnBrk="1" hangingPunct="1">
                <a:spcBef>
                  <a:spcPct val="0"/>
                </a:spcBef>
                <a:buClrTx/>
                <a:buFontTx/>
                <a:buNone/>
              </a:pPr>
              <a:t>33</a:t>
            </a:fld>
            <a:endParaRPr lang="en-GB" altLang="en-US">
              <a:latin typeface="Arial" panose="020B0604020202020204" pitchFamily="34" charset="0"/>
            </a:endParaRPr>
          </a:p>
        </p:txBody>
      </p:sp>
      <p:sp>
        <p:nvSpPr>
          <p:cNvPr id="63500" name="Text Box 8"/>
          <p:cNvSpPr txBox="1">
            <a:spLocks noChangeArrowheads="1"/>
          </p:cNvSpPr>
          <p:nvPr/>
        </p:nvSpPr>
        <p:spPr bwMode="auto">
          <a:xfrm>
            <a:off x="928688" y="3962400"/>
            <a:ext cx="48990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en-US" altLang="en-US">
                <a:latin typeface="Arial" panose="020B0604020202020204" pitchFamily="34" charset="0"/>
              </a:rPr>
              <a:t>A.P.Nagaytsev, SPIN-2010, October 1, Juelich </a:t>
            </a:r>
          </a:p>
        </p:txBody>
      </p:sp>
      <p:sp>
        <p:nvSpPr>
          <p:cNvPr id="63501" name="Text Box 9"/>
          <p:cNvSpPr txBox="1">
            <a:spLocks noChangeArrowheads="1"/>
          </p:cNvSpPr>
          <p:nvPr/>
        </p:nvSpPr>
        <p:spPr bwMode="auto">
          <a:xfrm>
            <a:off x="3851275" y="942816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BB08A101-D024-4AE0-8A8B-F9650203FB88}" type="slidenum">
              <a:rPr lang="en-GB" altLang="en-US">
                <a:latin typeface="Arial" panose="020B0604020202020204" pitchFamily="34" charset="0"/>
              </a:rPr>
              <a:pPr algn="r" eaLnBrk="1" hangingPunct="1">
                <a:spcBef>
                  <a:spcPct val="0"/>
                </a:spcBef>
                <a:buClrTx/>
                <a:buFontTx/>
                <a:buNone/>
              </a:pPr>
              <a:t>33</a:t>
            </a:fld>
            <a:endParaRPr lang="en-GB" altLang="en-US">
              <a:latin typeface="Arial" panose="020B0604020202020204" pitchFamily="34" charset="0"/>
            </a:endParaRPr>
          </a:p>
        </p:txBody>
      </p:sp>
      <p:sp>
        <p:nvSpPr>
          <p:cNvPr id="63502" name="Text Box 10"/>
          <p:cNvSpPr txBox="1">
            <a:spLocks noChangeArrowheads="1"/>
          </p:cNvSpPr>
          <p:nvPr/>
        </p:nvSpPr>
        <p:spPr bwMode="auto">
          <a:xfrm>
            <a:off x="3851275" y="942816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CF4EF85C-8306-4F16-9148-F6FD2F4E740A}" type="slidenum">
              <a:rPr lang="en-GB" altLang="en-US">
                <a:latin typeface="Arial" panose="020B0604020202020204" pitchFamily="34" charset="0"/>
              </a:rPr>
              <a:pPr algn="r" eaLnBrk="1" hangingPunct="1">
                <a:spcBef>
                  <a:spcPct val="0"/>
                </a:spcBef>
                <a:buClrTx/>
                <a:buFontTx/>
                <a:buNone/>
              </a:pPr>
              <a:t>33</a:t>
            </a:fld>
            <a:endParaRPr lang="en-GB" altLang="en-US">
              <a:latin typeface="Arial" panose="020B0604020202020204" pitchFamily="34" charset="0"/>
            </a:endParaRPr>
          </a:p>
        </p:txBody>
      </p:sp>
      <p:sp>
        <p:nvSpPr>
          <p:cNvPr id="63503" name="Rectangle 11"/>
          <p:cNvSpPr>
            <a:spLocks noGrp="1" noRot="1" noChangeAspect="1" noChangeArrowheads="1" noTextEdit="1"/>
          </p:cNvSpPr>
          <p:nvPr>
            <p:ph type="sldImg"/>
          </p:nvPr>
        </p:nvSpPr>
        <p:spPr>
          <a:xfrm>
            <a:off x="919163" y="746125"/>
            <a:ext cx="4959350" cy="3719513"/>
          </a:xfrm>
          <a:solidFill>
            <a:srgbClr val="FFFFFF"/>
          </a:solidFill>
          <a:ln/>
        </p:spPr>
      </p:sp>
      <p:sp>
        <p:nvSpPr>
          <p:cNvPr id="63504" name="Text Box 12"/>
          <p:cNvSpPr txBox="1">
            <a:spLocks noChangeArrowheads="1"/>
          </p:cNvSpPr>
          <p:nvPr/>
        </p:nvSpPr>
        <p:spPr bwMode="auto">
          <a:xfrm>
            <a:off x="679450" y="4716463"/>
            <a:ext cx="5438775" cy="4464050"/>
          </a:xfrm>
          <a:prstGeom prst="rect">
            <a:avLst/>
          </a:prstGeom>
          <a:solidFill>
            <a:srgbClr val="FFFFFF"/>
          </a:solidFill>
          <a:ln w="9360" cap="sq">
            <a:solidFill>
              <a:srgbClr val="000000"/>
            </a:solidFill>
            <a:miter lim="800000"/>
            <a:headEnd/>
            <a:tailEnd/>
          </a:ln>
        </p:spPr>
        <p:txBody>
          <a:bodyPr wrap="none" anchor="ctr"/>
          <a:lstStyle/>
          <a:p>
            <a:endParaRPr lang="ru-RU" altLang="en-US"/>
          </a:p>
        </p:txBody>
      </p:sp>
    </p:spTree>
    <p:extLst>
      <p:ext uri="{BB962C8B-B14F-4D97-AF65-F5344CB8AC3E}">
        <p14:creationId xmlns:p14="http://schemas.microsoft.com/office/powerpoint/2010/main" val="600699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6"/>
          <p:cNvSpPr>
            <a:spLocks noGrp="1" noChangeArrowheads="1"/>
          </p:cNvSpPr>
          <p:nvPr>
            <p:ph type="dt" sz="quarter"/>
          </p:nvPr>
        </p:nvSpPr>
        <p:spPr>
          <a:xfrm>
            <a:off x="3851275" y="0"/>
            <a:ext cx="2940050" cy="4905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eaLnBrk="1" hangingPunct="1">
              <a:spcBef>
                <a:spcPct val="0"/>
              </a:spcBef>
            </a:pPr>
            <a:r>
              <a:rPr lang="en-US" altLang="en-US" smtClean="0">
                <a:latin typeface="Arial" panose="020B0604020202020204" pitchFamily="34" charset="0"/>
                <a:ea typeface="Droid Sans Fallback" charset="0"/>
                <a:cs typeface="DejaVu Sans" charset="0"/>
              </a:rPr>
              <a:t>03/29/18</a:t>
            </a:r>
          </a:p>
        </p:txBody>
      </p:sp>
      <p:sp>
        <p:nvSpPr>
          <p:cNvPr id="64515" name="Rectangle 9"/>
          <p:cNvSpPr>
            <a:spLocks noGrp="1" noChangeArrowheads="1"/>
          </p:cNvSpPr>
          <p:nvPr>
            <p:ph type="ftr" sz="quarter"/>
          </p:nvPr>
        </p:nvSpPr>
        <p:spPr>
          <a:xfrm>
            <a:off x="928688" y="3962400"/>
            <a:ext cx="4894262" cy="4905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1pPr>
            <a:lvl2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2pPr>
            <a:lvl3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3pPr>
            <a:lvl4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4pPr>
            <a:lvl5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9pPr>
          </a:lstStyle>
          <a:p>
            <a:pPr eaLnBrk="1" hangingPunct="1">
              <a:spcBef>
                <a:spcPct val="0"/>
              </a:spcBef>
            </a:pPr>
            <a:r>
              <a:rPr lang="en-US" altLang="en-US" smtClean="0">
                <a:latin typeface="Arial" panose="020B0604020202020204" pitchFamily="34" charset="0"/>
                <a:ea typeface="Droid Sans Fallback" charset="0"/>
                <a:cs typeface="DejaVu Sans" charset="0"/>
              </a:rPr>
              <a:t>A.P.Nagaytsev, SPIN-2010, October 1, Juelich </a:t>
            </a:r>
          </a:p>
        </p:txBody>
      </p:sp>
      <p:sp>
        <p:nvSpPr>
          <p:cNvPr id="64516" name="Rectangle 10"/>
          <p:cNvSpPr>
            <a:spLocks noGrp="1" noChangeArrowheads="1"/>
          </p:cNvSpPr>
          <p:nvPr>
            <p:ph type="sldNum" sz="quarter"/>
          </p:nvPr>
        </p:nvSpPr>
        <p:spPr>
          <a:xfrm>
            <a:off x="3851275" y="9428163"/>
            <a:ext cx="2940050" cy="4905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eaLnBrk="1" hangingPunct="1">
              <a:spcBef>
                <a:spcPct val="0"/>
              </a:spcBef>
            </a:pPr>
            <a:fld id="{95517C84-CE2A-4056-AE7C-EC61B53E8077}" type="slidenum">
              <a:rPr lang="en-GB" altLang="en-US">
                <a:latin typeface="Arial" panose="020B0604020202020204" pitchFamily="34" charset="0"/>
                <a:ea typeface="Droid Sans Fallback" charset="0"/>
              </a:rPr>
              <a:pPr eaLnBrk="1" hangingPunct="1">
                <a:spcBef>
                  <a:spcPct val="0"/>
                </a:spcBef>
              </a:pPr>
              <a:t>34</a:t>
            </a:fld>
            <a:endParaRPr lang="en-GB" altLang="en-US">
              <a:latin typeface="Arial" panose="020B0604020202020204" pitchFamily="34" charset="0"/>
              <a:ea typeface="Droid Sans Fallback" charset="0"/>
            </a:endParaRPr>
          </a:p>
        </p:txBody>
      </p:sp>
      <p:sp>
        <p:nvSpPr>
          <p:cNvPr id="64517" name="Text Box 1"/>
          <p:cNvSpPr txBox="1">
            <a:spLocks noChangeArrowheads="1"/>
          </p:cNvSpPr>
          <p:nvPr/>
        </p:nvSpPr>
        <p:spPr bwMode="auto">
          <a:xfrm>
            <a:off x="3851275" y="0"/>
            <a:ext cx="29416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en-US" altLang="en-US" b="0">
                <a:latin typeface="Arial" panose="020B0604020202020204" pitchFamily="34" charset="0"/>
                <a:cs typeface="DejaVu Sans" charset="0"/>
              </a:rPr>
              <a:t>03/29/18</a:t>
            </a:r>
          </a:p>
        </p:txBody>
      </p:sp>
      <p:sp>
        <p:nvSpPr>
          <p:cNvPr id="64518" name="Text Box 2"/>
          <p:cNvSpPr txBox="1">
            <a:spLocks noChangeArrowheads="1"/>
          </p:cNvSpPr>
          <p:nvPr/>
        </p:nvSpPr>
        <p:spPr bwMode="auto">
          <a:xfrm>
            <a:off x="928688" y="3962400"/>
            <a:ext cx="48958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en-US" altLang="en-US" b="0">
                <a:latin typeface="Arial" panose="020B0604020202020204" pitchFamily="34" charset="0"/>
                <a:cs typeface="DejaVu Sans" charset="0"/>
              </a:rPr>
              <a:t>A.P.Nagaytsev, SPIN-2010, October 1, Juelich </a:t>
            </a:r>
          </a:p>
        </p:txBody>
      </p:sp>
      <p:sp>
        <p:nvSpPr>
          <p:cNvPr id="64519" name="Text Box 3"/>
          <p:cNvSpPr txBox="1">
            <a:spLocks noChangeArrowheads="1"/>
          </p:cNvSpPr>
          <p:nvPr/>
        </p:nvSpPr>
        <p:spPr bwMode="auto">
          <a:xfrm>
            <a:off x="3851275" y="9428163"/>
            <a:ext cx="29416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C5E1BC54-962B-4256-A56D-EC8A32B54D5B}" type="slidenum">
              <a:rPr lang="en-GB" altLang="en-US" b="0">
                <a:latin typeface="Arial" panose="020B0604020202020204" pitchFamily="34" charset="0"/>
                <a:cs typeface="DejaVu Sans" charset="0"/>
              </a:rPr>
              <a:pPr algn="r" eaLnBrk="1" hangingPunct="1">
                <a:spcBef>
                  <a:spcPct val="0"/>
                </a:spcBef>
                <a:buClrTx/>
                <a:buFontTx/>
                <a:buNone/>
              </a:pPr>
              <a:t>34</a:t>
            </a:fld>
            <a:endParaRPr lang="en-GB" altLang="en-US" b="0">
              <a:latin typeface="Arial" panose="020B0604020202020204" pitchFamily="34" charset="0"/>
              <a:cs typeface="DejaVu Sans" charset="0"/>
            </a:endParaRPr>
          </a:p>
        </p:txBody>
      </p:sp>
      <p:sp>
        <p:nvSpPr>
          <p:cNvPr id="64520" name="Text Box 4"/>
          <p:cNvSpPr txBox="1">
            <a:spLocks noChangeArrowheads="1"/>
          </p:cNvSpPr>
          <p:nvPr/>
        </p:nvSpPr>
        <p:spPr bwMode="auto">
          <a:xfrm>
            <a:off x="3851275" y="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en-US" altLang="en-US">
                <a:latin typeface="Arial" panose="020B0604020202020204" pitchFamily="34" charset="0"/>
              </a:rPr>
              <a:t>03/29/18</a:t>
            </a:r>
          </a:p>
        </p:txBody>
      </p:sp>
      <p:sp>
        <p:nvSpPr>
          <p:cNvPr id="64521" name="Text Box 5"/>
          <p:cNvSpPr txBox="1">
            <a:spLocks noChangeArrowheads="1"/>
          </p:cNvSpPr>
          <p:nvPr/>
        </p:nvSpPr>
        <p:spPr bwMode="auto">
          <a:xfrm>
            <a:off x="928688" y="3962400"/>
            <a:ext cx="4897437"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en-US" altLang="en-US">
                <a:latin typeface="Arial" panose="020B0604020202020204" pitchFamily="34" charset="0"/>
              </a:rPr>
              <a:t>A.P.Nagaytsev, SPIN-2010, October 1, Juelich </a:t>
            </a:r>
          </a:p>
        </p:txBody>
      </p:sp>
      <p:sp>
        <p:nvSpPr>
          <p:cNvPr id="64522" name="Text Box 6"/>
          <p:cNvSpPr txBox="1">
            <a:spLocks noChangeArrowheads="1"/>
          </p:cNvSpPr>
          <p:nvPr/>
        </p:nvSpPr>
        <p:spPr bwMode="auto">
          <a:xfrm>
            <a:off x="3851275" y="9428163"/>
            <a:ext cx="2943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DDB55D57-272B-46B8-984B-7E6515147C95}" type="slidenum">
              <a:rPr lang="en-GB" altLang="en-US">
                <a:latin typeface="Arial" panose="020B0604020202020204" pitchFamily="34" charset="0"/>
              </a:rPr>
              <a:pPr algn="r" eaLnBrk="1" hangingPunct="1">
                <a:spcBef>
                  <a:spcPct val="0"/>
                </a:spcBef>
                <a:buClrTx/>
                <a:buFontTx/>
                <a:buNone/>
              </a:pPr>
              <a:t>34</a:t>
            </a:fld>
            <a:endParaRPr lang="en-GB" altLang="en-US">
              <a:latin typeface="Arial" panose="020B0604020202020204" pitchFamily="34" charset="0"/>
            </a:endParaRPr>
          </a:p>
        </p:txBody>
      </p:sp>
      <p:sp>
        <p:nvSpPr>
          <p:cNvPr id="64523" name="Text Box 7"/>
          <p:cNvSpPr txBox="1">
            <a:spLocks noChangeArrowheads="1"/>
          </p:cNvSpPr>
          <p:nvPr/>
        </p:nvSpPr>
        <p:spPr bwMode="auto">
          <a:xfrm>
            <a:off x="3851275" y="942816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17CAAF27-9CCB-46BE-BDC3-AF354EE256E8}" type="slidenum">
              <a:rPr lang="en-GB" altLang="en-US">
                <a:latin typeface="Arial" panose="020B0604020202020204" pitchFamily="34" charset="0"/>
              </a:rPr>
              <a:pPr algn="r" eaLnBrk="1" hangingPunct="1">
                <a:spcBef>
                  <a:spcPct val="0"/>
                </a:spcBef>
                <a:buClrTx/>
                <a:buFontTx/>
                <a:buNone/>
              </a:pPr>
              <a:t>34</a:t>
            </a:fld>
            <a:endParaRPr lang="en-GB" altLang="en-US">
              <a:latin typeface="Arial" panose="020B0604020202020204" pitchFamily="34" charset="0"/>
            </a:endParaRPr>
          </a:p>
        </p:txBody>
      </p:sp>
      <p:sp>
        <p:nvSpPr>
          <p:cNvPr id="64524" name="Text Box 8"/>
          <p:cNvSpPr txBox="1">
            <a:spLocks noChangeArrowheads="1"/>
          </p:cNvSpPr>
          <p:nvPr/>
        </p:nvSpPr>
        <p:spPr bwMode="auto">
          <a:xfrm>
            <a:off x="928688" y="3962400"/>
            <a:ext cx="48990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en-US" altLang="en-US">
                <a:latin typeface="Arial" panose="020B0604020202020204" pitchFamily="34" charset="0"/>
              </a:rPr>
              <a:t>A.P.Nagaytsev, SPIN-2010, October 1, Juelich </a:t>
            </a:r>
          </a:p>
        </p:txBody>
      </p:sp>
      <p:sp>
        <p:nvSpPr>
          <p:cNvPr id="64525" name="Text Box 9"/>
          <p:cNvSpPr txBox="1">
            <a:spLocks noChangeArrowheads="1"/>
          </p:cNvSpPr>
          <p:nvPr/>
        </p:nvSpPr>
        <p:spPr bwMode="auto">
          <a:xfrm>
            <a:off x="3851275" y="942816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8D353BA8-01CC-485F-A22E-F514AA101EC8}" type="slidenum">
              <a:rPr lang="en-GB" altLang="en-US">
                <a:latin typeface="Arial" panose="020B0604020202020204" pitchFamily="34" charset="0"/>
              </a:rPr>
              <a:pPr algn="r" eaLnBrk="1" hangingPunct="1">
                <a:spcBef>
                  <a:spcPct val="0"/>
                </a:spcBef>
                <a:buClrTx/>
                <a:buFontTx/>
                <a:buNone/>
              </a:pPr>
              <a:t>34</a:t>
            </a:fld>
            <a:endParaRPr lang="en-GB" altLang="en-US">
              <a:latin typeface="Arial" panose="020B0604020202020204" pitchFamily="34" charset="0"/>
            </a:endParaRPr>
          </a:p>
        </p:txBody>
      </p:sp>
      <p:sp>
        <p:nvSpPr>
          <p:cNvPr id="64526" name="Text Box 10"/>
          <p:cNvSpPr txBox="1">
            <a:spLocks noChangeArrowheads="1"/>
          </p:cNvSpPr>
          <p:nvPr/>
        </p:nvSpPr>
        <p:spPr bwMode="auto">
          <a:xfrm>
            <a:off x="3851275" y="942816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747BA822-54CB-485A-A8E1-1704DC6C3191}" type="slidenum">
              <a:rPr lang="en-GB" altLang="en-US">
                <a:latin typeface="Arial" panose="020B0604020202020204" pitchFamily="34" charset="0"/>
              </a:rPr>
              <a:pPr algn="r" eaLnBrk="1" hangingPunct="1">
                <a:spcBef>
                  <a:spcPct val="0"/>
                </a:spcBef>
                <a:buClrTx/>
                <a:buFontTx/>
                <a:buNone/>
              </a:pPr>
              <a:t>34</a:t>
            </a:fld>
            <a:endParaRPr lang="en-GB" altLang="en-US">
              <a:latin typeface="Arial" panose="020B0604020202020204" pitchFamily="34" charset="0"/>
            </a:endParaRPr>
          </a:p>
        </p:txBody>
      </p:sp>
      <p:sp>
        <p:nvSpPr>
          <p:cNvPr id="64527" name="Rectangle 11"/>
          <p:cNvSpPr>
            <a:spLocks noGrp="1" noRot="1" noChangeAspect="1" noChangeArrowheads="1" noTextEdit="1"/>
          </p:cNvSpPr>
          <p:nvPr>
            <p:ph type="sldImg"/>
          </p:nvPr>
        </p:nvSpPr>
        <p:spPr>
          <a:xfrm>
            <a:off x="919163" y="746125"/>
            <a:ext cx="4959350" cy="3719513"/>
          </a:xfrm>
          <a:solidFill>
            <a:srgbClr val="FFFFFF"/>
          </a:solidFill>
          <a:ln/>
        </p:spPr>
      </p:sp>
      <p:sp>
        <p:nvSpPr>
          <p:cNvPr id="64528" name="Text Box 12"/>
          <p:cNvSpPr txBox="1">
            <a:spLocks noChangeArrowheads="1"/>
          </p:cNvSpPr>
          <p:nvPr/>
        </p:nvSpPr>
        <p:spPr bwMode="auto">
          <a:xfrm>
            <a:off x="679450" y="4716463"/>
            <a:ext cx="5438775" cy="4464050"/>
          </a:xfrm>
          <a:prstGeom prst="rect">
            <a:avLst/>
          </a:prstGeom>
          <a:solidFill>
            <a:srgbClr val="FFFFFF"/>
          </a:solidFill>
          <a:ln w="9360" cap="sq">
            <a:solidFill>
              <a:srgbClr val="000000"/>
            </a:solidFill>
            <a:miter lim="800000"/>
            <a:headEnd/>
            <a:tailEnd/>
          </a:ln>
        </p:spPr>
        <p:txBody>
          <a:bodyPr wrap="none" anchor="ctr"/>
          <a:lstStyle/>
          <a:p>
            <a:endParaRPr lang="ru-RU" altLang="en-US"/>
          </a:p>
        </p:txBody>
      </p:sp>
    </p:spTree>
    <p:extLst>
      <p:ext uri="{BB962C8B-B14F-4D97-AF65-F5344CB8AC3E}">
        <p14:creationId xmlns:p14="http://schemas.microsoft.com/office/powerpoint/2010/main" val="1327119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6"/>
          <p:cNvSpPr>
            <a:spLocks noGrp="1" noChangeArrowheads="1"/>
          </p:cNvSpPr>
          <p:nvPr>
            <p:ph type="dt" sz="quarter"/>
          </p:nvPr>
        </p:nvSpPr>
        <p:spPr>
          <a:xfrm>
            <a:off x="3851275" y="0"/>
            <a:ext cx="2940050" cy="4905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eaLnBrk="1" hangingPunct="1">
              <a:spcBef>
                <a:spcPct val="0"/>
              </a:spcBef>
            </a:pPr>
            <a:r>
              <a:rPr lang="en-US" altLang="en-US" smtClean="0">
                <a:latin typeface="Arial" panose="020B0604020202020204" pitchFamily="34" charset="0"/>
                <a:ea typeface="Droid Sans Fallback" charset="0"/>
                <a:cs typeface="DejaVu Sans" charset="0"/>
              </a:rPr>
              <a:t>03/29/18</a:t>
            </a:r>
          </a:p>
        </p:txBody>
      </p:sp>
      <p:sp>
        <p:nvSpPr>
          <p:cNvPr id="65539" name="Rectangle 9"/>
          <p:cNvSpPr>
            <a:spLocks noGrp="1" noChangeArrowheads="1"/>
          </p:cNvSpPr>
          <p:nvPr>
            <p:ph type="ftr" sz="quarter"/>
          </p:nvPr>
        </p:nvSpPr>
        <p:spPr>
          <a:xfrm>
            <a:off x="928688" y="3962400"/>
            <a:ext cx="4894262" cy="4905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1pPr>
            <a:lvl2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2pPr>
            <a:lvl3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3pPr>
            <a:lvl4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4pPr>
            <a:lvl5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9pPr>
          </a:lstStyle>
          <a:p>
            <a:pPr eaLnBrk="1" hangingPunct="1">
              <a:spcBef>
                <a:spcPct val="0"/>
              </a:spcBef>
            </a:pPr>
            <a:r>
              <a:rPr lang="en-US" altLang="en-US" smtClean="0">
                <a:latin typeface="Arial" panose="020B0604020202020204" pitchFamily="34" charset="0"/>
                <a:ea typeface="Droid Sans Fallback" charset="0"/>
                <a:cs typeface="DejaVu Sans" charset="0"/>
              </a:rPr>
              <a:t>A.P.Nagaytsev, SPIN-2010, October 1, Juelich </a:t>
            </a:r>
          </a:p>
        </p:txBody>
      </p:sp>
      <p:sp>
        <p:nvSpPr>
          <p:cNvPr id="65540" name="Rectangle 10"/>
          <p:cNvSpPr>
            <a:spLocks noGrp="1" noChangeArrowheads="1"/>
          </p:cNvSpPr>
          <p:nvPr>
            <p:ph type="sldNum" sz="quarter"/>
          </p:nvPr>
        </p:nvSpPr>
        <p:spPr>
          <a:xfrm>
            <a:off x="3851275" y="9428163"/>
            <a:ext cx="2940050" cy="4905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eaLnBrk="1" hangingPunct="1">
              <a:spcBef>
                <a:spcPct val="0"/>
              </a:spcBef>
            </a:pPr>
            <a:fld id="{F64290BB-D1A7-43EA-8288-98F56BD68D4E}" type="slidenum">
              <a:rPr lang="en-GB" altLang="en-US">
                <a:latin typeface="Arial" panose="020B0604020202020204" pitchFamily="34" charset="0"/>
                <a:ea typeface="Droid Sans Fallback" charset="0"/>
              </a:rPr>
              <a:pPr eaLnBrk="1" hangingPunct="1">
                <a:spcBef>
                  <a:spcPct val="0"/>
                </a:spcBef>
              </a:pPr>
              <a:t>35</a:t>
            </a:fld>
            <a:endParaRPr lang="en-GB" altLang="en-US">
              <a:latin typeface="Arial" panose="020B0604020202020204" pitchFamily="34" charset="0"/>
              <a:ea typeface="Droid Sans Fallback" charset="0"/>
            </a:endParaRPr>
          </a:p>
        </p:txBody>
      </p:sp>
      <p:sp>
        <p:nvSpPr>
          <p:cNvPr id="65541" name="Text Box 1"/>
          <p:cNvSpPr txBox="1">
            <a:spLocks noChangeArrowheads="1"/>
          </p:cNvSpPr>
          <p:nvPr/>
        </p:nvSpPr>
        <p:spPr bwMode="auto">
          <a:xfrm>
            <a:off x="3851275" y="0"/>
            <a:ext cx="29416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en-US" altLang="en-US" b="0">
                <a:latin typeface="Arial" panose="020B0604020202020204" pitchFamily="34" charset="0"/>
                <a:cs typeface="DejaVu Sans" charset="0"/>
              </a:rPr>
              <a:t>03/29/18</a:t>
            </a:r>
          </a:p>
        </p:txBody>
      </p:sp>
      <p:sp>
        <p:nvSpPr>
          <p:cNvPr id="65542" name="Text Box 2"/>
          <p:cNvSpPr txBox="1">
            <a:spLocks noChangeArrowheads="1"/>
          </p:cNvSpPr>
          <p:nvPr/>
        </p:nvSpPr>
        <p:spPr bwMode="auto">
          <a:xfrm>
            <a:off x="928688" y="3962400"/>
            <a:ext cx="48958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en-US" altLang="en-US" b="0">
                <a:latin typeface="Arial" panose="020B0604020202020204" pitchFamily="34" charset="0"/>
                <a:cs typeface="DejaVu Sans" charset="0"/>
              </a:rPr>
              <a:t>A.P.Nagaytsev, SPIN-2010, October 1, Juelich </a:t>
            </a:r>
          </a:p>
        </p:txBody>
      </p:sp>
      <p:sp>
        <p:nvSpPr>
          <p:cNvPr id="65543" name="Text Box 3"/>
          <p:cNvSpPr txBox="1">
            <a:spLocks noChangeArrowheads="1"/>
          </p:cNvSpPr>
          <p:nvPr/>
        </p:nvSpPr>
        <p:spPr bwMode="auto">
          <a:xfrm>
            <a:off x="3851275" y="9428163"/>
            <a:ext cx="29416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DF0F0ECE-A0F7-487C-B39D-703085A630EB}" type="slidenum">
              <a:rPr lang="en-GB" altLang="en-US" b="0">
                <a:latin typeface="Arial" panose="020B0604020202020204" pitchFamily="34" charset="0"/>
                <a:cs typeface="DejaVu Sans" charset="0"/>
              </a:rPr>
              <a:pPr algn="r" eaLnBrk="1" hangingPunct="1">
                <a:spcBef>
                  <a:spcPct val="0"/>
                </a:spcBef>
                <a:buClrTx/>
                <a:buFontTx/>
                <a:buNone/>
              </a:pPr>
              <a:t>35</a:t>
            </a:fld>
            <a:endParaRPr lang="en-GB" altLang="en-US" b="0">
              <a:latin typeface="Arial" panose="020B0604020202020204" pitchFamily="34" charset="0"/>
              <a:cs typeface="DejaVu Sans" charset="0"/>
            </a:endParaRPr>
          </a:p>
        </p:txBody>
      </p:sp>
      <p:sp>
        <p:nvSpPr>
          <p:cNvPr id="65544" name="Text Box 4"/>
          <p:cNvSpPr txBox="1">
            <a:spLocks noChangeArrowheads="1"/>
          </p:cNvSpPr>
          <p:nvPr/>
        </p:nvSpPr>
        <p:spPr bwMode="auto">
          <a:xfrm>
            <a:off x="3851275" y="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en-US" altLang="en-US">
                <a:latin typeface="Arial" panose="020B0604020202020204" pitchFamily="34" charset="0"/>
              </a:rPr>
              <a:t>03/29/18</a:t>
            </a:r>
          </a:p>
        </p:txBody>
      </p:sp>
      <p:sp>
        <p:nvSpPr>
          <p:cNvPr id="65545" name="Text Box 5"/>
          <p:cNvSpPr txBox="1">
            <a:spLocks noChangeArrowheads="1"/>
          </p:cNvSpPr>
          <p:nvPr/>
        </p:nvSpPr>
        <p:spPr bwMode="auto">
          <a:xfrm>
            <a:off x="928688" y="3962400"/>
            <a:ext cx="4897437"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en-US" altLang="en-US">
                <a:latin typeface="Arial" panose="020B0604020202020204" pitchFamily="34" charset="0"/>
              </a:rPr>
              <a:t>A.P.Nagaytsev, SPIN-2010, October 1, Juelich </a:t>
            </a:r>
          </a:p>
        </p:txBody>
      </p:sp>
      <p:sp>
        <p:nvSpPr>
          <p:cNvPr id="65546" name="Text Box 6"/>
          <p:cNvSpPr txBox="1">
            <a:spLocks noChangeArrowheads="1"/>
          </p:cNvSpPr>
          <p:nvPr/>
        </p:nvSpPr>
        <p:spPr bwMode="auto">
          <a:xfrm>
            <a:off x="3851275" y="9428163"/>
            <a:ext cx="2943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B1613623-411E-44F9-A70C-8994CE8CC3F6}" type="slidenum">
              <a:rPr lang="en-GB" altLang="en-US">
                <a:latin typeface="Arial" panose="020B0604020202020204" pitchFamily="34" charset="0"/>
              </a:rPr>
              <a:pPr algn="r" eaLnBrk="1" hangingPunct="1">
                <a:spcBef>
                  <a:spcPct val="0"/>
                </a:spcBef>
                <a:buClrTx/>
                <a:buFontTx/>
                <a:buNone/>
              </a:pPr>
              <a:t>35</a:t>
            </a:fld>
            <a:endParaRPr lang="en-GB" altLang="en-US">
              <a:latin typeface="Arial" panose="020B0604020202020204" pitchFamily="34" charset="0"/>
            </a:endParaRPr>
          </a:p>
        </p:txBody>
      </p:sp>
      <p:sp>
        <p:nvSpPr>
          <p:cNvPr id="65547" name="Text Box 7"/>
          <p:cNvSpPr txBox="1">
            <a:spLocks noChangeArrowheads="1"/>
          </p:cNvSpPr>
          <p:nvPr/>
        </p:nvSpPr>
        <p:spPr bwMode="auto">
          <a:xfrm>
            <a:off x="3851275" y="942816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666A2881-31D5-4A92-8846-0EAAE66209A6}" type="slidenum">
              <a:rPr lang="en-GB" altLang="en-US">
                <a:latin typeface="Arial" panose="020B0604020202020204" pitchFamily="34" charset="0"/>
              </a:rPr>
              <a:pPr algn="r" eaLnBrk="1" hangingPunct="1">
                <a:spcBef>
                  <a:spcPct val="0"/>
                </a:spcBef>
                <a:buClrTx/>
                <a:buFontTx/>
                <a:buNone/>
              </a:pPr>
              <a:t>35</a:t>
            </a:fld>
            <a:endParaRPr lang="en-GB" altLang="en-US">
              <a:latin typeface="Arial" panose="020B0604020202020204" pitchFamily="34" charset="0"/>
            </a:endParaRPr>
          </a:p>
        </p:txBody>
      </p:sp>
      <p:sp>
        <p:nvSpPr>
          <p:cNvPr id="65548" name="Text Box 8"/>
          <p:cNvSpPr txBox="1">
            <a:spLocks noChangeArrowheads="1"/>
          </p:cNvSpPr>
          <p:nvPr/>
        </p:nvSpPr>
        <p:spPr bwMode="auto">
          <a:xfrm>
            <a:off x="928688" y="3962400"/>
            <a:ext cx="48990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en-US" altLang="en-US">
                <a:latin typeface="Arial" panose="020B0604020202020204" pitchFamily="34" charset="0"/>
              </a:rPr>
              <a:t>A.P.Nagaytsev, SPIN-2010, October 1, Juelich </a:t>
            </a:r>
          </a:p>
        </p:txBody>
      </p:sp>
      <p:sp>
        <p:nvSpPr>
          <p:cNvPr id="65549" name="Text Box 9"/>
          <p:cNvSpPr txBox="1">
            <a:spLocks noChangeArrowheads="1"/>
          </p:cNvSpPr>
          <p:nvPr/>
        </p:nvSpPr>
        <p:spPr bwMode="auto">
          <a:xfrm>
            <a:off x="3851275" y="942816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5A8D6032-AF43-4527-A838-88B135B2D7DD}" type="slidenum">
              <a:rPr lang="en-GB" altLang="en-US">
                <a:latin typeface="Arial" panose="020B0604020202020204" pitchFamily="34" charset="0"/>
              </a:rPr>
              <a:pPr algn="r" eaLnBrk="1" hangingPunct="1">
                <a:spcBef>
                  <a:spcPct val="0"/>
                </a:spcBef>
                <a:buClrTx/>
                <a:buFontTx/>
                <a:buNone/>
              </a:pPr>
              <a:t>35</a:t>
            </a:fld>
            <a:endParaRPr lang="en-GB" altLang="en-US">
              <a:latin typeface="Arial" panose="020B0604020202020204" pitchFamily="34" charset="0"/>
            </a:endParaRPr>
          </a:p>
        </p:txBody>
      </p:sp>
      <p:sp>
        <p:nvSpPr>
          <p:cNvPr id="65550" name="Text Box 10"/>
          <p:cNvSpPr txBox="1">
            <a:spLocks noChangeArrowheads="1"/>
          </p:cNvSpPr>
          <p:nvPr/>
        </p:nvSpPr>
        <p:spPr bwMode="auto">
          <a:xfrm>
            <a:off x="3851275" y="942816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CF7C5026-7CFF-41EF-BB0B-763103F92AFA}" type="slidenum">
              <a:rPr lang="en-GB" altLang="en-US">
                <a:latin typeface="Arial" panose="020B0604020202020204" pitchFamily="34" charset="0"/>
              </a:rPr>
              <a:pPr algn="r" eaLnBrk="1" hangingPunct="1">
                <a:spcBef>
                  <a:spcPct val="0"/>
                </a:spcBef>
                <a:buClrTx/>
                <a:buFontTx/>
                <a:buNone/>
              </a:pPr>
              <a:t>35</a:t>
            </a:fld>
            <a:endParaRPr lang="en-GB" altLang="en-US">
              <a:latin typeface="Arial" panose="020B0604020202020204" pitchFamily="34" charset="0"/>
            </a:endParaRPr>
          </a:p>
        </p:txBody>
      </p:sp>
      <p:sp>
        <p:nvSpPr>
          <p:cNvPr id="65551" name="Rectangle 11"/>
          <p:cNvSpPr>
            <a:spLocks noGrp="1" noRot="1" noChangeAspect="1" noChangeArrowheads="1" noTextEdit="1"/>
          </p:cNvSpPr>
          <p:nvPr>
            <p:ph type="sldImg"/>
          </p:nvPr>
        </p:nvSpPr>
        <p:spPr>
          <a:xfrm>
            <a:off x="919163" y="746125"/>
            <a:ext cx="4959350" cy="3719513"/>
          </a:xfrm>
          <a:solidFill>
            <a:srgbClr val="FFFFFF"/>
          </a:solidFill>
          <a:ln/>
        </p:spPr>
      </p:sp>
      <p:sp>
        <p:nvSpPr>
          <p:cNvPr id="65552" name="Text Box 12"/>
          <p:cNvSpPr txBox="1">
            <a:spLocks noChangeArrowheads="1"/>
          </p:cNvSpPr>
          <p:nvPr/>
        </p:nvSpPr>
        <p:spPr bwMode="auto">
          <a:xfrm>
            <a:off x="679450" y="4716463"/>
            <a:ext cx="5438775" cy="4464050"/>
          </a:xfrm>
          <a:prstGeom prst="rect">
            <a:avLst/>
          </a:prstGeom>
          <a:solidFill>
            <a:srgbClr val="FFFFFF"/>
          </a:solidFill>
          <a:ln w="9360" cap="sq">
            <a:solidFill>
              <a:srgbClr val="000000"/>
            </a:solidFill>
            <a:miter lim="800000"/>
            <a:headEnd/>
            <a:tailEnd/>
          </a:ln>
        </p:spPr>
        <p:txBody>
          <a:bodyPr wrap="none" anchor="ctr"/>
          <a:lstStyle/>
          <a:p>
            <a:endParaRPr lang="ru-RU" altLang="en-US"/>
          </a:p>
        </p:txBody>
      </p:sp>
    </p:spTree>
    <p:extLst>
      <p:ext uri="{BB962C8B-B14F-4D97-AF65-F5344CB8AC3E}">
        <p14:creationId xmlns:p14="http://schemas.microsoft.com/office/powerpoint/2010/main" val="1249765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6"/>
          <p:cNvSpPr>
            <a:spLocks noGrp="1" noChangeArrowheads="1"/>
          </p:cNvSpPr>
          <p:nvPr>
            <p:ph type="dt" sz="quarter"/>
          </p:nvPr>
        </p:nvSpPr>
        <p:spPr>
          <a:xfrm>
            <a:off x="3851275" y="0"/>
            <a:ext cx="2940050" cy="4905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eaLnBrk="1" hangingPunct="1">
              <a:spcBef>
                <a:spcPct val="0"/>
              </a:spcBef>
            </a:pPr>
            <a:r>
              <a:rPr lang="en-US" altLang="en-US" smtClean="0">
                <a:latin typeface="Arial" panose="020B0604020202020204" pitchFamily="34" charset="0"/>
                <a:ea typeface="Droid Sans Fallback" charset="0"/>
                <a:cs typeface="DejaVu Sans" charset="0"/>
              </a:rPr>
              <a:t>03/29/18</a:t>
            </a:r>
          </a:p>
        </p:txBody>
      </p:sp>
      <p:sp>
        <p:nvSpPr>
          <p:cNvPr id="66563" name="Rectangle 9"/>
          <p:cNvSpPr>
            <a:spLocks noGrp="1" noChangeArrowheads="1"/>
          </p:cNvSpPr>
          <p:nvPr>
            <p:ph type="ftr" sz="quarter"/>
          </p:nvPr>
        </p:nvSpPr>
        <p:spPr>
          <a:xfrm>
            <a:off x="928688" y="3962400"/>
            <a:ext cx="4894262" cy="4905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1pPr>
            <a:lvl2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2pPr>
            <a:lvl3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3pPr>
            <a:lvl4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4pPr>
            <a:lvl5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9pPr>
          </a:lstStyle>
          <a:p>
            <a:pPr eaLnBrk="1" hangingPunct="1">
              <a:spcBef>
                <a:spcPct val="0"/>
              </a:spcBef>
            </a:pPr>
            <a:r>
              <a:rPr lang="en-US" altLang="en-US" smtClean="0">
                <a:latin typeface="Arial" panose="020B0604020202020204" pitchFamily="34" charset="0"/>
                <a:ea typeface="Droid Sans Fallback" charset="0"/>
                <a:cs typeface="DejaVu Sans" charset="0"/>
              </a:rPr>
              <a:t>A.P.Nagaytsev, SPIN-2010, October 1, Juelich </a:t>
            </a:r>
          </a:p>
        </p:txBody>
      </p:sp>
      <p:sp>
        <p:nvSpPr>
          <p:cNvPr id="66564" name="Rectangle 10"/>
          <p:cNvSpPr>
            <a:spLocks noGrp="1" noChangeArrowheads="1"/>
          </p:cNvSpPr>
          <p:nvPr>
            <p:ph type="sldNum" sz="quarter"/>
          </p:nvPr>
        </p:nvSpPr>
        <p:spPr>
          <a:xfrm>
            <a:off x="3851275" y="9428163"/>
            <a:ext cx="2940050" cy="4905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eaLnBrk="1" hangingPunct="1">
              <a:spcBef>
                <a:spcPct val="0"/>
              </a:spcBef>
            </a:pPr>
            <a:fld id="{F7E48CD0-E5ED-4C61-8917-38F0F5912C27}" type="slidenum">
              <a:rPr lang="en-GB" altLang="en-US">
                <a:latin typeface="Arial" panose="020B0604020202020204" pitchFamily="34" charset="0"/>
                <a:ea typeface="Droid Sans Fallback" charset="0"/>
              </a:rPr>
              <a:pPr eaLnBrk="1" hangingPunct="1">
                <a:spcBef>
                  <a:spcPct val="0"/>
                </a:spcBef>
              </a:pPr>
              <a:t>36</a:t>
            </a:fld>
            <a:endParaRPr lang="en-GB" altLang="en-US">
              <a:latin typeface="Arial" panose="020B0604020202020204" pitchFamily="34" charset="0"/>
              <a:ea typeface="Droid Sans Fallback" charset="0"/>
            </a:endParaRPr>
          </a:p>
        </p:txBody>
      </p:sp>
      <p:sp>
        <p:nvSpPr>
          <p:cNvPr id="66565" name="Text Box 1"/>
          <p:cNvSpPr txBox="1">
            <a:spLocks noChangeArrowheads="1"/>
          </p:cNvSpPr>
          <p:nvPr/>
        </p:nvSpPr>
        <p:spPr bwMode="auto">
          <a:xfrm>
            <a:off x="3851275" y="0"/>
            <a:ext cx="29416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en-US" altLang="en-US" b="0">
                <a:latin typeface="Arial" panose="020B0604020202020204" pitchFamily="34" charset="0"/>
                <a:cs typeface="DejaVu Sans" charset="0"/>
              </a:rPr>
              <a:t>03/29/18</a:t>
            </a:r>
          </a:p>
        </p:txBody>
      </p:sp>
      <p:sp>
        <p:nvSpPr>
          <p:cNvPr id="66566" name="Text Box 2"/>
          <p:cNvSpPr txBox="1">
            <a:spLocks noChangeArrowheads="1"/>
          </p:cNvSpPr>
          <p:nvPr/>
        </p:nvSpPr>
        <p:spPr bwMode="auto">
          <a:xfrm>
            <a:off x="928688" y="3962400"/>
            <a:ext cx="48958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en-US" altLang="en-US" b="0">
                <a:latin typeface="Arial" panose="020B0604020202020204" pitchFamily="34" charset="0"/>
                <a:cs typeface="DejaVu Sans" charset="0"/>
              </a:rPr>
              <a:t>A.P.Nagaytsev, SPIN-2010, October 1, Juelich </a:t>
            </a:r>
          </a:p>
        </p:txBody>
      </p:sp>
      <p:sp>
        <p:nvSpPr>
          <p:cNvPr id="66567" name="Text Box 3"/>
          <p:cNvSpPr txBox="1">
            <a:spLocks noChangeArrowheads="1"/>
          </p:cNvSpPr>
          <p:nvPr/>
        </p:nvSpPr>
        <p:spPr bwMode="auto">
          <a:xfrm>
            <a:off x="3851275" y="9428163"/>
            <a:ext cx="29416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BF22995F-CF3E-4BB5-9FBB-BC66C5841AAF}" type="slidenum">
              <a:rPr lang="en-GB" altLang="en-US" b="0">
                <a:latin typeface="Arial" panose="020B0604020202020204" pitchFamily="34" charset="0"/>
                <a:cs typeface="DejaVu Sans" charset="0"/>
              </a:rPr>
              <a:pPr algn="r" eaLnBrk="1" hangingPunct="1">
                <a:spcBef>
                  <a:spcPct val="0"/>
                </a:spcBef>
                <a:buClrTx/>
                <a:buFontTx/>
                <a:buNone/>
              </a:pPr>
              <a:t>36</a:t>
            </a:fld>
            <a:endParaRPr lang="en-GB" altLang="en-US" b="0">
              <a:latin typeface="Arial" panose="020B0604020202020204" pitchFamily="34" charset="0"/>
              <a:cs typeface="DejaVu Sans" charset="0"/>
            </a:endParaRPr>
          </a:p>
        </p:txBody>
      </p:sp>
      <p:sp>
        <p:nvSpPr>
          <p:cNvPr id="66568" name="Text Box 4"/>
          <p:cNvSpPr txBox="1">
            <a:spLocks noChangeArrowheads="1"/>
          </p:cNvSpPr>
          <p:nvPr/>
        </p:nvSpPr>
        <p:spPr bwMode="auto">
          <a:xfrm>
            <a:off x="3851275" y="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en-US" altLang="en-US">
                <a:latin typeface="Arial" panose="020B0604020202020204" pitchFamily="34" charset="0"/>
              </a:rPr>
              <a:t>03/29/18</a:t>
            </a:r>
          </a:p>
        </p:txBody>
      </p:sp>
      <p:sp>
        <p:nvSpPr>
          <p:cNvPr id="66569" name="Text Box 5"/>
          <p:cNvSpPr txBox="1">
            <a:spLocks noChangeArrowheads="1"/>
          </p:cNvSpPr>
          <p:nvPr/>
        </p:nvSpPr>
        <p:spPr bwMode="auto">
          <a:xfrm>
            <a:off x="928688" y="3962400"/>
            <a:ext cx="4897437"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en-US" altLang="en-US">
                <a:latin typeface="Arial" panose="020B0604020202020204" pitchFamily="34" charset="0"/>
              </a:rPr>
              <a:t>A.P.Nagaytsev, SPIN-2010, October 1, Juelich </a:t>
            </a:r>
          </a:p>
        </p:txBody>
      </p:sp>
      <p:sp>
        <p:nvSpPr>
          <p:cNvPr id="66570" name="Text Box 6"/>
          <p:cNvSpPr txBox="1">
            <a:spLocks noChangeArrowheads="1"/>
          </p:cNvSpPr>
          <p:nvPr/>
        </p:nvSpPr>
        <p:spPr bwMode="auto">
          <a:xfrm>
            <a:off x="3851275" y="9428163"/>
            <a:ext cx="2943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D2C9A469-F01B-4FAC-B5DB-C3374485CD46}" type="slidenum">
              <a:rPr lang="en-GB" altLang="en-US">
                <a:latin typeface="Arial" panose="020B0604020202020204" pitchFamily="34" charset="0"/>
              </a:rPr>
              <a:pPr algn="r" eaLnBrk="1" hangingPunct="1">
                <a:spcBef>
                  <a:spcPct val="0"/>
                </a:spcBef>
                <a:buClrTx/>
                <a:buFontTx/>
                <a:buNone/>
              </a:pPr>
              <a:t>36</a:t>
            </a:fld>
            <a:endParaRPr lang="en-GB" altLang="en-US">
              <a:latin typeface="Arial" panose="020B0604020202020204" pitchFamily="34" charset="0"/>
            </a:endParaRPr>
          </a:p>
        </p:txBody>
      </p:sp>
      <p:sp>
        <p:nvSpPr>
          <p:cNvPr id="66571" name="Text Box 7"/>
          <p:cNvSpPr txBox="1">
            <a:spLocks noChangeArrowheads="1"/>
          </p:cNvSpPr>
          <p:nvPr/>
        </p:nvSpPr>
        <p:spPr bwMode="auto">
          <a:xfrm>
            <a:off x="3851275" y="942816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67AD446F-AB01-4C1D-8740-D4C304921064}" type="slidenum">
              <a:rPr lang="en-GB" altLang="en-US">
                <a:latin typeface="Arial" panose="020B0604020202020204" pitchFamily="34" charset="0"/>
              </a:rPr>
              <a:pPr algn="r" eaLnBrk="1" hangingPunct="1">
                <a:spcBef>
                  <a:spcPct val="0"/>
                </a:spcBef>
                <a:buClrTx/>
                <a:buFontTx/>
                <a:buNone/>
              </a:pPr>
              <a:t>36</a:t>
            </a:fld>
            <a:endParaRPr lang="en-GB" altLang="en-US">
              <a:latin typeface="Arial" panose="020B0604020202020204" pitchFamily="34" charset="0"/>
            </a:endParaRPr>
          </a:p>
        </p:txBody>
      </p:sp>
      <p:sp>
        <p:nvSpPr>
          <p:cNvPr id="66572" name="Text Box 8"/>
          <p:cNvSpPr txBox="1">
            <a:spLocks noChangeArrowheads="1"/>
          </p:cNvSpPr>
          <p:nvPr/>
        </p:nvSpPr>
        <p:spPr bwMode="auto">
          <a:xfrm>
            <a:off x="928688" y="3962400"/>
            <a:ext cx="48990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en-US" altLang="en-US">
                <a:latin typeface="Arial" panose="020B0604020202020204" pitchFamily="34" charset="0"/>
              </a:rPr>
              <a:t>A.P.Nagaytsev, SPIN-2010, October 1, Juelich </a:t>
            </a:r>
          </a:p>
        </p:txBody>
      </p:sp>
      <p:sp>
        <p:nvSpPr>
          <p:cNvPr id="66573" name="Text Box 9"/>
          <p:cNvSpPr txBox="1">
            <a:spLocks noChangeArrowheads="1"/>
          </p:cNvSpPr>
          <p:nvPr/>
        </p:nvSpPr>
        <p:spPr bwMode="auto">
          <a:xfrm>
            <a:off x="3851275" y="942816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EC52EA1D-D66D-4FD5-81A0-AF17BAC25636}" type="slidenum">
              <a:rPr lang="en-GB" altLang="en-US">
                <a:latin typeface="Arial" panose="020B0604020202020204" pitchFamily="34" charset="0"/>
              </a:rPr>
              <a:pPr algn="r" eaLnBrk="1" hangingPunct="1">
                <a:spcBef>
                  <a:spcPct val="0"/>
                </a:spcBef>
                <a:buClrTx/>
                <a:buFontTx/>
                <a:buNone/>
              </a:pPr>
              <a:t>36</a:t>
            </a:fld>
            <a:endParaRPr lang="en-GB" altLang="en-US">
              <a:latin typeface="Arial" panose="020B0604020202020204" pitchFamily="34" charset="0"/>
            </a:endParaRPr>
          </a:p>
        </p:txBody>
      </p:sp>
      <p:sp>
        <p:nvSpPr>
          <p:cNvPr id="66574" name="Text Box 10"/>
          <p:cNvSpPr txBox="1">
            <a:spLocks noChangeArrowheads="1"/>
          </p:cNvSpPr>
          <p:nvPr/>
        </p:nvSpPr>
        <p:spPr bwMode="auto">
          <a:xfrm>
            <a:off x="3851275" y="942816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94D7B13D-B843-484C-845B-374CA3FB7DCD}" type="slidenum">
              <a:rPr lang="en-GB" altLang="en-US">
                <a:latin typeface="Arial" panose="020B0604020202020204" pitchFamily="34" charset="0"/>
              </a:rPr>
              <a:pPr algn="r" eaLnBrk="1" hangingPunct="1">
                <a:spcBef>
                  <a:spcPct val="0"/>
                </a:spcBef>
                <a:buClrTx/>
                <a:buFontTx/>
                <a:buNone/>
              </a:pPr>
              <a:t>36</a:t>
            </a:fld>
            <a:endParaRPr lang="en-GB" altLang="en-US">
              <a:latin typeface="Arial" panose="020B0604020202020204" pitchFamily="34" charset="0"/>
            </a:endParaRPr>
          </a:p>
        </p:txBody>
      </p:sp>
      <p:sp>
        <p:nvSpPr>
          <p:cNvPr id="66575" name="Rectangle 11"/>
          <p:cNvSpPr>
            <a:spLocks noGrp="1" noRot="1" noChangeAspect="1" noChangeArrowheads="1" noTextEdit="1"/>
          </p:cNvSpPr>
          <p:nvPr>
            <p:ph type="sldImg"/>
          </p:nvPr>
        </p:nvSpPr>
        <p:spPr>
          <a:xfrm>
            <a:off x="919163" y="746125"/>
            <a:ext cx="4959350" cy="3719513"/>
          </a:xfrm>
          <a:solidFill>
            <a:srgbClr val="FFFFFF"/>
          </a:solidFill>
          <a:ln/>
        </p:spPr>
      </p:sp>
      <p:sp>
        <p:nvSpPr>
          <p:cNvPr id="66576" name="Text Box 12"/>
          <p:cNvSpPr txBox="1">
            <a:spLocks noChangeArrowheads="1"/>
          </p:cNvSpPr>
          <p:nvPr/>
        </p:nvSpPr>
        <p:spPr bwMode="auto">
          <a:xfrm>
            <a:off x="679450" y="4716463"/>
            <a:ext cx="5438775" cy="4464050"/>
          </a:xfrm>
          <a:prstGeom prst="rect">
            <a:avLst/>
          </a:prstGeom>
          <a:solidFill>
            <a:srgbClr val="FFFFFF"/>
          </a:solidFill>
          <a:ln w="9360" cap="sq">
            <a:solidFill>
              <a:srgbClr val="000000"/>
            </a:solidFill>
            <a:miter lim="800000"/>
            <a:headEnd/>
            <a:tailEnd/>
          </a:ln>
        </p:spPr>
        <p:txBody>
          <a:bodyPr wrap="none" anchor="ctr"/>
          <a:lstStyle/>
          <a:p>
            <a:endParaRPr lang="ru-RU" altLang="en-US"/>
          </a:p>
        </p:txBody>
      </p:sp>
    </p:spTree>
    <p:extLst>
      <p:ext uri="{BB962C8B-B14F-4D97-AF65-F5344CB8AC3E}">
        <p14:creationId xmlns:p14="http://schemas.microsoft.com/office/powerpoint/2010/main" val="559570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ED5BEC5-971B-3542-AEDA-83CA63364064}" type="slidenum">
              <a:rPr lang="en-US" smtClean="0">
                <a:solidFill>
                  <a:srgbClr val="000000"/>
                </a:solidFill>
              </a:rPr>
              <a:pPr/>
              <a:t>42</a:t>
            </a:fld>
            <a:endParaRPr lang="en-US">
              <a:solidFill>
                <a:srgbClr val="000000"/>
              </a:solidFill>
            </a:endParaRPr>
          </a:p>
        </p:txBody>
      </p:sp>
    </p:spTree>
    <p:extLst>
      <p:ext uri="{BB962C8B-B14F-4D97-AF65-F5344CB8AC3E}">
        <p14:creationId xmlns:p14="http://schemas.microsoft.com/office/powerpoint/2010/main" val="3367162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a:xfrm>
            <a:off x="3884613" y="8685213"/>
            <a:ext cx="2971800" cy="457200"/>
          </a:xfrm>
          <a:prstGeom prst="rect">
            <a:avLst/>
          </a:prstGeom>
        </p:spPr>
        <p:txBody>
          <a:bodyPr/>
          <a:lstStyle/>
          <a:p>
            <a:fld id="{B8A9547E-F831-42B6-BEFB-DAE1D77E4873}" type="slidenum">
              <a:rPr lang="ru-RU" smtClean="0">
                <a:solidFill>
                  <a:srgbClr val="000000"/>
                </a:solidFill>
              </a:rPr>
              <a:pPr/>
              <a:t>4</a:t>
            </a:fld>
            <a:endParaRPr lang="ru-RU">
              <a:solidFill>
                <a:srgbClr val="000000"/>
              </a:solidFill>
            </a:endParaRPr>
          </a:p>
        </p:txBody>
      </p:sp>
    </p:spTree>
    <p:extLst>
      <p:ext uri="{BB962C8B-B14F-4D97-AF65-F5344CB8AC3E}">
        <p14:creationId xmlns:p14="http://schemas.microsoft.com/office/powerpoint/2010/main" val="897682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ED5BEC5-971B-3542-AEDA-83CA63364064}" type="slidenum">
              <a:rPr lang="en-US" smtClean="0">
                <a:solidFill>
                  <a:srgbClr val="000000"/>
                </a:solidFill>
              </a:rPr>
              <a:pPr/>
              <a:t>43</a:t>
            </a:fld>
            <a:endParaRPr lang="en-US">
              <a:solidFill>
                <a:srgbClr val="000000"/>
              </a:solidFill>
            </a:endParaRPr>
          </a:p>
        </p:txBody>
      </p:sp>
    </p:spTree>
    <p:extLst>
      <p:ext uri="{BB962C8B-B14F-4D97-AF65-F5344CB8AC3E}">
        <p14:creationId xmlns:p14="http://schemas.microsoft.com/office/powerpoint/2010/main" val="1900677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14"/>
          <p:cNvSpPr>
            <a:spLocks noGrp="1" noChangeArrowheads="1"/>
          </p:cNvSpPr>
          <p:nvPr>
            <p:ph type="dt" sz="quarter"/>
          </p:nvPr>
        </p:nvSpPr>
        <p:spPr>
          <a:xfrm>
            <a:off x="3884613" y="0"/>
            <a:ext cx="2971800" cy="458788"/>
          </a:xfrm>
          <a:prstGeom prst="rect">
            <a:avLst/>
          </a:prstGeom>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eaLnBrk="1" hangingPunct="1">
              <a:spcBef>
                <a:spcPct val="0"/>
              </a:spcBef>
            </a:pPr>
            <a:r>
              <a:rPr lang="en-US" altLang="en-US" smtClean="0">
                <a:latin typeface="Arial" panose="020B0604020202020204" pitchFamily="34" charset="0"/>
              </a:rPr>
              <a:t>10/24/17</a:t>
            </a:r>
          </a:p>
        </p:txBody>
      </p:sp>
      <p:sp>
        <p:nvSpPr>
          <p:cNvPr id="37891" name="Rectangle 17"/>
          <p:cNvSpPr>
            <a:spLocks noGrp="1" noChangeArrowheads="1"/>
          </p:cNvSpPr>
          <p:nvPr>
            <p:ph type="ftr" sz="quarter"/>
          </p:nvPr>
        </p:nvSpPr>
        <p:spPr>
          <a:xfrm>
            <a:off x="0" y="8685213"/>
            <a:ext cx="2971800" cy="458787"/>
          </a:xfrm>
          <a:prstGeom prst="rect">
            <a:avLst/>
          </a:prstGeom>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1pPr>
            <a:lvl2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2pPr>
            <a:lvl3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3pPr>
            <a:lvl4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4pPr>
            <a:lvl5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9pPr>
          </a:lstStyle>
          <a:p>
            <a:pPr eaLnBrk="1" hangingPunct="1">
              <a:spcBef>
                <a:spcPct val="0"/>
              </a:spcBef>
            </a:pPr>
            <a:r>
              <a:rPr lang="en-US" altLang="en-US" smtClean="0">
                <a:latin typeface="Arial" panose="020B0604020202020204" pitchFamily="34" charset="0"/>
              </a:rPr>
              <a:t>A.P.Nagaytsev, SPIN-2010, October 1, Juelich </a:t>
            </a:r>
          </a:p>
        </p:txBody>
      </p:sp>
      <p:sp>
        <p:nvSpPr>
          <p:cNvPr id="37892" name="Rectangle 18"/>
          <p:cNvSpPr>
            <a:spLocks noGrp="1" noChangeArrowheads="1"/>
          </p:cNvSpPr>
          <p:nvPr>
            <p:ph type="sldNum" sz="quarter"/>
          </p:nvPr>
        </p:nvSpPr>
        <p:spPr>
          <a:xfrm>
            <a:off x="3884613" y="8685213"/>
            <a:ext cx="2971800" cy="458787"/>
          </a:xfrm>
          <a:prstGeom prst="rect">
            <a:avLst/>
          </a:prstGeom>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eaLnBrk="1" hangingPunct="1">
              <a:spcBef>
                <a:spcPct val="0"/>
              </a:spcBef>
            </a:pPr>
            <a:fld id="{DEFCB5BE-0670-4BEE-B7FE-4D6B470CEC3E}" type="slidenum">
              <a:rPr lang="en-GB" altLang="en-US">
                <a:latin typeface="Arial" panose="020B0604020202020204" pitchFamily="34" charset="0"/>
              </a:rPr>
              <a:pPr eaLnBrk="1" hangingPunct="1">
                <a:spcBef>
                  <a:spcPct val="0"/>
                </a:spcBef>
              </a:pPr>
              <a:t>45</a:t>
            </a:fld>
            <a:endParaRPr lang="en-GB" altLang="en-US">
              <a:latin typeface="Arial" panose="020B0604020202020204" pitchFamily="34" charset="0"/>
            </a:endParaRPr>
          </a:p>
        </p:txBody>
      </p:sp>
      <p:sp>
        <p:nvSpPr>
          <p:cNvPr id="37893" name="Text Box 1"/>
          <p:cNvSpPr txBox="1">
            <a:spLocks noChangeArrowheads="1"/>
          </p:cNvSpPr>
          <p:nvPr/>
        </p:nvSpPr>
        <p:spPr bwMode="auto">
          <a:xfrm>
            <a:off x="3851275" y="0"/>
            <a:ext cx="29337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defTabSz="914400" eaLnBrk="1" fontAlgn="auto" hangingPunct="1">
              <a:lnSpc>
                <a:spcPct val="100000"/>
              </a:lnSpc>
              <a:spcBef>
                <a:spcPct val="0"/>
              </a:spcBef>
              <a:spcAft>
                <a:spcPts val="0"/>
              </a:spcAft>
              <a:buClrTx/>
              <a:buSzTx/>
              <a:buFontTx/>
              <a:buNone/>
            </a:pPr>
            <a:r>
              <a:rPr lang="en-US" altLang="en-US">
                <a:latin typeface="Arial" panose="020B0604020202020204" pitchFamily="34" charset="0"/>
                <a:cs typeface="DejaVu Sans" charset="0"/>
              </a:rPr>
              <a:t>10/24/17</a:t>
            </a:r>
          </a:p>
        </p:txBody>
      </p:sp>
      <p:sp>
        <p:nvSpPr>
          <p:cNvPr id="37894" name="Text Box 2"/>
          <p:cNvSpPr txBox="1">
            <a:spLocks noChangeArrowheads="1"/>
          </p:cNvSpPr>
          <p:nvPr/>
        </p:nvSpPr>
        <p:spPr bwMode="auto">
          <a:xfrm>
            <a:off x="928688" y="3962400"/>
            <a:ext cx="4887912"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defTabSz="914400" eaLnBrk="1" fontAlgn="auto" hangingPunct="1">
              <a:lnSpc>
                <a:spcPct val="100000"/>
              </a:lnSpc>
              <a:spcBef>
                <a:spcPct val="0"/>
              </a:spcBef>
              <a:spcAft>
                <a:spcPts val="0"/>
              </a:spcAft>
              <a:buClrTx/>
              <a:buSzTx/>
              <a:buFontTx/>
              <a:buNone/>
            </a:pPr>
            <a:r>
              <a:rPr lang="en-US" altLang="en-US">
                <a:latin typeface="Arial" panose="020B0604020202020204" pitchFamily="34" charset="0"/>
                <a:cs typeface="DejaVu Sans" charset="0"/>
              </a:rPr>
              <a:t>A.P.Nagaytsev, SPIN-2010, October 1, Juelich </a:t>
            </a:r>
          </a:p>
        </p:txBody>
      </p:sp>
      <p:sp>
        <p:nvSpPr>
          <p:cNvPr id="37895" name="Text Box 3"/>
          <p:cNvSpPr txBox="1">
            <a:spLocks noChangeArrowheads="1"/>
          </p:cNvSpPr>
          <p:nvPr/>
        </p:nvSpPr>
        <p:spPr bwMode="auto">
          <a:xfrm>
            <a:off x="3851275" y="9428163"/>
            <a:ext cx="2933700" cy="484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defTabSz="914400" eaLnBrk="1" fontAlgn="auto" hangingPunct="1">
              <a:lnSpc>
                <a:spcPct val="100000"/>
              </a:lnSpc>
              <a:spcBef>
                <a:spcPct val="0"/>
              </a:spcBef>
              <a:spcAft>
                <a:spcPts val="0"/>
              </a:spcAft>
              <a:buClrTx/>
              <a:buSzTx/>
              <a:buFontTx/>
              <a:buNone/>
            </a:pPr>
            <a:fld id="{4B69C3CA-57EC-4F8C-B95F-460C57747BC9}" type="slidenum">
              <a:rPr lang="en-GB" altLang="en-US">
                <a:latin typeface="Arial" panose="020B0604020202020204" pitchFamily="34" charset="0"/>
                <a:cs typeface="DejaVu Sans" charset="0"/>
              </a:rPr>
              <a:pPr algn="r" defTabSz="914400" eaLnBrk="1" fontAlgn="auto" hangingPunct="1">
                <a:lnSpc>
                  <a:spcPct val="100000"/>
                </a:lnSpc>
                <a:spcBef>
                  <a:spcPct val="0"/>
                </a:spcBef>
                <a:spcAft>
                  <a:spcPts val="0"/>
                </a:spcAft>
                <a:buClrTx/>
                <a:buSzTx/>
                <a:buFontTx/>
                <a:buNone/>
              </a:pPr>
              <a:t>45</a:t>
            </a:fld>
            <a:endParaRPr lang="en-GB" altLang="en-US">
              <a:latin typeface="Arial" panose="020B0604020202020204" pitchFamily="34" charset="0"/>
              <a:cs typeface="DejaVu Sans" charset="0"/>
            </a:endParaRPr>
          </a:p>
        </p:txBody>
      </p:sp>
      <p:sp>
        <p:nvSpPr>
          <p:cNvPr id="37896" name="Text Box 4"/>
          <p:cNvSpPr txBox="1">
            <a:spLocks noChangeArrowheads="1"/>
          </p:cNvSpPr>
          <p:nvPr/>
        </p:nvSpPr>
        <p:spPr bwMode="auto">
          <a:xfrm>
            <a:off x="3851275" y="0"/>
            <a:ext cx="2935288"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defTabSz="914400" eaLnBrk="1" fontAlgn="auto" hangingPunct="1">
              <a:lnSpc>
                <a:spcPct val="100000"/>
              </a:lnSpc>
              <a:spcBef>
                <a:spcPct val="0"/>
              </a:spcBef>
              <a:spcAft>
                <a:spcPts val="0"/>
              </a:spcAft>
              <a:buClrTx/>
              <a:buSzTx/>
              <a:buFontTx/>
              <a:buNone/>
            </a:pPr>
            <a:r>
              <a:rPr lang="en-US" altLang="en-US">
                <a:latin typeface="Arial" panose="020B0604020202020204" pitchFamily="34" charset="0"/>
              </a:rPr>
              <a:t>10/24/17</a:t>
            </a:r>
          </a:p>
        </p:txBody>
      </p:sp>
      <p:sp>
        <p:nvSpPr>
          <p:cNvPr id="37897" name="Text Box 5"/>
          <p:cNvSpPr txBox="1">
            <a:spLocks noChangeArrowheads="1"/>
          </p:cNvSpPr>
          <p:nvPr/>
        </p:nvSpPr>
        <p:spPr bwMode="auto">
          <a:xfrm>
            <a:off x="928688" y="3962400"/>
            <a:ext cx="4889500"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defTabSz="914400" eaLnBrk="1" fontAlgn="auto" hangingPunct="1">
              <a:lnSpc>
                <a:spcPct val="100000"/>
              </a:lnSpc>
              <a:spcBef>
                <a:spcPct val="0"/>
              </a:spcBef>
              <a:spcAft>
                <a:spcPts val="0"/>
              </a:spcAft>
              <a:buClrTx/>
              <a:buSzTx/>
              <a:buFontTx/>
              <a:buNone/>
            </a:pPr>
            <a:r>
              <a:rPr lang="en-US" altLang="en-US">
                <a:latin typeface="Arial" panose="020B0604020202020204" pitchFamily="34" charset="0"/>
              </a:rPr>
              <a:t>A.P.Nagaytsev, SPIN-2010, October 1, Juelich </a:t>
            </a:r>
          </a:p>
        </p:txBody>
      </p:sp>
      <p:sp>
        <p:nvSpPr>
          <p:cNvPr id="37898" name="Text Box 6"/>
          <p:cNvSpPr txBox="1">
            <a:spLocks noChangeArrowheads="1"/>
          </p:cNvSpPr>
          <p:nvPr/>
        </p:nvSpPr>
        <p:spPr bwMode="auto">
          <a:xfrm>
            <a:off x="3851275" y="9428163"/>
            <a:ext cx="2935288"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defTabSz="914400" eaLnBrk="1" fontAlgn="auto" hangingPunct="1">
              <a:lnSpc>
                <a:spcPct val="100000"/>
              </a:lnSpc>
              <a:spcBef>
                <a:spcPct val="0"/>
              </a:spcBef>
              <a:spcAft>
                <a:spcPts val="0"/>
              </a:spcAft>
              <a:buClrTx/>
              <a:buSzTx/>
              <a:buFontTx/>
              <a:buNone/>
            </a:pPr>
            <a:fld id="{414A50BC-02A5-4451-A6FF-336BF84CBE6A}" type="slidenum">
              <a:rPr lang="en-GB" altLang="en-US">
                <a:latin typeface="Arial" panose="020B0604020202020204" pitchFamily="34" charset="0"/>
              </a:rPr>
              <a:pPr algn="r" defTabSz="914400" eaLnBrk="1" fontAlgn="auto" hangingPunct="1">
                <a:lnSpc>
                  <a:spcPct val="100000"/>
                </a:lnSpc>
                <a:spcBef>
                  <a:spcPct val="0"/>
                </a:spcBef>
                <a:spcAft>
                  <a:spcPts val="0"/>
                </a:spcAft>
                <a:buClrTx/>
                <a:buSzTx/>
                <a:buFontTx/>
                <a:buNone/>
              </a:pPr>
              <a:t>45</a:t>
            </a:fld>
            <a:endParaRPr lang="en-GB" altLang="en-US">
              <a:latin typeface="Arial" panose="020B0604020202020204" pitchFamily="34" charset="0"/>
            </a:endParaRPr>
          </a:p>
        </p:txBody>
      </p:sp>
      <p:sp>
        <p:nvSpPr>
          <p:cNvPr id="37899" name="Text Box 7"/>
          <p:cNvSpPr txBox="1">
            <a:spLocks noChangeArrowheads="1"/>
          </p:cNvSpPr>
          <p:nvPr/>
        </p:nvSpPr>
        <p:spPr bwMode="auto">
          <a:xfrm>
            <a:off x="3851275" y="0"/>
            <a:ext cx="2936875"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defTabSz="914400" eaLnBrk="1" fontAlgn="auto" hangingPunct="1">
              <a:lnSpc>
                <a:spcPct val="100000"/>
              </a:lnSpc>
              <a:spcBef>
                <a:spcPct val="0"/>
              </a:spcBef>
              <a:spcAft>
                <a:spcPts val="0"/>
              </a:spcAft>
              <a:buClrTx/>
              <a:buSzTx/>
              <a:buFontTx/>
              <a:buNone/>
            </a:pPr>
            <a:r>
              <a:rPr lang="en-US" altLang="en-US">
                <a:latin typeface="Arial" panose="020B0604020202020204" pitchFamily="34" charset="0"/>
              </a:rPr>
              <a:t>10/24/17</a:t>
            </a:r>
          </a:p>
        </p:txBody>
      </p:sp>
      <p:sp>
        <p:nvSpPr>
          <p:cNvPr id="37900" name="Text Box 8"/>
          <p:cNvSpPr txBox="1">
            <a:spLocks noChangeArrowheads="1"/>
          </p:cNvSpPr>
          <p:nvPr/>
        </p:nvSpPr>
        <p:spPr bwMode="auto">
          <a:xfrm>
            <a:off x="928688" y="3962400"/>
            <a:ext cx="4891087"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defTabSz="914400" eaLnBrk="1" fontAlgn="auto" hangingPunct="1">
              <a:lnSpc>
                <a:spcPct val="100000"/>
              </a:lnSpc>
              <a:spcBef>
                <a:spcPct val="0"/>
              </a:spcBef>
              <a:spcAft>
                <a:spcPts val="0"/>
              </a:spcAft>
              <a:buClrTx/>
              <a:buSzTx/>
              <a:buFontTx/>
              <a:buNone/>
            </a:pPr>
            <a:r>
              <a:rPr lang="en-US" altLang="en-US">
                <a:latin typeface="Arial" panose="020B0604020202020204" pitchFamily="34" charset="0"/>
              </a:rPr>
              <a:t>A.P.Nagaytsev, SPIN-2010, October 1, Juelich </a:t>
            </a:r>
          </a:p>
        </p:txBody>
      </p:sp>
      <p:sp>
        <p:nvSpPr>
          <p:cNvPr id="37901" name="Text Box 9"/>
          <p:cNvSpPr txBox="1">
            <a:spLocks noChangeArrowheads="1"/>
          </p:cNvSpPr>
          <p:nvPr/>
        </p:nvSpPr>
        <p:spPr bwMode="auto">
          <a:xfrm>
            <a:off x="3851275" y="9428163"/>
            <a:ext cx="2936875"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defTabSz="914400" eaLnBrk="1" fontAlgn="auto" hangingPunct="1">
              <a:lnSpc>
                <a:spcPct val="100000"/>
              </a:lnSpc>
              <a:spcBef>
                <a:spcPct val="0"/>
              </a:spcBef>
              <a:spcAft>
                <a:spcPts val="0"/>
              </a:spcAft>
              <a:buClrTx/>
              <a:buSzTx/>
              <a:buFontTx/>
              <a:buNone/>
            </a:pPr>
            <a:fld id="{6305C978-D47A-43FC-8567-0E320554E5A4}" type="slidenum">
              <a:rPr lang="en-GB" altLang="en-US">
                <a:latin typeface="Arial" panose="020B0604020202020204" pitchFamily="34" charset="0"/>
              </a:rPr>
              <a:pPr algn="r" defTabSz="914400" eaLnBrk="1" fontAlgn="auto" hangingPunct="1">
                <a:lnSpc>
                  <a:spcPct val="100000"/>
                </a:lnSpc>
                <a:spcBef>
                  <a:spcPct val="0"/>
                </a:spcBef>
                <a:spcAft>
                  <a:spcPts val="0"/>
                </a:spcAft>
                <a:buClrTx/>
                <a:buSzTx/>
                <a:buFontTx/>
                <a:buNone/>
              </a:pPr>
              <a:t>45</a:t>
            </a:fld>
            <a:endParaRPr lang="en-GB" altLang="en-US">
              <a:latin typeface="Arial" panose="020B0604020202020204" pitchFamily="34" charset="0"/>
            </a:endParaRPr>
          </a:p>
        </p:txBody>
      </p:sp>
      <p:sp>
        <p:nvSpPr>
          <p:cNvPr id="37902" name="Text Box 10"/>
          <p:cNvSpPr txBox="1">
            <a:spLocks noChangeArrowheads="1"/>
          </p:cNvSpPr>
          <p:nvPr/>
        </p:nvSpPr>
        <p:spPr bwMode="auto">
          <a:xfrm>
            <a:off x="3851275" y="0"/>
            <a:ext cx="2938463"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defTabSz="914400" eaLnBrk="1" fontAlgn="auto" hangingPunct="1">
              <a:lnSpc>
                <a:spcPct val="100000"/>
              </a:lnSpc>
              <a:spcBef>
                <a:spcPct val="0"/>
              </a:spcBef>
              <a:spcAft>
                <a:spcPts val="0"/>
              </a:spcAft>
              <a:buClrTx/>
              <a:buSzTx/>
              <a:buFontTx/>
              <a:buNone/>
            </a:pPr>
            <a:r>
              <a:rPr lang="en-US" altLang="en-US">
                <a:latin typeface="Arial" panose="020B0604020202020204" pitchFamily="34" charset="0"/>
              </a:rPr>
              <a:t>10/24/17</a:t>
            </a:r>
          </a:p>
        </p:txBody>
      </p:sp>
      <p:sp>
        <p:nvSpPr>
          <p:cNvPr id="37903" name="Text Box 11"/>
          <p:cNvSpPr txBox="1">
            <a:spLocks noChangeArrowheads="1"/>
          </p:cNvSpPr>
          <p:nvPr/>
        </p:nvSpPr>
        <p:spPr bwMode="auto">
          <a:xfrm>
            <a:off x="928688" y="3962400"/>
            <a:ext cx="4892675"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defTabSz="914400" eaLnBrk="1" fontAlgn="auto" hangingPunct="1">
              <a:lnSpc>
                <a:spcPct val="100000"/>
              </a:lnSpc>
              <a:spcBef>
                <a:spcPct val="0"/>
              </a:spcBef>
              <a:spcAft>
                <a:spcPts val="0"/>
              </a:spcAft>
              <a:buClrTx/>
              <a:buSzTx/>
              <a:buFontTx/>
              <a:buNone/>
            </a:pPr>
            <a:r>
              <a:rPr lang="en-US" altLang="en-US">
                <a:latin typeface="Arial" panose="020B0604020202020204" pitchFamily="34" charset="0"/>
              </a:rPr>
              <a:t>A.P.Nagaytsev, SPIN-2010, October 1, Juelich </a:t>
            </a:r>
          </a:p>
        </p:txBody>
      </p:sp>
      <p:sp>
        <p:nvSpPr>
          <p:cNvPr id="37904" name="Text Box 12"/>
          <p:cNvSpPr txBox="1">
            <a:spLocks noChangeArrowheads="1"/>
          </p:cNvSpPr>
          <p:nvPr/>
        </p:nvSpPr>
        <p:spPr bwMode="auto">
          <a:xfrm>
            <a:off x="3851275" y="9428163"/>
            <a:ext cx="2938463"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defTabSz="914400" eaLnBrk="1" fontAlgn="auto" hangingPunct="1">
              <a:lnSpc>
                <a:spcPct val="100000"/>
              </a:lnSpc>
              <a:spcBef>
                <a:spcPct val="0"/>
              </a:spcBef>
              <a:spcAft>
                <a:spcPts val="0"/>
              </a:spcAft>
              <a:buClrTx/>
              <a:buSzTx/>
              <a:buFontTx/>
              <a:buNone/>
            </a:pPr>
            <a:fld id="{9A581823-3A04-413C-91C2-8508D2F0F5AF}" type="slidenum">
              <a:rPr lang="en-GB" altLang="en-US">
                <a:latin typeface="Arial" panose="020B0604020202020204" pitchFamily="34" charset="0"/>
              </a:rPr>
              <a:pPr algn="r" defTabSz="914400" eaLnBrk="1" fontAlgn="auto" hangingPunct="1">
                <a:lnSpc>
                  <a:spcPct val="100000"/>
                </a:lnSpc>
                <a:spcBef>
                  <a:spcPct val="0"/>
                </a:spcBef>
                <a:spcAft>
                  <a:spcPts val="0"/>
                </a:spcAft>
                <a:buClrTx/>
                <a:buSzTx/>
                <a:buFontTx/>
                <a:buNone/>
              </a:pPr>
              <a:t>45</a:t>
            </a:fld>
            <a:endParaRPr lang="en-GB" altLang="en-US">
              <a:latin typeface="Arial" panose="020B0604020202020204" pitchFamily="34" charset="0"/>
            </a:endParaRPr>
          </a:p>
        </p:txBody>
      </p:sp>
      <p:sp>
        <p:nvSpPr>
          <p:cNvPr id="37905" name="Text Box 13"/>
          <p:cNvSpPr txBox="1">
            <a:spLocks noChangeArrowheads="1"/>
          </p:cNvSpPr>
          <p:nvPr/>
        </p:nvSpPr>
        <p:spPr bwMode="auto">
          <a:xfrm>
            <a:off x="3851275" y="0"/>
            <a:ext cx="2940050"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defTabSz="914400" eaLnBrk="1" fontAlgn="auto" hangingPunct="1">
              <a:lnSpc>
                <a:spcPct val="100000"/>
              </a:lnSpc>
              <a:spcBef>
                <a:spcPct val="0"/>
              </a:spcBef>
              <a:spcAft>
                <a:spcPts val="0"/>
              </a:spcAft>
              <a:buClrTx/>
              <a:buSzTx/>
              <a:buFontTx/>
              <a:buNone/>
            </a:pPr>
            <a:r>
              <a:rPr lang="en-US" altLang="en-US">
                <a:latin typeface="Arial" panose="020B0604020202020204" pitchFamily="34" charset="0"/>
              </a:rPr>
              <a:t>10/24/17</a:t>
            </a:r>
          </a:p>
        </p:txBody>
      </p:sp>
      <p:sp>
        <p:nvSpPr>
          <p:cNvPr id="37906" name="Text Box 14"/>
          <p:cNvSpPr txBox="1">
            <a:spLocks noChangeArrowheads="1"/>
          </p:cNvSpPr>
          <p:nvPr/>
        </p:nvSpPr>
        <p:spPr bwMode="auto">
          <a:xfrm>
            <a:off x="928688" y="3962400"/>
            <a:ext cx="4894262"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defTabSz="914400" eaLnBrk="1" fontAlgn="auto" hangingPunct="1">
              <a:lnSpc>
                <a:spcPct val="100000"/>
              </a:lnSpc>
              <a:spcBef>
                <a:spcPct val="0"/>
              </a:spcBef>
              <a:spcAft>
                <a:spcPts val="0"/>
              </a:spcAft>
              <a:buClrTx/>
              <a:buSzTx/>
              <a:buFontTx/>
              <a:buNone/>
            </a:pPr>
            <a:r>
              <a:rPr lang="en-US" altLang="en-US">
                <a:latin typeface="Arial" panose="020B0604020202020204" pitchFamily="34" charset="0"/>
              </a:rPr>
              <a:t>A.P.Nagaytsev, SPIN-2010, October 1, Juelich </a:t>
            </a:r>
          </a:p>
        </p:txBody>
      </p:sp>
      <p:sp>
        <p:nvSpPr>
          <p:cNvPr id="37907" name="Text Box 15"/>
          <p:cNvSpPr txBox="1">
            <a:spLocks noChangeArrowheads="1"/>
          </p:cNvSpPr>
          <p:nvPr/>
        </p:nvSpPr>
        <p:spPr bwMode="auto">
          <a:xfrm>
            <a:off x="3851275" y="9428163"/>
            <a:ext cx="2940050"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defTabSz="914400" eaLnBrk="1" fontAlgn="auto" hangingPunct="1">
              <a:lnSpc>
                <a:spcPct val="100000"/>
              </a:lnSpc>
              <a:spcBef>
                <a:spcPct val="0"/>
              </a:spcBef>
              <a:spcAft>
                <a:spcPts val="0"/>
              </a:spcAft>
              <a:buClrTx/>
              <a:buSzTx/>
              <a:buFontTx/>
              <a:buNone/>
            </a:pPr>
            <a:fld id="{82738416-A0BF-4579-958F-221B33DD1543}" type="slidenum">
              <a:rPr lang="en-GB" altLang="en-US">
                <a:latin typeface="Arial" panose="020B0604020202020204" pitchFamily="34" charset="0"/>
              </a:rPr>
              <a:pPr algn="r" defTabSz="914400" eaLnBrk="1" fontAlgn="auto" hangingPunct="1">
                <a:lnSpc>
                  <a:spcPct val="100000"/>
                </a:lnSpc>
                <a:spcBef>
                  <a:spcPct val="0"/>
                </a:spcBef>
                <a:spcAft>
                  <a:spcPts val="0"/>
                </a:spcAft>
                <a:buClrTx/>
                <a:buSzTx/>
                <a:buFontTx/>
                <a:buNone/>
              </a:pPr>
              <a:t>45</a:t>
            </a:fld>
            <a:endParaRPr lang="en-GB" altLang="en-US">
              <a:latin typeface="Arial" panose="020B0604020202020204" pitchFamily="34" charset="0"/>
            </a:endParaRPr>
          </a:p>
        </p:txBody>
      </p:sp>
      <p:sp>
        <p:nvSpPr>
          <p:cNvPr id="37908" name="Text Box 16"/>
          <p:cNvSpPr txBox="1">
            <a:spLocks noChangeArrowheads="1"/>
          </p:cNvSpPr>
          <p:nvPr/>
        </p:nvSpPr>
        <p:spPr bwMode="auto">
          <a:xfrm>
            <a:off x="3851275" y="0"/>
            <a:ext cx="2941638"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defTabSz="914400" eaLnBrk="1" fontAlgn="auto" hangingPunct="1">
              <a:lnSpc>
                <a:spcPct val="100000"/>
              </a:lnSpc>
              <a:spcBef>
                <a:spcPct val="0"/>
              </a:spcBef>
              <a:spcAft>
                <a:spcPts val="0"/>
              </a:spcAft>
              <a:buClrTx/>
              <a:buSzTx/>
              <a:buFontTx/>
              <a:buNone/>
            </a:pPr>
            <a:r>
              <a:rPr lang="en-US" altLang="en-US">
                <a:latin typeface="Arial" panose="020B0604020202020204" pitchFamily="34" charset="0"/>
              </a:rPr>
              <a:t>10/24/17</a:t>
            </a:r>
          </a:p>
        </p:txBody>
      </p:sp>
      <p:sp>
        <p:nvSpPr>
          <p:cNvPr id="37909" name="Text Box 17"/>
          <p:cNvSpPr txBox="1">
            <a:spLocks noChangeArrowheads="1"/>
          </p:cNvSpPr>
          <p:nvPr/>
        </p:nvSpPr>
        <p:spPr bwMode="auto">
          <a:xfrm>
            <a:off x="928688" y="3962400"/>
            <a:ext cx="4895850"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defTabSz="914400" eaLnBrk="1" fontAlgn="auto" hangingPunct="1">
              <a:lnSpc>
                <a:spcPct val="100000"/>
              </a:lnSpc>
              <a:spcBef>
                <a:spcPct val="0"/>
              </a:spcBef>
              <a:spcAft>
                <a:spcPts val="0"/>
              </a:spcAft>
              <a:buClrTx/>
              <a:buSzTx/>
              <a:buFontTx/>
              <a:buNone/>
            </a:pPr>
            <a:r>
              <a:rPr lang="en-US" altLang="en-US">
                <a:latin typeface="Arial" panose="020B0604020202020204" pitchFamily="34" charset="0"/>
              </a:rPr>
              <a:t>A.P.Nagaytsev, SPIN-2010, October 1, Juelich </a:t>
            </a:r>
          </a:p>
        </p:txBody>
      </p:sp>
      <p:sp>
        <p:nvSpPr>
          <p:cNvPr id="37910" name="Text Box 18"/>
          <p:cNvSpPr txBox="1">
            <a:spLocks noChangeArrowheads="1"/>
          </p:cNvSpPr>
          <p:nvPr/>
        </p:nvSpPr>
        <p:spPr bwMode="auto">
          <a:xfrm>
            <a:off x="3851275" y="9428163"/>
            <a:ext cx="2941638"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defTabSz="914400" eaLnBrk="1" fontAlgn="auto" hangingPunct="1">
              <a:lnSpc>
                <a:spcPct val="100000"/>
              </a:lnSpc>
              <a:spcBef>
                <a:spcPct val="0"/>
              </a:spcBef>
              <a:spcAft>
                <a:spcPts val="0"/>
              </a:spcAft>
              <a:buClrTx/>
              <a:buSzTx/>
              <a:buFontTx/>
              <a:buNone/>
            </a:pPr>
            <a:fld id="{0B8DCA77-059B-4786-A67C-FB7783F1DADF}" type="slidenum">
              <a:rPr lang="en-GB" altLang="en-US">
                <a:latin typeface="Arial" panose="020B0604020202020204" pitchFamily="34" charset="0"/>
              </a:rPr>
              <a:pPr algn="r" defTabSz="914400" eaLnBrk="1" fontAlgn="auto" hangingPunct="1">
                <a:lnSpc>
                  <a:spcPct val="100000"/>
                </a:lnSpc>
                <a:spcBef>
                  <a:spcPct val="0"/>
                </a:spcBef>
                <a:spcAft>
                  <a:spcPts val="0"/>
                </a:spcAft>
                <a:buClrTx/>
                <a:buSzTx/>
                <a:buFontTx/>
                <a:buNone/>
              </a:pPr>
              <a:t>45</a:t>
            </a:fld>
            <a:endParaRPr lang="en-GB" altLang="en-US">
              <a:latin typeface="Arial" panose="020B0604020202020204" pitchFamily="34" charset="0"/>
            </a:endParaRPr>
          </a:p>
        </p:txBody>
      </p:sp>
      <p:sp>
        <p:nvSpPr>
          <p:cNvPr id="37911" name="Text Box 19"/>
          <p:cNvSpPr txBox="1">
            <a:spLocks noChangeArrowheads="1"/>
          </p:cNvSpPr>
          <p:nvPr/>
        </p:nvSpPr>
        <p:spPr bwMode="auto">
          <a:xfrm>
            <a:off x="3851275" y="0"/>
            <a:ext cx="2943225"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defTabSz="914400" eaLnBrk="1" fontAlgn="auto" hangingPunct="1">
              <a:lnSpc>
                <a:spcPct val="100000"/>
              </a:lnSpc>
              <a:spcBef>
                <a:spcPct val="0"/>
              </a:spcBef>
              <a:spcAft>
                <a:spcPts val="0"/>
              </a:spcAft>
              <a:buClrTx/>
              <a:buSzTx/>
              <a:buFontTx/>
              <a:buNone/>
            </a:pPr>
            <a:r>
              <a:rPr lang="en-US" altLang="en-US">
                <a:latin typeface="Arial" panose="020B0604020202020204" pitchFamily="34" charset="0"/>
              </a:rPr>
              <a:t>10/24/17</a:t>
            </a:r>
          </a:p>
        </p:txBody>
      </p:sp>
      <p:sp>
        <p:nvSpPr>
          <p:cNvPr id="37912" name="Text Box 20"/>
          <p:cNvSpPr txBox="1">
            <a:spLocks noChangeArrowheads="1"/>
          </p:cNvSpPr>
          <p:nvPr/>
        </p:nvSpPr>
        <p:spPr bwMode="auto">
          <a:xfrm>
            <a:off x="928688" y="3962400"/>
            <a:ext cx="4897437"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defTabSz="914400" eaLnBrk="1" fontAlgn="auto" hangingPunct="1">
              <a:lnSpc>
                <a:spcPct val="100000"/>
              </a:lnSpc>
              <a:spcBef>
                <a:spcPct val="0"/>
              </a:spcBef>
              <a:spcAft>
                <a:spcPts val="0"/>
              </a:spcAft>
              <a:buClrTx/>
              <a:buSzTx/>
              <a:buFontTx/>
              <a:buNone/>
            </a:pPr>
            <a:r>
              <a:rPr lang="en-US" altLang="en-US">
                <a:latin typeface="Arial" panose="020B0604020202020204" pitchFamily="34" charset="0"/>
              </a:rPr>
              <a:t>A.P.Nagaytsev, SPIN-2010, October 1, Juelich </a:t>
            </a:r>
          </a:p>
        </p:txBody>
      </p:sp>
      <p:sp>
        <p:nvSpPr>
          <p:cNvPr id="37913" name="Text Box 21"/>
          <p:cNvSpPr txBox="1">
            <a:spLocks noChangeArrowheads="1"/>
          </p:cNvSpPr>
          <p:nvPr/>
        </p:nvSpPr>
        <p:spPr bwMode="auto">
          <a:xfrm>
            <a:off x="3851275" y="9428163"/>
            <a:ext cx="2943225" cy="493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defTabSz="914400" eaLnBrk="1" fontAlgn="auto" hangingPunct="1">
              <a:lnSpc>
                <a:spcPct val="100000"/>
              </a:lnSpc>
              <a:spcBef>
                <a:spcPct val="0"/>
              </a:spcBef>
              <a:spcAft>
                <a:spcPts val="0"/>
              </a:spcAft>
              <a:buClrTx/>
              <a:buSzTx/>
              <a:buFontTx/>
              <a:buNone/>
            </a:pPr>
            <a:fld id="{9F704DA7-AADB-4B58-B8CF-455DC258A9E2}" type="slidenum">
              <a:rPr lang="en-GB" altLang="en-US">
                <a:latin typeface="Arial" panose="020B0604020202020204" pitchFamily="34" charset="0"/>
              </a:rPr>
              <a:pPr algn="r" defTabSz="914400" eaLnBrk="1" fontAlgn="auto" hangingPunct="1">
                <a:lnSpc>
                  <a:spcPct val="100000"/>
                </a:lnSpc>
                <a:spcBef>
                  <a:spcPct val="0"/>
                </a:spcBef>
                <a:spcAft>
                  <a:spcPts val="0"/>
                </a:spcAft>
                <a:buClrTx/>
                <a:buSzTx/>
                <a:buFontTx/>
                <a:buNone/>
              </a:pPr>
              <a:t>45</a:t>
            </a:fld>
            <a:endParaRPr lang="en-GB" altLang="en-US">
              <a:latin typeface="Arial" panose="020B0604020202020204" pitchFamily="34" charset="0"/>
            </a:endParaRPr>
          </a:p>
        </p:txBody>
      </p:sp>
      <p:sp>
        <p:nvSpPr>
          <p:cNvPr id="37914" name="Text Box 22"/>
          <p:cNvSpPr txBox="1">
            <a:spLocks noChangeArrowheads="1"/>
          </p:cNvSpPr>
          <p:nvPr/>
        </p:nvSpPr>
        <p:spPr bwMode="auto">
          <a:xfrm>
            <a:off x="3851275" y="9428163"/>
            <a:ext cx="2944813"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defTabSz="914400" eaLnBrk="1" fontAlgn="auto" hangingPunct="1">
              <a:lnSpc>
                <a:spcPct val="100000"/>
              </a:lnSpc>
              <a:spcBef>
                <a:spcPct val="0"/>
              </a:spcBef>
              <a:spcAft>
                <a:spcPts val="0"/>
              </a:spcAft>
              <a:buClrTx/>
              <a:buSzTx/>
              <a:buFontTx/>
              <a:buNone/>
            </a:pPr>
            <a:fld id="{4232A20B-0DA8-451D-BB32-7FF4EBA4D48F}" type="slidenum">
              <a:rPr lang="en-GB" altLang="en-US">
                <a:latin typeface="Arial" panose="020B0604020202020204" pitchFamily="34" charset="0"/>
              </a:rPr>
              <a:pPr algn="r" defTabSz="914400" eaLnBrk="1" fontAlgn="auto" hangingPunct="1">
                <a:lnSpc>
                  <a:spcPct val="100000"/>
                </a:lnSpc>
                <a:spcBef>
                  <a:spcPct val="0"/>
                </a:spcBef>
                <a:spcAft>
                  <a:spcPts val="0"/>
                </a:spcAft>
                <a:buClrTx/>
                <a:buSzTx/>
                <a:buFontTx/>
                <a:buNone/>
              </a:pPr>
              <a:t>45</a:t>
            </a:fld>
            <a:endParaRPr lang="en-GB" altLang="en-US">
              <a:latin typeface="Arial" panose="020B0604020202020204" pitchFamily="34" charset="0"/>
            </a:endParaRPr>
          </a:p>
        </p:txBody>
      </p:sp>
      <p:sp>
        <p:nvSpPr>
          <p:cNvPr id="37915" name="Text Box 23"/>
          <p:cNvSpPr txBox="1">
            <a:spLocks noChangeArrowheads="1"/>
          </p:cNvSpPr>
          <p:nvPr/>
        </p:nvSpPr>
        <p:spPr bwMode="auto">
          <a:xfrm>
            <a:off x="928688" y="3962400"/>
            <a:ext cx="4899025"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defTabSz="914400" eaLnBrk="1" fontAlgn="auto" hangingPunct="1">
              <a:lnSpc>
                <a:spcPct val="100000"/>
              </a:lnSpc>
              <a:spcBef>
                <a:spcPct val="0"/>
              </a:spcBef>
              <a:spcAft>
                <a:spcPts val="0"/>
              </a:spcAft>
              <a:buClrTx/>
              <a:buSzTx/>
              <a:buFontTx/>
              <a:buNone/>
            </a:pPr>
            <a:r>
              <a:rPr lang="en-US" altLang="en-US">
                <a:latin typeface="Arial" panose="020B0604020202020204" pitchFamily="34" charset="0"/>
              </a:rPr>
              <a:t>A.P.Nagaytsev, SPIN-2010, October 1, Juelich </a:t>
            </a:r>
          </a:p>
        </p:txBody>
      </p:sp>
      <p:sp>
        <p:nvSpPr>
          <p:cNvPr id="37916" name="Text Box 24"/>
          <p:cNvSpPr txBox="1">
            <a:spLocks noChangeArrowheads="1"/>
          </p:cNvSpPr>
          <p:nvPr/>
        </p:nvSpPr>
        <p:spPr bwMode="auto">
          <a:xfrm>
            <a:off x="3851275" y="9428163"/>
            <a:ext cx="2944813"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defTabSz="914400" eaLnBrk="1" fontAlgn="auto" hangingPunct="1">
              <a:lnSpc>
                <a:spcPct val="100000"/>
              </a:lnSpc>
              <a:spcBef>
                <a:spcPct val="0"/>
              </a:spcBef>
              <a:spcAft>
                <a:spcPts val="0"/>
              </a:spcAft>
              <a:buClrTx/>
              <a:buSzTx/>
              <a:buFontTx/>
              <a:buNone/>
            </a:pPr>
            <a:fld id="{D31DDF26-A9DF-4906-B30C-BDE907271872}" type="slidenum">
              <a:rPr lang="en-GB" altLang="en-US">
                <a:latin typeface="Arial" panose="020B0604020202020204" pitchFamily="34" charset="0"/>
              </a:rPr>
              <a:pPr algn="r" defTabSz="914400" eaLnBrk="1" fontAlgn="auto" hangingPunct="1">
                <a:lnSpc>
                  <a:spcPct val="100000"/>
                </a:lnSpc>
                <a:spcBef>
                  <a:spcPct val="0"/>
                </a:spcBef>
                <a:spcAft>
                  <a:spcPts val="0"/>
                </a:spcAft>
                <a:buClrTx/>
                <a:buSzTx/>
                <a:buFontTx/>
                <a:buNone/>
              </a:pPr>
              <a:t>45</a:t>
            </a:fld>
            <a:endParaRPr lang="en-GB" altLang="en-US">
              <a:latin typeface="Arial" panose="020B0604020202020204" pitchFamily="34" charset="0"/>
            </a:endParaRPr>
          </a:p>
        </p:txBody>
      </p:sp>
      <p:sp>
        <p:nvSpPr>
          <p:cNvPr id="37917" name="Text Box 25"/>
          <p:cNvSpPr txBox="1">
            <a:spLocks noChangeArrowheads="1"/>
          </p:cNvSpPr>
          <p:nvPr/>
        </p:nvSpPr>
        <p:spPr bwMode="auto">
          <a:xfrm>
            <a:off x="3851275" y="9428163"/>
            <a:ext cx="2944813"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defTabSz="914400" eaLnBrk="1" fontAlgn="auto" hangingPunct="1">
              <a:lnSpc>
                <a:spcPct val="100000"/>
              </a:lnSpc>
              <a:spcBef>
                <a:spcPct val="0"/>
              </a:spcBef>
              <a:spcAft>
                <a:spcPts val="0"/>
              </a:spcAft>
              <a:buClrTx/>
              <a:buSzTx/>
              <a:buFontTx/>
              <a:buNone/>
            </a:pPr>
            <a:fld id="{E270E44B-F42A-4A99-AC7F-E254C309045E}" type="slidenum">
              <a:rPr lang="en-GB" altLang="en-US">
                <a:latin typeface="Arial" panose="020B0604020202020204" pitchFamily="34" charset="0"/>
              </a:rPr>
              <a:pPr algn="r" defTabSz="914400" eaLnBrk="1" fontAlgn="auto" hangingPunct="1">
                <a:lnSpc>
                  <a:spcPct val="100000"/>
                </a:lnSpc>
                <a:spcBef>
                  <a:spcPct val="0"/>
                </a:spcBef>
                <a:spcAft>
                  <a:spcPts val="0"/>
                </a:spcAft>
                <a:buClrTx/>
                <a:buSzTx/>
                <a:buFontTx/>
                <a:buNone/>
              </a:pPr>
              <a:t>45</a:t>
            </a:fld>
            <a:endParaRPr lang="en-GB" altLang="en-US">
              <a:latin typeface="Arial" panose="020B0604020202020204" pitchFamily="34" charset="0"/>
            </a:endParaRPr>
          </a:p>
        </p:txBody>
      </p:sp>
      <p:sp>
        <p:nvSpPr>
          <p:cNvPr id="37918" name="Rectangle 26"/>
          <p:cNvSpPr>
            <a:spLocks noGrp="1" noRot="1" noChangeAspect="1" noChangeArrowheads="1" noTextEdit="1"/>
          </p:cNvSpPr>
          <p:nvPr>
            <p:ph type="sldImg"/>
          </p:nvPr>
        </p:nvSpPr>
        <p:spPr>
          <a:xfrm>
            <a:off x="919163" y="746125"/>
            <a:ext cx="4959350" cy="37195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919" name="Text Box 27"/>
          <p:cNvSpPr txBox="1">
            <a:spLocks noChangeArrowheads="1"/>
          </p:cNvSpPr>
          <p:nvPr/>
        </p:nvSpPr>
        <p:spPr bwMode="auto">
          <a:xfrm>
            <a:off x="679450" y="4716463"/>
            <a:ext cx="5438775" cy="446405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eaLnBrk="1" fontAlgn="auto" hangingPunct="1">
              <a:lnSpc>
                <a:spcPct val="100000"/>
              </a:lnSpc>
              <a:spcBef>
                <a:spcPts val="0"/>
              </a:spcBef>
              <a:spcAft>
                <a:spcPts val="0"/>
              </a:spcAft>
              <a:buClrTx/>
              <a:buSzTx/>
              <a:buFontTx/>
              <a:buNone/>
            </a:pPr>
            <a:endParaRPr lang="en-US" altLang="en-US" sz="1800">
              <a:solidFill>
                <a:prstClr val="black"/>
              </a:solidFill>
              <a:latin typeface="Calibri" panose="020F0502020204030204"/>
            </a:endParaRPr>
          </a:p>
        </p:txBody>
      </p:sp>
    </p:spTree>
    <p:extLst>
      <p:ext uri="{BB962C8B-B14F-4D97-AF65-F5344CB8AC3E}">
        <p14:creationId xmlns:p14="http://schemas.microsoft.com/office/powerpoint/2010/main" val="2861515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14"/>
          <p:cNvSpPr>
            <a:spLocks noGrp="1" noChangeArrowheads="1"/>
          </p:cNvSpPr>
          <p:nvPr>
            <p:ph type="dt" sz="quarter"/>
          </p:nvPr>
        </p:nvSpPr>
        <p:spPr>
          <a:xfrm>
            <a:off x="3884613" y="0"/>
            <a:ext cx="2971800" cy="458788"/>
          </a:xfrm>
          <a:prstGeom prst="rect">
            <a:avLst/>
          </a:prstGeom>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eaLnBrk="1" hangingPunct="1">
              <a:spcBef>
                <a:spcPct val="0"/>
              </a:spcBef>
            </a:pPr>
            <a:r>
              <a:rPr lang="en-US" altLang="en-US" smtClean="0">
                <a:latin typeface="Arial" panose="020B0604020202020204" pitchFamily="34" charset="0"/>
              </a:rPr>
              <a:t>10/24/17</a:t>
            </a:r>
          </a:p>
        </p:txBody>
      </p:sp>
      <p:sp>
        <p:nvSpPr>
          <p:cNvPr id="28675" name="Rectangle 17"/>
          <p:cNvSpPr>
            <a:spLocks noGrp="1" noChangeArrowheads="1"/>
          </p:cNvSpPr>
          <p:nvPr>
            <p:ph type="ftr" sz="quarter"/>
          </p:nvPr>
        </p:nvSpPr>
        <p:spPr>
          <a:xfrm>
            <a:off x="0" y="8685213"/>
            <a:ext cx="2971800" cy="458787"/>
          </a:xfrm>
          <a:prstGeom prst="rect">
            <a:avLst/>
          </a:prstGeom>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1pPr>
            <a:lvl2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2pPr>
            <a:lvl3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3pPr>
            <a:lvl4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4pPr>
            <a:lvl5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9pPr>
          </a:lstStyle>
          <a:p>
            <a:pPr eaLnBrk="1" hangingPunct="1">
              <a:spcBef>
                <a:spcPct val="0"/>
              </a:spcBef>
            </a:pPr>
            <a:r>
              <a:rPr lang="en-US" altLang="en-US" smtClean="0">
                <a:latin typeface="Arial" panose="020B0604020202020204" pitchFamily="34" charset="0"/>
              </a:rPr>
              <a:t>A.P.Nagaytsev, SPIN-2010, October 1, Juelich </a:t>
            </a:r>
          </a:p>
        </p:txBody>
      </p:sp>
      <p:sp>
        <p:nvSpPr>
          <p:cNvPr id="28676" name="Rectangle 18"/>
          <p:cNvSpPr>
            <a:spLocks noGrp="1" noChangeArrowheads="1"/>
          </p:cNvSpPr>
          <p:nvPr>
            <p:ph type="sldNum" sz="quarter"/>
          </p:nvPr>
        </p:nvSpPr>
        <p:spPr>
          <a:xfrm>
            <a:off x="3884613" y="8685213"/>
            <a:ext cx="2971800" cy="458787"/>
          </a:xfrm>
          <a:prstGeom prst="rect">
            <a:avLst/>
          </a:prstGeom>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eaLnBrk="1" hangingPunct="1">
              <a:spcBef>
                <a:spcPct val="0"/>
              </a:spcBef>
            </a:pPr>
            <a:fld id="{4C48FC0F-28DB-46EE-85B2-B8FBE069AC7A}" type="slidenum">
              <a:rPr lang="en-GB" altLang="en-US">
                <a:latin typeface="Arial" panose="020B0604020202020204" pitchFamily="34" charset="0"/>
              </a:rPr>
              <a:pPr eaLnBrk="1" hangingPunct="1">
                <a:spcBef>
                  <a:spcPct val="0"/>
                </a:spcBef>
              </a:pPr>
              <a:t>46</a:t>
            </a:fld>
            <a:endParaRPr lang="en-GB" altLang="en-US">
              <a:latin typeface="Arial" panose="020B0604020202020204" pitchFamily="34" charset="0"/>
            </a:endParaRPr>
          </a:p>
        </p:txBody>
      </p:sp>
      <p:sp>
        <p:nvSpPr>
          <p:cNvPr id="28677" name="Text Box 1"/>
          <p:cNvSpPr txBox="1">
            <a:spLocks noChangeArrowheads="1"/>
          </p:cNvSpPr>
          <p:nvPr/>
        </p:nvSpPr>
        <p:spPr bwMode="auto">
          <a:xfrm>
            <a:off x="3851275" y="0"/>
            <a:ext cx="29337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defTabSz="914400" eaLnBrk="1" fontAlgn="auto" hangingPunct="1">
              <a:lnSpc>
                <a:spcPct val="100000"/>
              </a:lnSpc>
              <a:spcBef>
                <a:spcPct val="0"/>
              </a:spcBef>
              <a:spcAft>
                <a:spcPts val="0"/>
              </a:spcAft>
              <a:buClrTx/>
              <a:buSzTx/>
              <a:buFontTx/>
              <a:buNone/>
            </a:pPr>
            <a:r>
              <a:rPr lang="en-US" altLang="en-US">
                <a:latin typeface="Arial" panose="020B0604020202020204" pitchFamily="34" charset="0"/>
                <a:cs typeface="DejaVu Sans" charset="0"/>
              </a:rPr>
              <a:t>10/24/17</a:t>
            </a:r>
          </a:p>
        </p:txBody>
      </p:sp>
      <p:sp>
        <p:nvSpPr>
          <p:cNvPr id="28678" name="Text Box 2"/>
          <p:cNvSpPr txBox="1">
            <a:spLocks noChangeArrowheads="1"/>
          </p:cNvSpPr>
          <p:nvPr/>
        </p:nvSpPr>
        <p:spPr bwMode="auto">
          <a:xfrm>
            <a:off x="928688" y="3962400"/>
            <a:ext cx="4887912"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defTabSz="914400" eaLnBrk="1" fontAlgn="auto" hangingPunct="1">
              <a:lnSpc>
                <a:spcPct val="100000"/>
              </a:lnSpc>
              <a:spcBef>
                <a:spcPct val="0"/>
              </a:spcBef>
              <a:spcAft>
                <a:spcPts val="0"/>
              </a:spcAft>
              <a:buClrTx/>
              <a:buSzTx/>
              <a:buFontTx/>
              <a:buNone/>
            </a:pPr>
            <a:r>
              <a:rPr lang="en-US" altLang="en-US">
                <a:latin typeface="Arial" panose="020B0604020202020204" pitchFamily="34" charset="0"/>
                <a:cs typeface="DejaVu Sans" charset="0"/>
              </a:rPr>
              <a:t>A.P.Nagaytsev, SPIN-2010, October 1, Juelich </a:t>
            </a:r>
          </a:p>
        </p:txBody>
      </p:sp>
      <p:sp>
        <p:nvSpPr>
          <p:cNvPr id="28679" name="Text Box 3"/>
          <p:cNvSpPr txBox="1">
            <a:spLocks noChangeArrowheads="1"/>
          </p:cNvSpPr>
          <p:nvPr/>
        </p:nvSpPr>
        <p:spPr bwMode="auto">
          <a:xfrm>
            <a:off x="3851275" y="9428163"/>
            <a:ext cx="2933700" cy="484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defTabSz="914400" eaLnBrk="1" fontAlgn="auto" hangingPunct="1">
              <a:lnSpc>
                <a:spcPct val="100000"/>
              </a:lnSpc>
              <a:spcBef>
                <a:spcPct val="0"/>
              </a:spcBef>
              <a:spcAft>
                <a:spcPts val="0"/>
              </a:spcAft>
              <a:buClrTx/>
              <a:buSzTx/>
              <a:buFontTx/>
              <a:buNone/>
            </a:pPr>
            <a:fld id="{B8851CC0-27FA-4B17-97A1-8CBEDC6D938A}" type="slidenum">
              <a:rPr lang="en-GB" altLang="en-US">
                <a:latin typeface="Arial" panose="020B0604020202020204" pitchFamily="34" charset="0"/>
                <a:cs typeface="DejaVu Sans" charset="0"/>
              </a:rPr>
              <a:pPr algn="r" defTabSz="914400" eaLnBrk="1" fontAlgn="auto" hangingPunct="1">
                <a:lnSpc>
                  <a:spcPct val="100000"/>
                </a:lnSpc>
                <a:spcBef>
                  <a:spcPct val="0"/>
                </a:spcBef>
                <a:spcAft>
                  <a:spcPts val="0"/>
                </a:spcAft>
                <a:buClrTx/>
                <a:buSzTx/>
                <a:buFontTx/>
                <a:buNone/>
              </a:pPr>
              <a:t>46</a:t>
            </a:fld>
            <a:endParaRPr lang="en-GB" altLang="en-US">
              <a:latin typeface="Arial" panose="020B0604020202020204" pitchFamily="34" charset="0"/>
              <a:cs typeface="DejaVu Sans" charset="0"/>
            </a:endParaRPr>
          </a:p>
        </p:txBody>
      </p:sp>
      <p:sp>
        <p:nvSpPr>
          <p:cNvPr id="28680" name="Text Box 4"/>
          <p:cNvSpPr txBox="1">
            <a:spLocks noChangeArrowheads="1"/>
          </p:cNvSpPr>
          <p:nvPr/>
        </p:nvSpPr>
        <p:spPr bwMode="auto">
          <a:xfrm>
            <a:off x="3851275" y="0"/>
            <a:ext cx="2935288"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defTabSz="914400" eaLnBrk="1" fontAlgn="auto" hangingPunct="1">
              <a:lnSpc>
                <a:spcPct val="100000"/>
              </a:lnSpc>
              <a:spcBef>
                <a:spcPct val="0"/>
              </a:spcBef>
              <a:spcAft>
                <a:spcPts val="0"/>
              </a:spcAft>
              <a:buClrTx/>
              <a:buSzTx/>
              <a:buFontTx/>
              <a:buNone/>
            </a:pPr>
            <a:r>
              <a:rPr lang="en-US" altLang="en-US">
                <a:latin typeface="Arial" panose="020B0604020202020204" pitchFamily="34" charset="0"/>
              </a:rPr>
              <a:t>10/24/17</a:t>
            </a:r>
          </a:p>
        </p:txBody>
      </p:sp>
      <p:sp>
        <p:nvSpPr>
          <p:cNvPr id="28681" name="Text Box 5"/>
          <p:cNvSpPr txBox="1">
            <a:spLocks noChangeArrowheads="1"/>
          </p:cNvSpPr>
          <p:nvPr/>
        </p:nvSpPr>
        <p:spPr bwMode="auto">
          <a:xfrm>
            <a:off x="928688" y="3962400"/>
            <a:ext cx="4889500"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defTabSz="914400" eaLnBrk="1" fontAlgn="auto" hangingPunct="1">
              <a:lnSpc>
                <a:spcPct val="100000"/>
              </a:lnSpc>
              <a:spcBef>
                <a:spcPct val="0"/>
              </a:spcBef>
              <a:spcAft>
                <a:spcPts val="0"/>
              </a:spcAft>
              <a:buClrTx/>
              <a:buSzTx/>
              <a:buFontTx/>
              <a:buNone/>
            </a:pPr>
            <a:r>
              <a:rPr lang="en-US" altLang="en-US">
                <a:latin typeface="Arial" panose="020B0604020202020204" pitchFamily="34" charset="0"/>
              </a:rPr>
              <a:t>A.P.Nagaytsev, SPIN-2010, October 1, Juelich </a:t>
            </a:r>
          </a:p>
        </p:txBody>
      </p:sp>
      <p:sp>
        <p:nvSpPr>
          <p:cNvPr id="28682" name="Text Box 6"/>
          <p:cNvSpPr txBox="1">
            <a:spLocks noChangeArrowheads="1"/>
          </p:cNvSpPr>
          <p:nvPr/>
        </p:nvSpPr>
        <p:spPr bwMode="auto">
          <a:xfrm>
            <a:off x="3851275" y="9428163"/>
            <a:ext cx="2935288"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defTabSz="914400" eaLnBrk="1" fontAlgn="auto" hangingPunct="1">
              <a:lnSpc>
                <a:spcPct val="100000"/>
              </a:lnSpc>
              <a:spcBef>
                <a:spcPct val="0"/>
              </a:spcBef>
              <a:spcAft>
                <a:spcPts val="0"/>
              </a:spcAft>
              <a:buClrTx/>
              <a:buSzTx/>
              <a:buFontTx/>
              <a:buNone/>
            </a:pPr>
            <a:fld id="{54F0893D-EF6C-4112-A576-C4FF03673EA5}" type="slidenum">
              <a:rPr lang="en-GB" altLang="en-US">
                <a:latin typeface="Arial" panose="020B0604020202020204" pitchFamily="34" charset="0"/>
              </a:rPr>
              <a:pPr algn="r" defTabSz="914400" eaLnBrk="1" fontAlgn="auto" hangingPunct="1">
                <a:lnSpc>
                  <a:spcPct val="100000"/>
                </a:lnSpc>
                <a:spcBef>
                  <a:spcPct val="0"/>
                </a:spcBef>
                <a:spcAft>
                  <a:spcPts val="0"/>
                </a:spcAft>
                <a:buClrTx/>
                <a:buSzTx/>
                <a:buFontTx/>
                <a:buNone/>
              </a:pPr>
              <a:t>46</a:t>
            </a:fld>
            <a:endParaRPr lang="en-GB" altLang="en-US">
              <a:latin typeface="Arial" panose="020B0604020202020204" pitchFamily="34" charset="0"/>
            </a:endParaRPr>
          </a:p>
        </p:txBody>
      </p:sp>
      <p:sp>
        <p:nvSpPr>
          <p:cNvPr id="28683" name="Text Box 7"/>
          <p:cNvSpPr txBox="1">
            <a:spLocks noChangeArrowheads="1"/>
          </p:cNvSpPr>
          <p:nvPr/>
        </p:nvSpPr>
        <p:spPr bwMode="auto">
          <a:xfrm>
            <a:off x="3851275" y="0"/>
            <a:ext cx="2936875"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defTabSz="914400" eaLnBrk="1" fontAlgn="auto" hangingPunct="1">
              <a:lnSpc>
                <a:spcPct val="100000"/>
              </a:lnSpc>
              <a:spcBef>
                <a:spcPct val="0"/>
              </a:spcBef>
              <a:spcAft>
                <a:spcPts val="0"/>
              </a:spcAft>
              <a:buClrTx/>
              <a:buSzTx/>
              <a:buFontTx/>
              <a:buNone/>
            </a:pPr>
            <a:r>
              <a:rPr lang="en-US" altLang="en-US">
                <a:latin typeface="Arial" panose="020B0604020202020204" pitchFamily="34" charset="0"/>
              </a:rPr>
              <a:t>10/24/17</a:t>
            </a:r>
          </a:p>
        </p:txBody>
      </p:sp>
      <p:sp>
        <p:nvSpPr>
          <p:cNvPr id="28684" name="Text Box 8"/>
          <p:cNvSpPr txBox="1">
            <a:spLocks noChangeArrowheads="1"/>
          </p:cNvSpPr>
          <p:nvPr/>
        </p:nvSpPr>
        <p:spPr bwMode="auto">
          <a:xfrm>
            <a:off x="928688" y="3962400"/>
            <a:ext cx="4891087"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defTabSz="914400" eaLnBrk="1" fontAlgn="auto" hangingPunct="1">
              <a:lnSpc>
                <a:spcPct val="100000"/>
              </a:lnSpc>
              <a:spcBef>
                <a:spcPct val="0"/>
              </a:spcBef>
              <a:spcAft>
                <a:spcPts val="0"/>
              </a:spcAft>
              <a:buClrTx/>
              <a:buSzTx/>
              <a:buFontTx/>
              <a:buNone/>
            </a:pPr>
            <a:r>
              <a:rPr lang="en-US" altLang="en-US">
                <a:latin typeface="Arial" panose="020B0604020202020204" pitchFamily="34" charset="0"/>
              </a:rPr>
              <a:t>A.P.Nagaytsev, SPIN-2010, October 1, Juelich </a:t>
            </a:r>
          </a:p>
        </p:txBody>
      </p:sp>
      <p:sp>
        <p:nvSpPr>
          <p:cNvPr id="28685" name="Text Box 9"/>
          <p:cNvSpPr txBox="1">
            <a:spLocks noChangeArrowheads="1"/>
          </p:cNvSpPr>
          <p:nvPr/>
        </p:nvSpPr>
        <p:spPr bwMode="auto">
          <a:xfrm>
            <a:off x="3851275" y="9428163"/>
            <a:ext cx="2936875"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defTabSz="914400" eaLnBrk="1" fontAlgn="auto" hangingPunct="1">
              <a:lnSpc>
                <a:spcPct val="100000"/>
              </a:lnSpc>
              <a:spcBef>
                <a:spcPct val="0"/>
              </a:spcBef>
              <a:spcAft>
                <a:spcPts val="0"/>
              </a:spcAft>
              <a:buClrTx/>
              <a:buSzTx/>
              <a:buFontTx/>
              <a:buNone/>
            </a:pPr>
            <a:fld id="{26F9DCEA-CAE9-4C88-84A2-8D9C571FBD93}" type="slidenum">
              <a:rPr lang="en-GB" altLang="en-US">
                <a:latin typeface="Arial" panose="020B0604020202020204" pitchFamily="34" charset="0"/>
              </a:rPr>
              <a:pPr algn="r" defTabSz="914400" eaLnBrk="1" fontAlgn="auto" hangingPunct="1">
                <a:lnSpc>
                  <a:spcPct val="100000"/>
                </a:lnSpc>
                <a:spcBef>
                  <a:spcPct val="0"/>
                </a:spcBef>
                <a:spcAft>
                  <a:spcPts val="0"/>
                </a:spcAft>
                <a:buClrTx/>
                <a:buSzTx/>
                <a:buFontTx/>
                <a:buNone/>
              </a:pPr>
              <a:t>46</a:t>
            </a:fld>
            <a:endParaRPr lang="en-GB" altLang="en-US">
              <a:latin typeface="Arial" panose="020B0604020202020204" pitchFamily="34" charset="0"/>
            </a:endParaRPr>
          </a:p>
        </p:txBody>
      </p:sp>
      <p:sp>
        <p:nvSpPr>
          <p:cNvPr id="28686" name="Text Box 10"/>
          <p:cNvSpPr txBox="1">
            <a:spLocks noChangeArrowheads="1"/>
          </p:cNvSpPr>
          <p:nvPr/>
        </p:nvSpPr>
        <p:spPr bwMode="auto">
          <a:xfrm>
            <a:off x="3851275" y="0"/>
            <a:ext cx="2938463"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defTabSz="914400" eaLnBrk="1" fontAlgn="auto" hangingPunct="1">
              <a:lnSpc>
                <a:spcPct val="100000"/>
              </a:lnSpc>
              <a:spcBef>
                <a:spcPct val="0"/>
              </a:spcBef>
              <a:spcAft>
                <a:spcPts val="0"/>
              </a:spcAft>
              <a:buClrTx/>
              <a:buSzTx/>
              <a:buFontTx/>
              <a:buNone/>
            </a:pPr>
            <a:r>
              <a:rPr lang="en-US" altLang="en-US">
                <a:latin typeface="Arial" panose="020B0604020202020204" pitchFamily="34" charset="0"/>
              </a:rPr>
              <a:t>10/24/17</a:t>
            </a:r>
          </a:p>
        </p:txBody>
      </p:sp>
      <p:sp>
        <p:nvSpPr>
          <p:cNvPr id="28687" name="Text Box 11"/>
          <p:cNvSpPr txBox="1">
            <a:spLocks noChangeArrowheads="1"/>
          </p:cNvSpPr>
          <p:nvPr/>
        </p:nvSpPr>
        <p:spPr bwMode="auto">
          <a:xfrm>
            <a:off x="928688" y="3962400"/>
            <a:ext cx="4892675"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defTabSz="914400" eaLnBrk="1" fontAlgn="auto" hangingPunct="1">
              <a:lnSpc>
                <a:spcPct val="100000"/>
              </a:lnSpc>
              <a:spcBef>
                <a:spcPct val="0"/>
              </a:spcBef>
              <a:spcAft>
                <a:spcPts val="0"/>
              </a:spcAft>
              <a:buClrTx/>
              <a:buSzTx/>
              <a:buFontTx/>
              <a:buNone/>
            </a:pPr>
            <a:r>
              <a:rPr lang="en-US" altLang="en-US">
                <a:latin typeface="Arial" panose="020B0604020202020204" pitchFamily="34" charset="0"/>
              </a:rPr>
              <a:t>A.P.Nagaytsev, SPIN-2010, October 1, Juelich </a:t>
            </a:r>
          </a:p>
        </p:txBody>
      </p:sp>
      <p:sp>
        <p:nvSpPr>
          <p:cNvPr id="28688" name="Text Box 12"/>
          <p:cNvSpPr txBox="1">
            <a:spLocks noChangeArrowheads="1"/>
          </p:cNvSpPr>
          <p:nvPr/>
        </p:nvSpPr>
        <p:spPr bwMode="auto">
          <a:xfrm>
            <a:off x="3851275" y="9428163"/>
            <a:ext cx="2938463"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defTabSz="914400" eaLnBrk="1" fontAlgn="auto" hangingPunct="1">
              <a:lnSpc>
                <a:spcPct val="100000"/>
              </a:lnSpc>
              <a:spcBef>
                <a:spcPct val="0"/>
              </a:spcBef>
              <a:spcAft>
                <a:spcPts val="0"/>
              </a:spcAft>
              <a:buClrTx/>
              <a:buSzTx/>
              <a:buFontTx/>
              <a:buNone/>
            </a:pPr>
            <a:fld id="{89A76A58-2CB1-4D34-9B93-96FEDBD7E32C}" type="slidenum">
              <a:rPr lang="en-GB" altLang="en-US">
                <a:latin typeface="Arial" panose="020B0604020202020204" pitchFamily="34" charset="0"/>
              </a:rPr>
              <a:pPr algn="r" defTabSz="914400" eaLnBrk="1" fontAlgn="auto" hangingPunct="1">
                <a:lnSpc>
                  <a:spcPct val="100000"/>
                </a:lnSpc>
                <a:spcBef>
                  <a:spcPct val="0"/>
                </a:spcBef>
                <a:spcAft>
                  <a:spcPts val="0"/>
                </a:spcAft>
                <a:buClrTx/>
                <a:buSzTx/>
                <a:buFontTx/>
                <a:buNone/>
              </a:pPr>
              <a:t>46</a:t>
            </a:fld>
            <a:endParaRPr lang="en-GB" altLang="en-US">
              <a:latin typeface="Arial" panose="020B0604020202020204" pitchFamily="34" charset="0"/>
            </a:endParaRPr>
          </a:p>
        </p:txBody>
      </p:sp>
      <p:sp>
        <p:nvSpPr>
          <p:cNvPr id="28689" name="Text Box 13"/>
          <p:cNvSpPr txBox="1">
            <a:spLocks noChangeArrowheads="1"/>
          </p:cNvSpPr>
          <p:nvPr/>
        </p:nvSpPr>
        <p:spPr bwMode="auto">
          <a:xfrm>
            <a:off x="3851275" y="0"/>
            <a:ext cx="2940050"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defTabSz="914400" eaLnBrk="1" fontAlgn="auto" hangingPunct="1">
              <a:lnSpc>
                <a:spcPct val="100000"/>
              </a:lnSpc>
              <a:spcBef>
                <a:spcPct val="0"/>
              </a:spcBef>
              <a:spcAft>
                <a:spcPts val="0"/>
              </a:spcAft>
              <a:buClrTx/>
              <a:buSzTx/>
              <a:buFontTx/>
              <a:buNone/>
            </a:pPr>
            <a:r>
              <a:rPr lang="en-US" altLang="en-US">
                <a:latin typeface="Arial" panose="020B0604020202020204" pitchFamily="34" charset="0"/>
              </a:rPr>
              <a:t>10/24/17</a:t>
            </a:r>
          </a:p>
        </p:txBody>
      </p:sp>
      <p:sp>
        <p:nvSpPr>
          <p:cNvPr id="28690" name="Text Box 14"/>
          <p:cNvSpPr txBox="1">
            <a:spLocks noChangeArrowheads="1"/>
          </p:cNvSpPr>
          <p:nvPr/>
        </p:nvSpPr>
        <p:spPr bwMode="auto">
          <a:xfrm>
            <a:off x="928688" y="3962400"/>
            <a:ext cx="4894262"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defTabSz="914400" eaLnBrk="1" fontAlgn="auto" hangingPunct="1">
              <a:lnSpc>
                <a:spcPct val="100000"/>
              </a:lnSpc>
              <a:spcBef>
                <a:spcPct val="0"/>
              </a:spcBef>
              <a:spcAft>
                <a:spcPts val="0"/>
              </a:spcAft>
              <a:buClrTx/>
              <a:buSzTx/>
              <a:buFontTx/>
              <a:buNone/>
            </a:pPr>
            <a:r>
              <a:rPr lang="en-US" altLang="en-US">
                <a:latin typeface="Arial" panose="020B0604020202020204" pitchFamily="34" charset="0"/>
              </a:rPr>
              <a:t>A.P.Nagaytsev, SPIN-2010, October 1, Juelich </a:t>
            </a:r>
          </a:p>
        </p:txBody>
      </p:sp>
      <p:sp>
        <p:nvSpPr>
          <p:cNvPr id="28691" name="Text Box 15"/>
          <p:cNvSpPr txBox="1">
            <a:spLocks noChangeArrowheads="1"/>
          </p:cNvSpPr>
          <p:nvPr/>
        </p:nvSpPr>
        <p:spPr bwMode="auto">
          <a:xfrm>
            <a:off x="3851275" y="9428163"/>
            <a:ext cx="2940050"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defTabSz="914400" eaLnBrk="1" fontAlgn="auto" hangingPunct="1">
              <a:lnSpc>
                <a:spcPct val="100000"/>
              </a:lnSpc>
              <a:spcBef>
                <a:spcPct val="0"/>
              </a:spcBef>
              <a:spcAft>
                <a:spcPts val="0"/>
              </a:spcAft>
              <a:buClrTx/>
              <a:buSzTx/>
              <a:buFontTx/>
              <a:buNone/>
            </a:pPr>
            <a:fld id="{874EB5C1-5FE0-49B1-A359-D5348E9A48C9}" type="slidenum">
              <a:rPr lang="en-GB" altLang="en-US">
                <a:latin typeface="Arial" panose="020B0604020202020204" pitchFamily="34" charset="0"/>
              </a:rPr>
              <a:pPr algn="r" defTabSz="914400" eaLnBrk="1" fontAlgn="auto" hangingPunct="1">
                <a:lnSpc>
                  <a:spcPct val="100000"/>
                </a:lnSpc>
                <a:spcBef>
                  <a:spcPct val="0"/>
                </a:spcBef>
                <a:spcAft>
                  <a:spcPts val="0"/>
                </a:spcAft>
                <a:buClrTx/>
                <a:buSzTx/>
                <a:buFontTx/>
                <a:buNone/>
              </a:pPr>
              <a:t>46</a:t>
            </a:fld>
            <a:endParaRPr lang="en-GB" altLang="en-US">
              <a:latin typeface="Arial" panose="020B0604020202020204" pitchFamily="34" charset="0"/>
            </a:endParaRPr>
          </a:p>
        </p:txBody>
      </p:sp>
      <p:sp>
        <p:nvSpPr>
          <p:cNvPr id="28692" name="Text Box 16"/>
          <p:cNvSpPr txBox="1">
            <a:spLocks noChangeArrowheads="1"/>
          </p:cNvSpPr>
          <p:nvPr/>
        </p:nvSpPr>
        <p:spPr bwMode="auto">
          <a:xfrm>
            <a:off x="3851275" y="0"/>
            <a:ext cx="2941638"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defTabSz="914400" eaLnBrk="1" fontAlgn="auto" hangingPunct="1">
              <a:lnSpc>
                <a:spcPct val="100000"/>
              </a:lnSpc>
              <a:spcBef>
                <a:spcPct val="0"/>
              </a:spcBef>
              <a:spcAft>
                <a:spcPts val="0"/>
              </a:spcAft>
              <a:buClrTx/>
              <a:buSzTx/>
              <a:buFontTx/>
              <a:buNone/>
            </a:pPr>
            <a:r>
              <a:rPr lang="en-US" altLang="en-US">
                <a:latin typeface="Arial" panose="020B0604020202020204" pitchFamily="34" charset="0"/>
              </a:rPr>
              <a:t>10/24/17</a:t>
            </a:r>
          </a:p>
        </p:txBody>
      </p:sp>
      <p:sp>
        <p:nvSpPr>
          <p:cNvPr id="28693" name="Text Box 17"/>
          <p:cNvSpPr txBox="1">
            <a:spLocks noChangeArrowheads="1"/>
          </p:cNvSpPr>
          <p:nvPr/>
        </p:nvSpPr>
        <p:spPr bwMode="auto">
          <a:xfrm>
            <a:off x="928688" y="3962400"/>
            <a:ext cx="4895850"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defTabSz="914400" eaLnBrk="1" fontAlgn="auto" hangingPunct="1">
              <a:lnSpc>
                <a:spcPct val="100000"/>
              </a:lnSpc>
              <a:spcBef>
                <a:spcPct val="0"/>
              </a:spcBef>
              <a:spcAft>
                <a:spcPts val="0"/>
              </a:spcAft>
              <a:buClrTx/>
              <a:buSzTx/>
              <a:buFontTx/>
              <a:buNone/>
            </a:pPr>
            <a:r>
              <a:rPr lang="en-US" altLang="en-US">
                <a:latin typeface="Arial" panose="020B0604020202020204" pitchFamily="34" charset="0"/>
              </a:rPr>
              <a:t>A.P.Nagaytsev, SPIN-2010, October 1, Juelich </a:t>
            </a:r>
          </a:p>
        </p:txBody>
      </p:sp>
      <p:sp>
        <p:nvSpPr>
          <p:cNvPr id="28694" name="Text Box 18"/>
          <p:cNvSpPr txBox="1">
            <a:spLocks noChangeArrowheads="1"/>
          </p:cNvSpPr>
          <p:nvPr/>
        </p:nvSpPr>
        <p:spPr bwMode="auto">
          <a:xfrm>
            <a:off x="3851275" y="9428163"/>
            <a:ext cx="2941638"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defTabSz="914400" eaLnBrk="1" fontAlgn="auto" hangingPunct="1">
              <a:lnSpc>
                <a:spcPct val="100000"/>
              </a:lnSpc>
              <a:spcBef>
                <a:spcPct val="0"/>
              </a:spcBef>
              <a:spcAft>
                <a:spcPts val="0"/>
              </a:spcAft>
              <a:buClrTx/>
              <a:buSzTx/>
              <a:buFontTx/>
              <a:buNone/>
            </a:pPr>
            <a:fld id="{33C94BD4-00C2-4369-9F6B-157647B71A64}" type="slidenum">
              <a:rPr lang="en-GB" altLang="en-US">
                <a:latin typeface="Arial" panose="020B0604020202020204" pitchFamily="34" charset="0"/>
              </a:rPr>
              <a:pPr algn="r" defTabSz="914400" eaLnBrk="1" fontAlgn="auto" hangingPunct="1">
                <a:lnSpc>
                  <a:spcPct val="100000"/>
                </a:lnSpc>
                <a:spcBef>
                  <a:spcPct val="0"/>
                </a:spcBef>
                <a:spcAft>
                  <a:spcPts val="0"/>
                </a:spcAft>
                <a:buClrTx/>
                <a:buSzTx/>
                <a:buFontTx/>
                <a:buNone/>
              </a:pPr>
              <a:t>46</a:t>
            </a:fld>
            <a:endParaRPr lang="en-GB" altLang="en-US">
              <a:latin typeface="Arial" panose="020B0604020202020204" pitchFamily="34" charset="0"/>
            </a:endParaRPr>
          </a:p>
        </p:txBody>
      </p:sp>
      <p:sp>
        <p:nvSpPr>
          <p:cNvPr id="28695" name="Text Box 19"/>
          <p:cNvSpPr txBox="1">
            <a:spLocks noChangeArrowheads="1"/>
          </p:cNvSpPr>
          <p:nvPr/>
        </p:nvSpPr>
        <p:spPr bwMode="auto">
          <a:xfrm>
            <a:off x="3851275" y="0"/>
            <a:ext cx="2943225"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defTabSz="914400" eaLnBrk="1" fontAlgn="auto" hangingPunct="1">
              <a:lnSpc>
                <a:spcPct val="100000"/>
              </a:lnSpc>
              <a:spcBef>
                <a:spcPct val="0"/>
              </a:spcBef>
              <a:spcAft>
                <a:spcPts val="0"/>
              </a:spcAft>
              <a:buClrTx/>
              <a:buSzTx/>
              <a:buFontTx/>
              <a:buNone/>
            </a:pPr>
            <a:r>
              <a:rPr lang="en-US" altLang="en-US">
                <a:latin typeface="Arial" panose="020B0604020202020204" pitchFamily="34" charset="0"/>
              </a:rPr>
              <a:t>10/24/17</a:t>
            </a:r>
          </a:p>
        </p:txBody>
      </p:sp>
      <p:sp>
        <p:nvSpPr>
          <p:cNvPr id="28696" name="Text Box 20"/>
          <p:cNvSpPr txBox="1">
            <a:spLocks noChangeArrowheads="1"/>
          </p:cNvSpPr>
          <p:nvPr/>
        </p:nvSpPr>
        <p:spPr bwMode="auto">
          <a:xfrm>
            <a:off x="928688" y="3962400"/>
            <a:ext cx="4897437"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defTabSz="914400" eaLnBrk="1" fontAlgn="auto" hangingPunct="1">
              <a:lnSpc>
                <a:spcPct val="100000"/>
              </a:lnSpc>
              <a:spcBef>
                <a:spcPct val="0"/>
              </a:spcBef>
              <a:spcAft>
                <a:spcPts val="0"/>
              </a:spcAft>
              <a:buClrTx/>
              <a:buSzTx/>
              <a:buFontTx/>
              <a:buNone/>
            </a:pPr>
            <a:r>
              <a:rPr lang="en-US" altLang="en-US">
                <a:latin typeface="Arial" panose="020B0604020202020204" pitchFamily="34" charset="0"/>
              </a:rPr>
              <a:t>A.P.Nagaytsev, SPIN-2010, October 1, Juelich </a:t>
            </a:r>
          </a:p>
        </p:txBody>
      </p:sp>
      <p:sp>
        <p:nvSpPr>
          <p:cNvPr id="28697" name="Text Box 21"/>
          <p:cNvSpPr txBox="1">
            <a:spLocks noChangeArrowheads="1"/>
          </p:cNvSpPr>
          <p:nvPr/>
        </p:nvSpPr>
        <p:spPr bwMode="auto">
          <a:xfrm>
            <a:off x="3851275" y="9428163"/>
            <a:ext cx="2943225" cy="493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defTabSz="914400" eaLnBrk="1" fontAlgn="auto" hangingPunct="1">
              <a:lnSpc>
                <a:spcPct val="100000"/>
              </a:lnSpc>
              <a:spcBef>
                <a:spcPct val="0"/>
              </a:spcBef>
              <a:spcAft>
                <a:spcPts val="0"/>
              </a:spcAft>
              <a:buClrTx/>
              <a:buSzTx/>
              <a:buFontTx/>
              <a:buNone/>
            </a:pPr>
            <a:fld id="{F4341BC8-B1B0-41F6-A6D2-E036B93B6DD7}" type="slidenum">
              <a:rPr lang="en-GB" altLang="en-US">
                <a:latin typeface="Arial" panose="020B0604020202020204" pitchFamily="34" charset="0"/>
              </a:rPr>
              <a:pPr algn="r" defTabSz="914400" eaLnBrk="1" fontAlgn="auto" hangingPunct="1">
                <a:lnSpc>
                  <a:spcPct val="100000"/>
                </a:lnSpc>
                <a:spcBef>
                  <a:spcPct val="0"/>
                </a:spcBef>
                <a:spcAft>
                  <a:spcPts val="0"/>
                </a:spcAft>
                <a:buClrTx/>
                <a:buSzTx/>
                <a:buFontTx/>
                <a:buNone/>
              </a:pPr>
              <a:t>46</a:t>
            </a:fld>
            <a:endParaRPr lang="en-GB" altLang="en-US">
              <a:latin typeface="Arial" panose="020B0604020202020204" pitchFamily="34" charset="0"/>
            </a:endParaRPr>
          </a:p>
        </p:txBody>
      </p:sp>
      <p:sp>
        <p:nvSpPr>
          <p:cNvPr id="28698" name="Text Box 22"/>
          <p:cNvSpPr txBox="1">
            <a:spLocks noChangeArrowheads="1"/>
          </p:cNvSpPr>
          <p:nvPr/>
        </p:nvSpPr>
        <p:spPr bwMode="auto">
          <a:xfrm>
            <a:off x="3851275" y="9428163"/>
            <a:ext cx="2944813"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defTabSz="914400" eaLnBrk="1" fontAlgn="auto" hangingPunct="1">
              <a:lnSpc>
                <a:spcPct val="100000"/>
              </a:lnSpc>
              <a:spcBef>
                <a:spcPct val="0"/>
              </a:spcBef>
              <a:spcAft>
                <a:spcPts val="0"/>
              </a:spcAft>
              <a:buClrTx/>
              <a:buSzTx/>
              <a:buFontTx/>
              <a:buNone/>
            </a:pPr>
            <a:fld id="{013A3E68-3465-4F62-A66B-7510782C74EB}" type="slidenum">
              <a:rPr lang="en-GB" altLang="en-US">
                <a:latin typeface="Arial" panose="020B0604020202020204" pitchFamily="34" charset="0"/>
              </a:rPr>
              <a:pPr algn="r" defTabSz="914400" eaLnBrk="1" fontAlgn="auto" hangingPunct="1">
                <a:lnSpc>
                  <a:spcPct val="100000"/>
                </a:lnSpc>
                <a:spcBef>
                  <a:spcPct val="0"/>
                </a:spcBef>
                <a:spcAft>
                  <a:spcPts val="0"/>
                </a:spcAft>
                <a:buClrTx/>
                <a:buSzTx/>
                <a:buFontTx/>
                <a:buNone/>
              </a:pPr>
              <a:t>46</a:t>
            </a:fld>
            <a:endParaRPr lang="en-GB" altLang="en-US">
              <a:latin typeface="Arial" panose="020B0604020202020204" pitchFamily="34" charset="0"/>
            </a:endParaRPr>
          </a:p>
        </p:txBody>
      </p:sp>
      <p:sp>
        <p:nvSpPr>
          <p:cNvPr id="28699" name="Text Box 23"/>
          <p:cNvSpPr txBox="1">
            <a:spLocks noChangeArrowheads="1"/>
          </p:cNvSpPr>
          <p:nvPr/>
        </p:nvSpPr>
        <p:spPr bwMode="auto">
          <a:xfrm>
            <a:off x="928688" y="3962400"/>
            <a:ext cx="4899025"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defTabSz="914400" eaLnBrk="1" fontAlgn="auto" hangingPunct="1">
              <a:lnSpc>
                <a:spcPct val="100000"/>
              </a:lnSpc>
              <a:spcBef>
                <a:spcPct val="0"/>
              </a:spcBef>
              <a:spcAft>
                <a:spcPts val="0"/>
              </a:spcAft>
              <a:buClrTx/>
              <a:buSzTx/>
              <a:buFontTx/>
              <a:buNone/>
            </a:pPr>
            <a:r>
              <a:rPr lang="en-US" altLang="en-US">
                <a:latin typeface="Arial" panose="020B0604020202020204" pitchFamily="34" charset="0"/>
              </a:rPr>
              <a:t>A.P.Nagaytsev, SPIN-2010, October 1, Juelich </a:t>
            </a:r>
          </a:p>
        </p:txBody>
      </p:sp>
      <p:sp>
        <p:nvSpPr>
          <p:cNvPr id="28700" name="Text Box 24"/>
          <p:cNvSpPr txBox="1">
            <a:spLocks noChangeArrowheads="1"/>
          </p:cNvSpPr>
          <p:nvPr/>
        </p:nvSpPr>
        <p:spPr bwMode="auto">
          <a:xfrm>
            <a:off x="3851275" y="9428163"/>
            <a:ext cx="2944813"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defTabSz="914400" eaLnBrk="1" fontAlgn="auto" hangingPunct="1">
              <a:lnSpc>
                <a:spcPct val="100000"/>
              </a:lnSpc>
              <a:spcBef>
                <a:spcPct val="0"/>
              </a:spcBef>
              <a:spcAft>
                <a:spcPts val="0"/>
              </a:spcAft>
              <a:buClrTx/>
              <a:buSzTx/>
              <a:buFontTx/>
              <a:buNone/>
            </a:pPr>
            <a:fld id="{45D1CBE0-EB9E-481A-B896-924259825319}" type="slidenum">
              <a:rPr lang="en-GB" altLang="en-US">
                <a:latin typeface="Arial" panose="020B0604020202020204" pitchFamily="34" charset="0"/>
              </a:rPr>
              <a:pPr algn="r" defTabSz="914400" eaLnBrk="1" fontAlgn="auto" hangingPunct="1">
                <a:lnSpc>
                  <a:spcPct val="100000"/>
                </a:lnSpc>
                <a:spcBef>
                  <a:spcPct val="0"/>
                </a:spcBef>
                <a:spcAft>
                  <a:spcPts val="0"/>
                </a:spcAft>
                <a:buClrTx/>
                <a:buSzTx/>
                <a:buFontTx/>
                <a:buNone/>
              </a:pPr>
              <a:t>46</a:t>
            </a:fld>
            <a:endParaRPr lang="en-GB" altLang="en-US">
              <a:latin typeface="Arial" panose="020B0604020202020204" pitchFamily="34" charset="0"/>
            </a:endParaRPr>
          </a:p>
        </p:txBody>
      </p:sp>
      <p:sp>
        <p:nvSpPr>
          <p:cNvPr id="28701" name="Text Box 25"/>
          <p:cNvSpPr txBox="1">
            <a:spLocks noChangeArrowheads="1"/>
          </p:cNvSpPr>
          <p:nvPr/>
        </p:nvSpPr>
        <p:spPr bwMode="auto">
          <a:xfrm>
            <a:off x="3851275" y="9428163"/>
            <a:ext cx="2944813"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defTabSz="914400" eaLnBrk="1" fontAlgn="auto" hangingPunct="1">
              <a:lnSpc>
                <a:spcPct val="100000"/>
              </a:lnSpc>
              <a:spcBef>
                <a:spcPct val="0"/>
              </a:spcBef>
              <a:spcAft>
                <a:spcPts val="0"/>
              </a:spcAft>
              <a:buClrTx/>
              <a:buSzTx/>
              <a:buFontTx/>
              <a:buNone/>
            </a:pPr>
            <a:fld id="{A00BB6C3-06F7-4046-9D79-AF2B7A412DE8}" type="slidenum">
              <a:rPr lang="en-GB" altLang="en-US">
                <a:latin typeface="Arial" panose="020B0604020202020204" pitchFamily="34" charset="0"/>
              </a:rPr>
              <a:pPr algn="r" defTabSz="914400" eaLnBrk="1" fontAlgn="auto" hangingPunct="1">
                <a:lnSpc>
                  <a:spcPct val="100000"/>
                </a:lnSpc>
                <a:spcBef>
                  <a:spcPct val="0"/>
                </a:spcBef>
                <a:spcAft>
                  <a:spcPts val="0"/>
                </a:spcAft>
                <a:buClrTx/>
                <a:buSzTx/>
                <a:buFontTx/>
                <a:buNone/>
              </a:pPr>
              <a:t>46</a:t>
            </a:fld>
            <a:endParaRPr lang="en-GB" altLang="en-US">
              <a:latin typeface="Arial" panose="020B0604020202020204" pitchFamily="34" charset="0"/>
            </a:endParaRPr>
          </a:p>
        </p:txBody>
      </p:sp>
      <p:sp>
        <p:nvSpPr>
          <p:cNvPr id="28702" name="Rectangle 26"/>
          <p:cNvSpPr>
            <a:spLocks noGrp="1" noRot="1" noChangeAspect="1" noChangeArrowheads="1" noTextEdit="1"/>
          </p:cNvSpPr>
          <p:nvPr>
            <p:ph type="sldImg"/>
          </p:nvPr>
        </p:nvSpPr>
        <p:spPr>
          <a:xfrm>
            <a:off x="919163" y="746125"/>
            <a:ext cx="4959350" cy="37195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703" name="Text Box 27"/>
          <p:cNvSpPr txBox="1">
            <a:spLocks noChangeArrowheads="1"/>
          </p:cNvSpPr>
          <p:nvPr/>
        </p:nvSpPr>
        <p:spPr bwMode="auto">
          <a:xfrm>
            <a:off x="679450" y="4716463"/>
            <a:ext cx="5438775" cy="446405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eaLnBrk="1" fontAlgn="auto" hangingPunct="1">
              <a:lnSpc>
                <a:spcPct val="100000"/>
              </a:lnSpc>
              <a:spcBef>
                <a:spcPts val="0"/>
              </a:spcBef>
              <a:spcAft>
                <a:spcPts val="0"/>
              </a:spcAft>
              <a:buClrTx/>
              <a:buSzTx/>
              <a:buFontTx/>
              <a:buNone/>
            </a:pPr>
            <a:endParaRPr lang="en-US" altLang="en-US" sz="1800">
              <a:solidFill>
                <a:prstClr val="black"/>
              </a:solidFill>
              <a:latin typeface="Calibri" panose="020F0502020204030204"/>
            </a:endParaRPr>
          </a:p>
        </p:txBody>
      </p:sp>
    </p:spTree>
    <p:extLst>
      <p:ext uri="{BB962C8B-B14F-4D97-AF65-F5344CB8AC3E}">
        <p14:creationId xmlns:p14="http://schemas.microsoft.com/office/powerpoint/2010/main" val="2599931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7"/>
          <p:cNvSpPr>
            <a:spLocks noGrp="1" noChangeArrowheads="1"/>
          </p:cNvSpPr>
          <p:nvPr>
            <p:ph type="dt" sz="quarter"/>
          </p:nvPr>
        </p:nvSpPr>
        <p:spPr>
          <a:xfrm>
            <a:off x="3851275" y="0"/>
            <a:ext cx="2938463" cy="488950"/>
          </a:xfrm>
          <a:prstGeom prst="rect">
            <a:avLst/>
          </a:prstGeom>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tabLst>
                <a:tab pos="457200" algn="l"/>
                <a:tab pos="914400" algn="l"/>
                <a:tab pos="1371600" algn="l"/>
                <a:tab pos="1828800" algn="l"/>
                <a:tab pos="2286000" algn="l"/>
                <a:tab pos="2743200" algn="l"/>
              </a:tabLst>
              <a:defRPr sz="2800" b="1">
                <a:solidFill>
                  <a:schemeClr val="bg1"/>
                </a:solidFill>
                <a:latin typeface="Comic Sans MS" panose="030F0702030302020204" pitchFamily="66" charset="0"/>
                <a:ea typeface="Droid Sans Fallback" charset="0"/>
                <a:cs typeface="Droid Sans Fallback" charset="0"/>
              </a:defRPr>
            </a:lvl1pPr>
            <a:lvl2pPr eaLnBrk="0" hangingPunct="0">
              <a:tabLst>
                <a:tab pos="457200" algn="l"/>
                <a:tab pos="914400" algn="l"/>
                <a:tab pos="1371600" algn="l"/>
                <a:tab pos="1828800" algn="l"/>
                <a:tab pos="2286000" algn="l"/>
                <a:tab pos="2743200" algn="l"/>
              </a:tabLst>
              <a:defRPr sz="2800" b="1">
                <a:solidFill>
                  <a:schemeClr val="bg1"/>
                </a:solidFill>
                <a:latin typeface="Comic Sans MS" panose="030F0702030302020204" pitchFamily="66" charset="0"/>
                <a:ea typeface="Droid Sans Fallback" charset="0"/>
                <a:cs typeface="Droid Sans Fallback" charset="0"/>
              </a:defRPr>
            </a:lvl2pPr>
            <a:lvl3pPr eaLnBrk="0" hangingPunct="0">
              <a:tabLst>
                <a:tab pos="457200" algn="l"/>
                <a:tab pos="914400" algn="l"/>
                <a:tab pos="1371600" algn="l"/>
                <a:tab pos="1828800" algn="l"/>
                <a:tab pos="2286000" algn="l"/>
                <a:tab pos="2743200" algn="l"/>
              </a:tabLst>
              <a:defRPr sz="2800" b="1">
                <a:solidFill>
                  <a:schemeClr val="bg1"/>
                </a:solidFill>
                <a:latin typeface="Comic Sans MS" panose="030F0702030302020204" pitchFamily="66" charset="0"/>
                <a:ea typeface="Droid Sans Fallback" charset="0"/>
                <a:cs typeface="Droid Sans Fallback" charset="0"/>
              </a:defRPr>
            </a:lvl3pPr>
            <a:lvl4pPr eaLnBrk="0" hangingPunct="0">
              <a:tabLst>
                <a:tab pos="457200" algn="l"/>
                <a:tab pos="914400" algn="l"/>
                <a:tab pos="1371600" algn="l"/>
                <a:tab pos="1828800" algn="l"/>
                <a:tab pos="2286000" algn="l"/>
                <a:tab pos="2743200" algn="l"/>
              </a:tabLst>
              <a:defRPr sz="2800" b="1">
                <a:solidFill>
                  <a:schemeClr val="bg1"/>
                </a:solidFill>
                <a:latin typeface="Comic Sans MS" panose="030F0702030302020204" pitchFamily="66" charset="0"/>
                <a:ea typeface="Droid Sans Fallback" charset="0"/>
                <a:cs typeface="Droid Sans Fallback" charset="0"/>
              </a:defRPr>
            </a:lvl4pPr>
            <a:lvl5pPr eaLnBrk="0" hangingPunct="0">
              <a:tabLst>
                <a:tab pos="457200" algn="l"/>
                <a:tab pos="914400" algn="l"/>
                <a:tab pos="1371600" algn="l"/>
                <a:tab pos="1828800" algn="l"/>
                <a:tab pos="2286000" algn="l"/>
                <a:tab pos="2743200" algn="l"/>
              </a:tabLst>
              <a:defRPr sz="2800" b="1">
                <a:solidFill>
                  <a:schemeClr val="bg1"/>
                </a:solidFill>
                <a:latin typeface="Comic Sans MS" panose="030F0702030302020204" pitchFamily="66" charset="0"/>
                <a:ea typeface="Droid Sans Fallback" charset="0"/>
                <a:cs typeface="Droid Sans Fallback"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800" b="1">
                <a:solidFill>
                  <a:schemeClr val="bg1"/>
                </a:solidFill>
                <a:latin typeface="Comic Sans MS" panose="030F0702030302020204" pitchFamily="66" charset="0"/>
                <a:ea typeface="Droid Sans Fallback" charset="0"/>
                <a:cs typeface="Droid Sans Fallback"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800" b="1">
                <a:solidFill>
                  <a:schemeClr val="bg1"/>
                </a:solidFill>
                <a:latin typeface="Comic Sans MS" panose="030F0702030302020204" pitchFamily="66" charset="0"/>
                <a:ea typeface="Droid Sans Fallback" charset="0"/>
                <a:cs typeface="Droid Sans Fallback"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800" b="1">
                <a:solidFill>
                  <a:schemeClr val="bg1"/>
                </a:solidFill>
                <a:latin typeface="Comic Sans MS" panose="030F0702030302020204" pitchFamily="66" charset="0"/>
                <a:ea typeface="Droid Sans Fallback" charset="0"/>
                <a:cs typeface="Droid Sans Fallback"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800" b="1">
                <a:solidFill>
                  <a:schemeClr val="bg1"/>
                </a:solidFill>
                <a:latin typeface="Comic Sans MS" panose="030F0702030302020204" pitchFamily="66" charset="0"/>
                <a:ea typeface="Droid Sans Fallback" charset="0"/>
                <a:cs typeface="Droid Sans Fallback" charset="0"/>
              </a:defRPr>
            </a:lvl9pPr>
          </a:lstStyle>
          <a:p>
            <a:pPr eaLnBrk="1" hangingPunct="1"/>
            <a:r>
              <a:rPr lang="en-US" altLang="en-US" sz="1200">
                <a:solidFill>
                  <a:srgbClr val="000000"/>
                </a:solidFill>
                <a:latin typeface="Arial" panose="020B0604020202020204" pitchFamily="34" charset="0"/>
                <a:ea typeface="DejaVu Sans" charset="0"/>
                <a:cs typeface="DejaVu Sans" charset="0"/>
              </a:rPr>
              <a:t>03/29/18</a:t>
            </a:r>
          </a:p>
        </p:txBody>
      </p:sp>
      <p:sp>
        <p:nvSpPr>
          <p:cNvPr id="30723" name="Rectangle 10"/>
          <p:cNvSpPr>
            <a:spLocks noGrp="1" noChangeArrowheads="1"/>
          </p:cNvSpPr>
          <p:nvPr>
            <p:ph type="ftr" sz="quarter"/>
          </p:nvPr>
        </p:nvSpPr>
        <p:spPr>
          <a:xfrm>
            <a:off x="928688" y="3962400"/>
            <a:ext cx="4892675" cy="488950"/>
          </a:xfrm>
          <a:prstGeom prst="rect">
            <a:avLst/>
          </a:prstGeom>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tabLst>
                <a:tab pos="457200" algn="l"/>
                <a:tab pos="914400" algn="l"/>
                <a:tab pos="1371600" algn="l"/>
                <a:tab pos="1828800" algn="l"/>
                <a:tab pos="2286000" algn="l"/>
                <a:tab pos="2743200" algn="l"/>
                <a:tab pos="3200400" algn="l"/>
                <a:tab pos="3657600" algn="l"/>
                <a:tab pos="4114800" algn="l"/>
                <a:tab pos="4572000" algn="l"/>
              </a:tabLst>
              <a:defRPr sz="2800" b="1">
                <a:solidFill>
                  <a:schemeClr val="bg1"/>
                </a:solidFill>
                <a:latin typeface="Comic Sans MS" panose="030F0702030302020204" pitchFamily="66" charset="0"/>
                <a:ea typeface="Droid Sans Fallback" charset="0"/>
                <a:cs typeface="Droid Sans Fallback"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Lst>
              <a:defRPr sz="2800" b="1">
                <a:solidFill>
                  <a:schemeClr val="bg1"/>
                </a:solidFill>
                <a:latin typeface="Comic Sans MS" panose="030F0702030302020204" pitchFamily="66" charset="0"/>
                <a:ea typeface="Droid Sans Fallback" charset="0"/>
                <a:cs typeface="Droid Sans Fallback"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Lst>
              <a:defRPr sz="2800" b="1">
                <a:solidFill>
                  <a:schemeClr val="bg1"/>
                </a:solidFill>
                <a:latin typeface="Comic Sans MS" panose="030F0702030302020204" pitchFamily="66" charset="0"/>
                <a:ea typeface="Droid Sans Fallback" charset="0"/>
                <a:cs typeface="Droid Sans Fallback"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Lst>
              <a:defRPr sz="2800" b="1">
                <a:solidFill>
                  <a:schemeClr val="bg1"/>
                </a:solidFill>
                <a:latin typeface="Comic Sans MS" panose="030F0702030302020204" pitchFamily="66" charset="0"/>
                <a:ea typeface="Droid Sans Fallback" charset="0"/>
                <a:cs typeface="Droid Sans Fallback"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Lst>
              <a:defRPr sz="2800" b="1">
                <a:solidFill>
                  <a:schemeClr val="bg1"/>
                </a:solidFill>
                <a:latin typeface="Comic Sans MS" panose="030F0702030302020204" pitchFamily="66" charset="0"/>
                <a:ea typeface="Droid Sans Fallback" charset="0"/>
                <a:cs typeface="Droid Sans Fallback"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2800" b="1">
                <a:solidFill>
                  <a:schemeClr val="bg1"/>
                </a:solidFill>
                <a:latin typeface="Comic Sans MS" panose="030F0702030302020204" pitchFamily="66" charset="0"/>
                <a:ea typeface="Droid Sans Fallback" charset="0"/>
                <a:cs typeface="Droid Sans Fallback"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2800" b="1">
                <a:solidFill>
                  <a:schemeClr val="bg1"/>
                </a:solidFill>
                <a:latin typeface="Comic Sans MS" panose="030F0702030302020204" pitchFamily="66" charset="0"/>
                <a:ea typeface="Droid Sans Fallback" charset="0"/>
                <a:cs typeface="Droid Sans Fallback"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2800" b="1">
                <a:solidFill>
                  <a:schemeClr val="bg1"/>
                </a:solidFill>
                <a:latin typeface="Comic Sans MS" panose="030F0702030302020204" pitchFamily="66" charset="0"/>
                <a:ea typeface="Droid Sans Fallback" charset="0"/>
                <a:cs typeface="Droid Sans Fallback"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2800" b="1">
                <a:solidFill>
                  <a:schemeClr val="bg1"/>
                </a:solidFill>
                <a:latin typeface="Comic Sans MS" panose="030F0702030302020204" pitchFamily="66" charset="0"/>
                <a:ea typeface="Droid Sans Fallback" charset="0"/>
                <a:cs typeface="Droid Sans Fallback" charset="0"/>
              </a:defRPr>
            </a:lvl9pPr>
          </a:lstStyle>
          <a:p>
            <a:pPr eaLnBrk="1" hangingPunct="1"/>
            <a:r>
              <a:rPr lang="en-US" altLang="en-US" sz="1200">
                <a:solidFill>
                  <a:srgbClr val="000000"/>
                </a:solidFill>
                <a:latin typeface="Arial" panose="020B0604020202020204" pitchFamily="34" charset="0"/>
                <a:ea typeface="DejaVu Sans" charset="0"/>
                <a:cs typeface="DejaVu Sans" charset="0"/>
              </a:rPr>
              <a:t>A.P.Nagaytsev, SPIN-2010, October 1, Juelich </a:t>
            </a:r>
          </a:p>
        </p:txBody>
      </p:sp>
      <p:sp>
        <p:nvSpPr>
          <p:cNvPr id="30724" name="Rectangle 11"/>
          <p:cNvSpPr>
            <a:spLocks noGrp="1" noChangeArrowheads="1"/>
          </p:cNvSpPr>
          <p:nvPr>
            <p:ph type="sldNum" sz="quarter"/>
          </p:nvPr>
        </p:nvSpPr>
        <p:spPr>
          <a:xfrm>
            <a:off x="3851275" y="9428163"/>
            <a:ext cx="2938463" cy="488950"/>
          </a:xfrm>
          <a:prstGeom prst="rect">
            <a:avLst/>
          </a:prstGeom>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tabLst>
                <a:tab pos="457200" algn="l"/>
                <a:tab pos="914400" algn="l"/>
                <a:tab pos="1371600" algn="l"/>
                <a:tab pos="1828800" algn="l"/>
                <a:tab pos="2286000" algn="l"/>
                <a:tab pos="2743200" algn="l"/>
              </a:tabLst>
              <a:defRPr sz="2800" b="1">
                <a:solidFill>
                  <a:schemeClr val="bg1"/>
                </a:solidFill>
                <a:latin typeface="Comic Sans MS" panose="030F0702030302020204" pitchFamily="66" charset="0"/>
                <a:ea typeface="Droid Sans Fallback" charset="0"/>
                <a:cs typeface="Droid Sans Fallback" charset="0"/>
              </a:defRPr>
            </a:lvl1pPr>
            <a:lvl2pPr eaLnBrk="0" hangingPunct="0">
              <a:tabLst>
                <a:tab pos="457200" algn="l"/>
                <a:tab pos="914400" algn="l"/>
                <a:tab pos="1371600" algn="l"/>
                <a:tab pos="1828800" algn="l"/>
                <a:tab pos="2286000" algn="l"/>
                <a:tab pos="2743200" algn="l"/>
              </a:tabLst>
              <a:defRPr sz="2800" b="1">
                <a:solidFill>
                  <a:schemeClr val="bg1"/>
                </a:solidFill>
                <a:latin typeface="Comic Sans MS" panose="030F0702030302020204" pitchFamily="66" charset="0"/>
                <a:ea typeface="Droid Sans Fallback" charset="0"/>
                <a:cs typeface="Droid Sans Fallback" charset="0"/>
              </a:defRPr>
            </a:lvl2pPr>
            <a:lvl3pPr eaLnBrk="0" hangingPunct="0">
              <a:tabLst>
                <a:tab pos="457200" algn="l"/>
                <a:tab pos="914400" algn="l"/>
                <a:tab pos="1371600" algn="l"/>
                <a:tab pos="1828800" algn="l"/>
                <a:tab pos="2286000" algn="l"/>
                <a:tab pos="2743200" algn="l"/>
              </a:tabLst>
              <a:defRPr sz="2800" b="1">
                <a:solidFill>
                  <a:schemeClr val="bg1"/>
                </a:solidFill>
                <a:latin typeface="Comic Sans MS" panose="030F0702030302020204" pitchFamily="66" charset="0"/>
                <a:ea typeface="Droid Sans Fallback" charset="0"/>
                <a:cs typeface="Droid Sans Fallback" charset="0"/>
              </a:defRPr>
            </a:lvl3pPr>
            <a:lvl4pPr eaLnBrk="0" hangingPunct="0">
              <a:tabLst>
                <a:tab pos="457200" algn="l"/>
                <a:tab pos="914400" algn="l"/>
                <a:tab pos="1371600" algn="l"/>
                <a:tab pos="1828800" algn="l"/>
                <a:tab pos="2286000" algn="l"/>
                <a:tab pos="2743200" algn="l"/>
              </a:tabLst>
              <a:defRPr sz="2800" b="1">
                <a:solidFill>
                  <a:schemeClr val="bg1"/>
                </a:solidFill>
                <a:latin typeface="Comic Sans MS" panose="030F0702030302020204" pitchFamily="66" charset="0"/>
                <a:ea typeface="Droid Sans Fallback" charset="0"/>
                <a:cs typeface="Droid Sans Fallback" charset="0"/>
              </a:defRPr>
            </a:lvl4pPr>
            <a:lvl5pPr eaLnBrk="0" hangingPunct="0">
              <a:tabLst>
                <a:tab pos="457200" algn="l"/>
                <a:tab pos="914400" algn="l"/>
                <a:tab pos="1371600" algn="l"/>
                <a:tab pos="1828800" algn="l"/>
                <a:tab pos="2286000" algn="l"/>
                <a:tab pos="2743200" algn="l"/>
              </a:tabLst>
              <a:defRPr sz="2800" b="1">
                <a:solidFill>
                  <a:schemeClr val="bg1"/>
                </a:solidFill>
                <a:latin typeface="Comic Sans MS" panose="030F0702030302020204" pitchFamily="66" charset="0"/>
                <a:ea typeface="Droid Sans Fallback" charset="0"/>
                <a:cs typeface="Droid Sans Fallback"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800" b="1">
                <a:solidFill>
                  <a:schemeClr val="bg1"/>
                </a:solidFill>
                <a:latin typeface="Comic Sans MS" panose="030F0702030302020204" pitchFamily="66" charset="0"/>
                <a:ea typeface="Droid Sans Fallback" charset="0"/>
                <a:cs typeface="Droid Sans Fallback"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800" b="1">
                <a:solidFill>
                  <a:schemeClr val="bg1"/>
                </a:solidFill>
                <a:latin typeface="Comic Sans MS" panose="030F0702030302020204" pitchFamily="66" charset="0"/>
                <a:ea typeface="Droid Sans Fallback" charset="0"/>
                <a:cs typeface="Droid Sans Fallback"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800" b="1">
                <a:solidFill>
                  <a:schemeClr val="bg1"/>
                </a:solidFill>
                <a:latin typeface="Comic Sans MS" panose="030F0702030302020204" pitchFamily="66" charset="0"/>
                <a:ea typeface="Droid Sans Fallback" charset="0"/>
                <a:cs typeface="Droid Sans Fallback"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800" b="1">
                <a:solidFill>
                  <a:schemeClr val="bg1"/>
                </a:solidFill>
                <a:latin typeface="Comic Sans MS" panose="030F0702030302020204" pitchFamily="66" charset="0"/>
                <a:ea typeface="Droid Sans Fallback" charset="0"/>
                <a:cs typeface="Droid Sans Fallback" charset="0"/>
              </a:defRPr>
            </a:lvl9pPr>
          </a:lstStyle>
          <a:p>
            <a:pPr eaLnBrk="1" hangingPunct="1"/>
            <a:fld id="{B1503091-82A4-4257-A4AB-74C5A9121457}" type="slidenum">
              <a:rPr lang="en-GB" altLang="en-US" sz="1200">
                <a:solidFill>
                  <a:srgbClr val="000000"/>
                </a:solidFill>
                <a:latin typeface="Arial" panose="020B0604020202020204" pitchFamily="34" charset="0"/>
                <a:ea typeface="DejaVu Sans" charset="0"/>
                <a:cs typeface="DejaVu Sans" charset="0"/>
              </a:rPr>
              <a:pPr eaLnBrk="1" hangingPunct="1"/>
              <a:t>49</a:t>
            </a:fld>
            <a:endParaRPr lang="en-GB" altLang="en-US" sz="1200">
              <a:solidFill>
                <a:srgbClr val="000000"/>
              </a:solidFill>
              <a:latin typeface="Arial" panose="020B0604020202020204" pitchFamily="34" charset="0"/>
              <a:ea typeface="DejaVu Sans" charset="0"/>
              <a:cs typeface="DejaVu Sans" charset="0"/>
            </a:endParaRPr>
          </a:p>
        </p:txBody>
      </p:sp>
      <p:sp>
        <p:nvSpPr>
          <p:cNvPr id="30725" name="Text Box 1"/>
          <p:cNvSpPr txBox="1">
            <a:spLocks noChangeArrowheads="1"/>
          </p:cNvSpPr>
          <p:nvPr/>
        </p:nvSpPr>
        <p:spPr bwMode="auto">
          <a:xfrm>
            <a:off x="3851275" y="0"/>
            <a:ext cx="2940050"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9pPr>
          </a:lstStyle>
          <a:p>
            <a:pPr algn="r" eaLnBrk="1" hangingPunct="1">
              <a:buClrTx/>
              <a:buFontTx/>
              <a:buNone/>
            </a:pPr>
            <a:r>
              <a:rPr lang="en-US" altLang="en-US" sz="1200" b="0">
                <a:solidFill>
                  <a:srgbClr val="000000"/>
                </a:solidFill>
                <a:latin typeface="Arial" panose="020B0604020202020204" pitchFamily="34" charset="0"/>
                <a:ea typeface="DejaVu Sans" charset="0"/>
                <a:cs typeface="DejaVu Sans" charset="0"/>
              </a:rPr>
              <a:t>03/29/18</a:t>
            </a:r>
          </a:p>
        </p:txBody>
      </p:sp>
      <p:sp>
        <p:nvSpPr>
          <p:cNvPr id="30726" name="Text Box 2"/>
          <p:cNvSpPr txBox="1">
            <a:spLocks noChangeArrowheads="1"/>
          </p:cNvSpPr>
          <p:nvPr/>
        </p:nvSpPr>
        <p:spPr bwMode="auto">
          <a:xfrm>
            <a:off x="928688" y="3962400"/>
            <a:ext cx="4894262"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9pPr>
          </a:lstStyle>
          <a:p>
            <a:pPr eaLnBrk="1" hangingPunct="1">
              <a:buClrTx/>
              <a:buFontTx/>
              <a:buNone/>
            </a:pPr>
            <a:r>
              <a:rPr lang="en-US" altLang="en-US" sz="1200" b="0">
                <a:solidFill>
                  <a:srgbClr val="000000"/>
                </a:solidFill>
                <a:latin typeface="Arial" panose="020B0604020202020204" pitchFamily="34" charset="0"/>
                <a:ea typeface="DejaVu Sans" charset="0"/>
                <a:cs typeface="DejaVu Sans" charset="0"/>
              </a:rPr>
              <a:t>A.P.Nagaytsev, SPIN-2010, October 1, Juelich </a:t>
            </a:r>
          </a:p>
        </p:txBody>
      </p:sp>
      <p:sp>
        <p:nvSpPr>
          <p:cNvPr id="30727" name="Text Box 3"/>
          <p:cNvSpPr txBox="1">
            <a:spLocks noChangeArrowheads="1"/>
          </p:cNvSpPr>
          <p:nvPr/>
        </p:nvSpPr>
        <p:spPr bwMode="auto">
          <a:xfrm>
            <a:off x="3851275" y="9428163"/>
            <a:ext cx="2940050"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9pPr>
          </a:lstStyle>
          <a:p>
            <a:pPr algn="r" eaLnBrk="1" hangingPunct="1">
              <a:buClrTx/>
              <a:buFontTx/>
              <a:buNone/>
            </a:pPr>
            <a:fld id="{911D2548-BEE1-4B44-8246-5BF936723CC9}" type="slidenum">
              <a:rPr lang="en-GB" altLang="en-US" sz="1200" b="0">
                <a:solidFill>
                  <a:srgbClr val="000000"/>
                </a:solidFill>
                <a:latin typeface="Arial" panose="020B0604020202020204" pitchFamily="34" charset="0"/>
                <a:ea typeface="DejaVu Sans" charset="0"/>
                <a:cs typeface="DejaVu Sans" charset="0"/>
              </a:rPr>
              <a:pPr algn="r" eaLnBrk="1" hangingPunct="1">
                <a:buClrTx/>
                <a:buFontTx/>
                <a:buNone/>
              </a:pPr>
              <a:t>49</a:t>
            </a:fld>
            <a:endParaRPr lang="en-GB" altLang="en-US" sz="1200" b="0">
              <a:solidFill>
                <a:srgbClr val="000000"/>
              </a:solidFill>
              <a:latin typeface="Arial" panose="020B0604020202020204" pitchFamily="34" charset="0"/>
              <a:ea typeface="DejaVu Sans" charset="0"/>
              <a:cs typeface="DejaVu Sans" charset="0"/>
            </a:endParaRPr>
          </a:p>
        </p:txBody>
      </p:sp>
      <p:sp>
        <p:nvSpPr>
          <p:cNvPr id="30728" name="Text Box 4"/>
          <p:cNvSpPr txBox="1">
            <a:spLocks noChangeArrowheads="1"/>
          </p:cNvSpPr>
          <p:nvPr/>
        </p:nvSpPr>
        <p:spPr bwMode="auto">
          <a:xfrm>
            <a:off x="3851275" y="0"/>
            <a:ext cx="2941638"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9pPr>
          </a:lstStyle>
          <a:p>
            <a:pPr algn="r" eaLnBrk="1" hangingPunct="1">
              <a:buClrTx/>
              <a:buFontTx/>
              <a:buNone/>
            </a:pPr>
            <a:r>
              <a:rPr lang="en-US" altLang="en-US" sz="1200">
                <a:solidFill>
                  <a:srgbClr val="000000"/>
                </a:solidFill>
                <a:latin typeface="Arial" panose="020B0604020202020204" pitchFamily="34" charset="0"/>
                <a:ea typeface="DejaVu Sans" charset="0"/>
                <a:cs typeface="DejaVu Sans" charset="0"/>
              </a:rPr>
              <a:t>03/29/18</a:t>
            </a:r>
          </a:p>
        </p:txBody>
      </p:sp>
      <p:sp>
        <p:nvSpPr>
          <p:cNvPr id="30729" name="Text Box 5"/>
          <p:cNvSpPr txBox="1">
            <a:spLocks noChangeArrowheads="1"/>
          </p:cNvSpPr>
          <p:nvPr/>
        </p:nvSpPr>
        <p:spPr bwMode="auto">
          <a:xfrm>
            <a:off x="928688" y="3962400"/>
            <a:ext cx="4895850"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9pPr>
          </a:lstStyle>
          <a:p>
            <a:pPr eaLnBrk="1" hangingPunct="1">
              <a:buClrTx/>
              <a:buFontTx/>
              <a:buNone/>
            </a:pPr>
            <a:r>
              <a:rPr lang="en-US" altLang="en-US" sz="1200">
                <a:solidFill>
                  <a:srgbClr val="000000"/>
                </a:solidFill>
                <a:latin typeface="Arial" panose="020B0604020202020204" pitchFamily="34" charset="0"/>
                <a:ea typeface="DejaVu Sans" charset="0"/>
                <a:cs typeface="DejaVu Sans" charset="0"/>
              </a:rPr>
              <a:t>A.P.Nagaytsev, SPIN-2010, October 1, Juelich </a:t>
            </a:r>
          </a:p>
        </p:txBody>
      </p:sp>
      <p:sp>
        <p:nvSpPr>
          <p:cNvPr id="30730" name="Text Box 6"/>
          <p:cNvSpPr txBox="1">
            <a:spLocks noChangeArrowheads="1"/>
          </p:cNvSpPr>
          <p:nvPr/>
        </p:nvSpPr>
        <p:spPr bwMode="auto">
          <a:xfrm>
            <a:off x="3851275" y="9428163"/>
            <a:ext cx="2941638"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9pPr>
          </a:lstStyle>
          <a:p>
            <a:pPr algn="r" eaLnBrk="1" hangingPunct="1">
              <a:buClrTx/>
              <a:buFontTx/>
              <a:buNone/>
            </a:pPr>
            <a:fld id="{2891EECA-0A90-4F75-9104-B06F02C0B9A2}" type="slidenum">
              <a:rPr lang="en-GB" altLang="en-US" sz="1200">
                <a:solidFill>
                  <a:srgbClr val="000000"/>
                </a:solidFill>
                <a:latin typeface="Arial" panose="020B0604020202020204" pitchFamily="34" charset="0"/>
                <a:ea typeface="DejaVu Sans" charset="0"/>
                <a:cs typeface="DejaVu Sans" charset="0"/>
              </a:rPr>
              <a:pPr algn="r" eaLnBrk="1" hangingPunct="1">
                <a:buClrTx/>
                <a:buFontTx/>
                <a:buNone/>
              </a:pPr>
              <a:t>49</a:t>
            </a:fld>
            <a:endParaRPr lang="en-GB" altLang="en-US" sz="1200">
              <a:solidFill>
                <a:srgbClr val="000000"/>
              </a:solidFill>
              <a:latin typeface="Arial" panose="020B0604020202020204" pitchFamily="34" charset="0"/>
              <a:ea typeface="DejaVu Sans" charset="0"/>
              <a:cs typeface="DejaVu Sans" charset="0"/>
            </a:endParaRPr>
          </a:p>
        </p:txBody>
      </p:sp>
      <p:sp>
        <p:nvSpPr>
          <p:cNvPr id="30731" name="Text Box 7"/>
          <p:cNvSpPr txBox="1">
            <a:spLocks noChangeArrowheads="1"/>
          </p:cNvSpPr>
          <p:nvPr/>
        </p:nvSpPr>
        <p:spPr bwMode="auto">
          <a:xfrm>
            <a:off x="3851275" y="0"/>
            <a:ext cx="2943225"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9pPr>
          </a:lstStyle>
          <a:p>
            <a:pPr algn="r" eaLnBrk="1" hangingPunct="1">
              <a:buClrTx/>
              <a:buFontTx/>
              <a:buNone/>
            </a:pPr>
            <a:r>
              <a:rPr lang="en-US" altLang="en-US" sz="1200" b="0">
                <a:solidFill>
                  <a:srgbClr val="000000"/>
                </a:solidFill>
                <a:latin typeface="Arial" panose="020B0604020202020204" pitchFamily="34" charset="0"/>
              </a:rPr>
              <a:t>03/29/18</a:t>
            </a:r>
          </a:p>
        </p:txBody>
      </p:sp>
      <p:sp>
        <p:nvSpPr>
          <p:cNvPr id="30732" name="Text Box 8"/>
          <p:cNvSpPr txBox="1">
            <a:spLocks noChangeArrowheads="1"/>
          </p:cNvSpPr>
          <p:nvPr/>
        </p:nvSpPr>
        <p:spPr bwMode="auto">
          <a:xfrm>
            <a:off x="928688" y="3962400"/>
            <a:ext cx="4897437"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9pPr>
          </a:lstStyle>
          <a:p>
            <a:pPr eaLnBrk="1" hangingPunct="1">
              <a:buClrTx/>
              <a:buFontTx/>
              <a:buNone/>
            </a:pPr>
            <a:r>
              <a:rPr lang="en-US" altLang="en-US" sz="1200" b="0">
                <a:solidFill>
                  <a:srgbClr val="000000"/>
                </a:solidFill>
                <a:latin typeface="Arial" panose="020B0604020202020204" pitchFamily="34" charset="0"/>
              </a:rPr>
              <a:t>A.P.Nagaytsev, SPIN-2010, October 1, Juelich </a:t>
            </a:r>
          </a:p>
        </p:txBody>
      </p:sp>
      <p:sp>
        <p:nvSpPr>
          <p:cNvPr id="30733" name="Text Box 9"/>
          <p:cNvSpPr txBox="1">
            <a:spLocks noChangeArrowheads="1"/>
          </p:cNvSpPr>
          <p:nvPr/>
        </p:nvSpPr>
        <p:spPr bwMode="auto">
          <a:xfrm>
            <a:off x="3851275" y="9428163"/>
            <a:ext cx="2943225" cy="493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9pPr>
          </a:lstStyle>
          <a:p>
            <a:pPr algn="r" eaLnBrk="1" hangingPunct="1">
              <a:buClrTx/>
              <a:buFontTx/>
              <a:buNone/>
            </a:pPr>
            <a:fld id="{B53437B1-8592-4EBA-B3E3-150B588C9BBC}" type="slidenum">
              <a:rPr lang="en-GB" altLang="en-US" sz="1200" b="0">
                <a:solidFill>
                  <a:srgbClr val="000000"/>
                </a:solidFill>
                <a:latin typeface="Arial" panose="020B0604020202020204" pitchFamily="34" charset="0"/>
              </a:rPr>
              <a:pPr algn="r" eaLnBrk="1" hangingPunct="1">
                <a:buClrTx/>
                <a:buFontTx/>
                <a:buNone/>
              </a:pPr>
              <a:t>49</a:t>
            </a:fld>
            <a:endParaRPr lang="en-GB" altLang="en-US" sz="1200" b="0">
              <a:solidFill>
                <a:srgbClr val="000000"/>
              </a:solidFill>
              <a:latin typeface="Arial" panose="020B0604020202020204" pitchFamily="34" charset="0"/>
            </a:endParaRPr>
          </a:p>
        </p:txBody>
      </p:sp>
      <p:sp>
        <p:nvSpPr>
          <p:cNvPr id="30734" name="Text Box 10"/>
          <p:cNvSpPr txBox="1">
            <a:spLocks noChangeArrowheads="1"/>
          </p:cNvSpPr>
          <p:nvPr/>
        </p:nvSpPr>
        <p:spPr bwMode="auto">
          <a:xfrm>
            <a:off x="3851275" y="9428163"/>
            <a:ext cx="2944813"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9pPr>
          </a:lstStyle>
          <a:p>
            <a:pPr algn="r" eaLnBrk="1" hangingPunct="1">
              <a:buClrTx/>
              <a:buFontTx/>
              <a:buNone/>
            </a:pPr>
            <a:fld id="{62DB54AE-0C22-4F57-B9E4-0BB6A67D8A74}" type="slidenum">
              <a:rPr lang="en-GB" altLang="en-US" sz="1200" b="0">
                <a:solidFill>
                  <a:srgbClr val="000000"/>
                </a:solidFill>
                <a:latin typeface="Arial" panose="020B0604020202020204" pitchFamily="34" charset="0"/>
              </a:rPr>
              <a:pPr algn="r" eaLnBrk="1" hangingPunct="1">
                <a:buClrTx/>
                <a:buFontTx/>
                <a:buNone/>
              </a:pPr>
              <a:t>49</a:t>
            </a:fld>
            <a:endParaRPr lang="en-GB" altLang="en-US" sz="1200" b="0">
              <a:solidFill>
                <a:srgbClr val="000000"/>
              </a:solidFill>
              <a:latin typeface="Arial" panose="020B0604020202020204" pitchFamily="34" charset="0"/>
            </a:endParaRPr>
          </a:p>
        </p:txBody>
      </p:sp>
      <p:sp>
        <p:nvSpPr>
          <p:cNvPr id="30735" name="Text Box 11"/>
          <p:cNvSpPr txBox="1">
            <a:spLocks noChangeArrowheads="1"/>
          </p:cNvSpPr>
          <p:nvPr/>
        </p:nvSpPr>
        <p:spPr bwMode="auto">
          <a:xfrm>
            <a:off x="928688" y="3962400"/>
            <a:ext cx="4899025"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9pPr>
          </a:lstStyle>
          <a:p>
            <a:pPr eaLnBrk="1" hangingPunct="1">
              <a:buClrTx/>
              <a:buFontTx/>
              <a:buNone/>
            </a:pPr>
            <a:r>
              <a:rPr lang="en-US" altLang="en-US" sz="1200" b="0">
                <a:solidFill>
                  <a:srgbClr val="000000"/>
                </a:solidFill>
                <a:latin typeface="Arial" panose="020B0604020202020204" pitchFamily="34" charset="0"/>
              </a:rPr>
              <a:t>A.P.Nagaytsev, SPIN-2010, October 1, Juelich </a:t>
            </a:r>
          </a:p>
        </p:txBody>
      </p:sp>
      <p:sp>
        <p:nvSpPr>
          <p:cNvPr id="30736" name="Text Box 12"/>
          <p:cNvSpPr txBox="1">
            <a:spLocks noChangeArrowheads="1"/>
          </p:cNvSpPr>
          <p:nvPr/>
        </p:nvSpPr>
        <p:spPr bwMode="auto">
          <a:xfrm>
            <a:off x="3851275" y="9428163"/>
            <a:ext cx="2944813"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9pPr>
          </a:lstStyle>
          <a:p>
            <a:pPr algn="r" eaLnBrk="1" hangingPunct="1">
              <a:buClrTx/>
              <a:buFontTx/>
              <a:buNone/>
            </a:pPr>
            <a:fld id="{D8C179DC-8158-459E-8695-CC0AB44E9EC6}" type="slidenum">
              <a:rPr lang="en-GB" altLang="en-US" sz="1200" b="0">
                <a:solidFill>
                  <a:srgbClr val="000000"/>
                </a:solidFill>
                <a:latin typeface="Arial" panose="020B0604020202020204" pitchFamily="34" charset="0"/>
              </a:rPr>
              <a:pPr algn="r" eaLnBrk="1" hangingPunct="1">
                <a:buClrTx/>
                <a:buFontTx/>
                <a:buNone/>
              </a:pPr>
              <a:t>49</a:t>
            </a:fld>
            <a:endParaRPr lang="en-GB" altLang="en-US" sz="1200" b="0">
              <a:solidFill>
                <a:srgbClr val="000000"/>
              </a:solidFill>
              <a:latin typeface="Arial" panose="020B0604020202020204" pitchFamily="34" charset="0"/>
            </a:endParaRPr>
          </a:p>
        </p:txBody>
      </p:sp>
      <p:sp>
        <p:nvSpPr>
          <p:cNvPr id="30737" name="Text Box 13"/>
          <p:cNvSpPr txBox="1">
            <a:spLocks noChangeArrowheads="1"/>
          </p:cNvSpPr>
          <p:nvPr/>
        </p:nvSpPr>
        <p:spPr bwMode="auto">
          <a:xfrm>
            <a:off x="3851275" y="9428163"/>
            <a:ext cx="2944813"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9pPr>
          </a:lstStyle>
          <a:p>
            <a:pPr algn="r" eaLnBrk="1" hangingPunct="1">
              <a:buClrTx/>
              <a:buFontTx/>
              <a:buNone/>
            </a:pPr>
            <a:fld id="{A43C6524-DCEB-4E47-A84B-F0F9670D1260}" type="slidenum">
              <a:rPr lang="en-GB" altLang="en-US" sz="1200" b="0">
                <a:solidFill>
                  <a:srgbClr val="000000"/>
                </a:solidFill>
                <a:latin typeface="Arial" panose="020B0604020202020204" pitchFamily="34" charset="0"/>
              </a:rPr>
              <a:pPr algn="r" eaLnBrk="1" hangingPunct="1">
                <a:buClrTx/>
                <a:buFontTx/>
                <a:buNone/>
              </a:pPr>
              <a:t>49</a:t>
            </a:fld>
            <a:endParaRPr lang="en-GB" altLang="en-US" sz="1200" b="0">
              <a:solidFill>
                <a:srgbClr val="000000"/>
              </a:solidFill>
              <a:latin typeface="Arial" panose="020B0604020202020204" pitchFamily="34" charset="0"/>
            </a:endParaRPr>
          </a:p>
        </p:txBody>
      </p:sp>
      <p:sp>
        <p:nvSpPr>
          <p:cNvPr id="30738" name="Rectangle 14"/>
          <p:cNvSpPr txBox="1">
            <a:spLocks noGrp="1" noRot="1" noChangeAspect="1" noChangeArrowheads="1" noTextEdit="1"/>
          </p:cNvSpPr>
          <p:nvPr>
            <p:ph type="sldImg"/>
          </p:nvPr>
        </p:nvSpPr>
        <p:spPr>
          <a:xfrm>
            <a:off x="919163" y="746125"/>
            <a:ext cx="4959350" cy="37195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39" name="Text Box 15"/>
          <p:cNvSpPr txBox="1">
            <a:spLocks noChangeArrowheads="1"/>
          </p:cNvSpPr>
          <p:nvPr/>
        </p:nvSpPr>
        <p:spPr bwMode="auto">
          <a:xfrm>
            <a:off x="679450" y="4716463"/>
            <a:ext cx="5438775" cy="446405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en-US"/>
          </a:p>
        </p:txBody>
      </p:sp>
    </p:spTree>
    <p:extLst>
      <p:ext uri="{BB962C8B-B14F-4D97-AF65-F5344CB8AC3E}">
        <p14:creationId xmlns:p14="http://schemas.microsoft.com/office/powerpoint/2010/main" val="2875956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p:nvPr>
        </p:nvSpPr>
        <p:spPr>
          <a:xfrm>
            <a:off x="3884613" y="8685213"/>
            <a:ext cx="2971800" cy="4587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1pPr>
            <a:lvl2pPr marL="742950" indent="-28575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2pPr>
            <a:lvl3pPr marL="11430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3pPr>
            <a:lvl4pPr marL="16002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4pPr>
            <a:lvl5pPr marL="20574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5pPr>
            <a:lvl6pPr marL="25146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6pPr>
            <a:lvl7pPr marL="29718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7pPr>
            <a:lvl8pPr marL="34290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8pPr>
            <a:lvl9pPr marL="38862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9pPr>
          </a:lstStyle>
          <a:p>
            <a:pPr eaLnBrk="1" hangingPunct="1">
              <a:spcBef>
                <a:spcPct val="0"/>
              </a:spcBef>
              <a:buFont typeface="Arial" panose="020B0604020202020204" pitchFamily="34" charset="0"/>
              <a:buNone/>
            </a:pPr>
            <a:fld id="{4AB364D5-897C-4ACD-BCB7-8522505D7018}" type="slidenum">
              <a:rPr lang="en-GB" altLang="en-US">
                <a:latin typeface="Arial" panose="020B0604020202020204" pitchFamily="34" charset="0"/>
              </a:rPr>
              <a:pPr eaLnBrk="1" hangingPunct="1">
                <a:spcBef>
                  <a:spcPct val="0"/>
                </a:spcBef>
                <a:buFont typeface="Arial" panose="020B0604020202020204" pitchFamily="34" charset="0"/>
                <a:buNone/>
              </a:pPr>
              <a:t>50</a:t>
            </a:fld>
            <a:endParaRPr lang="en-GB" altLang="en-US">
              <a:latin typeface="Arial" panose="020B0604020202020204" pitchFamily="34" charset="0"/>
            </a:endParaRPr>
          </a:p>
        </p:txBody>
      </p:sp>
      <p:sp>
        <p:nvSpPr>
          <p:cNvPr id="370691" name="Rectangle 6"/>
          <p:cNvSpPr>
            <a:spLocks noGrp="1" noChangeArrowheads="1"/>
          </p:cNvSpPr>
          <p:nvPr>
            <p:ph type="ftr" sz="quarter"/>
          </p:nvPr>
        </p:nvSpPr>
        <p:spPr>
          <a:xfrm>
            <a:off x="0" y="8685213"/>
            <a:ext cx="2971800" cy="4587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1pPr>
            <a:lvl2pPr marL="742950" indent="-28575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2pPr>
            <a:lvl3pPr marL="11430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3pPr>
            <a:lvl4pPr marL="16002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4pPr>
            <a:lvl5pPr marL="20574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5pPr>
            <a:lvl6pPr marL="25146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6pPr>
            <a:lvl7pPr marL="29718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7pPr>
            <a:lvl8pPr marL="34290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8pPr>
            <a:lvl9pPr marL="38862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9pPr>
          </a:lstStyle>
          <a:p>
            <a:pPr eaLnBrk="1" hangingPunct="1">
              <a:spcBef>
                <a:spcPct val="0"/>
              </a:spcBef>
              <a:buFont typeface="Arial" panose="020B0604020202020204" pitchFamily="34" charset="0"/>
              <a:buNone/>
            </a:pPr>
            <a:r>
              <a:rPr lang="en-US" altLang="en-US" smtClean="0">
                <a:latin typeface="Arial" panose="020B0604020202020204" pitchFamily="34" charset="0"/>
              </a:rPr>
              <a:t>A.P.Nagaytsev, SPIN-2010, October 1, Juelich </a:t>
            </a:r>
          </a:p>
        </p:txBody>
      </p:sp>
      <p:sp>
        <p:nvSpPr>
          <p:cNvPr id="370692" name="Rectangle 7"/>
          <p:cNvSpPr txBox="1">
            <a:spLocks noGrp="1" noChangeArrowheads="1"/>
          </p:cNvSpPr>
          <p:nvPr/>
        </p:nvSpPr>
        <p:spPr bwMode="auto">
          <a:xfrm>
            <a:off x="3851275" y="942816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456" tIns="47037" rIns="90456" bIns="47037" anchor="b"/>
          <a:lstStyle>
            <a:lvl1pPr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1pPr>
            <a:lvl2pPr marL="742950" indent="-28575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2pPr>
            <a:lvl3pPr marL="11430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3pPr>
            <a:lvl4pPr marL="16002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4pPr>
            <a:lvl5pPr marL="20574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5pPr>
            <a:lvl6pPr marL="25146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6pPr>
            <a:lvl7pPr marL="29718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7pPr>
            <a:lvl8pPr marL="34290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8pPr>
            <a:lvl9pPr marL="38862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9pPr>
          </a:lstStyle>
          <a:p>
            <a:pPr algn="r" eaLnBrk="1" fontAlgn="auto" hangingPunct="1">
              <a:lnSpc>
                <a:spcPct val="100000"/>
              </a:lnSpc>
              <a:spcBef>
                <a:spcPct val="0"/>
              </a:spcBef>
              <a:spcAft>
                <a:spcPts val="0"/>
              </a:spcAft>
              <a:buFont typeface="Arial" panose="020B0604020202020204" pitchFamily="34" charset="0"/>
              <a:buNone/>
            </a:pPr>
            <a:fld id="{8169BD60-628D-4FDD-AD69-7053DA367712}" type="slidenum">
              <a:rPr lang="en-GB" altLang="en-US">
                <a:latin typeface="Arial" panose="020B0604020202020204" pitchFamily="34" charset="0"/>
              </a:rPr>
              <a:pPr algn="r" eaLnBrk="1" fontAlgn="auto" hangingPunct="1">
                <a:lnSpc>
                  <a:spcPct val="100000"/>
                </a:lnSpc>
                <a:spcBef>
                  <a:spcPct val="0"/>
                </a:spcBef>
                <a:spcAft>
                  <a:spcPts val="0"/>
                </a:spcAft>
                <a:buFont typeface="Arial" panose="020B0604020202020204" pitchFamily="34" charset="0"/>
                <a:buNone/>
              </a:pPr>
              <a:t>50</a:t>
            </a:fld>
            <a:endParaRPr lang="en-GB" altLang="en-US">
              <a:latin typeface="Arial" panose="020B0604020202020204" pitchFamily="34" charset="0"/>
            </a:endParaRPr>
          </a:p>
        </p:txBody>
      </p:sp>
      <p:sp>
        <p:nvSpPr>
          <p:cNvPr id="370693" name="Rectangle 7"/>
          <p:cNvSpPr txBox="1">
            <a:spLocks noGrp="1" noChangeArrowheads="1"/>
          </p:cNvSpPr>
          <p:nvPr/>
        </p:nvSpPr>
        <p:spPr bwMode="auto">
          <a:xfrm>
            <a:off x="3851275" y="942816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456" tIns="47037" rIns="90456" bIns="47037" anchor="b"/>
          <a:lstStyle>
            <a:lvl1pPr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1pPr>
            <a:lvl2pPr marL="742950" indent="-28575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2pPr>
            <a:lvl3pPr marL="11430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3pPr>
            <a:lvl4pPr marL="16002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4pPr>
            <a:lvl5pPr marL="20574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5pPr>
            <a:lvl6pPr marL="25146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6pPr>
            <a:lvl7pPr marL="29718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7pPr>
            <a:lvl8pPr marL="34290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8pPr>
            <a:lvl9pPr marL="38862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9pPr>
          </a:lstStyle>
          <a:p>
            <a:pPr algn="r" eaLnBrk="1" fontAlgn="auto" hangingPunct="1">
              <a:lnSpc>
                <a:spcPct val="100000"/>
              </a:lnSpc>
              <a:spcBef>
                <a:spcPct val="0"/>
              </a:spcBef>
              <a:spcAft>
                <a:spcPts val="0"/>
              </a:spcAft>
              <a:buFont typeface="Arial" panose="020B0604020202020204" pitchFamily="34" charset="0"/>
              <a:buNone/>
            </a:pPr>
            <a:fld id="{F5C9A2C6-8D97-4345-B6B3-D382B199A29D}" type="slidenum">
              <a:rPr lang="en-GB" altLang="en-US">
                <a:latin typeface="Arial" panose="020B0604020202020204" pitchFamily="34" charset="0"/>
              </a:rPr>
              <a:pPr algn="r" eaLnBrk="1" fontAlgn="auto" hangingPunct="1">
                <a:lnSpc>
                  <a:spcPct val="100000"/>
                </a:lnSpc>
                <a:spcBef>
                  <a:spcPct val="0"/>
                </a:spcBef>
                <a:spcAft>
                  <a:spcPts val="0"/>
                </a:spcAft>
                <a:buFont typeface="Arial" panose="020B0604020202020204" pitchFamily="34" charset="0"/>
                <a:buNone/>
              </a:pPr>
              <a:t>50</a:t>
            </a:fld>
            <a:endParaRPr lang="en-GB" altLang="en-US">
              <a:latin typeface="Arial" panose="020B0604020202020204" pitchFamily="34" charset="0"/>
            </a:endParaRPr>
          </a:p>
        </p:txBody>
      </p:sp>
      <p:sp>
        <p:nvSpPr>
          <p:cNvPr id="370694" name="Rectangle 2"/>
          <p:cNvSpPr>
            <a:spLocks noGrp="1" noRot="1" noChangeAspect="1" noChangeArrowheads="1" noTextEdit="1"/>
          </p:cNvSpPr>
          <p:nvPr>
            <p:ph type="sldImg"/>
          </p:nvPr>
        </p:nvSpPr>
        <p:spPr>
          <a:ln/>
        </p:spPr>
      </p:sp>
      <p:sp>
        <p:nvSpPr>
          <p:cNvPr id="370695" name="Rectangle 3"/>
          <p:cNvSpPr>
            <a:spLocks noGrp="1" noChangeArrowheads="1"/>
          </p:cNvSpPr>
          <p:nvPr>
            <p:ph type="body" idx="1"/>
          </p:nvPr>
        </p:nvSpPr>
        <p:spPr>
          <a:solidFill>
            <a:srgbClr val="FFFFFF"/>
          </a:solidFill>
          <a:ln>
            <a:solidFill>
              <a:srgbClr val="000000"/>
            </a:solidFill>
            <a:miter lim="800000"/>
          </a:ln>
        </p:spPr>
        <p:txBody>
          <a:bodyPr/>
          <a:lstStyle/>
          <a:p>
            <a:pPr eaLnBrk="1" hangingPunct="1"/>
            <a:endParaRPr lang="ru-RU" altLang="en-US" smtClean="0"/>
          </a:p>
        </p:txBody>
      </p:sp>
    </p:spTree>
    <p:extLst>
      <p:ext uri="{BB962C8B-B14F-4D97-AF65-F5344CB8AC3E}">
        <p14:creationId xmlns:p14="http://schemas.microsoft.com/office/powerpoint/2010/main" val="35632331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p:nvPr>
        </p:nvSpPr>
        <p:spPr>
          <a:xfrm>
            <a:off x="3884613" y="8685213"/>
            <a:ext cx="2971800" cy="4587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1pPr>
            <a:lvl2pPr marL="742950" indent="-28575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2pPr>
            <a:lvl3pPr marL="11430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3pPr>
            <a:lvl4pPr marL="16002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4pPr>
            <a:lvl5pPr marL="20574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5pPr>
            <a:lvl6pPr marL="25146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6pPr>
            <a:lvl7pPr marL="29718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7pPr>
            <a:lvl8pPr marL="34290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8pPr>
            <a:lvl9pPr marL="38862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9pPr>
          </a:lstStyle>
          <a:p>
            <a:pPr eaLnBrk="1" hangingPunct="1">
              <a:spcBef>
                <a:spcPct val="0"/>
              </a:spcBef>
              <a:buFont typeface="Arial" panose="020B0604020202020204" pitchFamily="34" charset="0"/>
              <a:buNone/>
            </a:pPr>
            <a:fld id="{7B0AFD0F-07FA-499E-8435-CB3F38AABDD6}" type="slidenum">
              <a:rPr lang="en-GB" altLang="en-US">
                <a:latin typeface="Arial" panose="020B0604020202020204" pitchFamily="34" charset="0"/>
              </a:rPr>
              <a:pPr eaLnBrk="1" hangingPunct="1">
                <a:spcBef>
                  <a:spcPct val="0"/>
                </a:spcBef>
                <a:buFont typeface="Arial" panose="020B0604020202020204" pitchFamily="34" charset="0"/>
                <a:buNone/>
              </a:pPr>
              <a:t>51</a:t>
            </a:fld>
            <a:endParaRPr lang="en-GB" altLang="en-US">
              <a:latin typeface="Arial" panose="020B0604020202020204" pitchFamily="34" charset="0"/>
            </a:endParaRPr>
          </a:p>
        </p:txBody>
      </p:sp>
      <p:sp>
        <p:nvSpPr>
          <p:cNvPr id="371715" name="Rectangle 6"/>
          <p:cNvSpPr>
            <a:spLocks noGrp="1" noChangeArrowheads="1"/>
          </p:cNvSpPr>
          <p:nvPr>
            <p:ph type="ftr" sz="quarter"/>
          </p:nvPr>
        </p:nvSpPr>
        <p:spPr>
          <a:xfrm>
            <a:off x="0" y="8685213"/>
            <a:ext cx="2971800" cy="4587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1pPr>
            <a:lvl2pPr marL="742950" indent="-28575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2pPr>
            <a:lvl3pPr marL="11430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3pPr>
            <a:lvl4pPr marL="16002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4pPr>
            <a:lvl5pPr marL="20574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5pPr>
            <a:lvl6pPr marL="25146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6pPr>
            <a:lvl7pPr marL="29718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7pPr>
            <a:lvl8pPr marL="34290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8pPr>
            <a:lvl9pPr marL="38862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9pPr>
          </a:lstStyle>
          <a:p>
            <a:pPr eaLnBrk="1" hangingPunct="1">
              <a:spcBef>
                <a:spcPct val="0"/>
              </a:spcBef>
              <a:buFont typeface="Arial" panose="020B0604020202020204" pitchFamily="34" charset="0"/>
              <a:buNone/>
            </a:pPr>
            <a:r>
              <a:rPr lang="en-US" altLang="en-US" smtClean="0">
                <a:latin typeface="Arial" panose="020B0604020202020204" pitchFamily="34" charset="0"/>
              </a:rPr>
              <a:t>A.P.Nagaytsev, SPIN-2010, October 1, Juelich </a:t>
            </a:r>
          </a:p>
        </p:txBody>
      </p:sp>
      <p:sp>
        <p:nvSpPr>
          <p:cNvPr id="371716" name="Rectangle 7"/>
          <p:cNvSpPr txBox="1">
            <a:spLocks noGrp="1" noChangeArrowheads="1"/>
          </p:cNvSpPr>
          <p:nvPr/>
        </p:nvSpPr>
        <p:spPr bwMode="auto">
          <a:xfrm>
            <a:off x="3851275" y="942816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456" tIns="47037" rIns="90456" bIns="47037" anchor="b"/>
          <a:lstStyle>
            <a:lvl1pPr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1pPr>
            <a:lvl2pPr marL="742950" indent="-28575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2pPr>
            <a:lvl3pPr marL="11430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3pPr>
            <a:lvl4pPr marL="16002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4pPr>
            <a:lvl5pPr marL="20574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5pPr>
            <a:lvl6pPr marL="25146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6pPr>
            <a:lvl7pPr marL="29718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7pPr>
            <a:lvl8pPr marL="34290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8pPr>
            <a:lvl9pPr marL="38862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9pPr>
          </a:lstStyle>
          <a:p>
            <a:pPr algn="r" eaLnBrk="1" fontAlgn="auto" hangingPunct="1">
              <a:lnSpc>
                <a:spcPct val="100000"/>
              </a:lnSpc>
              <a:spcBef>
                <a:spcPct val="0"/>
              </a:spcBef>
              <a:spcAft>
                <a:spcPts val="0"/>
              </a:spcAft>
              <a:buFont typeface="Arial" panose="020B0604020202020204" pitchFamily="34" charset="0"/>
              <a:buNone/>
            </a:pPr>
            <a:fld id="{C77DFD6C-6B32-417A-8410-75E7C3D9BFAC}" type="slidenum">
              <a:rPr lang="en-GB" altLang="en-US">
                <a:latin typeface="Arial" panose="020B0604020202020204" pitchFamily="34" charset="0"/>
              </a:rPr>
              <a:pPr algn="r" eaLnBrk="1" fontAlgn="auto" hangingPunct="1">
                <a:lnSpc>
                  <a:spcPct val="100000"/>
                </a:lnSpc>
                <a:spcBef>
                  <a:spcPct val="0"/>
                </a:spcBef>
                <a:spcAft>
                  <a:spcPts val="0"/>
                </a:spcAft>
                <a:buFont typeface="Arial" panose="020B0604020202020204" pitchFamily="34" charset="0"/>
                <a:buNone/>
              </a:pPr>
              <a:t>51</a:t>
            </a:fld>
            <a:endParaRPr lang="en-GB" altLang="en-US">
              <a:latin typeface="Arial" panose="020B0604020202020204" pitchFamily="34" charset="0"/>
            </a:endParaRPr>
          </a:p>
        </p:txBody>
      </p:sp>
      <p:sp>
        <p:nvSpPr>
          <p:cNvPr id="371717" name="Rectangle 7"/>
          <p:cNvSpPr txBox="1">
            <a:spLocks noGrp="1" noChangeArrowheads="1"/>
          </p:cNvSpPr>
          <p:nvPr/>
        </p:nvSpPr>
        <p:spPr bwMode="auto">
          <a:xfrm>
            <a:off x="3851275" y="942816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456" tIns="47037" rIns="90456" bIns="47037" anchor="b"/>
          <a:lstStyle>
            <a:lvl1pPr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1pPr>
            <a:lvl2pPr marL="742950" indent="-28575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2pPr>
            <a:lvl3pPr marL="11430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3pPr>
            <a:lvl4pPr marL="16002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4pPr>
            <a:lvl5pPr marL="20574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5pPr>
            <a:lvl6pPr marL="25146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6pPr>
            <a:lvl7pPr marL="29718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7pPr>
            <a:lvl8pPr marL="34290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8pPr>
            <a:lvl9pPr marL="38862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9pPr>
          </a:lstStyle>
          <a:p>
            <a:pPr algn="r" eaLnBrk="1" fontAlgn="auto" hangingPunct="1">
              <a:lnSpc>
                <a:spcPct val="100000"/>
              </a:lnSpc>
              <a:spcBef>
                <a:spcPct val="0"/>
              </a:spcBef>
              <a:spcAft>
                <a:spcPts val="0"/>
              </a:spcAft>
              <a:buFont typeface="Arial" panose="020B0604020202020204" pitchFamily="34" charset="0"/>
              <a:buNone/>
            </a:pPr>
            <a:fld id="{A7D677B6-A2BA-4215-8A29-9F6AD6E09D7F}" type="slidenum">
              <a:rPr lang="en-GB" altLang="en-US">
                <a:latin typeface="Arial" panose="020B0604020202020204" pitchFamily="34" charset="0"/>
              </a:rPr>
              <a:pPr algn="r" eaLnBrk="1" fontAlgn="auto" hangingPunct="1">
                <a:lnSpc>
                  <a:spcPct val="100000"/>
                </a:lnSpc>
                <a:spcBef>
                  <a:spcPct val="0"/>
                </a:spcBef>
                <a:spcAft>
                  <a:spcPts val="0"/>
                </a:spcAft>
                <a:buFont typeface="Arial" panose="020B0604020202020204" pitchFamily="34" charset="0"/>
                <a:buNone/>
              </a:pPr>
              <a:t>51</a:t>
            </a:fld>
            <a:endParaRPr lang="en-GB" altLang="en-US">
              <a:latin typeface="Arial" panose="020B0604020202020204" pitchFamily="34" charset="0"/>
            </a:endParaRPr>
          </a:p>
        </p:txBody>
      </p:sp>
      <p:sp>
        <p:nvSpPr>
          <p:cNvPr id="371718" name="Rectangle 2"/>
          <p:cNvSpPr>
            <a:spLocks noGrp="1" noRot="1" noChangeAspect="1" noChangeArrowheads="1" noTextEdit="1"/>
          </p:cNvSpPr>
          <p:nvPr>
            <p:ph type="sldImg"/>
          </p:nvPr>
        </p:nvSpPr>
        <p:spPr>
          <a:ln/>
        </p:spPr>
      </p:sp>
      <p:sp>
        <p:nvSpPr>
          <p:cNvPr id="371719" name="Rectangle 3"/>
          <p:cNvSpPr>
            <a:spLocks noGrp="1" noChangeArrowheads="1"/>
          </p:cNvSpPr>
          <p:nvPr>
            <p:ph type="body" idx="1"/>
          </p:nvPr>
        </p:nvSpPr>
        <p:spPr>
          <a:solidFill>
            <a:srgbClr val="FFFFFF"/>
          </a:solidFill>
          <a:ln>
            <a:solidFill>
              <a:srgbClr val="000000"/>
            </a:solidFill>
            <a:miter lim="800000"/>
          </a:ln>
        </p:spPr>
        <p:txBody>
          <a:bodyPr/>
          <a:lstStyle/>
          <a:p>
            <a:pPr eaLnBrk="1" hangingPunct="1"/>
            <a:endParaRPr lang="ru-RU" altLang="en-US" smtClean="0"/>
          </a:p>
        </p:txBody>
      </p:sp>
    </p:spTree>
    <p:extLst>
      <p:ext uri="{BB962C8B-B14F-4D97-AF65-F5344CB8AC3E}">
        <p14:creationId xmlns:p14="http://schemas.microsoft.com/office/powerpoint/2010/main" val="611971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p:nvPr>
        </p:nvSpPr>
        <p:spPr>
          <a:xfrm>
            <a:off x="4278313" y="10156825"/>
            <a:ext cx="3271837" cy="525463"/>
          </a:xfrm>
          <a:prstGeom prst="rect">
            <a:avLst/>
          </a:prstGeom>
          <a:noFill/>
          <a:extLst>
            <a:ext uri="{91240B29-F687-4F45-9708-019B960494DF}">
              <a14:hiddenLine xmlns:a14="http://schemas.microsoft.com/office/drawing/2010/main" w="9525">
                <a:solidFill>
                  <a:srgbClr val="3465A4"/>
                </a:solidFill>
                <a:round/>
                <a:headEnd/>
                <a:tailEnd/>
              </a14:hiddenLine>
            </a:ext>
          </a:extLst>
        </p:spPr>
        <p:txBody>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5pPr>
            <a:lvl6pPr marL="2514600" indent="-228600" defTabSz="457200"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6pPr>
            <a:lvl7pPr marL="2971800" indent="-228600" defTabSz="457200"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7pPr>
            <a:lvl8pPr marL="3429000" indent="-228600" defTabSz="457200"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8pPr>
            <a:lvl9pPr marL="3886200" indent="-228600" defTabSz="457200"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9pPr>
          </a:lstStyle>
          <a:p>
            <a:pPr eaLnBrk="1"/>
            <a:fld id="{E277010C-839A-41AA-9080-0E812F6C7AE2}" type="slidenum">
              <a:rPr lang="en-US" altLang="en-US">
                <a:solidFill>
                  <a:srgbClr val="000000"/>
                </a:solidFill>
                <a:latin typeface="Times New Roman" panose="02020603050405020304" pitchFamily="18" charset="0"/>
                <a:ea typeface="DejaVu Sans" charset="0"/>
                <a:cs typeface="DejaVu Sans" charset="0"/>
              </a:rPr>
              <a:pPr eaLnBrk="1"/>
              <a:t>7</a:t>
            </a:fld>
            <a:endParaRPr lang="en-US" altLang="en-US">
              <a:solidFill>
                <a:srgbClr val="000000"/>
              </a:solidFill>
              <a:latin typeface="Times New Roman" panose="02020603050405020304" pitchFamily="18" charset="0"/>
              <a:ea typeface="DejaVu Sans" charset="0"/>
              <a:cs typeface="DejaVu Sans" charset="0"/>
            </a:endParaRPr>
          </a:p>
        </p:txBody>
      </p:sp>
      <p:sp>
        <p:nvSpPr>
          <p:cNvPr id="16387" name="Text Box 1"/>
          <p:cNvSpPr txBox="1">
            <a:spLocks noChangeArrowheads="1"/>
          </p:cNvSpPr>
          <p:nvPr/>
        </p:nvSpPr>
        <p:spPr bwMode="auto">
          <a:xfrm>
            <a:off x="4278313" y="10156825"/>
            <a:ext cx="3273425" cy="52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5pPr>
            <a:lvl6pPr marL="2514600" indent="-228600" defTabSz="457200"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6pPr>
            <a:lvl7pPr marL="2971800" indent="-228600" defTabSz="457200"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7pPr>
            <a:lvl8pPr marL="3429000" indent="-228600" defTabSz="457200"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8pPr>
            <a:lvl9pPr marL="3886200" indent="-228600" defTabSz="457200"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9pPr>
          </a:lstStyle>
          <a:p>
            <a:pPr algn="r" eaLnBrk="1">
              <a:lnSpc>
                <a:spcPct val="93000"/>
              </a:lnSpc>
              <a:buClrTx/>
              <a:buFontTx/>
              <a:buNone/>
            </a:pPr>
            <a:fld id="{FE9A5897-01D2-446F-8C99-E5A0202E24AC}" type="slidenum">
              <a:rPr lang="en-US" altLang="en-US" sz="1400">
                <a:solidFill>
                  <a:srgbClr val="000000"/>
                </a:solidFill>
                <a:latin typeface="Times New Roman" panose="02020603050405020304" pitchFamily="18" charset="0"/>
                <a:ea typeface="DejaVu Sans" charset="0"/>
                <a:cs typeface="DejaVu Sans" charset="0"/>
              </a:rPr>
              <a:pPr algn="r" eaLnBrk="1">
                <a:lnSpc>
                  <a:spcPct val="93000"/>
                </a:lnSpc>
                <a:buClrTx/>
                <a:buFontTx/>
                <a:buNone/>
              </a:pPr>
              <a:t>7</a:t>
            </a:fld>
            <a:endParaRPr lang="en-US" altLang="en-US" sz="1400">
              <a:solidFill>
                <a:srgbClr val="000000"/>
              </a:solidFill>
              <a:latin typeface="Times New Roman" panose="02020603050405020304" pitchFamily="18" charset="0"/>
              <a:ea typeface="DejaVu Sans" charset="0"/>
              <a:cs typeface="DejaVu Sans" charset="0"/>
            </a:endParaRPr>
          </a:p>
        </p:txBody>
      </p:sp>
      <p:sp>
        <p:nvSpPr>
          <p:cNvPr id="16388" name="Text Box 2"/>
          <p:cNvSpPr txBox="1">
            <a:spLocks noChangeArrowheads="1"/>
          </p:cNvSpPr>
          <p:nvPr/>
        </p:nvSpPr>
        <p:spPr bwMode="auto">
          <a:xfrm>
            <a:off x="4278313" y="10156825"/>
            <a:ext cx="3275012" cy="528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5pPr>
            <a:lvl6pPr marL="2514600" indent="-228600" defTabSz="457200"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6pPr>
            <a:lvl7pPr marL="2971800" indent="-228600" defTabSz="457200"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7pPr>
            <a:lvl8pPr marL="3429000" indent="-228600" defTabSz="457200"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8pPr>
            <a:lvl9pPr marL="3886200" indent="-228600" defTabSz="457200"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9pPr>
          </a:lstStyle>
          <a:p>
            <a:pPr algn="r" eaLnBrk="1">
              <a:lnSpc>
                <a:spcPct val="93000"/>
              </a:lnSpc>
              <a:buClrTx/>
              <a:buFontTx/>
              <a:buNone/>
            </a:pPr>
            <a:fld id="{31EC59F0-41FC-4093-B14C-D56A971ABF98}" type="slidenum">
              <a:rPr lang="en-US" altLang="en-US" sz="1400">
                <a:solidFill>
                  <a:srgbClr val="000000"/>
                </a:solidFill>
                <a:latin typeface="Times New Roman" panose="02020603050405020304" pitchFamily="18" charset="0"/>
                <a:ea typeface="DejaVu Sans" charset="0"/>
                <a:cs typeface="DejaVu Sans" charset="0"/>
              </a:rPr>
              <a:pPr algn="r" eaLnBrk="1">
                <a:lnSpc>
                  <a:spcPct val="93000"/>
                </a:lnSpc>
                <a:buClrTx/>
                <a:buFontTx/>
                <a:buNone/>
              </a:pPr>
              <a:t>7</a:t>
            </a:fld>
            <a:endParaRPr lang="en-US" altLang="en-US" sz="1400">
              <a:solidFill>
                <a:srgbClr val="000000"/>
              </a:solidFill>
              <a:latin typeface="Times New Roman" panose="02020603050405020304" pitchFamily="18" charset="0"/>
              <a:ea typeface="DejaVu Sans" charset="0"/>
              <a:cs typeface="DejaVu Sans" charset="0"/>
            </a:endParaRPr>
          </a:p>
        </p:txBody>
      </p:sp>
      <p:sp>
        <p:nvSpPr>
          <p:cNvPr id="16389" name="Text Box 3"/>
          <p:cNvSpPr txBox="1">
            <a:spLocks noChangeArrowheads="1"/>
          </p:cNvSpPr>
          <p:nvPr/>
        </p:nvSpPr>
        <p:spPr bwMode="auto">
          <a:xfrm>
            <a:off x="4278313" y="10156825"/>
            <a:ext cx="3276600" cy="53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5pPr>
            <a:lvl6pPr marL="2514600" indent="-228600" defTabSz="457200"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6pPr>
            <a:lvl7pPr marL="2971800" indent="-228600" defTabSz="457200"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7pPr>
            <a:lvl8pPr marL="3429000" indent="-228600" defTabSz="457200"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8pPr>
            <a:lvl9pPr marL="3886200" indent="-228600" defTabSz="457200"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9pPr>
          </a:lstStyle>
          <a:p>
            <a:pPr algn="r" eaLnBrk="1">
              <a:lnSpc>
                <a:spcPct val="93000"/>
              </a:lnSpc>
              <a:buClrTx/>
              <a:buFontTx/>
              <a:buNone/>
            </a:pPr>
            <a:fld id="{60BBFAB0-1996-498E-99D3-0E123F515394}" type="slidenum">
              <a:rPr lang="en-US" altLang="en-US" sz="1400">
                <a:solidFill>
                  <a:srgbClr val="000000"/>
                </a:solidFill>
                <a:latin typeface="Times New Roman" panose="02020603050405020304" pitchFamily="18" charset="0"/>
                <a:ea typeface="DejaVu Sans" charset="0"/>
                <a:cs typeface="DejaVu Sans" charset="0"/>
              </a:rPr>
              <a:pPr algn="r" eaLnBrk="1">
                <a:lnSpc>
                  <a:spcPct val="93000"/>
                </a:lnSpc>
                <a:buClrTx/>
                <a:buFontTx/>
                <a:buNone/>
              </a:pPr>
              <a:t>7</a:t>
            </a:fld>
            <a:endParaRPr lang="en-US" altLang="en-US" sz="1400">
              <a:solidFill>
                <a:srgbClr val="000000"/>
              </a:solidFill>
              <a:latin typeface="Times New Roman" panose="02020603050405020304" pitchFamily="18" charset="0"/>
              <a:ea typeface="DejaVu Sans" charset="0"/>
              <a:cs typeface="DejaVu Sans" charset="0"/>
            </a:endParaRPr>
          </a:p>
        </p:txBody>
      </p:sp>
      <p:sp>
        <p:nvSpPr>
          <p:cNvPr id="16390" name="Text Box 4"/>
          <p:cNvSpPr txBox="1">
            <a:spLocks noChangeArrowheads="1"/>
          </p:cNvSpPr>
          <p:nvPr/>
        </p:nvSpPr>
        <p:spPr bwMode="auto">
          <a:xfrm>
            <a:off x="4278313"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5pPr>
            <a:lvl6pPr marL="2514600" indent="-228600" defTabSz="457200"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6pPr>
            <a:lvl7pPr marL="2971800" indent="-228600" defTabSz="457200"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7pPr>
            <a:lvl8pPr marL="3429000" indent="-228600" defTabSz="457200"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8pPr>
            <a:lvl9pPr marL="3886200" indent="-228600" defTabSz="457200"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9pPr>
          </a:lstStyle>
          <a:p>
            <a:pPr algn="r" eaLnBrk="1">
              <a:lnSpc>
                <a:spcPct val="93000"/>
              </a:lnSpc>
              <a:buClrTx/>
              <a:buFontTx/>
              <a:buNone/>
            </a:pPr>
            <a:fld id="{EDB3044C-143B-4806-A331-6671A7E101FD}" type="slidenum">
              <a:rPr lang="en-US" altLang="en-US" sz="1400">
                <a:solidFill>
                  <a:srgbClr val="000000"/>
                </a:solidFill>
                <a:latin typeface="Times New Roman" panose="02020603050405020304" pitchFamily="18" charset="0"/>
                <a:ea typeface="DejaVu Sans" charset="0"/>
                <a:cs typeface="DejaVu Sans" charset="0"/>
              </a:rPr>
              <a:pPr algn="r" eaLnBrk="1">
                <a:lnSpc>
                  <a:spcPct val="93000"/>
                </a:lnSpc>
                <a:buClrTx/>
                <a:buFontTx/>
                <a:buNone/>
              </a:pPr>
              <a:t>7</a:t>
            </a:fld>
            <a:endParaRPr lang="en-US" altLang="en-US" sz="1400">
              <a:solidFill>
                <a:srgbClr val="000000"/>
              </a:solidFill>
              <a:latin typeface="Times New Roman" panose="02020603050405020304" pitchFamily="18" charset="0"/>
              <a:ea typeface="DejaVu Sans" charset="0"/>
              <a:cs typeface="DejaVu Sans" charset="0"/>
            </a:endParaRPr>
          </a:p>
        </p:txBody>
      </p:sp>
      <p:sp>
        <p:nvSpPr>
          <p:cNvPr id="16391" name="Rectangle 5"/>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92" name="Text Box 6"/>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en-US"/>
          </a:p>
        </p:txBody>
      </p:sp>
    </p:spTree>
    <p:extLst>
      <p:ext uri="{BB962C8B-B14F-4D97-AF65-F5344CB8AC3E}">
        <p14:creationId xmlns:p14="http://schemas.microsoft.com/office/powerpoint/2010/main" val="3092004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p:nvPr>
        </p:nvSpPr>
        <p:spPr>
          <a:xfrm>
            <a:off x="3884613" y="8685213"/>
            <a:ext cx="2971800" cy="4587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1pPr>
            <a:lvl2pPr marL="742950" indent="-28575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2pPr>
            <a:lvl3pPr marL="11430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3pPr>
            <a:lvl4pPr marL="16002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4pPr>
            <a:lvl5pPr marL="20574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5pPr>
            <a:lvl6pPr marL="25146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6pPr>
            <a:lvl7pPr marL="29718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7pPr>
            <a:lvl8pPr marL="34290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8pPr>
            <a:lvl9pPr marL="38862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9pPr>
          </a:lstStyle>
          <a:p>
            <a:pPr eaLnBrk="1" hangingPunct="1">
              <a:spcBef>
                <a:spcPct val="0"/>
              </a:spcBef>
              <a:buFont typeface="Arial" panose="020B0604020202020204" pitchFamily="34" charset="0"/>
              <a:buNone/>
            </a:pPr>
            <a:fld id="{C84ECCC7-17C0-457F-AFA1-F32C1B4FEB0B}" type="slidenum">
              <a:rPr lang="en-GB" altLang="en-US">
                <a:latin typeface="Arial" panose="020B0604020202020204" pitchFamily="34" charset="0"/>
              </a:rPr>
              <a:pPr eaLnBrk="1" hangingPunct="1">
                <a:spcBef>
                  <a:spcPct val="0"/>
                </a:spcBef>
                <a:buFont typeface="Arial" panose="020B0604020202020204" pitchFamily="34" charset="0"/>
                <a:buNone/>
              </a:pPr>
              <a:t>9</a:t>
            </a:fld>
            <a:endParaRPr lang="en-GB" altLang="en-US">
              <a:latin typeface="Arial" panose="020B0604020202020204" pitchFamily="34" charset="0"/>
            </a:endParaRPr>
          </a:p>
        </p:txBody>
      </p:sp>
      <p:sp>
        <p:nvSpPr>
          <p:cNvPr id="363523" name="Rectangle 6"/>
          <p:cNvSpPr>
            <a:spLocks noGrp="1" noChangeArrowheads="1"/>
          </p:cNvSpPr>
          <p:nvPr>
            <p:ph type="ftr" sz="quarter"/>
          </p:nvPr>
        </p:nvSpPr>
        <p:spPr>
          <a:xfrm>
            <a:off x="0" y="8685213"/>
            <a:ext cx="2971800" cy="4587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1pPr>
            <a:lvl2pPr marL="742950" indent="-28575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2pPr>
            <a:lvl3pPr marL="11430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3pPr>
            <a:lvl4pPr marL="16002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4pPr>
            <a:lvl5pPr marL="20574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5pPr>
            <a:lvl6pPr marL="25146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6pPr>
            <a:lvl7pPr marL="29718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7pPr>
            <a:lvl8pPr marL="34290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8pPr>
            <a:lvl9pPr marL="38862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9pPr>
          </a:lstStyle>
          <a:p>
            <a:pPr eaLnBrk="1" hangingPunct="1">
              <a:spcBef>
                <a:spcPct val="0"/>
              </a:spcBef>
              <a:buFont typeface="Arial" panose="020B0604020202020204" pitchFamily="34" charset="0"/>
              <a:buNone/>
            </a:pPr>
            <a:r>
              <a:rPr lang="en-US" altLang="en-US" smtClean="0">
                <a:latin typeface="Arial" panose="020B0604020202020204" pitchFamily="34" charset="0"/>
              </a:rPr>
              <a:t>A.P.Nagaytsev, SPIN-2010, October 1, Juelich </a:t>
            </a:r>
          </a:p>
        </p:txBody>
      </p:sp>
      <p:sp>
        <p:nvSpPr>
          <p:cNvPr id="363524" name="Rectangle 7"/>
          <p:cNvSpPr txBox="1">
            <a:spLocks noGrp="1" noChangeArrowheads="1"/>
          </p:cNvSpPr>
          <p:nvPr/>
        </p:nvSpPr>
        <p:spPr bwMode="auto">
          <a:xfrm>
            <a:off x="3851275" y="942816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456" tIns="47037" rIns="90456" bIns="47037" anchor="b"/>
          <a:lstStyle>
            <a:lvl1pPr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1pPr>
            <a:lvl2pPr marL="742950" indent="-28575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2pPr>
            <a:lvl3pPr marL="11430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3pPr>
            <a:lvl4pPr marL="16002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4pPr>
            <a:lvl5pPr marL="20574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5pPr>
            <a:lvl6pPr marL="25146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6pPr>
            <a:lvl7pPr marL="29718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7pPr>
            <a:lvl8pPr marL="34290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8pPr>
            <a:lvl9pPr marL="38862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9pPr>
          </a:lstStyle>
          <a:p>
            <a:pPr algn="r" eaLnBrk="1" hangingPunct="1">
              <a:spcBef>
                <a:spcPct val="0"/>
              </a:spcBef>
              <a:buFont typeface="Arial" panose="020B0604020202020204" pitchFamily="34" charset="0"/>
              <a:buNone/>
            </a:pPr>
            <a:fld id="{F9EFECE6-46C6-459E-A10D-40A9C9B849A1}" type="slidenum">
              <a:rPr lang="en-GB" altLang="en-US" b="0">
                <a:latin typeface="Arial" panose="020B0604020202020204" pitchFamily="34" charset="0"/>
              </a:rPr>
              <a:pPr algn="r" eaLnBrk="1" hangingPunct="1">
                <a:spcBef>
                  <a:spcPct val="0"/>
                </a:spcBef>
                <a:buFont typeface="Arial" panose="020B0604020202020204" pitchFamily="34" charset="0"/>
                <a:buNone/>
              </a:pPr>
              <a:t>9</a:t>
            </a:fld>
            <a:endParaRPr lang="en-GB" altLang="en-US" b="0">
              <a:latin typeface="Arial" panose="020B0604020202020204" pitchFamily="34" charset="0"/>
            </a:endParaRPr>
          </a:p>
        </p:txBody>
      </p:sp>
      <p:sp>
        <p:nvSpPr>
          <p:cNvPr id="363525" name="Rectangle 7"/>
          <p:cNvSpPr txBox="1">
            <a:spLocks noGrp="1" noChangeArrowheads="1"/>
          </p:cNvSpPr>
          <p:nvPr/>
        </p:nvSpPr>
        <p:spPr bwMode="auto">
          <a:xfrm>
            <a:off x="3851275" y="942816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456" tIns="47037" rIns="90456" bIns="47037" anchor="b"/>
          <a:lstStyle>
            <a:lvl1pPr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1pPr>
            <a:lvl2pPr marL="742950" indent="-28575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2pPr>
            <a:lvl3pPr marL="11430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3pPr>
            <a:lvl4pPr marL="16002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4pPr>
            <a:lvl5pPr marL="20574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5pPr>
            <a:lvl6pPr marL="25146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6pPr>
            <a:lvl7pPr marL="29718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7pPr>
            <a:lvl8pPr marL="34290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8pPr>
            <a:lvl9pPr marL="38862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9pPr>
          </a:lstStyle>
          <a:p>
            <a:pPr algn="r" eaLnBrk="1" hangingPunct="1">
              <a:spcBef>
                <a:spcPct val="0"/>
              </a:spcBef>
              <a:buFont typeface="Arial" panose="020B0604020202020204" pitchFamily="34" charset="0"/>
              <a:buNone/>
            </a:pPr>
            <a:fld id="{D188250A-AE69-48EC-8D9D-D3F85AA4F44E}" type="slidenum">
              <a:rPr lang="en-GB" altLang="en-US" b="0">
                <a:latin typeface="Arial" panose="020B0604020202020204" pitchFamily="34" charset="0"/>
              </a:rPr>
              <a:pPr algn="r" eaLnBrk="1" hangingPunct="1">
                <a:spcBef>
                  <a:spcPct val="0"/>
                </a:spcBef>
                <a:buFont typeface="Arial" panose="020B0604020202020204" pitchFamily="34" charset="0"/>
                <a:buNone/>
              </a:pPr>
              <a:t>9</a:t>
            </a:fld>
            <a:endParaRPr lang="en-GB" altLang="en-US" b="0">
              <a:latin typeface="Arial" panose="020B0604020202020204" pitchFamily="34" charset="0"/>
            </a:endParaRPr>
          </a:p>
        </p:txBody>
      </p:sp>
      <p:sp>
        <p:nvSpPr>
          <p:cNvPr id="363526" name="Rectangle 2"/>
          <p:cNvSpPr>
            <a:spLocks noGrp="1" noRot="1" noChangeAspect="1" noChangeArrowheads="1" noTextEdit="1"/>
          </p:cNvSpPr>
          <p:nvPr>
            <p:ph type="sldImg"/>
          </p:nvPr>
        </p:nvSpPr>
        <p:spPr>
          <a:ln/>
        </p:spPr>
      </p:sp>
      <p:sp>
        <p:nvSpPr>
          <p:cNvPr id="363527" name="Rectangle 3"/>
          <p:cNvSpPr>
            <a:spLocks noGrp="1" noChangeArrowheads="1"/>
          </p:cNvSpPr>
          <p:nvPr>
            <p:ph type="body" idx="1"/>
          </p:nvPr>
        </p:nvSpPr>
        <p:spPr>
          <a:solidFill>
            <a:srgbClr val="FFFFFF"/>
          </a:solidFill>
          <a:ln>
            <a:solidFill>
              <a:srgbClr val="000000"/>
            </a:solidFill>
            <a:miter lim="800000"/>
          </a:ln>
        </p:spPr>
        <p:txBody>
          <a:bodyPr/>
          <a:lstStyle/>
          <a:p>
            <a:pPr eaLnBrk="1" hangingPunct="1"/>
            <a:endParaRPr lang="ru-RU" altLang="en-US" smtClean="0"/>
          </a:p>
        </p:txBody>
      </p:sp>
    </p:spTree>
    <p:extLst>
      <p:ext uri="{BB962C8B-B14F-4D97-AF65-F5344CB8AC3E}">
        <p14:creationId xmlns:p14="http://schemas.microsoft.com/office/powerpoint/2010/main" val="3485681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p:nvPr>
        </p:nvSpPr>
        <p:spPr>
          <a:xfrm>
            <a:off x="3884613" y="8685213"/>
            <a:ext cx="2971800" cy="4587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1pPr>
            <a:lvl2pPr marL="742950" indent="-28575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2pPr>
            <a:lvl3pPr marL="11430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3pPr>
            <a:lvl4pPr marL="16002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4pPr>
            <a:lvl5pPr marL="20574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5pPr>
            <a:lvl6pPr marL="25146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6pPr>
            <a:lvl7pPr marL="29718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7pPr>
            <a:lvl8pPr marL="34290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8pPr>
            <a:lvl9pPr marL="38862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9pPr>
          </a:lstStyle>
          <a:p>
            <a:pPr eaLnBrk="1" hangingPunct="1">
              <a:spcBef>
                <a:spcPct val="0"/>
              </a:spcBef>
              <a:buFont typeface="Arial" panose="020B0604020202020204" pitchFamily="34" charset="0"/>
              <a:buNone/>
            </a:pPr>
            <a:fld id="{72E379CB-0616-4900-B79C-4AE299FD2E87}" type="slidenum">
              <a:rPr lang="en-GB" altLang="en-US">
                <a:latin typeface="Arial" panose="020B0604020202020204" pitchFamily="34" charset="0"/>
              </a:rPr>
              <a:pPr eaLnBrk="1" hangingPunct="1">
                <a:spcBef>
                  <a:spcPct val="0"/>
                </a:spcBef>
                <a:buFont typeface="Arial" panose="020B0604020202020204" pitchFamily="34" charset="0"/>
                <a:buNone/>
              </a:pPr>
              <a:t>10</a:t>
            </a:fld>
            <a:endParaRPr lang="en-GB" altLang="en-US">
              <a:latin typeface="Arial" panose="020B0604020202020204" pitchFamily="34" charset="0"/>
            </a:endParaRPr>
          </a:p>
        </p:txBody>
      </p:sp>
      <p:sp>
        <p:nvSpPr>
          <p:cNvPr id="362499" name="Rectangle 6"/>
          <p:cNvSpPr>
            <a:spLocks noGrp="1" noChangeArrowheads="1"/>
          </p:cNvSpPr>
          <p:nvPr>
            <p:ph type="ftr" sz="quarter"/>
          </p:nvPr>
        </p:nvSpPr>
        <p:spPr>
          <a:xfrm>
            <a:off x="0" y="8685213"/>
            <a:ext cx="2971800" cy="4587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1pPr>
            <a:lvl2pPr marL="742950" indent="-28575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2pPr>
            <a:lvl3pPr marL="11430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3pPr>
            <a:lvl4pPr marL="16002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4pPr>
            <a:lvl5pPr marL="20574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5pPr>
            <a:lvl6pPr marL="25146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6pPr>
            <a:lvl7pPr marL="29718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7pPr>
            <a:lvl8pPr marL="34290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8pPr>
            <a:lvl9pPr marL="38862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9pPr>
          </a:lstStyle>
          <a:p>
            <a:pPr eaLnBrk="1" hangingPunct="1">
              <a:spcBef>
                <a:spcPct val="0"/>
              </a:spcBef>
              <a:buFont typeface="Arial" panose="020B0604020202020204" pitchFamily="34" charset="0"/>
              <a:buNone/>
            </a:pPr>
            <a:r>
              <a:rPr lang="en-US" altLang="en-US" smtClean="0">
                <a:latin typeface="Arial" panose="020B0604020202020204" pitchFamily="34" charset="0"/>
              </a:rPr>
              <a:t>A.P.Nagaytsev, SPIN-2010, October 1, Juelich </a:t>
            </a:r>
          </a:p>
        </p:txBody>
      </p:sp>
      <p:sp>
        <p:nvSpPr>
          <p:cNvPr id="362500" name="Rectangle 7"/>
          <p:cNvSpPr txBox="1">
            <a:spLocks noGrp="1" noChangeArrowheads="1"/>
          </p:cNvSpPr>
          <p:nvPr/>
        </p:nvSpPr>
        <p:spPr bwMode="auto">
          <a:xfrm>
            <a:off x="3851275" y="942816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456" tIns="47037" rIns="90456" bIns="47037" anchor="b"/>
          <a:lstStyle>
            <a:lvl1pPr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1pPr>
            <a:lvl2pPr marL="742950" indent="-28575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2pPr>
            <a:lvl3pPr marL="11430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3pPr>
            <a:lvl4pPr marL="16002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4pPr>
            <a:lvl5pPr marL="20574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5pPr>
            <a:lvl6pPr marL="25146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6pPr>
            <a:lvl7pPr marL="29718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7pPr>
            <a:lvl8pPr marL="34290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8pPr>
            <a:lvl9pPr marL="38862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9pPr>
          </a:lstStyle>
          <a:p>
            <a:pPr algn="r" eaLnBrk="1" hangingPunct="1">
              <a:spcBef>
                <a:spcPct val="0"/>
              </a:spcBef>
              <a:buFont typeface="Arial" panose="020B0604020202020204" pitchFamily="34" charset="0"/>
              <a:buNone/>
            </a:pPr>
            <a:fld id="{33B03985-B26B-4293-814A-ED16183AFCDE}" type="slidenum">
              <a:rPr lang="en-GB" altLang="en-US" b="0">
                <a:latin typeface="Arial" panose="020B0604020202020204" pitchFamily="34" charset="0"/>
              </a:rPr>
              <a:pPr algn="r" eaLnBrk="1" hangingPunct="1">
                <a:spcBef>
                  <a:spcPct val="0"/>
                </a:spcBef>
                <a:buFont typeface="Arial" panose="020B0604020202020204" pitchFamily="34" charset="0"/>
                <a:buNone/>
              </a:pPr>
              <a:t>10</a:t>
            </a:fld>
            <a:endParaRPr lang="en-GB" altLang="en-US" b="0">
              <a:latin typeface="Arial" panose="020B0604020202020204" pitchFamily="34" charset="0"/>
            </a:endParaRPr>
          </a:p>
        </p:txBody>
      </p:sp>
      <p:sp>
        <p:nvSpPr>
          <p:cNvPr id="362501" name="Rectangle 7"/>
          <p:cNvSpPr txBox="1">
            <a:spLocks noGrp="1" noChangeArrowheads="1"/>
          </p:cNvSpPr>
          <p:nvPr/>
        </p:nvSpPr>
        <p:spPr bwMode="auto">
          <a:xfrm>
            <a:off x="3851275" y="942816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456" tIns="47037" rIns="90456" bIns="47037" anchor="b"/>
          <a:lstStyle>
            <a:lvl1pPr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1pPr>
            <a:lvl2pPr marL="742950" indent="-28575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2pPr>
            <a:lvl3pPr marL="11430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3pPr>
            <a:lvl4pPr marL="16002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4pPr>
            <a:lvl5pPr marL="2057400" indent="-228600" defTabSz="450850" eaLnBrk="0" hangingPunct="0">
              <a:spcBef>
                <a:spcPct val="30000"/>
              </a:spcBef>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5pPr>
            <a:lvl6pPr marL="25146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6pPr>
            <a:lvl7pPr marL="29718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7pPr>
            <a:lvl8pPr marL="34290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8pPr>
            <a:lvl9pPr marL="3886200" indent="-228600" defTabSz="450850" eaLnBrk="0" fontAlgn="base" hangingPunct="0">
              <a:spcBef>
                <a:spcPct val="30000"/>
              </a:spcBef>
              <a:spcAft>
                <a:spcPct val="0"/>
              </a:spcAft>
              <a:buClr>
                <a:srgbClr val="000000"/>
              </a:buClr>
              <a:buSzPct val="100000"/>
              <a:buFont typeface="Times New Roman" panose="02020603050405020304" pitchFamily="18" charset="0"/>
              <a:tabLst>
                <a:tab pos="0" algn="l"/>
                <a:tab pos="919163" algn="l"/>
                <a:tab pos="1836738" algn="l"/>
                <a:tab pos="2757488" algn="l"/>
                <a:tab pos="3676650" algn="l"/>
                <a:tab pos="4595813" algn="l"/>
                <a:tab pos="5513388" algn="l"/>
                <a:tab pos="6432550" algn="l"/>
                <a:tab pos="7351713" algn="l"/>
                <a:tab pos="8272463" algn="l"/>
                <a:tab pos="9190038" algn="l"/>
                <a:tab pos="10109200" algn="l"/>
              </a:tabLst>
              <a:defRPr sz="1200">
                <a:solidFill>
                  <a:srgbClr val="000000"/>
                </a:solidFill>
                <a:latin typeface="Times New Roman" panose="02020603050405020304" pitchFamily="18" charset="0"/>
              </a:defRPr>
            </a:lvl9pPr>
          </a:lstStyle>
          <a:p>
            <a:pPr algn="r" eaLnBrk="1" hangingPunct="1">
              <a:spcBef>
                <a:spcPct val="0"/>
              </a:spcBef>
              <a:buFont typeface="Arial" panose="020B0604020202020204" pitchFamily="34" charset="0"/>
              <a:buNone/>
            </a:pPr>
            <a:fld id="{C8352F91-EF04-458A-8631-E8D419A0FF77}" type="slidenum">
              <a:rPr lang="en-GB" altLang="en-US" b="0">
                <a:latin typeface="Arial" panose="020B0604020202020204" pitchFamily="34" charset="0"/>
              </a:rPr>
              <a:pPr algn="r" eaLnBrk="1" hangingPunct="1">
                <a:spcBef>
                  <a:spcPct val="0"/>
                </a:spcBef>
                <a:buFont typeface="Arial" panose="020B0604020202020204" pitchFamily="34" charset="0"/>
                <a:buNone/>
              </a:pPr>
              <a:t>10</a:t>
            </a:fld>
            <a:endParaRPr lang="en-GB" altLang="en-US" b="0">
              <a:latin typeface="Arial" panose="020B0604020202020204" pitchFamily="34" charset="0"/>
            </a:endParaRPr>
          </a:p>
        </p:txBody>
      </p:sp>
      <p:sp>
        <p:nvSpPr>
          <p:cNvPr id="362502" name="Rectangle 2"/>
          <p:cNvSpPr>
            <a:spLocks noGrp="1" noRot="1" noChangeAspect="1" noChangeArrowheads="1" noTextEdit="1"/>
          </p:cNvSpPr>
          <p:nvPr>
            <p:ph type="sldImg"/>
          </p:nvPr>
        </p:nvSpPr>
        <p:spPr>
          <a:ln/>
        </p:spPr>
      </p:sp>
      <p:sp>
        <p:nvSpPr>
          <p:cNvPr id="362503" name="Rectangle 3"/>
          <p:cNvSpPr>
            <a:spLocks noGrp="1" noChangeArrowheads="1"/>
          </p:cNvSpPr>
          <p:nvPr>
            <p:ph type="body" idx="1"/>
          </p:nvPr>
        </p:nvSpPr>
        <p:spPr>
          <a:solidFill>
            <a:srgbClr val="FFFFFF"/>
          </a:solidFill>
          <a:ln>
            <a:solidFill>
              <a:srgbClr val="000000"/>
            </a:solidFill>
            <a:miter lim="800000"/>
          </a:ln>
        </p:spPr>
        <p:txBody>
          <a:bodyPr/>
          <a:lstStyle/>
          <a:p>
            <a:pPr eaLnBrk="1" hangingPunct="1"/>
            <a:endParaRPr lang="ru-RU" altLang="en-US" smtClean="0"/>
          </a:p>
        </p:txBody>
      </p:sp>
    </p:spTree>
    <p:extLst>
      <p:ext uri="{BB962C8B-B14F-4D97-AF65-F5344CB8AC3E}">
        <p14:creationId xmlns:p14="http://schemas.microsoft.com/office/powerpoint/2010/main" val="4223832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6"/>
          <p:cNvSpPr>
            <a:spLocks noGrp="1" noChangeArrowheads="1"/>
          </p:cNvSpPr>
          <p:nvPr>
            <p:ph type="dt" sz="quarter"/>
          </p:nvPr>
        </p:nvSpPr>
        <p:spPr>
          <a:xfrm>
            <a:off x="3851275" y="0"/>
            <a:ext cx="2940050" cy="4905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eaLnBrk="1" hangingPunct="1">
              <a:spcBef>
                <a:spcPct val="0"/>
              </a:spcBef>
            </a:pPr>
            <a:r>
              <a:rPr lang="en-US" altLang="en-US" smtClean="0">
                <a:latin typeface="Arial" panose="020B0604020202020204" pitchFamily="34" charset="0"/>
                <a:ea typeface="Droid Sans Fallback" charset="0"/>
                <a:cs typeface="DejaVu Sans" charset="0"/>
              </a:rPr>
              <a:t>03/29/18</a:t>
            </a:r>
          </a:p>
        </p:txBody>
      </p:sp>
      <p:sp>
        <p:nvSpPr>
          <p:cNvPr id="51203" name="Rectangle 9"/>
          <p:cNvSpPr>
            <a:spLocks noGrp="1" noChangeArrowheads="1"/>
          </p:cNvSpPr>
          <p:nvPr>
            <p:ph type="ftr" sz="quarter"/>
          </p:nvPr>
        </p:nvSpPr>
        <p:spPr>
          <a:xfrm>
            <a:off x="928688" y="3962400"/>
            <a:ext cx="4894262" cy="4905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1pPr>
            <a:lvl2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2pPr>
            <a:lvl3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3pPr>
            <a:lvl4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4pPr>
            <a:lvl5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9pPr>
          </a:lstStyle>
          <a:p>
            <a:pPr eaLnBrk="1" hangingPunct="1">
              <a:spcBef>
                <a:spcPct val="0"/>
              </a:spcBef>
            </a:pPr>
            <a:r>
              <a:rPr lang="en-US" altLang="en-US" smtClean="0">
                <a:latin typeface="Arial" panose="020B0604020202020204" pitchFamily="34" charset="0"/>
                <a:ea typeface="Droid Sans Fallback" charset="0"/>
                <a:cs typeface="DejaVu Sans" charset="0"/>
              </a:rPr>
              <a:t>A.P.Nagaytsev, SPIN-2010, October 1, Juelich </a:t>
            </a:r>
          </a:p>
        </p:txBody>
      </p:sp>
      <p:sp>
        <p:nvSpPr>
          <p:cNvPr id="51204" name="Rectangle 10"/>
          <p:cNvSpPr>
            <a:spLocks noGrp="1" noChangeArrowheads="1"/>
          </p:cNvSpPr>
          <p:nvPr>
            <p:ph type="sldNum" sz="quarter"/>
          </p:nvPr>
        </p:nvSpPr>
        <p:spPr>
          <a:xfrm>
            <a:off x="3851275" y="9428163"/>
            <a:ext cx="2940050" cy="4905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eaLnBrk="1" hangingPunct="1">
              <a:spcBef>
                <a:spcPct val="0"/>
              </a:spcBef>
            </a:pPr>
            <a:fld id="{507CAA8D-AD86-4058-9115-5796E5AF5509}" type="slidenum">
              <a:rPr lang="en-GB" altLang="en-US">
                <a:latin typeface="Arial" panose="020B0604020202020204" pitchFamily="34" charset="0"/>
                <a:ea typeface="Droid Sans Fallback" charset="0"/>
              </a:rPr>
              <a:pPr eaLnBrk="1" hangingPunct="1">
                <a:spcBef>
                  <a:spcPct val="0"/>
                </a:spcBef>
              </a:pPr>
              <a:t>13</a:t>
            </a:fld>
            <a:endParaRPr lang="en-GB" altLang="en-US">
              <a:latin typeface="Arial" panose="020B0604020202020204" pitchFamily="34" charset="0"/>
              <a:ea typeface="Droid Sans Fallback" charset="0"/>
            </a:endParaRPr>
          </a:p>
        </p:txBody>
      </p:sp>
      <p:sp>
        <p:nvSpPr>
          <p:cNvPr id="51205" name="Text Box 1"/>
          <p:cNvSpPr txBox="1">
            <a:spLocks noChangeArrowheads="1"/>
          </p:cNvSpPr>
          <p:nvPr/>
        </p:nvSpPr>
        <p:spPr bwMode="auto">
          <a:xfrm>
            <a:off x="3851275" y="0"/>
            <a:ext cx="29416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en-US" altLang="en-US" b="0">
                <a:latin typeface="Arial" panose="020B0604020202020204" pitchFamily="34" charset="0"/>
                <a:cs typeface="DejaVu Sans" charset="0"/>
              </a:rPr>
              <a:t>03/29/18</a:t>
            </a:r>
          </a:p>
        </p:txBody>
      </p:sp>
      <p:sp>
        <p:nvSpPr>
          <p:cNvPr id="51206" name="Text Box 2"/>
          <p:cNvSpPr txBox="1">
            <a:spLocks noChangeArrowheads="1"/>
          </p:cNvSpPr>
          <p:nvPr/>
        </p:nvSpPr>
        <p:spPr bwMode="auto">
          <a:xfrm>
            <a:off x="928688" y="3962400"/>
            <a:ext cx="48958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en-US" altLang="en-US" b="0">
                <a:latin typeface="Arial" panose="020B0604020202020204" pitchFamily="34" charset="0"/>
                <a:cs typeface="DejaVu Sans" charset="0"/>
              </a:rPr>
              <a:t>A.P.Nagaytsev, SPIN-2010, October 1, Juelich </a:t>
            </a:r>
          </a:p>
        </p:txBody>
      </p:sp>
      <p:sp>
        <p:nvSpPr>
          <p:cNvPr id="51207" name="Text Box 3"/>
          <p:cNvSpPr txBox="1">
            <a:spLocks noChangeArrowheads="1"/>
          </p:cNvSpPr>
          <p:nvPr/>
        </p:nvSpPr>
        <p:spPr bwMode="auto">
          <a:xfrm>
            <a:off x="3851275" y="9428163"/>
            <a:ext cx="29416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62BCB4D8-A4CD-437B-A1FC-315D98A05901}" type="slidenum">
              <a:rPr lang="en-GB" altLang="en-US" b="0">
                <a:latin typeface="Arial" panose="020B0604020202020204" pitchFamily="34" charset="0"/>
                <a:cs typeface="DejaVu Sans" charset="0"/>
              </a:rPr>
              <a:pPr algn="r" eaLnBrk="1" hangingPunct="1">
                <a:spcBef>
                  <a:spcPct val="0"/>
                </a:spcBef>
                <a:buClrTx/>
                <a:buFontTx/>
                <a:buNone/>
              </a:pPr>
              <a:t>13</a:t>
            </a:fld>
            <a:endParaRPr lang="en-GB" altLang="en-US" b="0">
              <a:latin typeface="Arial" panose="020B0604020202020204" pitchFamily="34" charset="0"/>
              <a:cs typeface="DejaVu Sans" charset="0"/>
            </a:endParaRPr>
          </a:p>
        </p:txBody>
      </p:sp>
      <p:sp>
        <p:nvSpPr>
          <p:cNvPr id="51208" name="Text Box 4"/>
          <p:cNvSpPr txBox="1">
            <a:spLocks noChangeArrowheads="1"/>
          </p:cNvSpPr>
          <p:nvPr/>
        </p:nvSpPr>
        <p:spPr bwMode="auto">
          <a:xfrm>
            <a:off x="3851275" y="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en-US" altLang="en-US">
                <a:latin typeface="Arial" panose="020B0604020202020204" pitchFamily="34" charset="0"/>
              </a:rPr>
              <a:t>03/29/18</a:t>
            </a:r>
          </a:p>
        </p:txBody>
      </p:sp>
      <p:sp>
        <p:nvSpPr>
          <p:cNvPr id="51209" name="Text Box 5"/>
          <p:cNvSpPr txBox="1">
            <a:spLocks noChangeArrowheads="1"/>
          </p:cNvSpPr>
          <p:nvPr/>
        </p:nvSpPr>
        <p:spPr bwMode="auto">
          <a:xfrm>
            <a:off x="928688" y="3962400"/>
            <a:ext cx="4897437"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en-US" altLang="en-US">
                <a:latin typeface="Arial" panose="020B0604020202020204" pitchFamily="34" charset="0"/>
              </a:rPr>
              <a:t>A.P.Nagaytsev, SPIN-2010, October 1, Juelich </a:t>
            </a:r>
          </a:p>
        </p:txBody>
      </p:sp>
      <p:sp>
        <p:nvSpPr>
          <p:cNvPr id="51210" name="Text Box 6"/>
          <p:cNvSpPr txBox="1">
            <a:spLocks noChangeArrowheads="1"/>
          </p:cNvSpPr>
          <p:nvPr/>
        </p:nvSpPr>
        <p:spPr bwMode="auto">
          <a:xfrm>
            <a:off x="3851275" y="9428163"/>
            <a:ext cx="2943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E6F8F9C6-D662-41B3-AA4A-E8C287771BC1}" type="slidenum">
              <a:rPr lang="en-GB" altLang="en-US">
                <a:latin typeface="Arial" panose="020B0604020202020204" pitchFamily="34" charset="0"/>
              </a:rPr>
              <a:pPr algn="r" eaLnBrk="1" hangingPunct="1">
                <a:spcBef>
                  <a:spcPct val="0"/>
                </a:spcBef>
                <a:buClrTx/>
                <a:buFontTx/>
                <a:buNone/>
              </a:pPr>
              <a:t>13</a:t>
            </a:fld>
            <a:endParaRPr lang="en-GB" altLang="en-US">
              <a:latin typeface="Arial" panose="020B0604020202020204" pitchFamily="34" charset="0"/>
            </a:endParaRPr>
          </a:p>
        </p:txBody>
      </p:sp>
      <p:sp>
        <p:nvSpPr>
          <p:cNvPr id="51211" name="Text Box 7"/>
          <p:cNvSpPr txBox="1">
            <a:spLocks noChangeArrowheads="1"/>
          </p:cNvSpPr>
          <p:nvPr/>
        </p:nvSpPr>
        <p:spPr bwMode="auto">
          <a:xfrm>
            <a:off x="3851275" y="942816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A1B3EE30-C2BA-4903-A89B-24933547AA5D}" type="slidenum">
              <a:rPr lang="en-GB" altLang="en-US">
                <a:latin typeface="Arial" panose="020B0604020202020204" pitchFamily="34" charset="0"/>
              </a:rPr>
              <a:pPr algn="r" eaLnBrk="1" hangingPunct="1">
                <a:spcBef>
                  <a:spcPct val="0"/>
                </a:spcBef>
                <a:buClrTx/>
                <a:buFontTx/>
                <a:buNone/>
              </a:pPr>
              <a:t>13</a:t>
            </a:fld>
            <a:endParaRPr lang="en-GB" altLang="en-US">
              <a:latin typeface="Arial" panose="020B0604020202020204" pitchFamily="34" charset="0"/>
            </a:endParaRPr>
          </a:p>
        </p:txBody>
      </p:sp>
      <p:sp>
        <p:nvSpPr>
          <p:cNvPr id="51212" name="Text Box 8"/>
          <p:cNvSpPr txBox="1">
            <a:spLocks noChangeArrowheads="1"/>
          </p:cNvSpPr>
          <p:nvPr/>
        </p:nvSpPr>
        <p:spPr bwMode="auto">
          <a:xfrm>
            <a:off x="928688" y="3962400"/>
            <a:ext cx="48990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en-US" altLang="en-US">
                <a:latin typeface="Arial" panose="020B0604020202020204" pitchFamily="34" charset="0"/>
              </a:rPr>
              <a:t>A.P.Nagaytsev, SPIN-2010, October 1, Juelich </a:t>
            </a:r>
          </a:p>
        </p:txBody>
      </p:sp>
      <p:sp>
        <p:nvSpPr>
          <p:cNvPr id="51213" name="Text Box 9"/>
          <p:cNvSpPr txBox="1">
            <a:spLocks noChangeArrowheads="1"/>
          </p:cNvSpPr>
          <p:nvPr/>
        </p:nvSpPr>
        <p:spPr bwMode="auto">
          <a:xfrm>
            <a:off x="3851275" y="942816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BB129F2C-298C-4CFB-AF69-454F2D81E02D}" type="slidenum">
              <a:rPr lang="en-GB" altLang="en-US">
                <a:latin typeface="Arial" panose="020B0604020202020204" pitchFamily="34" charset="0"/>
              </a:rPr>
              <a:pPr algn="r" eaLnBrk="1" hangingPunct="1">
                <a:spcBef>
                  <a:spcPct val="0"/>
                </a:spcBef>
                <a:buClrTx/>
                <a:buFontTx/>
                <a:buNone/>
              </a:pPr>
              <a:t>13</a:t>
            </a:fld>
            <a:endParaRPr lang="en-GB" altLang="en-US">
              <a:latin typeface="Arial" panose="020B0604020202020204" pitchFamily="34" charset="0"/>
            </a:endParaRPr>
          </a:p>
        </p:txBody>
      </p:sp>
      <p:sp>
        <p:nvSpPr>
          <p:cNvPr id="51214" name="Text Box 10"/>
          <p:cNvSpPr txBox="1">
            <a:spLocks noChangeArrowheads="1"/>
          </p:cNvSpPr>
          <p:nvPr/>
        </p:nvSpPr>
        <p:spPr bwMode="auto">
          <a:xfrm>
            <a:off x="3851275" y="942816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0205C3CF-C76D-4FE6-91F0-45B75A4282FE}" type="slidenum">
              <a:rPr lang="en-GB" altLang="en-US">
                <a:latin typeface="Arial" panose="020B0604020202020204" pitchFamily="34" charset="0"/>
              </a:rPr>
              <a:pPr algn="r" eaLnBrk="1" hangingPunct="1">
                <a:spcBef>
                  <a:spcPct val="0"/>
                </a:spcBef>
                <a:buClrTx/>
                <a:buFontTx/>
                <a:buNone/>
              </a:pPr>
              <a:t>13</a:t>
            </a:fld>
            <a:endParaRPr lang="en-GB" altLang="en-US">
              <a:latin typeface="Arial" panose="020B0604020202020204" pitchFamily="34" charset="0"/>
            </a:endParaRPr>
          </a:p>
        </p:txBody>
      </p:sp>
      <p:sp>
        <p:nvSpPr>
          <p:cNvPr id="51215" name="Rectangle 11"/>
          <p:cNvSpPr>
            <a:spLocks noGrp="1" noRot="1" noChangeAspect="1" noChangeArrowheads="1" noTextEdit="1"/>
          </p:cNvSpPr>
          <p:nvPr>
            <p:ph type="sldImg"/>
          </p:nvPr>
        </p:nvSpPr>
        <p:spPr>
          <a:xfrm>
            <a:off x="919163" y="746125"/>
            <a:ext cx="4959350" cy="3719513"/>
          </a:xfrm>
          <a:solidFill>
            <a:srgbClr val="FFFFFF"/>
          </a:solidFill>
          <a:ln/>
        </p:spPr>
      </p:sp>
      <p:sp>
        <p:nvSpPr>
          <p:cNvPr id="51216" name="Text Box 12"/>
          <p:cNvSpPr txBox="1">
            <a:spLocks noChangeArrowheads="1"/>
          </p:cNvSpPr>
          <p:nvPr/>
        </p:nvSpPr>
        <p:spPr bwMode="auto">
          <a:xfrm>
            <a:off x="679450" y="4716463"/>
            <a:ext cx="5438775" cy="4464050"/>
          </a:xfrm>
          <a:prstGeom prst="rect">
            <a:avLst/>
          </a:prstGeom>
          <a:solidFill>
            <a:srgbClr val="FFFFFF"/>
          </a:solidFill>
          <a:ln w="9360" cap="sq">
            <a:solidFill>
              <a:srgbClr val="000000"/>
            </a:solidFill>
            <a:miter lim="800000"/>
            <a:headEnd/>
            <a:tailEnd/>
          </a:ln>
        </p:spPr>
        <p:txBody>
          <a:bodyPr wrap="none" anchor="ctr"/>
          <a:lstStyle/>
          <a:p>
            <a:endParaRPr lang="ru-RU" altLang="en-US"/>
          </a:p>
        </p:txBody>
      </p:sp>
    </p:spTree>
    <p:extLst>
      <p:ext uri="{BB962C8B-B14F-4D97-AF65-F5344CB8AC3E}">
        <p14:creationId xmlns:p14="http://schemas.microsoft.com/office/powerpoint/2010/main" val="1645380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 name="Rectangle 15"/>
          <p:cNvSpPr>
            <a:spLocks noGrp="1" noChangeArrowheads="1"/>
          </p:cNvSpPr>
          <p:nvPr>
            <p:ph type="dt"/>
          </p:nvPr>
        </p:nvSpPr>
        <p:spPr>
          <a:xfrm>
            <a:off x="3851275" y="0"/>
            <a:ext cx="2925763" cy="476250"/>
          </a:xfrm>
          <a:prstGeom prst="rect">
            <a:avLst/>
          </a:prstGeom>
          <a:ln/>
        </p:spPr>
        <p:txBody>
          <a:bodyPr/>
          <a:lstStyle/>
          <a:p>
            <a:r>
              <a:rPr lang="en-US" altLang="en-US"/>
              <a:t>10/24/17</a:t>
            </a:r>
          </a:p>
        </p:txBody>
      </p:sp>
      <p:sp>
        <p:nvSpPr>
          <p:cNvPr id="33" name="Rectangle 18"/>
          <p:cNvSpPr>
            <a:spLocks noGrp="1" noChangeArrowheads="1"/>
          </p:cNvSpPr>
          <p:nvPr>
            <p:ph type="ftr"/>
          </p:nvPr>
        </p:nvSpPr>
        <p:spPr>
          <a:xfrm>
            <a:off x="928688" y="3962400"/>
            <a:ext cx="4879975" cy="476250"/>
          </a:xfrm>
          <a:prstGeom prst="rect">
            <a:avLst/>
          </a:prstGeom>
          <a:ln/>
        </p:spPr>
        <p:txBody>
          <a:bodyPr/>
          <a:lstStyle/>
          <a:p>
            <a:r>
              <a:rPr lang="en-US" altLang="en-US"/>
              <a:t>A.P.Nagaytsev, SPIN-2010, October 1, Juelich </a:t>
            </a:r>
          </a:p>
        </p:txBody>
      </p:sp>
      <p:sp>
        <p:nvSpPr>
          <p:cNvPr id="34" name="Rectangle 19"/>
          <p:cNvSpPr>
            <a:spLocks noGrp="1" noChangeArrowheads="1"/>
          </p:cNvSpPr>
          <p:nvPr>
            <p:ph type="sldNum"/>
          </p:nvPr>
        </p:nvSpPr>
        <p:spPr>
          <a:xfrm>
            <a:off x="3851275" y="9428163"/>
            <a:ext cx="2925763" cy="476250"/>
          </a:xfrm>
          <a:prstGeom prst="rect">
            <a:avLst/>
          </a:prstGeom>
          <a:ln/>
        </p:spPr>
        <p:txBody>
          <a:bodyPr/>
          <a:lstStyle/>
          <a:p>
            <a:fld id="{D8CBE215-67C2-4078-AEB0-DC44DB3BC4B8}" type="slidenum">
              <a:rPr lang="en-GB" altLang="en-US"/>
              <a:pPr/>
              <a:t>14</a:t>
            </a:fld>
            <a:endParaRPr lang="en-GB" altLang="en-US"/>
          </a:p>
        </p:txBody>
      </p:sp>
      <p:sp>
        <p:nvSpPr>
          <p:cNvPr id="32769" name="Text Box 1"/>
          <p:cNvSpPr txBox="1">
            <a:spLocks noChangeArrowheads="1"/>
          </p:cNvSpPr>
          <p:nvPr/>
        </p:nvSpPr>
        <p:spPr bwMode="auto">
          <a:xfrm>
            <a:off x="3851275" y="0"/>
            <a:ext cx="2927350" cy="477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9pPr>
          </a:lstStyle>
          <a:p>
            <a:pPr algn="r">
              <a:buClrTx/>
              <a:buFontTx/>
              <a:buNone/>
            </a:pPr>
            <a:r>
              <a:rPr lang="en-US" altLang="en-US" sz="1200" b="0">
                <a:solidFill>
                  <a:srgbClr val="000000"/>
                </a:solidFill>
                <a:latin typeface="Arial" panose="020B0604020202020204" pitchFamily="34" charset="0"/>
                <a:ea typeface="DejaVu Sans" charset="0"/>
                <a:cs typeface="DejaVu Sans" charset="0"/>
              </a:rPr>
              <a:t>10/24/17</a:t>
            </a:r>
          </a:p>
        </p:txBody>
      </p:sp>
      <p:sp>
        <p:nvSpPr>
          <p:cNvPr id="32770" name="Text Box 2"/>
          <p:cNvSpPr txBox="1">
            <a:spLocks noChangeArrowheads="1"/>
          </p:cNvSpPr>
          <p:nvPr/>
        </p:nvSpPr>
        <p:spPr bwMode="auto">
          <a:xfrm>
            <a:off x="928688" y="3962400"/>
            <a:ext cx="4881562" cy="477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9pPr>
          </a:lstStyle>
          <a:p>
            <a:pPr>
              <a:buClrTx/>
              <a:buFontTx/>
              <a:buNone/>
            </a:pPr>
            <a:r>
              <a:rPr lang="en-US" altLang="en-US" sz="1200" b="0">
                <a:solidFill>
                  <a:srgbClr val="000000"/>
                </a:solidFill>
                <a:latin typeface="Arial" panose="020B0604020202020204" pitchFamily="34" charset="0"/>
                <a:ea typeface="DejaVu Sans" charset="0"/>
                <a:cs typeface="DejaVu Sans" charset="0"/>
              </a:rPr>
              <a:t>A.P.Nagaytsev, SPIN-2010, October 1, Juelich </a:t>
            </a:r>
          </a:p>
        </p:txBody>
      </p:sp>
      <p:sp>
        <p:nvSpPr>
          <p:cNvPr id="32771" name="Text Box 3"/>
          <p:cNvSpPr txBox="1">
            <a:spLocks noChangeArrowheads="1"/>
          </p:cNvSpPr>
          <p:nvPr/>
        </p:nvSpPr>
        <p:spPr bwMode="auto">
          <a:xfrm>
            <a:off x="3851275" y="9428163"/>
            <a:ext cx="2927350"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9pPr>
          </a:lstStyle>
          <a:p>
            <a:pPr algn="r">
              <a:buClrTx/>
              <a:buFontTx/>
              <a:buNone/>
            </a:pPr>
            <a:fld id="{93DE0F57-6498-4E88-B424-992F666D6720}" type="slidenum">
              <a:rPr lang="en-GB" altLang="en-US" sz="1200" b="0">
                <a:solidFill>
                  <a:srgbClr val="000000"/>
                </a:solidFill>
                <a:latin typeface="Arial" panose="020B0604020202020204" pitchFamily="34" charset="0"/>
                <a:ea typeface="DejaVu Sans" charset="0"/>
                <a:cs typeface="DejaVu Sans" charset="0"/>
              </a:rPr>
              <a:pPr algn="r">
                <a:buClrTx/>
                <a:buFontTx/>
                <a:buNone/>
              </a:pPr>
              <a:t>14</a:t>
            </a:fld>
            <a:endParaRPr lang="en-GB" altLang="en-US" sz="1200" b="0">
              <a:solidFill>
                <a:srgbClr val="000000"/>
              </a:solidFill>
              <a:latin typeface="Arial" panose="020B0604020202020204" pitchFamily="34" charset="0"/>
              <a:ea typeface="DejaVu Sans" charset="0"/>
              <a:cs typeface="DejaVu Sans" charset="0"/>
            </a:endParaRPr>
          </a:p>
        </p:txBody>
      </p:sp>
      <p:sp>
        <p:nvSpPr>
          <p:cNvPr id="32772" name="Text Box 4"/>
          <p:cNvSpPr txBox="1">
            <a:spLocks noChangeArrowheads="1"/>
          </p:cNvSpPr>
          <p:nvPr/>
        </p:nvSpPr>
        <p:spPr bwMode="auto">
          <a:xfrm>
            <a:off x="3851275" y="0"/>
            <a:ext cx="29337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9pPr>
          </a:lstStyle>
          <a:p>
            <a:pPr algn="r">
              <a:buClrTx/>
              <a:buFontTx/>
              <a:buNone/>
            </a:pPr>
            <a:r>
              <a:rPr lang="en-US" altLang="en-US" sz="1200">
                <a:solidFill>
                  <a:srgbClr val="000000"/>
                </a:solidFill>
                <a:latin typeface="Arial" panose="020B0604020202020204" pitchFamily="34" charset="0"/>
                <a:ea typeface="DejaVu Sans" charset="0"/>
                <a:cs typeface="DejaVu Sans" charset="0"/>
              </a:rPr>
              <a:t>10/24/17</a:t>
            </a:r>
          </a:p>
        </p:txBody>
      </p:sp>
      <p:sp>
        <p:nvSpPr>
          <p:cNvPr id="32773" name="Text Box 5"/>
          <p:cNvSpPr txBox="1">
            <a:spLocks noChangeArrowheads="1"/>
          </p:cNvSpPr>
          <p:nvPr/>
        </p:nvSpPr>
        <p:spPr bwMode="auto">
          <a:xfrm>
            <a:off x="928688" y="3962400"/>
            <a:ext cx="4887912"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9pPr>
          </a:lstStyle>
          <a:p>
            <a:pPr>
              <a:buClrTx/>
              <a:buFontTx/>
              <a:buNone/>
            </a:pPr>
            <a:r>
              <a:rPr lang="en-US" altLang="en-US" sz="1200">
                <a:solidFill>
                  <a:srgbClr val="000000"/>
                </a:solidFill>
                <a:latin typeface="Arial" panose="020B0604020202020204" pitchFamily="34" charset="0"/>
                <a:ea typeface="DejaVu Sans" charset="0"/>
                <a:cs typeface="DejaVu Sans" charset="0"/>
              </a:rPr>
              <a:t>A.P.Nagaytsev, SPIN-2010, October 1, Juelich </a:t>
            </a:r>
          </a:p>
        </p:txBody>
      </p:sp>
      <p:sp>
        <p:nvSpPr>
          <p:cNvPr id="32774" name="Text Box 6"/>
          <p:cNvSpPr txBox="1">
            <a:spLocks noChangeArrowheads="1"/>
          </p:cNvSpPr>
          <p:nvPr/>
        </p:nvSpPr>
        <p:spPr bwMode="auto">
          <a:xfrm>
            <a:off x="3851275" y="9428163"/>
            <a:ext cx="2933700" cy="484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9pPr>
          </a:lstStyle>
          <a:p>
            <a:pPr algn="r">
              <a:buClrTx/>
              <a:buFontTx/>
              <a:buNone/>
            </a:pPr>
            <a:fld id="{D267283A-EBB6-40F4-AC94-2ACFA0AFCD09}" type="slidenum">
              <a:rPr lang="en-GB" altLang="en-US" sz="1200">
                <a:solidFill>
                  <a:srgbClr val="000000"/>
                </a:solidFill>
                <a:latin typeface="Arial" panose="020B0604020202020204" pitchFamily="34" charset="0"/>
                <a:ea typeface="DejaVu Sans" charset="0"/>
                <a:cs typeface="DejaVu Sans" charset="0"/>
              </a:rPr>
              <a:pPr algn="r">
                <a:buClrTx/>
                <a:buFontTx/>
                <a:buNone/>
              </a:pPr>
              <a:t>14</a:t>
            </a:fld>
            <a:endParaRPr lang="en-GB" altLang="en-US" sz="1200">
              <a:solidFill>
                <a:srgbClr val="000000"/>
              </a:solidFill>
              <a:latin typeface="Arial" panose="020B0604020202020204" pitchFamily="34" charset="0"/>
              <a:ea typeface="DejaVu Sans" charset="0"/>
              <a:cs typeface="DejaVu Sans" charset="0"/>
            </a:endParaRPr>
          </a:p>
        </p:txBody>
      </p:sp>
      <p:sp>
        <p:nvSpPr>
          <p:cNvPr id="32775" name="Text Box 7"/>
          <p:cNvSpPr txBox="1">
            <a:spLocks noChangeArrowheads="1"/>
          </p:cNvSpPr>
          <p:nvPr/>
        </p:nvSpPr>
        <p:spPr bwMode="auto">
          <a:xfrm>
            <a:off x="3851275" y="0"/>
            <a:ext cx="2935288"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9pPr>
          </a:lstStyle>
          <a:p>
            <a:pPr algn="r">
              <a:buClrTx/>
              <a:buFontTx/>
              <a:buNone/>
            </a:pPr>
            <a:r>
              <a:rPr lang="en-US" altLang="en-US" sz="1200">
                <a:solidFill>
                  <a:srgbClr val="000000"/>
                </a:solidFill>
                <a:latin typeface="Arial" panose="020B0604020202020204" pitchFamily="34" charset="0"/>
              </a:rPr>
              <a:t>10/24/17</a:t>
            </a:r>
          </a:p>
        </p:txBody>
      </p:sp>
      <p:sp>
        <p:nvSpPr>
          <p:cNvPr id="32776" name="Text Box 8"/>
          <p:cNvSpPr txBox="1">
            <a:spLocks noChangeArrowheads="1"/>
          </p:cNvSpPr>
          <p:nvPr/>
        </p:nvSpPr>
        <p:spPr bwMode="auto">
          <a:xfrm>
            <a:off x="928688" y="3962400"/>
            <a:ext cx="4889500"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9pPr>
          </a:lstStyle>
          <a:p>
            <a:pPr>
              <a:buClrTx/>
              <a:buFontTx/>
              <a:buNone/>
            </a:pPr>
            <a:r>
              <a:rPr lang="en-US" altLang="en-US" sz="1200">
                <a:solidFill>
                  <a:srgbClr val="000000"/>
                </a:solidFill>
                <a:latin typeface="Arial" panose="020B0604020202020204" pitchFamily="34" charset="0"/>
              </a:rPr>
              <a:t>A.P.Nagaytsev, SPIN-2010, October 1, Juelich </a:t>
            </a:r>
          </a:p>
        </p:txBody>
      </p:sp>
      <p:sp>
        <p:nvSpPr>
          <p:cNvPr id="32777" name="Text Box 9"/>
          <p:cNvSpPr txBox="1">
            <a:spLocks noChangeArrowheads="1"/>
          </p:cNvSpPr>
          <p:nvPr/>
        </p:nvSpPr>
        <p:spPr bwMode="auto">
          <a:xfrm>
            <a:off x="3851275" y="9428163"/>
            <a:ext cx="2935288"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9pPr>
          </a:lstStyle>
          <a:p>
            <a:pPr algn="r">
              <a:buClrTx/>
              <a:buFontTx/>
              <a:buNone/>
            </a:pPr>
            <a:fld id="{B56815E4-BF84-4A29-ABEF-0B795F26A0D8}" type="slidenum">
              <a:rPr lang="en-GB" altLang="en-US" sz="1200">
                <a:solidFill>
                  <a:srgbClr val="000000"/>
                </a:solidFill>
                <a:latin typeface="Arial" panose="020B0604020202020204" pitchFamily="34" charset="0"/>
              </a:rPr>
              <a:pPr algn="r">
                <a:buClrTx/>
                <a:buFontTx/>
                <a:buNone/>
              </a:pPr>
              <a:t>14</a:t>
            </a:fld>
            <a:endParaRPr lang="en-GB" altLang="en-US" sz="1200">
              <a:solidFill>
                <a:srgbClr val="000000"/>
              </a:solidFill>
              <a:latin typeface="Arial" panose="020B0604020202020204" pitchFamily="34" charset="0"/>
            </a:endParaRPr>
          </a:p>
        </p:txBody>
      </p:sp>
      <p:sp>
        <p:nvSpPr>
          <p:cNvPr id="32778" name="Text Box 10"/>
          <p:cNvSpPr txBox="1">
            <a:spLocks noChangeArrowheads="1"/>
          </p:cNvSpPr>
          <p:nvPr/>
        </p:nvSpPr>
        <p:spPr bwMode="auto">
          <a:xfrm>
            <a:off x="3851275" y="0"/>
            <a:ext cx="2936875"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9pPr>
          </a:lstStyle>
          <a:p>
            <a:pPr algn="r">
              <a:buClrTx/>
              <a:buFontTx/>
              <a:buNone/>
            </a:pPr>
            <a:r>
              <a:rPr lang="en-US" altLang="en-US" sz="1200">
                <a:solidFill>
                  <a:srgbClr val="000000"/>
                </a:solidFill>
                <a:latin typeface="Arial" panose="020B0604020202020204" pitchFamily="34" charset="0"/>
              </a:rPr>
              <a:t>10/24/17</a:t>
            </a:r>
          </a:p>
        </p:txBody>
      </p:sp>
      <p:sp>
        <p:nvSpPr>
          <p:cNvPr id="32779" name="Text Box 11"/>
          <p:cNvSpPr txBox="1">
            <a:spLocks noChangeArrowheads="1"/>
          </p:cNvSpPr>
          <p:nvPr/>
        </p:nvSpPr>
        <p:spPr bwMode="auto">
          <a:xfrm>
            <a:off x="928688" y="3962400"/>
            <a:ext cx="4891087"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9pPr>
          </a:lstStyle>
          <a:p>
            <a:pPr>
              <a:buClrTx/>
              <a:buFontTx/>
              <a:buNone/>
            </a:pPr>
            <a:r>
              <a:rPr lang="en-US" altLang="en-US" sz="1200">
                <a:solidFill>
                  <a:srgbClr val="000000"/>
                </a:solidFill>
                <a:latin typeface="Arial" panose="020B0604020202020204" pitchFamily="34" charset="0"/>
              </a:rPr>
              <a:t>A.P.Nagaytsev, SPIN-2010, October 1, Juelich </a:t>
            </a:r>
          </a:p>
        </p:txBody>
      </p:sp>
      <p:sp>
        <p:nvSpPr>
          <p:cNvPr id="32780" name="Text Box 12"/>
          <p:cNvSpPr txBox="1">
            <a:spLocks noChangeArrowheads="1"/>
          </p:cNvSpPr>
          <p:nvPr/>
        </p:nvSpPr>
        <p:spPr bwMode="auto">
          <a:xfrm>
            <a:off x="3851275" y="9428163"/>
            <a:ext cx="2936875"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9pPr>
          </a:lstStyle>
          <a:p>
            <a:pPr algn="r">
              <a:buClrTx/>
              <a:buFontTx/>
              <a:buNone/>
            </a:pPr>
            <a:fld id="{0FD1B4F0-2156-4BBE-875B-F0C09FD8D213}" type="slidenum">
              <a:rPr lang="en-GB" altLang="en-US" sz="1200">
                <a:solidFill>
                  <a:srgbClr val="000000"/>
                </a:solidFill>
                <a:latin typeface="Arial" panose="020B0604020202020204" pitchFamily="34" charset="0"/>
              </a:rPr>
              <a:pPr algn="r">
                <a:buClrTx/>
                <a:buFontTx/>
                <a:buNone/>
              </a:pPr>
              <a:t>14</a:t>
            </a:fld>
            <a:endParaRPr lang="en-GB" altLang="en-US" sz="1200">
              <a:solidFill>
                <a:srgbClr val="000000"/>
              </a:solidFill>
              <a:latin typeface="Arial" panose="020B0604020202020204" pitchFamily="34" charset="0"/>
            </a:endParaRPr>
          </a:p>
        </p:txBody>
      </p:sp>
      <p:sp>
        <p:nvSpPr>
          <p:cNvPr id="32781" name="Text Box 13"/>
          <p:cNvSpPr txBox="1">
            <a:spLocks noChangeArrowheads="1"/>
          </p:cNvSpPr>
          <p:nvPr/>
        </p:nvSpPr>
        <p:spPr bwMode="auto">
          <a:xfrm>
            <a:off x="3851275" y="0"/>
            <a:ext cx="2938463"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9pPr>
          </a:lstStyle>
          <a:p>
            <a:pPr algn="r">
              <a:buClrTx/>
              <a:buFontTx/>
              <a:buNone/>
            </a:pPr>
            <a:r>
              <a:rPr lang="en-US" altLang="en-US" sz="1200">
                <a:solidFill>
                  <a:srgbClr val="000000"/>
                </a:solidFill>
                <a:latin typeface="Arial" panose="020B0604020202020204" pitchFamily="34" charset="0"/>
              </a:rPr>
              <a:t>10/24/17</a:t>
            </a:r>
          </a:p>
        </p:txBody>
      </p:sp>
      <p:sp>
        <p:nvSpPr>
          <p:cNvPr id="32782" name="Text Box 14"/>
          <p:cNvSpPr txBox="1">
            <a:spLocks noChangeArrowheads="1"/>
          </p:cNvSpPr>
          <p:nvPr/>
        </p:nvSpPr>
        <p:spPr bwMode="auto">
          <a:xfrm>
            <a:off x="928688" y="3962400"/>
            <a:ext cx="4892675"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9pPr>
          </a:lstStyle>
          <a:p>
            <a:pPr>
              <a:buClrTx/>
              <a:buFontTx/>
              <a:buNone/>
            </a:pPr>
            <a:r>
              <a:rPr lang="en-US" altLang="en-US" sz="1200">
                <a:solidFill>
                  <a:srgbClr val="000000"/>
                </a:solidFill>
                <a:latin typeface="Arial" panose="020B0604020202020204" pitchFamily="34" charset="0"/>
              </a:rPr>
              <a:t>A.P.Nagaytsev, SPIN-2010, October 1, Juelich </a:t>
            </a:r>
          </a:p>
        </p:txBody>
      </p:sp>
      <p:sp>
        <p:nvSpPr>
          <p:cNvPr id="32783" name="Text Box 15"/>
          <p:cNvSpPr txBox="1">
            <a:spLocks noChangeArrowheads="1"/>
          </p:cNvSpPr>
          <p:nvPr/>
        </p:nvSpPr>
        <p:spPr bwMode="auto">
          <a:xfrm>
            <a:off x="3851275" y="9428163"/>
            <a:ext cx="2938463"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9pPr>
          </a:lstStyle>
          <a:p>
            <a:pPr algn="r">
              <a:buClrTx/>
              <a:buFontTx/>
              <a:buNone/>
            </a:pPr>
            <a:fld id="{574A551C-EB41-43B9-9CA8-6AB7AEA7E8BB}" type="slidenum">
              <a:rPr lang="en-GB" altLang="en-US" sz="1200">
                <a:solidFill>
                  <a:srgbClr val="000000"/>
                </a:solidFill>
                <a:latin typeface="Arial" panose="020B0604020202020204" pitchFamily="34" charset="0"/>
              </a:rPr>
              <a:pPr algn="r">
                <a:buClrTx/>
                <a:buFontTx/>
                <a:buNone/>
              </a:pPr>
              <a:t>14</a:t>
            </a:fld>
            <a:endParaRPr lang="en-GB" altLang="en-US" sz="1200">
              <a:solidFill>
                <a:srgbClr val="000000"/>
              </a:solidFill>
              <a:latin typeface="Arial" panose="020B0604020202020204" pitchFamily="34" charset="0"/>
            </a:endParaRPr>
          </a:p>
        </p:txBody>
      </p:sp>
      <p:sp>
        <p:nvSpPr>
          <p:cNvPr id="32784" name="Text Box 16"/>
          <p:cNvSpPr txBox="1">
            <a:spLocks noChangeArrowheads="1"/>
          </p:cNvSpPr>
          <p:nvPr/>
        </p:nvSpPr>
        <p:spPr bwMode="auto">
          <a:xfrm>
            <a:off x="3851275" y="0"/>
            <a:ext cx="2940050"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9pPr>
          </a:lstStyle>
          <a:p>
            <a:pPr algn="r">
              <a:buClrTx/>
              <a:buFontTx/>
              <a:buNone/>
            </a:pPr>
            <a:r>
              <a:rPr lang="en-US" altLang="en-US" sz="1200">
                <a:solidFill>
                  <a:srgbClr val="000000"/>
                </a:solidFill>
                <a:latin typeface="Arial" panose="020B0604020202020204" pitchFamily="34" charset="0"/>
              </a:rPr>
              <a:t>10/24/17</a:t>
            </a:r>
          </a:p>
        </p:txBody>
      </p:sp>
      <p:sp>
        <p:nvSpPr>
          <p:cNvPr id="32785" name="Text Box 17"/>
          <p:cNvSpPr txBox="1">
            <a:spLocks noChangeArrowheads="1"/>
          </p:cNvSpPr>
          <p:nvPr/>
        </p:nvSpPr>
        <p:spPr bwMode="auto">
          <a:xfrm>
            <a:off x="928688" y="3962400"/>
            <a:ext cx="4894262"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9pPr>
          </a:lstStyle>
          <a:p>
            <a:pPr>
              <a:buClrTx/>
              <a:buFontTx/>
              <a:buNone/>
            </a:pPr>
            <a:r>
              <a:rPr lang="en-US" altLang="en-US" sz="1200">
                <a:solidFill>
                  <a:srgbClr val="000000"/>
                </a:solidFill>
                <a:latin typeface="Arial" panose="020B0604020202020204" pitchFamily="34" charset="0"/>
              </a:rPr>
              <a:t>A.P.Nagaytsev, SPIN-2010, October 1, Juelich </a:t>
            </a:r>
          </a:p>
        </p:txBody>
      </p:sp>
      <p:sp>
        <p:nvSpPr>
          <p:cNvPr id="32786" name="Text Box 18"/>
          <p:cNvSpPr txBox="1">
            <a:spLocks noChangeArrowheads="1"/>
          </p:cNvSpPr>
          <p:nvPr/>
        </p:nvSpPr>
        <p:spPr bwMode="auto">
          <a:xfrm>
            <a:off x="3851275" y="9428163"/>
            <a:ext cx="2940050"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9pPr>
          </a:lstStyle>
          <a:p>
            <a:pPr algn="r">
              <a:buClrTx/>
              <a:buFontTx/>
              <a:buNone/>
            </a:pPr>
            <a:fld id="{F6851077-6658-44C9-BF61-BAFF0BA8F695}" type="slidenum">
              <a:rPr lang="en-GB" altLang="en-US" sz="1200">
                <a:solidFill>
                  <a:srgbClr val="000000"/>
                </a:solidFill>
                <a:latin typeface="Arial" panose="020B0604020202020204" pitchFamily="34" charset="0"/>
              </a:rPr>
              <a:pPr algn="r">
                <a:buClrTx/>
                <a:buFontTx/>
                <a:buNone/>
              </a:pPr>
              <a:t>14</a:t>
            </a:fld>
            <a:endParaRPr lang="en-GB" altLang="en-US" sz="1200">
              <a:solidFill>
                <a:srgbClr val="000000"/>
              </a:solidFill>
              <a:latin typeface="Arial" panose="020B0604020202020204" pitchFamily="34" charset="0"/>
            </a:endParaRPr>
          </a:p>
        </p:txBody>
      </p:sp>
      <p:sp>
        <p:nvSpPr>
          <p:cNvPr id="32787" name="Text Box 19"/>
          <p:cNvSpPr txBox="1">
            <a:spLocks noChangeArrowheads="1"/>
          </p:cNvSpPr>
          <p:nvPr/>
        </p:nvSpPr>
        <p:spPr bwMode="auto">
          <a:xfrm>
            <a:off x="3851275" y="0"/>
            <a:ext cx="2941638"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9pPr>
          </a:lstStyle>
          <a:p>
            <a:pPr algn="r">
              <a:buClrTx/>
              <a:buFontTx/>
              <a:buNone/>
            </a:pPr>
            <a:r>
              <a:rPr lang="en-US" altLang="en-US" sz="1200">
                <a:solidFill>
                  <a:srgbClr val="000000"/>
                </a:solidFill>
                <a:latin typeface="Arial" panose="020B0604020202020204" pitchFamily="34" charset="0"/>
              </a:rPr>
              <a:t>10/24/17</a:t>
            </a:r>
          </a:p>
        </p:txBody>
      </p:sp>
      <p:sp>
        <p:nvSpPr>
          <p:cNvPr id="32788" name="Text Box 20"/>
          <p:cNvSpPr txBox="1">
            <a:spLocks noChangeArrowheads="1"/>
          </p:cNvSpPr>
          <p:nvPr/>
        </p:nvSpPr>
        <p:spPr bwMode="auto">
          <a:xfrm>
            <a:off x="928688" y="3962400"/>
            <a:ext cx="4895850"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9pPr>
          </a:lstStyle>
          <a:p>
            <a:pPr>
              <a:buClrTx/>
              <a:buFontTx/>
              <a:buNone/>
            </a:pPr>
            <a:r>
              <a:rPr lang="en-US" altLang="en-US" sz="1200">
                <a:solidFill>
                  <a:srgbClr val="000000"/>
                </a:solidFill>
                <a:latin typeface="Arial" panose="020B0604020202020204" pitchFamily="34" charset="0"/>
              </a:rPr>
              <a:t>A.P.Nagaytsev, SPIN-2010, October 1, Juelich </a:t>
            </a:r>
          </a:p>
        </p:txBody>
      </p:sp>
      <p:sp>
        <p:nvSpPr>
          <p:cNvPr id="32789" name="Text Box 21"/>
          <p:cNvSpPr txBox="1">
            <a:spLocks noChangeArrowheads="1"/>
          </p:cNvSpPr>
          <p:nvPr/>
        </p:nvSpPr>
        <p:spPr bwMode="auto">
          <a:xfrm>
            <a:off x="3851275" y="9428163"/>
            <a:ext cx="2941638"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9pPr>
          </a:lstStyle>
          <a:p>
            <a:pPr algn="r">
              <a:buClrTx/>
              <a:buFontTx/>
              <a:buNone/>
            </a:pPr>
            <a:fld id="{EC45B5A2-667A-4688-8E22-61DAB776A23B}" type="slidenum">
              <a:rPr lang="en-GB" altLang="en-US" sz="1200">
                <a:solidFill>
                  <a:srgbClr val="000000"/>
                </a:solidFill>
                <a:latin typeface="Arial" panose="020B0604020202020204" pitchFamily="34" charset="0"/>
              </a:rPr>
              <a:pPr algn="r">
                <a:buClrTx/>
                <a:buFontTx/>
                <a:buNone/>
              </a:pPr>
              <a:t>14</a:t>
            </a:fld>
            <a:endParaRPr lang="en-GB" altLang="en-US" sz="1200">
              <a:solidFill>
                <a:srgbClr val="000000"/>
              </a:solidFill>
              <a:latin typeface="Arial" panose="020B0604020202020204" pitchFamily="34" charset="0"/>
            </a:endParaRPr>
          </a:p>
        </p:txBody>
      </p:sp>
      <p:sp>
        <p:nvSpPr>
          <p:cNvPr id="32790" name="Text Box 22"/>
          <p:cNvSpPr txBox="1">
            <a:spLocks noChangeArrowheads="1"/>
          </p:cNvSpPr>
          <p:nvPr/>
        </p:nvSpPr>
        <p:spPr bwMode="auto">
          <a:xfrm>
            <a:off x="3851275" y="0"/>
            <a:ext cx="2943225"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9pPr>
          </a:lstStyle>
          <a:p>
            <a:pPr algn="r">
              <a:buClrTx/>
              <a:buFontTx/>
              <a:buNone/>
            </a:pPr>
            <a:r>
              <a:rPr lang="en-US" altLang="en-US" sz="1200">
                <a:solidFill>
                  <a:srgbClr val="000000"/>
                </a:solidFill>
                <a:latin typeface="Arial" panose="020B0604020202020204" pitchFamily="34" charset="0"/>
              </a:rPr>
              <a:t>10/24/17</a:t>
            </a:r>
          </a:p>
        </p:txBody>
      </p:sp>
      <p:sp>
        <p:nvSpPr>
          <p:cNvPr id="32791" name="Text Box 23"/>
          <p:cNvSpPr txBox="1">
            <a:spLocks noChangeArrowheads="1"/>
          </p:cNvSpPr>
          <p:nvPr/>
        </p:nvSpPr>
        <p:spPr bwMode="auto">
          <a:xfrm>
            <a:off x="928688" y="3962400"/>
            <a:ext cx="4897437"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9pPr>
          </a:lstStyle>
          <a:p>
            <a:pPr>
              <a:buClrTx/>
              <a:buFontTx/>
              <a:buNone/>
            </a:pPr>
            <a:r>
              <a:rPr lang="en-US" altLang="en-US" sz="1200">
                <a:solidFill>
                  <a:srgbClr val="000000"/>
                </a:solidFill>
                <a:latin typeface="Arial" panose="020B0604020202020204" pitchFamily="34" charset="0"/>
              </a:rPr>
              <a:t>A.P.Nagaytsev, SPIN-2010, October 1, Juelich </a:t>
            </a:r>
          </a:p>
        </p:txBody>
      </p:sp>
      <p:sp>
        <p:nvSpPr>
          <p:cNvPr id="32792" name="Text Box 24"/>
          <p:cNvSpPr txBox="1">
            <a:spLocks noChangeArrowheads="1"/>
          </p:cNvSpPr>
          <p:nvPr/>
        </p:nvSpPr>
        <p:spPr bwMode="auto">
          <a:xfrm>
            <a:off x="3851275" y="9428163"/>
            <a:ext cx="2943225" cy="493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9pPr>
          </a:lstStyle>
          <a:p>
            <a:pPr algn="r">
              <a:buClrTx/>
              <a:buFontTx/>
              <a:buNone/>
            </a:pPr>
            <a:fld id="{21E8E9A6-0227-4890-B7FA-41095B082146}" type="slidenum">
              <a:rPr lang="en-GB" altLang="en-US" sz="1200">
                <a:solidFill>
                  <a:srgbClr val="000000"/>
                </a:solidFill>
                <a:latin typeface="Arial" panose="020B0604020202020204" pitchFamily="34" charset="0"/>
              </a:rPr>
              <a:pPr algn="r">
                <a:buClrTx/>
                <a:buFontTx/>
                <a:buNone/>
              </a:pPr>
              <a:t>14</a:t>
            </a:fld>
            <a:endParaRPr lang="en-GB" altLang="en-US" sz="1200">
              <a:solidFill>
                <a:srgbClr val="000000"/>
              </a:solidFill>
              <a:latin typeface="Arial" panose="020B0604020202020204" pitchFamily="34" charset="0"/>
            </a:endParaRPr>
          </a:p>
        </p:txBody>
      </p:sp>
      <p:sp>
        <p:nvSpPr>
          <p:cNvPr id="32793" name="Text Box 25"/>
          <p:cNvSpPr txBox="1">
            <a:spLocks noChangeArrowheads="1"/>
          </p:cNvSpPr>
          <p:nvPr/>
        </p:nvSpPr>
        <p:spPr bwMode="auto">
          <a:xfrm>
            <a:off x="3851275" y="9428163"/>
            <a:ext cx="2944813"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9pPr>
          </a:lstStyle>
          <a:p>
            <a:pPr algn="r">
              <a:buClrTx/>
              <a:buFontTx/>
              <a:buNone/>
            </a:pPr>
            <a:fld id="{099D4F06-ED12-44B8-8429-DB8DF7A751C4}" type="slidenum">
              <a:rPr lang="en-GB" altLang="en-US" sz="1200">
                <a:solidFill>
                  <a:srgbClr val="000000"/>
                </a:solidFill>
                <a:latin typeface="Arial" panose="020B0604020202020204" pitchFamily="34" charset="0"/>
              </a:rPr>
              <a:pPr algn="r">
                <a:buClrTx/>
                <a:buFontTx/>
                <a:buNone/>
              </a:pPr>
              <a:t>14</a:t>
            </a:fld>
            <a:endParaRPr lang="en-GB" altLang="en-US" sz="1200">
              <a:solidFill>
                <a:srgbClr val="000000"/>
              </a:solidFill>
              <a:latin typeface="Arial" panose="020B0604020202020204" pitchFamily="34" charset="0"/>
            </a:endParaRPr>
          </a:p>
        </p:txBody>
      </p:sp>
      <p:sp>
        <p:nvSpPr>
          <p:cNvPr id="32794" name="Text Box 26"/>
          <p:cNvSpPr txBox="1">
            <a:spLocks noChangeArrowheads="1"/>
          </p:cNvSpPr>
          <p:nvPr/>
        </p:nvSpPr>
        <p:spPr bwMode="auto">
          <a:xfrm>
            <a:off x="928688" y="3962400"/>
            <a:ext cx="4899025"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9pPr>
          </a:lstStyle>
          <a:p>
            <a:pPr>
              <a:buClrTx/>
              <a:buFontTx/>
              <a:buNone/>
            </a:pPr>
            <a:r>
              <a:rPr lang="en-US" altLang="en-US" sz="1200">
                <a:solidFill>
                  <a:srgbClr val="000000"/>
                </a:solidFill>
                <a:latin typeface="Arial" panose="020B0604020202020204" pitchFamily="34" charset="0"/>
              </a:rPr>
              <a:t>A.P.Nagaytsev, SPIN-2010, October 1, Juelich </a:t>
            </a:r>
          </a:p>
        </p:txBody>
      </p:sp>
      <p:sp>
        <p:nvSpPr>
          <p:cNvPr id="32795" name="Text Box 27"/>
          <p:cNvSpPr txBox="1">
            <a:spLocks noChangeArrowheads="1"/>
          </p:cNvSpPr>
          <p:nvPr/>
        </p:nvSpPr>
        <p:spPr bwMode="auto">
          <a:xfrm>
            <a:off x="3851275" y="9428163"/>
            <a:ext cx="2944813"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9pPr>
          </a:lstStyle>
          <a:p>
            <a:pPr algn="r">
              <a:buClrTx/>
              <a:buFontTx/>
              <a:buNone/>
            </a:pPr>
            <a:fld id="{9569F55B-C329-4287-831E-24BFD6F1F8DE}" type="slidenum">
              <a:rPr lang="en-GB" altLang="en-US" sz="1200">
                <a:solidFill>
                  <a:srgbClr val="000000"/>
                </a:solidFill>
                <a:latin typeface="Arial" panose="020B0604020202020204" pitchFamily="34" charset="0"/>
              </a:rPr>
              <a:pPr algn="r">
                <a:buClrTx/>
                <a:buFontTx/>
                <a:buNone/>
              </a:pPr>
              <a:t>14</a:t>
            </a:fld>
            <a:endParaRPr lang="en-GB" altLang="en-US" sz="1200">
              <a:solidFill>
                <a:srgbClr val="000000"/>
              </a:solidFill>
              <a:latin typeface="Arial" panose="020B0604020202020204" pitchFamily="34" charset="0"/>
            </a:endParaRPr>
          </a:p>
        </p:txBody>
      </p:sp>
      <p:sp>
        <p:nvSpPr>
          <p:cNvPr id="32796" name="Text Box 28"/>
          <p:cNvSpPr txBox="1">
            <a:spLocks noChangeArrowheads="1"/>
          </p:cNvSpPr>
          <p:nvPr/>
        </p:nvSpPr>
        <p:spPr bwMode="auto">
          <a:xfrm>
            <a:off x="3851275" y="9428163"/>
            <a:ext cx="2944813"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7160" rIns="90360" bIns="4716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9pPr>
          </a:lstStyle>
          <a:p>
            <a:pPr algn="r">
              <a:buClrTx/>
              <a:buFontTx/>
              <a:buNone/>
            </a:pPr>
            <a:fld id="{BE59E050-C1CB-4243-8722-29A5D30518E5}" type="slidenum">
              <a:rPr lang="en-GB" altLang="en-US" sz="1200">
                <a:solidFill>
                  <a:srgbClr val="000000"/>
                </a:solidFill>
                <a:latin typeface="Arial" panose="020B0604020202020204" pitchFamily="34" charset="0"/>
              </a:rPr>
              <a:pPr algn="r">
                <a:buClrTx/>
                <a:buFontTx/>
                <a:buNone/>
              </a:pPr>
              <a:t>14</a:t>
            </a:fld>
            <a:endParaRPr lang="en-GB" altLang="en-US" sz="1200">
              <a:solidFill>
                <a:srgbClr val="000000"/>
              </a:solidFill>
              <a:latin typeface="Arial" panose="020B0604020202020204" pitchFamily="34" charset="0"/>
            </a:endParaRPr>
          </a:p>
        </p:txBody>
      </p:sp>
      <p:sp>
        <p:nvSpPr>
          <p:cNvPr id="32797" name="Rectangle 29"/>
          <p:cNvSpPr txBox="1">
            <a:spLocks noGrp="1" noRot="1" noChangeAspect="1" noChangeArrowheads="1"/>
          </p:cNvSpPr>
          <p:nvPr>
            <p:ph type="sldImg"/>
          </p:nvPr>
        </p:nvSpPr>
        <p:spPr bwMode="auto">
          <a:xfrm>
            <a:off x="919163" y="746125"/>
            <a:ext cx="4959350" cy="37195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98" name="Text Box 30"/>
          <p:cNvSpPr txBox="1">
            <a:spLocks noChangeArrowheads="1"/>
          </p:cNvSpPr>
          <p:nvPr/>
        </p:nvSpPr>
        <p:spPr bwMode="auto">
          <a:xfrm>
            <a:off x="679450" y="4716463"/>
            <a:ext cx="5438775" cy="446405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1668543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6"/>
          <p:cNvSpPr>
            <a:spLocks noGrp="1" noChangeArrowheads="1"/>
          </p:cNvSpPr>
          <p:nvPr>
            <p:ph type="dt" sz="quarter"/>
          </p:nvPr>
        </p:nvSpPr>
        <p:spPr>
          <a:xfrm>
            <a:off x="3851275" y="0"/>
            <a:ext cx="2940050" cy="4905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eaLnBrk="1" hangingPunct="1">
              <a:spcBef>
                <a:spcPct val="0"/>
              </a:spcBef>
            </a:pPr>
            <a:r>
              <a:rPr lang="en-US" altLang="en-US" smtClean="0">
                <a:latin typeface="Arial" panose="020B0604020202020204" pitchFamily="34" charset="0"/>
                <a:ea typeface="Droid Sans Fallback" charset="0"/>
                <a:cs typeface="DejaVu Sans" charset="0"/>
              </a:rPr>
              <a:t>03/29/18</a:t>
            </a:r>
          </a:p>
        </p:txBody>
      </p:sp>
      <p:sp>
        <p:nvSpPr>
          <p:cNvPr id="54275" name="Rectangle 9"/>
          <p:cNvSpPr>
            <a:spLocks noGrp="1" noChangeArrowheads="1"/>
          </p:cNvSpPr>
          <p:nvPr>
            <p:ph type="ftr" sz="quarter"/>
          </p:nvPr>
        </p:nvSpPr>
        <p:spPr>
          <a:xfrm>
            <a:off x="928688" y="3962400"/>
            <a:ext cx="4894262" cy="4905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1pPr>
            <a:lvl2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2pPr>
            <a:lvl3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3pPr>
            <a:lvl4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4pPr>
            <a:lvl5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9pPr>
          </a:lstStyle>
          <a:p>
            <a:pPr eaLnBrk="1" hangingPunct="1">
              <a:spcBef>
                <a:spcPct val="0"/>
              </a:spcBef>
            </a:pPr>
            <a:r>
              <a:rPr lang="en-US" altLang="en-US" smtClean="0">
                <a:latin typeface="Arial" panose="020B0604020202020204" pitchFamily="34" charset="0"/>
                <a:ea typeface="Droid Sans Fallback" charset="0"/>
                <a:cs typeface="DejaVu Sans" charset="0"/>
              </a:rPr>
              <a:t>A.P.Nagaytsev, SPIN-2010, October 1, Juelich </a:t>
            </a:r>
          </a:p>
        </p:txBody>
      </p:sp>
      <p:sp>
        <p:nvSpPr>
          <p:cNvPr id="54276" name="Rectangle 10"/>
          <p:cNvSpPr>
            <a:spLocks noGrp="1" noChangeArrowheads="1"/>
          </p:cNvSpPr>
          <p:nvPr>
            <p:ph type="sldNum" sz="quarter"/>
          </p:nvPr>
        </p:nvSpPr>
        <p:spPr>
          <a:xfrm>
            <a:off x="3851275" y="9428163"/>
            <a:ext cx="2940050" cy="4905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eaLnBrk="1" hangingPunct="1">
              <a:spcBef>
                <a:spcPct val="0"/>
              </a:spcBef>
            </a:pPr>
            <a:fld id="{8538A877-0BE4-4C44-8809-27ED2E9712F3}" type="slidenum">
              <a:rPr lang="en-GB" altLang="en-US">
                <a:latin typeface="Arial" panose="020B0604020202020204" pitchFamily="34" charset="0"/>
                <a:ea typeface="Droid Sans Fallback" charset="0"/>
              </a:rPr>
              <a:pPr eaLnBrk="1" hangingPunct="1">
                <a:spcBef>
                  <a:spcPct val="0"/>
                </a:spcBef>
              </a:pPr>
              <a:t>16</a:t>
            </a:fld>
            <a:endParaRPr lang="en-GB" altLang="en-US">
              <a:latin typeface="Arial" panose="020B0604020202020204" pitchFamily="34" charset="0"/>
              <a:ea typeface="Droid Sans Fallback" charset="0"/>
            </a:endParaRPr>
          </a:p>
        </p:txBody>
      </p:sp>
      <p:sp>
        <p:nvSpPr>
          <p:cNvPr id="54277" name="Text Box 1"/>
          <p:cNvSpPr txBox="1">
            <a:spLocks noChangeArrowheads="1"/>
          </p:cNvSpPr>
          <p:nvPr/>
        </p:nvSpPr>
        <p:spPr bwMode="auto">
          <a:xfrm>
            <a:off x="3851275" y="942816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47919056-2BD3-4462-8EC1-821F42FC1C54}" type="slidenum">
              <a:rPr lang="en-GB" altLang="en-US">
                <a:latin typeface="Arial" panose="020B0604020202020204" pitchFamily="34" charset="0"/>
              </a:rPr>
              <a:pPr algn="r" eaLnBrk="1" hangingPunct="1">
                <a:spcBef>
                  <a:spcPct val="0"/>
                </a:spcBef>
                <a:buClrTx/>
                <a:buFontTx/>
                <a:buNone/>
              </a:pPr>
              <a:t>16</a:t>
            </a:fld>
            <a:endParaRPr lang="en-GB" altLang="en-US">
              <a:latin typeface="Arial" panose="020B0604020202020204" pitchFamily="34" charset="0"/>
            </a:endParaRPr>
          </a:p>
        </p:txBody>
      </p:sp>
      <p:sp>
        <p:nvSpPr>
          <p:cNvPr id="54278" name="Rectangle 2"/>
          <p:cNvSpPr>
            <a:spLocks noGrp="1" noRot="1" noChangeAspect="1" noChangeArrowheads="1" noTextEdit="1"/>
          </p:cNvSpPr>
          <p:nvPr>
            <p:ph type="sldImg"/>
          </p:nvPr>
        </p:nvSpPr>
        <p:spPr>
          <a:xfrm>
            <a:off x="917575" y="744538"/>
            <a:ext cx="4962525" cy="3722687"/>
          </a:xfrm>
          <a:solidFill>
            <a:srgbClr val="FFFFFF"/>
          </a:solidFill>
          <a:ln/>
        </p:spPr>
      </p:sp>
      <p:sp>
        <p:nvSpPr>
          <p:cNvPr id="54279" name="Text Box 3"/>
          <p:cNvSpPr txBox="1">
            <a:spLocks noChangeArrowheads="1"/>
          </p:cNvSpPr>
          <p:nvPr/>
        </p:nvSpPr>
        <p:spPr bwMode="auto">
          <a:xfrm>
            <a:off x="679450" y="4714875"/>
            <a:ext cx="54387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en-US"/>
          </a:p>
        </p:txBody>
      </p:sp>
      <p:sp>
        <p:nvSpPr>
          <p:cNvPr id="54280" name="Text Box 4"/>
          <p:cNvSpPr txBox="1">
            <a:spLocks noChangeArrowheads="1"/>
          </p:cNvSpPr>
          <p:nvPr/>
        </p:nvSpPr>
        <p:spPr bwMode="auto">
          <a:xfrm>
            <a:off x="928688" y="3962400"/>
            <a:ext cx="48990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en-US"/>
          </a:p>
        </p:txBody>
      </p:sp>
    </p:spTree>
    <p:extLst>
      <p:ext uri="{BB962C8B-B14F-4D97-AF65-F5344CB8AC3E}">
        <p14:creationId xmlns:p14="http://schemas.microsoft.com/office/powerpoint/2010/main" val="1824640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6"/>
          <p:cNvSpPr>
            <a:spLocks noGrp="1" noChangeArrowheads="1"/>
          </p:cNvSpPr>
          <p:nvPr>
            <p:ph type="dt" sz="quarter"/>
          </p:nvPr>
        </p:nvSpPr>
        <p:spPr>
          <a:xfrm>
            <a:off x="3851275" y="0"/>
            <a:ext cx="2940050" cy="4905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eaLnBrk="1" hangingPunct="1">
              <a:spcBef>
                <a:spcPct val="0"/>
              </a:spcBef>
            </a:pPr>
            <a:r>
              <a:rPr lang="en-US" altLang="en-US" smtClean="0">
                <a:latin typeface="Arial" panose="020B0604020202020204" pitchFamily="34" charset="0"/>
                <a:ea typeface="Droid Sans Fallback" charset="0"/>
                <a:cs typeface="DejaVu Sans" charset="0"/>
              </a:rPr>
              <a:t>03/29/18</a:t>
            </a:r>
          </a:p>
        </p:txBody>
      </p:sp>
      <p:sp>
        <p:nvSpPr>
          <p:cNvPr id="55299" name="Rectangle 9"/>
          <p:cNvSpPr>
            <a:spLocks noGrp="1" noChangeArrowheads="1"/>
          </p:cNvSpPr>
          <p:nvPr>
            <p:ph type="ftr" sz="quarter"/>
          </p:nvPr>
        </p:nvSpPr>
        <p:spPr>
          <a:xfrm>
            <a:off x="928688" y="3962400"/>
            <a:ext cx="4894262" cy="4905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1pPr>
            <a:lvl2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2pPr>
            <a:lvl3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3pPr>
            <a:lvl4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4pPr>
            <a:lvl5pPr eaLnBrk="0" hangingPunct="0">
              <a:spcBef>
                <a:spcPct val="30000"/>
              </a:spcBef>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sz="1200">
                <a:solidFill>
                  <a:srgbClr val="000000"/>
                </a:solidFill>
                <a:latin typeface="Times New Roman" panose="02020603050405020304" pitchFamily="18" charset="0"/>
              </a:defRPr>
            </a:lvl9pPr>
          </a:lstStyle>
          <a:p>
            <a:pPr eaLnBrk="1" hangingPunct="1">
              <a:spcBef>
                <a:spcPct val="0"/>
              </a:spcBef>
            </a:pPr>
            <a:r>
              <a:rPr lang="en-US" altLang="en-US" smtClean="0">
                <a:latin typeface="Arial" panose="020B0604020202020204" pitchFamily="34" charset="0"/>
                <a:ea typeface="Droid Sans Fallback" charset="0"/>
                <a:cs typeface="DejaVu Sans" charset="0"/>
              </a:rPr>
              <a:t>A.P.Nagaytsev, SPIN-2010, October 1, Juelich </a:t>
            </a:r>
          </a:p>
        </p:txBody>
      </p:sp>
      <p:sp>
        <p:nvSpPr>
          <p:cNvPr id="55300" name="Rectangle 10"/>
          <p:cNvSpPr>
            <a:spLocks noGrp="1" noChangeArrowheads="1"/>
          </p:cNvSpPr>
          <p:nvPr>
            <p:ph type="sldNum" sz="quarter"/>
          </p:nvPr>
        </p:nvSpPr>
        <p:spPr>
          <a:xfrm>
            <a:off x="3851275" y="9428163"/>
            <a:ext cx="2940050" cy="4905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eaLnBrk="0" hangingPunct="0">
              <a:spcBef>
                <a:spcPct val="30000"/>
              </a:spcBef>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eaLnBrk="1" hangingPunct="1">
              <a:spcBef>
                <a:spcPct val="0"/>
              </a:spcBef>
            </a:pPr>
            <a:fld id="{0FFDA1C9-14D0-4822-84BB-6E1A4CDE3355}" type="slidenum">
              <a:rPr lang="en-GB" altLang="en-US">
                <a:latin typeface="Arial" panose="020B0604020202020204" pitchFamily="34" charset="0"/>
                <a:ea typeface="Droid Sans Fallback" charset="0"/>
              </a:rPr>
              <a:pPr eaLnBrk="1" hangingPunct="1">
                <a:spcBef>
                  <a:spcPct val="0"/>
                </a:spcBef>
              </a:pPr>
              <a:t>17</a:t>
            </a:fld>
            <a:endParaRPr lang="en-GB" altLang="en-US">
              <a:latin typeface="Arial" panose="020B0604020202020204" pitchFamily="34" charset="0"/>
              <a:ea typeface="Droid Sans Fallback" charset="0"/>
            </a:endParaRPr>
          </a:p>
        </p:txBody>
      </p:sp>
      <p:sp>
        <p:nvSpPr>
          <p:cNvPr id="55301" name="Text Box 1"/>
          <p:cNvSpPr txBox="1">
            <a:spLocks noChangeArrowheads="1"/>
          </p:cNvSpPr>
          <p:nvPr/>
        </p:nvSpPr>
        <p:spPr bwMode="auto">
          <a:xfrm>
            <a:off x="3851275" y="942816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ABE9E0FA-151D-4FD3-AFFA-877EA6EBBBF4}" type="slidenum">
              <a:rPr lang="en-GB" altLang="en-US">
                <a:latin typeface="Arial" panose="020B0604020202020204" pitchFamily="34" charset="0"/>
              </a:rPr>
              <a:pPr algn="r" eaLnBrk="1" hangingPunct="1">
                <a:spcBef>
                  <a:spcPct val="0"/>
                </a:spcBef>
                <a:buClrTx/>
                <a:buFontTx/>
                <a:buNone/>
              </a:pPr>
              <a:t>17</a:t>
            </a:fld>
            <a:endParaRPr lang="en-GB" altLang="en-US">
              <a:latin typeface="Arial" panose="020B0604020202020204" pitchFamily="34" charset="0"/>
            </a:endParaRPr>
          </a:p>
        </p:txBody>
      </p:sp>
      <p:sp>
        <p:nvSpPr>
          <p:cNvPr id="55302" name="Text Box 2"/>
          <p:cNvSpPr txBox="1">
            <a:spLocks noChangeArrowheads="1"/>
          </p:cNvSpPr>
          <p:nvPr/>
        </p:nvSpPr>
        <p:spPr bwMode="auto">
          <a:xfrm>
            <a:off x="928688" y="3962400"/>
            <a:ext cx="48990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en-US" altLang="en-US">
                <a:latin typeface="Arial" panose="020B0604020202020204" pitchFamily="34" charset="0"/>
              </a:rPr>
              <a:t>A.P.Nagaytsev, SPIN-2010, October 1, Juelich </a:t>
            </a:r>
          </a:p>
        </p:txBody>
      </p:sp>
      <p:sp>
        <p:nvSpPr>
          <p:cNvPr id="55303" name="Text Box 3"/>
          <p:cNvSpPr txBox="1">
            <a:spLocks noChangeArrowheads="1"/>
          </p:cNvSpPr>
          <p:nvPr/>
        </p:nvSpPr>
        <p:spPr bwMode="auto">
          <a:xfrm>
            <a:off x="3851275" y="942816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46FEAE0C-6047-40C7-A4ED-713AE28CD2CD}" type="slidenum">
              <a:rPr lang="en-GB" altLang="en-US">
                <a:latin typeface="Arial" panose="020B0604020202020204" pitchFamily="34" charset="0"/>
              </a:rPr>
              <a:pPr algn="r" eaLnBrk="1" hangingPunct="1">
                <a:spcBef>
                  <a:spcPct val="0"/>
                </a:spcBef>
                <a:buClrTx/>
                <a:buFontTx/>
                <a:buNone/>
              </a:pPr>
              <a:t>17</a:t>
            </a:fld>
            <a:endParaRPr lang="en-GB" altLang="en-US">
              <a:latin typeface="Arial" panose="020B0604020202020204" pitchFamily="34" charset="0"/>
            </a:endParaRPr>
          </a:p>
        </p:txBody>
      </p:sp>
      <p:sp>
        <p:nvSpPr>
          <p:cNvPr id="55304" name="Text Box 4"/>
          <p:cNvSpPr txBox="1">
            <a:spLocks noChangeArrowheads="1"/>
          </p:cNvSpPr>
          <p:nvPr/>
        </p:nvSpPr>
        <p:spPr bwMode="auto">
          <a:xfrm>
            <a:off x="3851275" y="942816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7160" rIns="90360" bIns="47160" anchor="b"/>
          <a:lstStyle>
            <a:lvl1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eaLnBrk="0" hangingPunct="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A074268D-04CB-4E06-BD8C-B1A2E98BE34C}" type="slidenum">
              <a:rPr lang="en-GB" altLang="en-US">
                <a:latin typeface="Arial" panose="020B0604020202020204" pitchFamily="34" charset="0"/>
              </a:rPr>
              <a:pPr algn="r" eaLnBrk="1" hangingPunct="1">
                <a:spcBef>
                  <a:spcPct val="0"/>
                </a:spcBef>
                <a:buClrTx/>
                <a:buFontTx/>
                <a:buNone/>
              </a:pPr>
              <a:t>17</a:t>
            </a:fld>
            <a:endParaRPr lang="en-GB" altLang="en-US">
              <a:latin typeface="Arial" panose="020B0604020202020204" pitchFamily="34" charset="0"/>
            </a:endParaRPr>
          </a:p>
        </p:txBody>
      </p:sp>
      <p:sp>
        <p:nvSpPr>
          <p:cNvPr id="55305" name="Rectangle 5"/>
          <p:cNvSpPr>
            <a:spLocks noGrp="1" noRot="1" noChangeAspect="1" noChangeArrowheads="1" noTextEdit="1"/>
          </p:cNvSpPr>
          <p:nvPr>
            <p:ph type="sldImg"/>
          </p:nvPr>
        </p:nvSpPr>
        <p:spPr>
          <a:xfrm>
            <a:off x="919163" y="746125"/>
            <a:ext cx="4959350" cy="3719513"/>
          </a:xfrm>
          <a:solidFill>
            <a:srgbClr val="FFFFFF"/>
          </a:solidFill>
          <a:ln/>
        </p:spPr>
      </p:sp>
      <p:sp>
        <p:nvSpPr>
          <p:cNvPr id="55306" name="Text Box 6"/>
          <p:cNvSpPr txBox="1">
            <a:spLocks noChangeArrowheads="1"/>
          </p:cNvSpPr>
          <p:nvPr/>
        </p:nvSpPr>
        <p:spPr bwMode="auto">
          <a:xfrm>
            <a:off x="679450" y="4716463"/>
            <a:ext cx="5438775" cy="4464050"/>
          </a:xfrm>
          <a:prstGeom prst="rect">
            <a:avLst/>
          </a:prstGeom>
          <a:solidFill>
            <a:srgbClr val="FFFFFF"/>
          </a:solidFill>
          <a:ln w="9360" cap="sq">
            <a:solidFill>
              <a:srgbClr val="000000"/>
            </a:solidFill>
            <a:miter lim="800000"/>
            <a:headEnd/>
            <a:tailEnd/>
          </a:ln>
        </p:spPr>
        <p:txBody>
          <a:bodyPr wrap="none" anchor="ctr"/>
          <a:lstStyle/>
          <a:p>
            <a:endParaRPr lang="ru-RU" altLang="en-US"/>
          </a:p>
        </p:txBody>
      </p:sp>
    </p:spTree>
    <p:extLst>
      <p:ext uri="{BB962C8B-B14F-4D97-AF65-F5344CB8AC3E}">
        <p14:creationId xmlns:p14="http://schemas.microsoft.com/office/powerpoint/2010/main" val="817797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28800" y="2420888"/>
            <a:ext cx="5686400" cy="556434"/>
          </a:xfrm>
        </p:spPr>
        <p:txBody>
          <a:bodyPr/>
          <a:lstStyle>
            <a:lvl1pPr>
              <a:defRPr>
                <a:solidFill>
                  <a:srgbClr val="002060"/>
                </a:solidFill>
              </a:defRPr>
            </a:lvl1pPr>
          </a:lstStyle>
          <a:p>
            <a:r>
              <a:rPr lang="en-US" dirty="0" smtClean="0"/>
              <a:t>Click to edit Master title style</a:t>
            </a:r>
            <a:endParaRPr lang="bg-B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bg-BG"/>
          </a:p>
        </p:txBody>
      </p:sp>
    </p:spTree>
    <p:extLst>
      <p:ext uri="{BB962C8B-B14F-4D97-AF65-F5344CB8AC3E}">
        <p14:creationId xmlns:p14="http://schemas.microsoft.com/office/powerpoint/2010/main" val="49991623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bg-BG"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Tree>
    <p:extLst>
      <p:ext uri="{BB962C8B-B14F-4D97-AF65-F5344CB8AC3E}">
        <p14:creationId xmlns:p14="http://schemas.microsoft.com/office/powerpoint/2010/main" val="412194700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sz="half" idx="1"/>
          </p:nvPr>
        </p:nvSpPr>
        <p:spPr>
          <a:xfrm>
            <a:off x="539750" y="1268413"/>
            <a:ext cx="3990975"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ontent Placeholder 3"/>
          <p:cNvSpPr>
            <a:spLocks noGrp="1"/>
          </p:cNvSpPr>
          <p:nvPr>
            <p:ph sz="half" idx="2"/>
          </p:nvPr>
        </p:nvSpPr>
        <p:spPr>
          <a:xfrm>
            <a:off x="4683125" y="1268413"/>
            <a:ext cx="3992563"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Tree>
    <p:extLst>
      <p:ext uri="{BB962C8B-B14F-4D97-AF65-F5344CB8AC3E}">
        <p14:creationId xmlns:p14="http://schemas.microsoft.com/office/powerpoint/2010/main" val="2766547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Tree>
    <p:extLst>
      <p:ext uri="{BB962C8B-B14F-4D97-AF65-F5344CB8AC3E}">
        <p14:creationId xmlns:p14="http://schemas.microsoft.com/office/powerpoint/2010/main" val="378348398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778654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92969" y="2268141"/>
            <a:ext cx="7358063" cy="2321719"/>
          </a:xfrm>
          <a:prstGeom prst="rect">
            <a:avLst/>
          </a:prstGeom>
          <a:solidFill>
            <a:srgbClr val="DE9208">
              <a:alpha val="86000"/>
            </a:srgbClr>
          </a:solidFill>
        </p:spPr>
        <p:txBody>
          <a:bodyPr/>
          <a:lstStyle/>
          <a:p>
            <a:r>
              <a:t>Title Text</a:t>
            </a:r>
          </a:p>
        </p:txBody>
      </p:sp>
    </p:spTree>
    <p:extLst>
      <p:ext uri="{BB962C8B-B14F-4D97-AF65-F5344CB8AC3E}">
        <p14:creationId xmlns:p14="http://schemas.microsoft.com/office/powerpoint/2010/main" val="4011516096"/>
      </p:ext>
    </p:extLst>
  </p:cSld>
  <p:clrMapOvr>
    <a:masterClrMapping/>
  </p:clrMapOvr>
  <p:transition spd="med"/>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331640" y="525527"/>
            <a:ext cx="5979865" cy="556434"/>
          </a:xfrm>
          <a:prstGeom prst="rect">
            <a:avLst/>
          </a:prstGeom>
          <a:solidFill>
            <a:srgbClr val="FF9933">
              <a:alpha val="86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lvl="0"/>
            <a:r>
              <a:rPr lang="en-GB" altLang="bg-BG" dirty="0" smtClean="0"/>
              <a:t>Click to edit the title text format</a:t>
            </a:r>
          </a:p>
        </p:txBody>
      </p:sp>
      <p:sp>
        <p:nvSpPr>
          <p:cNvPr id="1026" name="Rectangle 2"/>
          <p:cNvSpPr>
            <a:spLocks noGrp="1" noChangeArrowheads="1"/>
          </p:cNvSpPr>
          <p:nvPr>
            <p:ph type="body" idx="1"/>
          </p:nvPr>
        </p:nvSpPr>
        <p:spPr bwMode="auto">
          <a:xfrm>
            <a:off x="539750" y="1268413"/>
            <a:ext cx="8135938" cy="4968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bg-BG" dirty="0" smtClean="0"/>
              <a:t>Click to edit the outline text format</a:t>
            </a:r>
          </a:p>
          <a:p>
            <a:pPr lvl="1"/>
            <a:r>
              <a:rPr lang="en-GB" altLang="bg-BG" dirty="0" smtClean="0"/>
              <a:t>Second Outline Level</a:t>
            </a:r>
          </a:p>
          <a:p>
            <a:pPr lvl="2"/>
            <a:r>
              <a:rPr lang="en-GB" altLang="bg-BG" dirty="0" smtClean="0"/>
              <a:t>Third Outline Level</a:t>
            </a:r>
          </a:p>
          <a:p>
            <a:pPr lvl="3"/>
            <a:r>
              <a:rPr lang="en-GB" altLang="bg-BG" dirty="0" smtClean="0"/>
              <a:t>Fourth Outline Level</a:t>
            </a:r>
          </a:p>
          <a:p>
            <a:pPr lvl="4"/>
            <a:r>
              <a:rPr lang="en-GB" altLang="bg-BG" dirty="0" smtClean="0"/>
              <a:t>Fifth Outline Level</a:t>
            </a:r>
          </a:p>
          <a:p>
            <a:pPr lvl="4"/>
            <a:r>
              <a:rPr lang="en-GB" altLang="bg-BG" dirty="0" smtClean="0"/>
              <a:t>Sixth Outline Level</a:t>
            </a:r>
          </a:p>
          <a:p>
            <a:pPr lvl="4"/>
            <a:r>
              <a:rPr lang="en-GB" altLang="bg-BG" dirty="0" smtClean="0"/>
              <a:t>Seventh Outline Level</a:t>
            </a:r>
          </a:p>
          <a:p>
            <a:pPr lvl="4"/>
            <a:r>
              <a:rPr lang="en-GB" altLang="bg-BG" dirty="0" smtClean="0"/>
              <a:t>Eighth Outline Level</a:t>
            </a:r>
          </a:p>
          <a:p>
            <a:pPr lvl="4"/>
            <a:r>
              <a:rPr lang="en-GB" altLang="bg-BG" dirty="0" smtClean="0"/>
              <a:t>Ninth Outline Level</a:t>
            </a:r>
          </a:p>
        </p:txBody>
      </p:sp>
      <p:sp>
        <p:nvSpPr>
          <p:cNvPr id="1028" name="Text Box 4"/>
          <p:cNvSpPr txBox="1">
            <a:spLocks noChangeArrowheads="1"/>
          </p:cNvSpPr>
          <p:nvPr/>
        </p:nvSpPr>
        <p:spPr bwMode="auto">
          <a:xfrm>
            <a:off x="8862584" y="6538554"/>
            <a:ext cx="208391" cy="2650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5pPr>
            <a:lvl6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6pPr>
            <a:lvl7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7pPr>
            <a:lvl8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8pPr>
            <a:lvl9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9pPr>
          </a:lstStyle>
          <a:p>
            <a:pPr algn="r"/>
            <a:fld id="{F9538833-B3B2-4080-8E0B-591D3DF44420}" type="slidenum">
              <a:rPr lang="en-GB" altLang="bg-BG" sz="1400" u="none">
                <a:solidFill>
                  <a:schemeClr val="accent2"/>
                </a:solidFill>
              </a:rPr>
              <a:pPr algn="r"/>
              <a:t>‹#›</a:t>
            </a:fld>
            <a:endParaRPr lang="en-GB" altLang="bg-BG" sz="1400" u="none">
              <a:solidFill>
                <a:schemeClr val="accent2"/>
              </a:solidFill>
            </a:endParaRPr>
          </a:p>
        </p:txBody>
      </p:sp>
      <p:pic>
        <p:nvPicPr>
          <p:cNvPr id="7" name="Рисунок 4" descr="LHEP-emblema-trans.gif"/>
          <p:cNvPicPr>
            <a:picLocks noChangeAspect="1"/>
          </p:cNvPicPr>
          <p:nvPr userDrawn="1"/>
        </p:nvPicPr>
        <p:blipFill>
          <a:blip r:embed="rId8"/>
          <a:srcRect/>
          <a:stretch>
            <a:fillRect/>
          </a:stretch>
        </p:blipFill>
        <p:spPr bwMode="auto">
          <a:xfrm>
            <a:off x="38100" y="44624"/>
            <a:ext cx="1283111" cy="720080"/>
          </a:xfrm>
          <a:prstGeom prst="rect">
            <a:avLst/>
          </a:prstGeom>
          <a:noFill/>
          <a:ln w="9525">
            <a:noFill/>
            <a:miter lim="800000"/>
            <a:headEnd/>
            <a:tailEnd/>
          </a:ln>
        </p:spPr>
      </p:pic>
      <p:sp>
        <p:nvSpPr>
          <p:cNvPr id="4" name="TextBox 3"/>
          <p:cNvSpPr txBox="1"/>
          <p:nvPr userDrawn="1"/>
        </p:nvSpPr>
        <p:spPr>
          <a:xfrm>
            <a:off x="8590" y="6538554"/>
            <a:ext cx="1080120" cy="319446"/>
          </a:xfrm>
          <a:prstGeom prst="rect">
            <a:avLst/>
          </a:prstGeom>
          <a:noFill/>
        </p:spPr>
        <p:txBody>
          <a:bodyPr wrap="square" rtlCol="0">
            <a:spAutoFit/>
          </a:bodyPr>
          <a:lstStyle/>
          <a:p>
            <a:r>
              <a:rPr lang="en-US" sz="1200" smtClean="0">
                <a:solidFill>
                  <a:srgbClr val="0000FF"/>
                </a:solidFill>
              </a:rPr>
              <a:t>10 July 2018</a:t>
            </a:r>
            <a:endParaRPr lang="en-US" sz="1200">
              <a:solidFill>
                <a:srgbClr val="0000FF"/>
              </a:solidFill>
            </a:endParaRPr>
          </a:p>
        </p:txBody>
      </p:sp>
      <p:pic>
        <p:nvPicPr>
          <p:cNvPr id="2" name="Picture 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449534" y="85232"/>
            <a:ext cx="1694466" cy="881915"/>
          </a:xfrm>
          <a:prstGeom prst="rect">
            <a:avLst/>
          </a:prstGeom>
        </p:spPr>
      </p:pic>
      <p:sp>
        <p:nvSpPr>
          <p:cNvPr id="3" name="Footer Placeholder 2"/>
          <p:cNvSpPr>
            <a:spLocks noGrp="1"/>
          </p:cNvSpPr>
          <p:nvPr>
            <p:ph type="ftr" sz="quarter" idx="3"/>
          </p:nvPr>
        </p:nvSpPr>
        <p:spPr>
          <a:xfrm>
            <a:off x="3779912" y="6577297"/>
            <a:ext cx="1327026" cy="182921"/>
          </a:xfrm>
          <a:prstGeom prst="rect">
            <a:avLst/>
          </a:prstGeom>
        </p:spPr>
        <p:txBody>
          <a:bodyPr vert="horz" lIns="91440" tIns="45720" rIns="91440" bIns="45720" rtlCol="0" anchor="ctr"/>
          <a:lstStyle>
            <a:lvl1pPr algn="ctr">
              <a:defRPr sz="1200" b="0">
                <a:solidFill>
                  <a:srgbClr val="0000FF"/>
                </a:solidFill>
              </a:defRPr>
            </a:lvl1pPr>
          </a:lstStyle>
          <a:p>
            <a:r>
              <a:rPr lang="en-US" smtClean="0"/>
              <a:t>SPIN-Praha-2018</a:t>
            </a: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70" r:id="rId6"/>
  </p:sldLayoutIdLst>
  <p:timing>
    <p:tnLst>
      <p:par>
        <p:cTn id="1" dur="indefinite" restart="never" nodeType="tmRoot"/>
      </p:par>
    </p:tnLst>
  </p:timing>
  <p:hf sldNum="0" hdr="0" ftr="0"/>
  <p:txStyles>
    <p:titleStyle>
      <a:lvl1pPr algn="ctr" defTabSz="457200" rtl="0" eaLnBrk="0" fontAlgn="base" hangingPunct="0">
        <a:lnSpc>
          <a:spcPct val="113000"/>
        </a:lnSpc>
        <a:spcBef>
          <a:spcPct val="0"/>
        </a:spcBef>
        <a:spcAft>
          <a:spcPct val="0"/>
        </a:spcAft>
        <a:buClr>
          <a:srgbClr val="3333CC"/>
        </a:buClr>
        <a:buSzPct val="100000"/>
        <a:buFont typeface="Comic Sans MS" pitchFamily="66" charset="0"/>
        <a:defRPr sz="3200">
          <a:solidFill>
            <a:srgbClr val="002060"/>
          </a:solidFill>
          <a:latin typeface="+mj-lt"/>
          <a:ea typeface="+mj-ea"/>
          <a:cs typeface="+mj-cs"/>
        </a:defRPr>
      </a:lvl1pPr>
      <a:lvl2pPr marL="431800" indent="-215900" algn="ctr" defTabSz="457200"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2pPr>
      <a:lvl3pPr marL="647700" indent="-215900" algn="ctr" defTabSz="457200"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3pPr>
      <a:lvl4pPr marL="863600" indent="-215900" algn="ctr" defTabSz="457200"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4pPr>
      <a:lvl5pPr marL="1079500" indent="-215900" algn="ctr" defTabSz="457200"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5pPr>
      <a:lvl6pPr marL="1536700" indent="-215900" algn="ctr" defTabSz="457200"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6pPr>
      <a:lvl7pPr marL="1993900" indent="-215900" algn="ctr" defTabSz="457200"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7pPr>
      <a:lvl8pPr marL="2451100" indent="-215900" algn="ctr" defTabSz="457200"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8pPr>
      <a:lvl9pPr marL="2908300" indent="-215900" algn="ctr" defTabSz="457200"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9pPr>
    </p:titleStyle>
    <p:bodyStyle>
      <a:lvl1pPr marL="341313" indent="-341313" algn="l" defTabSz="457200" rtl="0" eaLnBrk="0" fontAlgn="base" hangingPunct="0">
        <a:lnSpc>
          <a:spcPct val="105000"/>
        </a:lnSpc>
        <a:spcBef>
          <a:spcPts val="800"/>
        </a:spcBef>
        <a:spcAft>
          <a:spcPct val="0"/>
        </a:spcAft>
        <a:buClr>
          <a:srgbClr val="3333CC"/>
        </a:buClr>
        <a:buSzPct val="100000"/>
        <a:buFont typeface="Helvetica" pitchFamily="34" charset="0"/>
        <a:buChar char="•"/>
        <a:defRPr sz="2200">
          <a:solidFill>
            <a:srgbClr val="000000"/>
          </a:solidFill>
          <a:latin typeface="+mj-lt"/>
          <a:ea typeface="+mn-ea"/>
          <a:cs typeface="+mn-cs"/>
        </a:defRPr>
      </a:lvl1pPr>
      <a:lvl2pPr marL="741363" indent="-284163" algn="l" defTabSz="457200" rtl="0" eaLnBrk="0" fontAlgn="base" hangingPunct="0">
        <a:lnSpc>
          <a:spcPct val="105000"/>
        </a:lnSpc>
        <a:spcBef>
          <a:spcPts val="700"/>
        </a:spcBef>
        <a:spcAft>
          <a:spcPct val="0"/>
        </a:spcAft>
        <a:buClr>
          <a:srgbClr val="3333CC"/>
        </a:buClr>
        <a:buSzPct val="100000"/>
        <a:buFont typeface="Helvetica" pitchFamily="34" charset="0"/>
        <a:buChar char="–"/>
        <a:defRPr sz="2000">
          <a:solidFill>
            <a:srgbClr val="000000"/>
          </a:solidFill>
          <a:latin typeface="+mj-lt"/>
        </a:defRPr>
      </a:lvl2pPr>
      <a:lvl3pPr marL="1143000" indent="-228600" algn="l" defTabSz="457200" rtl="0" eaLnBrk="0" fontAlgn="base" hangingPunct="0">
        <a:lnSpc>
          <a:spcPct val="105000"/>
        </a:lnSpc>
        <a:spcBef>
          <a:spcPts val="600"/>
        </a:spcBef>
        <a:spcAft>
          <a:spcPct val="0"/>
        </a:spcAft>
        <a:buClr>
          <a:srgbClr val="3333CC"/>
        </a:buClr>
        <a:buSzPct val="100000"/>
        <a:buFont typeface="Helvetica" pitchFamily="34" charset="0"/>
        <a:buChar char="•"/>
        <a:defRPr sz="2000">
          <a:solidFill>
            <a:srgbClr val="000000"/>
          </a:solidFill>
          <a:latin typeface="+mj-lt"/>
        </a:defRPr>
      </a:lvl3pPr>
      <a:lvl4pPr marL="16002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j-lt"/>
        </a:defRPr>
      </a:lvl4pPr>
      <a:lvl5pPr marL="20574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j-lt"/>
        </a:defRPr>
      </a:lvl5pPr>
      <a:lvl6pPr marL="25146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6pPr>
      <a:lvl7pPr marL="29718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7pPr>
      <a:lvl8pPr marL="34290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8pPr>
      <a:lvl9pPr marL="38862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24.emf"/></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emf"/></Relationships>
</file>

<file path=ppt/slides/_rels/slide16.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40.jpeg"/><Relationship Id="rId7" Type="http://schemas.openxmlformats.org/officeDocument/2006/relationships/image" Target="../media/image42.emf"/><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1.emf"/><Relationship Id="rId5" Type="http://schemas.openxmlformats.org/officeDocument/2006/relationships/image" Target="../media/image4.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6.emf"/><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7.jpeg"/><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emf"/></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jpeg"/><Relationship Id="rId9"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30.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71.jpeg"/><Relationship Id="rId11" Type="http://schemas.openxmlformats.org/officeDocument/2006/relationships/image" Target="../media/image76.png"/><Relationship Id="rId5" Type="http://schemas.openxmlformats.org/officeDocument/2006/relationships/image" Target="../media/image70.jpe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80.jpe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83.jpe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85.jpeg"/></Relationships>
</file>

<file path=ppt/slides/_rels/slide36.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6.jpeg"/><Relationship Id="rId7" Type="http://schemas.openxmlformats.org/officeDocument/2006/relationships/image" Target="../media/image88.jpe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69.png"/><Relationship Id="rId11" Type="http://schemas.openxmlformats.org/officeDocument/2006/relationships/image" Target="../media/image92.jpeg"/><Relationship Id="rId5" Type="http://schemas.openxmlformats.org/officeDocument/2006/relationships/image" Target="../media/image30.png"/><Relationship Id="rId10" Type="http://schemas.openxmlformats.org/officeDocument/2006/relationships/image" Target="../media/image91.png"/><Relationship Id="rId4" Type="http://schemas.openxmlformats.org/officeDocument/2006/relationships/image" Target="../media/image87.jpeg"/><Relationship Id="rId9" Type="http://schemas.openxmlformats.org/officeDocument/2006/relationships/image" Target="../media/image90.png"/></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jpeg"/><Relationship Id="rId2" Type="http://schemas.openxmlformats.org/officeDocument/2006/relationships/image" Target="../media/image93.jpeg"/><Relationship Id="rId1" Type="http://schemas.openxmlformats.org/officeDocument/2006/relationships/slideLayout" Target="../slideLayouts/slideLayout5.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5.jpeg"/></Relationships>
</file>

<file path=ppt/slides/_rels/slide38.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image" Target="../media/image99.jpeg"/><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png"/><Relationship Id="rId4" Type="http://schemas.openxmlformats.org/officeDocument/2006/relationships/image" Target="../media/image10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4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112.png"/><Relationship Id="rId4" Type="http://schemas.openxmlformats.org/officeDocument/2006/relationships/image" Target="../media/image111.png"/></Relationships>
</file>

<file path=ppt/slides/_rels/slide4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6.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4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6.xml"/><Relationship Id="rId4" Type="http://schemas.openxmlformats.org/officeDocument/2006/relationships/image" Target="../media/image120.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121.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124.png"/><Relationship Id="rId4" Type="http://schemas.openxmlformats.org/officeDocument/2006/relationships/image" Target="../media/image123.png"/></Relationships>
</file>

<file path=ppt/slides/_rels/slide5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6.emf"/><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gif"/></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23528" y="1758200"/>
            <a:ext cx="8568952" cy="1882055"/>
          </a:xfrm>
          <a:solidFill>
            <a:srgbClr val="FFC000"/>
          </a:solidFill>
          <a:ln/>
          <a:extLst/>
        </p:spPr>
        <p:txBody>
          <a:bodyPr lIns="90000" tIns="46800" rIns="90000" bIns="46800"/>
          <a:lstStyle/>
          <a:p>
            <a:pPr>
              <a:lnSpc>
                <a:spcPct val="132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bg-BG" b="1" smtClean="0">
                <a:effectLst>
                  <a:outerShdw blurRad="38100" dist="38100" dir="2700000" algn="tl">
                    <a:srgbClr val="000000"/>
                  </a:outerShdw>
                </a:effectLst>
              </a:rPr>
              <a:t>The SPD project</a:t>
            </a:r>
            <a:br>
              <a:rPr lang="en-US" altLang="bg-BG" b="1" smtClean="0">
                <a:effectLst>
                  <a:outerShdw blurRad="38100" dist="38100" dir="2700000" algn="tl">
                    <a:srgbClr val="000000"/>
                  </a:outerShdw>
                </a:effectLst>
              </a:rPr>
            </a:br>
            <a:r>
              <a:rPr lang="en-US" altLang="bg-BG" sz="2800" b="1" smtClean="0"/>
              <a:t>at the Laboratory of High Energy Physics, </a:t>
            </a:r>
            <a:br>
              <a:rPr lang="en-US" altLang="bg-BG" sz="2800" b="1" smtClean="0"/>
            </a:br>
            <a:r>
              <a:rPr lang="en-US" altLang="bg-BG" sz="2800" b="1" smtClean="0"/>
              <a:t>Joint Institute for Nuclear Research, </a:t>
            </a:r>
            <a:r>
              <a:rPr lang="en-US" altLang="bg-BG" sz="2800" b="1" err="1" smtClean="0"/>
              <a:t>Dubna</a:t>
            </a:r>
            <a:endParaRPr lang="en-GB" altLang="bg-BG" sz="2800" b="1"/>
          </a:p>
        </p:txBody>
      </p:sp>
      <p:sp>
        <p:nvSpPr>
          <p:cNvPr id="4099" name="Text Box 3"/>
          <p:cNvSpPr txBox="1">
            <a:spLocks noChangeArrowheads="1"/>
          </p:cNvSpPr>
          <p:nvPr/>
        </p:nvSpPr>
        <p:spPr bwMode="auto">
          <a:xfrm>
            <a:off x="5220072" y="6237312"/>
            <a:ext cx="3420918" cy="359842"/>
          </a:xfrm>
          <a:prstGeom prst="rect">
            <a:avLst/>
          </a:prstGeom>
          <a:solidFill>
            <a:srgbClr val="99CC00">
              <a:alpha val="38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5pPr>
            <a:lvl6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6pPr>
            <a:lvl7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7pPr>
            <a:lvl8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8pPr>
            <a:lvl9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9pPr>
          </a:lstStyle>
          <a:p>
            <a:pPr algn="ctr">
              <a:lnSpc>
                <a:spcPct val="102000"/>
              </a:lnSpc>
            </a:pPr>
            <a:r>
              <a:rPr lang="en-US" altLang="bg-BG" b="1" smtClean="0">
                <a:latin typeface="Comic Sans MS" pitchFamily="66" charset="0"/>
              </a:rPr>
              <a:t>Roumen Tsenov, </a:t>
            </a:r>
            <a:r>
              <a:rPr lang="en-US" altLang="bg-BG" sz="1800" b="1" smtClean="0">
                <a:latin typeface="Comic Sans MS" pitchFamily="66" charset="0"/>
              </a:rPr>
              <a:t>LHEP</a:t>
            </a:r>
            <a:endParaRPr lang="en-GB" altLang="bg-BG" sz="1400" b="1">
              <a:latin typeface="Georgia" pitchFamily="18" charset="0"/>
            </a:endParaRPr>
          </a:p>
        </p:txBody>
      </p:sp>
      <p:pic>
        <p:nvPicPr>
          <p:cNvPr id="4" name="Picture 2" descr="http://jinr.ru/60anniversary/60anniv_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060844"/>
            <a:ext cx="2808312" cy="2254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5"/>
          <p:cNvSpPr>
            <a:spLocks noGrp="1" noChangeArrowheads="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ts val="800"/>
              </a:spcBef>
              <a:buClr>
                <a:srgbClr val="FFFFFF"/>
              </a:buClr>
              <a:buSzPct val="100000"/>
              <a:buFont typeface="Times New Roman" panose="02020603050405020304" pitchFamily="18" charset="0"/>
              <a:buChar char="•"/>
              <a:defRPr sz="3200">
                <a:solidFill>
                  <a:srgbClr val="FFFFFF"/>
                </a:solidFill>
                <a:latin typeface="Times New Roman" panose="02020603050405020304" pitchFamily="18" charset="0"/>
              </a:defRPr>
            </a:lvl1pPr>
            <a:lvl2pPr marL="742950" indent="-285750" eaLnBrk="0" hangingPunct="0">
              <a:spcBef>
                <a:spcPts val="700"/>
              </a:spcBef>
              <a:buClr>
                <a:srgbClr val="FFFFFF"/>
              </a:buClr>
              <a:buSzPct val="100000"/>
              <a:buFont typeface="Times New Roman" panose="02020603050405020304" pitchFamily="18" charset="0"/>
              <a:buChar char="–"/>
              <a:defRPr sz="2800">
                <a:solidFill>
                  <a:srgbClr val="FFFFFF"/>
                </a:solidFill>
                <a:latin typeface="Times New Roman" panose="02020603050405020304" pitchFamily="18" charset="0"/>
              </a:defRPr>
            </a:lvl2pPr>
            <a:lvl3pPr marL="1143000" indent="-228600" eaLnBrk="0" hangingPunct="0">
              <a:spcBef>
                <a:spcPts val="600"/>
              </a:spcBef>
              <a:buClr>
                <a:srgbClr val="FFFFFF"/>
              </a:buClr>
              <a:buSzPct val="100000"/>
              <a:buFont typeface="Times New Roman" panose="02020603050405020304" pitchFamily="18" charset="0"/>
              <a:buChar char="•"/>
              <a:defRPr sz="2400">
                <a:solidFill>
                  <a:srgbClr val="FFFFFF"/>
                </a:solidFill>
                <a:latin typeface="Times New Roman" panose="02020603050405020304" pitchFamily="18" charset="0"/>
              </a:defRPr>
            </a:lvl3pPr>
            <a:lvl4pPr marL="1600200" indent="-228600" eaLnBrk="0" hangingPunct="0">
              <a:spcBef>
                <a:spcPts val="500"/>
              </a:spcBef>
              <a:buClr>
                <a:srgbClr val="FFFFFF"/>
              </a:buClr>
              <a:buSzPct val="100000"/>
              <a:buFont typeface="Times New Roman" panose="02020603050405020304" pitchFamily="18" charset="0"/>
              <a:buChar char="–"/>
              <a:defRPr sz="2000">
                <a:solidFill>
                  <a:srgbClr val="FFFFFF"/>
                </a:solidFill>
                <a:latin typeface="Times New Roman" panose="02020603050405020304" pitchFamily="18" charset="0"/>
              </a:defRPr>
            </a:lvl4pPr>
            <a:lvl5pPr marL="2057400" indent="-228600" eaLnBrk="0" hangingPunct="0">
              <a:spcBef>
                <a:spcPts val="500"/>
              </a:spcBef>
              <a:buClr>
                <a:srgbClr val="FFFFFF"/>
              </a:buClr>
              <a:buSzPct val="100000"/>
              <a:buFont typeface="Times New Roman" panose="02020603050405020304" pitchFamily="18" charset="0"/>
              <a:buChar char="»"/>
              <a:defRPr sz="2000">
                <a:solidFill>
                  <a:srgbClr val="FFFFFF"/>
                </a:solidFill>
                <a:latin typeface="Times New Roman" panose="02020603050405020304" pitchFamily="18" charset="0"/>
              </a:defRPr>
            </a:lvl5pPr>
            <a:lvl6pPr marL="2514600" indent="-228600" defTabSz="449263" eaLnBrk="0" fontAlgn="base" hangingPunct="0">
              <a:spcBef>
                <a:spcPts val="500"/>
              </a:spcBef>
              <a:spcAft>
                <a:spcPct val="0"/>
              </a:spcAft>
              <a:buClr>
                <a:srgbClr val="FFFFFF"/>
              </a:buClr>
              <a:buSzPct val="100000"/>
              <a:buFont typeface="Times New Roman" panose="02020603050405020304" pitchFamily="18" charset="0"/>
              <a:buChar char="»"/>
              <a:defRPr sz="2000">
                <a:solidFill>
                  <a:srgbClr val="FFFFFF"/>
                </a:solidFill>
                <a:latin typeface="Times New Roman" panose="02020603050405020304" pitchFamily="18" charset="0"/>
              </a:defRPr>
            </a:lvl6pPr>
            <a:lvl7pPr marL="2971800" indent="-228600" defTabSz="449263" eaLnBrk="0" fontAlgn="base" hangingPunct="0">
              <a:spcBef>
                <a:spcPts val="500"/>
              </a:spcBef>
              <a:spcAft>
                <a:spcPct val="0"/>
              </a:spcAft>
              <a:buClr>
                <a:srgbClr val="FFFFFF"/>
              </a:buClr>
              <a:buSzPct val="100000"/>
              <a:buFont typeface="Times New Roman" panose="02020603050405020304" pitchFamily="18" charset="0"/>
              <a:buChar char="»"/>
              <a:defRPr sz="2000">
                <a:solidFill>
                  <a:srgbClr val="FFFFFF"/>
                </a:solidFill>
                <a:latin typeface="Times New Roman" panose="02020603050405020304" pitchFamily="18" charset="0"/>
              </a:defRPr>
            </a:lvl7pPr>
            <a:lvl8pPr marL="3429000" indent="-228600" defTabSz="449263" eaLnBrk="0" fontAlgn="base" hangingPunct="0">
              <a:spcBef>
                <a:spcPts val="500"/>
              </a:spcBef>
              <a:spcAft>
                <a:spcPct val="0"/>
              </a:spcAft>
              <a:buClr>
                <a:srgbClr val="FFFFFF"/>
              </a:buClr>
              <a:buSzPct val="100000"/>
              <a:buFont typeface="Times New Roman" panose="02020603050405020304" pitchFamily="18" charset="0"/>
              <a:buChar char="»"/>
              <a:defRPr sz="2000">
                <a:solidFill>
                  <a:srgbClr val="FFFFFF"/>
                </a:solidFill>
                <a:latin typeface="Times New Roman" panose="02020603050405020304" pitchFamily="18" charset="0"/>
              </a:defRPr>
            </a:lvl8pPr>
            <a:lvl9pPr marL="3886200" indent="-228600" defTabSz="449263" eaLnBrk="0" fontAlgn="base" hangingPunct="0">
              <a:spcBef>
                <a:spcPts val="500"/>
              </a:spcBef>
              <a:spcAft>
                <a:spcPct val="0"/>
              </a:spcAft>
              <a:buClr>
                <a:srgbClr val="FFFFFF"/>
              </a:buClr>
              <a:buSzPct val="100000"/>
              <a:buFont typeface="Times New Roman" panose="02020603050405020304" pitchFamily="18" charset="0"/>
              <a:buChar char="»"/>
              <a:defRPr sz="2000">
                <a:solidFill>
                  <a:srgbClr val="FFFFFF"/>
                </a:solidFill>
                <a:latin typeface="Times New Roman" panose="02020603050405020304" pitchFamily="18" charset="0"/>
              </a:defRPr>
            </a:lvl9pPr>
          </a:lstStyle>
          <a:p>
            <a:pPr>
              <a:spcBef>
                <a:spcPct val="0"/>
              </a:spcBef>
              <a:buClr>
                <a:srgbClr val="FFFF00"/>
              </a:buClr>
              <a:buFont typeface="Copperplate Gothic Bold" panose="020E0705020206020404" pitchFamily="34" charset="0"/>
              <a:buNone/>
            </a:pPr>
            <a:fld id="{A40D7551-F218-48E1-BB08-87B62DFF4096}" type="slidenum">
              <a:rPr lang="en-GB" altLang="en-US" sz="1400">
                <a:solidFill>
                  <a:schemeClr val="accent2"/>
                </a:solidFill>
                <a:latin typeface="Copperplate Gothic Bold" panose="020E0705020206020404" pitchFamily="34" charset="0"/>
              </a:rPr>
              <a:pPr>
                <a:spcBef>
                  <a:spcPct val="0"/>
                </a:spcBef>
                <a:buClr>
                  <a:srgbClr val="FFFF00"/>
                </a:buClr>
                <a:buFont typeface="Copperplate Gothic Bold" panose="020E0705020206020404" pitchFamily="34" charset="0"/>
                <a:buNone/>
              </a:pPr>
              <a:t>10</a:t>
            </a:fld>
            <a:endParaRPr lang="en-GB" altLang="en-US" sz="1400">
              <a:solidFill>
                <a:schemeClr val="accent2"/>
              </a:solidFill>
              <a:latin typeface="Copperplate Gothic Bold" panose="020E0705020206020404" pitchFamily="34" charset="0"/>
            </a:endParaRPr>
          </a:p>
        </p:txBody>
      </p:sp>
      <p:pic>
        <p:nvPicPr>
          <p:cNvPr id="312325"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1535113"/>
            <a:ext cx="9144000"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387182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260648"/>
            <a:ext cx="5475809" cy="516936"/>
          </a:xfrm>
        </p:spPr>
        <p:txBody>
          <a:bodyPr/>
          <a:lstStyle/>
          <a:p>
            <a:r>
              <a:rPr lang="en-US" dirty="0" smtClean="0"/>
              <a:t>Minimum biased events</a:t>
            </a:r>
            <a:endParaRPr lang="en-US" dirty="0"/>
          </a:p>
        </p:txBody>
      </p:sp>
      <p:sp>
        <p:nvSpPr>
          <p:cNvPr id="3" name="Content Placeholder 2"/>
          <p:cNvSpPr>
            <a:spLocks noGrp="1"/>
          </p:cNvSpPr>
          <p:nvPr>
            <p:ph idx="1"/>
          </p:nvPr>
        </p:nvSpPr>
        <p:spPr>
          <a:xfrm>
            <a:off x="433623" y="996588"/>
            <a:ext cx="8135938" cy="1440160"/>
          </a:xfrm>
        </p:spPr>
        <p:txBody>
          <a:bodyPr/>
          <a:lstStyle/>
          <a:p>
            <a:pPr marL="0" indent="0">
              <a:buNone/>
            </a:pPr>
            <a:r>
              <a:rPr lang="en-US" dirty="0" smtClean="0"/>
              <a:t>PYTHIA 6, √</a:t>
            </a:r>
            <a:r>
              <a:rPr lang="en-US" dirty="0" err="1" smtClean="0"/>
              <a:t>s</a:t>
            </a:r>
            <a:r>
              <a:rPr lang="en-US" baseline="-25000" dirty="0" err="1" smtClean="0"/>
              <a:t>pp</a:t>
            </a:r>
            <a:r>
              <a:rPr lang="en-US" dirty="0" smtClean="0"/>
              <a:t> = 26 GeV; 4 MHz event rate</a:t>
            </a:r>
          </a:p>
          <a:p>
            <a:r>
              <a:rPr lang="en-US" dirty="0" smtClean="0"/>
              <a:t>Average charged particles' multiplicity ~ 14</a:t>
            </a:r>
          </a:p>
          <a:p>
            <a:r>
              <a:rPr lang="en-US" dirty="0" smtClean="0"/>
              <a:t>Average neutral   particles' multiplicity ~ 23</a:t>
            </a:r>
            <a:endParaRPr lang="en-US" dirty="0"/>
          </a:p>
        </p:txBody>
      </p:sp>
      <p:pic>
        <p:nvPicPr>
          <p:cNvPr id="4" name="Picture 3"/>
          <p:cNvPicPr>
            <a:picLocks noChangeAspect="1"/>
          </p:cNvPicPr>
          <p:nvPr/>
        </p:nvPicPr>
        <p:blipFill>
          <a:blip r:embed="rId2"/>
          <a:stretch>
            <a:fillRect/>
          </a:stretch>
        </p:blipFill>
        <p:spPr>
          <a:xfrm>
            <a:off x="0" y="3136541"/>
            <a:ext cx="3707904" cy="3056052"/>
          </a:xfrm>
          <a:prstGeom prst="rect">
            <a:avLst/>
          </a:prstGeom>
        </p:spPr>
      </p:pic>
      <p:sp>
        <p:nvSpPr>
          <p:cNvPr id="5" name="TextBox 4"/>
          <p:cNvSpPr txBox="1"/>
          <p:nvPr/>
        </p:nvSpPr>
        <p:spPr>
          <a:xfrm>
            <a:off x="0" y="6165304"/>
            <a:ext cx="1346587" cy="357342"/>
          </a:xfrm>
          <a:prstGeom prst="rect">
            <a:avLst/>
          </a:prstGeom>
          <a:noFill/>
        </p:spPr>
        <p:txBody>
          <a:bodyPr wrap="none" rtlCol="0">
            <a:spAutoFit/>
          </a:bodyPr>
          <a:lstStyle/>
          <a:p>
            <a:r>
              <a:rPr lang="en-US" sz="1400" dirty="0"/>
              <a:t>f</a:t>
            </a:r>
            <a:r>
              <a:rPr lang="en-US" sz="1400" dirty="0" smtClean="0"/>
              <a:t>rom A. </a:t>
            </a:r>
            <a:r>
              <a:rPr lang="en-US" sz="1400" dirty="0" err="1" smtClean="0"/>
              <a:t>Guskov</a:t>
            </a:r>
            <a:endParaRPr lang="en-US" sz="1400" dirty="0"/>
          </a:p>
        </p:txBody>
      </p:sp>
      <p:pic>
        <p:nvPicPr>
          <p:cNvPr id="6" name="Picture 5"/>
          <p:cNvPicPr>
            <a:picLocks noChangeAspect="1"/>
          </p:cNvPicPr>
          <p:nvPr/>
        </p:nvPicPr>
        <p:blipFill>
          <a:blip r:embed="rId3"/>
          <a:stretch>
            <a:fillRect/>
          </a:stretch>
        </p:blipFill>
        <p:spPr>
          <a:xfrm>
            <a:off x="2771800" y="2343656"/>
            <a:ext cx="3240360" cy="2621955"/>
          </a:xfrm>
          <a:prstGeom prst="rect">
            <a:avLst/>
          </a:prstGeom>
        </p:spPr>
      </p:pic>
      <p:pic>
        <p:nvPicPr>
          <p:cNvPr id="7" name="Picture 6"/>
          <p:cNvPicPr>
            <a:picLocks noChangeAspect="1"/>
          </p:cNvPicPr>
          <p:nvPr/>
        </p:nvPicPr>
        <p:blipFill>
          <a:blip r:embed="rId4"/>
          <a:stretch>
            <a:fillRect/>
          </a:stretch>
        </p:blipFill>
        <p:spPr>
          <a:xfrm>
            <a:off x="5563878" y="4095912"/>
            <a:ext cx="3351238" cy="2762088"/>
          </a:xfrm>
          <a:prstGeom prst="rect">
            <a:avLst/>
          </a:prstGeom>
        </p:spPr>
      </p:pic>
      <p:pic>
        <p:nvPicPr>
          <p:cNvPr id="8" name="Picture 7"/>
          <p:cNvPicPr>
            <a:picLocks noChangeAspect="1"/>
          </p:cNvPicPr>
          <p:nvPr/>
        </p:nvPicPr>
        <p:blipFill>
          <a:blip r:embed="rId5"/>
          <a:stretch>
            <a:fillRect/>
          </a:stretch>
        </p:blipFill>
        <p:spPr>
          <a:xfrm>
            <a:off x="6302832" y="1177016"/>
            <a:ext cx="2634588" cy="2519464"/>
          </a:xfrm>
          <a:prstGeom prst="rect">
            <a:avLst/>
          </a:prstGeom>
        </p:spPr>
      </p:pic>
      <p:sp>
        <p:nvSpPr>
          <p:cNvPr id="9" name="TextBox 8"/>
          <p:cNvSpPr txBox="1"/>
          <p:nvPr/>
        </p:nvSpPr>
        <p:spPr>
          <a:xfrm>
            <a:off x="8607469" y="3517809"/>
            <a:ext cx="352982" cy="357342"/>
          </a:xfrm>
          <a:prstGeom prst="rect">
            <a:avLst/>
          </a:prstGeom>
          <a:noFill/>
        </p:spPr>
        <p:txBody>
          <a:bodyPr wrap="none" rtlCol="0">
            <a:spAutoFit/>
          </a:bodyPr>
          <a:lstStyle/>
          <a:p>
            <a:r>
              <a:rPr lang="en-US" sz="1400" dirty="0"/>
              <a:t>√s</a:t>
            </a:r>
          </a:p>
        </p:txBody>
      </p:sp>
    </p:spTree>
    <p:extLst>
      <p:ext uri="{BB962C8B-B14F-4D97-AF65-F5344CB8AC3E}">
        <p14:creationId xmlns:p14="http://schemas.microsoft.com/office/powerpoint/2010/main" val="3014884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6" descr="hall-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080" y="887686"/>
            <a:ext cx="3500437"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639" y="963699"/>
            <a:ext cx="2956397" cy="1465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0" y="2658467"/>
            <a:ext cx="9144000" cy="3880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marL="339725" indent="-339725" eaLnBrk="0" hangingPunct="0">
              <a:spcBef>
                <a:spcPts val="800"/>
              </a:spcBef>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3200">
                <a:solidFill>
                  <a:srgbClr val="FFFFFF"/>
                </a:solidFill>
                <a:latin typeface="Times New Roman" panose="02020603050405020304" pitchFamily="18" charset="0"/>
                <a:ea typeface="Droid Sans Fallback" charset="0"/>
                <a:cs typeface="Droid Sans Fallback" charset="0"/>
              </a:defRPr>
            </a:lvl1pPr>
            <a:lvl2pPr eaLnBrk="0" hangingPunct="0">
              <a:spcBef>
                <a:spcPts val="700"/>
              </a:spcBef>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800">
                <a:solidFill>
                  <a:srgbClr val="FFFFFF"/>
                </a:solidFill>
                <a:latin typeface="Times New Roman" panose="02020603050405020304" pitchFamily="18" charset="0"/>
                <a:ea typeface="Droid Sans Fallback" charset="0"/>
                <a:cs typeface="Droid Sans Fallback" charset="0"/>
              </a:defRPr>
            </a:lvl2pPr>
            <a:lvl3pPr eaLnBrk="0" hangingPunct="0">
              <a:spcBef>
                <a:spcPts val="600"/>
              </a:spcBef>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FFFFFF"/>
                </a:solidFill>
                <a:latin typeface="Times New Roman" panose="02020603050405020304" pitchFamily="18" charset="0"/>
                <a:ea typeface="Droid Sans Fallback" charset="0"/>
                <a:cs typeface="Droid Sans Fallback" charset="0"/>
              </a:defRPr>
            </a:lvl3pPr>
            <a:lvl4pPr eaLnBrk="0" hangingPunct="0">
              <a:spcBef>
                <a:spcPts val="500"/>
              </a:spcBef>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a:solidFill>
                  <a:srgbClr val="FFFFFF"/>
                </a:solidFill>
                <a:latin typeface="Times New Roman" panose="02020603050405020304" pitchFamily="18" charset="0"/>
                <a:ea typeface="Droid Sans Fallback" charset="0"/>
                <a:cs typeface="Droid Sans Fallback" charset="0"/>
              </a:defRPr>
            </a:lvl4pPr>
            <a:lvl5pPr eaLnBrk="0" hangingPunct="0">
              <a:spcBef>
                <a:spcPts val="500"/>
              </a:spcBef>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a:solidFill>
                  <a:srgbClr val="FFFFFF"/>
                </a:solidFill>
                <a:latin typeface="Times New Roman" panose="02020603050405020304" pitchFamily="18" charset="0"/>
                <a:ea typeface="Droid Sans Fallback" charset="0"/>
                <a:cs typeface="Droid Sans Fallback"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a:solidFill>
                  <a:srgbClr val="FFFFFF"/>
                </a:solidFill>
                <a:latin typeface="Times New Roman" panose="02020603050405020304" pitchFamily="18" charset="0"/>
                <a:ea typeface="Droid Sans Fallback" charset="0"/>
                <a:cs typeface="Droid Sans Fallback"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a:solidFill>
                  <a:srgbClr val="FFFFFF"/>
                </a:solidFill>
                <a:latin typeface="Times New Roman" panose="02020603050405020304" pitchFamily="18" charset="0"/>
                <a:ea typeface="Droid Sans Fallback" charset="0"/>
                <a:cs typeface="Droid Sans Fallback"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a:solidFill>
                  <a:srgbClr val="FFFFFF"/>
                </a:solidFill>
                <a:latin typeface="Times New Roman" panose="02020603050405020304" pitchFamily="18" charset="0"/>
                <a:ea typeface="Droid Sans Fallback" charset="0"/>
                <a:cs typeface="Droid Sans Fallback"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a:solidFill>
                  <a:srgbClr val="FFFFFF"/>
                </a:solidFill>
                <a:latin typeface="Times New Roman" panose="02020603050405020304" pitchFamily="18" charset="0"/>
                <a:ea typeface="Droid Sans Fallback" charset="0"/>
                <a:cs typeface="Droid Sans Fallback" charset="0"/>
              </a:defRPr>
            </a:lvl9pPr>
          </a:lstStyle>
          <a:p>
            <a:pPr eaLnBrk="1" hangingPunct="1">
              <a:spcBef>
                <a:spcPct val="0"/>
              </a:spcBef>
              <a:buClr>
                <a:srgbClr val="002060"/>
              </a:buClr>
              <a:buFont typeface="Calibri" panose="020F0502020204030204" pitchFamily="34" charset="0"/>
              <a:buChar char="-"/>
            </a:pPr>
            <a:r>
              <a:rPr lang="en-US" altLang="en-US" sz="2000" b="0">
                <a:solidFill>
                  <a:srgbClr val="002060"/>
                </a:solidFill>
                <a:latin typeface="Calibri" panose="020F0502020204030204" pitchFamily="34" charset="0"/>
              </a:rPr>
              <a:t>close to </a:t>
            </a:r>
            <a:r>
              <a:rPr lang="ru-RU" altLang="en-US" sz="2000" b="0">
                <a:solidFill>
                  <a:srgbClr val="002060"/>
                </a:solidFill>
                <a:latin typeface="Calibri" panose="020F0502020204030204" pitchFamily="34" charset="0"/>
              </a:rPr>
              <a:t> 4</a:t>
            </a:r>
            <a:r>
              <a:rPr lang="el-GR" altLang="en-US" sz="2000" b="0">
                <a:solidFill>
                  <a:srgbClr val="002060"/>
                </a:solidFill>
                <a:latin typeface="Calibri" panose="020F0502020204030204" pitchFamily="34" charset="0"/>
              </a:rPr>
              <a:t>π</a:t>
            </a:r>
            <a:r>
              <a:rPr lang="en-US" altLang="en-US" sz="2000" b="0">
                <a:solidFill>
                  <a:srgbClr val="002060"/>
                </a:solidFill>
                <a:latin typeface="Calibri" panose="020F0502020204030204" pitchFamily="34" charset="0"/>
              </a:rPr>
              <a:t> geometrical acceptance</a:t>
            </a:r>
            <a:r>
              <a:rPr lang="ru-RU" altLang="en-US" sz="2000" b="0">
                <a:solidFill>
                  <a:srgbClr val="002060"/>
                </a:solidFill>
                <a:latin typeface="Calibri" panose="020F0502020204030204" pitchFamily="34" charset="0"/>
              </a:rPr>
              <a:t>;</a:t>
            </a:r>
          </a:p>
          <a:p>
            <a:pPr eaLnBrk="1" hangingPunct="1">
              <a:spcBef>
                <a:spcPct val="0"/>
              </a:spcBef>
              <a:buClr>
                <a:srgbClr val="002060"/>
              </a:buClr>
              <a:buFont typeface="Calibri" panose="020F0502020204030204" pitchFamily="34" charset="0"/>
              <a:buChar char="-"/>
            </a:pPr>
            <a:r>
              <a:rPr lang="en-US" altLang="en-US" sz="2000" b="0">
                <a:solidFill>
                  <a:srgbClr val="002060"/>
                </a:solidFill>
                <a:latin typeface="Calibri" panose="020F0502020204030204" pitchFamily="34" charset="0"/>
              </a:rPr>
              <a:t>high-precision (~50 µm) and fast vertex detector</a:t>
            </a:r>
            <a:r>
              <a:rPr lang="ru-RU" altLang="en-US" sz="2000" b="0">
                <a:solidFill>
                  <a:srgbClr val="002060"/>
                </a:solidFill>
                <a:latin typeface="Calibri" panose="020F0502020204030204" pitchFamily="34" charset="0"/>
              </a:rPr>
              <a:t>;</a:t>
            </a:r>
          </a:p>
          <a:p>
            <a:pPr eaLnBrk="1" hangingPunct="1">
              <a:spcBef>
                <a:spcPct val="0"/>
              </a:spcBef>
              <a:buClr>
                <a:srgbClr val="002060"/>
              </a:buClr>
              <a:buFont typeface="Calibri" panose="020F0502020204030204" pitchFamily="34" charset="0"/>
              <a:buChar char="-"/>
            </a:pPr>
            <a:r>
              <a:rPr lang="en-US" altLang="en-US" sz="2000" b="0">
                <a:solidFill>
                  <a:srgbClr val="002060"/>
                </a:solidFill>
                <a:latin typeface="Calibri" panose="020F0502020204030204" pitchFamily="34" charset="0"/>
              </a:rPr>
              <a:t>high-precision (~100 µm) and fast </a:t>
            </a:r>
            <a:r>
              <a:rPr lang="en-US" altLang="en-US" sz="2000" b="0" smtClean="0">
                <a:solidFill>
                  <a:srgbClr val="002060"/>
                </a:solidFill>
                <a:latin typeface="Calibri" panose="020F0502020204030204" pitchFamily="34" charset="0"/>
              </a:rPr>
              <a:t>tracker</a:t>
            </a:r>
            <a:r>
              <a:rPr lang="ru-RU" altLang="en-US" sz="2000" b="0">
                <a:solidFill>
                  <a:srgbClr val="002060"/>
                </a:solidFill>
                <a:latin typeface="Calibri" panose="020F0502020204030204" pitchFamily="34" charset="0"/>
              </a:rPr>
              <a:t>, </a:t>
            </a:r>
          </a:p>
          <a:p>
            <a:pPr eaLnBrk="1" hangingPunct="1">
              <a:spcBef>
                <a:spcPct val="0"/>
              </a:spcBef>
              <a:buClr>
                <a:srgbClr val="002060"/>
              </a:buClr>
              <a:buFont typeface="Calibri" panose="020F0502020204030204" pitchFamily="34" charset="0"/>
              <a:buChar char="-"/>
            </a:pPr>
            <a:r>
              <a:rPr lang="en-US" altLang="en-US" sz="2000" b="0">
                <a:solidFill>
                  <a:srgbClr val="002060"/>
                </a:solidFill>
                <a:latin typeface="Calibri" panose="020F0502020204030204" pitchFamily="34" charset="0"/>
              </a:rPr>
              <a:t>good particle ID capabilities;</a:t>
            </a:r>
          </a:p>
          <a:p>
            <a:pPr eaLnBrk="1" hangingPunct="1">
              <a:spcBef>
                <a:spcPct val="0"/>
              </a:spcBef>
              <a:buClr>
                <a:srgbClr val="002060"/>
              </a:buClr>
              <a:buFont typeface="Calibri" panose="020F0502020204030204" pitchFamily="34" charset="0"/>
              <a:buChar char="-"/>
            </a:pPr>
            <a:r>
              <a:rPr lang="en-US" altLang="en-US" sz="2000" b="0">
                <a:solidFill>
                  <a:srgbClr val="002060"/>
                </a:solidFill>
                <a:latin typeface="Calibri" panose="020F0502020204030204" pitchFamily="34" charset="0"/>
              </a:rPr>
              <a:t>efficient muon range system,</a:t>
            </a:r>
          </a:p>
          <a:p>
            <a:pPr eaLnBrk="1" hangingPunct="1">
              <a:spcBef>
                <a:spcPct val="0"/>
              </a:spcBef>
              <a:buClr>
                <a:srgbClr val="002060"/>
              </a:buClr>
              <a:buFont typeface="Calibri" panose="020F0502020204030204" pitchFamily="34" charset="0"/>
              <a:buChar char="-"/>
            </a:pPr>
            <a:r>
              <a:rPr lang="en-US" altLang="en-US" sz="2000" b="0">
                <a:solidFill>
                  <a:srgbClr val="002060"/>
                </a:solidFill>
                <a:latin typeface="Calibri" panose="020F0502020204030204" pitchFamily="34" charset="0"/>
              </a:rPr>
              <a:t>good electromagnetic calorimeter,</a:t>
            </a:r>
          </a:p>
          <a:p>
            <a:pPr eaLnBrk="1" hangingPunct="1">
              <a:spcBef>
                <a:spcPct val="0"/>
              </a:spcBef>
              <a:buClr>
                <a:srgbClr val="002060"/>
              </a:buClr>
              <a:buFont typeface="Calibri" panose="020F0502020204030204" pitchFamily="34" charset="0"/>
              <a:buChar char="-"/>
            </a:pPr>
            <a:r>
              <a:rPr lang="en-US" altLang="en-US" sz="2000" b="0">
                <a:solidFill>
                  <a:srgbClr val="002060"/>
                </a:solidFill>
                <a:latin typeface="Calibri" panose="020F0502020204030204" pitchFamily="34" charset="0"/>
              </a:rPr>
              <a:t>low material budget over the track paths,</a:t>
            </a:r>
          </a:p>
          <a:p>
            <a:pPr eaLnBrk="1" hangingPunct="1">
              <a:spcBef>
                <a:spcPct val="0"/>
              </a:spcBef>
              <a:buClr>
                <a:srgbClr val="002060"/>
              </a:buClr>
              <a:buFont typeface="Calibri" panose="020F0502020204030204" pitchFamily="34" charset="0"/>
              <a:buChar char="-"/>
            </a:pPr>
            <a:r>
              <a:rPr lang="en-US" altLang="en-US" sz="2000" b="0" smtClean="0">
                <a:solidFill>
                  <a:srgbClr val="002060"/>
                </a:solidFill>
                <a:latin typeface="Calibri" panose="020F0502020204030204" pitchFamily="34" charset="0"/>
              </a:rPr>
              <a:t>trigger </a:t>
            </a:r>
            <a:r>
              <a:rPr lang="en-US" altLang="en-US" sz="2000" b="0">
                <a:solidFill>
                  <a:srgbClr val="002060"/>
                </a:solidFill>
                <a:latin typeface="Calibri" panose="020F0502020204030204" pitchFamily="34" charset="0"/>
              </a:rPr>
              <a:t>and DAQ system able to cope with event rates </a:t>
            </a:r>
            <a:r>
              <a:rPr lang="en-US" altLang="en-US" sz="2000" b="0" smtClean="0">
                <a:solidFill>
                  <a:srgbClr val="002060"/>
                </a:solidFill>
                <a:latin typeface="Calibri" panose="020F0502020204030204" pitchFamily="34" charset="0"/>
              </a:rPr>
              <a:t>at </a:t>
            </a:r>
            <a:r>
              <a:rPr lang="en-US" altLang="en-US" sz="2000" b="0">
                <a:solidFill>
                  <a:srgbClr val="002060"/>
                </a:solidFill>
                <a:latin typeface="Calibri" panose="020F0502020204030204" pitchFamily="34" charset="0"/>
              </a:rPr>
              <a:t>luminosity of</a:t>
            </a:r>
            <a:r>
              <a:rPr lang="ru-RU" altLang="en-US" sz="2000" b="0">
                <a:solidFill>
                  <a:srgbClr val="002060"/>
                </a:solidFill>
                <a:latin typeface="Calibri" panose="020F0502020204030204" pitchFamily="34" charset="0"/>
              </a:rPr>
              <a:t> 10</a:t>
            </a:r>
            <a:r>
              <a:rPr lang="ru-RU" altLang="en-US" sz="2000" b="0" baseline="30000">
                <a:solidFill>
                  <a:srgbClr val="002060"/>
                </a:solidFill>
                <a:latin typeface="Calibri" panose="020F0502020204030204" pitchFamily="34" charset="0"/>
              </a:rPr>
              <a:t>32</a:t>
            </a:r>
            <a:r>
              <a:rPr lang="ru-RU" altLang="en-US" sz="2000" b="0">
                <a:solidFill>
                  <a:srgbClr val="002060"/>
                </a:solidFill>
                <a:latin typeface="Calibri" panose="020F0502020204030204" pitchFamily="34" charset="0"/>
              </a:rPr>
              <a:t> </a:t>
            </a:r>
            <a:r>
              <a:rPr lang="en-US" altLang="en-US" sz="2000" b="0">
                <a:solidFill>
                  <a:srgbClr val="002060"/>
                </a:solidFill>
                <a:latin typeface="Calibri" panose="020F0502020204030204" pitchFamily="34" charset="0"/>
              </a:rPr>
              <a:t>(</a:t>
            </a:r>
            <a:r>
              <a:rPr lang="en-US" altLang="en-US" sz="2000" b="0" err="1">
                <a:solidFill>
                  <a:srgbClr val="002060"/>
                </a:solidFill>
                <a:latin typeface="Calibri" panose="020F0502020204030204" pitchFamily="34" charset="0"/>
              </a:rPr>
              <a:t>cm.s</a:t>
            </a:r>
            <a:r>
              <a:rPr lang="en-US" altLang="en-US" sz="2000" b="0">
                <a:solidFill>
                  <a:srgbClr val="002060"/>
                </a:solidFill>
                <a:latin typeface="Calibri" panose="020F0502020204030204" pitchFamily="34" charset="0"/>
              </a:rPr>
              <a:t>)</a:t>
            </a:r>
            <a:r>
              <a:rPr lang="en-US" altLang="en-US" sz="2000" b="0" baseline="30000">
                <a:solidFill>
                  <a:srgbClr val="002060"/>
                </a:solidFill>
                <a:latin typeface="Calibri" panose="020F0502020204030204" pitchFamily="34" charset="0"/>
              </a:rPr>
              <a:t>-1</a:t>
            </a:r>
            <a:r>
              <a:rPr lang="ru-RU" altLang="en-US" sz="2000" b="0">
                <a:solidFill>
                  <a:srgbClr val="002060"/>
                </a:solidFill>
                <a:latin typeface="Calibri" panose="020F0502020204030204" pitchFamily="34" charset="0"/>
              </a:rPr>
              <a:t>,</a:t>
            </a:r>
          </a:p>
          <a:p>
            <a:pPr eaLnBrk="1" hangingPunct="1">
              <a:spcBef>
                <a:spcPct val="0"/>
              </a:spcBef>
              <a:buClr>
                <a:srgbClr val="002060"/>
              </a:buClr>
              <a:buFont typeface="Calibri" panose="020F0502020204030204" pitchFamily="34" charset="0"/>
              <a:buChar char="-"/>
            </a:pPr>
            <a:r>
              <a:rPr lang="en-US" altLang="en-US" sz="2000" b="0">
                <a:solidFill>
                  <a:srgbClr val="002060"/>
                </a:solidFill>
                <a:latin typeface="Calibri" panose="020F0502020204030204" pitchFamily="34" charset="0"/>
              </a:rPr>
              <a:t>modularity and easy access to </a:t>
            </a:r>
            <a:r>
              <a:rPr lang="en-US" altLang="en-US" sz="2000" b="0" smtClean="0">
                <a:solidFill>
                  <a:srgbClr val="002060"/>
                </a:solidFill>
                <a:latin typeface="Calibri" panose="020F0502020204030204" pitchFamily="34" charset="0"/>
              </a:rPr>
              <a:t>the detector </a:t>
            </a:r>
            <a:r>
              <a:rPr lang="en-US" altLang="en-US" sz="2000" b="0">
                <a:solidFill>
                  <a:srgbClr val="002060"/>
                </a:solidFill>
                <a:latin typeface="Calibri" panose="020F0502020204030204" pitchFamily="34" charset="0"/>
              </a:rPr>
              <a:t>elements, that makes possible further reconfiguration and upgrade of the facility.</a:t>
            </a:r>
          </a:p>
        </p:txBody>
      </p:sp>
      <p:sp>
        <p:nvSpPr>
          <p:cNvPr id="7" name="Text Box 1051"/>
          <p:cNvSpPr txBox="1">
            <a:spLocks noChangeArrowheads="1"/>
          </p:cNvSpPr>
          <p:nvPr/>
        </p:nvSpPr>
        <p:spPr bwMode="auto">
          <a:xfrm>
            <a:off x="1619672" y="53336"/>
            <a:ext cx="5814822" cy="707886"/>
          </a:xfrm>
          <a:prstGeom prst="rect">
            <a:avLst/>
          </a:prstGeom>
          <a:solidFill>
            <a:srgbClr val="FFC000"/>
          </a:solid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srgbClr val="7030A0"/>
                </a:solidFill>
                <a:effectLst/>
                <a:uLnTx/>
                <a:uFillTx/>
                <a:latin typeface="Calibri"/>
              </a:rPr>
              <a:t>R</a:t>
            </a:r>
            <a:r>
              <a:rPr kumimoji="0" lang="en-US" sz="4000" b="0" i="0" u="none" strike="noStrike" kern="0" cap="none" spc="0" normalizeH="0" baseline="0" noProof="0" smtClean="0">
                <a:ln>
                  <a:noFill/>
                </a:ln>
                <a:solidFill>
                  <a:srgbClr val="7030A0"/>
                </a:solidFill>
                <a:effectLst/>
                <a:uLnTx/>
                <a:uFillTx/>
                <a:latin typeface="Calibri"/>
              </a:rPr>
              <a:t>equirements</a:t>
            </a:r>
            <a:r>
              <a:rPr kumimoji="0" lang="ru-RU" sz="4000" b="0" i="0" u="none" strike="noStrike" kern="0" cap="none" spc="0" normalizeH="0" baseline="0" noProof="0" smtClean="0">
                <a:ln>
                  <a:noFill/>
                </a:ln>
                <a:solidFill>
                  <a:srgbClr val="7030A0"/>
                </a:solidFill>
                <a:effectLst/>
                <a:uLnTx/>
                <a:uFillTx/>
                <a:latin typeface="Calibri"/>
              </a:rPr>
              <a:t> </a:t>
            </a:r>
            <a:r>
              <a:rPr kumimoji="0" lang="en-US" sz="4000" b="0" i="0" u="none" strike="noStrike" kern="0" cap="none" spc="0" normalizeH="0" baseline="0" noProof="0" smtClean="0">
                <a:ln>
                  <a:noFill/>
                </a:ln>
                <a:solidFill>
                  <a:srgbClr val="7030A0"/>
                </a:solidFill>
                <a:effectLst/>
                <a:uLnTx/>
                <a:uFillTx/>
                <a:latin typeface="Calibri"/>
              </a:rPr>
              <a:t>for the SPD</a:t>
            </a:r>
            <a:endParaRPr kumimoji="0" lang="en-US" sz="4000" b="0" i="0" u="none" strike="noStrike" kern="0" cap="none" spc="0" normalizeH="0" baseline="0" noProof="0">
              <a:ln>
                <a:noFill/>
              </a:ln>
              <a:solidFill>
                <a:srgbClr val="7030A0"/>
              </a:solidFill>
              <a:effectLst/>
              <a:uLnTx/>
              <a:uFillTx/>
              <a:latin typeface="Calibri"/>
            </a:endParaRPr>
          </a:p>
        </p:txBody>
      </p:sp>
    </p:spTree>
    <p:extLst>
      <p:ext uri="{BB962C8B-B14F-4D97-AF65-F5344CB8AC3E}">
        <p14:creationId xmlns:p14="http://schemas.microsoft.com/office/powerpoint/2010/main" val="33914965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5" name="Picture 7"/>
          <p:cNvPicPr>
            <a:picLocks noChangeAspect="1" noChangeArrowheads="1"/>
          </p:cNvPicPr>
          <p:nvPr/>
        </p:nvPicPr>
        <p:blipFill>
          <a:blip r:embed="rId3">
            <a:extLst>
              <a:ext uri="{28A0092B-C50C-407E-A947-70E740481C1C}">
                <a14:useLocalDpi xmlns:a14="http://schemas.microsoft.com/office/drawing/2010/main" val="0"/>
              </a:ext>
            </a:extLst>
          </a:blip>
          <a:srcRect l="14333" t="13805" r="15300" b="15285"/>
          <a:stretch>
            <a:fillRect/>
          </a:stretch>
        </p:blipFill>
        <p:spPr bwMode="auto">
          <a:xfrm>
            <a:off x="251521" y="920751"/>
            <a:ext cx="4366538" cy="33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765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44450"/>
            <a:ext cx="1441450"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765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1725" y="73025"/>
            <a:ext cx="162877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7654"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4771" t="5719" r="4584" b="5817"/>
          <a:stretch/>
        </p:blipFill>
        <p:spPr bwMode="auto">
          <a:xfrm>
            <a:off x="4834655" y="3429000"/>
            <a:ext cx="4104456"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7656" name="Rectangle 8"/>
          <p:cNvSpPr>
            <a:spLocks noChangeArrowheads="1"/>
          </p:cNvSpPr>
          <p:nvPr/>
        </p:nvSpPr>
        <p:spPr bwMode="auto">
          <a:xfrm>
            <a:off x="2447826" y="222484"/>
            <a:ext cx="4032448" cy="516489"/>
          </a:xfrm>
          <a:prstGeom prst="rect">
            <a:avLst/>
          </a:prstGeom>
          <a:solidFill>
            <a:srgbClr val="FFD966"/>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spcBef>
                <a:spcPts val="8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Times New Roman" panose="02020603050405020304" pitchFamily="18" charset="0"/>
                <a:ea typeface="Droid Sans Fallback" charset="0"/>
                <a:cs typeface="Droid Sans Fallback" charset="0"/>
              </a:defRPr>
            </a:lvl1pPr>
            <a:lvl2pPr eaLnBrk="0" hangingPunct="0">
              <a:spcBef>
                <a:spcPts val="7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anose="02020603050405020304" pitchFamily="18" charset="0"/>
                <a:ea typeface="Droid Sans Fallback" charset="0"/>
                <a:cs typeface="Droid Sans Fallback" charset="0"/>
              </a:defRPr>
            </a:lvl2pPr>
            <a:lvl3pPr eaLnBrk="0" hangingPunct="0">
              <a:spcBef>
                <a:spcPts val="6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ea typeface="Droid Sans Fallback" charset="0"/>
                <a:cs typeface="Droid Sans Fallback" charset="0"/>
              </a:defRPr>
            </a:lvl3pPr>
            <a:lvl4pPr eaLnBrk="0" hangingPunct="0">
              <a:spcBef>
                <a:spcPts val="5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4pPr>
            <a:lvl5pPr eaLnBrk="0" hangingPunct="0">
              <a:spcBef>
                <a:spcPts val="5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9pPr>
          </a:lstStyle>
          <a:p>
            <a:pPr eaLnBrk="1" hangingPunct="1">
              <a:spcBef>
                <a:spcPct val="0"/>
              </a:spcBef>
              <a:buClrTx/>
              <a:buFontTx/>
              <a:buNone/>
            </a:pPr>
            <a:r>
              <a:rPr lang="en-US" altLang="en-US" sz="2400">
                <a:solidFill>
                  <a:srgbClr val="7030A0"/>
                </a:solidFill>
                <a:latin typeface="Calibri" panose="020F0502020204030204" pitchFamily="34" charset="0"/>
              </a:rPr>
              <a:t>T</a:t>
            </a:r>
            <a:r>
              <a:rPr lang="en-US" altLang="en-US" sz="2400" smtClean="0">
                <a:solidFill>
                  <a:srgbClr val="7030A0"/>
                </a:solidFill>
                <a:latin typeface="Calibri" panose="020F0502020204030204" pitchFamily="34" charset="0"/>
              </a:rPr>
              <a:t>oroidal </a:t>
            </a:r>
            <a:r>
              <a:rPr lang="en-US" altLang="en-US" sz="2400">
                <a:solidFill>
                  <a:srgbClr val="7030A0"/>
                </a:solidFill>
                <a:latin typeface="Calibri" panose="020F0502020204030204" pitchFamily="34" charset="0"/>
              </a:rPr>
              <a:t>or solenoidal magnet?</a:t>
            </a:r>
          </a:p>
        </p:txBody>
      </p:sp>
    </p:spTree>
    <p:extLst>
      <p:ext uri="{BB962C8B-B14F-4D97-AF65-F5344CB8AC3E}">
        <p14:creationId xmlns:p14="http://schemas.microsoft.com/office/powerpoint/2010/main" val="38715873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1"/>
          <p:cNvSpPr txBox="1">
            <a:spLocks noChangeArrowheads="1"/>
          </p:cNvSpPr>
          <p:nvPr/>
        </p:nvSpPr>
        <p:spPr bwMode="auto">
          <a:xfrm>
            <a:off x="8121650" y="6580188"/>
            <a:ext cx="9128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9pPr>
          </a:lstStyle>
          <a:p>
            <a:pPr algn="r">
              <a:buClrTx/>
              <a:buFontTx/>
              <a:buNone/>
            </a:pPr>
            <a:fld id="{BB9CAA18-E239-48B2-A8FE-CF22352E4CAC}" type="slidenum">
              <a:rPr lang="en-GB" altLang="en-US" sz="1400">
                <a:solidFill>
                  <a:srgbClr val="3333CC"/>
                </a:solidFill>
                <a:latin typeface="Copperplate Gothic Bold" panose="020E0705020206020404" pitchFamily="34" charset="0"/>
              </a:rPr>
              <a:pPr algn="r">
                <a:buClrTx/>
                <a:buFontTx/>
                <a:buNone/>
              </a:pPr>
              <a:t>14</a:t>
            </a:fld>
            <a:endParaRPr lang="en-GB" altLang="en-US" sz="1400">
              <a:solidFill>
                <a:srgbClr val="3333CC"/>
              </a:solidFill>
              <a:latin typeface="Copperplate Gothic Bold" panose="020E0705020206020404" pitchFamily="34" charset="0"/>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7938"/>
            <a:ext cx="1728787" cy="850900"/>
          </a:xfrm>
          <a:prstGeom prst="rect">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l="566" t="1015" r="566" b="1015"/>
          <a:stretch>
            <a:fillRect/>
          </a:stretch>
        </p:blipFill>
        <p:spPr bwMode="auto">
          <a:xfrm>
            <a:off x="34925" y="17463"/>
            <a:ext cx="1223963" cy="819150"/>
          </a:xfrm>
          <a:prstGeom prst="rect">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5" name="Text Box 5"/>
          <p:cNvSpPr txBox="1">
            <a:spLocks noChangeArrowheads="1"/>
          </p:cNvSpPr>
          <p:nvPr/>
        </p:nvSpPr>
        <p:spPr bwMode="auto">
          <a:xfrm>
            <a:off x="3060527" y="149471"/>
            <a:ext cx="2178223" cy="340735"/>
          </a:xfrm>
          <a:prstGeom prst="rect">
            <a:avLst/>
          </a:prstGeom>
          <a:solidFill>
            <a:srgbClr val="FFC000"/>
          </a:solidFill>
          <a:ln>
            <a:noFill/>
          </a:ln>
          <a:effectLst/>
          <a:ex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anose="030F0702030302020204" pitchFamily="66" charset="0"/>
                <a:ea typeface="Droid Sans Fallback" charset="0"/>
                <a:cs typeface="Droid Sans Fallback" charset="0"/>
              </a:defRPr>
            </a:lvl9pPr>
          </a:lstStyle>
          <a:p>
            <a:pPr>
              <a:lnSpc>
                <a:spcPct val="80000"/>
              </a:lnSpc>
              <a:buClrTx/>
              <a:buFontTx/>
              <a:buNone/>
            </a:pPr>
            <a:r>
              <a:rPr lang="en-US" altLang="en-US" sz="2000">
                <a:solidFill>
                  <a:srgbClr val="7030A0"/>
                </a:solidFill>
                <a:latin typeface="Times New Roman" panose="02020603050405020304" pitchFamily="18" charset="0"/>
              </a:rPr>
              <a:t>T</a:t>
            </a:r>
            <a:r>
              <a:rPr lang="en-US" altLang="en-US" sz="2000" smtClean="0">
                <a:solidFill>
                  <a:srgbClr val="7030A0"/>
                </a:solidFill>
                <a:latin typeface="Times New Roman" panose="02020603050405020304" pitchFamily="18" charset="0"/>
              </a:rPr>
              <a:t>oroidal </a:t>
            </a:r>
            <a:r>
              <a:rPr lang="en-US" altLang="en-US" sz="2000">
                <a:solidFill>
                  <a:srgbClr val="7030A0"/>
                </a:solidFill>
                <a:latin typeface="Times New Roman" panose="02020603050405020304" pitchFamily="18" charset="0"/>
              </a:rPr>
              <a:t>magnet</a:t>
            </a:r>
          </a:p>
        </p:txBody>
      </p:sp>
      <p:pic>
        <p:nvPicPr>
          <p:cNvPr id="2048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733800"/>
            <a:ext cx="5410200" cy="3025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838200"/>
            <a:ext cx="3713163" cy="28051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8750" y="3962400"/>
            <a:ext cx="3832225" cy="2425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Рисунок 10" descr="Рисунок2.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481600" y="552011"/>
            <a:ext cx="2898602" cy="3365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7896651"/>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752" y="74188"/>
            <a:ext cx="4179665" cy="516936"/>
          </a:xfrm>
        </p:spPr>
        <p:txBody>
          <a:bodyPr/>
          <a:lstStyle/>
          <a:p>
            <a:r>
              <a:rPr lang="en-US" smtClean="0"/>
              <a:t>Hybrid system</a:t>
            </a:r>
            <a:endParaRPr lang="en-US"/>
          </a:p>
        </p:txBody>
      </p:sp>
      <p:pic>
        <p:nvPicPr>
          <p:cNvPr id="4" name="Picture 3"/>
          <p:cNvPicPr>
            <a:picLocks noChangeAspect="1"/>
          </p:cNvPicPr>
          <p:nvPr/>
        </p:nvPicPr>
        <p:blipFill>
          <a:blip r:embed="rId2"/>
          <a:stretch>
            <a:fillRect/>
          </a:stretch>
        </p:blipFill>
        <p:spPr>
          <a:xfrm>
            <a:off x="-756592" y="980728"/>
            <a:ext cx="4605072" cy="2880320"/>
          </a:xfrm>
          <a:prstGeom prst="rect">
            <a:avLst/>
          </a:prstGeom>
        </p:spPr>
      </p:pic>
      <p:pic>
        <p:nvPicPr>
          <p:cNvPr id="5" name="Picture 4"/>
          <p:cNvPicPr>
            <a:picLocks noChangeAspect="1"/>
          </p:cNvPicPr>
          <p:nvPr/>
        </p:nvPicPr>
        <p:blipFill>
          <a:blip r:embed="rId3"/>
          <a:stretch>
            <a:fillRect/>
          </a:stretch>
        </p:blipFill>
        <p:spPr>
          <a:xfrm>
            <a:off x="179512" y="4523177"/>
            <a:ext cx="3463790" cy="2173547"/>
          </a:xfrm>
          <a:prstGeom prst="rect">
            <a:avLst/>
          </a:prstGeom>
        </p:spPr>
      </p:pic>
      <p:pic>
        <p:nvPicPr>
          <p:cNvPr id="6" name="Picture 5"/>
          <p:cNvPicPr>
            <a:picLocks noChangeAspect="1"/>
          </p:cNvPicPr>
          <p:nvPr/>
        </p:nvPicPr>
        <p:blipFill>
          <a:blip r:embed="rId4"/>
          <a:stretch>
            <a:fillRect/>
          </a:stretch>
        </p:blipFill>
        <p:spPr>
          <a:xfrm>
            <a:off x="4211960" y="4653136"/>
            <a:ext cx="3459641" cy="2022592"/>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3109" t="2150" r="11793" b="8410"/>
          <a:stretch/>
        </p:blipFill>
        <p:spPr>
          <a:xfrm>
            <a:off x="4355976" y="548680"/>
            <a:ext cx="4788024" cy="4032448"/>
          </a:xfrm>
          <a:prstGeom prst="rect">
            <a:avLst/>
          </a:prstGeom>
        </p:spPr>
      </p:pic>
    </p:spTree>
    <p:extLst>
      <p:ext uri="{BB962C8B-B14F-4D97-AF65-F5344CB8AC3E}">
        <p14:creationId xmlns:p14="http://schemas.microsoft.com/office/powerpoint/2010/main" val="41487197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ext Box 8"/>
          <p:cNvSpPr txBox="1">
            <a:spLocks noChangeArrowheads="1"/>
          </p:cNvSpPr>
          <p:nvPr/>
        </p:nvSpPr>
        <p:spPr bwMode="auto">
          <a:xfrm>
            <a:off x="2554136" y="869123"/>
            <a:ext cx="5464050" cy="248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oAutofit/>
          </a:bodyPr>
          <a:lstStyle>
            <a:lvl1pPr eaLnBrk="0" hangingPunct="0">
              <a:spcBef>
                <a:spcPts val="8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anose="02020603050405020304" pitchFamily="18" charset="0"/>
                <a:ea typeface="Droid Sans Fallback" charset="0"/>
                <a:cs typeface="Droid Sans Fallback" charset="0"/>
              </a:defRPr>
            </a:lvl1pPr>
            <a:lvl2pPr eaLnBrk="0" hangingPunct="0">
              <a:spcBef>
                <a:spcPts val="7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Times New Roman" panose="02020603050405020304" pitchFamily="18" charset="0"/>
                <a:ea typeface="Droid Sans Fallback" charset="0"/>
                <a:cs typeface="Droid Sans Fallback" charset="0"/>
              </a:defRPr>
            </a:lvl2pPr>
            <a:lvl3pPr eaLnBrk="0" hangingPunct="0">
              <a:spcBef>
                <a:spcPts val="6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Droid Sans Fallback" charset="0"/>
                <a:cs typeface="Droid Sans Fallback" charset="0"/>
              </a:defRPr>
            </a:lvl3pPr>
            <a:lvl4pPr eaLnBrk="0" hangingPunct="0">
              <a:spcBef>
                <a:spcPts val="5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4pPr>
            <a:lvl5pPr eaLnBrk="0" hangingPunct="0">
              <a:spcBef>
                <a:spcPts val="5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9pPr>
          </a:lstStyle>
          <a:p>
            <a:pPr eaLnBrk="1" hangingPunct="1">
              <a:spcBef>
                <a:spcPct val="0"/>
              </a:spcBef>
              <a:buClrTx/>
              <a:buFontTx/>
              <a:buNone/>
            </a:pPr>
            <a:r>
              <a:rPr lang="en-US" altLang="en-US" sz="1800" b="0" u="sng" dirty="0">
                <a:solidFill>
                  <a:srgbClr val="000066"/>
                </a:solidFill>
                <a:cs typeface="Arial" panose="020B0604020202020204" pitchFamily="34" charset="0"/>
              </a:rPr>
              <a:t>Silicon </a:t>
            </a:r>
            <a:r>
              <a:rPr lang="en-US" altLang="en-US" sz="1800" u="sng" dirty="0">
                <a:solidFill>
                  <a:srgbClr val="000066"/>
                </a:solidFill>
                <a:cs typeface="Arial" panose="020B0604020202020204" pitchFamily="34" charset="0"/>
              </a:rPr>
              <a:t>V</a:t>
            </a:r>
            <a:r>
              <a:rPr lang="en-US" altLang="en-US" sz="1800" b="0" u="sng" dirty="0" smtClean="0">
                <a:solidFill>
                  <a:srgbClr val="000066"/>
                </a:solidFill>
                <a:cs typeface="Arial" panose="020B0604020202020204" pitchFamily="34" charset="0"/>
              </a:rPr>
              <a:t>ertex </a:t>
            </a:r>
            <a:r>
              <a:rPr lang="en-US" altLang="en-US" sz="1800" b="0" u="sng" dirty="0">
                <a:solidFill>
                  <a:srgbClr val="000066"/>
                </a:solidFill>
                <a:cs typeface="Arial" panose="020B0604020202020204" pitchFamily="34" charset="0"/>
              </a:rPr>
              <a:t>Detector</a:t>
            </a:r>
          </a:p>
          <a:p>
            <a:pPr marL="285750" indent="-285750">
              <a:spcBef>
                <a:spcPct val="0"/>
              </a:spcBef>
              <a:buClrTx/>
              <a:buFont typeface="Wingdings" panose="05000000000000000000" pitchFamily="2" charset="2"/>
              <a:buChar char="Ø"/>
            </a:pPr>
            <a:r>
              <a:rPr lang="en-US" altLang="en-US" sz="1800" b="0" dirty="0" smtClean="0">
                <a:solidFill>
                  <a:srgbClr val="000066"/>
                </a:solidFill>
                <a:cs typeface="Arial" panose="020B0604020202020204" pitchFamily="34" charset="0"/>
              </a:rPr>
              <a:t>Silicon vertex detector around the beam pipe;</a:t>
            </a:r>
          </a:p>
          <a:p>
            <a:pPr marL="285750" indent="-285750" eaLnBrk="1" hangingPunct="1">
              <a:spcBef>
                <a:spcPct val="0"/>
              </a:spcBef>
              <a:buClrTx/>
              <a:buFont typeface="Wingdings" panose="05000000000000000000" pitchFamily="2" charset="2"/>
              <a:buChar char="Ø"/>
            </a:pPr>
            <a:r>
              <a:rPr lang="en-GB" altLang="en-US" sz="1800" b="0" dirty="0" smtClean="0">
                <a:solidFill>
                  <a:srgbClr val="000066"/>
                </a:solidFill>
                <a:cs typeface="Arial" panose="020B0604020202020204" pitchFamily="34" charset="0"/>
              </a:rPr>
              <a:t>Several </a:t>
            </a:r>
            <a:r>
              <a:rPr lang="en-GB" altLang="en-US" sz="1800" b="0" dirty="0">
                <a:solidFill>
                  <a:srgbClr val="000066"/>
                </a:solidFill>
                <a:cs typeface="Arial" panose="020B0604020202020204" pitchFamily="34" charset="0"/>
              </a:rPr>
              <a:t>layers of double ­sided silicon </a:t>
            </a:r>
            <a:r>
              <a:rPr lang="en-GB" altLang="en-US" sz="1800" b="0" dirty="0" smtClean="0">
                <a:solidFill>
                  <a:srgbClr val="000066"/>
                </a:solidFill>
                <a:cs typeface="Arial" panose="020B0604020202020204" pitchFamily="34" charset="0"/>
              </a:rPr>
              <a:t>strips or MAPS;</a:t>
            </a:r>
          </a:p>
          <a:p>
            <a:pPr marL="285750" indent="-285750" eaLnBrk="1" hangingPunct="1">
              <a:spcBef>
                <a:spcPct val="0"/>
              </a:spcBef>
              <a:buClrTx/>
              <a:buFont typeface="Wingdings" panose="05000000000000000000" pitchFamily="2" charset="2"/>
              <a:buChar char="Ø"/>
            </a:pPr>
            <a:r>
              <a:rPr lang="en-GB" altLang="en-US" sz="1800" b="0" dirty="0" smtClean="0">
                <a:solidFill>
                  <a:srgbClr val="000066"/>
                </a:solidFill>
                <a:cs typeface="Arial" panose="020B0604020202020204" pitchFamily="34" charset="0"/>
              </a:rPr>
              <a:t>Optimized number of layers w.r.t. material budget;</a:t>
            </a:r>
          </a:p>
          <a:p>
            <a:pPr marL="285750" indent="-285750" eaLnBrk="1" hangingPunct="1">
              <a:spcBef>
                <a:spcPct val="0"/>
              </a:spcBef>
              <a:buClrTx/>
              <a:buFont typeface="Wingdings" panose="05000000000000000000" pitchFamily="2" charset="2"/>
              <a:buChar char="Ø"/>
            </a:pPr>
            <a:r>
              <a:rPr lang="en-GB" altLang="en-US" sz="1800" dirty="0" smtClean="0">
                <a:solidFill>
                  <a:srgbClr val="000066"/>
                </a:solidFill>
                <a:cs typeface="Arial" panose="020B0604020202020204" pitchFamily="34" charset="0"/>
              </a:rPr>
              <a:t>Goal: few tens of </a:t>
            </a:r>
            <a:r>
              <a:rPr lang="en-GB" altLang="en-US" sz="1800" dirty="0">
                <a:solidFill>
                  <a:srgbClr val="000066"/>
                </a:solidFill>
                <a:cs typeface="Arial" panose="020B0604020202020204" pitchFamily="34" charset="0"/>
              </a:rPr>
              <a:t>µm </a:t>
            </a:r>
            <a:r>
              <a:rPr lang="en-GB" altLang="en-US" sz="1800" dirty="0" smtClean="0">
                <a:solidFill>
                  <a:srgbClr val="000066"/>
                </a:solidFill>
                <a:cs typeface="Arial" panose="020B0604020202020204" pitchFamily="34" charset="0"/>
              </a:rPr>
              <a:t>resolution for the  </a:t>
            </a:r>
            <a:r>
              <a:rPr lang="en-GB" altLang="en-US" sz="1800" dirty="0">
                <a:solidFill>
                  <a:srgbClr val="000066"/>
                </a:solidFill>
                <a:cs typeface="Arial" panose="020B0604020202020204" pitchFamily="34" charset="0"/>
              </a:rPr>
              <a:t>vertex </a:t>
            </a:r>
            <a:r>
              <a:rPr lang="en-GB" altLang="en-US" sz="1800" dirty="0" smtClean="0">
                <a:solidFill>
                  <a:srgbClr val="000066"/>
                </a:solidFill>
                <a:cs typeface="Arial" panose="020B0604020202020204" pitchFamily="34" charset="0"/>
              </a:rPr>
              <a:t>reconstruction </a:t>
            </a:r>
            <a:r>
              <a:rPr lang="en-GB" altLang="en-US" sz="1800" dirty="0" smtClean="0">
                <a:solidFill>
                  <a:srgbClr val="000066"/>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altLang="en-US" sz="1800" dirty="0" smtClean="0">
                <a:solidFill>
                  <a:srgbClr val="000066"/>
                </a:solidFill>
                <a:ea typeface="Arial Unicode MS" panose="020B0604020202020204" pitchFamily="34" charset="-128"/>
                <a:cs typeface="Times New Roman" panose="02020603050405020304" pitchFamily="18" charset="0"/>
              </a:rPr>
              <a:t>detection of particles with open charm and rejection of (</a:t>
            </a:r>
            <a:r>
              <a:rPr lang="el-GR" altLang="en-US" sz="1800" dirty="0" smtClean="0">
                <a:solidFill>
                  <a:srgbClr val="000066"/>
                </a:solidFill>
                <a:ea typeface="Arial Unicode MS" panose="020B0604020202020204" pitchFamily="34" charset="-128"/>
                <a:cs typeface="Times New Roman" panose="02020603050405020304" pitchFamily="18" charset="0"/>
              </a:rPr>
              <a:t>π</a:t>
            </a:r>
            <a:r>
              <a:rPr lang="en-US" altLang="en-US" sz="1800" dirty="0" smtClean="0">
                <a:solidFill>
                  <a:srgbClr val="000066"/>
                </a:solidFill>
                <a:ea typeface="Arial Unicode MS" panose="020B0604020202020204" pitchFamily="34" charset="-128"/>
                <a:cs typeface="Times New Roman" panose="02020603050405020304" pitchFamily="18" charset="0"/>
              </a:rPr>
              <a:t>) </a:t>
            </a:r>
            <a:r>
              <a:rPr lang="en-GB" altLang="en-US" sz="1800" dirty="0" smtClean="0">
                <a:solidFill>
                  <a:srgbClr val="000066"/>
                </a:solidFill>
                <a:ea typeface="Arial Unicode MS" panose="020B0604020202020204" pitchFamily="34" charset="-128"/>
                <a:cs typeface="Times New Roman" panose="02020603050405020304" pitchFamily="18" charset="0"/>
              </a:rPr>
              <a:t>decay muons. </a:t>
            </a:r>
            <a:endParaRPr lang="en-GB" altLang="en-US" sz="1800" b="0" dirty="0" smtClean="0">
              <a:solidFill>
                <a:srgbClr val="000066"/>
              </a:solidFill>
              <a:cs typeface="Times New Roman" panose="02020603050405020304" pitchFamily="18" charset="0"/>
            </a:endParaRPr>
          </a:p>
        </p:txBody>
      </p:sp>
      <p:sp>
        <p:nvSpPr>
          <p:cNvPr id="30724" name="Text Box 5"/>
          <p:cNvSpPr txBox="1">
            <a:spLocks noChangeArrowheads="1"/>
          </p:cNvSpPr>
          <p:nvPr/>
        </p:nvSpPr>
        <p:spPr bwMode="auto">
          <a:xfrm>
            <a:off x="1979774" y="82122"/>
            <a:ext cx="4968552" cy="624531"/>
          </a:xfrm>
          <a:prstGeom prst="rect">
            <a:avLst/>
          </a:prstGeom>
          <a:solidFill>
            <a:srgbClr val="FFC000"/>
          </a:solidFill>
          <a:ln>
            <a:noFill/>
          </a:ln>
          <a:extLst/>
        </p:spPr>
        <p:txBody>
          <a:bodyPr wrap="square" lIns="90000" tIns="46800" rIns="90000" bIns="46800">
            <a:spAutoFit/>
          </a:bodyPr>
          <a:lstStyle>
            <a:lvl1pPr eaLnBrk="0" hangingPunct="0">
              <a:spcBef>
                <a:spcPts val="8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anose="02020603050405020304" pitchFamily="18" charset="0"/>
                <a:ea typeface="Droid Sans Fallback" charset="0"/>
                <a:cs typeface="Droid Sans Fallback" charset="0"/>
              </a:defRPr>
            </a:lvl1pPr>
            <a:lvl2pPr eaLnBrk="0" hangingPunct="0">
              <a:spcBef>
                <a:spcPts val="7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Times New Roman" panose="02020603050405020304" pitchFamily="18" charset="0"/>
                <a:ea typeface="Droid Sans Fallback" charset="0"/>
                <a:cs typeface="Droid Sans Fallback" charset="0"/>
              </a:defRPr>
            </a:lvl2pPr>
            <a:lvl3pPr eaLnBrk="0" hangingPunct="0">
              <a:spcBef>
                <a:spcPts val="6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Droid Sans Fallback" charset="0"/>
                <a:cs typeface="Droid Sans Fallback" charset="0"/>
              </a:defRPr>
            </a:lvl3pPr>
            <a:lvl4pPr eaLnBrk="0" hangingPunct="0">
              <a:spcBef>
                <a:spcPts val="5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4pPr>
            <a:lvl5pPr eaLnBrk="0" hangingPunct="0">
              <a:spcBef>
                <a:spcPts val="5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9pPr>
          </a:lstStyle>
          <a:p>
            <a:pPr eaLnBrk="1" hangingPunct="1">
              <a:spcBef>
                <a:spcPct val="0"/>
              </a:spcBef>
              <a:buClrTx/>
              <a:buFontTx/>
              <a:buNone/>
            </a:pPr>
            <a:r>
              <a:rPr lang="en-US" altLang="en-US" sz="2800" b="0" smtClean="0">
                <a:solidFill>
                  <a:srgbClr val="7030A0"/>
                </a:solidFill>
              </a:rPr>
              <a:t>Vertex detector / Inner tracker</a:t>
            </a:r>
            <a:endParaRPr lang="en-US" altLang="en-US" sz="2800" b="0">
              <a:solidFill>
                <a:srgbClr val="7030A0"/>
              </a:solidFill>
            </a:endParaRPr>
          </a:p>
        </p:txBody>
      </p:sp>
      <p:pic>
        <p:nvPicPr>
          <p:cNvPr id="30726" name="Рисунок 9" descr="SPD_MVD-1jp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967" y="758732"/>
            <a:ext cx="2411760" cy="2302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1725" y="73025"/>
            <a:ext cx="162877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72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 y="44450"/>
            <a:ext cx="1441450"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 name="Picture 2"/>
          <p:cNvPicPr>
            <a:picLocks noChangeAspect="1"/>
          </p:cNvPicPr>
          <p:nvPr/>
        </p:nvPicPr>
        <p:blipFill>
          <a:blip r:embed="rId6"/>
          <a:stretch>
            <a:fillRect/>
          </a:stretch>
        </p:blipFill>
        <p:spPr>
          <a:xfrm>
            <a:off x="467545" y="4384850"/>
            <a:ext cx="2939850" cy="2222000"/>
          </a:xfrm>
          <a:prstGeom prst="rect">
            <a:avLst/>
          </a:prstGeom>
        </p:spPr>
      </p:pic>
      <p:pic>
        <p:nvPicPr>
          <p:cNvPr id="2" name="Picture 1"/>
          <p:cNvPicPr>
            <a:picLocks noChangeAspect="1"/>
          </p:cNvPicPr>
          <p:nvPr/>
        </p:nvPicPr>
        <p:blipFill>
          <a:blip r:embed="rId7"/>
          <a:stretch>
            <a:fillRect/>
          </a:stretch>
        </p:blipFill>
        <p:spPr>
          <a:xfrm>
            <a:off x="161764" y="2960150"/>
            <a:ext cx="2262165" cy="1578285"/>
          </a:xfrm>
          <a:prstGeom prst="rect">
            <a:avLst/>
          </a:prstGeom>
        </p:spPr>
      </p:pic>
      <p:pic>
        <p:nvPicPr>
          <p:cNvPr id="4" name="Picture 3"/>
          <p:cNvPicPr>
            <a:picLocks noChangeAspect="1"/>
          </p:cNvPicPr>
          <p:nvPr/>
        </p:nvPicPr>
        <p:blipFill>
          <a:blip r:embed="rId8"/>
          <a:stretch>
            <a:fillRect/>
          </a:stretch>
        </p:blipFill>
        <p:spPr>
          <a:xfrm>
            <a:off x="5368562" y="3072111"/>
            <a:ext cx="2897550" cy="3597000"/>
          </a:xfrm>
          <a:prstGeom prst="rect">
            <a:avLst/>
          </a:prstGeom>
        </p:spPr>
      </p:pic>
      <p:sp>
        <p:nvSpPr>
          <p:cNvPr id="5" name="TextBox 4"/>
          <p:cNvSpPr txBox="1"/>
          <p:nvPr/>
        </p:nvSpPr>
        <p:spPr>
          <a:xfrm>
            <a:off x="3407395" y="4005064"/>
            <a:ext cx="1878766" cy="1303690"/>
          </a:xfrm>
          <a:prstGeom prst="rect">
            <a:avLst/>
          </a:prstGeom>
          <a:noFill/>
          <a:ln w="19050">
            <a:solidFill>
              <a:srgbClr val="7030A0"/>
            </a:solidFill>
          </a:ln>
        </p:spPr>
        <p:txBody>
          <a:bodyPr wrap="square" rtlCol="0">
            <a:spAutoFit/>
          </a:bodyPr>
          <a:lstStyle/>
          <a:p>
            <a:r>
              <a:rPr lang="en-US" sz="1600" smtClean="0"/>
              <a:t>From A. </a:t>
            </a:r>
            <a:r>
              <a:rPr lang="en-US" sz="1600" err="1" smtClean="0"/>
              <a:t>Zinchenko</a:t>
            </a:r>
            <a:r>
              <a:rPr lang="en-US" sz="1600" smtClean="0"/>
              <a:t>, MPD ITS with MAPS </a:t>
            </a:r>
            <a:r>
              <a:rPr lang="en-US" sz="160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1600" smtClean="0"/>
              <a:t>open charm registration</a:t>
            </a:r>
            <a:endParaRPr lang="en-US" sz="1600"/>
          </a:p>
        </p:txBody>
      </p:sp>
      <p:cxnSp>
        <p:nvCxnSpPr>
          <p:cNvPr id="7" name="Straight Arrow Connector 6"/>
          <p:cNvCxnSpPr>
            <a:stCxn id="5" idx="3"/>
          </p:cNvCxnSpPr>
          <p:nvPr/>
        </p:nvCxnSpPr>
        <p:spPr bwMode="auto">
          <a:xfrm>
            <a:off x="5286161" y="4656909"/>
            <a:ext cx="559420" cy="151420"/>
          </a:xfrm>
          <a:prstGeom prst="straightConnector1">
            <a:avLst/>
          </a:prstGeom>
          <a:solidFill>
            <a:srgbClr val="00B8FF"/>
          </a:solidFill>
          <a:ln w="31750" cap="flat" cmpd="sng" algn="ctr">
            <a:solidFill>
              <a:srgbClr val="7030A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Rectangle 7"/>
          <p:cNvSpPr/>
          <p:nvPr/>
        </p:nvSpPr>
        <p:spPr bwMode="auto">
          <a:xfrm>
            <a:off x="8012579" y="4653136"/>
            <a:ext cx="353457" cy="21544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ctr" defTabSz="457200" rtl="0" eaLnBrk="0" fontAlgn="base" latinLnBrk="0" hangingPunct="0">
              <a:lnSpc>
                <a:spcPct val="100000"/>
              </a:lnSpc>
              <a:spcBef>
                <a:spcPct val="0"/>
              </a:spcBef>
              <a:spcAft>
                <a:spcPct val="0"/>
              </a:spcAft>
              <a:buClr>
                <a:srgbClr val="000000"/>
              </a:buClr>
              <a:buSzPct val="100000"/>
              <a:buFont typeface="Times New Roman" pitchFamily="18" charset="0"/>
              <a:buNone/>
              <a:tabLst/>
            </a:pPr>
            <a:r>
              <a:rPr kumimoji="0" lang="en-US" sz="800" b="1" i="0" u="none" strike="noStrike" cap="none" normalizeH="0" smtClean="0">
                <a:ln>
                  <a:noFill/>
                </a:ln>
                <a:solidFill>
                  <a:schemeClr val="tx1"/>
                </a:solidFill>
                <a:effectLst/>
                <a:latin typeface="Times New Roman" pitchFamily="18" charset="0"/>
              </a:rPr>
              <a:t>mm</a:t>
            </a:r>
          </a:p>
        </p:txBody>
      </p:sp>
    </p:spTree>
    <p:extLst>
      <p:ext uri="{BB962C8B-B14F-4D97-AF65-F5344CB8AC3E}">
        <p14:creationId xmlns:p14="http://schemas.microsoft.com/office/powerpoint/2010/main" val="25372918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2"/>
          <p:cNvPicPr>
            <a:picLocks noChangeAspect="1" noChangeArrowheads="1"/>
          </p:cNvPicPr>
          <p:nvPr/>
        </p:nvPicPr>
        <p:blipFill>
          <a:blip r:embed="rId3">
            <a:extLst>
              <a:ext uri="{28A0092B-C50C-407E-A947-70E740481C1C}">
                <a14:useLocalDpi xmlns:a14="http://schemas.microsoft.com/office/drawing/2010/main" val="0"/>
              </a:ext>
            </a:extLst>
          </a:blip>
          <a:srcRect l="19841" t="25830" r="10864" b="25198"/>
          <a:stretch>
            <a:fillRect/>
          </a:stretch>
        </p:blipFill>
        <p:spPr bwMode="auto">
          <a:xfrm>
            <a:off x="183237" y="1124744"/>
            <a:ext cx="3941088" cy="2088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1748" name="Picture 3"/>
          <p:cNvPicPr>
            <a:picLocks noChangeAspect="1" noChangeArrowheads="1"/>
          </p:cNvPicPr>
          <p:nvPr/>
        </p:nvPicPr>
        <p:blipFill>
          <a:blip r:embed="rId4">
            <a:extLst>
              <a:ext uri="{28A0092B-C50C-407E-A947-70E740481C1C}">
                <a14:useLocalDpi xmlns:a14="http://schemas.microsoft.com/office/drawing/2010/main" val="0"/>
              </a:ext>
            </a:extLst>
          </a:blip>
          <a:srcRect l="3841" t="3984" r="3841" b="3984"/>
          <a:stretch>
            <a:fillRect/>
          </a:stretch>
        </p:blipFill>
        <p:spPr bwMode="auto">
          <a:xfrm>
            <a:off x="80768" y="3489425"/>
            <a:ext cx="3656012" cy="263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1750" name="Rectangle 5"/>
          <p:cNvSpPr>
            <a:spLocks noChangeArrowheads="1"/>
          </p:cNvSpPr>
          <p:nvPr/>
        </p:nvSpPr>
        <p:spPr bwMode="auto">
          <a:xfrm>
            <a:off x="4124325" y="1348172"/>
            <a:ext cx="4946375" cy="187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nchor="ctr">
            <a:spAutoFit/>
          </a:bodyPr>
          <a:lstStyle>
            <a:lvl1pPr eaLnBrk="0" hangingPunct="0">
              <a:spcBef>
                <a:spcPts val="8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anose="02020603050405020304" pitchFamily="18" charset="0"/>
                <a:ea typeface="Droid Sans Fallback" charset="0"/>
                <a:cs typeface="Droid Sans Fallback" charset="0"/>
              </a:defRPr>
            </a:lvl1pPr>
            <a:lvl2pPr eaLnBrk="0" hangingPunct="0">
              <a:spcBef>
                <a:spcPts val="7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Times New Roman" panose="02020603050405020304" pitchFamily="18" charset="0"/>
                <a:ea typeface="Droid Sans Fallback" charset="0"/>
                <a:cs typeface="Droid Sans Fallback" charset="0"/>
              </a:defRPr>
            </a:lvl2pPr>
            <a:lvl3pPr eaLnBrk="0" hangingPunct="0">
              <a:spcBef>
                <a:spcPts val="6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Droid Sans Fallback" charset="0"/>
                <a:cs typeface="Droid Sans Fallback" charset="0"/>
              </a:defRPr>
            </a:lvl3pPr>
            <a:lvl4pPr eaLnBrk="0" hangingPunct="0">
              <a:spcBef>
                <a:spcPts val="5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4pPr>
            <a:lvl5pPr eaLnBrk="0" hangingPunct="0">
              <a:spcBef>
                <a:spcPts val="5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9pPr>
          </a:lstStyle>
          <a:p>
            <a:pPr marL="285750" indent="-285750" algn="just">
              <a:spcBef>
                <a:spcPct val="0"/>
              </a:spcBef>
              <a:buClrTx/>
              <a:buFont typeface="Wingdings" panose="05000000000000000000" pitchFamily="2" charset="2"/>
              <a:buChar char="Ø"/>
            </a:pPr>
            <a:r>
              <a:rPr lang="en-US" altLang="en-US" sz="1600" b="0" dirty="0" smtClean="0">
                <a:solidFill>
                  <a:srgbClr val="000066"/>
                </a:solidFill>
                <a:cs typeface="Times New Roman" panose="02020603050405020304" pitchFamily="18" charset="0"/>
              </a:rPr>
              <a:t>Minimum material on the particle tracks (X</a:t>
            </a:r>
            <a:r>
              <a:rPr lang="en-US" altLang="en-US" sz="1600" b="0" baseline="-30000" dirty="0" smtClean="0">
                <a:solidFill>
                  <a:srgbClr val="000066"/>
                </a:solidFill>
                <a:cs typeface="Times New Roman" panose="02020603050405020304" pitchFamily="18" charset="0"/>
              </a:rPr>
              <a:t>0</a:t>
            </a:r>
            <a:r>
              <a:rPr lang="en-US" altLang="en-US" sz="1600" b="0" dirty="0" smtClean="0">
                <a:solidFill>
                  <a:srgbClr val="000066"/>
                </a:solidFill>
                <a:cs typeface="Times New Roman" panose="02020603050405020304" pitchFamily="18" charset="0"/>
              </a:rPr>
              <a:t> ~ 0.1);</a:t>
            </a:r>
          </a:p>
          <a:p>
            <a:pPr marL="285750" indent="-285750" algn="just">
              <a:spcBef>
                <a:spcPct val="0"/>
              </a:spcBef>
              <a:buClrTx/>
              <a:buFont typeface="Wingdings" panose="05000000000000000000" pitchFamily="2" charset="2"/>
              <a:buChar char="Ø"/>
            </a:pPr>
            <a:r>
              <a:rPr lang="en-US" altLang="en-US" sz="1600" dirty="0" smtClean="0">
                <a:solidFill>
                  <a:srgbClr val="000066"/>
                </a:solidFill>
                <a:cs typeface="Times New Roman" panose="02020603050405020304" pitchFamily="18" charset="0"/>
              </a:rPr>
              <a:t>T</a:t>
            </a:r>
            <a:r>
              <a:rPr lang="en-US" altLang="en-US" sz="1600" b="0" dirty="0" smtClean="0">
                <a:solidFill>
                  <a:srgbClr val="000066"/>
                </a:solidFill>
                <a:cs typeface="Times New Roman" panose="02020603050405020304" pitchFamily="18" charset="0"/>
              </a:rPr>
              <a:t>ime (~ 200-300 ns) and spatial resolution (~100 </a:t>
            </a:r>
            <a:r>
              <a:rPr lang="en-US" altLang="en-US" sz="1600" b="0" dirty="0" err="1" smtClean="0">
                <a:solidFill>
                  <a:srgbClr val="000066"/>
                </a:solidFill>
                <a:cs typeface="Times New Roman" panose="02020603050405020304" pitchFamily="18" charset="0"/>
              </a:rPr>
              <a:t>μm</a:t>
            </a:r>
            <a:r>
              <a:rPr lang="en-US" altLang="en-US" sz="1600" b="0" dirty="0" smtClean="0">
                <a:solidFill>
                  <a:srgbClr val="000066"/>
                </a:solidFill>
                <a:cs typeface="Times New Roman" panose="02020603050405020304" pitchFamily="18" charset="0"/>
              </a:rPr>
              <a:t>);</a:t>
            </a:r>
          </a:p>
          <a:p>
            <a:pPr marL="285750" indent="-285750" algn="just">
              <a:spcBef>
                <a:spcPct val="0"/>
              </a:spcBef>
              <a:buClr>
                <a:srgbClr val="000066"/>
              </a:buClr>
              <a:buFont typeface="Wingdings" panose="05000000000000000000" pitchFamily="2" charset="2"/>
              <a:buChar char="Ø"/>
            </a:pPr>
            <a:r>
              <a:rPr lang="en-US" altLang="en-US" sz="1600" dirty="0" smtClean="0">
                <a:solidFill>
                  <a:srgbClr val="000066"/>
                </a:solidFill>
                <a:cs typeface="Times New Roman" panose="02020603050405020304" pitchFamily="18" charset="0"/>
              </a:rPr>
              <a:t>E</a:t>
            </a:r>
            <a:r>
              <a:rPr lang="en-US" altLang="en-US" sz="1600" b="0" dirty="0" smtClean="0">
                <a:solidFill>
                  <a:srgbClr val="000066"/>
                </a:solidFill>
                <a:cs typeface="Times New Roman" panose="02020603050405020304" pitchFamily="18" charset="0"/>
              </a:rPr>
              <a:t>xpected particle rates  (DAQ rates) ~ </a:t>
            </a:r>
            <a:r>
              <a:rPr lang="en-US" altLang="en-US" sz="1600" dirty="0" smtClean="0">
                <a:solidFill>
                  <a:srgbClr val="000066"/>
                </a:solidFill>
                <a:cs typeface="Times New Roman" panose="02020603050405020304" pitchFamily="18" charset="0"/>
              </a:rPr>
              <a:t>MH</a:t>
            </a:r>
            <a:r>
              <a:rPr lang="en-US" altLang="en-US" sz="1600" b="0" dirty="0" smtClean="0">
                <a:solidFill>
                  <a:srgbClr val="000066"/>
                </a:solidFill>
                <a:cs typeface="Times New Roman" panose="02020603050405020304" pitchFamily="18" charset="0"/>
              </a:rPr>
              <a:t>z;</a:t>
            </a:r>
          </a:p>
          <a:p>
            <a:pPr marL="285750" indent="-285750" algn="just">
              <a:spcBef>
                <a:spcPct val="0"/>
              </a:spcBef>
              <a:buClr>
                <a:srgbClr val="000066"/>
              </a:buClr>
              <a:buFont typeface="Wingdings" panose="05000000000000000000" pitchFamily="2" charset="2"/>
              <a:buChar char="Ø"/>
            </a:pPr>
            <a:r>
              <a:rPr lang="en-US" altLang="en-US" sz="1600" dirty="0" smtClean="0">
                <a:solidFill>
                  <a:srgbClr val="000066"/>
                </a:solidFill>
                <a:cs typeface="Times New Roman" panose="02020603050405020304" pitchFamily="18" charset="0"/>
              </a:rPr>
              <a:t>Technology </a:t>
            </a:r>
            <a:r>
              <a:rPr lang="en-US" altLang="en-US" sz="1600" b="0" dirty="0" smtClean="0">
                <a:solidFill>
                  <a:srgbClr val="000066"/>
                </a:solidFill>
                <a:cs typeface="Times New Roman" panose="02020603050405020304" pitchFamily="18" charset="0"/>
              </a:rPr>
              <a:t>developed also </a:t>
            </a:r>
            <a:r>
              <a:rPr lang="en-US" altLang="en-US" sz="1600" dirty="0" smtClean="0">
                <a:solidFill>
                  <a:srgbClr val="000066"/>
                </a:solidFill>
                <a:cs typeface="Times New Roman" panose="02020603050405020304" pitchFamily="18" charset="0"/>
              </a:rPr>
              <a:t>in JINR, </a:t>
            </a:r>
            <a:r>
              <a:rPr lang="en-US" altLang="en-US" sz="1600" b="0" dirty="0" smtClean="0">
                <a:solidFill>
                  <a:srgbClr val="000066"/>
                </a:solidFill>
                <a:cs typeface="Times New Roman" panose="02020603050405020304" pitchFamily="18" charset="0"/>
              </a:rPr>
              <a:t>production workshops available </a:t>
            </a:r>
          </a:p>
          <a:p>
            <a:pPr algn="just">
              <a:spcBef>
                <a:spcPct val="0"/>
              </a:spcBef>
              <a:buClrTx/>
              <a:buFontTx/>
              <a:buNone/>
            </a:pPr>
            <a:r>
              <a:rPr lang="en-US" altLang="en-US" sz="1400" b="0" dirty="0" smtClean="0">
                <a:solidFill>
                  <a:srgbClr val="000066"/>
                </a:solidFill>
                <a:cs typeface="Times New Roman" panose="02020603050405020304" pitchFamily="18" charset="0"/>
              </a:rPr>
              <a:t> </a:t>
            </a:r>
            <a:endParaRPr lang="en-US" altLang="en-US" sz="1400" b="0" dirty="0">
              <a:solidFill>
                <a:srgbClr val="000066"/>
              </a:solidFill>
              <a:cs typeface="Times New Roman" panose="02020603050405020304" pitchFamily="18" charset="0"/>
            </a:endParaRPr>
          </a:p>
        </p:txBody>
      </p:sp>
      <p:sp>
        <p:nvSpPr>
          <p:cNvPr id="31751" name="Text Box 8"/>
          <p:cNvSpPr txBox="1">
            <a:spLocks noChangeArrowheads="1"/>
          </p:cNvSpPr>
          <p:nvPr/>
        </p:nvSpPr>
        <p:spPr bwMode="auto">
          <a:xfrm>
            <a:off x="2555776" y="208795"/>
            <a:ext cx="4319885" cy="576184"/>
          </a:xfrm>
          <a:prstGeom prst="rect">
            <a:avLst/>
          </a:prstGeom>
          <a:solidFill>
            <a:srgbClr val="FFC000"/>
          </a:solidFill>
          <a:ln>
            <a:noFill/>
          </a:ln>
          <a:extLst/>
        </p:spPr>
        <p:txBody>
          <a:bodyPr wrap="square" lIns="90000" tIns="46800" rIns="90000" bIns="46800">
            <a:spAutoFit/>
          </a:bodyPr>
          <a:lstStyle>
            <a:lvl1pPr eaLnBrk="0" hangingPunct="0">
              <a:spcBef>
                <a:spcPts val="8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anose="02020603050405020304" pitchFamily="18" charset="0"/>
                <a:ea typeface="Droid Sans Fallback" charset="0"/>
                <a:cs typeface="Droid Sans Fallback" charset="0"/>
              </a:defRPr>
            </a:lvl1pPr>
            <a:lvl2pPr eaLnBrk="0" hangingPunct="0">
              <a:spcBef>
                <a:spcPts val="7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Times New Roman" panose="02020603050405020304" pitchFamily="18" charset="0"/>
                <a:ea typeface="Droid Sans Fallback" charset="0"/>
                <a:cs typeface="Droid Sans Fallback" charset="0"/>
              </a:defRPr>
            </a:lvl2pPr>
            <a:lvl3pPr eaLnBrk="0" hangingPunct="0">
              <a:spcBef>
                <a:spcPts val="6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Droid Sans Fallback" charset="0"/>
                <a:cs typeface="Droid Sans Fallback" charset="0"/>
              </a:defRPr>
            </a:lvl3pPr>
            <a:lvl4pPr eaLnBrk="0" hangingPunct="0">
              <a:spcBef>
                <a:spcPts val="5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4pPr>
            <a:lvl5pPr eaLnBrk="0" hangingPunct="0">
              <a:spcBef>
                <a:spcPts val="5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9pPr>
          </a:lstStyle>
          <a:p>
            <a:pPr eaLnBrk="1" hangingPunct="1">
              <a:spcBef>
                <a:spcPct val="0"/>
              </a:spcBef>
              <a:buClrTx/>
              <a:buFontTx/>
              <a:buNone/>
            </a:pPr>
            <a:r>
              <a:rPr lang="en-US" altLang="en-US" sz="2800" b="0" dirty="0" smtClean="0">
                <a:solidFill>
                  <a:srgbClr val="002060"/>
                </a:solidFill>
              </a:rPr>
              <a:t>Central tracker: straw tubes</a:t>
            </a:r>
            <a:endParaRPr lang="en-US" altLang="en-US" sz="2800" b="0" dirty="0">
              <a:solidFill>
                <a:srgbClr val="002060"/>
              </a:solidFill>
            </a:endParaRPr>
          </a:p>
        </p:txBody>
      </p:sp>
      <p:pic>
        <p:nvPicPr>
          <p:cNvPr id="3175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1725" y="73025"/>
            <a:ext cx="162877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175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 y="44450"/>
            <a:ext cx="1441450"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 name="Picture 1"/>
          <p:cNvPicPr>
            <a:picLocks noChangeAspect="1"/>
          </p:cNvPicPr>
          <p:nvPr/>
        </p:nvPicPr>
        <p:blipFill rotWithShape="1">
          <a:blip r:embed="rId7"/>
          <a:srcRect l="-566" t="23908" r="566" b="4369"/>
          <a:stretch/>
        </p:blipFill>
        <p:spPr>
          <a:xfrm>
            <a:off x="3894652" y="3625197"/>
            <a:ext cx="5169406" cy="2612116"/>
          </a:xfrm>
          <a:prstGeom prst="rect">
            <a:avLst/>
          </a:prstGeom>
        </p:spPr>
      </p:pic>
    </p:spTree>
    <p:extLst>
      <p:ext uri="{BB962C8B-B14F-4D97-AF65-F5344CB8AC3E}">
        <p14:creationId xmlns:p14="http://schemas.microsoft.com/office/powerpoint/2010/main" val="2878724211"/>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2"/>
          <p:cNvPicPr>
            <a:picLocks noChangeAspect="1" noChangeArrowheads="1"/>
          </p:cNvPicPr>
          <p:nvPr/>
        </p:nvPicPr>
        <p:blipFill>
          <a:blip r:embed="rId3">
            <a:extLst>
              <a:ext uri="{28A0092B-C50C-407E-A947-70E740481C1C}">
                <a14:useLocalDpi xmlns:a14="http://schemas.microsoft.com/office/drawing/2010/main" val="0"/>
              </a:ext>
            </a:extLst>
          </a:blip>
          <a:srcRect l="18425" t="18265" r="24094" b="21419"/>
          <a:stretch>
            <a:fillRect/>
          </a:stretch>
        </p:blipFill>
        <p:spPr bwMode="auto">
          <a:xfrm>
            <a:off x="107950" y="981075"/>
            <a:ext cx="4116388"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277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4243388"/>
            <a:ext cx="3887787"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277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100" y="5086350"/>
            <a:ext cx="201136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277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563" y="4941888"/>
            <a:ext cx="208915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2775" name="Text Box 6"/>
          <p:cNvSpPr txBox="1">
            <a:spLocks noChangeArrowheads="1"/>
          </p:cNvSpPr>
          <p:nvPr/>
        </p:nvSpPr>
        <p:spPr bwMode="auto">
          <a:xfrm>
            <a:off x="4334073" y="1079166"/>
            <a:ext cx="4859337" cy="2820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marL="342900" indent="-341313" eaLnBrk="0" hangingPunct="0">
              <a:spcBef>
                <a:spcPts val="8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3200">
                <a:solidFill>
                  <a:srgbClr val="FFFFFF"/>
                </a:solidFill>
                <a:latin typeface="Times New Roman" panose="02020603050405020304" pitchFamily="18" charset="0"/>
                <a:ea typeface="Droid Sans Fallback" charset="0"/>
                <a:cs typeface="Droid Sans Fallback" charset="0"/>
              </a:defRPr>
            </a:lvl1pPr>
            <a:lvl2pPr eaLnBrk="0" hangingPunct="0">
              <a:spcBef>
                <a:spcPts val="7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800">
                <a:solidFill>
                  <a:srgbClr val="FFFFFF"/>
                </a:solidFill>
                <a:latin typeface="Times New Roman" panose="02020603050405020304" pitchFamily="18" charset="0"/>
                <a:ea typeface="Droid Sans Fallback" charset="0"/>
                <a:cs typeface="Droid Sans Fallback" charset="0"/>
              </a:defRPr>
            </a:lvl2pPr>
            <a:lvl3pPr eaLnBrk="0" hangingPunct="0">
              <a:spcBef>
                <a:spcPts val="6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FF"/>
                </a:solidFill>
                <a:latin typeface="Times New Roman" panose="02020603050405020304" pitchFamily="18" charset="0"/>
                <a:ea typeface="Droid Sans Fallback" charset="0"/>
                <a:cs typeface="Droid Sans Fallback" charset="0"/>
              </a:defRPr>
            </a:lvl3pPr>
            <a:lvl4pPr eaLnBrk="0" hangingPunct="0">
              <a:spcBef>
                <a:spcPts val="5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FFFFFF"/>
                </a:solidFill>
                <a:latin typeface="Times New Roman" panose="02020603050405020304" pitchFamily="18" charset="0"/>
                <a:ea typeface="Droid Sans Fallback" charset="0"/>
                <a:cs typeface="Droid Sans Fallback" charset="0"/>
              </a:defRPr>
            </a:lvl4pPr>
            <a:lvl5pPr eaLnBrk="0" hangingPunct="0">
              <a:spcBef>
                <a:spcPts val="5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FFFFFF"/>
                </a:solidFill>
                <a:latin typeface="Times New Roman" panose="02020603050405020304" pitchFamily="18" charset="0"/>
                <a:ea typeface="Droid Sans Fallback" charset="0"/>
                <a:cs typeface="Droid Sans Fallback"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FFFFFF"/>
                </a:solidFill>
                <a:latin typeface="Times New Roman" panose="02020603050405020304" pitchFamily="18" charset="0"/>
                <a:ea typeface="Droid Sans Fallback" charset="0"/>
                <a:cs typeface="Droid Sans Fallback"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FFFFFF"/>
                </a:solidFill>
                <a:latin typeface="Times New Roman" panose="02020603050405020304" pitchFamily="18" charset="0"/>
                <a:ea typeface="Droid Sans Fallback" charset="0"/>
                <a:cs typeface="Droid Sans Fallback"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FFFFFF"/>
                </a:solidFill>
                <a:latin typeface="Times New Roman" panose="02020603050405020304" pitchFamily="18" charset="0"/>
                <a:ea typeface="Droid Sans Fallback" charset="0"/>
                <a:cs typeface="Droid Sans Fallback"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FFFFFF"/>
                </a:solidFill>
                <a:latin typeface="Times New Roman" panose="02020603050405020304" pitchFamily="18" charset="0"/>
                <a:ea typeface="Droid Sans Fallback" charset="0"/>
                <a:cs typeface="Droid Sans Fallback" charset="0"/>
              </a:defRPr>
            </a:lvl9pPr>
          </a:lstStyle>
          <a:p>
            <a:pPr algn="just" eaLnBrk="1" hangingPunct="1">
              <a:spcBef>
                <a:spcPct val="0"/>
              </a:spcBef>
              <a:buClrTx/>
              <a:buFont typeface="Wingdings" panose="05000000000000000000" pitchFamily="2" charset="2"/>
              <a:buChar char="Ø"/>
            </a:pPr>
            <a:r>
              <a:rPr lang="en-US" altLang="en-US" sz="1600" b="0" dirty="0">
                <a:solidFill>
                  <a:srgbClr val="000066"/>
                </a:solidFill>
                <a:cs typeface="Arial" panose="020B0604020202020204" pitchFamily="34" charset="0"/>
              </a:rPr>
              <a:t>Photon energy range </a:t>
            </a:r>
            <a:r>
              <a:rPr lang="en-US" altLang="en-US" sz="1600" b="0" dirty="0" smtClean="0">
                <a:solidFill>
                  <a:srgbClr val="000066"/>
                </a:solidFill>
                <a:cs typeface="Arial" panose="020B0604020202020204" pitchFamily="34" charset="0"/>
              </a:rPr>
              <a:t>0.1 - 10 GeV</a:t>
            </a:r>
            <a:r>
              <a:rPr lang="en-US" altLang="en-US" sz="1600" dirty="0">
                <a:solidFill>
                  <a:srgbClr val="000066"/>
                </a:solidFill>
                <a:cs typeface="Arial" panose="020B0604020202020204" pitchFamily="34" charset="0"/>
              </a:rPr>
              <a:t>;</a:t>
            </a:r>
            <a:endParaRPr lang="en-US" altLang="en-US" sz="1600" b="0" dirty="0">
              <a:solidFill>
                <a:srgbClr val="000066"/>
              </a:solidFill>
              <a:cs typeface="Arial" panose="020B0604020202020204" pitchFamily="34" charset="0"/>
            </a:endParaRPr>
          </a:p>
          <a:p>
            <a:pPr algn="just" eaLnBrk="1" hangingPunct="1">
              <a:spcBef>
                <a:spcPct val="0"/>
              </a:spcBef>
              <a:buClrTx/>
              <a:buFont typeface="Wingdings" panose="05000000000000000000" pitchFamily="2" charset="2"/>
              <a:buChar char="Ø"/>
            </a:pPr>
            <a:r>
              <a:rPr lang="en-US" altLang="en-US" sz="1600" b="0" dirty="0" smtClean="0">
                <a:solidFill>
                  <a:srgbClr val="000066"/>
                </a:solidFill>
                <a:cs typeface="Arial" panose="020B0604020202020204" pitchFamily="34" charset="0"/>
              </a:rPr>
              <a:t>Due to space limitations the </a:t>
            </a:r>
            <a:r>
              <a:rPr lang="en-US" altLang="en-US" sz="1600" b="0" dirty="0">
                <a:solidFill>
                  <a:srgbClr val="000066"/>
                </a:solidFill>
                <a:cs typeface="Arial" panose="020B0604020202020204" pitchFamily="34" charset="0"/>
              </a:rPr>
              <a:t>total length </a:t>
            </a:r>
            <a:r>
              <a:rPr lang="en-US" altLang="en-US" sz="1600" dirty="0" smtClean="0">
                <a:solidFill>
                  <a:srgbClr val="000066"/>
                </a:solidFill>
                <a:cs typeface="Arial" panose="020B0604020202020204" pitchFamily="34" charset="0"/>
              </a:rPr>
              <a:t>of the </a:t>
            </a:r>
            <a:r>
              <a:rPr lang="en-US" altLang="en-US" sz="1600" dirty="0">
                <a:solidFill>
                  <a:srgbClr val="000066"/>
                </a:solidFill>
                <a:cs typeface="Arial" panose="020B0604020202020204" pitchFamily="34" charset="0"/>
              </a:rPr>
              <a:t>ECAL  </a:t>
            </a:r>
            <a:r>
              <a:rPr lang="en-US" altLang="en-US" sz="1600" b="0" dirty="0" smtClean="0">
                <a:solidFill>
                  <a:srgbClr val="000066"/>
                </a:solidFill>
                <a:cs typeface="Arial" panose="020B0604020202020204" pitchFamily="34" charset="0"/>
              </a:rPr>
              <a:t>module should </a:t>
            </a:r>
            <a:r>
              <a:rPr lang="en-US" altLang="en-US" sz="1600" b="0" dirty="0">
                <a:solidFill>
                  <a:srgbClr val="000066"/>
                </a:solidFill>
                <a:cs typeface="Arial" panose="020B0604020202020204" pitchFamily="34" charset="0"/>
              </a:rPr>
              <a:t>be less than </a:t>
            </a:r>
            <a:r>
              <a:rPr lang="en-US" altLang="en-US" sz="1600" b="0" dirty="0" smtClean="0">
                <a:solidFill>
                  <a:srgbClr val="000066"/>
                </a:solidFill>
                <a:cs typeface="Arial" panose="020B0604020202020204" pitchFamily="34" charset="0"/>
              </a:rPr>
              <a:t>50 cm</a:t>
            </a:r>
            <a:r>
              <a:rPr lang="en-US" altLang="en-US" sz="1600" dirty="0">
                <a:solidFill>
                  <a:srgbClr val="000066"/>
                </a:solidFill>
                <a:cs typeface="Times New Roman" panose="02020603050405020304" pitchFamily="18" charset="0"/>
              </a:rPr>
              <a:t>;</a:t>
            </a:r>
            <a:endParaRPr lang="en-US" altLang="en-US" sz="1600" b="0" dirty="0">
              <a:solidFill>
                <a:srgbClr val="000066"/>
              </a:solidFill>
              <a:cs typeface="Times New Roman" panose="02020603050405020304" pitchFamily="18" charset="0"/>
            </a:endParaRPr>
          </a:p>
          <a:p>
            <a:pPr algn="just" eaLnBrk="1" hangingPunct="1">
              <a:spcBef>
                <a:spcPct val="0"/>
              </a:spcBef>
              <a:buClrTx/>
              <a:buFont typeface="Wingdings" panose="05000000000000000000" pitchFamily="2" charset="2"/>
              <a:buChar char="Ø"/>
            </a:pPr>
            <a:r>
              <a:rPr lang="en-US" altLang="en-US" sz="1600" dirty="0">
                <a:solidFill>
                  <a:srgbClr val="000066"/>
                </a:solidFill>
                <a:cs typeface="Arial" panose="020B0604020202020204" pitchFamily="34" charset="0"/>
              </a:rPr>
              <a:t>R</a:t>
            </a:r>
            <a:r>
              <a:rPr lang="en-US" altLang="en-US" sz="1600" b="0" dirty="0" smtClean="0">
                <a:solidFill>
                  <a:srgbClr val="000066"/>
                </a:solidFill>
                <a:cs typeface="Arial" panose="020B0604020202020204" pitchFamily="34" charset="0"/>
              </a:rPr>
              <a:t>equired </a:t>
            </a:r>
            <a:r>
              <a:rPr lang="en-US" altLang="en-US" sz="1600" b="0" dirty="0">
                <a:solidFill>
                  <a:srgbClr val="000066"/>
                </a:solidFill>
                <a:cs typeface="Arial" panose="020B0604020202020204" pitchFamily="34" charset="0"/>
              </a:rPr>
              <a:t>energy </a:t>
            </a:r>
            <a:r>
              <a:rPr lang="en-US" altLang="en-US" sz="1600" b="0" dirty="0" smtClean="0">
                <a:solidFill>
                  <a:srgbClr val="000066"/>
                </a:solidFill>
                <a:cs typeface="Arial" panose="020B0604020202020204" pitchFamily="34" charset="0"/>
              </a:rPr>
              <a:t>resolution &lt;10.0</a:t>
            </a:r>
            <a:r>
              <a:rPr lang="en-US" altLang="en-US" sz="1600" b="0" dirty="0">
                <a:solidFill>
                  <a:srgbClr val="000066"/>
                </a:solidFill>
                <a:cs typeface="Arial" panose="020B0604020202020204" pitchFamily="34" charset="0"/>
              </a:rPr>
              <a:t>%/√E (GeV</a:t>
            </a:r>
            <a:r>
              <a:rPr lang="en-US" altLang="en-US" sz="1600" b="0" dirty="0" smtClean="0">
                <a:solidFill>
                  <a:srgbClr val="000066"/>
                </a:solidFill>
                <a:cs typeface="Arial" panose="020B0604020202020204" pitchFamily="34" charset="0"/>
              </a:rPr>
              <a:t>) and energy threshold below 100 MeV. </a:t>
            </a:r>
            <a:endParaRPr lang="en-US" altLang="en-US" sz="1600" b="0" dirty="0">
              <a:solidFill>
                <a:srgbClr val="000066"/>
              </a:solidFill>
              <a:cs typeface="Arial" panose="020B0604020202020204" pitchFamily="34" charset="0"/>
            </a:endParaRPr>
          </a:p>
          <a:p>
            <a:pPr algn="just" eaLnBrk="1" hangingPunct="1">
              <a:spcBef>
                <a:spcPct val="0"/>
              </a:spcBef>
              <a:buClrTx/>
              <a:buFont typeface="Wingdings" panose="05000000000000000000" pitchFamily="2" charset="2"/>
              <a:buChar char="Ø"/>
            </a:pPr>
            <a:r>
              <a:rPr lang="en-GB" altLang="en-US" sz="1600" b="0" dirty="0">
                <a:solidFill>
                  <a:srgbClr val="000066"/>
                </a:solidFill>
                <a:cs typeface="Arial" panose="020B0604020202020204" pitchFamily="34" charset="0"/>
              </a:rPr>
              <a:t>The </a:t>
            </a:r>
            <a:r>
              <a:rPr lang="en-GB" altLang="en-US" sz="1600" b="0" dirty="0" smtClean="0">
                <a:solidFill>
                  <a:srgbClr val="000066"/>
                </a:solidFill>
                <a:cs typeface="Arial" panose="020B0604020202020204" pitchFamily="34" charset="0"/>
              </a:rPr>
              <a:t>version </a:t>
            </a:r>
            <a:r>
              <a:rPr lang="en-GB" altLang="en-US" sz="1600" b="0" dirty="0">
                <a:solidFill>
                  <a:srgbClr val="000066"/>
                </a:solidFill>
                <a:cs typeface="Arial" panose="020B0604020202020204" pitchFamily="34" charset="0"/>
              </a:rPr>
              <a:t>of </a:t>
            </a:r>
            <a:r>
              <a:rPr lang="en-GB" altLang="en-US" sz="1600" dirty="0">
                <a:solidFill>
                  <a:srgbClr val="000066"/>
                </a:solidFill>
                <a:cs typeface="Arial" panose="020B0604020202020204" pitchFamily="34" charset="0"/>
              </a:rPr>
              <a:t> </a:t>
            </a:r>
            <a:r>
              <a:rPr lang="en-GB" altLang="en-US" sz="1600" b="0" dirty="0" err="1" smtClean="0">
                <a:solidFill>
                  <a:srgbClr val="000066"/>
                </a:solidFill>
                <a:cs typeface="Arial" panose="020B0604020202020204" pitchFamily="34" charset="0"/>
              </a:rPr>
              <a:t>ECal</a:t>
            </a:r>
            <a:r>
              <a:rPr lang="en-GB" altLang="en-US" sz="1600" b="0" dirty="0" smtClean="0">
                <a:solidFill>
                  <a:srgbClr val="000066"/>
                </a:solidFill>
                <a:cs typeface="Arial" panose="020B0604020202020204" pitchFamily="34" charset="0"/>
              </a:rPr>
              <a:t> modules developed </a:t>
            </a:r>
            <a:r>
              <a:rPr lang="en-GB" altLang="en-US" sz="1600" b="0" dirty="0">
                <a:solidFill>
                  <a:srgbClr val="000066"/>
                </a:solidFill>
                <a:cs typeface="Arial" panose="020B0604020202020204" pitchFamily="34" charset="0"/>
              </a:rPr>
              <a:t>at JINR for the COMPASS-II </a:t>
            </a:r>
            <a:r>
              <a:rPr lang="en-GB" altLang="en-US" sz="1600" b="0" dirty="0" smtClean="0">
                <a:solidFill>
                  <a:srgbClr val="000066"/>
                </a:solidFill>
                <a:cs typeface="Arial" panose="020B0604020202020204" pitchFamily="34" charset="0"/>
              </a:rPr>
              <a:t>experiment </a:t>
            </a:r>
            <a:r>
              <a:rPr lang="en-GB" altLang="en-US" sz="1600" b="0" dirty="0">
                <a:solidFill>
                  <a:srgbClr val="000066"/>
                </a:solidFill>
                <a:cs typeface="Arial" panose="020B0604020202020204" pitchFamily="34" charset="0"/>
              </a:rPr>
              <a:t>at </a:t>
            </a:r>
            <a:r>
              <a:rPr lang="en-GB" altLang="en-US" sz="1600" b="0" dirty="0" smtClean="0">
                <a:solidFill>
                  <a:srgbClr val="000066"/>
                </a:solidFill>
                <a:cs typeface="Arial" panose="020B0604020202020204" pitchFamily="34" charset="0"/>
              </a:rPr>
              <a:t>CERN could </a:t>
            </a:r>
            <a:r>
              <a:rPr lang="en-GB" altLang="en-US" sz="1600" b="0" dirty="0">
                <a:solidFill>
                  <a:srgbClr val="000066"/>
                </a:solidFill>
                <a:cs typeface="Arial" panose="020B0604020202020204" pitchFamily="34" charset="0"/>
              </a:rPr>
              <a:t>be </a:t>
            </a:r>
            <a:r>
              <a:rPr lang="en-GB" altLang="en-US" sz="1600" b="0" dirty="0" smtClean="0">
                <a:solidFill>
                  <a:srgbClr val="000066"/>
                </a:solidFill>
                <a:cs typeface="Arial" panose="020B0604020202020204" pitchFamily="34" charset="0"/>
              </a:rPr>
              <a:t>a good candidate ("shashlik" design);</a:t>
            </a:r>
          </a:p>
          <a:p>
            <a:pPr algn="just" eaLnBrk="1" hangingPunct="1">
              <a:spcBef>
                <a:spcPct val="0"/>
              </a:spcBef>
              <a:buClrTx/>
              <a:buFont typeface="Wingdings" panose="05000000000000000000" pitchFamily="2" charset="2"/>
              <a:buChar char="Ø"/>
            </a:pPr>
            <a:r>
              <a:rPr lang="en-GB" altLang="en-US" sz="1600" dirty="0" smtClean="0">
                <a:solidFill>
                  <a:srgbClr val="000066"/>
                </a:solidFill>
                <a:cs typeface="Arial" panose="020B0604020202020204" pitchFamily="34" charset="0"/>
              </a:rPr>
              <a:t>Crystal variant is being considered, too.</a:t>
            </a:r>
            <a:endParaRPr lang="en-GB" altLang="en-US" sz="1600" b="0" dirty="0" smtClean="0">
              <a:solidFill>
                <a:srgbClr val="000066"/>
              </a:solidFill>
              <a:cs typeface="Arial" panose="020B0604020202020204" pitchFamily="34" charset="0"/>
            </a:endParaRPr>
          </a:p>
        </p:txBody>
      </p:sp>
      <p:sp>
        <p:nvSpPr>
          <p:cNvPr id="32776" name="Text Box 7"/>
          <p:cNvSpPr txBox="1">
            <a:spLocks noChangeArrowheads="1"/>
          </p:cNvSpPr>
          <p:nvPr/>
        </p:nvSpPr>
        <p:spPr bwMode="auto">
          <a:xfrm>
            <a:off x="4499992" y="6277049"/>
            <a:ext cx="4176340" cy="641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spcBef>
                <a:spcPts val="8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anose="02020603050405020304" pitchFamily="18" charset="0"/>
                <a:ea typeface="Droid Sans Fallback" charset="0"/>
                <a:cs typeface="Droid Sans Fallback" charset="0"/>
              </a:defRPr>
            </a:lvl1pPr>
            <a:lvl2pPr eaLnBrk="0" hangingPunct="0">
              <a:spcBef>
                <a:spcPts val="7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Times New Roman" panose="02020603050405020304" pitchFamily="18" charset="0"/>
                <a:ea typeface="Droid Sans Fallback" charset="0"/>
                <a:cs typeface="Droid Sans Fallback" charset="0"/>
              </a:defRPr>
            </a:lvl2pPr>
            <a:lvl3pPr eaLnBrk="0" hangingPunct="0">
              <a:spcBef>
                <a:spcPts val="6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Droid Sans Fallback" charset="0"/>
                <a:cs typeface="Droid Sans Fallback" charset="0"/>
              </a:defRPr>
            </a:lvl3pPr>
            <a:lvl4pPr eaLnBrk="0" hangingPunct="0">
              <a:spcBef>
                <a:spcPts val="5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4pPr>
            <a:lvl5pPr eaLnBrk="0" hangingPunct="0">
              <a:spcBef>
                <a:spcPts val="5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9pPr>
          </a:lstStyle>
          <a:p>
            <a:pPr eaLnBrk="1" hangingPunct="1">
              <a:spcBef>
                <a:spcPct val="0"/>
              </a:spcBef>
              <a:buClrTx/>
              <a:buFontTx/>
              <a:buNone/>
            </a:pPr>
            <a:r>
              <a:rPr lang="en-US" altLang="en-US" sz="1600" b="0" dirty="0" smtClean="0">
                <a:solidFill>
                  <a:srgbClr val="000066"/>
                </a:solidFill>
              </a:rPr>
              <a:t>Surface </a:t>
            </a:r>
            <a:r>
              <a:rPr lang="en-US" altLang="en-US" sz="1600" b="0" dirty="0">
                <a:solidFill>
                  <a:srgbClr val="000066"/>
                </a:solidFill>
              </a:rPr>
              <a:t>mount type    Custom made</a:t>
            </a:r>
          </a:p>
          <a:p>
            <a:pPr eaLnBrk="1" hangingPunct="1">
              <a:spcBef>
                <a:spcPct val="0"/>
              </a:spcBef>
              <a:buClrTx/>
              <a:buFontTx/>
              <a:buNone/>
            </a:pPr>
            <a:r>
              <a:rPr lang="en-US" altLang="en-US" sz="1400" b="0" dirty="0">
                <a:solidFill>
                  <a:srgbClr val="000066"/>
                </a:solidFill>
                <a:latin typeface="Comic Sans MS" panose="030F0702030302020204" pitchFamily="66" charset="0"/>
              </a:rPr>
              <a:t> </a:t>
            </a:r>
          </a:p>
        </p:txBody>
      </p:sp>
      <p:sp>
        <p:nvSpPr>
          <p:cNvPr id="32777" name="Text Box 9"/>
          <p:cNvSpPr txBox="1">
            <a:spLocks noChangeArrowheads="1"/>
          </p:cNvSpPr>
          <p:nvPr/>
        </p:nvSpPr>
        <p:spPr bwMode="auto">
          <a:xfrm>
            <a:off x="3996053" y="73025"/>
            <a:ext cx="1248094" cy="713786"/>
          </a:xfrm>
          <a:prstGeom prst="rect">
            <a:avLst/>
          </a:prstGeom>
          <a:solidFill>
            <a:srgbClr val="FFC000"/>
          </a:solidFill>
          <a:ln>
            <a:noFill/>
          </a:ln>
          <a:extLst/>
        </p:spPr>
        <p:txBody>
          <a:bodyPr wrap="square" lIns="90000" tIns="46800" rIns="90000" bIns="46800">
            <a:spAutoFit/>
          </a:bodyPr>
          <a:lstStyle>
            <a:lvl1pPr eaLnBrk="0" hangingPunct="0">
              <a:spcBef>
                <a:spcPts val="8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anose="02020603050405020304" pitchFamily="18" charset="0"/>
                <a:ea typeface="Droid Sans Fallback" charset="0"/>
                <a:cs typeface="Droid Sans Fallback" charset="0"/>
              </a:defRPr>
            </a:lvl1pPr>
            <a:lvl2pPr eaLnBrk="0" hangingPunct="0">
              <a:spcBef>
                <a:spcPts val="7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Times New Roman" panose="02020603050405020304" pitchFamily="18" charset="0"/>
                <a:ea typeface="Droid Sans Fallback" charset="0"/>
                <a:cs typeface="Droid Sans Fallback" charset="0"/>
              </a:defRPr>
            </a:lvl2pPr>
            <a:lvl3pPr eaLnBrk="0" hangingPunct="0">
              <a:spcBef>
                <a:spcPts val="6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Droid Sans Fallback" charset="0"/>
                <a:cs typeface="Droid Sans Fallback" charset="0"/>
              </a:defRPr>
            </a:lvl3pPr>
            <a:lvl4pPr eaLnBrk="0" hangingPunct="0">
              <a:spcBef>
                <a:spcPts val="5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4pPr>
            <a:lvl5pPr eaLnBrk="0" hangingPunct="0">
              <a:spcBef>
                <a:spcPts val="5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9pPr>
          </a:lstStyle>
          <a:p>
            <a:pPr algn="ctr" eaLnBrk="1" hangingPunct="1">
              <a:spcBef>
                <a:spcPct val="0"/>
              </a:spcBef>
              <a:buClrTx/>
              <a:buFontTx/>
              <a:buNone/>
            </a:pPr>
            <a:r>
              <a:rPr lang="en-US" altLang="en-US" sz="3600" b="0" dirty="0" err="1" smtClean="0">
                <a:solidFill>
                  <a:srgbClr val="002060"/>
                </a:solidFill>
              </a:rPr>
              <a:t>ECal</a:t>
            </a:r>
            <a:endParaRPr lang="en-US" altLang="en-US" sz="3600" b="0" dirty="0">
              <a:solidFill>
                <a:srgbClr val="002060"/>
              </a:solidFill>
            </a:endParaRPr>
          </a:p>
        </p:txBody>
      </p:sp>
      <p:pic>
        <p:nvPicPr>
          <p:cNvPr id="32778"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51725" y="73025"/>
            <a:ext cx="162877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277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925" y="44450"/>
            <a:ext cx="1441450"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TextBox 1"/>
          <p:cNvSpPr txBox="1"/>
          <p:nvPr/>
        </p:nvSpPr>
        <p:spPr>
          <a:xfrm>
            <a:off x="4345615" y="4420731"/>
            <a:ext cx="4232441" cy="436338"/>
          </a:xfrm>
          <a:prstGeom prst="rect">
            <a:avLst/>
          </a:prstGeom>
          <a:noFill/>
        </p:spPr>
        <p:txBody>
          <a:bodyPr wrap="none" rtlCol="0">
            <a:spAutoFit/>
          </a:bodyPr>
          <a:lstStyle/>
          <a:p>
            <a:r>
              <a:rPr lang="en-US" sz="2000" smtClean="0">
                <a:solidFill>
                  <a:srgbClr val="7030A0"/>
                </a:solidFill>
              </a:rPr>
              <a:t>Avalanche multichannel photodetectors</a:t>
            </a:r>
            <a:endParaRPr lang="en-US" sz="2000">
              <a:solidFill>
                <a:srgbClr val="7030A0"/>
              </a:solidFill>
            </a:endParaRPr>
          </a:p>
        </p:txBody>
      </p:sp>
    </p:spTree>
    <p:extLst>
      <p:ext uri="{BB962C8B-B14F-4D97-AF65-F5344CB8AC3E}">
        <p14:creationId xmlns:p14="http://schemas.microsoft.com/office/powerpoint/2010/main" val="4089580429"/>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3"/>
          <p:cNvSpPr>
            <a:spLocks noChangeArrowheads="1"/>
          </p:cNvSpPr>
          <p:nvPr/>
        </p:nvSpPr>
        <p:spPr bwMode="auto">
          <a:xfrm>
            <a:off x="4860032" y="2576097"/>
            <a:ext cx="4429125" cy="4220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spAutoFit/>
          </a:bodyPr>
          <a:lstStyle>
            <a:lvl1pPr eaLnBrk="0" hangingPunct="0">
              <a:spcBef>
                <a:spcPts val="8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anose="02020603050405020304" pitchFamily="18" charset="0"/>
                <a:ea typeface="Droid Sans Fallback" charset="0"/>
                <a:cs typeface="Droid Sans Fallback" charset="0"/>
              </a:defRPr>
            </a:lvl1pPr>
            <a:lvl2pPr eaLnBrk="0" hangingPunct="0">
              <a:spcBef>
                <a:spcPts val="7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Times New Roman" panose="02020603050405020304" pitchFamily="18" charset="0"/>
                <a:ea typeface="Droid Sans Fallback" charset="0"/>
                <a:cs typeface="Droid Sans Fallback" charset="0"/>
              </a:defRPr>
            </a:lvl2pPr>
            <a:lvl3pPr eaLnBrk="0" hangingPunct="0">
              <a:spcBef>
                <a:spcPts val="6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Droid Sans Fallback" charset="0"/>
                <a:cs typeface="Droid Sans Fallback" charset="0"/>
              </a:defRPr>
            </a:lvl3pPr>
            <a:lvl4pPr eaLnBrk="0" hangingPunct="0">
              <a:spcBef>
                <a:spcPts val="5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4pPr>
            <a:lvl5pPr eaLnBrk="0" hangingPunct="0">
              <a:spcBef>
                <a:spcPts val="5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9pPr>
          </a:lstStyle>
          <a:p>
            <a:pPr marL="285750" indent="-285750" eaLnBrk="1" hangingPunct="1">
              <a:spcBef>
                <a:spcPct val="0"/>
              </a:spcBef>
              <a:buClrTx/>
              <a:buFont typeface="Wingdings" panose="05000000000000000000" pitchFamily="2" charset="2"/>
              <a:buChar char="Ø"/>
            </a:pPr>
            <a:r>
              <a:rPr lang="en-US" altLang="en-US" sz="1600" b="0" dirty="0" smtClean="0">
                <a:solidFill>
                  <a:srgbClr val="2D2DB9"/>
                </a:solidFill>
                <a:cs typeface="Times New Roman" panose="02020603050405020304" pitchFamily="18" charset="0"/>
              </a:rPr>
              <a:t>It should provide good (&gt;</a:t>
            </a:r>
            <a:r>
              <a:rPr lang="en-US" altLang="en-US" sz="1600" b="0" dirty="0">
                <a:solidFill>
                  <a:srgbClr val="2D2DB9"/>
                </a:solidFill>
                <a:cs typeface="Times New Roman" panose="02020603050405020304" pitchFamily="18" charset="0"/>
              </a:rPr>
              <a:t>95%)  muon identification for </a:t>
            </a:r>
            <a:r>
              <a:rPr lang="en-US" altLang="en-US" sz="1600" b="0" dirty="0" smtClean="0">
                <a:solidFill>
                  <a:srgbClr val="2D2DB9"/>
                </a:solidFill>
                <a:cs typeface="Times New Roman" panose="02020603050405020304" pitchFamily="18" charset="0"/>
              </a:rPr>
              <a:t>momenta above 1 </a:t>
            </a:r>
            <a:r>
              <a:rPr lang="en-US" altLang="en-US" sz="1600" b="0" dirty="0">
                <a:solidFill>
                  <a:srgbClr val="2D2DB9"/>
                </a:solidFill>
                <a:cs typeface="Times New Roman" panose="02020603050405020304" pitchFamily="18" charset="0"/>
              </a:rPr>
              <a:t>GeV. </a:t>
            </a:r>
          </a:p>
          <a:p>
            <a:pPr marL="285750" indent="-285750" eaLnBrk="1" hangingPunct="1">
              <a:spcBef>
                <a:spcPct val="0"/>
              </a:spcBef>
              <a:buClrTx/>
              <a:buFont typeface="Wingdings" panose="05000000000000000000" pitchFamily="2" charset="2"/>
              <a:buChar char="Ø"/>
            </a:pPr>
            <a:r>
              <a:rPr lang="en-US" altLang="en-US" sz="1600" dirty="0">
                <a:solidFill>
                  <a:srgbClr val="2D2DB9"/>
                </a:solidFill>
                <a:cs typeface="Times New Roman" panose="02020603050405020304" pitchFamily="18" charset="0"/>
              </a:rPr>
              <a:t>C</a:t>
            </a:r>
            <a:r>
              <a:rPr lang="en-US" altLang="en-US" sz="1600" b="0" dirty="0" smtClean="0">
                <a:solidFill>
                  <a:srgbClr val="2D2DB9"/>
                </a:solidFill>
                <a:cs typeface="Times New Roman" panose="02020603050405020304" pitchFamily="18" charset="0"/>
              </a:rPr>
              <a:t>ombination </a:t>
            </a:r>
            <a:r>
              <a:rPr lang="en-US" altLang="en-US" sz="1600" b="0" dirty="0">
                <a:solidFill>
                  <a:srgbClr val="2D2DB9"/>
                </a:solidFill>
                <a:cs typeface="Times New Roman" panose="02020603050405020304" pitchFamily="18" charset="0"/>
              </a:rPr>
              <a:t>of responses </a:t>
            </a:r>
            <a:r>
              <a:rPr lang="en-US" altLang="en-US" sz="1600" b="0" dirty="0" smtClean="0">
                <a:solidFill>
                  <a:srgbClr val="2D2DB9"/>
                </a:solidFill>
                <a:cs typeface="Times New Roman" panose="02020603050405020304" pitchFamily="18" charset="0"/>
              </a:rPr>
              <a:t>from the </a:t>
            </a:r>
            <a:r>
              <a:rPr lang="en-US" altLang="en-US" sz="1600" b="0" dirty="0" err="1" smtClean="0">
                <a:solidFill>
                  <a:srgbClr val="2D2DB9"/>
                </a:solidFill>
                <a:cs typeface="Times New Roman" panose="02020603050405020304" pitchFamily="18" charset="0"/>
              </a:rPr>
              <a:t>ECal</a:t>
            </a:r>
            <a:r>
              <a:rPr lang="en-US" altLang="en-US" sz="1600" b="0" dirty="0" smtClean="0">
                <a:solidFill>
                  <a:srgbClr val="2D2DB9"/>
                </a:solidFill>
                <a:cs typeface="Times New Roman" panose="02020603050405020304" pitchFamily="18" charset="0"/>
              </a:rPr>
              <a:t>  </a:t>
            </a:r>
            <a:r>
              <a:rPr lang="en-US" altLang="en-US" sz="1600" b="0" dirty="0">
                <a:solidFill>
                  <a:srgbClr val="2D2DB9"/>
                </a:solidFill>
                <a:cs typeface="Times New Roman" panose="02020603050405020304" pitchFamily="18" charset="0"/>
              </a:rPr>
              <a:t>and RS </a:t>
            </a:r>
            <a:r>
              <a:rPr lang="en-US" altLang="en-US" sz="1600" b="0" dirty="0" smtClean="0">
                <a:solidFill>
                  <a:srgbClr val="2D2DB9"/>
                </a:solidFill>
                <a:cs typeface="Times New Roman" panose="02020603050405020304" pitchFamily="18" charset="0"/>
              </a:rPr>
              <a:t>could give additional lever for </a:t>
            </a:r>
            <a:r>
              <a:rPr lang="en-US" altLang="en-US" sz="1600" b="0" dirty="0" err="1" smtClean="0">
                <a:solidFill>
                  <a:srgbClr val="2D2DB9"/>
                </a:solidFill>
                <a:cs typeface="Times New Roman" panose="02020603050405020304" pitchFamily="18" charset="0"/>
              </a:rPr>
              <a:t>regecting</a:t>
            </a:r>
            <a:r>
              <a:rPr lang="en-US" altLang="en-US" sz="1600" b="0" dirty="0" smtClean="0">
                <a:solidFill>
                  <a:srgbClr val="2D2DB9"/>
                </a:solidFill>
                <a:cs typeface="Times New Roman" panose="02020603050405020304" pitchFamily="18" charset="0"/>
              </a:rPr>
              <a:t> of </a:t>
            </a:r>
            <a:r>
              <a:rPr lang="en-US" altLang="en-US" sz="1600" b="0" dirty="0" err="1">
                <a:solidFill>
                  <a:srgbClr val="2D2DB9"/>
                </a:solidFill>
                <a:cs typeface="Times New Roman" panose="02020603050405020304" pitchFamily="18" charset="0"/>
              </a:rPr>
              <a:t>pions</a:t>
            </a:r>
            <a:r>
              <a:rPr lang="en-US" altLang="en-US" sz="1600" b="0" dirty="0">
                <a:solidFill>
                  <a:srgbClr val="2D2DB9"/>
                </a:solidFill>
                <a:cs typeface="Times New Roman" panose="02020603050405020304" pitchFamily="18" charset="0"/>
              </a:rPr>
              <a:t> and protons  in </a:t>
            </a:r>
            <a:r>
              <a:rPr lang="en-US" altLang="en-US" sz="1600" dirty="0" smtClean="0">
                <a:solidFill>
                  <a:srgbClr val="2D2DB9"/>
                </a:solidFill>
                <a:cs typeface="Times New Roman" panose="02020603050405020304" pitchFamily="18" charset="0"/>
              </a:rPr>
              <a:t>a </a:t>
            </a:r>
            <a:r>
              <a:rPr lang="en-US" altLang="en-US" sz="1600" b="0" dirty="0" smtClean="0">
                <a:solidFill>
                  <a:srgbClr val="2D2DB9"/>
                </a:solidFill>
                <a:cs typeface="Times New Roman" panose="02020603050405020304" pitchFamily="18" charset="0"/>
              </a:rPr>
              <a:t>wide </a:t>
            </a:r>
            <a:r>
              <a:rPr lang="en-US" altLang="en-US" sz="1600" b="0" dirty="0">
                <a:solidFill>
                  <a:srgbClr val="2D2DB9"/>
                </a:solidFill>
                <a:cs typeface="Times New Roman" panose="02020603050405020304" pitchFamily="18" charset="0"/>
              </a:rPr>
              <a:t>energy range.</a:t>
            </a:r>
            <a:r>
              <a:rPr lang="en-US" altLang="en-US" sz="1600" b="0" dirty="0">
                <a:solidFill>
                  <a:srgbClr val="FF0000"/>
                </a:solidFill>
              </a:rPr>
              <a:t> </a:t>
            </a:r>
          </a:p>
          <a:p>
            <a:pPr marL="285750" indent="-285750" eaLnBrk="1" hangingPunct="1">
              <a:spcBef>
                <a:spcPct val="0"/>
              </a:spcBef>
              <a:buClrTx/>
              <a:buFont typeface="Wingdings" panose="05000000000000000000" pitchFamily="2" charset="2"/>
              <a:buChar char="Ø"/>
            </a:pPr>
            <a:r>
              <a:rPr lang="en-US" altLang="en-US" sz="1600" b="0" dirty="0" smtClean="0">
                <a:solidFill>
                  <a:srgbClr val="2D2DB9"/>
                </a:solidFill>
              </a:rPr>
              <a:t>Th</a:t>
            </a:r>
            <a:r>
              <a:rPr lang="en-US" altLang="en-US" sz="1600" dirty="0" smtClean="0">
                <a:solidFill>
                  <a:srgbClr val="2D2DB9"/>
                </a:solidFill>
              </a:rPr>
              <a:t>e </a:t>
            </a:r>
            <a:r>
              <a:rPr lang="en-US" altLang="en-US" sz="1600" b="0" dirty="0" smtClean="0">
                <a:solidFill>
                  <a:srgbClr val="2D2DB9"/>
                </a:solidFill>
              </a:rPr>
              <a:t>RS  also provides </a:t>
            </a:r>
            <a:r>
              <a:rPr lang="en-US" altLang="en-US" sz="1600" dirty="0" smtClean="0">
                <a:solidFill>
                  <a:srgbClr val="2D2DB9"/>
                </a:solidFill>
              </a:rPr>
              <a:t>additional </a:t>
            </a:r>
            <a:r>
              <a:rPr lang="en-US" altLang="en-US" sz="1600" b="0" dirty="0" smtClean="0">
                <a:solidFill>
                  <a:srgbClr val="2D2DB9"/>
                </a:solidFill>
              </a:rPr>
              <a:t>coordinate measurement.</a:t>
            </a:r>
            <a:endParaRPr lang="en-US" altLang="en-US" sz="1600" b="0" dirty="0">
              <a:solidFill>
                <a:srgbClr val="2D2DB9"/>
              </a:solidFill>
            </a:endParaRPr>
          </a:p>
          <a:p>
            <a:pPr eaLnBrk="1" hangingPunct="1">
              <a:spcBef>
                <a:spcPct val="0"/>
              </a:spcBef>
              <a:buClrTx/>
              <a:buFontTx/>
              <a:buNone/>
            </a:pPr>
            <a:endParaRPr lang="en-US" altLang="en-US" sz="1600" b="0" dirty="0" smtClean="0">
              <a:solidFill>
                <a:srgbClr val="2D2DB9"/>
              </a:solidFill>
            </a:endParaRPr>
          </a:p>
          <a:p>
            <a:pPr eaLnBrk="1" hangingPunct="1">
              <a:spcBef>
                <a:spcPct val="0"/>
              </a:spcBef>
              <a:buClrTx/>
              <a:buFontTx/>
              <a:buNone/>
            </a:pPr>
            <a:endParaRPr lang="en-US" altLang="en-US" sz="1600" dirty="0">
              <a:solidFill>
                <a:srgbClr val="2D2DB9"/>
              </a:solidFill>
            </a:endParaRPr>
          </a:p>
          <a:p>
            <a:pPr eaLnBrk="1" hangingPunct="1">
              <a:spcBef>
                <a:spcPct val="0"/>
              </a:spcBef>
              <a:buClrTx/>
              <a:buFontTx/>
              <a:buNone/>
            </a:pPr>
            <a:endParaRPr lang="en-US" altLang="en-US" sz="1600" b="0" dirty="0" smtClean="0">
              <a:solidFill>
                <a:srgbClr val="2D2DB9"/>
              </a:solidFill>
            </a:endParaRPr>
          </a:p>
          <a:p>
            <a:pPr eaLnBrk="1" hangingPunct="1">
              <a:spcBef>
                <a:spcPct val="0"/>
              </a:spcBef>
              <a:buClrTx/>
              <a:buFontTx/>
              <a:buNone/>
            </a:pPr>
            <a:endParaRPr lang="en-US" altLang="en-US" sz="1600" b="0" dirty="0">
              <a:solidFill>
                <a:srgbClr val="2D2DB9"/>
              </a:solidFill>
            </a:endParaRPr>
          </a:p>
          <a:p>
            <a:pPr eaLnBrk="1" hangingPunct="1">
              <a:spcBef>
                <a:spcPct val="0"/>
              </a:spcBef>
              <a:buClrTx/>
              <a:buFontTx/>
              <a:buNone/>
            </a:pPr>
            <a:r>
              <a:rPr lang="en-US" altLang="en-US" sz="1400" b="0" dirty="0" smtClean="0">
                <a:solidFill>
                  <a:srgbClr val="2D2DB9"/>
                </a:solidFill>
              </a:rPr>
              <a:t>Our design will follow closely the design of the PANDA experiment range system (at FAIR, GSI) being developed now at the DLNP of JINR</a:t>
            </a:r>
            <a:endParaRPr lang="en-US" altLang="en-US" sz="1400" b="0" dirty="0">
              <a:solidFill>
                <a:srgbClr val="2D2DB9"/>
              </a:solidFill>
            </a:endParaRPr>
          </a:p>
        </p:txBody>
      </p:sp>
      <p:sp>
        <p:nvSpPr>
          <p:cNvPr id="33798" name="Text Box 7"/>
          <p:cNvSpPr txBox="1">
            <a:spLocks noChangeArrowheads="1"/>
          </p:cNvSpPr>
          <p:nvPr/>
        </p:nvSpPr>
        <p:spPr bwMode="auto">
          <a:xfrm>
            <a:off x="3311860" y="141426"/>
            <a:ext cx="2376264" cy="576184"/>
          </a:xfrm>
          <a:prstGeom prst="rect">
            <a:avLst/>
          </a:prstGeom>
          <a:solidFill>
            <a:srgbClr val="FFC000"/>
          </a:solidFill>
          <a:ln>
            <a:noFill/>
          </a:ln>
          <a:extLst/>
        </p:spPr>
        <p:txBody>
          <a:bodyPr wrap="square" lIns="90000" tIns="46800" rIns="90000" bIns="46800">
            <a:spAutoFit/>
          </a:bodyPr>
          <a:lstStyle>
            <a:lvl1pPr eaLnBrk="0" hangingPunct="0">
              <a:spcBef>
                <a:spcPts val="8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anose="02020603050405020304" pitchFamily="18" charset="0"/>
                <a:ea typeface="Droid Sans Fallback" charset="0"/>
                <a:cs typeface="Droid Sans Fallback" charset="0"/>
              </a:defRPr>
            </a:lvl1pPr>
            <a:lvl2pPr eaLnBrk="0" hangingPunct="0">
              <a:spcBef>
                <a:spcPts val="7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Times New Roman" panose="02020603050405020304" pitchFamily="18" charset="0"/>
                <a:ea typeface="Droid Sans Fallback" charset="0"/>
                <a:cs typeface="Droid Sans Fallback" charset="0"/>
              </a:defRPr>
            </a:lvl2pPr>
            <a:lvl3pPr eaLnBrk="0" hangingPunct="0">
              <a:spcBef>
                <a:spcPts val="6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Droid Sans Fallback" charset="0"/>
                <a:cs typeface="Droid Sans Fallback" charset="0"/>
              </a:defRPr>
            </a:lvl3pPr>
            <a:lvl4pPr eaLnBrk="0" hangingPunct="0">
              <a:spcBef>
                <a:spcPts val="5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4pPr>
            <a:lvl5pPr eaLnBrk="0" hangingPunct="0">
              <a:spcBef>
                <a:spcPts val="5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9pPr>
          </a:lstStyle>
          <a:p>
            <a:pPr eaLnBrk="1" hangingPunct="1">
              <a:spcBef>
                <a:spcPct val="0"/>
              </a:spcBef>
              <a:buClrTx/>
              <a:buFontTx/>
              <a:buNone/>
            </a:pPr>
            <a:r>
              <a:rPr lang="en-US" altLang="en-US" sz="2800" b="0" dirty="0" smtClean="0">
                <a:solidFill>
                  <a:srgbClr val="002060"/>
                </a:solidFill>
              </a:rPr>
              <a:t> </a:t>
            </a:r>
            <a:r>
              <a:rPr lang="en-US" altLang="en-US" sz="2800" b="0" dirty="0">
                <a:solidFill>
                  <a:srgbClr val="002060"/>
                </a:solidFill>
              </a:rPr>
              <a:t>Range </a:t>
            </a:r>
            <a:r>
              <a:rPr lang="en-US" altLang="en-US" sz="2800" b="0" dirty="0" smtClean="0">
                <a:solidFill>
                  <a:srgbClr val="002060"/>
                </a:solidFill>
              </a:rPr>
              <a:t>system </a:t>
            </a:r>
            <a:endParaRPr lang="en-US" altLang="en-US" sz="2800" b="0" dirty="0">
              <a:solidFill>
                <a:srgbClr val="002060"/>
              </a:solidFill>
            </a:endParaRPr>
          </a:p>
        </p:txBody>
      </p:sp>
      <p:pic>
        <p:nvPicPr>
          <p:cNvPr id="337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725" y="73025"/>
            <a:ext cx="162877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380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44450"/>
            <a:ext cx="1441450"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 name="Picture 5"/>
          <p:cNvPicPr>
            <a:picLocks noChangeAspect="1"/>
          </p:cNvPicPr>
          <p:nvPr/>
        </p:nvPicPr>
        <p:blipFill>
          <a:blip r:embed="rId5"/>
          <a:stretch>
            <a:fillRect/>
          </a:stretch>
        </p:blipFill>
        <p:spPr>
          <a:xfrm>
            <a:off x="-23409" y="717610"/>
            <a:ext cx="6285562" cy="2377208"/>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2920" r="8019"/>
          <a:stretch/>
        </p:blipFill>
        <p:spPr>
          <a:xfrm>
            <a:off x="107504" y="3094818"/>
            <a:ext cx="4392488" cy="2774273"/>
          </a:xfrm>
          <a:prstGeom prst="rect">
            <a:avLst/>
          </a:prstGeom>
        </p:spPr>
      </p:pic>
    </p:spTree>
    <p:extLst>
      <p:ext uri="{BB962C8B-B14F-4D97-AF65-F5344CB8AC3E}">
        <p14:creationId xmlns:p14="http://schemas.microsoft.com/office/powerpoint/2010/main" val="4108444210"/>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txBox="1">
            <a:spLocks noChangeArrowheads="1"/>
          </p:cNvSpPr>
          <p:nvPr/>
        </p:nvSpPr>
        <p:spPr bwMode="auto">
          <a:xfrm>
            <a:off x="491108" y="1450145"/>
            <a:ext cx="8305800" cy="1954123"/>
          </a:xfrm>
          <a:prstGeom prst="rect">
            <a:avLst/>
          </a:prstGeom>
          <a:solidFill>
            <a:srgbClr val="000090"/>
          </a:solidFill>
          <a:ln w="9525">
            <a:noFill/>
            <a:miter lim="800000"/>
            <a:headEnd/>
            <a:tailEnd/>
          </a:ln>
        </p:spPr>
        <p:txBody>
          <a:bodyPr/>
          <a:lstStyle/>
          <a:p>
            <a:pPr marL="342900" indent="-342900" defTabSz="914400" eaLnBrk="1" hangingPunct="1">
              <a:lnSpc>
                <a:spcPct val="110000"/>
              </a:lnSpc>
              <a:spcBef>
                <a:spcPct val="20000"/>
              </a:spcBef>
              <a:buClr>
                <a:srgbClr val="FDF520"/>
              </a:buClr>
              <a:buSzTx/>
              <a:buFont typeface="Times" charset="0"/>
              <a:buNone/>
            </a:pPr>
            <a:r>
              <a:rPr lang="en-US" b="1">
                <a:solidFill>
                  <a:srgbClr val="FFFFFF"/>
                </a:solidFill>
                <a:latin typeface="Arial"/>
                <a:ea typeface="ＭＳ Ｐゴシック" pitchFamily="34" charset="-128"/>
              </a:rPr>
              <a:t>Main targets of  </a:t>
            </a:r>
            <a:r>
              <a:rPr lang="en-US" b="1" smtClean="0">
                <a:solidFill>
                  <a:srgbClr val="FFFFFF"/>
                </a:solidFill>
                <a:latin typeface="Arial"/>
                <a:ea typeface="ＭＳ Ｐゴシック" pitchFamily="34" charset="-128"/>
              </a:rPr>
              <a:t>the NICA project</a:t>
            </a:r>
            <a:r>
              <a:rPr lang="ru-RU" altLang="ja-JP" b="1" smtClean="0">
                <a:solidFill>
                  <a:srgbClr val="FFFFFF"/>
                </a:solidFill>
                <a:latin typeface="Arial"/>
                <a:ea typeface="ＭＳ Ｐゴシック" pitchFamily="34" charset="-128"/>
              </a:rPr>
              <a:t>:</a:t>
            </a:r>
            <a:endParaRPr lang="en-US" altLang="ja-JP" b="1">
              <a:solidFill>
                <a:srgbClr val="FFFFFF"/>
              </a:solidFill>
              <a:latin typeface="Arial"/>
              <a:ea typeface="ＭＳ Ｐゴシック" pitchFamily="34" charset="-128"/>
            </a:endParaRPr>
          </a:p>
          <a:p>
            <a:pPr marL="342900" indent="-342900" defTabSz="914400" eaLnBrk="1" hangingPunct="1">
              <a:lnSpc>
                <a:spcPct val="110000"/>
              </a:lnSpc>
              <a:spcBef>
                <a:spcPct val="20000"/>
              </a:spcBef>
              <a:spcAft>
                <a:spcPts val="600"/>
              </a:spcAft>
              <a:buClr>
                <a:srgbClr val="FDF520"/>
              </a:buClr>
              <a:buSzTx/>
              <a:buFont typeface="Wingdings" pitchFamily="2" charset="2"/>
              <a:buNone/>
            </a:pPr>
            <a:r>
              <a:rPr lang="en-US">
                <a:solidFill>
                  <a:srgbClr val="FFFFFF"/>
                </a:solidFill>
                <a:ea typeface="ＭＳ Ｐゴシック" pitchFamily="34" charset="-128"/>
              </a:rPr>
              <a:t>	</a:t>
            </a:r>
            <a:r>
              <a:rPr lang="ru-RU">
                <a:solidFill>
                  <a:srgbClr val="FFFFFF"/>
                </a:solidFill>
                <a:ea typeface="ＭＳ Ｐゴシック" pitchFamily="34" charset="-128"/>
              </a:rPr>
              <a:t>- </a:t>
            </a:r>
            <a:r>
              <a:rPr lang="en-US" b="1" i="1">
                <a:solidFill>
                  <a:srgbClr val="FFFF00"/>
                </a:solidFill>
                <a:latin typeface="Arial" pitchFamily="34" charset="0"/>
                <a:ea typeface="ＭＳ Ｐゴシック" pitchFamily="34" charset="-128"/>
              </a:rPr>
              <a:t>study of hot and  dense baryonic matter</a:t>
            </a:r>
          </a:p>
          <a:p>
            <a:pPr marL="342900" indent="-342900" defTabSz="914400" eaLnBrk="1" hangingPunct="1">
              <a:lnSpc>
                <a:spcPct val="110000"/>
              </a:lnSpc>
              <a:buClr>
                <a:srgbClr val="FDF520"/>
              </a:buClr>
              <a:buSzTx/>
              <a:buFont typeface="Wingdings" pitchFamily="2" charset="2"/>
              <a:buNone/>
            </a:pPr>
            <a:r>
              <a:rPr lang="en-US" i="1">
                <a:solidFill>
                  <a:srgbClr val="FFFFFF"/>
                </a:solidFill>
                <a:latin typeface="Arial" pitchFamily="34" charset="0"/>
                <a:ea typeface="ＭＳ Ｐゴシック" pitchFamily="34" charset="-128"/>
              </a:rPr>
              <a:t>	</a:t>
            </a:r>
            <a:r>
              <a:rPr lang="en-US" i="1">
                <a:solidFill>
                  <a:srgbClr val="F6FF76"/>
                </a:solidFill>
                <a:latin typeface="Arial" pitchFamily="34" charset="0"/>
                <a:ea typeface="ＭＳ Ｐゴシック" pitchFamily="34" charset="-128"/>
              </a:rPr>
              <a:t>- </a:t>
            </a:r>
            <a:r>
              <a:rPr lang="en-US" b="1" i="1" smtClean="0">
                <a:solidFill>
                  <a:srgbClr val="F6FF76"/>
                </a:solidFill>
                <a:latin typeface="Arial" pitchFamily="34" charset="0"/>
                <a:ea typeface="ＭＳ Ｐゴシック" pitchFamily="34" charset="-128"/>
              </a:rPr>
              <a:t>investigation </a:t>
            </a:r>
            <a:r>
              <a:rPr lang="en-US" b="1" i="1">
                <a:solidFill>
                  <a:srgbClr val="F6FF76"/>
                </a:solidFill>
                <a:latin typeface="Arial" pitchFamily="34" charset="0"/>
                <a:ea typeface="ＭＳ Ｐゴシック" pitchFamily="34" charset="-128"/>
              </a:rPr>
              <a:t>of nucleon spin structure, </a:t>
            </a:r>
          </a:p>
          <a:p>
            <a:pPr marL="342900" indent="-342900" algn="r" defTabSz="914400" eaLnBrk="1" hangingPunct="1">
              <a:lnSpc>
                <a:spcPct val="110000"/>
              </a:lnSpc>
              <a:buClr>
                <a:srgbClr val="FDF520"/>
              </a:buClr>
              <a:buSzTx/>
              <a:buFont typeface="Wingdings" pitchFamily="2" charset="2"/>
              <a:buNone/>
            </a:pPr>
            <a:r>
              <a:rPr lang="en-US" b="1" i="1" smtClean="0">
                <a:solidFill>
                  <a:srgbClr val="F6FF76"/>
                </a:solidFill>
                <a:latin typeface="Arial" pitchFamily="34" charset="0"/>
                <a:ea typeface="ＭＳ Ｐゴシック" pitchFamily="34" charset="-128"/>
              </a:rPr>
              <a:t>polarization </a:t>
            </a:r>
            <a:r>
              <a:rPr lang="en-US" b="1" i="1">
                <a:solidFill>
                  <a:srgbClr val="F6FF76"/>
                </a:solidFill>
                <a:latin typeface="Arial" pitchFamily="34" charset="0"/>
                <a:ea typeface="ＭＳ Ｐゴシック" pitchFamily="34" charset="-128"/>
              </a:rPr>
              <a:t>phenomena</a:t>
            </a:r>
          </a:p>
          <a:p>
            <a:pPr marL="342900" indent="-342900" algn="r" defTabSz="914400" eaLnBrk="1" hangingPunct="1">
              <a:lnSpc>
                <a:spcPct val="100000"/>
              </a:lnSpc>
              <a:buClr>
                <a:srgbClr val="FDF520"/>
              </a:buClr>
              <a:buSzTx/>
              <a:buFont typeface="Wingdings" pitchFamily="2" charset="2"/>
              <a:buNone/>
            </a:pPr>
            <a:endParaRPr lang="en-US" i="1">
              <a:solidFill>
                <a:srgbClr val="FFFFFF"/>
              </a:solidFill>
              <a:ea typeface="ＭＳ Ｐゴシック" pitchFamily="34" charset="-128"/>
            </a:endParaRPr>
          </a:p>
        </p:txBody>
      </p:sp>
      <p:sp>
        <p:nvSpPr>
          <p:cNvPr id="19461" name="TextBox 2"/>
          <p:cNvSpPr txBox="1">
            <a:spLocks noChangeArrowheads="1"/>
          </p:cNvSpPr>
          <p:nvPr/>
        </p:nvSpPr>
        <p:spPr bwMode="auto">
          <a:xfrm>
            <a:off x="1115616" y="228601"/>
            <a:ext cx="7056784" cy="1200329"/>
          </a:xfrm>
          <a:prstGeom prst="rect">
            <a:avLst/>
          </a:prstGeom>
          <a:solidFill>
            <a:srgbClr val="FFC000"/>
          </a:solidFill>
          <a:ln w="9525">
            <a:noFill/>
            <a:miter lim="800000"/>
            <a:headEnd/>
            <a:tailEnd/>
          </a:ln>
        </p:spPr>
        <p:txBody>
          <a:bodyPr wrap="square">
            <a:spAutoFit/>
          </a:bodyPr>
          <a:lstStyle/>
          <a:p>
            <a:pPr defTabSz="914400" eaLnBrk="1" hangingPunct="1">
              <a:lnSpc>
                <a:spcPct val="100000"/>
              </a:lnSpc>
              <a:buClrTx/>
              <a:buSzTx/>
              <a:buFontTx/>
              <a:buNone/>
            </a:pPr>
            <a:r>
              <a:rPr lang="en-US" b="1" i="1">
                <a:solidFill>
                  <a:srgbClr val="FF0000"/>
                </a:solidFill>
                <a:latin typeface="Arial" pitchFamily="34" charset="0"/>
                <a:ea typeface="ＭＳ Ｐゴシック" pitchFamily="34" charset="-128"/>
                <a:cs typeface="Arial" pitchFamily="34" charset="0"/>
              </a:rPr>
              <a:t>NICA </a:t>
            </a:r>
            <a:r>
              <a:rPr lang="en-US" b="1" i="1">
                <a:solidFill>
                  <a:srgbClr val="000090"/>
                </a:solidFill>
                <a:latin typeface="Arial" pitchFamily="34" charset="0"/>
                <a:ea typeface="ＭＳ Ｐゴシック" pitchFamily="34" charset="-128"/>
                <a:cs typeface="Arial" pitchFamily="34" charset="0"/>
              </a:rPr>
              <a:t>(</a:t>
            </a:r>
            <a:r>
              <a:rPr lang="en-US" b="1" i="1" err="1">
                <a:solidFill>
                  <a:srgbClr val="FF0000"/>
                </a:solidFill>
                <a:latin typeface="Arial" pitchFamily="34" charset="0"/>
                <a:ea typeface="ＭＳ Ｐゴシック" pitchFamily="34" charset="-128"/>
                <a:cs typeface="Arial" pitchFamily="34" charset="0"/>
              </a:rPr>
              <a:t>N</a:t>
            </a:r>
            <a:r>
              <a:rPr lang="en-US" b="1" i="1" err="1">
                <a:solidFill>
                  <a:srgbClr val="222268"/>
                </a:solidFill>
                <a:latin typeface="Arial" pitchFamily="34" charset="0"/>
                <a:ea typeface="ＭＳ Ｐゴシック" pitchFamily="34" charset="-128"/>
                <a:cs typeface="Arial" pitchFamily="34" charset="0"/>
              </a:rPr>
              <a:t>uclotron</a:t>
            </a:r>
            <a:r>
              <a:rPr lang="en-US" b="1" i="1">
                <a:solidFill>
                  <a:srgbClr val="222268"/>
                </a:solidFill>
                <a:latin typeface="Arial" pitchFamily="34" charset="0"/>
                <a:ea typeface="ＭＳ Ｐゴシック" pitchFamily="34" charset="-128"/>
                <a:cs typeface="Arial" pitchFamily="34" charset="0"/>
              </a:rPr>
              <a:t> based </a:t>
            </a:r>
            <a:r>
              <a:rPr lang="en-US" b="1" i="1">
                <a:solidFill>
                  <a:srgbClr val="FF0000"/>
                </a:solidFill>
                <a:latin typeface="Arial" pitchFamily="34" charset="0"/>
                <a:ea typeface="ＭＳ Ｐゴシック" pitchFamily="34" charset="-128"/>
                <a:cs typeface="Arial" pitchFamily="34" charset="0"/>
              </a:rPr>
              <a:t>I</a:t>
            </a:r>
            <a:r>
              <a:rPr lang="en-US" b="1" i="1">
                <a:solidFill>
                  <a:srgbClr val="222268"/>
                </a:solidFill>
                <a:latin typeface="Arial" pitchFamily="34" charset="0"/>
                <a:ea typeface="ＭＳ Ｐゴシック" pitchFamily="34" charset="-128"/>
                <a:cs typeface="Arial" pitchFamily="34" charset="0"/>
              </a:rPr>
              <a:t>on </a:t>
            </a:r>
            <a:r>
              <a:rPr lang="en-US" b="1" i="1" err="1">
                <a:solidFill>
                  <a:srgbClr val="FF0000"/>
                </a:solidFill>
                <a:latin typeface="Arial" pitchFamily="34" charset="0"/>
                <a:ea typeface="ＭＳ Ｐゴシック" pitchFamily="34" charset="-128"/>
                <a:cs typeface="Arial" pitchFamily="34" charset="0"/>
              </a:rPr>
              <a:t>C</a:t>
            </a:r>
            <a:r>
              <a:rPr lang="en-US" b="1" i="1" err="1">
                <a:solidFill>
                  <a:srgbClr val="222268"/>
                </a:solidFill>
                <a:latin typeface="Arial" pitchFamily="34" charset="0"/>
                <a:ea typeface="ＭＳ Ｐゴシック" pitchFamily="34" charset="-128"/>
                <a:cs typeface="Arial" pitchFamily="34" charset="0"/>
              </a:rPr>
              <a:t>olider</a:t>
            </a:r>
            <a:r>
              <a:rPr lang="en-US" b="1" i="1">
                <a:solidFill>
                  <a:srgbClr val="222268"/>
                </a:solidFill>
                <a:latin typeface="Arial" pitchFamily="34" charset="0"/>
                <a:ea typeface="ＭＳ Ｐゴシック" pitchFamily="34" charset="-128"/>
                <a:cs typeface="Arial" pitchFamily="34" charset="0"/>
              </a:rPr>
              <a:t> </a:t>
            </a:r>
            <a:r>
              <a:rPr lang="en-US" b="1" i="1" err="1">
                <a:solidFill>
                  <a:srgbClr val="222268"/>
                </a:solidFill>
                <a:latin typeface="Arial" pitchFamily="34" charset="0"/>
                <a:ea typeface="ＭＳ Ｐゴシック" pitchFamily="34" charset="-128"/>
                <a:cs typeface="Arial" pitchFamily="34" charset="0"/>
              </a:rPr>
              <a:t>f</a:t>
            </a:r>
            <a:r>
              <a:rPr lang="en-US" b="1" i="1" err="1">
                <a:solidFill>
                  <a:srgbClr val="FF0000"/>
                </a:solidFill>
                <a:latin typeface="Arial" pitchFamily="34" charset="0"/>
                <a:ea typeface="ＭＳ Ｐゴシック" pitchFamily="34" charset="-128"/>
                <a:cs typeface="Arial" pitchFamily="34" charset="0"/>
              </a:rPr>
              <a:t>A</a:t>
            </a:r>
            <a:r>
              <a:rPr lang="en-US" b="1" i="1" err="1">
                <a:solidFill>
                  <a:srgbClr val="222268"/>
                </a:solidFill>
                <a:latin typeface="Arial" pitchFamily="34" charset="0"/>
                <a:ea typeface="ＭＳ Ｐゴシック" pitchFamily="34" charset="-128"/>
                <a:cs typeface="Arial" pitchFamily="34" charset="0"/>
              </a:rPr>
              <a:t>cility</a:t>
            </a:r>
            <a:r>
              <a:rPr lang="en-US" b="1" i="1">
                <a:solidFill>
                  <a:srgbClr val="222268"/>
                </a:solidFill>
                <a:latin typeface="Arial" pitchFamily="34" charset="0"/>
                <a:ea typeface="ＭＳ Ｐゴシック" pitchFamily="34" charset="-128"/>
                <a:cs typeface="Arial" pitchFamily="34" charset="0"/>
              </a:rPr>
              <a:t>)</a:t>
            </a:r>
          </a:p>
          <a:p>
            <a:pPr algn="r" defTabSz="914400" eaLnBrk="1" hangingPunct="1">
              <a:lnSpc>
                <a:spcPct val="100000"/>
              </a:lnSpc>
              <a:buClrTx/>
              <a:buSzTx/>
              <a:buFontTx/>
              <a:buNone/>
            </a:pPr>
            <a:r>
              <a:rPr lang="en-US" b="1" i="1">
                <a:solidFill>
                  <a:srgbClr val="FF0000"/>
                </a:solidFill>
                <a:latin typeface="Arial" pitchFamily="34" charset="0"/>
                <a:ea typeface="ＭＳ Ｐゴシック" pitchFamily="34" charset="-128"/>
                <a:cs typeface="Arial" pitchFamily="34" charset="0"/>
              </a:rPr>
              <a:t> </a:t>
            </a:r>
            <a:r>
              <a:rPr lang="en-US" b="1" i="1" smtClean="0">
                <a:solidFill>
                  <a:srgbClr val="000090"/>
                </a:solidFill>
                <a:latin typeface="Arial" pitchFamily="34" charset="0"/>
                <a:ea typeface="ＭＳ Ｐゴシック" pitchFamily="34" charset="-128"/>
                <a:cs typeface="Arial" pitchFamily="34" charset="0"/>
              </a:rPr>
              <a:t>is the </a:t>
            </a:r>
            <a:r>
              <a:rPr lang="en-US" b="1" i="1">
                <a:solidFill>
                  <a:srgbClr val="000090"/>
                </a:solidFill>
                <a:latin typeface="Arial" pitchFamily="34" charset="0"/>
                <a:ea typeface="ＭＳ Ｐゴシック" pitchFamily="34" charset="-128"/>
                <a:cs typeface="Arial" pitchFamily="34" charset="0"/>
              </a:rPr>
              <a:t>flagship project in </a:t>
            </a:r>
            <a:r>
              <a:rPr lang="en-US" b="1" i="1" smtClean="0">
                <a:solidFill>
                  <a:srgbClr val="000090"/>
                </a:solidFill>
                <a:latin typeface="Arial" pitchFamily="34" charset="0"/>
                <a:ea typeface="ＭＳ Ｐゴシック" pitchFamily="34" charset="-128"/>
                <a:cs typeface="Arial" pitchFamily="34" charset="0"/>
              </a:rPr>
              <a:t>high energy physics </a:t>
            </a:r>
            <a:endParaRPr lang="en-US" b="1" i="1">
              <a:solidFill>
                <a:srgbClr val="000090"/>
              </a:solidFill>
              <a:latin typeface="Arial" pitchFamily="34" charset="0"/>
              <a:ea typeface="ＭＳ Ｐゴシック" pitchFamily="34" charset="-128"/>
              <a:cs typeface="Arial" pitchFamily="34" charset="0"/>
            </a:endParaRPr>
          </a:p>
          <a:p>
            <a:pPr algn="r" defTabSz="914400" eaLnBrk="1" hangingPunct="1">
              <a:lnSpc>
                <a:spcPct val="100000"/>
              </a:lnSpc>
              <a:buClrTx/>
              <a:buSzTx/>
              <a:buFontTx/>
              <a:buNone/>
            </a:pPr>
            <a:r>
              <a:rPr lang="en-US" b="1" i="1">
                <a:solidFill>
                  <a:srgbClr val="000090"/>
                </a:solidFill>
                <a:latin typeface="Arial" pitchFamily="34" charset="0"/>
                <a:ea typeface="ＭＳ Ｐゴシック" pitchFamily="34" charset="-128"/>
                <a:cs typeface="Arial" pitchFamily="34" charset="0"/>
              </a:rPr>
              <a:t>of </a:t>
            </a:r>
            <a:r>
              <a:rPr lang="en-US" b="1" i="1" smtClean="0">
                <a:solidFill>
                  <a:srgbClr val="000090"/>
                </a:solidFill>
                <a:latin typeface="Arial" pitchFamily="34" charset="0"/>
                <a:ea typeface="ＭＳ Ｐゴシック" pitchFamily="34" charset="-128"/>
                <a:cs typeface="Arial" pitchFamily="34" charset="0"/>
              </a:rPr>
              <a:t> the Joint </a:t>
            </a:r>
            <a:r>
              <a:rPr lang="en-US" b="1" i="1">
                <a:solidFill>
                  <a:srgbClr val="000090"/>
                </a:solidFill>
                <a:latin typeface="Arial" pitchFamily="34" charset="0"/>
                <a:ea typeface="ＭＳ Ｐゴシック" pitchFamily="34" charset="-128"/>
                <a:cs typeface="Arial" pitchFamily="34" charset="0"/>
              </a:rPr>
              <a:t>Institute for Nuclear </a:t>
            </a:r>
            <a:r>
              <a:rPr lang="en-US" b="1" i="1" smtClean="0">
                <a:solidFill>
                  <a:srgbClr val="000090"/>
                </a:solidFill>
                <a:latin typeface="Arial" pitchFamily="34" charset="0"/>
                <a:ea typeface="ＭＳ Ｐゴシック" pitchFamily="34" charset="-128"/>
                <a:cs typeface="Arial" pitchFamily="34" charset="0"/>
              </a:rPr>
              <a:t>Research</a:t>
            </a:r>
            <a:endParaRPr lang="en-US" b="1" i="1">
              <a:solidFill>
                <a:srgbClr val="000090"/>
              </a:solidFill>
              <a:latin typeface="Arial" pitchFamily="34" charset="0"/>
              <a:ea typeface="ＭＳ Ｐゴシック" pitchFamily="34" charset="-128"/>
              <a:cs typeface="Arial"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663014368"/>
              </p:ext>
            </p:extLst>
          </p:nvPr>
        </p:nvGraphicFramePr>
        <p:xfrm>
          <a:off x="1475656" y="3474949"/>
          <a:ext cx="5976664" cy="3194413"/>
        </p:xfrm>
        <a:graphic>
          <a:graphicData uri="http://schemas.openxmlformats.org/drawingml/2006/table">
            <a:tbl>
              <a:tblPr/>
              <a:tblGrid>
                <a:gridCol w="4521818"/>
                <a:gridCol w="1454846"/>
              </a:tblGrid>
              <a:tr h="381574">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2000" b="0" i="1" u="none" strike="noStrike" cap="none" normalizeH="0" baseline="0">
                          <a:ln>
                            <a:noFill/>
                          </a:ln>
                          <a:solidFill>
                            <a:srgbClr val="000090"/>
                          </a:solidFill>
                          <a:effectLst/>
                          <a:latin typeface="Arial" charset="0"/>
                          <a:ea typeface="ＭＳ Ｐゴシック" charset="0"/>
                          <a:cs typeface="ＭＳ Ｐゴシック" charset="0"/>
                        </a:rPr>
                        <a:t> Ring circumference, m </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90"/>
                          </a:solidFill>
                          <a:effectLst/>
                          <a:latin typeface="Arial" charset="0"/>
                          <a:ea typeface="ＭＳ Ｐゴシック" charset="0"/>
                          <a:cs typeface="ＭＳ Ｐゴシック" charset="0"/>
                        </a:rPr>
                        <a:t>503.04</a:t>
                      </a:r>
                      <a:endParaRPr kumimoji="0" lang="en-US" sz="2000" b="1" i="0" u="none" strike="noStrike" cap="none" normalizeH="0" baseline="0">
                        <a:ln>
                          <a:noFill/>
                        </a:ln>
                        <a:solidFill>
                          <a:srgbClr val="000090"/>
                        </a:solidFill>
                        <a:effectLst/>
                        <a:latin typeface="Aria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CCFFCC"/>
                    </a:solidFill>
                  </a:tcPr>
                </a:tc>
              </a:tr>
              <a:tr h="388327">
                <a:tc gridSpan="2">
                  <a:txBody>
                    <a:bodyPr/>
                    <a:lstStyle/>
                    <a:p>
                      <a:pPr algn="ctr"/>
                      <a:r>
                        <a:rPr lang="en-US" sz="2000" b="1" i="1" smtClean="0">
                          <a:solidFill>
                            <a:srgbClr val="000090"/>
                          </a:solidFill>
                        </a:rPr>
                        <a:t>heavy ions</a:t>
                      </a:r>
                      <a:endParaRPr lang="en-US" sz="2000" b="1" i="1">
                        <a:solidFill>
                          <a:srgbClr val="000090"/>
                        </a:solidFill>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c hMerge="1">
                  <a:txBody>
                    <a:bodyPr/>
                    <a:lstStyle/>
                    <a:p>
                      <a:endParaRPr lang="en-US" dirty="0"/>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r>
              <a:tr h="381574">
                <a:tc>
                  <a:txBody>
                    <a:bodyPr/>
                    <a:lstStyle/>
                    <a:p>
                      <a:pPr marL="0" marR="0" lvl="0" indent="0" algn="l" defTabSz="457200" rtl="0" eaLnBrk="1" fontAlgn="ctr" latinLnBrk="0" hangingPunct="1">
                        <a:lnSpc>
                          <a:spcPct val="100000"/>
                        </a:lnSpc>
                        <a:spcBef>
                          <a:spcPct val="0"/>
                        </a:spcBef>
                        <a:spcAft>
                          <a:spcPct val="0"/>
                        </a:spcAft>
                        <a:buClrTx/>
                        <a:buSzTx/>
                        <a:buFontTx/>
                        <a:buNone/>
                        <a:tabLst/>
                        <a:defRPr/>
                      </a:pPr>
                      <a:r>
                        <a:rPr lang="en-US" sz="2000" i="1" smtClean="0">
                          <a:solidFill>
                            <a:srgbClr val="000090"/>
                          </a:solidFill>
                        </a:rPr>
                        <a:t> energy range for </a:t>
                      </a:r>
                      <a:r>
                        <a:rPr lang="en-US" sz="2000" b="1" i="1" smtClean="0">
                          <a:solidFill>
                            <a:srgbClr val="000090"/>
                          </a:solidFill>
                        </a:rPr>
                        <a:t>Au</a:t>
                      </a:r>
                      <a:r>
                        <a:rPr lang="en-US" sz="2000" b="1" i="1" baseline="30000" smtClean="0">
                          <a:solidFill>
                            <a:srgbClr val="000090"/>
                          </a:solidFill>
                        </a:rPr>
                        <a:t>79</a:t>
                      </a:r>
                      <a:r>
                        <a:rPr lang="ru-RU" sz="2000" b="1" i="1" baseline="30000" smtClean="0">
                          <a:solidFill>
                            <a:srgbClr val="000090"/>
                          </a:solidFill>
                        </a:rPr>
                        <a:t>+</a:t>
                      </a:r>
                      <a:r>
                        <a:rPr lang="en-US" sz="2000" i="1" smtClean="0">
                          <a:solidFill>
                            <a:srgbClr val="000090"/>
                          </a:solidFill>
                        </a:rPr>
                        <a:t>:  </a:t>
                      </a:r>
                      <a:r>
                        <a:rPr lang="ru-RU" sz="2000" i="1" smtClean="0">
                          <a:solidFill>
                            <a:srgbClr val="000090"/>
                          </a:solidFill>
                        </a:rPr>
                        <a:t>√</a:t>
                      </a:r>
                      <a:r>
                        <a:rPr lang="en-US" sz="2000" i="1" smtClean="0">
                          <a:solidFill>
                            <a:srgbClr val="000090"/>
                          </a:solidFill>
                        </a:rPr>
                        <a:t>S</a:t>
                      </a:r>
                      <a:r>
                        <a:rPr lang="en-US" sz="2000" i="1" baseline="-25000" smtClean="0">
                          <a:solidFill>
                            <a:srgbClr val="000090"/>
                          </a:solidFill>
                        </a:rPr>
                        <a:t>NN</a:t>
                      </a:r>
                      <a:r>
                        <a:rPr lang="en-US" sz="2000" i="1" smtClean="0">
                          <a:solidFill>
                            <a:srgbClr val="000090"/>
                          </a:solidFill>
                        </a:rPr>
                        <a:t>,</a:t>
                      </a:r>
                      <a:r>
                        <a:rPr lang="en-US" sz="2000" i="1" baseline="0" smtClean="0">
                          <a:solidFill>
                            <a:srgbClr val="000090"/>
                          </a:solidFill>
                        </a:rPr>
                        <a:t> </a:t>
                      </a:r>
                      <a:r>
                        <a:rPr lang="en-US" sz="2000" i="1" err="1" smtClean="0">
                          <a:solidFill>
                            <a:srgbClr val="000090"/>
                          </a:solidFill>
                        </a:rPr>
                        <a:t>GeV</a:t>
                      </a:r>
                      <a:endParaRPr kumimoji="0" lang="en-US" sz="2000" b="0" i="1" u="none" strike="noStrike" cap="none" normalizeH="0" baseline="0">
                        <a:ln>
                          <a:noFill/>
                        </a:ln>
                        <a:solidFill>
                          <a:srgbClr val="000090"/>
                        </a:solidFill>
                        <a:effectLst/>
                        <a:latin typeface="Aria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0000"/>
                          </a:solidFill>
                          <a:effectLst/>
                          <a:latin typeface="Arial" charset="0"/>
                          <a:ea typeface="ＭＳ Ｐゴシック" charset="0"/>
                          <a:cs typeface="ＭＳ Ｐゴシック" charset="0"/>
                        </a:rPr>
                        <a:t>4 - 11</a:t>
                      </a:r>
                      <a:endParaRPr kumimoji="0" lang="en-US" sz="2000" b="1" i="0" u="none" strike="noStrike" cap="none" normalizeH="0" baseline="0">
                        <a:ln>
                          <a:noFill/>
                        </a:ln>
                        <a:solidFill>
                          <a:srgbClr val="FF0000"/>
                        </a:solidFill>
                        <a:effectLst/>
                        <a:latin typeface="Aria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r>
              <a:tr h="422094">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2000" b="0" i="1" u="none" strike="noStrike" cap="none" normalizeH="0" baseline="0">
                          <a:ln>
                            <a:noFill/>
                          </a:ln>
                          <a:solidFill>
                            <a:srgbClr val="000090"/>
                          </a:solidFill>
                          <a:effectLst/>
                          <a:latin typeface="Arial" charset="0"/>
                          <a:ea typeface="ＭＳ Ｐゴシック" charset="0"/>
                          <a:cs typeface="ＭＳ Ｐゴシック" charset="0"/>
                        </a:rPr>
                        <a:t> </a:t>
                      </a:r>
                      <a:r>
                        <a:rPr kumimoji="0" lang="en-US" sz="2000" b="0" i="1" u="none" strike="noStrike" cap="none" normalizeH="0" baseline="0" err="1">
                          <a:ln>
                            <a:noFill/>
                          </a:ln>
                          <a:solidFill>
                            <a:srgbClr val="000090"/>
                          </a:solidFill>
                          <a:effectLst/>
                          <a:latin typeface="Arial" charset="0"/>
                          <a:ea typeface="ＭＳ Ｐゴシック" charset="0"/>
                          <a:cs typeface="ＭＳ Ｐゴシック" charset="0"/>
                        </a:rPr>
                        <a:t>r.m.s</a:t>
                      </a:r>
                      <a:r>
                        <a:rPr kumimoji="0" lang="en-US" sz="2000" b="0" i="1" u="none" strike="noStrike" cap="none" normalizeH="0" baseline="0">
                          <a:ln>
                            <a:noFill/>
                          </a:ln>
                          <a:solidFill>
                            <a:srgbClr val="000090"/>
                          </a:solidFill>
                          <a:effectLst/>
                          <a:latin typeface="Arial" charset="0"/>
                          <a:ea typeface="ＭＳ Ｐゴシック" charset="0"/>
                          <a:cs typeface="ＭＳ Ｐゴシック" charset="0"/>
                        </a:rPr>
                        <a:t>. </a:t>
                      </a:r>
                      <a:r>
                        <a:rPr kumimoji="0" lang="en-US" sz="2000" b="0" i="1" u="none" strike="noStrike" cap="none" normalizeH="0" baseline="0" err="1">
                          <a:ln>
                            <a:noFill/>
                          </a:ln>
                          <a:solidFill>
                            <a:srgbClr val="000090"/>
                          </a:solidFill>
                          <a:effectLst/>
                          <a:latin typeface="Symbol" charset="0"/>
                          <a:ea typeface="ＭＳ Ｐゴシック" charset="0"/>
                          <a:cs typeface="ＭＳ Ｐゴシック" charset="0"/>
                        </a:rPr>
                        <a:t>D</a:t>
                      </a:r>
                      <a:r>
                        <a:rPr kumimoji="0" lang="en-US" sz="2000" b="0" i="1" u="none" strike="noStrike" cap="none" normalizeH="0" baseline="0" err="1">
                          <a:ln>
                            <a:noFill/>
                          </a:ln>
                          <a:solidFill>
                            <a:srgbClr val="000090"/>
                          </a:solidFill>
                          <a:effectLst/>
                          <a:latin typeface="Arial" charset="0"/>
                          <a:ea typeface="ＭＳ Ｐゴシック" charset="0"/>
                          <a:cs typeface="ＭＳ Ｐゴシック" charset="0"/>
                        </a:rPr>
                        <a:t>p</a:t>
                      </a:r>
                      <a:r>
                        <a:rPr kumimoji="0" lang="en-US" sz="2000" b="0" i="1" u="none" strike="noStrike" cap="none" normalizeH="0" baseline="0">
                          <a:ln>
                            <a:noFill/>
                          </a:ln>
                          <a:solidFill>
                            <a:srgbClr val="000090"/>
                          </a:solidFill>
                          <a:effectLst/>
                          <a:latin typeface="Arial" charset="0"/>
                          <a:ea typeface="ＭＳ Ｐゴシック" charset="0"/>
                          <a:cs typeface="ＭＳ Ｐゴシック" charset="0"/>
                        </a:rPr>
                        <a:t>/p, 10</a:t>
                      </a:r>
                      <a:r>
                        <a:rPr kumimoji="0" lang="en-US" sz="2000" b="0" i="1" u="none" strike="noStrike" cap="none" normalizeH="0" baseline="30000">
                          <a:ln>
                            <a:noFill/>
                          </a:ln>
                          <a:solidFill>
                            <a:srgbClr val="000090"/>
                          </a:solidFill>
                          <a:effectLst/>
                          <a:latin typeface="Arial" charset="0"/>
                          <a:ea typeface="ＭＳ Ｐゴシック" charset="0"/>
                          <a:cs typeface="ＭＳ Ｐゴシック" charset="0"/>
                        </a:rPr>
                        <a:t>-3</a:t>
                      </a:r>
                      <a:endParaRPr kumimoji="0" lang="en-US" sz="2000" b="0" i="1" u="none" strike="noStrike" cap="none" normalizeH="0" baseline="0">
                        <a:ln>
                          <a:noFill/>
                        </a:ln>
                        <a:solidFill>
                          <a:srgbClr val="000090"/>
                        </a:solidFill>
                        <a:effectLst/>
                        <a:latin typeface="Aria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90"/>
                          </a:solidFill>
                          <a:effectLst/>
                          <a:latin typeface="Arial" charset="0"/>
                          <a:ea typeface="ＭＳ Ｐゴシック" charset="0"/>
                          <a:cs typeface="ＭＳ Ｐゴシック" charset="0"/>
                        </a:rPr>
                        <a:t>1.6</a:t>
                      </a:r>
                      <a:endParaRPr kumimoji="0" lang="en-US" sz="2000" b="1" i="0" u="none" strike="noStrike" cap="none" normalizeH="0" baseline="0">
                        <a:ln>
                          <a:noFill/>
                        </a:ln>
                        <a:solidFill>
                          <a:srgbClr val="000090"/>
                        </a:solidFill>
                        <a:effectLst/>
                        <a:latin typeface="Aria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r>
              <a:tr h="405211">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2000" b="0" i="1" u="none" strike="noStrike" cap="none" normalizeH="0" baseline="0">
                          <a:ln>
                            <a:noFill/>
                          </a:ln>
                          <a:solidFill>
                            <a:srgbClr val="000090"/>
                          </a:solidFill>
                          <a:effectLst/>
                          <a:latin typeface="Arial" charset="0"/>
                          <a:ea typeface="ＭＳ Ｐゴシック" charset="0"/>
                          <a:cs typeface="ＭＳ Ｐゴシック" charset="0"/>
                        </a:rPr>
                        <a:t> </a:t>
                      </a:r>
                      <a:r>
                        <a:rPr kumimoji="0" lang="en-US" sz="2000" b="0" i="1" u="none" strike="noStrike" cap="none" normalizeH="0" baseline="0" smtClean="0">
                          <a:ln>
                            <a:noFill/>
                          </a:ln>
                          <a:solidFill>
                            <a:srgbClr val="000090"/>
                          </a:solidFill>
                          <a:effectLst/>
                          <a:latin typeface="Arial" charset="0"/>
                          <a:ea typeface="ＭＳ Ｐゴシック" charset="0"/>
                          <a:cs typeface="ＭＳ Ｐゴシック" charset="0"/>
                        </a:rPr>
                        <a:t>Luminosity for </a:t>
                      </a:r>
                      <a:r>
                        <a:rPr lang="en-US" sz="2000" b="1" i="1" smtClean="0">
                          <a:solidFill>
                            <a:srgbClr val="000090"/>
                          </a:solidFill>
                        </a:rPr>
                        <a:t>Au</a:t>
                      </a:r>
                      <a:r>
                        <a:rPr lang="en-US" sz="2000" b="1" i="1" baseline="30000" smtClean="0">
                          <a:solidFill>
                            <a:srgbClr val="000090"/>
                          </a:solidFill>
                        </a:rPr>
                        <a:t>79</a:t>
                      </a:r>
                      <a:r>
                        <a:rPr lang="ru-RU" sz="2000" b="1" i="1" baseline="30000" smtClean="0">
                          <a:solidFill>
                            <a:srgbClr val="000090"/>
                          </a:solidFill>
                        </a:rPr>
                        <a:t>+</a:t>
                      </a:r>
                      <a:r>
                        <a:rPr kumimoji="0" lang="en-US" sz="2000" b="0" i="1" u="none" strike="noStrike" cap="none" normalizeH="0" baseline="0" smtClean="0">
                          <a:ln>
                            <a:noFill/>
                          </a:ln>
                          <a:solidFill>
                            <a:srgbClr val="000090"/>
                          </a:solidFill>
                          <a:effectLst/>
                          <a:latin typeface="Arial" charset="0"/>
                          <a:ea typeface="ＭＳ Ｐゴシック" charset="0"/>
                          <a:cs typeface="ＭＳ Ｐゴシック" charset="0"/>
                        </a:rPr>
                        <a:t>, </a:t>
                      </a:r>
                      <a:r>
                        <a:rPr kumimoji="0" lang="en-US" sz="2000" b="0" i="1" u="none" strike="noStrike" cap="none" normalizeH="0" baseline="0">
                          <a:ln>
                            <a:noFill/>
                          </a:ln>
                          <a:solidFill>
                            <a:srgbClr val="000090"/>
                          </a:solidFill>
                          <a:effectLst/>
                          <a:latin typeface="Arial" charset="0"/>
                          <a:ea typeface="ＭＳ Ｐゴシック" charset="0"/>
                          <a:cs typeface="ＭＳ Ｐゴシック" charset="0"/>
                        </a:rPr>
                        <a:t>cm</a:t>
                      </a:r>
                      <a:r>
                        <a:rPr kumimoji="0" lang="en-US" sz="2000" b="0" i="1" u="none" strike="noStrike" cap="none" normalizeH="0" baseline="30000">
                          <a:ln>
                            <a:noFill/>
                          </a:ln>
                          <a:solidFill>
                            <a:srgbClr val="000090"/>
                          </a:solidFill>
                          <a:effectLst/>
                          <a:latin typeface="Arial" charset="0"/>
                          <a:ea typeface="ＭＳ Ｐゴシック" charset="0"/>
                          <a:cs typeface="ＭＳ Ｐゴシック" charset="0"/>
                        </a:rPr>
                        <a:t>-2</a:t>
                      </a:r>
                      <a:r>
                        <a:rPr kumimoji="0" lang="en-US" sz="2000" b="0" i="1" u="none" strike="noStrike" cap="none" normalizeH="0" baseline="0">
                          <a:ln>
                            <a:noFill/>
                          </a:ln>
                          <a:solidFill>
                            <a:srgbClr val="000090"/>
                          </a:solidFill>
                          <a:effectLst/>
                          <a:latin typeface="Arial" charset="0"/>
                          <a:ea typeface="ＭＳ Ｐゴシック" charset="0"/>
                          <a:cs typeface="ＭＳ Ｐゴシック" charset="0"/>
                        </a:rPr>
                        <a:t> s</a:t>
                      </a:r>
                      <a:r>
                        <a:rPr kumimoji="0" lang="en-US" sz="2000" b="0" i="1" u="none" strike="noStrike" cap="none" normalizeH="0" baseline="30000">
                          <a:ln>
                            <a:noFill/>
                          </a:ln>
                          <a:solidFill>
                            <a:srgbClr val="000090"/>
                          </a:solidFill>
                          <a:effectLst/>
                          <a:latin typeface="Arial" charset="0"/>
                          <a:ea typeface="ＭＳ Ｐゴシック" charset="0"/>
                          <a:cs typeface="ＭＳ Ｐゴシック" charset="0"/>
                        </a:rPr>
                        <a:t>-1</a:t>
                      </a:r>
                      <a:endParaRPr kumimoji="0" lang="en-US" sz="2000" b="0" i="1" u="none" strike="noStrike" cap="none" normalizeH="0" baseline="0">
                        <a:ln>
                          <a:noFill/>
                        </a:ln>
                        <a:solidFill>
                          <a:srgbClr val="000090"/>
                        </a:solidFill>
                        <a:effectLst/>
                        <a:latin typeface="Aria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0000"/>
                          </a:solidFill>
                          <a:effectLst/>
                          <a:latin typeface="Arial" charset="0"/>
                          <a:ea typeface="ＭＳ Ｐゴシック" charset="0"/>
                          <a:cs typeface="ＭＳ Ｐゴシック" charset="0"/>
                        </a:rPr>
                        <a:t>1</a:t>
                      </a:r>
                      <a:r>
                        <a:rPr kumimoji="0" lang="en-US" sz="2000" b="0" i="0" u="none" strike="noStrike" cap="none" normalizeH="0" baseline="0">
                          <a:ln>
                            <a:noFill/>
                          </a:ln>
                          <a:solidFill>
                            <a:srgbClr val="000090"/>
                          </a:solidFill>
                          <a:effectLst/>
                          <a:latin typeface="Arial" charset="0"/>
                          <a:ea typeface="ＭＳ Ｐゴシック" charset="0"/>
                          <a:cs typeface="ＭＳ Ｐゴシック" charset="0"/>
                        </a:rPr>
                        <a:t>x</a:t>
                      </a:r>
                      <a:r>
                        <a:rPr kumimoji="0" lang="en-US" sz="2000" b="1" i="0" u="none" strike="noStrike" cap="none" normalizeH="0" baseline="0">
                          <a:ln>
                            <a:noFill/>
                          </a:ln>
                          <a:solidFill>
                            <a:srgbClr val="FF0000"/>
                          </a:solidFill>
                          <a:effectLst/>
                          <a:latin typeface="Arial" charset="0"/>
                          <a:ea typeface="ＭＳ Ｐゴシック" charset="0"/>
                          <a:cs typeface="ＭＳ Ｐゴシック" charset="0"/>
                        </a:rPr>
                        <a:t>10</a:t>
                      </a:r>
                      <a:r>
                        <a:rPr kumimoji="0" lang="en-US" sz="2000" b="1" i="0" u="none" strike="noStrike" cap="none" normalizeH="0" baseline="50000">
                          <a:ln>
                            <a:noFill/>
                          </a:ln>
                          <a:solidFill>
                            <a:srgbClr val="FF0000"/>
                          </a:solidFill>
                          <a:effectLst/>
                          <a:latin typeface="Arial" charset="0"/>
                          <a:ea typeface="ＭＳ Ｐゴシック" charset="0"/>
                          <a:cs typeface="ＭＳ Ｐゴシック" charset="0"/>
                        </a:rPr>
                        <a:t>27</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r>
              <a:tr h="405211">
                <a:tc gridSpan="2">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2000" b="1" i="1" u="none" strike="noStrike" cap="none" normalizeH="0" baseline="0" smtClean="0">
                          <a:ln>
                            <a:noFill/>
                          </a:ln>
                          <a:solidFill>
                            <a:srgbClr val="000090"/>
                          </a:solidFill>
                          <a:effectLst/>
                          <a:latin typeface="+mn-lt"/>
                          <a:ea typeface="ＭＳ Ｐゴシック" charset="0"/>
                          <a:cs typeface="ＭＳ Ｐゴシック" charset="0"/>
                        </a:rPr>
                        <a:t>polarized particles</a:t>
                      </a:r>
                      <a:endParaRPr kumimoji="0" lang="en-US" sz="2000" b="1" i="1" u="none" strike="noStrike" cap="none" normalizeH="0" baseline="0">
                        <a:ln>
                          <a:noFill/>
                        </a:ln>
                        <a:solidFill>
                          <a:srgbClr val="000090"/>
                        </a:solidFill>
                        <a:effectLst/>
                        <a:latin typeface="+mn-lt"/>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r>
              <a:tr h="405211">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2000" b="0" i="1" u="none" strike="noStrike" cap="none" normalizeH="0" baseline="0">
                          <a:ln>
                            <a:noFill/>
                          </a:ln>
                          <a:solidFill>
                            <a:srgbClr val="000090"/>
                          </a:solidFill>
                          <a:effectLst/>
                          <a:latin typeface="Arial" charset="0"/>
                          <a:ea typeface="ＭＳ Ｐゴシック" charset="0"/>
                          <a:cs typeface="ＭＳ Ｐゴシック" charset="0"/>
                        </a:rPr>
                        <a:t> </a:t>
                      </a:r>
                      <a:r>
                        <a:rPr kumimoji="0" lang="en-US" sz="2000" b="0" i="1" u="none" strike="noStrike" cap="none" normalizeH="0" baseline="0" smtClean="0">
                          <a:ln>
                            <a:noFill/>
                          </a:ln>
                          <a:solidFill>
                            <a:srgbClr val="000090"/>
                          </a:solidFill>
                          <a:effectLst/>
                          <a:latin typeface="Arial" charset="0"/>
                          <a:ea typeface="ＭＳ Ｐゴシック" charset="0"/>
                          <a:cs typeface="ＭＳ Ｐゴシック" charset="0"/>
                        </a:rPr>
                        <a:t>max. </a:t>
                      </a:r>
                      <a:r>
                        <a:rPr lang="ru-RU" sz="2000" i="1" smtClean="0">
                          <a:solidFill>
                            <a:srgbClr val="000090"/>
                          </a:solidFill>
                        </a:rPr>
                        <a:t>√</a:t>
                      </a:r>
                      <a:r>
                        <a:rPr lang="en-US" sz="2000" i="1" smtClean="0">
                          <a:solidFill>
                            <a:srgbClr val="000090"/>
                          </a:solidFill>
                        </a:rPr>
                        <a:t>S</a:t>
                      </a:r>
                      <a:r>
                        <a:rPr kumimoji="0" lang="en-US" sz="2000" b="0" i="1" u="none" strike="noStrike" cap="none" normalizeH="0" baseline="0" smtClean="0">
                          <a:ln>
                            <a:noFill/>
                          </a:ln>
                          <a:solidFill>
                            <a:srgbClr val="000090"/>
                          </a:solidFill>
                          <a:effectLst/>
                          <a:latin typeface="Arial" charset="0"/>
                          <a:ea typeface="ＭＳ Ｐゴシック" charset="0"/>
                          <a:cs typeface="ＭＳ Ｐゴシック" charset="0"/>
                        </a:rPr>
                        <a:t> for polarized </a:t>
                      </a:r>
                      <a:r>
                        <a:rPr kumimoji="0" lang="en-US" sz="2000" b="1" i="1" u="none" strike="noStrike" cap="none" normalizeH="0" baseline="0" smtClean="0">
                          <a:ln>
                            <a:noFill/>
                          </a:ln>
                          <a:solidFill>
                            <a:srgbClr val="000090"/>
                          </a:solidFill>
                          <a:effectLst/>
                          <a:latin typeface="Arial" charset="0"/>
                          <a:ea typeface="ＭＳ Ｐゴシック" charset="0"/>
                          <a:cs typeface="ＭＳ Ｐゴシック" charset="0"/>
                        </a:rPr>
                        <a:t>p</a:t>
                      </a:r>
                      <a:r>
                        <a:rPr lang="en-US" sz="2000" baseline="-25000" smtClean="0">
                          <a:solidFill>
                            <a:srgbClr val="161645"/>
                          </a:solidFill>
                          <a:latin typeface="Arial" charset="0"/>
                          <a:ea typeface="ＭＳ Ｐゴシック" charset="0"/>
                          <a:cs typeface="ＭＳ Ｐゴシック" charset="0"/>
                          <a:sym typeface="SymbolPS" charset="0"/>
                        </a:rPr>
                        <a:t>, </a:t>
                      </a:r>
                      <a:r>
                        <a:rPr kumimoji="0" lang="en-US" sz="2000" b="0" i="1" u="none" strike="noStrike" cap="none" normalizeH="0" baseline="0" smtClean="0">
                          <a:ln>
                            <a:noFill/>
                          </a:ln>
                          <a:solidFill>
                            <a:srgbClr val="000090"/>
                          </a:solidFill>
                          <a:effectLst/>
                          <a:latin typeface="Arial" charset="0"/>
                          <a:ea typeface="ＭＳ Ｐゴシック" charset="0"/>
                          <a:cs typeface="ＭＳ Ｐゴシック" charset="0"/>
                        </a:rPr>
                        <a:t> </a:t>
                      </a:r>
                      <a:r>
                        <a:rPr kumimoji="0" lang="en-US" sz="2000" b="0" i="1" u="none" strike="noStrike" cap="none" normalizeH="0" baseline="0" err="1" smtClean="0">
                          <a:ln>
                            <a:noFill/>
                          </a:ln>
                          <a:solidFill>
                            <a:srgbClr val="000090"/>
                          </a:solidFill>
                          <a:effectLst/>
                          <a:latin typeface="Arial" charset="0"/>
                          <a:ea typeface="ＭＳ Ｐゴシック" charset="0"/>
                          <a:cs typeface="ＭＳ Ｐゴシック" charset="0"/>
                        </a:rPr>
                        <a:t>Gev</a:t>
                      </a:r>
                      <a:endParaRPr kumimoji="0" lang="en-US" sz="2000" b="0" i="1" u="none" strike="noStrike" cap="none" normalizeH="0" baseline="0">
                        <a:ln>
                          <a:noFill/>
                        </a:ln>
                        <a:solidFill>
                          <a:srgbClr val="000090"/>
                        </a:solidFill>
                        <a:effectLst/>
                        <a:latin typeface="Aria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0000"/>
                          </a:solidFill>
                          <a:effectLst/>
                          <a:latin typeface="Arial" charset="0"/>
                          <a:ea typeface="ＭＳ Ｐゴシック" charset="0"/>
                          <a:cs typeface="ＭＳ Ｐゴシック" charset="0"/>
                        </a:rPr>
                        <a:t>27</a:t>
                      </a:r>
                      <a:endParaRPr kumimoji="0" lang="en-US" sz="2000" b="1" i="0" u="none" strike="noStrike" cap="none" normalizeH="0" baseline="0">
                        <a:ln>
                          <a:noFill/>
                        </a:ln>
                        <a:solidFill>
                          <a:srgbClr val="FF0000"/>
                        </a:solidFill>
                        <a:effectLst/>
                        <a:latin typeface="Aria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r>
              <a:tr h="405211">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2000" b="0" i="1" u="none" strike="noStrike" cap="none" normalizeH="0" baseline="0">
                          <a:ln>
                            <a:noFill/>
                          </a:ln>
                          <a:solidFill>
                            <a:srgbClr val="000090"/>
                          </a:solidFill>
                          <a:effectLst/>
                          <a:latin typeface="Arial" charset="0"/>
                          <a:ea typeface="ＭＳ Ｐゴシック" charset="0"/>
                          <a:cs typeface="ＭＳ Ｐゴシック" charset="0"/>
                        </a:rPr>
                        <a:t> </a:t>
                      </a:r>
                      <a:r>
                        <a:rPr kumimoji="0" lang="en-US" sz="2000" b="0" i="1" u="none" strike="noStrike" cap="none" normalizeH="0" baseline="0" smtClean="0">
                          <a:ln>
                            <a:noFill/>
                          </a:ln>
                          <a:solidFill>
                            <a:srgbClr val="000090"/>
                          </a:solidFill>
                          <a:effectLst/>
                          <a:latin typeface="Arial" charset="0"/>
                          <a:ea typeface="ＭＳ Ｐゴシック" charset="0"/>
                          <a:cs typeface="ＭＳ Ｐゴシック" charset="0"/>
                        </a:rPr>
                        <a:t>Luminosity for </a:t>
                      </a:r>
                      <a:r>
                        <a:rPr kumimoji="0" lang="en-US" sz="2000" b="1" i="1" u="none" strike="noStrike" cap="none" normalizeH="0" baseline="0" smtClean="0">
                          <a:ln>
                            <a:noFill/>
                          </a:ln>
                          <a:solidFill>
                            <a:srgbClr val="000090"/>
                          </a:solidFill>
                          <a:effectLst/>
                          <a:latin typeface="Arial" charset="0"/>
                          <a:ea typeface="ＭＳ Ｐゴシック" charset="0"/>
                          <a:cs typeface="ＭＳ Ｐゴシック" charset="0"/>
                        </a:rPr>
                        <a:t>p</a:t>
                      </a:r>
                      <a:r>
                        <a:rPr kumimoji="0" lang="en-US" sz="2000" b="0" i="1" u="none" strike="noStrike" cap="none" normalizeH="0" baseline="0" smtClean="0">
                          <a:ln>
                            <a:noFill/>
                          </a:ln>
                          <a:solidFill>
                            <a:srgbClr val="000090"/>
                          </a:solidFill>
                          <a:effectLst/>
                          <a:latin typeface="Arial" charset="0"/>
                          <a:ea typeface="ＭＳ Ｐゴシック" charset="0"/>
                          <a:cs typeface="ＭＳ Ｐゴシック" charset="0"/>
                        </a:rPr>
                        <a:t>, </a:t>
                      </a:r>
                      <a:r>
                        <a:rPr kumimoji="0" lang="en-US" sz="2000" b="0" i="1" u="none" strike="noStrike" cap="none" normalizeH="0" baseline="0">
                          <a:ln>
                            <a:noFill/>
                          </a:ln>
                          <a:solidFill>
                            <a:srgbClr val="000090"/>
                          </a:solidFill>
                          <a:effectLst/>
                          <a:latin typeface="Arial" charset="0"/>
                          <a:ea typeface="ＭＳ Ｐゴシック" charset="0"/>
                          <a:cs typeface="ＭＳ Ｐゴシック" charset="0"/>
                        </a:rPr>
                        <a:t>cm</a:t>
                      </a:r>
                      <a:r>
                        <a:rPr kumimoji="0" lang="en-US" sz="2000" b="0" i="1" u="none" strike="noStrike" cap="none" normalizeH="0" baseline="30000">
                          <a:ln>
                            <a:noFill/>
                          </a:ln>
                          <a:solidFill>
                            <a:srgbClr val="000090"/>
                          </a:solidFill>
                          <a:effectLst/>
                          <a:latin typeface="Arial" charset="0"/>
                          <a:ea typeface="ＭＳ Ｐゴシック" charset="0"/>
                          <a:cs typeface="ＭＳ Ｐゴシック" charset="0"/>
                        </a:rPr>
                        <a:t>-2</a:t>
                      </a:r>
                      <a:r>
                        <a:rPr kumimoji="0" lang="en-US" sz="2000" b="0" i="1" u="none" strike="noStrike" cap="none" normalizeH="0" baseline="0">
                          <a:ln>
                            <a:noFill/>
                          </a:ln>
                          <a:solidFill>
                            <a:srgbClr val="000090"/>
                          </a:solidFill>
                          <a:effectLst/>
                          <a:latin typeface="Arial" charset="0"/>
                          <a:ea typeface="ＭＳ Ｐゴシック" charset="0"/>
                          <a:cs typeface="ＭＳ Ｐゴシック" charset="0"/>
                        </a:rPr>
                        <a:t> s</a:t>
                      </a:r>
                      <a:r>
                        <a:rPr kumimoji="0" lang="en-US" sz="2000" b="0" i="1" u="none" strike="noStrike" cap="none" normalizeH="0" baseline="30000">
                          <a:ln>
                            <a:noFill/>
                          </a:ln>
                          <a:solidFill>
                            <a:srgbClr val="000090"/>
                          </a:solidFill>
                          <a:effectLst/>
                          <a:latin typeface="Arial" charset="0"/>
                          <a:ea typeface="ＭＳ Ｐゴシック" charset="0"/>
                          <a:cs typeface="ＭＳ Ｐゴシック" charset="0"/>
                        </a:rPr>
                        <a:t>-1</a:t>
                      </a:r>
                      <a:endParaRPr kumimoji="0" lang="en-US" sz="2000" b="0" i="1" u="none" strike="noStrike" cap="none" normalizeH="0" baseline="0">
                        <a:ln>
                          <a:noFill/>
                        </a:ln>
                        <a:solidFill>
                          <a:srgbClr val="000090"/>
                        </a:solidFill>
                        <a:effectLst/>
                        <a:latin typeface="Aria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0000"/>
                          </a:solidFill>
                          <a:effectLst/>
                          <a:latin typeface="Arial" charset="0"/>
                          <a:ea typeface="ＭＳ Ｐゴシック" charset="0"/>
                          <a:cs typeface="ＭＳ Ｐゴシック" charset="0"/>
                        </a:rPr>
                        <a:t>1</a:t>
                      </a:r>
                      <a:r>
                        <a:rPr kumimoji="0" lang="en-US" sz="2000" b="0" i="0" u="none" strike="noStrike" cap="none" normalizeH="0" baseline="0" smtClean="0">
                          <a:ln>
                            <a:noFill/>
                          </a:ln>
                          <a:solidFill>
                            <a:srgbClr val="000090"/>
                          </a:solidFill>
                          <a:effectLst/>
                          <a:latin typeface="Arial" charset="0"/>
                          <a:ea typeface="ＭＳ Ｐゴシック" charset="0"/>
                          <a:cs typeface="ＭＳ Ｐゴシック" charset="0"/>
                        </a:rPr>
                        <a:t>x</a:t>
                      </a:r>
                      <a:r>
                        <a:rPr kumimoji="0" lang="en-US" sz="2000" b="1" i="0" u="none" strike="noStrike" cap="none" normalizeH="0" baseline="0" smtClean="0">
                          <a:ln>
                            <a:noFill/>
                          </a:ln>
                          <a:solidFill>
                            <a:srgbClr val="FF0000"/>
                          </a:solidFill>
                          <a:effectLst/>
                          <a:latin typeface="Arial" charset="0"/>
                          <a:ea typeface="ＭＳ Ｐゴシック" charset="0"/>
                          <a:cs typeface="ＭＳ Ｐゴシック" charset="0"/>
                        </a:rPr>
                        <a:t>10</a:t>
                      </a:r>
                      <a:r>
                        <a:rPr kumimoji="0" lang="en-US" sz="2000" b="1" i="0" u="none" strike="noStrike" cap="none" normalizeH="0" baseline="50000" smtClean="0">
                          <a:ln>
                            <a:noFill/>
                          </a:ln>
                          <a:solidFill>
                            <a:srgbClr val="FF0000"/>
                          </a:solidFill>
                          <a:effectLst/>
                          <a:latin typeface="Arial" charset="0"/>
                          <a:ea typeface="ＭＳ Ｐゴシック" charset="0"/>
                          <a:cs typeface="ＭＳ Ｐゴシック" charset="0"/>
                        </a:rPr>
                        <a:t>32</a:t>
                      </a:r>
                      <a:endParaRPr kumimoji="0" lang="en-US" sz="2000" b="1" i="0" u="none" strike="noStrike" cap="none" normalizeH="0" baseline="50000">
                        <a:ln>
                          <a:noFill/>
                        </a:ln>
                        <a:solidFill>
                          <a:srgbClr val="FF0000"/>
                        </a:solidFill>
                        <a:effectLst/>
                        <a:latin typeface="Aria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r>
            </a:tbl>
          </a:graphicData>
        </a:graphic>
      </p:graphicFrame>
    </p:spTree>
    <p:extLst>
      <p:ext uri="{BB962C8B-B14F-4D97-AF65-F5344CB8AC3E}">
        <p14:creationId xmlns:p14="http://schemas.microsoft.com/office/powerpoint/2010/main" val="1398113196"/>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67361" y="476672"/>
            <a:ext cx="2592288" cy="516936"/>
          </a:xfrm>
        </p:spPr>
        <p:txBody>
          <a:bodyPr/>
          <a:lstStyle/>
          <a:p>
            <a:r>
              <a:rPr lang="en-US" dirty="0" smtClean="0"/>
              <a:t>DAQ</a:t>
            </a:r>
            <a:endParaRPr lang="en-US" dirty="0"/>
          </a:p>
        </p:txBody>
      </p:sp>
      <p:sp>
        <p:nvSpPr>
          <p:cNvPr id="5" name="Content Placeholder 4"/>
          <p:cNvSpPr>
            <a:spLocks noGrp="1"/>
          </p:cNvSpPr>
          <p:nvPr>
            <p:ph idx="1"/>
          </p:nvPr>
        </p:nvSpPr>
        <p:spPr>
          <a:xfrm>
            <a:off x="395536" y="1844824"/>
            <a:ext cx="8135938" cy="3528739"/>
          </a:xfrm>
        </p:spPr>
        <p:txBody>
          <a:bodyPr/>
          <a:lstStyle/>
          <a:p>
            <a:pPr>
              <a:buFont typeface="Wingdings" panose="05000000000000000000" pitchFamily="2" charset="2"/>
              <a:buChar char="Ø"/>
            </a:pPr>
            <a:r>
              <a:rPr lang="en-US" dirty="0" smtClean="0"/>
              <a:t>The </a:t>
            </a:r>
            <a:r>
              <a:rPr lang="en-US" dirty="0"/>
              <a:t>SPD DAQ </a:t>
            </a:r>
            <a:r>
              <a:rPr lang="en-US" dirty="0" smtClean="0"/>
              <a:t>may be </a:t>
            </a:r>
            <a:r>
              <a:rPr lang="en-US" dirty="0"/>
              <a:t>developed </a:t>
            </a:r>
            <a:r>
              <a:rPr lang="en-US" i="1" dirty="0" smtClean="0">
                <a:latin typeface="Times New Roman" panose="02020603050405020304" pitchFamily="18" charset="0"/>
                <a:cs typeface="Times New Roman" panose="02020603050405020304" pitchFamily="18" charset="0"/>
              </a:rPr>
              <a:t>a la </a:t>
            </a:r>
            <a:r>
              <a:rPr lang="en-US" dirty="0" smtClean="0"/>
              <a:t>FPGA-based </a:t>
            </a:r>
            <a:r>
              <a:rPr lang="en-US" dirty="0"/>
              <a:t>DAQ of the COMPASS </a:t>
            </a:r>
            <a:r>
              <a:rPr lang="en-US" dirty="0" smtClean="0"/>
              <a:t>experiment</a:t>
            </a:r>
            <a:r>
              <a:rPr lang="en-US" dirty="0"/>
              <a:t>;</a:t>
            </a:r>
          </a:p>
          <a:p>
            <a:pPr>
              <a:buFont typeface="Wingdings" panose="05000000000000000000" pitchFamily="2" charset="2"/>
              <a:buChar char="Ø"/>
            </a:pPr>
            <a:r>
              <a:rPr lang="en-US" dirty="0" smtClean="0"/>
              <a:t>Event rate ~3.0 </a:t>
            </a:r>
            <a:r>
              <a:rPr lang="en-US" dirty="0"/>
              <a:t>MHz </a:t>
            </a:r>
            <a:r>
              <a:rPr lang="en-US" dirty="0" smtClean="0"/>
              <a:t>(</a:t>
            </a:r>
            <a:r>
              <a:rPr lang="en-US" dirty="0"/>
              <a:t>at L=10</a:t>
            </a:r>
            <a:r>
              <a:rPr lang="en-US" baseline="30000" dirty="0"/>
              <a:t>32</a:t>
            </a:r>
            <a:r>
              <a:rPr lang="en-US" dirty="0"/>
              <a:t> cm</a:t>
            </a:r>
            <a:r>
              <a:rPr lang="en-US" baseline="30000" dirty="0"/>
              <a:t>-2</a:t>
            </a:r>
            <a:r>
              <a:rPr lang="en-US" dirty="0"/>
              <a:t>s</a:t>
            </a:r>
            <a:r>
              <a:rPr lang="en-US" baseline="30000" dirty="0"/>
              <a:t>-1</a:t>
            </a:r>
            <a:r>
              <a:rPr lang="en-US" dirty="0"/>
              <a:t>,  √</a:t>
            </a:r>
            <a:r>
              <a:rPr lang="en-US" dirty="0" smtClean="0"/>
              <a:t>s=27 </a:t>
            </a:r>
            <a:r>
              <a:rPr lang="en-US" dirty="0"/>
              <a:t>GeV</a:t>
            </a:r>
            <a:r>
              <a:rPr lang="en-US" dirty="0" smtClean="0"/>
              <a:t>);</a:t>
            </a:r>
            <a:endParaRPr lang="en-US" dirty="0"/>
          </a:p>
          <a:p>
            <a:pPr>
              <a:buFont typeface="Wingdings" panose="05000000000000000000" pitchFamily="2" charset="2"/>
              <a:buChar char="Ø"/>
            </a:pPr>
            <a:r>
              <a:rPr lang="en-US" dirty="0" smtClean="0"/>
              <a:t>Rough preliminary </a:t>
            </a:r>
            <a:r>
              <a:rPr lang="en-US" dirty="0"/>
              <a:t>estimation </a:t>
            </a:r>
            <a:r>
              <a:rPr lang="en-US" dirty="0" smtClean="0"/>
              <a:t>of </a:t>
            </a:r>
            <a:r>
              <a:rPr lang="en-US" dirty="0"/>
              <a:t>the total data flux </a:t>
            </a:r>
            <a:r>
              <a:rPr lang="en-US" dirty="0" smtClean="0"/>
              <a:t>from the </a:t>
            </a:r>
            <a:r>
              <a:rPr lang="en-US" dirty="0"/>
              <a:t>detectors (Si tracker + straw tracker + RPC + </a:t>
            </a:r>
            <a:r>
              <a:rPr lang="en-US" dirty="0" err="1"/>
              <a:t>ECal</a:t>
            </a:r>
            <a:r>
              <a:rPr lang="en-US" dirty="0"/>
              <a:t> + range system</a:t>
            </a:r>
            <a:r>
              <a:rPr lang="en-US" dirty="0" smtClean="0"/>
              <a:t>): 10-20 </a:t>
            </a:r>
            <a:r>
              <a:rPr lang="en-US" dirty="0" err="1" smtClean="0"/>
              <a:t>GBytes</a:t>
            </a:r>
            <a:r>
              <a:rPr lang="en-US" dirty="0" smtClean="0"/>
              <a:t>/s (no </a:t>
            </a:r>
            <a:r>
              <a:rPr lang="en-US" dirty="0"/>
              <a:t>detailed simulation </a:t>
            </a:r>
            <a:r>
              <a:rPr lang="en-US" dirty="0" smtClean="0"/>
              <a:t>results available yet);</a:t>
            </a:r>
            <a:endParaRPr lang="en-US" dirty="0"/>
          </a:p>
          <a:p>
            <a:pPr>
              <a:buFont typeface="Wingdings" panose="05000000000000000000" pitchFamily="2" charset="2"/>
              <a:buChar char="Ø"/>
            </a:pPr>
            <a:r>
              <a:rPr lang="en-US" dirty="0" smtClean="0"/>
              <a:t>Triggered </a:t>
            </a:r>
            <a:r>
              <a:rPr lang="en-US" dirty="0"/>
              <a:t>or trigger-less </a:t>
            </a:r>
            <a:r>
              <a:rPr lang="en-US" dirty="0" smtClean="0"/>
              <a:t>DAQ: to </a:t>
            </a:r>
            <a:r>
              <a:rPr lang="en-US" dirty="0"/>
              <a:t>be decided.</a:t>
            </a:r>
          </a:p>
          <a:p>
            <a:endParaRPr lang="en-US" dirty="0"/>
          </a:p>
        </p:txBody>
      </p:sp>
    </p:spTree>
    <p:extLst>
      <p:ext uri="{BB962C8B-B14F-4D97-AF65-F5344CB8AC3E}">
        <p14:creationId xmlns:p14="http://schemas.microsoft.com/office/powerpoint/2010/main" val="13033604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725" y="73025"/>
            <a:ext cx="162877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584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44450"/>
            <a:ext cx="1441450"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 name="Content Placeholder 2"/>
          <p:cNvSpPr>
            <a:spLocks noGrp="1"/>
          </p:cNvSpPr>
          <p:nvPr>
            <p:ph idx="1"/>
          </p:nvPr>
        </p:nvSpPr>
        <p:spPr>
          <a:xfrm>
            <a:off x="467544" y="1412776"/>
            <a:ext cx="8352928" cy="4968552"/>
          </a:xfrm>
        </p:spPr>
        <p:txBody>
          <a:bodyPr/>
          <a:lstStyle/>
          <a:p>
            <a:pPr>
              <a:lnSpc>
                <a:spcPct val="150000"/>
              </a:lnSpc>
              <a:buFont typeface="Wingdings" panose="05000000000000000000" pitchFamily="2" charset="2"/>
              <a:buChar char="Ø"/>
            </a:pPr>
            <a:r>
              <a:rPr lang="en-US" sz="2800" dirty="0" smtClean="0"/>
              <a:t>TOF system for particle ID </a:t>
            </a:r>
            <a:r>
              <a:rPr lang="en-US" sz="2000" dirty="0" smtClean="0"/>
              <a:t>(</a:t>
            </a:r>
            <a:r>
              <a:rPr lang="en-US" sz="2000" dirty="0" err="1" smtClean="0"/>
              <a:t>multigap</a:t>
            </a:r>
            <a:r>
              <a:rPr lang="en-US" sz="2000" dirty="0" smtClean="0"/>
              <a:t> glass RPCs?)</a:t>
            </a:r>
            <a:r>
              <a:rPr lang="en-US" sz="2800" dirty="0" smtClean="0"/>
              <a:t>;</a:t>
            </a:r>
          </a:p>
          <a:p>
            <a:pPr>
              <a:lnSpc>
                <a:spcPct val="150000"/>
              </a:lnSpc>
              <a:buFont typeface="Wingdings" panose="05000000000000000000" pitchFamily="2" charset="2"/>
              <a:buChar char="Ø"/>
            </a:pPr>
            <a:r>
              <a:rPr lang="en-US" sz="2800" dirty="0" smtClean="0"/>
              <a:t>Beam-beam counters (BBC) and T0 counter;</a:t>
            </a:r>
          </a:p>
          <a:p>
            <a:pPr>
              <a:lnSpc>
                <a:spcPct val="150000"/>
              </a:lnSpc>
              <a:buFont typeface="Wingdings" panose="05000000000000000000" pitchFamily="2" charset="2"/>
              <a:buChar char="Ø"/>
            </a:pPr>
            <a:r>
              <a:rPr lang="en-US" sz="2800" dirty="0" smtClean="0"/>
              <a:t>"Zero degree" system (fine grained hadron calorimeter?)</a:t>
            </a:r>
          </a:p>
          <a:p>
            <a:pPr>
              <a:lnSpc>
                <a:spcPct val="150000"/>
              </a:lnSpc>
              <a:buFont typeface="Wingdings" panose="05000000000000000000" pitchFamily="2" charset="2"/>
              <a:buChar char="Ø"/>
            </a:pPr>
            <a:r>
              <a:rPr lang="en-US" sz="2800" dirty="0" smtClean="0"/>
              <a:t>System for a local polarimetry;</a:t>
            </a:r>
          </a:p>
          <a:p>
            <a:pPr>
              <a:lnSpc>
                <a:spcPct val="150000"/>
              </a:lnSpc>
              <a:buFont typeface="Wingdings" panose="05000000000000000000" pitchFamily="2" charset="2"/>
              <a:buChar char="Ø"/>
            </a:pPr>
            <a:r>
              <a:rPr lang="en-US" sz="2800" dirty="0" smtClean="0"/>
              <a:t>Front-end electronics;</a:t>
            </a:r>
          </a:p>
          <a:p>
            <a:pPr>
              <a:lnSpc>
                <a:spcPct val="150000"/>
              </a:lnSpc>
              <a:buFont typeface="Wingdings" panose="05000000000000000000" pitchFamily="2" charset="2"/>
              <a:buChar char="Ø"/>
            </a:pPr>
            <a:r>
              <a:rPr lang="en-US" sz="2800" dirty="0" smtClean="0"/>
              <a:t>…</a:t>
            </a:r>
            <a:endParaRPr lang="en-US" sz="2800" dirty="0"/>
          </a:p>
        </p:txBody>
      </p:sp>
      <p:sp>
        <p:nvSpPr>
          <p:cNvPr id="35845" name="Text Box 6"/>
          <p:cNvSpPr txBox="1">
            <a:spLocks noChangeArrowheads="1"/>
          </p:cNvSpPr>
          <p:nvPr/>
        </p:nvSpPr>
        <p:spPr bwMode="auto">
          <a:xfrm>
            <a:off x="1777143" y="163884"/>
            <a:ext cx="5364596" cy="1154548"/>
          </a:xfrm>
          <a:prstGeom prst="rect">
            <a:avLst/>
          </a:prstGeom>
          <a:solidFill>
            <a:srgbClr val="FFC000"/>
          </a:solidFill>
          <a:ln>
            <a:noFill/>
          </a:ln>
          <a:extLst/>
        </p:spPr>
        <p:txBody>
          <a:bodyPr wrap="square" lIns="90000" tIns="46800" rIns="90000" bIns="46800">
            <a:spAutoFit/>
          </a:bodyPr>
          <a:lstStyle>
            <a:lvl1pPr eaLnBrk="0" hangingPunct="0">
              <a:spcBef>
                <a:spcPts val="8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anose="02020603050405020304" pitchFamily="18" charset="0"/>
                <a:ea typeface="Droid Sans Fallback" charset="0"/>
                <a:cs typeface="Droid Sans Fallback" charset="0"/>
              </a:defRPr>
            </a:lvl1pPr>
            <a:lvl2pPr eaLnBrk="0" hangingPunct="0">
              <a:spcBef>
                <a:spcPts val="7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Times New Roman" panose="02020603050405020304" pitchFamily="18" charset="0"/>
                <a:ea typeface="Droid Sans Fallback" charset="0"/>
                <a:cs typeface="Droid Sans Fallback" charset="0"/>
              </a:defRPr>
            </a:lvl2pPr>
            <a:lvl3pPr eaLnBrk="0" hangingPunct="0">
              <a:spcBef>
                <a:spcPts val="6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Droid Sans Fallback" charset="0"/>
                <a:cs typeface="Droid Sans Fallback" charset="0"/>
              </a:defRPr>
            </a:lvl3pPr>
            <a:lvl4pPr eaLnBrk="0" hangingPunct="0">
              <a:spcBef>
                <a:spcPts val="5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4pPr>
            <a:lvl5pPr eaLnBrk="0" hangingPunct="0">
              <a:spcBef>
                <a:spcPts val="5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Droid Sans Fallback" charset="0"/>
                <a:cs typeface="Droid Sans Fallback" charset="0"/>
              </a:defRPr>
            </a:lvl9pPr>
          </a:lstStyle>
          <a:p>
            <a:pPr eaLnBrk="1" hangingPunct="1">
              <a:spcBef>
                <a:spcPct val="0"/>
              </a:spcBef>
              <a:buClrTx/>
              <a:buFontTx/>
              <a:buNone/>
            </a:pPr>
            <a:r>
              <a:rPr lang="en-US" altLang="en-US" sz="2800" b="0" dirty="0" smtClean="0">
                <a:solidFill>
                  <a:srgbClr val="002060"/>
                </a:solidFill>
              </a:rPr>
              <a:t>Systems that have not been thought out yet…</a:t>
            </a:r>
            <a:endParaRPr lang="en-US" altLang="en-US" sz="2800" b="0" dirty="0">
              <a:solidFill>
                <a:srgbClr val="002060"/>
              </a:solidFill>
            </a:endParaRPr>
          </a:p>
        </p:txBody>
      </p:sp>
    </p:spTree>
    <p:extLst>
      <p:ext uri="{BB962C8B-B14F-4D97-AF65-F5344CB8AC3E}">
        <p14:creationId xmlns:p14="http://schemas.microsoft.com/office/powerpoint/2010/main" val="20684565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2996952"/>
            <a:ext cx="5839271" cy="516936"/>
          </a:xfrm>
        </p:spPr>
        <p:txBody>
          <a:bodyPr/>
          <a:lstStyle/>
          <a:p>
            <a:r>
              <a:rPr lang="en-US" dirty="0" smtClean="0"/>
              <a:t>Project status and roadmap</a:t>
            </a:r>
            <a:endParaRPr lang="en-US" dirty="0"/>
          </a:p>
        </p:txBody>
      </p:sp>
    </p:spTree>
    <p:extLst>
      <p:ext uri="{BB962C8B-B14F-4D97-AF65-F5344CB8AC3E}">
        <p14:creationId xmlns:p14="http://schemas.microsoft.com/office/powerpoint/2010/main" val="1887629958"/>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476672"/>
            <a:ext cx="6586369" cy="556434"/>
          </a:xfrm>
          <a:solidFill>
            <a:srgbClr val="FFC000"/>
          </a:solidFill>
        </p:spPr>
        <p:txBody>
          <a:bodyPr/>
          <a:lstStyle/>
          <a:p>
            <a:pPr algn="ctr"/>
            <a:r>
              <a:rPr lang="en-US" dirty="0" smtClean="0"/>
              <a:t>Working groups have been set up:</a:t>
            </a:r>
            <a:endParaRPr lang="en-US" dirty="0"/>
          </a:p>
        </p:txBody>
      </p:sp>
      <p:sp>
        <p:nvSpPr>
          <p:cNvPr id="3" name="Content Placeholder 2"/>
          <p:cNvSpPr>
            <a:spLocks noGrp="1"/>
          </p:cNvSpPr>
          <p:nvPr>
            <p:ph idx="1"/>
          </p:nvPr>
        </p:nvSpPr>
        <p:spPr>
          <a:xfrm>
            <a:off x="610894" y="1408177"/>
            <a:ext cx="7886700" cy="5270464"/>
          </a:xfrm>
        </p:spPr>
        <p:txBody>
          <a:bodyPr>
            <a:normAutofit fontScale="85000" lnSpcReduction="20000"/>
          </a:bodyPr>
          <a:lstStyle/>
          <a:p>
            <a:pPr>
              <a:defRPr/>
            </a:pPr>
            <a:r>
              <a:rPr lang="en-US" dirty="0" smtClean="0"/>
              <a:t>Interim Steering Committee (13 members)</a:t>
            </a:r>
          </a:p>
          <a:p>
            <a:pPr>
              <a:defRPr/>
            </a:pPr>
            <a:r>
              <a:rPr lang="en-US" dirty="0" smtClean="0"/>
              <a:t>Physics program</a:t>
            </a:r>
            <a:endParaRPr lang="ru-RU" dirty="0" smtClean="0"/>
          </a:p>
          <a:p>
            <a:pPr lvl="1">
              <a:defRPr/>
            </a:pPr>
            <a:r>
              <a:rPr lang="en-US" dirty="0" smtClean="0"/>
              <a:t>Theory </a:t>
            </a:r>
            <a:r>
              <a:rPr lang="ru-RU" dirty="0" smtClean="0"/>
              <a:t>(</a:t>
            </a:r>
            <a:r>
              <a:rPr lang="en-US" dirty="0" smtClean="0"/>
              <a:t>OV </a:t>
            </a:r>
            <a:r>
              <a:rPr lang="en-US" dirty="0" err="1"/>
              <a:t>T</a:t>
            </a:r>
            <a:r>
              <a:rPr lang="en-US" dirty="0" err="1" smtClean="0"/>
              <a:t>eryaev</a:t>
            </a:r>
            <a:r>
              <a:rPr lang="en-US" dirty="0" smtClean="0"/>
              <a:t>)</a:t>
            </a:r>
            <a:endParaRPr lang="ru-RU" dirty="0" smtClean="0"/>
          </a:p>
          <a:p>
            <a:pPr lvl="1">
              <a:defRPr/>
            </a:pPr>
            <a:r>
              <a:rPr lang="en-US" dirty="0" smtClean="0"/>
              <a:t>Simulations (AP </a:t>
            </a:r>
            <a:r>
              <a:rPr lang="en-US" dirty="0" err="1" smtClean="0"/>
              <a:t>Nagaytsev</a:t>
            </a:r>
            <a:r>
              <a:rPr lang="en-US" dirty="0" smtClean="0"/>
              <a:t>, AV </a:t>
            </a:r>
            <a:r>
              <a:rPr lang="en-US" dirty="0" err="1" smtClean="0"/>
              <a:t>Guskov</a:t>
            </a:r>
            <a:r>
              <a:rPr lang="en-US" dirty="0" smtClean="0"/>
              <a:t>, SS </a:t>
            </a:r>
            <a:r>
              <a:rPr lang="en-US" dirty="0" err="1" smtClean="0"/>
              <a:t>Shimanskij</a:t>
            </a:r>
            <a:r>
              <a:rPr lang="en-US" dirty="0"/>
              <a:t>)</a:t>
            </a:r>
            <a:endParaRPr lang="en-US" dirty="0" smtClean="0"/>
          </a:p>
          <a:p>
            <a:pPr lvl="1">
              <a:defRPr/>
            </a:pPr>
            <a:r>
              <a:rPr lang="en-US" dirty="0" smtClean="0"/>
              <a:t>Local polarimetry (VP </a:t>
            </a:r>
            <a:r>
              <a:rPr lang="en-US" dirty="0" err="1" smtClean="0"/>
              <a:t>Ladygin</a:t>
            </a:r>
            <a:r>
              <a:rPr lang="en-US" dirty="0" smtClean="0"/>
              <a:t>)</a:t>
            </a:r>
            <a:endParaRPr lang="ru-RU" dirty="0" smtClean="0"/>
          </a:p>
          <a:p>
            <a:pPr>
              <a:defRPr/>
            </a:pPr>
            <a:r>
              <a:rPr lang="ru-RU" dirty="0" smtClean="0"/>
              <a:t> </a:t>
            </a:r>
            <a:r>
              <a:rPr lang="en-US" dirty="0" smtClean="0"/>
              <a:t>Detector</a:t>
            </a:r>
            <a:endParaRPr lang="ru-RU" dirty="0" smtClean="0"/>
          </a:p>
          <a:p>
            <a:pPr lvl="1">
              <a:defRPr/>
            </a:pPr>
            <a:r>
              <a:rPr lang="en-US" dirty="0" smtClean="0"/>
              <a:t>Overall design </a:t>
            </a:r>
            <a:r>
              <a:rPr lang="ru-RU" dirty="0" smtClean="0"/>
              <a:t>(</a:t>
            </a:r>
            <a:r>
              <a:rPr lang="en-US" dirty="0" smtClean="0"/>
              <a:t>VA </a:t>
            </a:r>
            <a:r>
              <a:rPr lang="en-US" dirty="0" err="1" smtClean="0"/>
              <a:t>Anosov</a:t>
            </a:r>
            <a:r>
              <a:rPr lang="en-US" dirty="0" smtClean="0"/>
              <a:t>, IV </a:t>
            </a:r>
            <a:r>
              <a:rPr lang="en-US" dirty="0" err="1" smtClean="0"/>
              <a:t>Moshkovsky</a:t>
            </a:r>
            <a:r>
              <a:rPr lang="ru-RU" dirty="0" smtClean="0"/>
              <a:t>) </a:t>
            </a:r>
          </a:p>
          <a:p>
            <a:pPr lvl="1">
              <a:defRPr/>
            </a:pPr>
            <a:r>
              <a:rPr lang="en-US" dirty="0" smtClean="0"/>
              <a:t>Magnet (AD </a:t>
            </a:r>
            <a:r>
              <a:rPr lang="en-US" dirty="0" err="1" smtClean="0"/>
              <a:t>Kovalenko</a:t>
            </a:r>
            <a:r>
              <a:rPr lang="en-US" dirty="0" smtClean="0"/>
              <a:t>)</a:t>
            </a:r>
            <a:endParaRPr lang="ru-RU" dirty="0"/>
          </a:p>
          <a:p>
            <a:pPr lvl="1">
              <a:defRPr/>
            </a:pPr>
            <a:r>
              <a:rPr lang="en-US" dirty="0" smtClean="0"/>
              <a:t>Vertex detector (NI </a:t>
            </a:r>
            <a:r>
              <a:rPr lang="en-US" dirty="0" err="1" smtClean="0"/>
              <a:t>Zamjatin</a:t>
            </a:r>
            <a:r>
              <a:rPr lang="en-US" dirty="0" smtClean="0"/>
              <a:t>)</a:t>
            </a:r>
            <a:endParaRPr lang="ru-RU" dirty="0"/>
          </a:p>
          <a:p>
            <a:pPr lvl="1">
              <a:defRPr/>
            </a:pPr>
            <a:r>
              <a:rPr lang="en-US" dirty="0" smtClean="0"/>
              <a:t>Tracking (TL </a:t>
            </a:r>
            <a:r>
              <a:rPr lang="en-US" dirty="0" err="1" smtClean="0"/>
              <a:t>Enik</a:t>
            </a:r>
            <a:r>
              <a:rPr lang="en-US" dirty="0" smtClean="0"/>
              <a:t>)</a:t>
            </a:r>
          </a:p>
          <a:p>
            <a:pPr lvl="1">
              <a:defRPr/>
            </a:pPr>
            <a:r>
              <a:rPr lang="en-US" dirty="0" smtClean="0"/>
              <a:t>FEE – Turin ?</a:t>
            </a:r>
            <a:endParaRPr lang="ru-RU" dirty="0"/>
          </a:p>
          <a:p>
            <a:pPr lvl="1">
              <a:defRPr/>
            </a:pPr>
            <a:r>
              <a:rPr lang="en-US" dirty="0" smtClean="0"/>
              <a:t>Trigger &amp; </a:t>
            </a:r>
            <a:r>
              <a:rPr lang="ru-RU" dirty="0" smtClean="0"/>
              <a:t>DAQ </a:t>
            </a:r>
            <a:r>
              <a:rPr lang="en-US" dirty="0" smtClean="0"/>
              <a:t> (AV </a:t>
            </a:r>
            <a:r>
              <a:rPr lang="en-US" dirty="0" err="1" smtClean="0"/>
              <a:t>Koulikov</a:t>
            </a:r>
            <a:r>
              <a:rPr lang="en-US" dirty="0" smtClean="0"/>
              <a:t>, I. </a:t>
            </a:r>
            <a:r>
              <a:rPr lang="en-US" dirty="0" err="1" smtClean="0"/>
              <a:t>Konorov</a:t>
            </a:r>
            <a:r>
              <a:rPr lang="en-US" dirty="0" smtClean="0"/>
              <a:t>) </a:t>
            </a:r>
            <a:endParaRPr lang="ru-RU" dirty="0"/>
          </a:p>
          <a:p>
            <a:pPr lvl="1">
              <a:defRPr/>
            </a:pPr>
            <a:r>
              <a:rPr lang="ru-RU" dirty="0"/>
              <a:t>TOF-RPC  </a:t>
            </a:r>
            <a:r>
              <a:rPr lang="en-US" dirty="0" smtClean="0"/>
              <a:t>- IHEP </a:t>
            </a:r>
            <a:r>
              <a:rPr lang="en-US" dirty="0" err="1" smtClean="0"/>
              <a:t>Protvino</a:t>
            </a:r>
            <a:r>
              <a:rPr lang="en-US" dirty="0" smtClean="0"/>
              <a:t> ?</a:t>
            </a:r>
            <a:endParaRPr lang="ru-RU" dirty="0"/>
          </a:p>
          <a:p>
            <a:pPr lvl="1">
              <a:defRPr/>
            </a:pPr>
            <a:r>
              <a:rPr lang="en-US" dirty="0" smtClean="0"/>
              <a:t>ECAL</a:t>
            </a:r>
            <a:r>
              <a:rPr lang="ru-RU" dirty="0" smtClean="0"/>
              <a:t>  </a:t>
            </a:r>
            <a:r>
              <a:rPr lang="ru-RU" dirty="0"/>
              <a:t>-  </a:t>
            </a:r>
            <a:r>
              <a:rPr lang="en-US" dirty="0" smtClean="0"/>
              <a:t>OP </a:t>
            </a:r>
            <a:r>
              <a:rPr lang="en-US" dirty="0" err="1" smtClean="0"/>
              <a:t>Gavrishchuk</a:t>
            </a:r>
            <a:endParaRPr lang="ru-RU" dirty="0"/>
          </a:p>
          <a:p>
            <a:pPr lvl="1">
              <a:defRPr/>
            </a:pPr>
            <a:r>
              <a:rPr lang="en-US" dirty="0" smtClean="0"/>
              <a:t>Muon range system (GD Alekseev)</a:t>
            </a:r>
            <a:endParaRPr lang="ru-RU" dirty="0"/>
          </a:p>
          <a:p>
            <a:pPr>
              <a:defRPr/>
            </a:pPr>
            <a:r>
              <a:rPr lang="en-US" dirty="0" smtClean="0"/>
              <a:t>Software (</a:t>
            </a:r>
            <a:r>
              <a:rPr lang="ru-RU" dirty="0" smtClean="0"/>
              <a:t> </a:t>
            </a:r>
            <a:r>
              <a:rPr lang="en-US" dirty="0" smtClean="0"/>
              <a:t>OV </a:t>
            </a:r>
            <a:r>
              <a:rPr lang="en-US" dirty="0" err="1" smtClean="0"/>
              <a:t>Rogachevski</a:t>
            </a:r>
            <a:r>
              <a:rPr lang="en-US" dirty="0" smtClean="0"/>
              <a:t>, A </a:t>
            </a:r>
            <a:r>
              <a:rPr lang="en-US" dirty="0" err="1" smtClean="0"/>
              <a:t>Tkachenko</a:t>
            </a:r>
            <a:r>
              <a:rPr lang="en-US" dirty="0" smtClean="0"/>
              <a:t>)</a:t>
            </a:r>
            <a:endParaRPr lang="ru-RU" dirty="0"/>
          </a:p>
        </p:txBody>
      </p:sp>
    </p:spTree>
    <p:extLst>
      <p:ext uri="{BB962C8B-B14F-4D97-AF65-F5344CB8AC3E}">
        <p14:creationId xmlns:p14="http://schemas.microsoft.com/office/powerpoint/2010/main" val="32795051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3848" y="44625"/>
            <a:ext cx="2448272" cy="648072"/>
          </a:xfrm>
          <a:solidFill>
            <a:srgbClr val="FFC000">
              <a:alpha val="86000"/>
            </a:srgbClr>
          </a:solidFill>
        </p:spPr>
        <p:txBody>
          <a:bodyPr/>
          <a:lstStyle/>
          <a:p>
            <a:r>
              <a:rPr lang="en-US" dirty="0" smtClean="0"/>
              <a:t>Roadmap</a:t>
            </a:r>
            <a:endParaRPr lang="en-US" dirty="0"/>
          </a:p>
        </p:txBody>
      </p:sp>
      <p:sp>
        <p:nvSpPr>
          <p:cNvPr id="3" name="Content Placeholder 2"/>
          <p:cNvSpPr>
            <a:spLocks noGrp="1"/>
          </p:cNvSpPr>
          <p:nvPr>
            <p:ph idx="1"/>
          </p:nvPr>
        </p:nvSpPr>
        <p:spPr>
          <a:xfrm>
            <a:off x="467544" y="836712"/>
            <a:ext cx="8568952" cy="5688632"/>
          </a:xfrm>
        </p:spPr>
        <p:txBody>
          <a:bodyPr>
            <a:normAutofit fontScale="85000" lnSpcReduction="20000"/>
          </a:bodyPr>
          <a:lstStyle/>
          <a:p>
            <a:pPr>
              <a:buFont typeface="Wingdings" panose="05000000000000000000" pitchFamily="2" charset="2"/>
              <a:buChar char="Ø"/>
            </a:pPr>
            <a:r>
              <a:rPr lang="en-US" sz="2100" dirty="0" smtClean="0"/>
              <a:t>Simplified detector sketch and simulations of basic physics processes</a:t>
            </a:r>
            <a:r>
              <a:rPr lang="ru-RU" sz="2100" dirty="0" smtClean="0"/>
              <a:t> (</a:t>
            </a:r>
            <a:r>
              <a:rPr lang="en-US" sz="2100" dirty="0" smtClean="0"/>
              <a:t>Oct.</a:t>
            </a:r>
            <a:r>
              <a:rPr lang="ru-RU" sz="2100" dirty="0" smtClean="0"/>
              <a:t> 2017-</a:t>
            </a:r>
            <a:r>
              <a:rPr lang="en-US" sz="2100" dirty="0" smtClean="0"/>
              <a:t> summer</a:t>
            </a:r>
            <a:r>
              <a:rPr lang="ru-RU" sz="2100" dirty="0" smtClean="0"/>
              <a:t> 2018)</a:t>
            </a:r>
            <a:r>
              <a:rPr lang="en-US" sz="2100" dirty="0" smtClean="0"/>
              <a:t> </a:t>
            </a:r>
            <a:r>
              <a:rPr lang="en-US" sz="2100" b="1" dirty="0" smtClean="0">
                <a:solidFill>
                  <a:srgbClr val="C00000"/>
                </a:solidFill>
              </a:rPr>
              <a:t>ONGOING</a:t>
            </a:r>
            <a:r>
              <a:rPr lang="ru-RU" sz="2100" dirty="0" smtClean="0"/>
              <a:t>;</a:t>
            </a:r>
          </a:p>
          <a:p>
            <a:pPr>
              <a:buFont typeface="Wingdings" panose="05000000000000000000" pitchFamily="2" charset="2"/>
              <a:buChar char="Ø"/>
            </a:pPr>
            <a:r>
              <a:rPr lang="en-US" sz="2100" dirty="0" smtClean="0"/>
              <a:t>Development of </a:t>
            </a:r>
            <a:r>
              <a:rPr lang="en-US" sz="2100" dirty="0"/>
              <a:t>a </a:t>
            </a:r>
            <a:r>
              <a:rPr lang="en-US" sz="2100" dirty="0" smtClean="0"/>
              <a:t>simplified design of the detector </a:t>
            </a:r>
            <a:r>
              <a:rPr lang="en-US" sz="2100" dirty="0"/>
              <a:t>and </a:t>
            </a:r>
            <a:r>
              <a:rPr lang="en-US" sz="2100" dirty="0" smtClean="0"/>
              <a:t>costing </a:t>
            </a:r>
            <a:r>
              <a:rPr lang="en-US" sz="2100" b="1" dirty="0" smtClean="0">
                <a:solidFill>
                  <a:srgbClr val="C00000"/>
                </a:solidFill>
              </a:rPr>
              <a:t>ONGOING</a:t>
            </a:r>
            <a:r>
              <a:rPr lang="ru-RU" sz="2100" dirty="0" smtClean="0"/>
              <a:t>;</a:t>
            </a:r>
          </a:p>
          <a:p>
            <a:pPr>
              <a:buFont typeface="Wingdings" panose="05000000000000000000" pitchFamily="2" charset="2"/>
              <a:buChar char="Ø"/>
            </a:pPr>
            <a:r>
              <a:rPr lang="en-US" sz="2100" dirty="0" smtClean="0"/>
              <a:t>Negotiations for an international collaboration and sharing of responsibilities for the design and construction of the facility </a:t>
            </a:r>
            <a:r>
              <a:rPr lang="ru-RU" sz="2100" dirty="0" smtClean="0">
                <a:solidFill>
                  <a:prstClr val="black"/>
                </a:solidFill>
              </a:rPr>
              <a:t>(</a:t>
            </a:r>
            <a:r>
              <a:rPr lang="en-US" sz="2100" dirty="0" smtClean="0">
                <a:solidFill>
                  <a:prstClr val="black"/>
                </a:solidFill>
              </a:rPr>
              <a:t>Sep.</a:t>
            </a:r>
            <a:r>
              <a:rPr lang="ru-RU" sz="2100" dirty="0" smtClean="0">
                <a:solidFill>
                  <a:prstClr val="black"/>
                </a:solidFill>
              </a:rPr>
              <a:t> 2017- </a:t>
            </a:r>
            <a:r>
              <a:rPr lang="en-US" sz="2100" dirty="0" smtClean="0">
                <a:solidFill>
                  <a:prstClr val="black"/>
                </a:solidFill>
              </a:rPr>
              <a:t>Dec.</a:t>
            </a:r>
            <a:r>
              <a:rPr lang="ru-RU" sz="2100" dirty="0" smtClean="0">
                <a:solidFill>
                  <a:prstClr val="black"/>
                </a:solidFill>
              </a:rPr>
              <a:t> 2018)</a:t>
            </a:r>
            <a:r>
              <a:rPr lang="en-US" sz="2100" dirty="0" smtClean="0">
                <a:solidFill>
                  <a:prstClr val="black"/>
                </a:solidFill>
              </a:rPr>
              <a:t> </a:t>
            </a:r>
            <a:r>
              <a:rPr lang="en-US" sz="2100" b="1" dirty="0">
                <a:solidFill>
                  <a:srgbClr val="C00000"/>
                </a:solidFill>
              </a:rPr>
              <a:t>ONGOING </a:t>
            </a:r>
            <a:r>
              <a:rPr lang="en-US" sz="2100" dirty="0" smtClean="0">
                <a:solidFill>
                  <a:prstClr val="black"/>
                </a:solidFill>
              </a:rPr>
              <a:t>:</a:t>
            </a:r>
            <a:r>
              <a:rPr lang="ru-RU" sz="2100" dirty="0" smtClean="0">
                <a:solidFill>
                  <a:prstClr val="black"/>
                </a:solidFill>
              </a:rPr>
              <a:t> </a:t>
            </a:r>
            <a:endParaRPr lang="en-US" sz="2100" dirty="0" smtClean="0">
              <a:solidFill>
                <a:prstClr val="black"/>
              </a:solidFill>
            </a:endParaRPr>
          </a:p>
          <a:p>
            <a:pPr lvl="1">
              <a:buFont typeface="Arial" panose="020B0604020202020204" pitchFamily="34" charset="0"/>
              <a:buChar char="•"/>
            </a:pPr>
            <a:r>
              <a:rPr lang="en-US" sz="1800" dirty="0">
                <a:effectLst>
                  <a:glow rad="228600">
                    <a:srgbClr val="00B0F0">
                      <a:alpha val="40000"/>
                    </a:srgbClr>
                  </a:glow>
                </a:effectLst>
              </a:rPr>
              <a:t>INFN section of Turin and University of </a:t>
            </a:r>
            <a:r>
              <a:rPr lang="en-US" sz="1800" dirty="0" smtClean="0">
                <a:effectLst>
                  <a:glow rad="228600">
                    <a:srgbClr val="00B0F0">
                      <a:alpha val="40000"/>
                    </a:srgbClr>
                  </a:glow>
                </a:effectLst>
              </a:rPr>
              <a:t>Turin;</a:t>
            </a:r>
          </a:p>
          <a:p>
            <a:pPr lvl="1">
              <a:buFont typeface="Arial" panose="020B0604020202020204" pitchFamily="34" charset="0"/>
              <a:buChar char="•"/>
            </a:pPr>
            <a:r>
              <a:rPr lang="en-US" sz="1800" dirty="0" smtClean="0">
                <a:effectLst>
                  <a:glow rad="101600">
                    <a:srgbClr val="00B0F0">
                      <a:alpha val="60000"/>
                    </a:srgbClr>
                  </a:glow>
                </a:effectLst>
              </a:rPr>
              <a:t>Charles University, Prague;</a:t>
            </a:r>
          </a:p>
          <a:p>
            <a:pPr lvl="1">
              <a:buFont typeface="Arial" panose="020B0604020202020204" pitchFamily="34" charset="0"/>
              <a:buChar char="•"/>
            </a:pPr>
            <a:r>
              <a:rPr lang="en-US" sz="1800" dirty="0" smtClean="0">
                <a:effectLst>
                  <a:glow rad="101600">
                    <a:srgbClr val="00B0F0">
                      <a:alpha val="60000"/>
                    </a:srgbClr>
                  </a:glow>
                </a:effectLst>
              </a:rPr>
              <a:t>Technical </a:t>
            </a:r>
            <a:r>
              <a:rPr lang="en-US" sz="1800" dirty="0">
                <a:effectLst>
                  <a:glow rad="101600">
                    <a:srgbClr val="00B0F0">
                      <a:alpha val="60000"/>
                    </a:srgbClr>
                  </a:glow>
                </a:effectLst>
              </a:rPr>
              <a:t>University, </a:t>
            </a:r>
            <a:r>
              <a:rPr lang="en-US" sz="1800" dirty="0" smtClean="0">
                <a:effectLst>
                  <a:glow rad="101600">
                    <a:srgbClr val="00B0F0">
                      <a:alpha val="60000"/>
                    </a:srgbClr>
                  </a:glow>
                </a:effectLst>
              </a:rPr>
              <a:t>Prague  </a:t>
            </a:r>
          </a:p>
          <a:p>
            <a:pPr lvl="1">
              <a:buFont typeface="Arial" panose="020B0604020202020204" pitchFamily="34" charset="0"/>
              <a:buChar char="•"/>
            </a:pPr>
            <a:r>
              <a:rPr lang="en-US" sz="1800" dirty="0" smtClean="0">
                <a:effectLst>
                  <a:glow rad="292100">
                    <a:schemeClr val="accent1">
                      <a:satMod val="175000"/>
                      <a:alpha val="28000"/>
                    </a:schemeClr>
                  </a:glow>
                </a:effectLst>
              </a:rPr>
              <a:t>Tomsk </a:t>
            </a:r>
            <a:r>
              <a:rPr lang="en-US" sz="1800" dirty="0">
                <a:effectLst>
                  <a:glow rad="292100">
                    <a:schemeClr val="accent1">
                      <a:satMod val="175000"/>
                      <a:alpha val="28000"/>
                    </a:schemeClr>
                  </a:glow>
                </a:effectLst>
              </a:rPr>
              <a:t>State </a:t>
            </a:r>
            <a:r>
              <a:rPr lang="en-US" sz="1800" dirty="0" smtClean="0">
                <a:effectLst>
                  <a:glow rad="292100">
                    <a:schemeClr val="accent1">
                      <a:satMod val="175000"/>
                      <a:alpha val="28000"/>
                    </a:schemeClr>
                  </a:glow>
                </a:effectLst>
              </a:rPr>
              <a:t>University;</a:t>
            </a:r>
          </a:p>
          <a:p>
            <a:pPr lvl="1">
              <a:buFont typeface="Arial" panose="020B0604020202020204" pitchFamily="34" charset="0"/>
              <a:buChar char="•"/>
            </a:pPr>
            <a:r>
              <a:rPr lang="en-US" sz="1800" dirty="0" smtClean="0">
                <a:effectLst>
                  <a:glow rad="292100">
                    <a:schemeClr val="accent1">
                      <a:satMod val="175000"/>
                      <a:alpha val="28000"/>
                    </a:schemeClr>
                  </a:glow>
                </a:effectLst>
              </a:rPr>
              <a:t>Institute of Applied Physics of the Belarus Academy of Sciences;</a:t>
            </a:r>
          </a:p>
          <a:p>
            <a:pPr lvl="1">
              <a:buFont typeface="Arial" panose="020B0604020202020204" pitchFamily="34" charset="0"/>
              <a:buChar char="•"/>
            </a:pPr>
            <a:r>
              <a:rPr lang="en-US" sz="1800" dirty="0" smtClean="0">
                <a:effectLst>
                  <a:glow rad="292100">
                    <a:schemeClr val="accent1">
                      <a:satMod val="175000"/>
                      <a:alpha val="28000"/>
                    </a:schemeClr>
                  </a:glow>
                </a:effectLst>
              </a:rPr>
              <a:t>Gomel State Technical University, Belarus;</a:t>
            </a:r>
          </a:p>
          <a:p>
            <a:pPr lvl="1">
              <a:buFont typeface="Arial" panose="020B0604020202020204" pitchFamily="34" charset="0"/>
              <a:buChar char="•"/>
            </a:pPr>
            <a:r>
              <a:rPr lang="en-US" sz="1800" dirty="0" smtClean="0">
                <a:effectLst>
                  <a:glow rad="228600">
                    <a:srgbClr val="00B0F0">
                      <a:alpha val="40000"/>
                    </a:srgbClr>
                  </a:glow>
                </a:effectLst>
              </a:rPr>
              <a:t>Institute for High Energy Physics, </a:t>
            </a:r>
            <a:r>
              <a:rPr lang="en-US" sz="1800" dirty="0" err="1" smtClean="0">
                <a:effectLst>
                  <a:glow rad="228600">
                    <a:srgbClr val="00B0F0">
                      <a:alpha val="40000"/>
                    </a:srgbClr>
                  </a:glow>
                </a:effectLst>
              </a:rPr>
              <a:t>Protvino</a:t>
            </a:r>
            <a:r>
              <a:rPr lang="en-US" sz="1800" dirty="0" smtClean="0">
                <a:effectLst>
                  <a:glow rad="228600">
                    <a:srgbClr val="00B0F0">
                      <a:alpha val="40000"/>
                    </a:srgbClr>
                  </a:glow>
                </a:effectLst>
              </a:rPr>
              <a:t>;</a:t>
            </a:r>
          </a:p>
          <a:p>
            <a:pPr lvl="1">
              <a:buFont typeface="Arial" panose="020B0604020202020204" pitchFamily="34" charset="0"/>
              <a:buChar char="•"/>
            </a:pPr>
            <a:r>
              <a:rPr lang="en-US" sz="1800" dirty="0" smtClean="0">
                <a:effectLst>
                  <a:glow rad="228600">
                    <a:srgbClr val="00B0F0">
                      <a:alpha val="40000"/>
                    </a:srgbClr>
                  </a:glow>
                </a:effectLst>
              </a:rPr>
              <a:t>Institute of Nuclear Physics of the Moscow State University;</a:t>
            </a:r>
          </a:p>
          <a:p>
            <a:pPr lvl="1">
              <a:buFont typeface="Arial" panose="020B0604020202020204" pitchFamily="34" charset="0"/>
              <a:buChar char="•"/>
            </a:pPr>
            <a:r>
              <a:rPr lang="en-US" sz="1800" dirty="0" smtClean="0"/>
              <a:t>Institute for Nuclear Research, </a:t>
            </a:r>
            <a:r>
              <a:rPr lang="en-US" sz="1800" dirty="0" err="1"/>
              <a:t>T</a:t>
            </a:r>
            <a:r>
              <a:rPr lang="en-US" sz="1800" dirty="0" err="1" smtClean="0"/>
              <a:t>roitsk</a:t>
            </a:r>
            <a:r>
              <a:rPr lang="en-US" sz="1800" dirty="0" smtClean="0"/>
              <a:t>;</a:t>
            </a:r>
          </a:p>
          <a:p>
            <a:pPr lvl="1">
              <a:buFont typeface="Arial" panose="020B0604020202020204" pitchFamily="34" charset="0"/>
              <a:buChar char="•"/>
            </a:pPr>
            <a:r>
              <a:rPr lang="en-US" sz="1800" dirty="0" err="1" smtClean="0"/>
              <a:t>Lebedev</a:t>
            </a:r>
            <a:r>
              <a:rPr lang="en-US" sz="1800" dirty="0" smtClean="0"/>
              <a:t> </a:t>
            </a:r>
            <a:r>
              <a:rPr lang="en-US" sz="1800" dirty="0"/>
              <a:t>Physics Institute, </a:t>
            </a:r>
            <a:r>
              <a:rPr lang="en-US" sz="1800" dirty="0" smtClean="0"/>
              <a:t>Moscow;</a:t>
            </a:r>
          </a:p>
          <a:p>
            <a:pPr lvl="1">
              <a:buFont typeface="Arial" panose="020B0604020202020204" pitchFamily="34" charset="0"/>
              <a:buChar char="•"/>
            </a:pPr>
            <a:r>
              <a:rPr lang="en-US" sz="1800" dirty="0" smtClean="0"/>
              <a:t>Institute for Theoretical and Experimental Physics, Moscow;</a:t>
            </a:r>
          </a:p>
          <a:p>
            <a:pPr lvl="1">
              <a:buFont typeface="Arial" panose="020B0604020202020204" pitchFamily="34" charset="0"/>
              <a:buChar char="•"/>
            </a:pPr>
            <a:r>
              <a:rPr lang="en-US" sz="1800" dirty="0" smtClean="0"/>
              <a:t>St. Petersburg Nuclear Physics Institute, </a:t>
            </a:r>
            <a:r>
              <a:rPr lang="en-US" sz="1800" dirty="0" err="1" smtClean="0"/>
              <a:t>Gatchina</a:t>
            </a:r>
            <a:r>
              <a:rPr lang="en-US" sz="1800" dirty="0" smtClean="0"/>
              <a:t>;</a:t>
            </a:r>
          </a:p>
          <a:p>
            <a:pPr lvl="1">
              <a:buFont typeface="Arial" panose="020B0604020202020204" pitchFamily="34" charset="0"/>
              <a:buChar char="•"/>
            </a:pPr>
            <a:r>
              <a:rPr lang="en-US" sz="1800" dirty="0" smtClean="0"/>
              <a:t>University </a:t>
            </a:r>
            <a:r>
              <a:rPr lang="en-US" sz="1800" dirty="0"/>
              <a:t>of Illinois at Urbana, </a:t>
            </a:r>
            <a:r>
              <a:rPr lang="en-US" sz="1800" dirty="0" smtClean="0"/>
              <a:t>Illinois;</a:t>
            </a:r>
          </a:p>
          <a:p>
            <a:pPr lvl="1">
              <a:buFont typeface="Arial" panose="020B0604020202020204" pitchFamily="34" charset="0"/>
              <a:buChar char="•"/>
            </a:pPr>
            <a:r>
              <a:rPr lang="en-US" sz="1800" dirty="0" smtClean="0"/>
              <a:t>IKP FZ-</a:t>
            </a:r>
            <a:r>
              <a:rPr lang="en-US" sz="1800" dirty="0" err="1" smtClean="0"/>
              <a:t>Juelich</a:t>
            </a:r>
            <a:r>
              <a:rPr lang="en-US" sz="1800" dirty="0" smtClean="0"/>
              <a:t>;</a:t>
            </a:r>
          </a:p>
          <a:p>
            <a:pPr lvl="1">
              <a:buFont typeface="Arial" panose="020B0604020202020204" pitchFamily="34" charset="0"/>
              <a:buChar char="•"/>
            </a:pPr>
            <a:r>
              <a:rPr lang="en-US" sz="1800" dirty="0" smtClean="0"/>
              <a:t>…</a:t>
            </a:r>
          </a:p>
          <a:p>
            <a:pPr lvl="1"/>
            <a:endParaRPr lang="en-US" sz="2000" dirty="0"/>
          </a:p>
          <a:p>
            <a:pPr lvl="1"/>
            <a:endParaRPr lang="en-US" sz="2000" i="1" dirty="0">
              <a:latin typeface="Times New Roman" panose="02020603050405020304" pitchFamily="18" charset="0"/>
              <a:cs typeface="Times New Roman" panose="02020603050405020304" pitchFamily="18" charset="0"/>
            </a:endParaRPr>
          </a:p>
        </p:txBody>
      </p:sp>
      <p:sp>
        <p:nvSpPr>
          <p:cNvPr id="4" name="TextBox 3"/>
          <p:cNvSpPr txBox="1"/>
          <p:nvPr/>
        </p:nvSpPr>
        <p:spPr>
          <a:xfrm rot="20819469">
            <a:off x="5153267" y="2446904"/>
            <a:ext cx="2728728" cy="622350"/>
          </a:xfrm>
          <a:prstGeom prst="rect">
            <a:avLst/>
          </a:prstGeom>
          <a:solidFill>
            <a:schemeClr val="accent1">
              <a:lumMod val="60000"/>
              <a:lumOff val="40000"/>
              <a:alpha val="76000"/>
            </a:schemeClr>
          </a:solidFill>
          <a:ln w="15875">
            <a:solidFill>
              <a:schemeClr val="accent1">
                <a:lumMod val="75000"/>
              </a:schemeClr>
            </a:solidFill>
          </a:ln>
        </p:spPr>
        <p:txBody>
          <a:bodyPr wrap="square" rtlCol="0">
            <a:spAutoFit/>
          </a:bodyPr>
          <a:lstStyle/>
          <a:p>
            <a:r>
              <a:rPr lang="en-US" sz="1400" dirty="0" smtClean="0"/>
              <a:t>Protocols for joint research </a:t>
            </a:r>
            <a:r>
              <a:rPr lang="en-US" sz="1400" smtClean="0"/>
              <a:t>within the SPD </a:t>
            </a:r>
            <a:r>
              <a:rPr lang="en-US" sz="1400" dirty="0" smtClean="0"/>
              <a:t>project signed.</a:t>
            </a:r>
            <a:endParaRPr lang="en-US" sz="1400" dirty="0"/>
          </a:p>
        </p:txBody>
      </p:sp>
      <p:sp>
        <p:nvSpPr>
          <p:cNvPr id="5" name="TextBox 4"/>
          <p:cNvSpPr txBox="1"/>
          <p:nvPr/>
        </p:nvSpPr>
        <p:spPr>
          <a:xfrm rot="20819469">
            <a:off x="6189414" y="4302173"/>
            <a:ext cx="2835878" cy="357342"/>
          </a:xfrm>
          <a:prstGeom prst="rect">
            <a:avLst/>
          </a:prstGeom>
          <a:solidFill>
            <a:srgbClr val="71DAFF">
              <a:alpha val="75686"/>
            </a:srgbClr>
          </a:solidFill>
          <a:ln w="15875">
            <a:solidFill>
              <a:srgbClr val="0000FF"/>
            </a:solidFill>
          </a:ln>
        </p:spPr>
        <p:txBody>
          <a:bodyPr wrap="square" rtlCol="0">
            <a:spAutoFit/>
          </a:bodyPr>
          <a:lstStyle/>
          <a:p>
            <a:r>
              <a:rPr lang="en-US" sz="1400" dirty="0" smtClean="0"/>
              <a:t>Bilateral agreements on NICA exist.</a:t>
            </a:r>
            <a:endParaRPr lang="en-US" sz="1400" dirty="0"/>
          </a:p>
        </p:txBody>
      </p:sp>
    </p:spTree>
    <p:extLst>
      <p:ext uri="{BB962C8B-B14F-4D97-AF65-F5344CB8AC3E}">
        <p14:creationId xmlns:p14="http://schemas.microsoft.com/office/powerpoint/2010/main" val="32342547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188640"/>
            <a:ext cx="4476801" cy="556434"/>
          </a:xfrm>
          <a:solidFill>
            <a:srgbClr val="FFC000">
              <a:alpha val="86000"/>
            </a:srgbClr>
          </a:solidFill>
        </p:spPr>
        <p:txBody>
          <a:bodyPr/>
          <a:lstStyle/>
          <a:p>
            <a:r>
              <a:rPr lang="en-US" smtClean="0"/>
              <a:t>Roadmap (cont’d)</a:t>
            </a:r>
            <a:endParaRPr lang="en-US"/>
          </a:p>
        </p:txBody>
      </p:sp>
      <p:sp>
        <p:nvSpPr>
          <p:cNvPr id="3" name="Content Placeholder 2"/>
          <p:cNvSpPr>
            <a:spLocks noGrp="1"/>
          </p:cNvSpPr>
          <p:nvPr>
            <p:ph idx="1"/>
          </p:nvPr>
        </p:nvSpPr>
        <p:spPr>
          <a:xfrm>
            <a:off x="251520" y="1052736"/>
            <a:ext cx="8699312" cy="5544616"/>
          </a:xfrm>
        </p:spPr>
        <p:txBody>
          <a:bodyPr>
            <a:noAutofit/>
          </a:bodyPr>
          <a:lstStyle/>
          <a:p>
            <a:pPr>
              <a:buFont typeface="Wingdings" panose="05000000000000000000" pitchFamily="2" charset="2"/>
              <a:buChar char="Ø"/>
            </a:pPr>
            <a:r>
              <a:rPr lang="en-US" sz="2400" dirty="0" smtClean="0"/>
              <a:t>Writing up of a formal JINR project for the SPD design </a:t>
            </a:r>
            <a:r>
              <a:rPr lang="ru-RU" sz="2400" i="1" dirty="0" smtClean="0">
                <a:latin typeface="Times New Roman" panose="02020603050405020304" pitchFamily="18" charset="0"/>
                <a:cs typeface="Times New Roman" panose="02020603050405020304" pitchFamily="18" charset="0"/>
              </a:rPr>
              <a:t>(</a:t>
            </a:r>
            <a:r>
              <a:rPr lang="en-US" sz="2400" i="1" dirty="0" smtClean="0">
                <a:latin typeface="Times New Roman" panose="02020603050405020304" pitchFamily="18" charset="0"/>
                <a:cs typeface="Times New Roman" panose="02020603050405020304" pitchFamily="18" charset="0"/>
              </a:rPr>
              <a:t>i.e. for preparation of the Technical </a:t>
            </a:r>
            <a:r>
              <a:rPr lang="en-US" sz="2400" i="1" dirty="0">
                <a:latin typeface="Times New Roman" panose="02020603050405020304" pitchFamily="18" charset="0"/>
                <a:cs typeface="Times New Roman" panose="02020603050405020304" pitchFamily="18" charset="0"/>
              </a:rPr>
              <a:t>Design Report, </a:t>
            </a:r>
            <a:r>
              <a:rPr lang="en-US" sz="2400" i="1" dirty="0" smtClean="0">
                <a:latin typeface="Times New Roman" panose="02020603050405020304" pitchFamily="18" charset="0"/>
                <a:cs typeface="Times New Roman" panose="02020603050405020304" pitchFamily="18" charset="0"/>
              </a:rPr>
              <a:t>TDR) </a:t>
            </a:r>
            <a:r>
              <a:rPr lang="en-US" sz="2400" dirty="0" smtClean="0"/>
              <a:t>and submission of the project to the PAC for </a:t>
            </a:r>
            <a:r>
              <a:rPr lang="en-US" sz="2400" dirty="0"/>
              <a:t>P</a:t>
            </a:r>
            <a:r>
              <a:rPr lang="en-US" sz="2400" dirty="0" smtClean="0"/>
              <a:t>article physics:</a:t>
            </a:r>
            <a:endParaRPr lang="ru-RU" sz="2400" i="1" dirty="0" smtClean="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2400" dirty="0" smtClean="0"/>
              <a:t>status report </a:t>
            </a:r>
            <a:r>
              <a:rPr lang="ru-RU" sz="2400" dirty="0" smtClean="0"/>
              <a:t>(</a:t>
            </a:r>
            <a:r>
              <a:rPr lang="en-US" sz="2400" dirty="0" smtClean="0"/>
              <a:t>Jan.</a:t>
            </a:r>
            <a:r>
              <a:rPr lang="ru-RU" sz="2400" dirty="0" smtClean="0"/>
              <a:t> 2018)</a:t>
            </a:r>
            <a:r>
              <a:rPr lang="en-US" sz="2400" dirty="0" smtClean="0"/>
              <a:t>;</a:t>
            </a:r>
            <a:endParaRPr lang="ru-RU" sz="2400" dirty="0" smtClean="0"/>
          </a:p>
          <a:p>
            <a:pPr lvl="1">
              <a:buFont typeface="Arial" panose="020B0604020202020204" pitchFamily="34" charset="0"/>
              <a:buChar char="•"/>
            </a:pPr>
            <a:r>
              <a:rPr lang="en-US" sz="2400" dirty="0" smtClean="0"/>
              <a:t>Submission in Nov. 2018 for the PAC meeting in </a:t>
            </a:r>
            <a:r>
              <a:rPr lang="en-US" sz="2400" dirty="0"/>
              <a:t>J</a:t>
            </a:r>
            <a:r>
              <a:rPr lang="en-US" sz="2400" dirty="0" smtClean="0"/>
              <a:t>an.</a:t>
            </a:r>
            <a:r>
              <a:rPr lang="ru-RU" sz="2400" dirty="0" smtClean="0"/>
              <a:t> 2019</a:t>
            </a:r>
            <a:r>
              <a:rPr lang="en-US" sz="2400" dirty="0" smtClean="0"/>
              <a:t>;</a:t>
            </a:r>
            <a:r>
              <a:rPr lang="ru-RU" sz="2400" dirty="0" smtClean="0"/>
              <a:t> </a:t>
            </a:r>
            <a:endParaRPr lang="en-US" sz="2400" dirty="0" smtClean="0"/>
          </a:p>
          <a:p>
            <a:pPr>
              <a:buFont typeface="Wingdings" panose="05000000000000000000" pitchFamily="2" charset="2"/>
              <a:buChar char="Ø"/>
            </a:pPr>
            <a:r>
              <a:rPr lang="en-US" sz="2400" dirty="0" smtClean="0">
                <a:solidFill>
                  <a:prstClr val="black"/>
                </a:solidFill>
              </a:rPr>
              <a:t>Signing of an MoU</a:t>
            </a:r>
            <a:r>
              <a:rPr lang="ru-RU" sz="2400" dirty="0" smtClean="0">
                <a:solidFill>
                  <a:prstClr val="black"/>
                </a:solidFill>
              </a:rPr>
              <a:t> </a:t>
            </a:r>
            <a:r>
              <a:rPr lang="en-US" sz="2400" dirty="0">
                <a:solidFill>
                  <a:prstClr val="black"/>
                </a:solidFill>
              </a:rPr>
              <a:t>based on </a:t>
            </a:r>
            <a:r>
              <a:rPr lang="en-US" sz="2400" dirty="0" smtClean="0">
                <a:solidFill>
                  <a:prstClr val="black"/>
                </a:solidFill>
              </a:rPr>
              <a:t>“</a:t>
            </a:r>
            <a:r>
              <a:rPr lang="en-US" sz="2400" i="1" dirty="0" smtClean="0">
                <a:solidFill>
                  <a:prstClr val="black"/>
                </a:solidFill>
                <a:latin typeface="Times New Roman" panose="02020603050405020304" pitchFamily="18" charset="0"/>
                <a:cs typeface="Times New Roman" panose="02020603050405020304" pitchFamily="18" charset="0"/>
              </a:rPr>
              <a:t>Regulations for </a:t>
            </a:r>
            <a:r>
              <a:rPr lang="en-US" sz="2400" i="1" dirty="0">
                <a:solidFill>
                  <a:prstClr val="black"/>
                </a:solidFill>
                <a:latin typeface="Times New Roman" panose="02020603050405020304" pitchFamily="18" charset="0"/>
                <a:cs typeface="Times New Roman" panose="02020603050405020304" pitchFamily="18" charset="0"/>
              </a:rPr>
              <a:t>the organization of experiments conducted by international </a:t>
            </a:r>
            <a:r>
              <a:rPr lang="en-US" sz="2400" i="1" dirty="0" smtClean="0">
                <a:solidFill>
                  <a:prstClr val="black"/>
                </a:solidFill>
                <a:latin typeface="Times New Roman" panose="02020603050405020304" pitchFamily="18" charset="0"/>
                <a:cs typeface="Times New Roman" panose="02020603050405020304" pitchFamily="18" charset="0"/>
              </a:rPr>
              <a:t>collaborations using </a:t>
            </a:r>
            <a:r>
              <a:rPr lang="en-US" sz="2400" i="1" dirty="0">
                <a:solidFill>
                  <a:prstClr val="black"/>
                </a:solidFill>
                <a:latin typeface="Times New Roman" panose="02020603050405020304" pitchFamily="18" charset="0"/>
                <a:cs typeface="Times New Roman" panose="02020603050405020304" pitchFamily="18" charset="0"/>
              </a:rPr>
              <a:t>the capabilities of the JINR basic facilities</a:t>
            </a:r>
            <a:r>
              <a:rPr lang="en-US" sz="2400" dirty="0">
                <a:solidFill>
                  <a:prstClr val="black"/>
                </a:solidFill>
              </a:rPr>
              <a:t>” </a:t>
            </a:r>
            <a:r>
              <a:rPr lang="en-US" sz="1800" i="1" dirty="0">
                <a:solidFill>
                  <a:srgbClr val="7030A0"/>
                </a:solidFill>
              </a:rPr>
              <a:t>http://</a:t>
            </a:r>
            <a:r>
              <a:rPr lang="en-US" sz="1800" i="1" dirty="0" smtClean="0">
                <a:solidFill>
                  <a:srgbClr val="7030A0"/>
                </a:solidFill>
              </a:rPr>
              <a:t>www.jinr.ru/wp-content/uploads/JINR_Docs/Regulation_for_the_organization_of_experiments_eng.doc</a:t>
            </a:r>
            <a:r>
              <a:rPr lang="en-US" sz="2400" b="1" dirty="0" smtClean="0">
                <a:solidFill>
                  <a:srgbClr val="7030A0"/>
                </a:solidFill>
              </a:rPr>
              <a:t> </a:t>
            </a:r>
            <a:r>
              <a:rPr lang="en-US" sz="2400" dirty="0" smtClean="0">
                <a:solidFill>
                  <a:prstClr val="black"/>
                </a:solidFill>
              </a:rPr>
              <a:t>(Feb. – Apr.</a:t>
            </a:r>
            <a:r>
              <a:rPr lang="ru-RU" sz="2400" dirty="0" smtClean="0">
                <a:solidFill>
                  <a:prstClr val="black"/>
                </a:solidFill>
              </a:rPr>
              <a:t> 2019);</a:t>
            </a:r>
          </a:p>
          <a:p>
            <a:pPr>
              <a:buFont typeface="Wingdings" panose="05000000000000000000" pitchFamily="2" charset="2"/>
              <a:buChar char="Ø"/>
            </a:pPr>
            <a:r>
              <a:rPr lang="en-US" sz="2400" dirty="0" smtClean="0">
                <a:solidFill>
                  <a:prstClr val="black"/>
                </a:solidFill>
              </a:rPr>
              <a:t>Setting up of the collaboration and election of its management bodies </a:t>
            </a:r>
            <a:r>
              <a:rPr lang="ru-RU" sz="2400" dirty="0" smtClean="0">
                <a:solidFill>
                  <a:prstClr val="black"/>
                </a:solidFill>
              </a:rPr>
              <a:t>(</a:t>
            </a:r>
            <a:r>
              <a:rPr lang="en-US" sz="2400" dirty="0" smtClean="0">
                <a:solidFill>
                  <a:prstClr val="black"/>
                </a:solidFill>
              </a:rPr>
              <a:t>May</a:t>
            </a:r>
            <a:r>
              <a:rPr lang="en-US" sz="2400" dirty="0">
                <a:solidFill>
                  <a:prstClr val="black"/>
                </a:solidFill>
              </a:rPr>
              <a:t> </a:t>
            </a:r>
            <a:r>
              <a:rPr lang="en-US" sz="2400" dirty="0" smtClean="0">
                <a:solidFill>
                  <a:prstClr val="black"/>
                </a:solidFill>
              </a:rPr>
              <a:t>– Sep.</a:t>
            </a:r>
            <a:r>
              <a:rPr lang="ru-RU" sz="2400" dirty="0" smtClean="0">
                <a:solidFill>
                  <a:prstClr val="black"/>
                </a:solidFill>
              </a:rPr>
              <a:t> 2019); </a:t>
            </a:r>
            <a:endParaRPr lang="en-US" sz="2400" dirty="0" smtClean="0">
              <a:solidFill>
                <a:prstClr val="black"/>
              </a:solidFill>
            </a:endParaRPr>
          </a:p>
        </p:txBody>
      </p:sp>
    </p:spTree>
    <p:extLst>
      <p:ext uri="{BB962C8B-B14F-4D97-AF65-F5344CB8AC3E}">
        <p14:creationId xmlns:p14="http://schemas.microsoft.com/office/powerpoint/2010/main" val="29657393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2078" y="351816"/>
            <a:ext cx="4476801" cy="516936"/>
          </a:xfrm>
          <a:solidFill>
            <a:srgbClr val="FFC000">
              <a:alpha val="86000"/>
            </a:srgbClr>
          </a:solidFill>
        </p:spPr>
        <p:txBody>
          <a:bodyPr/>
          <a:lstStyle/>
          <a:p>
            <a:r>
              <a:rPr lang="en-US" smtClean="0"/>
              <a:t>Roadmap (cont’d)</a:t>
            </a:r>
            <a:endParaRPr lang="en-US"/>
          </a:p>
        </p:txBody>
      </p:sp>
      <p:sp>
        <p:nvSpPr>
          <p:cNvPr id="3" name="Content Placeholder 2"/>
          <p:cNvSpPr>
            <a:spLocks noGrp="1"/>
          </p:cNvSpPr>
          <p:nvPr>
            <p:ph idx="1"/>
          </p:nvPr>
        </p:nvSpPr>
        <p:spPr>
          <a:xfrm>
            <a:off x="256032" y="1912141"/>
            <a:ext cx="8636448" cy="4037139"/>
          </a:xfrm>
        </p:spPr>
        <p:txBody>
          <a:bodyPr>
            <a:normAutofit/>
          </a:bodyPr>
          <a:lstStyle/>
          <a:p>
            <a:pPr>
              <a:buFont typeface="Wingdings" panose="05000000000000000000" pitchFamily="2" charset="2"/>
              <a:buChar char="Ø"/>
            </a:pPr>
            <a:r>
              <a:rPr lang="en-US" sz="2600" dirty="0" smtClean="0">
                <a:solidFill>
                  <a:prstClr val="black"/>
                </a:solidFill>
              </a:rPr>
              <a:t>Preparation of the Technical Design Report, </a:t>
            </a:r>
            <a:r>
              <a:rPr lang="en-US" sz="2600" smtClean="0">
                <a:solidFill>
                  <a:prstClr val="black"/>
                </a:solidFill>
              </a:rPr>
              <a:t>including prototyping </a:t>
            </a:r>
            <a:r>
              <a:rPr lang="en-US" sz="2600" dirty="0" smtClean="0">
                <a:solidFill>
                  <a:prstClr val="black"/>
                </a:solidFill>
              </a:rPr>
              <a:t>(2019 – 2020);</a:t>
            </a:r>
            <a:endParaRPr lang="ru-RU" sz="2600" dirty="0" smtClean="0">
              <a:solidFill>
                <a:prstClr val="black"/>
              </a:solidFill>
            </a:endParaRPr>
          </a:p>
          <a:p>
            <a:pPr>
              <a:buFont typeface="Wingdings" panose="05000000000000000000" pitchFamily="2" charset="2"/>
              <a:buChar char="Ø"/>
            </a:pPr>
            <a:r>
              <a:rPr lang="en-US" sz="2600" dirty="0" smtClean="0">
                <a:solidFill>
                  <a:prstClr val="black"/>
                </a:solidFill>
              </a:rPr>
              <a:t>Signing up of contracts for construction of the main detector systems: magnet, tracking system, muon range system, EM calorimeter, local polarimetry, trigger and DAQ system, etc. </a:t>
            </a:r>
            <a:r>
              <a:rPr lang="ru-RU" sz="2600" dirty="0" smtClean="0">
                <a:solidFill>
                  <a:prstClr val="black"/>
                </a:solidFill>
              </a:rPr>
              <a:t>(20</a:t>
            </a:r>
            <a:r>
              <a:rPr lang="en-US" sz="2600" dirty="0" smtClean="0">
                <a:solidFill>
                  <a:prstClr val="black"/>
                </a:solidFill>
              </a:rPr>
              <a:t>20</a:t>
            </a:r>
            <a:r>
              <a:rPr lang="ru-RU" sz="2600" dirty="0" smtClean="0">
                <a:solidFill>
                  <a:prstClr val="black"/>
                </a:solidFill>
              </a:rPr>
              <a:t>)</a:t>
            </a:r>
            <a:r>
              <a:rPr lang="en-US" sz="2600" dirty="0" smtClean="0">
                <a:solidFill>
                  <a:prstClr val="black"/>
                </a:solidFill>
              </a:rPr>
              <a:t>;</a:t>
            </a:r>
          </a:p>
          <a:p>
            <a:pPr>
              <a:buFont typeface="Wingdings" panose="05000000000000000000" pitchFamily="2" charset="2"/>
              <a:buChar char="Ø"/>
            </a:pPr>
            <a:r>
              <a:rPr lang="en-US" sz="2600" dirty="0" smtClean="0">
                <a:solidFill>
                  <a:prstClr val="black"/>
                </a:solidFill>
              </a:rPr>
              <a:t>Construction of the detector (2021-2025);</a:t>
            </a:r>
          </a:p>
          <a:p>
            <a:pPr>
              <a:buFont typeface="Wingdings" panose="05000000000000000000" pitchFamily="2" charset="2"/>
              <a:buChar char="Ø"/>
            </a:pPr>
            <a:r>
              <a:rPr lang="en-US" sz="2600" dirty="0" smtClean="0">
                <a:solidFill>
                  <a:prstClr val="black"/>
                </a:solidFill>
              </a:rPr>
              <a:t>First measurements – 2025…</a:t>
            </a:r>
            <a:endParaRPr lang="en-US" dirty="0" smtClean="0"/>
          </a:p>
        </p:txBody>
      </p:sp>
    </p:spTree>
    <p:extLst>
      <p:ext uri="{BB962C8B-B14F-4D97-AF65-F5344CB8AC3E}">
        <p14:creationId xmlns:p14="http://schemas.microsoft.com/office/powerpoint/2010/main" val="37950098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6" name="Picture 4" descr="1024px-Żagań-rzeźba_przy_pałacu.jpg"/>
          <p:cNvPicPr>
            <a:picLocks noChangeAspect="1"/>
          </p:cNvPicPr>
          <p:nvPr/>
        </p:nvPicPr>
        <p:blipFill rotWithShape="1">
          <a:blip r:embed="rId2">
            <a:extLst>
              <a:ext uri="{28A0092B-C50C-407E-A947-70E740481C1C}">
                <a14:useLocalDpi xmlns:a14="http://schemas.microsoft.com/office/drawing/2010/main" val="0"/>
              </a:ext>
            </a:extLst>
          </a:blip>
          <a:srcRect l="27101" t="-1501" r="25615" b="-1"/>
          <a:stretch/>
        </p:blipFill>
        <p:spPr bwMode="auto">
          <a:xfrm>
            <a:off x="323528" y="774432"/>
            <a:ext cx="3024336" cy="4869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237" name="TextBox 5"/>
          <p:cNvSpPr txBox="1">
            <a:spLocks noChangeArrowheads="1"/>
          </p:cNvSpPr>
          <p:nvPr/>
        </p:nvSpPr>
        <p:spPr bwMode="auto">
          <a:xfrm>
            <a:off x="5829300" y="3492500"/>
            <a:ext cx="274955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100000"/>
              </a:lnSpc>
              <a:buClrTx/>
              <a:buSzTx/>
              <a:buFontTx/>
              <a:buNone/>
            </a:pPr>
            <a:r>
              <a:rPr lang="en-US" sz="4000" b="1">
                <a:solidFill>
                  <a:srgbClr val="FFFFFF"/>
                </a:solidFill>
              </a:rPr>
              <a:t>Thank you </a:t>
            </a:r>
          </a:p>
        </p:txBody>
      </p:sp>
      <p:pic>
        <p:nvPicPr>
          <p:cNvPr id="8" name="Рисунок 6" descr="SAM_451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0495" y="2977365"/>
            <a:ext cx="4993189" cy="3744892"/>
          </a:xfrm>
          <a:prstGeom prst="parallelogram">
            <a:avLst>
              <a:gd name="adj" fmla="val 4121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8740" name="Picture 4" descr="http://fc01.deviantart.net/fs11/f/2007/119/0/d/Nike_by_jlnevelof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9084" y="741235"/>
            <a:ext cx="2895600" cy="36766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91680" y="3209012"/>
            <a:ext cx="6120680" cy="1812241"/>
          </a:xfrm>
          <a:prstGeom prst="rect">
            <a:avLst/>
          </a:prstGeom>
          <a:solidFill>
            <a:srgbClr val="FFC000"/>
          </a:solidFill>
          <a:ln w="38100">
            <a:solidFill>
              <a:schemeClr val="accent1">
                <a:lumMod val="75000"/>
              </a:schemeClr>
            </a:solidFill>
          </a:ln>
        </p:spPr>
        <p:txBody>
          <a:bodyPr wrap="square" rtlCol="0" anchor="ctr">
            <a:noAutofit/>
          </a:bodyPr>
          <a:lstStyle/>
          <a:p>
            <a:pPr algn="ctr"/>
            <a:r>
              <a:rPr lang="en-US" sz="4400" b="1" dirty="0" smtClean="0">
                <a:effectLst>
                  <a:outerShdw blurRad="38100" dist="38100" dir="2700000" algn="tl">
                    <a:srgbClr val="000000">
                      <a:alpha val="43137"/>
                    </a:srgbClr>
                  </a:outerShdw>
                </a:effectLst>
              </a:rPr>
              <a:t>Thanks for your attention!</a:t>
            </a:r>
            <a:endParaRPr lang="en-US" sz="4400" b="1"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7744" y="484659"/>
            <a:ext cx="4360986" cy="2269753"/>
          </a:xfrm>
          <a:prstGeom prst="rect">
            <a:avLst/>
          </a:prstGeom>
        </p:spPr>
      </p:pic>
    </p:spTree>
    <p:extLst>
      <p:ext uri="{BB962C8B-B14F-4D97-AF65-F5344CB8AC3E}">
        <p14:creationId xmlns:p14="http://schemas.microsoft.com/office/powerpoint/2010/main" val="287586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250" fill="hold"/>
                                        <p:tgtEl>
                                          <p:spTgt spid="2"/>
                                        </p:tgtEl>
                                        <p:attrNameLst>
                                          <p:attrName>ppt_w</p:attrName>
                                        </p:attrNameLst>
                                      </p:cBhvr>
                                      <p:tavLst>
                                        <p:tav tm="0">
                                          <p:val>
                                            <p:fltVal val="0"/>
                                          </p:val>
                                        </p:tav>
                                        <p:tav tm="100000">
                                          <p:val>
                                            <p:strVal val="#ppt_w"/>
                                          </p:val>
                                        </p:tav>
                                      </p:tavLst>
                                    </p:anim>
                                    <p:anim calcmode="lin" valueType="num">
                                      <p:cBhvr>
                                        <p:cTn id="15" dur="1250" fill="hold"/>
                                        <p:tgtEl>
                                          <p:spTgt spid="2"/>
                                        </p:tgtEl>
                                        <p:attrNameLst>
                                          <p:attrName>ppt_h</p:attrName>
                                        </p:attrNameLst>
                                      </p:cBhvr>
                                      <p:tavLst>
                                        <p:tav tm="0">
                                          <p:val>
                                            <p:fltVal val="0"/>
                                          </p:val>
                                        </p:tav>
                                        <p:tav tm="100000">
                                          <p:val>
                                            <p:strVal val="#ppt_h"/>
                                          </p:val>
                                        </p:tav>
                                      </p:tavLst>
                                    </p:anim>
                                    <p:animEffect transition="in" filter="fade">
                                      <p:cBhvr>
                                        <p:cTn id="16"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5736" y="2636912"/>
            <a:ext cx="4824536" cy="1606594"/>
          </a:xfrm>
          <a:prstGeom prst="rect">
            <a:avLst/>
          </a:prstGeom>
          <a:solidFill>
            <a:srgbClr val="FFC000"/>
          </a:solidFill>
        </p:spPr>
        <p:txBody>
          <a:bodyPr wrap="square" rtlCol="0">
            <a:spAutoFit/>
          </a:bodyPr>
          <a:lstStyle/>
          <a:p>
            <a:pPr algn="ctr"/>
            <a:r>
              <a:rPr lang="en-US" sz="8000" dirty="0" smtClean="0">
                <a:solidFill>
                  <a:srgbClr val="7030A0"/>
                </a:solidFill>
              </a:rPr>
              <a:t>Back-up</a:t>
            </a:r>
            <a:endParaRPr lang="en-US" sz="8000" dirty="0">
              <a:solidFill>
                <a:srgbClr val="7030A0"/>
              </a:solidFill>
            </a:endParaRPr>
          </a:p>
        </p:txBody>
      </p:sp>
    </p:spTree>
    <p:extLst>
      <p:ext uri="{BB962C8B-B14F-4D97-AF65-F5344CB8AC3E}">
        <p14:creationId xmlns:p14="http://schemas.microsoft.com/office/powerpoint/2010/main" val="35505481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5"/>
          <p:cNvSpPr>
            <a:spLocks/>
          </p:cNvSpPr>
          <p:nvPr/>
        </p:nvSpPr>
        <p:spPr bwMode="auto">
          <a:xfrm>
            <a:off x="4479925" y="4445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defTabSz="914400" eaLnBrk="1" hangingPunct="1">
              <a:lnSpc>
                <a:spcPct val="100000"/>
              </a:lnSpc>
              <a:buClrTx/>
              <a:buSzTx/>
              <a:buFontTx/>
              <a:buNone/>
            </a:pPr>
            <a:endParaRPr lang="ru-RU" sz="1800">
              <a:solidFill>
                <a:srgbClr val="000000"/>
              </a:solidFill>
              <a:latin typeface="Arial" pitchFamily="34" charset="0"/>
              <a:ea typeface="ヒラギノ角ゴ ProN W3" charset="0"/>
              <a:cs typeface="ヒラギノ角ゴ ProN W3" charset="0"/>
              <a:sym typeface="Arial" charset="0"/>
            </a:endParaRPr>
          </a:p>
        </p:txBody>
      </p:sp>
      <p:sp>
        <p:nvSpPr>
          <p:cNvPr id="22532" name="Rectangle 7"/>
          <p:cNvSpPr>
            <a:spLocks/>
          </p:cNvSpPr>
          <p:nvPr/>
        </p:nvSpPr>
        <p:spPr bwMode="auto">
          <a:xfrm>
            <a:off x="4479925" y="4445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defTabSz="914400" eaLnBrk="1" hangingPunct="1">
              <a:lnSpc>
                <a:spcPct val="100000"/>
              </a:lnSpc>
              <a:buClrTx/>
              <a:buSzTx/>
              <a:buFontTx/>
              <a:buNone/>
            </a:pPr>
            <a:endParaRPr lang="ru-RU" sz="1800">
              <a:solidFill>
                <a:srgbClr val="000000"/>
              </a:solidFill>
              <a:latin typeface="Arial" pitchFamily="34" charset="0"/>
              <a:ea typeface="ヒラギノ角ゴ ProN W3" charset="0"/>
              <a:cs typeface="ヒラギノ角ゴ ProN W3" charset="0"/>
              <a:sym typeface="Arial" charset="0"/>
            </a:endParaRPr>
          </a:p>
        </p:txBody>
      </p:sp>
      <p:sp>
        <p:nvSpPr>
          <p:cNvPr id="22535" name="Rectangle 1"/>
          <p:cNvSpPr>
            <a:spLocks/>
          </p:cNvSpPr>
          <p:nvPr/>
        </p:nvSpPr>
        <p:spPr bwMode="auto">
          <a:xfrm>
            <a:off x="2631648" y="40504"/>
            <a:ext cx="3534544" cy="451243"/>
          </a:xfrm>
          <a:prstGeom prst="rect">
            <a:avLst/>
          </a:prstGeom>
          <a:solidFill>
            <a:srgbClr val="FFC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0" rIns="40639" bIns="0"/>
          <a:lstStyle/>
          <a:p>
            <a:pPr marL="39688" algn="ctr" defTabSz="914400" eaLnBrk="1" hangingPunct="1">
              <a:lnSpc>
                <a:spcPct val="100000"/>
              </a:lnSpc>
              <a:buClrTx/>
              <a:buSzTx/>
              <a:buFontTx/>
              <a:buNone/>
            </a:pPr>
            <a:r>
              <a:rPr lang="en-US" smtClean="0">
                <a:solidFill>
                  <a:srgbClr val="000090"/>
                </a:solidFill>
                <a:latin typeface="Arial" pitchFamily="34" charset="0"/>
                <a:ea typeface="ＭＳ Ｐゴシック" pitchFamily="34" charset="-128"/>
              </a:rPr>
              <a:t>JINR history</a:t>
            </a:r>
            <a:endParaRPr lang="ru-RU">
              <a:solidFill>
                <a:srgbClr val="000090"/>
              </a:solidFill>
              <a:latin typeface="Arial" pitchFamily="34" charset="0"/>
              <a:ea typeface="ＭＳ Ｐゴシック" pitchFamily="34" charset="-128"/>
            </a:endParaRPr>
          </a:p>
        </p:txBody>
      </p:sp>
      <p:pic>
        <p:nvPicPr>
          <p:cNvPr id="22536" name="Picture 32" descr="map_Dubn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7419" y="598488"/>
            <a:ext cx="8399463" cy="589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2537" name="Straight Connector 34"/>
          <p:cNvCxnSpPr>
            <a:cxnSpLocks noChangeShapeType="1"/>
          </p:cNvCxnSpPr>
          <p:nvPr/>
        </p:nvCxnSpPr>
        <p:spPr bwMode="auto">
          <a:xfrm rot="5400000" flipH="1" flipV="1">
            <a:off x="5715000" y="1371600"/>
            <a:ext cx="1981200" cy="609600"/>
          </a:xfrm>
          <a:prstGeom prst="line">
            <a:avLst/>
          </a:prstGeom>
          <a:noFill/>
          <a:ln w="50800">
            <a:solidFill>
              <a:srgbClr val="FF0000"/>
            </a:solidFill>
            <a:round/>
            <a:headEnd/>
            <a:tailEnd/>
          </a:ln>
          <a:extLst>
            <a:ext uri="{909E8E84-426E-40dd-AFC4-6F175D3DCCD1}">
              <a14:hiddenFill xmlns="" xmlns:a14="http://schemas.microsoft.com/office/drawing/2010/main">
                <a:noFill/>
              </a14:hiddenFill>
            </a:ext>
          </a:extLst>
        </p:spPr>
      </p:cxnSp>
      <p:cxnSp>
        <p:nvCxnSpPr>
          <p:cNvPr id="22538" name="Straight Connector 37"/>
          <p:cNvCxnSpPr>
            <a:cxnSpLocks noChangeShapeType="1"/>
          </p:cNvCxnSpPr>
          <p:nvPr/>
        </p:nvCxnSpPr>
        <p:spPr bwMode="auto">
          <a:xfrm flipV="1">
            <a:off x="6400800" y="2286000"/>
            <a:ext cx="1828800" cy="381000"/>
          </a:xfrm>
          <a:prstGeom prst="line">
            <a:avLst/>
          </a:prstGeom>
          <a:noFill/>
          <a:ln w="50800">
            <a:solidFill>
              <a:srgbClr val="FF0000"/>
            </a:solidFill>
            <a:round/>
            <a:headEnd/>
            <a:tailEnd/>
          </a:ln>
          <a:extLst>
            <a:ext uri="{909E8E84-426E-40dd-AFC4-6F175D3DCCD1}">
              <a14:hiddenFill xmlns="" xmlns:a14="http://schemas.microsoft.com/office/drawing/2010/main">
                <a:noFill/>
              </a14:hiddenFill>
            </a:ext>
          </a:extLst>
        </p:spPr>
      </p:cxnSp>
      <p:cxnSp>
        <p:nvCxnSpPr>
          <p:cNvPr id="22539" name="Straight Connector 41"/>
          <p:cNvCxnSpPr>
            <a:cxnSpLocks noChangeShapeType="1"/>
          </p:cNvCxnSpPr>
          <p:nvPr/>
        </p:nvCxnSpPr>
        <p:spPr bwMode="auto">
          <a:xfrm flipV="1">
            <a:off x="7010400" y="609600"/>
            <a:ext cx="838200" cy="76200"/>
          </a:xfrm>
          <a:prstGeom prst="line">
            <a:avLst/>
          </a:prstGeom>
          <a:noFill/>
          <a:ln w="50800">
            <a:solidFill>
              <a:srgbClr val="FF0000"/>
            </a:solidFill>
            <a:round/>
            <a:headEnd/>
            <a:tailEnd/>
          </a:ln>
          <a:extLst>
            <a:ext uri="{909E8E84-426E-40dd-AFC4-6F175D3DCCD1}">
              <a14:hiddenFill xmlns="" xmlns:a14="http://schemas.microsoft.com/office/drawing/2010/main">
                <a:noFill/>
              </a14:hiddenFill>
            </a:ext>
          </a:extLst>
        </p:spPr>
      </p:cxnSp>
      <p:cxnSp>
        <p:nvCxnSpPr>
          <p:cNvPr id="22540" name="Straight Connector 47"/>
          <p:cNvCxnSpPr>
            <a:cxnSpLocks noChangeShapeType="1"/>
          </p:cNvCxnSpPr>
          <p:nvPr/>
        </p:nvCxnSpPr>
        <p:spPr bwMode="auto">
          <a:xfrm rot="5400000" flipH="1" flipV="1">
            <a:off x="7772400" y="1295400"/>
            <a:ext cx="1447800" cy="533400"/>
          </a:xfrm>
          <a:prstGeom prst="line">
            <a:avLst/>
          </a:prstGeom>
          <a:noFill/>
          <a:ln w="50800">
            <a:solidFill>
              <a:srgbClr val="FF0000"/>
            </a:solidFill>
            <a:round/>
            <a:headEnd/>
            <a:tailEnd/>
          </a:ln>
          <a:extLst>
            <a:ext uri="{909E8E84-426E-40dd-AFC4-6F175D3DCCD1}">
              <a14:hiddenFill xmlns="" xmlns:a14="http://schemas.microsoft.com/office/drawing/2010/main">
                <a:noFill/>
              </a14:hiddenFill>
            </a:ext>
          </a:extLst>
        </p:spPr>
      </p:cxnSp>
      <p:cxnSp>
        <p:nvCxnSpPr>
          <p:cNvPr id="22541" name="Straight Connector 50"/>
          <p:cNvCxnSpPr>
            <a:cxnSpLocks noChangeShapeType="1"/>
          </p:cNvCxnSpPr>
          <p:nvPr/>
        </p:nvCxnSpPr>
        <p:spPr bwMode="auto">
          <a:xfrm rot="10800000">
            <a:off x="7848600" y="609600"/>
            <a:ext cx="914400" cy="228600"/>
          </a:xfrm>
          <a:prstGeom prst="line">
            <a:avLst/>
          </a:prstGeom>
          <a:noFill/>
          <a:ln w="50800">
            <a:solidFill>
              <a:srgbClr val="FF0000"/>
            </a:solidFill>
            <a:round/>
            <a:headEnd/>
            <a:tailEnd/>
          </a:ln>
          <a:extLst>
            <a:ext uri="{909E8E84-426E-40dd-AFC4-6F175D3DCCD1}">
              <a14:hiddenFill xmlns="" xmlns:a14="http://schemas.microsoft.com/office/drawing/2010/main">
                <a:noFill/>
              </a14:hiddenFill>
            </a:ext>
          </a:extLst>
        </p:spPr>
      </p:cxnSp>
      <p:cxnSp>
        <p:nvCxnSpPr>
          <p:cNvPr id="22542" name="Straight Connector 73"/>
          <p:cNvCxnSpPr>
            <a:cxnSpLocks noChangeShapeType="1"/>
          </p:cNvCxnSpPr>
          <p:nvPr/>
        </p:nvCxnSpPr>
        <p:spPr bwMode="auto">
          <a:xfrm rot="16200000" flipV="1">
            <a:off x="533400" y="5867400"/>
            <a:ext cx="457200" cy="457200"/>
          </a:xfrm>
          <a:prstGeom prst="line">
            <a:avLst/>
          </a:prstGeom>
          <a:noFill/>
          <a:ln w="50800">
            <a:solidFill>
              <a:srgbClr val="FF0000"/>
            </a:solidFill>
            <a:round/>
            <a:headEnd/>
            <a:tailEnd/>
          </a:ln>
          <a:extLst>
            <a:ext uri="{909E8E84-426E-40dd-AFC4-6F175D3DCCD1}">
              <a14:hiddenFill xmlns="" xmlns:a14="http://schemas.microsoft.com/office/drawing/2010/main">
                <a:noFill/>
              </a14:hiddenFill>
            </a:ext>
          </a:extLst>
        </p:spPr>
      </p:cxnSp>
      <p:grpSp>
        <p:nvGrpSpPr>
          <p:cNvPr id="22543" name="Группа 42"/>
          <p:cNvGrpSpPr>
            <a:grpSpLocks/>
          </p:cNvGrpSpPr>
          <p:nvPr/>
        </p:nvGrpSpPr>
        <p:grpSpPr bwMode="auto">
          <a:xfrm>
            <a:off x="533400" y="3505200"/>
            <a:ext cx="3124200" cy="2819400"/>
            <a:chOff x="912814" y="3581400"/>
            <a:chExt cx="3124199" cy="2819400"/>
          </a:xfrm>
        </p:grpSpPr>
        <p:cxnSp>
          <p:nvCxnSpPr>
            <p:cNvPr id="22587" name="Straight Connector 54"/>
            <p:cNvCxnSpPr>
              <a:cxnSpLocks noChangeShapeType="1"/>
            </p:cNvCxnSpPr>
            <p:nvPr/>
          </p:nvCxnSpPr>
          <p:spPr bwMode="auto">
            <a:xfrm flipV="1">
              <a:off x="1903413" y="4724400"/>
              <a:ext cx="1752600" cy="1371600"/>
            </a:xfrm>
            <a:prstGeom prst="line">
              <a:avLst/>
            </a:prstGeom>
            <a:noFill/>
            <a:ln w="50800">
              <a:solidFill>
                <a:srgbClr val="FF0000"/>
              </a:solidFill>
              <a:round/>
              <a:headEnd/>
              <a:tailEnd/>
            </a:ln>
            <a:extLst>
              <a:ext uri="{909E8E84-426E-40dd-AFC4-6F175D3DCCD1}">
                <a14:hiddenFill xmlns="" xmlns:a14="http://schemas.microsoft.com/office/drawing/2010/main">
                  <a:noFill/>
                </a14:hiddenFill>
              </a:ext>
            </a:extLst>
          </p:spPr>
        </p:cxnSp>
        <p:cxnSp>
          <p:nvCxnSpPr>
            <p:cNvPr id="22588" name="Straight Connector 57"/>
            <p:cNvCxnSpPr>
              <a:cxnSpLocks noChangeShapeType="1"/>
            </p:cNvCxnSpPr>
            <p:nvPr/>
          </p:nvCxnSpPr>
          <p:spPr bwMode="auto">
            <a:xfrm rot="5400000" flipH="1" flipV="1">
              <a:off x="3465513" y="4152900"/>
              <a:ext cx="762000" cy="381000"/>
            </a:xfrm>
            <a:prstGeom prst="line">
              <a:avLst/>
            </a:prstGeom>
            <a:noFill/>
            <a:ln w="50800">
              <a:solidFill>
                <a:srgbClr val="FF0000"/>
              </a:solidFill>
              <a:round/>
              <a:headEnd/>
              <a:tailEnd/>
            </a:ln>
            <a:extLst>
              <a:ext uri="{909E8E84-426E-40dd-AFC4-6F175D3DCCD1}">
                <a14:hiddenFill xmlns="" xmlns:a14="http://schemas.microsoft.com/office/drawing/2010/main">
                  <a:noFill/>
                </a14:hiddenFill>
              </a:ext>
            </a:extLst>
          </p:spPr>
        </p:cxnSp>
        <p:cxnSp>
          <p:nvCxnSpPr>
            <p:cNvPr id="22589" name="Straight Connector 59"/>
            <p:cNvCxnSpPr>
              <a:cxnSpLocks noChangeShapeType="1"/>
            </p:cNvCxnSpPr>
            <p:nvPr/>
          </p:nvCxnSpPr>
          <p:spPr bwMode="auto">
            <a:xfrm rot="16200000" flipV="1">
              <a:off x="3656013" y="3581400"/>
              <a:ext cx="381000" cy="381000"/>
            </a:xfrm>
            <a:prstGeom prst="line">
              <a:avLst/>
            </a:prstGeom>
            <a:noFill/>
            <a:ln w="50800">
              <a:solidFill>
                <a:srgbClr val="FF0000"/>
              </a:solidFill>
              <a:round/>
              <a:headEnd/>
              <a:tailEnd/>
            </a:ln>
            <a:extLst>
              <a:ext uri="{909E8E84-426E-40dd-AFC4-6F175D3DCCD1}">
                <a14:hiddenFill xmlns="" xmlns:a14="http://schemas.microsoft.com/office/drawing/2010/main">
                  <a:noFill/>
                </a14:hiddenFill>
              </a:ext>
            </a:extLst>
          </p:spPr>
        </p:cxnSp>
        <p:cxnSp>
          <p:nvCxnSpPr>
            <p:cNvPr id="22590" name="Straight Connector 63"/>
            <p:cNvCxnSpPr>
              <a:cxnSpLocks noChangeShapeType="1"/>
            </p:cNvCxnSpPr>
            <p:nvPr/>
          </p:nvCxnSpPr>
          <p:spPr bwMode="auto">
            <a:xfrm rot="16200000" flipV="1">
              <a:off x="3046413" y="3581400"/>
              <a:ext cx="304800" cy="304800"/>
            </a:xfrm>
            <a:prstGeom prst="line">
              <a:avLst/>
            </a:prstGeom>
            <a:noFill/>
            <a:ln w="50800">
              <a:solidFill>
                <a:srgbClr val="FF0000"/>
              </a:solidFill>
              <a:round/>
              <a:headEnd/>
              <a:tailEnd/>
            </a:ln>
            <a:extLst>
              <a:ext uri="{909E8E84-426E-40dd-AFC4-6F175D3DCCD1}">
                <a14:hiddenFill xmlns="" xmlns:a14="http://schemas.microsoft.com/office/drawing/2010/main">
                  <a:noFill/>
                </a14:hiddenFill>
              </a:ext>
            </a:extLst>
          </p:spPr>
        </p:cxnSp>
        <p:cxnSp>
          <p:nvCxnSpPr>
            <p:cNvPr id="22591" name="Straight Connector 66"/>
            <p:cNvCxnSpPr>
              <a:cxnSpLocks noChangeShapeType="1"/>
            </p:cNvCxnSpPr>
            <p:nvPr/>
          </p:nvCxnSpPr>
          <p:spPr bwMode="auto">
            <a:xfrm rot="5400000">
              <a:off x="3351213" y="3581400"/>
              <a:ext cx="304800" cy="304800"/>
            </a:xfrm>
            <a:prstGeom prst="line">
              <a:avLst/>
            </a:prstGeom>
            <a:noFill/>
            <a:ln w="50800">
              <a:solidFill>
                <a:srgbClr val="FF0000"/>
              </a:solidFill>
              <a:round/>
              <a:headEnd/>
              <a:tailEnd/>
            </a:ln>
            <a:extLst>
              <a:ext uri="{909E8E84-426E-40dd-AFC4-6F175D3DCCD1}">
                <a14:hiddenFill xmlns="" xmlns:a14="http://schemas.microsoft.com/office/drawing/2010/main">
                  <a:noFill/>
                </a14:hiddenFill>
              </a:ext>
            </a:extLst>
          </p:spPr>
        </p:cxnSp>
        <p:cxnSp>
          <p:nvCxnSpPr>
            <p:cNvPr id="22592" name="Straight Connector 69"/>
            <p:cNvCxnSpPr>
              <a:cxnSpLocks noChangeShapeType="1"/>
            </p:cNvCxnSpPr>
            <p:nvPr/>
          </p:nvCxnSpPr>
          <p:spPr bwMode="auto">
            <a:xfrm rot="10800000" flipV="1">
              <a:off x="914401" y="3581400"/>
              <a:ext cx="2132013" cy="1828800"/>
            </a:xfrm>
            <a:prstGeom prst="line">
              <a:avLst/>
            </a:prstGeom>
            <a:noFill/>
            <a:ln w="50800">
              <a:solidFill>
                <a:srgbClr val="FF0000"/>
              </a:solidFill>
              <a:round/>
              <a:headEnd/>
              <a:tailEnd/>
            </a:ln>
            <a:extLst>
              <a:ext uri="{909E8E84-426E-40dd-AFC4-6F175D3DCCD1}">
                <a14:hiddenFill xmlns="" xmlns:a14="http://schemas.microsoft.com/office/drawing/2010/main">
                  <a:noFill/>
                </a14:hiddenFill>
              </a:ext>
            </a:extLst>
          </p:spPr>
        </p:cxnSp>
        <p:cxnSp>
          <p:nvCxnSpPr>
            <p:cNvPr id="22593" name="Straight Connector 75"/>
            <p:cNvCxnSpPr>
              <a:cxnSpLocks noChangeShapeType="1"/>
            </p:cNvCxnSpPr>
            <p:nvPr/>
          </p:nvCxnSpPr>
          <p:spPr bwMode="auto">
            <a:xfrm rot="10800000" flipV="1">
              <a:off x="1371601" y="6096000"/>
              <a:ext cx="531813" cy="304800"/>
            </a:xfrm>
            <a:prstGeom prst="line">
              <a:avLst/>
            </a:prstGeom>
            <a:noFill/>
            <a:ln w="50800">
              <a:solidFill>
                <a:srgbClr val="FF0000"/>
              </a:solidFill>
              <a:round/>
              <a:headEnd/>
              <a:tailEnd/>
            </a:ln>
            <a:extLst>
              <a:ext uri="{909E8E84-426E-40dd-AFC4-6F175D3DCCD1}">
                <a14:hiddenFill xmlns="" xmlns:a14="http://schemas.microsoft.com/office/drawing/2010/main">
                  <a:noFill/>
                </a14:hiddenFill>
              </a:ext>
            </a:extLst>
          </p:spPr>
        </p:cxnSp>
        <p:cxnSp>
          <p:nvCxnSpPr>
            <p:cNvPr id="22594" name="Straight Connector 78"/>
            <p:cNvCxnSpPr>
              <a:cxnSpLocks noChangeShapeType="1"/>
            </p:cNvCxnSpPr>
            <p:nvPr/>
          </p:nvCxnSpPr>
          <p:spPr bwMode="auto">
            <a:xfrm rot="5400000" flipH="1" flipV="1">
              <a:off x="648495" y="5676108"/>
              <a:ext cx="531812" cy="3173"/>
            </a:xfrm>
            <a:prstGeom prst="line">
              <a:avLst/>
            </a:prstGeom>
            <a:noFill/>
            <a:ln w="50800">
              <a:solidFill>
                <a:srgbClr val="FF0000"/>
              </a:solidFill>
              <a:round/>
              <a:headEnd/>
              <a:tailEnd/>
            </a:ln>
            <a:extLst>
              <a:ext uri="{909E8E84-426E-40dd-AFC4-6F175D3DCCD1}">
                <a14:hiddenFill xmlns="" xmlns:a14="http://schemas.microsoft.com/office/drawing/2010/main">
                  <a:noFill/>
                </a14:hiddenFill>
              </a:ext>
            </a:extLst>
          </p:spPr>
        </p:cxnSp>
      </p:grpSp>
      <p:cxnSp>
        <p:nvCxnSpPr>
          <p:cNvPr id="22544" name="Straight Connector 98"/>
          <p:cNvCxnSpPr>
            <a:cxnSpLocks noChangeShapeType="1"/>
          </p:cNvCxnSpPr>
          <p:nvPr/>
        </p:nvCxnSpPr>
        <p:spPr bwMode="auto">
          <a:xfrm>
            <a:off x="1905000" y="1143000"/>
            <a:ext cx="1524000" cy="1588"/>
          </a:xfrm>
          <a:prstGeom prst="line">
            <a:avLst/>
          </a:prstGeom>
          <a:noFill/>
          <a:ln w="25400">
            <a:solidFill>
              <a:schemeClr val="bg1"/>
            </a:solidFill>
            <a:round/>
            <a:headEnd/>
            <a:tailEnd/>
          </a:ln>
          <a:extLst>
            <a:ext uri="{909E8E84-426E-40dd-AFC4-6F175D3DCCD1}">
              <a14:hiddenFill xmlns="" xmlns:a14="http://schemas.microsoft.com/office/drawing/2010/main">
                <a:noFill/>
              </a14:hiddenFill>
            </a:ext>
          </a:extLst>
        </p:spPr>
      </p:cxnSp>
      <p:sp>
        <p:nvSpPr>
          <p:cNvPr id="22545" name="TextBox 100"/>
          <p:cNvSpPr txBox="1">
            <a:spLocks noChangeArrowheads="1"/>
          </p:cNvSpPr>
          <p:nvPr/>
        </p:nvSpPr>
        <p:spPr bwMode="auto">
          <a:xfrm>
            <a:off x="2209800" y="609600"/>
            <a:ext cx="8016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100000"/>
              </a:lnSpc>
              <a:buClrTx/>
              <a:buSzTx/>
              <a:buFontTx/>
              <a:buNone/>
            </a:pPr>
            <a:r>
              <a:rPr lang="ru-RU" b="1">
                <a:solidFill>
                  <a:srgbClr val="FFFFFF"/>
                </a:solidFill>
                <a:latin typeface="Times New Roman" charset="0"/>
                <a:cs typeface="Times New Roman" charset="0"/>
              </a:rPr>
              <a:t>1 км</a:t>
            </a:r>
            <a:endParaRPr lang="en-US" b="1">
              <a:solidFill>
                <a:srgbClr val="FFFFFF"/>
              </a:solidFill>
              <a:latin typeface="Times New Roman" charset="0"/>
              <a:cs typeface="Times New Roman" charset="0"/>
            </a:endParaRPr>
          </a:p>
        </p:txBody>
      </p:sp>
      <p:sp>
        <p:nvSpPr>
          <p:cNvPr id="46" name="TextBox 45"/>
          <p:cNvSpPr txBox="1">
            <a:spLocks noChangeArrowheads="1"/>
          </p:cNvSpPr>
          <p:nvPr/>
        </p:nvSpPr>
        <p:spPr bwMode="auto">
          <a:xfrm>
            <a:off x="1371600" y="4557713"/>
            <a:ext cx="1928813"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100000"/>
              </a:lnSpc>
              <a:buClrTx/>
              <a:buSzTx/>
              <a:buFontTx/>
              <a:buNone/>
            </a:pPr>
            <a:r>
              <a:rPr lang="ru-RU" sz="1600" b="1">
                <a:solidFill>
                  <a:srgbClr val="FF0000"/>
                </a:solidFill>
              </a:rPr>
              <a:t>ИЯП  АН СССР</a:t>
            </a:r>
          </a:p>
        </p:txBody>
      </p:sp>
      <p:sp>
        <p:nvSpPr>
          <p:cNvPr id="53" name="TextBox 52"/>
          <p:cNvSpPr txBox="1">
            <a:spLocks noChangeArrowheads="1"/>
          </p:cNvSpPr>
          <p:nvPr/>
        </p:nvSpPr>
        <p:spPr bwMode="auto">
          <a:xfrm>
            <a:off x="6786563" y="1362075"/>
            <a:ext cx="185737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100000"/>
              </a:lnSpc>
              <a:buClrTx/>
              <a:buSzTx/>
              <a:buFontTx/>
              <a:buNone/>
            </a:pPr>
            <a:r>
              <a:rPr lang="ru-RU" sz="1600" b="1">
                <a:solidFill>
                  <a:srgbClr val="FF0000"/>
                </a:solidFill>
              </a:rPr>
              <a:t>ЭФЛ АН СССР</a:t>
            </a:r>
          </a:p>
        </p:txBody>
      </p:sp>
      <p:sp>
        <p:nvSpPr>
          <p:cNvPr id="22548" name="Title 9"/>
          <p:cNvSpPr txBox="1">
            <a:spLocks/>
          </p:cNvSpPr>
          <p:nvPr/>
        </p:nvSpPr>
        <p:spPr bwMode="auto">
          <a:xfrm>
            <a:off x="3200647" y="3632820"/>
            <a:ext cx="2643188"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lnSpc>
                <a:spcPct val="100000"/>
              </a:lnSpc>
              <a:buClrTx/>
              <a:buSzTx/>
              <a:buFontTx/>
              <a:buNone/>
            </a:pPr>
            <a:r>
              <a:rPr lang="en-US" b="1" i="1" smtClean="0">
                <a:solidFill>
                  <a:srgbClr val="0E1480"/>
                </a:solidFill>
                <a:latin typeface="Helvetica CY" charset="0"/>
              </a:rPr>
              <a:t>Town of </a:t>
            </a:r>
            <a:r>
              <a:rPr lang="en-US" b="1" i="1" err="1" smtClean="0">
                <a:solidFill>
                  <a:srgbClr val="0E1480"/>
                </a:solidFill>
                <a:latin typeface="Helvetica CY" charset="0"/>
              </a:rPr>
              <a:t>Dubna</a:t>
            </a:r>
            <a:r>
              <a:rPr lang="ru-RU" b="1">
                <a:solidFill>
                  <a:srgbClr val="0C1167"/>
                </a:solidFill>
              </a:rPr>
              <a:t/>
            </a:r>
            <a:br>
              <a:rPr lang="ru-RU" b="1">
                <a:solidFill>
                  <a:srgbClr val="0C1167"/>
                </a:solidFill>
              </a:rPr>
            </a:br>
            <a:endParaRPr lang="en-US" b="1">
              <a:solidFill>
                <a:srgbClr val="0C1167"/>
              </a:solidFill>
            </a:endParaRPr>
          </a:p>
        </p:txBody>
      </p:sp>
      <p:grpSp>
        <p:nvGrpSpPr>
          <p:cNvPr id="3" name="Группа 55"/>
          <p:cNvGrpSpPr>
            <a:grpSpLocks/>
          </p:cNvGrpSpPr>
          <p:nvPr/>
        </p:nvGrpSpPr>
        <p:grpSpPr bwMode="auto">
          <a:xfrm>
            <a:off x="252239" y="699016"/>
            <a:ext cx="7879589" cy="5798623"/>
            <a:chOff x="571472" y="702175"/>
            <a:chExt cx="7879644" cy="5798661"/>
          </a:xfrm>
        </p:grpSpPr>
        <p:grpSp>
          <p:nvGrpSpPr>
            <p:cNvPr id="22571" name="Группа 44"/>
            <p:cNvGrpSpPr>
              <a:grpSpLocks/>
            </p:cNvGrpSpPr>
            <p:nvPr/>
          </p:nvGrpSpPr>
          <p:grpSpPr bwMode="auto">
            <a:xfrm>
              <a:off x="571472" y="2687399"/>
              <a:ext cx="7363181" cy="3813437"/>
              <a:chOff x="914400" y="2328858"/>
              <a:chExt cx="7353824" cy="3843342"/>
            </a:xfrm>
          </p:grpSpPr>
          <p:sp>
            <p:nvSpPr>
              <p:cNvPr id="22572" name="Rounded Rectangular Callout 84"/>
              <p:cNvSpPr>
                <a:spLocks noChangeArrowheads="1"/>
              </p:cNvSpPr>
              <p:nvPr/>
            </p:nvSpPr>
            <p:spPr bwMode="auto">
              <a:xfrm>
                <a:off x="1447800" y="3352800"/>
                <a:ext cx="990600" cy="457200"/>
              </a:xfrm>
              <a:prstGeom prst="wedgeRoundRectCallout">
                <a:avLst>
                  <a:gd name="adj1" fmla="val 59296"/>
                  <a:gd name="adj2" fmla="val 149306"/>
                  <a:gd name="adj3" fmla="val 16667"/>
                </a:avLst>
              </a:prstGeom>
              <a:solidFill>
                <a:schemeClr val="accent1"/>
              </a:solidFill>
              <a:ln w="9525">
                <a:solidFill>
                  <a:schemeClr val="tx1"/>
                </a:solidFill>
                <a:round/>
                <a:headEnd/>
                <a:tailEnd/>
              </a:ln>
            </p:spPr>
            <p:txBody>
              <a:bodyPr/>
              <a:lstStyle/>
              <a:p>
                <a:pPr algn="ctr" defTabSz="914400" eaLnBrk="1" hangingPunct="1">
                  <a:lnSpc>
                    <a:spcPct val="100000"/>
                  </a:lnSpc>
                  <a:buClrTx/>
                  <a:buSzTx/>
                  <a:buFontTx/>
                  <a:buNone/>
                </a:pPr>
                <a:r>
                  <a:rPr lang="en-US" sz="1600" smtClean="0">
                    <a:solidFill>
                      <a:srgbClr val="000000"/>
                    </a:solidFill>
                    <a:latin typeface="Arial" pitchFamily="34" charset="0"/>
                    <a:ea typeface="ＭＳ Ｐゴシック" pitchFamily="34" charset="-128"/>
                  </a:rPr>
                  <a:t>DLNP</a:t>
                </a:r>
                <a:endParaRPr lang="en-US" sz="1600">
                  <a:solidFill>
                    <a:srgbClr val="000000"/>
                  </a:solidFill>
                  <a:latin typeface="Arial" pitchFamily="34" charset="0"/>
                  <a:ea typeface="ＭＳ Ｐゴシック" pitchFamily="34" charset="-128"/>
                </a:endParaRPr>
              </a:p>
            </p:txBody>
          </p:sp>
          <p:sp>
            <p:nvSpPr>
              <p:cNvPr id="22573" name="Rounded Rectangular Callout 92"/>
              <p:cNvSpPr>
                <a:spLocks noChangeArrowheads="1"/>
              </p:cNvSpPr>
              <p:nvPr/>
            </p:nvSpPr>
            <p:spPr bwMode="auto">
              <a:xfrm>
                <a:off x="914400" y="3886200"/>
                <a:ext cx="990600" cy="457200"/>
              </a:xfrm>
              <a:prstGeom prst="wedgeRoundRectCallout">
                <a:avLst>
                  <a:gd name="adj1" fmla="val 52884"/>
                  <a:gd name="adj2" fmla="val 125000"/>
                  <a:gd name="adj3" fmla="val 16667"/>
                </a:avLst>
              </a:prstGeom>
              <a:solidFill>
                <a:schemeClr val="accent1"/>
              </a:solidFill>
              <a:ln w="9525">
                <a:solidFill>
                  <a:schemeClr val="tx1"/>
                </a:solidFill>
                <a:round/>
                <a:headEnd/>
                <a:tailEnd/>
              </a:ln>
            </p:spPr>
            <p:txBody>
              <a:bodyPr/>
              <a:lstStyle/>
              <a:p>
                <a:pPr algn="ctr" defTabSz="914400" eaLnBrk="1" hangingPunct="1">
                  <a:lnSpc>
                    <a:spcPct val="100000"/>
                  </a:lnSpc>
                  <a:buClrTx/>
                  <a:buSzTx/>
                  <a:buFontTx/>
                  <a:buNone/>
                </a:pPr>
                <a:r>
                  <a:rPr lang="en-US" sz="1600" smtClean="0">
                    <a:solidFill>
                      <a:srgbClr val="000000"/>
                    </a:solidFill>
                    <a:latin typeface="Arial" pitchFamily="34" charset="0"/>
                    <a:ea typeface="ＭＳ Ｐゴシック" pitchFamily="34" charset="-128"/>
                  </a:rPr>
                  <a:t>FLNR</a:t>
                </a:r>
                <a:endParaRPr lang="en-US" sz="1600">
                  <a:solidFill>
                    <a:srgbClr val="000000"/>
                  </a:solidFill>
                  <a:latin typeface="Arial" pitchFamily="34" charset="0"/>
                  <a:ea typeface="ＭＳ Ｐゴシック" pitchFamily="34" charset="-128"/>
                </a:endParaRPr>
              </a:p>
            </p:txBody>
          </p:sp>
          <p:sp>
            <p:nvSpPr>
              <p:cNvPr id="22574" name="Rounded Rectangular Callout 93"/>
              <p:cNvSpPr>
                <a:spLocks noChangeArrowheads="1"/>
              </p:cNvSpPr>
              <p:nvPr/>
            </p:nvSpPr>
            <p:spPr bwMode="auto">
              <a:xfrm>
                <a:off x="2133600" y="2786058"/>
                <a:ext cx="990600" cy="457200"/>
              </a:xfrm>
              <a:prstGeom prst="wedgeRoundRectCallout">
                <a:avLst>
                  <a:gd name="adj1" fmla="val 28847"/>
                  <a:gd name="adj2" fmla="val 125000"/>
                  <a:gd name="adj3" fmla="val 16667"/>
                </a:avLst>
              </a:prstGeom>
              <a:solidFill>
                <a:schemeClr val="accent1"/>
              </a:solidFill>
              <a:ln w="9525">
                <a:solidFill>
                  <a:schemeClr val="tx1"/>
                </a:solidFill>
                <a:round/>
                <a:headEnd/>
                <a:tailEnd/>
              </a:ln>
            </p:spPr>
            <p:txBody>
              <a:bodyPr/>
              <a:lstStyle/>
              <a:p>
                <a:pPr algn="ctr" defTabSz="914400" eaLnBrk="1" hangingPunct="1">
                  <a:lnSpc>
                    <a:spcPct val="100000"/>
                  </a:lnSpc>
                  <a:buClrTx/>
                  <a:buSzTx/>
                  <a:buFontTx/>
                  <a:buNone/>
                </a:pPr>
                <a:r>
                  <a:rPr lang="en-US" sz="1600" smtClean="0">
                    <a:solidFill>
                      <a:srgbClr val="000000"/>
                    </a:solidFill>
                    <a:latin typeface="Arial" pitchFamily="34" charset="0"/>
                    <a:ea typeface="ＭＳ Ｐゴシック" pitchFamily="34" charset="-128"/>
                  </a:rPr>
                  <a:t>BLTP</a:t>
                </a:r>
                <a:endParaRPr lang="en-US" sz="1600">
                  <a:solidFill>
                    <a:srgbClr val="000000"/>
                  </a:solidFill>
                  <a:latin typeface="Arial" pitchFamily="34" charset="0"/>
                  <a:ea typeface="ＭＳ Ｐゴシック" pitchFamily="34" charset="-128"/>
                </a:endParaRPr>
              </a:p>
            </p:txBody>
          </p:sp>
          <p:sp>
            <p:nvSpPr>
              <p:cNvPr id="22575" name="Rounded Rectangular Callout 94"/>
              <p:cNvSpPr>
                <a:spLocks noChangeArrowheads="1"/>
              </p:cNvSpPr>
              <p:nvPr/>
            </p:nvSpPr>
            <p:spPr bwMode="auto">
              <a:xfrm>
                <a:off x="2590800" y="5715000"/>
                <a:ext cx="990600" cy="457200"/>
              </a:xfrm>
              <a:prstGeom prst="wedgeRoundRectCallout">
                <a:avLst>
                  <a:gd name="adj1" fmla="val -60898"/>
                  <a:gd name="adj2" fmla="val -104167"/>
                  <a:gd name="adj3" fmla="val 16667"/>
                </a:avLst>
              </a:prstGeom>
              <a:solidFill>
                <a:schemeClr val="accent1"/>
              </a:solidFill>
              <a:ln w="9525">
                <a:solidFill>
                  <a:schemeClr val="tx1"/>
                </a:solidFill>
                <a:round/>
                <a:headEnd/>
                <a:tailEnd/>
              </a:ln>
            </p:spPr>
            <p:txBody>
              <a:bodyPr/>
              <a:lstStyle/>
              <a:p>
                <a:pPr algn="ctr" defTabSz="914400" eaLnBrk="1" hangingPunct="1">
                  <a:lnSpc>
                    <a:spcPct val="100000"/>
                  </a:lnSpc>
                  <a:buClrTx/>
                  <a:buSzTx/>
                  <a:buFontTx/>
                  <a:buNone/>
                </a:pPr>
                <a:r>
                  <a:rPr lang="en-US" sz="1600" smtClean="0">
                    <a:solidFill>
                      <a:srgbClr val="000000"/>
                    </a:solidFill>
                    <a:latin typeface="Arial" pitchFamily="34" charset="0"/>
                    <a:ea typeface="ＭＳ Ｐゴシック" pitchFamily="34" charset="-128"/>
                  </a:rPr>
                  <a:t>FLNP</a:t>
                </a:r>
                <a:endParaRPr lang="en-US" sz="1600">
                  <a:solidFill>
                    <a:srgbClr val="000000"/>
                  </a:solidFill>
                  <a:latin typeface="Arial" pitchFamily="34" charset="0"/>
                  <a:ea typeface="ＭＳ Ｐゴシック" pitchFamily="34" charset="-128"/>
                </a:endParaRPr>
              </a:p>
            </p:txBody>
          </p:sp>
          <p:sp>
            <p:nvSpPr>
              <p:cNvPr id="22576" name="Rounded Rectangular Callout 95"/>
              <p:cNvSpPr>
                <a:spLocks noChangeArrowheads="1"/>
              </p:cNvSpPr>
              <p:nvPr/>
            </p:nvSpPr>
            <p:spPr bwMode="auto">
              <a:xfrm>
                <a:off x="3429000" y="4953000"/>
                <a:ext cx="990600" cy="457200"/>
              </a:xfrm>
              <a:prstGeom prst="wedgeRoundRectCallout">
                <a:avLst>
                  <a:gd name="adj1" fmla="val -48074"/>
                  <a:gd name="adj2" fmla="val -104167"/>
                  <a:gd name="adj3" fmla="val 16667"/>
                </a:avLst>
              </a:prstGeom>
              <a:solidFill>
                <a:schemeClr val="accent1"/>
              </a:solidFill>
              <a:ln w="9525">
                <a:solidFill>
                  <a:schemeClr val="tx1"/>
                </a:solidFill>
                <a:round/>
                <a:headEnd/>
                <a:tailEnd/>
              </a:ln>
            </p:spPr>
            <p:txBody>
              <a:bodyPr/>
              <a:lstStyle/>
              <a:p>
                <a:pPr algn="ctr" defTabSz="914400" eaLnBrk="1" hangingPunct="1">
                  <a:lnSpc>
                    <a:spcPct val="100000"/>
                  </a:lnSpc>
                  <a:buClrTx/>
                  <a:buSzTx/>
                  <a:buFontTx/>
                  <a:buNone/>
                </a:pPr>
                <a:r>
                  <a:rPr lang="en-US" sz="1600" smtClean="0">
                    <a:solidFill>
                      <a:srgbClr val="000000"/>
                    </a:solidFill>
                    <a:latin typeface="Arial" pitchFamily="34" charset="0"/>
                    <a:ea typeface="ＭＳ Ｐゴシック" pitchFamily="34" charset="-128"/>
                  </a:rPr>
                  <a:t>LRB</a:t>
                </a:r>
                <a:endParaRPr lang="en-US" sz="1600">
                  <a:solidFill>
                    <a:srgbClr val="000000"/>
                  </a:solidFill>
                  <a:latin typeface="Arial" pitchFamily="34" charset="0"/>
                  <a:ea typeface="ＭＳ Ｐゴシック" pitchFamily="34" charset="-128"/>
                </a:endParaRPr>
              </a:p>
            </p:txBody>
          </p:sp>
          <p:sp>
            <p:nvSpPr>
              <p:cNvPr id="22577" name="Rounded Rectangular Callout 96"/>
              <p:cNvSpPr>
                <a:spLocks noChangeArrowheads="1"/>
              </p:cNvSpPr>
              <p:nvPr/>
            </p:nvSpPr>
            <p:spPr bwMode="auto">
              <a:xfrm>
                <a:off x="4038600" y="4267200"/>
                <a:ext cx="990600" cy="457200"/>
              </a:xfrm>
              <a:prstGeom prst="wedgeRoundRectCallout">
                <a:avLst>
                  <a:gd name="adj1" fmla="val -88139"/>
                  <a:gd name="adj2" fmla="val -86806"/>
                  <a:gd name="adj3" fmla="val 16667"/>
                </a:avLst>
              </a:prstGeom>
              <a:solidFill>
                <a:schemeClr val="accent1"/>
              </a:solidFill>
              <a:ln w="9525">
                <a:solidFill>
                  <a:schemeClr val="tx1"/>
                </a:solidFill>
                <a:round/>
                <a:headEnd/>
                <a:tailEnd/>
              </a:ln>
            </p:spPr>
            <p:txBody>
              <a:bodyPr/>
              <a:lstStyle/>
              <a:p>
                <a:pPr algn="ctr" defTabSz="914400" eaLnBrk="1" hangingPunct="1">
                  <a:lnSpc>
                    <a:spcPct val="100000"/>
                  </a:lnSpc>
                  <a:buClrTx/>
                  <a:buSzTx/>
                  <a:buFontTx/>
                  <a:buNone/>
                </a:pPr>
                <a:r>
                  <a:rPr lang="en-US" sz="1600" smtClean="0">
                    <a:solidFill>
                      <a:srgbClr val="000000"/>
                    </a:solidFill>
                    <a:latin typeface="Arial" pitchFamily="34" charset="0"/>
                    <a:ea typeface="ＭＳ Ｐゴシック" pitchFamily="34" charset="-128"/>
                  </a:rPr>
                  <a:t>LIT</a:t>
                </a:r>
                <a:endParaRPr lang="en-US" sz="1600">
                  <a:solidFill>
                    <a:srgbClr val="000000"/>
                  </a:solidFill>
                  <a:latin typeface="Arial" pitchFamily="34" charset="0"/>
                  <a:ea typeface="ＭＳ Ｐゴシック" pitchFamily="34" charset="-128"/>
                </a:endParaRPr>
              </a:p>
            </p:txBody>
          </p:sp>
          <p:pic>
            <p:nvPicPr>
              <p:cNvPr id="22578" name="Picture 105" descr="lab_lit.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3929066"/>
                <a:ext cx="457200" cy="398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79" name="Picture 106" descr="lab_LNF.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5105400"/>
                <a:ext cx="560388" cy="414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80" name="Picture 107" descr="lab_RB.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95600" y="4343400"/>
                <a:ext cx="533400" cy="407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81" name="Picture 108" descr="Liap.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09800" y="4243388"/>
                <a:ext cx="534988" cy="36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82" name="Picture 109" descr="Liar.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00200" y="4648200"/>
                <a:ext cx="56515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83" name="Picture 110" descr="ltf.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28926" y="3500438"/>
                <a:ext cx="609600"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84" name="Rounded Rectangular Callout 96"/>
              <p:cNvSpPr>
                <a:spLocks noChangeArrowheads="1"/>
              </p:cNvSpPr>
              <p:nvPr/>
            </p:nvSpPr>
            <p:spPr bwMode="auto">
              <a:xfrm>
                <a:off x="7277624" y="2328858"/>
                <a:ext cx="990600" cy="457200"/>
              </a:xfrm>
              <a:prstGeom prst="wedgeRoundRectCallout">
                <a:avLst>
                  <a:gd name="adj1" fmla="val -227"/>
                  <a:gd name="adj2" fmla="val -189185"/>
                  <a:gd name="adj3" fmla="val 16667"/>
                </a:avLst>
              </a:prstGeom>
              <a:solidFill>
                <a:schemeClr val="accent1"/>
              </a:solidFill>
              <a:ln w="9525">
                <a:solidFill>
                  <a:schemeClr val="tx1"/>
                </a:solidFill>
                <a:round/>
                <a:headEnd/>
                <a:tailEnd/>
              </a:ln>
            </p:spPr>
            <p:txBody>
              <a:bodyPr/>
              <a:lstStyle/>
              <a:p>
                <a:pPr algn="ctr" defTabSz="914400" eaLnBrk="1" hangingPunct="1">
                  <a:lnSpc>
                    <a:spcPct val="100000"/>
                  </a:lnSpc>
                  <a:buClrTx/>
                  <a:buSzTx/>
                  <a:buFontTx/>
                  <a:buNone/>
                </a:pPr>
                <a:r>
                  <a:rPr lang="en-US" sz="1600" smtClean="0">
                    <a:solidFill>
                      <a:srgbClr val="000000"/>
                    </a:solidFill>
                    <a:latin typeface="Arial" pitchFamily="34" charset="0"/>
                    <a:ea typeface="ＭＳ Ｐゴシック" pitchFamily="34" charset="-128"/>
                  </a:rPr>
                  <a:t>LHEP</a:t>
                </a:r>
                <a:endParaRPr lang="en-US" sz="1600">
                  <a:solidFill>
                    <a:srgbClr val="000000"/>
                  </a:solidFill>
                  <a:latin typeface="Arial" pitchFamily="34" charset="0"/>
                  <a:ea typeface="ＭＳ Ｐゴシック" pitchFamily="34" charset="-128"/>
                </a:endParaRPr>
              </a:p>
            </p:txBody>
          </p:sp>
        </p:grpSp>
        <p:pic>
          <p:nvPicPr>
            <p:cNvPr id="22586" name="Picture 149" descr="LHEP.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896421" y="702175"/>
              <a:ext cx="554695" cy="4011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1535" name="Rounded Rectangular Callout 103"/>
          <p:cNvSpPr>
            <a:spLocks noChangeArrowheads="1"/>
          </p:cNvSpPr>
          <p:nvPr/>
        </p:nvSpPr>
        <p:spPr bwMode="auto">
          <a:xfrm>
            <a:off x="4370315" y="3841914"/>
            <a:ext cx="3962400" cy="2438400"/>
          </a:xfrm>
          <a:prstGeom prst="wedgeRoundRectCallout">
            <a:avLst>
              <a:gd name="adj1" fmla="val 19028"/>
              <a:gd name="adj2" fmla="val -124852"/>
              <a:gd name="adj3" fmla="val 16667"/>
            </a:avLst>
          </a:prstGeom>
          <a:solidFill>
            <a:srgbClr val="333399"/>
          </a:solidFill>
          <a:ln w="9525">
            <a:solidFill>
              <a:schemeClr val="tx1"/>
            </a:solidFill>
            <a:round/>
            <a:headEnd/>
            <a:tailEnd/>
          </a:ln>
        </p:spPr>
        <p:txBody>
          <a:bodyPr/>
          <a:lstStyle/>
          <a:p>
            <a:pPr algn="ctr" defTabSz="914400" eaLnBrk="1" hangingPunct="1">
              <a:lnSpc>
                <a:spcPct val="100000"/>
              </a:lnSpc>
              <a:buClrTx/>
              <a:buSzTx/>
              <a:buFontTx/>
              <a:buNone/>
            </a:pPr>
            <a:r>
              <a:rPr lang="en-US" sz="2000" b="1" err="1" smtClean="0">
                <a:solidFill>
                  <a:srgbClr val="FFFF00"/>
                </a:solidFill>
                <a:latin typeface="Arial" pitchFamily="34" charset="0"/>
                <a:ea typeface="ＭＳ Ｐゴシック" pitchFamily="34" charset="-128"/>
              </a:rPr>
              <a:t>Veksler</a:t>
            </a:r>
            <a:r>
              <a:rPr lang="en-US" sz="2000" b="1" smtClean="0">
                <a:solidFill>
                  <a:srgbClr val="FFFF00"/>
                </a:solidFill>
                <a:latin typeface="Arial" pitchFamily="34" charset="0"/>
                <a:ea typeface="ＭＳ Ｐゴシック" pitchFamily="34" charset="-128"/>
              </a:rPr>
              <a:t> and </a:t>
            </a:r>
            <a:r>
              <a:rPr lang="en-US" sz="2000" b="1" err="1" smtClean="0">
                <a:solidFill>
                  <a:srgbClr val="FFFF00"/>
                </a:solidFill>
                <a:latin typeface="Arial" pitchFamily="34" charset="0"/>
                <a:ea typeface="ＭＳ Ｐゴシック" pitchFamily="34" charset="-128"/>
              </a:rPr>
              <a:t>Baldin</a:t>
            </a:r>
            <a:r>
              <a:rPr lang="en-US" sz="2000" b="1" smtClean="0">
                <a:solidFill>
                  <a:srgbClr val="FFFF00"/>
                </a:solidFill>
                <a:latin typeface="Arial" pitchFamily="34" charset="0"/>
                <a:ea typeface="ＭＳ Ｐゴシック" pitchFamily="34" charset="-128"/>
              </a:rPr>
              <a:t> Laboratory for high energy physics</a:t>
            </a:r>
            <a:endParaRPr lang="ru-RU" sz="2000" i="1">
              <a:solidFill>
                <a:srgbClr val="FFFF00"/>
              </a:solidFill>
              <a:latin typeface="Arial" pitchFamily="34" charset="0"/>
              <a:ea typeface="ＭＳ Ｐゴシック" pitchFamily="34" charset="-128"/>
            </a:endParaRPr>
          </a:p>
          <a:p>
            <a:pPr algn="ctr" defTabSz="914400" eaLnBrk="1" hangingPunct="1">
              <a:lnSpc>
                <a:spcPct val="100000"/>
              </a:lnSpc>
              <a:buClrTx/>
              <a:buSzTx/>
              <a:buFontTx/>
              <a:buNone/>
            </a:pPr>
            <a:endParaRPr lang="ru-RU" sz="1600" b="1">
              <a:solidFill>
                <a:srgbClr val="FFFF00"/>
              </a:solidFill>
              <a:latin typeface="Arial" pitchFamily="34" charset="0"/>
              <a:ea typeface="ＭＳ Ｐゴシック" pitchFamily="34" charset="-128"/>
            </a:endParaRPr>
          </a:p>
          <a:p>
            <a:pPr defTabSz="914400" eaLnBrk="1" hangingPunct="1">
              <a:lnSpc>
                <a:spcPct val="100000"/>
              </a:lnSpc>
              <a:buClrTx/>
              <a:buSzTx/>
              <a:buFontTx/>
              <a:buNone/>
            </a:pPr>
            <a:r>
              <a:rPr lang="en-US" sz="2000" smtClean="0">
                <a:solidFill>
                  <a:srgbClr val="FFFFFF"/>
                </a:solidFill>
                <a:latin typeface="Arial" pitchFamily="34" charset="0"/>
                <a:ea typeface="ＭＳ Ｐゴシック" pitchFamily="34" charset="-128"/>
              </a:rPr>
              <a:t>Staff </a:t>
            </a:r>
            <a:r>
              <a:rPr lang="ru-RU" sz="2000" smtClean="0">
                <a:solidFill>
                  <a:srgbClr val="FFFF00"/>
                </a:solidFill>
                <a:latin typeface="Arial" pitchFamily="34" charset="0"/>
                <a:ea typeface="ＭＳ Ｐゴシック" pitchFamily="34" charset="-128"/>
              </a:rPr>
              <a:t>1044</a:t>
            </a:r>
            <a:r>
              <a:rPr lang="en-US" sz="2000" smtClean="0">
                <a:solidFill>
                  <a:srgbClr val="FFFF00"/>
                </a:solidFill>
                <a:latin typeface="Arial" pitchFamily="34" charset="0"/>
                <a:ea typeface="ＭＳ Ｐゴシック" pitchFamily="34" charset="-128"/>
              </a:rPr>
              <a:t> employees</a:t>
            </a:r>
            <a:r>
              <a:rPr lang="ru-RU" sz="2000" smtClean="0">
                <a:solidFill>
                  <a:srgbClr val="FFFFFF"/>
                </a:solidFill>
                <a:latin typeface="Arial" pitchFamily="34" charset="0"/>
                <a:ea typeface="ＭＳ Ｐゴシック" pitchFamily="34" charset="-128"/>
              </a:rPr>
              <a:t> </a:t>
            </a:r>
            <a:r>
              <a:rPr lang="en-US" sz="2000" smtClean="0">
                <a:solidFill>
                  <a:srgbClr val="FFFFFF"/>
                </a:solidFill>
                <a:latin typeface="Arial" pitchFamily="34" charset="0"/>
                <a:ea typeface="ＭＳ Ｐゴシック" pitchFamily="34" charset="-128"/>
              </a:rPr>
              <a:t>from </a:t>
            </a:r>
            <a:r>
              <a:rPr lang="ru-RU" sz="2000" smtClean="0">
                <a:solidFill>
                  <a:srgbClr val="FFFF00"/>
                </a:solidFill>
                <a:latin typeface="Arial" pitchFamily="34" charset="0"/>
                <a:ea typeface="ＭＳ Ｐゴシック" pitchFamily="34" charset="-128"/>
              </a:rPr>
              <a:t>14</a:t>
            </a:r>
            <a:r>
              <a:rPr lang="ru-RU" sz="2000" smtClean="0">
                <a:solidFill>
                  <a:srgbClr val="FFFFFF"/>
                </a:solidFill>
                <a:latin typeface="Arial" pitchFamily="34" charset="0"/>
                <a:ea typeface="ＭＳ Ｐゴシック" pitchFamily="34" charset="-128"/>
              </a:rPr>
              <a:t> </a:t>
            </a:r>
            <a:r>
              <a:rPr lang="en-US" sz="2000" smtClean="0">
                <a:solidFill>
                  <a:srgbClr val="FFFFFF"/>
                </a:solidFill>
                <a:latin typeface="Arial" pitchFamily="34" charset="0"/>
                <a:ea typeface="ＭＳ Ｐゴシック" pitchFamily="34" charset="-128"/>
              </a:rPr>
              <a:t>JINR member states</a:t>
            </a:r>
          </a:p>
          <a:p>
            <a:pPr defTabSz="914400" eaLnBrk="1" hangingPunct="1">
              <a:lnSpc>
                <a:spcPct val="100000"/>
              </a:lnSpc>
              <a:buClrTx/>
              <a:buSzTx/>
              <a:buFontTx/>
              <a:buNone/>
            </a:pPr>
            <a:r>
              <a:rPr lang="en-US" sz="2000" smtClean="0">
                <a:solidFill>
                  <a:srgbClr val="FFFFFF"/>
                </a:solidFill>
                <a:latin typeface="Arial" pitchFamily="34" charset="0"/>
                <a:ea typeface="ＭＳ Ｐゴシック" pitchFamily="34" charset="-128"/>
              </a:rPr>
              <a:t>Area ~</a:t>
            </a:r>
            <a:r>
              <a:rPr lang="ru-RU" sz="2000" smtClean="0">
                <a:solidFill>
                  <a:srgbClr val="FFFF00"/>
                </a:solidFill>
                <a:latin typeface="Arial" pitchFamily="34" charset="0"/>
                <a:ea typeface="ＭＳ Ｐゴシック" pitchFamily="34" charset="-128"/>
              </a:rPr>
              <a:t>75</a:t>
            </a:r>
            <a:r>
              <a:rPr lang="ru-RU" sz="2000" smtClean="0">
                <a:solidFill>
                  <a:srgbClr val="FFFFFF"/>
                </a:solidFill>
                <a:latin typeface="Arial" pitchFamily="34" charset="0"/>
                <a:ea typeface="ＭＳ Ｐゴシック" pitchFamily="34" charset="-128"/>
              </a:rPr>
              <a:t> </a:t>
            </a:r>
            <a:r>
              <a:rPr lang="en-US" sz="2000" err="1" smtClean="0">
                <a:solidFill>
                  <a:srgbClr val="FFFFFF"/>
                </a:solidFill>
                <a:latin typeface="Arial" pitchFamily="34" charset="0"/>
                <a:ea typeface="ＭＳ Ｐゴシック" pitchFamily="34" charset="-128"/>
              </a:rPr>
              <a:t>hectars</a:t>
            </a:r>
            <a:endParaRPr lang="en-US" sz="2000" baseline="30000">
              <a:solidFill>
                <a:srgbClr val="FFFFFF"/>
              </a:solidFill>
              <a:latin typeface="Arial" pitchFamily="34" charset="0"/>
              <a:ea typeface="ＭＳ Ｐゴシック" pitchFamily="34" charset="-128"/>
            </a:endParaRPr>
          </a:p>
        </p:txBody>
      </p:sp>
      <p:grpSp>
        <p:nvGrpSpPr>
          <p:cNvPr id="9" name="Группа 68"/>
          <p:cNvGrpSpPr>
            <a:grpSpLocks/>
          </p:cNvGrpSpPr>
          <p:nvPr/>
        </p:nvGrpSpPr>
        <p:grpSpPr bwMode="auto">
          <a:xfrm>
            <a:off x="2375630" y="351840"/>
            <a:ext cx="4865688" cy="2885062"/>
            <a:chOff x="2643174" y="481270"/>
            <a:chExt cx="4865679" cy="2885800"/>
          </a:xfrm>
        </p:grpSpPr>
        <p:grpSp>
          <p:nvGrpSpPr>
            <p:cNvPr id="22554" name="Группа 51"/>
            <p:cNvGrpSpPr>
              <a:grpSpLocks/>
            </p:cNvGrpSpPr>
            <p:nvPr/>
          </p:nvGrpSpPr>
          <p:grpSpPr bwMode="auto">
            <a:xfrm>
              <a:off x="2643174" y="571480"/>
              <a:ext cx="4865679" cy="2795590"/>
              <a:chOff x="2357422" y="990600"/>
              <a:chExt cx="4865679" cy="2795590"/>
            </a:xfrm>
          </p:grpSpPr>
          <p:pic>
            <p:nvPicPr>
              <p:cNvPr id="22556" name="Picture 30" descr="D:\lpp\CEO_CERN\Engelen_04\ac_lhe.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57422" y="990600"/>
                <a:ext cx="4027479" cy="27955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2557" name="Straight Connector 187"/>
              <p:cNvCxnSpPr>
                <a:cxnSpLocks noChangeShapeType="1"/>
              </p:cNvCxnSpPr>
              <p:nvPr/>
            </p:nvCxnSpPr>
            <p:spPr bwMode="auto">
              <a:xfrm>
                <a:off x="6384901" y="2097097"/>
                <a:ext cx="838200" cy="179387"/>
              </a:xfrm>
              <a:prstGeom prst="line">
                <a:avLst/>
              </a:prstGeom>
              <a:noFill/>
              <a:ln w="38100">
                <a:solidFill>
                  <a:srgbClr val="000090"/>
                </a:solidFill>
                <a:round/>
                <a:headEnd type="stealth" w="lg" len="lg"/>
                <a:tailEnd/>
              </a:ln>
              <a:extLst>
                <a:ext uri="{909E8E84-426E-40dd-AFC4-6F175D3DCCD1}">
                  <a14:hiddenFill xmlns="" xmlns:a14="http://schemas.microsoft.com/office/drawing/2010/main">
                    <a:noFill/>
                  </a14:hiddenFill>
                </a:ext>
              </a:extLst>
            </p:spPr>
          </p:cxnSp>
        </p:grpSp>
        <p:sp>
          <p:nvSpPr>
            <p:cNvPr id="22555" name="TextBox 67"/>
            <p:cNvSpPr txBox="1">
              <a:spLocks noChangeArrowheads="1"/>
            </p:cNvSpPr>
            <p:nvPr/>
          </p:nvSpPr>
          <p:spPr bwMode="auto">
            <a:xfrm>
              <a:off x="3931411" y="481270"/>
              <a:ext cx="2815442" cy="3386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100000"/>
                </a:lnSpc>
                <a:buClrTx/>
                <a:buSzTx/>
                <a:buFontTx/>
                <a:buNone/>
              </a:pPr>
              <a:r>
                <a:rPr lang="en-US" sz="1600" b="1" i="1" smtClean="0">
                  <a:solidFill>
                    <a:srgbClr val="12199A"/>
                  </a:solidFill>
                </a:rPr>
                <a:t>LHEP accelerator complex</a:t>
              </a:r>
              <a:endParaRPr lang="ru-RU" sz="1600" b="1" i="1">
                <a:solidFill>
                  <a:srgbClr val="12199A"/>
                </a:solidFill>
              </a:endParaRPr>
            </a:p>
          </p:txBody>
        </p:sp>
      </p:grpSp>
      <p:pic>
        <p:nvPicPr>
          <p:cNvPr id="51"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241318" y="1708083"/>
            <a:ext cx="1724156" cy="939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53" name="TextBox 67"/>
          <p:cNvSpPr txBox="1">
            <a:spLocks noChangeArrowheads="1"/>
          </p:cNvSpPr>
          <p:nvPr/>
        </p:nvSpPr>
        <p:spPr bwMode="auto">
          <a:xfrm>
            <a:off x="685800" y="1535113"/>
            <a:ext cx="191452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100000"/>
              </a:lnSpc>
              <a:buClrTx/>
              <a:buSzTx/>
              <a:buFontTx/>
              <a:buNone/>
            </a:pPr>
            <a:r>
              <a:rPr lang="en-US" sz="1800" b="1" i="1" smtClean="0">
                <a:solidFill>
                  <a:srgbClr val="12199A"/>
                </a:solidFill>
              </a:rPr>
              <a:t>Volga river</a:t>
            </a:r>
            <a:endParaRPr lang="ru-RU" sz="1800" b="1" i="1">
              <a:solidFill>
                <a:srgbClr val="12199A"/>
              </a:solidFill>
            </a:endParaRPr>
          </a:p>
        </p:txBody>
      </p:sp>
    </p:spTree>
    <p:extLst>
      <p:ext uri="{BB962C8B-B14F-4D97-AF65-F5344CB8AC3E}">
        <p14:creationId xmlns:p14="http://schemas.microsoft.com/office/powerpoint/2010/main" val="2655438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xit" presetSubtype="0" fill="hold" grpId="0" nodeType="clickEffect">
                                  <p:stCondLst>
                                    <p:cond delay="0"/>
                                  </p:stCondLst>
                                  <p:childTnLst>
                                    <p:anim calcmode="lin" valueType="num">
                                      <p:cBhvr>
                                        <p:cTn id="6" dur="1000"/>
                                        <p:tgtEl>
                                          <p:spTgt spid="46"/>
                                        </p:tgtEl>
                                        <p:attrNameLst>
                                          <p:attrName>ppt_w</p:attrName>
                                        </p:attrNameLst>
                                      </p:cBhvr>
                                      <p:tavLst>
                                        <p:tav tm="0">
                                          <p:val>
                                            <p:strVal val="ppt_w"/>
                                          </p:val>
                                        </p:tav>
                                        <p:tav tm="100000">
                                          <p:val>
                                            <p:strVal val="ppt_w*0.70"/>
                                          </p:val>
                                        </p:tav>
                                      </p:tavLst>
                                    </p:anim>
                                    <p:anim calcmode="lin" valueType="num">
                                      <p:cBhvr>
                                        <p:cTn id="7" dur="1000"/>
                                        <p:tgtEl>
                                          <p:spTgt spid="46"/>
                                        </p:tgtEl>
                                        <p:attrNameLst>
                                          <p:attrName>ppt_h</p:attrName>
                                        </p:attrNameLst>
                                      </p:cBhvr>
                                      <p:tavLst>
                                        <p:tav tm="0">
                                          <p:val>
                                            <p:strVal val="ppt_h"/>
                                          </p:val>
                                        </p:tav>
                                        <p:tav tm="100000">
                                          <p:val>
                                            <p:strVal val="ppt_h"/>
                                          </p:val>
                                        </p:tav>
                                      </p:tavLst>
                                    </p:anim>
                                    <p:animEffect transition="out" filter="fade">
                                      <p:cBhvr>
                                        <p:cTn id="8" dur="1000"/>
                                        <p:tgtEl>
                                          <p:spTgt spid="46"/>
                                        </p:tgtEl>
                                      </p:cBhvr>
                                    </p:animEffect>
                                    <p:set>
                                      <p:cBhvr>
                                        <p:cTn id="9" dur="1" fill="hold">
                                          <p:stCondLst>
                                            <p:cond delay="999"/>
                                          </p:stCondLst>
                                        </p:cTn>
                                        <p:tgtEl>
                                          <p:spTgt spid="46"/>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51"/>
                                        </p:tgtEl>
                                        <p:attrNameLst>
                                          <p:attrName>style.visibility</p:attrName>
                                        </p:attrNameLst>
                                      </p:cBhvr>
                                      <p:to>
                                        <p:strVal val="visible"/>
                                      </p:to>
                                    </p:set>
                                  </p:childTnLst>
                                </p:cTn>
                              </p:par>
                              <p:par>
                                <p:cTn id="12" presetID="55" presetClass="exit" presetSubtype="0" fill="hold" grpId="0" nodeType="withEffect">
                                  <p:stCondLst>
                                    <p:cond delay="0"/>
                                  </p:stCondLst>
                                  <p:childTnLst>
                                    <p:anim calcmode="lin" valueType="num">
                                      <p:cBhvr>
                                        <p:cTn id="13" dur="1000"/>
                                        <p:tgtEl>
                                          <p:spTgt spid="53"/>
                                        </p:tgtEl>
                                        <p:attrNameLst>
                                          <p:attrName>ppt_w</p:attrName>
                                        </p:attrNameLst>
                                      </p:cBhvr>
                                      <p:tavLst>
                                        <p:tav tm="0">
                                          <p:val>
                                            <p:strVal val="ppt_w"/>
                                          </p:val>
                                        </p:tav>
                                        <p:tav tm="100000">
                                          <p:val>
                                            <p:strVal val="ppt_w*0.70"/>
                                          </p:val>
                                        </p:tav>
                                      </p:tavLst>
                                    </p:anim>
                                    <p:anim calcmode="lin" valueType="num">
                                      <p:cBhvr>
                                        <p:cTn id="14" dur="1000"/>
                                        <p:tgtEl>
                                          <p:spTgt spid="53"/>
                                        </p:tgtEl>
                                        <p:attrNameLst>
                                          <p:attrName>ppt_h</p:attrName>
                                        </p:attrNameLst>
                                      </p:cBhvr>
                                      <p:tavLst>
                                        <p:tav tm="0">
                                          <p:val>
                                            <p:strVal val="ppt_h"/>
                                          </p:val>
                                        </p:tav>
                                        <p:tav tm="100000">
                                          <p:val>
                                            <p:strVal val="ppt_h"/>
                                          </p:val>
                                        </p:tav>
                                      </p:tavLst>
                                    </p:anim>
                                    <p:animEffect transition="out" filter="fade">
                                      <p:cBhvr>
                                        <p:cTn id="15" dur="1000"/>
                                        <p:tgtEl>
                                          <p:spTgt spid="53"/>
                                        </p:tgtEl>
                                      </p:cBhvr>
                                    </p:animEffect>
                                    <p:set>
                                      <p:cBhvr>
                                        <p:cTn id="16" dur="1" fill="hold">
                                          <p:stCondLst>
                                            <p:cond delay="999"/>
                                          </p:stCondLst>
                                        </p:cTn>
                                        <p:tgtEl>
                                          <p:spTgt spid="53"/>
                                        </p:tgtEl>
                                        <p:attrNameLst>
                                          <p:attrName>style.visibility</p:attrName>
                                        </p:attrNameLst>
                                      </p:cBhvr>
                                      <p:to>
                                        <p:strVal val="hidden"/>
                                      </p:to>
                                    </p:set>
                                  </p:childTnLst>
                                </p:cTn>
                              </p:par>
                              <p:par>
                                <p:cTn id="17" presetID="2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2000"/>
                                        <p:tgtEl>
                                          <p:spTgt spid="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1535"/>
                                        </p:tgtEl>
                                        <p:attrNameLst>
                                          <p:attrName>style.visibility</p:attrName>
                                        </p:attrNameLst>
                                      </p:cBhvr>
                                      <p:to>
                                        <p:strVal val="visible"/>
                                      </p:to>
                                    </p:set>
                                    <p:animEffect transition="in" filter="wipe(down)">
                                      <p:cBhvr>
                                        <p:cTn id="24" dur="1000"/>
                                        <p:tgtEl>
                                          <p:spTgt spid="21535"/>
                                        </p:tgtEl>
                                      </p:cBhvr>
                                    </p:animEffect>
                                  </p:childTnLst>
                                </p:cTn>
                              </p:par>
                            </p:childTnLst>
                          </p:cTn>
                        </p:par>
                        <p:par>
                          <p:cTn id="25" fill="hold" nodeType="afterGroup">
                            <p:stCondLst>
                              <p:cond delay="1000"/>
                            </p:stCondLst>
                            <p:childTnLst>
                              <p:par>
                                <p:cTn id="26" presetID="22" presetClass="entr" presetSubtype="4"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3" grpId="0"/>
      <p:bldP spid="215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1441450"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Рисунок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51725" y="73025"/>
            <a:ext cx="162877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Прямоугольник 5"/>
          <p:cNvSpPr>
            <a:spLocks noChangeArrowheads="1"/>
          </p:cNvSpPr>
          <p:nvPr/>
        </p:nvSpPr>
        <p:spPr bwMode="auto">
          <a:xfrm>
            <a:off x="34925" y="987425"/>
            <a:ext cx="904557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dirty="0" smtClean="0">
                <a:solidFill>
                  <a:srgbClr val="002060"/>
                </a:solidFill>
              </a:rPr>
              <a:t>The </a:t>
            </a:r>
            <a:r>
              <a:rPr lang="en-US" altLang="en-US" sz="1800" dirty="0">
                <a:solidFill>
                  <a:srgbClr val="002060"/>
                </a:solidFill>
              </a:rPr>
              <a:t>NICA project which is under implementation at the Joint Institute for Nuclear Research underlies the “NICA Complex” megaproject. At present, JINR has 18 full member states from Europe, Asia and Latin America. Thus, the NICA project approved by the JINR international bodies is in fact already an international project. 30 countries are interested and taking part in its implementation. </a:t>
            </a:r>
            <a:r>
              <a:rPr lang="en-US" altLang="en-US" sz="1800" dirty="0" smtClean="0">
                <a:solidFill>
                  <a:srgbClr val="002060"/>
                </a:solidFill>
              </a:rPr>
              <a:t>Besides the Member States, agreements </a:t>
            </a:r>
            <a:r>
              <a:rPr lang="en-US" altLang="en-US" sz="1800" dirty="0">
                <a:solidFill>
                  <a:srgbClr val="002060"/>
                </a:solidFill>
              </a:rPr>
              <a:t>are signed with </a:t>
            </a:r>
            <a:r>
              <a:rPr lang="en-US" altLang="en-US" sz="1800" dirty="0">
                <a:solidFill>
                  <a:srgbClr val="002060"/>
                </a:solidFill>
                <a:effectLst>
                  <a:glow rad="520700">
                    <a:schemeClr val="accent1">
                      <a:alpha val="53000"/>
                    </a:schemeClr>
                  </a:glow>
                </a:effectLst>
              </a:rPr>
              <a:t>Germany, China, the US, CERN and SAR</a:t>
            </a:r>
            <a:r>
              <a:rPr lang="en-US" altLang="en-US" sz="1800" dirty="0">
                <a:solidFill>
                  <a:srgbClr val="002060"/>
                </a:solidFill>
              </a:rPr>
              <a:t>. </a:t>
            </a:r>
            <a:endParaRPr lang="ru-RU" altLang="en-US" sz="1800" dirty="0">
              <a:solidFill>
                <a:srgbClr val="002060"/>
              </a:solidFill>
            </a:endParaRPr>
          </a:p>
        </p:txBody>
      </p:sp>
      <p:pic>
        <p:nvPicPr>
          <p:cNvPr id="5126" name="Рисунок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2963" y="3429000"/>
            <a:ext cx="6970712"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2140470" y="267788"/>
            <a:ext cx="4834483" cy="516936"/>
          </a:xfrm>
        </p:spPr>
        <p:txBody>
          <a:bodyPr/>
          <a:lstStyle/>
          <a:p>
            <a:r>
              <a:rPr lang="en-US" smtClean="0"/>
              <a:t>Megaproject NICA</a:t>
            </a:r>
            <a:endParaRPr lang="en-US"/>
          </a:p>
        </p:txBody>
      </p:sp>
    </p:spTree>
    <p:extLst>
      <p:ext uri="{BB962C8B-B14F-4D97-AF65-F5344CB8AC3E}">
        <p14:creationId xmlns:p14="http://schemas.microsoft.com/office/powerpoint/2010/main" val="207816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89" name="Группа 9"/>
          <p:cNvGrpSpPr>
            <a:grpSpLocks/>
          </p:cNvGrpSpPr>
          <p:nvPr/>
        </p:nvGrpSpPr>
        <p:grpSpPr bwMode="auto">
          <a:xfrm>
            <a:off x="1032718" y="960437"/>
            <a:ext cx="8041903" cy="5089525"/>
            <a:chOff x="157018" y="321260"/>
            <a:chExt cx="8793018" cy="6215480"/>
          </a:xfrm>
        </p:grpSpPr>
        <p:pic>
          <p:nvPicPr>
            <p:cNvPr id="63497" name="Рисунок 3" descr="карта_с_флагами+египет.jpg"/>
            <p:cNvPicPr>
              <a:picLocks noChangeAspect="1"/>
            </p:cNvPicPr>
            <p:nvPr/>
          </p:nvPicPr>
          <p:blipFill>
            <a:blip r:embed="rId2"/>
            <a:srcRect l="1717" r="2121"/>
            <a:stretch>
              <a:fillRect/>
            </a:stretch>
          </p:blipFill>
          <p:spPr bwMode="auto">
            <a:xfrm>
              <a:off x="157018" y="321260"/>
              <a:ext cx="8793018" cy="6215480"/>
            </a:xfrm>
            <a:prstGeom prst="rect">
              <a:avLst/>
            </a:prstGeom>
            <a:noFill/>
            <a:ln w="9525">
              <a:noFill/>
              <a:miter lim="800000"/>
              <a:headEnd/>
              <a:tailEnd/>
            </a:ln>
          </p:spPr>
        </p:pic>
        <p:cxnSp>
          <p:nvCxnSpPr>
            <p:cNvPr id="6" name="Прямая соединительная линия 5"/>
            <p:cNvCxnSpPr/>
            <p:nvPr/>
          </p:nvCxnSpPr>
          <p:spPr>
            <a:xfrm rot="16200000" flipV="1">
              <a:off x="5037186" y="4105512"/>
              <a:ext cx="286252" cy="14429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49154" name="Rectangle 1"/>
          <p:cNvSpPr>
            <a:spLocks/>
          </p:cNvSpPr>
          <p:nvPr/>
        </p:nvSpPr>
        <p:spPr bwMode="auto">
          <a:xfrm>
            <a:off x="2155031" y="189847"/>
            <a:ext cx="5257800" cy="558800"/>
          </a:xfrm>
          <a:prstGeom prst="rect">
            <a:avLst/>
          </a:prstGeom>
          <a:solidFill>
            <a:srgbClr val="FFC000"/>
          </a:solidFill>
          <a:ln w="9525">
            <a:noFill/>
            <a:miter lim="800000"/>
            <a:headEnd/>
            <a:tailEnd/>
          </a:ln>
        </p:spPr>
        <p:txBody>
          <a:bodyPr lIns="0" tIns="46800" rIns="40639" bIns="46800"/>
          <a:lstStyle/>
          <a:p>
            <a:pPr algn="ctr" defTabSz="914400" eaLnBrk="1" hangingPunct="1">
              <a:lnSpc>
                <a:spcPct val="100000"/>
              </a:lnSpc>
              <a:buClrTx/>
              <a:buSzTx/>
              <a:buFontTx/>
              <a:buNone/>
              <a:defRPr/>
            </a:pPr>
            <a:r>
              <a:rPr lang="en-US" altLang="ru-RU">
                <a:solidFill>
                  <a:srgbClr val="0000FF"/>
                </a:solidFill>
                <a:latin typeface="Arial" pitchFamily="34" charset="0"/>
                <a:ea typeface="ＭＳ Ｐゴシック" pitchFamily="34" charset="-128"/>
                <a:cs typeface="Arial" pitchFamily="34" charset="0"/>
              </a:rPr>
              <a:t>International cooperation</a:t>
            </a:r>
          </a:p>
        </p:txBody>
      </p:sp>
      <p:sp>
        <p:nvSpPr>
          <p:cNvPr id="63495" name="Rectangle 24"/>
          <p:cNvSpPr>
            <a:spLocks noChangeArrowheads="1"/>
          </p:cNvSpPr>
          <p:nvPr/>
        </p:nvSpPr>
        <p:spPr bwMode="auto">
          <a:xfrm>
            <a:off x="1905000" y="3505200"/>
            <a:ext cx="914400" cy="2743200"/>
          </a:xfrm>
          <a:prstGeom prst="rect">
            <a:avLst/>
          </a:prstGeom>
          <a:noFill/>
          <a:ln w="9525">
            <a:noFill/>
            <a:miter lim="800000"/>
            <a:headEnd/>
            <a:tailEnd/>
          </a:ln>
        </p:spPr>
        <p:txBody>
          <a:bodyPr/>
          <a:lstStyle/>
          <a:p>
            <a:pPr defTabSz="914400" eaLnBrk="1" hangingPunct="1">
              <a:lnSpc>
                <a:spcPct val="100000"/>
              </a:lnSpc>
              <a:buClrTx/>
              <a:buSzTx/>
              <a:buFontTx/>
              <a:buNone/>
            </a:pPr>
            <a:endParaRPr lang="en-US" sz="1200" i="1">
              <a:solidFill>
                <a:srgbClr val="000000"/>
              </a:solidFill>
              <a:latin typeface="Arial" pitchFamily="34" charset="0"/>
              <a:ea typeface="ＭＳ Ｐゴシック" pitchFamily="34" charset="-128"/>
              <a:cs typeface="Arial" pitchFamily="34" charset="0"/>
            </a:endParaRPr>
          </a:p>
          <a:p>
            <a:pPr defTabSz="914400" eaLnBrk="1" hangingPunct="1">
              <a:lnSpc>
                <a:spcPct val="100000"/>
              </a:lnSpc>
              <a:buClrTx/>
              <a:buSzTx/>
              <a:buFontTx/>
              <a:buNone/>
            </a:pPr>
            <a:r>
              <a:rPr lang="ru-RU" sz="1000" b="1" i="1">
                <a:solidFill>
                  <a:srgbClr val="000000"/>
                </a:solidFill>
                <a:latin typeface="Arial" pitchFamily="34" charset="0"/>
                <a:ea typeface="ＭＳ Ｐゴシック" pitchFamily="34" charset="-128"/>
                <a:cs typeface="Arial" pitchFamily="34" charset="0"/>
              </a:rPr>
              <a:t>Italy</a:t>
            </a:r>
          </a:p>
          <a:p>
            <a:pPr defTabSz="914400" eaLnBrk="1" hangingPunct="1">
              <a:lnSpc>
                <a:spcPct val="100000"/>
              </a:lnSpc>
              <a:buClrTx/>
              <a:buSzTx/>
              <a:buFontTx/>
              <a:buNone/>
            </a:pPr>
            <a:r>
              <a:rPr lang="ru-RU" sz="1000" b="1" i="1">
                <a:solidFill>
                  <a:srgbClr val="000000"/>
                </a:solidFill>
                <a:latin typeface="Arial" pitchFamily="34" charset="0"/>
                <a:ea typeface="ＭＳ Ｐゴシック" pitchFamily="34" charset="-128"/>
                <a:cs typeface="Arial" pitchFamily="34" charset="0"/>
              </a:rPr>
              <a:t>Japan</a:t>
            </a:r>
          </a:p>
          <a:p>
            <a:pPr defTabSz="914400" eaLnBrk="1" hangingPunct="1">
              <a:lnSpc>
                <a:spcPct val="100000"/>
              </a:lnSpc>
              <a:buClrTx/>
              <a:buSzTx/>
              <a:buFontTx/>
              <a:buNone/>
            </a:pPr>
            <a:r>
              <a:rPr lang="ru-RU" sz="1000" b="1" i="1">
                <a:solidFill>
                  <a:srgbClr val="000000"/>
                </a:solidFill>
                <a:latin typeface="Arial" pitchFamily="34" charset="0"/>
                <a:ea typeface="ＭＳ Ｐゴシック" pitchFamily="34" charset="-128"/>
                <a:cs typeface="Arial" pitchFamily="34" charset="0"/>
              </a:rPr>
              <a:t>Kazakhstan</a:t>
            </a:r>
          </a:p>
          <a:p>
            <a:pPr defTabSz="914400" eaLnBrk="1" hangingPunct="1">
              <a:lnSpc>
                <a:spcPct val="100000"/>
              </a:lnSpc>
              <a:buClrTx/>
              <a:buSzTx/>
              <a:buFontTx/>
              <a:buNone/>
            </a:pPr>
            <a:r>
              <a:rPr lang="it-IT" sz="1000" b="1" i="1">
                <a:solidFill>
                  <a:srgbClr val="000000"/>
                </a:solidFill>
                <a:latin typeface="Arial" pitchFamily="34" charset="0"/>
                <a:ea typeface="ＭＳ Ｐゴシック" pitchFamily="34" charset="-128"/>
                <a:cs typeface="Arial" pitchFamily="34" charset="0"/>
              </a:rPr>
              <a:t>Moldova</a:t>
            </a:r>
            <a:endParaRPr lang="ru-RU" sz="1000" b="1" i="1">
              <a:solidFill>
                <a:srgbClr val="000000"/>
              </a:solidFill>
              <a:latin typeface="Arial" pitchFamily="34" charset="0"/>
              <a:ea typeface="ＭＳ Ｐゴシック" pitchFamily="34" charset="-128"/>
              <a:cs typeface="Arial" pitchFamily="34" charset="0"/>
            </a:endParaRPr>
          </a:p>
          <a:p>
            <a:pPr defTabSz="914400" eaLnBrk="1" hangingPunct="1">
              <a:lnSpc>
                <a:spcPct val="100000"/>
              </a:lnSpc>
              <a:buClrTx/>
              <a:buSzTx/>
              <a:buFontTx/>
              <a:buNone/>
            </a:pPr>
            <a:r>
              <a:rPr lang="it-IT" sz="1000" b="1" i="1">
                <a:solidFill>
                  <a:srgbClr val="000000"/>
                </a:solidFill>
                <a:latin typeface="Arial" pitchFamily="34" charset="0"/>
                <a:ea typeface="ＭＳ Ｐゴシック" pitchFamily="34" charset="-128"/>
                <a:cs typeface="Arial" pitchFamily="34" charset="0"/>
              </a:rPr>
              <a:t>Mongolia</a:t>
            </a:r>
          </a:p>
          <a:p>
            <a:pPr defTabSz="914400" eaLnBrk="1" hangingPunct="1">
              <a:lnSpc>
                <a:spcPct val="100000"/>
              </a:lnSpc>
              <a:buClrTx/>
              <a:buSzTx/>
              <a:buFontTx/>
              <a:buNone/>
            </a:pPr>
            <a:r>
              <a:rPr lang="it-IT" sz="1000" b="1" i="1">
                <a:solidFill>
                  <a:srgbClr val="000000"/>
                </a:solidFill>
                <a:latin typeface="Arial" pitchFamily="34" charset="0"/>
                <a:ea typeface="ＭＳ Ｐゴシック" pitchFamily="34" charset="-128"/>
                <a:cs typeface="Arial" pitchFamily="34" charset="0"/>
              </a:rPr>
              <a:t>Poland</a:t>
            </a:r>
            <a:endParaRPr lang="ru-RU" sz="1000" b="1" i="1">
              <a:solidFill>
                <a:srgbClr val="000000"/>
              </a:solidFill>
              <a:latin typeface="Arial" pitchFamily="34" charset="0"/>
              <a:ea typeface="ＭＳ Ｐゴシック" pitchFamily="34" charset="-128"/>
              <a:cs typeface="Arial" pitchFamily="34" charset="0"/>
            </a:endParaRPr>
          </a:p>
          <a:p>
            <a:pPr defTabSz="914400" eaLnBrk="1" hangingPunct="1">
              <a:lnSpc>
                <a:spcPct val="100000"/>
              </a:lnSpc>
              <a:buClrTx/>
              <a:buSzTx/>
              <a:buFontTx/>
              <a:buNone/>
            </a:pPr>
            <a:r>
              <a:rPr lang="it-IT" sz="1000" b="1" i="1">
                <a:solidFill>
                  <a:srgbClr val="000000"/>
                </a:solidFill>
                <a:latin typeface="Arial" pitchFamily="34" charset="0"/>
                <a:ea typeface="ＭＳ Ｐゴシック" pitchFamily="34" charset="-128"/>
                <a:cs typeface="Arial" pitchFamily="34" charset="0"/>
              </a:rPr>
              <a:t>Romania</a:t>
            </a:r>
            <a:endParaRPr lang="ru-RU" sz="1000" b="1" i="1">
              <a:solidFill>
                <a:srgbClr val="000000"/>
              </a:solidFill>
              <a:latin typeface="Arial" pitchFamily="34" charset="0"/>
              <a:ea typeface="ＭＳ Ｐゴシック" pitchFamily="34" charset="-128"/>
              <a:cs typeface="Arial" pitchFamily="34" charset="0"/>
            </a:endParaRPr>
          </a:p>
          <a:p>
            <a:pPr defTabSz="914400" eaLnBrk="1" hangingPunct="1">
              <a:lnSpc>
                <a:spcPct val="100000"/>
              </a:lnSpc>
              <a:buClrTx/>
              <a:buSzTx/>
              <a:buFontTx/>
              <a:buNone/>
            </a:pPr>
            <a:r>
              <a:rPr lang="it-IT" sz="1000" b="1" i="1">
                <a:solidFill>
                  <a:srgbClr val="000000"/>
                </a:solidFill>
                <a:latin typeface="Arial" pitchFamily="34" charset="0"/>
                <a:ea typeface="ＭＳ Ｐゴシック" pitchFamily="34" charset="-128"/>
                <a:cs typeface="Arial" pitchFamily="34" charset="0"/>
              </a:rPr>
              <a:t>RSA</a:t>
            </a:r>
            <a:endParaRPr lang="ru-RU" sz="1000" b="1" i="1">
              <a:solidFill>
                <a:srgbClr val="000000"/>
              </a:solidFill>
              <a:latin typeface="Arial" pitchFamily="34" charset="0"/>
              <a:ea typeface="ＭＳ Ｐゴシック" pitchFamily="34" charset="-128"/>
              <a:cs typeface="Arial" pitchFamily="34" charset="0"/>
            </a:endParaRPr>
          </a:p>
          <a:p>
            <a:pPr defTabSz="914400" eaLnBrk="1" hangingPunct="1">
              <a:lnSpc>
                <a:spcPct val="100000"/>
              </a:lnSpc>
              <a:buClrTx/>
              <a:buSzTx/>
              <a:buFontTx/>
              <a:buNone/>
            </a:pPr>
            <a:r>
              <a:rPr lang="it-IT" sz="1000" b="1" i="1">
                <a:solidFill>
                  <a:srgbClr val="000000"/>
                </a:solidFill>
                <a:latin typeface="Arial" pitchFamily="34" charset="0"/>
                <a:ea typeface="ＭＳ Ｐゴシック" pitchFamily="34" charset="-128"/>
                <a:cs typeface="Arial" pitchFamily="34" charset="0"/>
              </a:rPr>
              <a:t>Russia  </a:t>
            </a:r>
            <a:endParaRPr lang="ru-RU" sz="1000" b="1" i="1">
              <a:solidFill>
                <a:srgbClr val="000000"/>
              </a:solidFill>
              <a:latin typeface="Arial" pitchFamily="34" charset="0"/>
              <a:ea typeface="ＭＳ Ｐゴシック" pitchFamily="34" charset="-128"/>
              <a:cs typeface="Arial" pitchFamily="34" charset="0"/>
            </a:endParaRPr>
          </a:p>
          <a:p>
            <a:pPr defTabSz="914400" eaLnBrk="1" hangingPunct="1">
              <a:lnSpc>
                <a:spcPct val="100000"/>
              </a:lnSpc>
              <a:buClrTx/>
              <a:buSzTx/>
              <a:buFontTx/>
              <a:buNone/>
            </a:pPr>
            <a:r>
              <a:rPr lang="it-IT" sz="1000" b="1" i="1">
                <a:solidFill>
                  <a:srgbClr val="000000"/>
                </a:solidFill>
                <a:latin typeface="Arial" pitchFamily="34" charset="0"/>
                <a:ea typeface="ＭＳ Ｐゴシック" pitchFamily="34" charset="-128"/>
                <a:cs typeface="Arial" pitchFamily="34" charset="0"/>
              </a:rPr>
              <a:t>Serbia </a:t>
            </a:r>
            <a:endParaRPr lang="ru-RU" sz="1000" b="1" i="1">
              <a:solidFill>
                <a:srgbClr val="000000"/>
              </a:solidFill>
              <a:latin typeface="Arial" pitchFamily="34" charset="0"/>
              <a:ea typeface="ＭＳ Ｐゴシック" pitchFamily="34" charset="-128"/>
              <a:cs typeface="Arial" pitchFamily="34" charset="0"/>
            </a:endParaRPr>
          </a:p>
          <a:p>
            <a:pPr defTabSz="914400" eaLnBrk="1" hangingPunct="1">
              <a:lnSpc>
                <a:spcPct val="100000"/>
              </a:lnSpc>
              <a:buClrTx/>
              <a:buSzTx/>
              <a:buFontTx/>
              <a:buNone/>
            </a:pPr>
            <a:r>
              <a:rPr lang="it-IT" sz="1000" b="1" i="1">
                <a:solidFill>
                  <a:srgbClr val="000000"/>
                </a:solidFill>
                <a:latin typeface="Arial" pitchFamily="34" charset="0"/>
                <a:ea typeface="ＭＳ Ｐゴシック" pitchFamily="34" charset="-128"/>
                <a:cs typeface="Arial" pitchFamily="34" charset="0"/>
              </a:rPr>
              <a:t>Slovakia</a:t>
            </a:r>
            <a:endParaRPr lang="ru-RU" sz="1000" b="1" i="1">
              <a:solidFill>
                <a:srgbClr val="000000"/>
              </a:solidFill>
              <a:latin typeface="Arial" pitchFamily="34" charset="0"/>
              <a:ea typeface="ＭＳ Ｐゴシック" pitchFamily="34" charset="-128"/>
              <a:cs typeface="Arial" pitchFamily="34" charset="0"/>
            </a:endParaRPr>
          </a:p>
          <a:p>
            <a:pPr defTabSz="914400" eaLnBrk="1" hangingPunct="1">
              <a:lnSpc>
                <a:spcPct val="100000"/>
              </a:lnSpc>
              <a:buClrTx/>
              <a:buSzTx/>
              <a:buFontTx/>
              <a:buNone/>
            </a:pPr>
            <a:r>
              <a:rPr lang="it-IT" sz="1000" b="1" i="1">
                <a:solidFill>
                  <a:srgbClr val="000000"/>
                </a:solidFill>
                <a:latin typeface="Arial" pitchFamily="34" charset="0"/>
                <a:ea typeface="ＭＳ Ｐゴシック" pitchFamily="34" charset="-128"/>
                <a:cs typeface="Arial" pitchFamily="34" charset="0"/>
              </a:rPr>
              <a:t>Ukraine </a:t>
            </a:r>
            <a:endParaRPr lang="ru-RU" sz="1000" b="1" i="1">
              <a:solidFill>
                <a:srgbClr val="000000"/>
              </a:solidFill>
              <a:latin typeface="Arial" pitchFamily="34" charset="0"/>
              <a:ea typeface="ＭＳ Ｐゴシック" pitchFamily="34" charset="-128"/>
              <a:cs typeface="Arial" pitchFamily="34" charset="0"/>
            </a:endParaRPr>
          </a:p>
          <a:p>
            <a:pPr defTabSz="914400" eaLnBrk="1" hangingPunct="1">
              <a:lnSpc>
                <a:spcPct val="100000"/>
              </a:lnSpc>
              <a:buClrTx/>
              <a:buSzTx/>
              <a:buFontTx/>
              <a:buNone/>
            </a:pPr>
            <a:r>
              <a:rPr lang="it-IT" sz="1000" b="1" i="1">
                <a:solidFill>
                  <a:srgbClr val="000000"/>
                </a:solidFill>
                <a:latin typeface="Arial" pitchFamily="34" charset="0"/>
                <a:ea typeface="ＭＳ Ｐゴシック" pitchFamily="34" charset="-128"/>
                <a:cs typeface="Arial" pitchFamily="34" charset="0"/>
              </a:rPr>
              <a:t>USA</a:t>
            </a:r>
          </a:p>
          <a:p>
            <a:pPr defTabSz="914400" eaLnBrk="1" hangingPunct="1">
              <a:lnSpc>
                <a:spcPct val="100000"/>
              </a:lnSpc>
              <a:buClrTx/>
              <a:buSzTx/>
              <a:buFontTx/>
              <a:buNone/>
            </a:pPr>
            <a:r>
              <a:rPr lang="it-IT" sz="1000" b="1" i="1">
                <a:solidFill>
                  <a:srgbClr val="000000"/>
                </a:solidFill>
                <a:latin typeface="Arial" pitchFamily="34" charset="0"/>
                <a:ea typeface="ＭＳ Ｐゴシック" pitchFamily="34" charset="-128"/>
                <a:cs typeface="Arial" pitchFamily="34" charset="0"/>
              </a:rPr>
              <a:t>Uzbekistan</a:t>
            </a:r>
          </a:p>
          <a:p>
            <a:pPr defTabSz="914400" eaLnBrk="1" hangingPunct="1">
              <a:lnSpc>
                <a:spcPct val="100000"/>
              </a:lnSpc>
              <a:buClrTx/>
              <a:buSzTx/>
              <a:buFontTx/>
              <a:buNone/>
            </a:pPr>
            <a:r>
              <a:rPr lang="it-IT" sz="1000" b="1" i="1">
                <a:solidFill>
                  <a:srgbClr val="000000"/>
                </a:solidFill>
                <a:latin typeface="Arial" pitchFamily="34" charset="0"/>
                <a:ea typeface="ＭＳ Ｐゴシック" pitchFamily="34" charset="-128"/>
                <a:cs typeface="Arial" pitchFamily="34" charset="0"/>
              </a:rPr>
              <a:t>Vietnam</a:t>
            </a:r>
            <a:endParaRPr lang="ru-RU" sz="1000" b="1" i="1">
              <a:solidFill>
                <a:srgbClr val="000000"/>
              </a:solidFill>
              <a:latin typeface="Arial" pitchFamily="34" charset="0"/>
              <a:ea typeface="ＭＳ Ｐゴシック" pitchFamily="34" charset="-128"/>
              <a:cs typeface="Arial" pitchFamily="34" charset="0"/>
            </a:endParaRPr>
          </a:p>
          <a:p>
            <a:pPr defTabSz="914400" eaLnBrk="1" hangingPunct="1">
              <a:lnSpc>
                <a:spcPct val="100000"/>
              </a:lnSpc>
              <a:buClrTx/>
              <a:buSzTx/>
              <a:buFontTx/>
              <a:buNone/>
            </a:pPr>
            <a:endParaRPr lang="ru-RU" sz="1200">
              <a:solidFill>
                <a:srgbClr val="000000"/>
              </a:solidFill>
              <a:latin typeface="Arial" pitchFamily="34" charset="0"/>
              <a:ea typeface="ＭＳ Ｐゴシック" pitchFamily="34" charset="-128"/>
              <a:cs typeface="Arial" pitchFamily="34" charset="0"/>
            </a:endParaRPr>
          </a:p>
        </p:txBody>
      </p:sp>
      <p:sp>
        <p:nvSpPr>
          <p:cNvPr id="63496" name="Text Box 21"/>
          <p:cNvSpPr txBox="1">
            <a:spLocks noChangeArrowheads="1"/>
          </p:cNvSpPr>
          <p:nvPr/>
        </p:nvSpPr>
        <p:spPr bwMode="auto">
          <a:xfrm>
            <a:off x="1062038" y="3352800"/>
            <a:ext cx="842962" cy="2676525"/>
          </a:xfrm>
          <a:prstGeom prst="rect">
            <a:avLst/>
          </a:prstGeom>
          <a:noFill/>
          <a:ln w="9525">
            <a:noFill/>
            <a:miter lim="800000"/>
            <a:headEnd/>
            <a:tailEnd/>
          </a:ln>
        </p:spPr>
        <p:txBody>
          <a:bodyPr/>
          <a:lstStyle/>
          <a:p>
            <a:pPr defTabSz="914400" eaLnBrk="1" hangingPunct="1">
              <a:lnSpc>
                <a:spcPct val="100000"/>
              </a:lnSpc>
              <a:buClrTx/>
              <a:buSzTx/>
              <a:buFontTx/>
              <a:buNone/>
            </a:pPr>
            <a:r>
              <a:rPr lang="it-IT" sz="1000" b="1" i="1">
                <a:solidFill>
                  <a:srgbClr val="000000"/>
                </a:solidFill>
                <a:latin typeface="Arial" pitchFamily="34" charset="0"/>
                <a:ea typeface="ＭＳ Ｐゴシック" pitchFamily="34" charset="-128"/>
                <a:cs typeface="Arial" pitchFamily="34" charset="0"/>
              </a:rPr>
              <a:t>Armenia</a:t>
            </a:r>
          </a:p>
          <a:p>
            <a:pPr defTabSz="914400" eaLnBrk="1" hangingPunct="1">
              <a:lnSpc>
                <a:spcPct val="100000"/>
              </a:lnSpc>
              <a:buClrTx/>
              <a:buSzTx/>
              <a:buFontTx/>
              <a:buNone/>
            </a:pPr>
            <a:r>
              <a:rPr lang="it-IT" sz="1000" b="1" i="1">
                <a:solidFill>
                  <a:srgbClr val="000000"/>
                </a:solidFill>
                <a:latin typeface="Arial" pitchFamily="34" charset="0"/>
                <a:ea typeface="ＭＳ Ｐゴシック" pitchFamily="34" charset="-128"/>
                <a:cs typeface="Arial" pitchFamily="34" charset="0"/>
              </a:rPr>
              <a:t>Australia</a:t>
            </a:r>
            <a:endParaRPr lang="ru-RU" sz="1000" b="1" i="1">
              <a:solidFill>
                <a:srgbClr val="000000"/>
              </a:solidFill>
              <a:latin typeface="Arial" pitchFamily="34" charset="0"/>
              <a:ea typeface="ＭＳ Ｐゴシック" pitchFamily="34" charset="-128"/>
              <a:cs typeface="Arial" pitchFamily="34" charset="0"/>
            </a:endParaRPr>
          </a:p>
          <a:p>
            <a:pPr defTabSz="914400" eaLnBrk="1" hangingPunct="1">
              <a:lnSpc>
                <a:spcPct val="100000"/>
              </a:lnSpc>
              <a:buClrTx/>
              <a:buSzTx/>
              <a:buFontTx/>
              <a:buNone/>
            </a:pPr>
            <a:r>
              <a:rPr lang="it-IT" sz="1000" b="1" i="1">
                <a:solidFill>
                  <a:srgbClr val="000000"/>
                </a:solidFill>
                <a:latin typeface="Arial" pitchFamily="34" charset="0"/>
                <a:ea typeface="ＭＳ Ｐゴシック" pitchFamily="34" charset="-128"/>
                <a:cs typeface="Arial" pitchFamily="34" charset="0"/>
              </a:rPr>
              <a:t>Azerbaijan</a:t>
            </a:r>
            <a:endParaRPr lang="ru-RU" sz="1000" b="1" i="1">
              <a:solidFill>
                <a:srgbClr val="000000"/>
              </a:solidFill>
              <a:latin typeface="Arial" pitchFamily="34" charset="0"/>
              <a:ea typeface="ＭＳ Ｐゴシック" pitchFamily="34" charset="-128"/>
              <a:cs typeface="Arial" pitchFamily="34" charset="0"/>
            </a:endParaRPr>
          </a:p>
          <a:p>
            <a:pPr defTabSz="914400" eaLnBrk="1" hangingPunct="1">
              <a:lnSpc>
                <a:spcPct val="100000"/>
              </a:lnSpc>
              <a:buClrTx/>
              <a:buSzTx/>
              <a:buFontTx/>
              <a:buNone/>
            </a:pPr>
            <a:r>
              <a:rPr lang="it-IT" sz="1000" b="1" i="1">
                <a:solidFill>
                  <a:srgbClr val="000000"/>
                </a:solidFill>
                <a:latin typeface="Arial" pitchFamily="34" charset="0"/>
                <a:ea typeface="ＭＳ Ｐゴシック" pitchFamily="34" charset="-128"/>
                <a:cs typeface="Arial" pitchFamily="34" charset="0"/>
              </a:rPr>
              <a:t>Belarus</a:t>
            </a:r>
            <a:endParaRPr lang="ru-RU" sz="1000" b="1" i="1">
              <a:solidFill>
                <a:srgbClr val="000000"/>
              </a:solidFill>
              <a:latin typeface="Arial" pitchFamily="34" charset="0"/>
              <a:ea typeface="ＭＳ Ｐゴシック" pitchFamily="34" charset="-128"/>
              <a:cs typeface="Arial" pitchFamily="34" charset="0"/>
            </a:endParaRPr>
          </a:p>
          <a:p>
            <a:pPr defTabSz="914400" eaLnBrk="1" hangingPunct="1">
              <a:lnSpc>
                <a:spcPct val="100000"/>
              </a:lnSpc>
              <a:buClrTx/>
              <a:buSzTx/>
              <a:buFontTx/>
              <a:buNone/>
            </a:pPr>
            <a:r>
              <a:rPr lang="it-IT" sz="1000" b="1" i="1">
                <a:solidFill>
                  <a:srgbClr val="000000"/>
                </a:solidFill>
                <a:latin typeface="Arial" pitchFamily="34" charset="0"/>
                <a:ea typeface="ＭＳ Ｐゴシック" pitchFamily="34" charset="-128"/>
                <a:cs typeface="Arial" pitchFamily="34" charset="0"/>
              </a:rPr>
              <a:t>Bulgaria</a:t>
            </a:r>
          </a:p>
          <a:p>
            <a:pPr defTabSz="914400" eaLnBrk="1" hangingPunct="1">
              <a:lnSpc>
                <a:spcPct val="100000"/>
              </a:lnSpc>
              <a:buClrTx/>
              <a:buSzTx/>
              <a:buFontTx/>
              <a:buNone/>
            </a:pPr>
            <a:r>
              <a:rPr lang="it-IT" sz="1000" b="1" i="1">
                <a:solidFill>
                  <a:srgbClr val="000000"/>
                </a:solidFill>
                <a:latin typeface="Arial" pitchFamily="34" charset="0"/>
                <a:ea typeface="ＭＳ Ｐゴシック" pitchFamily="34" charset="-128"/>
                <a:cs typeface="Arial" pitchFamily="34" charset="0"/>
              </a:rPr>
              <a:t>Brazil</a:t>
            </a:r>
            <a:endParaRPr lang="ru-RU" sz="1000" b="1" i="1">
              <a:solidFill>
                <a:srgbClr val="000000"/>
              </a:solidFill>
              <a:latin typeface="Arial" pitchFamily="34" charset="0"/>
              <a:ea typeface="ＭＳ Ｐゴシック" pitchFamily="34" charset="-128"/>
              <a:cs typeface="Arial" pitchFamily="34" charset="0"/>
            </a:endParaRPr>
          </a:p>
          <a:p>
            <a:pPr defTabSz="914400" eaLnBrk="1" hangingPunct="1">
              <a:lnSpc>
                <a:spcPct val="100000"/>
              </a:lnSpc>
              <a:buClrTx/>
              <a:buSzTx/>
              <a:buFontTx/>
              <a:buNone/>
            </a:pPr>
            <a:r>
              <a:rPr lang="it-IT" sz="1000" b="1" i="1">
                <a:solidFill>
                  <a:srgbClr val="000000"/>
                </a:solidFill>
                <a:latin typeface="Arial" pitchFamily="34" charset="0"/>
                <a:ea typeface="ＭＳ Ｐゴシック" pitchFamily="34" charset="-128"/>
                <a:cs typeface="Arial" pitchFamily="34" charset="0"/>
              </a:rPr>
              <a:t>CERN</a:t>
            </a:r>
            <a:endParaRPr lang="ru-RU" sz="1000" b="1" i="1">
              <a:solidFill>
                <a:srgbClr val="000000"/>
              </a:solidFill>
              <a:latin typeface="Arial" pitchFamily="34" charset="0"/>
              <a:ea typeface="ＭＳ Ｐゴシック" pitchFamily="34" charset="-128"/>
              <a:cs typeface="Arial" pitchFamily="34" charset="0"/>
            </a:endParaRPr>
          </a:p>
          <a:p>
            <a:pPr defTabSz="914400" eaLnBrk="1" hangingPunct="1">
              <a:lnSpc>
                <a:spcPct val="100000"/>
              </a:lnSpc>
              <a:buClrTx/>
              <a:buSzTx/>
              <a:buFontTx/>
              <a:buNone/>
            </a:pPr>
            <a:r>
              <a:rPr lang="it-IT" sz="1000" b="1" i="1">
                <a:solidFill>
                  <a:srgbClr val="000000"/>
                </a:solidFill>
                <a:latin typeface="Arial" pitchFamily="34" charset="0"/>
                <a:ea typeface="ＭＳ Ｐゴシック" pitchFamily="34" charset="-128"/>
                <a:cs typeface="Arial" pitchFamily="34" charset="0"/>
              </a:rPr>
              <a:t>China</a:t>
            </a:r>
          </a:p>
          <a:p>
            <a:pPr defTabSz="914400" eaLnBrk="1" hangingPunct="1">
              <a:lnSpc>
                <a:spcPct val="100000"/>
              </a:lnSpc>
              <a:buClrTx/>
              <a:buSzTx/>
              <a:buFontTx/>
              <a:buNone/>
            </a:pPr>
            <a:r>
              <a:rPr lang="it-IT" sz="1000" b="1" i="1">
                <a:solidFill>
                  <a:srgbClr val="000000"/>
                </a:solidFill>
                <a:latin typeface="Arial" pitchFamily="34" charset="0"/>
                <a:ea typeface="ＭＳ Ｐゴシック" pitchFamily="34" charset="-128"/>
                <a:cs typeface="Arial" pitchFamily="34" charset="0"/>
              </a:rPr>
              <a:t>Cuba</a:t>
            </a:r>
            <a:endParaRPr lang="ru-RU" sz="1000" b="1" i="1">
              <a:solidFill>
                <a:srgbClr val="000000"/>
              </a:solidFill>
              <a:latin typeface="Arial" pitchFamily="34" charset="0"/>
              <a:ea typeface="ＭＳ Ｐゴシック" pitchFamily="34" charset="-128"/>
              <a:cs typeface="Arial" pitchFamily="34" charset="0"/>
            </a:endParaRPr>
          </a:p>
          <a:p>
            <a:pPr defTabSz="914400" eaLnBrk="1" hangingPunct="1">
              <a:lnSpc>
                <a:spcPct val="100000"/>
              </a:lnSpc>
              <a:buClrTx/>
              <a:buSzTx/>
              <a:buFontTx/>
              <a:buNone/>
            </a:pPr>
            <a:r>
              <a:rPr lang="it-IT" sz="1000" b="1" i="1">
                <a:solidFill>
                  <a:srgbClr val="000000"/>
                </a:solidFill>
                <a:latin typeface="Arial" pitchFamily="34" charset="0"/>
                <a:ea typeface="ＭＳ Ｐゴシック" pitchFamily="34" charset="-128"/>
                <a:cs typeface="Arial" pitchFamily="34" charset="0"/>
              </a:rPr>
              <a:t>Czech Rep.</a:t>
            </a:r>
          </a:p>
          <a:p>
            <a:pPr defTabSz="914400" eaLnBrk="1" hangingPunct="1">
              <a:lnSpc>
                <a:spcPct val="100000"/>
              </a:lnSpc>
              <a:buClrTx/>
              <a:buSzTx/>
              <a:buFontTx/>
              <a:buNone/>
            </a:pPr>
            <a:r>
              <a:rPr lang="it-IT" sz="1000" b="1" i="1">
                <a:solidFill>
                  <a:srgbClr val="000000"/>
                </a:solidFill>
                <a:latin typeface="Arial" pitchFamily="34" charset="0"/>
                <a:ea typeface="ＭＳ Ｐゴシック" pitchFamily="34" charset="-128"/>
                <a:cs typeface="Arial" pitchFamily="34" charset="0"/>
              </a:rPr>
              <a:t>DPRK</a:t>
            </a:r>
            <a:endParaRPr lang="ru-RU" sz="1000" b="1" i="1">
              <a:solidFill>
                <a:srgbClr val="000000"/>
              </a:solidFill>
              <a:latin typeface="Arial" pitchFamily="34" charset="0"/>
              <a:ea typeface="ＭＳ Ｐゴシック" pitchFamily="34" charset="-128"/>
              <a:cs typeface="Arial" pitchFamily="34" charset="0"/>
            </a:endParaRPr>
          </a:p>
          <a:p>
            <a:pPr defTabSz="914400" eaLnBrk="1" hangingPunct="1">
              <a:lnSpc>
                <a:spcPct val="100000"/>
              </a:lnSpc>
              <a:buClrTx/>
              <a:buSzTx/>
              <a:buFontTx/>
              <a:buNone/>
            </a:pPr>
            <a:r>
              <a:rPr lang="ru-RU" sz="1000" b="1" i="1" err="1">
                <a:solidFill>
                  <a:srgbClr val="000000"/>
                </a:solidFill>
                <a:latin typeface="Arial" pitchFamily="34" charset="0"/>
                <a:ea typeface="ＭＳ Ｐゴシック" pitchFamily="34" charset="-128"/>
                <a:cs typeface="Arial" pitchFamily="34" charset="0"/>
              </a:rPr>
              <a:t>France</a:t>
            </a:r>
            <a:endParaRPr lang="ru-RU" sz="1000" b="1" i="1">
              <a:solidFill>
                <a:srgbClr val="000000"/>
              </a:solidFill>
              <a:latin typeface="Arial" pitchFamily="34" charset="0"/>
              <a:ea typeface="ＭＳ Ｐゴシック" pitchFamily="34" charset="-128"/>
              <a:cs typeface="Arial" pitchFamily="34" charset="0"/>
            </a:endParaRPr>
          </a:p>
          <a:p>
            <a:pPr defTabSz="914400" eaLnBrk="1" hangingPunct="1">
              <a:lnSpc>
                <a:spcPct val="100000"/>
              </a:lnSpc>
              <a:buClrTx/>
              <a:buSzTx/>
              <a:buFontTx/>
              <a:buNone/>
            </a:pPr>
            <a:r>
              <a:rPr lang="ru-RU" sz="1000" b="1" i="1" err="1">
                <a:solidFill>
                  <a:srgbClr val="000000"/>
                </a:solidFill>
                <a:latin typeface="Arial" pitchFamily="34" charset="0"/>
                <a:ea typeface="ＭＳ Ｐゴシック" pitchFamily="34" charset="-128"/>
                <a:cs typeface="Arial" pitchFamily="34" charset="0"/>
              </a:rPr>
              <a:t>Georgia</a:t>
            </a:r>
            <a:endParaRPr lang="ru-RU" sz="1000" b="1" i="1">
              <a:solidFill>
                <a:srgbClr val="000000"/>
              </a:solidFill>
              <a:latin typeface="Arial" pitchFamily="34" charset="0"/>
              <a:ea typeface="ＭＳ Ｐゴシック" pitchFamily="34" charset="-128"/>
              <a:cs typeface="Arial" pitchFamily="34" charset="0"/>
            </a:endParaRPr>
          </a:p>
          <a:p>
            <a:pPr defTabSz="914400" eaLnBrk="1" hangingPunct="1">
              <a:lnSpc>
                <a:spcPct val="100000"/>
              </a:lnSpc>
              <a:buClrTx/>
              <a:buSzTx/>
              <a:buFontTx/>
              <a:buNone/>
            </a:pPr>
            <a:r>
              <a:rPr lang="ru-RU" sz="1000" b="1" i="1" err="1">
                <a:solidFill>
                  <a:srgbClr val="000000"/>
                </a:solidFill>
                <a:latin typeface="Arial" pitchFamily="34" charset="0"/>
                <a:ea typeface="ＭＳ Ｐゴシック" pitchFamily="34" charset="-128"/>
                <a:cs typeface="Arial" pitchFamily="34" charset="0"/>
              </a:rPr>
              <a:t>Germany</a:t>
            </a:r>
            <a:endParaRPr lang="ru-RU" sz="1000" b="1" i="1">
              <a:solidFill>
                <a:srgbClr val="000000"/>
              </a:solidFill>
              <a:latin typeface="Arial" pitchFamily="34" charset="0"/>
              <a:ea typeface="ＭＳ Ｐゴシック" pitchFamily="34" charset="-128"/>
              <a:cs typeface="Arial" pitchFamily="34" charset="0"/>
            </a:endParaRPr>
          </a:p>
          <a:p>
            <a:pPr defTabSz="914400" eaLnBrk="1" hangingPunct="1">
              <a:lnSpc>
                <a:spcPct val="100000"/>
              </a:lnSpc>
              <a:buClrTx/>
              <a:buSzTx/>
              <a:buFontTx/>
              <a:buNone/>
            </a:pPr>
            <a:r>
              <a:rPr lang="ru-RU" sz="1000" b="1" i="1" err="1">
                <a:solidFill>
                  <a:srgbClr val="000000"/>
                </a:solidFill>
                <a:latin typeface="Arial" pitchFamily="34" charset="0"/>
                <a:ea typeface="ＭＳ Ｐゴシック" pitchFamily="34" charset="-128"/>
                <a:cs typeface="Arial" pitchFamily="34" charset="0"/>
              </a:rPr>
              <a:t>Greece</a:t>
            </a:r>
            <a:endParaRPr lang="ru-RU" sz="1000" b="1" i="1">
              <a:solidFill>
                <a:srgbClr val="000000"/>
              </a:solidFill>
              <a:latin typeface="Arial" pitchFamily="34" charset="0"/>
              <a:ea typeface="ＭＳ Ｐゴシック" pitchFamily="34" charset="-128"/>
              <a:cs typeface="Arial" pitchFamily="34" charset="0"/>
            </a:endParaRPr>
          </a:p>
          <a:p>
            <a:pPr defTabSz="914400" eaLnBrk="1" hangingPunct="1">
              <a:lnSpc>
                <a:spcPct val="100000"/>
              </a:lnSpc>
              <a:buClrTx/>
              <a:buSzTx/>
              <a:buFontTx/>
              <a:buNone/>
            </a:pPr>
            <a:r>
              <a:rPr lang="ru-RU" sz="1000" b="1" i="1" err="1">
                <a:solidFill>
                  <a:srgbClr val="000000"/>
                </a:solidFill>
                <a:latin typeface="Arial" pitchFamily="34" charset="0"/>
                <a:ea typeface="ＭＳ Ｐゴシック" pitchFamily="34" charset="-128"/>
                <a:cs typeface="Arial" pitchFamily="34" charset="0"/>
              </a:rPr>
              <a:t>India</a:t>
            </a:r>
            <a:endParaRPr lang="ru-RU" sz="1000" b="1" i="1">
              <a:solidFill>
                <a:srgbClr val="000000"/>
              </a:solidFill>
              <a:latin typeface="Arial" pitchFamily="34" charset="0"/>
              <a:ea typeface="ＭＳ Ｐゴシック" pitchFamily="34" charset="-128"/>
              <a:cs typeface="Arial" pitchFamily="34" charset="0"/>
            </a:endParaRPr>
          </a:p>
          <a:p>
            <a:pPr defTabSz="914400" eaLnBrk="1" hangingPunct="1">
              <a:lnSpc>
                <a:spcPct val="100000"/>
              </a:lnSpc>
              <a:buClrTx/>
              <a:buSzTx/>
              <a:buFontTx/>
              <a:buNone/>
            </a:pPr>
            <a:endParaRPr lang="ru-RU" sz="1200">
              <a:solidFill>
                <a:srgbClr val="000000"/>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9409772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TextBox 4"/>
          <p:cNvSpPr txBox="1">
            <a:spLocks noChangeArrowheads="1"/>
          </p:cNvSpPr>
          <p:nvPr/>
        </p:nvSpPr>
        <p:spPr bwMode="auto">
          <a:xfrm>
            <a:off x="2555776" y="188640"/>
            <a:ext cx="4057521" cy="646331"/>
          </a:xfrm>
          <a:prstGeom prst="rect">
            <a:avLst/>
          </a:prstGeom>
          <a:solidFill>
            <a:srgbClr val="F6A20A"/>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100000"/>
              </a:lnSpc>
              <a:buClrTx/>
              <a:buSzTx/>
              <a:buFontTx/>
              <a:buNone/>
            </a:pPr>
            <a:r>
              <a:rPr lang="en-US" sz="3600">
                <a:solidFill>
                  <a:srgbClr val="000090"/>
                </a:solidFill>
                <a:latin typeface="+mj-lt"/>
              </a:rPr>
              <a:t>T</a:t>
            </a:r>
            <a:r>
              <a:rPr lang="en-US" sz="3600" smtClean="0">
                <a:solidFill>
                  <a:srgbClr val="000090"/>
                </a:solidFill>
                <a:latin typeface="+mj-lt"/>
              </a:rPr>
              <a:t>he NICA complex</a:t>
            </a:r>
            <a:endParaRPr lang="en-US" sz="3600">
              <a:solidFill>
                <a:srgbClr val="000090"/>
              </a:solidFill>
              <a:latin typeface="+mj-lt"/>
            </a:endParaRPr>
          </a:p>
        </p:txBody>
      </p:sp>
      <p:pic>
        <p:nvPicPr>
          <p:cNvPr id="6" name="Picture 4" descr="nica-scheme-big.png"/>
          <p:cNvPicPr>
            <a:picLocks noChangeAspect="1"/>
          </p:cNvPicPr>
          <p:nvPr/>
        </p:nvPicPr>
        <p:blipFill rotWithShape="1">
          <a:blip r:embed="rId2" cstate="print">
            <a:extLst>
              <a:ext uri="{28A0092B-C50C-407E-A947-70E740481C1C}">
                <a14:useLocalDpi xmlns:a14="http://schemas.microsoft.com/office/drawing/2010/main" val="0"/>
              </a:ext>
            </a:extLst>
          </a:blip>
          <a:srcRect l="9450" t="14001" r="6288" b="9000"/>
          <a:stretch/>
        </p:blipFill>
        <p:spPr bwMode="auto">
          <a:xfrm>
            <a:off x="1331640" y="1052736"/>
            <a:ext cx="7704856" cy="396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79512" y="4581128"/>
            <a:ext cx="3249764"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80034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1"/>
          <p:cNvSpPr txBox="1">
            <a:spLocks noChangeArrowheads="1"/>
          </p:cNvSpPr>
          <p:nvPr/>
        </p:nvSpPr>
        <p:spPr bwMode="auto">
          <a:xfrm>
            <a:off x="8121650" y="6580188"/>
            <a:ext cx="9128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spcBef>
                <a:spcPts val="8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Times New Roman" panose="02020603050405020304" pitchFamily="18" charset="0"/>
                <a:ea typeface="Droid Sans Fallback" charset="0"/>
                <a:cs typeface="Droid Sans Fallback" charset="0"/>
              </a:defRPr>
            </a:lvl1pPr>
            <a:lvl2pPr eaLnBrk="0" hangingPunct="0">
              <a:spcBef>
                <a:spcPts val="7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anose="02020603050405020304" pitchFamily="18" charset="0"/>
                <a:ea typeface="Droid Sans Fallback" charset="0"/>
                <a:cs typeface="Droid Sans Fallback" charset="0"/>
              </a:defRPr>
            </a:lvl2pPr>
            <a:lvl3pPr eaLnBrk="0" hangingPunct="0">
              <a:spcBef>
                <a:spcPts val="6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ea typeface="Droid Sans Fallback" charset="0"/>
                <a:cs typeface="Droid Sans Fallback" charset="0"/>
              </a:defRPr>
            </a:lvl3pPr>
            <a:lvl4pPr eaLnBrk="0" hangingPunct="0">
              <a:spcBef>
                <a:spcPts val="5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4pPr>
            <a:lvl5pPr eaLnBrk="0" hangingPunct="0">
              <a:spcBef>
                <a:spcPts val="5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9pPr>
          </a:lstStyle>
          <a:p>
            <a:pPr algn="r" eaLnBrk="1" hangingPunct="1">
              <a:spcBef>
                <a:spcPct val="0"/>
              </a:spcBef>
              <a:buClrTx/>
              <a:buFontTx/>
              <a:buNone/>
            </a:pPr>
            <a:fld id="{63B7366D-8588-44A5-B0EA-A8DB1B6E54A8}" type="slidenum">
              <a:rPr lang="en-GB" altLang="en-US" sz="1400">
                <a:solidFill>
                  <a:srgbClr val="3333CC"/>
                </a:solidFill>
                <a:latin typeface="Copperplate Gothic Bold" panose="020E0705020206020404" pitchFamily="34" charset="0"/>
              </a:rPr>
              <a:pPr algn="r" eaLnBrk="1" hangingPunct="1">
                <a:spcBef>
                  <a:spcPct val="0"/>
                </a:spcBef>
                <a:buClrTx/>
                <a:buFontTx/>
                <a:buNone/>
              </a:pPr>
              <a:t>32</a:t>
            </a:fld>
            <a:endParaRPr lang="en-GB" altLang="en-US" sz="1400">
              <a:solidFill>
                <a:srgbClr val="3333CC"/>
              </a:solidFill>
              <a:latin typeface="Copperplate Gothic Bold" panose="020E0705020206020404" pitchFamily="34" charset="0"/>
            </a:endParaRPr>
          </a:p>
        </p:txBody>
      </p:sp>
      <p:pic>
        <p:nvPicPr>
          <p:cNvPr id="389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0"/>
            <a:ext cx="2286000" cy="112712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pic>
      <p:pic>
        <p:nvPicPr>
          <p:cNvPr id="3891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4478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0964" name="Text Box 4"/>
          <p:cNvSpPr txBox="1">
            <a:spLocks noChangeArrowheads="1"/>
          </p:cNvSpPr>
          <p:nvPr/>
        </p:nvSpPr>
        <p:spPr bwMode="auto">
          <a:xfrm>
            <a:off x="1571625" y="71438"/>
            <a:ext cx="5572125" cy="1195456"/>
          </a:xfrm>
          <a:prstGeom prst="rect">
            <a:avLst/>
          </a:prstGeom>
          <a:noFill/>
          <a:ln>
            <a:noFill/>
          </a:ln>
          <a:effectLs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9pPr>
          </a:lstStyle>
          <a:p>
            <a:pPr algn="ctr">
              <a:spcBef>
                <a:spcPts val="1500"/>
              </a:spcBef>
              <a:buClrTx/>
              <a:buFontTx/>
              <a:buNone/>
              <a:defRPr/>
            </a:pPr>
            <a:r>
              <a:rPr lang="en-US" altLang="x-none" sz="2400" b="0" dirty="0" smtClean="0">
                <a:solidFill>
                  <a:srgbClr val="3333CC"/>
                </a:solidFill>
                <a:effectLst>
                  <a:outerShdw blurRad="38100" dist="38100" dir="2700000" algn="tl">
                    <a:srgbClr val="C0C0C0"/>
                  </a:outerShdw>
                </a:effectLst>
              </a:rPr>
              <a:t>SPD EXPERIMENT AT NIC</a:t>
            </a:r>
            <a:r>
              <a:rPr lang="ru-RU" altLang="x-none" sz="2400" b="0" dirty="0" smtClean="0">
                <a:solidFill>
                  <a:srgbClr val="3333CC"/>
                </a:solidFill>
                <a:effectLst>
                  <a:outerShdw blurRad="38100" dist="38100" dir="2700000" algn="tl">
                    <a:srgbClr val="C0C0C0"/>
                  </a:outerShdw>
                </a:effectLst>
              </a:rPr>
              <a:t>A</a:t>
            </a:r>
            <a:r>
              <a:rPr lang="en-US" altLang="x-none" sz="2400" b="0" dirty="0" smtClean="0">
                <a:solidFill>
                  <a:srgbClr val="3333CC"/>
                </a:solidFill>
                <a:effectLst>
                  <a:outerShdw blurRad="38100" dist="38100" dir="2700000" algn="tl">
                    <a:srgbClr val="C0C0C0"/>
                  </a:outerShdw>
                </a:effectLst>
              </a:rPr>
              <a:t>.</a:t>
            </a:r>
          </a:p>
          <a:p>
            <a:pPr algn="ctr">
              <a:spcBef>
                <a:spcPts val="1500"/>
              </a:spcBef>
              <a:buClrTx/>
              <a:buFontTx/>
              <a:buNone/>
              <a:defRPr/>
            </a:pPr>
            <a:r>
              <a:rPr lang="en-US" altLang="x-none" sz="2400" b="0" dirty="0" err="1" smtClean="0">
                <a:solidFill>
                  <a:srgbClr val="3333CC"/>
                </a:solidFill>
                <a:effectLst>
                  <a:outerShdw blurRad="38100" dist="38100" dir="2700000" algn="tl">
                    <a:srgbClr val="C0C0C0"/>
                  </a:outerShdw>
                </a:effectLst>
              </a:rPr>
              <a:t>SPD.Toroid</a:t>
            </a:r>
            <a:r>
              <a:rPr lang="en-US" altLang="x-none" sz="2400" b="0" dirty="0" smtClean="0">
                <a:solidFill>
                  <a:srgbClr val="3333CC"/>
                </a:solidFill>
                <a:effectLst>
                  <a:outerShdw blurRad="38100" dist="38100" dir="2700000" algn="tl">
                    <a:srgbClr val="C0C0C0"/>
                  </a:outerShdw>
                </a:effectLst>
              </a:rPr>
              <a:t> magnet.  </a:t>
            </a:r>
            <a:r>
              <a:rPr lang="en-US" altLang="x-none" sz="2400" b="0" dirty="0" smtClean="0">
                <a:solidFill>
                  <a:srgbClr val="3333CC"/>
                </a:solidFill>
              </a:rPr>
              <a:t> </a:t>
            </a:r>
          </a:p>
        </p:txBody>
      </p:sp>
      <p:sp>
        <p:nvSpPr>
          <p:cNvPr id="38918" name="Text Box 5"/>
          <p:cNvSpPr txBox="1">
            <a:spLocks noChangeArrowheads="1"/>
          </p:cNvSpPr>
          <p:nvPr/>
        </p:nvSpPr>
        <p:spPr bwMode="auto">
          <a:xfrm>
            <a:off x="142875" y="1314450"/>
            <a:ext cx="2857500" cy="1681163"/>
          </a:xfrm>
          <a:prstGeom prst="rect">
            <a:avLst/>
          </a:prstGeom>
          <a:solidFill>
            <a:srgbClr val="DDF3EA"/>
          </a:solidFill>
          <a:ln w="9360" cap="sq">
            <a:solidFill>
              <a:srgbClr val="000000"/>
            </a:solidFill>
            <a:miter lim="800000"/>
            <a:headEnd/>
            <a:tailEnd/>
          </a:ln>
        </p:spPr>
        <p:txBody>
          <a:bodyPr lIns="84240" tIns="42120" rIns="84240" bIns="42120">
            <a:spAutoFit/>
          </a:bodyPr>
          <a:lstStyle>
            <a:lvl1pPr eaLnBrk="0" hangingPunct="0">
              <a:spcBef>
                <a:spcPts val="8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Times New Roman" panose="02020603050405020304" pitchFamily="18" charset="0"/>
                <a:ea typeface="Droid Sans Fallback" charset="0"/>
                <a:cs typeface="Droid Sans Fallback" charset="0"/>
              </a:defRPr>
            </a:lvl1pPr>
            <a:lvl2pPr eaLnBrk="0" hangingPunct="0">
              <a:spcBef>
                <a:spcPts val="7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anose="02020603050405020304" pitchFamily="18" charset="0"/>
                <a:ea typeface="Droid Sans Fallback" charset="0"/>
                <a:cs typeface="Droid Sans Fallback" charset="0"/>
              </a:defRPr>
            </a:lvl2pPr>
            <a:lvl3pPr eaLnBrk="0" hangingPunct="0">
              <a:spcBef>
                <a:spcPts val="6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ea typeface="Droid Sans Fallback" charset="0"/>
                <a:cs typeface="Droid Sans Fallback" charset="0"/>
              </a:defRPr>
            </a:lvl3pPr>
            <a:lvl4pPr eaLnBrk="0" hangingPunct="0">
              <a:spcBef>
                <a:spcPts val="5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4pPr>
            <a:lvl5pPr eaLnBrk="0" hangingPunct="0">
              <a:spcBef>
                <a:spcPts val="5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9pPr>
          </a:lstStyle>
          <a:p>
            <a:pPr eaLnBrk="1" hangingPunct="1">
              <a:spcBef>
                <a:spcPts val="1000"/>
              </a:spcBef>
              <a:buFont typeface="Comic Sans MS" panose="030F0702030302020204" pitchFamily="66" charset="0"/>
              <a:buChar char="•"/>
            </a:pPr>
            <a:r>
              <a:rPr lang="it-IT" altLang="en-US" sz="1600" b="0">
                <a:solidFill>
                  <a:srgbClr val="3333CC"/>
                </a:solidFill>
                <a:latin typeface="Comic Sans MS" panose="030F0702030302020204" pitchFamily="66" charset="0"/>
              </a:rPr>
              <a:t> 8 coils </a:t>
            </a:r>
          </a:p>
          <a:p>
            <a:pPr eaLnBrk="1" hangingPunct="1">
              <a:spcBef>
                <a:spcPts val="1000"/>
              </a:spcBef>
              <a:buFont typeface="Comic Sans MS" panose="030F0702030302020204" pitchFamily="66" charset="0"/>
              <a:buChar char="•"/>
            </a:pPr>
            <a:r>
              <a:rPr lang="it-IT" altLang="en-US" sz="1600" b="0">
                <a:solidFill>
                  <a:srgbClr val="3333CC"/>
                </a:solidFill>
                <a:latin typeface="Comic Sans MS" panose="030F0702030302020204" pitchFamily="66" charset="0"/>
              </a:rPr>
              <a:t>~100 x 40 cm coils</a:t>
            </a:r>
          </a:p>
          <a:p>
            <a:pPr eaLnBrk="1" hangingPunct="1">
              <a:spcBef>
                <a:spcPts val="1000"/>
              </a:spcBef>
              <a:buFont typeface="Comic Sans MS" panose="030F0702030302020204" pitchFamily="66" charset="0"/>
              <a:buChar char="•"/>
            </a:pPr>
            <a:r>
              <a:rPr lang="it-IT" altLang="en-US" sz="1600" b="0">
                <a:solidFill>
                  <a:srgbClr val="3333CC"/>
                </a:solidFill>
                <a:latin typeface="Comic Sans MS" panose="030F0702030302020204" pitchFamily="66" charset="0"/>
              </a:rPr>
              <a:t> average integrated field: ~ 0.8 - 1.0 Tm</a:t>
            </a:r>
          </a:p>
          <a:p>
            <a:pPr eaLnBrk="1" hangingPunct="1">
              <a:spcBef>
                <a:spcPts val="1000"/>
              </a:spcBef>
              <a:buFont typeface="Comic Sans MS" panose="030F0702030302020204" pitchFamily="66" charset="0"/>
              <a:buChar char="•"/>
            </a:pPr>
            <a:r>
              <a:rPr lang="it-IT" altLang="en-US" sz="1600" b="0">
                <a:solidFill>
                  <a:srgbClr val="3333CC"/>
                </a:solidFill>
                <a:latin typeface="Comic Sans MS" panose="030F0702030302020204" pitchFamily="66" charset="0"/>
              </a:rPr>
              <a:t> acceptance   ~ 80 %</a:t>
            </a:r>
          </a:p>
        </p:txBody>
      </p:sp>
      <p:pic>
        <p:nvPicPr>
          <p:cNvPr id="3891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1143000"/>
            <a:ext cx="2357438"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892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8513" y="1214438"/>
            <a:ext cx="25908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8921"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2875" y="3071813"/>
            <a:ext cx="2286000"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8922"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438" y="5072063"/>
            <a:ext cx="2463800"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8923"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43188" y="5067300"/>
            <a:ext cx="2357437"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8924"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71750" y="3055938"/>
            <a:ext cx="2500313"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8925"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14938" y="3021013"/>
            <a:ext cx="2286000"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8926" name="Picture 1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29250" y="4929188"/>
            <a:ext cx="2071688" cy="16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8927" name="Text Box 14"/>
          <p:cNvSpPr txBox="1">
            <a:spLocks noChangeArrowheads="1"/>
          </p:cNvSpPr>
          <p:nvPr/>
        </p:nvSpPr>
        <p:spPr bwMode="auto">
          <a:xfrm>
            <a:off x="7429500" y="6264275"/>
            <a:ext cx="17145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spcBef>
                <a:spcPts val="8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Times New Roman" panose="02020603050405020304" pitchFamily="18" charset="0"/>
                <a:ea typeface="Droid Sans Fallback" charset="0"/>
                <a:cs typeface="Droid Sans Fallback" charset="0"/>
              </a:defRPr>
            </a:lvl1pPr>
            <a:lvl2pPr eaLnBrk="0" hangingPunct="0">
              <a:spcBef>
                <a:spcPts val="7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anose="02020603050405020304" pitchFamily="18" charset="0"/>
                <a:ea typeface="Droid Sans Fallback" charset="0"/>
                <a:cs typeface="Droid Sans Fallback" charset="0"/>
              </a:defRPr>
            </a:lvl2pPr>
            <a:lvl3pPr eaLnBrk="0" hangingPunct="0">
              <a:spcBef>
                <a:spcPts val="6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ea typeface="Droid Sans Fallback" charset="0"/>
                <a:cs typeface="Droid Sans Fallback" charset="0"/>
              </a:defRPr>
            </a:lvl3pPr>
            <a:lvl4pPr eaLnBrk="0" hangingPunct="0">
              <a:spcBef>
                <a:spcPts val="5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4pPr>
            <a:lvl5pPr eaLnBrk="0" hangingPunct="0">
              <a:spcBef>
                <a:spcPts val="5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9pPr>
          </a:lstStyle>
          <a:p>
            <a:pPr eaLnBrk="1" hangingPunct="1">
              <a:spcBef>
                <a:spcPct val="0"/>
              </a:spcBef>
              <a:buClrTx/>
              <a:buFontTx/>
              <a:buNone/>
            </a:pPr>
            <a:r>
              <a:rPr lang="en-US" altLang="en-US" sz="1400" b="0">
                <a:solidFill>
                  <a:srgbClr val="FF0000"/>
                </a:solidFill>
                <a:latin typeface="Comic Sans MS" panose="030F0702030302020204" pitchFamily="66" charset="0"/>
              </a:rPr>
              <a:t>Done by Pivin R.</a:t>
            </a:r>
          </a:p>
        </p:txBody>
      </p:sp>
    </p:spTree>
    <p:extLst>
      <p:ext uri="{BB962C8B-B14F-4D97-AF65-F5344CB8AC3E}">
        <p14:creationId xmlns:p14="http://schemas.microsoft.com/office/powerpoint/2010/main" val="724975200"/>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1"/>
          <p:cNvSpPr txBox="1">
            <a:spLocks noChangeArrowheads="1"/>
          </p:cNvSpPr>
          <p:nvPr/>
        </p:nvSpPr>
        <p:spPr bwMode="auto">
          <a:xfrm>
            <a:off x="8121650" y="6580188"/>
            <a:ext cx="9128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spcBef>
                <a:spcPts val="8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Times New Roman" panose="02020603050405020304" pitchFamily="18" charset="0"/>
                <a:ea typeface="Droid Sans Fallback" charset="0"/>
                <a:cs typeface="Droid Sans Fallback" charset="0"/>
              </a:defRPr>
            </a:lvl1pPr>
            <a:lvl2pPr eaLnBrk="0" hangingPunct="0">
              <a:spcBef>
                <a:spcPts val="7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anose="02020603050405020304" pitchFamily="18" charset="0"/>
                <a:ea typeface="Droid Sans Fallback" charset="0"/>
                <a:cs typeface="Droid Sans Fallback" charset="0"/>
              </a:defRPr>
            </a:lvl2pPr>
            <a:lvl3pPr eaLnBrk="0" hangingPunct="0">
              <a:spcBef>
                <a:spcPts val="6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ea typeface="Droid Sans Fallback" charset="0"/>
                <a:cs typeface="Droid Sans Fallback" charset="0"/>
              </a:defRPr>
            </a:lvl3pPr>
            <a:lvl4pPr eaLnBrk="0" hangingPunct="0">
              <a:spcBef>
                <a:spcPts val="5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4pPr>
            <a:lvl5pPr eaLnBrk="0" hangingPunct="0">
              <a:spcBef>
                <a:spcPts val="5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9pPr>
          </a:lstStyle>
          <a:p>
            <a:pPr algn="r" eaLnBrk="1" hangingPunct="1">
              <a:spcBef>
                <a:spcPct val="0"/>
              </a:spcBef>
              <a:buClrTx/>
              <a:buFontTx/>
              <a:buNone/>
            </a:pPr>
            <a:fld id="{D2B6F341-FE66-4755-AA9F-AEF1D45E1DA9}" type="slidenum">
              <a:rPr lang="en-GB" altLang="en-US" sz="1400">
                <a:solidFill>
                  <a:srgbClr val="3333CC"/>
                </a:solidFill>
                <a:latin typeface="Copperplate Gothic Bold" panose="020E0705020206020404" pitchFamily="34" charset="0"/>
              </a:rPr>
              <a:pPr algn="r" eaLnBrk="1" hangingPunct="1">
                <a:spcBef>
                  <a:spcPct val="0"/>
                </a:spcBef>
                <a:buClrTx/>
                <a:buFontTx/>
                <a:buNone/>
              </a:pPr>
              <a:t>33</a:t>
            </a:fld>
            <a:endParaRPr lang="en-GB" altLang="en-US" sz="1400">
              <a:solidFill>
                <a:srgbClr val="3333CC"/>
              </a:solidFill>
              <a:latin typeface="Copperplate Gothic Bold" panose="020E0705020206020404" pitchFamily="34" charset="0"/>
            </a:endParaRPr>
          </a:p>
        </p:txBody>
      </p:sp>
      <p:pic>
        <p:nvPicPr>
          <p:cNvPr id="399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0"/>
            <a:ext cx="2286000" cy="112712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pic>
      <p:pic>
        <p:nvPicPr>
          <p:cNvPr id="3994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4478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5060" name="Text Box 4"/>
          <p:cNvSpPr txBox="1">
            <a:spLocks noChangeArrowheads="1"/>
          </p:cNvSpPr>
          <p:nvPr/>
        </p:nvSpPr>
        <p:spPr bwMode="auto">
          <a:xfrm>
            <a:off x="1571625" y="71438"/>
            <a:ext cx="5572125" cy="1016000"/>
          </a:xfrm>
          <a:prstGeom prst="rect">
            <a:avLst/>
          </a:prstGeom>
          <a:noFill/>
          <a:ln>
            <a:noFill/>
          </a:ln>
          <a:effectLs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9pPr>
          </a:lstStyle>
          <a:p>
            <a:pPr algn="ctr">
              <a:spcBef>
                <a:spcPts val="1500"/>
              </a:spcBef>
              <a:buClrTx/>
              <a:buFontTx/>
              <a:buNone/>
              <a:defRPr/>
            </a:pPr>
            <a:r>
              <a:rPr lang="en-US" altLang="x-none" sz="2400" b="0" smtClean="0">
                <a:solidFill>
                  <a:srgbClr val="3333CC"/>
                </a:solidFill>
                <a:effectLst>
                  <a:outerShdw blurRad="38100" dist="38100" dir="2700000" algn="tl">
                    <a:srgbClr val="C0C0C0"/>
                  </a:outerShdw>
                </a:effectLst>
              </a:rPr>
              <a:t>SPD EXPERIMENT AT NIC</a:t>
            </a:r>
            <a:r>
              <a:rPr lang="ru-RU" altLang="x-none" sz="2400" b="0" smtClean="0">
                <a:solidFill>
                  <a:srgbClr val="3333CC"/>
                </a:solidFill>
                <a:effectLst>
                  <a:outerShdw blurRad="38100" dist="38100" dir="2700000" algn="tl">
                    <a:srgbClr val="C0C0C0"/>
                  </a:outerShdw>
                </a:effectLst>
              </a:rPr>
              <a:t>A</a:t>
            </a:r>
            <a:r>
              <a:rPr lang="en-US" altLang="x-none" sz="2400" b="0" smtClean="0">
                <a:solidFill>
                  <a:srgbClr val="3333CC"/>
                </a:solidFill>
                <a:effectLst>
                  <a:outerShdw blurRad="38100" dist="38100" dir="2700000" algn="tl">
                    <a:srgbClr val="C0C0C0"/>
                  </a:outerShdw>
                </a:effectLst>
              </a:rPr>
              <a:t>.</a:t>
            </a:r>
          </a:p>
          <a:p>
            <a:pPr algn="ctr">
              <a:spcBef>
                <a:spcPts val="1500"/>
              </a:spcBef>
              <a:buClrTx/>
              <a:buFontTx/>
              <a:buNone/>
              <a:defRPr/>
            </a:pPr>
            <a:r>
              <a:rPr lang="en-US" altLang="x-none" sz="2400" b="0" smtClean="0">
                <a:solidFill>
                  <a:srgbClr val="3333CC"/>
                </a:solidFill>
                <a:effectLst>
                  <a:outerShdw blurRad="38100" dist="38100" dir="2700000" algn="tl">
                    <a:srgbClr val="C0C0C0"/>
                  </a:outerShdw>
                </a:effectLst>
              </a:rPr>
              <a:t>SPD.Range System. </a:t>
            </a:r>
            <a:r>
              <a:rPr lang="en-US" altLang="x-none" sz="2400" b="0" smtClean="0">
                <a:solidFill>
                  <a:srgbClr val="3333CC"/>
                </a:solidFill>
              </a:rPr>
              <a:t> </a:t>
            </a:r>
          </a:p>
        </p:txBody>
      </p:sp>
      <p:pic>
        <p:nvPicPr>
          <p:cNvPr id="3994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0" y="1357313"/>
            <a:ext cx="2535238"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994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1813" y="1428750"/>
            <a:ext cx="2454275"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9944"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2188" y="1428750"/>
            <a:ext cx="239712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9945" name="Text Box 8"/>
          <p:cNvSpPr txBox="1">
            <a:spLocks noChangeArrowheads="1"/>
          </p:cNvSpPr>
          <p:nvPr/>
        </p:nvSpPr>
        <p:spPr bwMode="auto">
          <a:xfrm>
            <a:off x="642938" y="5715000"/>
            <a:ext cx="81438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spcBef>
                <a:spcPts val="8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Times New Roman" panose="02020603050405020304" pitchFamily="18" charset="0"/>
                <a:ea typeface="Droid Sans Fallback" charset="0"/>
                <a:cs typeface="Droid Sans Fallback" charset="0"/>
              </a:defRPr>
            </a:lvl1pPr>
            <a:lvl2pPr eaLnBrk="0" hangingPunct="0">
              <a:spcBef>
                <a:spcPts val="7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anose="02020603050405020304" pitchFamily="18" charset="0"/>
                <a:ea typeface="Droid Sans Fallback" charset="0"/>
                <a:cs typeface="Droid Sans Fallback" charset="0"/>
              </a:defRPr>
            </a:lvl2pPr>
            <a:lvl3pPr eaLnBrk="0" hangingPunct="0">
              <a:spcBef>
                <a:spcPts val="6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ea typeface="Droid Sans Fallback" charset="0"/>
                <a:cs typeface="Droid Sans Fallback" charset="0"/>
              </a:defRPr>
            </a:lvl3pPr>
            <a:lvl4pPr eaLnBrk="0" hangingPunct="0">
              <a:spcBef>
                <a:spcPts val="5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4pPr>
            <a:lvl5pPr eaLnBrk="0" hangingPunct="0">
              <a:spcBef>
                <a:spcPts val="5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9pPr>
          </a:lstStyle>
          <a:p>
            <a:pPr eaLnBrk="1" hangingPunct="1">
              <a:spcBef>
                <a:spcPct val="0"/>
              </a:spcBef>
              <a:buClrTx/>
              <a:buFontTx/>
              <a:buNone/>
            </a:pPr>
            <a:r>
              <a:rPr lang="en-US" altLang="en-US" sz="1600" b="0">
                <a:solidFill>
                  <a:srgbClr val="2D2DB9"/>
                </a:solidFill>
                <a:latin typeface="Comic Sans MS" panose="030F0702030302020204" pitchFamily="66" charset="0"/>
              </a:rPr>
              <a:t>Plots are from “ Muon TDR for PANDA ”, PANDA Collab., November 2011</a:t>
            </a:r>
          </a:p>
        </p:txBody>
      </p:sp>
    </p:spTree>
    <p:extLst>
      <p:ext uri="{BB962C8B-B14F-4D97-AF65-F5344CB8AC3E}">
        <p14:creationId xmlns:p14="http://schemas.microsoft.com/office/powerpoint/2010/main" val="420669607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1"/>
          <p:cNvSpPr txBox="1">
            <a:spLocks noChangeArrowheads="1"/>
          </p:cNvSpPr>
          <p:nvPr/>
        </p:nvSpPr>
        <p:spPr bwMode="auto">
          <a:xfrm>
            <a:off x="8121650" y="6580188"/>
            <a:ext cx="9128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spcBef>
                <a:spcPts val="8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Times New Roman" panose="02020603050405020304" pitchFamily="18" charset="0"/>
                <a:ea typeface="Droid Sans Fallback" charset="0"/>
                <a:cs typeface="Droid Sans Fallback" charset="0"/>
              </a:defRPr>
            </a:lvl1pPr>
            <a:lvl2pPr eaLnBrk="0" hangingPunct="0">
              <a:spcBef>
                <a:spcPts val="7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anose="02020603050405020304" pitchFamily="18" charset="0"/>
                <a:ea typeface="Droid Sans Fallback" charset="0"/>
                <a:cs typeface="Droid Sans Fallback" charset="0"/>
              </a:defRPr>
            </a:lvl2pPr>
            <a:lvl3pPr eaLnBrk="0" hangingPunct="0">
              <a:spcBef>
                <a:spcPts val="6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ea typeface="Droid Sans Fallback" charset="0"/>
                <a:cs typeface="Droid Sans Fallback" charset="0"/>
              </a:defRPr>
            </a:lvl3pPr>
            <a:lvl4pPr eaLnBrk="0" hangingPunct="0">
              <a:spcBef>
                <a:spcPts val="5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4pPr>
            <a:lvl5pPr eaLnBrk="0" hangingPunct="0">
              <a:spcBef>
                <a:spcPts val="5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9pPr>
          </a:lstStyle>
          <a:p>
            <a:pPr algn="r" eaLnBrk="1" hangingPunct="1">
              <a:spcBef>
                <a:spcPct val="0"/>
              </a:spcBef>
              <a:buClrTx/>
              <a:buFontTx/>
              <a:buNone/>
            </a:pPr>
            <a:fld id="{F0EFCAC9-B058-416C-8187-FA66C49D7E49}" type="slidenum">
              <a:rPr lang="en-GB" altLang="en-US" sz="1400">
                <a:solidFill>
                  <a:srgbClr val="3333CC"/>
                </a:solidFill>
                <a:latin typeface="Copperplate Gothic Bold" panose="020E0705020206020404" pitchFamily="34" charset="0"/>
              </a:rPr>
              <a:pPr algn="r" eaLnBrk="1" hangingPunct="1">
                <a:spcBef>
                  <a:spcPct val="0"/>
                </a:spcBef>
                <a:buClrTx/>
                <a:buFontTx/>
                <a:buNone/>
              </a:pPr>
              <a:t>34</a:t>
            </a:fld>
            <a:endParaRPr lang="en-GB" altLang="en-US" sz="1400">
              <a:solidFill>
                <a:srgbClr val="3333CC"/>
              </a:solidFill>
              <a:latin typeface="Copperplate Gothic Bold" panose="020E0705020206020404" pitchFamily="34" charset="0"/>
            </a:endParaRPr>
          </a:p>
        </p:txBody>
      </p:sp>
      <p:pic>
        <p:nvPicPr>
          <p:cNvPr id="409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0"/>
            <a:ext cx="2286000" cy="112712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pic>
      <p:pic>
        <p:nvPicPr>
          <p:cNvPr id="4096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4478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6084" name="Text Box 4"/>
          <p:cNvSpPr txBox="1">
            <a:spLocks noChangeArrowheads="1"/>
          </p:cNvSpPr>
          <p:nvPr/>
        </p:nvSpPr>
        <p:spPr bwMode="auto">
          <a:xfrm>
            <a:off x="1571625" y="71438"/>
            <a:ext cx="5572125" cy="1016000"/>
          </a:xfrm>
          <a:prstGeom prst="rect">
            <a:avLst/>
          </a:prstGeom>
          <a:noFill/>
          <a:ln>
            <a:noFill/>
          </a:ln>
          <a:effectLs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9pPr>
          </a:lstStyle>
          <a:p>
            <a:pPr algn="ctr">
              <a:spcBef>
                <a:spcPts val="1500"/>
              </a:spcBef>
              <a:buClrTx/>
              <a:buFontTx/>
              <a:buNone/>
              <a:defRPr/>
            </a:pPr>
            <a:r>
              <a:rPr lang="en-US" altLang="x-none" sz="2400" b="0" smtClean="0">
                <a:solidFill>
                  <a:srgbClr val="3333CC"/>
                </a:solidFill>
                <a:effectLst>
                  <a:outerShdw blurRad="38100" dist="38100" dir="2700000" algn="tl">
                    <a:srgbClr val="C0C0C0"/>
                  </a:outerShdw>
                </a:effectLst>
              </a:rPr>
              <a:t>SPD EXPERIMENT AT NIC</a:t>
            </a:r>
            <a:r>
              <a:rPr lang="ru-RU" altLang="x-none" sz="2400" b="0" smtClean="0">
                <a:solidFill>
                  <a:srgbClr val="3333CC"/>
                </a:solidFill>
                <a:effectLst>
                  <a:outerShdw blurRad="38100" dist="38100" dir="2700000" algn="tl">
                    <a:srgbClr val="C0C0C0"/>
                  </a:outerShdw>
                </a:effectLst>
              </a:rPr>
              <a:t>A</a:t>
            </a:r>
            <a:r>
              <a:rPr lang="en-US" altLang="x-none" sz="2400" b="0" smtClean="0">
                <a:solidFill>
                  <a:srgbClr val="3333CC"/>
                </a:solidFill>
                <a:effectLst>
                  <a:outerShdw blurRad="38100" dist="38100" dir="2700000" algn="tl">
                    <a:srgbClr val="C0C0C0"/>
                  </a:outerShdw>
                </a:effectLst>
              </a:rPr>
              <a:t>.</a:t>
            </a:r>
          </a:p>
          <a:p>
            <a:pPr algn="ctr">
              <a:spcBef>
                <a:spcPts val="1500"/>
              </a:spcBef>
              <a:buClrTx/>
              <a:buFontTx/>
              <a:buNone/>
              <a:defRPr/>
            </a:pPr>
            <a:r>
              <a:rPr lang="en-US" altLang="x-none" sz="2400" b="0" smtClean="0">
                <a:solidFill>
                  <a:srgbClr val="3333CC"/>
                </a:solidFill>
                <a:effectLst>
                  <a:outerShdw blurRad="38100" dist="38100" dir="2700000" algn="tl">
                    <a:srgbClr val="C0C0C0"/>
                  </a:outerShdw>
                </a:effectLst>
              </a:rPr>
              <a:t>SPD.Range System. </a:t>
            </a:r>
            <a:r>
              <a:rPr lang="en-US" altLang="x-none" sz="2400" b="0" smtClean="0">
                <a:solidFill>
                  <a:srgbClr val="3333CC"/>
                </a:solidFill>
              </a:rPr>
              <a:t> </a:t>
            </a:r>
          </a:p>
        </p:txBody>
      </p:sp>
      <p:pic>
        <p:nvPicPr>
          <p:cNvPr id="4096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3" y="1285875"/>
            <a:ext cx="3857625"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096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7688" y="1214438"/>
            <a:ext cx="4291012"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0968"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071938"/>
            <a:ext cx="3643313"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0969" name="Text Box 8"/>
          <p:cNvSpPr txBox="1">
            <a:spLocks noChangeArrowheads="1"/>
          </p:cNvSpPr>
          <p:nvPr/>
        </p:nvSpPr>
        <p:spPr bwMode="auto">
          <a:xfrm>
            <a:off x="4071938" y="5916613"/>
            <a:ext cx="45005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spcBef>
                <a:spcPts val="8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Times New Roman" panose="02020603050405020304" pitchFamily="18" charset="0"/>
                <a:ea typeface="Droid Sans Fallback" charset="0"/>
                <a:cs typeface="Droid Sans Fallback" charset="0"/>
              </a:defRPr>
            </a:lvl1pPr>
            <a:lvl2pPr eaLnBrk="0" hangingPunct="0">
              <a:spcBef>
                <a:spcPts val="7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anose="02020603050405020304" pitchFamily="18" charset="0"/>
                <a:ea typeface="Droid Sans Fallback" charset="0"/>
                <a:cs typeface="Droid Sans Fallback" charset="0"/>
              </a:defRPr>
            </a:lvl2pPr>
            <a:lvl3pPr eaLnBrk="0" hangingPunct="0">
              <a:spcBef>
                <a:spcPts val="6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ea typeface="Droid Sans Fallback" charset="0"/>
                <a:cs typeface="Droid Sans Fallback" charset="0"/>
              </a:defRPr>
            </a:lvl3pPr>
            <a:lvl4pPr eaLnBrk="0" hangingPunct="0">
              <a:spcBef>
                <a:spcPts val="5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4pPr>
            <a:lvl5pPr eaLnBrk="0" hangingPunct="0">
              <a:spcBef>
                <a:spcPts val="5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9pPr>
          </a:lstStyle>
          <a:p>
            <a:pPr eaLnBrk="1" hangingPunct="1">
              <a:spcBef>
                <a:spcPct val="0"/>
              </a:spcBef>
              <a:buClrTx/>
              <a:buFontTx/>
              <a:buNone/>
            </a:pPr>
            <a:r>
              <a:rPr lang="en-US" altLang="en-US" sz="1600" b="0">
                <a:solidFill>
                  <a:srgbClr val="2D2DB9"/>
                </a:solidFill>
                <a:latin typeface="Comic Sans MS" panose="030F0702030302020204" pitchFamily="66" charset="0"/>
              </a:rPr>
              <a:t>Plots are from “ Muon TDR for PANDA ”, PANDA Collab., November 2011</a:t>
            </a:r>
          </a:p>
        </p:txBody>
      </p:sp>
      <p:sp>
        <p:nvSpPr>
          <p:cNvPr id="40970" name="Text Box 9"/>
          <p:cNvSpPr txBox="1">
            <a:spLocks noChangeArrowheads="1"/>
          </p:cNvSpPr>
          <p:nvPr/>
        </p:nvSpPr>
        <p:spPr bwMode="auto">
          <a:xfrm>
            <a:off x="3929063" y="4948238"/>
            <a:ext cx="49291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spcBef>
                <a:spcPts val="8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Times New Roman" panose="02020603050405020304" pitchFamily="18" charset="0"/>
                <a:ea typeface="Droid Sans Fallback" charset="0"/>
                <a:cs typeface="Droid Sans Fallback" charset="0"/>
              </a:defRPr>
            </a:lvl1pPr>
            <a:lvl2pPr eaLnBrk="0" hangingPunct="0">
              <a:spcBef>
                <a:spcPts val="7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anose="02020603050405020304" pitchFamily="18" charset="0"/>
                <a:ea typeface="Droid Sans Fallback" charset="0"/>
                <a:cs typeface="Droid Sans Fallback" charset="0"/>
              </a:defRPr>
            </a:lvl2pPr>
            <a:lvl3pPr eaLnBrk="0" hangingPunct="0">
              <a:spcBef>
                <a:spcPts val="6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ea typeface="Droid Sans Fallback" charset="0"/>
                <a:cs typeface="Droid Sans Fallback" charset="0"/>
              </a:defRPr>
            </a:lvl3pPr>
            <a:lvl4pPr eaLnBrk="0" hangingPunct="0">
              <a:spcBef>
                <a:spcPts val="5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4pPr>
            <a:lvl5pPr eaLnBrk="0" hangingPunct="0">
              <a:spcBef>
                <a:spcPts val="5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9pPr>
          </a:lstStyle>
          <a:p>
            <a:pPr eaLnBrk="1" hangingPunct="1">
              <a:spcBef>
                <a:spcPct val="0"/>
              </a:spcBef>
              <a:buClrTx/>
              <a:buFontTx/>
              <a:buNone/>
            </a:pPr>
            <a:r>
              <a:rPr lang="en-US" altLang="en-US" sz="1600" b="0">
                <a:solidFill>
                  <a:srgbClr val="2D2DB9"/>
                </a:solidFill>
                <a:latin typeface="Comic Sans MS" panose="030F0702030302020204" pitchFamily="66" charset="0"/>
              </a:rPr>
              <a:t>Estimated </a:t>
            </a:r>
            <a:r>
              <a:rPr lang="el-GR" altLang="en-US" sz="1600" b="0">
                <a:solidFill>
                  <a:srgbClr val="2D2DB9"/>
                </a:solidFill>
                <a:latin typeface="Comic Sans MS" panose="030F0702030302020204" pitchFamily="66" charset="0"/>
              </a:rPr>
              <a:t>μ</a:t>
            </a:r>
            <a:r>
              <a:rPr lang="en-US" altLang="en-US" sz="1600" b="0">
                <a:solidFill>
                  <a:srgbClr val="2D2DB9"/>
                </a:solidFill>
                <a:latin typeface="Comic Sans MS" panose="030F0702030302020204" pitchFamily="66" charset="0"/>
              </a:rPr>
              <a:t>/</a:t>
            </a:r>
            <a:r>
              <a:rPr lang="el-GR" altLang="en-US" sz="1600" b="0">
                <a:solidFill>
                  <a:srgbClr val="2D2DB9"/>
                </a:solidFill>
                <a:latin typeface="Comic Sans MS" panose="030F0702030302020204" pitchFamily="66" charset="0"/>
              </a:rPr>
              <a:t>π</a:t>
            </a:r>
            <a:r>
              <a:rPr lang="en-US" altLang="en-US" sz="1600" b="0">
                <a:solidFill>
                  <a:srgbClr val="2D2DB9"/>
                </a:solidFill>
                <a:latin typeface="Comic Sans MS" panose="030F0702030302020204" pitchFamily="66" charset="0"/>
              </a:rPr>
              <a:t> for E&gt;1 GeV is more than 96% </a:t>
            </a:r>
          </a:p>
        </p:txBody>
      </p:sp>
    </p:spTree>
    <p:extLst>
      <p:ext uri="{BB962C8B-B14F-4D97-AF65-F5344CB8AC3E}">
        <p14:creationId xmlns:p14="http://schemas.microsoft.com/office/powerpoint/2010/main" val="2840552109"/>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904875"/>
            <a:ext cx="41529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8130" name="Text Box 2"/>
          <p:cNvSpPr txBox="1">
            <a:spLocks noChangeArrowheads="1"/>
          </p:cNvSpPr>
          <p:nvPr/>
        </p:nvSpPr>
        <p:spPr bwMode="auto">
          <a:xfrm>
            <a:off x="1571625" y="71438"/>
            <a:ext cx="5572125" cy="1044005"/>
          </a:xfrm>
          <a:prstGeom prst="rect">
            <a:avLst/>
          </a:prstGeom>
          <a:noFill/>
          <a:ln>
            <a:noFill/>
          </a:ln>
          <a:effectLs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9pPr>
          </a:lstStyle>
          <a:p>
            <a:pPr algn="ctr">
              <a:spcBef>
                <a:spcPts val="1500"/>
              </a:spcBef>
              <a:buClrTx/>
              <a:buFontTx/>
              <a:buNone/>
              <a:defRPr/>
            </a:pPr>
            <a:r>
              <a:rPr lang="en-US" altLang="x-none" sz="2000" b="0" dirty="0" smtClean="0">
                <a:solidFill>
                  <a:srgbClr val="3333CC"/>
                </a:solidFill>
                <a:effectLst>
                  <a:outerShdw blurRad="38100" dist="38100" dir="2700000" algn="tl">
                    <a:srgbClr val="C0C0C0"/>
                  </a:outerShdw>
                </a:effectLst>
              </a:rPr>
              <a:t>SPD EXPERIMENT AT NIC</a:t>
            </a:r>
            <a:r>
              <a:rPr lang="ru-RU" altLang="x-none" sz="2000" b="0" dirty="0" smtClean="0">
                <a:solidFill>
                  <a:srgbClr val="3333CC"/>
                </a:solidFill>
                <a:effectLst>
                  <a:outerShdw blurRad="38100" dist="38100" dir="2700000" algn="tl">
                    <a:srgbClr val="C0C0C0"/>
                  </a:outerShdw>
                </a:effectLst>
              </a:rPr>
              <a:t>A</a:t>
            </a:r>
            <a:r>
              <a:rPr lang="en-US" altLang="x-none" sz="2000" b="0" dirty="0" smtClean="0">
                <a:solidFill>
                  <a:srgbClr val="3333CC"/>
                </a:solidFill>
                <a:effectLst>
                  <a:outerShdw blurRad="38100" dist="38100" dir="2700000" algn="tl">
                    <a:srgbClr val="C0C0C0"/>
                  </a:outerShdw>
                </a:effectLst>
              </a:rPr>
              <a:t>.</a:t>
            </a:r>
          </a:p>
          <a:p>
            <a:pPr algn="ctr">
              <a:spcBef>
                <a:spcPts val="1500"/>
              </a:spcBef>
              <a:buClrTx/>
              <a:buFontTx/>
              <a:buNone/>
              <a:defRPr/>
            </a:pPr>
            <a:r>
              <a:rPr lang="en-US" altLang="x-none" sz="2000" b="0" dirty="0" smtClean="0">
                <a:solidFill>
                  <a:srgbClr val="3333CC"/>
                </a:solidFill>
                <a:effectLst>
                  <a:outerShdw blurRad="38100" dist="38100" dir="2700000" algn="tl">
                    <a:srgbClr val="C0C0C0"/>
                  </a:outerShdw>
                </a:effectLst>
              </a:rPr>
              <a:t>SPD.EMC.  </a:t>
            </a:r>
            <a:r>
              <a:rPr lang="en-US" altLang="x-none" sz="2000" b="0" dirty="0" smtClean="0">
                <a:solidFill>
                  <a:srgbClr val="3333CC"/>
                </a:solidFill>
              </a:rPr>
              <a:t> </a:t>
            </a:r>
          </a:p>
        </p:txBody>
      </p:sp>
      <p:pic>
        <p:nvPicPr>
          <p:cNvPr id="41989"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l="14287" t="3662" r="3362" b="6802"/>
          <a:stretch>
            <a:fillRect/>
          </a:stretch>
        </p:blipFill>
        <p:spPr bwMode="auto">
          <a:xfrm>
            <a:off x="5580112" y="846564"/>
            <a:ext cx="2643188"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aphicFrame>
        <p:nvGraphicFramePr>
          <p:cNvPr id="48135" name="Group 7"/>
          <p:cNvGraphicFramePr>
            <a:graphicFrameLocks noGrp="1"/>
          </p:cNvGraphicFramePr>
          <p:nvPr>
            <p:extLst>
              <p:ext uri="{D42A27DB-BD31-4B8C-83A1-F6EECF244321}">
                <p14:modId xmlns:p14="http://schemas.microsoft.com/office/powerpoint/2010/main" val="3598884983"/>
              </p:ext>
            </p:extLst>
          </p:nvPr>
        </p:nvGraphicFramePr>
        <p:xfrm>
          <a:off x="530660" y="2708920"/>
          <a:ext cx="3996506" cy="3968175"/>
        </p:xfrm>
        <a:graphic>
          <a:graphicData uri="http://schemas.openxmlformats.org/drawingml/2006/table">
            <a:tbl>
              <a:tblPr/>
              <a:tblGrid>
                <a:gridCol w="1710295"/>
                <a:gridCol w="2286211"/>
              </a:tblGrid>
              <a:tr h="317737">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itchFamily="16" charset="0"/>
                          <a:ea typeface="Droid Sans Fallback" pitchFamily="32" charset="0"/>
                          <a:cs typeface="Droid Sans Fallback" pitchFamily="32" charset="0"/>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Droid Sans Fallback" pitchFamily="32" charset="0"/>
                          <a:cs typeface="Droid Sans Fallback" pitchFamily="32" charset="0"/>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itchFamily="16" charset="0"/>
                          <a:ea typeface="Droid Sans Fallback" pitchFamily="32" charset="0"/>
                          <a:cs typeface="Droid Sans Fallback" pitchFamily="32" charset="0"/>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5pPr>
                      <a:lvl6pPr marL="25146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6pPr>
                      <a:lvl7pPr marL="29718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7pPr>
                      <a:lvl8pPr marL="34290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8pPr>
                      <a:lvl9pPr marL="38862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9pPr>
                    </a:lstStyle>
                    <a:p>
                      <a:pPr marL="0" marR="0" lvl="0" indent="0" algn="l" defTabSz="457200" rtl="0" eaLnBrk="1" fontAlgn="base" latinLnBrk="0" hangingPunct="1">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x-none" sz="1100" b="0" i="0" u="none" strike="noStrike" cap="none" normalizeH="0" baseline="0" dirty="0" smtClean="0">
                          <a:ln>
                            <a:noFill/>
                          </a:ln>
                          <a:solidFill>
                            <a:srgbClr val="000000"/>
                          </a:solidFill>
                          <a:effectLst/>
                          <a:latin typeface="Times New Roman" pitchFamily="16" charset="0"/>
                          <a:ea typeface="Times New Roman" pitchFamily="16" charset="0"/>
                          <a:cs typeface="Times New Roman" pitchFamily="16" charset="0"/>
                        </a:rPr>
                        <a:t>Technology                                     </a:t>
                      </a:r>
                    </a:p>
                  </a:txBody>
                  <a:tcPr marL="68760" marR="68760" marT="54176" marB="0" horzOverflow="overflow">
                    <a:lnL w="1440" cap="flat" cmpd="sng" algn="ctr">
                      <a:solidFill>
                        <a:srgbClr val="000000"/>
                      </a:solidFill>
                      <a:prstDash val="solid"/>
                      <a:round/>
                      <a:headEnd type="none" w="med" len="med"/>
                      <a:tailEnd type="none" w="med" len="med"/>
                    </a:lnL>
                    <a:lnR w="1440" cap="flat" cmpd="sng" algn="ctr">
                      <a:solidFill>
                        <a:srgbClr val="000000"/>
                      </a:solidFill>
                      <a:prstDash val="solid"/>
                      <a:round/>
                      <a:headEnd type="none" w="med" len="med"/>
                      <a:tailEnd type="none" w="med" len="med"/>
                    </a:lnR>
                    <a:lnT w="1440" cap="flat" cmpd="sng" algn="ctr">
                      <a:solidFill>
                        <a:srgbClr val="000000"/>
                      </a:solidFill>
                      <a:prstDash val="solid"/>
                      <a:round/>
                      <a:headEnd type="none" w="med" len="med"/>
                      <a:tailEnd type="none" w="med" len="med"/>
                    </a:lnT>
                    <a:lnB w="144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itchFamily="16" charset="0"/>
                          <a:ea typeface="Droid Sans Fallback" pitchFamily="32" charset="0"/>
                          <a:cs typeface="Droid Sans Fallback" pitchFamily="32" charset="0"/>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Droid Sans Fallback" pitchFamily="32" charset="0"/>
                          <a:cs typeface="Droid Sans Fallback" pitchFamily="32" charset="0"/>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itchFamily="16" charset="0"/>
                          <a:ea typeface="Droid Sans Fallback" pitchFamily="32" charset="0"/>
                          <a:cs typeface="Droid Sans Fallback" pitchFamily="32" charset="0"/>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5pPr>
                      <a:lvl6pPr marL="25146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6pPr>
                      <a:lvl7pPr marL="29718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7pPr>
                      <a:lvl8pPr marL="34290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8pPr>
                      <a:lvl9pPr marL="38862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9pPr>
                    </a:lstStyle>
                    <a:p>
                      <a:pPr marL="0" marR="0" lvl="0" indent="0" algn="l" defTabSz="457200" rtl="0" eaLnBrk="1" fontAlgn="base" latinLnBrk="0" hangingPunct="1">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x-none" sz="1100" b="0" i="0" u="none" strike="noStrike" cap="none" normalizeH="0" baseline="0" smtClean="0">
                          <a:ln>
                            <a:noFill/>
                          </a:ln>
                          <a:solidFill>
                            <a:srgbClr val="000000"/>
                          </a:solidFill>
                          <a:effectLst/>
                          <a:latin typeface="Times New Roman" pitchFamily="16" charset="0"/>
                          <a:ea typeface="Times New Roman" pitchFamily="16" charset="0"/>
                          <a:cs typeface="Times New Roman" pitchFamily="16" charset="0"/>
                        </a:rPr>
                        <a:t>Shashlyk</a:t>
                      </a:r>
                    </a:p>
                  </a:txBody>
                  <a:tcPr marL="68760" marR="68760" marT="54176" marB="0" horzOverflow="overflow">
                    <a:lnL w="1440" cap="flat" cmpd="sng" algn="ctr">
                      <a:solidFill>
                        <a:srgbClr val="000000"/>
                      </a:solidFill>
                      <a:prstDash val="solid"/>
                      <a:round/>
                      <a:headEnd type="none" w="med" len="med"/>
                      <a:tailEnd type="none" w="med" len="med"/>
                    </a:lnL>
                    <a:lnR w="1440" cap="flat" cmpd="sng" algn="ctr">
                      <a:solidFill>
                        <a:srgbClr val="000000"/>
                      </a:solidFill>
                      <a:prstDash val="solid"/>
                      <a:round/>
                      <a:headEnd type="none" w="med" len="med"/>
                      <a:tailEnd type="none" w="med" len="med"/>
                    </a:lnR>
                    <a:lnT w="1440" cap="flat" cmpd="sng" algn="ctr">
                      <a:solidFill>
                        <a:srgbClr val="000000"/>
                      </a:solidFill>
                      <a:prstDash val="solid"/>
                      <a:round/>
                      <a:headEnd type="none" w="med" len="med"/>
                      <a:tailEnd type="none" w="med" len="med"/>
                    </a:lnT>
                    <a:lnB w="1440" cap="flat" cmpd="sng" algn="ctr">
                      <a:solidFill>
                        <a:srgbClr val="000000"/>
                      </a:solidFill>
                      <a:prstDash val="solid"/>
                      <a:round/>
                      <a:headEnd type="none" w="med" len="med"/>
                      <a:tailEnd type="none" w="med" len="med"/>
                    </a:lnB>
                    <a:lnTlToBr>
                      <a:noFill/>
                    </a:lnTlToBr>
                    <a:lnBlToTr>
                      <a:noFill/>
                    </a:lnBlToTr>
                    <a:noFill/>
                  </a:tcPr>
                </a:tc>
              </a:tr>
              <a:tr h="249756">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itchFamily="16" charset="0"/>
                          <a:ea typeface="Droid Sans Fallback" pitchFamily="32" charset="0"/>
                          <a:cs typeface="Droid Sans Fallback" pitchFamily="32" charset="0"/>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Droid Sans Fallback" pitchFamily="32" charset="0"/>
                          <a:cs typeface="Droid Sans Fallback" pitchFamily="32" charset="0"/>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itchFamily="16" charset="0"/>
                          <a:ea typeface="Droid Sans Fallback" pitchFamily="32" charset="0"/>
                          <a:cs typeface="Droid Sans Fallback" pitchFamily="32" charset="0"/>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5pPr>
                      <a:lvl6pPr marL="25146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6pPr>
                      <a:lvl7pPr marL="29718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7pPr>
                      <a:lvl8pPr marL="34290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8pPr>
                      <a:lvl9pPr marL="38862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9pPr>
                    </a:lstStyle>
                    <a:p>
                      <a:pPr marL="0" marR="0" lvl="0" indent="0" algn="l" defTabSz="457200" rtl="0" eaLnBrk="1" fontAlgn="base" latinLnBrk="0" hangingPunct="1">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x-none" sz="1100" b="0" i="0" u="none" strike="noStrike" cap="none" normalizeH="0" baseline="0" smtClean="0">
                          <a:ln>
                            <a:noFill/>
                          </a:ln>
                          <a:solidFill>
                            <a:srgbClr val="000000"/>
                          </a:solidFill>
                          <a:effectLst/>
                          <a:latin typeface="Times New Roman" pitchFamily="16" charset="0"/>
                          <a:ea typeface="Times New Roman" pitchFamily="16" charset="0"/>
                          <a:cs typeface="Times New Roman" pitchFamily="16" charset="0"/>
                        </a:rPr>
                        <a:t>Scintillator</a:t>
                      </a:r>
                    </a:p>
                  </a:txBody>
                  <a:tcPr marL="68760" marR="68760" marT="54176" marB="0" horzOverflow="overflow">
                    <a:lnL w="1440" cap="flat" cmpd="sng" algn="ctr">
                      <a:solidFill>
                        <a:srgbClr val="000000"/>
                      </a:solidFill>
                      <a:prstDash val="solid"/>
                      <a:round/>
                      <a:headEnd type="none" w="med" len="med"/>
                      <a:tailEnd type="none" w="med" len="med"/>
                    </a:lnL>
                    <a:lnR w="1440" cap="flat" cmpd="sng" algn="ctr">
                      <a:solidFill>
                        <a:srgbClr val="000000"/>
                      </a:solidFill>
                      <a:prstDash val="solid"/>
                      <a:round/>
                      <a:headEnd type="none" w="med" len="med"/>
                      <a:tailEnd type="none" w="med" len="med"/>
                    </a:lnR>
                    <a:lnT w="1440" cap="flat" cmpd="sng" algn="ctr">
                      <a:solidFill>
                        <a:srgbClr val="000000"/>
                      </a:solidFill>
                      <a:prstDash val="solid"/>
                      <a:round/>
                      <a:headEnd type="none" w="med" len="med"/>
                      <a:tailEnd type="none" w="med" len="med"/>
                    </a:lnT>
                    <a:lnB w="144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itchFamily="16" charset="0"/>
                          <a:ea typeface="Droid Sans Fallback" pitchFamily="32" charset="0"/>
                          <a:cs typeface="Droid Sans Fallback" pitchFamily="32" charset="0"/>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Droid Sans Fallback" pitchFamily="32" charset="0"/>
                          <a:cs typeface="Droid Sans Fallback" pitchFamily="32" charset="0"/>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itchFamily="16" charset="0"/>
                          <a:ea typeface="Droid Sans Fallback" pitchFamily="32" charset="0"/>
                          <a:cs typeface="Droid Sans Fallback" pitchFamily="32" charset="0"/>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5pPr>
                      <a:lvl6pPr marL="25146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6pPr>
                      <a:lvl7pPr marL="29718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7pPr>
                      <a:lvl8pPr marL="34290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8pPr>
                      <a:lvl9pPr marL="38862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9pPr>
                    </a:lstStyle>
                    <a:p>
                      <a:pPr marL="0" marR="0" lvl="0" indent="0" algn="l" defTabSz="457200" rtl="0" eaLnBrk="1" fontAlgn="base" latinLnBrk="0" hangingPunct="1">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x-none" sz="1100" b="0" i="0" u="none" strike="noStrike" cap="none" normalizeH="0" baseline="0" smtClean="0">
                          <a:ln>
                            <a:noFill/>
                          </a:ln>
                          <a:solidFill>
                            <a:srgbClr val="000000"/>
                          </a:solidFill>
                          <a:effectLst/>
                          <a:latin typeface="Times New Roman" pitchFamily="16" charset="0"/>
                          <a:ea typeface="Times New Roman" pitchFamily="16" charset="0"/>
                          <a:cs typeface="Times New Roman" pitchFamily="16" charset="0"/>
                        </a:rPr>
                        <a:t>Polystyrene Kharkov</a:t>
                      </a:r>
                    </a:p>
                  </a:txBody>
                  <a:tcPr marL="68760" marR="68760" marT="54176" marB="0" horzOverflow="overflow">
                    <a:lnL w="1440" cap="flat" cmpd="sng" algn="ctr">
                      <a:solidFill>
                        <a:srgbClr val="000000"/>
                      </a:solidFill>
                      <a:prstDash val="solid"/>
                      <a:round/>
                      <a:headEnd type="none" w="med" len="med"/>
                      <a:tailEnd type="none" w="med" len="med"/>
                    </a:lnL>
                    <a:lnR w="1440" cap="flat" cmpd="sng" algn="ctr">
                      <a:solidFill>
                        <a:srgbClr val="000000"/>
                      </a:solidFill>
                      <a:prstDash val="solid"/>
                      <a:round/>
                      <a:headEnd type="none" w="med" len="med"/>
                      <a:tailEnd type="none" w="med" len="med"/>
                    </a:lnR>
                    <a:lnT w="1440" cap="flat" cmpd="sng" algn="ctr">
                      <a:solidFill>
                        <a:srgbClr val="000000"/>
                      </a:solidFill>
                      <a:prstDash val="solid"/>
                      <a:round/>
                      <a:headEnd type="none" w="med" len="med"/>
                      <a:tailEnd type="none" w="med" len="med"/>
                    </a:lnT>
                    <a:lnB w="1440" cap="flat" cmpd="sng" algn="ctr">
                      <a:solidFill>
                        <a:srgbClr val="000000"/>
                      </a:solidFill>
                      <a:prstDash val="solid"/>
                      <a:round/>
                      <a:headEnd type="none" w="med" len="med"/>
                      <a:tailEnd type="none" w="med" len="med"/>
                    </a:lnB>
                    <a:lnTlToBr>
                      <a:noFill/>
                    </a:lnTlToBr>
                    <a:lnBlToTr>
                      <a:noFill/>
                    </a:lnBlToTr>
                    <a:noFill/>
                  </a:tcPr>
                </a:tc>
              </a:tr>
              <a:tr h="187687">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itchFamily="16" charset="0"/>
                          <a:ea typeface="Droid Sans Fallback" pitchFamily="32" charset="0"/>
                          <a:cs typeface="Droid Sans Fallback" pitchFamily="32" charset="0"/>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Droid Sans Fallback" pitchFamily="32" charset="0"/>
                          <a:cs typeface="Droid Sans Fallback" pitchFamily="32" charset="0"/>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itchFamily="16" charset="0"/>
                          <a:ea typeface="Droid Sans Fallback" pitchFamily="32" charset="0"/>
                          <a:cs typeface="Droid Sans Fallback" pitchFamily="32" charset="0"/>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5pPr>
                      <a:lvl6pPr marL="25146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6pPr>
                      <a:lvl7pPr marL="29718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7pPr>
                      <a:lvl8pPr marL="34290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8pPr>
                      <a:lvl9pPr marL="38862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9pPr>
                    </a:lstStyle>
                    <a:p>
                      <a:pPr marL="0" marR="0" lvl="0" indent="0" algn="l" defTabSz="457200" rtl="0" eaLnBrk="1" fontAlgn="base" latinLnBrk="0" hangingPunct="1">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x-none" sz="1100" b="0" i="0" u="none" strike="noStrike" cap="none" normalizeH="0" baseline="0" smtClean="0">
                          <a:ln>
                            <a:noFill/>
                          </a:ln>
                          <a:solidFill>
                            <a:srgbClr val="000000"/>
                          </a:solidFill>
                          <a:effectLst/>
                          <a:latin typeface="Times New Roman" pitchFamily="16" charset="0"/>
                          <a:ea typeface="Times New Roman" pitchFamily="16" charset="0"/>
                          <a:cs typeface="Times New Roman" pitchFamily="16" charset="0"/>
                        </a:rPr>
                        <a:t>Absorber   </a:t>
                      </a:r>
                    </a:p>
                  </a:txBody>
                  <a:tcPr marL="68760" marR="68760" marT="54176" marB="0" horzOverflow="overflow">
                    <a:lnL w="1440" cap="flat" cmpd="sng" algn="ctr">
                      <a:solidFill>
                        <a:srgbClr val="000000"/>
                      </a:solidFill>
                      <a:prstDash val="solid"/>
                      <a:round/>
                      <a:headEnd type="none" w="med" len="med"/>
                      <a:tailEnd type="none" w="med" len="med"/>
                    </a:lnL>
                    <a:lnR w="1440" cap="flat" cmpd="sng" algn="ctr">
                      <a:solidFill>
                        <a:srgbClr val="000000"/>
                      </a:solidFill>
                      <a:prstDash val="solid"/>
                      <a:round/>
                      <a:headEnd type="none" w="med" len="med"/>
                      <a:tailEnd type="none" w="med" len="med"/>
                    </a:lnR>
                    <a:lnT w="1440" cap="flat" cmpd="sng" algn="ctr">
                      <a:solidFill>
                        <a:srgbClr val="000000"/>
                      </a:solidFill>
                      <a:prstDash val="solid"/>
                      <a:round/>
                      <a:headEnd type="none" w="med" len="med"/>
                      <a:tailEnd type="none" w="med" len="med"/>
                    </a:lnT>
                    <a:lnB w="144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itchFamily="16" charset="0"/>
                          <a:ea typeface="Droid Sans Fallback" pitchFamily="32" charset="0"/>
                          <a:cs typeface="Droid Sans Fallback" pitchFamily="32" charset="0"/>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Droid Sans Fallback" pitchFamily="32" charset="0"/>
                          <a:cs typeface="Droid Sans Fallback" pitchFamily="32" charset="0"/>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itchFamily="16" charset="0"/>
                          <a:ea typeface="Droid Sans Fallback" pitchFamily="32" charset="0"/>
                          <a:cs typeface="Droid Sans Fallback" pitchFamily="32" charset="0"/>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5pPr>
                      <a:lvl6pPr marL="25146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6pPr>
                      <a:lvl7pPr marL="29718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7pPr>
                      <a:lvl8pPr marL="34290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8pPr>
                      <a:lvl9pPr marL="38862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9pPr>
                    </a:lstStyle>
                    <a:p>
                      <a:pPr marL="0" marR="0" lvl="0" indent="0" algn="l" defTabSz="457200" rtl="0" eaLnBrk="1" fontAlgn="base" latinLnBrk="0" hangingPunct="1">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x-none" sz="1100" b="0" i="0" u="none" strike="noStrike" cap="none" normalizeH="0" baseline="0" smtClean="0">
                          <a:ln>
                            <a:noFill/>
                          </a:ln>
                          <a:solidFill>
                            <a:srgbClr val="000000"/>
                          </a:solidFill>
                          <a:effectLst/>
                          <a:latin typeface="Times New Roman" pitchFamily="16" charset="0"/>
                          <a:ea typeface="Times New Roman" pitchFamily="16" charset="0"/>
                          <a:cs typeface="Times New Roman" pitchFamily="16" charset="0"/>
                        </a:rPr>
                        <a:t>Lead</a:t>
                      </a:r>
                    </a:p>
                  </a:txBody>
                  <a:tcPr marL="68760" marR="68760" marT="54176" marB="0" horzOverflow="overflow">
                    <a:lnL w="1440" cap="flat" cmpd="sng" algn="ctr">
                      <a:solidFill>
                        <a:srgbClr val="000000"/>
                      </a:solidFill>
                      <a:prstDash val="solid"/>
                      <a:round/>
                      <a:headEnd type="none" w="med" len="med"/>
                      <a:tailEnd type="none" w="med" len="med"/>
                    </a:lnL>
                    <a:lnR w="1440" cap="flat" cmpd="sng" algn="ctr">
                      <a:solidFill>
                        <a:srgbClr val="000000"/>
                      </a:solidFill>
                      <a:prstDash val="solid"/>
                      <a:round/>
                      <a:headEnd type="none" w="med" len="med"/>
                      <a:tailEnd type="none" w="med" len="med"/>
                    </a:lnR>
                    <a:lnT w="1440" cap="flat" cmpd="sng" algn="ctr">
                      <a:solidFill>
                        <a:srgbClr val="000000"/>
                      </a:solidFill>
                      <a:prstDash val="solid"/>
                      <a:round/>
                      <a:headEnd type="none" w="med" len="med"/>
                      <a:tailEnd type="none" w="med" len="med"/>
                    </a:lnT>
                    <a:lnB w="1440" cap="flat" cmpd="sng" algn="ctr">
                      <a:solidFill>
                        <a:srgbClr val="000000"/>
                      </a:solidFill>
                      <a:prstDash val="solid"/>
                      <a:round/>
                      <a:headEnd type="none" w="med" len="med"/>
                      <a:tailEnd type="none" w="med" len="med"/>
                    </a:lnB>
                    <a:lnTlToBr>
                      <a:noFill/>
                    </a:lnTlToBr>
                    <a:lnBlToTr>
                      <a:noFill/>
                    </a:lnBlToTr>
                    <a:noFill/>
                  </a:tcPr>
                </a:tc>
              </a:tr>
              <a:tr h="186209">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itchFamily="16" charset="0"/>
                          <a:ea typeface="Droid Sans Fallback" pitchFamily="32" charset="0"/>
                          <a:cs typeface="Droid Sans Fallback" pitchFamily="32" charset="0"/>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Droid Sans Fallback" pitchFamily="32" charset="0"/>
                          <a:cs typeface="Droid Sans Fallback" pitchFamily="32" charset="0"/>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itchFamily="16" charset="0"/>
                          <a:ea typeface="Droid Sans Fallback" pitchFamily="32" charset="0"/>
                          <a:cs typeface="Droid Sans Fallback" pitchFamily="32" charset="0"/>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5pPr>
                      <a:lvl6pPr marL="25146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6pPr>
                      <a:lvl7pPr marL="29718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7pPr>
                      <a:lvl8pPr marL="34290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8pPr>
                      <a:lvl9pPr marL="38862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9pPr>
                    </a:lstStyle>
                    <a:p>
                      <a:pPr marL="0" marR="0" lvl="0" indent="0" algn="l" defTabSz="457200" rtl="0" eaLnBrk="1" fontAlgn="base" latinLnBrk="0" hangingPunct="1">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x-none" sz="1100" b="0" i="0" u="none" strike="noStrike" cap="none" normalizeH="0" baseline="0" smtClean="0">
                          <a:ln>
                            <a:noFill/>
                          </a:ln>
                          <a:solidFill>
                            <a:srgbClr val="000000"/>
                          </a:solidFill>
                          <a:effectLst/>
                          <a:latin typeface="Times New Roman" pitchFamily="16" charset="0"/>
                          <a:ea typeface="Times New Roman" pitchFamily="16" charset="0"/>
                          <a:cs typeface="Times New Roman" pitchFamily="16" charset="0"/>
                        </a:rPr>
                        <a:t>Number of layers</a:t>
                      </a:r>
                    </a:p>
                  </a:txBody>
                  <a:tcPr marL="68760" marR="68760" marT="54176" marB="0" horzOverflow="overflow">
                    <a:lnL w="1440" cap="flat" cmpd="sng" algn="ctr">
                      <a:solidFill>
                        <a:srgbClr val="000000"/>
                      </a:solidFill>
                      <a:prstDash val="solid"/>
                      <a:round/>
                      <a:headEnd type="none" w="med" len="med"/>
                      <a:tailEnd type="none" w="med" len="med"/>
                    </a:lnL>
                    <a:lnR w="1440" cap="flat" cmpd="sng" algn="ctr">
                      <a:solidFill>
                        <a:srgbClr val="000000"/>
                      </a:solidFill>
                      <a:prstDash val="solid"/>
                      <a:round/>
                      <a:headEnd type="none" w="med" len="med"/>
                      <a:tailEnd type="none" w="med" len="med"/>
                    </a:lnR>
                    <a:lnT w="1440" cap="flat" cmpd="sng" algn="ctr">
                      <a:solidFill>
                        <a:srgbClr val="000000"/>
                      </a:solidFill>
                      <a:prstDash val="solid"/>
                      <a:round/>
                      <a:headEnd type="none" w="med" len="med"/>
                      <a:tailEnd type="none" w="med" len="med"/>
                    </a:lnT>
                    <a:lnB w="144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itchFamily="16" charset="0"/>
                          <a:ea typeface="Droid Sans Fallback" pitchFamily="32" charset="0"/>
                          <a:cs typeface="Droid Sans Fallback" pitchFamily="32" charset="0"/>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Droid Sans Fallback" pitchFamily="32" charset="0"/>
                          <a:cs typeface="Droid Sans Fallback" pitchFamily="32" charset="0"/>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itchFamily="16" charset="0"/>
                          <a:ea typeface="Droid Sans Fallback" pitchFamily="32" charset="0"/>
                          <a:cs typeface="Droid Sans Fallback" pitchFamily="32" charset="0"/>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5pPr>
                      <a:lvl6pPr marL="25146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6pPr>
                      <a:lvl7pPr marL="29718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7pPr>
                      <a:lvl8pPr marL="34290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8pPr>
                      <a:lvl9pPr marL="38862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9pPr>
                    </a:lstStyle>
                    <a:p>
                      <a:pPr marL="0" marR="0" lvl="0" indent="0" algn="l" defTabSz="457200" rtl="0" eaLnBrk="1" fontAlgn="base" latinLnBrk="0" hangingPunct="1">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x-none" sz="1100" b="0" i="0" u="none" strike="noStrike" cap="none" normalizeH="0" baseline="0" smtClean="0">
                          <a:ln>
                            <a:noFill/>
                          </a:ln>
                          <a:solidFill>
                            <a:srgbClr val="000000"/>
                          </a:solidFill>
                          <a:effectLst/>
                          <a:latin typeface="Times New Roman" pitchFamily="16" charset="0"/>
                          <a:ea typeface="Times New Roman" pitchFamily="16" charset="0"/>
                          <a:cs typeface="Times New Roman" pitchFamily="16" charset="0"/>
                        </a:rPr>
                        <a:t>   109</a:t>
                      </a:r>
                    </a:p>
                  </a:txBody>
                  <a:tcPr marL="68760" marR="68760" marT="54176" marB="0" horzOverflow="overflow">
                    <a:lnL w="1440" cap="flat" cmpd="sng" algn="ctr">
                      <a:solidFill>
                        <a:srgbClr val="000000"/>
                      </a:solidFill>
                      <a:prstDash val="solid"/>
                      <a:round/>
                      <a:headEnd type="none" w="med" len="med"/>
                      <a:tailEnd type="none" w="med" len="med"/>
                    </a:lnL>
                    <a:lnR w="1440" cap="flat" cmpd="sng" algn="ctr">
                      <a:solidFill>
                        <a:srgbClr val="000000"/>
                      </a:solidFill>
                      <a:prstDash val="solid"/>
                      <a:round/>
                      <a:headEnd type="none" w="med" len="med"/>
                      <a:tailEnd type="none" w="med" len="med"/>
                    </a:lnR>
                    <a:lnT w="1440" cap="flat" cmpd="sng" algn="ctr">
                      <a:solidFill>
                        <a:srgbClr val="000000"/>
                      </a:solidFill>
                      <a:prstDash val="solid"/>
                      <a:round/>
                      <a:headEnd type="none" w="med" len="med"/>
                      <a:tailEnd type="none" w="med" len="med"/>
                    </a:lnT>
                    <a:lnB w="1440" cap="flat" cmpd="sng" algn="ctr">
                      <a:solidFill>
                        <a:srgbClr val="000000"/>
                      </a:solidFill>
                      <a:prstDash val="solid"/>
                      <a:round/>
                      <a:headEnd type="none" w="med" len="med"/>
                      <a:tailEnd type="none" w="med" len="med"/>
                    </a:lnB>
                    <a:lnTlToBr>
                      <a:noFill/>
                    </a:lnTlToBr>
                    <a:lnBlToTr>
                      <a:noFill/>
                    </a:lnBlToTr>
                    <a:noFill/>
                  </a:tcPr>
                </a:tc>
              </a:tr>
              <a:tr h="303285">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itchFamily="16" charset="0"/>
                          <a:ea typeface="Droid Sans Fallback" pitchFamily="32" charset="0"/>
                          <a:cs typeface="Droid Sans Fallback" pitchFamily="32" charset="0"/>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Droid Sans Fallback" pitchFamily="32" charset="0"/>
                          <a:cs typeface="Droid Sans Fallback" pitchFamily="32" charset="0"/>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itchFamily="16" charset="0"/>
                          <a:ea typeface="Droid Sans Fallback" pitchFamily="32" charset="0"/>
                          <a:cs typeface="Droid Sans Fallback" pitchFamily="32" charset="0"/>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5pPr>
                      <a:lvl6pPr marL="25146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6pPr>
                      <a:lvl7pPr marL="29718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7pPr>
                      <a:lvl8pPr marL="34290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8pPr>
                      <a:lvl9pPr marL="38862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9pPr>
                    </a:lstStyle>
                    <a:p>
                      <a:pPr marL="0" marR="0" lvl="0" indent="0" algn="l" defTabSz="457200" rtl="0" eaLnBrk="1" fontAlgn="base" latinLnBrk="0" hangingPunct="1">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x-none" sz="1100" b="0" i="0" u="none" strike="noStrike" cap="none" normalizeH="0" baseline="0" smtClean="0">
                          <a:ln>
                            <a:noFill/>
                          </a:ln>
                          <a:solidFill>
                            <a:srgbClr val="000000"/>
                          </a:solidFill>
                          <a:effectLst/>
                          <a:latin typeface="Times New Roman" pitchFamily="16" charset="0"/>
                          <a:ea typeface="Times New Roman" pitchFamily="16" charset="0"/>
                          <a:cs typeface="Times New Roman" pitchFamily="16" charset="0"/>
                        </a:rPr>
                        <a:t>Sc / Pb plates thickness, mm</a:t>
                      </a:r>
                    </a:p>
                  </a:txBody>
                  <a:tcPr marL="68760" marR="68760" marT="54176" marB="0" horzOverflow="overflow">
                    <a:lnL w="1440" cap="flat" cmpd="sng" algn="ctr">
                      <a:solidFill>
                        <a:srgbClr val="000000"/>
                      </a:solidFill>
                      <a:prstDash val="solid"/>
                      <a:round/>
                      <a:headEnd type="none" w="med" len="med"/>
                      <a:tailEnd type="none" w="med" len="med"/>
                    </a:lnL>
                    <a:lnR w="1440" cap="flat" cmpd="sng" algn="ctr">
                      <a:solidFill>
                        <a:srgbClr val="000000"/>
                      </a:solidFill>
                      <a:prstDash val="solid"/>
                      <a:round/>
                      <a:headEnd type="none" w="med" len="med"/>
                      <a:tailEnd type="none" w="med" len="med"/>
                    </a:lnR>
                    <a:lnT w="1440" cap="flat" cmpd="sng" algn="ctr">
                      <a:solidFill>
                        <a:srgbClr val="000000"/>
                      </a:solidFill>
                      <a:prstDash val="solid"/>
                      <a:round/>
                      <a:headEnd type="none" w="med" len="med"/>
                      <a:tailEnd type="none" w="med" len="med"/>
                    </a:lnT>
                    <a:lnB w="144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itchFamily="16" charset="0"/>
                          <a:ea typeface="Droid Sans Fallback" pitchFamily="32" charset="0"/>
                          <a:cs typeface="Droid Sans Fallback" pitchFamily="32" charset="0"/>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Droid Sans Fallback" pitchFamily="32" charset="0"/>
                          <a:cs typeface="Droid Sans Fallback" pitchFamily="32" charset="0"/>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itchFamily="16" charset="0"/>
                          <a:ea typeface="Droid Sans Fallback" pitchFamily="32" charset="0"/>
                          <a:cs typeface="Droid Sans Fallback" pitchFamily="32" charset="0"/>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5pPr>
                      <a:lvl6pPr marL="25146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6pPr>
                      <a:lvl7pPr marL="29718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7pPr>
                      <a:lvl8pPr marL="34290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8pPr>
                      <a:lvl9pPr marL="38862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9pPr>
                    </a:lstStyle>
                    <a:p>
                      <a:pPr marL="0" marR="0" lvl="0" indent="0" algn="l" defTabSz="457200" rtl="0" eaLnBrk="1" fontAlgn="base" latinLnBrk="0" hangingPunct="1">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x-none" sz="1100" b="0" i="0" u="none" strike="noStrike" cap="none" normalizeH="0" baseline="0" smtClean="0">
                          <a:ln>
                            <a:noFill/>
                          </a:ln>
                          <a:solidFill>
                            <a:srgbClr val="000000"/>
                          </a:solidFill>
                          <a:effectLst/>
                          <a:latin typeface="Times New Roman" pitchFamily="16" charset="0"/>
                          <a:ea typeface="Times New Roman" pitchFamily="16" charset="0"/>
                          <a:cs typeface="Times New Roman" pitchFamily="16" charset="0"/>
                        </a:rPr>
                        <a:t>1.5/0.8</a:t>
                      </a:r>
                    </a:p>
                  </a:txBody>
                  <a:tcPr marL="68760" marR="68760" marT="54176" marB="0" horzOverflow="overflow">
                    <a:lnL w="1440" cap="flat" cmpd="sng" algn="ctr">
                      <a:solidFill>
                        <a:srgbClr val="000000"/>
                      </a:solidFill>
                      <a:prstDash val="solid"/>
                      <a:round/>
                      <a:headEnd type="none" w="med" len="med"/>
                      <a:tailEnd type="none" w="med" len="med"/>
                    </a:lnL>
                    <a:lnR w="1440" cap="flat" cmpd="sng" algn="ctr">
                      <a:solidFill>
                        <a:srgbClr val="000000"/>
                      </a:solidFill>
                      <a:prstDash val="solid"/>
                      <a:round/>
                      <a:headEnd type="none" w="med" len="med"/>
                      <a:tailEnd type="none" w="med" len="med"/>
                    </a:lnR>
                    <a:lnT w="1440" cap="flat" cmpd="sng" algn="ctr">
                      <a:solidFill>
                        <a:srgbClr val="000000"/>
                      </a:solidFill>
                      <a:prstDash val="solid"/>
                      <a:round/>
                      <a:headEnd type="none" w="med" len="med"/>
                      <a:tailEnd type="none" w="med" len="med"/>
                    </a:lnT>
                    <a:lnB w="1440" cap="flat" cmpd="sng" algn="ctr">
                      <a:solidFill>
                        <a:srgbClr val="000000"/>
                      </a:solidFill>
                      <a:prstDash val="solid"/>
                      <a:round/>
                      <a:headEnd type="none" w="med" len="med"/>
                      <a:tailEnd type="none" w="med" len="med"/>
                    </a:lnB>
                    <a:lnTlToBr>
                      <a:noFill/>
                    </a:lnTlToBr>
                    <a:lnBlToTr>
                      <a:noFill/>
                    </a:lnBlToTr>
                    <a:noFill/>
                  </a:tcPr>
                </a:tc>
              </a:tr>
              <a:tr h="298524">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itchFamily="16" charset="0"/>
                          <a:ea typeface="Droid Sans Fallback" pitchFamily="32" charset="0"/>
                          <a:cs typeface="Droid Sans Fallback" pitchFamily="32" charset="0"/>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Droid Sans Fallback" pitchFamily="32" charset="0"/>
                          <a:cs typeface="Droid Sans Fallback" pitchFamily="32" charset="0"/>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itchFamily="16" charset="0"/>
                          <a:ea typeface="Droid Sans Fallback" pitchFamily="32" charset="0"/>
                          <a:cs typeface="Droid Sans Fallback" pitchFamily="32" charset="0"/>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5pPr>
                      <a:lvl6pPr marL="25146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6pPr>
                      <a:lvl7pPr marL="29718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7pPr>
                      <a:lvl8pPr marL="34290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8pPr>
                      <a:lvl9pPr marL="38862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9pPr>
                    </a:lstStyle>
                    <a:p>
                      <a:pPr marL="0" marR="0" lvl="0" indent="0" algn="l" defTabSz="457200" rtl="0" eaLnBrk="1" fontAlgn="base" latinLnBrk="0" hangingPunct="1">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x-none" sz="1100" b="0" i="0" u="none" strike="noStrike" cap="none" normalizeH="0" baseline="0" smtClean="0">
                          <a:ln>
                            <a:noFill/>
                          </a:ln>
                          <a:solidFill>
                            <a:srgbClr val="000000"/>
                          </a:solidFill>
                          <a:effectLst/>
                          <a:latin typeface="Times New Roman" pitchFamily="16" charset="0"/>
                          <a:ea typeface="Times New Roman" pitchFamily="16" charset="0"/>
                          <a:cs typeface="Times New Roman" pitchFamily="16" charset="0"/>
                        </a:rPr>
                        <a:t>Pb/Sc plates dimension, cm</a:t>
                      </a:r>
                    </a:p>
                  </a:txBody>
                  <a:tcPr marL="68760" marR="68760" marT="54176" marB="0" horzOverflow="overflow">
                    <a:lnL w="1440" cap="flat" cmpd="sng" algn="ctr">
                      <a:solidFill>
                        <a:srgbClr val="000000"/>
                      </a:solidFill>
                      <a:prstDash val="solid"/>
                      <a:round/>
                      <a:headEnd type="none" w="med" len="med"/>
                      <a:tailEnd type="none" w="med" len="med"/>
                    </a:lnL>
                    <a:lnR w="1440" cap="flat" cmpd="sng" algn="ctr">
                      <a:solidFill>
                        <a:srgbClr val="000000"/>
                      </a:solidFill>
                      <a:prstDash val="solid"/>
                      <a:round/>
                      <a:headEnd type="none" w="med" len="med"/>
                      <a:tailEnd type="none" w="med" len="med"/>
                    </a:lnR>
                    <a:lnT w="1440" cap="flat" cmpd="sng" algn="ctr">
                      <a:solidFill>
                        <a:srgbClr val="000000"/>
                      </a:solidFill>
                      <a:prstDash val="solid"/>
                      <a:round/>
                      <a:headEnd type="none" w="med" len="med"/>
                      <a:tailEnd type="none" w="med" len="med"/>
                    </a:lnT>
                    <a:lnB w="144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itchFamily="16" charset="0"/>
                          <a:ea typeface="Droid Sans Fallback" pitchFamily="32" charset="0"/>
                          <a:cs typeface="Droid Sans Fallback" pitchFamily="32" charset="0"/>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Droid Sans Fallback" pitchFamily="32" charset="0"/>
                          <a:cs typeface="Droid Sans Fallback" pitchFamily="32" charset="0"/>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itchFamily="16" charset="0"/>
                          <a:ea typeface="Droid Sans Fallback" pitchFamily="32" charset="0"/>
                          <a:cs typeface="Droid Sans Fallback" pitchFamily="32" charset="0"/>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5pPr>
                      <a:lvl6pPr marL="25146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6pPr>
                      <a:lvl7pPr marL="29718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7pPr>
                      <a:lvl8pPr marL="34290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8pPr>
                      <a:lvl9pPr marL="38862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9pPr>
                    </a:lstStyle>
                    <a:p>
                      <a:pPr marL="0" marR="0" lvl="0" indent="0" algn="l" defTabSz="457200" rtl="0" eaLnBrk="1" fontAlgn="base" latinLnBrk="0" hangingPunct="1">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x-none" sz="1100" b="0" i="0" u="none" strike="noStrike" cap="none" normalizeH="0" baseline="0" dirty="0" smtClean="0">
                          <a:ln>
                            <a:noFill/>
                          </a:ln>
                          <a:solidFill>
                            <a:srgbClr val="000000"/>
                          </a:solidFill>
                          <a:effectLst/>
                          <a:latin typeface="Times New Roman" pitchFamily="16" charset="0"/>
                          <a:ea typeface="Times New Roman" pitchFamily="16" charset="0"/>
                          <a:cs typeface="Times New Roman" pitchFamily="16" charset="0"/>
                        </a:rPr>
                        <a:t>12.0x12.0</a:t>
                      </a:r>
                    </a:p>
                  </a:txBody>
                  <a:tcPr marL="68760" marR="68760" marT="54176" marB="0" horzOverflow="overflow">
                    <a:lnL w="1440" cap="flat" cmpd="sng" algn="ctr">
                      <a:solidFill>
                        <a:srgbClr val="000000"/>
                      </a:solidFill>
                      <a:prstDash val="solid"/>
                      <a:round/>
                      <a:headEnd type="none" w="med" len="med"/>
                      <a:tailEnd type="none" w="med" len="med"/>
                    </a:lnL>
                    <a:lnR w="1440" cap="flat" cmpd="sng" algn="ctr">
                      <a:solidFill>
                        <a:srgbClr val="000000"/>
                      </a:solidFill>
                      <a:prstDash val="solid"/>
                      <a:round/>
                      <a:headEnd type="none" w="med" len="med"/>
                      <a:tailEnd type="none" w="med" len="med"/>
                    </a:lnR>
                    <a:lnT w="1440" cap="flat" cmpd="sng" algn="ctr">
                      <a:solidFill>
                        <a:srgbClr val="000000"/>
                      </a:solidFill>
                      <a:prstDash val="solid"/>
                      <a:round/>
                      <a:headEnd type="none" w="med" len="med"/>
                      <a:tailEnd type="none" w="med" len="med"/>
                    </a:lnT>
                    <a:lnB w="1440" cap="flat" cmpd="sng" algn="ctr">
                      <a:solidFill>
                        <a:srgbClr val="000000"/>
                      </a:solidFill>
                      <a:prstDash val="solid"/>
                      <a:round/>
                      <a:headEnd type="none" w="med" len="med"/>
                      <a:tailEnd type="none" w="med" len="med"/>
                    </a:lnB>
                    <a:lnTlToBr>
                      <a:noFill/>
                    </a:lnTlToBr>
                    <a:lnBlToTr>
                      <a:noFill/>
                    </a:lnBlToTr>
                    <a:noFill/>
                  </a:tcPr>
                </a:tc>
              </a:tr>
              <a:tr h="184731">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itchFamily="16" charset="0"/>
                          <a:ea typeface="Droid Sans Fallback" pitchFamily="32" charset="0"/>
                          <a:cs typeface="Droid Sans Fallback" pitchFamily="32" charset="0"/>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Droid Sans Fallback" pitchFamily="32" charset="0"/>
                          <a:cs typeface="Droid Sans Fallback" pitchFamily="32" charset="0"/>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itchFamily="16" charset="0"/>
                          <a:ea typeface="Droid Sans Fallback" pitchFamily="32" charset="0"/>
                          <a:cs typeface="Droid Sans Fallback" pitchFamily="32" charset="0"/>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5pPr>
                      <a:lvl6pPr marL="25146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6pPr>
                      <a:lvl7pPr marL="29718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7pPr>
                      <a:lvl8pPr marL="34290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8pPr>
                      <a:lvl9pPr marL="38862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9pPr>
                    </a:lstStyle>
                    <a:p>
                      <a:pPr marL="0" marR="0" lvl="0" indent="0" algn="l" defTabSz="457200" rtl="0" eaLnBrk="1" fontAlgn="base" latinLnBrk="0" hangingPunct="1">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x-none" sz="1100" b="0" i="0" u="none" strike="noStrike" cap="none" normalizeH="0" baseline="0" smtClean="0">
                          <a:ln>
                            <a:noFill/>
                          </a:ln>
                          <a:solidFill>
                            <a:srgbClr val="000000"/>
                          </a:solidFill>
                          <a:effectLst/>
                          <a:latin typeface="Times New Roman" pitchFamily="16" charset="0"/>
                          <a:ea typeface="Times New Roman" pitchFamily="16" charset="0"/>
                          <a:cs typeface="Times New Roman" pitchFamily="16" charset="0"/>
                        </a:rPr>
                        <a:t>Moliere radius, cm</a:t>
                      </a:r>
                    </a:p>
                  </a:txBody>
                  <a:tcPr marL="68760" marR="68760" marT="54176" marB="0" horzOverflow="overflow">
                    <a:lnL w="1440" cap="flat" cmpd="sng" algn="ctr">
                      <a:solidFill>
                        <a:srgbClr val="000000"/>
                      </a:solidFill>
                      <a:prstDash val="solid"/>
                      <a:round/>
                      <a:headEnd type="none" w="med" len="med"/>
                      <a:tailEnd type="none" w="med" len="med"/>
                    </a:lnL>
                    <a:lnR w="1440" cap="flat" cmpd="sng" algn="ctr">
                      <a:solidFill>
                        <a:srgbClr val="000000"/>
                      </a:solidFill>
                      <a:prstDash val="solid"/>
                      <a:round/>
                      <a:headEnd type="none" w="med" len="med"/>
                      <a:tailEnd type="none" w="med" len="med"/>
                    </a:lnR>
                    <a:lnT w="1440" cap="flat" cmpd="sng" algn="ctr">
                      <a:solidFill>
                        <a:srgbClr val="000000"/>
                      </a:solidFill>
                      <a:prstDash val="solid"/>
                      <a:round/>
                      <a:headEnd type="none" w="med" len="med"/>
                      <a:tailEnd type="none" w="med" len="med"/>
                    </a:lnT>
                    <a:lnB w="144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itchFamily="16" charset="0"/>
                          <a:ea typeface="Droid Sans Fallback" pitchFamily="32" charset="0"/>
                          <a:cs typeface="Droid Sans Fallback" pitchFamily="32" charset="0"/>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Droid Sans Fallback" pitchFamily="32" charset="0"/>
                          <a:cs typeface="Droid Sans Fallback" pitchFamily="32" charset="0"/>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itchFamily="16" charset="0"/>
                          <a:ea typeface="Droid Sans Fallback" pitchFamily="32" charset="0"/>
                          <a:cs typeface="Droid Sans Fallback" pitchFamily="32" charset="0"/>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5pPr>
                      <a:lvl6pPr marL="25146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6pPr>
                      <a:lvl7pPr marL="29718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7pPr>
                      <a:lvl8pPr marL="34290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8pPr>
                      <a:lvl9pPr marL="38862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9pPr>
                    </a:lstStyle>
                    <a:p>
                      <a:pPr marL="0" marR="0" lvl="0" indent="0" algn="l" defTabSz="457200" rtl="0" eaLnBrk="1" fontAlgn="base" latinLnBrk="0" hangingPunct="1">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x-none" sz="1100" b="0" i="0" u="none" strike="noStrike" cap="none" normalizeH="0" baseline="0" smtClean="0">
                          <a:ln>
                            <a:noFill/>
                          </a:ln>
                          <a:solidFill>
                            <a:srgbClr val="000000"/>
                          </a:solidFill>
                          <a:effectLst/>
                          <a:latin typeface="Times New Roman" pitchFamily="16" charset="0"/>
                          <a:ea typeface="Times New Roman" pitchFamily="16" charset="0"/>
                          <a:cs typeface="Times New Roman" pitchFamily="16" charset="0"/>
                        </a:rPr>
                        <a:t>3.5</a:t>
                      </a:r>
                    </a:p>
                  </a:txBody>
                  <a:tcPr marL="68760" marR="68760" marT="54176" marB="0" horzOverflow="overflow">
                    <a:lnL w="1440" cap="flat" cmpd="sng" algn="ctr">
                      <a:solidFill>
                        <a:srgbClr val="000000"/>
                      </a:solidFill>
                      <a:prstDash val="solid"/>
                      <a:round/>
                      <a:headEnd type="none" w="med" len="med"/>
                      <a:tailEnd type="none" w="med" len="med"/>
                    </a:lnL>
                    <a:lnR w="1440" cap="flat" cmpd="sng" algn="ctr">
                      <a:solidFill>
                        <a:srgbClr val="000000"/>
                      </a:solidFill>
                      <a:prstDash val="solid"/>
                      <a:round/>
                      <a:headEnd type="none" w="med" len="med"/>
                      <a:tailEnd type="none" w="med" len="med"/>
                    </a:lnR>
                    <a:lnT w="1440" cap="flat" cmpd="sng" algn="ctr">
                      <a:solidFill>
                        <a:srgbClr val="000000"/>
                      </a:solidFill>
                      <a:prstDash val="solid"/>
                      <a:round/>
                      <a:headEnd type="none" w="med" len="med"/>
                      <a:tailEnd type="none" w="med" len="med"/>
                    </a:lnT>
                    <a:lnB w="1440" cap="flat" cmpd="sng" algn="ctr">
                      <a:solidFill>
                        <a:srgbClr val="000000"/>
                      </a:solidFill>
                      <a:prstDash val="solid"/>
                      <a:round/>
                      <a:headEnd type="none" w="med" len="med"/>
                      <a:tailEnd type="none" w="med" len="med"/>
                    </a:lnB>
                    <a:lnTlToBr>
                      <a:noFill/>
                    </a:lnTlToBr>
                    <a:lnBlToTr>
                      <a:noFill/>
                    </a:lnBlToTr>
                    <a:noFill/>
                  </a:tcPr>
                </a:tc>
              </a:tr>
              <a:tr h="187687">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itchFamily="16" charset="0"/>
                          <a:ea typeface="Droid Sans Fallback" pitchFamily="32" charset="0"/>
                          <a:cs typeface="Droid Sans Fallback" pitchFamily="32" charset="0"/>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Droid Sans Fallback" pitchFamily="32" charset="0"/>
                          <a:cs typeface="Droid Sans Fallback" pitchFamily="32" charset="0"/>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itchFamily="16" charset="0"/>
                          <a:ea typeface="Droid Sans Fallback" pitchFamily="32" charset="0"/>
                          <a:cs typeface="Droid Sans Fallback" pitchFamily="32" charset="0"/>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5pPr>
                      <a:lvl6pPr marL="25146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6pPr>
                      <a:lvl7pPr marL="29718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7pPr>
                      <a:lvl8pPr marL="34290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8pPr>
                      <a:lvl9pPr marL="38862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9pPr>
                    </a:lstStyle>
                    <a:p>
                      <a:pPr marL="0" marR="0" lvl="0" indent="0" algn="l" defTabSz="457200" rtl="0" eaLnBrk="1" fontAlgn="base" latinLnBrk="0" hangingPunct="1">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x-none" sz="1100" b="0" i="0" u="none" strike="noStrike" cap="none" normalizeH="0" baseline="0" smtClean="0">
                          <a:ln>
                            <a:noFill/>
                          </a:ln>
                          <a:solidFill>
                            <a:srgbClr val="000000"/>
                          </a:solidFill>
                          <a:effectLst/>
                          <a:latin typeface="Times New Roman" pitchFamily="16" charset="0"/>
                          <a:ea typeface="Times New Roman" pitchFamily="16" charset="0"/>
                          <a:cs typeface="Times New Roman" pitchFamily="16" charset="0"/>
                        </a:rPr>
                        <a:t>Radiation length, cm</a:t>
                      </a:r>
                    </a:p>
                  </a:txBody>
                  <a:tcPr marL="68760" marR="68760" marT="54176" marB="0" horzOverflow="overflow">
                    <a:lnL w="1440" cap="flat" cmpd="sng" algn="ctr">
                      <a:solidFill>
                        <a:srgbClr val="000000"/>
                      </a:solidFill>
                      <a:prstDash val="solid"/>
                      <a:round/>
                      <a:headEnd type="none" w="med" len="med"/>
                      <a:tailEnd type="none" w="med" len="med"/>
                    </a:lnL>
                    <a:lnR w="1440" cap="flat" cmpd="sng" algn="ctr">
                      <a:solidFill>
                        <a:srgbClr val="000000"/>
                      </a:solidFill>
                      <a:prstDash val="solid"/>
                      <a:round/>
                      <a:headEnd type="none" w="med" len="med"/>
                      <a:tailEnd type="none" w="med" len="med"/>
                    </a:lnR>
                    <a:lnT w="1440" cap="flat" cmpd="sng" algn="ctr">
                      <a:solidFill>
                        <a:srgbClr val="000000"/>
                      </a:solidFill>
                      <a:prstDash val="solid"/>
                      <a:round/>
                      <a:headEnd type="none" w="med" len="med"/>
                      <a:tailEnd type="none" w="med" len="med"/>
                    </a:lnT>
                    <a:lnB w="144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itchFamily="16" charset="0"/>
                          <a:ea typeface="Droid Sans Fallback" pitchFamily="32" charset="0"/>
                          <a:cs typeface="Droid Sans Fallback" pitchFamily="32" charset="0"/>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Droid Sans Fallback" pitchFamily="32" charset="0"/>
                          <a:cs typeface="Droid Sans Fallback" pitchFamily="32" charset="0"/>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itchFamily="16" charset="0"/>
                          <a:ea typeface="Droid Sans Fallback" pitchFamily="32" charset="0"/>
                          <a:cs typeface="Droid Sans Fallback" pitchFamily="32" charset="0"/>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5pPr>
                      <a:lvl6pPr marL="25146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6pPr>
                      <a:lvl7pPr marL="29718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7pPr>
                      <a:lvl8pPr marL="34290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8pPr>
                      <a:lvl9pPr marL="38862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9pPr>
                    </a:lstStyle>
                    <a:p>
                      <a:pPr marL="0" marR="0" lvl="0" indent="0" algn="l" defTabSz="457200" rtl="0" eaLnBrk="1" fontAlgn="base" latinLnBrk="0" hangingPunct="1">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x-none" sz="1100" b="0" i="0" u="none" strike="noStrike" cap="none" normalizeH="0" baseline="0" smtClean="0">
                          <a:ln>
                            <a:noFill/>
                          </a:ln>
                          <a:solidFill>
                            <a:srgbClr val="000000"/>
                          </a:solidFill>
                          <a:effectLst/>
                          <a:latin typeface="Times New Roman" pitchFamily="16" charset="0"/>
                          <a:ea typeface="Times New Roman" pitchFamily="16" charset="0"/>
                          <a:cs typeface="Times New Roman" pitchFamily="16" charset="0"/>
                        </a:rPr>
                        <a:t>1,64</a:t>
                      </a:r>
                    </a:p>
                  </a:txBody>
                  <a:tcPr marL="68760" marR="68760" marT="54176" marB="0" horzOverflow="overflow">
                    <a:lnL w="1440" cap="flat" cmpd="sng" algn="ctr">
                      <a:solidFill>
                        <a:srgbClr val="000000"/>
                      </a:solidFill>
                      <a:prstDash val="solid"/>
                      <a:round/>
                      <a:headEnd type="none" w="med" len="med"/>
                      <a:tailEnd type="none" w="med" len="med"/>
                    </a:lnL>
                    <a:lnR w="1440" cap="flat" cmpd="sng" algn="ctr">
                      <a:solidFill>
                        <a:srgbClr val="000000"/>
                      </a:solidFill>
                      <a:prstDash val="solid"/>
                      <a:round/>
                      <a:headEnd type="none" w="med" len="med"/>
                      <a:tailEnd type="none" w="med" len="med"/>
                    </a:lnR>
                    <a:lnT w="1440" cap="flat" cmpd="sng" algn="ctr">
                      <a:solidFill>
                        <a:srgbClr val="000000"/>
                      </a:solidFill>
                      <a:prstDash val="solid"/>
                      <a:round/>
                      <a:headEnd type="none" w="med" len="med"/>
                      <a:tailEnd type="none" w="med" len="med"/>
                    </a:lnT>
                    <a:lnB w="1440" cap="flat" cmpd="sng" algn="ctr">
                      <a:solidFill>
                        <a:srgbClr val="000000"/>
                      </a:solidFill>
                      <a:prstDash val="solid"/>
                      <a:round/>
                      <a:headEnd type="none" w="med" len="med"/>
                      <a:tailEnd type="none" w="med" len="med"/>
                    </a:lnB>
                    <a:lnTlToBr>
                      <a:noFill/>
                    </a:lnTlToBr>
                    <a:lnBlToTr>
                      <a:noFill/>
                    </a:lnBlToTr>
                    <a:noFill/>
                  </a:tcPr>
                </a:tc>
              </a:tr>
              <a:tr h="186209">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itchFamily="16" charset="0"/>
                          <a:ea typeface="Droid Sans Fallback" pitchFamily="32" charset="0"/>
                          <a:cs typeface="Droid Sans Fallback" pitchFamily="32" charset="0"/>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Droid Sans Fallback" pitchFamily="32" charset="0"/>
                          <a:cs typeface="Droid Sans Fallback" pitchFamily="32" charset="0"/>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itchFamily="16" charset="0"/>
                          <a:ea typeface="Droid Sans Fallback" pitchFamily="32" charset="0"/>
                          <a:cs typeface="Droid Sans Fallback" pitchFamily="32" charset="0"/>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5pPr>
                      <a:lvl6pPr marL="25146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6pPr>
                      <a:lvl7pPr marL="29718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7pPr>
                      <a:lvl8pPr marL="34290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8pPr>
                      <a:lvl9pPr marL="38862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9pPr>
                    </a:lstStyle>
                    <a:p>
                      <a:pPr marL="0" marR="0" lvl="0" indent="0" algn="l" defTabSz="457200" rtl="0" eaLnBrk="1" fontAlgn="base" latinLnBrk="0" hangingPunct="1">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x-none" sz="1100" b="0" i="0" u="none" strike="noStrike" cap="none" normalizeH="0" baseline="0" smtClean="0">
                          <a:ln>
                            <a:noFill/>
                          </a:ln>
                          <a:solidFill>
                            <a:srgbClr val="000000"/>
                          </a:solidFill>
                          <a:effectLst/>
                          <a:latin typeface="Times New Roman" pitchFamily="16" charset="0"/>
                          <a:ea typeface="Times New Roman" pitchFamily="16" charset="0"/>
                          <a:cs typeface="Times New Roman" pitchFamily="16" charset="0"/>
                        </a:rPr>
                        <a:t>Number of tower</a:t>
                      </a:r>
                    </a:p>
                  </a:txBody>
                  <a:tcPr marL="68760" marR="68760" marT="54176" marB="0" horzOverflow="overflow">
                    <a:lnL w="1440" cap="flat" cmpd="sng" algn="ctr">
                      <a:solidFill>
                        <a:srgbClr val="000000"/>
                      </a:solidFill>
                      <a:prstDash val="solid"/>
                      <a:round/>
                      <a:headEnd type="none" w="med" len="med"/>
                      <a:tailEnd type="none" w="med" len="med"/>
                    </a:lnL>
                    <a:lnR w="1440" cap="flat" cmpd="sng" algn="ctr">
                      <a:solidFill>
                        <a:srgbClr val="000000"/>
                      </a:solidFill>
                      <a:prstDash val="solid"/>
                      <a:round/>
                      <a:headEnd type="none" w="med" len="med"/>
                      <a:tailEnd type="none" w="med" len="med"/>
                    </a:lnR>
                    <a:lnT w="1440" cap="flat" cmpd="sng" algn="ctr">
                      <a:solidFill>
                        <a:srgbClr val="000000"/>
                      </a:solidFill>
                      <a:prstDash val="solid"/>
                      <a:round/>
                      <a:headEnd type="none" w="med" len="med"/>
                      <a:tailEnd type="none" w="med" len="med"/>
                    </a:lnT>
                    <a:lnB w="144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itchFamily="16" charset="0"/>
                          <a:ea typeface="Droid Sans Fallback" pitchFamily="32" charset="0"/>
                          <a:cs typeface="Droid Sans Fallback" pitchFamily="32" charset="0"/>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Droid Sans Fallback" pitchFamily="32" charset="0"/>
                          <a:cs typeface="Droid Sans Fallback" pitchFamily="32" charset="0"/>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itchFamily="16" charset="0"/>
                          <a:ea typeface="Droid Sans Fallback" pitchFamily="32" charset="0"/>
                          <a:cs typeface="Droid Sans Fallback" pitchFamily="32" charset="0"/>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5pPr>
                      <a:lvl6pPr marL="25146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6pPr>
                      <a:lvl7pPr marL="29718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7pPr>
                      <a:lvl8pPr marL="34290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8pPr>
                      <a:lvl9pPr marL="38862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9pPr>
                    </a:lstStyle>
                    <a:p>
                      <a:pPr marL="0" marR="0" lvl="0" indent="0" algn="l" defTabSz="457200" rtl="0" eaLnBrk="1" fontAlgn="base" latinLnBrk="0" hangingPunct="1">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x-none" sz="1100" b="0" i="0" u="none" strike="noStrike" cap="none" normalizeH="0" baseline="0" smtClean="0">
                          <a:ln>
                            <a:noFill/>
                          </a:ln>
                          <a:solidFill>
                            <a:srgbClr val="000000"/>
                          </a:solidFill>
                          <a:effectLst/>
                          <a:latin typeface="Times New Roman" pitchFamily="16" charset="0"/>
                          <a:ea typeface="Times New Roman" pitchFamily="16" charset="0"/>
                          <a:cs typeface="Times New Roman" pitchFamily="16" charset="0"/>
                        </a:rPr>
                        <a:t>9</a:t>
                      </a:r>
                    </a:p>
                  </a:txBody>
                  <a:tcPr marL="68760" marR="68760" marT="54176" marB="0" horzOverflow="overflow">
                    <a:lnL w="1440" cap="flat" cmpd="sng" algn="ctr">
                      <a:solidFill>
                        <a:srgbClr val="000000"/>
                      </a:solidFill>
                      <a:prstDash val="solid"/>
                      <a:round/>
                      <a:headEnd type="none" w="med" len="med"/>
                      <a:tailEnd type="none" w="med" len="med"/>
                    </a:lnL>
                    <a:lnR w="1440" cap="flat" cmpd="sng" algn="ctr">
                      <a:solidFill>
                        <a:srgbClr val="000000"/>
                      </a:solidFill>
                      <a:prstDash val="solid"/>
                      <a:round/>
                      <a:headEnd type="none" w="med" len="med"/>
                      <a:tailEnd type="none" w="med" len="med"/>
                    </a:lnR>
                    <a:lnT w="1440" cap="flat" cmpd="sng" algn="ctr">
                      <a:solidFill>
                        <a:srgbClr val="000000"/>
                      </a:solidFill>
                      <a:prstDash val="solid"/>
                      <a:round/>
                      <a:headEnd type="none" w="med" len="med"/>
                      <a:tailEnd type="none" w="med" len="med"/>
                    </a:lnT>
                    <a:lnB w="1440" cap="flat" cmpd="sng" algn="ctr">
                      <a:solidFill>
                        <a:srgbClr val="000000"/>
                      </a:solidFill>
                      <a:prstDash val="solid"/>
                      <a:round/>
                      <a:headEnd type="none" w="med" len="med"/>
                      <a:tailEnd type="none" w="med" len="med"/>
                    </a:lnB>
                    <a:lnTlToBr>
                      <a:noFill/>
                    </a:lnTlToBr>
                    <a:lnBlToTr>
                      <a:noFill/>
                    </a:lnBlToTr>
                    <a:noFill/>
                  </a:tcPr>
                </a:tc>
              </a:tr>
              <a:tr h="186209">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itchFamily="16" charset="0"/>
                          <a:ea typeface="Droid Sans Fallback" pitchFamily="32" charset="0"/>
                          <a:cs typeface="Droid Sans Fallback" pitchFamily="32" charset="0"/>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Droid Sans Fallback" pitchFamily="32" charset="0"/>
                          <a:cs typeface="Droid Sans Fallback" pitchFamily="32" charset="0"/>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itchFamily="16" charset="0"/>
                          <a:ea typeface="Droid Sans Fallback" pitchFamily="32" charset="0"/>
                          <a:cs typeface="Droid Sans Fallback" pitchFamily="32" charset="0"/>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5pPr>
                      <a:lvl6pPr marL="25146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6pPr>
                      <a:lvl7pPr marL="29718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7pPr>
                      <a:lvl8pPr marL="34290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8pPr>
                      <a:lvl9pPr marL="38862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9pPr>
                    </a:lstStyle>
                    <a:p>
                      <a:pPr marL="0" marR="0" lvl="0" indent="0" algn="l" defTabSz="457200" rtl="0" eaLnBrk="1" fontAlgn="base" latinLnBrk="0" hangingPunct="1">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x-none" sz="1100" b="0" i="0" u="none" strike="noStrike" cap="none" normalizeH="0" baseline="0" smtClean="0">
                          <a:ln>
                            <a:noFill/>
                          </a:ln>
                          <a:solidFill>
                            <a:srgbClr val="000000"/>
                          </a:solidFill>
                          <a:effectLst/>
                          <a:latin typeface="Times New Roman" pitchFamily="16" charset="0"/>
                          <a:ea typeface="Times New Roman" pitchFamily="16" charset="0"/>
                          <a:cs typeface="Times New Roman" pitchFamily="16" charset="0"/>
                        </a:rPr>
                        <a:t>Fiber</a:t>
                      </a:r>
                    </a:p>
                  </a:txBody>
                  <a:tcPr marL="68760" marR="68760" marT="54176" marB="0" horzOverflow="overflow">
                    <a:lnL w="1440" cap="flat" cmpd="sng" algn="ctr">
                      <a:solidFill>
                        <a:srgbClr val="000000"/>
                      </a:solidFill>
                      <a:prstDash val="solid"/>
                      <a:round/>
                      <a:headEnd type="none" w="med" len="med"/>
                      <a:tailEnd type="none" w="med" len="med"/>
                    </a:lnL>
                    <a:lnR w="1440" cap="flat" cmpd="sng" algn="ctr">
                      <a:solidFill>
                        <a:srgbClr val="000000"/>
                      </a:solidFill>
                      <a:prstDash val="solid"/>
                      <a:round/>
                      <a:headEnd type="none" w="med" len="med"/>
                      <a:tailEnd type="none" w="med" len="med"/>
                    </a:lnR>
                    <a:lnT w="1440" cap="flat" cmpd="sng" algn="ctr">
                      <a:solidFill>
                        <a:srgbClr val="000000"/>
                      </a:solidFill>
                      <a:prstDash val="solid"/>
                      <a:round/>
                      <a:headEnd type="none" w="med" len="med"/>
                      <a:tailEnd type="none" w="med" len="med"/>
                    </a:lnT>
                    <a:lnB w="144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itchFamily="16" charset="0"/>
                          <a:ea typeface="Droid Sans Fallback" pitchFamily="32" charset="0"/>
                          <a:cs typeface="Droid Sans Fallback" pitchFamily="32" charset="0"/>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Droid Sans Fallback" pitchFamily="32" charset="0"/>
                          <a:cs typeface="Droid Sans Fallback" pitchFamily="32" charset="0"/>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itchFamily="16" charset="0"/>
                          <a:ea typeface="Droid Sans Fallback" pitchFamily="32" charset="0"/>
                          <a:cs typeface="Droid Sans Fallback" pitchFamily="32" charset="0"/>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5pPr>
                      <a:lvl6pPr marL="25146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6pPr>
                      <a:lvl7pPr marL="29718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7pPr>
                      <a:lvl8pPr marL="34290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8pPr>
                      <a:lvl9pPr marL="38862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9pPr>
                    </a:lstStyle>
                    <a:p>
                      <a:pPr marL="0" marR="0" lvl="0" indent="0" algn="l" defTabSz="457200" rtl="0" eaLnBrk="1" fontAlgn="base" latinLnBrk="0" hangingPunct="1">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x-none" sz="1100" b="0" i="0" u="none" strike="noStrike" cap="none" normalizeH="0" baseline="0" smtClean="0">
                          <a:ln>
                            <a:noFill/>
                          </a:ln>
                          <a:solidFill>
                            <a:srgbClr val="000000"/>
                          </a:solidFill>
                          <a:effectLst/>
                          <a:latin typeface="Times New Roman" pitchFamily="16" charset="0"/>
                          <a:cs typeface="Calibri" pitchFamily="32" charset="0"/>
                        </a:rPr>
                        <a:t>BICRON BCF91AMC d=1.2 mm </a:t>
                      </a:r>
                    </a:p>
                  </a:txBody>
                  <a:tcPr marL="68760" marR="68760" marT="54176" marB="0" horzOverflow="overflow">
                    <a:lnL w="1440" cap="flat" cmpd="sng" algn="ctr">
                      <a:solidFill>
                        <a:srgbClr val="000000"/>
                      </a:solidFill>
                      <a:prstDash val="solid"/>
                      <a:round/>
                      <a:headEnd type="none" w="med" len="med"/>
                      <a:tailEnd type="none" w="med" len="med"/>
                    </a:lnL>
                    <a:lnR w="1440" cap="flat" cmpd="sng" algn="ctr">
                      <a:solidFill>
                        <a:srgbClr val="000000"/>
                      </a:solidFill>
                      <a:prstDash val="solid"/>
                      <a:round/>
                      <a:headEnd type="none" w="med" len="med"/>
                      <a:tailEnd type="none" w="med" len="med"/>
                    </a:lnR>
                    <a:lnT w="1440" cap="flat" cmpd="sng" algn="ctr">
                      <a:solidFill>
                        <a:srgbClr val="000000"/>
                      </a:solidFill>
                      <a:prstDash val="solid"/>
                      <a:round/>
                      <a:headEnd type="none" w="med" len="med"/>
                      <a:tailEnd type="none" w="med" len="med"/>
                    </a:lnT>
                    <a:lnB w="1440" cap="flat" cmpd="sng" algn="ctr">
                      <a:solidFill>
                        <a:srgbClr val="000000"/>
                      </a:solidFill>
                      <a:prstDash val="solid"/>
                      <a:round/>
                      <a:headEnd type="none" w="med" len="med"/>
                      <a:tailEnd type="none" w="med" len="med"/>
                    </a:lnB>
                    <a:lnTlToBr>
                      <a:noFill/>
                    </a:lnTlToBr>
                    <a:lnBlToTr>
                      <a:noFill/>
                    </a:lnBlToTr>
                    <a:noFill/>
                  </a:tcPr>
                </a:tc>
              </a:tr>
              <a:tr h="297047">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itchFamily="16" charset="0"/>
                          <a:ea typeface="Droid Sans Fallback" pitchFamily="32" charset="0"/>
                          <a:cs typeface="Droid Sans Fallback" pitchFamily="32" charset="0"/>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Droid Sans Fallback" pitchFamily="32" charset="0"/>
                          <a:cs typeface="Droid Sans Fallback" pitchFamily="32" charset="0"/>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itchFamily="16" charset="0"/>
                          <a:ea typeface="Droid Sans Fallback" pitchFamily="32" charset="0"/>
                          <a:cs typeface="Droid Sans Fallback" pitchFamily="32" charset="0"/>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5pPr>
                      <a:lvl6pPr marL="25146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6pPr>
                      <a:lvl7pPr marL="29718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7pPr>
                      <a:lvl8pPr marL="34290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8pPr>
                      <a:lvl9pPr marL="38862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9pPr>
                    </a:lstStyle>
                    <a:p>
                      <a:pPr marL="0" marR="0" lvl="0" indent="0" algn="l" defTabSz="457200" rtl="0" eaLnBrk="1" fontAlgn="base" latinLnBrk="0" hangingPunct="1">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x-none" sz="1100" b="0" i="0" u="none" strike="noStrike" cap="none" normalizeH="0" baseline="0" smtClean="0">
                          <a:ln>
                            <a:noFill/>
                          </a:ln>
                          <a:solidFill>
                            <a:srgbClr val="000000"/>
                          </a:solidFill>
                          <a:effectLst/>
                          <a:latin typeface="Times New Roman" pitchFamily="16" charset="0"/>
                          <a:ea typeface="Times New Roman" pitchFamily="16" charset="0"/>
                          <a:cs typeface="Times New Roman" pitchFamily="16" charset="0"/>
                        </a:rPr>
                        <a:t>Number of  fibers per tower</a:t>
                      </a:r>
                    </a:p>
                  </a:txBody>
                  <a:tcPr marL="68760" marR="68760" marT="54176" marB="0" horzOverflow="overflow">
                    <a:lnL w="1440" cap="flat" cmpd="sng" algn="ctr">
                      <a:solidFill>
                        <a:srgbClr val="000000"/>
                      </a:solidFill>
                      <a:prstDash val="solid"/>
                      <a:round/>
                      <a:headEnd type="none" w="med" len="med"/>
                      <a:tailEnd type="none" w="med" len="med"/>
                    </a:lnL>
                    <a:lnR w="1440" cap="flat" cmpd="sng" algn="ctr">
                      <a:solidFill>
                        <a:srgbClr val="000000"/>
                      </a:solidFill>
                      <a:prstDash val="solid"/>
                      <a:round/>
                      <a:headEnd type="none" w="med" len="med"/>
                      <a:tailEnd type="none" w="med" len="med"/>
                    </a:lnR>
                    <a:lnT w="1440" cap="flat" cmpd="sng" algn="ctr">
                      <a:solidFill>
                        <a:srgbClr val="000000"/>
                      </a:solidFill>
                      <a:prstDash val="solid"/>
                      <a:round/>
                      <a:headEnd type="none" w="med" len="med"/>
                      <a:tailEnd type="none" w="med" len="med"/>
                    </a:lnT>
                    <a:lnB w="144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itchFamily="16" charset="0"/>
                          <a:ea typeface="Droid Sans Fallback" pitchFamily="32" charset="0"/>
                          <a:cs typeface="Droid Sans Fallback" pitchFamily="32" charset="0"/>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Droid Sans Fallback" pitchFamily="32" charset="0"/>
                          <a:cs typeface="Droid Sans Fallback" pitchFamily="32" charset="0"/>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itchFamily="16" charset="0"/>
                          <a:ea typeface="Droid Sans Fallback" pitchFamily="32" charset="0"/>
                          <a:cs typeface="Droid Sans Fallback" pitchFamily="32" charset="0"/>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5pPr>
                      <a:lvl6pPr marL="25146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6pPr>
                      <a:lvl7pPr marL="29718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7pPr>
                      <a:lvl8pPr marL="34290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8pPr>
                      <a:lvl9pPr marL="38862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9pPr>
                    </a:lstStyle>
                    <a:p>
                      <a:pPr marL="0" marR="0" lvl="0" indent="0" algn="l" defTabSz="457200" rtl="0" eaLnBrk="1" fontAlgn="base" latinLnBrk="0" hangingPunct="1">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x-none" sz="1100" b="0" i="0" u="none" strike="noStrike" cap="none" normalizeH="0" baseline="0" smtClean="0">
                          <a:ln>
                            <a:noFill/>
                          </a:ln>
                          <a:solidFill>
                            <a:srgbClr val="000000"/>
                          </a:solidFill>
                          <a:effectLst/>
                          <a:latin typeface="Times New Roman" pitchFamily="16" charset="0"/>
                          <a:ea typeface="Times New Roman" pitchFamily="16" charset="0"/>
                          <a:cs typeface="Times New Roman" pitchFamily="16" charset="0"/>
                        </a:rPr>
                        <a:t>16</a:t>
                      </a:r>
                    </a:p>
                  </a:txBody>
                  <a:tcPr marL="68760" marR="68760" marT="54176" marB="0" horzOverflow="overflow">
                    <a:lnL w="1440" cap="flat" cmpd="sng" algn="ctr">
                      <a:solidFill>
                        <a:srgbClr val="000000"/>
                      </a:solidFill>
                      <a:prstDash val="solid"/>
                      <a:round/>
                      <a:headEnd type="none" w="med" len="med"/>
                      <a:tailEnd type="none" w="med" len="med"/>
                    </a:lnL>
                    <a:lnR w="1440" cap="flat" cmpd="sng" algn="ctr">
                      <a:solidFill>
                        <a:srgbClr val="000000"/>
                      </a:solidFill>
                      <a:prstDash val="solid"/>
                      <a:round/>
                      <a:headEnd type="none" w="med" len="med"/>
                      <a:tailEnd type="none" w="med" len="med"/>
                    </a:lnR>
                    <a:lnT w="1440" cap="flat" cmpd="sng" algn="ctr">
                      <a:solidFill>
                        <a:srgbClr val="000000"/>
                      </a:solidFill>
                      <a:prstDash val="solid"/>
                      <a:round/>
                      <a:headEnd type="none" w="med" len="med"/>
                      <a:tailEnd type="none" w="med" len="med"/>
                    </a:lnT>
                    <a:lnB w="1440" cap="flat" cmpd="sng" algn="ctr">
                      <a:solidFill>
                        <a:srgbClr val="000000"/>
                      </a:solidFill>
                      <a:prstDash val="solid"/>
                      <a:round/>
                      <a:headEnd type="none" w="med" len="med"/>
                      <a:tailEnd type="none" w="med" len="med"/>
                    </a:lnB>
                    <a:lnTlToBr>
                      <a:noFill/>
                    </a:lnTlToBr>
                    <a:lnBlToTr>
                      <a:noFill/>
                    </a:lnBlToTr>
                    <a:noFill/>
                  </a:tcPr>
                </a:tc>
              </a:tr>
              <a:tr h="223155">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itchFamily="16" charset="0"/>
                          <a:ea typeface="Droid Sans Fallback" pitchFamily="32" charset="0"/>
                          <a:cs typeface="Droid Sans Fallback" pitchFamily="32" charset="0"/>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Droid Sans Fallback" pitchFamily="32" charset="0"/>
                          <a:cs typeface="Droid Sans Fallback" pitchFamily="32" charset="0"/>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itchFamily="16" charset="0"/>
                          <a:ea typeface="Droid Sans Fallback" pitchFamily="32" charset="0"/>
                          <a:cs typeface="Droid Sans Fallback" pitchFamily="32" charset="0"/>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5pPr>
                      <a:lvl6pPr marL="25146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6pPr>
                      <a:lvl7pPr marL="29718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7pPr>
                      <a:lvl8pPr marL="34290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8pPr>
                      <a:lvl9pPr marL="38862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9pPr>
                    </a:lstStyle>
                    <a:p>
                      <a:pPr marL="0" marR="0" lvl="0" indent="0" algn="l" defTabSz="457200" rtl="0" eaLnBrk="1" fontAlgn="base" latinLnBrk="0" hangingPunct="1">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x-none" sz="1100" b="0" i="0" u="none" strike="noStrike" cap="none" normalizeH="0" baseline="0" smtClean="0">
                          <a:ln>
                            <a:noFill/>
                          </a:ln>
                          <a:solidFill>
                            <a:srgbClr val="000000"/>
                          </a:solidFill>
                          <a:effectLst/>
                          <a:latin typeface="Times New Roman" pitchFamily="16" charset="0"/>
                          <a:ea typeface="Times New Roman" pitchFamily="16" charset="0"/>
                          <a:cs typeface="Times New Roman" pitchFamily="16" charset="0"/>
                        </a:rPr>
                        <a:t>Diam. of bundle, mm</a:t>
                      </a:r>
                    </a:p>
                  </a:txBody>
                  <a:tcPr marL="68760" marR="68760" marT="54176" marB="0" horzOverflow="overflow">
                    <a:lnL w="1440" cap="flat" cmpd="sng" algn="ctr">
                      <a:solidFill>
                        <a:srgbClr val="000000"/>
                      </a:solidFill>
                      <a:prstDash val="solid"/>
                      <a:round/>
                      <a:headEnd type="none" w="med" len="med"/>
                      <a:tailEnd type="none" w="med" len="med"/>
                    </a:lnL>
                    <a:lnR w="1440" cap="flat" cmpd="sng" algn="ctr">
                      <a:solidFill>
                        <a:srgbClr val="000000"/>
                      </a:solidFill>
                      <a:prstDash val="solid"/>
                      <a:round/>
                      <a:headEnd type="none" w="med" len="med"/>
                      <a:tailEnd type="none" w="med" len="med"/>
                    </a:lnR>
                    <a:lnT w="1440" cap="flat" cmpd="sng" algn="ctr">
                      <a:solidFill>
                        <a:srgbClr val="000000"/>
                      </a:solidFill>
                      <a:prstDash val="solid"/>
                      <a:round/>
                      <a:headEnd type="none" w="med" len="med"/>
                      <a:tailEnd type="none" w="med" len="med"/>
                    </a:lnT>
                    <a:lnB w="144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itchFamily="16" charset="0"/>
                          <a:ea typeface="Droid Sans Fallback" pitchFamily="32" charset="0"/>
                          <a:cs typeface="Droid Sans Fallback" pitchFamily="32" charset="0"/>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Droid Sans Fallback" pitchFamily="32" charset="0"/>
                          <a:cs typeface="Droid Sans Fallback" pitchFamily="32" charset="0"/>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itchFamily="16" charset="0"/>
                          <a:ea typeface="Droid Sans Fallback" pitchFamily="32" charset="0"/>
                          <a:cs typeface="Droid Sans Fallback" pitchFamily="32" charset="0"/>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5pPr>
                      <a:lvl6pPr marL="25146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6pPr>
                      <a:lvl7pPr marL="29718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7pPr>
                      <a:lvl8pPr marL="34290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8pPr>
                      <a:lvl9pPr marL="38862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9pPr>
                    </a:lstStyle>
                    <a:p>
                      <a:pPr marL="0" marR="0" lvl="0" indent="0" algn="l" defTabSz="457200" rtl="0" eaLnBrk="1" fontAlgn="base" latinLnBrk="0" hangingPunct="1">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x-none" sz="1100" b="0" i="0" u="none" strike="noStrike" cap="none" normalizeH="0" baseline="0" smtClean="0">
                          <a:ln>
                            <a:noFill/>
                          </a:ln>
                          <a:solidFill>
                            <a:srgbClr val="000000"/>
                          </a:solidFill>
                          <a:effectLst/>
                          <a:latin typeface="Times New Roman" pitchFamily="16" charset="0"/>
                          <a:ea typeface="Times New Roman" pitchFamily="16" charset="0"/>
                          <a:cs typeface="Times New Roman" pitchFamily="16" charset="0"/>
                        </a:rPr>
                        <a:t>6.5</a:t>
                      </a:r>
                    </a:p>
                  </a:txBody>
                  <a:tcPr marL="68760" marR="68760" marT="54176" marB="0" horzOverflow="overflow">
                    <a:lnL w="1440" cap="flat" cmpd="sng" algn="ctr">
                      <a:solidFill>
                        <a:srgbClr val="000000"/>
                      </a:solidFill>
                      <a:prstDash val="solid"/>
                      <a:round/>
                      <a:headEnd type="none" w="med" len="med"/>
                      <a:tailEnd type="none" w="med" len="med"/>
                    </a:lnL>
                    <a:lnR w="1440" cap="flat" cmpd="sng" algn="ctr">
                      <a:solidFill>
                        <a:srgbClr val="000000"/>
                      </a:solidFill>
                      <a:prstDash val="solid"/>
                      <a:round/>
                      <a:headEnd type="none" w="med" len="med"/>
                      <a:tailEnd type="none" w="med" len="med"/>
                    </a:lnR>
                    <a:lnT w="1440" cap="flat" cmpd="sng" algn="ctr">
                      <a:solidFill>
                        <a:srgbClr val="000000"/>
                      </a:solidFill>
                      <a:prstDash val="solid"/>
                      <a:round/>
                      <a:headEnd type="none" w="med" len="med"/>
                      <a:tailEnd type="none" w="med" len="med"/>
                    </a:lnT>
                    <a:lnB w="1440" cap="flat" cmpd="sng" algn="ctr">
                      <a:solidFill>
                        <a:srgbClr val="000000"/>
                      </a:solidFill>
                      <a:prstDash val="solid"/>
                      <a:round/>
                      <a:headEnd type="none" w="med" len="med"/>
                      <a:tailEnd type="none" w="med" len="med"/>
                    </a:lnB>
                    <a:lnTlToBr>
                      <a:noFill/>
                    </a:lnTlToBr>
                    <a:lnBlToTr>
                      <a:noFill/>
                    </a:lnBlToTr>
                    <a:noFill/>
                  </a:tcPr>
                </a:tc>
              </a:tr>
              <a:tr h="297047">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itchFamily="16" charset="0"/>
                          <a:ea typeface="Droid Sans Fallback" pitchFamily="32" charset="0"/>
                          <a:cs typeface="Droid Sans Fallback" pitchFamily="32" charset="0"/>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Droid Sans Fallback" pitchFamily="32" charset="0"/>
                          <a:cs typeface="Droid Sans Fallback" pitchFamily="32" charset="0"/>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itchFamily="16" charset="0"/>
                          <a:ea typeface="Droid Sans Fallback" pitchFamily="32" charset="0"/>
                          <a:cs typeface="Droid Sans Fallback" pitchFamily="32" charset="0"/>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5pPr>
                      <a:lvl6pPr marL="25146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6pPr>
                      <a:lvl7pPr marL="29718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7pPr>
                      <a:lvl8pPr marL="34290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8pPr>
                      <a:lvl9pPr marL="38862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9pPr>
                    </a:lstStyle>
                    <a:p>
                      <a:pPr marL="0" marR="0" lvl="0" indent="0" algn="l" defTabSz="457200" rtl="0" eaLnBrk="1" fontAlgn="base" latinLnBrk="0" hangingPunct="1">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x-none" sz="1100" b="0" i="0" u="none" strike="noStrike" cap="none" normalizeH="0" baseline="0" smtClean="0">
                          <a:ln>
                            <a:noFill/>
                          </a:ln>
                          <a:solidFill>
                            <a:srgbClr val="000000"/>
                          </a:solidFill>
                          <a:effectLst/>
                          <a:latin typeface="Times New Roman" pitchFamily="16" charset="0"/>
                          <a:ea typeface="Times New Roman" pitchFamily="16" charset="0"/>
                          <a:cs typeface="Times New Roman" pitchFamily="16" charset="0"/>
                        </a:rPr>
                        <a:t>Light guide</a:t>
                      </a:r>
                    </a:p>
                  </a:txBody>
                  <a:tcPr marL="68760" marR="68760" marT="54176" marB="0" horzOverflow="overflow">
                    <a:lnL w="1440" cap="flat" cmpd="sng" algn="ctr">
                      <a:solidFill>
                        <a:srgbClr val="000000"/>
                      </a:solidFill>
                      <a:prstDash val="solid"/>
                      <a:round/>
                      <a:headEnd type="none" w="med" len="med"/>
                      <a:tailEnd type="none" w="med" len="med"/>
                    </a:lnL>
                    <a:lnR w="1440" cap="flat" cmpd="sng" algn="ctr">
                      <a:solidFill>
                        <a:srgbClr val="000000"/>
                      </a:solidFill>
                      <a:prstDash val="solid"/>
                      <a:round/>
                      <a:headEnd type="none" w="med" len="med"/>
                      <a:tailEnd type="none" w="med" len="med"/>
                    </a:lnR>
                    <a:lnT w="1440" cap="flat" cmpd="sng" algn="ctr">
                      <a:solidFill>
                        <a:srgbClr val="000000"/>
                      </a:solidFill>
                      <a:prstDash val="solid"/>
                      <a:round/>
                      <a:headEnd type="none" w="med" len="med"/>
                      <a:tailEnd type="none" w="med" len="med"/>
                    </a:lnT>
                    <a:lnB w="144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itchFamily="16" charset="0"/>
                          <a:ea typeface="Droid Sans Fallback" pitchFamily="32" charset="0"/>
                          <a:cs typeface="Droid Sans Fallback" pitchFamily="32" charset="0"/>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Droid Sans Fallback" pitchFamily="32" charset="0"/>
                          <a:cs typeface="Droid Sans Fallback" pitchFamily="32" charset="0"/>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itchFamily="16" charset="0"/>
                          <a:ea typeface="Droid Sans Fallback" pitchFamily="32" charset="0"/>
                          <a:cs typeface="Droid Sans Fallback" pitchFamily="32" charset="0"/>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5pPr>
                      <a:lvl6pPr marL="25146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6pPr>
                      <a:lvl7pPr marL="29718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7pPr>
                      <a:lvl8pPr marL="34290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8pPr>
                      <a:lvl9pPr marL="38862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9pPr>
                    </a:lstStyle>
                    <a:p>
                      <a:pPr marL="0" marR="0" lvl="0" indent="0" algn="l" defTabSz="457200" rtl="0" eaLnBrk="1" fontAlgn="base" latinLnBrk="0" hangingPunct="1">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x-none" sz="1100" b="0" i="0" u="none" strike="noStrike" cap="none" normalizeH="0" baseline="0" smtClean="0">
                          <a:ln>
                            <a:noFill/>
                          </a:ln>
                          <a:solidFill>
                            <a:srgbClr val="000000"/>
                          </a:solidFill>
                          <a:effectLst/>
                          <a:latin typeface="Times New Roman" pitchFamily="16" charset="0"/>
                          <a:ea typeface="Times New Roman" pitchFamily="16" charset="0"/>
                          <a:cs typeface="Times New Roman" pitchFamily="16" charset="0"/>
                        </a:rPr>
                        <a:t>Winston  cone glued  to photodetector </a:t>
                      </a:r>
                    </a:p>
                  </a:txBody>
                  <a:tcPr marL="68760" marR="68760" marT="54176" marB="0" horzOverflow="overflow">
                    <a:lnL w="1440" cap="flat" cmpd="sng" algn="ctr">
                      <a:solidFill>
                        <a:srgbClr val="000000"/>
                      </a:solidFill>
                      <a:prstDash val="solid"/>
                      <a:round/>
                      <a:headEnd type="none" w="med" len="med"/>
                      <a:tailEnd type="none" w="med" len="med"/>
                    </a:lnL>
                    <a:lnR w="1440" cap="flat" cmpd="sng" algn="ctr">
                      <a:solidFill>
                        <a:srgbClr val="000000"/>
                      </a:solidFill>
                      <a:prstDash val="solid"/>
                      <a:round/>
                      <a:headEnd type="none" w="med" len="med"/>
                      <a:tailEnd type="none" w="med" len="med"/>
                    </a:lnR>
                    <a:lnT w="1440" cap="flat" cmpd="sng" algn="ctr">
                      <a:solidFill>
                        <a:srgbClr val="000000"/>
                      </a:solidFill>
                      <a:prstDash val="solid"/>
                      <a:round/>
                      <a:headEnd type="none" w="med" len="med"/>
                      <a:tailEnd type="none" w="med" len="med"/>
                    </a:lnT>
                    <a:lnB w="1440" cap="flat" cmpd="sng" algn="ctr">
                      <a:solidFill>
                        <a:srgbClr val="000000"/>
                      </a:solidFill>
                      <a:prstDash val="solid"/>
                      <a:round/>
                      <a:headEnd type="none" w="med" len="med"/>
                      <a:tailEnd type="none" w="med" len="med"/>
                    </a:lnB>
                    <a:lnTlToBr>
                      <a:noFill/>
                    </a:lnTlToBr>
                    <a:lnBlToTr>
                      <a:noFill/>
                    </a:lnBlToTr>
                    <a:noFill/>
                  </a:tcPr>
                </a:tc>
              </a:tr>
              <a:tr h="249756">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itchFamily="16" charset="0"/>
                          <a:ea typeface="Droid Sans Fallback" pitchFamily="32" charset="0"/>
                          <a:cs typeface="Droid Sans Fallback" pitchFamily="32" charset="0"/>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Droid Sans Fallback" pitchFamily="32" charset="0"/>
                          <a:cs typeface="Droid Sans Fallback" pitchFamily="32" charset="0"/>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itchFamily="16" charset="0"/>
                          <a:ea typeface="Droid Sans Fallback" pitchFamily="32" charset="0"/>
                          <a:cs typeface="Droid Sans Fallback" pitchFamily="32" charset="0"/>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5pPr>
                      <a:lvl6pPr marL="25146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6pPr>
                      <a:lvl7pPr marL="29718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7pPr>
                      <a:lvl8pPr marL="34290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8pPr>
                      <a:lvl9pPr marL="38862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9pPr>
                    </a:lstStyle>
                    <a:p>
                      <a:pPr marL="0" marR="0" lvl="0" indent="0" algn="l" defTabSz="457200" rtl="0" eaLnBrk="1" fontAlgn="base" latinLnBrk="0" hangingPunct="1">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x-none" sz="1100" b="0" i="0" u="none" strike="noStrike" cap="none" normalizeH="0" baseline="0" smtClean="0">
                          <a:ln>
                            <a:noFill/>
                          </a:ln>
                          <a:solidFill>
                            <a:srgbClr val="000000"/>
                          </a:solidFill>
                          <a:effectLst/>
                          <a:latin typeface="Times New Roman" pitchFamily="16" charset="0"/>
                          <a:ea typeface="Times New Roman" pitchFamily="16" charset="0"/>
                          <a:cs typeface="Times New Roman" pitchFamily="16" charset="0"/>
                        </a:rPr>
                        <a:t>Photodetector</a:t>
                      </a:r>
                    </a:p>
                  </a:txBody>
                  <a:tcPr marL="68760" marR="68760" marT="54176" marB="0" horzOverflow="overflow">
                    <a:lnL w="1440" cap="flat" cmpd="sng" algn="ctr">
                      <a:solidFill>
                        <a:srgbClr val="000000"/>
                      </a:solidFill>
                      <a:prstDash val="solid"/>
                      <a:round/>
                      <a:headEnd type="none" w="med" len="med"/>
                      <a:tailEnd type="none" w="med" len="med"/>
                    </a:lnL>
                    <a:lnR w="1440" cap="flat" cmpd="sng" algn="ctr">
                      <a:solidFill>
                        <a:srgbClr val="000000"/>
                      </a:solidFill>
                      <a:prstDash val="solid"/>
                      <a:round/>
                      <a:headEnd type="none" w="med" len="med"/>
                      <a:tailEnd type="none" w="med" len="med"/>
                    </a:lnR>
                    <a:lnT w="1440" cap="flat" cmpd="sng" algn="ctr">
                      <a:solidFill>
                        <a:srgbClr val="000000"/>
                      </a:solidFill>
                      <a:prstDash val="solid"/>
                      <a:round/>
                      <a:headEnd type="none" w="med" len="med"/>
                      <a:tailEnd type="none" w="med" len="med"/>
                    </a:lnT>
                    <a:lnB w="144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itchFamily="16" charset="0"/>
                          <a:ea typeface="Droid Sans Fallback" pitchFamily="32" charset="0"/>
                          <a:cs typeface="Droid Sans Fallback" pitchFamily="32" charset="0"/>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Droid Sans Fallback" pitchFamily="32" charset="0"/>
                          <a:cs typeface="Droid Sans Fallback" pitchFamily="32" charset="0"/>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itchFamily="16" charset="0"/>
                          <a:ea typeface="Droid Sans Fallback" pitchFamily="32" charset="0"/>
                          <a:cs typeface="Droid Sans Fallback" pitchFamily="32" charset="0"/>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5pPr>
                      <a:lvl6pPr marL="25146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6pPr>
                      <a:lvl7pPr marL="29718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7pPr>
                      <a:lvl8pPr marL="34290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8pPr>
                      <a:lvl9pPr marL="38862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9pPr>
                    </a:lstStyle>
                    <a:p>
                      <a:pPr marL="0" marR="0" lvl="0" indent="0" algn="l" defTabSz="457200" rtl="0" eaLnBrk="1" fontAlgn="base" latinLnBrk="0" hangingPunct="1">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x-none" sz="1100" b="0" i="0" u="none" strike="noStrike" cap="none" normalizeH="0" baseline="0" smtClean="0">
                          <a:ln>
                            <a:noFill/>
                          </a:ln>
                          <a:solidFill>
                            <a:srgbClr val="000000"/>
                          </a:solidFill>
                          <a:effectLst/>
                          <a:latin typeface="Times New Roman" pitchFamily="16" charset="0"/>
                          <a:ea typeface="Times New Roman" pitchFamily="16" charset="0"/>
                          <a:cs typeface="Times New Roman" pitchFamily="16" charset="0"/>
                        </a:rPr>
                        <a:t>MAPD -Zecotek</a:t>
                      </a:r>
                    </a:p>
                  </a:txBody>
                  <a:tcPr marL="68760" marR="68760" marT="54176" marB="0" horzOverflow="overflow">
                    <a:lnL w="1440" cap="flat" cmpd="sng" algn="ctr">
                      <a:solidFill>
                        <a:srgbClr val="000000"/>
                      </a:solidFill>
                      <a:prstDash val="solid"/>
                      <a:round/>
                      <a:headEnd type="none" w="med" len="med"/>
                      <a:tailEnd type="none" w="med" len="med"/>
                    </a:lnL>
                    <a:lnR w="1440" cap="flat" cmpd="sng" algn="ctr">
                      <a:solidFill>
                        <a:srgbClr val="000000"/>
                      </a:solidFill>
                      <a:prstDash val="solid"/>
                      <a:round/>
                      <a:headEnd type="none" w="med" len="med"/>
                      <a:tailEnd type="none" w="med" len="med"/>
                    </a:lnR>
                    <a:lnT w="1440" cap="flat" cmpd="sng" algn="ctr">
                      <a:solidFill>
                        <a:srgbClr val="000000"/>
                      </a:solidFill>
                      <a:prstDash val="solid"/>
                      <a:round/>
                      <a:headEnd type="none" w="med" len="med"/>
                      <a:tailEnd type="none" w="med" len="med"/>
                    </a:lnT>
                    <a:lnB w="1440" cap="flat" cmpd="sng" algn="ctr">
                      <a:solidFill>
                        <a:srgbClr val="000000"/>
                      </a:solidFill>
                      <a:prstDash val="solid"/>
                      <a:round/>
                      <a:headEnd type="none" w="med" len="med"/>
                      <a:tailEnd type="none" w="med" len="med"/>
                    </a:lnB>
                    <a:lnTlToBr>
                      <a:noFill/>
                    </a:lnTlToBr>
                    <a:lnBlToTr>
                      <a:noFill/>
                    </a:lnBlToTr>
                    <a:noFill/>
                  </a:tcPr>
                </a:tc>
              </a:tr>
              <a:tr h="186209">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itchFamily="16" charset="0"/>
                          <a:ea typeface="Droid Sans Fallback" pitchFamily="32" charset="0"/>
                          <a:cs typeface="Droid Sans Fallback" pitchFamily="32" charset="0"/>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Droid Sans Fallback" pitchFamily="32" charset="0"/>
                          <a:cs typeface="Droid Sans Fallback" pitchFamily="32" charset="0"/>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itchFamily="16" charset="0"/>
                          <a:ea typeface="Droid Sans Fallback" pitchFamily="32" charset="0"/>
                          <a:cs typeface="Droid Sans Fallback" pitchFamily="32" charset="0"/>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5pPr>
                      <a:lvl6pPr marL="25146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6pPr>
                      <a:lvl7pPr marL="29718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7pPr>
                      <a:lvl8pPr marL="34290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8pPr>
                      <a:lvl9pPr marL="38862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9pPr>
                    </a:lstStyle>
                    <a:p>
                      <a:pPr marL="0" marR="0" lvl="0" indent="0" algn="l" defTabSz="457200" rtl="0" eaLnBrk="1" fontAlgn="base" latinLnBrk="0" hangingPunct="1">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x-none" sz="1100" b="0" i="0" u="none" strike="noStrike" cap="none" normalizeH="0" baseline="0" smtClean="0">
                          <a:ln>
                            <a:noFill/>
                          </a:ln>
                          <a:solidFill>
                            <a:srgbClr val="000000"/>
                          </a:solidFill>
                          <a:effectLst/>
                          <a:latin typeface="Times New Roman" pitchFamily="16" charset="0"/>
                          <a:ea typeface="Times New Roman" pitchFamily="16" charset="0"/>
                          <a:cs typeface="Times New Roman" pitchFamily="16" charset="0"/>
                        </a:rPr>
                        <a:t>Total thickness, cm</a:t>
                      </a:r>
                    </a:p>
                  </a:txBody>
                  <a:tcPr marL="68760" marR="68760" marT="54176" marB="0" horzOverflow="overflow">
                    <a:lnL w="1440" cap="flat" cmpd="sng" algn="ctr">
                      <a:solidFill>
                        <a:srgbClr val="000000"/>
                      </a:solidFill>
                      <a:prstDash val="solid"/>
                      <a:round/>
                      <a:headEnd type="none" w="med" len="med"/>
                      <a:tailEnd type="none" w="med" len="med"/>
                    </a:lnL>
                    <a:lnR w="1440" cap="flat" cmpd="sng" algn="ctr">
                      <a:solidFill>
                        <a:srgbClr val="000000"/>
                      </a:solidFill>
                      <a:prstDash val="solid"/>
                      <a:round/>
                      <a:headEnd type="none" w="med" len="med"/>
                      <a:tailEnd type="none" w="med" len="med"/>
                    </a:lnR>
                    <a:lnT w="1440" cap="flat" cmpd="sng" algn="ctr">
                      <a:solidFill>
                        <a:srgbClr val="000000"/>
                      </a:solidFill>
                      <a:prstDash val="solid"/>
                      <a:round/>
                      <a:headEnd type="none" w="med" len="med"/>
                      <a:tailEnd type="none" w="med" len="med"/>
                    </a:lnT>
                    <a:lnB w="144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itchFamily="16" charset="0"/>
                          <a:ea typeface="Droid Sans Fallback" pitchFamily="32" charset="0"/>
                          <a:cs typeface="Droid Sans Fallback" pitchFamily="32" charset="0"/>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Droid Sans Fallback" pitchFamily="32" charset="0"/>
                          <a:cs typeface="Droid Sans Fallback" pitchFamily="32" charset="0"/>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itchFamily="16" charset="0"/>
                          <a:ea typeface="Droid Sans Fallback" pitchFamily="32" charset="0"/>
                          <a:cs typeface="Droid Sans Fallback" pitchFamily="32" charset="0"/>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5pPr>
                      <a:lvl6pPr marL="25146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6pPr>
                      <a:lvl7pPr marL="29718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7pPr>
                      <a:lvl8pPr marL="34290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8pPr>
                      <a:lvl9pPr marL="38862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9pPr>
                    </a:lstStyle>
                    <a:p>
                      <a:pPr marL="0" marR="0" lvl="0" indent="0" algn="l" defTabSz="457200" rtl="0" eaLnBrk="1" fontAlgn="base" latinLnBrk="0" hangingPunct="1">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x-none" sz="1100" b="0" i="0" u="none" strike="noStrike" cap="none" normalizeH="0" baseline="0" smtClean="0">
                          <a:ln>
                            <a:noFill/>
                          </a:ln>
                          <a:solidFill>
                            <a:srgbClr val="000000"/>
                          </a:solidFill>
                          <a:effectLst/>
                          <a:latin typeface="Times New Roman" pitchFamily="16" charset="0"/>
                          <a:ea typeface="Times New Roman" pitchFamily="16" charset="0"/>
                          <a:cs typeface="Times New Roman" pitchFamily="16" charset="0"/>
                        </a:rPr>
                        <a:t>25.2(~ 15 X0 )</a:t>
                      </a:r>
                    </a:p>
                  </a:txBody>
                  <a:tcPr marL="68760" marR="68760" marT="54176" marB="0" horzOverflow="overflow">
                    <a:lnL w="1440" cap="flat" cmpd="sng" algn="ctr">
                      <a:solidFill>
                        <a:srgbClr val="000000"/>
                      </a:solidFill>
                      <a:prstDash val="solid"/>
                      <a:round/>
                      <a:headEnd type="none" w="med" len="med"/>
                      <a:tailEnd type="none" w="med" len="med"/>
                    </a:lnL>
                    <a:lnR w="1440" cap="flat" cmpd="sng" algn="ctr">
                      <a:solidFill>
                        <a:srgbClr val="000000"/>
                      </a:solidFill>
                      <a:prstDash val="solid"/>
                      <a:round/>
                      <a:headEnd type="none" w="med" len="med"/>
                      <a:tailEnd type="none" w="med" len="med"/>
                    </a:lnR>
                    <a:lnT w="1440" cap="flat" cmpd="sng" algn="ctr">
                      <a:solidFill>
                        <a:srgbClr val="000000"/>
                      </a:solidFill>
                      <a:prstDash val="solid"/>
                      <a:round/>
                      <a:headEnd type="none" w="med" len="med"/>
                      <a:tailEnd type="none" w="med" len="med"/>
                    </a:lnT>
                    <a:lnB w="1440" cap="flat" cmpd="sng" algn="ctr">
                      <a:solidFill>
                        <a:srgbClr val="000000"/>
                      </a:solidFill>
                      <a:prstDash val="solid"/>
                      <a:round/>
                      <a:headEnd type="none" w="med" len="med"/>
                      <a:tailEnd type="none" w="med" len="med"/>
                    </a:lnB>
                    <a:lnTlToBr>
                      <a:noFill/>
                    </a:lnTlToBr>
                    <a:lnBlToTr>
                      <a:noFill/>
                    </a:lnBlToTr>
                    <a:noFill/>
                  </a:tcPr>
                </a:tc>
              </a:tr>
              <a:tr h="187687">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itchFamily="16" charset="0"/>
                          <a:ea typeface="Droid Sans Fallback" pitchFamily="32" charset="0"/>
                          <a:cs typeface="Droid Sans Fallback" pitchFamily="32" charset="0"/>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Droid Sans Fallback" pitchFamily="32" charset="0"/>
                          <a:cs typeface="Droid Sans Fallback" pitchFamily="32" charset="0"/>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itchFamily="16" charset="0"/>
                          <a:ea typeface="Droid Sans Fallback" pitchFamily="32" charset="0"/>
                          <a:cs typeface="Droid Sans Fallback" pitchFamily="32" charset="0"/>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5pPr>
                      <a:lvl6pPr marL="25146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6pPr>
                      <a:lvl7pPr marL="29718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7pPr>
                      <a:lvl8pPr marL="34290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8pPr>
                      <a:lvl9pPr marL="38862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9pPr>
                    </a:lstStyle>
                    <a:p>
                      <a:pPr marL="0" marR="0" lvl="0" indent="0" algn="l" defTabSz="457200" rtl="0" eaLnBrk="1" fontAlgn="base" latinLnBrk="0" hangingPunct="1">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x-none" sz="1100" b="0" i="0" u="none" strike="noStrike" cap="none" normalizeH="0" baseline="0" smtClean="0">
                          <a:ln>
                            <a:noFill/>
                          </a:ln>
                          <a:solidFill>
                            <a:srgbClr val="000000"/>
                          </a:solidFill>
                          <a:effectLst/>
                          <a:latin typeface="Times New Roman" pitchFamily="16" charset="0"/>
                          <a:ea typeface="Times New Roman" pitchFamily="16" charset="0"/>
                          <a:cs typeface="Times New Roman" pitchFamily="16" charset="0"/>
                        </a:rPr>
                        <a:t>ADC  </a:t>
                      </a:r>
                    </a:p>
                  </a:txBody>
                  <a:tcPr marL="68760" marR="68760" marT="54176" marB="0" horzOverflow="overflow">
                    <a:lnL w="1440" cap="flat" cmpd="sng" algn="ctr">
                      <a:solidFill>
                        <a:srgbClr val="000000"/>
                      </a:solidFill>
                      <a:prstDash val="solid"/>
                      <a:round/>
                      <a:headEnd type="none" w="med" len="med"/>
                      <a:tailEnd type="none" w="med" len="med"/>
                    </a:lnL>
                    <a:lnR w="1440" cap="flat" cmpd="sng" algn="ctr">
                      <a:solidFill>
                        <a:srgbClr val="000000"/>
                      </a:solidFill>
                      <a:prstDash val="solid"/>
                      <a:round/>
                      <a:headEnd type="none" w="med" len="med"/>
                      <a:tailEnd type="none" w="med" len="med"/>
                    </a:lnR>
                    <a:lnT w="1440" cap="flat" cmpd="sng" algn="ctr">
                      <a:solidFill>
                        <a:srgbClr val="000000"/>
                      </a:solidFill>
                      <a:prstDash val="solid"/>
                      <a:round/>
                      <a:headEnd type="none" w="med" len="med"/>
                      <a:tailEnd type="none" w="med" len="med"/>
                    </a:lnT>
                    <a:lnB w="144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itchFamily="16" charset="0"/>
                          <a:ea typeface="Droid Sans Fallback" pitchFamily="32" charset="0"/>
                          <a:cs typeface="Droid Sans Fallback" pitchFamily="32" charset="0"/>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Droid Sans Fallback" pitchFamily="32" charset="0"/>
                          <a:cs typeface="Droid Sans Fallback" pitchFamily="32" charset="0"/>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itchFamily="16" charset="0"/>
                          <a:ea typeface="Droid Sans Fallback" pitchFamily="32" charset="0"/>
                          <a:cs typeface="Droid Sans Fallback" pitchFamily="32" charset="0"/>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5pPr>
                      <a:lvl6pPr marL="25146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6pPr>
                      <a:lvl7pPr marL="29718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7pPr>
                      <a:lvl8pPr marL="34290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8pPr>
                      <a:lvl9pPr marL="38862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9pPr>
                    </a:lstStyle>
                    <a:p>
                      <a:pPr marL="0" marR="0" lvl="0" indent="0" algn="l" defTabSz="457200" rtl="0" eaLnBrk="1" fontAlgn="base" latinLnBrk="0" hangingPunct="1">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x-none" sz="1100" b="0" i="0" u="none" strike="noStrike" cap="none" normalizeH="0" baseline="0" smtClean="0">
                          <a:ln>
                            <a:noFill/>
                          </a:ln>
                          <a:solidFill>
                            <a:srgbClr val="000000"/>
                          </a:solidFill>
                          <a:effectLst/>
                          <a:latin typeface="Times New Roman" pitchFamily="16" charset="0"/>
                          <a:ea typeface="Times New Roman" pitchFamily="16" charset="0"/>
                          <a:cs typeface="Times New Roman" pitchFamily="16" charset="0"/>
                        </a:rPr>
                        <a:t>MSADC </a:t>
                      </a:r>
                    </a:p>
                  </a:txBody>
                  <a:tcPr marL="68760" marR="68760" marT="54176" marB="0" horzOverflow="overflow">
                    <a:lnL w="1440" cap="flat" cmpd="sng" algn="ctr">
                      <a:solidFill>
                        <a:srgbClr val="000000"/>
                      </a:solidFill>
                      <a:prstDash val="solid"/>
                      <a:round/>
                      <a:headEnd type="none" w="med" len="med"/>
                      <a:tailEnd type="none" w="med" len="med"/>
                    </a:lnL>
                    <a:lnR w="1440" cap="flat" cmpd="sng" algn="ctr">
                      <a:solidFill>
                        <a:srgbClr val="000000"/>
                      </a:solidFill>
                      <a:prstDash val="solid"/>
                      <a:round/>
                      <a:headEnd type="none" w="med" len="med"/>
                      <a:tailEnd type="none" w="med" len="med"/>
                    </a:lnR>
                    <a:lnT w="1440" cap="flat" cmpd="sng" algn="ctr">
                      <a:solidFill>
                        <a:srgbClr val="000000"/>
                      </a:solidFill>
                      <a:prstDash val="solid"/>
                      <a:round/>
                      <a:headEnd type="none" w="med" len="med"/>
                      <a:tailEnd type="none" w="med" len="med"/>
                    </a:lnT>
                    <a:lnB w="1440" cap="flat" cmpd="sng" algn="ctr">
                      <a:solidFill>
                        <a:srgbClr val="000000"/>
                      </a:solidFill>
                      <a:prstDash val="solid"/>
                      <a:round/>
                      <a:headEnd type="none" w="med" len="med"/>
                      <a:tailEnd type="none" w="med" len="med"/>
                    </a:lnB>
                    <a:lnTlToBr>
                      <a:noFill/>
                    </a:lnTlToBr>
                    <a:lnBlToTr>
                      <a:noFill/>
                    </a:lnBlToTr>
                    <a:noFill/>
                  </a:tcPr>
                </a:tc>
              </a:tr>
              <a:tr h="181775">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itchFamily="16" charset="0"/>
                          <a:ea typeface="Droid Sans Fallback" pitchFamily="32" charset="0"/>
                          <a:cs typeface="Droid Sans Fallback" pitchFamily="32" charset="0"/>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Droid Sans Fallback" pitchFamily="32" charset="0"/>
                          <a:cs typeface="Droid Sans Fallback" pitchFamily="32" charset="0"/>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itchFamily="16" charset="0"/>
                          <a:ea typeface="Droid Sans Fallback" pitchFamily="32" charset="0"/>
                          <a:cs typeface="Droid Sans Fallback" pitchFamily="32" charset="0"/>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5pPr>
                      <a:lvl6pPr marL="25146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6pPr>
                      <a:lvl7pPr marL="29718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7pPr>
                      <a:lvl8pPr marL="34290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8pPr>
                      <a:lvl9pPr marL="38862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9pPr>
                    </a:lstStyle>
                    <a:p>
                      <a:pPr marL="0" marR="0" lvl="0" indent="0" algn="l" defTabSz="457200" rtl="0" eaLnBrk="1" fontAlgn="base" latinLnBrk="0" hangingPunct="1">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x-none" sz="1100" b="0" i="0" u="none" strike="noStrike" cap="none" normalizeH="0" baseline="0" smtClean="0">
                          <a:ln>
                            <a:noFill/>
                          </a:ln>
                          <a:solidFill>
                            <a:srgbClr val="000000"/>
                          </a:solidFill>
                          <a:effectLst/>
                          <a:latin typeface="Times New Roman" pitchFamily="16" charset="0"/>
                          <a:ea typeface="Times New Roman" pitchFamily="16" charset="0"/>
                          <a:cs typeface="Times New Roman" pitchFamily="16" charset="0"/>
                        </a:rPr>
                        <a:t>Thermostabilization</a:t>
                      </a:r>
                    </a:p>
                  </a:txBody>
                  <a:tcPr marL="68760" marR="68760" marT="54176" marB="0" horzOverflow="overflow">
                    <a:lnL w="1440" cap="flat" cmpd="sng" algn="ctr">
                      <a:solidFill>
                        <a:srgbClr val="000000"/>
                      </a:solidFill>
                      <a:prstDash val="solid"/>
                      <a:round/>
                      <a:headEnd type="none" w="med" len="med"/>
                      <a:tailEnd type="none" w="med" len="med"/>
                    </a:lnL>
                    <a:lnR w="1440" cap="flat" cmpd="sng" algn="ctr">
                      <a:solidFill>
                        <a:srgbClr val="000000"/>
                      </a:solidFill>
                      <a:prstDash val="solid"/>
                      <a:round/>
                      <a:headEnd type="none" w="med" len="med"/>
                      <a:tailEnd type="none" w="med" len="med"/>
                    </a:lnR>
                    <a:lnT w="1440" cap="flat" cmpd="sng" algn="ctr">
                      <a:solidFill>
                        <a:srgbClr val="000000"/>
                      </a:solidFill>
                      <a:prstDash val="solid"/>
                      <a:round/>
                      <a:headEnd type="none" w="med" len="med"/>
                      <a:tailEnd type="none" w="med" len="med"/>
                    </a:lnT>
                    <a:lnB w="144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itchFamily="16" charset="0"/>
                          <a:ea typeface="Droid Sans Fallback" pitchFamily="32" charset="0"/>
                          <a:cs typeface="Droid Sans Fallback" pitchFamily="32" charset="0"/>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Droid Sans Fallback" pitchFamily="32" charset="0"/>
                          <a:cs typeface="Droid Sans Fallback" pitchFamily="32" charset="0"/>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itchFamily="16" charset="0"/>
                          <a:ea typeface="Droid Sans Fallback" pitchFamily="32" charset="0"/>
                          <a:cs typeface="Droid Sans Fallback" pitchFamily="32" charset="0"/>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5pPr>
                      <a:lvl6pPr marL="25146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6pPr>
                      <a:lvl7pPr marL="29718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7pPr>
                      <a:lvl8pPr marL="34290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8pPr>
                      <a:lvl9pPr marL="38862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Times New Roman" pitchFamily="16" charset="0"/>
                          <a:ea typeface="Droid Sans Fallback" pitchFamily="32" charset="0"/>
                          <a:cs typeface="Droid Sans Fallback" pitchFamily="32" charset="0"/>
                        </a:defRPr>
                      </a:lvl9pPr>
                    </a:lstStyle>
                    <a:p>
                      <a:pPr marL="0" marR="0" lvl="0" indent="0" algn="l" defTabSz="457200" rtl="0" eaLnBrk="1" fontAlgn="base" latinLnBrk="0" hangingPunct="1">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x-none" sz="1100" b="0" i="0" u="none" strike="noStrike" cap="none" normalizeH="0" baseline="0" dirty="0" smtClean="0">
                          <a:ln>
                            <a:noFill/>
                          </a:ln>
                          <a:solidFill>
                            <a:srgbClr val="000000"/>
                          </a:solidFill>
                          <a:effectLst/>
                          <a:latin typeface="Times New Roman" pitchFamily="16" charset="0"/>
                          <a:ea typeface="Times New Roman" pitchFamily="16" charset="0"/>
                          <a:cs typeface="Times New Roman" pitchFamily="16" charset="0"/>
                        </a:rPr>
                        <a:t>Peltier  cooler</a:t>
                      </a:r>
                    </a:p>
                  </a:txBody>
                  <a:tcPr marL="68760" marR="68760" marT="54176" marB="0" horzOverflow="overflow">
                    <a:lnL w="1440" cap="flat" cmpd="sng" algn="ctr">
                      <a:solidFill>
                        <a:srgbClr val="000000"/>
                      </a:solidFill>
                      <a:prstDash val="solid"/>
                      <a:round/>
                      <a:headEnd type="none" w="med" len="med"/>
                      <a:tailEnd type="none" w="med" len="med"/>
                    </a:lnL>
                    <a:lnR w="1440" cap="flat" cmpd="sng" algn="ctr">
                      <a:solidFill>
                        <a:srgbClr val="000000"/>
                      </a:solidFill>
                      <a:prstDash val="solid"/>
                      <a:round/>
                      <a:headEnd type="none" w="med" len="med"/>
                      <a:tailEnd type="none" w="med" len="med"/>
                    </a:lnR>
                    <a:lnT w="1440" cap="flat" cmpd="sng" algn="ctr">
                      <a:solidFill>
                        <a:srgbClr val="000000"/>
                      </a:solidFill>
                      <a:prstDash val="solid"/>
                      <a:round/>
                      <a:headEnd type="none" w="med" len="med"/>
                      <a:tailEnd type="none" w="med" len="med"/>
                    </a:lnT>
                    <a:lnB w="144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2046" name="Text Box 129"/>
          <p:cNvSpPr txBox="1">
            <a:spLocks noChangeArrowheads="1"/>
          </p:cNvSpPr>
          <p:nvPr/>
        </p:nvSpPr>
        <p:spPr bwMode="auto">
          <a:xfrm>
            <a:off x="4932040" y="3153202"/>
            <a:ext cx="3500437" cy="357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spcBef>
                <a:spcPts val="8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Times New Roman" panose="02020603050405020304" pitchFamily="18" charset="0"/>
                <a:ea typeface="Droid Sans Fallback" charset="0"/>
                <a:cs typeface="Droid Sans Fallback" charset="0"/>
              </a:defRPr>
            </a:lvl1pPr>
            <a:lvl2pPr eaLnBrk="0" hangingPunct="0">
              <a:spcBef>
                <a:spcPts val="7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anose="02020603050405020304" pitchFamily="18" charset="0"/>
                <a:ea typeface="Droid Sans Fallback" charset="0"/>
                <a:cs typeface="Droid Sans Fallback" charset="0"/>
              </a:defRPr>
            </a:lvl2pPr>
            <a:lvl3pPr eaLnBrk="0" hangingPunct="0">
              <a:spcBef>
                <a:spcPts val="6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ea typeface="Droid Sans Fallback" charset="0"/>
                <a:cs typeface="Droid Sans Fallback" charset="0"/>
              </a:defRPr>
            </a:lvl3pPr>
            <a:lvl4pPr eaLnBrk="0" hangingPunct="0">
              <a:spcBef>
                <a:spcPts val="5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4pPr>
            <a:lvl5pPr eaLnBrk="0" hangingPunct="0">
              <a:spcBef>
                <a:spcPts val="5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9pPr>
          </a:lstStyle>
          <a:p>
            <a:pPr eaLnBrk="1" hangingPunct="1">
              <a:spcBef>
                <a:spcPts val="875"/>
              </a:spcBef>
              <a:buClrTx/>
              <a:buFontTx/>
              <a:buNone/>
            </a:pPr>
            <a:r>
              <a:rPr lang="en-US" altLang="en-US" sz="1300" b="0" u="sng" dirty="0">
                <a:solidFill>
                  <a:srgbClr val="3333CC"/>
                </a:solidFill>
                <a:latin typeface="Comic Sans MS" panose="030F0702030302020204" pitchFamily="66" charset="0"/>
              </a:rPr>
              <a:t>Module</a:t>
            </a:r>
            <a:r>
              <a:rPr lang="en-US" altLang="en-US" sz="1300" b="0" dirty="0">
                <a:solidFill>
                  <a:srgbClr val="3333CC"/>
                </a:solidFill>
                <a:latin typeface="Comic Sans MS" panose="030F0702030302020204" pitchFamily="66" charset="0"/>
              </a:rPr>
              <a:t>:</a:t>
            </a:r>
          </a:p>
          <a:p>
            <a:pPr eaLnBrk="1" hangingPunct="1">
              <a:spcBef>
                <a:spcPts val="875"/>
              </a:spcBef>
              <a:buClr>
                <a:srgbClr val="3333CC"/>
              </a:buClr>
              <a:buFont typeface="Comic Sans MS" panose="030F0702030302020204" pitchFamily="66" charset="0"/>
              <a:buChar char="-"/>
            </a:pPr>
            <a:r>
              <a:rPr lang="en-US" altLang="en-US" sz="1300" b="0" dirty="0">
                <a:solidFill>
                  <a:srgbClr val="3333CC"/>
                </a:solidFill>
                <a:latin typeface="Comic Sans MS" panose="030F0702030302020204" pitchFamily="66" charset="0"/>
              </a:rPr>
              <a:t> size is 12x12 cm</a:t>
            </a:r>
            <a:r>
              <a:rPr lang="en-US" altLang="en-US" sz="1300" b="0" baseline="30000" dirty="0">
                <a:solidFill>
                  <a:srgbClr val="3333CC"/>
                </a:solidFill>
                <a:latin typeface="Comic Sans MS" panose="030F0702030302020204" pitchFamily="66" charset="0"/>
              </a:rPr>
              <a:t>2</a:t>
            </a:r>
            <a:r>
              <a:rPr lang="en-US" altLang="en-US" sz="1300" b="0" dirty="0">
                <a:solidFill>
                  <a:srgbClr val="3333CC"/>
                </a:solidFill>
                <a:latin typeface="Comic Sans MS" panose="030F0702030302020204" pitchFamily="66" charset="0"/>
              </a:rPr>
              <a:t> </a:t>
            </a:r>
          </a:p>
          <a:p>
            <a:pPr eaLnBrk="1" hangingPunct="1">
              <a:spcBef>
                <a:spcPts val="875"/>
              </a:spcBef>
              <a:buClr>
                <a:srgbClr val="3333CC"/>
              </a:buClr>
              <a:buFont typeface="Comic Sans MS" panose="030F0702030302020204" pitchFamily="66" charset="0"/>
              <a:buChar char="-"/>
            </a:pPr>
            <a:r>
              <a:rPr lang="en-US" altLang="en-US" sz="1300" b="0" dirty="0">
                <a:solidFill>
                  <a:srgbClr val="3333CC"/>
                </a:solidFill>
                <a:latin typeface="Comic Sans MS" panose="030F0702030302020204" pitchFamily="66" charset="0"/>
              </a:rPr>
              <a:t> 9 cells, size is 4x4 cm</a:t>
            </a:r>
            <a:r>
              <a:rPr lang="en-US" altLang="en-US" sz="1300" b="0" baseline="30000" dirty="0">
                <a:solidFill>
                  <a:srgbClr val="3333CC"/>
                </a:solidFill>
                <a:latin typeface="Comic Sans MS" panose="030F0702030302020204" pitchFamily="66" charset="0"/>
              </a:rPr>
              <a:t>2</a:t>
            </a:r>
          </a:p>
          <a:p>
            <a:pPr eaLnBrk="1" hangingPunct="1">
              <a:spcBef>
                <a:spcPts val="875"/>
              </a:spcBef>
              <a:buClr>
                <a:srgbClr val="3333CC"/>
              </a:buClr>
              <a:buFont typeface="Comic Sans MS" panose="030F0702030302020204" pitchFamily="66" charset="0"/>
              <a:buChar char="-"/>
            </a:pPr>
            <a:r>
              <a:rPr lang="en-US" altLang="en-US" sz="1300" b="0" dirty="0">
                <a:solidFill>
                  <a:srgbClr val="3333CC"/>
                </a:solidFill>
                <a:latin typeface="Comic Sans MS" panose="030F0702030302020204" pitchFamily="66" charset="0"/>
              </a:rPr>
              <a:t> 9 MSADC channels</a:t>
            </a:r>
          </a:p>
          <a:p>
            <a:pPr eaLnBrk="1" hangingPunct="1">
              <a:spcBef>
                <a:spcPts val="875"/>
              </a:spcBef>
              <a:buClr>
                <a:srgbClr val="3333CC"/>
              </a:buClr>
              <a:buFont typeface="Comic Sans MS" panose="030F0702030302020204" pitchFamily="66" charset="0"/>
              <a:buChar char="-"/>
            </a:pPr>
            <a:r>
              <a:rPr lang="en-US" altLang="en-US" sz="1300" b="0" dirty="0">
                <a:solidFill>
                  <a:srgbClr val="3333CC"/>
                </a:solidFill>
                <a:latin typeface="Comic Sans MS" panose="030F0702030302020204" pitchFamily="66" charset="0"/>
              </a:rPr>
              <a:t>  Temperature stabilization system</a:t>
            </a:r>
          </a:p>
          <a:p>
            <a:pPr eaLnBrk="1" hangingPunct="1">
              <a:spcBef>
                <a:spcPts val="875"/>
              </a:spcBef>
              <a:buClrTx/>
              <a:buFontTx/>
              <a:buNone/>
            </a:pPr>
            <a:r>
              <a:rPr lang="en-US" altLang="en-US" sz="1300" b="0" dirty="0">
                <a:solidFill>
                  <a:srgbClr val="3333CC"/>
                </a:solidFill>
                <a:latin typeface="Comic Sans MS" panose="030F0702030302020204" pitchFamily="66" charset="0"/>
              </a:rPr>
              <a:t>   ( Peltier element, electronics)</a:t>
            </a:r>
          </a:p>
          <a:p>
            <a:pPr eaLnBrk="1" hangingPunct="1">
              <a:spcBef>
                <a:spcPts val="875"/>
              </a:spcBef>
              <a:buClr>
                <a:srgbClr val="3333CC"/>
              </a:buClr>
              <a:buFont typeface="Comic Sans MS" panose="030F0702030302020204" pitchFamily="66" charset="0"/>
              <a:buChar char="-"/>
            </a:pPr>
            <a:r>
              <a:rPr lang="en-US" altLang="en-US" sz="1300" b="0" dirty="0">
                <a:solidFill>
                  <a:srgbClr val="3333CC"/>
                </a:solidFill>
                <a:latin typeface="Comic Sans MS" panose="030F0702030302020204" pitchFamily="66" charset="0"/>
              </a:rPr>
              <a:t> 9 Amplifiers</a:t>
            </a:r>
          </a:p>
          <a:p>
            <a:pPr eaLnBrk="1" hangingPunct="1">
              <a:spcBef>
                <a:spcPts val="875"/>
              </a:spcBef>
              <a:buClr>
                <a:srgbClr val="3333CC"/>
              </a:buClr>
              <a:buFont typeface="Comic Sans MS" panose="030F0702030302020204" pitchFamily="66" charset="0"/>
              <a:buChar char="-"/>
            </a:pPr>
            <a:r>
              <a:rPr lang="en-US" altLang="en-US" sz="1300" b="0" dirty="0">
                <a:solidFill>
                  <a:srgbClr val="3333CC"/>
                </a:solidFill>
                <a:latin typeface="Comic Sans MS" panose="030F0702030302020204" pitchFamily="66" charset="0"/>
              </a:rPr>
              <a:t> 9 light collection system </a:t>
            </a:r>
          </a:p>
          <a:p>
            <a:pPr eaLnBrk="1" hangingPunct="1">
              <a:spcBef>
                <a:spcPts val="875"/>
              </a:spcBef>
              <a:buClr>
                <a:srgbClr val="3333CC"/>
              </a:buClr>
              <a:buFont typeface="Comic Sans MS" panose="030F0702030302020204" pitchFamily="66" charset="0"/>
              <a:buChar char="-"/>
            </a:pPr>
            <a:r>
              <a:rPr lang="en-US" altLang="en-US" sz="1300" b="0" dirty="0">
                <a:solidFill>
                  <a:srgbClr val="3333CC"/>
                </a:solidFill>
                <a:latin typeface="Comic Sans MS" panose="030F0702030302020204" pitchFamily="66" charset="0"/>
              </a:rPr>
              <a:t>  Control system (LED, Laser)</a:t>
            </a:r>
          </a:p>
          <a:p>
            <a:pPr eaLnBrk="1" hangingPunct="1">
              <a:spcBef>
                <a:spcPts val="875"/>
              </a:spcBef>
              <a:buClr>
                <a:srgbClr val="3333CC"/>
              </a:buClr>
              <a:buFont typeface="Comic Sans MS" panose="030F0702030302020204" pitchFamily="66" charset="0"/>
              <a:buChar char="-"/>
            </a:pPr>
            <a:r>
              <a:rPr lang="en-US" altLang="en-US" sz="1300" b="0" dirty="0">
                <a:solidFill>
                  <a:srgbClr val="3333CC"/>
                </a:solidFill>
                <a:latin typeface="Comic Sans MS" panose="030F0702030302020204" pitchFamily="66" charset="0"/>
              </a:rPr>
              <a:t> Power supply</a:t>
            </a:r>
          </a:p>
        </p:txBody>
      </p:sp>
    </p:spTree>
    <p:extLst>
      <p:ext uri="{BB962C8B-B14F-4D97-AF65-F5344CB8AC3E}">
        <p14:creationId xmlns:p14="http://schemas.microsoft.com/office/powerpoint/2010/main" val="3896807249"/>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noChangeArrowheads="1"/>
          </p:cNvPicPr>
          <p:nvPr/>
        </p:nvPicPr>
        <p:blipFill>
          <a:blip r:embed="rId3">
            <a:extLst>
              <a:ext uri="{28A0092B-C50C-407E-A947-70E740481C1C}">
                <a14:useLocalDpi xmlns:a14="http://schemas.microsoft.com/office/drawing/2010/main" val="0"/>
              </a:ext>
            </a:extLst>
          </a:blip>
          <a:srcRect t="57246" r="13342"/>
          <a:stretch>
            <a:fillRect/>
          </a:stretch>
        </p:blipFill>
        <p:spPr bwMode="auto">
          <a:xfrm>
            <a:off x="0" y="5029200"/>
            <a:ext cx="261778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30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8875" y="3286125"/>
            <a:ext cx="2928938"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301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0"/>
            <a:ext cx="2286000" cy="112712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pic>
      <p:pic>
        <p:nvPicPr>
          <p:cNvPr id="43014"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4478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9158" name="Text Box 6"/>
          <p:cNvSpPr txBox="1">
            <a:spLocks noChangeArrowheads="1"/>
          </p:cNvSpPr>
          <p:nvPr/>
        </p:nvSpPr>
        <p:spPr bwMode="auto">
          <a:xfrm>
            <a:off x="1571625" y="71438"/>
            <a:ext cx="5572125" cy="1016000"/>
          </a:xfrm>
          <a:prstGeom prst="rect">
            <a:avLst/>
          </a:prstGeom>
          <a:noFill/>
          <a:ln>
            <a:noFill/>
          </a:ln>
          <a:effectLs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pitchFamily="32" charset="0"/>
                <a:cs typeface="Droid Sans Fallback" pitchFamily="32" charset="0"/>
              </a:defRPr>
            </a:lvl9pPr>
          </a:lstStyle>
          <a:p>
            <a:pPr algn="ctr">
              <a:spcBef>
                <a:spcPts val="1500"/>
              </a:spcBef>
              <a:buClrTx/>
              <a:buFontTx/>
              <a:buNone/>
              <a:defRPr/>
            </a:pPr>
            <a:r>
              <a:rPr lang="en-US" altLang="x-none" sz="2400" b="0" smtClean="0">
                <a:solidFill>
                  <a:srgbClr val="3333CC"/>
                </a:solidFill>
                <a:effectLst>
                  <a:outerShdw blurRad="38100" dist="38100" dir="2700000" algn="tl">
                    <a:srgbClr val="C0C0C0"/>
                  </a:outerShdw>
                </a:effectLst>
              </a:rPr>
              <a:t>SPIN PHYSICS AT NIC</a:t>
            </a:r>
            <a:r>
              <a:rPr lang="ru-RU" altLang="x-none" sz="2400" b="0" smtClean="0">
                <a:solidFill>
                  <a:srgbClr val="3333CC"/>
                </a:solidFill>
                <a:effectLst>
                  <a:outerShdw blurRad="38100" dist="38100" dir="2700000" algn="tl">
                    <a:srgbClr val="C0C0C0"/>
                  </a:outerShdw>
                </a:effectLst>
              </a:rPr>
              <a:t>A</a:t>
            </a:r>
            <a:r>
              <a:rPr lang="en-US" altLang="x-none" sz="2400" b="0" smtClean="0">
                <a:solidFill>
                  <a:srgbClr val="3333CC"/>
                </a:solidFill>
                <a:effectLst>
                  <a:outerShdw blurRad="38100" dist="38100" dir="2700000" algn="tl">
                    <a:srgbClr val="C0C0C0"/>
                  </a:outerShdw>
                </a:effectLst>
              </a:rPr>
              <a:t>.</a:t>
            </a:r>
          </a:p>
          <a:p>
            <a:pPr algn="ctr">
              <a:spcBef>
                <a:spcPts val="1500"/>
              </a:spcBef>
              <a:buClrTx/>
              <a:buFontTx/>
              <a:buNone/>
              <a:defRPr/>
            </a:pPr>
            <a:r>
              <a:rPr lang="en-US" altLang="x-none" sz="2400" b="0" smtClean="0">
                <a:solidFill>
                  <a:srgbClr val="3333CC"/>
                </a:solidFill>
                <a:effectLst>
                  <a:outerShdw blurRad="38100" dist="38100" dir="2700000" algn="tl">
                    <a:srgbClr val="C0C0C0"/>
                  </a:outerShdw>
                </a:effectLst>
              </a:rPr>
              <a:t>SPD.EMC. R&amp;D results.  </a:t>
            </a:r>
            <a:r>
              <a:rPr lang="en-US" altLang="x-none" sz="2400" b="0" smtClean="0">
                <a:solidFill>
                  <a:srgbClr val="3333CC"/>
                </a:solidFill>
              </a:rPr>
              <a:t> </a:t>
            </a:r>
          </a:p>
        </p:txBody>
      </p:sp>
      <p:sp>
        <p:nvSpPr>
          <p:cNvPr id="43016" name="Rectangle 7"/>
          <p:cNvSpPr>
            <a:spLocks noChangeArrowheads="1"/>
          </p:cNvSpPr>
          <p:nvPr/>
        </p:nvSpPr>
        <p:spPr bwMode="auto">
          <a:xfrm>
            <a:off x="5500688" y="3422650"/>
            <a:ext cx="3500437"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spAutoFit/>
          </a:bodyPr>
          <a:lstStyle>
            <a:lvl1pPr eaLnBrk="0" hangingPunct="0">
              <a:spcBef>
                <a:spcPts val="8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Times New Roman" panose="02020603050405020304" pitchFamily="18" charset="0"/>
                <a:ea typeface="Droid Sans Fallback" charset="0"/>
                <a:cs typeface="Droid Sans Fallback" charset="0"/>
              </a:defRPr>
            </a:lvl1pPr>
            <a:lvl2pPr eaLnBrk="0" hangingPunct="0">
              <a:spcBef>
                <a:spcPts val="7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anose="02020603050405020304" pitchFamily="18" charset="0"/>
                <a:ea typeface="Droid Sans Fallback" charset="0"/>
                <a:cs typeface="Droid Sans Fallback" charset="0"/>
              </a:defRPr>
            </a:lvl2pPr>
            <a:lvl3pPr eaLnBrk="0" hangingPunct="0">
              <a:spcBef>
                <a:spcPts val="6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ea typeface="Droid Sans Fallback" charset="0"/>
                <a:cs typeface="Droid Sans Fallback" charset="0"/>
              </a:defRPr>
            </a:lvl3pPr>
            <a:lvl4pPr eaLnBrk="0" hangingPunct="0">
              <a:spcBef>
                <a:spcPts val="5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4pPr>
            <a:lvl5pPr eaLnBrk="0" hangingPunct="0">
              <a:spcBef>
                <a:spcPts val="5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ea typeface="Droid Sans Fallback" charset="0"/>
                <a:cs typeface="Droid Sans Fallback" charset="0"/>
              </a:defRPr>
            </a:lvl9pPr>
          </a:lstStyle>
          <a:p>
            <a:pPr eaLnBrk="1" hangingPunct="1">
              <a:spcBef>
                <a:spcPct val="0"/>
              </a:spcBef>
              <a:buClrTx/>
              <a:buFontTx/>
              <a:buNone/>
            </a:pPr>
            <a:r>
              <a:rPr lang="en-US" altLang="en-US" sz="1600" b="0" dirty="0">
                <a:solidFill>
                  <a:srgbClr val="2D2DB9"/>
                </a:solidFill>
                <a:latin typeface="Comic Sans MS" panose="030F0702030302020204" pitchFamily="66" charset="0"/>
              </a:rPr>
              <a:t>  ECAL0 for COMPASS-II as EMC prototype for SPD</a:t>
            </a:r>
          </a:p>
          <a:p>
            <a:pPr eaLnBrk="1" hangingPunct="1">
              <a:spcBef>
                <a:spcPct val="0"/>
              </a:spcBef>
              <a:buClrTx/>
              <a:buFontTx/>
              <a:buNone/>
            </a:pPr>
            <a:endParaRPr lang="en-US" altLang="en-US" sz="1600" b="0" dirty="0">
              <a:solidFill>
                <a:srgbClr val="2D2DB9"/>
              </a:solidFill>
              <a:latin typeface="Comic Sans MS" panose="030F0702030302020204" pitchFamily="66" charset="0"/>
            </a:endParaRPr>
          </a:p>
          <a:p>
            <a:pPr eaLnBrk="1" hangingPunct="1">
              <a:spcBef>
                <a:spcPct val="0"/>
              </a:spcBef>
              <a:buClrTx/>
              <a:buFontTx/>
              <a:buNone/>
            </a:pPr>
            <a:r>
              <a:rPr lang="en-US" altLang="en-US" sz="1600" b="0" dirty="0">
                <a:solidFill>
                  <a:srgbClr val="2D2DB9"/>
                </a:solidFill>
                <a:latin typeface="Comic Sans MS" panose="030F0702030302020204" pitchFamily="66" charset="0"/>
              </a:rPr>
              <a:t>Tests in 2007-2011 at PS-T9 and COMPASS beams.</a:t>
            </a:r>
          </a:p>
          <a:p>
            <a:pPr eaLnBrk="1" hangingPunct="1">
              <a:spcBef>
                <a:spcPct val="0"/>
              </a:spcBef>
              <a:buClrTx/>
              <a:buFontTx/>
              <a:buNone/>
            </a:pPr>
            <a:endParaRPr lang="en-US" altLang="en-US" sz="1600" b="0" dirty="0">
              <a:solidFill>
                <a:srgbClr val="2D2DB9"/>
              </a:solidFill>
              <a:latin typeface="Comic Sans MS" panose="030F0702030302020204" pitchFamily="66" charset="0"/>
            </a:endParaRPr>
          </a:p>
          <a:p>
            <a:pPr eaLnBrk="1" hangingPunct="1">
              <a:spcBef>
                <a:spcPct val="0"/>
              </a:spcBef>
              <a:buClrTx/>
              <a:buFontTx/>
              <a:buNone/>
            </a:pPr>
            <a:r>
              <a:rPr lang="en-US" altLang="en-US" sz="1600" b="0" dirty="0">
                <a:solidFill>
                  <a:srgbClr val="2D2DB9"/>
                </a:solidFill>
                <a:latin typeface="Comic Sans MS" panose="030F0702030302020204" pitchFamily="66" charset="0"/>
              </a:rPr>
              <a:t>Module production in ISMA, Kharkov</a:t>
            </a:r>
          </a:p>
          <a:p>
            <a:pPr eaLnBrk="1" hangingPunct="1">
              <a:spcBef>
                <a:spcPct val="0"/>
              </a:spcBef>
              <a:buClrTx/>
              <a:buFontTx/>
              <a:buNone/>
            </a:pPr>
            <a:endParaRPr lang="en-US" altLang="en-US" sz="1600" b="0" dirty="0">
              <a:solidFill>
                <a:srgbClr val="2D2DB9"/>
              </a:solidFill>
              <a:latin typeface="Comic Sans MS" panose="030F0702030302020204" pitchFamily="66" charset="0"/>
            </a:endParaRPr>
          </a:p>
          <a:p>
            <a:pPr eaLnBrk="1" hangingPunct="1">
              <a:spcBef>
                <a:spcPct val="0"/>
              </a:spcBef>
              <a:buClrTx/>
              <a:buFontTx/>
              <a:buNone/>
            </a:pPr>
            <a:r>
              <a:rPr lang="en-US" altLang="en-US" sz="1600" b="0" dirty="0">
                <a:solidFill>
                  <a:srgbClr val="2D2DB9"/>
                </a:solidFill>
                <a:latin typeface="Comic Sans MS" panose="030F0702030302020204" pitchFamily="66" charset="0"/>
              </a:rPr>
              <a:t>MAPDs from </a:t>
            </a:r>
            <a:r>
              <a:rPr lang="en-US" altLang="en-US" sz="1600" b="0" dirty="0" err="1">
                <a:solidFill>
                  <a:srgbClr val="2D2DB9"/>
                </a:solidFill>
                <a:latin typeface="Comic Sans MS" panose="030F0702030302020204" pitchFamily="66" charset="0"/>
              </a:rPr>
              <a:t>Zicotek</a:t>
            </a:r>
            <a:endParaRPr lang="en-US" altLang="en-US" sz="1600" b="0" dirty="0">
              <a:solidFill>
                <a:srgbClr val="2D2DB9"/>
              </a:solidFill>
              <a:latin typeface="Comic Sans MS" panose="030F0702030302020204" pitchFamily="66" charset="0"/>
            </a:endParaRPr>
          </a:p>
          <a:p>
            <a:pPr eaLnBrk="1" hangingPunct="1">
              <a:spcBef>
                <a:spcPct val="0"/>
              </a:spcBef>
              <a:buClrTx/>
              <a:buFontTx/>
              <a:buNone/>
            </a:pPr>
            <a:endParaRPr lang="en-US" altLang="en-US" sz="1600" b="0" dirty="0">
              <a:solidFill>
                <a:srgbClr val="2D2DB9"/>
              </a:solidFill>
              <a:latin typeface="Comic Sans MS" panose="030F0702030302020204" pitchFamily="66" charset="0"/>
            </a:endParaRPr>
          </a:p>
          <a:p>
            <a:pPr eaLnBrk="1" hangingPunct="1">
              <a:spcBef>
                <a:spcPct val="0"/>
              </a:spcBef>
              <a:buClrTx/>
              <a:buFontTx/>
              <a:buNone/>
            </a:pPr>
            <a:r>
              <a:rPr lang="en-US" altLang="en-US" sz="1600" b="0" dirty="0">
                <a:solidFill>
                  <a:srgbClr val="2D2DB9"/>
                </a:solidFill>
                <a:latin typeface="Comic Sans MS" panose="030F0702030302020204" pitchFamily="66" charset="0"/>
              </a:rPr>
              <a:t>Assembling and testing in JINR </a:t>
            </a:r>
          </a:p>
        </p:txBody>
      </p:sp>
      <p:pic>
        <p:nvPicPr>
          <p:cNvPr id="43017"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875" y="3357563"/>
            <a:ext cx="194627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3018"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27313" y="1343025"/>
            <a:ext cx="2230437"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3019" name="Picture 10"/>
          <p:cNvPicPr>
            <a:picLocks noChangeAspect="1" noChangeArrowheads="1"/>
          </p:cNvPicPr>
          <p:nvPr/>
        </p:nvPicPr>
        <p:blipFill>
          <a:blip r:embed="rId9">
            <a:extLst>
              <a:ext uri="{28A0092B-C50C-407E-A947-70E740481C1C}">
                <a14:useLocalDpi xmlns:a14="http://schemas.microsoft.com/office/drawing/2010/main" val="0"/>
              </a:ext>
            </a:extLst>
          </a:blip>
          <a:srcRect l="39502" t="12086" b="8057"/>
          <a:stretch>
            <a:fillRect/>
          </a:stretch>
        </p:blipFill>
        <p:spPr bwMode="auto">
          <a:xfrm>
            <a:off x="5929313" y="1285875"/>
            <a:ext cx="20859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3020"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2875" y="1328738"/>
            <a:ext cx="2143125"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3021"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00375" y="5286375"/>
            <a:ext cx="2000250" cy="1328738"/>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70179022"/>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Box 1"/>
          <p:cNvSpPr txBox="1">
            <a:spLocks noChangeArrowheads="1"/>
          </p:cNvSpPr>
          <p:nvPr/>
        </p:nvSpPr>
        <p:spPr bwMode="auto">
          <a:xfrm>
            <a:off x="4697413" y="676275"/>
            <a:ext cx="4062412" cy="708025"/>
          </a:xfrm>
          <a:prstGeom prst="rect">
            <a:avLst/>
          </a:prstGeom>
          <a:solidFill>
            <a:srgbClr val="CCCCFF"/>
          </a:solidFill>
          <a:ln w="9525">
            <a:noFill/>
            <a:miter lim="800000"/>
            <a:headEnd/>
            <a:tailEnd/>
          </a:ln>
        </p:spPr>
        <p:txBody>
          <a:bodyPr wrap="none">
            <a:spAutoFit/>
          </a:bodyPr>
          <a:lstStyle/>
          <a:p>
            <a:pPr algn="r" defTabSz="914400" eaLnBrk="1" hangingPunct="1">
              <a:lnSpc>
                <a:spcPct val="100000"/>
              </a:lnSpc>
              <a:buClrTx/>
              <a:buSzTx/>
              <a:buFontTx/>
              <a:buNone/>
            </a:pPr>
            <a:r>
              <a:rPr lang="en-US" sz="2000" b="1" err="1">
                <a:solidFill>
                  <a:srgbClr val="000090"/>
                </a:solidFill>
                <a:latin typeface="Arial" pitchFamily="34" charset="0"/>
                <a:ea typeface="ＭＳ Ｐゴシック" pitchFamily="34" charset="-128"/>
                <a:cs typeface="Arial" pitchFamily="34" charset="0"/>
              </a:rPr>
              <a:t>mRPC</a:t>
            </a:r>
            <a:r>
              <a:rPr lang="en-US" sz="2000" b="1">
                <a:solidFill>
                  <a:srgbClr val="000090"/>
                </a:solidFill>
                <a:latin typeface="Arial" pitchFamily="34" charset="0"/>
                <a:ea typeface="ＭＳ Ｐゴシック" pitchFamily="34" charset="-128"/>
                <a:cs typeface="Arial" pitchFamily="34" charset="0"/>
              </a:rPr>
              <a:t> – </a:t>
            </a:r>
            <a:r>
              <a:rPr lang="en-US" sz="2000">
                <a:solidFill>
                  <a:srgbClr val="000090"/>
                </a:solidFill>
                <a:latin typeface="Arial" pitchFamily="34" charset="0"/>
                <a:ea typeface="ＭＳ Ｐゴシック" pitchFamily="34" charset="-128"/>
                <a:cs typeface="Arial" pitchFamily="34" charset="0"/>
              </a:rPr>
              <a:t>TDR has been prepared,</a:t>
            </a:r>
          </a:p>
          <a:p>
            <a:pPr algn="r" defTabSz="914400" eaLnBrk="1" hangingPunct="1">
              <a:lnSpc>
                <a:spcPct val="100000"/>
              </a:lnSpc>
              <a:buClrTx/>
              <a:buSzTx/>
              <a:buFontTx/>
              <a:buNone/>
            </a:pPr>
            <a:r>
              <a:rPr lang="en-US" sz="2000">
                <a:solidFill>
                  <a:srgbClr val="000090"/>
                </a:solidFill>
                <a:latin typeface="Arial" pitchFamily="34" charset="0"/>
                <a:ea typeface="ＭＳ Ｐゴシック" pitchFamily="34" charset="-128"/>
                <a:cs typeface="Arial" pitchFamily="34" charset="0"/>
              </a:rPr>
              <a:t>         </a:t>
            </a:r>
            <a:r>
              <a:rPr lang="en-US" sz="2000" i="1">
                <a:solidFill>
                  <a:srgbClr val="000090"/>
                </a:solidFill>
                <a:latin typeface="Arial" pitchFamily="34" charset="0"/>
                <a:ea typeface="ＭＳ Ｐゴシック" pitchFamily="34" charset="-128"/>
                <a:cs typeface="Arial" pitchFamily="34" charset="0"/>
              </a:rPr>
              <a:t>ready for mass production</a:t>
            </a:r>
            <a:endParaRPr lang="ru-RU" sz="2000" i="1">
              <a:solidFill>
                <a:srgbClr val="000090"/>
              </a:solidFill>
              <a:latin typeface="Arial" pitchFamily="34" charset="0"/>
              <a:ea typeface="ＭＳ Ｐゴシック" pitchFamily="34" charset="-128"/>
              <a:cs typeface="Arial" pitchFamily="34" charset="0"/>
            </a:endParaRPr>
          </a:p>
        </p:txBody>
      </p:sp>
      <p:pic>
        <p:nvPicPr>
          <p:cNvPr id="36866" name="Picture 5" descr="D:\babkin\NIKA-MPD\ToF_RPC\documents_13\otchet_rpc_2st_2.jpg"/>
          <p:cNvPicPr>
            <a:picLocks noChangeArrowheads="1"/>
          </p:cNvPicPr>
          <p:nvPr/>
        </p:nvPicPr>
        <p:blipFill>
          <a:blip r:embed="rId2"/>
          <a:srcRect l="3532" t="8199" b="7420"/>
          <a:stretch>
            <a:fillRect/>
          </a:stretch>
        </p:blipFill>
        <p:spPr bwMode="auto">
          <a:xfrm>
            <a:off x="5549900" y="1371600"/>
            <a:ext cx="3313113" cy="1681163"/>
          </a:xfrm>
          <a:prstGeom prst="rect">
            <a:avLst/>
          </a:prstGeom>
          <a:noFill/>
          <a:ln w="9525">
            <a:noFill/>
            <a:miter lim="800000"/>
            <a:headEnd/>
            <a:tailEnd/>
          </a:ln>
        </p:spPr>
      </p:pic>
      <p:pic>
        <p:nvPicPr>
          <p:cNvPr id="36867" name="Рисунок 5" descr="dt_p1p2_corr_ch5_11kV"/>
          <p:cNvPicPr>
            <a:picLocks noChangeAspect="1" noChangeArrowheads="1"/>
          </p:cNvPicPr>
          <p:nvPr/>
        </p:nvPicPr>
        <p:blipFill>
          <a:blip r:embed="rId3"/>
          <a:srcRect/>
          <a:stretch>
            <a:fillRect/>
          </a:stretch>
        </p:blipFill>
        <p:spPr bwMode="auto">
          <a:xfrm>
            <a:off x="4449763" y="3529013"/>
            <a:ext cx="4071937" cy="2925762"/>
          </a:xfrm>
          <a:prstGeom prst="rect">
            <a:avLst/>
          </a:prstGeom>
          <a:noFill/>
          <a:ln w="9525">
            <a:noFill/>
            <a:miter lim="800000"/>
            <a:headEnd/>
            <a:tailEnd/>
          </a:ln>
        </p:spPr>
      </p:pic>
      <p:pic>
        <p:nvPicPr>
          <p:cNvPr id="36868" name="Picture 7" descr="D:\babkin\conference\BM@N\TDC_VL32.jpg"/>
          <p:cNvPicPr>
            <a:picLocks noChangeAspect="1" noChangeArrowheads="1"/>
          </p:cNvPicPr>
          <p:nvPr/>
        </p:nvPicPr>
        <p:blipFill>
          <a:blip r:embed="rId4"/>
          <a:srcRect/>
          <a:stretch>
            <a:fillRect/>
          </a:stretch>
        </p:blipFill>
        <p:spPr bwMode="auto">
          <a:xfrm>
            <a:off x="4549775" y="1458913"/>
            <a:ext cx="1897063" cy="1423987"/>
          </a:xfrm>
          <a:prstGeom prst="rect">
            <a:avLst/>
          </a:prstGeom>
          <a:noFill/>
          <a:ln w="9525">
            <a:noFill/>
            <a:miter lim="800000"/>
            <a:headEnd/>
            <a:tailEnd/>
          </a:ln>
        </p:spPr>
      </p:pic>
      <p:sp>
        <p:nvSpPr>
          <p:cNvPr id="36872" name="TextBox 15"/>
          <p:cNvSpPr txBox="1">
            <a:spLocks noChangeArrowheads="1"/>
          </p:cNvSpPr>
          <p:nvPr/>
        </p:nvSpPr>
        <p:spPr bwMode="auto">
          <a:xfrm>
            <a:off x="4722813" y="3051175"/>
            <a:ext cx="4421187" cy="647700"/>
          </a:xfrm>
          <a:prstGeom prst="rect">
            <a:avLst/>
          </a:prstGeom>
          <a:noFill/>
          <a:ln w="9525">
            <a:noFill/>
            <a:miter lim="800000"/>
            <a:headEnd/>
            <a:tailEnd/>
          </a:ln>
        </p:spPr>
        <p:txBody>
          <a:bodyPr>
            <a:spAutoFit/>
          </a:bodyPr>
          <a:lstStyle/>
          <a:p>
            <a:pPr defTabSz="914400" eaLnBrk="1" hangingPunct="1">
              <a:lnSpc>
                <a:spcPct val="100000"/>
              </a:lnSpc>
              <a:buClrTx/>
              <a:buSzTx/>
              <a:buFontTx/>
              <a:buNone/>
            </a:pPr>
            <a:r>
              <a:rPr lang="en-US" sz="1200" i="1">
                <a:solidFill>
                  <a:srgbClr val="000000"/>
                </a:solidFill>
                <a:latin typeface="Arial" pitchFamily="34" charset="0"/>
                <a:ea typeface="ＭＳ Ｐゴシック" pitchFamily="34" charset="-128"/>
                <a:cs typeface="Arial" pitchFamily="34" charset="0"/>
              </a:rPr>
              <a:t>Zhu Weipinga, Wang Yi, Feng Shengqin, Wang Jingbo, Huang </a:t>
            </a:r>
          </a:p>
          <a:p>
            <a:pPr defTabSz="914400" eaLnBrk="1" hangingPunct="1">
              <a:lnSpc>
                <a:spcPct val="100000"/>
              </a:lnSpc>
              <a:buClrTx/>
              <a:buSzTx/>
              <a:buFontTx/>
              <a:buNone/>
            </a:pPr>
            <a:r>
              <a:rPr lang="en-US" sz="1200" i="1">
                <a:solidFill>
                  <a:srgbClr val="000000"/>
                </a:solidFill>
                <a:latin typeface="Arial" pitchFamily="34" charset="0"/>
                <a:ea typeface="ＭＳ Ｐゴシック" pitchFamily="34" charset="-128"/>
                <a:cs typeface="Arial" pitchFamily="34" charset="0"/>
              </a:rPr>
              <a:t>Xinjie, Shi Li, V. Babkin, V. Golovatyuk, M. Rumiant</a:t>
            </a:r>
            <a:r>
              <a:rPr lang="ru-RU" sz="1200" i="1">
                <a:solidFill>
                  <a:srgbClr val="000000"/>
                </a:solidFill>
                <a:latin typeface="Arial" pitchFamily="34" charset="0"/>
                <a:ea typeface="ＭＳ Ｐゴシック" pitchFamily="34" charset="-128"/>
                <a:cs typeface="Arial" pitchFamily="34" charset="0"/>
              </a:rPr>
              <a:t>с</a:t>
            </a:r>
            <a:r>
              <a:rPr lang="en-US" sz="1200" i="1">
                <a:solidFill>
                  <a:srgbClr val="000000"/>
                </a:solidFill>
                <a:latin typeface="Arial" pitchFamily="34" charset="0"/>
                <a:ea typeface="ＭＳ Ｐゴシック" pitchFamily="34" charset="-128"/>
                <a:cs typeface="Arial" pitchFamily="34" charset="0"/>
              </a:rPr>
              <a:t>ev,</a:t>
            </a:r>
          </a:p>
          <a:p>
            <a:pPr defTabSz="914400" eaLnBrk="1" hangingPunct="1">
              <a:lnSpc>
                <a:spcPct val="100000"/>
              </a:lnSpc>
              <a:buClrTx/>
              <a:buSzTx/>
              <a:buFontTx/>
              <a:buNone/>
            </a:pPr>
            <a:r>
              <a:rPr lang="en-US" sz="1200" i="1">
                <a:solidFill>
                  <a:srgbClr val="000000"/>
                </a:solidFill>
                <a:latin typeface="Arial" pitchFamily="34" charset="0"/>
                <a:ea typeface="ＭＳ Ｐゴシック" pitchFamily="34" charset="-128"/>
                <a:cs typeface="Arial" pitchFamily="34" charset="0"/>
              </a:rPr>
              <a:t>G. Eppley, T. Nussbaum, </a:t>
            </a:r>
            <a:r>
              <a:rPr lang="en-US" sz="1200" b="1" i="1">
                <a:solidFill>
                  <a:srgbClr val="000000"/>
                </a:solidFill>
                <a:latin typeface="Arial" pitchFamily="34" charset="0"/>
                <a:ea typeface="ＭＳ Ｐゴシック" pitchFamily="34" charset="-128"/>
                <a:cs typeface="Arial" pitchFamily="34" charset="0"/>
              </a:rPr>
              <a:t>NIM A 735, 277–282, 2014</a:t>
            </a:r>
          </a:p>
        </p:txBody>
      </p:sp>
      <p:sp>
        <p:nvSpPr>
          <p:cNvPr id="36873" name="Rectangle 12"/>
          <p:cNvSpPr>
            <a:spLocks noChangeArrowheads="1"/>
          </p:cNvSpPr>
          <p:nvPr/>
        </p:nvSpPr>
        <p:spPr bwMode="auto">
          <a:xfrm>
            <a:off x="6858000" y="3643313"/>
            <a:ext cx="2095500" cy="1200150"/>
          </a:xfrm>
          <a:prstGeom prst="rect">
            <a:avLst/>
          </a:prstGeom>
          <a:solidFill>
            <a:srgbClr val="CCFFCC"/>
          </a:solidFill>
          <a:ln w="9525">
            <a:noFill/>
            <a:miter lim="800000"/>
            <a:headEnd/>
            <a:tailEnd/>
          </a:ln>
        </p:spPr>
        <p:txBody>
          <a:bodyPr>
            <a:spAutoFit/>
          </a:bodyPr>
          <a:lstStyle/>
          <a:p>
            <a:pPr algn="r" defTabSz="914400" eaLnBrk="1" hangingPunct="1">
              <a:lnSpc>
                <a:spcPct val="100000"/>
              </a:lnSpc>
              <a:buClrTx/>
              <a:buSzTx/>
              <a:buFontTx/>
              <a:buNone/>
            </a:pPr>
            <a:r>
              <a:rPr lang="en-US" sz="1800" i="1">
                <a:solidFill>
                  <a:srgbClr val="222268"/>
                </a:solidFill>
                <a:latin typeface="Arial" pitchFamily="34" charset="0"/>
                <a:ea typeface="ＭＳ Ｐゴシック" pitchFamily="34" charset="-128"/>
              </a:rPr>
              <a:t>required efficiency, </a:t>
            </a:r>
          </a:p>
          <a:p>
            <a:pPr algn="r" defTabSz="914400" eaLnBrk="1" hangingPunct="1">
              <a:lnSpc>
                <a:spcPct val="100000"/>
              </a:lnSpc>
              <a:buClrTx/>
              <a:buSzTx/>
              <a:buFontTx/>
              <a:buNone/>
            </a:pPr>
            <a:r>
              <a:rPr lang="en-US" sz="1800" i="1">
                <a:solidFill>
                  <a:srgbClr val="222268"/>
                </a:solidFill>
                <a:latin typeface="Arial" pitchFamily="34" charset="0"/>
                <a:ea typeface="ＭＳ Ｐゴシック" pitchFamily="34" charset="-128"/>
              </a:rPr>
              <a:t>rate capability </a:t>
            </a:r>
          </a:p>
          <a:p>
            <a:pPr algn="r" defTabSz="914400" eaLnBrk="1" hangingPunct="1">
              <a:lnSpc>
                <a:spcPct val="100000"/>
              </a:lnSpc>
              <a:buClrTx/>
              <a:buSzTx/>
              <a:buFontTx/>
              <a:buNone/>
            </a:pPr>
            <a:r>
              <a:rPr lang="en-US" sz="1800" i="1">
                <a:solidFill>
                  <a:srgbClr val="222268"/>
                </a:solidFill>
                <a:latin typeface="Arial" pitchFamily="34" charset="0"/>
                <a:ea typeface="ＭＳ Ｐゴシック" pitchFamily="34" charset="-128"/>
              </a:rPr>
              <a:t>&amp; time resolution </a:t>
            </a:r>
          </a:p>
          <a:p>
            <a:pPr algn="r" defTabSz="914400" eaLnBrk="1" hangingPunct="1">
              <a:lnSpc>
                <a:spcPct val="100000"/>
              </a:lnSpc>
              <a:buClrTx/>
              <a:buSzTx/>
              <a:buFontTx/>
              <a:buNone/>
            </a:pPr>
            <a:r>
              <a:rPr lang="en-US" sz="1800" i="1">
                <a:solidFill>
                  <a:srgbClr val="FF0000"/>
                </a:solidFill>
                <a:latin typeface="Arial" pitchFamily="34" charset="0"/>
                <a:ea typeface="ＭＳ Ｐゴシック" pitchFamily="34" charset="-128"/>
              </a:rPr>
              <a:t>are reached </a:t>
            </a:r>
            <a:endParaRPr lang="ru-RU" sz="1800" i="1">
              <a:solidFill>
                <a:srgbClr val="FF0000"/>
              </a:solidFill>
              <a:latin typeface="Arial" pitchFamily="34" charset="0"/>
              <a:ea typeface="ＭＳ Ｐゴシック" pitchFamily="34" charset="-128"/>
            </a:endParaRPr>
          </a:p>
        </p:txBody>
      </p:sp>
      <p:pic>
        <p:nvPicPr>
          <p:cNvPr id="36874" name="Рисунок 7" descr="dt_ffd1ffd2_corr_1500V"/>
          <p:cNvPicPr>
            <a:picLocks noChangeAspect="1" noChangeArrowheads="1"/>
          </p:cNvPicPr>
          <p:nvPr/>
        </p:nvPicPr>
        <p:blipFill>
          <a:blip r:embed="rId5"/>
          <a:srcRect t="3030"/>
          <a:stretch>
            <a:fillRect/>
          </a:stretch>
        </p:blipFill>
        <p:spPr bwMode="auto">
          <a:xfrm>
            <a:off x="152400" y="3511550"/>
            <a:ext cx="3975100" cy="2916238"/>
          </a:xfrm>
          <a:prstGeom prst="rect">
            <a:avLst/>
          </a:prstGeom>
          <a:noFill/>
          <a:ln w="9525">
            <a:noFill/>
            <a:miter lim="800000"/>
            <a:headEnd/>
            <a:tailEnd/>
          </a:ln>
        </p:spPr>
      </p:pic>
      <p:sp>
        <p:nvSpPr>
          <p:cNvPr id="36875" name="TextBox 15"/>
          <p:cNvSpPr txBox="1">
            <a:spLocks noChangeArrowheads="1"/>
          </p:cNvSpPr>
          <p:nvPr/>
        </p:nvSpPr>
        <p:spPr bwMode="auto">
          <a:xfrm>
            <a:off x="2286000" y="3471863"/>
            <a:ext cx="2090738" cy="923925"/>
          </a:xfrm>
          <a:prstGeom prst="rect">
            <a:avLst/>
          </a:prstGeom>
          <a:solidFill>
            <a:schemeClr val="accent1"/>
          </a:solidFill>
          <a:ln w="9525">
            <a:solidFill>
              <a:srgbClr val="FF0000"/>
            </a:solidFill>
            <a:miter lim="800000"/>
            <a:headEnd/>
            <a:tailEnd/>
          </a:ln>
        </p:spPr>
        <p:txBody>
          <a:bodyPr>
            <a:spAutoFit/>
          </a:bodyPr>
          <a:lstStyle/>
          <a:p>
            <a:pPr defTabSz="914400" eaLnBrk="1" hangingPunct="1">
              <a:lnSpc>
                <a:spcPct val="100000"/>
              </a:lnSpc>
              <a:buClrTx/>
              <a:buSzTx/>
              <a:buFontTx/>
              <a:buNone/>
            </a:pPr>
            <a:r>
              <a:rPr lang="en-US" sz="1800" i="1">
                <a:solidFill>
                  <a:srgbClr val="000090"/>
                </a:solidFill>
                <a:latin typeface="Arial" pitchFamily="34" charset="0"/>
                <a:ea typeface="ＭＳ Ｐゴシック" pitchFamily="34" charset="-128"/>
              </a:rPr>
              <a:t>The achieved time resolution </a:t>
            </a:r>
            <a:r>
              <a:rPr lang="en-US" sz="1800" i="1">
                <a:solidFill>
                  <a:srgbClr val="FF0000"/>
                </a:solidFill>
                <a:latin typeface="Arial" pitchFamily="34" charset="0"/>
                <a:ea typeface="ＭＳ Ｐゴシック" pitchFamily="34" charset="-128"/>
              </a:rPr>
              <a:t>is better </a:t>
            </a:r>
            <a:r>
              <a:rPr lang="en-US" sz="1800" i="1">
                <a:solidFill>
                  <a:srgbClr val="000090"/>
                </a:solidFill>
                <a:latin typeface="Arial" pitchFamily="34" charset="0"/>
                <a:ea typeface="ＭＳ Ｐゴシック" pitchFamily="34" charset="-128"/>
              </a:rPr>
              <a:t>than required</a:t>
            </a:r>
          </a:p>
        </p:txBody>
      </p:sp>
      <p:pic>
        <p:nvPicPr>
          <p:cNvPr id="36876" name="Picture 1" descr="FFDr-FFDl"/>
          <p:cNvPicPr preferRelativeResize="0">
            <a:picLocks noChangeAspect="1" noChangeArrowheads="1"/>
          </p:cNvPicPr>
          <p:nvPr/>
        </p:nvPicPr>
        <p:blipFill>
          <a:blip r:embed="rId6">
            <a:lum contrast="12000"/>
          </a:blip>
          <a:srcRect l="12714" t="4881" r="16879" b="11594"/>
          <a:stretch>
            <a:fillRect/>
          </a:stretch>
        </p:blipFill>
        <p:spPr bwMode="auto">
          <a:xfrm>
            <a:off x="161925" y="1509713"/>
            <a:ext cx="2574925" cy="1836737"/>
          </a:xfrm>
          <a:prstGeom prst="rect">
            <a:avLst/>
          </a:prstGeom>
          <a:noFill/>
          <a:ln w="9525">
            <a:noFill/>
            <a:miter lim="800000"/>
            <a:headEnd/>
            <a:tailEnd/>
          </a:ln>
        </p:spPr>
      </p:pic>
      <p:sp>
        <p:nvSpPr>
          <p:cNvPr id="36877" name="TextBox 1"/>
          <p:cNvSpPr txBox="1">
            <a:spLocks noChangeArrowheads="1"/>
          </p:cNvSpPr>
          <p:nvPr/>
        </p:nvSpPr>
        <p:spPr bwMode="auto">
          <a:xfrm>
            <a:off x="228600" y="685800"/>
            <a:ext cx="4148138" cy="708025"/>
          </a:xfrm>
          <a:prstGeom prst="rect">
            <a:avLst/>
          </a:prstGeom>
          <a:solidFill>
            <a:srgbClr val="CCCCFF"/>
          </a:solidFill>
          <a:ln w="9525">
            <a:noFill/>
            <a:miter lim="800000"/>
            <a:headEnd/>
            <a:tailEnd/>
          </a:ln>
        </p:spPr>
        <p:txBody>
          <a:bodyPr>
            <a:spAutoFit/>
          </a:bodyPr>
          <a:lstStyle/>
          <a:p>
            <a:pPr defTabSz="914400" eaLnBrk="1" hangingPunct="1">
              <a:lnSpc>
                <a:spcPct val="100000"/>
              </a:lnSpc>
              <a:buClrTx/>
              <a:buSzTx/>
              <a:buFontTx/>
              <a:buNone/>
            </a:pPr>
            <a:r>
              <a:rPr lang="en-US" sz="2000" b="1">
                <a:solidFill>
                  <a:srgbClr val="222268"/>
                </a:solidFill>
                <a:latin typeface="Arial" pitchFamily="34" charset="0"/>
                <a:ea typeface="ＭＳ Ｐゴシック" pitchFamily="34" charset="-128"/>
              </a:rPr>
              <a:t>Fast Forward Detector (FFD):</a:t>
            </a:r>
          </a:p>
          <a:p>
            <a:pPr algn="r" defTabSz="914400" eaLnBrk="1" hangingPunct="1">
              <a:lnSpc>
                <a:spcPct val="100000"/>
              </a:lnSpc>
              <a:buClrTx/>
              <a:buSzTx/>
              <a:buFontTx/>
              <a:buNone/>
            </a:pPr>
            <a:r>
              <a:rPr lang="en-US" sz="2000" b="1">
                <a:solidFill>
                  <a:srgbClr val="222268"/>
                </a:solidFill>
                <a:latin typeface="Arial" pitchFamily="34" charset="0"/>
                <a:ea typeface="ＭＳ Ｐゴシック" pitchFamily="34" charset="-128"/>
              </a:rPr>
              <a:t> </a:t>
            </a:r>
            <a:r>
              <a:rPr lang="en-US" sz="2000" i="1">
                <a:solidFill>
                  <a:srgbClr val="222268"/>
                </a:solidFill>
                <a:latin typeface="Arial" pitchFamily="34" charset="0"/>
                <a:ea typeface="ＭＳ Ｐゴシック" pitchFamily="34" charset="-128"/>
              </a:rPr>
              <a:t>production stage</a:t>
            </a:r>
            <a:endParaRPr lang="ru-RU" sz="2000" i="1">
              <a:solidFill>
                <a:srgbClr val="222268"/>
              </a:solidFill>
              <a:latin typeface="Arial" pitchFamily="34" charset="0"/>
              <a:ea typeface="ＭＳ Ｐゴシック" pitchFamily="34" charset="-128"/>
            </a:endParaRPr>
          </a:p>
        </p:txBody>
      </p:sp>
      <p:sp>
        <p:nvSpPr>
          <p:cNvPr id="36878" name="TextBox 4"/>
          <p:cNvSpPr txBox="1">
            <a:spLocks noChangeArrowheads="1"/>
          </p:cNvSpPr>
          <p:nvPr/>
        </p:nvSpPr>
        <p:spPr bwMode="auto">
          <a:xfrm>
            <a:off x="1905000" y="1395413"/>
            <a:ext cx="2471738" cy="923925"/>
          </a:xfrm>
          <a:prstGeom prst="rect">
            <a:avLst/>
          </a:prstGeom>
          <a:solidFill>
            <a:schemeClr val="bg1"/>
          </a:solidFill>
          <a:ln w="9525">
            <a:noFill/>
            <a:miter lim="800000"/>
            <a:headEnd/>
            <a:tailEnd/>
          </a:ln>
        </p:spPr>
        <p:txBody>
          <a:bodyPr>
            <a:spAutoFit/>
          </a:bodyPr>
          <a:lstStyle/>
          <a:p>
            <a:pPr algn="r" defTabSz="914400" eaLnBrk="1" hangingPunct="1">
              <a:lnSpc>
                <a:spcPct val="100000"/>
              </a:lnSpc>
              <a:buClrTx/>
              <a:buSzTx/>
              <a:buFontTx/>
              <a:buNone/>
            </a:pPr>
            <a:r>
              <a:rPr lang="en-US" sz="1800" b="1">
                <a:solidFill>
                  <a:srgbClr val="222268"/>
                </a:solidFill>
                <a:latin typeface="Arial" pitchFamily="34" charset="0"/>
                <a:ea typeface="ＭＳ Ｐゴシック" pitchFamily="34" charset="-128"/>
              </a:rPr>
              <a:t>Provides: </a:t>
            </a:r>
            <a:r>
              <a:rPr lang="en-US" sz="1800" i="1">
                <a:solidFill>
                  <a:srgbClr val="222268"/>
                </a:solidFill>
                <a:latin typeface="Arial" pitchFamily="34" charset="0"/>
                <a:ea typeface="ＭＳ Ｐゴシック" pitchFamily="34" charset="-128"/>
              </a:rPr>
              <a:t>T0 for TOF, beam adjustment &amp; collision L0-trigger </a:t>
            </a:r>
            <a:endParaRPr lang="ru-RU" sz="1800" i="1">
              <a:solidFill>
                <a:srgbClr val="222268"/>
              </a:solidFill>
              <a:latin typeface="Arial" pitchFamily="34" charset="0"/>
              <a:ea typeface="ＭＳ Ｐゴシック" pitchFamily="34" charset="-128"/>
            </a:endParaRPr>
          </a:p>
        </p:txBody>
      </p:sp>
      <p:sp>
        <p:nvSpPr>
          <p:cNvPr id="36879" name="TextBox 1"/>
          <p:cNvSpPr txBox="1">
            <a:spLocks noChangeArrowheads="1"/>
          </p:cNvSpPr>
          <p:nvPr/>
        </p:nvSpPr>
        <p:spPr bwMode="auto">
          <a:xfrm>
            <a:off x="2052638" y="130175"/>
            <a:ext cx="4318042" cy="492443"/>
          </a:xfrm>
          <a:prstGeom prst="rect">
            <a:avLst/>
          </a:prstGeom>
          <a:solidFill>
            <a:srgbClr val="FFC000"/>
          </a:solidFill>
          <a:ln w="9525">
            <a:noFill/>
            <a:miter lim="800000"/>
            <a:headEnd/>
            <a:tailEnd/>
          </a:ln>
        </p:spPr>
        <p:txBody>
          <a:bodyPr wrap="none">
            <a:spAutoFit/>
          </a:bodyPr>
          <a:lstStyle/>
          <a:p>
            <a:pPr defTabSz="914400" eaLnBrk="1" hangingPunct="1">
              <a:lnSpc>
                <a:spcPct val="100000"/>
              </a:lnSpc>
              <a:buClrTx/>
              <a:buSzTx/>
              <a:buFontTx/>
              <a:buNone/>
            </a:pPr>
            <a:r>
              <a:rPr lang="en-US" sz="2600">
                <a:solidFill>
                  <a:srgbClr val="0000FF"/>
                </a:solidFill>
                <a:latin typeface="Arial" pitchFamily="34" charset="0"/>
                <a:ea typeface="ＭＳ Ｐゴシック" pitchFamily="34" charset="-128"/>
                <a:cs typeface="Arial" pitchFamily="34" charset="0"/>
              </a:rPr>
              <a:t>Time of Flight system (TOF)</a:t>
            </a:r>
            <a:endParaRPr lang="ru-RU" i="1">
              <a:solidFill>
                <a:srgbClr val="0000FF"/>
              </a:solidFill>
              <a:latin typeface="Arial" pitchFamily="34" charset="0"/>
              <a:ea typeface="ＭＳ Ｐゴシック" pitchFamily="34" charset="-128"/>
              <a:cs typeface="Arial" pitchFamily="34" charset="0"/>
            </a:endParaRPr>
          </a:p>
        </p:txBody>
      </p:sp>
      <p:pic>
        <p:nvPicPr>
          <p:cNvPr id="36880" name="Picture 17" descr="module-2012"/>
          <p:cNvPicPr>
            <a:picLocks noChangeAspect="1" noChangeArrowheads="1"/>
          </p:cNvPicPr>
          <p:nvPr/>
        </p:nvPicPr>
        <p:blipFill>
          <a:blip r:embed="rId7">
            <a:lum contrast="12000"/>
          </a:blip>
          <a:srcRect t="5737" b="18796"/>
          <a:stretch>
            <a:fillRect/>
          </a:stretch>
        </p:blipFill>
        <p:spPr bwMode="auto">
          <a:xfrm>
            <a:off x="2743200" y="2522538"/>
            <a:ext cx="1938338" cy="741362"/>
          </a:xfrm>
          <a:prstGeom prst="rect">
            <a:avLst/>
          </a:prstGeom>
          <a:noFill/>
          <a:ln w="9525">
            <a:noFill/>
            <a:miter lim="800000"/>
            <a:headEnd/>
            <a:tailEnd/>
          </a:ln>
        </p:spPr>
      </p:pic>
    </p:spTree>
    <p:extLst>
      <p:ext uri="{BB962C8B-B14F-4D97-AF65-F5344CB8AC3E}">
        <p14:creationId xmlns:p14="http://schemas.microsoft.com/office/powerpoint/2010/main" val="2485082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IMG_6538"/>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15888" y="2628900"/>
            <a:ext cx="5151437" cy="3435350"/>
          </a:xfrm>
          <a:noFill/>
        </p:spPr>
      </p:pic>
      <p:pic>
        <p:nvPicPr>
          <p:cNvPr id="4" name="Picture 3" descr="IMG_715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5601" y="762000"/>
            <a:ext cx="4965700" cy="3310466"/>
          </a:xfrm>
          <a:prstGeom prst="rect">
            <a:avLst/>
          </a:prstGeom>
        </p:spPr>
      </p:pic>
      <p:pic>
        <p:nvPicPr>
          <p:cNvPr id="40963" name="Рисунок 14" descr="lhep-emblem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57313" cy="80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8" name="Rectangle 11"/>
          <p:cNvSpPr>
            <a:spLocks noChangeArrowheads="1"/>
          </p:cNvSpPr>
          <p:nvPr/>
        </p:nvSpPr>
        <p:spPr bwMode="auto">
          <a:xfrm>
            <a:off x="1475656" y="124137"/>
            <a:ext cx="6286500" cy="496805"/>
          </a:xfrm>
          <a:prstGeom prst="rect">
            <a:avLst/>
          </a:prstGeom>
          <a:solidFill>
            <a:srgbClr val="FFC000"/>
          </a:solidFill>
          <a:ln w="9525">
            <a:solidFill>
              <a:srgbClr val="000090"/>
            </a:solidFill>
            <a:miter lim="800000"/>
            <a:headEnd/>
            <a:tailEnd/>
          </a:ln>
        </p:spPr>
        <p:txBody>
          <a:bodyPr wrap="square" tIns="93600" bIns="93600" anchor="ctr">
            <a:spAutoFit/>
          </a:bodyPr>
          <a:lstStyle/>
          <a:p>
            <a:pPr defTabSz="914400" eaLnBrk="1" hangingPunct="1">
              <a:lnSpc>
                <a:spcPct val="100000"/>
              </a:lnSpc>
              <a:buClrTx/>
              <a:buSzTx/>
              <a:buFontTx/>
              <a:buNone/>
            </a:pPr>
            <a:r>
              <a:rPr lang="en-US" sz="2000">
                <a:solidFill>
                  <a:srgbClr val="0000FF"/>
                </a:solidFill>
                <a:latin typeface="Arial" pitchFamily="34" charset="0"/>
                <a:ea typeface="ＭＳ Ｐゴシック" pitchFamily="34" charset="-128"/>
              </a:rPr>
              <a:t>Workshop for </a:t>
            </a:r>
            <a:r>
              <a:rPr lang="en-US" sz="2000" err="1">
                <a:solidFill>
                  <a:srgbClr val="0000FF"/>
                </a:solidFill>
                <a:latin typeface="Arial" pitchFamily="34" charset="0"/>
                <a:ea typeface="ＭＳ Ｐゴシック" pitchFamily="34" charset="-128"/>
              </a:rPr>
              <a:t>microstrip</a:t>
            </a:r>
            <a:r>
              <a:rPr lang="en-US" sz="2000">
                <a:solidFill>
                  <a:srgbClr val="0000FF"/>
                </a:solidFill>
                <a:latin typeface="Arial" pitchFamily="34" charset="0"/>
                <a:ea typeface="ＭＳ Ｐゴシック" pitchFamily="34" charset="-128"/>
              </a:rPr>
              <a:t> detector assembly &amp; test</a:t>
            </a:r>
          </a:p>
        </p:txBody>
      </p:sp>
      <p:sp>
        <p:nvSpPr>
          <p:cNvPr id="40969" name="TextBox 1"/>
          <p:cNvSpPr txBox="1">
            <a:spLocks noChangeArrowheads="1"/>
          </p:cNvSpPr>
          <p:nvPr/>
        </p:nvSpPr>
        <p:spPr bwMode="auto">
          <a:xfrm>
            <a:off x="120650" y="761157"/>
            <a:ext cx="3930650" cy="615553"/>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tIns="0" bIns="0" anchor="ctr" anchorCtr="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100000"/>
              </a:lnSpc>
              <a:buClrTx/>
              <a:buSzTx/>
              <a:buFontTx/>
              <a:buNone/>
            </a:pPr>
            <a:r>
              <a:rPr lang="en-US" sz="2000" i="1" smtClean="0">
                <a:solidFill>
                  <a:srgbClr val="000090"/>
                </a:solidFill>
              </a:rPr>
              <a:t>the clean workshop</a:t>
            </a:r>
            <a:endParaRPr lang="en-US" sz="2000" i="1">
              <a:solidFill>
                <a:srgbClr val="000090"/>
              </a:solidFill>
            </a:endParaRPr>
          </a:p>
          <a:p>
            <a:pPr algn="r" defTabSz="914400" eaLnBrk="1" hangingPunct="1">
              <a:lnSpc>
                <a:spcPct val="100000"/>
              </a:lnSpc>
              <a:buClrTx/>
              <a:buSzTx/>
              <a:buFontTx/>
              <a:buNone/>
            </a:pPr>
            <a:r>
              <a:rPr lang="en-US" sz="2000" i="1">
                <a:solidFill>
                  <a:srgbClr val="000090"/>
                </a:solidFill>
              </a:rPr>
              <a:t> </a:t>
            </a:r>
            <a:r>
              <a:rPr lang="en-US" sz="2000" i="1" smtClean="0">
                <a:solidFill>
                  <a:srgbClr val="000090"/>
                </a:solidFill>
              </a:rPr>
              <a:t>has started </a:t>
            </a:r>
            <a:r>
              <a:rPr lang="en-US" sz="2000" i="1">
                <a:solidFill>
                  <a:srgbClr val="000090"/>
                </a:solidFill>
              </a:rPr>
              <a:t>operation in 2015</a:t>
            </a:r>
            <a:r>
              <a:rPr lang="en-US" sz="2000" i="1" smtClean="0">
                <a:solidFill>
                  <a:srgbClr val="000090"/>
                </a:solidFill>
              </a:rPr>
              <a:t>.</a:t>
            </a:r>
            <a:endParaRPr lang="en-US" sz="2000">
              <a:solidFill>
                <a:srgbClr val="000090"/>
              </a:solidFill>
            </a:endParaRPr>
          </a:p>
        </p:txBody>
      </p:sp>
      <p:sp>
        <p:nvSpPr>
          <p:cNvPr id="40973" name="TextBox 2"/>
          <p:cNvSpPr txBox="1">
            <a:spLocks noChangeArrowheads="1"/>
          </p:cNvSpPr>
          <p:nvPr/>
        </p:nvSpPr>
        <p:spPr bwMode="auto">
          <a:xfrm>
            <a:off x="5067300" y="736600"/>
            <a:ext cx="2586038" cy="369888"/>
          </a:xfrm>
          <a:prstGeom prst="rect">
            <a:avLst/>
          </a:prstGeom>
          <a:solidFill>
            <a:srgbClr val="CEE9F2"/>
          </a:solidFill>
          <a:ln w="9525">
            <a:solidFill>
              <a:srgbClr val="000090"/>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100000"/>
              </a:lnSpc>
              <a:buClrTx/>
              <a:buSzTx/>
              <a:buFontTx/>
              <a:buNone/>
            </a:pPr>
            <a:r>
              <a:rPr lang="en-US" sz="1800" i="1">
                <a:solidFill>
                  <a:srgbClr val="000090"/>
                </a:solidFill>
              </a:rPr>
              <a:t>CBM-MPD Consortium</a:t>
            </a:r>
          </a:p>
        </p:txBody>
      </p:sp>
      <p:pic>
        <p:nvPicPr>
          <p:cNvPr id="15" name="Picture 8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4401" y="4365626"/>
            <a:ext cx="3022600" cy="20563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71" name="Рисунок 3" descr="DSCN8862.JPG"/>
          <p:cNvPicPr>
            <a:picLocks noChangeAspect="1"/>
          </p:cNvPicPr>
          <p:nvPr/>
        </p:nvPicPr>
        <p:blipFill>
          <a:blip r:embed="rId6" cstate="print">
            <a:extLst>
              <a:ext uri="{28A0092B-C50C-407E-A947-70E740481C1C}">
                <a14:useLocalDpi xmlns:a14="http://schemas.microsoft.com/office/drawing/2010/main" val="0"/>
              </a:ext>
            </a:extLst>
          </a:blip>
          <a:srcRect t="26331" b="27592"/>
          <a:stretch>
            <a:fillRect/>
          </a:stretch>
        </p:blipFill>
        <p:spPr bwMode="auto">
          <a:xfrm>
            <a:off x="6235700" y="3810000"/>
            <a:ext cx="2730499" cy="838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70" name="Рисунок 3" descr="DSCN8959.JPG"/>
          <p:cNvPicPr>
            <a:picLocks noChangeAspect="1"/>
          </p:cNvPicPr>
          <p:nvPr/>
        </p:nvPicPr>
        <p:blipFill>
          <a:blip r:embed="rId7" cstate="print">
            <a:extLst>
              <a:ext uri="{28A0092B-C50C-407E-A947-70E740481C1C}">
                <a14:useLocalDpi xmlns:a14="http://schemas.microsoft.com/office/drawing/2010/main" val="0"/>
              </a:ext>
            </a:extLst>
          </a:blip>
          <a:srcRect l="14578" t="24800" r="33749" b="21651"/>
          <a:stretch>
            <a:fillRect/>
          </a:stretch>
        </p:blipFill>
        <p:spPr bwMode="auto">
          <a:xfrm>
            <a:off x="4139452" y="3971924"/>
            <a:ext cx="2096248" cy="1630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Прямоугольник 13"/>
          <p:cNvSpPr>
            <a:spLocks noChangeArrowheads="1"/>
          </p:cNvSpPr>
          <p:nvPr/>
        </p:nvSpPr>
        <p:spPr bwMode="auto">
          <a:xfrm>
            <a:off x="6718300" y="6072188"/>
            <a:ext cx="24257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defTabSz="914400">
              <a:lnSpc>
                <a:spcPct val="100000"/>
              </a:lnSpc>
              <a:spcBef>
                <a:spcPct val="20000"/>
              </a:spcBef>
              <a:buClrTx/>
              <a:buSzTx/>
              <a:buFontTx/>
              <a:buNone/>
            </a:pPr>
            <a:r>
              <a:rPr lang="en-US" sz="1600" smtClean="0">
                <a:solidFill>
                  <a:srgbClr val="FFFFFF"/>
                </a:solidFill>
                <a:latin typeface="Arial" pitchFamily="34" charset="0"/>
                <a:ea typeface="ＭＳ Ｐゴシック" pitchFamily="34" charset="-128"/>
              </a:rPr>
              <a:t>super</a:t>
            </a:r>
            <a:r>
              <a:rPr lang="en-US" sz="1600">
                <a:solidFill>
                  <a:srgbClr val="FFFFFF"/>
                </a:solidFill>
                <a:latin typeface="Arial" pitchFamily="34" charset="0"/>
                <a:ea typeface="ＭＳ Ｐゴシック" pitchFamily="34" charset="-128"/>
              </a:rPr>
              <a:t>-module </a:t>
            </a:r>
            <a:r>
              <a:rPr lang="en-US" sz="1600" smtClean="0">
                <a:solidFill>
                  <a:srgbClr val="FFFFFF"/>
                </a:solidFill>
                <a:latin typeface="Arial" pitchFamily="34" charset="0"/>
                <a:ea typeface="ＭＳ Ｐゴシック" pitchFamily="34" charset="-128"/>
              </a:rPr>
              <a:t>for  </a:t>
            </a:r>
            <a:r>
              <a:rPr lang="en-US" sz="1600">
                <a:solidFill>
                  <a:srgbClr val="FFFFFF"/>
                </a:solidFill>
                <a:latin typeface="Arial" pitchFamily="34" charset="0"/>
                <a:ea typeface="ＭＳ Ｐゴシック" pitchFamily="34" charset="-128"/>
              </a:rPr>
              <a:t>MPD </a:t>
            </a:r>
            <a:endParaRPr lang="ru-RU" sz="1600">
              <a:solidFill>
                <a:srgbClr val="FFFFFF"/>
              </a:solidFill>
              <a:latin typeface="Arial" pitchFamily="34" charset="0"/>
              <a:ea typeface="ＭＳ Ｐゴシック" pitchFamily="34" charset="-128"/>
            </a:endParaRPr>
          </a:p>
        </p:txBody>
      </p:sp>
      <p:sp>
        <p:nvSpPr>
          <p:cNvPr id="3" name="TextBox 2"/>
          <p:cNvSpPr txBox="1"/>
          <p:nvPr/>
        </p:nvSpPr>
        <p:spPr>
          <a:xfrm>
            <a:off x="114300" y="5613400"/>
            <a:ext cx="5905500" cy="646331"/>
          </a:xfrm>
          <a:prstGeom prst="rect">
            <a:avLst/>
          </a:prstGeom>
          <a:solidFill>
            <a:schemeClr val="accent5"/>
          </a:solidFill>
        </p:spPr>
        <p:txBody>
          <a:bodyPr wrap="square" rtlCol="0">
            <a:spAutoFit/>
          </a:bodyPr>
          <a:lstStyle/>
          <a:p>
            <a:pPr algn="ctr" defTabSz="914400" eaLnBrk="1" hangingPunct="1">
              <a:lnSpc>
                <a:spcPct val="100000"/>
              </a:lnSpc>
              <a:buClrTx/>
              <a:buSzTx/>
              <a:buFontTx/>
              <a:buNone/>
            </a:pPr>
            <a:r>
              <a:rPr lang="en-US" sz="1800">
                <a:solidFill>
                  <a:srgbClr val="000090"/>
                </a:solidFill>
                <a:latin typeface="Arial" pitchFamily="34" charset="0"/>
                <a:ea typeface="ＭＳ Ｐゴシック" pitchFamily="34" charset="-128"/>
              </a:rPr>
              <a:t>p</a:t>
            </a:r>
            <a:r>
              <a:rPr lang="en-US" sz="1800" smtClean="0">
                <a:solidFill>
                  <a:srgbClr val="000090"/>
                </a:solidFill>
                <a:latin typeface="Arial" pitchFamily="34" charset="0"/>
                <a:ea typeface="ＭＳ Ｐゴシック" pitchFamily="34" charset="-128"/>
              </a:rPr>
              <a:t>roject is supported by the </a:t>
            </a:r>
            <a:r>
              <a:rPr lang="en-US" sz="1800" b="1" smtClean="0">
                <a:solidFill>
                  <a:srgbClr val="FF0000"/>
                </a:solidFill>
                <a:latin typeface="Arial" pitchFamily="34" charset="0"/>
                <a:ea typeface="ＭＳ Ｐゴシック" pitchFamily="34" charset="-128"/>
              </a:rPr>
              <a:t>CREMLIN</a:t>
            </a:r>
            <a:r>
              <a:rPr lang="en-US" sz="1800" b="1" smtClean="0">
                <a:solidFill>
                  <a:srgbClr val="000090"/>
                </a:solidFill>
                <a:latin typeface="Arial" pitchFamily="34" charset="0"/>
                <a:ea typeface="ＭＳ Ｐゴシック" pitchFamily="34" charset="-128"/>
              </a:rPr>
              <a:t> </a:t>
            </a:r>
            <a:r>
              <a:rPr lang="en-US" sz="1800" smtClean="0">
                <a:solidFill>
                  <a:srgbClr val="000090"/>
                </a:solidFill>
                <a:latin typeface="Arial" pitchFamily="34" charset="0"/>
                <a:ea typeface="ＭＳ Ｐゴシック" pitchFamily="34" charset="-128"/>
              </a:rPr>
              <a:t>grant</a:t>
            </a:r>
            <a:endParaRPr lang="ru-RU" sz="1800" smtClean="0">
              <a:solidFill>
                <a:srgbClr val="000090"/>
              </a:solidFill>
              <a:latin typeface="Arial" pitchFamily="34" charset="0"/>
              <a:ea typeface="ＭＳ Ｐゴシック" pitchFamily="34" charset="-128"/>
            </a:endParaRPr>
          </a:p>
          <a:p>
            <a:pPr algn="r" defTabSz="914400" eaLnBrk="1" hangingPunct="1">
              <a:lnSpc>
                <a:spcPct val="100000"/>
              </a:lnSpc>
              <a:buClrTx/>
              <a:buSzTx/>
              <a:buFontTx/>
              <a:buNone/>
            </a:pPr>
            <a:r>
              <a:rPr lang="ru-RU" sz="1800" i="1" smtClean="0">
                <a:solidFill>
                  <a:srgbClr val="000090"/>
                </a:solidFill>
                <a:latin typeface="Arial" pitchFamily="34" charset="0"/>
                <a:ea typeface="ＭＳ Ｐゴシック" pitchFamily="34" charset="-128"/>
              </a:rPr>
              <a:t>(</a:t>
            </a:r>
            <a:r>
              <a:rPr lang="en-US" sz="1800" i="1" smtClean="0">
                <a:solidFill>
                  <a:srgbClr val="000090"/>
                </a:solidFill>
                <a:latin typeface="Arial" pitchFamily="34" charset="0"/>
                <a:ea typeface="ＭＳ Ｐゴシック" pitchFamily="34" charset="-128"/>
              </a:rPr>
              <a:t>in the framework of HORIZON-2020</a:t>
            </a:r>
            <a:r>
              <a:rPr lang="en-US" sz="1800" smtClean="0">
                <a:solidFill>
                  <a:srgbClr val="000090"/>
                </a:solidFill>
                <a:latin typeface="Arial" pitchFamily="34" charset="0"/>
                <a:ea typeface="ＭＳ Ｐゴシック" pitchFamily="34" charset="-128"/>
              </a:rPr>
              <a:t>)   </a:t>
            </a:r>
            <a:endParaRPr lang="en-US" sz="1800">
              <a:solidFill>
                <a:srgbClr val="000090"/>
              </a:solidFill>
              <a:latin typeface="Arial" pitchFamily="34" charset="0"/>
              <a:ea typeface="ＭＳ Ｐゴシック" pitchFamily="34" charset="-128"/>
            </a:endParaRPr>
          </a:p>
        </p:txBody>
      </p:sp>
      <p:sp>
        <p:nvSpPr>
          <p:cNvPr id="18" name="TextBox 1"/>
          <p:cNvSpPr txBox="1">
            <a:spLocks noChangeArrowheads="1"/>
          </p:cNvSpPr>
          <p:nvPr/>
        </p:nvSpPr>
        <p:spPr bwMode="auto">
          <a:xfrm>
            <a:off x="152400" y="1417638"/>
            <a:ext cx="3937000" cy="1200329"/>
          </a:xfrm>
          <a:prstGeom prst="rect">
            <a:avLst/>
          </a:prstGeom>
          <a:solidFill>
            <a:srgbClr val="FCE2B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100000"/>
              </a:lnSpc>
              <a:buClrTx/>
              <a:buSzTx/>
              <a:buFontTx/>
              <a:buNone/>
            </a:pPr>
            <a:r>
              <a:rPr lang="en-US" sz="1800" b="1" i="1">
                <a:solidFill>
                  <a:srgbClr val="000090"/>
                </a:solidFill>
                <a:latin typeface="Arial"/>
                <a:cs typeface="Arial"/>
              </a:rPr>
              <a:t>CERN </a:t>
            </a:r>
            <a:r>
              <a:rPr lang="en-US" sz="1800" i="1">
                <a:solidFill>
                  <a:srgbClr val="000090"/>
                </a:solidFill>
                <a:latin typeface="Arial"/>
                <a:cs typeface="Arial"/>
              </a:rPr>
              <a:t>&amp;</a:t>
            </a:r>
            <a:r>
              <a:rPr lang="en-US" sz="1800" b="1" i="1">
                <a:solidFill>
                  <a:srgbClr val="000090"/>
                </a:solidFill>
                <a:latin typeface="Arial"/>
                <a:cs typeface="Arial"/>
              </a:rPr>
              <a:t> JINR</a:t>
            </a:r>
            <a:r>
              <a:rPr lang="en-US" sz="1800" i="1">
                <a:solidFill>
                  <a:srgbClr val="000090"/>
                </a:solidFill>
                <a:latin typeface="Arial"/>
                <a:cs typeface="Arial"/>
              </a:rPr>
              <a:t> </a:t>
            </a:r>
            <a:r>
              <a:rPr lang="en-US" sz="1800" i="1" smtClean="0">
                <a:solidFill>
                  <a:srgbClr val="000090"/>
                </a:solidFill>
                <a:latin typeface="Arial"/>
                <a:cs typeface="Arial"/>
              </a:rPr>
              <a:t>have signed </a:t>
            </a:r>
            <a:r>
              <a:rPr lang="en-US" sz="1800" b="1" i="1" err="1">
                <a:solidFill>
                  <a:srgbClr val="000090"/>
                </a:solidFill>
                <a:latin typeface="Arial"/>
                <a:cs typeface="Arial"/>
              </a:rPr>
              <a:t>MoU</a:t>
            </a:r>
            <a:r>
              <a:rPr lang="en-US" sz="1800" i="1">
                <a:solidFill>
                  <a:srgbClr val="000090"/>
                </a:solidFill>
                <a:latin typeface="Arial"/>
                <a:cs typeface="Arial"/>
              </a:rPr>
              <a:t> for </a:t>
            </a:r>
            <a:r>
              <a:rPr lang="en-US" sz="1800" i="1" smtClean="0">
                <a:solidFill>
                  <a:srgbClr val="000090"/>
                </a:solidFill>
                <a:latin typeface="Arial"/>
                <a:cs typeface="Arial"/>
              </a:rPr>
              <a:t>manufacturing the STS carbon </a:t>
            </a:r>
            <a:r>
              <a:rPr lang="en-US" sz="1800" i="1">
                <a:solidFill>
                  <a:srgbClr val="000090"/>
                </a:solidFill>
                <a:latin typeface="Arial"/>
                <a:cs typeface="Arial"/>
              </a:rPr>
              <a:t>fiber </a:t>
            </a:r>
            <a:r>
              <a:rPr lang="en-US" sz="1800" i="1" smtClean="0">
                <a:solidFill>
                  <a:srgbClr val="000090"/>
                </a:solidFill>
                <a:latin typeface="Arial"/>
                <a:cs typeface="Arial"/>
              </a:rPr>
              <a:t>space frames for </a:t>
            </a:r>
            <a:r>
              <a:rPr lang="en-US" sz="1800" b="1" i="1" smtClean="0">
                <a:solidFill>
                  <a:srgbClr val="000090"/>
                </a:solidFill>
                <a:latin typeface="Arial"/>
                <a:cs typeface="Arial"/>
              </a:rPr>
              <a:t>NICA</a:t>
            </a:r>
            <a:r>
              <a:rPr lang="en-US" sz="1800" i="1" smtClean="0">
                <a:solidFill>
                  <a:srgbClr val="000090"/>
                </a:solidFill>
                <a:latin typeface="Arial"/>
                <a:cs typeface="Arial"/>
              </a:rPr>
              <a:t> </a:t>
            </a:r>
            <a:endParaRPr lang="ru-RU" sz="1800" i="1" smtClean="0">
              <a:solidFill>
                <a:srgbClr val="000090"/>
              </a:solidFill>
              <a:latin typeface="Arial"/>
              <a:cs typeface="Arial"/>
            </a:endParaRPr>
          </a:p>
          <a:p>
            <a:pPr defTabSz="914400" eaLnBrk="1" hangingPunct="1">
              <a:lnSpc>
                <a:spcPct val="100000"/>
              </a:lnSpc>
              <a:buClrTx/>
              <a:buSzTx/>
              <a:buFontTx/>
              <a:buNone/>
            </a:pPr>
            <a:r>
              <a:rPr lang="en-US" sz="1800" i="1" smtClean="0">
                <a:solidFill>
                  <a:srgbClr val="000090"/>
                </a:solidFill>
                <a:latin typeface="Arial"/>
                <a:cs typeface="Arial"/>
              </a:rPr>
              <a:t>(BM</a:t>
            </a:r>
            <a:r>
              <a:rPr lang="en-US" sz="1800" i="1">
                <a:solidFill>
                  <a:srgbClr val="000090"/>
                </a:solidFill>
                <a:latin typeface="Arial"/>
                <a:cs typeface="Arial"/>
              </a:rPr>
              <a:t>@N </a:t>
            </a:r>
            <a:r>
              <a:rPr lang="en-US" sz="1800" i="1" smtClean="0">
                <a:solidFill>
                  <a:srgbClr val="000090"/>
                </a:solidFill>
                <a:latin typeface="Arial"/>
                <a:cs typeface="Arial"/>
              </a:rPr>
              <a:t>&amp;</a:t>
            </a:r>
            <a:r>
              <a:rPr lang="ru-RU" sz="1800" i="1" smtClean="0">
                <a:solidFill>
                  <a:srgbClr val="000090"/>
                </a:solidFill>
                <a:latin typeface="Arial"/>
                <a:cs typeface="Arial"/>
              </a:rPr>
              <a:t> </a:t>
            </a:r>
            <a:r>
              <a:rPr lang="en-US" sz="1800" i="1" smtClean="0">
                <a:solidFill>
                  <a:srgbClr val="000090"/>
                </a:solidFill>
                <a:latin typeface="Arial"/>
                <a:cs typeface="Arial"/>
              </a:rPr>
              <a:t>MPD)</a:t>
            </a:r>
            <a:r>
              <a:rPr lang="ru-RU" sz="1800" i="1" smtClean="0">
                <a:solidFill>
                  <a:srgbClr val="000090"/>
                </a:solidFill>
                <a:latin typeface="Arial"/>
                <a:cs typeface="Arial"/>
              </a:rPr>
              <a:t> </a:t>
            </a:r>
            <a:r>
              <a:rPr lang="en-US" sz="1800" i="1" smtClean="0">
                <a:solidFill>
                  <a:srgbClr val="000090"/>
                </a:solidFill>
                <a:latin typeface="Arial"/>
                <a:cs typeface="Arial"/>
              </a:rPr>
              <a:t>and </a:t>
            </a:r>
            <a:r>
              <a:rPr lang="en-US" sz="1800" b="1" i="1" smtClean="0">
                <a:solidFill>
                  <a:srgbClr val="000090"/>
                </a:solidFill>
                <a:latin typeface="Arial"/>
                <a:cs typeface="Arial"/>
              </a:rPr>
              <a:t>FAIR</a:t>
            </a:r>
            <a:r>
              <a:rPr lang="en-US" sz="1800" i="1" smtClean="0">
                <a:solidFill>
                  <a:srgbClr val="000090"/>
                </a:solidFill>
                <a:latin typeface="Arial"/>
                <a:cs typeface="Arial"/>
              </a:rPr>
              <a:t> (CBM)</a:t>
            </a:r>
            <a:endParaRPr lang="ru-RU" sz="1800" i="1">
              <a:solidFill>
                <a:srgbClr val="000090"/>
              </a:solidFill>
              <a:latin typeface="Arial"/>
              <a:cs typeface="Arial"/>
            </a:endParaRPr>
          </a:p>
        </p:txBody>
      </p:sp>
    </p:spTree>
    <p:extLst>
      <p:ext uri="{BB962C8B-B14F-4D97-AF65-F5344CB8AC3E}">
        <p14:creationId xmlns:p14="http://schemas.microsoft.com/office/powerpoint/2010/main" val="14213780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0494" y="228902"/>
            <a:ext cx="5216080" cy="701731"/>
          </a:xfrm>
          <a:solidFill>
            <a:srgbClr val="FFC000">
              <a:alpha val="86000"/>
            </a:srgbClr>
          </a:solidFill>
        </p:spPr>
        <p:txBody>
          <a:bodyPr/>
          <a:lstStyle/>
          <a:p>
            <a:r>
              <a:rPr lang="en-US" smtClean="0"/>
              <a:t>Collaboration</a:t>
            </a:r>
            <a:endParaRPr lang="en-US"/>
          </a:p>
        </p:txBody>
      </p:sp>
      <p:sp>
        <p:nvSpPr>
          <p:cNvPr id="3" name="Content Placeholder 2"/>
          <p:cNvSpPr>
            <a:spLocks noGrp="1"/>
          </p:cNvSpPr>
          <p:nvPr>
            <p:ph idx="1"/>
          </p:nvPr>
        </p:nvSpPr>
        <p:spPr>
          <a:xfrm>
            <a:off x="646579" y="1493931"/>
            <a:ext cx="7886700" cy="4351338"/>
          </a:xfrm>
        </p:spPr>
        <p:txBody>
          <a:bodyPr>
            <a:normAutofit fontScale="92500" lnSpcReduction="10000"/>
          </a:bodyPr>
          <a:lstStyle/>
          <a:p>
            <a:r>
              <a:rPr lang="en-US" dirty="0" smtClean="0"/>
              <a:t>Joint Research Protocols (in preparation)</a:t>
            </a:r>
          </a:p>
          <a:p>
            <a:pPr lvl="1"/>
            <a:r>
              <a:rPr lang="en-US" dirty="0" smtClean="0"/>
              <a:t>Tomsk State University (bilateral Agreement exists)</a:t>
            </a:r>
          </a:p>
          <a:p>
            <a:pPr lvl="1"/>
            <a:r>
              <a:rPr lang="en-US" dirty="0" smtClean="0"/>
              <a:t>IHEP – </a:t>
            </a:r>
            <a:r>
              <a:rPr lang="en-US" dirty="0" err="1" smtClean="0"/>
              <a:t>Protvino</a:t>
            </a:r>
            <a:r>
              <a:rPr lang="en-US" dirty="0" smtClean="0"/>
              <a:t> (bilateral Agreement exists)</a:t>
            </a:r>
          </a:p>
          <a:p>
            <a:pPr lvl="1"/>
            <a:r>
              <a:rPr lang="en-US" dirty="0" smtClean="0"/>
              <a:t>INP RAS – </a:t>
            </a:r>
            <a:r>
              <a:rPr lang="en-US" dirty="0" err="1" smtClean="0"/>
              <a:t>Troitsk</a:t>
            </a:r>
            <a:endParaRPr lang="en-US" dirty="0" smtClean="0"/>
          </a:p>
          <a:p>
            <a:pPr lvl="1"/>
            <a:r>
              <a:rPr lang="en-US" dirty="0" smtClean="0"/>
              <a:t>INFN – Torino </a:t>
            </a:r>
            <a:r>
              <a:rPr lang="en-US" dirty="0"/>
              <a:t>(bilateral Agreement exists</a:t>
            </a:r>
            <a:r>
              <a:rPr lang="en-US" dirty="0" smtClean="0"/>
              <a:t>)</a:t>
            </a:r>
          </a:p>
          <a:p>
            <a:r>
              <a:rPr lang="en-US" dirty="0" smtClean="0"/>
              <a:t>3+3 Project application for Czech Republic grant in 2018 (M. Finger et al.)</a:t>
            </a:r>
          </a:p>
          <a:p>
            <a:r>
              <a:rPr lang="en-US" dirty="0" smtClean="0"/>
              <a:t>General scheme for JINR grants (~100 k$ per grant) is under preparation, could start early next year…</a:t>
            </a:r>
          </a:p>
          <a:p>
            <a:r>
              <a:rPr lang="en-US" dirty="0" smtClean="0"/>
              <a:t>LHEP – LNP agreement?</a:t>
            </a:r>
          </a:p>
          <a:p>
            <a:r>
              <a:rPr lang="en-US" dirty="0" smtClean="0"/>
              <a:t>Who else?</a:t>
            </a:r>
            <a:endParaRPr lang="en-US" dirty="0"/>
          </a:p>
        </p:txBody>
      </p:sp>
    </p:spTree>
    <p:extLst>
      <p:ext uri="{BB962C8B-B14F-4D97-AF65-F5344CB8AC3E}">
        <p14:creationId xmlns:p14="http://schemas.microsoft.com/office/powerpoint/2010/main" val="29046109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NICA_GSPI.jpg"/>
          <p:cNvPicPr>
            <a:picLocks noGrp="1" noChangeAspect="1"/>
          </p:cNvPicPr>
          <p:nvPr>
            <p:ph idx="1"/>
          </p:nvPr>
        </p:nvPicPr>
        <p:blipFill>
          <a:blip r:embed="rId3" cstate="print"/>
          <a:stretch>
            <a:fillRect/>
          </a:stretch>
        </p:blipFill>
        <p:spPr>
          <a:xfrm>
            <a:off x="50281" y="1294495"/>
            <a:ext cx="9058223" cy="4032447"/>
          </a:xfrm>
          <a:solidFill>
            <a:schemeClr val="bg1"/>
          </a:solidFill>
          <a:ln>
            <a:noFill/>
          </a:ln>
        </p:spPr>
      </p:pic>
      <p:sp>
        <p:nvSpPr>
          <p:cNvPr id="7" name="Text Box 26"/>
          <p:cNvSpPr txBox="1">
            <a:spLocks noChangeArrowheads="1"/>
          </p:cNvSpPr>
          <p:nvPr/>
        </p:nvSpPr>
        <p:spPr bwMode="auto">
          <a:xfrm>
            <a:off x="179512" y="3672500"/>
            <a:ext cx="1796044" cy="646331"/>
          </a:xfrm>
          <a:prstGeom prst="rect">
            <a:avLst/>
          </a:prstGeom>
          <a:noFill/>
          <a:ln w="9525">
            <a:noFill/>
            <a:miter lim="800000"/>
            <a:headEnd/>
            <a:tailEnd/>
          </a:ln>
          <a:scene3d>
            <a:camera prst="orthographicFront">
              <a:rot lat="0" lon="0" rev="0"/>
            </a:camera>
            <a:lightRig rig="threePt" dir="t"/>
          </a:scene3d>
        </p:spPr>
        <p:txBody>
          <a:bodyPr wrap="square">
            <a:spAutoFit/>
          </a:bodyPr>
          <a:lstStyle/>
          <a:p>
            <a:pPr algn="ctr" defTabSz="914400" eaLnBrk="1" hangingPunct="1">
              <a:lnSpc>
                <a:spcPct val="100000"/>
              </a:lnSpc>
              <a:spcBef>
                <a:spcPct val="50000"/>
              </a:spcBef>
              <a:buClrTx/>
              <a:buSzTx/>
              <a:buFontTx/>
              <a:buNone/>
            </a:pPr>
            <a:r>
              <a:rPr lang="en-US" sz="1800" b="1">
                <a:solidFill>
                  <a:srgbClr val="FFFFFF"/>
                </a:solidFill>
                <a:latin typeface="Arial" pitchFamily="34" charset="0"/>
                <a:ea typeface="ＭＳ Ｐゴシック" pitchFamily="34" charset="-128"/>
                <a:cs typeface="Arial" pitchFamily="34" charset="0"/>
              </a:rPr>
              <a:t>NUCLOTRON 0</a:t>
            </a:r>
            <a:r>
              <a:rPr lang="ru-RU" sz="1800" b="1">
                <a:solidFill>
                  <a:srgbClr val="FFFFFF"/>
                </a:solidFill>
                <a:latin typeface="Arial" pitchFamily="34" charset="0"/>
                <a:ea typeface="ＭＳ Ｐゴシック" pitchFamily="34" charset="-128"/>
                <a:cs typeface="Arial" pitchFamily="34" charset="0"/>
              </a:rPr>
              <a:t>.</a:t>
            </a:r>
            <a:r>
              <a:rPr lang="en-US" sz="1800" b="1">
                <a:solidFill>
                  <a:srgbClr val="FFFFFF"/>
                </a:solidFill>
                <a:latin typeface="Arial" pitchFamily="34" charset="0"/>
                <a:ea typeface="ＭＳ Ｐゴシック" pitchFamily="34" charset="-128"/>
                <a:cs typeface="Arial" pitchFamily="34" charset="0"/>
              </a:rPr>
              <a:t>6-4</a:t>
            </a:r>
            <a:r>
              <a:rPr lang="ru-RU" sz="1800" b="1">
                <a:solidFill>
                  <a:srgbClr val="FFFFFF"/>
                </a:solidFill>
                <a:latin typeface="Arial" pitchFamily="34" charset="0"/>
                <a:ea typeface="ＭＳ Ｐゴシック" pitchFamily="34" charset="-128"/>
                <a:cs typeface="Arial" pitchFamily="34" charset="0"/>
              </a:rPr>
              <a:t>.</a:t>
            </a:r>
            <a:r>
              <a:rPr lang="en-US" sz="1800" b="1">
                <a:solidFill>
                  <a:srgbClr val="FFFFFF"/>
                </a:solidFill>
                <a:latin typeface="Arial" pitchFamily="34" charset="0"/>
                <a:ea typeface="ＭＳ Ｐゴシック" pitchFamily="34" charset="-128"/>
                <a:cs typeface="Arial" pitchFamily="34" charset="0"/>
              </a:rPr>
              <a:t>5 </a:t>
            </a:r>
            <a:r>
              <a:rPr lang="en-US" sz="1800" b="1" err="1">
                <a:solidFill>
                  <a:srgbClr val="FFFFFF"/>
                </a:solidFill>
                <a:latin typeface="Arial" pitchFamily="34" charset="0"/>
                <a:ea typeface="ＭＳ Ｐゴシック" pitchFamily="34" charset="-128"/>
                <a:cs typeface="Arial" pitchFamily="34" charset="0"/>
              </a:rPr>
              <a:t>GeV</a:t>
            </a:r>
            <a:r>
              <a:rPr lang="en-US" sz="1800" b="1">
                <a:solidFill>
                  <a:srgbClr val="FFFFFF"/>
                </a:solidFill>
                <a:latin typeface="Arial" pitchFamily="34" charset="0"/>
                <a:ea typeface="ＭＳ Ｐゴシック" pitchFamily="34" charset="-128"/>
                <a:cs typeface="Arial" pitchFamily="34" charset="0"/>
              </a:rPr>
              <a:t>/u</a:t>
            </a:r>
            <a:endParaRPr lang="ru-RU" sz="1800" b="1">
              <a:solidFill>
                <a:srgbClr val="FFFFFF"/>
              </a:solidFill>
              <a:latin typeface="Arial" pitchFamily="34" charset="0"/>
              <a:ea typeface="ＭＳ Ｐゴシック" pitchFamily="34" charset="-128"/>
              <a:cs typeface="Arial" pitchFamily="34" charset="0"/>
            </a:endParaRPr>
          </a:p>
        </p:txBody>
      </p:sp>
      <p:sp>
        <p:nvSpPr>
          <p:cNvPr id="10" name="Text Box 23"/>
          <p:cNvSpPr txBox="1">
            <a:spLocks noChangeArrowheads="1"/>
          </p:cNvSpPr>
          <p:nvPr/>
        </p:nvSpPr>
        <p:spPr bwMode="auto">
          <a:xfrm>
            <a:off x="314500" y="1569065"/>
            <a:ext cx="1157500" cy="430887"/>
          </a:xfrm>
          <a:prstGeom prst="rect">
            <a:avLst/>
          </a:prstGeom>
          <a:noFill/>
          <a:ln w="9525">
            <a:noFill/>
            <a:miter lim="800000"/>
            <a:headEnd/>
            <a:tailEnd/>
          </a:ln>
          <a:scene3d>
            <a:camera prst="orthographicFront">
              <a:rot lat="0" lon="0" rev="0"/>
            </a:camera>
            <a:lightRig rig="threePt" dir="t"/>
          </a:scene3d>
        </p:spPr>
        <p:txBody>
          <a:bodyPr wrap="square" lIns="0" tIns="0" rIns="0" bIns="0">
            <a:spAutoFit/>
          </a:bodyPr>
          <a:lstStyle/>
          <a:p>
            <a:pPr defTabSz="914400" eaLnBrk="1" hangingPunct="1">
              <a:lnSpc>
                <a:spcPct val="100000"/>
              </a:lnSpc>
              <a:buClrTx/>
              <a:buSzTx/>
              <a:buFontTx/>
              <a:buNone/>
            </a:pPr>
            <a:r>
              <a:rPr lang="en-US" sz="1400" b="1">
                <a:solidFill>
                  <a:srgbClr val="000090"/>
                </a:solidFill>
                <a:latin typeface="Arial"/>
                <a:ea typeface="ＭＳ Ｐゴシック" pitchFamily="34" charset="-128"/>
                <a:cs typeface="Arial"/>
              </a:rPr>
              <a:t>PS </a:t>
            </a:r>
            <a:r>
              <a:rPr lang="en-US" sz="1400" b="1" smtClean="0">
                <a:solidFill>
                  <a:srgbClr val="000090"/>
                </a:solidFill>
                <a:latin typeface="Arial"/>
                <a:ea typeface="ＭＳ Ｐゴシック" pitchFamily="34" charset="-128"/>
                <a:cs typeface="Arial"/>
              </a:rPr>
              <a:t>&amp;</a:t>
            </a:r>
            <a:r>
              <a:rPr lang="en-US" sz="1400" b="1">
                <a:solidFill>
                  <a:srgbClr val="000090"/>
                </a:solidFill>
                <a:latin typeface="Arial"/>
                <a:ea typeface="ＭＳ Ｐゴシック" pitchFamily="34" charset="-128"/>
                <a:cs typeface="Arial"/>
              </a:rPr>
              <a:t> </a:t>
            </a:r>
            <a:r>
              <a:rPr lang="en-US" sz="1400" b="1" smtClean="0">
                <a:solidFill>
                  <a:srgbClr val="000090"/>
                </a:solidFill>
                <a:latin typeface="Arial"/>
                <a:ea typeface="ＭＳ Ｐゴシック" pitchFamily="34" charset="-128"/>
                <a:cs typeface="Arial"/>
              </a:rPr>
              <a:t>LU</a:t>
            </a:r>
            <a:r>
              <a:rPr lang="en-US" sz="1400" b="1">
                <a:solidFill>
                  <a:srgbClr val="000090"/>
                </a:solidFill>
                <a:latin typeface="Arial"/>
                <a:ea typeface="ＭＳ Ｐゴシック" pitchFamily="34" charset="-128"/>
                <a:cs typeface="Arial"/>
              </a:rPr>
              <a:t>-20 (5MeV/u)</a:t>
            </a:r>
            <a:endParaRPr lang="ru-RU" sz="1400" b="1">
              <a:solidFill>
                <a:srgbClr val="000090"/>
              </a:solidFill>
              <a:latin typeface="Arial"/>
              <a:ea typeface="ＭＳ Ｐゴシック" pitchFamily="34" charset="-128"/>
              <a:cs typeface="Arial"/>
            </a:endParaRPr>
          </a:p>
        </p:txBody>
      </p:sp>
      <p:sp>
        <p:nvSpPr>
          <p:cNvPr id="11" name="Pentagon 10"/>
          <p:cNvSpPr/>
          <p:nvPr/>
        </p:nvSpPr>
        <p:spPr bwMode="auto">
          <a:xfrm>
            <a:off x="1126077" y="1879655"/>
            <a:ext cx="404813" cy="93071"/>
          </a:xfrm>
          <a:prstGeom prst="homePlate">
            <a:avLst/>
          </a:prstGeom>
          <a:solidFill>
            <a:srgbClr val="000090"/>
          </a:solidFill>
          <a:ln>
            <a:solidFill>
              <a:srgbClr val="000090"/>
            </a:solidFill>
          </a:ln>
          <a:scene3d>
            <a:camera prst="orthographicFront">
              <a:rot lat="0" lon="0" rev="14580000"/>
            </a:camera>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defTabSz="914400" eaLnBrk="1" hangingPunct="1">
              <a:lnSpc>
                <a:spcPct val="100000"/>
              </a:lnSpc>
              <a:buClrTx/>
              <a:buSzTx/>
              <a:buFontTx/>
              <a:buNone/>
              <a:defRPr/>
            </a:pPr>
            <a:endParaRPr lang="en-US" sz="1800">
              <a:solidFill>
                <a:srgbClr val="FFFFFF"/>
              </a:solidFill>
            </a:endParaRPr>
          </a:p>
        </p:txBody>
      </p:sp>
      <p:sp>
        <p:nvSpPr>
          <p:cNvPr id="2" name="TextBox 1"/>
          <p:cNvSpPr txBox="1"/>
          <p:nvPr/>
        </p:nvSpPr>
        <p:spPr>
          <a:xfrm>
            <a:off x="3239274" y="1506921"/>
            <a:ext cx="2162126" cy="584776"/>
          </a:xfrm>
          <a:prstGeom prst="rect">
            <a:avLst/>
          </a:prstGeom>
          <a:noFill/>
        </p:spPr>
        <p:txBody>
          <a:bodyPr wrap="square" rtlCol="0">
            <a:spAutoFit/>
          </a:bodyPr>
          <a:lstStyle/>
          <a:p>
            <a:pPr algn="ctr" defTabSz="914400" eaLnBrk="1" hangingPunct="1">
              <a:lnSpc>
                <a:spcPct val="100000"/>
              </a:lnSpc>
              <a:buClrTx/>
              <a:buSzTx/>
              <a:buFontTx/>
              <a:buNone/>
            </a:pPr>
            <a:r>
              <a:rPr lang="en-US" sz="1600">
                <a:solidFill>
                  <a:srgbClr val="FFFFFF"/>
                </a:solidFill>
                <a:latin typeface="Arial"/>
                <a:ea typeface="ＭＳ Ｐゴシック" pitchFamily="34" charset="-128"/>
                <a:cs typeface="Arial"/>
              </a:rPr>
              <a:t>h</a:t>
            </a:r>
            <a:r>
              <a:rPr lang="en-US" sz="1600" smtClean="0">
                <a:solidFill>
                  <a:srgbClr val="FFFFFF"/>
                </a:solidFill>
                <a:latin typeface="Arial"/>
                <a:ea typeface="ＭＳ Ｐゴシック" pitchFamily="34" charset="-128"/>
                <a:cs typeface="Arial"/>
              </a:rPr>
              <a:t>all for </a:t>
            </a:r>
            <a:r>
              <a:rPr lang="en-US" sz="1600">
                <a:solidFill>
                  <a:srgbClr val="FFFFFF"/>
                </a:solidFill>
                <a:latin typeface="Arial"/>
                <a:ea typeface="ＭＳ Ｐゴシック" pitchFamily="34" charset="-128"/>
                <a:cs typeface="Arial"/>
              </a:rPr>
              <a:t>fixed target</a:t>
            </a:r>
          </a:p>
          <a:p>
            <a:pPr algn="ctr" defTabSz="914400" eaLnBrk="1" hangingPunct="1">
              <a:lnSpc>
                <a:spcPct val="100000"/>
              </a:lnSpc>
              <a:buClrTx/>
              <a:buSzTx/>
              <a:buFontTx/>
              <a:buNone/>
            </a:pPr>
            <a:r>
              <a:rPr lang="en-US" sz="1600">
                <a:solidFill>
                  <a:srgbClr val="FFFFFF"/>
                </a:solidFill>
                <a:latin typeface="Arial"/>
                <a:ea typeface="ＭＳ Ｐゴシック" pitchFamily="34" charset="-128"/>
                <a:cs typeface="Arial"/>
              </a:rPr>
              <a:t>e</a:t>
            </a:r>
            <a:r>
              <a:rPr lang="en-US" sz="1600" smtClean="0">
                <a:solidFill>
                  <a:srgbClr val="FFFFFF"/>
                </a:solidFill>
                <a:latin typeface="Arial"/>
                <a:ea typeface="ＭＳ Ｐゴシック" pitchFamily="34" charset="-128"/>
                <a:cs typeface="Arial"/>
              </a:rPr>
              <a:t>xperiments </a:t>
            </a:r>
          </a:p>
        </p:txBody>
      </p:sp>
      <p:cxnSp>
        <p:nvCxnSpPr>
          <p:cNvPr id="14" name="Straight Arrow Connector 35"/>
          <p:cNvCxnSpPr>
            <a:cxnSpLocks noChangeShapeType="1"/>
          </p:cNvCxnSpPr>
          <p:nvPr/>
        </p:nvCxnSpPr>
        <p:spPr bwMode="auto">
          <a:xfrm flipV="1">
            <a:off x="2476500" y="2040471"/>
            <a:ext cx="876300" cy="520700"/>
          </a:xfrm>
          <a:prstGeom prst="straightConnector1">
            <a:avLst/>
          </a:prstGeom>
          <a:noFill/>
          <a:ln w="38100">
            <a:solidFill>
              <a:srgbClr val="000090"/>
            </a:solidFill>
            <a:round/>
            <a:headEnd/>
            <a:tailEnd type="arrow" w="med" len="med"/>
          </a:ln>
          <a:effectLst>
            <a:outerShdw dist="20000" dir="5400000" rotWithShape="0">
              <a:srgbClr val="808080">
                <a:alpha val="37999"/>
              </a:srgbClr>
            </a:outerShdw>
          </a:effectLst>
          <a:scene3d>
            <a:camera prst="orthographicFront">
              <a:rot lat="0" lon="0" rev="20280000"/>
            </a:camera>
            <a:lightRig rig="threePt" dir="t"/>
          </a:scene3d>
        </p:spPr>
      </p:cxnSp>
      <p:cxnSp>
        <p:nvCxnSpPr>
          <p:cNvPr id="6" name="Straight Arrow Connector 5"/>
          <p:cNvCxnSpPr/>
          <p:nvPr/>
        </p:nvCxnSpPr>
        <p:spPr>
          <a:xfrm flipV="1">
            <a:off x="1167740" y="2374615"/>
            <a:ext cx="807816" cy="1297885"/>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9" name="Oval 27"/>
          <p:cNvSpPr>
            <a:spLocks noChangeArrowheads="1"/>
          </p:cNvSpPr>
          <p:nvPr/>
        </p:nvSpPr>
        <p:spPr bwMode="auto">
          <a:xfrm rot="20973158">
            <a:off x="1193127" y="1949306"/>
            <a:ext cx="1633877" cy="429370"/>
          </a:xfrm>
          <a:prstGeom prst="ellipse">
            <a:avLst/>
          </a:prstGeom>
          <a:noFill/>
          <a:ln w="38100">
            <a:solidFill>
              <a:srgbClr val="0000FF"/>
            </a:solidFill>
            <a:round/>
            <a:headEnd/>
            <a:tailEnd/>
          </a:ln>
          <a:scene3d>
            <a:camera prst="orthographicFront">
              <a:rot lat="0" lon="0" rev="21180000"/>
            </a:camera>
            <a:lightRig rig="threePt" dir="t"/>
          </a:scene3d>
        </p:spPr>
        <p:txBody>
          <a:bodyPr wrap="none" anchor="ctr"/>
          <a:lstStyle/>
          <a:p>
            <a:pPr defTabSz="914400" eaLnBrk="1" hangingPunct="1">
              <a:lnSpc>
                <a:spcPct val="100000"/>
              </a:lnSpc>
              <a:buClrTx/>
              <a:buSzTx/>
              <a:buFontTx/>
              <a:buNone/>
            </a:pPr>
            <a:endParaRPr lang="en-US" sz="1800">
              <a:solidFill>
                <a:srgbClr val="000000"/>
              </a:solidFill>
              <a:latin typeface="Arial" pitchFamily="34" charset="0"/>
              <a:ea typeface="ＭＳ Ｐゴシック" pitchFamily="34" charset="-128"/>
            </a:endParaRPr>
          </a:p>
        </p:txBody>
      </p:sp>
      <p:grpSp>
        <p:nvGrpSpPr>
          <p:cNvPr id="34" name="Group 33"/>
          <p:cNvGrpSpPr/>
          <p:nvPr/>
        </p:nvGrpSpPr>
        <p:grpSpPr>
          <a:xfrm>
            <a:off x="4209663" y="1160460"/>
            <a:ext cx="2822255" cy="1067632"/>
            <a:chOff x="4572000" y="1097846"/>
            <a:chExt cx="2822255" cy="1067632"/>
          </a:xfrm>
        </p:grpSpPr>
        <p:grpSp>
          <p:nvGrpSpPr>
            <p:cNvPr id="35" name="Group 34"/>
            <p:cNvGrpSpPr/>
            <p:nvPr/>
          </p:nvGrpSpPr>
          <p:grpSpPr>
            <a:xfrm>
              <a:off x="4572000" y="1100666"/>
              <a:ext cx="2383349" cy="1064812"/>
              <a:chOff x="4572000" y="1100666"/>
              <a:chExt cx="2383349" cy="1064812"/>
            </a:xfrm>
          </p:grpSpPr>
          <p:pic>
            <p:nvPicPr>
              <p:cNvPr id="37" name="Picture 12" descr="C:\Users\Yury\Documents\Suzdal\BMN.jpg"/>
              <p:cNvPicPr>
                <a:picLocks noChangeAspect="1" noChangeArrowheads="1"/>
              </p:cNvPicPr>
              <p:nvPr/>
            </p:nvPicPr>
            <p:blipFill>
              <a:blip r:embed="rId4"/>
              <a:srcRect/>
              <a:stretch>
                <a:fillRect/>
              </a:stretch>
            </p:blipFill>
            <p:spPr bwMode="auto">
              <a:xfrm>
                <a:off x="5247923" y="1100666"/>
                <a:ext cx="1707426" cy="1064812"/>
              </a:xfrm>
              <a:prstGeom prst="rect">
                <a:avLst/>
              </a:prstGeom>
              <a:noFill/>
              <a:ln w="9525">
                <a:noFill/>
                <a:miter lim="800000"/>
                <a:headEnd/>
                <a:tailEnd/>
              </a:ln>
            </p:spPr>
          </p:pic>
          <p:cxnSp>
            <p:nvCxnSpPr>
              <p:cNvPr id="38" name="Straight Arrow Connector 37"/>
              <p:cNvCxnSpPr/>
              <p:nvPr/>
            </p:nvCxnSpPr>
            <p:spPr>
              <a:xfrm flipH="1">
                <a:off x="4572000" y="1618544"/>
                <a:ext cx="690034" cy="134056"/>
              </a:xfrm>
              <a:prstGeom prst="straightConnector1">
                <a:avLst/>
              </a:prstGeom>
              <a:ln w="76200" cmpd="sng">
                <a:solidFill>
                  <a:schemeClr val="accent5">
                    <a:lumMod val="50000"/>
                  </a:schemeClr>
                </a:solidFill>
                <a:tailEnd type="arrow"/>
              </a:ln>
            </p:spPr>
            <p:style>
              <a:lnRef idx="2">
                <a:schemeClr val="accent1"/>
              </a:lnRef>
              <a:fillRef idx="0">
                <a:schemeClr val="accent1"/>
              </a:fillRef>
              <a:effectRef idx="1">
                <a:schemeClr val="accent1"/>
              </a:effectRef>
              <a:fontRef idx="minor">
                <a:schemeClr val="tx1"/>
              </a:fontRef>
            </p:style>
          </p:cxnSp>
        </p:grpSp>
        <p:sp>
          <p:nvSpPr>
            <p:cNvPr id="36" name="TextBox 35"/>
            <p:cNvSpPr txBox="1"/>
            <p:nvPr/>
          </p:nvSpPr>
          <p:spPr>
            <a:xfrm>
              <a:off x="6375401" y="1097846"/>
              <a:ext cx="1018854" cy="400110"/>
            </a:xfrm>
            <a:prstGeom prst="rect">
              <a:avLst/>
            </a:prstGeom>
            <a:solidFill>
              <a:srgbClr val="DAEDEF"/>
            </a:solidFill>
          </p:spPr>
          <p:txBody>
            <a:bodyPr wrap="none" rtlCol="0">
              <a:spAutoFit/>
            </a:bodyPr>
            <a:lstStyle/>
            <a:p>
              <a:pPr defTabSz="914400" eaLnBrk="1" hangingPunct="1">
                <a:lnSpc>
                  <a:spcPct val="100000"/>
                </a:lnSpc>
                <a:buClrTx/>
                <a:buSzTx/>
                <a:buFontTx/>
                <a:buNone/>
              </a:pPr>
              <a:r>
                <a:rPr lang="en-US" sz="2000" b="1" smtClean="0">
                  <a:solidFill>
                    <a:srgbClr val="000090"/>
                  </a:solidFill>
                  <a:latin typeface="Arial" pitchFamily="34" charset="0"/>
                  <a:ea typeface="ＭＳ Ｐゴシック" pitchFamily="34" charset="-128"/>
                </a:rPr>
                <a:t>BM@N</a:t>
              </a:r>
              <a:endParaRPr lang="en-US" sz="2000" b="1">
                <a:solidFill>
                  <a:srgbClr val="000090"/>
                </a:solidFill>
                <a:latin typeface="Arial" pitchFamily="34" charset="0"/>
                <a:ea typeface="ＭＳ Ｐゴシック" pitchFamily="34" charset="-128"/>
              </a:endParaRPr>
            </a:p>
          </p:txBody>
        </p:sp>
      </p:grpSp>
      <p:grpSp>
        <p:nvGrpSpPr>
          <p:cNvPr id="40" name="Group 39"/>
          <p:cNvGrpSpPr/>
          <p:nvPr/>
        </p:nvGrpSpPr>
        <p:grpSpPr>
          <a:xfrm>
            <a:off x="1828673" y="3908779"/>
            <a:ext cx="2748088" cy="2184407"/>
            <a:chOff x="1828673" y="3908779"/>
            <a:chExt cx="2748088" cy="2184407"/>
          </a:xfrm>
        </p:grpSpPr>
        <p:grpSp>
          <p:nvGrpSpPr>
            <p:cNvPr id="41" name="Group 40"/>
            <p:cNvGrpSpPr/>
            <p:nvPr/>
          </p:nvGrpSpPr>
          <p:grpSpPr>
            <a:xfrm>
              <a:off x="1828673" y="3908779"/>
              <a:ext cx="2748088" cy="2184407"/>
              <a:chOff x="1828673" y="3908779"/>
              <a:chExt cx="2748088" cy="2184407"/>
            </a:xfrm>
          </p:grpSpPr>
          <p:pic>
            <p:nvPicPr>
              <p:cNvPr id="43" name="Picture 2"/>
              <p:cNvPicPr>
                <a:picLocks noChangeAspect="1" noChangeArrowheads="1"/>
              </p:cNvPicPr>
              <p:nvPr/>
            </p:nvPicPr>
            <p:blipFill>
              <a:blip r:embed="rId5"/>
              <a:srcRect/>
              <a:stretch>
                <a:fillRect/>
              </a:stretch>
            </p:blipFill>
            <p:spPr bwMode="auto">
              <a:xfrm>
                <a:off x="1828673" y="4162779"/>
                <a:ext cx="2748088" cy="1930407"/>
              </a:xfrm>
              <a:prstGeom prst="rect">
                <a:avLst/>
              </a:prstGeom>
              <a:noFill/>
              <a:ln w="9525">
                <a:noFill/>
                <a:miter lim="800000"/>
                <a:headEnd/>
                <a:tailEnd/>
              </a:ln>
            </p:spPr>
          </p:pic>
          <p:cxnSp>
            <p:nvCxnSpPr>
              <p:cNvPr id="47" name="Straight Arrow Connector 46"/>
              <p:cNvCxnSpPr/>
              <p:nvPr/>
            </p:nvCxnSpPr>
            <p:spPr>
              <a:xfrm flipV="1">
                <a:off x="3414889" y="3908779"/>
                <a:ext cx="508000" cy="338665"/>
              </a:xfrm>
              <a:prstGeom prst="straightConnector1">
                <a:avLst/>
              </a:prstGeom>
              <a:ln w="76200" cmpd="sng">
                <a:solidFill>
                  <a:srgbClr val="4597A0"/>
                </a:solidFill>
                <a:tailEnd type="arrow"/>
              </a:ln>
            </p:spPr>
            <p:style>
              <a:lnRef idx="2">
                <a:schemeClr val="accent1"/>
              </a:lnRef>
              <a:fillRef idx="0">
                <a:schemeClr val="accent1"/>
              </a:fillRef>
              <a:effectRef idx="1">
                <a:schemeClr val="accent1"/>
              </a:effectRef>
              <a:fontRef idx="minor">
                <a:schemeClr val="tx1"/>
              </a:fontRef>
            </p:style>
          </p:cxnSp>
        </p:grpSp>
        <p:sp>
          <p:nvSpPr>
            <p:cNvPr id="42" name="TextBox 41"/>
            <p:cNvSpPr txBox="1"/>
            <p:nvPr/>
          </p:nvSpPr>
          <p:spPr>
            <a:xfrm>
              <a:off x="3753556" y="4219223"/>
              <a:ext cx="754609" cy="400110"/>
            </a:xfrm>
            <a:prstGeom prst="rect">
              <a:avLst/>
            </a:prstGeom>
            <a:noFill/>
          </p:spPr>
          <p:txBody>
            <a:bodyPr wrap="none" rtlCol="0">
              <a:spAutoFit/>
            </a:bodyPr>
            <a:lstStyle/>
            <a:p>
              <a:pPr defTabSz="914400" eaLnBrk="1" hangingPunct="1">
                <a:lnSpc>
                  <a:spcPct val="100000"/>
                </a:lnSpc>
                <a:buClrTx/>
                <a:buSzTx/>
                <a:buFontTx/>
                <a:buNone/>
              </a:pPr>
              <a:r>
                <a:rPr lang="en-US" sz="2000" b="1" smtClean="0">
                  <a:solidFill>
                    <a:srgbClr val="000090"/>
                  </a:solidFill>
                  <a:latin typeface="Arial" pitchFamily="34" charset="0"/>
                  <a:ea typeface="ＭＳ Ｐゴシック" pitchFamily="34" charset="-128"/>
                </a:rPr>
                <a:t>MPD</a:t>
              </a:r>
              <a:endParaRPr lang="en-US" sz="2000" b="1">
                <a:solidFill>
                  <a:srgbClr val="000090"/>
                </a:solidFill>
                <a:latin typeface="Arial" pitchFamily="34" charset="0"/>
                <a:ea typeface="ＭＳ Ｐゴシック" pitchFamily="34" charset="-128"/>
              </a:endParaRPr>
            </a:p>
          </p:txBody>
        </p:sp>
      </p:grpSp>
      <p:sp>
        <p:nvSpPr>
          <p:cNvPr id="15" name="TextBox 14"/>
          <p:cNvSpPr txBox="1"/>
          <p:nvPr/>
        </p:nvSpPr>
        <p:spPr>
          <a:xfrm>
            <a:off x="2834726" y="165633"/>
            <a:ext cx="3181705" cy="523220"/>
          </a:xfrm>
          <a:prstGeom prst="rect">
            <a:avLst/>
          </a:prstGeom>
          <a:solidFill>
            <a:srgbClr val="FFC000"/>
          </a:solidFill>
        </p:spPr>
        <p:txBody>
          <a:bodyPr wrap="none" rtlCol="0">
            <a:spAutoFit/>
          </a:bodyPr>
          <a:lstStyle/>
          <a:p>
            <a:pPr defTabSz="914400" eaLnBrk="1" hangingPunct="1">
              <a:lnSpc>
                <a:spcPct val="100000"/>
              </a:lnSpc>
              <a:buClrTx/>
              <a:buSzTx/>
              <a:buFontTx/>
              <a:buNone/>
            </a:pPr>
            <a:r>
              <a:rPr lang="en-US" sz="2800" smtClean="0">
                <a:solidFill>
                  <a:schemeClr val="accent6">
                    <a:lumMod val="75000"/>
                  </a:schemeClr>
                </a:solidFill>
                <a:latin typeface="Arial" pitchFamily="34" charset="0"/>
                <a:ea typeface="ＭＳ Ｐゴシック" pitchFamily="34" charset="-128"/>
              </a:rPr>
              <a:t>The NICA complex</a:t>
            </a:r>
            <a:endParaRPr lang="en-US" sz="2800">
              <a:solidFill>
                <a:schemeClr val="accent6">
                  <a:lumMod val="75000"/>
                </a:schemeClr>
              </a:solidFill>
              <a:latin typeface="Arial" pitchFamily="34" charset="0"/>
              <a:ea typeface="ＭＳ Ｐゴシック" pitchFamily="34" charset="-128"/>
            </a:endParaRPr>
          </a:p>
        </p:txBody>
      </p:sp>
      <p:sp>
        <p:nvSpPr>
          <p:cNvPr id="16" name="TextBox 15"/>
          <p:cNvSpPr txBox="1"/>
          <p:nvPr/>
        </p:nvSpPr>
        <p:spPr>
          <a:xfrm>
            <a:off x="444500" y="762000"/>
            <a:ext cx="2316660" cy="400110"/>
          </a:xfrm>
          <a:prstGeom prst="rect">
            <a:avLst/>
          </a:prstGeom>
          <a:noFill/>
        </p:spPr>
        <p:txBody>
          <a:bodyPr wrap="none" rtlCol="0">
            <a:spAutoFit/>
          </a:bodyPr>
          <a:lstStyle/>
          <a:p>
            <a:pPr defTabSz="914400" eaLnBrk="1" hangingPunct="1">
              <a:lnSpc>
                <a:spcPct val="100000"/>
              </a:lnSpc>
              <a:buClrTx/>
              <a:buSzTx/>
              <a:buFontTx/>
              <a:buNone/>
            </a:pPr>
            <a:r>
              <a:rPr lang="en-US" sz="2000" b="1" i="1">
                <a:solidFill>
                  <a:srgbClr val="000090"/>
                </a:solidFill>
                <a:latin typeface="Arial" pitchFamily="34" charset="0"/>
                <a:ea typeface="ＭＳ Ｐゴシック" pitchFamily="34" charset="-128"/>
              </a:rPr>
              <a:t>e</a:t>
            </a:r>
            <a:r>
              <a:rPr lang="en-US" sz="2000" b="1" i="1" smtClean="0">
                <a:solidFill>
                  <a:srgbClr val="000090"/>
                </a:solidFill>
                <a:latin typeface="Arial" pitchFamily="34" charset="0"/>
                <a:ea typeface="ＭＳ Ｐゴシック" pitchFamily="34" charset="-128"/>
              </a:rPr>
              <a:t>xisting facilities </a:t>
            </a:r>
            <a:endParaRPr lang="en-US" sz="2000" b="1" i="1">
              <a:solidFill>
                <a:srgbClr val="000090"/>
              </a:solidFill>
              <a:latin typeface="Arial" pitchFamily="34" charset="0"/>
              <a:ea typeface="ＭＳ Ｐゴシック" pitchFamily="34" charset="-128"/>
            </a:endParaRPr>
          </a:p>
        </p:txBody>
      </p:sp>
      <p:grpSp>
        <p:nvGrpSpPr>
          <p:cNvPr id="18" name="Group 17"/>
          <p:cNvGrpSpPr/>
          <p:nvPr/>
        </p:nvGrpSpPr>
        <p:grpSpPr>
          <a:xfrm>
            <a:off x="50280" y="705939"/>
            <a:ext cx="8416390" cy="4441076"/>
            <a:chOff x="50280" y="705939"/>
            <a:chExt cx="8416390" cy="4441076"/>
          </a:xfrm>
        </p:grpSpPr>
        <p:grpSp>
          <p:nvGrpSpPr>
            <p:cNvPr id="13" name="Group 12"/>
            <p:cNvGrpSpPr/>
            <p:nvPr/>
          </p:nvGrpSpPr>
          <p:grpSpPr>
            <a:xfrm>
              <a:off x="50280" y="1286945"/>
              <a:ext cx="8416390" cy="3860070"/>
              <a:chOff x="50280" y="1286945"/>
              <a:chExt cx="8416390" cy="3860070"/>
            </a:xfrm>
          </p:grpSpPr>
          <p:sp>
            <p:nvSpPr>
              <p:cNvPr id="5" name="Oval 26"/>
              <p:cNvSpPr>
                <a:spLocks noChangeArrowheads="1"/>
              </p:cNvSpPr>
              <p:nvPr/>
            </p:nvSpPr>
            <p:spPr bwMode="auto">
              <a:xfrm rot="20973158">
                <a:off x="1297280" y="1998782"/>
                <a:ext cx="1436872" cy="247609"/>
              </a:xfrm>
              <a:prstGeom prst="ellipse">
                <a:avLst/>
              </a:prstGeom>
              <a:noFill/>
              <a:ln w="38100">
                <a:solidFill>
                  <a:srgbClr val="FF0000"/>
                </a:solidFill>
                <a:round/>
                <a:headEnd/>
                <a:tailEnd/>
              </a:ln>
              <a:scene3d>
                <a:camera prst="orthographicFront">
                  <a:rot lat="0" lon="0" rev="21240000"/>
                </a:camera>
                <a:lightRig rig="threePt" dir="t"/>
              </a:scene3d>
            </p:spPr>
            <p:txBody>
              <a:bodyPr wrap="none" anchor="ctr"/>
              <a:lstStyle/>
              <a:p>
                <a:pPr defTabSz="914400" eaLnBrk="1" hangingPunct="1">
                  <a:lnSpc>
                    <a:spcPct val="100000"/>
                  </a:lnSpc>
                  <a:buClrTx/>
                  <a:buSzTx/>
                  <a:buFontTx/>
                  <a:buNone/>
                </a:pPr>
                <a:endParaRPr lang="en-US" sz="1800">
                  <a:solidFill>
                    <a:srgbClr val="000000"/>
                  </a:solidFill>
                  <a:latin typeface="Arial" pitchFamily="34" charset="0"/>
                  <a:ea typeface="ＭＳ Ｐゴシック" pitchFamily="34" charset="-128"/>
                </a:endParaRPr>
              </a:p>
            </p:txBody>
          </p:sp>
          <p:sp>
            <p:nvSpPr>
              <p:cNvPr id="49" name="Arc 48"/>
              <p:cNvSpPr/>
              <p:nvPr/>
            </p:nvSpPr>
            <p:spPr>
              <a:xfrm>
                <a:off x="2523062" y="2836332"/>
                <a:ext cx="1405459" cy="787396"/>
              </a:xfrm>
              <a:prstGeom prst="arc">
                <a:avLst>
                  <a:gd name="adj1" fmla="val 17528057"/>
                  <a:gd name="adj2" fmla="val 287252"/>
                </a:avLst>
              </a:prstGeom>
              <a:ln w="38100" cmpd="sng">
                <a:solidFill>
                  <a:srgbClr val="FF0000"/>
                </a:solidFill>
              </a:ln>
              <a:scene3d>
                <a:camera prst="orthographicFront">
                  <a:rot lat="0" lon="0" rev="9894000"/>
                </a:camera>
                <a:lightRig rig="threePt" dir="t"/>
              </a:scene3d>
            </p:spPr>
            <p:style>
              <a:lnRef idx="2">
                <a:schemeClr val="accent1"/>
              </a:lnRef>
              <a:fillRef idx="0">
                <a:schemeClr val="accent1"/>
              </a:fillRef>
              <a:effectRef idx="1">
                <a:schemeClr val="accent1"/>
              </a:effectRef>
              <a:fontRef idx="minor">
                <a:schemeClr val="tx1"/>
              </a:fontRef>
            </p:style>
            <p:txBody>
              <a:bodyPr rtlCol="0" anchor="ctr"/>
              <a:lstStyle/>
              <a:p>
                <a:pPr algn="ctr" defTabSz="914400" eaLnBrk="1" hangingPunct="1">
                  <a:lnSpc>
                    <a:spcPct val="100000"/>
                  </a:lnSpc>
                  <a:buClrTx/>
                  <a:buSzTx/>
                  <a:buFontTx/>
                  <a:buNone/>
                </a:pPr>
                <a:endParaRPr lang="en-US" sz="1800">
                  <a:solidFill>
                    <a:srgbClr val="000000"/>
                  </a:solidFill>
                </a:endParaRPr>
              </a:p>
            </p:txBody>
          </p:sp>
          <p:sp>
            <p:nvSpPr>
              <p:cNvPr id="19" name="Text Box 23"/>
              <p:cNvSpPr txBox="1">
                <a:spLocks noChangeArrowheads="1"/>
              </p:cNvSpPr>
              <p:nvPr/>
            </p:nvSpPr>
            <p:spPr bwMode="auto">
              <a:xfrm>
                <a:off x="1330373" y="1286945"/>
                <a:ext cx="2337443" cy="307777"/>
              </a:xfrm>
              <a:prstGeom prst="rect">
                <a:avLst/>
              </a:prstGeom>
              <a:noFill/>
              <a:ln w="9525">
                <a:noFill/>
                <a:miter lim="800000"/>
                <a:headEnd/>
                <a:tailEnd/>
              </a:ln>
            </p:spPr>
            <p:txBody>
              <a:bodyPr wrap="square" lIns="0" rIns="0">
                <a:spAutoFit/>
              </a:bodyPr>
              <a:lstStyle/>
              <a:p>
                <a:pPr algn="ctr" defTabSz="914400" eaLnBrk="1" hangingPunct="1">
                  <a:lnSpc>
                    <a:spcPct val="100000"/>
                  </a:lnSpc>
                  <a:buClrTx/>
                  <a:buSzTx/>
                  <a:buFontTx/>
                  <a:buNone/>
                </a:pPr>
                <a:r>
                  <a:rPr lang="en-US" sz="1400" b="1">
                    <a:solidFill>
                      <a:srgbClr val="000090"/>
                    </a:solidFill>
                    <a:latin typeface="Arial"/>
                    <a:ea typeface="ＭＳ Ｐゴシック" pitchFamily="34" charset="-128"/>
                    <a:cs typeface="Arial"/>
                  </a:rPr>
                  <a:t>KRION-</a:t>
                </a:r>
                <a:r>
                  <a:rPr lang="en-US" sz="1400" b="1" smtClean="0">
                    <a:solidFill>
                      <a:srgbClr val="000090"/>
                    </a:solidFill>
                    <a:latin typeface="Arial"/>
                    <a:ea typeface="ＭＳ Ｐゴシック" pitchFamily="34" charset="-128"/>
                    <a:cs typeface="Arial"/>
                  </a:rPr>
                  <a:t>6T+ </a:t>
                </a:r>
                <a:r>
                  <a:rPr lang="en-US" sz="1400" b="1" err="1" smtClean="0">
                    <a:solidFill>
                      <a:srgbClr val="000090"/>
                    </a:solidFill>
                    <a:latin typeface="Arial"/>
                    <a:ea typeface="ＭＳ Ｐゴシック" pitchFamily="34" charset="-128"/>
                    <a:cs typeface="Arial"/>
                  </a:rPr>
                  <a:t>HILac</a:t>
                </a:r>
                <a:r>
                  <a:rPr lang="en-US" sz="1400" b="1" smtClean="0">
                    <a:solidFill>
                      <a:srgbClr val="000090"/>
                    </a:solidFill>
                    <a:latin typeface="Arial"/>
                    <a:ea typeface="ＭＳ Ｐゴシック" pitchFamily="34" charset="-128"/>
                    <a:cs typeface="Arial"/>
                  </a:rPr>
                  <a:t> </a:t>
                </a:r>
                <a:r>
                  <a:rPr lang="en-US" sz="1400" b="1">
                    <a:solidFill>
                      <a:srgbClr val="000090"/>
                    </a:solidFill>
                    <a:latin typeface="Arial"/>
                    <a:ea typeface="ＭＳ Ｐゴシック" pitchFamily="34" charset="-128"/>
                    <a:cs typeface="Arial"/>
                  </a:rPr>
                  <a:t>(3MeV/u)</a:t>
                </a:r>
                <a:endParaRPr lang="ru-RU" sz="1400" b="1">
                  <a:solidFill>
                    <a:srgbClr val="000090"/>
                  </a:solidFill>
                  <a:latin typeface="Arial"/>
                  <a:ea typeface="ＭＳ Ｐゴシック" pitchFamily="34" charset="-128"/>
                  <a:cs typeface="Arial"/>
                </a:endParaRPr>
              </a:p>
            </p:txBody>
          </p:sp>
          <p:sp>
            <p:nvSpPr>
              <p:cNvPr id="20" name="Text Box 26"/>
              <p:cNvSpPr txBox="1">
                <a:spLocks noChangeArrowheads="1"/>
              </p:cNvSpPr>
              <p:nvPr/>
            </p:nvSpPr>
            <p:spPr bwMode="auto">
              <a:xfrm>
                <a:off x="50280" y="2712398"/>
                <a:ext cx="1480609" cy="554013"/>
              </a:xfrm>
              <a:prstGeom prst="rect">
                <a:avLst/>
              </a:prstGeom>
              <a:noFill/>
              <a:ln w="9525">
                <a:noFill/>
                <a:miter lim="800000"/>
                <a:headEnd/>
                <a:tailEnd/>
              </a:ln>
            </p:spPr>
            <p:txBody>
              <a:bodyPr wrap="square" tIns="0" bIns="0">
                <a:spAutoFit/>
              </a:bodyPr>
              <a:lstStyle/>
              <a:p>
                <a:pPr algn="ctr" defTabSz="914400" eaLnBrk="1" hangingPunct="1">
                  <a:lnSpc>
                    <a:spcPct val="100000"/>
                  </a:lnSpc>
                  <a:buClrTx/>
                  <a:buSzTx/>
                  <a:buFontTx/>
                  <a:buNone/>
                </a:pPr>
                <a:r>
                  <a:rPr lang="en-US" sz="1800" b="1">
                    <a:solidFill>
                      <a:srgbClr val="FFFFFF"/>
                    </a:solidFill>
                    <a:latin typeface="Arial" pitchFamily="34" charset="0"/>
                    <a:ea typeface="ＭＳ Ｐゴシック" pitchFamily="34" charset="-128"/>
                    <a:cs typeface="Arial" pitchFamily="34" charset="0"/>
                  </a:rPr>
                  <a:t>Booster </a:t>
                </a:r>
                <a:endParaRPr lang="ru-RU" sz="1800" b="1">
                  <a:solidFill>
                    <a:srgbClr val="FFFFFF"/>
                  </a:solidFill>
                  <a:latin typeface="Arial" pitchFamily="34" charset="0"/>
                  <a:ea typeface="ＭＳ Ｐゴシック" pitchFamily="34" charset="-128"/>
                  <a:cs typeface="Arial" pitchFamily="34" charset="0"/>
                </a:endParaRPr>
              </a:p>
              <a:p>
                <a:pPr algn="ctr" defTabSz="914400" eaLnBrk="1" hangingPunct="1">
                  <a:lnSpc>
                    <a:spcPct val="100000"/>
                  </a:lnSpc>
                  <a:buClrTx/>
                  <a:buSzTx/>
                  <a:buFontTx/>
                  <a:buNone/>
                </a:pPr>
                <a:r>
                  <a:rPr lang="en-US" sz="1800" b="1">
                    <a:solidFill>
                      <a:srgbClr val="FFFFFF"/>
                    </a:solidFill>
                    <a:latin typeface="Arial" pitchFamily="34" charset="0"/>
                    <a:ea typeface="ＭＳ Ｐゴシック" pitchFamily="34" charset="-128"/>
                    <a:cs typeface="Arial" pitchFamily="34" charset="0"/>
                  </a:rPr>
                  <a:t>(600 MeV/u)</a:t>
                </a:r>
                <a:endParaRPr lang="ru-RU" sz="1800" b="1">
                  <a:solidFill>
                    <a:srgbClr val="FFFFFF"/>
                  </a:solidFill>
                  <a:latin typeface="Arial" pitchFamily="34" charset="0"/>
                  <a:ea typeface="ＭＳ Ｐゴシック" pitchFamily="34" charset="-128"/>
                  <a:cs typeface="Arial" pitchFamily="34" charset="0"/>
                </a:endParaRPr>
              </a:p>
            </p:txBody>
          </p:sp>
          <p:sp>
            <p:nvSpPr>
              <p:cNvPr id="22" name="Pentagon 21"/>
              <p:cNvSpPr/>
              <p:nvPr/>
            </p:nvSpPr>
            <p:spPr bwMode="auto">
              <a:xfrm>
                <a:off x="1581455" y="1726543"/>
                <a:ext cx="495332" cy="101596"/>
              </a:xfrm>
              <a:prstGeom prst="homePlate">
                <a:avLst/>
              </a:prstGeom>
              <a:solidFill>
                <a:srgbClr val="FF0000"/>
              </a:solidFill>
              <a:scene3d>
                <a:camera prst="orthographicFront">
                  <a:rot lat="0" lon="0" rev="13800000"/>
                </a:camera>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defTabSz="914400" eaLnBrk="1" hangingPunct="1">
                  <a:lnSpc>
                    <a:spcPct val="100000"/>
                  </a:lnSpc>
                  <a:buClrTx/>
                  <a:buSzTx/>
                  <a:buFontTx/>
                  <a:buNone/>
                  <a:defRPr/>
                </a:pPr>
                <a:endParaRPr lang="en-US" sz="1800">
                  <a:solidFill>
                    <a:srgbClr val="FFFFFF"/>
                  </a:solidFill>
                </a:endParaRPr>
              </a:p>
            </p:txBody>
          </p:sp>
          <p:cxnSp>
            <p:nvCxnSpPr>
              <p:cNvPr id="25" name="Straight Connector 24"/>
              <p:cNvCxnSpPr/>
              <p:nvPr/>
            </p:nvCxnSpPr>
            <p:spPr>
              <a:xfrm>
                <a:off x="2267744" y="2374615"/>
                <a:ext cx="2075656" cy="148452"/>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2267744" y="2374615"/>
                <a:ext cx="1516856" cy="935852"/>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9" name="Arc 28"/>
              <p:cNvSpPr/>
              <p:nvPr/>
            </p:nvSpPr>
            <p:spPr>
              <a:xfrm>
                <a:off x="6307663" y="3344334"/>
                <a:ext cx="2159007" cy="1032934"/>
              </a:xfrm>
              <a:prstGeom prst="arc">
                <a:avLst>
                  <a:gd name="adj1" fmla="val 19226757"/>
                  <a:gd name="adj2" fmla="val 7917226"/>
                </a:avLst>
              </a:prstGeom>
              <a:ln w="38100" cmpd="sng">
                <a:solidFill>
                  <a:srgbClr val="FF0000"/>
                </a:solidFill>
              </a:ln>
              <a:scene3d>
                <a:camera prst="orthographicFront">
                  <a:rot lat="0" lon="0" rev="0"/>
                </a:camera>
                <a:lightRig rig="threePt" dir="t"/>
              </a:scene3d>
            </p:spPr>
            <p:style>
              <a:lnRef idx="2">
                <a:schemeClr val="accent1"/>
              </a:lnRef>
              <a:fillRef idx="0">
                <a:schemeClr val="accent1"/>
              </a:fillRef>
              <a:effectRef idx="1">
                <a:schemeClr val="accent1"/>
              </a:effectRef>
              <a:fontRef idx="minor">
                <a:schemeClr val="tx1"/>
              </a:fontRef>
            </p:style>
            <p:txBody>
              <a:bodyPr rtlCol="0" anchor="ctr"/>
              <a:lstStyle/>
              <a:p>
                <a:pPr algn="ctr" defTabSz="914400" eaLnBrk="1" hangingPunct="1">
                  <a:lnSpc>
                    <a:spcPct val="100000"/>
                  </a:lnSpc>
                  <a:buClrTx/>
                  <a:buSzTx/>
                  <a:buFontTx/>
                  <a:buNone/>
                </a:pPr>
                <a:endParaRPr lang="en-US" sz="1800">
                  <a:solidFill>
                    <a:srgbClr val="000000"/>
                  </a:solidFill>
                </a:endParaRPr>
              </a:p>
            </p:txBody>
          </p:sp>
          <p:cxnSp>
            <p:nvCxnSpPr>
              <p:cNvPr id="33" name="Straight Connector 32"/>
              <p:cNvCxnSpPr/>
              <p:nvPr/>
            </p:nvCxnSpPr>
            <p:spPr>
              <a:xfrm>
                <a:off x="4597400" y="2548467"/>
                <a:ext cx="3335867" cy="855133"/>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3810000" y="3310466"/>
                <a:ext cx="3166533" cy="1032934"/>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39" name="Arc 38"/>
              <p:cNvSpPr/>
              <p:nvPr/>
            </p:nvSpPr>
            <p:spPr>
              <a:xfrm>
                <a:off x="3454399" y="2506133"/>
                <a:ext cx="1515533" cy="660400"/>
              </a:xfrm>
              <a:prstGeom prst="arc">
                <a:avLst>
                  <a:gd name="adj1" fmla="val 11074613"/>
                  <a:gd name="adj2" fmla="val 19392505"/>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914400" eaLnBrk="1" hangingPunct="1">
                  <a:lnSpc>
                    <a:spcPct val="100000"/>
                  </a:lnSpc>
                  <a:buClrTx/>
                  <a:buSzTx/>
                  <a:buFontTx/>
                  <a:buNone/>
                </a:pPr>
                <a:endParaRPr lang="en-US" sz="1800">
                  <a:solidFill>
                    <a:srgbClr val="000000"/>
                  </a:solidFill>
                </a:endParaRPr>
              </a:p>
            </p:txBody>
          </p:sp>
          <p:cxnSp>
            <p:nvCxnSpPr>
              <p:cNvPr id="68" name="Straight Arrow Connector 67"/>
              <p:cNvCxnSpPr>
                <a:stCxn id="20" idx="0"/>
              </p:cNvCxnSpPr>
              <p:nvPr/>
            </p:nvCxnSpPr>
            <p:spPr>
              <a:xfrm flipV="1">
                <a:off x="790585" y="2277484"/>
                <a:ext cx="990406" cy="434914"/>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4019783" y="3143058"/>
                <a:ext cx="1155234" cy="400110"/>
              </a:xfrm>
              <a:prstGeom prst="rect">
                <a:avLst/>
              </a:prstGeom>
              <a:noFill/>
            </p:spPr>
            <p:txBody>
              <a:bodyPr wrap="none" rtlCol="0">
                <a:spAutoFit/>
              </a:bodyPr>
              <a:lstStyle/>
              <a:p>
                <a:pPr algn="ctr" defTabSz="914400" eaLnBrk="1" hangingPunct="1">
                  <a:lnSpc>
                    <a:spcPct val="100000"/>
                  </a:lnSpc>
                  <a:buClrTx/>
                  <a:buSzTx/>
                  <a:buFontTx/>
                  <a:buNone/>
                </a:pPr>
                <a:r>
                  <a:rPr lang="en-US" sz="2000" b="1" smtClean="0">
                    <a:solidFill>
                      <a:srgbClr val="FFFFFF"/>
                    </a:solidFill>
                    <a:latin typeface="Arial" pitchFamily="34" charset="0"/>
                    <a:ea typeface="ＭＳ Ｐゴシック" pitchFamily="34" charset="-128"/>
                  </a:rPr>
                  <a:t>MPD hall</a:t>
                </a:r>
                <a:endParaRPr lang="en-US" sz="2000" b="1">
                  <a:solidFill>
                    <a:srgbClr val="FFFFFF"/>
                  </a:solidFill>
                  <a:latin typeface="Arial" pitchFamily="34" charset="0"/>
                  <a:ea typeface="ＭＳ Ｐゴシック" pitchFamily="34" charset="-128"/>
                </a:endParaRPr>
              </a:p>
            </p:txBody>
          </p:sp>
          <p:sp>
            <p:nvSpPr>
              <p:cNvPr id="59" name="TextBox 58"/>
              <p:cNvSpPr txBox="1"/>
              <p:nvPr/>
            </p:nvSpPr>
            <p:spPr>
              <a:xfrm>
                <a:off x="6709056" y="2369551"/>
                <a:ext cx="1052291" cy="400110"/>
              </a:xfrm>
              <a:prstGeom prst="rect">
                <a:avLst/>
              </a:prstGeom>
              <a:noFill/>
            </p:spPr>
            <p:txBody>
              <a:bodyPr wrap="none" rtlCol="0">
                <a:spAutoFit/>
              </a:bodyPr>
              <a:lstStyle/>
              <a:p>
                <a:pPr algn="ctr" defTabSz="914400" eaLnBrk="1" hangingPunct="1">
                  <a:lnSpc>
                    <a:spcPct val="100000"/>
                  </a:lnSpc>
                  <a:buClrTx/>
                  <a:buSzTx/>
                  <a:buFontTx/>
                  <a:buNone/>
                </a:pPr>
                <a:r>
                  <a:rPr lang="en-US" sz="2000" b="1" smtClean="0">
                    <a:solidFill>
                      <a:srgbClr val="FFFFFF"/>
                    </a:solidFill>
                    <a:latin typeface="Arial" pitchFamily="34" charset="0"/>
                    <a:ea typeface="ＭＳ Ｐゴシック" pitchFamily="34" charset="-128"/>
                  </a:rPr>
                  <a:t>SPD hall</a:t>
                </a:r>
                <a:endParaRPr lang="en-US" sz="2000" b="1">
                  <a:solidFill>
                    <a:srgbClr val="FFFFFF"/>
                  </a:solidFill>
                  <a:latin typeface="Arial" pitchFamily="34" charset="0"/>
                  <a:ea typeface="ＭＳ Ｐゴシック" pitchFamily="34" charset="-128"/>
                </a:endParaRPr>
              </a:p>
            </p:txBody>
          </p:sp>
          <p:sp>
            <p:nvSpPr>
              <p:cNvPr id="28" name="Text Box 26"/>
              <p:cNvSpPr txBox="1">
                <a:spLocks noChangeArrowheads="1"/>
              </p:cNvSpPr>
              <p:nvPr/>
            </p:nvSpPr>
            <p:spPr bwMode="auto">
              <a:xfrm>
                <a:off x="5269280" y="4777683"/>
                <a:ext cx="1473694" cy="369332"/>
              </a:xfrm>
              <a:prstGeom prst="rect">
                <a:avLst/>
              </a:prstGeom>
              <a:noFill/>
              <a:ln w="9525">
                <a:noFill/>
                <a:miter lim="800000"/>
                <a:headEnd/>
                <a:tailEnd/>
              </a:ln>
              <a:scene3d>
                <a:camera prst="orthographicFront">
                  <a:rot lat="0" lon="0" rev="0"/>
                </a:camera>
                <a:lightRig rig="threePt" dir="t"/>
              </a:scene3d>
            </p:spPr>
            <p:txBody>
              <a:bodyPr wrap="square">
                <a:spAutoFit/>
              </a:bodyPr>
              <a:lstStyle/>
              <a:p>
                <a:pPr algn="ctr" defTabSz="914400" eaLnBrk="1" hangingPunct="1">
                  <a:lnSpc>
                    <a:spcPct val="100000"/>
                  </a:lnSpc>
                  <a:spcBef>
                    <a:spcPct val="50000"/>
                  </a:spcBef>
                  <a:buClrTx/>
                  <a:buSzTx/>
                  <a:buFontTx/>
                  <a:buNone/>
                </a:pPr>
                <a:r>
                  <a:rPr lang="en-US" sz="1800" b="1" smtClean="0">
                    <a:solidFill>
                      <a:srgbClr val="FFFFFF"/>
                    </a:solidFill>
                    <a:latin typeface="Arial" pitchFamily="34" charset="0"/>
                    <a:ea typeface="ＭＳ Ｐゴシック" pitchFamily="34" charset="-128"/>
                    <a:cs typeface="Arial" pitchFamily="34" charset="0"/>
                  </a:rPr>
                  <a:t>Collider</a:t>
                </a:r>
                <a:endParaRPr lang="ru-RU" sz="1800" b="1">
                  <a:solidFill>
                    <a:srgbClr val="FFFFFF"/>
                  </a:solidFill>
                  <a:latin typeface="Arial" pitchFamily="34" charset="0"/>
                  <a:ea typeface="ＭＳ Ｐゴシック" pitchFamily="34" charset="-128"/>
                  <a:cs typeface="Arial" pitchFamily="34" charset="0"/>
                </a:endParaRPr>
              </a:p>
            </p:txBody>
          </p:sp>
          <p:cxnSp>
            <p:nvCxnSpPr>
              <p:cNvPr id="30" name="Straight Arrow Connector 29"/>
              <p:cNvCxnSpPr/>
              <p:nvPr/>
            </p:nvCxnSpPr>
            <p:spPr>
              <a:xfrm flipV="1">
                <a:off x="6394945" y="4447201"/>
                <a:ext cx="581588" cy="434914"/>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grpSp>
        <p:sp>
          <p:nvSpPr>
            <p:cNvPr id="51" name="TextBox 50"/>
            <p:cNvSpPr txBox="1"/>
            <p:nvPr/>
          </p:nvSpPr>
          <p:spPr>
            <a:xfrm>
              <a:off x="4980738" y="705939"/>
              <a:ext cx="2406428" cy="400110"/>
            </a:xfrm>
            <a:prstGeom prst="rect">
              <a:avLst/>
            </a:prstGeom>
            <a:noFill/>
          </p:spPr>
          <p:txBody>
            <a:bodyPr wrap="none" rtlCol="0">
              <a:spAutoFit/>
            </a:bodyPr>
            <a:lstStyle/>
            <a:p>
              <a:pPr defTabSz="914400" eaLnBrk="1" hangingPunct="1">
                <a:lnSpc>
                  <a:spcPct val="100000"/>
                </a:lnSpc>
                <a:buClrTx/>
                <a:buSzTx/>
                <a:buFontTx/>
                <a:buNone/>
              </a:pPr>
              <a:r>
                <a:rPr lang="en-US" sz="2000" b="1" i="1">
                  <a:solidFill>
                    <a:srgbClr val="FF0000"/>
                  </a:solidFill>
                  <a:latin typeface="Arial" pitchFamily="34" charset="0"/>
                  <a:ea typeface="ＭＳ Ｐゴシック" pitchFamily="34" charset="-128"/>
                </a:rPr>
                <a:t>t</a:t>
              </a:r>
              <a:r>
                <a:rPr lang="en-US" sz="2000" b="1" i="1" smtClean="0">
                  <a:solidFill>
                    <a:srgbClr val="FF0000"/>
                  </a:solidFill>
                  <a:latin typeface="Arial" pitchFamily="34" charset="0"/>
                  <a:ea typeface="ＭＳ Ｐゴシック" pitchFamily="34" charset="-128"/>
                </a:rPr>
                <a:t>o be constructed</a:t>
              </a:r>
              <a:endParaRPr lang="en-US" sz="2000" b="1" i="1">
                <a:solidFill>
                  <a:srgbClr val="FF0000"/>
                </a:solidFill>
                <a:latin typeface="Arial" pitchFamily="34" charset="0"/>
                <a:ea typeface="ＭＳ Ｐゴシック" pitchFamily="34" charset="-128"/>
              </a:endParaRPr>
            </a:p>
          </p:txBody>
        </p:sp>
      </p:grpSp>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22159" t="1" r="8595" b="2154"/>
          <a:stretch/>
        </p:blipFill>
        <p:spPr>
          <a:xfrm>
            <a:off x="7265353" y="1452628"/>
            <a:ext cx="1800200" cy="1535238"/>
          </a:xfrm>
          <a:prstGeom prst="rect">
            <a:avLst/>
          </a:prstGeom>
        </p:spPr>
      </p:pic>
      <p:sp>
        <p:nvSpPr>
          <p:cNvPr id="44" name="TextBox 43"/>
          <p:cNvSpPr txBox="1"/>
          <p:nvPr/>
        </p:nvSpPr>
        <p:spPr>
          <a:xfrm>
            <a:off x="8062010" y="1304470"/>
            <a:ext cx="713657" cy="400110"/>
          </a:xfrm>
          <a:prstGeom prst="rect">
            <a:avLst/>
          </a:prstGeom>
          <a:solidFill>
            <a:srgbClr val="DAEDEF"/>
          </a:solidFill>
        </p:spPr>
        <p:txBody>
          <a:bodyPr wrap="none" rtlCol="0">
            <a:spAutoFit/>
          </a:bodyPr>
          <a:lstStyle/>
          <a:p>
            <a:pPr defTabSz="914400" eaLnBrk="1" hangingPunct="1">
              <a:lnSpc>
                <a:spcPct val="100000"/>
              </a:lnSpc>
              <a:buClrTx/>
              <a:buSzTx/>
              <a:buFontTx/>
              <a:buNone/>
            </a:pPr>
            <a:r>
              <a:rPr lang="en-US" sz="2000" b="1" smtClean="0">
                <a:solidFill>
                  <a:srgbClr val="000090"/>
                </a:solidFill>
                <a:latin typeface="Arial" pitchFamily="34" charset="0"/>
                <a:ea typeface="ＭＳ Ｐゴシック" pitchFamily="34" charset="-128"/>
              </a:rPr>
              <a:t>SPD</a:t>
            </a:r>
            <a:endParaRPr lang="en-US" sz="2000" b="1">
              <a:solidFill>
                <a:srgbClr val="000090"/>
              </a:solidFill>
              <a:latin typeface="Arial" pitchFamily="34" charset="0"/>
              <a:ea typeface="ＭＳ Ｐゴシック" pitchFamily="34" charset="-128"/>
            </a:endParaRPr>
          </a:p>
        </p:txBody>
      </p:sp>
    </p:spTree>
    <p:extLst>
      <p:ext uri="{BB962C8B-B14F-4D97-AF65-F5344CB8AC3E}">
        <p14:creationId xmlns:p14="http://schemas.microsoft.com/office/powerpoint/2010/main" val="45318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3"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0-#ppt_h/2"/>
                                          </p:val>
                                        </p:tav>
                                        <p:tav tm="100000">
                                          <p:val>
                                            <p:strVal val="#ppt_y"/>
                                          </p:val>
                                        </p:tav>
                                      </p:tavLst>
                                    </p:anim>
                                  </p:childTnLst>
                                </p:cTn>
                              </p:par>
                              <p:par>
                                <p:cTn id="23" presetID="2" presetClass="entr" presetSubtype="3"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fill="hold"/>
                                        <p:tgtEl>
                                          <p:spTgt spid="44"/>
                                        </p:tgtEl>
                                        <p:attrNameLst>
                                          <p:attrName>ppt_x</p:attrName>
                                        </p:attrNameLst>
                                      </p:cBhvr>
                                      <p:tavLst>
                                        <p:tav tm="0">
                                          <p:val>
                                            <p:strVal val="1+#ppt_w/2"/>
                                          </p:val>
                                        </p:tav>
                                        <p:tav tm="100000">
                                          <p:val>
                                            <p:strVal val="#ppt_x"/>
                                          </p:val>
                                        </p:tav>
                                      </p:tavLst>
                                    </p:anim>
                                    <p:anim calcmode="lin" valueType="num">
                                      <p:cBhvr additive="base">
                                        <p:cTn id="26" dur="500" fill="hold"/>
                                        <p:tgtEl>
                                          <p:spTgt spid="4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2715" y="319519"/>
            <a:ext cx="6311613" cy="949241"/>
          </a:xfrm>
          <a:solidFill>
            <a:srgbClr val="FFC000">
              <a:alpha val="86000"/>
            </a:srgbClr>
          </a:solidFill>
        </p:spPr>
        <p:txBody>
          <a:bodyPr/>
          <a:lstStyle/>
          <a:p>
            <a:pPr algn="ctr"/>
            <a:r>
              <a:rPr lang="en-US" sz="3600" smtClean="0"/>
              <a:t>R&amp;D plans and funds for 2018</a:t>
            </a:r>
            <a:endParaRPr lang="en-US" sz="3600"/>
          </a:p>
        </p:txBody>
      </p:sp>
      <p:sp>
        <p:nvSpPr>
          <p:cNvPr id="3" name="Content Placeholder 2"/>
          <p:cNvSpPr>
            <a:spLocks noGrp="1"/>
          </p:cNvSpPr>
          <p:nvPr>
            <p:ph idx="1"/>
          </p:nvPr>
        </p:nvSpPr>
        <p:spPr>
          <a:xfrm>
            <a:off x="323528" y="1628800"/>
            <a:ext cx="8382099" cy="4896544"/>
          </a:xfrm>
        </p:spPr>
        <p:txBody>
          <a:bodyPr>
            <a:noAutofit/>
          </a:bodyPr>
          <a:lstStyle/>
          <a:p>
            <a:pPr>
              <a:defRPr/>
            </a:pPr>
            <a:r>
              <a:rPr lang="en-US" sz="3200" dirty="0" smtClean="0"/>
              <a:t>2018 –  1 029 k$</a:t>
            </a:r>
          </a:p>
          <a:p>
            <a:pPr>
              <a:defRPr/>
            </a:pPr>
            <a:r>
              <a:rPr lang="en-US" sz="3200" dirty="0" smtClean="0">
                <a:cs typeface="Times New Roman" panose="02020603050405020304" pitchFamily="18" charset="0"/>
              </a:rPr>
              <a:t>2019 –  1 702 k$</a:t>
            </a:r>
          </a:p>
          <a:p>
            <a:pPr>
              <a:defRPr/>
            </a:pPr>
            <a:r>
              <a:rPr lang="en-US" sz="3200" dirty="0" smtClean="0">
                <a:cs typeface="Times New Roman" panose="02020603050405020304" pitchFamily="18" charset="0"/>
              </a:rPr>
              <a:t>2020 – 13 500 k$</a:t>
            </a:r>
          </a:p>
          <a:p>
            <a:pPr>
              <a:defRPr/>
            </a:pPr>
            <a:r>
              <a:rPr lang="en-US" sz="3200" dirty="0" smtClean="0">
                <a:cs typeface="Times New Roman" panose="02020603050405020304" pitchFamily="18" charset="0"/>
              </a:rPr>
              <a:t>2021 –  1 013 k$</a:t>
            </a:r>
          </a:p>
          <a:p>
            <a:pPr>
              <a:defRPr/>
            </a:pPr>
            <a:r>
              <a:rPr lang="en-US" sz="3200" dirty="0" smtClean="0">
                <a:cs typeface="Times New Roman" panose="02020603050405020304" pitchFamily="18" charset="0"/>
              </a:rPr>
              <a:t>2022 –     106 k$</a:t>
            </a:r>
          </a:p>
          <a:p>
            <a:pPr>
              <a:defRPr/>
            </a:pPr>
            <a:r>
              <a:rPr lang="en-US" sz="3200" dirty="0" smtClean="0">
                <a:cs typeface="Times New Roman" panose="02020603050405020304" pitchFamily="18" charset="0"/>
              </a:rPr>
              <a:t>2023 –  2 000 k$</a:t>
            </a:r>
          </a:p>
          <a:p>
            <a:pPr marL="0" indent="0">
              <a:buNone/>
              <a:defRPr/>
            </a:pPr>
            <a:r>
              <a:rPr lang="en-US" dirty="0" smtClean="0">
                <a:cs typeface="Times New Roman" panose="02020603050405020304" pitchFamily="18" charset="0"/>
              </a:rPr>
              <a:t>This funding profile should be revised according to a schedule that has to be defined in a near future.</a:t>
            </a:r>
            <a:endParaRPr lang="en-US" dirty="0">
              <a:cs typeface="Times New Roman" panose="02020603050405020304" pitchFamily="18" charset="0"/>
            </a:endParaRPr>
          </a:p>
        </p:txBody>
      </p:sp>
    </p:spTree>
    <p:extLst>
      <p:ext uri="{BB962C8B-B14F-4D97-AF65-F5344CB8AC3E}">
        <p14:creationId xmlns:p14="http://schemas.microsoft.com/office/powerpoint/2010/main" val="19018975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9716"/>
          <a:stretch/>
        </p:blipFill>
        <p:spPr>
          <a:xfrm>
            <a:off x="875553" y="1052736"/>
            <a:ext cx="6657447" cy="4683514"/>
          </a:xfrm>
          <a:prstGeom prst="rect">
            <a:avLst/>
          </a:prstGeom>
        </p:spPr>
      </p:pic>
    </p:spTree>
    <p:extLst>
      <p:ext uri="{BB962C8B-B14F-4D97-AF65-F5344CB8AC3E}">
        <p14:creationId xmlns:p14="http://schemas.microsoft.com/office/powerpoint/2010/main" val="35182357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lide1.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2150" y="405090"/>
            <a:ext cx="3009900" cy="2257425"/>
          </a:xfrm>
          <a:prstGeom prst="rect">
            <a:avLst/>
          </a:prstGeom>
        </p:spPr>
      </p:pic>
      <p:sp>
        <p:nvSpPr>
          <p:cNvPr id="12" name="Content Placeholder 2"/>
          <p:cNvSpPr txBox="1">
            <a:spLocks/>
          </p:cNvSpPr>
          <p:nvPr/>
        </p:nvSpPr>
        <p:spPr>
          <a:xfrm>
            <a:off x="2222500" y="197647"/>
            <a:ext cx="4826000" cy="577054"/>
          </a:xfrm>
          <a:prstGeom prst="rect">
            <a:avLst/>
          </a:prstGeom>
          <a:solidFill>
            <a:srgbClr val="FFC000"/>
          </a:solidFill>
        </p:spPr>
        <p:txBody>
          <a:bodyPr vert="horz" lIns="91440" tIns="45720" rIns="91440" bIns="45720" rtlCol="0">
            <a:noAutofit/>
          </a:bodyPr>
          <a:lstStyle/>
          <a:p>
            <a:pPr algn="ctr" defTabSz="914400" eaLnBrk="1" hangingPunct="1">
              <a:lnSpc>
                <a:spcPct val="100000"/>
              </a:lnSpc>
              <a:spcBef>
                <a:spcPct val="20000"/>
              </a:spcBef>
              <a:buClrTx/>
              <a:buSzTx/>
              <a:buFontTx/>
              <a:buNone/>
              <a:defRPr/>
            </a:pPr>
            <a:r>
              <a:rPr lang="en-GB" dirty="0" smtClean="0">
                <a:solidFill>
                  <a:srgbClr val="7030A0"/>
                </a:solidFill>
                <a:latin typeface="Arial" pitchFamily="34" charset="0"/>
                <a:ea typeface="ＭＳ Ｐゴシック" pitchFamily="34" charset="-128"/>
                <a:cs typeface="Arial" pitchFamily="34" charset="0"/>
              </a:rPr>
              <a:t>Nucleon spin structure </a:t>
            </a:r>
          </a:p>
        </p:txBody>
      </p:sp>
      <p:sp>
        <p:nvSpPr>
          <p:cNvPr id="11" name="Content Placeholder 2"/>
          <p:cNvSpPr txBox="1">
            <a:spLocks/>
          </p:cNvSpPr>
          <p:nvPr/>
        </p:nvSpPr>
        <p:spPr>
          <a:xfrm>
            <a:off x="393700" y="2089947"/>
            <a:ext cx="8178800" cy="2240753"/>
          </a:xfrm>
          <a:prstGeom prst="rect">
            <a:avLst/>
          </a:prstGeom>
        </p:spPr>
        <p:txBody>
          <a:bodyPr vert="horz" lIns="91440" tIns="45720" rIns="91440" bIns="45720" rtlCol="0">
            <a:noAutofit/>
          </a:bodyPr>
          <a:lstStyle/>
          <a:p>
            <a:pPr defTabSz="914400" eaLnBrk="1" hangingPunct="1">
              <a:lnSpc>
                <a:spcPct val="100000"/>
              </a:lnSpc>
              <a:spcBef>
                <a:spcPct val="20000"/>
              </a:spcBef>
              <a:buClrTx/>
              <a:buSzTx/>
              <a:buFontTx/>
              <a:buNone/>
              <a:defRPr/>
            </a:pPr>
            <a:r>
              <a:rPr lang="en-US" sz="2000" b="1" smtClean="0">
                <a:solidFill>
                  <a:srgbClr val="000090"/>
                </a:solidFill>
                <a:latin typeface="Arial" pitchFamily="34" charset="0"/>
                <a:ea typeface="ＭＳ Ｐゴシック" pitchFamily="34" charset="-128"/>
                <a:cs typeface="Arial" pitchFamily="34" charset="0"/>
              </a:rPr>
              <a:t>Nucleon </a:t>
            </a:r>
            <a:r>
              <a:rPr lang="en-US" sz="2000" b="1">
                <a:solidFill>
                  <a:srgbClr val="000090"/>
                </a:solidFill>
                <a:latin typeface="Arial" pitchFamily="34" charset="0"/>
                <a:ea typeface="ＭＳ Ｐゴシック" pitchFamily="34" charset="-128"/>
                <a:cs typeface="Arial" pitchFamily="34" charset="0"/>
              </a:rPr>
              <a:t>spin structure </a:t>
            </a:r>
            <a:r>
              <a:rPr lang="en-US" sz="2000" b="1" smtClean="0">
                <a:solidFill>
                  <a:srgbClr val="000090"/>
                </a:solidFill>
                <a:latin typeface="Arial" pitchFamily="34" charset="0"/>
                <a:ea typeface="ＭＳ Ｐゴシック" pitchFamily="34" charset="-128"/>
                <a:cs typeface="Arial" pitchFamily="34" charset="0"/>
              </a:rPr>
              <a:t>study using </a:t>
            </a:r>
          </a:p>
          <a:p>
            <a:pPr defTabSz="914400" eaLnBrk="1" hangingPunct="1">
              <a:lnSpc>
                <a:spcPct val="100000"/>
              </a:lnSpc>
              <a:spcBef>
                <a:spcPct val="20000"/>
              </a:spcBef>
              <a:buClrTx/>
              <a:buSzTx/>
              <a:buFontTx/>
              <a:buNone/>
              <a:defRPr/>
            </a:pPr>
            <a:r>
              <a:rPr lang="en-US" sz="2000" b="1" smtClean="0">
                <a:solidFill>
                  <a:srgbClr val="000090"/>
                </a:solidFill>
                <a:latin typeface="Arial" pitchFamily="34" charset="0"/>
                <a:ea typeface="ＭＳ Ｐゴシック" pitchFamily="34" charset="-128"/>
                <a:cs typeface="Arial" pitchFamily="34" charset="0"/>
              </a:rPr>
              <a:t>the </a:t>
            </a:r>
            <a:r>
              <a:rPr lang="en-US" sz="2000" b="1" err="1" smtClean="0">
                <a:solidFill>
                  <a:srgbClr val="000090"/>
                </a:solidFill>
                <a:latin typeface="Arial" pitchFamily="34" charset="0"/>
                <a:ea typeface="ＭＳ Ｐゴシック" pitchFamily="34" charset="-128"/>
                <a:cs typeface="Arial" pitchFamily="34" charset="0"/>
              </a:rPr>
              <a:t>Matveev</a:t>
            </a:r>
            <a:r>
              <a:rPr lang="en-US" sz="2000" b="1" smtClean="0">
                <a:solidFill>
                  <a:srgbClr val="000090"/>
                </a:solidFill>
                <a:latin typeface="Arial" pitchFamily="34" charset="0"/>
                <a:ea typeface="ＭＳ Ｐゴシック" pitchFamily="34" charset="-128"/>
                <a:cs typeface="Arial" pitchFamily="34" charset="0"/>
              </a:rPr>
              <a:t>-</a:t>
            </a:r>
            <a:r>
              <a:rPr lang="en-US" sz="2000" b="1" err="1" smtClean="0">
                <a:solidFill>
                  <a:srgbClr val="000090"/>
                </a:solidFill>
                <a:latin typeface="Arial" pitchFamily="34" charset="0"/>
                <a:ea typeface="ＭＳ Ｐゴシック" pitchFamily="34" charset="-128"/>
                <a:cs typeface="Arial" pitchFamily="34" charset="0"/>
              </a:rPr>
              <a:t>Muradyan</a:t>
            </a:r>
            <a:r>
              <a:rPr lang="en-US" sz="2000" b="1" smtClean="0">
                <a:solidFill>
                  <a:srgbClr val="000090"/>
                </a:solidFill>
                <a:latin typeface="Arial" pitchFamily="34" charset="0"/>
                <a:ea typeface="ＭＳ Ｐゴシック" pitchFamily="34" charset="-128"/>
                <a:cs typeface="Arial" pitchFamily="34" charset="0"/>
              </a:rPr>
              <a:t>-</a:t>
            </a:r>
            <a:r>
              <a:rPr lang="en-US" sz="2000" b="1" err="1">
                <a:solidFill>
                  <a:srgbClr val="000090"/>
                </a:solidFill>
                <a:latin typeface="Arial" pitchFamily="34" charset="0"/>
                <a:ea typeface="ＭＳ Ｐゴシック" pitchFamily="34" charset="-128"/>
                <a:cs typeface="Arial" pitchFamily="34" charset="0"/>
              </a:rPr>
              <a:t>T</a:t>
            </a:r>
            <a:r>
              <a:rPr lang="en-US" sz="2000" b="1" err="1" smtClean="0">
                <a:solidFill>
                  <a:srgbClr val="000090"/>
                </a:solidFill>
                <a:latin typeface="Arial" pitchFamily="34" charset="0"/>
                <a:ea typeface="ＭＳ Ｐゴシック" pitchFamily="34" charset="-128"/>
                <a:cs typeface="Arial" pitchFamily="34" charset="0"/>
              </a:rPr>
              <a:t>avkhelidze</a:t>
            </a:r>
            <a:r>
              <a:rPr lang="en-US" sz="2000" b="1" smtClean="0">
                <a:solidFill>
                  <a:srgbClr val="000090"/>
                </a:solidFill>
                <a:latin typeface="Arial" pitchFamily="34" charset="0"/>
                <a:ea typeface="ＭＳ Ｐゴシック" pitchFamily="34" charset="-128"/>
                <a:cs typeface="Arial" pitchFamily="34" charset="0"/>
              </a:rPr>
              <a:t>-</a:t>
            </a:r>
            <a:r>
              <a:rPr lang="en-US" sz="2000" b="1" err="1" smtClean="0">
                <a:solidFill>
                  <a:srgbClr val="000090"/>
                </a:solidFill>
                <a:latin typeface="Arial" pitchFamily="34" charset="0"/>
                <a:ea typeface="ＭＳ Ｐゴシック" pitchFamily="34" charset="-128"/>
                <a:cs typeface="Arial" pitchFamily="34" charset="0"/>
              </a:rPr>
              <a:t>Drell</a:t>
            </a:r>
            <a:r>
              <a:rPr lang="en-US" sz="2000" b="1" smtClean="0">
                <a:solidFill>
                  <a:srgbClr val="000090"/>
                </a:solidFill>
                <a:latin typeface="Arial" pitchFamily="34" charset="0"/>
                <a:ea typeface="ＭＳ Ｐゴシック" pitchFamily="34" charset="-128"/>
                <a:cs typeface="Arial" pitchFamily="34" charset="0"/>
              </a:rPr>
              <a:t>-Yan mechanism, </a:t>
            </a:r>
            <a:r>
              <a:rPr lang="en-US" sz="2000" b="1">
                <a:solidFill>
                  <a:srgbClr val="000090"/>
                </a:solidFill>
                <a:latin typeface="Arial" pitchFamily="34" charset="0"/>
                <a:ea typeface="ＭＳ Ｐゴシック" pitchFamily="34" charset="-128"/>
              </a:rPr>
              <a:t>DVCS &amp; </a:t>
            </a:r>
            <a:r>
              <a:rPr lang="en-US" sz="2000" b="1" smtClean="0">
                <a:solidFill>
                  <a:srgbClr val="000090"/>
                </a:solidFill>
                <a:latin typeface="Arial" pitchFamily="34" charset="0"/>
                <a:ea typeface="ＭＳ Ｐゴシック" pitchFamily="34" charset="-128"/>
              </a:rPr>
              <a:t>SIDIS  processes </a:t>
            </a:r>
            <a:r>
              <a:rPr lang="en-US" sz="2000" b="1" smtClean="0">
                <a:solidFill>
                  <a:srgbClr val="000090"/>
                </a:solidFill>
                <a:latin typeface="Arial" pitchFamily="34" charset="0"/>
                <a:ea typeface="ＭＳ Ｐゴシック" pitchFamily="34" charset="-128"/>
                <a:cs typeface="Arial" pitchFamily="34" charset="0"/>
              </a:rPr>
              <a:t>(</a:t>
            </a:r>
            <a:r>
              <a:rPr lang="en-US" sz="2000" b="1" i="1" smtClean="0">
                <a:solidFill>
                  <a:srgbClr val="000090"/>
                </a:solidFill>
                <a:latin typeface="Arial" pitchFamily="34" charset="0"/>
                <a:ea typeface="ＭＳ Ｐゴシック" pitchFamily="34" charset="-128"/>
                <a:cs typeface="Arial" pitchFamily="34" charset="0"/>
              </a:rPr>
              <a:t>new PDFs</a:t>
            </a:r>
            <a:r>
              <a:rPr lang="en-US" sz="2000" b="1" smtClean="0">
                <a:solidFill>
                  <a:srgbClr val="000090"/>
                </a:solidFill>
                <a:latin typeface="Arial" pitchFamily="34" charset="0"/>
                <a:ea typeface="ＭＳ Ｐゴシック" pitchFamily="34" charset="-128"/>
                <a:cs typeface="Arial" pitchFamily="34" charset="0"/>
              </a:rPr>
              <a:t>):</a:t>
            </a:r>
          </a:p>
          <a:p>
            <a:pPr marL="342900" indent="-342900" defTabSz="914400" eaLnBrk="1" hangingPunct="1">
              <a:lnSpc>
                <a:spcPct val="100000"/>
              </a:lnSpc>
              <a:spcBef>
                <a:spcPct val="20000"/>
              </a:spcBef>
              <a:buClrTx/>
              <a:buSzTx/>
              <a:buFontTx/>
              <a:buChar char="•"/>
              <a:defRPr/>
            </a:pPr>
            <a:r>
              <a:rPr lang="en-GB" sz="2000" i="1" smtClean="0">
                <a:solidFill>
                  <a:srgbClr val="000090"/>
                </a:solidFill>
                <a:latin typeface="Arial" pitchFamily="34" charset="0"/>
                <a:ea typeface="ＭＳ Ｐゴシック" pitchFamily="34" charset="-128"/>
                <a:cs typeface="Arial" pitchFamily="34" charset="0"/>
              </a:rPr>
              <a:t>8 intrinsic-transverse-momentum dependent PDFs at leading twist</a:t>
            </a:r>
          </a:p>
          <a:p>
            <a:pPr marL="342900" indent="-342900" defTabSz="914400" eaLnBrk="1" hangingPunct="1">
              <a:lnSpc>
                <a:spcPct val="100000"/>
              </a:lnSpc>
              <a:spcBef>
                <a:spcPct val="20000"/>
              </a:spcBef>
              <a:buClrTx/>
              <a:buSzTx/>
              <a:buFontTx/>
              <a:buChar char="•"/>
              <a:defRPr/>
            </a:pPr>
            <a:r>
              <a:rPr lang="en-GB" sz="2000" i="1">
                <a:solidFill>
                  <a:srgbClr val="000090"/>
                </a:solidFill>
                <a:latin typeface="Arial" pitchFamily="34" charset="0"/>
                <a:ea typeface="ＭＳ Ｐゴシック" pitchFamily="34" charset="-128"/>
                <a:cs typeface="Arial" pitchFamily="34" charset="0"/>
              </a:rPr>
              <a:t>a</a:t>
            </a:r>
            <a:r>
              <a:rPr lang="en-GB" sz="2000" i="1" smtClean="0">
                <a:solidFill>
                  <a:srgbClr val="000090"/>
                </a:solidFill>
                <a:latin typeface="Arial" pitchFamily="34" charset="0"/>
                <a:ea typeface="ＭＳ Ｐゴシック" pitchFamily="34" charset="-128"/>
                <a:cs typeface="Arial" pitchFamily="34" charset="0"/>
              </a:rPr>
              <a:t>zimuthal asymmetries with different angular modulations </a:t>
            </a:r>
          </a:p>
          <a:p>
            <a:pPr algn="r" defTabSz="914400" eaLnBrk="1" hangingPunct="1">
              <a:lnSpc>
                <a:spcPct val="80000"/>
              </a:lnSpc>
              <a:spcBef>
                <a:spcPct val="20000"/>
              </a:spcBef>
              <a:buClrTx/>
              <a:buSzTx/>
              <a:buFontTx/>
              <a:buNone/>
              <a:defRPr/>
            </a:pPr>
            <a:r>
              <a:rPr lang="en-GB" sz="2000" i="1" smtClean="0">
                <a:solidFill>
                  <a:srgbClr val="000090"/>
                </a:solidFill>
                <a:latin typeface="Arial" pitchFamily="34" charset="0"/>
                <a:ea typeface="ＭＳ Ｐゴシック" pitchFamily="34" charset="-128"/>
                <a:cs typeface="Arial" pitchFamily="34" charset="0"/>
              </a:rPr>
              <a:t>in the hadron and spin azimuthal angles, </a:t>
            </a:r>
            <a:r>
              <a:rPr lang="el-GR" sz="2000" i="1" smtClean="0">
                <a:solidFill>
                  <a:srgbClr val="000090"/>
                </a:solidFill>
                <a:latin typeface="Arial" pitchFamily="34" charset="0"/>
                <a:ea typeface="ＭＳ Ｐゴシック" pitchFamily="34" charset="-128"/>
                <a:cs typeface="Arial" pitchFamily="34" charset="0"/>
              </a:rPr>
              <a:t>Φ</a:t>
            </a:r>
            <a:r>
              <a:rPr lang="en-GB" sz="2000" i="1" baseline="-25000" smtClean="0">
                <a:solidFill>
                  <a:srgbClr val="000090"/>
                </a:solidFill>
                <a:latin typeface="Arial" pitchFamily="34" charset="0"/>
                <a:ea typeface="ＭＳ Ｐゴシック" pitchFamily="34" charset="-128"/>
                <a:cs typeface="Arial" pitchFamily="34" charset="0"/>
              </a:rPr>
              <a:t>h</a:t>
            </a:r>
            <a:r>
              <a:rPr lang="en-GB" sz="2000" i="1" smtClean="0">
                <a:solidFill>
                  <a:srgbClr val="000090"/>
                </a:solidFill>
                <a:latin typeface="Arial" pitchFamily="34" charset="0"/>
                <a:ea typeface="ＭＳ Ｐゴシック" pitchFamily="34" charset="-128"/>
                <a:cs typeface="Arial" pitchFamily="34" charset="0"/>
              </a:rPr>
              <a:t> and </a:t>
            </a:r>
            <a:r>
              <a:rPr lang="el-GR" sz="2000" i="1" smtClean="0">
                <a:solidFill>
                  <a:srgbClr val="000090"/>
                </a:solidFill>
                <a:latin typeface="Arial" pitchFamily="34" charset="0"/>
                <a:ea typeface="ＭＳ Ｐゴシック" pitchFamily="34" charset="-128"/>
                <a:cs typeface="Arial" pitchFamily="34" charset="0"/>
              </a:rPr>
              <a:t>Φ</a:t>
            </a:r>
            <a:r>
              <a:rPr lang="en-GB" sz="2000" i="1" baseline="-25000" smtClean="0">
                <a:solidFill>
                  <a:srgbClr val="000090"/>
                </a:solidFill>
                <a:latin typeface="Arial" pitchFamily="34" charset="0"/>
                <a:ea typeface="ＭＳ Ｐゴシック" pitchFamily="34" charset="-128"/>
                <a:cs typeface="Arial" pitchFamily="34" charset="0"/>
              </a:rPr>
              <a:t>s</a:t>
            </a:r>
          </a:p>
        </p:txBody>
      </p:sp>
      <p:sp>
        <p:nvSpPr>
          <p:cNvPr id="13" name="Content Placeholder 2"/>
          <p:cNvSpPr txBox="1">
            <a:spLocks/>
          </p:cNvSpPr>
          <p:nvPr/>
        </p:nvSpPr>
        <p:spPr>
          <a:xfrm>
            <a:off x="292100" y="4756947"/>
            <a:ext cx="3619500" cy="856453"/>
          </a:xfrm>
          <a:prstGeom prst="rect">
            <a:avLst/>
          </a:prstGeom>
        </p:spPr>
        <p:txBody>
          <a:bodyPr vert="horz" lIns="91440" tIns="45720" rIns="91440" bIns="45720" rtlCol="0">
            <a:noAutofit/>
          </a:bodyPr>
          <a:lstStyle/>
          <a:p>
            <a:pPr defTabSz="914400" eaLnBrk="1" hangingPunct="1">
              <a:lnSpc>
                <a:spcPct val="100000"/>
              </a:lnSpc>
              <a:spcBef>
                <a:spcPct val="20000"/>
              </a:spcBef>
              <a:buClrTx/>
              <a:buSzTx/>
              <a:buFontTx/>
              <a:buNone/>
              <a:defRPr/>
            </a:pPr>
            <a:r>
              <a:rPr lang="en-GB" sz="2000" b="1" smtClean="0">
                <a:solidFill>
                  <a:srgbClr val="000090"/>
                </a:solidFill>
                <a:latin typeface="Arial" pitchFamily="34" charset="0"/>
                <a:ea typeface="ＭＳ Ｐゴシック" pitchFamily="34" charset="-128"/>
                <a:cs typeface="Arial" pitchFamily="34" charset="0"/>
              </a:rPr>
              <a:t>Direct </a:t>
            </a:r>
            <a:r>
              <a:rPr lang="en-GB" sz="2000" b="1">
                <a:solidFill>
                  <a:srgbClr val="000090"/>
                </a:solidFill>
                <a:latin typeface="Arial" pitchFamily="34" charset="0"/>
                <a:ea typeface="ＭＳ Ｐゴシック" pitchFamily="34" charset="-128"/>
                <a:cs typeface="Arial" pitchFamily="34" charset="0"/>
              </a:rPr>
              <a:t>photons production </a:t>
            </a:r>
            <a:endParaRPr lang="en-GB" sz="2000" b="1" smtClean="0">
              <a:solidFill>
                <a:srgbClr val="000090"/>
              </a:solidFill>
              <a:latin typeface="Arial" pitchFamily="34" charset="0"/>
              <a:ea typeface="ＭＳ Ｐゴシック" pitchFamily="34" charset="-128"/>
              <a:cs typeface="Arial" pitchFamily="34" charset="0"/>
            </a:endParaRPr>
          </a:p>
          <a:p>
            <a:pPr defTabSz="914400" eaLnBrk="1" hangingPunct="1">
              <a:lnSpc>
                <a:spcPct val="100000"/>
              </a:lnSpc>
              <a:spcBef>
                <a:spcPct val="20000"/>
              </a:spcBef>
              <a:buClrTx/>
              <a:buSzTx/>
              <a:buFontTx/>
              <a:buNone/>
              <a:defRPr/>
            </a:pPr>
            <a:r>
              <a:rPr lang="en-GB" sz="2000" b="1" smtClean="0">
                <a:solidFill>
                  <a:srgbClr val="000090"/>
                </a:solidFill>
                <a:latin typeface="Arial" pitchFamily="34" charset="0"/>
                <a:ea typeface="ＭＳ Ｐゴシック" pitchFamily="34" charset="-128"/>
                <a:cs typeface="Arial" pitchFamily="34" charset="0"/>
              </a:rPr>
              <a:t>(</a:t>
            </a:r>
            <a:r>
              <a:rPr lang="en-GB" sz="2000" b="1" i="1">
                <a:solidFill>
                  <a:srgbClr val="000090"/>
                </a:solidFill>
                <a:latin typeface="Arial" pitchFamily="34" charset="0"/>
                <a:ea typeface="ＭＳ Ｐゴシック" pitchFamily="34" charset="-128"/>
                <a:cs typeface="Arial" pitchFamily="34" charset="0"/>
              </a:rPr>
              <a:t>gluon polarization</a:t>
            </a:r>
            <a:r>
              <a:rPr lang="en-GB" sz="2000" b="1" smtClean="0">
                <a:solidFill>
                  <a:srgbClr val="000090"/>
                </a:solidFill>
                <a:latin typeface="Arial" pitchFamily="34" charset="0"/>
                <a:ea typeface="ＭＳ Ｐゴシック" pitchFamily="34" charset="-128"/>
                <a:cs typeface="Arial" pitchFamily="34" charset="0"/>
              </a:rPr>
              <a:t>)</a:t>
            </a:r>
            <a:endParaRPr lang="en-GB" sz="2000">
              <a:solidFill>
                <a:srgbClr val="000090"/>
              </a:solidFill>
              <a:latin typeface="Arial" pitchFamily="34" charset="0"/>
              <a:ea typeface="ＭＳ Ｐゴシック" pitchFamily="34" charset="-128"/>
              <a:cs typeface="Arial" pitchFamily="34" charset="0"/>
            </a:endParaRPr>
          </a:p>
        </p:txBody>
      </p:sp>
      <p:pic>
        <p:nvPicPr>
          <p:cNvPr id="15" name="Picture 7"/>
          <p:cNvPicPr>
            <a:picLocks noChangeAspect="1" noChangeArrowheads="1"/>
          </p:cNvPicPr>
          <p:nvPr/>
        </p:nvPicPr>
        <p:blipFill>
          <a:blip r:embed="rId4" cstate="print"/>
          <a:srcRect/>
          <a:stretch>
            <a:fillRect/>
          </a:stretch>
        </p:blipFill>
        <p:spPr bwMode="auto">
          <a:xfrm>
            <a:off x="3622194" y="4343400"/>
            <a:ext cx="5382106" cy="1864625"/>
          </a:xfrm>
          <a:prstGeom prst="rect">
            <a:avLst/>
          </a:prstGeom>
          <a:noFill/>
          <a:ln w="9525">
            <a:noFill/>
            <a:miter lim="800000"/>
            <a:headEnd/>
            <a:tailEnd/>
          </a:ln>
        </p:spPr>
      </p:pic>
      <p:pic>
        <p:nvPicPr>
          <p:cNvPr id="10" name="Picture 9"/>
          <p:cNvPicPr>
            <a:picLocks noChangeAspect="1"/>
          </p:cNvPicPr>
          <p:nvPr/>
        </p:nvPicPr>
        <p:blipFill>
          <a:blip r:embed="rId5"/>
          <a:stretch>
            <a:fillRect/>
          </a:stretch>
        </p:blipFill>
        <p:spPr>
          <a:xfrm>
            <a:off x="2374900" y="1140699"/>
            <a:ext cx="3244574" cy="621624"/>
          </a:xfrm>
          <a:prstGeom prst="rect">
            <a:avLst/>
          </a:prstGeom>
          <a:solidFill>
            <a:srgbClr val="DCE6F2"/>
          </a:solidFill>
        </p:spPr>
      </p:pic>
      <p:sp>
        <p:nvSpPr>
          <p:cNvPr id="14" name="TextBox 13"/>
          <p:cNvSpPr txBox="1"/>
          <p:nvPr/>
        </p:nvSpPr>
        <p:spPr>
          <a:xfrm>
            <a:off x="673100" y="1253967"/>
            <a:ext cx="1367507" cy="400110"/>
          </a:xfrm>
          <a:prstGeom prst="rect">
            <a:avLst/>
          </a:prstGeom>
          <a:noFill/>
        </p:spPr>
        <p:txBody>
          <a:bodyPr wrap="none" rtlCol="0">
            <a:spAutoFit/>
          </a:bodyPr>
          <a:lstStyle/>
          <a:p>
            <a:pPr defTabSz="914400" eaLnBrk="1" hangingPunct="1">
              <a:lnSpc>
                <a:spcPct val="100000"/>
              </a:lnSpc>
              <a:buClrTx/>
              <a:buSzTx/>
              <a:buFontTx/>
              <a:buNone/>
            </a:pPr>
            <a:r>
              <a:rPr lang="en-US" sz="2000" b="1" smtClean="0">
                <a:solidFill>
                  <a:srgbClr val="000090"/>
                </a:solidFill>
                <a:latin typeface="Arial"/>
                <a:ea typeface="ＭＳ Ｐゴシック" pitchFamily="34" charset="-128"/>
                <a:cs typeface="Arial"/>
              </a:rPr>
              <a:t>Sum rule:</a:t>
            </a:r>
            <a:endParaRPr lang="en-US" sz="2000" b="1">
              <a:solidFill>
                <a:srgbClr val="000090"/>
              </a:solidFill>
              <a:latin typeface="Arial"/>
              <a:ea typeface="ＭＳ Ｐゴシック" pitchFamily="34" charset="-128"/>
              <a:cs typeface="Arial"/>
            </a:endParaRPr>
          </a:p>
        </p:txBody>
      </p:sp>
    </p:spTree>
    <p:extLst>
      <p:ext uri="{BB962C8B-B14F-4D97-AF65-F5344CB8AC3E}">
        <p14:creationId xmlns:p14="http://schemas.microsoft.com/office/powerpoint/2010/main" val="3959089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37821" y="1320641"/>
            <a:ext cx="6940482" cy="4311293"/>
          </a:xfrm>
          <a:prstGeom prst="rect">
            <a:avLst/>
          </a:prstGeom>
          <a:noFill/>
          <a:ln w="15875" algn="ctr">
            <a:solidFill>
              <a:srgbClr val="000090"/>
            </a:solidFill>
            <a:miter lim="800000"/>
            <a:headEnd/>
            <a:tailEnd/>
          </a:ln>
        </p:spPr>
      </p:pic>
      <p:sp>
        <p:nvSpPr>
          <p:cNvPr id="5" name="TextBox 4"/>
          <p:cNvSpPr txBox="1"/>
          <p:nvPr/>
        </p:nvSpPr>
        <p:spPr>
          <a:xfrm>
            <a:off x="6213821" y="2883466"/>
            <a:ext cx="1342679" cy="338554"/>
          </a:xfrm>
          <a:prstGeom prst="rect">
            <a:avLst/>
          </a:prstGeom>
          <a:noFill/>
        </p:spPr>
        <p:txBody>
          <a:bodyPr wrap="square">
            <a:spAutoFit/>
          </a:bodyPr>
          <a:lstStyle/>
          <a:p>
            <a:pPr algn="ctr" defTabSz="914400" eaLnBrk="1" fontAlgn="auto" hangingPunct="1">
              <a:lnSpc>
                <a:spcPct val="100000"/>
              </a:lnSpc>
              <a:spcBef>
                <a:spcPts val="0"/>
              </a:spcBef>
              <a:spcAft>
                <a:spcPts val="0"/>
              </a:spcAft>
              <a:buClrTx/>
              <a:buSzTx/>
              <a:buFontTx/>
              <a:buNone/>
              <a:defRPr/>
            </a:pPr>
            <a:r>
              <a:rPr lang="en-GB" sz="1600" b="1" i="1" kern="0" err="1">
                <a:solidFill>
                  <a:prstClr val="black"/>
                </a:solidFill>
                <a:latin typeface="Arial" panose="020B0604020202020204" pitchFamily="34" charset="0"/>
                <a:ea typeface="ＭＳ Ｐゴシック" pitchFamily="34" charset="-128"/>
                <a:cs typeface="Arial" pitchFamily="34" charset="0"/>
              </a:rPr>
              <a:t>Sivers</a:t>
            </a:r>
            <a:endParaRPr lang="en-GB" sz="1600" b="1" i="1" kern="0">
              <a:solidFill>
                <a:prstClr val="black"/>
              </a:solidFill>
              <a:latin typeface="Arial" pitchFamily="34" charset="0"/>
              <a:ea typeface="ＭＳ Ｐゴシック" pitchFamily="34" charset="-128"/>
              <a:cs typeface="Arial" pitchFamily="34" charset="0"/>
            </a:endParaRPr>
          </a:p>
        </p:txBody>
      </p:sp>
      <p:sp>
        <p:nvSpPr>
          <p:cNvPr id="6" name="TextBox 5"/>
          <p:cNvSpPr txBox="1"/>
          <p:nvPr/>
        </p:nvSpPr>
        <p:spPr>
          <a:xfrm>
            <a:off x="2902784" y="5234209"/>
            <a:ext cx="1681916" cy="338554"/>
          </a:xfrm>
          <a:prstGeom prst="rect">
            <a:avLst/>
          </a:prstGeom>
          <a:noFill/>
        </p:spPr>
        <p:txBody>
          <a:bodyPr wrap="square">
            <a:spAutoFit/>
          </a:bodyPr>
          <a:lstStyle/>
          <a:p>
            <a:pPr defTabSz="914400" eaLnBrk="1" fontAlgn="auto" hangingPunct="1">
              <a:lnSpc>
                <a:spcPct val="100000"/>
              </a:lnSpc>
              <a:spcBef>
                <a:spcPts val="0"/>
              </a:spcBef>
              <a:spcAft>
                <a:spcPts val="0"/>
              </a:spcAft>
              <a:buClrTx/>
              <a:buSzTx/>
              <a:buFontTx/>
              <a:buNone/>
              <a:defRPr/>
            </a:pPr>
            <a:r>
              <a:rPr lang="en-GB" sz="1600" b="1" i="1" kern="0" smtClean="0">
                <a:solidFill>
                  <a:prstClr val="black"/>
                </a:solidFill>
                <a:latin typeface="Arial" panose="020B0604020202020204" pitchFamily="34" charset="0"/>
                <a:ea typeface="ＭＳ Ｐゴシック" pitchFamily="34" charset="-128"/>
                <a:cs typeface="Arial" pitchFamily="34" charset="0"/>
              </a:rPr>
              <a:t>Boer–Mulders</a:t>
            </a:r>
            <a:endParaRPr lang="en-GB" sz="1600" b="1" i="1" kern="0">
              <a:solidFill>
                <a:prstClr val="black"/>
              </a:solidFill>
              <a:latin typeface="Arial" pitchFamily="34" charset="0"/>
              <a:ea typeface="ＭＳ Ｐゴシック" pitchFamily="34" charset="-128"/>
              <a:cs typeface="Arial" pitchFamily="34" charset="0"/>
            </a:endParaRPr>
          </a:p>
        </p:txBody>
      </p:sp>
      <p:sp>
        <p:nvSpPr>
          <p:cNvPr id="10" name="TextBox 9"/>
          <p:cNvSpPr txBox="1"/>
          <p:nvPr/>
        </p:nvSpPr>
        <p:spPr>
          <a:xfrm>
            <a:off x="6117614" y="3950317"/>
            <a:ext cx="1540486" cy="338554"/>
          </a:xfrm>
          <a:prstGeom prst="rect">
            <a:avLst/>
          </a:prstGeom>
          <a:noFill/>
        </p:spPr>
        <p:txBody>
          <a:bodyPr wrap="square" rtlCol="0">
            <a:spAutoFit/>
          </a:bodyPr>
          <a:lstStyle/>
          <a:p>
            <a:pPr defTabSz="914400" eaLnBrk="1" hangingPunct="1">
              <a:lnSpc>
                <a:spcPct val="100000"/>
              </a:lnSpc>
              <a:buClrTx/>
              <a:buSzTx/>
              <a:buFontTx/>
              <a:buNone/>
            </a:pPr>
            <a:r>
              <a:rPr lang="en-US" sz="1600" b="1" i="1" smtClean="0">
                <a:solidFill>
                  <a:srgbClr val="000000"/>
                </a:solidFill>
                <a:latin typeface="Arial" panose="020B0604020202020204" pitchFamily="34" charset="0"/>
                <a:ea typeface="ＭＳ Ｐゴシック" pitchFamily="34" charset="-128"/>
                <a:cs typeface="Arial" panose="020B0604020202020204" pitchFamily="34" charset="0"/>
              </a:rPr>
              <a:t>Worm-gear T</a:t>
            </a:r>
            <a:endParaRPr lang="ru-RU" sz="1600" b="1" i="1">
              <a:solidFill>
                <a:srgbClr val="000000"/>
              </a:solidFill>
              <a:latin typeface="Arial" panose="020B0604020202020204" pitchFamily="34" charset="0"/>
              <a:ea typeface="ＭＳ Ｐゴシック" pitchFamily="34" charset="-128"/>
              <a:cs typeface="Arial" panose="020B0604020202020204" pitchFamily="34" charset="0"/>
            </a:endParaRPr>
          </a:p>
        </p:txBody>
      </p:sp>
      <p:sp>
        <p:nvSpPr>
          <p:cNvPr id="14" name="TextBox 13"/>
          <p:cNvSpPr txBox="1"/>
          <p:nvPr/>
        </p:nvSpPr>
        <p:spPr>
          <a:xfrm>
            <a:off x="4495800" y="5239331"/>
            <a:ext cx="1536700" cy="338554"/>
          </a:xfrm>
          <a:prstGeom prst="rect">
            <a:avLst/>
          </a:prstGeom>
          <a:noFill/>
        </p:spPr>
        <p:txBody>
          <a:bodyPr wrap="square" rtlCol="0">
            <a:spAutoFit/>
          </a:bodyPr>
          <a:lstStyle/>
          <a:p>
            <a:pPr defTabSz="914400" eaLnBrk="1" hangingPunct="1">
              <a:lnSpc>
                <a:spcPct val="100000"/>
              </a:lnSpc>
              <a:buClrTx/>
              <a:buSzTx/>
              <a:buFontTx/>
              <a:buNone/>
            </a:pPr>
            <a:r>
              <a:rPr lang="en-US" sz="1600" b="1" i="1" smtClean="0">
                <a:solidFill>
                  <a:srgbClr val="000000"/>
                </a:solidFill>
                <a:latin typeface="Arial" panose="020B0604020202020204" pitchFamily="34" charset="0"/>
                <a:ea typeface="ＭＳ Ｐゴシック" pitchFamily="34" charset="-128"/>
                <a:cs typeface="Arial" panose="020B0604020202020204" pitchFamily="34" charset="0"/>
              </a:rPr>
              <a:t>Worm-gear L</a:t>
            </a:r>
            <a:endParaRPr lang="ru-RU" sz="1600" b="1" i="1">
              <a:solidFill>
                <a:srgbClr val="000000"/>
              </a:solidFill>
              <a:latin typeface="Arial" panose="020B0604020202020204" pitchFamily="34" charset="0"/>
              <a:ea typeface="ＭＳ Ｐゴシック" pitchFamily="34" charset="-128"/>
              <a:cs typeface="Arial" panose="020B0604020202020204" pitchFamily="34" charset="0"/>
            </a:endParaRPr>
          </a:p>
        </p:txBody>
      </p:sp>
      <p:sp>
        <p:nvSpPr>
          <p:cNvPr id="8" name="Rectangle 7"/>
          <p:cNvSpPr/>
          <p:nvPr/>
        </p:nvSpPr>
        <p:spPr>
          <a:xfrm>
            <a:off x="6277486" y="5631934"/>
            <a:ext cx="1373866" cy="246221"/>
          </a:xfrm>
          <a:prstGeom prst="rect">
            <a:avLst/>
          </a:prstGeom>
          <a:solidFill>
            <a:schemeClr val="bg1"/>
          </a:solidFill>
        </p:spPr>
        <p:txBody>
          <a:bodyPr wrap="none" tIns="0" bIns="0" anchor="t" anchorCtr="0">
            <a:spAutoFit/>
          </a:bodyPr>
          <a:lstStyle/>
          <a:p>
            <a:pPr defTabSz="914400" eaLnBrk="1" hangingPunct="1">
              <a:lnSpc>
                <a:spcPct val="100000"/>
              </a:lnSpc>
              <a:spcAft>
                <a:spcPts val="0"/>
              </a:spcAft>
              <a:buClrTx/>
              <a:buSzTx/>
              <a:buFontTx/>
              <a:buNone/>
            </a:pPr>
            <a:r>
              <a:rPr lang="en-US" sz="1600" b="1" i="1" err="1" smtClean="0">
                <a:solidFill>
                  <a:srgbClr val="000000"/>
                </a:solidFill>
                <a:latin typeface="Arial"/>
                <a:ea typeface="Calibri"/>
                <a:cs typeface="Arial"/>
              </a:rPr>
              <a:t>p</a:t>
            </a:r>
            <a:r>
              <a:rPr lang="ru-RU" sz="1600" b="1" i="1" err="1" smtClean="0">
                <a:solidFill>
                  <a:srgbClr val="000000"/>
                </a:solidFill>
                <a:latin typeface="Arial"/>
                <a:ea typeface="Calibri"/>
                <a:cs typeface="Arial"/>
              </a:rPr>
              <a:t>retzelosity</a:t>
            </a:r>
            <a:r>
              <a:rPr lang="ru-RU" sz="1600" b="1" i="1" smtClean="0">
                <a:solidFill>
                  <a:srgbClr val="000000"/>
                </a:solidFill>
                <a:latin typeface="Arial"/>
                <a:ea typeface="Calibri"/>
                <a:cs typeface="Arial"/>
              </a:rPr>
              <a:t> </a:t>
            </a:r>
            <a:endParaRPr lang="ru-RU" sz="1600" b="1" i="1">
              <a:solidFill>
                <a:srgbClr val="000000"/>
              </a:solidFill>
              <a:latin typeface="Arial"/>
              <a:ea typeface="Calibri"/>
              <a:cs typeface="Arial"/>
            </a:endParaRPr>
          </a:p>
        </p:txBody>
      </p:sp>
      <p:sp>
        <p:nvSpPr>
          <p:cNvPr id="11" name="Content Placeholder 2"/>
          <p:cNvSpPr txBox="1">
            <a:spLocks/>
          </p:cNvSpPr>
          <p:nvPr/>
        </p:nvSpPr>
        <p:spPr>
          <a:xfrm>
            <a:off x="1473200" y="324647"/>
            <a:ext cx="5918200" cy="577054"/>
          </a:xfrm>
          <a:prstGeom prst="rect">
            <a:avLst/>
          </a:prstGeom>
          <a:solidFill>
            <a:srgbClr val="FFC000"/>
          </a:solidFill>
        </p:spPr>
        <p:txBody>
          <a:bodyPr vert="horz" lIns="91440" tIns="45720" rIns="91440" bIns="45720" rtlCol="0">
            <a:noAutofit/>
          </a:bodyPr>
          <a:lstStyle/>
          <a:p>
            <a:pPr algn="ctr" defTabSz="914400" eaLnBrk="1" hangingPunct="1">
              <a:lnSpc>
                <a:spcPct val="100000"/>
              </a:lnSpc>
              <a:spcBef>
                <a:spcPct val="20000"/>
              </a:spcBef>
              <a:buClrTx/>
              <a:buSzTx/>
              <a:buFontTx/>
              <a:buNone/>
              <a:defRPr/>
            </a:pPr>
            <a:r>
              <a:rPr lang="en-GB" dirty="0" smtClean="0">
                <a:solidFill>
                  <a:srgbClr val="7030A0"/>
                </a:solidFill>
                <a:latin typeface="Arial" pitchFamily="34" charset="0"/>
                <a:ea typeface="ＭＳ Ｐゴシック" pitchFamily="34" charset="-128"/>
                <a:cs typeface="Arial" pitchFamily="34" charset="0"/>
              </a:rPr>
              <a:t>nucleon vs quark polarizations</a:t>
            </a:r>
          </a:p>
        </p:txBody>
      </p:sp>
    </p:spTree>
    <p:extLst>
      <p:ext uri="{BB962C8B-B14F-4D97-AF65-F5344CB8AC3E}">
        <p14:creationId xmlns:p14="http://schemas.microsoft.com/office/powerpoint/2010/main" val="206636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2"/>
          <p:cNvGraphicFramePr>
            <a:graphicFrameLocks noGrp="1"/>
          </p:cNvGraphicFramePr>
          <p:nvPr>
            <p:extLst/>
          </p:nvPr>
        </p:nvGraphicFramePr>
        <p:xfrm>
          <a:off x="279400" y="1061980"/>
          <a:ext cx="8565847" cy="5184901"/>
        </p:xfrm>
        <a:graphic>
          <a:graphicData uri="http://schemas.openxmlformats.org/drawingml/2006/table">
            <a:tbl>
              <a:tblPr/>
              <a:tblGrid>
                <a:gridCol w="1524000"/>
                <a:gridCol w="1371600"/>
                <a:gridCol w="1054100"/>
                <a:gridCol w="1028700"/>
                <a:gridCol w="1143000"/>
                <a:gridCol w="1104900"/>
                <a:gridCol w="1339547"/>
              </a:tblGrid>
              <a:tr h="624145">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0" i="1" smtClean="0">
                          <a:solidFill>
                            <a:srgbClr val="000090"/>
                          </a:solidFill>
                          <a:latin typeface="Arial"/>
                          <a:ea typeface="Calibri"/>
                          <a:cs typeface="Arial"/>
                        </a:rPr>
                        <a:t>e</a:t>
                      </a:r>
                      <a:r>
                        <a:rPr lang="ru-RU" sz="1600" b="0" i="1" err="1" smtClean="0">
                          <a:solidFill>
                            <a:srgbClr val="000090"/>
                          </a:solidFill>
                          <a:latin typeface="Arial"/>
                          <a:ea typeface="Calibri"/>
                          <a:cs typeface="Arial"/>
                        </a:rPr>
                        <a:t>xperiment</a:t>
                      </a:r>
                      <a:endParaRPr lang="ru-RU" sz="1600" b="0" i="1">
                        <a:solidFill>
                          <a:srgbClr val="000090"/>
                        </a:solidFill>
                        <a:latin typeface="Arial"/>
                        <a:ea typeface="Calibri"/>
                        <a:cs typeface="Arial"/>
                      </a:endParaRPr>
                    </a:p>
                  </a:txBody>
                  <a:tcPr marL="68295" marR="68295"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a:solidFill>
                            <a:srgbClr val="000090"/>
                          </a:solidFill>
                          <a:latin typeface="Arial"/>
                          <a:ea typeface="Calibri"/>
                          <a:cs typeface="Arial"/>
                        </a:rPr>
                        <a:t>CERN,</a:t>
                      </a:r>
                      <a:endParaRPr lang="ru-RU" sz="1600">
                        <a:solidFill>
                          <a:srgbClr val="000090"/>
                        </a:solidFill>
                        <a:latin typeface="Arial"/>
                        <a:ea typeface="Calibri"/>
                        <a:cs typeface="Arial"/>
                      </a:endParaRPr>
                    </a:p>
                    <a:p>
                      <a:pPr>
                        <a:spcAft>
                          <a:spcPts val="0"/>
                        </a:spcAft>
                      </a:pPr>
                      <a:r>
                        <a:rPr lang="ru-RU" sz="1600" b="1">
                          <a:solidFill>
                            <a:srgbClr val="000090"/>
                          </a:solidFill>
                          <a:latin typeface="Arial"/>
                          <a:ea typeface="Calibri"/>
                          <a:cs typeface="Arial"/>
                        </a:rPr>
                        <a:t>COMPASS</a:t>
                      </a:r>
                      <a:r>
                        <a:rPr lang="en-US" sz="1600" b="1">
                          <a:solidFill>
                            <a:srgbClr val="000090"/>
                          </a:solidFill>
                          <a:latin typeface="Arial"/>
                          <a:ea typeface="Calibri"/>
                          <a:cs typeface="Arial"/>
                        </a:rPr>
                        <a:t>-II</a:t>
                      </a:r>
                      <a:endParaRPr lang="ru-RU" sz="1600">
                        <a:solidFill>
                          <a:srgbClr val="000090"/>
                        </a:solidFill>
                        <a:latin typeface="Arial"/>
                        <a:ea typeface="Calibri"/>
                        <a:cs typeface="Arial"/>
                      </a:endParaRPr>
                    </a:p>
                  </a:txBody>
                  <a:tcPr marL="68295" marR="68295"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a:solidFill>
                            <a:srgbClr val="000090"/>
                          </a:solidFill>
                          <a:latin typeface="Arial"/>
                          <a:ea typeface="Calibri"/>
                          <a:cs typeface="Arial"/>
                        </a:rPr>
                        <a:t>FAIR,</a:t>
                      </a:r>
                      <a:endParaRPr lang="ru-RU" sz="1600">
                        <a:solidFill>
                          <a:srgbClr val="000090"/>
                        </a:solidFill>
                        <a:latin typeface="Arial"/>
                        <a:ea typeface="Calibri"/>
                        <a:cs typeface="Arial"/>
                      </a:endParaRPr>
                    </a:p>
                    <a:p>
                      <a:pPr>
                        <a:spcAft>
                          <a:spcPts val="0"/>
                        </a:spcAft>
                      </a:pPr>
                      <a:r>
                        <a:rPr lang="ru-RU" sz="1600" b="1">
                          <a:solidFill>
                            <a:srgbClr val="000090"/>
                          </a:solidFill>
                          <a:latin typeface="Arial"/>
                          <a:ea typeface="Calibri"/>
                          <a:cs typeface="Arial"/>
                        </a:rPr>
                        <a:t>PANDA</a:t>
                      </a:r>
                      <a:endParaRPr lang="ru-RU" sz="160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a:solidFill>
                            <a:srgbClr val="000090"/>
                          </a:solidFill>
                          <a:latin typeface="Arial"/>
                          <a:ea typeface="Calibri"/>
                          <a:cs typeface="Arial"/>
                        </a:rPr>
                        <a:t>FNAL,</a:t>
                      </a:r>
                      <a:endParaRPr lang="ru-RU" sz="1600">
                        <a:solidFill>
                          <a:srgbClr val="000090"/>
                        </a:solidFill>
                        <a:latin typeface="Arial"/>
                        <a:ea typeface="Calibri"/>
                        <a:cs typeface="Arial"/>
                      </a:endParaRPr>
                    </a:p>
                    <a:p>
                      <a:pPr>
                        <a:spcAft>
                          <a:spcPts val="0"/>
                        </a:spcAft>
                      </a:pPr>
                      <a:r>
                        <a:rPr lang="en-US" sz="1600" b="1">
                          <a:solidFill>
                            <a:srgbClr val="000090"/>
                          </a:solidFill>
                          <a:latin typeface="Arial"/>
                          <a:ea typeface="Calibri"/>
                          <a:cs typeface="Arial"/>
                        </a:rPr>
                        <a:t> </a:t>
                      </a:r>
                      <a:r>
                        <a:rPr lang="ru-RU" sz="1600" b="1">
                          <a:solidFill>
                            <a:srgbClr val="000090"/>
                          </a:solidFill>
                          <a:latin typeface="Arial"/>
                          <a:ea typeface="Calibri"/>
                          <a:cs typeface="Arial"/>
                        </a:rPr>
                        <a:t>E-906</a:t>
                      </a:r>
                      <a:endParaRPr lang="ru-RU" sz="160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a:solidFill>
                            <a:srgbClr val="000090"/>
                          </a:solidFill>
                          <a:latin typeface="Arial"/>
                          <a:ea typeface="Calibri"/>
                          <a:cs typeface="Arial"/>
                        </a:rPr>
                        <a:t>RHIC,</a:t>
                      </a:r>
                      <a:endParaRPr lang="ru-RU" sz="1600">
                        <a:solidFill>
                          <a:srgbClr val="000090"/>
                        </a:solidFill>
                        <a:latin typeface="Arial"/>
                        <a:ea typeface="Calibri"/>
                        <a:cs typeface="Arial"/>
                      </a:endParaRPr>
                    </a:p>
                    <a:p>
                      <a:pPr>
                        <a:spcAft>
                          <a:spcPts val="0"/>
                        </a:spcAft>
                      </a:pPr>
                      <a:r>
                        <a:rPr lang="ru-RU" sz="1600" b="1">
                          <a:solidFill>
                            <a:srgbClr val="000090"/>
                          </a:solidFill>
                          <a:latin typeface="Arial"/>
                          <a:ea typeface="Calibri"/>
                          <a:cs typeface="Arial"/>
                        </a:rPr>
                        <a:t>STAR</a:t>
                      </a:r>
                      <a:endParaRPr lang="ru-RU" sz="160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a:solidFill>
                            <a:srgbClr val="000090"/>
                          </a:solidFill>
                          <a:latin typeface="Arial"/>
                          <a:ea typeface="Calibri"/>
                          <a:cs typeface="Arial"/>
                        </a:rPr>
                        <a:t>RHIC-PHENIX</a:t>
                      </a:r>
                      <a:endParaRPr lang="ru-RU" sz="160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a:solidFill>
                            <a:srgbClr val="FF0000"/>
                          </a:solidFill>
                          <a:latin typeface="Arial"/>
                          <a:ea typeface="Calibri"/>
                          <a:cs typeface="Arial"/>
                        </a:rPr>
                        <a:t>NICA,</a:t>
                      </a:r>
                      <a:endParaRPr lang="ru-RU" sz="1600">
                        <a:solidFill>
                          <a:srgbClr val="FF0000"/>
                        </a:solidFill>
                        <a:latin typeface="Arial"/>
                        <a:ea typeface="Calibri"/>
                        <a:cs typeface="Arial"/>
                      </a:endParaRPr>
                    </a:p>
                    <a:p>
                      <a:pPr>
                        <a:spcAft>
                          <a:spcPts val="0"/>
                        </a:spcAft>
                      </a:pPr>
                      <a:r>
                        <a:rPr lang="ru-RU" sz="1600" b="1">
                          <a:solidFill>
                            <a:srgbClr val="FF0000"/>
                          </a:solidFill>
                          <a:latin typeface="Arial"/>
                          <a:ea typeface="Calibri"/>
                          <a:cs typeface="Arial"/>
                        </a:rPr>
                        <a:t>SPD</a:t>
                      </a:r>
                      <a:endParaRPr lang="ru-RU" sz="1600">
                        <a:solidFill>
                          <a:srgbClr val="FF000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86065">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0" i="1" err="1">
                          <a:solidFill>
                            <a:srgbClr val="000090"/>
                          </a:solidFill>
                          <a:latin typeface="Arial"/>
                          <a:ea typeface="Calibri"/>
                          <a:cs typeface="Arial"/>
                        </a:rPr>
                        <a:t>mode</a:t>
                      </a:r>
                      <a:endParaRPr lang="ru-RU" sz="1600" b="0" i="1">
                        <a:solidFill>
                          <a:srgbClr val="000090"/>
                        </a:solidFill>
                        <a:latin typeface="Arial"/>
                        <a:ea typeface="Calibri"/>
                        <a:cs typeface="Arial"/>
                      </a:endParaRPr>
                    </a:p>
                  </a:txBody>
                  <a:tcPr marL="68295" marR="68295"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smtClean="0">
                          <a:solidFill>
                            <a:srgbClr val="000090"/>
                          </a:solidFill>
                          <a:latin typeface="Arial"/>
                          <a:ea typeface="Calibri"/>
                          <a:cs typeface="Arial"/>
                        </a:rPr>
                        <a:t>F.T.</a:t>
                      </a:r>
                      <a:endParaRPr lang="ru-RU" sz="1600" b="1" i="0">
                        <a:solidFill>
                          <a:srgbClr val="000090"/>
                        </a:solidFill>
                        <a:latin typeface="Arial"/>
                        <a:ea typeface="Calibri"/>
                        <a:cs typeface="Arial"/>
                      </a:endParaRPr>
                    </a:p>
                  </a:txBody>
                  <a:tcPr marL="68295" marR="68295"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smtClean="0">
                          <a:solidFill>
                            <a:srgbClr val="000090"/>
                          </a:solidFill>
                          <a:latin typeface="Arial"/>
                          <a:ea typeface="Calibri"/>
                          <a:cs typeface="Arial"/>
                        </a:rPr>
                        <a:t>F.T.</a:t>
                      </a:r>
                      <a:endParaRPr lang="ru-RU" sz="1600" b="1"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smtClean="0">
                          <a:solidFill>
                            <a:srgbClr val="000090"/>
                          </a:solidFill>
                          <a:latin typeface="Arial"/>
                          <a:ea typeface="Calibri"/>
                          <a:cs typeface="Arial"/>
                        </a:rPr>
                        <a:t>F.T.</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a:solidFill>
                            <a:srgbClr val="000090"/>
                          </a:solidFill>
                          <a:latin typeface="Arial"/>
                          <a:ea typeface="Calibri"/>
                          <a:cs typeface="Arial"/>
                        </a:rPr>
                        <a:t>collider</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a:solidFill>
                            <a:srgbClr val="000090"/>
                          </a:solidFill>
                          <a:latin typeface="Arial"/>
                          <a:ea typeface="Calibri"/>
                          <a:cs typeface="Arial"/>
                        </a:rPr>
                        <a:t>collider</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a:solidFill>
                            <a:srgbClr val="000090"/>
                          </a:solidFill>
                          <a:latin typeface="Arial"/>
                          <a:ea typeface="Calibri"/>
                          <a:cs typeface="Arial"/>
                        </a:rPr>
                        <a:t>collider</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343150">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0" i="1">
                          <a:solidFill>
                            <a:srgbClr val="000090"/>
                          </a:solidFill>
                          <a:latin typeface="Arial"/>
                          <a:ea typeface="Calibri"/>
                          <a:cs typeface="Arial"/>
                        </a:rPr>
                        <a:t>Beam/target</a:t>
                      </a:r>
                    </a:p>
                  </a:txBody>
                  <a:tcPr marL="68295" marR="68295"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a:solidFill>
                            <a:srgbClr val="000090"/>
                          </a:solidFill>
                          <a:latin typeface="Arial"/>
                          <a:ea typeface="Calibri"/>
                          <a:cs typeface="Arial"/>
                        </a:rPr>
                        <a:t>π- ,</a:t>
                      </a:r>
                      <a:r>
                        <a:rPr lang="en-US" sz="1600" b="1" i="0">
                          <a:solidFill>
                            <a:srgbClr val="000090"/>
                          </a:solidFill>
                          <a:latin typeface="Arial"/>
                          <a:ea typeface="Calibri"/>
                          <a:cs typeface="Arial"/>
                        </a:rPr>
                        <a:t>  </a:t>
                      </a:r>
                      <a:r>
                        <a:rPr lang="ru-RU" sz="1600" b="1" i="0">
                          <a:solidFill>
                            <a:srgbClr val="000090"/>
                          </a:solidFill>
                          <a:latin typeface="Arial"/>
                          <a:ea typeface="Calibri"/>
                          <a:cs typeface="Arial"/>
                        </a:rPr>
                        <a:t> </a:t>
                      </a:r>
                      <a:r>
                        <a:rPr lang="ru-RU" sz="1600" b="1" i="0" err="1">
                          <a:solidFill>
                            <a:srgbClr val="000090"/>
                          </a:solidFill>
                          <a:latin typeface="Arial"/>
                          <a:ea typeface="Calibri"/>
                          <a:cs typeface="Arial"/>
                        </a:rPr>
                        <a:t>p</a:t>
                      </a:r>
                      <a:r>
                        <a:rPr lang="ru-RU" sz="1600" b="1" i="0">
                          <a:solidFill>
                            <a:srgbClr val="000090"/>
                          </a:solidFill>
                          <a:latin typeface="Arial"/>
                          <a:ea typeface="Calibri"/>
                          <a:cs typeface="Arial"/>
                        </a:rPr>
                        <a:t> </a:t>
                      </a:r>
                      <a:endParaRPr lang="ru-RU" sz="1600" i="0">
                        <a:solidFill>
                          <a:srgbClr val="000090"/>
                        </a:solidFill>
                        <a:latin typeface="Arial"/>
                        <a:ea typeface="Calibri"/>
                        <a:cs typeface="Arial"/>
                      </a:endParaRPr>
                    </a:p>
                  </a:txBody>
                  <a:tcPr marL="68295" marR="68295"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a:solidFill>
                            <a:srgbClr val="000090"/>
                          </a:solidFill>
                          <a:latin typeface="Arial"/>
                          <a:ea typeface="Calibri"/>
                          <a:cs typeface="Arial"/>
                        </a:rPr>
                        <a:t>anti-p, p</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a:solidFill>
                            <a:srgbClr val="000090"/>
                          </a:solidFill>
                          <a:latin typeface="Arial"/>
                          <a:ea typeface="Calibri"/>
                          <a:cs typeface="Arial"/>
                        </a:rPr>
                        <a:t>π- ,  p </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a:solidFill>
                            <a:srgbClr val="000090"/>
                          </a:solidFill>
                          <a:latin typeface="Arial"/>
                          <a:ea typeface="Calibri"/>
                          <a:cs typeface="Arial"/>
                        </a:rPr>
                        <a:t>pp</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a:solidFill>
                            <a:srgbClr val="000090"/>
                          </a:solidFill>
                          <a:latin typeface="Arial"/>
                          <a:ea typeface="Calibri"/>
                          <a:cs typeface="Arial"/>
                        </a:rPr>
                        <a:t>pp</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a:solidFill>
                            <a:srgbClr val="000090"/>
                          </a:solidFill>
                          <a:latin typeface="Arial"/>
                          <a:ea typeface="Calibri"/>
                          <a:cs typeface="Arial"/>
                        </a:rPr>
                        <a:t>pp, p</a:t>
                      </a:r>
                      <a:r>
                        <a:rPr lang="en-US" sz="1600" b="1" i="0">
                          <a:solidFill>
                            <a:srgbClr val="000090"/>
                          </a:solidFill>
                          <a:latin typeface="Arial"/>
                          <a:ea typeface="Calibri"/>
                          <a:cs typeface="Arial"/>
                        </a:rPr>
                        <a:t>d</a:t>
                      </a:r>
                      <a:r>
                        <a:rPr lang="ru-RU" sz="1600" b="1" i="0">
                          <a:solidFill>
                            <a:srgbClr val="000090"/>
                          </a:solidFill>
                          <a:latin typeface="Arial"/>
                          <a:ea typeface="Calibri"/>
                          <a:cs typeface="Arial"/>
                        </a:rPr>
                        <a:t>,</a:t>
                      </a:r>
                      <a:r>
                        <a:rPr lang="en-US" sz="1600" b="1" i="0">
                          <a:solidFill>
                            <a:srgbClr val="000090"/>
                          </a:solidFill>
                          <a:latin typeface="Arial"/>
                          <a:ea typeface="Calibri"/>
                          <a:cs typeface="Arial"/>
                        </a:rPr>
                        <a:t>dd</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86065">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0" i="1">
                          <a:solidFill>
                            <a:srgbClr val="000090"/>
                          </a:solidFill>
                          <a:latin typeface="Arial"/>
                          <a:ea typeface="Calibri"/>
                          <a:cs typeface="Arial"/>
                        </a:rPr>
                        <a:t>Polarization:b</a:t>
                      </a:r>
                      <a:r>
                        <a:rPr lang="en-US" sz="1600" b="0" i="1">
                          <a:solidFill>
                            <a:srgbClr val="000090"/>
                          </a:solidFill>
                          <a:latin typeface="Arial"/>
                          <a:ea typeface="Calibri"/>
                          <a:cs typeface="Arial"/>
                        </a:rPr>
                        <a:t>/t</a:t>
                      </a:r>
                      <a:endParaRPr lang="ru-RU" sz="1600" b="0" i="1">
                        <a:solidFill>
                          <a:srgbClr val="000090"/>
                        </a:solidFill>
                        <a:latin typeface="Arial"/>
                        <a:ea typeface="Calibri"/>
                        <a:cs typeface="Arial"/>
                      </a:endParaRPr>
                    </a:p>
                  </a:txBody>
                  <a:tcPr marL="68295" marR="68295"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a:solidFill>
                            <a:srgbClr val="000090"/>
                          </a:solidFill>
                          <a:latin typeface="Arial"/>
                          <a:ea typeface="Calibri"/>
                          <a:cs typeface="Arial"/>
                        </a:rPr>
                        <a:t>0;    0.8</a:t>
                      </a:r>
                      <a:endParaRPr lang="ru-RU" sz="1600" i="0">
                        <a:solidFill>
                          <a:srgbClr val="000090"/>
                        </a:solidFill>
                        <a:latin typeface="Arial"/>
                        <a:ea typeface="Calibri"/>
                        <a:cs typeface="Arial"/>
                      </a:endParaRPr>
                    </a:p>
                  </a:txBody>
                  <a:tcPr marL="68295" marR="68295"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a:solidFill>
                            <a:srgbClr val="000090"/>
                          </a:solidFill>
                          <a:latin typeface="Arial"/>
                          <a:ea typeface="Calibri"/>
                          <a:cs typeface="Arial"/>
                        </a:rPr>
                        <a:t>0; </a:t>
                      </a:r>
                      <a:r>
                        <a:rPr lang="en-US" sz="1600" b="1" i="0">
                          <a:solidFill>
                            <a:srgbClr val="000090"/>
                          </a:solidFill>
                          <a:latin typeface="Arial"/>
                          <a:ea typeface="Calibri"/>
                          <a:cs typeface="Arial"/>
                        </a:rPr>
                        <a:t>        </a:t>
                      </a:r>
                      <a:r>
                        <a:rPr lang="ru-RU" sz="1600" b="1" i="0">
                          <a:solidFill>
                            <a:srgbClr val="000090"/>
                          </a:solidFill>
                          <a:latin typeface="Arial"/>
                          <a:ea typeface="Calibri"/>
                          <a:cs typeface="Arial"/>
                        </a:rPr>
                        <a:t>0</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a:solidFill>
                            <a:srgbClr val="000090"/>
                          </a:solidFill>
                          <a:latin typeface="Arial"/>
                          <a:ea typeface="Calibri"/>
                          <a:cs typeface="Arial"/>
                        </a:rPr>
                        <a:t>0; </a:t>
                      </a:r>
                      <a:r>
                        <a:rPr lang="en-US" sz="1600" b="1" i="0">
                          <a:solidFill>
                            <a:srgbClr val="000090"/>
                          </a:solidFill>
                          <a:latin typeface="Arial"/>
                          <a:ea typeface="Calibri"/>
                          <a:cs typeface="Arial"/>
                        </a:rPr>
                        <a:t>   </a:t>
                      </a:r>
                      <a:r>
                        <a:rPr lang="ru-RU" sz="1600" b="1" i="0">
                          <a:solidFill>
                            <a:srgbClr val="000090"/>
                          </a:solidFill>
                          <a:latin typeface="Arial"/>
                          <a:ea typeface="Calibri"/>
                          <a:cs typeface="Arial"/>
                        </a:rPr>
                        <a:t>0</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a:solidFill>
                            <a:srgbClr val="000090"/>
                          </a:solidFill>
                          <a:latin typeface="Arial"/>
                          <a:ea typeface="Calibri"/>
                          <a:cs typeface="Arial"/>
                        </a:rPr>
                        <a:t> 0.5 </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a:solidFill>
                            <a:srgbClr val="000090"/>
                          </a:solidFill>
                          <a:latin typeface="Arial"/>
                          <a:ea typeface="Calibri"/>
                          <a:cs typeface="Arial"/>
                        </a:rPr>
                        <a:t>0.5 </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a:solidFill>
                            <a:srgbClr val="000090"/>
                          </a:solidFill>
                          <a:latin typeface="Arial"/>
                          <a:ea typeface="Calibri"/>
                          <a:cs typeface="Arial"/>
                        </a:rPr>
                        <a:t> </a:t>
                      </a:r>
                      <a:r>
                        <a:rPr lang="en-US" sz="1600" b="1" i="0" smtClean="0">
                          <a:solidFill>
                            <a:srgbClr val="000090"/>
                          </a:solidFill>
                          <a:latin typeface="Arial"/>
                          <a:ea typeface="Calibri"/>
                          <a:cs typeface="Arial"/>
                        </a:rPr>
                        <a:t>0.</a:t>
                      </a:r>
                      <a:r>
                        <a:rPr lang="ru-RU" sz="1600" b="1" i="0" smtClean="0">
                          <a:solidFill>
                            <a:srgbClr val="000090"/>
                          </a:solidFill>
                          <a:latin typeface="Arial"/>
                          <a:ea typeface="Calibri"/>
                          <a:cs typeface="Arial"/>
                        </a:rPr>
                        <a:t>7</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96749">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0" i="1">
                          <a:solidFill>
                            <a:srgbClr val="000090"/>
                          </a:solidFill>
                          <a:latin typeface="Arial"/>
                          <a:ea typeface="Calibri"/>
                          <a:cs typeface="Arial"/>
                        </a:rPr>
                        <a:t>Luminosity</a:t>
                      </a:r>
                      <a:endParaRPr lang="ru-RU" sz="1600" b="0" i="1">
                        <a:solidFill>
                          <a:srgbClr val="000090"/>
                        </a:solidFill>
                        <a:latin typeface="Arial"/>
                        <a:ea typeface="Calibri"/>
                        <a:cs typeface="Arial"/>
                      </a:endParaRPr>
                    </a:p>
                  </a:txBody>
                  <a:tcPr marL="68295" marR="68295"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a:solidFill>
                            <a:srgbClr val="000090"/>
                          </a:solidFill>
                          <a:latin typeface="Arial"/>
                          <a:ea typeface="Calibri"/>
                          <a:cs typeface="Arial"/>
                        </a:rPr>
                        <a:t>  2·10</a:t>
                      </a:r>
                      <a:r>
                        <a:rPr lang="en-US" sz="1600" b="1" i="0" baseline="30000">
                          <a:solidFill>
                            <a:srgbClr val="000090"/>
                          </a:solidFill>
                          <a:latin typeface="Arial"/>
                          <a:ea typeface="Calibri"/>
                          <a:cs typeface="Arial"/>
                        </a:rPr>
                        <a:t>33</a:t>
                      </a:r>
                      <a:endParaRPr lang="ru-RU" sz="1600" i="0">
                        <a:solidFill>
                          <a:srgbClr val="000090"/>
                        </a:solidFill>
                        <a:latin typeface="Arial"/>
                        <a:ea typeface="Calibri"/>
                        <a:cs typeface="Arial"/>
                      </a:endParaRPr>
                    </a:p>
                  </a:txBody>
                  <a:tcPr marL="68295" marR="68295"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a:solidFill>
                            <a:srgbClr val="000090"/>
                          </a:solidFill>
                          <a:latin typeface="Arial"/>
                          <a:ea typeface="Calibri"/>
                          <a:cs typeface="Arial"/>
                        </a:rPr>
                        <a:t>2·10</a:t>
                      </a:r>
                      <a:r>
                        <a:rPr lang="en-US" sz="1600" b="1" i="0" baseline="30000">
                          <a:solidFill>
                            <a:srgbClr val="000090"/>
                          </a:solidFill>
                          <a:latin typeface="Arial"/>
                          <a:ea typeface="Calibri"/>
                          <a:cs typeface="Arial"/>
                        </a:rPr>
                        <a:t>32</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a:solidFill>
                            <a:srgbClr val="000090"/>
                          </a:solidFill>
                          <a:latin typeface="Arial"/>
                          <a:ea typeface="Calibri"/>
                          <a:cs typeface="Arial"/>
                        </a:rPr>
                        <a:t>3.5·10</a:t>
                      </a:r>
                      <a:r>
                        <a:rPr lang="en-US" sz="1600" b="1" i="0" baseline="30000">
                          <a:solidFill>
                            <a:srgbClr val="000090"/>
                          </a:solidFill>
                          <a:latin typeface="Arial"/>
                          <a:ea typeface="Calibri"/>
                          <a:cs typeface="Arial"/>
                        </a:rPr>
                        <a:t>35</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a:solidFill>
                            <a:srgbClr val="000090"/>
                          </a:solidFill>
                          <a:latin typeface="Arial"/>
                          <a:ea typeface="Calibri"/>
                          <a:cs typeface="Arial"/>
                        </a:rPr>
                        <a:t> 5·10</a:t>
                      </a:r>
                      <a:r>
                        <a:rPr lang="en-US" sz="1600" b="1" i="0" baseline="30000">
                          <a:solidFill>
                            <a:srgbClr val="000090"/>
                          </a:solidFill>
                          <a:latin typeface="Arial"/>
                          <a:ea typeface="Calibri"/>
                          <a:cs typeface="Arial"/>
                        </a:rPr>
                        <a:t>32</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a:solidFill>
                            <a:srgbClr val="000090"/>
                          </a:solidFill>
                          <a:latin typeface="Arial"/>
                          <a:ea typeface="Calibri"/>
                          <a:cs typeface="Arial"/>
                        </a:rPr>
                        <a:t>5·10</a:t>
                      </a:r>
                      <a:r>
                        <a:rPr lang="en-US" sz="1600" b="1" i="0" baseline="30000">
                          <a:solidFill>
                            <a:srgbClr val="000090"/>
                          </a:solidFill>
                          <a:latin typeface="Arial"/>
                          <a:ea typeface="Calibri"/>
                          <a:cs typeface="Arial"/>
                        </a:rPr>
                        <a:t>32</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a:solidFill>
                            <a:srgbClr val="000090"/>
                          </a:solidFill>
                          <a:latin typeface="Arial"/>
                          <a:ea typeface="Calibri"/>
                          <a:cs typeface="Arial"/>
                        </a:rPr>
                        <a:t>10</a:t>
                      </a:r>
                      <a:r>
                        <a:rPr lang="en-US" sz="1600" b="1" i="0" baseline="30000">
                          <a:solidFill>
                            <a:srgbClr val="000090"/>
                          </a:solidFill>
                          <a:latin typeface="Arial"/>
                          <a:ea typeface="Calibri"/>
                          <a:cs typeface="Arial"/>
                        </a:rPr>
                        <a:t>32</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96749">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0" i="1">
                          <a:solidFill>
                            <a:srgbClr val="000090"/>
                          </a:solidFill>
                          <a:latin typeface="Arial"/>
                          <a:ea typeface="Calibri"/>
                          <a:cs typeface="Arial"/>
                        </a:rPr>
                        <a:t>√s , </a:t>
                      </a:r>
                      <a:r>
                        <a:rPr lang="en-US" sz="1600" b="0" i="1" err="1">
                          <a:solidFill>
                            <a:srgbClr val="000090"/>
                          </a:solidFill>
                          <a:latin typeface="Arial"/>
                          <a:ea typeface="Calibri"/>
                          <a:cs typeface="Arial"/>
                        </a:rPr>
                        <a:t>GeV</a:t>
                      </a:r>
                      <a:endParaRPr lang="ru-RU" sz="1600" b="0" i="1">
                        <a:solidFill>
                          <a:srgbClr val="000090"/>
                        </a:solidFill>
                        <a:latin typeface="Arial"/>
                        <a:ea typeface="Calibri"/>
                        <a:cs typeface="Arial"/>
                      </a:endParaRPr>
                    </a:p>
                  </a:txBody>
                  <a:tcPr marL="68295" marR="68295"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a:solidFill>
                            <a:srgbClr val="000090"/>
                          </a:solidFill>
                          <a:latin typeface="Arial"/>
                          <a:ea typeface="Calibri"/>
                          <a:cs typeface="Arial"/>
                        </a:rPr>
                        <a:t>   14</a:t>
                      </a:r>
                      <a:endParaRPr lang="ru-RU" sz="1600" i="0">
                        <a:solidFill>
                          <a:srgbClr val="000090"/>
                        </a:solidFill>
                        <a:latin typeface="Arial"/>
                        <a:ea typeface="Calibri"/>
                        <a:cs typeface="Arial"/>
                      </a:endParaRPr>
                    </a:p>
                  </a:txBody>
                  <a:tcPr marL="68295" marR="68295"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a:solidFill>
                            <a:srgbClr val="000090"/>
                          </a:solidFill>
                          <a:latin typeface="Arial"/>
                          <a:ea typeface="Calibri"/>
                          <a:cs typeface="Arial"/>
                        </a:rPr>
                        <a:t>6</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a:solidFill>
                            <a:srgbClr val="000090"/>
                          </a:solidFill>
                          <a:latin typeface="Arial"/>
                          <a:ea typeface="Calibri"/>
                          <a:cs typeface="Arial"/>
                        </a:rPr>
                        <a:t>16</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a:solidFill>
                            <a:srgbClr val="000090"/>
                          </a:solidFill>
                          <a:latin typeface="Arial"/>
                          <a:ea typeface="Calibri"/>
                          <a:cs typeface="Arial"/>
                        </a:rPr>
                        <a:t> 200, 500</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a:solidFill>
                            <a:srgbClr val="000090"/>
                          </a:solidFill>
                          <a:latin typeface="Arial"/>
                          <a:ea typeface="Calibri"/>
                          <a:cs typeface="Arial"/>
                        </a:rPr>
                        <a:t>200, 500</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smtClean="0">
                          <a:solidFill>
                            <a:srgbClr val="000090"/>
                          </a:solidFill>
                          <a:latin typeface="Arial"/>
                          <a:ea typeface="Calibri"/>
                          <a:cs typeface="Arial"/>
                        </a:rPr>
                        <a:t>10 - 26</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86065">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0" i="1">
                          <a:solidFill>
                            <a:srgbClr val="000090"/>
                          </a:solidFill>
                          <a:latin typeface="Arial"/>
                          <a:ea typeface="Calibri"/>
                          <a:cs typeface="Arial"/>
                        </a:rPr>
                        <a:t>x</a:t>
                      </a:r>
                      <a:r>
                        <a:rPr lang="en-US" sz="1600" b="0" i="1" baseline="-25000">
                          <a:solidFill>
                            <a:srgbClr val="000090"/>
                          </a:solidFill>
                          <a:latin typeface="Arial"/>
                          <a:ea typeface="Calibri"/>
                          <a:cs typeface="Arial"/>
                        </a:rPr>
                        <a:t>1(beam)   </a:t>
                      </a:r>
                      <a:r>
                        <a:rPr lang="en-US" sz="1600" b="0" i="1">
                          <a:solidFill>
                            <a:srgbClr val="000090"/>
                          </a:solidFill>
                          <a:latin typeface="Arial"/>
                          <a:ea typeface="Calibri"/>
                          <a:cs typeface="Arial"/>
                        </a:rPr>
                        <a:t>range</a:t>
                      </a:r>
                      <a:endParaRPr lang="ru-RU" sz="1600" b="0" i="1">
                        <a:solidFill>
                          <a:srgbClr val="000090"/>
                        </a:solidFill>
                        <a:latin typeface="Arial"/>
                        <a:ea typeface="Calibri"/>
                        <a:cs typeface="Arial"/>
                      </a:endParaRPr>
                    </a:p>
                  </a:txBody>
                  <a:tcPr marL="68295" marR="68295"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a:solidFill>
                            <a:srgbClr val="000090"/>
                          </a:solidFill>
                          <a:latin typeface="Arial"/>
                          <a:ea typeface="Calibri"/>
                          <a:cs typeface="Arial"/>
                        </a:rPr>
                        <a:t>0.1-0.9 </a:t>
                      </a:r>
                      <a:endParaRPr lang="ru-RU" sz="1600" i="0">
                        <a:solidFill>
                          <a:srgbClr val="000090"/>
                        </a:solidFill>
                        <a:latin typeface="Arial"/>
                        <a:ea typeface="Calibri"/>
                        <a:cs typeface="Arial"/>
                      </a:endParaRPr>
                    </a:p>
                  </a:txBody>
                  <a:tcPr marL="68295" marR="68295"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a:solidFill>
                            <a:srgbClr val="000090"/>
                          </a:solidFill>
                          <a:latin typeface="Arial"/>
                          <a:ea typeface="Calibri"/>
                          <a:cs typeface="Arial"/>
                        </a:rPr>
                        <a:t>0.1-0.6 </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a:solidFill>
                            <a:srgbClr val="000090"/>
                          </a:solidFill>
                          <a:latin typeface="Arial"/>
                          <a:ea typeface="Calibri"/>
                          <a:cs typeface="Arial"/>
                        </a:rPr>
                        <a:t>0.1-0.5 </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a:solidFill>
                            <a:srgbClr val="000090"/>
                          </a:solidFill>
                          <a:latin typeface="Arial"/>
                          <a:ea typeface="Calibri"/>
                          <a:cs typeface="Arial"/>
                        </a:rPr>
                        <a:t>0.03-1.0  </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a:solidFill>
                            <a:srgbClr val="000090"/>
                          </a:solidFill>
                          <a:latin typeface="Arial"/>
                          <a:ea typeface="Calibri"/>
                          <a:cs typeface="Arial"/>
                        </a:rPr>
                        <a:t> 0.03-1.0 </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a:solidFill>
                            <a:srgbClr val="000090"/>
                          </a:solidFill>
                          <a:latin typeface="Arial"/>
                          <a:ea typeface="Calibri"/>
                          <a:cs typeface="Arial"/>
                        </a:rPr>
                        <a:t>0.1-0.8  </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86065">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0" i="1">
                          <a:solidFill>
                            <a:srgbClr val="000090"/>
                          </a:solidFill>
                          <a:latin typeface="Arial"/>
                          <a:ea typeface="Calibri"/>
                          <a:cs typeface="Arial"/>
                        </a:rPr>
                        <a:t>q</a:t>
                      </a:r>
                      <a:r>
                        <a:rPr lang="en-US" sz="1600" b="0" i="1" baseline="-25000">
                          <a:solidFill>
                            <a:srgbClr val="000090"/>
                          </a:solidFill>
                          <a:latin typeface="Arial"/>
                          <a:ea typeface="Calibri"/>
                          <a:cs typeface="Arial"/>
                        </a:rPr>
                        <a:t>T</a:t>
                      </a:r>
                      <a:r>
                        <a:rPr lang="en-US" sz="1600" b="0" i="1">
                          <a:solidFill>
                            <a:srgbClr val="000090"/>
                          </a:solidFill>
                          <a:latin typeface="Arial"/>
                          <a:ea typeface="Calibri"/>
                          <a:cs typeface="Arial"/>
                        </a:rPr>
                        <a:t>, GeV</a:t>
                      </a:r>
                      <a:endParaRPr lang="ru-RU" sz="1600" b="0" i="1">
                        <a:solidFill>
                          <a:srgbClr val="000090"/>
                        </a:solidFill>
                        <a:latin typeface="Arial"/>
                        <a:ea typeface="Calibri"/>
                        <a:cs typeface="Arial"/>
                      </a:endParaRPr>
                    </a:p>
                  </a:txBody>
                  <a:tcPr marL="68295" marR="68295"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a:solidFill>
                            <a:srgbClr val="000090"/>
                          </a:solidFill>
                          <a:latin typeface="Arial"/>
                          <a:ea typeface="Calibri"/>
                          <a:cs typeface="Arial"/>
                        </a:rPr>
                        <a:t>0.5 -4.0</a:t>
                      </a:r>
                      <a:endParaRPr lang="ru-RU" sz="1600" i="0">
                        <a:solidFill>
                          <a:srgbClr val="000090"/>
                        </a:solidFill>
                        <a:latin typeface="Arial"/>
                        <a:ea typeface="Calibri"/>
                        <a:cs typeface="Arial"/>
                      </a:endParaRPr>
                    </a:p>
                  </a:txBody>
                  <a:tcPr marL="68295" marR="68295"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a:solidFill>
                            <a:srgbClr val="000090"/>
                          </a:solidFill>
                          <a:latin typeface="Arial"/>
                          <a:ea typeface="Calibri"/>
                          <a:cs typeface="Arial"/>
                        </a:rPr>
                        <a:t>0.5 -1.5</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a:solidFill>
                            <a:srgbClr val="000090"/>
                          </a:solidFill>
                          <a:latin typeface="Arial"/>
                          <a:ea typeface="Calibri"/>
                          <a:cs typeface="Arial"/>
                        </a:rPr>
                        <a:t>0.5 -3.0</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a:solidFill>
                            <a:srgbClr val="000090"/>
                          </a:solidFill>
                          <a:latin typeface="Arial"/>
                          <a:ea typeface="Calibri"/>
                          <a:cs typeface="Arial"/>
                        </a:rPr>
                        <a:t>1.0 -10.0</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a:solidFill>
                            <a:srgbClr val="000090"/>
                          </a:solidFill>
                          <a:latin typeface="Arial"/>
                          <a:ea typeface="Calibri"/>
                          <a:cs typeface="Arial"/>
                        </a:rPr>
                        <a:t> 1.0 -10.0</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a:solidFill>
                            <a:srgbClr val="000090"/>
                          </a:solidFill>
                          <a:latin typeface="Arial"/>
                          <a:ea typeface="Calibri"/>
                          <a:cs typeface="Arial"/>
                        </a:rPr>
                        <a:t>0.5 -6.0</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86065">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0" i="1">
                          <a:solidFill>
                            <a:srgbClr val="000090"/>
                          </a:solidFill>
                          <a:latin typeface="Arial"/>
                          <a:ea typeface="Calibri"/>
                          <a:cs typeface="Arial"/>
                        </a:rPr>
                        <a:t>Lepton pairs,</a:t>
                      </a:r>
                      <a:endParaRPr lang="ru-RU" sz="1600" b="0" i="1">
                        <a:solidFill>
                          <a:srgbClr val="000090"/>
                        </a:solidFill>
                        <a:latin typeface="Arial"/>
                        <a:ea typeface="Calibri"/>
                        <a:cs typeface="Arial"/>
                      </a:endParaRPr>
                    </a:p>
                  </a:txBody>
                  <a:tcPr marL="68295" marR="68295"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err="1">
                          <a:solidFill>
                            <a:srgbClr val="000090"/>
                          </a:solidFill>
                          <a:latin typeface="Arial"/>
                          <a:ea typeface="Calibri"/>
                          <a:cs typeface="Arial"/>
                        </a:rPr>
                        <a:t>μ</a:t>
                      </a:r>
                      <a:r>
                        <a:rPr lang="en-US" sz="1600" b="1" i="0">
                          <a:solidFill>
                            <a:srgbClr val="000090"/>
                          </a:solidFill>
                          <a:latin typeface="Arial"/>
                          <a:ea typeface="Calibri"/>
                          <a:cs typeface="Arial"/>
                        </a:rPr>
                        <a:t>-</a:t>
                      </a:r>
                      <a:r>
                        <a:rPr lang="ru-RU" sz="1600" b="1" i="0" err="1">
                          <a:solidFill>
                            <a:srgbClr val="000090"/>
                          </a:solidFill>
                          <a:latin typeface="Arial"/>
                          <a:ea typeface="Calibri"/>
                          <a:cs typeface="Arial"/>
                        </a:rPr>
                        <a:t>μ</a:t>
                      </a:r>
                      <a:r>
                        <a:rPr lang="en-US" sz="1600" b="1" i="0">
                          <a:solidFill>
                            <a:srgbClr val="000090"/>
                          </a:solidFill>
                          <a:latin typeface="Arial"/>
                          <a:ea typeface="Calibri"/>
                          <a:cs typeface="Arial"/>
                        </a:rPr>
                        <a:t>+</a:t>
                      </a:r>
                      <a:endParaRPr lang="ru-RU" sz="1600" i="0">
                        <a:solidFill>
                          <a:srgbClr val="000090"/>
                        </a:solidFill>
                        <a:latin typeface="Arial"/>
                        <a:ea typeface="Calibri"/>
                        <a:cs typeface="Arial"/>
                      </a:endParaRPr>
                    </a:p>
                  </a:txBody>
                  <a:tcPr marL="68295" marR="68295"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a:solidFill>
                            <a:srgbClr val="000090"/>
                          </a:solidFill>
                          <a:latin typeface="Arial"/>
                          <a:ea typeface="Calibri"/>
                          <a:cs typeface="Arial"/>
                        </a:rPr>
                        <a:t>μ</a:t>
                      </a:r>
                      <a:r>
                        <a:rPr lang="en-US" sz="1600" b="1" i="0">
                          <a:solidFill>
                            <a:srgbClr val="000090"/>
                          </a:solidFill>
                          <a:latin typeface="Arial"/>
                          <a:ea typeface="Calibri"/>
                          <a:cs typeface="Arial"/>
                        </a:rPr>
                        <a:t>-</a:t>
                      </a:r>
                      <a:r>
                        <a:rPr lang="ru-RU" sz="1600" b="1" i="0">
                          <a:solidFill>
                            <a:srgbClr val="000090"/>
                          </a:solidFill>
                          <a:latin typeface="Arial"/>
                          <a:ea typeface="Calibri"/>
                          <a:cs typeface="Arial"/>
                        </a:rPr>
                        <a:t>μ</a:t>
                      </a:r>
                      <a:r>
                        <a:rPr lang="en-US" sz="1600" b="1" i="0">
                          <a:solidFill>
                            <a:srgbClr val="000090"/>
                          </a:solidFill>
                          <a:latin typeface="Arial"/>
                          <a:ea typeface="Calibri"/>
                          <a:cs typeface="Arial"/>
                        </a:rPr>
                        <a:t>+</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a:solidFill>
                            <a:srgbClr val="000090"/>
                          </a:solidFill>
                          <a:latin typeface="Arial"/>
                          <a:ea typeface="Calibri"/>
                          <a:cs typeface="Arial"/>
                        </a:rPr>
                        <a:t>μ</a:t>
                      </a:r>
                      <a:r>
                        <a:rPr lang="en-US" sz="1600" b="1" i="0">
                          <a:solidFill>
                            <a:srgbClr val="000090"/>
                          </a:solidFill>
                          <a:latin typeface="Arial"/>
                          <a:ea typeface="Calibri"/>
                          <a:cs typeface="Arial"/>
                        </a:rPr>
                        <a:t>-</a:t>
                      </a:r>
                      <a:r>
                        <a:rPr lang="ru-RU" sz="1600" b="1" i="0">
                          <a:solidFill>
                            <a:srgbClr val="000090"/>
                          </a:solidFill>
                          <a:latin typeface="Arial"/>
                          <a:ea typeface="Calibri"/>
                          <a:cs typeface="Arial"/>
                        </a:rPr>
                        <a:t>μ</a:t>
                      </a:r>
                      <a:r>
                        <a:rPr lang="en-US" sz="1600" b="1" i="0">
                          <a:solidFill>
                            <a:srgbClr val="000090"/>
                          </a:solidFill>
                          <a:latin typeface="Arial"/>
                          <a:ea typeface="Calibri"/>
                          <a:cs typeface="Arial"/>
                        </a:rPr>
                        <a:t>+</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a:solidFill>
                            <a:srgbClr val="000090"/>
                          </a:solidFill>
                          <a:latin typeface="Arial"/>
                          <a:ea typeface="Calibri"/>
                          <a:cs typeface="Arial"/>
                        </a:rPr>
                        <a:t>μ</a:t>
                      </a:r>
                      <a:r>
                        <a:rPr lang="en-US" sz="1600" b="1" i="0">
                          <a:solidFill>
                            <a:srgbClr val="000090"/>
                          </a:solidFill>
                          <a:latin typeface="Arial"/>
                          <a:ea typeface="Calibri"/>
                          <a:cs typeface="Arial"/>
                        </a:rPr>
                        <a:t>-</a:t>
                      </a:r>
                      <a:r>
                        <a:rPr lang="ru-RU" sz="1600" b="1" i="0">
                          <a:solidFill>
                            <a:srgbClr val="000090"/>
                          </a:solidFill>
                          <a:latin typeface="Arial"/>
                          <a:ea typeface="Calibri"/>
                          <a:cs typeface="Arial"/>
                        </a:rPr>
                        <a:t>μ</a:t>
                      </a:r>
                      <a:r>
                        <a:rPr lang="en-US" sz="1600" b="1" i="0">
                          <a:solidFill>
                            <a:srgbClr val="000090"/>
                          </a:solidFill>
                          <a:latin typeface="Arial"/>
                          <a:ea typeface="Calibri"/>
                          <a:cs typeface="Arial"/>
                        </a:rPr>
                        <a:t>+</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a:solidFill>
                            <a:srgbClr val="000090"/>
                          </a:solidFill>
                          <a:latin typeface="Arial"/>
                          <a:ea typeface="Calibri"/>
                          <a:cs typeface="Arial"/>
                        </a:rPr>
                        <a:t> </a:t>
                      </a:r>
                      <a:r>
                        <a:rPr lang="ru-RU" sz="1600" b="1" i="0">
                          <a:solidFill>
                            <a:srgbClr val="000090"/>
                          </a:solidFill>
                          <a:latin typeface="Arial"/>
                          <a:ea typeface="Calibri"/>
                          <a:cs typeface="Arial"/>
                        </a:rPr>
                        <a:t>μ</a:t>
                      </a:r>
                      <a:r>
                        <a:rPr lang="en-US" sz="1600" b="1" i="0">
                          <a:solidFill>
                            <a:srgbClr val="000090"/>
                          </a:solidFill>
                          <a:latin typeface="Arial"/>
                          <a:ea typeface="Calibri"/>
                          <a:cs typeface="Arial"/>
                        </a:rPr>
                        <a:t>-</a:t>
                      </a:r>
                      <a:r>
                        <a:rPr lang="ru-RU" sz="1600" b="1" i="0">
                          <a:solidFill>
                            <a:srgbClr val="000090"/>
                          </a:solidFill>
                          <a:latin typeface="Arial"/>
                          <a:ea typeface="Calibri"/>
                          <a:cs typeface="Arial"/>
                        </a:rPr>
                        <a:t>μ+</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err="1">
                          <a:solidFill>
                            <a:srgbClr val="000090"/>
                          </a:solidFill>
                          <a:latin typeface="Arial"/>
                          <a:ea typeface="Calibri"/>
                          <a:cs typeface="Arial"/>
                        </a:rPr>
                        <a:t>μ-μ</a:t>
                      </a:r>
                      <a:r>
                        <a:rPr lang="ru-RU" sz="1600" b="1" i="0">
                          <a:solidFill>
                            <a:srgbClr val="000090"/>
                          </a:solidFill>
                          <a:latin typeface="Arial"/>
                          <a:ea typeface="Calibri"/>
                          <a:cs typeface="Arial"/>
                        </a:rPr>
                        <a:t>+, </a:t>
                      </a:r>
                      <a:r>
                        <a:rPr lang="ru-RU" sz="1600" b="1" i="0" err="1">
                          <a:solidFill>
                            <a:srgbClr val="000090"/>
                          </a:solidFill>
                          <a:latin typeface="Arial"/>
                          <a:ea typeface="Calibri"/>
                          <a:cs typeface="Arial"/>
                        </a:rPr>
                        <a:t>e+e</a:t>
                      </a:r>
                      <a:r>
                        <a:rPr lang="ru-RU" sz="1600" b="1" i="0">
                          <a:solidFill>
                            <a:srgbClr val="000090"/>
                          </a:solidFill>
                          <a:latin typeface="Arial"/>
                          <a:ea typeface="Calibri"/>
                          <a:cs typeface="Arial"/>
                        </a:rPr>
                        <a:t>-</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89195">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0" i="1">
                          <a:solidFill>
                            <a:srgbClr val="000090"/>
                          </a:solidFill>
                          <a:latin typeface="Arial"/>
                          <a:ea typeface="Calibri"/>
                          <a:cs typeface="Arial"/>
                        </a:rPr>
                        <a:t>Data taking</a:t>
                      </a:r>
                    </a:p>
                  </a:txBody>
                  <a:tcPr marL="68295" marR="68295"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a:solidFill>
                            <a:srgbClr val="000090"/>
                          </a:solidFill>
                          <a:latin typeface="Arial"/>
                          <a:ea typeface="Calibri"/>
                          <a:cs typeface="Arial"/>
                        </a:rPr>
                        <a:t> </a:t>
                      </a:r>
                      <a:r>
                        <a:rPr lang="ru-RU" sz="1600" b="1" i="0" smtClean="0">
                          <a:solidFill>
                            <a:srgbClr val="000090"/>
                          </a:solidFill>
                          <a:latin typeface="Arial"/>
                          <a:ea typeface="Calibri"/>
                          <a:cs typeface="Arial"/>
                        </a:rPr>
                        <a:t>201</a:t>
                      </a:r>
                      <a:r>
                        <a:rPr lang="en-US" sz="1600" b="1" i="0" smtClean="0">
                          <a:solidFill>
                            <a:srgbClr val="000090"/>
                          </a:solidFill>
                          <a:latin typeface="Arial"/>
                          <a:ea typeface="Calibri"/>
                          <a:cs typeface="Arial"/>
                        </a:rPr>
                        <a:t>5</a:t>
                      </a:r>
                      <a:endParaRPr lang="ru-RU" sz="1600" i="0">
                        <a:solidFill>
                          <a:srgbClr val="000090"/>
                        </a:solidFill>
                        <a:latin typeface="Arial"/>
                        <a:ea typeface="Calibri"/>
                        <a:cs typeface="Arial"/>
                      </a:endParaRPr>
                    </a:p>
                  </a:txBody>
                  <a:tcPr marL="68295" marR="68295"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a:solidFill>
                            <a:srgbClr val="000090"/>
                          </a:solidFill>
                          <a:latin typeface="Arial"/>
                          <a:ea typeface="Calibri"/>
                          <a:cs typeface="Arial"/>
                        </a:rPr>
                        <a:t>&gt;</a:t>
                      </a:r>
                      <a:r>
                        <a:rPr lang="ru-RU" sz="1600" b="1" i="0" smtClean="0">
                          <a:solidFill>
                            <a:srgbClr val="000090"/>
                          </a:solidFill>
                          <a:latin typeface="Arial"/>
                          <a:ea typeface="Calibri"/>
                          <a:cs typeface="Arial"/>
                        </a:rPr>
                        <a:t>20</a:t>
                      </a:r>
                      <a:r>
                        <a:rPr lang="en-US" sz="1600" b="1" i="0" smtClean="0">
                          <a:solidFill>
                            <a:srgbClr val="000090"/>
                          </a:solidFill>
                          <a:latin typeface="Arial"/>
                          <a:ea typeface="Calibri"/>
                          <a:cs typeface="Arial"/>
                        </a:rPr>
                        <a:t>25</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a:solidFill>
                            <a:srgbClr val="000090"/>
                          </a:solidFill>
                          <a:latin typeface="Arial"/>
                          <a:ea typeface="Calibri"/>
                          <a:cs typeface="Arial"/>
                        </a:rPr>
                        <a:t> 2013</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a:solidFill>
                            <a:srgbClr val="000090"/>
                          </a:solidFill>
                          <a:latin typeface="Arial"/>
                          <a:ea typeface="Calibri"/>
                          <a:cs typeface="Arial"/>
                        </a:rPr>
                        <a:t>&gt;2016</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a:solidFill>
                            <a:srgbClr val="000090"/>
                          </a:solidFill>
                          <a:latin typeface="Arial"/>
                          <a:ea typeface="Calibri"/>
                          <a:cs typeface="Arial"/>
                        </a:rPr>
                        <a:t>&gt;2016</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a:solidFill>
                            <a:srgbClr val="000090"/>
                          </a:solidFill>
                          <a:latin typeface="Arial"/>
                          <a:ea typeface="Calibri"/>
                          <a:cs typeface="Arial"/>
                        </a:rPr>
                        <a:t>&gt;</a:t>
                      </a:r>
                      <a:r>
                        <a:rPr lang="ru-RU" sz="1600" b="1" i="0" smtClean="0">
                          <a:solidFill>
                            <a:srgbClr val="000090"/>
                          </a:solidFill>
                          <a:latin typeface="Arial"/>
                          <a:ea typeface="Calibri"/>
                          <a:cs typeface="Arial"/>
                        </a:rPr>
                        <a:t>20</a:t>
                      </a:r>
                      <a:r>
                        <a:rPr lang="en-US" sz="1600" b="1" i="0" smtClean="0">
                          <a:solidFill>
                            <a:srgbClr val="000090"/>
                          </a:solidFill>
                          <a:latin typeface="Arial"/>
                          <a:ea typeface="Calibri"/>
                          <a:cs typeface="Arial"/>
                        </a:rPr>
                        <a:t>20</a:t>
                      </a:r>
                      <a:endParaRPr lang="ru-RU" sz="1600" i="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312072">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0" i="1">
                          <a:solidFill>
                            <a:srgbClr val="000090"/>
                          </a:solidFill>
                          <a:latin typeface="Arial"/>
                          <a:ea typeface="Calibri"/>
                          <a:cs typeface="Arial"/>
                        </a:rPr>
                        <a:t>Transversity </a:t>
                      </a:r>
                    </a:p>
                  </a:txBody>
                  <a:tcPr marL="68295" marR="68295"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200" b="1">
                          <a:solidFill>
                            <a:srgbClr val="000090"/>
                          </a:solidFill>
                          <a:latin typeface="Times New Roman"/>
                          <a:ea typeface="Calibri"/>
                          <a:cs typeface="Times New Roman"/>
                        </a:rPr>
                        <a:t>NO</a:t>
                      </a:r>
                      <a:endParaRPr lang="ru-RU" sz="1200">
                        <a:solidFill>
                          <a:srgbClr val="000090"/>
                        </a:solidFill>
                        <a:latin typeface="Times New Roman"/>
                        <a:ea typeface="Calibri"/>
                        <a:cs typeface="Times New Roman"/>
                      </a:endParaRPr>
                    </a:p>
                  </a:txBody>
                  <a:tcPr marL="68295" marR="68295"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a:solidFill>
                            <a:srgbClr val="000090"/>
                          </a:solidFill>
                          <a:latin typeface="Times New Roman"/>
                          <a:ea typeface="Calibri"/>
                          <a:cs typeface="Times New Roman"/>
                        </a:rPr>
                        <a:t>NO</a:t>
                      </a:r>
                      <a:endParaRPr lang="ru-RU" sz="1200">
                        <a:solidFill>
                          <a:srgbClr val="00009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a:solidFill>
                            <a:srgbClr val="000090"/>
                          </a:solidFill>
                          <a:latin typeface="Times New Roman"/>
                          <a:ea typeface="Calibri"/>
                          <a:cs typeface="Times New Roman"/>
                        </a:rPr>
                        <a:t>NO</a:t>
                      </a:r>
                      <a:endParaRPr lang="ru-RU" sz="1200">
                        <a:solidFill>
                          <a:srgbClr val="00009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a:solidFill>
                            <a:srgbClr val="FF0000"/>
                          </a:solidFill>
                          <a:latin typeface="Times New Roman"/>
                          <a:ea typeface="Calibri"/>
                          <a:cs typeface="Times New Roman"/>
                        </a:rPr>
                        <a:t>YES</a:t>
                      </a:r>
                      <a:endParaRPr lang="ru-RU" sz="1200">
                        <a:solidFill>
                          <a:srgbClr val="FF000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a:solidFill>
                            <a:srgbClr val="FF0000"/>
                          </a:solidFill>
                          <a:latin typeface="Times New Roman"/>
                          <a:ea typeface="Calibri"/>
                          <a:cs typeface="Times New Roman"/>
                        </a:rPr>
                        <a:t>YES</a:t>
                      </a:r>
                      <a:endParaRPr lang="ru-RU" sz="1200">
                        <a:solidFill>
                          <a:srgbClr val="FF000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a:solidFill>
                            <a:srgbClr val="FF0000"/>
                          </a:solidFill>
                          <a:latin typeface="Times New Roman"/>
                          <a:ea typeface="Calibri"/>
                          <a:cs typeface="Times New Roman"/>
                        </a:rPr>
                        <a:t>YES</a:t>
                      </a:r>
                      <a:endParaRPr lang="ru-RU" sz="1200">
                        <a:solidFill>
                          <a:srgbClr val="FF000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r>
              <a:tr h="312072">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0" i="1" err="1" smtClean="0">
                          <a:solidFill>
                            <a:srgbClr val="000090"/>
                          </a:solidFill>
                          <a:latin typeface="Arial"/>
                          <a:ea typeface="Calibri"/>
                          <a:cs typeface="Arial"/>
                        </a:rPr>
                        <a:t>Boer</a:t>
                      </a:r>
                      <a:r>
                        <a:rPr lang="ru-RU" sz="1600" b="0" i="1" err="1">
                          <a:solidFill>
                            <a:srgbClr val="000090"/>
                          </a:solidFill>
                          <a:latin typeface="Arial"/>
                          <a:ea typeface="Calibri"/>
                          <a:cs typeface="Arial"/>
                        </a:rPr>
                        <a:t>-Mulders</a:t>
                      </a:r>
                      <a:r>
                        <a:rPr lang="ru-RU" sz="1600" b="0" i="1">
                          <a:solidFill>
                            <a:srgbClr val="000090"/>
                          </a:solidFill>
                          <a:latin typeface="Arial"/>
                          <a:ea typeface="Calibri"/>
                          <a:cs typeface="Arial"/>
                        </a:rPr>
                        <a:t> </a:t>
                      </a:r>
                    </a:p>
                  </a:txBody>
                  <a:tcPr marL="68295" marR="68295"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a:solidFill>
                            <a:srgbClr val="FF0000"/>
                          </a:solidFill>
                          <a:latin typeface="Times New Roman"/>
                          <a:ea typeface="Calibri"/>
                          <a:cs typeface="Times New Roman"/>
                        </a:rPr>
                        <a:t>YES </a:t>
                      </a:r>
                      <a:endParaRPr lang="ru-RU" sz="1200">
                        <a:solidFill>
                          <a:srgbClr val="FF0000"/>
                        </a:solidFill>
                        <a:latin typeface="Times New Roman"/>
                        <a:ea typeface="Calibri"/>
                        <a:cs typeface="Times New Roman"/>
                      </a:endParaRPr>
                    </a:p>
                  </a:txBody>
                  <a:tcPr marL="68295" marR="68295"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a:solidFill>
                            <a:srgbClr val="FF0000"/>
                          </a:solidFill>
                          <a:latin typeface="Times New Roman"/>
                          <a:ea typeface="Calibri"/>
                          <a:cs typeface="Times New Roman"/>
                        </a:rPr>
                        <a:t>YES</a:t>
                      </a:r>
                      <a:endParaRPr lang="ru-RU" sz="1200">
                        <a:solidFill>
                          <a:srgbClr val="FF000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a:solidFill>
                            <a:srgbClr val="FF0000"/>
                          </a:solidFill>
                          <a:latin typeface="Times New Roman"/>
                          <a:ea typeface="Calibri"/>
                          <a:cs typeface="Times New Roman"/>
                        </a:rPr>
                        <a:t>YES</a:t>
                      </a:r>
                      <a:endParaRPr lang="ru-RU" sz="1200">
                        <a:solidFill>
                          <a:srgbClr val="FF000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a:solidFill>
                            <a:srgbClr val="FF0000"/>
                          </a:solidFill>
                          <a:latin typeface="Times New Roman"/>
                          <a:ea typeface="Calibri"/>
                          <a:cs typeface="Times New Roman"/>
                        </a:rPr>
                        <a:t>YES</a:t>
                      </a:r>
                      <a:endParaRPr lang="ru-RU" sz="1200">
                        <a:solidFill>
                          <a:srgbClr val="FF000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a:solidFill>
                            <a:srgbClr val="FF0000"/>
                          </a:solidFill>
                          <a:latin typeface="Times New Roman"/>
                          <a:ea typeface="Calibri"/>
                          <a:cs typeface="Times New Roman"/>
                        </a:rPr>
                        <a:t>YES</a:t>
                      </a:r>
                      <a:endParaRPr lang="ru-RU" sz="1200">
                        <a:solidFill>
                          <a:srgbClr val="FF000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a:solidFill>
                            <a:srgbClr val="FF0000"/>
                          </a:solidFill>
                          <a:latin typeface="Times New Roman"/>
                          <a:ea typeface="Calibri"/>
                          <a:cs typeface="Times New Roman"/>
                        </a:rPr>
                        <a:t>YES</a:t>
                      </a:r>
                      <a:endParaRPr lang="ru-RU" sz="1200">
                        <a:solidFill>
                          <a:srgbClr val="FF000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r>
              <a:tr h="344228">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0" i="1">
                          <a:solidFill>
                            <a:srgbClr val="000090"/>
                          </a:solidFill>
                          <a:latin typeface="Arial"/>
                          <a:ea typeface="Calibri"/>
                          <a:cs typeface="Arial"/>
                        </a:rPr>
                        <a:t>Sivers </a:t>
                      </a:r>
                    </a:p>
                  </a:txBody>
                  <a:tcPr marL="68295" marR="68295"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a:solidFill>
                            <a:srgbClr val="FF0000"/>
                          </a:solidFill>
                          <a:latin typeface="Times New Roman"/>
                          <a:ea typeface="Calibri"/>
                          <a:cs typeface="Times New Roman"/>
                        </a:rPr>
                        <a:t>YES</a:t>
                      </a:r>
                      <a:endParaRPr lang="ru-RU" sz="1200">
                        <a:solidFill>
                          <a:srgbClr val="FF0000"/>
                        </a:solidFill>
                        <a:latin typeface="Times New Roman"/>
                        <a:ea typeface="Calibri"/>
                        <a:cs typeface="Times New Roman"/>
                      </a:endParaRPr>
                    </a:p>
                  </a:txBody>
                  <a:tcPr marL="68295" marR="68295"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a:solidFill>
                            <a:srgbClr val="FF0000"/>
                          </a:solidFill>
                          <a:latin typeface="Times New Roman"/>
                          <a:ea typeface="Calibri"/>
                          <a:cs typeface="Times New Roman"/>
                        </a:rPr>
                        <a:t>YES</a:t>
                      </a:r>
                      <a:endParaRPr lang="ru-RU" sz="1200">
                        <a:solidFill>
                          <a:srgbClr val="FF000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a:solidFill>
                            <a:srgbClr val="FF0000"/>
                          </a:solidFill>
                          <a:latin typeface="Times New Roman"/>
                          <a:ea typeface="Calibri"/>
                          <a:cs typeface="Times New Roman"/>
                        </a:rPr>
                        <a:t>YES</a:t>
                      </a:r>
                      <a:endParaRPr lang="ru-RU" sz="1200">
                        <a:solidFill>
                          <a:srgbClr val="FF000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a:solidFill>
                            <a:srgbClr val="FF0000"/>
                          </a:solidFill>
                          <a:latin typeface="Times New Roman"/>
                          <a:ea typeface="Calibri"/>
                          <a:cs typeface="Times New Roman"/>
                        </a:rPr>
                        <a:t>YES</a:t>
                      </a:r>
                      <a:endParaRPr lang="ru-RU" sz="1200">
                        <a:solidFill>
                          <a:srgbClr val="FF000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a:solidFill>
                            <a:srgbClr val="FF0000"/>
                          </a:solidFill>
                          <a:latin typeface="Times New Roman"/>
                          <a:ea typeface="Calibri"/>
                          <a:cs typeface="Times New Roman"/>
                        </a:rPr>
                        <a:t>YES</a:t>
                      </a:r>
                      <a:endParaRPr lang="ru-RU" sz="1200">
                        <a:solidFill>
                          <a:srgbClr val="FF000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a:solidFill>
                            <a:srgbClr val="FF0000"/>
                          </a:solidFill>
                          <a:latin typeface="Times New Roman"/>
                          <a:ea typeface="Calibri"/>
                          <a:cs typeface="Times New Roman"/>
                        </a:rPr>
                        <a:t>YES</a:t>
                      </a:r>
                      <a:endParaRPr lang="ru-RU" sz="1200">
                        <a:solidFill>
                          <a:srgbClr val="FF000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r>
              <a:tr h="312072">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0" i="1" err="1">
                          <a:solidFill>
                            <a:srgbClr val="000090"/>
                          </a:solidFill>
                          <a:latin typeface="Arial"/>
                          <a:ea typeface="Calibri"/>
                          <a:cs typeface="Arial"/>
                        </a:rPr>
                        <a:t>Pretzelosity</a:t>
                      </a:r>
                      <a:r>
                        <a:rPr lang="ru-RU" sz="1600" b="0" i="1">
                          <a:solidFill>
                            <a:srgbClr val="000090"/>
                          </a:solidFill>
                          <a:latin typeface="Arial"/>
                          <a:ea typeface="Calibri"/>
                          <a:cs typeface="Arial"/>
                        </a:rPr>
                        <a:t> </a:t>
                      </a:r>
                    </a:p>
                  </a:txBody>
                  <a:tcPr marL="68295" marR="68295"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200" b="1" smtClean="0">
                          <a:solidFill>
                            <a:srgbClr val="000090"/>
                          </a:solidFill>
                          <a:latin typeface="Times New Roman"/>
                          <a:ea typeface="Calibri"/>
                          <a:cs typeface="Times New Roman"/>
                        </a:rPr>
                        <a:t>NO</a:t>
                      </a:r>
                      <a:endParaRPr lang="ru-RU" sz="1200">
                        <a:solidFill>
                          <a:srgbClr val="000090"/>
                        </a:solidFill>
                        <a:latin typeface="Times New Roman"/>
                        <a:ea typeface="Calibri"/>
                        <a:cs typeface="Times New Roman"/>
                      </a:endParaRPr>
                    </a:p>
                  </a:txBody>
                  <a:tcPr marL="68295" marR="68295"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a:solidFill>
                            <a:srgbClr val="000090"/>
                          </a:solidFill>
                          <a:latin typeface="Times New Roman"/>
                          <a:ea typeface="Calibri"/>
                          <a:cs typeface="Times New Roman"/>
                        </a:rPr>
                        <a:t>NO</a:t>
                      </a:r>
                      <a:endParaRPr lang="ru-RU" sz="1200">
                        <a:solidFill>
                          <a:srgbClr val="00009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a:solidFill>
                            <a:srgbClr val="000090"/>
                          </a:solidFill>
                          <a:latin typeface="Times New Roman"/>
                          <a:ea typeface="Calibri"/>
                          <a:cs typeface="Times New Roman"/>
                        </a:rPr>
                        <a:t>NO</a:t>
                      </a:r>
                      <a:endParaRPr lang="ru-RU" sz="1200">
                        <a:solidFill>
                          <a:srgbClr val="00009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a:solidFill>
                            <a:srgbClr val="000090"/>
                          </a:solidFill>
                          <a:latin typeface="Times New Roman"/>
                          <a:ea typeface="Calibri"/>
                          <a:cs typeface="Times New Roman"/>
                        </a:rPr>
                        <a:t>NO</a:t>
                      </a:r>
                      <a:endParaRPr lang="ru-RU" sz="1200">
                        <a:solidFill>
                          <a:srgbClr val="00009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a:solidFill>
                            <a:srgbClr val="FF0000"/>
                          </a:solidFill>
                          <a:latin typeface="Times New Roman"/>
                          <a:ea typeface="Calibri"/>
                          <a:cs typeface="Times New Roman"/>
                        </a:rPr>
                        <a:t>YES</a:t>
                      </a:r>
                      <a:endParaRPr lang="ru-RU" sz="1200">
                        <a:solidFill>
                          <a:srgbClr val="FF000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a:solidFill>
                            <a:srgbClr val="FF0000"/>
                          </a:solidFill>
                          <a:latin typeface="Times New Roman"/>
                          <a:ea typeface="Calibri"/>
                          <a:cs typeface="Times New Roman"/>
                        </a:rPr>
                        <a:t>YES</a:t>
                      </a:r>
                      <a:endParaRPr lang="ru-RU" sz="1200">
                        <a:solidFill>
                          <a:srgbClr val="FF000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r>
              <a:tr h="312072">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0" i="1" err="1">
                          <a:solidFill>
                            <a:srgbClr val="000090"/>
                          </a:solidFill>
                          <a:latin typeface="Arial"/>
                          <a:ea typeface="Calibri"/>
                          <a:cs typeface="Arial"/>
                        </a:rPr>
                        <a:t>Worm</a:t>
                      </a:r>
                      <a:r>
                        <a:rPr lang="ru-RU" sz="1600" b="0" i="1">
                          <a:solidFill>
                            <a:srgbClr val="000090"/>
                          </a:solidFill>
                          <a:latin typeface="Arial"/>
                          <a:ea typeface="Calibri"/>
                          <a:cs typeface="Arial"/>
                        </a:rPr>
                        <a:t> </a:t>
                      </a:r>
                      <a:r>
                        <a:rPr lang="ru-RU" sz="1600" b="0" i="1" err="1">
                          <a:solidFill>
                            <a:srgbClr val="000090"/>
                          </a:solidFill>
                          <a:latin typeface="Arial"/>
                          <a:ea typeface="Calibri"/>
                          <a:cs typeface="Arial"/>
                        </a:rPr>
                        <a:t>Gear</a:t>
                      </a:r>
                      <a:r>
                        <a:rPr lang="ru-RU" sz="1600" b="0" i="1">
                          <a:solidFill>
                            <a:srgbClr val="000090"/>
                          </a:solidFill>
                          <a:latin typeface="Arial"/>
                          <a:ea typeface="Calibri"/>
                          <a:cs typeface="Arial"/>
                        </a:rPr>
                        <a:t> </a:t>
                      </a:r>
                    </a:p>
                  </a:txBody>
                  <a:tcPr marL="68295" marR="68295"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200" b="1" smtClean="0">
                          <a:solidFill>
                            <a:srgbClr val="000090"/>
                          </a:solidFill>
                          <a:latin typeface="Times New Roman"/>
                          <a:ea typeface="Calibri"/>
                          <a:cs typeface="Times New Roman"/>
                        </a:rPr>
                        <a:t>NO</a:t>
                      </a:r>
                      <a:endParaRPr lang="ru-RU" sz="1200">
                        <a:solidFill>
                          <a:srgbClr val="000090"/>
                        </a:solidFill>
                        <a:latin typeface="Times New Roman"/>
                        <a:ea typeface="Calibri"/>
                        <a:cs typeface="Times New Roman"/>
                      </a:endParaRPr>
                    </a:p>
                  </a:txBody>
                  <a:tcPr marL="68295" marR="68295"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a:solidFill>
                            <a:srgbClr val="000090"/>
                          </a:solidFill>
                          <a:latin typeface="Times New Roman"/>
                          <a:ea typeface="Calibri"/>
                          <a:cs typeface="Times New Roman"/>
                        </a:rPr>
                        <a:t>NO</a:t>
                      </a:r>
                      <a:endParaRPr lang="ru-RU" sz="1200">
                        <a:solidFill>
                          <a:srgbClr val="00009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a:solidFill>
                            <a:srgbClr val="000090"/>
                          </a:solidFill>
                          <a:latin typeface="Times New Roman"/>
                          <a:ea typeface="Calibri"/>
                          <a:cs typeface="Times New Roman"/>
                        </a:rPr>
                        <a:t>NO</a:t>
                      </a:r>
                      <a:endParaRPr lang="ru-RU" sz="1200">
                        <a:solidFill>
                          <a:srgbClr val="00009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a:solidFill>
                            <a:srgbClr val="000090"/>
                          </a:solidFill>
                          <a:latin typeface="Times New Roman"/>
                          <a:ea typeface="Calibri"/>
                          <a:cs typeface="Times New Roman"/>
                        </a:rPr>
                        <a:t>NO</a:t>
                      </a:r>
                      <a:endParaRPr lang="ru-RU" sz="1200">
                        <a:solidFill>
                          <a:srgbClr val="00009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a:solidFill>
                            <a:srgbClr val="000090"/>
                          </a:solidFill>
                          <a:latin typeface="Times New Roman"/>
                          <a:ea typeface="Calibri"/>
                          <a:cs typeface="Times New Roman"/>
                        </a:rPr>
                        <a:t>NO</a:t>
                      </a:r>
                      <a:endParaRPr lang="ru-RU" sz="1200">
                        <a:solidFill>
                          <a:srgbClr val="00009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a:solidFill>
                            <a:srgbClr val="FF0000"/>
                          </a:solidFill>
                          <a:latin typeface="Times New Roman"/>
                          <a:ea typeface="Calibri"/>
                          <a:cs typeface="Times New Roman"/>
                        </a:rPr>
                        <a:t>YES</a:t>
                      </a:r>
                      <a:endParaRPr lang="ru-RU" sz="1200">
                        <a:solidFill>
                          <a:srgbClr val="FF000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r>
              <a:tr h="312072">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0" i="1">
                          <a:solidFill>
                            <a:srgbClr val="000090"/>
                          </a:solidFill>
                          <a:latin typeface="Arial"/>
                          <a:ea typeface="Calibri"/>
                          <a:cs typeface="Arial"/>
                        </a:rPr>
                        <a:t>Direct γ</a:t>
                      </a:r>
                      <a:endParaRPr lang="ru-RU" sz="1600" b="0" i="1">
                        <a:solidFill>
                          <a:srgbClr val="000090"/>
                        </a:solidFill>
                        <a:latin typeface="Arial"/>
                        <a:ea typeface="Calibri"/>
                        <a:cs typeface="Arial"/>
                      </a:endParaRPr>
                    </a:p>
                  </a:txBody>
                  <a:tcPr marL="68295" marR="68295"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200" b="1">
                          <a:solidFill>
                            <a:srgbClr val="000090"/>
                          </a:solidFill>
                          <a:latin typeface="Times New Roman"/>
                          <a:ea typeface="Calibri"/>
                          <a:cs typeface="Times New Roman"/>
                        </a:rPr>
                        <a:t>NO</a:t>
                      </a:r>
                      <a:endParaRPr lang="ru-RU" sz="1200">
                        <a:solidFill>
                          <a:srgbClr val="000090"/>
                        </a:solidFill>
                        <a:latin typeface="Times New Roman"/>
                        <a:ea typeface="Calibri"/>
                        <a:cs typeface="Times New Roman"/>
                      </a:endParaRPr>
                    </a:p>
                  </a:txBody>
                  <a:tcPr marL="68295" marR="68295"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200" b="1">
                          <a:solidFill>
                            <a:srgbClr val="000090"/>
                          </a:solidFill>
                          <a:latin typeface="Times New Roman"/>
                          <a:ea typeface="Calibri"/>
                          <a:cs typeface="Times New Roman"/>
                        </a:rPr>
                        <a:t>NO</a:t>
                      </a:r>
                      <a:endParaRPr lang="ru-RU" sz="1200">
                        <a:solidFill>
                          <a:srgbClr val="00009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200" b="1">
                          <a:solidFill>
                            <a:srgbClr val="000090"/>
                          </a:solidFill>
                          <a:latin typeface="Times New Roman"/>
                          <a:ea typeface="Calibri"/>
                          <a:cs typeface="Times New Roman"/>
                        </a:rPr>
                        <a:t>NO</a:t>
                      </a:r>
                      <a:endParaRPr lang="ru-RU" sz="1200">
                        <a:solidFill>
                          <a:srgbClr val="00009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200" b="1">
                          <a:solidFill>
                            <a:srgbClr val="FF0000"/>
                          </a:solidFill>
                          <a:latin typeface="Times New Roman"/>
                          <a:ea typeface="Calibri"/>
                          <a:cs typeface="Times New Roman"/>
                        </a:rPr>
                        <a:t>YES</a:t>
                      </a:r>
                      <a:endParaRPr lang="ru-RU" sz="1200">
                        <a:solidFill>
                          <a:srgbClr val="FF000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200" b="1">
                          <a:solidFill>
                            <a:srgbClr val="FF0000"/>
                          </a:solidFill>
                          <a:latin typeface="Times New Roman"/>
                          <a:ea typeface="Calibri"/>
                          <a:cs typeface="Times New Roman"/>
                        </a:rPr>
                        <a:t>YES</a:t>
                      </a:r>
                      <a:endParaRPr lang="ru-RU" sz="1200">
                        <a:solidFill>
                          <a:srgbClr val="FF000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200" b="1">
                          <a:solidFill>
                            <a:srgbClr val="FF0000"/>
                          </a:solidFill>
                          <a:latin typeface="Times New Roman"/>
                          <a:ea typeface="Calibri"/>
                          <a:cs typeface="Times New Roman"/>
                        </a:rPr>
                        <a:t>YES</a:t>
                      </a:r>
                      <a:endParaRPr lang="ru-RU" sz="1200">
                        <a:solidFill>
                          <a:srgbClr val="FF000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r>
            </a:tbl>
          </a:graphicData>
        </a:graphic>
      </p:graphicFrame>
      <p:sp>
        <p:nvSpPr>
          <p:cNvPr id="6" name="Content Placeholder 2"/>
          <p:cNvSpPr txBox="1">
            <a:spLocks/>
          </p:cNvSpPr>
          <p:nvPr/>
        </p:nvSpPr>
        <p:spPr>
          <a:xfrm>
            <a:off x="1187624" y="332656"/>
            <a:ext cx="6984776" cy="577054"/>
          </a:xfrm>
          <a:prstGeom prst="rect">
            <a:avLst/>
          </a:prstGeom>
          <a:solidFill>
            <a:srgbClr val="FFC000"/>
          </a:solidFill>
        </p:spPr>
        <p:txBody>
          <a:bodyPr vert="horz" lIns="91440" tIns="45720" rIns="91440" bIns="45720" rtlCol="0">
            <a:noAutofit/>
          </a:bodyPr>
          <a:lstStyle/>
          <a:p>
            <a:pPr algn="ctr" defTabSz="914400" eaLnBrk="1" hangingPunct="1">
              <a:lnSpc>
                <a:spcPct val="100000"/>
              </a:lnSpc>
              <a:spcBef>
                <a:spcPct val="20000"/>
              </a:spcBef>
              <a:buClrTx/>
              <a:buSzTx/>
              <a:buFontTx/>
              <a:buNone/>
              <a:defRPr/>
            </a:pPr>
            <a:r>
              <a:rPr lang="en-GB" dirty="0" smtClean="0">
                <a:solidFill>
                  <a:srgbClr val="7030A0"/>
                </a:solidFill>
                <a:latin typeface="Arial" pitchFamily="34" charset="0"/>
                <a:ea typeface="ＭＳ Ｐゴシック" pitchFamily="34" charset="-128"/>
                <a:cs typeface="Arial" pitchFamily="34" charset="0"/>
              </a:rPr>
              <a:t>Experiments studying nucleon spin structure </a:t>
            </a:r>
          </a:p>
        </p:txBody>
      </p:sp>
    </p:spTree>
    <p:extLst>
      <p:ext uri="{BB962C8B-B14F-4D97-AF65-F5344CB8AC3E}">
        <p14:creationId xmlns:p14="http://schemas.microsoft.com/office/powerpoint/2010/main" val="597591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2" name="Rectangle 5"/>
          <p:cNvSpPr>
            <a:spLocks noChangeArrowheads="1"/>
          </p:cNvSpPr>
          <p:nvPr/>
        </p:nvSpPr>
        <p:spPr bwMode="auto">
          <a:xfrm>
            <a:off x="795528" y="1020296"/>
            <a:ext cx="7736912" cy="1387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Times New Roman" panose="02020603050405020304" pitchFamily="18" charset="0"/>
                <a:cs typeface="Droid Sans Fallback" charset="0"/>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imes New Roman" panose="02020603050405020304" pitchFamily="18" charset="0"/>
                <a:cs typeface="Droid Sans Fallback" charset="0"/>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Droid Sans Fallback" charset="0"/>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cs typeface="Droid Sans Fallback" charset="0"/>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cs typeface="Droid Sans Fallback"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cs typeface="Droid Sans Fallback"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cs typeface="Droid Sans Fallback"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cs typeface="Droid Sans Fallback"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imes New Roman" panose="02020603050405020304" pitchFamily="18" charset="0"/>
                <a:cs typeface="Droid Sans Fallback" charset="0"/>
              </a:defRPr>
            </a:lvl9pPr>
          </a:lstStyle>
          <a:p>
            <a:pPr defTabSz="914400" eaLnBrk="1" fontAlgn="auto" hangingPunct="1">
              <a:lnSpc>
                <a:spcPct val="100000"/>
              </a:lnSpc>
              <a:spcBef>
                <a:spcPct val="0"/>
              </a:spcBef>
              <a:spcAft>
                <a:spcPts val="0"/>
              </a:spcAft>
              <a:buClrTx/>
              <a:buSzTx/>
              <a:buFontTx/>
              <a:buNone/>
            </a:pPr>
            <a:r>
              <a:rPr lang="en-US" altLang="en-US" sz="1400">
                <a:solidFill>
                  <a:srgbClr val="000066"/>
                </a:solidFill>
              </a:rPr>
              <a:t>The experiments </a:t>
            </a:r>
            <a:r>
              <a:rPr lang="en-US" altLang="en-US" sz="1400" smtClean="0">
                <a:solidFill>
                  <a:srgbClr val="000066"/>
                </a:solidFill>
              </a:rPr>
              <a:t>at the SPD will </a:t>
            </a:r>
            <a:r>
              <a:rPr lang="en-US" altLang="en-US" sz="1400">
                <a:solidFill>
                  <a:srgbClr val="000066"/>
                </a:solidFill>
              </a:rPr>
              <a:t>have a number of advantages for DY measurements related to </a:t>
            </a:r>
            <a:r>
              <a:rPr lang="en-US" altLang="en-US" sz="1400" smtClean="0">
                <a:solidFill>
                  <a:srgbClr val="000066"/>
                </a:solidFill>
              </a:rPr>
              <a:t>the nucleon </a:t>
            </a:r>
            <a:r>
              <a:rPr lang="en-US" altLang="en-US" sz="1400">
                <a:solidFill>
                  <a:srgbClr val="000066"/>
                </a:solidFill>
              </a:rPr>
              <a:t>structure studies. These advantages include: </a:t>
            </a:r>
          </a:p>
          <a:p>
            <a:pPr marL="285750" indent="-285750" defTabSz="914400" eaLnBrk="1" fontAlgn="auto" hangingPunct="1">
              <a:lnSpc>
                <a:spcPct val="100000"/>
              </a:lnSpc>
              <a:spcBef>
                <a:spcPct val="0"/>
              </a:spcBef>
              <a:spcAft>
                <a:spcPts val="0"/>
              </a:spcAft>
              <a:buClrTx/>
              <a:buSzTx/>
              <a:buFontTx/>
              <a:buChar char="-"/>
            </a:pPr>
            <a:r>
              <a:rPr lang="en-US" altLang="en-US" sz="1400" smtClean="0">
                <a:solidFill>
                  <a:srgbClr val="000066"/>
                </a:solidFill>
              </a:rPr>
              <a:t>running </a:t>
            </a:r>
            <a:r>
              <a:rPr lang="en-US" altLang="en-US" sz="1400">
                <a:solidFill>
                  <a:srgbClr val="000066"/>
                </a:solidFill>
              </a:rPr>
              <a:t>with </a:t>
            </a:r>
            <a:r>
              <a:rPr lang="en-US" altLang="en-US" sz="1400" smtClean="0">
                <a:solidFill>
                  <a:srgbClr val="000066"/>
                </a:solidFill>
              </a:rPr>
              <a:t>pp</a:t>
            </a:r>
            <a:r>
              <a:rPr lang="en-US" altLang="en-US" sz="1400">
                <a:solidFill>
                  <a:srgbClr val="000066"/>
                </a:solidFill>
              </a:rPr>
              <a:t>, </a:t>
            </a:r>
            <a:r>
              <a:rPr lang="en-US" altLang="en-US" sz="1400" err="1">
                <a:solidFill>
                  <a:srgbClr val="000066"/>
                </a:solidFill>
              </a:rPr>
              <a:t>pd</a:t>
            </a:r>
            <a:r>
              <a:rPr lang="en-US" altLang="en-US" sz="1400">
                <a:solidFill>
                  <a:srgbClr val="000066"/>
                </a:solidFill>
              </a:rPr>
              <a:t> and </a:t>
            </a:r>
            <a:r>
              <a:rPr lang="en-US" altLang="en-US" sz="1400" err="1">
                <a:solidFill>
                  <a:srgbClr val="000066"/>
                </a:solidFill>
              </a:rPr>
              <a:t>dd</a:t>
            </a:r>
            <a:r>
              <a:rPr lang="en-US" altLang="en-US" sz="1400">
                <a:solidFill>
                  <a:srgbClr val="000066"/>
                </a:solidFill>
              </a:rPr>
              <a:t> beams, </a:t>
            </a:r>
            <a:endParaRPr lang="en-US" altLang="en-US" sz="1400" smtClean="0">
              <a:solidFill>
                <a:srgbClr val="000066"/>
              </a:solidFill>
            </a:endParaRPr>
          </a:p>
          <a:p>
            <a:pPr marL="285750" indent="-285750" defTabSz="914400" eaLnBrk="1" fontAlgn="auto" hangingPunct="1">
              <a:lnSpc>
                <a:spcPct val="100000"/>
              </a:lnSpc>
              <a:spcBef>
                <a:spcPct val="0"/>
              </a:spcBef>
              <a:spcAft>
                <a:spcPts val="0"/>
              </a:spcAft>
              <a:buClrTx/>
              <a:buSzTx/>
              <a:buFontTx/>
              <a:buChar char="-"/>
            </a:pPr>
            <a:r>
              <a:rPr lang="en-US" altLang="en-US" sz="1400" smtClean="0">
                <a:solidFill>
                  <a:srgbClr val="000066"/>
                </a:solidFill>
              </a:rPr>
              <a:t>scan </a:t>
            </a:r>
            <a:r>
              <a:rPr lang="en-US" altLang="en-US" sz="1400">
                <a:solidFill>
                  <a:srgbClr val="000066"/>
                </a:solidFill>
              </a:rPr>
              <a:t>of </a:t>
            </a:r>
            <a:r>
              <a:rPr lang="en-US" altLang="en-US" sz="1400" smtClean="0">
                <a:solidFill>
                  <a:srgbClr val="000066"/>
                </a:solidFill>
              </a:rPr>
              <a:t>the effects over a range of </a:t>
            </a:r>
            <a:r>
              <a:rPr lang="en-US" altLang="en-US" sz="1400">
                <a:solidFill>
                  <a:srgbClr val="000066"/>
                </a:solidFill>
              </a:rPr>
              <a:t>beam energies, </a:t>
            </a:r>
          </a:p>
          <a:p>
            <a:pPr marL="285750" indent="-285750" defTabSz="914400" eaLnBrk="1" fontAlgn="auto" hangingPunct="1">
              <a:lnSpc>
                <a:spcPct val="100000"/>
              </a:lnSpc>
              <a:spcBef>
                <a:spcPct val="0"/>
              </a:spcBef>
              <a:spcAft>
                <a:spcPts val="0"/>
              </a:spcAft>
              <a:buClrTx/>
              <a:buSzTx/>
              <a:buFontTx/>
              <a:buChar char="-"/>
            </a:pPr>
            <a:r>
              <a:rPr lang="en-US" altLang="en-US" sz="1400" smtClean="0">
                <a:solidFill>
                  <a:srgbClr val="000066"/>
                </a:solidFill>
              </a:rPr>
              <a:t>Measurements via </a:t>
            </a:r>
            <a:r>
              <a:rPr lang="en-US" altLang="en-US" sz="1400">
                <a:solidFill>
                  <a:srgbClr val="000066"/>
                </a:solidFill>
              </a:rPr>
              <a:t>muon and electron-positron pairs simultaneously, </a:t>
            </a:r>
            <a:endParaRPr lang="en-US" altLang="en-US" sz="1400" smtClean="0">
              <a:solidFill>
                <a:srgbClr val="000066"/>
              </a:solidFill>
            </a:endParaRPr>
          </a:p>
          <a:p>
            <a:pPr marL="285750" indent="-285750" defTabSz="914400" eaLnBrk="1" fontAlgn="auto" hangingPunct="1">
              <a:lnSpc>
                <a:spcPct val="100000"/>
              </a:lnSpc>
              <a:spcBef>
                <a:spcPct val="0"/>
              </a:spcBef>
              <a:spcAft>
                <a:spcPts val="0"/>
              </a:spcAft>
              <a:buClrTx/>
              <a:buSzTx/>
              <a:buFontTx/>
              <a:buChar char="-"/>
            </a:pPr>
            <a:r>
              <a:rPr lang="en-US" altLang="en-US" sz="1400" smtClean="0">
                <a:solidFill>
                  <a:srgbClr val="000066"/>
                </a:solidFill>
              </a:rPr>
              <a:t>running </a:t>
            </a:r>
            <a:r>
              <a:rPr lang="en-US" altLang="en-US" sz="1400">
                <a:solidFill>
                  <a:srgbClr val="000066"/>
                </a:solidFill>
              </a:rPr>
              <a:t>with non-polarized, transverse and longitudinally polarized beams </a:t>
            </a:r>
            <a:r>
              <a:rPr lang="en-US" altLang="en-US" sz="1400" smtClean="0">
                <a:solidFill>
                  <a:srgbClr val="000066"/>
                </a:solidFill>
              </a:rPr>
              <a:t>and </a:t>
            </a:r>
            <a:r>
              <a:rPr lang="en-US" altLang="en-US" sz="1400">
                <a:solidFill>
                  <a:srgbClr val="000066"/>
                </a:solidFill>
              </a:rPr>
              <a:t>their combinations. </a:t>
            </a:r>
            <a:endParaRPr lang="en-US" altLang="en-US" sz="1400" smtClean="0">
              <a:solidFill>
                <a:srgbClr val="000066"/>
              </a:solidFill>
            </a:endParaRPr>
          </a:p>
        </p:txBody>
      </p:sp>
      <p:sp>
        <p:nvSpPr>
          <p:cNvPr id="8" name="Text Box 4"/>
          <p:cNvSpPr txBox="1">
            <a:spLocks noChangeArrowheads="1"/>
          </p:cNvSpPr>
          <p:nvPr/>
        </p:nvSpPr>
        <p:spPr bwMode="auto">
          <a:xfrm>
            <a:off x="1231265" y="64008"/>
            <a:ext cx="6844665" cy="956288"/>
          </a:xfrm>
          <a:prstGeom prst="rect">
            <a:avLst/>
          </a:prstGeom>
          <a:solidFill>
            <a:srgbClr val="FFC000"/>
          </a:solidFill>
          <a:ln>
            <a:noFill/>
          </a:ln>
          <a:effectLst/>
          <a:ex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charset="0"/>
                <a:cs typeface="Droid Sans Fallback"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charset="0"/>
                <a:cs typeface="Droid Sans Fallback"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charset="0"/>
                <a:cs typeface="Droid Sans Fallback"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charset="0"/>
                <a:cs typeface="Droid Sans Fallback"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charset="0"/>
                <a:cs typeface="Droid Sans Fallback" charset="0"/>
              </a:defRPr>
            </a:lvl9pPr>
          </a:lstStyle>
          <a:p>
            <a:pPr algn="ctr" defTabSz="914400" eaLnBrk="1" fontAlgn="auto" hangingPunct="1">
              <a:lnSpc>
                <a:spcPct val="100000"/>
              </a:lnSpc>
              <a:spcBef>
                <a:spcPts val="1750"/>
              </a:spcBef>
              <a:spcAft>
                <a:spcPts val="0"/>
              </a:spcAft>
              <a:buClrTx/>
              <a:buSzTx/>
              <a:buFontTx/>
              <a:buNone/>
              <a:defRPr/>
            </a:pPr>
            <a:r>
              <a:rPr lang="en-US" altLang="en-US" b="0" dirty="0" smtClean="0">
                <a:solidFill>
                  <a:srgbClr val="7030A0"/>
                </a:solidFill>
                <a:latin typeface="Times New Roman" pitchFamily="16" charset="0"/>
              </a:rPr>
              <a:t>Experiments studying </a:t>
            </a:r>
            <a:r>
              <a:rPr lang="en-US" altLang="en-US" b="0" dirty="0" err="1" smtClean="0">
                <a:solidFill>
                  <a:srgbClr val="7030A0"/>
                </a:solidFill>
                <a:latin typeface="Times New Roman" pitchFamily="16" charset="0"/>
              </a:rPr>
              <a:t>Drell</a:t>
            </a:r>
            <a:r>
              <a:rPr lang="en-US" altLang="en-US" b="0" dirty="0" smtClean="0">
                <a:solidFill>
                  <a:srgbClr val="7030A0"/>
                </a:solidFill>
                <a:latin typeface="Times New Roman" pitchFamily="16" charset="0"/>
              </a:rPr>
              <a:t>-Yan pair production   </a:t>
            </a:r>
          </a:p>
        </p:txBody>
      </p:sp>
      <p:sp>
        <p:nvSpPr>
          <p:cNvPr id="3" name="TextBox 2"/>
          <p:cNvSpPr txBox="1"/>
          <p:nvPr/>
        </p:nvSpPr>
        <p:spPr>
          <a:xfrm>
            <a:off x="6613398" y="3162851"/>
            <a:ext cx="2314575" cy="3139321"/>
          </a:xfrm>
          <a:prstGeom prst="rect">
            <a:avLst/>
          </a:prstGeom>
          <a:noFill/>
        </p:spPr>
        <p:txBody>
          <a:bodyPr wrap="square" rtlCol="0">
            <a:spAutoFit/>
          </a:bodyPr>
          <a:lstStyle/>
          <a:p>
            <a:pPr defTabSz="914400" eaLnBrk="1" fontAlgn="auto" hangingPunct="1">
              <a:lnSpc>
                <a:spcPct val="100000"/>
              </a:lnSpc>
              <a:spcBef>
                <a:spcPts val="0"/>
              </a:spcBef>
              <a:spcAft>
                <a:spcPts val="0"/>
              </a:spcAft>
              <a:buClrTx/>
              <a:buSzTx/>
              <a:buFontTx/>
              <a:buNone/>
            </a:pPr>
            <a:r>
              <a:rPr lang="en-US" altLang="en-US" sz="1800">
                <a:solidFill>
                  <a:srgbClr val="C00000"/>
                </a:solidFill>
                <a:latin typeface="Calibri"/>
              </a:rPr>
              <a:t>The above advantages </a:t>
            </a:r>
            <a:r>
              <a:rPr lang="en-US" altLang="en-US" sz="1800" smtClean="0">
                <a:solidFill>
                  <a:srgbClr val="C00000"/>
                </a:solidFill>
                <a:latin typeface="Calibri"/>
              </a:rPr>
              <a:t>permit, </a:t>
            </a:r>
            <a:r>
              <a:rPr lang="en-US" altLang="en-US" sz="1800">
                <a:solidFill>
                  <a:srgbClr val="C00000"/>
                </a:solidFill>
                <a:latin typeface="Calibri"/>
              </a:rPr>
              <a:t>for the first </a:t>
            </a:r>
            <a:r>
              <a:rPr lang="en-US" altLang="en-US" sz="1800" smtClean="0">
                <a:solidFill>
                  <a:srgbClr val="C00000"/>
                </a:solidFill>
                <a:latin typeface="Calibri"/>
              </a:rPr>
              <a:t>time, </a:t>
            </a:r>
            <a:r>
              <a:rPr lang="en-US" altLang="en-US" sz="1800">
                <a:solidFill>
                  <a:srgbClr val="C00000"/>
                </a:solidFill>
                <a:latin typeface="Calibri"/>
              </a:rPr>
              <a:t>to perform comprehensive studies of all leading twist PDFs of </a:t>
            </a:r>
            <a:r>
              <a:rPr lang="en-US" altLang="en-US" sz="1800" smtClean="0">
                <a:solidFill>
                  <a:srgbClr val="C00000"/>
                </a:solidFill>
                <a:latin typeface="Calibri"/>
              </a:rPr>
              <a:t>the nucleon </a:t>
            </a:r>
            <a:r>
              <a:rPr lang="en-US" altLang="en-US" sz="1800">
                <a:solidFill>
                  <a:srgbClr val="C00000"/>
                </a:solidFill>
                <a:latin typeface="Calibri"/>
              </a:rPr>
              <a:t>in a single experiment with </a:t>
            </a:r>
            <a:r>
              <a:rPr lang="en-US" altLang="en-US" sz="1800" smtClean="0">
                <a:solidFill>
                  <a:srgbClr val="C00000"/>
                </a:solidFill>
                <a:latin typeface="Calibri"/>
              </a:rPr>
              <a:t>minimal </a:t>
            </a:r>
            <a:r>
              <a:rPr lang="en-US" altLang="en-US" sz="1800">
                <a:solidFill>
                  <a:srgbClr val="C00000"/>
                </a:solidFill>
                <a:latin typeface="Calibri"/>
              </a:rPr>
              <a:t>systematic errors. </a:t>
            </a:r>
          </a:p>
          <a:p>
            <a:pPr defTabSz="914400" eaLnBrk="1" fontAlgn="auto" hangingPunct="1">
              <a:lnSpc>
                <a:spcPct val="100000"/>
              </a:lnSpc>
              <a:spcBef>
                <a:spcPts val="0"/>
              </a:spcBef>
              <a:spcAft>
                <a:spcPts val="0"/>
              </a:spcAft>
              <a:buClrTx/>
              <a:buSzTx/>
              <a:buFontTx/>
              <a:buNone/>
            </a:pPr>
            <a:endParaRPr lang="en-US" sz="1800">
              <a:solidFill>
                <a:prstClr val="black"/>
              </a:solidFill>
              <a:latin typeface="Calibri"/>
            </a:endParaRPr>
          </a:p>
        </p:txBody>
      </p:sp>
      <p:pic>
        <p:nvPicPr>
          <p:cNvPr id="2" name="Picture 1"/>
          <p:cNvPicPr>
            <a:picLocks noChangeAspect="1"/>
          </p:cNvPicPr>
          <p:nvPr/>
        </p:nvPicPr>
        <p:blipFill>
          <a:blip r:embed="rId3"/>
          <a:stretch>
            <a:fillRect/>
          </a:stretch>
        </p:blipFill>
        <p:spPr>
          <a:xfrm>
            <a:off x="192977" y="2410724"/>
            <a:ext cx="6420421" cy="4147120"/>
          </a:xfrm>
          <a:prstGeom prst="rect">
            <a:avLst/>
          </a:prstGeom>
        </p:spPr>
      </p:pic>
    </p:spTree>
    <p:extLst>
      <p:ext uri="{BB962C8B-B14F-4D97-AF65-F5344CB8AC3E}">
        <p14:creationId xmlns:p14="http://schemas.microsoft.com/office/powerpoint/2010/main" val="304155869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2195513" y="115888"/>
            <a:ext cx="4564062" cy="525401"/>
          </a:xfrm>
          <a:prstGeom prst="rect">
            <a:avLst/>
          </a:prstGeom>
          <a:solidFill>
            <a:srgbClr val="FFC000"/>
          </a:solidFill>
          <a:ln>
            <a:noFill/>
          </a:ln>
          <a:effectLs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charset="0"/>
                <a:cs typeface="Droid Sans Fallback"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charset="0"/>
                <a:cs typeface="Droid Sans Fallback"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charset="0"/>
                <a:cs typeface="Droid Sans Fallback"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charset="0"/>
                <a:cs typeface="Droid Sans Fallback"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Comic Sans MS" pitchFamily="64" charset="0"/>
                <a:ea typeface="Droid Sans Fallback" charset="0"/>
                <a:cs typeface="Droid Sans Fallback" charset="0"/>
              </a:defRPr>
            </a:lvl9pPr>
          </a:lstStyle>
          <a:p>
            <a:pPr algn="ctr" defTabSz="914400" eaLnBrk="1" fontAlgn="auto" hangingPunct="1">
              <a:lnSpc>
                <a:spcPct val="100000"/>
              </a:lnSpc>
              <a:spcBef>
                <a:spcPts val="1750"/>
              </a:spcBef>
              <a:spcAft>
                <a:spcPts val="0"/>
              </a:spcAft>
              <a:buClrTx/>
              <a:buSzTx/>
              <a:buFontTx/>
              <a:buNone/>
              <a:defRPr/>
            </a:pPr>
            <a:r>
              <a:rPr lang="en-US" altLang="en-US" b="0" err="1" smtClean="0">
                <a:solidFill>
                  <a:srgbClr val="000066"/>
                </a:solidFill>
                <a:latin typeface="Times New Roman" pitchFamily="16" charset="0"/>
              </a:rPr>
              <a:t>Drell</a:t>
            </a:r>
            <a:r>
              <a:rPr lang="en-US" altLang="en-US" b="0" smtClean="0">
                <a:solidFill>
                  <a:srgbClr val="000066"/>
                </a:solidFill>
                <a:latin typeface="Times New Roman" pitchFamily="16" charset="0"/>
              </a:rPr>
              <a:t>-Yan pairs in the SPD  </a:t>
            </a:r>
          </a:p>
        </p:txBody>
      </p:sp>
      <p:pic>
        <p:nvPicPr>
          <p:cNvPr id="15367"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b="9333"/>
          <a:stretch/>
        </p:blipFill>
        <p:spPr bwMode="auto">
          <a:xfrm>
            <a:off x="807018" y="1152144"/>
            <a:ext cx="7341051" cy="186537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247" y="3280318"/>
            <a:ext cx="4574857" cy="3096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0066" y="3355900"/>
            <a:ext cx="3743325"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2011223"/>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Gluon Compton scattering - access to gluon content of proton"/>
          <p:cNvSpPr txBox="1"/>
          <p:nvPr/>
        </p:nvSpPr>
        <p:spPr>
          <a:xfrm>
            <a:off x="1316735" y="98000"/>
            <a:ext cx="6781858" cy="810799"/>
          </a:xfrm>
          <a:prstGeom prst="rect">
            <a:avLst/>
          </a:prstGeom>
          <a:solidFill>
            <a:srgbClr val="FFC000"/>
          </a:solidFill>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defRPr sz="3000">
                <a:latin typeface="Helvetica"/>
                <a:ea typeface="Helvetica"/>
                <a:cs typeface="Helvetica"/>
                <a:sym typeface="Helvetica"/>
              </a:defRPr>
            </a:lvl1pPr>
          </a:lstStyle>
          <a:p>
            <a:pPr defTabSz="914400" eaLnBrk="1" fontAlgn="auto" hangingPunct="1">
              <a:lnSpc>
                <a:spcPct val="100000"/>
              </a:lnSpc>
              <a:spcBef>
                <a:spcPts val="0"/>
              </a:spcBef>
              <a:spcAft>
                <a:spcPts val="0"/>
              </a:spcAft>
              <a:buClrTx/>
              <a:buSzTx/>
              <a:buFontTx/>
              <a:buNone/>
            </a:pPr>
            <a:r>
              <a:rPr lang="en-US" sz="2400" smtClean="0">
                <a:solidFill>
                  <a:srgbClr val="C00000"/>
                </a:solidFill>
              </a:rPr>
              <a:t>Prompt photons</a:t>
            </a:r>
            <a:r>
              <a:rPr lang="en-US" sz="2400" smtClean="0">
                <a:solidFill>
                  <a:prstClr val="black"/>
                </a:solidFill>
              </a:rPr>
              <a:t>: </a:t>
            </a:r>
            <a:r>
              <a:rPr sz="2400" smtClean="0">
                <a:solidFill>
                  <a:srgbClr val="7030A0"/>
                </a:solidFill>
              </a:rPr>
              <a:t>Gluon </a:t>
            </a:r>
            <a:r>
              <a:rPr sz="2400">
                <a:solidFill>
                  <a:srgbClr val="7030A0"/>
                </a:solidFill>
              </a:rPr>
              <a:t>Compton scattering </a:t>
            </a:r>
            <a:r>
              <a:rPr lang="en-US" sz="2400" smtClean="0">
                <a:solidFill>
                  <a:srgbClr val="7030A0"/>
                </a:solidFill>
              </a:rPr>
              <a:t>gives us an</a:t>
            </a:r>
            <a:r>
              <a:rPr sz="2400" smtClean="0">
                <a:solidFill>
                  <a:srgbClr val="7030A0"/>
                </a:solidFill>
              </a:rPr>
              <a:t> </a:t>
            </a:r>
            <a:r>
              <a:rPr sz="2400">
                <a:solidFill>
                  <a:srgbClr val="7030A0"/>
                </a:solidFill>
              </a:rPr>
              <a:t>access to </a:t>
            </a:r>
            <a:r>
              <a:rPr lang="en-US" sz="2400" smtClean="0">
                <a:solidFill>
                  <a:srgbClr val="7030A0"/>
                </a:solidFill>
              </a:rPr>
              <a:t>the </a:t>
            </a:r>
            <a:r>
              <a:rPr sz="2400" smtClean="0">
                <a:solidFill>
                  <a:srgbClr val="7030A0"/>
                </a:solidFill>
              </a:rPr>
              <a:t>gluon </a:t>
            </a:r>
            <a:r>
              <a:rPr sz="2400">
                <a:solidFill>
                  <a:srgbClr val="7030A0"/>
                </a:solidFill>
              </a:rPr>
              <a:t>content of </a:t>
            </a:r>
            <a:r>
              <a:rPr lang="en-US" sz="2400" smtClean="0">
                <a:solidFill>
                  <a:srgbClr val="7030A0"/>
                </a:solidFill>
              </a:rPr>
              <a:t>the </a:t>
            </a:r>
            <a:r>
              <a:rPr sz="2400" smtClean="0">
                <a:solidFill>
                  <a:srgbClr val="7030A0"/>
                </a:solidFill>
              </a:rPr>
              <a:t>proton</a:t>
            </a:r>
            <a:endParaRPr sz="2400">
              <a:solidFill>
                <a:srgbClr val="7030A0"/>
              </a:solidFill>
            </a:endParaRPr>
          </a:p>
        </p:txBody>
      </p:sp>
      <p:pic>
        <p:nvPicPr>
          <p:cNvPr id="121" name="Section_sqrts.pdf" descr="Section_sqrts.pdf"/>
          <p:cNvPicPr>
            <a:picLocks noChangeAspect="1"/>
          </p:cNvPicPr>
          <p:nvPr/>
        </p:nvPicPr>
        <p:blipFill>
          <a:blip r:embed="rId2">
            <a:extLst/>
          </a:blip>
          <a:srcRect l="3094" r="3175"/>
          <a:stretch>
            <a:fillRect/>
          </a:stretch>
        </p:blipFill>
        <p:spPr>
          <a:xfrm>
            <a:off x="4989847" y="918276"/>
            <a:ext cx="3437930" cy="2484094"/>
          </a:xfrm>
          <a:prstGeom prst="rect">
            <a:avLst/>
          </a:prstGeom>
          <a:ln w="12700">
            <a:miter lim="400000"/>
          </a:ln>
          <a:effectLst>
            <a:outerShdw blurRad="127000" dist="76200" dir="2700000" rotWithShape="0">
              <a:srgbClr val="000000">
                <a:alpha val="75000"/>
              </a:srgbClr>
            </a:outerShdw>
          </a:effectLst>
        </p:spPr>
      </p:pic>
      <p:sp>
        <p:nvSpPr>
          <p:cNvPr id="122" name="Rectangle"/>
          <p:cNvSpPr/>
          <p:nvPr/>
        </p:nvSpPr>
        <p:spPr>
          <a:xfrm>
            <a:off x="5311315" y="1218998"/>
            <a:ext cx="392907" cy="1884165"/>
          </a:xfrm>
          <a:prstGeom prst="rect">
            <a:avLst/>
          </a:prstGeom>
          <a:solidFill>
            <a:srgbClr val="FFA57D">
              <a:alpha val="30000"/>
            </a:srgbClr>
          </a:solidFill>
          <a:ln w="25400">
            <a:solidFill>
              <a:srgbClr val="3E231A">
                <a:alpha val="30000"/>
              </a:srgbClr>
            </a:solidFill>
            <a:miter lim="400000"/>
          </a:ln>
        </p:spPr>
        <p:txBody>
          <a:bodyPr lIns="35719" tIns="35719" rIns="35719" bIns="35719" anchor="ctr"/>
          <a:lstStyle/>
          <a:p>
            <a:pPr defTabSz="914400" eaLnBrk="1" fontAlgn="auto" hangingPunct="1">
              <a:lnSpc>
                <a:spcPct val="100000"/>
              </a:lnSpc>
              <a:spcBef>
                <a:spcPts val="0"/>
              </a:spcBef>
              <a:spcAft>
                <a:spcPts val="0"/>
              </a:spcAft>
              <a:buClrTx/>
              <a:buSzTx/>
              <a:buFontTx/>
              <a:buNone/>
              <a:defRPr sz="3000" b="0">
                <a:solidFill>
                  <a:srgbClr val="FFFFFF"/>
                </a:solidFill>
                <a:effectLst>
                  <a:outerShdw blurRad="76200" dist="12700" dir="5400000" rotWithShape="0">
                    <a:srgbClr val="000000">
                      <a:alpha val="50000"/>
                    </a:srgbClr>
                  </a:outerShdw>
                </a:effectLst>
                <a:latin typeface="Papyrus"/>
                <a:ea typeface="Papyrus"/>
                <a:cs typeface="Papyrus"/>
                <a:sym typeface="Papyrus"/>
              </a:defRPr>
            </a:pPr>
            <a:endParaRPr sz="2109">
              <a:solidFill>
                <a:srgbClr val="FFFFFF"/>
              </a:solidFill>
              <a:effectLst>
                <a:outerShdw blurRad="76200" dist="12700" dir="5400000" rotWithShape="0">
                  <a:srgbClr val="000000">
                    <a:alpha val="50000"/>
                  </a:srgbClr>
                </a:outerShdw>
              </a:effectLst>
              <a:latin typeface="Papyrus"/>
              <a:ea typeface="Papyrus"/>
              <a:cs typeface="Papyrus"/>
              <a:sym typeface="Papyrus"/>
            </a:endParaRPr>
          </a:p>
        </p:txBody>
      </p:sp>
      <p:sp>
        <p:nvSpPr>
          <p:cNvPr id="123" name="NICA"/>
          <p:cNvSpPr/>
          <p:nvPr/>
        </p:nvSpPr>
        <p:spPr>
          <a:xfrm>
            <a:off x="5330731" y="1421078"/>
            <a:ext cx="545022" cy="31021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200" i="1">
                <a:solidFill>
                  <a:srgbClr val="3E231A"/>
                </a:solidFill>
                <a:latin typeface="Baskerville"/>
                <a:ea typeface="Baskerville"/>
                <a:cs typeface="Baskerville"/>
                <a:sym typeface="Baskerville"/>
              </a:defRPr>
            </a:lvl1pPr>
          </a:lstStyle>
          <a:p>
            <a:pPr defTabSz="914400" eaLnBrk="1" fontAlgn="auto" hangingPunct="1">
              <a:lnSpc>
                <a:spcPct val="100000"/>
              </a:lnSpc>
              <a:spcBef>
                <a:spcPts val="0"/>
              </a:spcBef>
              <a:spcAft>
                <a:spcPts val="0"/>
              </a:spcAft>
              <a:buClrTx/>
              <a:buSzTx/>
              <a:buFontTx/>
              <a:buNone/>
            </a:pPr>
            <a:r>
              <a:rPr sz="1547"/>
              <a:t>NICA</a:t>
            </a:r>
          </a:p>
        </p:txBody>
      </p:sp>
      <p:sp>
        <p:nvSpPr>
          <p:cNvPr id="124" name="Rectangle"/>
          <p:cNvSpPr/>
          <p:nvPr/>
        </p:nvSpPr>
        <p:spPr>
          <a:xfrm>
            <a:off x="6516823" y="1218998"/>
            <a:ext cx="392907" cy="1884165"/>
          </a:xfrm>
          <a:prstGeom prst="rect">
            <a:avLst/>
          </a:prstGeom>
          <a:solidFill>
            <a:srgbClr val="669C35">
              <a:alpha val="30000"/>
            </a:srgbClr>
          </a:solidFill>
          <a:ln w="25400">
            <a:solidFill>
              <a:srgbClr val="3E231A">
                <a:alpha val="30000"/>
              </a:srgbClr>
            </a:solidFill>
            <a:miter lim="400000"/>
          </a:ln>
        </p:spPr>
        <p:txBody>
          <a:bodyPr lIns="35719" tIns="35719" rIns="35719" bIns="35719" anchor="ctr"/>
          <a:lstStyle/>
          <a:p>
            <a:pPr defTabSz="914400" eaLnBrk="1" fontAlgn="auto" hangingPunct="1">
              <a:lnSpc>
                <a:spcPct val="100000"/>
              </a:lnSpc>
              <a:spcBef>
                <a:spcPts val="0"/>
              </a:spcBef>
              <a:spcAft>
                <a:spcPts val="0"/>
              </a:spcAft>
              <a:buClrTx/>
              <a:buSzTx/>
              <a:buFontTx/>
              <a:buNone/>
              <a:defRPr sz="3000" b="0">
                <a:solidFill>
                  <a:srgbClr val="FFFFFF"/>
                </a:solidFill>
                <a:effectLst>
                  <a:outerShdw blurRad="76200" dist="12700" dir="5400000" rotWithShape="0">
                    <a:srgbClr val="000000">
                      <a:alpha val="50000"/>
                    </a:srgbClr>
                  </a:outerShdw>
                </a:effectLst>
                <a:latin typeface="Papyrus"/>
                <a:ea typeface="Papyrus"/>
                <a:cs typeface="Papyrus"/>
                <a:sym typeface="Papyrus"/>
              </a:defRPr>
            </a:pPr>
            <a:endParaRPr sz="2109">
              <a:solidFill>
                <a:srgbClr val="FFFFFF"/>
              </a:solidFill>
              <a:effectLst>
                <a:outerShdw blurRad="76200" dist="12700" dir="5400000" rotWithShape="0">
                  <a:srgbClr val="000000">
                    <a:alpha val="50000"/>
                  </a:srgbClr>
                </a:outerShdw>
              </a:effectLst>
              <a:latin typeface="Papyrus"/>
              <a:ea typeface="Papyrus"/>
              <a:cs typeface="Papyrus"/>
              <a:sym typeface="Papyrus"/>
            </a:endParaRPr>
          </a:p>
        </p:txBody>
      </p:sp>
      <p:sp>
        <p:nvSpPr>
          <p:cNvPr id="125" name="RHIC"/>
          <p:cNvSpPr/>
          <p:nvPr/>
        </p:nvSpPr>
        <p:spPr>
          <a:xfrm>
            <a:off x="6988811" y="1657620"/>
            <a:ext cx="554640" cy="31021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200" i="1">
                <a:solidFill>
                  <a:srgbClr val="3E231A"/>
                </a:solidFill>
                <a:latin typeface="Baskerville"/>
                <a:ea typeface="Baskerville"/>
                <a:cs typeface="Baskerville"/>
                <a:sym typeface="Baskerville"/>
              </a:defRPr>
            </a:lvl1pPr>
          </a:lstStyle>
          <a:p>
            <a:pPr defTabSz="914400" eaLnBrk="1" fontAlgn="auto" hangingPunct="1">
              <a:lnSpc>
                <a:spcPct val="100000"/>
              </a:lnSpc>
              <a:spcBef>
                <a:spcPts val="0"/>
              </a:spcBef>
              <a:spcAft>
                <a:spcPts val="0"/>
              </a:spcAft>
              <a:buClrTx/>
              <a:buSzTx/>
              <a:buFontTx/>
              <a:buNone/>
            </a:pPr>
            <a:r>
              <a:rPr sz="1547"/>
              <a:t>RHIC</a:t>
            </a:r>
          </a:p>
        </p:txBody>
      </p:sp>
      <p:pic>
        <p:nvPicPr>
          <p:cNvPr id="126" name="Screen Shot 2016-10-04 at 20.23.41.pdf" descr="Screen Shot 2016-10-04 at 20.23.41.pdf"/>
          <p:cNvPicPr>
            <a:picLocks noChangeAspect="1"/>
          </p:cNvPicPr>
          <p:nvPr/>
        </p:nvPicPr>
        <p:blipFill>
          <a:blip r:embed="rId3">
            <a:extLst/>
          </a:blip>
          <a:stretch>
            <a:fillRect/>
          </a:stretch>
        </p:blipFill>
        <p:spPr>
          <a:xfrm>
            <a:off x="635457" y="1577853"/>
            <a:ext cx="3788306" cy="2109844"/>
          </a:xfrm>
          <a:prstGeom prst="rect">
            <a:avLst/>
          </a:prstGeom>
          <a:ln w="12700">
            <a:miter lim="400000"/>
          </a:ln>
        </p:spPr>
      </p:pic>
      <p:sp>
        <p:nvSpPr>
          <p:cNvPr id="127" name="Rectangle"/>
          <p:cNvSpPr/>
          <p:nvPr/>
        </p:nvSpPr>
        <p:spPr>
          <a:xfrm>
            <a:off x="556376" y="1496971"/>
            <a:ext cx="1683061" cy="2260244"/>
          </a:xfrm>
          <a:prstGeom prst="rect">
            <a:avLst/>
          </a:prstGeom>
          <a:ln w="88900">
            <a:solidFill>
              <a:srgbClr val="C82506"/>
            </a:solidFill>
            <a:miter lim="400000"/>
          </a:ln>
          <a:effectLst>
            <a:outerShdw blurRad="38100" dist="25400" dir="5400000" rotWithShape="0">
              <a:srgbClr val="000000">
                <a:alpha val="50000"/>
              </a:srgbClr>
            </a:outerShdw>
          </a:effectLst>
        </p:spPr>
        <p:txBody>
          <a:bodyPr lIns="35719" tIns="35719" rIns="35719" bIns="35719" anchor="ctr"/>
          <a:lstStyle/>
          <a:p>
            <a:pPr defTabSz="914400" eaLnBrk="1" fontAlgn="auto" hangingPunct="1">
              <a:lnSpc>
                <a:spcPct val="100000"/>
              </a:lnSpc>
              <a:spcBef>
                <a:spcPts val="0"/>
              </a:spcBef>
              <a:spcAft>
                <a:spcPts val="0"/>
              </a:spcAft>
              <a:buClrTx/>
              <a:buSzTx/>
              <a:buFontTx/>
              <a:buNone/>
              <a:defRPr b="0">
                <a:solidFill>
                  <a:srgbClr val="FFFFFF"/>
                </a:solidFill>
                <a:latin typeface="Helvetica Light"/>
                <a:ea typeface="Helvetica Light"/>
                <a:cs typeface="Helvetica Light"/>
                <a:sym typeface="Helvetica Light"/>
              </a:defRPr>
            </a:pPr>
            <a:endParaRPr sz="1266">
              <a:solidFill>
                <a:srgbClr val="FFFFFF"/>
              </a:solidFill>
              <a:latin typeface="Helvetica Light"/>
              <a:ea typeface="Helvetica Light"/>
              <a:cs typeface="Helvetica Light"/>
              <a:sym typeface="Helvetica Light"/>
            </a:endParaRPr>
          </a:p>
        </p:txBody>
      </p:sp>
      <p:sp>
        <p:nvSpPr>
          <p:cNvPr id="128" name="Transverse beam polarization: access to the Sivers function for gluons…"/>
          <p:cNvSpPr txBox="1"/>
          <p:nvPr/>
        </p:nvSpPr>
        <p:spPr>
          <a:xfrm>
            <a:off x="914328" y="4110503"/>
            <a:ext cx="4629409" cy="163051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defTabSz="914400" eaLnBrk="1" fontAlgn="auto" hangingPunct="1">
              <a:lnSpc>
                <a:spcPct val="100000"/>
              </a:lnSpc>
              <a:spcBef>
                <a:spcPts val="0"/>
              </a:spcBef>
              <a:spcAft>
                <a:spcPts val="0"/>
              </a:spcAft>
              <a:buClrTx/>
              <a:buSzTx/>
              <a:buFontTx/>
              <a:buNone/>
            </a:pPr>
            <a:r>
              <a:rPr sz="1266">
                <a:solidFill>
                  <a:prstClr val="black"/>
                </a:solidFill>
                <a:latin typeface="Calibri"/>
              </a:rPr>
              <a:t>Transverse beam polarization: access to the Sivers function for gluons</a:t>
            </a:r>
          </a:p>
          <a:p>
            <a:pPr defTabSz="914400" eaLnBrk="1" fontAlgn="auto" hangingPunct="1">
              <a:lnSpc>
                <a:spcPct val="100000"/>
              </a:lnSpc>
              <a:spcBef>
                <a:spcPts val="0"/>
              </a:spcBef>
              <a:spcAft>
                <a:spcPts val="0"/>
              </a:spcAft>
              <a:buClrTx/>
              <a:buSzTx/>
              <a:buFontTx/>
              <a:buNone/>
            </a:pPr>
            <a:endParaRPr sz="1266">
              <a:solidFill>
                <a:prstClr val="black"/>
              </a:solidFill>
              <a:latin typeface="Calibri"/>
            </a:endParaRPr>
          </a:p>
          <a:p>
            <a:pPr defTabSz="914400" eaLnBrk="1" fontAlgn="auto" hangingPunct="1">
              <a:lnSpc>
                <a:spcPct val="100000"/>
              </a:lnSpc>
              <a:spcBef>
                <a:spcPts val="0"/>
              </a:spcBef>
              <a:spcAft>
                <a:spcPts val="0"/>
              </a:spcAft>
              <a:buClrTx/>
              <a:buSzTx/>
              <a:buFontTx/>
              <a:buNone/>
            </a:pPr>
            <a:endParaRPr sz="1266">
              <a:solidFill>
                <a:prstClr val="black"/>
              </a:solidFill>
              <a:latin typeface="Calibri"/>
            </a:endParaRPr>
          </a:p>
          <a:p>
            <a:pPr defTabSz="914400" eaLnBrk="1" fontAlgn="auto" hangingPunct="1">
              <a:lnSpc>
                <a:spcPct val="100000"/>
              </a:lnSpc>
              <a:spcBef>
                <a:spcPts val="0"/>
              </a:spcBef>
              <a:spcAft>
                <a:spcPts val="0"/>
              </a:spcAft>
              <a:buClrTx/>
              <a:buSzTx/>
              <a:buFontTx/>
              <a:buNone/>
            </a:pPr>
            <a:endParaRPr sz="1266">
              <a:solidFill>
                <a:prstClr val="black"/>
              </a:solidFill>
              <a:latin typeface="Calibri"/>
            </a:endParaRPr>
          </a:p>
          <a:p>
            <a:pPr defTabSz="914400" eaLnBrk="1" fontAlgn="auto" hangingPunct="1">
              <a:lnSpc>
                <a:spcPct val="100000"/>
              </a:lnSpc>
              <a:spcBef>
                <a:spcPts val="0"/>
              </a:spcBef>
              <a:spcAft>
                <a:spcPts val="0"/>
              </a:spcAft>
              <a:buClrTx/>
              <a:buSzTx/>
              <a:buFontTx/>
              <a:buNone/>
            </a:pPr>
            <a:endParaRPr sz="1266">
              <a:solidFill>
                <a:prstClr val="black"/>
              </a:solidFill>
              <a:latin typeface="Calibri"/>
            </a:endParaRPr>
          </a:p>
          <a:p>
            <a:pPr defTabSz="914400" eaLnBrk="1" fontAlgn="auto" hangingPunct="1">
              <a:lnSpc>
                <a:spcPct val="100000"/>
              </a:lnSpc>
              <a:spcBef>
                <a:spcPts val="0"/>
              </a:spcBef>
              <a:spcAft>
                <a:spcPts val="0"/>
              </a:spcAft>
              <a:buClrTx/>
              <a:buSzTx/>
              <a:buFontTx/>
              <a:buNone/>
            </a:pPr>
            <a:endParaRPr sz="1266">
              <a:solidFill>
                <a:prstClr val="black"/>
              </a:solidFill>
              <a:latin typeface="Calibri"/>
            </a:endParaRPr>
          </a:p>
          <a:p>
            <a:pPr defTabSz="914400" eaLnBrk="1" fontAlgn="auto" hangingPunct="1">
              <a:lnSpc>
                <a:spcPct val="100000"/>
              </a:lnSpc>
              <a:spcBef>
                <a:spcPts val="0"/>
              </a:spcBef>
              <a:spcAft>
                <a:spcPts val="0"/>
              </a:spcAft>
              <a:buClrTx/>
              <a:buSzTx/>
              <a:buFontTx/>
              <a:buNone/>
            </a:pPr>
            <a:r>
              <a:rPr sz="1266">
                <a:solidFill>
                  <a:prstClr val="black"/>
                </a:solidFill>
                <a:latin typeface="Calibri"/>
              </a:rPr>
              <a:t> Longitudinal beam polarization: access to gluon polarization ∆g/g</a:t>
            </a:r>
          </a:p>
          <a:p>
            <a:pPr defTabSz="914400" eaLnBrk="1" fontAlgn="auto" hangingPunct="1">
              <a:lnSpc>
                <a:spcPct val="100000"/>
              </a:lnSpc>
              <a:spcBef>
                <a:spcPts val="0"/>
              </a:spcBef>
              <a:spcAft>
                <a:spcPts val="0"/>
              </a:spcAft>
              <a:buClrTx/>
              <a:buSzTx/>
              <a:buFontTx/>
              <a:buNone/>
            </a:pPr>
            <a:endParaRPr sz="1266">
              <a:solidFill>
                <a:prstClr val="black"/>
              </a:solidFill>
              <a:latin typeface="Calibri"/>
            </a:endParaRPr>
          </a:p>
        </p:txBody>
      </p:sp>
      <p:pic>
        <p:nvPicPr>
          <p:cNvPr id="129" name="Screen Shot 2013-07-01 at 12.29.32 PM.PNG" descr="Screen Shot 2013-07-01 at 12.29.32 PM.PNG"/>
          <p:cNvPicPr>
            <a:picLocks noChangeAspect="1"/>
          </p:cNvPicPr>
          <p:nvPr/>
        </p:nvPicPr>
        <p:blipFill>
          <a:blip r:embed="rId4">
            <a:extLst/>
          </a:blip>
          <a:stretch>
            <a:fillRect/>
          </a:stretch>
        </p:blipFill>
        <p:spPr>
          <a:xfrm>
            <a:off x="855136" y="5596239"/>
            <a:ext cx="5884665" cy="1049130"/>
          </a:xfrm>
          <a:prstGeom prst="rect">
            <a:avLst/>
          </a:prstGeom>
          <a:ln w="12700">
            <a:miter lim="400000"/>
          </a:ln>
        </p:spPr>
      </p:pic>
      <p:pic>
        <p:nvPicPr>
          <p:cNvPr id="130" name="Screen Shot 2013-07-02 at 12.45.26 PM.PNG" descr="Screen Shot 2013-07-02 at 12.45.26 PM.PNG"/>
          <p:cNvPicPr>
            <a:picLocks noChangeAspect="1"/>
          </p:cNvPicPr>
          <p:nvPr/>
        </p:nvPicPr>
        <p:blipFill>
          <a:blip r:embed="rId5">
            <a:extLst/>
          </a:blip>
          <a:stretch>
            <a:fillRect/>
          </a:stretch>
        </p:blipFill>
        <p:spPr>
          <a:xfrm>
            <a:off x="6672591" y="5597892"/>
            <a:ext cx="1616274" cy="1045825"/>
          </a:xfrm>
          <a:prstGeom prst="rect">
            <a:avLst/>
          </a:prstGeom>
          <a:ln w="12700">
            <a:miter lim="400000"/>
          </a:ln>
        </p:spPr>
      </p:pic>
      <p:pic>
        <p:nvPicPr>
          <p:cNvPr id="131" name="Screen Shot 2013-07-01 at 1.22.42 PM.PNG" descr="Screen Shot 2013-07-01 at 1.22.42 PM.PNG"/>
          <p:cNvPicPr>
            <a:picLocks noChangeAspect="1"/>
          </p:cNvPicPr>
          <p:nvPr/>
        </p:nvPicPr>
        <p:blipFill>
          <a:blip r:embed="rId6">
            <a:extLst/>
          </a:blip>
          <a:stretch>
            <a:fillRect/>
          </a:stretch>
        </p:blipFill>
        <p:spPr>
          <a:xfrm>
            <a:off x="848277" y="4025645"/>
            <a:ext cx="7974212" cy="1358488"/>
          </a:xfrm>
          <a:prstGeom prst="rect">
            <a:avLst/>
          </a:prstGeom>
          <a:ln w="12700">
            <a:miter lim="400000"/>
          </a:ln>
        </p:spPr>
      </p:pic>
      <p:sp>
        <p:nvSpPr>
          <p:cNvPr id="132" name="Rounded Rectangle"/>
          <p:cNvSpPr/>
          <p:nvPr/>
        </p:nvSpPr>
        <p:spPr>
          <a:xfrm>
            <a:off x="7354266" y="4185176"/>
            <a:ext cx="1357313" cy="357188"/>
          </a:xfrm>
          <a:prstGeom prst="roundRect">
            <a:avLst>
              <a:gd name="adj" fmla="val 37500"/>
            </a:avLst>
          </a:prstGeom>
          <a:ln w="50800">
            <a:solidFill>
              <a:srgbClr val="E32400"/>
            </a:solidFill>
            <a:miter lim="400000"/>
          </a:ln>
        </p:spPr>
        <p:txBody>
          <a:bodyPr lIns="35719" tIns="35719" rIns="35719" bIns="35719" anchor="ctr"/>
          <a:lstStyle/>
          <a:p>
            <a:pPr defTabSz="914400" eaLnBrk="1" fontAlgn="auto" hangingPunct="1">
              <a:lnSpc>
                <a:spcPct val="100000"/>
              </a:lnSpc>
              <a:spcBef>
                <a:spcPts val="0"/>
              </a:spcBef>
              <a:spcAft>
                <a:spcPts val="0"/>
              </a:spcAft>
              <a:buClrTx/>
              <a:buSzTx/>
              <a:buFontTx/>
              <a:buNone/>
              <a:defRPr sz="3000" b="0">
                <a:solidFill>
                  <a:srgbClr val="FFFFFF"/>
                </a:solidFill>
                <a:effectLst>
                  <a:outerShdw blurRad="76200" dist="12700" dir="5400000" rotWithShape="0">
                    <a:srgbClr val="000000">
                      <a:alpha val="50000"/>
                    </a:srgbClr>
                  </a:outerShdw>
                </a:effectLst>
                <a:latin typeface="Papyrus"/>
                <a:ea typeface="Papyrus"/>
                <a:cs typeface="Papyrus"/>
                <a:sym typeface="Papyrus"/>
              </a:defRPr>
            </a:pPr>
            <a:endParaRPr sz="2109">
              <a:solidFill>
                <a:srgbClr val="FFFFFF"/>
              </a:solidFill>
              <a:effectLst>
                <a:outerShdw blurRad="76200" dist="12700" dir="5400000" rotWithShape="0">
                  <a:srgbClr val="000000">
                    <a:alpha val="50000"/>
                  </a:srgbClr>
                </a:outerShdw>
              </a:effectLst>
              <a:latin typeface="Papyrus"/>
              <a:ea typeface="Papyrus"/>
              <a:cs typeface="Papyrus"/>
              <a:sym typeface="Papyrus"/>
            </a:endParaRPr>
          </a:p>
        </p:txBody>
      </p:sp>
      <p:sp>
        <p:nvSpPr>
          <p:cNvPr id="133" name="Rounded Rectangle"/>
          <p:cNvSpPr/>
          <p:nvPr/>
        </p:nvSpPr>
        <p:spPr>
          <a:xfrm>
            <a:off x="1814031" y="5698133"/>
            <a:ext cx="1022126" cy="845343"/>
          </a:xfrm>
          <a:prstGeom prst="roundRect">
            <a:avLst>
              <a:gd name="adj" fmla="val 15845"/>
            </a:avLst>
          </a:prstGeom>
          <a:ln w="50800">
            <a:solidFill>
              <a:srgbClr val="E32400"/>
            </a:solidFill>
            <a:miter lim="400000"/>
          </a:ln>
        </p:spPr>
        <p:txBody>
          <a:bodyPr lIns="35719" tIns="35719" rIns="35719" bIns="35719" anchor="ctr"/>
          <a:lstStyle/>
          <a:p>
            <a:pPr defTabSz="914400" eaLnBrk="1" fontAlgn="auto" hangingPunct="1">
              <a:lnSpc>
                <a:spcPct val="100000"/>
              </a:lnSpc>
              <a:spcBef>
                <a:spcPts val="0"/>
              </a:spcBef>
              <a:spcAft>
                <a:spcPts val="0"/>
              </a:spcAft>
              <a:buClrTx/>
              <a:buSzTx/>
              <a:buFontTx/>
              <a:buNone/>
              <a:defRPr sz="3000" b="0">
                <a:solidFill>
                  <a:srgbClr val="FFFFFF"/>
                </a:solidFill>
                <a:effectLst>
                  <a:outerShdw blurRad="76200" dist="12700" dir="5400000" rotWithShape="0">
                    <a:srgbClr val="000000">
                      <a:alpha val="50000"/>
                    </a:srgbClr>
                  </a:outerShdw>
                </a:effectLst>
                <a:latin typeface="Papyrus"/>
                <a:ea typeface="Papyrus"/>
                <a:cs typeface="Papyrus"/>
                <a:sym typeface="Papyrus"/>
              </a:defRPr>
            </a:pPr>
            <a:endParaRPr sz="2109">
              <a:solidFill>
                <a:srgbClr val="FFFFFF"/>
              </a:solidFill>
              <a:effectLst>
                <a:outerShdw blurRad="76200" dist="12700" dir="5400000" rotWithShape="0">
                  <a:srgbClr val="000000">
                    <a:alpha val="50000"/>
                  </a:srgbClr>
                </a:outerShdw>
              </a:effectLst>
              <a:latin typeface="Papyrus"/>
              <a:ea typeface="Papyrus"/>
              <a:cs typeface="Papyrus"/>
              <a:sym typeface="Papyrus"/>
            </a:endParaRPr>
          </a:p>
        </p:txBody>
      </p:sp>
    </p:spTree>
    <p:extLst>
      <p:ext uri="{BB962C8B-B14F-4D97-AF65-F5344CB8AC3E}">
        <p14:creationId xmlns:p14="http://schemas.microsoft.com/office/powerpoint/2010/main" val="1565744296"/>
      </p:ext>
    </p:extLst>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Screen Shot 2016-11-21 at 19.40.38.pdf" descr="Screen Shot 2016-11-21 at 19.40.38.pdf"/>
          <p:cNvPicPr>
            <a:picLocks noChangeAspect="1"/>
          </p:cNvPicPr>
          <p:nvPr/>
        </p:nvPicPr>
        <p:blipFill>
          <a:blip r:embed="rId2">
            <a:extLst/>
          </a:blip>
          <a:stretch>
            <a:fillRect/>
          </a:stretch>
        </p:blipFill>
        <p:spPr>
          <a:xfrm>
            <a:off x="4845541" y="1431680"/>
            <a:ext cx="4208084" cy="5209164"/>
          </a:xfrm>
          <a:prstGeom prst="rect">
            <a:avLst/>
          </a:prstGeom>
          <a:ln w="12700">
            <a:miter lim="400000"/>
          </a:ln>
        </p:spPr>
      </p:pic>
      <p:sp>
        <p:nvSpPr>
          <p:cNvPr id="145" name="— two orders of magnitude smaller cross section…"/>
          <p:cNvSpPr txBox="1"/>
          <p:nvPr/>
        </p:nvSpPr>
        <p:spPr>
          <a:xfrm>
            <a:off x="138303" y="5142446"/>
            <a:ext cx="5222282" cy="1110882"/>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defTabSz="914400" eaLnBrk="1" fontAlgn="auto" hangingPunct="1">
              <a:lnSpc>
                <a:spcPct val="100000"/>
              </a:lnSpc>
              <a:spcBef>
                <a:spcPts val="0"/>
              </a:spcBef>
              <a:spcAft>
                <a:spcPts val="0"/>
              </a:spcAft>
              <a:buClrTx/>
              <a:buSzTx/>
              <a:buFontTx/>
              <a:buNone/>
              <a:defRPr sz="3200">
                <a:solidFill>
                  <a:srgbClr val="C82506"/>
                </a:solidFill>
                <a:latin typeface="Helvetica"/>
                <a:ea typeface="Helvetica"/>
                <a:cs typeface="Helvetica"/>
                <a:sym typeface="Helvetica"/>
              </a:defRPr>
            </a:pPr>
            <a:r>
              <a:rPr sz="2250">
                <a:solidFill>
                  <a:srgbClr val="C82506"/>
                </a:solidFill>
                <a:latin typeface="Helvetica"/>
                <a:ea typeface="Helvetica"/>
                <a:cs typeface="Helvetica"/>
                <a:sym typeface="Helvetica"/>
              </a:rPr>
              <a:t>— two orders of magnitude smaller cross </a:t>
            </a:r>
            <a:r>
              <a:rPr sz="2250" smtClean="0">
                <a:solidFill>
                  <a:srgbClr val="C82506"/>
                </a:solidFill>
                <a:latin typeface="Helvetica"/>
                <a:ea typeface="Helvetica"/>
                <a:cs typeface="Helvetica"/>
                <a:sym typeface="Helvetica"/>
              </a:rPr>
              <a:t>section</a:t>
            </a:r>
            <a:r>
              <a:rPr lang="en-US" sz="2250" smtClean="0">
                <a:solidFill>
                  <a:srgbClr val="C82506"/>
                </a:solidFill>
                <a:latin typeface="Helvetica"/>
                <a:ea typeface="Helvetica"/>
                <a:cs typeface="Helvetica"/>
                <a:sym typeface="Helvetica"/>
              </a:rPr>
              <a:t> for DY production</a:t>
            </a:r>
            <a:endParaRPr sz="2250">
              <a:solidFill>
                <a:srgbClr val="C82506"/>
              </a:solidFill>
              <a:latin typeface="Helvetica"/>
              <a:ea typeface="Helvetica"/>
              <a:cs typeface="Helvetica"/>
              <a:sym typeface="Helvetica"/>
            </a:endParaRPr>
          </a:p>
          <a:p>
            <a:pPr defTabSz="914400" eaLnBrk="1" fontAlgn="auto" hangingPunct="1">
              <a:lnSpc>
                <a:spcPct val="100000"/>
              </a:lnSpc>
              <a:spcBef>
                <a:spcPts val="0"/>
              </a:spcBef>
              <a:spcAft>
                <a:spcPts val="0"/>
              </a:spcAft>
              <a:buClrTx/>
              <a:buSzTx/>
              <a:buFontTx/>
              <a:buNone/>
              <a:defRPr sz="3200">
                <a:solidFill>
                  <a:srgbClr val="00882B"/>
                </a:solidFill>
                <a:latin typeface="Helvetica"/>
                <a:ea typeface="Helvetica"/>
                <a:cs typeface="Helvetica"/>
                <a:sym typeface="Helvetica"/>
              </a:defRPr>
            </a:pPr>
            <a:r>
              <a:rPr sz="2250">
                <a:solidFill>
                  <a:srgbClr val="00882B"/>
                </a:solidFill>
                <a:latin typeface="Helvetica"/>
                <a:ea typeface="Helvetica"/>
                <a:cs typeface="Helvetica"/>
                <a:sym typeface="Helvetica"/>
              </a:rPr>
              <a:t>— possibility to </a:t>
            </a:r>
            <a:r>
              <a:rPr lang="en-US" sz="2250" smtClean="0">
                <a:solidFill>
                  <a:srgbClr val="00882B"/>
                </a:solidFill>
                <a:latin typeface="Helvetica"/>
                <a:ea typeface="Helvetica"/>
                <a:cs typeface="Helvetica"/>
                <a:sym typeface="Helvetica"/>
              </a:rPr>
              <a:t>access the</a:t>
            </a:r>
            <a:r>
              <a:rPr sz="2250" smtClean="0">
                <a:solidFill>
                  <a:srgbClr val="00882B"/>
                </a:solidFill>
                <a:latin typeface="Helvetica"/>
                <a:ea typeface="Helvetica"/>
                <a:cs typeface="Helvetica"/>
                <a:sym typeface="Helvetica"/>
              </a:rPr>
              <a:t> </a:t>
            </a:r>
            <a:r>
              <a:rPr sz="2250">
                <a:solidFill>
                  <a:srgbClr val="00882B"/>
                </a:solidFill>
                <a:latin typeface="Helvetica"/>
                <a:ea typeface="Helvetica"/>
                <a:cs typeface="Helvetica"/>
                <a:sym typeface="Helvetica"/>
              </a:rPr>
              <a:t>low-</a:t>
            </a:r>
            <a:r>
              <a:rPr sz="2250" err="1">
                <a:solidFill>
                  <a:srgbClr val="00882B"/>
                </a:solidFill>
                <a:latin typeface="Helvetica"/>
                <a:ea typeface="Helvetica"/>
                <a:cs typeface="Helvetica"/>
                <a:sym typeface="Helvetica"/>
              </a:rPr>
              <a:t>p</a:t>
            </a:r>
            <a:r>
              <a:rPr sz="2250" baseline="-5999" err="1">
                <a:solidFill>
                  <a:srgbClr val="00882B"/>
                </a:solidFill>
                <a:latin typeface="Helvetica"/>
                <a:ea typeface="Helvetica"/>
                <a:cs typeface="Helvetica"/>
                <a:sym typeface="Helvetica"/>
              </a:rPr>
              <a:t>T</a:t>
            </a:r>
            <a:r>
              <a:rPr sz="2250">
                <a:solidFill>
                  <a:srgbClr val="00882B"/>
                </a:solidFill>
                <a:latin typeface="Helvetica"/>
                <a:ea typeface="Helvetica"/>
                <a:cs typeface="Helvetica"/>
                <a:sym typeface="Helvetica"/>
              </a:rPr>
              <a:t> </a:t>
            </a:r>
            <a:r>
              <a:rPr sz="2250" smtClean="0">
                <a:solidFill>
                  <a:srgbClr val="00882B"/>
                </a:solidFill>
                <a:latin typeface="Helvetica"/>
                <a:ea typeface="Helvetica"/>
                <a:cs typeface="Helvetica"/>
                <a:sym typeface="Helvetica"/>
              </a:rPr>
              <a:t>region</a:t>
            </a:r>
            <a:endParaRPr sz="2250">
              <a:solidFill>
                <a:srgbClr val="00882B"/>
              </a:solidFill>
              <a:latin typeface="Helvetica"/>
              <a:ea typeface="Helvetica"/>
              <a:cs typeface="Helvetica"/>
              <a:sym typeface="Helvetica"/>
            </a:endParaRPr>
          </a:p>
        </p:txBody>
      </p:sp>
      <p:sp>
        <p:nvSpPr>
          <p:cNvPr id="146" name="Phys.Lett. B209 (1988) 397-406 (1988)"/>
          <p:cNvSpPr txBox="1"/>
          <p:nvPr/>
        </p:nvSpPr>
        <p:spPr>
          <a:xfrm>
            <a:off x="5360585" y="1147504"/>
            <a:ext cx="3206007" cy="28847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defTabSz="457200">
              <a:defRPr sz="2000" b="0">
                <a:solidFill>
                  <a:srgbClr val="0365C0"/>
                </a:solidFill>
                <a:latin typeface="Helvetica"/>
                <a:ea typeface="Helvetica"/>
                <a:cs typeface="Helvetica"/>
                <a:sym typeface="Helvetica"/>
              </a:defRPr>
            </a:lvl1pPr>
          </a:lstStyle>
          <a:p>
            <a:pPr eaLnBrk="1" fontAlgn="auto" hangingPunct="1">
              <a:lnSpc>
                <a:spcPct val="100000"/>
              </a:lnSpc>
              <a:spcBef>
                <a:spcPts val="0"/>
              </a:spcBef>
              <a:spcAft>
                <a:spcPts val="0"/>
              </a:spcAft>
              <a:buClrTx/>
              <a:buSzTx/>
              <a:buFontTx/>
              <a:buNone/>
            </a:pPr>
            <a:r>
              <a:rPr sz="1406"/>
              <a:t>Phys.Lett. B209 (1988) 397-406 (1988)</a:t>
            </a:r>
          </a:p>
        </p:txBody>
      </p:sp>
      <p:pic>
        <p:nvPicPr>
          <p:cNvPr id="147" name="Screen Shot 2017-11-04 at 15.59.15.pdf" descr="Screen Shot 2017-11-04 at 15.59.15.pdf"/>
          <p:cNvPicPr>
            <a:picLocks noChangeAspect="1"/>
          </p:cNvPicPr>
          <p:nvPr/>
        </p:nvPicPr>
        <p:blipFill>
          <a:blip r:embed="rId3">
            <a:extLst/>
          </a:blip>
          <a:stretch>
            <a:fillRect/>
          </a:stretch>
        </p:blipFill>
        <p:spPr>
          <a:xfrm>
            <a:off x="401373" y="3308055"/>
            <a:ext cx="1783499" cy="1273928"/>
          </a:xfrm>
          <a:prstGeom prst="rect">
            <a:avLst/>
          </a:prstGeom>
          <a:ln w="12700">
            <a:miter lim="400000"/>
          </a:ln>
        </p:spPr>
      </p:pic>
      <p:pic>
        <p:nvPicPr>
          <p:cNvPr id="148" name="Screen Shot 2017-11-04 at 15.59.27.pdf" descr="Screen Shot 2017-11-04 at 15.59.27.pdf"/>
          <p:cNvPicPr>
            <a:picLocks noChangeAspect="1"/>
          </p:cNvPicPr>
          <p:nvPr/>
        </p:nvPicPr>
        <p:blipFill>
          <a:blip r:embed="rId4">
            <a:extLst/>
          </a:blip>
          <a:stretch>
            <a:fillRect/>
          </a:stretch>
        </p:blipFill>
        <p:spPr>
          <a:xfrm>
            <a:off x="2493117" y="3175073"/>
            <a:ext cx="2529020" cy="1539892"/>
          </a:xfrm>
          <a:prstGeom prst="rect">
            <a:avLst/>
          </a:prstGeom>
          <a:ln w="12700">
            <a:miter lim="400000"/>
          </a:ln>
        </p:spPr>
      </p:pic>
      <p:sp>
        <p:nvSpPr>
          <p:cNvPr id="149" name="γ*"/>
          <p:cNvSpPr txBox="1"/>
          <p:nvPr/>
        </p:nvSpPr>
        <p:spPr>
          <a:xfrm>
            <a:off x="3603321" y="3107380"/>
            <a:ext cx="312586" cy="396712"/>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000" b="0">
                <a:latin typeface="Helvetica Light"/>
                <a:ea typeface="Helvetica Light"/>
                <a:cs typeface="Helvetica Light"/>
                <a:sym typeface="Helvetica Light"/>
              </a:defRPr>
            </a:lvl1pPr>
          </a:lstStyle>
          <a:p>
            <a:pPr defTabSz="914400" eaLnBrk="1" fontAlgn="auto" hangingPunct="1">
              <a:lnSpc>
                <a:spcPct val="100000"/>
              </a:lnSpc>
              <a:spcBef>
                <a:spcPts val="0"/>
              </a:spcBef>
              <a:spcAft>
                <a:spcPts val="0"/>
              </a:spcAft>
              <a:buClrTx/>
              <a:buSzTx/>
              <a:buFontTx/>
              <a:buNone/>
            </a:pPr>
            <a:r>
              <a:rPr sz="2109">
                <a:solidFill>
                  <a:prstClr val="black"/>
                </a:solidFill>
              </a:rPr>
              <a:t>γ*</a:t>
            </a:r>
          </a:p>
        </p:txBody>
      </p:sp>
      <p:sp>
        <p:nvSpPr>
          <p:cNvPr id="150" name="Production of low-mass dimuon pairs is a process very similar to prompt photon production"/>
          <p:cNvSpPr txBox="1"/>
          <p:nvPr/>
        </p:nvSpPr>
        <p:spPr>
          <a:xfrm>
            <a:off x="178492" y="1305169"/>
            <a:ext cx="5141903" cy="1240532"/>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defRPr sz="3600">
                <a:solidFill>
                  <a:srgbClr val="00882B"/>
                </a:solidFill>
                <a:latin typeface="Helvetica"/>
                <a:ea typeface="Helvetica"/>
                <a:cs typeface="Helvetica"/>
                <a:sym typeface="Helvetica"/>
              </a:defRPr>
            </a:lvl1pPr>
          </a:lstStyle>
          <a:p>
            <a:pPr defTabSz="914400" eaLnBrk="1" fontAlgn="auto" hangingPunct="1">
              <a:lnSpc>
                <a:spcPct val="100000"/>
              </a:lnSpc>
              <a:spcBef>
                <a:spcPts val="0"/>
              </a:spcBef>
              <a:spcAft>
                <a:spcPts val="0"/>
              </a:spcAft>
              <a:buClrTx/>
              <a:buSzTx/>
              <a:buFontTx/>
              <a:buNone/>
            </a:pPr>
            <a:r>
              <a:rPr sz="2531"/>
              <a:t>Production of low-mass </a:t>
            </a:r>
            <a:r>
              <a:rPr sz="2531" err="1"/>
              <a:t>dimuon</a:t>
            </a:r>
            <a:r>
              <a:rPr sz="2531"/>
              <a:t> pairs is a process very similar to prompt photon production</a:t>
            </a:r>
          </a:p>
        </p:txBody>
      </p:sp>
      <p:sp>
        <p:nvSpPr>
          <p:cNvPr id="151" name="ppbar…"/>
          <p:cNvSpPr txBox="1"/>
          <p:nvPr/>
        </p:nvSpPr>
        <p:spPr>
          <a:xfrm>
            <a:off x="7358157" y="3727785"/>
            <a:ext cx="1017907" cy="63472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defTabSz="914400" eaLnBrk="1" fontAlgn="auto" hangingPunct="1">
              <a:lnSpc>
                <a:spcPct val="100000"/>
              </a:lnSpc>
              <a:spcBef>
                <a:spcPts val="0"/>
              </a:spcBef>
              <a:spcAft>
                <a:spcPts val="0"/>
              </a:spcAft>
              <a:buClrTx/>
              <a:buSzTx/>
              <a:buFontTx/>
              <a:buNone/>
              <a:defRPr sz="2600">
                <a:solidFill>
                  <a:srgbClr val="0365C0"/>
                </a:solidFill>
                <a:latin typeface="Helvetica"/>
                <a:ea typeface="Helvetica"/>
                <a:cs typeface="Helvetica"/>
                <a:sym typeface="Helvetica"/>
              </a:defRPr>
            </a:pPr>
            <a:r>
              <a:rPr sz="1828">
                <a:solidFill>
                  <a:srgbClr val="0365C0"/>
                </a:solidFill>
                <a:latin typeface="Helvetica"/>
                <a:ea typeface="Helvetica"/>
                <a:cs typeface="Helvetica"/>
                <a:sym typeface="Helvetica"/>
              </a:rPr>
              <a:t>ppbar </a:t>
            </a:r>
          </a:p>
          <a:p>
            <a:pPr defTabSz="914400" eaLnBrk="1" fontAlgn="auto" hangingPunct="1">
              <a:lnSpc>
                <a:spcPct val="100000"/>
              </a:lnSpc>
              <a:spcBef>
                <a:spcPts val="0"/>
              </a:spcBef>
              <a:spcAft>
                <a:spcPts val="0"/>
              </a:spcAft>
              <a:buClrTx/>
              <a:buSzTx/>
              <a:buFontTx/>
              <a:buNone/>
              <a:defRPr sz="2600">
                <a:solidFill>
                  <a:srgbClr val="0365C0"/>
                </a:solidFill>
                <a:latin typeface="Helvetica"/>
                <a:ea typeface="Helvetica"/>
                <a:cs typeface="Helvetica"/>
                <a:sym typeface="Helvetica"/>
              </a:defRPr>
            </a:pPr>
            <a:r>
              <a:rPr sz="1828">
                <a:solidFill>
                  <a:srgbClr val="0365C0"/>
                </a:solidFill>
                <a:latin typeface="Helvetica"/>
                <a:ea typeface="Helvetica"/>
                <a:cs typeface="Helvetica"/>
                <a:sym typeface="Helvetica"/>
              </a:rPr>
              <a:t>collisions</a:t>
            </a:r>
          </a:p>
        </p:txBody>
      </p:sp>
      <p:sp>
        <p:nvSpPr>
          <p:cNvPr id="152" name="mμμ&lt;2.5 GeV/c"/>
          <p:cNvSpPr txBox="1"/>
          <p:nvPr/>
        </p:nvSpPr>
        <p:spPr>
          <a:xfrm>
            <a:off x="6000030" y="5667620"/>
            <a:ext cx="1859484" cy="396712"/>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defTabSz="914400" eaLnBrk="1" fontAlgn="auto" hangingPunct="1">
              <a:lnSpc>
                <a:spcPct val="100000"/>
              </a:lnSpc>
              <a:spcBef>
                <a:spcPts val="0"/>
              </a:spcBef>
              <a:spcAft>
                <a:spcPts val="0"/>
              </a:spcAft>
              <a:buClrTx/>
              <a:buSzTx/>
              <a:buFontTx/>
              <a:buNone/>
              <a:defRPr sz="3000" i="1">
                <a:solidFill>
                  <a:srgbClr val="0365C0"/>
                </a:solidFill>
                <a:latin typeface="Helvetica"/>
                <a:ea typeface="Helvetica"/>
                <a:cs typeface="Helvetica"/>
                <a:sym typeface="Helvetica"/>
              </a:defRPr>
            </a:pPr>
            <a:r>
              <a:rPr sz="2109" i="1">
                <a:solidFill>
                  <a:srgbClr val="0365C0"/>
                </a:solidFill>
                <a:latin typeface="Helvetica"/>
                <a:ea typeface="Helvetica"/>
                <a:cs typeface="Helvetica"/>
                <a:sym typeface="Helvetica"/>
              </a:rPr>
              <a:t>m</a:t>
            </a:r>
            <a:r>
              <a:rPr sz="2109" i="1" baseline="-5999">
                <a:solidFill>
                  <a:srgbClr val="0365C0"/>
                </a:solidFill>
                <a:latin typeface="Helvetica"/>
                <a:ea typeface="Helvetica"/>
                <a:cs typeface="Helvetica"/>
                <a:sym typeface="Helvetica"/>
              </a:rPr>
              <a:t>μμ</a:t>
            </a:r>
            <a:r>
              <a:rPr sz="2109" i="1">
                <a:solidFill>
                  <a:srgbClr val="0365C0"/>
                </a:solidFill>
                <a:latin typeface="Helvetica"/>
                <a:ea typeface="Helvetica"/>
                <a:cs typeface="Helvetica"/>
                <a:sym typeface="Helvetica"/>
              </a:rPr>
              <a:t>&lt;2.5 GeV/c</a:t>
            </a:r>
          </a:p>
        </p:txBody>
      </p:sp>
      <p:sp>
        <p:nvSpPr>
          <p:cNvPr id="153" name="Complementarity of prompt photon and low-mass DY…"/>
          <p:cNvSpPr txBox="1"/>
          <p:nvPr/>
        </p:nvSpPr>
        <p:spPr>
          <a:xfrm>
            <a:off x="1580502" y="126571"/>
            <a:ext cx="5777655" cy="851067"/>
          </a:xfrm>
          <a:prstGeom prst="rect">
            <a:avLst/>
          </a:prstGeom>
          <a:solidFill>
            <a:srgbClr val="FFC000"/>
          </a:solidFill>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defTabSz="914400" eaLnBrk="1" fontAlgn="auto" hangingPunct="1">
              <a:lnSpc>
                <a:spcPct val="100000"/>
              </a:lnSpc>
              <a:spcBef>
                <a:spcPts val="0"/>
              </a:spcBef>
              <a:spcAft>
                <a:spcPts val="0"/>
              </a:spcAft>
              <a:buClrTx/>
              <a:buSzTx/>
              <a:buFontTx/>
              <a:buNone/>
              <a:defRPr sz="3600">
                <a:latin typeface="Helvetica"/>
                <a:ea typeface="Helvetica"/>
                <a:cs typeface="Helvetica"/>
                <a:sym typeface="Helvetica"/>
              </a:defRPr>
            </a:pPr>
            <a:r>
              <a:rPr sz="2531">
                <a:solidFill>
                  <a:srgbClr val="7030A0"/>
                </a:solidFill>
                <a:latin typeface="Helvetica"/>
                <a:ea typeface="Helvetica"/>
                <a:cs typeface="Helvetica"/>
                <a:sym typeface="Helvetica"/>
              </a:rPr>
              <a:t>Complementarity of prompt photon and low-mass DY </a:t>
            </a:r>
            <a:r>
              <a:rPr sz="2531" smtClean="0">
                <a:solidFill>
                  <a:srgbClr val="7030A0"/>
                </a:solidFill>
                <a:latin typeface="Helvetica"/>
                <a:ea typeface="Helvetica"/>
                <a:cs typeface="Helvetica"/>
                <a:sym typeface="Helvetica"/>
              </a:rPr>
              <a:t>measurements</a:t>
            </a:r>
            <a:endParaRPr sz="2531">
              <a:solidFill>
                <a:srgbClr val="7030A0"/>
              </a:solidFill>
              <a:latin typeface="Helvetica"/>
              <a:ea typeface="Helvetica"/>
              <a:cs typeface="Helvetica"/>
              <a:sym typeface="Helvetica"/>
            </a:endParaRPr>
          </a:p>
        </p:txBody>
      </p:sp>
    </p:spTree>
    <p:extLst>
      <p:ext uri="{BB962C8B-B14F-4D97-AF65-F5344CB8AC3E}">
        <p14:creationId xmlns:p14="http://schemas.microsoft.com/office/powerpoint/2010/main" val="387466539"/>
      </p:ext>
    </p:extLst>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44450"/>
            <a:ext cx="1441450" cy="963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1725" y="73025"/>
            <a:ext cx="1628775" cy="847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3" name="Text Box 4"/>
          <p:cNvSpPr txBox="1">
            <a:spLocks noChangeArrowheads="1"/>
          </p:cNvSpPr>
          <p:nvPr/>
        </p:nvSpPr>
        <p:spPr bwMode="auto">
          <a:xfrm>
            <a:off x="2195736" y="347764"/>
            <a:ext cx="3599681" cy="586828"/>
          </a:xfrm>
          <a:prstGeom prst="rect">
            <a:avLst/>
          </a:prstGeom>
          <a:solidFill>
            <a:srgbClr val="FFC000"/>
          </a:solidFill>
          <a:ln>
            <a:noFill/>
          </a:ln>
          <a:effectLs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chemeClr val="bg1"/>
                </a:solidFill>
                <a:latin typeface="Comic Sans MS" panose="030F0702030302020204" pitchFamily="66" charset="0"/>
                <a:ea typeface="Droid Sans Fallback" charset="0"/>
                <a:cs typeface="Droid Sans Fallback" charset="0"/>
              </a:defRPr>
            </a:lvl9pPr>
          </a:lstStyle>
          <a:p>
            <a:pPr eaLnBrk="1" hangingPunct="1">
              <a:buClrTx/>
              <a:buFontTx/>
              <a:buNone/>
            </a:pPr>
            <a:r>
              <a:rPr lang="en-US" altLang="en-US" b="0" dirty="0">
                <a:solidFill>
                  <a:srgbClr val="7030A0"/>
                </a:solidFill>
                <a:latin typeface="Calibri" panose="020F0502020204030204" pitchFamily="34" charset="0"/>
              </a:rPr>
              <a:t> </a:t>
            </a:r>
            <a:r>
              <a:rPr lang="en-US" altLang="en-US" b="0" dirty="0" smtClean="0">
                <a:solidFill>
                  <a:srgbClr val="7030A0"/>
                </a:solidFill>
                <a:latin typeface="Calibri" panose="020F0502020204030204" pitchFamily="34" charset="0"/>
              </a:rPr>
              <a:t>Why prompt photons?</a:t>
            </a:r>
            <a:endParaRPr lang="en-US" altLang="en-US" b="0" dirty="0">
              <a:solidFill>
                <a:srgbClr val="7030A0"/>
              </a:solidFill>
              <a:latin typeface="Calibri" panose="020F0502020204030204" pitchFamily="34" charset="0"/>
            </a:endParaRPr>
          </a:p>
        </p:txBody>
      </p:sp>
      <p:pic>
        <p:nvPicPr>
          <p:cNvPr id="22534"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590675"/>
            <a:ext cx="9144000"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5643742"/>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295545"/>
            <a:ext cx="5412474" cy="516936"/>
          </a:xfrm>
          <a:solidFill>
            <a:srgbClr val="FFC000"/>
          </a:solidFill>
        </p:spPr>
        <p:txBody>
          <a:bodyPr/>
          <a:lstStyle/>
          <a:p>
            <a:r>
              <a:rPr lang="en-US" smtClean="0">
                <a:solidFill>
                  <a:schemeClr val="accent6">
                    <a:lumMod val="75000"/>
                  </a:schemeClr>
                </a:solidFill>
              </a:rPr>
              <a:t>Start of the SPD project</a:t>
            </a:r>
            <a:endParaRPr lang="en-US">
              <a:solidFill>
                <a:schemeClr val="accent6">
                  <a:lumMod val="75000"/>
                </a:schemeClr>
              </a:solidFill>
            </a:endParaRPr>
          </a:p>
        </p:txBody>
      </p:sp>
      <p:pic>
        <p:nvPicPr>
          <p:cNvPr id="4" name="Picture 3"/>
          <p:cNvPicPr>
            <a:picLocks noChangeAspect="1"/>
          </p:cNvPicPr>
          <p:nvPr/>
        </p:nvPicPr>
        <p:blipFill>
          <a:blip r:embed="rId2"/>
          <a:stretch>
            <a:fillRect/>
          </a:stretch>
        </p:blipFill>
        <p:spPr>
          <a:xfrm>
            <a:off x="4832130" y="1356421"/>
            <a:ext cx="4220430" cy="3108187"/>
          </a:xfrm>
          <a:prstGeom prst="rect">
            <a:avLst/>
          </a:prstGeom>
        </p:spPr>
      </p:pic>
      <p:sp>
        <p:nvSpPr>
          <p:cNvPr id="5" name="TextBox 4"/>
          <p:cNvSpPr txBox="1"/>
          <p:nvPr/>
        </p:nvSpPr>
        <p:spPr>
          <a:xfrm>
            <a:off x="5383924" y="1726324"/>
            <a:ext cx="1786066" cy="369332"/>
          </a:xfrm>
          <a:prstGeom prst="rect">
            <a:avLst/>
          </a:prstGeom>
          <a:noFill/>
        </p:spPr>
        <p:txBody>
          <a:bodyPr wrap="none" rtlCol="0">
            <a:spAutoFit/>
          </a:bodyPr>
          <a:lstStyle/>
          <a:p>
            <a:r>
              <a:rPr lang="en-US" b="1" err="1" smtClean="0">
                <a:solidFill>
                  <a:srgbClr val="C00000"/>
                </a:solidFill>
              </a:rPr>
              <a:t>arXiv</a:t>
            </a:r>
            <a:r>
              <a:rPr lang="en-US" b="1" smtClean="0">
                <a:solidFill>
                  <a:srgbClr val="C00000"/>
                </a:solidFill>
              </a:rPr>
              <a:t>: 1408.3959</a:t>
            </a:r>
            <a:endParaRPr lang="en-US" b="1">
              <a:solidFill>
                <a:srgbClr val="C00000"/>
              </a:solidFill>
            </a:endParaRPr>
          </a:p>
        </p:txBody>
      </p:sp>
      <p:sp>
        <p:nvSpPr>
          <p:cNvPr id="6" name="TextBox 5"/>
          <p:cNvSpPr txBox="1"/>
          <p:nvPr/>
        </p:nvSpPr>
        <p:spPr>
          <a:xfrm>
            <a:off x="323528" y="997432"/>
            <a:ext cx="4627179" cy="6149184"/>
          </a:xfrm>
          <a:prstGeom prst="rect">
            <a:avLst/>
          </a:prstGeom>
          <a:noFill/>
        </p:spPr>
        <p:txBody>
          <a:bodyPr wrap="square" rtlCol="0">
            <a:spAutoFit/>
          </a:bodyPr>
          <a:lstStyle/>
          <a:p>
            <a:pPr marL="285750" indent="-285750">
              <a:buFont typeface="Arial" panose="020B0604020202020204" pitchFamily="34" charset="0"/>
              <a:buChar char="•"/>
            </a:pPr>
            <a:r>
              <a:rPr lang="en-US" sz="2400" b="1" dirty="0" smtClean="0">
                <a:solidFill>
                  <a:srgbClr val="C00000"/>
                </a:solidFill>
              </a:rPr>
              <a:t>Letter of Intent </a:t>
            </a:r>
            <a:r>
              <a:rPr lang="en-US" sz="1600" dirty="0" smtClean="0"/>
              <a:t>presented at </a:t>
            </a:r>
            <a:r>
              <a:rPr lang="en-US" sz="1600" dirty="0"/>
              <a:t>the JINR PAC </a:t>
            </a:r>
            <a:r>
              <a:rPr lang="en-US" sz="1600" dirty="0" smtClean="0"/>
              <a:t>in summer 2014, where</a:t>
            </a:r>
            <a:r>
              <a:rPr lang="ru-RU" sz="1600" dirty="0" smtClean="0"/>
              <a:t>:</a:t>
            </a:r>
          </a:p>
          <a:p>
            <a:pPr marL="742950" lvl="1" indent="-285750">
              <a:buFont typeface="Arial" panose="020B0604020202020204" pitchFamily="34" charset="0"/>
              <a:buChar char="•"/>
            </a:pPr>
            <a:r>
              <a:rPr lang="en-US" sz="1600" dirty="0" smtClean="0"/>
              <a:t>the physics program of the experiment was developed</a:t>
            </a:r>
            <a:r>
              <a:rPr lang="ru-RU" sz="1600" dirty="0" smtClean="0"/>
              <a:t>;</a:t>
            </a:r>
          </a:p>
          <a:p>
            <a:pPr marL="742950" lvl="1" indent="-285750">
              <a:buFont typeface="Arial" panose="020B0604020202020204" pitchFamily="34" charset="0"/>
              <a:buChar char="•"/>
            </a:pPr>
            <a:r>
              <a:rPr lang="en-US" sz="1600" dirty="0"/>
              <a:t>r</a:t>
            </a:r>
            <a:r>
              <a:rPr lang="en-US" sz="1600" dirty="0" smtClean="0"/>
              <a:t>equirements to NICA polarized beams were formulated;</a:t>
            </a:r>
          </a:p>
          <a:p>
            <a:pPr marL="742950" lvl="1" indent="-285750">
              <a:buFont typeface="Arial" panose="020B0604020202020204" pitchFamily="34" charset="0"/>
              <a:buChar char="•"/>
            </a:pPr>
            <a:r>
              <a:rPr lang="en-US" sz="1600" dirty="0" smtClean="0"/>
              <a:t>desired detector characteristics</a:t>
            </a:r>
            <a:r>
              <a:rPr lang="ru-RU" sz="1600" dirty="0" smtClean="0"/>
              <a:t> </a:t>
            </a:r>
            <a:r>
              <a:rPr lang="en-US" sz="1600" dirty="0" smtClean="0"/>
              <a:t>and sketch of the</a:t>
            </a:r>
            <a:r>
              <a:rPr lang="ru-RU" sz="1600" dirty="0" smtClean="0"/>
              <a:t> </a:t>
            </a:r>
            <a:r>
              <a:rPr lang="en-US" sz="1600" dirty="0" smtClean="0"/>
              <a:t>facility were given</a:t>
            </a:r>
            <a:r>
              <a:rPr lang="ru-RU" sz="1600" dirty="0" smtClean="0"/>
              <a:t>;</a:t>
            </a:r>
          </a:p>
          <a:p>
            <a:pPr marL="285750" indent="-285750">
              <a:buFont typeface="Arial" panose="020B0604020202020204" pitchFamily="34" charset="0"/>
              <a:buChar char="•"/>
            </a:pPr>
            <a:r>
              <a:rPr lang="en-US" sz="1600" dirty="0" smtClean="0"/>
              <a:t>A few presentation at international conferences about the physics potential and program of the SPD were given</a:t>
            </a:r>
            <a:r>
              <a:rPr lang="ru-RU" sz="1600" dirty="0" smtClean="0"/>
              <a:t>;</a:t>
            </a:r>
          </a:p>
          <a:p>
            <a:pPr marL="285750" indent="-285750">
              <a:buFont typeface="Arial" panose="020B0604020202020204" pitchFamily="34" charset="0"/>
              <a:buChar char="•"/>
            </a:pPr>
            <a:r>
              <a:rPr lang="en-US" sz="1600" dirty="0" smtClean="0"/>
              <a:t>Several workshops on spin physics at</a:t>
            </a:r>
            <a:r>
              <a:rPr lang="ru-RU" sz="1600" dirty="0" smtClean="0"/>
              <a:t> </a:t>
            </a:r>
            <a:r>
              <a:rPr lang="en-US" sz="1600" dirty="0" smtClean="0"/>
              <a:t>NICA were organized</a:t>
            </a:r>
            <a:r>
              <a:rPr lang="ru-RU" sz="1600" dirty="0" smtClean="0"/>
              <a:t>:</a:t>
            </a:r>
          </a:p>
          <a:p>
            <a:pPr marL="742950" lvl="1" indent="-285750">
              <a:buFont typeface="Arial" panose="020B0604020202020204" pitchFamily="34" charset="0"/>
              <a:buChar char="•"/>
            </a:pPr>
            <a:r>
              <a:rPr lang="en-US" sz="1600" dirty="0" smtClean="0"/>
              <a:t>NICA-SPIN-2013, </a:t>
            </a:r>
            <a:r>
              <a:rPr lang="ru-RU" sz="1600" dirty="0" smtClean="0"/>
              <a:t>Дубна, 17-19.03.2013</a:t>
            </a:r>
            <a:endParaRPr lang="en-US" sz="1600" dirty="0" smtClean="0"/>
          </a:p>
          <a:p>
            <a:pPr marL="742950" lvl="1" indent="-285750">
              <a:buFont typeface="Arial" panose="020B0604020202020204" pitchFamily="34" charset="0"/>
              <a:buChar char="•"/>
            </a:pPr>
            <a:r>
              <a:rPr lang="en-US" sz="1600" dirty="0" smtClean="0"/>
              <a:t>SPIN-Praha-2013, 7-13.07.2013</a:t>
            </a:r>
          </a:p>
          <a:p>
            <a:pPr marL="742950" lvl="1" indent="-285750">
              <a:buFont typeface="Arial" panose="020B0604020202020204" pitchFamily="34" charset="0"/>
              <a:buChar char="•"/>
            </a:pPr>
            <a:r>
              <a:rPr lang="en-US" sz="1600" dirty="0" smtClean="0"/>
              <a:t>NICA-SPIN-2014, Praha, 11-16.02.2014</a:t>
            </a:r>
          </a:p>
          <a:p>
            <a:pPr marL="742950" lvl="1" indent="-285750">
              <a:buFont typeface="Arial" panose="020B0604020202020204" pitchFamily="34" charset="0"/>
              <a:buChar char="•"/>
            </a:pPr>
            <a:r>
              <a:rPr lang="en-US" sz="1600" dirty="0" smtClean="0"/>
              <a:t>SPIN-Praha-2015, 26-31.07.2015</a:t>
            </a:r>
          </a:p>
          <a:p>
            <a:pPr marL="742950" lvl="1" indent="-285750">
              <a:buFont typeface="Arial" panose="020B0604020202020204" pitchFamily="34" charset="0"/>
              <a:buChar char="•"/>
            </a:pPr>
            <a:r>
              <a:rPr lang="en-US" sz="1600" dirty="0" smtClean="0"/>
              <a:t>DSPIN2013, DSPIN2015, DSPIN2017</a:t>
            </a:r>
            <a:endParaRPr lang="ru-RU" sz="1600" dirty="0" smtClean="0"/>
          </a:p>
          <a:p>
            <a:endParaRPr lang="en-US" dirty="0"/>
          </a:p>
        </p:txBody>
      </p:sp>
      <p:sp>
        <p:nvSpPr>
          <p:cNvPr id="7" name="TextBox 1"/>
          <p:cNvSpPr txBox="1">
            <a:spLocks noChangeArrowheads="1"/>
          </p:cNvSpPr>
          <p:nvPr/>
        </p:nvSpPr>
        <p:spPr bwMode="auto">
          <a:xfrm>
            <a:off x="4572635" y="5877272"/>
            <a:ext cx="4479925" cy="646331"/>
          </a:xfrm>
          <a:prstGeom prst="rect">
            <a:avLst/>
          </a:prstGeom>
          <a:solidFill>
            <a:srgbClr val="FFC000"/>
          </a:solidFill>
          <a:ln>
            <a:noFill/>
          </a:ln>
        </p:spPr>
        <p:txBody>
          <a:bodyPr wrap="square">
            <a:spAutoFit/>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t>In 2017 </a:t>
            </a:r>
            <a:r>
              <a:rPr lang="en-US" altLang="en-US" sz="1800" smtClean="0"/>
              <a:t>a new </a:t>
            </a:r>
            <a:r>
              <a:rPr lang="en-US" altLang="en-US" sz="1800"/>
              <a:t>stage of the </a:t>
            </a:r>
            <a:r>
              <a:rPr lang="en-US" altLang="en-US" sz="1800" smtClean="0"/>
              <a:t>project </a:t>
            </a:r>
            <a:r>
              <a:rPr lang="en-US" altLang="en-US" sz="1800"/>
              <a:t>started:</a:t>
            </a:r>
          </a:p>
          <a:p>
            <a:pPr eaLnBrk="1" hangingPunct="1">
              <a:lnSpc>
                <a:spcPct val="100000"/>
              </a:lnSpc>
              <a:spcBef>
                <a:spcPct val="0"/>
              </a:spcBef>
              <a:buFontTx/>
              <a:buNone/>
            </a:pPr>
            <a:r>
              <a:rPr lang="en-US" altLang="en-US" sz="1800" b="1" i="1">
                <a:solidFill>
                  <a:schemeClr val="accent2">
                    <a:lumMod val="75000"/>
                  </a:schemeClr>
                </a:solidFill>
              </a:rPr>
              <a:t>From </a:t>
            </a:r>
            <a:r>
              <a:rPr lang="en-US" altLang="en-US" sz="1800" b="1" i="1" err="1" smtClean="0">
                <a:solidFill>
                  <a:schemeClr val="accent2">
                    <a:lumMod val="75000"/>
                  </a:schemeClr>
                </a:solidFill>
              </a:rPr>
              <a:t>LoI</a:t>
            </a:r>
            <a:r>
              <a:rPr lang="en-US" altLang="en-US" sz="1800" b="1" i="1" smtClean="0">
                <a:solidFill>
                  <a:schemeClr val="accent2">
                    <a:lumMod val="75000"/>
                  </a:schemeClr>
                </a:solidFill>
              </a:rPr>
              <a:t> to CDR </a:t>
            </a:r>
            <a:r>
              <a:rPr lang="en-US" altLang="en-US" sz="1800" b="1" i="1">
                <a:solidFill>
                  <a:schemeClr val="accent2">
                    <a:lumMod val="75000"/>
                  </a:schemeClr>
                </a:solidFill>
              </a:rPr>
              <a:t>(Conceptual Design Report) </a:t>
            </a:r>
            <a:endParaRPr lang="ru-RU" altLang="en-US" sz="1800" b="1" i="1">
              <a:solidFill>
                <a:schemeClr val="accent2">
                  <a:lumMod val="75000"/>
                </a:schemeClr>
              </a:solidFill>
            </a:endParaRPr>
          </a:p>
        </p:txBody>
      </p:sp>
    </p:spTree>
    <p:extLst>
      <p:ext uri="{BB962C8B-B14F-4D97-AF65-F5344CB8AC3E}">
        <p14:creationId xmlns:p14="http://schemas.microsoft.com/office/powerpoint/2010/main" val="38854814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5"/>
          <p:cNvSpPr>
            <a:spLocks noGrp="1" noChangeArrowheads="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ts val="800"/>
              </a:spcBef>
              <a:buClr>
                <a:srgbClr val="FFFFFF"/>
              </a:buClr>
              <a:buSzPct val="100000"/>
              <a:buFont typeface="Times New Roman" panose="02020603050405020304" pitchFamily="18" charset="0"/>
              <a:buChar char="•"/>
              <a:defRPr sz="3200">
                <a:solidFill>
                  <a:srgbClr val="FFFFFF"/>
                </a:solidFill>
                <a:latin typeface="Times New Roman" panose="02020603050405020304" pitchFamily="18" charset="0"/>
              </a:defRPr>
            </a:lvl1pPr>
            <a:lvl2pPr marL="742950" indent="-285750" eaLnBrk="0" hangingPunct="0">
              <a:spcBef>
                <a:spcPts val="700"/>
              </a:spcBef>
              <a:buClr>
                <a:srgbClr val="FFFFFF"/>
              </a:buClr>
              <a:buSzPct val="100000"/>
              <a:buFont typeface="Times New Roman" panose="02020603050405020304" pitchFamily="18" charset="0"/>
              <a:buChar char="–"/>
              <a:defRPr sz="2800">
                <a:solidFill>
                  <a:srgbClr val="FFFFFF"/>
                </a:solidFill>
                <a:latin typeface="Times New Roman" panose="02020603050405020304" pitchFamily="18" charset="0"/>
              </a:defRPr>
            </a:lvl2pPr>
            <a:lvl3pPr marL="1143000" indent="-228600" eaLnBrk="0" hangingPunct="0">
              <a:spcBef>
                <a:spcPts val="600"/>
              </a:spcBef>
              <a:buClr>
                <a:srgbClr val="FFFFFF"/>
              </a:buClr>
              <a:buSzPct val="100000"/>
              <a:buFont typeface="Times New Roman" panose="02020603050405020304" pitchFamily="18" charset="0"/>
              <a:buChar char="•"/>
              <a:defRPr sz="2400">
                <a:solidFill>
                  <a:srgbClr val="FFFFFF"/>
                </a:solidFill>
                <a:latin typeface="Times New Roman" panose="02020603050405020304" pitchFamily="18" charset="0"/>
              </a:defRPr>
            </a:lvl3pPr>
            <a:lvl4pPr marL="1600200" indent="-228600" eaLnBrk="0" hangingPunct="0">
              <a:spcBef>
                <a:spcPts val="500"/>
              </a:spcBef>
              <a:buClr>
                <a:srgbClr val="FFFFFF"/>
              </a:buClr>
              <a:buSzPct val="100000"/>
              <a:buFont typeface="Times New Roman" panose="02020603050405020304" pitchFamily="18" charset="0"/>
              <a:buChar char="–"/>
              <a:defRPr sz="2000">
                <a:solidFill>
                  <a:srgbClr val="FFFFFF"/>
                </a:solidFill>
                <a:latin typeface="Times New Roman" panose="02020603050405020304" pitchFamily="18" charset="0"/>
              </a:defRPr>
            </a:lvl4pPr>
            <a:lvl5pPr marL="2057400" indent="-228600" eaLnBrk="0" hangingPunct="0">
              <a:spcBef>
                <a:spcPts val="500"/>
              </a:spcBef>
              <a:buClr>
                <a:srgbClr val="FFFFFF"/>
              </a:buClr>
              <a:buSzPct val="100000"/>
              <a:buFont typeface="Times New Roman" panose="02020603050405020304" pitchFamily="18" charset="0"/>
              <a:buChar char="»"/>
              <a:defRPr sz="2000">
                <a:solidFill>
                  <a:srgbClr val="FFFFFF"/>
                </a:solidFill>
                <a:latin typeface="Times New Roman" panose="02020603050405020304" pitchFamily="18" charset="0"/>
              </a:defRPr>
            </a:lvl5pPr>
            <a:lvl6pPr marL="2514600" indent="-228600" defTabSz="449263" eaLnBrk="0" fontAlgn="base" hangingPunct="0">
              <a:spcBef>
                <a:spcPts val="500"/>
              </a:spcBef>
              <a:spcAft>
                <a:spcPct val="0"/>
              </a:spcAft>
              <a:buClr>
                <a:srgbClr val="FFFFFF"/>
              </a:buClr>
              <a:buSzPct val="100000"/>
              <a:buFont typeface="Times New Roman" panose="02020603050405020304" pitchFamily="18" charset="0"/>
              <a:buChar char="»"/>
              <a:defRPr sz="2000">
                <a:solidFill>
                  <a:srgbClr val="FFFFFF"/>
                </a:solidFill>
                <a:latin typeface="Times New Roman" panose="02020603050405020304" pitchFamily="18" charset="0"/>
              </a:defRPr>
            </a:lvl6pPr>
            <a:lvl7pPr marL="2971800" indent="-228600" defTabSz="449263" eaLnBrk="0" fontAlgn="base" hangingPunct="0">
              <a:spcBef>
                <a:spcPts val="500"/>
              </a:spcBef>
              <a:spcAft>
                <a:spcPct val="0"/>
              </a:spcAft>
              <a:buClr>
                <a:srgbClr val="FFFFFF"/>
              </a:buClr>
              <a:buSzPct val="100000"/>
              <a:buFont typeface="Times New Roman" panose="02020603050405020304" pitchFamily="18" charset="0"/>
              <a:buChar char="»"/>
              <a:defRPr sz="2000">
                <a:solidFill>
                  <a:srgbClr val="FFFFFF"/>
                </a:solidFill>
                <a:latin typeface="Times New Roman" panose="02020603050405020304" pitchFamily="18" charset="0"/>
              </a:defRPr>
            </a:lvl7pPr>
            <a:lvl8pPr marL="3429000" indent="-228600" defTabSz="449263" eaLnBrk="0" fontAlgn="base" hangingPunct="0">
              <a:spcBef>
                <a:spcPts val="500"/>
              </a:spcBef>
              <a:spcAft>
                <a:spcPct val="0"/>
              </a:spcAft>
              <a:buClr>
                <a:srgbClr val="FFFFFF"/>
              </a:buClr>
              <a:buSzPct val="100000"/>
              <a:buFont typeface="Times New Roman" panose="02020603050405020304" pitchFamily="18" charset="0"/>
              <a:buChar char="»"/>
              <a:defRPr sz="2000">
                <a:solidFill>
                  <a:srgbClr val="FFFFFF"/>
                </a:solidFill>
                <a:latin typeface="Times New Roman" panose="02020603050405020304" pitchFamily="18" charset="0"/>
              </a:defRPr>
            </a:lvl8pPr>
            <a:lvl9pPr marL="3886200" indent="-228600" defTabSz="449263" eaLnBrk="0" fontAlgn="base" hangingPunct="0">
              <a:spcBef>
                <a:spcPts val="500"/>
              </a:spcBef>
              <a:spcAft>
                <a:spcPct val="0"/>
              </a:spcAft>
              <a:buClr>
                <a:srgbClr val="FFFFFF"/>
              </a:buClr>
              <a:buSzPct val="100000"/>
              <a:buFont typeface="Times New Roman" panose="02020603050405020304" pitchFamily="18" charset="0"/>
              <a:buChar char="»"/>
              <a:defRPr sz="2000">
                <a:solidFill>
                  <a:srgbClr val="FFFFFF"/>
                </a:solidFill>
                <a:latin typeface="Times New Roman" panose="02020603050405020304" pitchFamily="18" charset="0"/>
              </a:defRPr>
            </a:lvl9pPr>
          </a:lstStyle>
          <a:p>
            <a:pPr>
              <a:spcBef>
                <a:spcPct val="0"/>
              </a:spcBef>
              <a:buClr>
                <a:srgbClr val="FFFF00"/>
              </a:buClr>
              <a:buFont typeface="Copperplate Gothic Bold" panose="020E0705020206020404" pitchFamily="34" charset="0"/>
              <a:buNone/>
            </a:pPr>
            <a:r>
              <a:rPr lang="en-GB" altLang="en-US" sz="1400" smtClean="0">
                <a:solidFill>
                  <a:srgbClr val="3333CC"/>
                </a:solidFill>
                <a:latin typeface="Copperplate Gothic Bold" panose="020E0705020206020404" pitchFamily="34" charset="0"/>
              </a:rPr>
              <a:t> </a:t>
            </a:r>
            <a:endParaRPr lang="en-GB" altLang="en-US" sz="1400">
              <a:solidFill>
                <a:srgbClr val="3333CC"/>
              </a:solidFill>
              <a:latin typeface="Copperplate Gothic Bold" panose="020E0705020206020404" pitchFamily="34" charset="0"/>
            </a:endParaRPr>
          </a:p>
        </p:txBody>
      </p:sp>
      <p:sp>
        <p:nvSpPr>
          <p:cNvPr id="8" name="Text Box 1051"/>
          <p:cNvSpPr txBox="1">
            <a:spLocks noChangeArrowheads="1"/>
          </p:cNvSpPr>
          <p:nvPr/>
        </p:nvSpPr>
        <p:spPr bwMode="auto">
          <a:xfrm>
            <a:off x="1362457" y="177789"/>
            <a:ext cx="6408230" cy="523220"/>
          </a:xfrm>
          <a:prstGeom prst="rect">
            <a:avLst/>
          </a:prstGeom>
          <a:solidFill>
            <a:srgbClr val="FFC000"/>
          </a:solidFill>
          <a:ln w="9525">
            <a:noFill/>
            <a:miter lim="800000"/>
            <a:headEnd/>
            <a:tailEnd/>
          </a:ln>
        </p:spPr>
        <p:txBody>
          <a:bodyPr wrap="square">
            <a:spAutoFit/>
          </a:bodyPr>
          <a:lstStyle/>
          <a:p>
            <a:pPr defTabSz="914400" eaLnBrk="1" fontAlgn="auto" hangingPunct="1">
              <a:lnSpc>
                <a:spcPct val="100000"/>
              </a:lnSpc>
              <a:spcBef>
                <a:spcPts val="0"/>
              </a:spcBef>
              <a:spcAft>
                <a:spcPts val="0"/>
              </a:spcAft>
              <a:buClrTx/>
              <a:buSzTx/>
              <a:buFontTx/>
              <a:buNone/>
              <a:defRPr/>
            </a:pPr>
            <a:r>
              <a:rPr lang="en-US" sz="2800" dirty="0" smtClean="0">
                <a:solidFill>
                  <a:srgbClr val="7030A0"/>
                </a:solidFill>
                <a:latin typeface="Calibri"/>
              </a:rPr>
              <a:t>Asymmetries in </a:t>
            </a:r>
            <a:r>
              <a:rPr lang="en-US" sz="2800" dirty="0">
                <a:solidFill>
                  <a:srgbClr val="7030A0"/>
                </a:solidFill>
                <a:latin typeface="Calibri"/>
              </a:rPr>
              <a:t>h</a:t>
            </a:r>
            <a:r>
              <a:rPr lang="ru-RU" sz="2800" dirty="0" err="1" smtClean="0">
                <a:solidFill>
                  <a:srgbClr val="7030A0"/>
                </a:solidFill>
                <a:latin typeface="Calibri"/>
              </a:rPr>
              <a:t>igh</a:t>
            </a:r>
            <a:r>
              <a:rPr lang="ru-RU" sz="2800" dirty="0" smtClean="0">
                <a:solidFill>
                  <a:srgbClr val="7030A0"/>
                </a:solidFill>
                <a:latin typeface="Calibri"/>
              </a:rPr>
              <a:t> </a:t>
            </a:r>
            <a:r>
              <a:rPr lang="ru-RU" sz="2800" dirty="0" err="1" smtClean="0">
                <a:solidFill>
                  <a:srgbClr val="7030A0"/>
                </a:solidFill>
                <a:latin typeface="Calibri"/>
              </a:rPr>
              <a:t>p</a:t>
            </a:r>
            <a:r>
              <a:rPr lang="ru-RU" sz="2800" baseline="-25000" dirty="0" err="1" smtClean="0">
                <a:solidFill>
                  <a:srgbClr val="7030A0"/>
                </a:solidFill>
                <a:latin typeface="Calibri"/>
              </a:rPr>
              <a:t>T</a:t>
            </a:r>
            <a:r>
              <a:rPr lang="en-US" sz="2800" baseline="-25000" dirty="0">
                <a:solidFill>
                  <a:srgbClr val="7030A0"/>
                </a:solidFill>
                <a:latin typeface="Calibri"/>
              </a:rPr>
              <a:t> </a:t>
            </a:r>
            <a:r>
              <a:rPr lang="en-US" sz="2800" dirty="0" smtClean="0">
                <a:solidFill>
                  <a:srgbClr val="7030A0"/>
                </a:solidFill>
                <a:latin typeface="Calibri"/>
              </a:rPr>
              <a:t> hadron production</a:t>
            </a:r>
            <a:endParaRPr lang="en-US" sz="2800" dirty="0">
              <a:solidFill>
                <a:srgbClr val="7030A0"/>
              </a:solidFill>
              <a:latin typeface="Calibri"/>
            </a:endParaRPr>
          </a:p>
        </p:txBody>
      </p:sp>
      <p:pic>
        <p:nvPicPr>
          <p:cNvPr id="321543" name="Рисунок 8" descr="boy-p27.jpg"/>
          <p:cNvPicPr>
            <a:picLocks noChangeAspect="1"/>
          </p:cNvPicPr>
          <p:nvPr/>
        </p:nvPicPr>
        <p:blipFill rotWithShape="1">
          <a:blip r:embed="rId3">
            <a:extLst>
              <a:ext uri="{28A0092B-C50C-407E-A947-70E740481C1C}">
                <a14:useLocalDpi xmlns:a14="http://schemas.microsoft.com/office/drawing/2010/main" val="0"/>
              </a:ext>
            </a:extLst>
          </a:blip>
          <a:srcRect l="64348" t="14656" b="58158"/>
          <a:stretch/>
        </p:blipFill>
        <p:spPr bwMode="auto">
          <a:xfrm>
            <a:off x="6007608" y="1124141"/>
            <a:ext cx="2750630" cy="1436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6547" y="4086309"/>
            <a:ext cx="5545137" cy="243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l="50000"/>
          <a:stretch>
            <a:fillRect/>
          </a:stretch>
        </p:blipFill>
        <p:spPr bwMode="auto">
          <a:xfrm>
            <a:off x="3695539" y="933771"/>
            <a:ext cx="2125158" cy="2964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07950" y="1444311"/>
            <a:ext cx="3248597" cy="4791898"/>
          </a:xfrm>
          <a:prstGeom prst="rect">
            <a:avLst/>
          </a:prstGeom>
          <a:noFill/>
        </p:spPr>
        <p:txBody>
          <a:bodyPr>
            <a:noAutofit/>
          </a:bodyPr>
          <a:lstStyle/>
          <a:p>
            <a:pPr marL="457200" indent="-457200" defTabSz="914400" eaLnBrk="1" fontAlgn="auto" hangingPunct="1">
              <a:lnSpc>
                <a:spcPct val="170000"/>
              </a:lnSpc>
              <a:spcBef>
                <a:spcPts val="0"/>
              </a:spcBef>
              <a:spcAft>
                <a:spcPts val="0"/>
              </a:spcAft>
              <a:buClrTx/>
              <a:buSzTx/>
              <a:buFont typeface="Arial" panose="020B0604020202020204" pitchFamily="34" charset="0"/>
              <a:buChar char="•"/>
              <a:defRPr/>
            </a:pPr>
            <a:r>
              <a:rPr lang="en-US" sz="1600" err="1">
                <a:solidFill>
                  <a:prstClr val="black"/>
                </a:solidFill>
                <a:cs typeface="Times New Roman" panose="02020603050405020304" pitchFamily="18" charset="0"/>
              </a:rPr>
              <a:t>Diquark</a:t>
            </a:r>
            <a:r>
              <a:rPr lang="en-US" sz="1600">
                <a:solidFill>
                  <a:prstClr val="black"/>
                </a:solidFill>
                <a:cs typeface="Times New Roman" panose="02020603050405020304" pitchFamily="18" charset="0"/>
              </a:rPr>
              <a:t> properties.</a:t>
            </a:r>
          </a:p>
          <a:p>
            <a:pPr marL="457200" indent="-457200" defTabSz="914400" eaLnBrk="1" fontAlgn="auto" hangingPunct="1">
              <a:lnSpc>
                <a:spcPct val="170000"/>
              </a:lnSpc>
              <a:spcBef>
                <a:spcPts val="0"/>
              </a:spcBef>
              <a:spcAft>
                <a:spcPts val="0"/>
              </a:spcAft>
              <a:buClrTx/>
              <a:buSzTx/>
              <a:buFont typeface="Arial" panose="020B0604020202020204" pitchFamily="34" charset="0"/>
              <a:buChar char="•"/>
              <a:defRPr/>
            </a:pPr>
            <a:r>
              <a:rPr lang="en-US" sz="1600" smtClean="0">
                <a:solidFill>
                  <a:prstClr val="black"/>
                </a:solidFill>
                <a:cs typeface="Times New Roman" panose="02020603050405020304" pitchFamily="18" charset="0"/>
              </a:rPr>
              <a:t>Confinement </a:t>
            </a:r>
            <a:r>
              <a:rPr lang="en-US" sz="1600">
                <a:solidFill>
                  <a:prstClr val="black"/>
                </a:solidFill>
                <a:cs typeface="Times New Roman" panose="02020603050405020304" pitchFamily="18" charset="0"/>
              </a:rPr>
              <a:t>laws.</a:t>
            </a:r>
          </a:p>
          <a:p>
            <a:pPr marL="457200" indent="-457200" defTabSz="914400" eaLnBrk="1" fontAlgn="auto" hangingPunct="1">
              <a:lnSpc>
                <a:spcPct val="170000"/>
              </a:lnSpc>
              <a:spcBef>
                <a:spcPts val="0"/>
              </a:spcBef>
              <a:spcAft>
                <a:spcPts val="0"/>
              </a:spcAft>
              <a:buClrTx/>
              <a:buSzTx/>
              <a:buFont typeface="Arial" panose="020B0604020202020204" pitchFamily="34" charset="0"/>
              <a:buChar char="•"/>
              <a:defRPr/>
            </a:pPr>
            <a:r>
              <a:rPr lang="en-US" sz="1600">
                <a:solidFill>
                  <a:prstClr val="black"/>
                </a:solidFill>
                <a:cs typeface="Times New Roman" panose="02020603050405020304" pitchFamily="18" charset="0"/>
              </a:rPr>
              <a:t>Nature of the huge spin effects.</a:t>
            </a:r>
          </a:p>
          <a:p>
            <a:pPr marL="457200" indent="-457200" defTabSz="914400" eaLnBrk="1" fontAlgn="auto" hangingPunct="1">
              <a:lnSpc>
                <a:spcPct val="170000"/>
              </a:lnSpc>
              <a:spcBef>
                <a:spcPts val="0"/>
              </a:spcBef>
              <a:spcAft>
                <a:spcPts val="0"/>
              </a:spcAft>
              <a:buClrTx/>
              <a:buSzTx/>
              <a:buFont typeface="Arial" panose="020B0604020202020204" pitchFamily="34" charset="0"/>
              <a:buChar char="•"/>
              <a:defRPr/>
            </a:pPr>
            <a:r>
              <a:rPr lang="en-US" sz="1600" smtClean="0">
                <a:solidFill>
                  <a:prstClr val="black"/>
                </a:solidFill>
                <a:cs typeface="Times New Roman" panose="02020603050405020304" pitchFamily="18" charset="0"/>
              </a:rPr>
              <a:t>Deuteron </a:t>
            </a:r>
            <a:r>
              <a:rPr lang="en-US" sz="1600">
                <a:solidFill>
                  <a:prstClr val="black"/>
                </a:solidFill>
                <a:cs typeface="Times New Roman" panose="02020603050405020304" pitchFamily="18" charset="0"/>
              </a:rPr>
              <a:t>spin structure.</a:t>
            </a:r>
          </a:p>
          <a:p>
            <a:pPr marL="457200" indent="-457200" defTabSz="914400" eaLnBrk="1" fontAlgn="auto" hangingPunct="1">
              <a:lnSpc>
                <a:spcPct val="170000"/>
              </a:lnSpc>
              <a:spcBef>
                <a:spcPts val="0"/>
              </a:spcBef>
              <a:spcAft>
                <a:spcPts val="0"/>
              </a:spcAft>
              <a:buClrTx/>
              <a:buSzTx/>
              <a:buFont typeface="Arial" panose="020B0604020202020204" pitchFamily="34" charset="0"/>
              <a:buChar char="•"/>
              <a:defRPr/>
            </a:pPr>
            <a:r>
              <a:rPr lang="en-US" sz="1600">
                <a:solidFill>
                  <a:prstClr val="black"/>
                </a:solidFill>
                <a:cs typeface="Times New Roman" panose="02020603050405020304" pitchFamily="18" charset="0"/>
              </a:rPr>
              <a:t>P</a:t>
            </a:r>
            <a:r>
              <a:rPr lang="en-US" sz="1600" smtClean="0">
                <a:solidFill>
                  <a:prstClr val="black"/>
                </a:solidFill>
                <a:cs typeface="Times New Roman" panose="02020603050405020304" pitchFamily="18" charset="0"/>
              </a:rPr>
              <a:t>roperties </a:t>
            </a:r>
            <a:r>
              <a:rPr lang="en-US" sz="1600">
                <a:solidFill>
                  <a:prstClr val="black"/>
                </a:solidFill>
                <a:cs typeface="Times New Roman" panose="02020603050405020304" pitchFamily="18" charset="0"/>
              </a:rPr>
              <a:t>of the plain N</a:t>
            </a:r>
            <a:r>
              <a:rPr lang="en-US" sz="1600">
                <a:solidFill>
                  <a:prstClr val="black"/>
                </a:solidFill>
                <a:cs typeface="Times New Roman" panose="02020603050405020304" pitchFamily="18" charset="0"/>
                <a:sym typeface="Symbol"/>
              </a:rPr>
              <a:t>- and </a:t>
            </a:r>
            <a:r>
              <a:rPr lang="en-US" sz="1600" smtClean="0">
                <a:solidFill>
                  <a:prstClr val="black"/>
                </a:solidFill>
                <a:cs typeface="Times New Roman" panose="02020603050405020304" pitchFamily="18" charset="0"/>
                <a:sym typeface="Symbol"/>
              </a:rPr>
              <a:t>NK-i</a:t>
            </a:r>
            <a:r>
              <a:rPr lang="en-US" sz="1600" smtClean="0">
                <a:solidFill>
                  <a:prstClr val="black"/>
                </a:solidFill>
                <a:cs typeface="Times New Roman" panose="02020603050405020304" pitchFamily="18" charset="0"/>
              </a:rPr>
              <a:t>nteractions</a:t>
            </a:r>
            <a:r>
              <a:rPr lang="en-US" sz="1600">
                <a:solidFill>
                  <a:prstClr val="black"/>
                </a:solidFill>
                <a:cs typeface="Times New Roman" panose="02020603050405020304" pitchFamily="18" charset="0"/>
              </a:rPr>
              <a:t>.</a:t>
            </a:r>
          </a:p>
          <a:p>
            <a:pPr marL="457200" indent="-457200" defTabSz="914400" eaLnBrk="1" fontAlgn="auto" hangingPunct="1">
              <a:lnSpc>
                <a:spcPct val="170000"/>
              </a:lnSpc>
              <a:spcBef>
                <a:spcPts val="0"/>
              </a:spcBef>
              <a:spcAft>
                <a:spcPts val="0"/>
              </a:spcAft>
              <a:buClrTx/>
              <a:buSzTx/>
              <a:buFont typeface="Arial" panose="020B0604020202020204" pitchFamily="34" charset="0"/>
              <a:buChar char="•"/>
              <a:defRPr/>
            </a:pPr>
            <a:r>
              <a:rPr lang="en-US" sz="1600" smtClean="0">
                <a:solidFill>
                  <a:prstClr val="black"/>
                </a:solidFill>
                <a:cs typeface="Times New Roman" panose="02020603050405020304" pitchFamily="18" charset="0"/>
              </a:rPr>
              <a:t>Nature </a:t>
            </a:r>
            <a:r>
              <a:rPr lang="en-US" sz="1600">
                <a:solidFill>
                  <a:prstClr val="black"/>
                </a:solidFill>
                <a:cs typeface="Times New Roman" panose="02020603050405020304" pitchFamily="18" charset="0"/>
              </a:rPr>
              <a:t>and properties of </a:t>
            </a:r>
            <a:r>
              <a:rPr lang="en-US" sz="1600" smtClean="0">
                <a:solidFill>
                  <a:prstClr val="black"/>
                </a:solidFill>
                <a:cs typeface="Times New Roman" panose="02020603050405020304" pitchFamily="18" charset="0"/>
              </a:rPr>
              <a:t> the cold super dense baryonic matter (</a:t>
            </a:r>
            <a:r>
              <a:rPr lang="en-US" sz="1600" err="1" smtClean="0">
                <a:solidFill>
                  <a:prstClr val="black"/>
                </a:solidFill>
                <a:cs typeface="Times New Roman" panose="02020603050405020304" pitchFamily="18" charset="0"/>
              </a:rPr>
              <a:t>CsDBM</a:t>
            </a:r>
            <a:r>
              <a:rPr lang="en-US" sz="1600" smtClean="0">
                <a:solidFill>
                  <a:prstClr val="black"/>
                </a:solidFill>
                <a:cs typeface="Times New Roman" panose="02020603050405020304" pitchFamily="18" charset="0"/>
              </a:rPr>
              <a:t>) (</a:t>
            </a:r>
            <a:r>
              <a:rPr lang="en-US" sz="1600" err="1">
                <a:solidFill>
                  <a:prstClr val="black"/>
                </a:solidFill>
                <a:cs typeface="Times New Roman" panose="02020603050405020304" pitchFamily="18" charset="0"/>
              </a:rPr>
              <a:t>pA</a:t>
            </a:r>
            <a:r>
              <a:rPr lang="en-US" sz="1600">
                <a:solidFill>
                  <a:prstClr val="black"/>
                </a:solidFill>
                <a:cs typeface="Times New Roman" panose="02020603050405020304" pitchFamily="18" charset="0"/>
              </a:rPr>
              <a:t> and AA).</a:t>
            </a:r>
          </a:p>
          <a:p>
            <a:pPr marL="457200" indent="-457200" defTabSz="914400" eaLnBrk="1" fontAlgn="auto" hangingPunct="1">
              <a:lnSpc>
                <a:spcPct val="170000"/>
              </a:lnSpc>
              <a:spcBef>
                <a:spcPts val="0"/>
              </a:spcBef>
              <a:spcAft>
                <a:spcPts val="0"/>
              </a:spcAft>
              <a:buClrTx/>
              <a:buSzTx/>
              <a:buFont typeface="Arial" panose="020B0604020202020204" pitchFamily="34" charset="0"/>
              <a:buChar char="•"/>
              <a:defRPr/>
            </a:pPr>
            <a:r>
              <a:rPr lang="en-US" sz="1600" err="1">
                <a:solidFill>
                  <a:prstClr val="black"/>
                </a:solidFill>
                <a:cs typeface="Times New Roman" panose="02020603050405020304" pitchFamily="18" charset="0"/>
              </a:rPr>
              <a:t>D</a:t>
            </a:r>
            <a:r>
              <a:rPr lang="en-US" sz="1600" err="1" smtClean="0">
                <a:solidFill>
                  <a:prstClr val="black"/>
                </a:solidFill>
                <a:cs typeface="Times New Roman" panose="02020603050405020304" pitchFamily="18" charset="0"/>
              </a:rPr>
              <a:t>ilepton</a:t>
            </a:r>
            <a:r>
              <a:rPr lang="en-US" sz="1600" smtClean="0">
                <a:solidFill>
                  <a:prstClr val="black"/>
                </a:solidFill>
                <a:cs typeface="Times New Roman" panose="02020603050405020304" pitchFamily="18" charset="0"/>
              </a:rPr>
              <a:t> </a:t>
            </a:r>
            <a:r>
              <a:rPr lang="en-US" sz="1600">
                <a:solidFill>
                  <a:prstClr val="black"/>
                </a:solidFill>
                <a:cs typeface="Times New Roman" panose="02020603050405020304" pitchFamily="18" charset="0"/>
              </a:rPr>
              <a:t>production puzzle in np-interaction</a:t>
            </a:r>
            <a:r>
              <a:rPr lang="en-US" sz="1800">
                <a:solidFill>
                  <a:prstClr val="black"/>
                </a:solidFill>
                <a:cs typeface="Times New Roman" panose="02020603050405020304" pitchFamily="18" charset="0"/>
              </a:rPr>
              <a:t>. </a:t>
            </a:r>
          </a:p>
        </p:txBody>
      </p:sp>
    </p:spTree>
    <p:extLst>
      <p:ext uri="{BB962C8B-B14F-4D97-AF65-F5344CB8AC3E}">
        <p14:creationId xmlns:p14="http://schemas.microsoft.com/office/powerpoint/2010/main" val="4280674133"/>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5"/>
          <p:cNvSpPr>
            <a:spLocks noGrp="1" noChangeArrowheads="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ts val="800"/>
              </a:spcBef>
              <a:buClr>
                <a:srgbClr val="FFFFFF"/>
              </a:buClr>
              <a:buSzPct val="100000"/>
              <a:buFont typeface="Times New Roman" panose="02020603050405020304" pitchFamily="18" charset="0"/>
              <a:buChar char="•"/>
              <a:defRPr sz="3200">
                <a:solidFill>
                  <a:srgbClr val="FFFFFF"/>
                </a:solidFill>
                <a:latin typeface="Times New Roman" panose="02020603050405020304" pitchFamily="18" charset="0"/>
              </a:defRPr>
            </a:lvl1pPr>
            <a:lvl2pPr marL="742950" indent="-285750" eaLnBrk="0" hangingPunct="0">
              <a:spcBef>
                <a:spcPts val="700"/>
              </a:spcBef>
              <a:buClr>
                <a:srgbClr val="FFFFFF"/>
              </a:buClr>
              <a:buSzPct val="100000"/>
              <a:buFont typeface="Times New Roman" panose="02020603050405020304" pitchFamily="18" charset="0"/>
              <a:buChar char="–"/>
              <a:defRPr sz="2800">
                <a:solidFill>
                  <a:srgbClr val="FFFFFF"/>
                </a:solidFill>
                <a:latin typeface="Times New Roman" panose="02020603050405020304" pitchFamily="18" charset="0"/>
              </a:defRPr>
            </a:lvl2pPr>
            <a:lvl3pPr marL="1143000" indent="-228600" eaLnBrk="0" hangingPunct="0">
              <a:spcBef>
                <a:spcPts val="600"/>
              </a:spcBef>
              <a:buClr>
                <a:srgbClr val="FFFFFF"/>
              </a:buClr>
              <a:buSzPct val="100000"/>
              <a:buFont typeface="Times New Roman" panose="02020603050405020304" pitchFamily="18" charset="0"/>
              <a:buChar char="•"/>
              <a:defRPr sz="2400">
                <a:solidFill>
                  <a:srgbClr val="FFFFFF"/>
                </a:solidFill>
                <a:latin typeface="Times New Roman" panose="02020603050405020304" pitchFamily="18" charset="0"/>
              </a:defRPr>
            </a:lvl3pPr>
            <a:lvl4pPr marL="1600200" indent="-228600" eaLnBrk="0" hangingPunct="0">
              <a:spcBef>
                <a:spcPts val="500"/>
              </a:spcBef>
              <a:buClr>
                <a:srgbClr val="FFFFFF"/>
              </a:buClr>
              <a:buSzPct val="100000"/>
              <a:buFont typeface="Times New Roman" panose="02020603050405020304" pitchFamily="18" charset="0"/>
              <a:buChar char="–"/>
              <a:defRPr sz="2000">
                <a:solidFill>
                  <a:srgbClr val="FFFFFF"/>
                </a:solidFill>
                <a:latin typeface="Times New Roman" panose="02020603050405020304" pitchFamily="18" charset="0"/>
              </a:defRPr>
            </a:lvl4pPr>
            <a:lvl5pPr marL="2057400" indent="-228600" eaLnBrk="0" hangingPunct="0">
              <a:spcBef>
                <a:spcPts val="500"/>
              </a:spcBef>
              <a:buClr>
                <a:srgbClr val="FFFFFF"/>
              </a:buClr>
              <a:buSzPct val="100000"/>
              <a:buFont typeface="Times New Roman" panose="02020603050405020304" pitchFamily="18" charset="0"/>
              <a:buChar char="»"/>
              <a:defRPr sz="2000">
                <a:solidFill>
                  <a:srgbClr val="FFFFFF"/>
                </a:solidFill>
                <a:latin typeface="Times New Roman" panose="02020603050405020304" pitchFamily="18" charset="0"/>
              </a:defRPr>
            </a:lvl5pPr>
            <a:lvl6pPr marL="2514600" indent="-228600" defTabSz="449263" eaLnBrk="0" fontAlgn="base" hangingPunct="0">
              <a:spcBef>
                <a:spcPts val="500"/>
              </a:spcBef>
              <a:spcAft>
                <a:spcPct val="0"/>
              </a:spcAft>
              <a:buClr>
                <a:srgbClr val="FFFFFF"/>
              </a:buClr>
              <a:buSzPct val="100000"/>
              <a:buFont typeface="Times New Roman" panose="02020603050405020304" pitchFamily="18" charset="0"/>
              <a:buChar char="»"/>
              <a:defRPr sz="2000">
                <a:solidFill>
                  <a:srgbClr val="FFFFFF"/>
                </a:solidFill>
                <a:latin typeface="Times New Roman" panose="02020603050405020304" pitchFamily="18" charset="0"/>
              </a:defRPr>
            </a:lvl6pPr>
            <a:lvl7pPr marL="2971800" indent="-228600" defTabSz="449263" eaLnBrk="0" fontAlgn="base" hangingPunct="0">
              <a:spcBef>
                <a:spcPts val="500"/>
              </a:spcBef>
              <a:spcAft>
                <a:spcPct val="0"/>
              </a:spcAft>
              <a:buClr>
                <a:srgbClr val="FFFFFF"/>
              </a:buClr>
              <a:buSzPct val="100000"/>
              <a:buFont typeface="Times New Roman" panose="02020603050405020304" pitchFamily="18" charset="0"/>
              <a:buChar char="»"/>
              <a:defRPr sz="2000">
                <a:solidFill>
                  <a:srgbClr val="FFFFFF"/>
                </a:solidFill>
                <a:latin typeface="Times New Roman" panose="02020603050405020304" pitchFamily="18" charset="0"/>
              </a:defRPr>
            </a:lvl7pPr>
            <a:lvl8pPr marL="3429000" indent="-228600" defTabSz="449263" eaLnBrk="0" fontAlgn="base" hangingPunct="0">
              <a:spcBef>
                <a:spcPts val="500"/>
              </a:spcBef>
              <a:spcAft>
                <a:spcPct val="0"/>
              </a:spcAft>
              <a:buClr>
                <a:srgbClr val="FFFFFF"/>
              </a:buClr>
              <a:buSzPct val="100000"/>
              <a:buFont typeface="Times New Roman" panose="02020603050405020304" pitchFamily="18" charset="0"/>
              <a:buChar char="»"/>
              <a:defRPr sz="2000">
                <a:solidFill>
                  <a:srgbClr val="FFFFFF"/>
                </a:solidFill>
                <a:latin typeface="Times New Roman" panose="02020603050405020304" pitchFamily="18" charset="0"/>
              </a:defRPr>
            </a:lvl8pPr>
            <a:lvl9pPr marL="3886200" indent="-228600" defTabSz="449263" eaLnBrk="0" fontAlgn="base" hangingPunct="0">
              <a:spcBef>
                <a:spcPts val="500"/>
              </a:spcBef>
              <a:spcAft>
                <a:spcPct val="0"/>
              </a:spcAft>
              <a:buClr>
                <a:srgbClr val="FFFFFF"/>
              </a:buClr>
              <a:buSzPct val="100000"/>
              <a:buFont typeface="Times New Roman" panose="02020603050405020304" pitchFamily="18" charset="0"/>
              <a:buChar char="»"/>
              <a:defRPr sz="2000">
                <a:solidFill>
                  <a:srgbClr val="FFFFFF"/>
                </a:solidFill>
                <a:latin typeface="Times New Roman" panose="02020603050405020304" pitchFamily="18" charset="0"/>
              </a:defRPr>
            </a:lvl9pPr>
          </a:lstStyle>
          <a:p>
            <a:pPr>
              <a:spcBef>
                <a:spcPct val="0"/>
              </a:spcBef>
              <a:buClr>
                <a:srgbClr val="FFFF00"/>
              </a:buClr>
              <a:buFont typeface="Copperplate Gothic Bold" panose="020E0705020206020404" pitchFamily="34" charset="0"/>
              <a:buNone/>
            </a:pPr>
            <a:r>
              <a:rPr lang="en-GB" altLang="en-US" sz="1400" smtClean="0">
                <a:solidFill>
                  <a:srgbClr val="3333CC"/>
                </a:solidFill>
                <a:latin typeface="Copperplate Gothic Bold" panose="020E0705020206020404" pitchFamily="34" charset="0"/>
              </a:rPr>
              <a:t> </a:t>
            </a:r>
            <a:endParaRPr lang="en-GB" altLang="en-US" sz="1400">
              <a:solidFill>
                <a:srgbClr val="3333CC"/>
              </a:solidFill>
              <a:latin typeface="Copperplate Gothic Bold" panose="020E0705020206020404" pitchFamily="34" charset="0"/>
            </a:endParaRPr>
          </a:p>
        </p:txBody>
      </p:sp>
      <p:sp>
        <p:nvSpPr>
          <p:cNvPr id="322565" name="TextBox 7"/>
          <p:cNvSpPr txBox="1">
            <a:spLocks noChangeArrowheads="1"/>
          </p:cNvSpPr>
          <p:nvPr/>
        </p:nvSpPr>
        <p:spPr bwMode="auto">
          <a:xfrm>
            <a:off x="179388" y="5930900"/>
            <a:ext cx="504031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buClr>
                <a:srgbClr val="FFFFFF"/>
              </a:buClr>
              <a:buSzPct val="100000"/>
              <a:buFont typeface="Times New Roman" panose="02020603050405020304" pitchFamily="18" charset="0"/>
              <a:buChar char="•"/>
              <a:defRPr sz="3200">
                <a:solidFill>
                  <a:srgbClr val="FFFFFF"/>
                </a:solidFill>
                <a:latin typeface="Times New Roman" panose="02020603050405020304" pitchFamily="18" charset="0"/>
              </a:defRPr>
            </a:lvl1pPr>
            <a:lvl2pPr marL="742950" indent="-285750" eaLnBrk="0" hangingPunct="0">
              <a:spcBef>
                <a:spcPts val="700"/>
              </a:spcBef>
              <a:buClr>
                <a:srgbClr val="FFFFFF"/>
              </a:buClr>
              <a:buSzPct val="100000"/>
              <a:buFont typeface="Times New Roman" panose="02020603050405020304" pitchFamily="18" charset="0"/>
              <a:buChar char="–"/>
              <a:defRPr sz="2800">
                <a:solidFill>
                  <a:srgbClr val="FFFFFF"/>
                </a:solidFill>
                <a:latin typeface="Times New Roman" panose="02020603050405020304" pitchFamily="18" charset="0"/>
              </a:defRPr>
            </a:lvl2pPr>
            <a:lvl3pPr marL="1143000" indent="-228600" eaLnBrk="0" hangingPunct="0">
              <a:spcBef>
                <a:spcPts val="600"/>
              </a:spcBef>
              <a:buClr>
                <a:srgbClr val="FFFFFF"/>
              </a:buClr>
              <a:buSzPct val="100000"/>
              <a:buFont typeface="Times New Roman" panose="02020603050405020304" pitchFamily="18" charset="0"/>
              <a:buChar char="•"/>
              <a:defRPr sz="2400">
                <a:solidFill>
                  <a:srgbClr val="FFFFFF"/>
                </a:solidFill>
                <a:latin typeface="Times New Roman" panose="02020603050405020304" pitchFamily="18" charset="0"/>
              </a:defRPr>
            </a:lvl3pPr>
            <a:lvl4pPr marL="1600200" indent="-228600" eaLnBrk="0" hangingPunct="0">
              <a:spcBef>
                <a:spcPts val="500"/>
              </a:spcBef>
              <a:buClr>
                <a:srgbClr val="FFFFFF"/>
              </a:buClr>
              <a:buSzPct val="100000"/>
              <a:buFont typeface="Times New Roman" panose="02020603050405020304" pitchFamily="18" charset="0"/>
              <a:buChar char="–"/>
              <a:defRPr sz="2000">
                <a:solidFill>
                  <a:srgbClr val="FFFFFF"/>
                </a:solidFill>
                <a:latin typeface="Times New Roman" panose="02020603050405020304" pitchFamily="18" charset="0"/>
              </a:defRPr>
            </a:lvl4pPr>
            <a:lvl5pPr marL="2057400" indent="-228600" eaLnBrk="0" hangingPunct="0">
              <a:spcBef>
                <a:spcPts val="500"/>
              </a:spcBef>
              <a:buClr>
                <a:srgbClr val="FFFFFF"/>
              </a:buClr>
              <a:buSzPct val="100000"/>
              <a:buFont typeface="Times New Roman" panose="02020603050405020304" pitchFamily="18" charset="0"/>
              <a:buChar char="»"/>
              <a:defRPr sz="2000">
                <a:solidFill>
                  <a:srgbClr val="FFFFFF"/>
                </a:solidFill>
                <a:latin typeface="Times New Roman" panose="02020603050405020304" pitchFamily="18" charset="0"/>
              </a:defRPr>
            </a:lvl5pPr>
            <a:lvl6pPr marL="2514600" indent="-228600" defTabSz="449263" eaLnBrk="0" fontAlgn="base" hangingPunct="0">
              <a:spcBef>
                <a:spcPts val="500"/>
              </a:spcBef>
              <a:spcAft>
                <a:spcPct val="0"/>
              </a:spcAft>
              <a:buClr>
                <a:srgbClr val="FFFFFF"/>
              </a:buClr>
              <a:buSzPct val="100000"/>
              <a:buFont typeface="Times New Roman" panose="02020603050405020304" pitchFamily="18" charset="0"/>
              <a:buChar char="»"/>
              <a:defRPr sz="2000">
                <a:solidFill>
                  <a:srgbClr val="FFFFFF"/>
                </a:solidFill>
                <a:latin typeface="Times New Roman" panose="02020603050405020304" pitchFamily="18" charset="0"/>
              </a:defRPr>
            </a:lvl6pPr>
            <a:lvl7pPr marL="2971800" indent="-228600" defTabSz="449263" eaLnBrk="0" fontAlgn="base" hangingPunct="0">
              <a:spcBef>
                <a:spcPts val="500"/>
              </a:spcBef>
              <a:spcAft>
                <a:spcPct val="0"/>
              </a:spcAft>
              <a:buClr>
                <a:srgbClr val="FFFFFF"/>
              </a:buClr>
              <a:buSzPct val="100000"/>
              <a:buFont typeface="Times New Roman" panose="02020603050405020304" pitchFamily="18" charset="0"/>
              <a:buChar char="»"/>
              <a:defRPr sz="2000">
                <a:solidFill>
                  <a:srgbClr val="FFFFFF"/>
                </a:solidFill>
                <a:latin typeface="Times New Roman" panose="02020603050405020304" pitchFamily="18" charset="0"/>
              </a:defRPr>
            </a:lvl7pPr>
            <a:lvl8pPr marL="3429000" indent="-228600" defTabSz="449263" eaLnBrk="0" fontAlgn="base" hangingPunct="0">
              <a:spcBef>
                <a:spcPts val="500"/>
              </a:spcBef>
              <a:spcAft>
                <a:spcPct val="0"/>
              </a:spcAft>
              <a:buClr>
                <a:srgbClr val="FFFFFF"/>
              </a:buClr>
              <a:buSzPct val="100000"/>
              <a:buFont typeface="Times New Roman" panose="02020603050405020304" pitchFamily="18" charset="0"/>
              <a:buChar char="»"/>
              <a:defRPr sz="2000">
                <a:solidFill>
                  <a:srgbClr val="FFFFFF"/>
                </a:solidFill>
                <a:latin typeface="Times New Roman" panose="02020603050405020304" pitchFamily="18" charset="0"/>
              </a:defRPr>
            </a:lvl8pPr>
            <a:lvl9pPr marL="3886200" indent="-228600" defTabSz="449263" eaLnBrk="0" fontAlgn="base" hangingPunct="0">
              <a:spcBef>
                <a:spcPts val="500"/>
              </a:spcBef>
              <a:spcAft>
                <a:spcPct val="0"/>
              </a:spcAft>
              <a:buClr>
                <a:srgbClr val="FFFFFF"/>
              </a:buClr>
              <a:buSzPct val="100000"/>
              <a:buFont typeface="Times New Roman" panose="02020603050405020304" pitchFamily="18" charset="0"/>
              <a:buChar char="»"/>
              <a:defRPr sz="2000">
                <a:solidFill>
                  <a:srgbClr val="FFFFFF"/>
                </a:solidFill>
                <a:latin typeface="Times New Roman" panose="02020603050405020304" pitchFamily="18" charset="0"/>
              </a:defRPr>
            </a:lvl9pPr>
          </a:lstStyle>
          <a:p>
            <a:pPr defTabSz="914400" eaLnBrk="1" fontAlgn="auto" hangingPunct="1">
              <a:lnSpc>
                <a:spcPct val="100000"/>
              </a:lnSpc>
              <a:spcBef>
                <a:spcPct val="0"/>
              </a:spcBef>
              <a:spcAft>
                <a:spcPts val="0"/>
              </a:spcAft>
              <a:buClrTx/>
              <a:buSzTx/>
              <a:buFontTx/>
              <a:buNone/>
            </a:pPr>
            <a:r>
              <a:rPr lang="en-US" altLang="en-US" sz="1400">
                <a:solidFill>
                  <a:srgbClr val="000000"/>
                </a:solidFill>
                <a:latin typeface="Comic Sans MS" panose="030F0702030302020204" pitchFamily="66" charset="0"/>
              </a:rPr>
              <a:t>K.Boyle, Spin Physics at RHIC, EQCD 2011</a:t>
            </a:r>
            <a:endParaRPr lang="ru-RU" altLang="en-US" sz="1400">
              <a:solidFill>
                <a:srgbClr val="000000"/>
              </a:solidFill>
              <a:latin typeface="Comic Sans MS" panose="030F0702030302020204" pitchFamily="66" charset="0"/>
            </a:endParaRPr>
          </a:p>
        </p:txBody>
      </p:sp>
      <p:pic>
        <p:nvPicPr>
          <p:cNvPr id="322566" name="Рисунок 8" descr="boy-p2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9592" y="764704"/>
            <a:ext cx="7294563"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568" name="TextBox 7"/>
          <p:cNvSpPr txBox="1">
            <a:spLocks noChangeArrowheads="1"/>
          </p:cNvSpPr>
          <p:nvPr/>
        </p:nvSpPr>
        <p:spPr bwMode="auto">
          <a:xfrm>
            <a:off x="313500" y="6286501"/>
            <a:ext cx="6688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buClr>
                <a:srgbClr val="FFFFFF"/>
              </a:buClr>
              <a:buSzPct val="100000"/>
              <a:buFont typeface="Times New Roman" panose="02020603050405020304" pitchFamily="18" charset="0"/>
              <a:buChar char="•"/>
              <a:defRPr sz="3200">
                <a:solidFill>
                  <a:srgbClr val="FFFFFF"/>
                </a:solidFill>
                <a:latin typeface="Times New Roman" panose="02020603050405020304" pitchFamily="18" charset="0"/>
              </a:defRPr>
            </a:lvl1pPr>
            <a:lvl2pPr marL="742950" indent="-285750" eaLnBrk="0" hangingPunct="0">
              <a:spcBef>
                <a:spcPts val="700"/>
              </a:spcBef>
              <a:buClr>
                <a:srgbClr val="FFFFFF"/>
              </a:buClr>
              <a:buSzPct val="100000"/>
              <a:buFont typeface="Times New Roman" panose="02020603050405020304" pitchFamily="18" charset="0"/>
              <a:buChar char="–"/>
              <a:defRPr sz="2800">
                <a:solidFill>
                  <a:srgbClr val="FFFFFF"/>
                </a:solidFill>
                <a:latin typeface="Times New Roman" panose="02020603050405020304" pitchFamily="18" charset="0"/>
              </a:defRPr>
            </a:lvl2pPr>
            <a:lvl3pPr marL="1143000" indent="-228600" eaLnBrk="0" hangingPunct="0">
              <a:spcBef>
                <a:spcPts val="600"/>
              </a:spcBef>
              <a:buClr>
                <a:srgbClr val="FFFFFF"/>
              </a:buClr>
              <a:buSzPct val="100000"/>
              <a:buFont typeface="Times New Roman" panose="02020603050405020304" pitchFamily="18" charset="0"/>
              <a:buChar char="•"/>
              <a:defRPr sz="2400">
                <a:solidFill>
                  <a:srgbClr val="FFFFFF"/>
                </a:solidFill>
                <a:latin typeface="Times New Roman" panose="02020603050405020304" pitchFamily="18" charset="0"/>
              </a:defRPr>
            </a:lvl3pPr>
            <a:lvl4pPr marL="1600200" indent="-228600" eaLnBrk="0" hangingPunct="0">
              <a:spcBef>
                <a:spcPts val="500"/>
              </a:spcBef>
              <a:buClr>
                <a:srgbClr val="FFFFFF"/>
              </a:buClr>
              <a:buSzPct val="100000"/>
              <a:buFont typeface="Times New Roman" panose="02020603050405020304" pitchFamily="18" charset="0"/>
              <a:buChar char="–"/>
              <a:defRPr sz="2000">
                <a:solidFill>
                  <a:srgbClr val="FFFFFF"/>
                </a:solidFill>
                <a:latin typeface="Times New Roman" panose="02020603050405020304" pitchFamily="18" charset="0"/>
              </a:defRPr>
            </a:lvl4pPr>
            <a:lvl5pPr marL="2057400" indent="-228600" eaLnBrk="0" hangingPunct="0">
              <a:spcBef>
                <a:spcPts val="500"/>
              </a:spcBef>
              <a:buClr>
                <a:srgbClr val="FFFFFF"/>
              </a:buClr>
              <a:buSzPct val="100000"/>
              <a:buFont typeface="Times New Roman" panose="02020603050405020304" pitchFamily="18" charset="0"/>
              <a:buChar char="»"/>
              <a:defRPr sz="2000">
                <a:solidFill>
                  <a:srgbClr val="FFFFFF"/>
                </a:solidFill>
                <a:latin typeface="Times New Roman" panose="02020603050405020304" pitchFamily="18" charset="0"/>
              </a:defRPr>
            </a:lvl5pPr>
            <a:lvl6pPr marL="2514600" indent="-228600" defTabSz="449263" eaLnBrk="0" fontAlgn="base" hangingPunct="0">
              <a:spcBef>
                <a:spcPts val="500"/>
              </a:spcBef>
              <a:spcAft>
                <a:spcPct val="0"/>
              </a:spcAft>
              <a:buClr>
                <a:srgbClr val="FFFFFF"/>
              </a:buClr>
              <a:buSzPct val="100000"/>
              <a:buFont typeface="Times New Roman" panose="02020603050405020304" pitchFamily="18" charset="0"/>
              <a:buChar char="»"/>
              <a:defRPr sz="2000">
                <a:solidFill>
                  <a:srgbClr val="FFFFFF"/>
                </a:solidFill>
                <a:latin typeface="Times New Roman" panose="02020603050405020304" pitchFamily="18" charset="0"/>
              </a:defRPr>
            </a:lvl6pPr>
            <a:lvl7pPr marL="2971800" indent="-228600" defTabSz="449263" eaLnBrk="0" fontAlgn="base" hangingPunct="0">
              <a:spcBef>
                <a:spcPts val="500"/>
              </a:spcBef>
              <a:spcAft>
                <a:spcPct val="0"/>
              </a:spcAft>
              <a:buClr>
                <a:srgbClr val="FFFFFF"/>
              </a:buClr>
              <a:buSzPct val="100000"/>
              <a:buFont typeface="Times New Roman" panose="02020603050405020304" pitchFamily="18" charset="0"/>
              <a:buChar char="»"/>
              <a:defRPr sz="2000">
                <a:solidFill>
                  <a:srgbClr val="FFFFFF"/>
                </a:solidFill>
                <a:latin typeface="Times New Roman" panose="02020603050405020304" pitchFamily="18" charset="0"/>
              </a:defRPr>
            </a:lvl7pPr>
            <a:lvl8pPr marL="3429000" indent="-228600" defTabSz="449263" eaLnBrk="0" fontAlgn="base" hangingPunct="0">
              <a:spcBef>
                <a:spcPts val="500"/>
              </a:spcBef>
              <a:spcAft>
                <a:spcPct val="0"/>
              </a:spcAft>
              <a:buClr>
                <a:srgbClr val="FFFFFF"/>
              </a:buClr>
              <a:buSzPct val="100000"/>
              <a:buFont typeface="Times New Roman" panose="02020603050405020304" pitchFamily="18" charset="0"/>
              <a:buChar char="»"/>
              <a:defRPr sz="2000">
                <a:solidFill>
                  <a:srgbClr val="FFFFFF"/>
                </a:solidFill>
                <a:latin typeface="Times New Roman" panose="02020603050405020304" pitchFamily="18" charset="0"/>
              </a:defRPr>
            </a:lvl8pPr>
            <a:lvl9pPr marL="3886200" indent="-228600" defTabSz="449263" eaLnBrk="0" fontAlgn="base" hangingPunct="0">
              <a:spcBef>
                <a:spcPts val="500"/>
              </a:spcBef>
              <a:spcAft>
                <a:spcPct val="0"/>
              </a:spcAft>
              <a:buClr>
                <a:srgbClr val="FFFFFF"/>
              </a:buClr>
              <a:buSzPct val="100000"/>
              <a:buFont typeface="Times New Roman" panose="02020603050405020304" pitchFamily="18" charset="0"/>
              <a:buChar char="»"/>
              <a:defRPr sz="2000">
                <a:solidFill>
                  <a:srgbClr val="FFFFFF"/>
                </a:solidFill>
                <a:latin typeface="Times New Roman" panose="02020603050405020304" pitchFamily="18" charset="0"/>
              </a:defRPr>
            </a:lvl9pPr>
          </a:lstStyle>
          <a:p>
            <a:pPr defTabSz="914400" eaLnBrk="1" fontAlgn="auto" hangingPunct="1">
              <a:lnSpc>
                <a:spcPct val="100000"/>
              </a:lnSpc>
              <a:spcBef>
                <a:spcPct val="0"/>
              </a:spcBef>
              <a:spcAft>
                <a:spcPts val="0"/>
              </a:spcAft>
              <a:buClrTx/>
              <a:buSzTx/>
              <a:buFontTx/>
              <a:buNone/>
            </a:pPr>
            <a:r>
              <a:rPr lang="en-AU" altLang="en-US" sz="1400">
                <a:solidFill>
                  <a:srgbClr val="000000"/>
                </a:solidFill>
                <a:latin typeface="Comic Sans MS" panose="030F0702030302020204" pitchFamily="66" charset="0"/>
              </a:rPr>
              <a:t>S</a:t>
            </a:r>
            <a:r>
              <a:rPr lang="ru-RU" altLang="en-US" sz="1400" err="1">
                <a:solidFill>
                  <a:srgbClr val="000000"/>
                </a:solidFill>
                <a:latin typeface="Comic Sans MS" panose="030F0702030302020204" pitchFamily="66" charset="0"/>
              </a:rPr>
              <a:t>ee</a:t>
            </a:r>
            <a:r>
              <a:rPr lang="ru-RU" altLang="en-US" sz="1400">
                <a:solidFill>
                  <a:srgbClr val="000000"/>
                </a:solidFill>
                <a:latin typeface="Comic Sans MS" panose="030F0702030302020204" pitchFamily="66" charset="0"/>
              </a:rPr>
              <a:t> </a:t>
            </a:r>
            <a:r>
              <a:rPr lang="ru-RU" altLang="en-US" sz="1400" err="1">
                <a:solidFill>
                  <a:srgbClr val="000000"/>
                </a:solidFill>
                <a:latin typeface="Comic Sans MS" panose="030F0702030302020204" pitchFamily="66" charset="0"/>
              </a:rPr>
              <a:t>talks</a:t>
            </a:r>
            <a:r>
              <a:rPr lang="ru-RU" altLang="en-US" sz="1400">
                <a:solidFill>
                  <a:srgbClr val="000000"/>
                </a:solidFill>
                <a:latin typeface="Comic Sans MS" panose="030F0702030302020204" pitchFamily="66" charset="0"/>
              </a:rPr>
              <a:t> </a:t>
            </a:r>
            <a:r>
              <a:rPr lang="ru-RU" altLang="en-US" sz="1400" err="1">
                <a:solidFill>
                  <a:srgbClr val="000000"/>
                </a:solidFill>
                <a:latin typeface="Comic Sans MS" panose="030F0702030302020204" pitchFamily="66" charset="0"/>
              </a:rPr>
              <a:t>by</a:t>
            </a:r>
            <a:r>
              <a:rPr lang="ru-RU" altLang="en-US" sz="1400">
                <a:solidFill>
                  <a:srgbClr val="000000"/>
                </a:solidFill>
                <a:latin typeface="Comic Sans MS" panose="030F0702030302020204" pitchFamily="66" charset="0"/>
              </a:rPr>
              <a:t> </a:t>
            </a:r>
            <a:r>
              <a:rPr lang="ru-RU" altLang="en-US" sz="1400" err="1">
                <a:solidFill>
                  <a:srgbClr val="000000"/>
                </a:solidFill>
                <a:latin typeface="Comic Sans MS" panose="030F0702030302020204" pitchFamily="66" charset="0"/>
              </a:rPr>
              <a:t>S.Shimansky</a:t>
            </a:r>
            <a:r>
              <a:rPr lang="ru-RU" altLang="en-US" sz="1400">
                <a:solidFill>
                  <a:srgbClr val="000000"/>
                </a:solidFill>
                <a:latin typeface="Comic Sans MS" panose="030F0702030302020204" pitchFamily="66" charset="0"/>
              </a:rPr>
              <a:t> </a:t>
            </a:r>
            <a:r>
              <a:rPr lang="ru-RU" altLang="en-US" sz="1400" err="1">
                <a:solidFill>
                  <a:srgbClr val="000000"/>
                </a:solidFill>
                <a:latin typeface="Comic Sans MS" panose="030F0702030302020204" pitchFamily="66" charset="0"/>
              </a:rPr>
              <a:t>and</a:t>
            </a:r>
            <a:r>
              <a:rPr lang="ru-RU" altLang="en-US" sz="1400">
                <a:solidFill>
                  <a:srgbClr val="000000"/>
                </a:solidFill>
                <a:latin typeface="Comic Sans MS" panose="030F0702030302020204" pitchFamily="66" charset="0"/>
              </a:rPr>
              <a:t> </a:t>
            </a:r>
            <a:r>
              <a:rPr lang="ru-RU" altLang="en-US" sz="1400" err="1">
                <a:solidFill>
                  <a:srgbClr val="000000"/>
                </a:solidFill>
                <a:latin typeface="Comic Sans MS" panose="030F0702030302020204" pitchFamily="66" charset="0"/>
              </a:rPr>
              <a:t>A.Krisch</a:t>
            </a:r>
            <a:r>
              <a:rPr lang="ru-RU" altLang="en-US" sz="1400">
                <a:solidFill>
                  <a:srgbClr val="000000"/>
                </a:solidFill>
                <a:latin typeface="Comic Sans MS" panose="030F0702030302020204" pitchFamily="66" charset="0"/>
              </a:rPr>
              <a:t> </a:t>
            </a:r>
            <a:r>
              <a:rPr lang="ru-RU" altLang="en-US" sz="1400" err="1" smtClean="0">
                <a:solidFill>
                  <a:srgbClr val="000000"/>
                </a:solidFill>
                <a:latin typeface="Comic Sans MS" panose="030F0702030302020204" pitchFamily="66" charset="0"/>
              </a:rPr>
              <a:t>give</a:t>
            </a:r>
            <a:r>
              <a:rPr lang="en-US" altLang="en-US" sz="1400" smtClean="0">
                <a:solidFill>
                  <a:srgbClr val="000000"/>
                </a:solidFill>
                <a:latin typeface="Comic Sans MS" panose="030F0702030302020204" pitchFamily="66" charset="0"/>
              </a:rPr>
              <a:t>n</a:t>
            </a:r>
            <a:r>
              <a:rPr lang="ru-RU" altLang="en-US" sz="1400" smtClean="0">
                <a:solidFill>
                  <a:srgbClr val="000000"/>
                </a:solidFill>
                <a:latin typeface="Comic Sans MS" panose="030F0702030302020204" pitchFamily="66" charset="0"/>
              </a:rPr>
              <a:t> </a:t>
            </a:r>
            <a:r>
              <a:rPr lang="en-US" altLang="en-US" sz="1400" smtClean="0">
                <a:solidFill>
                  <a:srgbClr val="000000"/>
                </a:solidFill>
                <a:latin typeface="Comic Sans MS" panose="030F0702030302020204" pitchFamily="66" charset="0"/>
              </a:rPr>
              <a:t>at the </a:t>
            </a:r>
            <a:r>
              <a:rPr lang="ru-RU" altLang="en-US" sz="1400">
                <a:solidFill>
                  <a:srgbClr val="000000"/>
                </a:solidFill>
                <a:latin typeface="Comic Sans MS" panose="030F0702030302020204" pitchFamily="66" charset="0"/>
              </a:rPr>
              <a:t>SPIN-</a:t>
            </a:r>
            <a:r>
              <a:rPr lang="en-US" altLang="en-US" sz="1400">
                <a:solidFill>
                  <a:srgbClr val="000000"/>
                </a:solidFill>
                <a:latin typeface="Comic Sans MS" panose="030F0702030302020204" pitchFamily="66" charset="0"/>
              </a:rPr>
              <a:t>201</a:t>
            </a:r>
            <a:r>
              <a:rPr lang="ru-RU" altLang="en-US" sz="1400">
                <a:solidFill>
                  <a:srgbClr val="000000"/>
                </a:solidFill>
                <a:latin typeface="Comic Sans MS" panose="030F0702030302020204" pitchFamily="66" charset="0"/>
              </a:rPr>
              <a:t>2, D</a:t>
            </a:r>
            <a:r>
              <a:rPr lang="en-AU" altLang="en-US" sz="1400">
                <a:solidFill>
                  <a:srgbClr val="000000"/>
                </a:solidFill>
                <a:latin typeface="Comic Sans MS" panose="030F0702030302020204" pitchFamily="66" charset="0"/>
              </a:rPr>
              <a:t>u</a:t>
            </a:r>
            <a:r>
              <a:rPr lang="ru-RU" altLang="en-US" sz="1400" err="1">
                <a:solidFill>
                  <a:srgbClr val="000000"/>
                </a:solidFill>
                <a:latin typeface="Comic Sans MS" panose="030F0702030302020204" pitchFamily="66" charset="0"/>
              </a:rPr>
              <a:t>bna</a:t>
            </a:r>
            <a:endParaRPr lang="ru-RU" altLang="en-US" sz="1400">
              <a:solidFill>
                <a:srgbClr val="000000"/>
              </a:solidFill>
              <a:latin typeface="Comic Sans MS" panose="030F0702030302020204" pitchFamily="66" charset="0"/>
            </a:endParaRPr>
          </a:p>
        </p:txBody>
      </p:sp>
    </p:spTree>
    <p:extLst>
      <p:ext uri="{BB962C8B-B14F-4D97-AF65-F5344CB8AC3E}">
        <p14:creationId xmlns:p14="http://schemas.microsoft.com/office/powerpoint/2010/main" val="194755854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379" b="9460"/>
          <a:stretch/>
        </p:blipFill>
        <p:spPr bwMode="auto">
          <a:xfrm>
            <a:off x="539552" y="795782"/>
            <a:ext cx="6768752" cy="3918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3"/>
          <p:cNvPicPr>
            <a:picLocks noChangeAspect="1"/>
          </p:cNvPicPr>
          <p:nvPr/>
        </p:nvPicPr>
        <p:blipFill>
          <a:blip r:embed="rId3"/>
          <a:stretch>
            <a:fillRect/>
          </a:stretch>
        </p:blipFill>
        <p:spPr>
          <a:xfrm>
            <a:off x="539552" y="3861048"/>
            <a:ext cx="7128792" cy="2780734"/>
          </a:xfrm>
          <a:prstGeom prst="rect">
            <a:avLst/>
          </a:prstGeom>
        </p:spPr>
      </p:pic>
      <p:sp>
        <p:nvSpPr>
          <p:cNvPr id="5" name="Title 4"/>
          <p:cNvSpPr>
            <a:spLocks noGrp="1"/>
          </p:cNvSpPr>
          <p:nvPr>
            <p:ph type="title"/>
          </p:nvPr>
        </p:nvSpPr>
        <p:spPr>
          <a:xfrm>
            <a:off x="2296008" y="116632"/>
            <a:ext cx="4683721" cy="516936"/>
          </a:xfrm>
        </p:spPr>
        <p:txBody>
          <a:bodyPr/>
          <a:lstStyle/>
          <a:p>
            <a:r>
              <a:rPr lang="en-US" dirty="0" smtClean="0"/>
              <a:t>Polarized beams</a:t>
            </a:r>
            <a:endParaRPr lang="en-US" dirty="0"/>
          </a:p>
        </p:txBody>
      </p:sp>
      <p:sp>
        <p:nvSpPr>
          <p:cNvPr id="3" name="TextBox 2"/>
          <p:cNvSpPr txBox="1"/>
          <p:nvPr/>
        </p:nvSpPr>
        <p:spPr>
          <a:xfrm>
            <a:off x="5814144" y="3840976"/>
            <a:ext cx="2988319" cy="849463"/>
          </a:xfrm>
          <a:prstGeom prst="rect">
            <a:avLst/>
          </a:prstGeom>
          <a:solidFill>
            <a:schemeClr val="accent1">
              <a:lumMod val="40000"/>
              <a:lumOff val="60000"/>
            </a:schemeClr>
          </a:solidFill>
          <a:ln>
            <a:solidFill>
              <a:srgbClr val="00B050"/>
            </a:solidFill>
          </a:ln>
        </p:spPr>
        <p:txBody>
          <a:bodyPr wrap="none" rtlCol="0">
            <a:spAutoFit/>
          </a:bodyPr>
          <a:lstStyle/>
          <a:p>
            <a:r>
              <a:rPr lang="en-US" sz="2000" dirty="0" smtClean="0"/>
              <a:t>Bunch crossing each 80 ns;</a:t>
            </a:r>
          </a:p>
          <a:p>
            <a:r>
              <a:rPr lang="en-US" sz="2000" dirty="0"/>
              <a:t>c</a:t>
            </a:r>
            <a:r>
              <a:rPr lang="en-US" sz="2000" dirty="0" smtClean="0"/>
              <a:t>rossing rate 12.5 MHz .</a:t>
            </a:r>
            <a:endParaRPr lang="en-US" sz="2000" dirty="0"/>
          </a:p>
        </p:txBody>
      </p:sp>
    </p:spTree>
    <p:extLst>
      <p:ext uri="{BB962C8B-B14F-4D97-AF65-F5344CB8AC3E}">
        <p14:creationId xmlns:p14="http://schemas.microsoft.com/office/powerpoint/2010/main" val="41020493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
          <p:cNvSpPr txBox="1">
            <a:spLocks noChangeArrowheads="1"/>
          </p:cNvSpPr>
          <p:nvPr/>
        </p:nvSpPr>
        <p:spPr bwMode="auto">
          <a:xfrm>
            <a:off x="2877071" y="84630"/>
            <a:ext cx="2703143" cy="691412"/>
          </a:xfrm>
          <a:prstGeom prst="rect">
            <a:avLst/>
          </a:prstGeom>
          <a:solidFill>
            <a:srgbClr val="F6A20A"/>
          </a:solidFill>
          <a:ln>
            <a:noFill/>
          </a:ln>
          <a:effectLst/>
          <a:extLst/>
        </p:spPr>
        <p:txBody>
          <a:bodyPr wrap="square" lIns="81638" tIns="42452" rIns="81638" bIns="42452">
            <a:spAutoFit/>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5pPr>
            <a:lvl6pPr marL="2514600" indent="-228600" defTabSz="457200"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6pPr>
            <a:lvl7pPr marL="2971800" indent="-228600" defTabSz="457200"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7pPr>
            <a:lvl8pPr marL="3429000" indent="-228600" defTabSz="457200"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8pPr>
            <a:lvl9pPr marL="3886200" indent="-228600" defTabSz="457200"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9pPr>
          </a:lstStyle>
          <a:p>
            <a:pPr eaLnBrk="1" hangingPunct="1">
              <a:buClrTx/>
              <a:buFontTx/>
              <a:buNone/>
            </a:pPr>
            <a:r>
              <a:rPr lang="en-US" altLang="en-US" sz="3200" smtClean="0">
                <a:solidFill>
                  <a:srgbClr val="7030A0"/>
                </a:solidFill>
              </a:rPr>
              <a:t>Physics tasks</a:t>
            </a:r>
            <a:endParaRPr lang="en-US" altLang="en-US" sz="3200">
              <a:solidFill>
                <a:srgbClr val="7030A0"/>
              </a:solidFill>
            </a:endParaRPr>
          </a:p>
        </p:txBody>
      </p:sp>
      <p:sp>
        <p:nvSpPr>
          <p:cNvPr id="7171" name="Text Box 2"/>
          <p:cNvSpPr txBox="1">
            <a:spLocks noChangeArrowheads="1"/>
          </p:cNvSpPr>
          <p:nvPr/>
        </p:nvSpPr>
        <p:spPr bwMode="auto">
          <a:xfrm>
            <a:off x="611560" y="1023903"/>
            <a:ext cx="7682795" cy="58767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38" tIns="42452" rIns="81638" bIns="42452">
            <a:spAutoFit/>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5pPr>
            <a:lvl6pPr marL="2514600" indent="-228600" defTabSz="457200"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6pPr>
            <a:lvl7pPr marL="2971800" indent="-228600" defTabSz="457200"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7pPr>
            <a:lvl8pPr marL="3429000" indent="-228600" defTabSz="457200"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8pPr>
            <a:lvl9pPr marL="3886200" indent="-228600" defTabSz="457200"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9pPr>
          </a:lstStyle>
          <a:p>
            <a:pPr eaLnBrk="1" hangingPunct="1">
              <a:lnSpc>
                <a:spcPct val="80000"/>
              </a:lnSpc>
              <a:buClrTx/>
              <a:buFontTx/>
              <a:buNone/>
            </a:pPr>
            <a:r>
              <a:rPr lang="en-US" altLang="en-US" sz="1814" b="1" dirty="0" smtClean="0">
                <a:solidFill>
                  <a:srgbClr val="000066"/>
                </a:solidFill>
              </a:rPr>
              <a:t>► </a:t>
            </a:r>
            <a:r>
              <a:rPr lang="en-US" altLang="en-US" sz="1800" b="1" dirty="0">
                <a:solidFill>
                  <a:srgbClr val="000066"/>
                </a:solidFill>
                <a:cs typeface="Times New Roman" panose="02020603050405020304" pitchFamily="18" charset="0"/>
              </a:rPr>
              <a:t>Nucleon spin structure studies using </a:t>
            </a:r>
            <a:r>
              <a:rPr lang="en-US" altLang="en-US" sz="1800" b="1" dirty="0" err="1" smtClean="0">
                <a:solidFill>
                  <a:srgbClr val="000066"/>
                </a:solidFill>
                <a:cs typeface="Times New Roman" panose="02020603050405020304" pitchFamily="18" charset="0"/>
              </a:rPr>
              <a:t>Drell</a:t>
            </a:r>
            <a:r>
              <a:rPr lang="en-US" altLang="en-US" sz="1800" b="1" dirty="0" smtClean="0">
                <a:solidFill>
                  <a:srgbClr val="000066"/>
                </a:solidFill>
                <a:cs typeface="Times New Roman" panose="02020603050405020304" pitchFamily="18" charset="0"/>
              </a:rPr>
              <a:t>-Yan pair production; </a:t>
            </a:r>
            <a:endParaRPr lang="en-US" altLang="en-US" sz="1800" b="1" dirty="0">
              <a:solidFill>
                <a:srgbClr val="000066"/>
              </a:solidFill>
              <a:cs typeface="Times New Roman" panose="02020603050405020304" pitchFamily="18" charset="0"/>
            </a:endParaRPr>
          </a:p>
          <a:p>
            <a:pPr eaLnBrk="1" hangingPunct="1">
              <a:lnSpc>
                <a:spcPct val="70000"/>
              </a:lnSpc>
              <a:buClrTx/>
              <a:buFontTx/>
              <a:buNone/>
            </a:pPr>
            <a:endParaRPr lang="en-US" altLang="en-US" sz="1800" b="1" dirty="0">
              <a:solidFill>
                <a:srgbClr val="000066"/>
              </a:solidFill>
              <a:cs typeface="Times New Roman" panose="02020603050405020304" pitchFamily="18" charset="0"/>
            </a:endParaRPr>
          </a:p>
          <a:p>
            <a:pPr eaLnBrk="1" hangingPunct="1">
              <a:lnSpc>
                <a:spcPct val="70000"/>
              </a:lnSpc>
              <a:buClrTx/>
              <a:buFontTx/>
              <a:buNone/>
            </a:pPr>
            <a:endParaRPr lang="en-US" altLang="en-US" sz="1800" b="1" dirty="0">
              <a:solidFill>
                <a:srgbClr val="000066"/>
              </a:solidFill>
              <a:cs typeface="Times New Roman" panose="02020603050405020304" pitchFamily="18" charset="0"/>
            </a:endParaRPr>
          </a:p>
          <a:p>
            <a:pPr eaLnBrk="1" hangingPunct="1">
              <a:lnSpc>
                <a:spcPct val="70000"/>
              </a:lnSpc>
              <a:buClrTx/>
              <a:buFontTx/>
              <a:buNone/>
            </a:pPr>
            <a:endParaRPr lang="en-US" altLang="en-US" sz="1800" b="1" dirty="0">
              <a:solidFill>
                <a:srgbClr val="000066"/>
              </a:solidFill>
              <a:cs typeface="Times New Roman" panose="02020603050405020304" pitchFamily="18" charset="0"/>
            </a:endParaRPr>
          </a:p>
          <a:p>
            <a:pPr eaLnBrk="1" hangingPunct="1">
              <a:lnSpc>
                <a:spcPct val="70000"/>
              </a:lnSpc>
              <a:buClrTx/>
              <a:buFontTx/>
              <a:buNone/>
            </a:pPr>
            <a:endParaRPr lang="en-US" altLang="en-US" sz="1800" b="1" dirty="0">
              <a:solidFill>
                <a:srgbClr val="000066"/>
              </a:solidFill>
              <a:cs typeface="Times New Roman" panose="02020603050405020304" pitchFamily="18" charset="0"/>
            </a:endParaRPr>
          </a:p>
          <a:p>
            <a:pPr eaLnBrk="1" hangingPunct="1">
              <a:lnSpc>
                <a:spcPct val="70000"/>
              </a:lnSpc>
              <a:buClrTx/>
              <a:buFontTx/>
              <a:buNone/>
            </a:pPr>
            <a:endParaRPr lang="en-US" altLang="en-US" sz="1800" b="1" dirty="0">
              <a:solidFill>
                <a:srgbClr val="000066"/>
              </a:solidFill>
              <a:cs typeface="Times New Roman" panose="02020603050405020304" pitchFamily="18" charset="0"/>
            </a:endParaRPr>
          </a:p>
          <a:p>
            <a:pPr eaLnBrk="1" hangingPunct="1">
              <a:lnSpc>
                <a:spcPct val="70000"/>
              </a:lnSpc>
              <a:buClrTx/>
              <a:buFontTx/>
              <a:buNone/>
            </a:pPr>
            <a:endParaRPr lang="ru-RU" altLang="en-US" sz="1800" b="1" dirty="0">
              <a:solidFill>
                <a:srgbClr val="000066"/>
              </a:solidFill>
              <a:cs typeface="Times New Roman" panose="02020603050405020304" pitchFamily="18" charset="0"/>
            </a:endParaRPr>
          </a:p>
          <a:p>
            <a:pPr eaLnBrk="1" hangingPunct="1">
              <a:lnSpc>
                <a:spcPct val="70000"/>
              </a:lnSpc>
              <a:buClrTx/>
              <a:buFontTx/>
              <a:buNone/>
            </a:pPr>
            <a:r>
              <a:rPr lang="en-US" altLang="en-US" sz="1800" b="1" dirty="0" smtClean="0">
                <a:solidFill>
                  <a:srgbClr val="000066"/>
                </a:solidFill>
              </a:rPr>
              <a:t>► </a:t>
            </a:r>
            <a:r>
              <a:rPr lang="en-US" altLang="en-US" sz="1800" b="1" dirty="0">
                <a:solidFill>
                  <a:srgbClr val="000066"/>
                </a:solidFill>
                <a:cs typeface="Times New Roman" panose="02020603050405020304" pitchFamily="18" charset="0"/>
              </a:rPr>
              <a:t>Direct </a:t>
            </a:r>
            <a:r>
              <a:rPr lang="en-US" altLang="en-US" sz="1800" b="1" dirty="0" smtClean="0">
                <a:solidFill>
                  <a:srgbClr val="000066"/>
                </a:solidFill>
                <a:cs typeface="Times New Roman" panose="02020603050405020304" pitchFamily="18" charset="0"/>
              </a:rPr>
              <a:t>photons; </a:t>
            </a:r>
            <a:endParaRPr lang="en-US" altLang="en-US" sz="1800" b="1" dirty="0">
              <a:solidFill>
                <a:srgbClr val="000066"/>
              </a:solidFill>
              <a:cs typeface="Times New Roman" panose="02020603050405020304" pitchFamily="18" charset="0"/>
            </a:endParaRPr>
          </a:p>
          <a:p>
            <a:pPr eaLnBrk="1" hangingPunct="1">
              <a:lnSpc>
                <a:spcPct val="70000"/>
              </a:lnSpc>
              <a:buClrTx/>
              <a:buFontTx/>
              <a:buNone/>
            </a:pPr>
            <a:endParaRPr lang="en-US" altLang="en-US" sz="1800" b="1" u="sng" dirty="0">
              <a:solidFill>
                <a:srgbClr val="000066"/>
              </a:solidFill>
              <a:cs typeface="Times New Roman" panose="02020603050405020304" pitchFamily="18" charset="0"/>
            </a:endParaRPr>
          </a:p>
          <a:p>
            <a:pPr eaLnBrk="1" hangingPunct="1">
              <a:lnSpc>
                <a:spcPct val="70000"/>
              </a:lnSpc>
              <a:buClrTx/>
              <a:buFontTx/>
              <a:buNone/>
            </a:pPr>
            <a:endParaRPr lang="en-US" altLang="en-US" sz="1800" b="1" u="sng" dirty="0">
              <a:solidFill>
                <a:srgbClr val="000066"/>
              </a:solidFill>
              <a:cs typeface="Times New Roman" panose="02020603050405020304" pitchFamily="18" charset="0"/>
            </a:endParaRPr>
          </a:p>
          <a:p>
            <a:pPr eaLnBrk="1" hangingPunct="1">
              <a:lnSpc>
                <a:spcPct val="80000"/>
              </a:lnSpc>
              <a:buClrTx/>
              <a:buFontTx/>
              <a:buNone/>
            </a:pPr>
            <a:endParaRPr lang="ru-RU" altLang="en-US" sz="1800" b="1" dirty="0">
              <a:solidFill>
                <a:srgbClr val="000066"/>
              </a:solidFill>
              <a:cs typeface="Times New Roman" panose="02020603050405020304" pitchFamily="18" charset="0"/>
            </a:endParaRPr>
          </a:p>
          <a:p>
            <a:pPr eaLnBrk="1" hangingPunct="1">
              <a:lnSpc>
                <a:spcPct val="80000"/>
              </a:lnSpc>
              <a:buClrTx/>
              <a:buFontTx/>
              <a:buNone/>
            </a:pPr>
            <a:endParaRPr lang="en-US" altLang="en-US" sz="1800" b="1" dirty="0">
              <a:solidFill>
                <a:srgbClr val="000066"/>
              </a:solidFill>
              <a:cs typeface="Times New Roman" panose="02020603050405020304" pitchFamily="18" charset="0"/>
            </a:endParaRPr>
          </a:p>
          <a:p>
            <a:pPr eaLnBrk="1" hangingPunct="1">
              <a:lnSpc>
                <a:spcPct val="80000"/>
              </a:lnSpc>
              <a:buClrTx/>
              <a:buFontTx/>
              <a:buNone/>
            </a:pPr>
            <a:endParaRPr lang="en-US" altLang="en-US" sz="1800" b="1" dirty="0">
              <a:solidFill>
                <a:srgbClr val="000066"/>
              </a:solidFill>
              <a:cs typeface="Times New Roman" panose="02020603050405020304" pitchFamily="18" charset="0"/>
            </a:endParaRPr>
          </a:p>
          <a:p>
            <a:pPr eaLnBrk="1" hangingPunct="1">
              <a:lnSpc>
                <a:spcPct val="80000"/>
              </a:lnSpc>
              <a:buClrTx/>
              <a:buFontTx/>
              <a:buNone/>
            </a:pPr>
            <a:r>
              <a:rPr lang="en-US" altLang="en-US" sz="1800" b="1" dirty="0">
                <a:solidFill>
                  <a:srgbClr val="000066"/>
                </a:solidFill>
                <a:cs typeface="Times New Roman" panose="02020603050405020304" pitchFamily="18" charset="0"/>
              </a:rPr>
              <a:t> </a:t>
            </a:r>
            <a:endParaRPr lang="en-US" altLang="en-US" sz="1800" b="1" dirty="0" smtClean="0">
              <a:solidFill>
                <a:srgbClr val="000066"/>
              </a:solidFill>
              <a:cs typeface="Times New Roman" panose="02020603050405020304" pitchFamily="18" charset="0"/>
            </a:endParaRPr>
          </a:p>
          <a:p>
            <a:pPr eaLnBrk="1" hangingPunct="1">
              <a:lnSpc>
                <a:spcPct val="80000"/>
              </a:lnSpc>
              <a:buClrTx/>
              <a:buFontTx/>
              <a:buNone/>
            </a:pPr>
            <a:r>
              <a:rPr lang="en-US" altLang="en-US" sz="1800" b="1" dirty="0" smtClean="0">
                <a:solidFill>
                  <a:srgbClr val="000066"/>
                </a:solidFill>
                <a:cs typeface="Times New Roman" panose="02020603050405020304" pitchFamily="18" charset="0"/>
              </a:rPr>
              <a:t> </a:t>
            </a:r>
            <a:r>
              <a:rPr lang="en-US" altLang="en-US" sz="1800" b="1" dirty="0" smtClean="0">
                <a:solidFill>
                  <a:srgbClr val="000066"/>
                </a:solidFill>
              </a:rPr>
              <a:t>► </a:t>
            </a:r>
            <a:r>
              <a:rPr lang="en-US" altLang="en-US" sz="1800" b="1" dirty="0" smtClean="0">
                <a:solidFill>
                  <a:srgbClr val="000066"/>
                </a:solidFill>
                <a:cs typeface="Times New Roman" panose="02020603050405020304" pitchFamily="18" charset="0"/>
              </a:rPr>
              <a:t>Nucleon </a:t>
            </a:r>
            <a:r>
              <a:rPr lang="en-US" altLang="en-US" sz="1800" b="1" dirty="0">
                <a:solidFill>
                  <a:srgbClr val="000066"/>
                </a:solidFill>
                <a:cs typeface="Times New Roman" panose="02020603050405020304" pitchFamily="18" charset="0"/>
              </a:rPr>
              <a:t>PDFs </a:t>
            </a:r>
            <a:r>
              <a:rPr lang="en-US" altLang="en-US" sz="1800" b="1" dirty="0" smtClean="0">
                <a:solidFill>
                  <a:srgbClr val="000066"/>
                </a:solidFill>
                <a:cs typeface="Times New Roman" panose="02020603050405020304" pitchFamily="18" charset="0"/>
              </a:rPr>
              <a:t>by J/ψ production;</a:t>
            </a:r>
          </a:p>
          <a:p>
            <a:pPr eaLnBrk="1" hangingPunct="1">
              <a:lnSpc>
                <a:spcPct val="80000"/>
              </a:lnSpc>
              <a:buClrTx/>
              <a:buFontTx/>
              <a:buNone/>
            </a:pPr>
            <a:endParaRPr lang="en-US" altLang="en-US" sz="1800" b="1" dirty="0">
              <a:solidFill>
                <a:srgbClr val="000066"/>
              </a:solidFill>
              <a:cs typeface="Times New Roman" panose="02020603050405020304" pitchFamily="18" charset="0"/>
            </a:endParaRPr>
          </a:p>
          <a:p>
            <a:pPr eaLnBrk="1" hangingPunct="1">
              <a:lnSpc>
                <a:spcPct val="80000"/>
              </a:lnSpc>
              <a:buClrTx/>
              <a:buFontTx/>
              <a:buNone/>
            </a:pPr>
            <a:endParaRPr lang="en-US" altLang="en-US" sz="1800" b="1" dirty="0">
              <a:solidFill>
                <a:srgbClr val="000066"/>
              </a:solidFill>
              <a:cs typeface="Times New Roman" panose="02020603050405020304" pitchFamily="18" charset="0"/>
            </a:endParaRPr>
          </a:p>
          <a:p>
            <a:pPr eaLnBrk="1" hangingPunct="1">
              <a:lnSpc>
                <a:spcPct val="80000"/>
              </a:lnSpc>
              <a:buClrTx/>
              <a:buFontTx/>
              <a:buNone/>
            </a:pPr>
            <a:endParaRPr lang="ru-RU" altLang="en-US" sz="1800" b="1" dirty="0">
              <a:solidFill>
                <a:srgbClr val="000066"/>
              </a:solidFill>
              <a:cs typeface="Times New Roman" panose="02020603050405020304" pitchFamily="18" charset="0"/>
            </a:endParaRPr>
          </a:p>
          <a:p>
            <a:pPr eaLnBrk="1" hangingPunct="1">
              <a:lnSpc>
                <a:spcPct val="80000"/>
              </a:lnSpc>
              <a:buClrTx/>
              <a:buFontTx/>
              <a:buNone/>
            </a:pPr>
            <a:r>
              <a:rPr lang="ru-RU" altLang="en-US" sz="1800" b="1" dirty="0">
                <a:solidFill>
                  <a:srgbClr val="000066"/>
                </a:solidFill>
                <a:cs typeface="Times New Roman" panose="02020603050405020304" pitchFamily="18" charset="0"/>
              </a:rPr>
              <a:t> </a:t>
            </a:r>
            <a:endParaRPr lang="en-US" altLang="en-US" sz="1800" b="1" dirty="0" smtClean="0">
              <a:solidFill>
                <a:srgbClr val="000066"/>
              </a:solidFill>
              <a:cs typeface="Times New Roman" panose="02020603050405020304" pitchFamily="18" charset="0"/>
            </a:endParaRPr>
          </a:p>
          <a:p>
            <a:pPr eaLnBrk="1" hangingPunct="1">
              <a:lnSpc>
                <a:spcPct val="80000"/>
              </a:lnSpc>
              <a:buClrTx/>
              <a:buFontTx/>
              <a:buNone/>
            </a:pPr>
            <a:r>
              <a:rPr lang="en-US" altLang="en-US" sz="1800" b="1" dirty="0" smtClean="0">
                <a:solidFill>
                  <a:srgbClr val="000066"/>
                </a:solidFill>
              </a:rPr>
              <a:t> ► </a:t>
            </a:r>
            <a:r>
              <a:rPr lang="en-US" altLang="en-US" sz="1800" b="1" dirty="0">
                <a:solidFill>
                  <a:srgbClr val="000066"/>
                </a:solidFill>
                <a:cs typeface="Times New Roman" panose="02020603050405020304" pitchFamily="18" charset="0"/>
              </a:rPr>
              <a:t>Spin-dependent effects in elastic pp</a:t>
            </a:r>
            <a:r>
              <a:rPr lang="en-US" altLang="en-US" sz="1800" b="1" dirty="0" smtClean="0">
                <a:solidFill>
                  <a:srgbClr val="000066"/>
                </a:solidFill>
                <a:cs typeface="Times New Roman" panose="02020603050405020304" pitchFamily="18" charset="0"/>
              </a:rPr>
              <a:t>, </a:t>
            </a:r>
            <a:r>
              <a:rPr lang="en-US" altLang="en-US" sz="1800" b="1" dirty="0" err="1" smtClean="0">
                <a:solidFill>
                  <a:srgbClr val="000066"/>
                </a:solidFill>
                <a:cs typeface="Times New Roman" panose="02020603050405020304" pitchFamily="18" charset="0"/>
              </a:rPr>
              <a:t>pd</a:t>
            </a:r>
            <a:r>
              <a:rPr lang="en-US" altLang="en-US" sz="1800" b="1" dirty="0" smtClean="0">
                <a:solidFill>
                  <a:srgbClr val="000066"/>
                </a:solidFill>
                <a:cs typeface="Times New Roman" panose="02020603050405020304" pitchFamily="18" charset="0"/>
              </a:rPr>
              <a:t> </a:t>
            </a:r>
            <a:r>
              <a:rPr lang="en-US" altLang="en-US" sz="1800" b="1" dirty="0">
                <a:solidFill>
                  <a:srgbClr val="000066"/>
                </a:solidFill>
                <a:cs typeface="Times New Roman" panose="02020603050405020304" pitchFamily="18" charset="0"/>
              </a:rPr>
              <a:t>and </a:t>
            </a:r>
            <a:r>
              <a:rPr lang="en-US" altLang="en-US" sz="1800" b="1" dirty="0" err="1">
                <a:solidFill>
                  <a:srgbClr val="000066"/>
                </a:solidFill>
                <a:cs typeface="Times New Roman" panose="02020603050405020304" pitchFamily="18" charset="0"/>
              </a:rPr>
              <a:t>dd</a:t>
            </a:r>
            <a:r>
              <a:rPr lang="en-US" altLang="en-US" sz="1800" b="1" dirty="0">
                <a:solidFill>
                  <a:srgbClr val="000066"/>
                </a:solidFill>
                <a:cs typeface="Times New Roman" panose="02020603050405020304" pitchFamily="18" charset="0"/>
              </a:rPr>
              <a:t> </a:t>
            </a:r>
            <a:r>
              <a:rPr lang="en-US" altLang="en-US" sz="1800" b="1" dirty="0" smtClean="0">
                <a:solidFill>
                  <a:srgbClr val="000066"/>
                </a:solidFill>
                <a:cs typeface="Times New Roman" panose="02020603050405020304" pitchFamily="18" charset="0"/>
              </a:rPr>
              <a:t>scattering; </a:t>
            </a:r>
            <a:endParaRPr lang="en-US" altLang="en-US" sz="1800" b="1" dirty="0">
              <a:solidFill>
                <a:srgbClr val="000066"/>
              </a:solidFill>
              <a:cs typeface="Times New Roman" panose="02020603050405020304" pitchFamily="18" charset="0"/>
            </a:endParaRPr>
          </a:p>
          <a:p>
            <a:pPr eaLnBrk="1" hangingPunct="1">
              <a:lnSpc>
                <a:spcPct val="80000"/>
              </a:lnSpc>
              <a:buClrTx/>
              <a:buFontTx/>
              <a:buNone/>
            </a:pPr>
            <a:endParaRPr lang="en-US" altLang="en-US" sz="1800" b="1" dirty="0">
              <a:solidFill>
                <a:srgbClr val="000066"/>
              </a:solidFill>
              <a:cs typeface="Times New Roman" panose="02020603050405020304" pitchFamily="18" charset="0"/>
            </a:endParaRPr>
          </a:p>
          <a:p>
            <a:pPr eaLnBrk="1" hangingPunct="1">
              <a:lnSpc>
                <a:spcPct val="80000"/>
              </a:lnSpc>
              <a:buClrTx/>
              <a:buFontTx/>
              <a:buNone/>
            </a:pPr>
            <a:r>
              <a:rPr lang="en-US" altLang="en-US" sz="1800" b="1" dirty="0">
                <a:solidFill>
                  <a:srgbClr val="000066"/>
                </a:solidFill>
                <a:cs typeface="Times New Roman" panose="02020603050405020304" pitchFamily="18" charset="0"/>
              </a:rPr>
              <a:t> </a:t>
            </a:r>
            <a:r>
              <a:rPr lang="en-US" altLang="en-US" sz="1800" b="1" dirty="0">
                <a:solidFill>
                  <a:srgbClr val="000066"/>
                </a:solidFill>
              </a:rPr>
              <a:t>► </a:t>
            </a:r>
            <a:r>
              <a:rPr lang="en-US" altLang="en-US" sz="1800" b="1" dirty="0">
                <a:solidFill>
                  <a:srgbClr val="000066"/>
                </a:solidFill>
                <a:cs typeface="Times New Roman" panose="02020603050405020304" pitchFamily="18" charset="0"/>
              </a:rPr>
              <a:t>Spin effects in </a:t>
            </a:r>
            <a:r>
              <a:rPr lang="en-US" altLang="en-US" sz="1800" b="1" dirty="0" smtClean="0">
                <a:solidFill>
                  <a:srgbClr val="000066"/>
                </a:solidFill>
                <a:cs typeface="Times New Roman" panose="02020603050405020304" pitchFamily="18" charset="0"/>
              </a:rPr>
              <a:t>exclusive </a:t>
            </a:r>
            <a:r>
              <a:rPr lang="ru-RU" altLang="en-US" sz="1800" b="1" dirty="0" err="1" smtClean="0">
                <a:solidFill>
                  <a:srgbClr val="000066"/>
                </a:solidFill>
                <a:cs typeface="Times New Roman" panose="02020603050405020304" pitchFamily="18" charset="0"/>
              </a:rPr>
              <a:t>hadron</a:t>
            </a:r>
            <a:r>
              <a:rPr lang="en-US" altLang="en-US" sz="1800" b="1" dirty="0" smtClean="0">
                <a:solidFill>
                  <a:srgbClr val="000066"/>
                </a:solidFill>
                <a:cs typeface="Times New Roman" panose="02020603050405020304" pitchFamily="18" charset="0"/>
              </a:rPr>
              <a:t> </a:t>
            </a:r>
            <a:r>
              <a:rPr lang="ru-RU" altLang="en-US" sz="1800" b="1" dirty="0" err="1" smtClean="0">
                <a:solidFill>
                  <a:srgbClr val="000066"/>
                </a:solidFill>
                <a:cs typeface="Times New Roman" panose="02020603050405020304" pitchFamily="18" charset="0"/>
              </a:rPr>
              <a:t>production</a:t>
            </a:r>
            <a:r>
              <a:rPr lang="en-US" altLang="en-US" sz="1800" b="1" dirty="0" smtClean="0">
                <a:solidFill>
                  <a:srgbClr val="000066"/>
                </a:solidFill>
                <a:cs typeface="Times New Roman" panose="02020603050405020304" pitchFamily="18" charset="0"/>
              </a:rPr>
              <a:t>;</a:t>
            </a:r>
            <a:endParaRPr lang="en-US" altLang="en-US" sz="1800" b="1" dirty="0">
              <a:solidFill>
                <a:srgbClr val="000066"/>
              </a:solidFill>
              <a:cs typeface="Times New Roman" panose="02020603050405020304" pitchFamily="18" charset="0"/>
            </a:endParaRPr>
          </a:p>
          <a:p>
            <a:pPr eaLnBrk="1" hangingPunct="1">
              <a:lnSpc>
                <a:spcPct val="70000"/>
              </a:lnSpc>
              <a:buClrTx/>
              <a:buFontTx/>
              <a:buNone/>
            </a:pPr>
            <a:endParaRPr lang="en-US" altLang="en-US" sz="1800" b="1" dirty="0">
              <a:solidFill>
                <a:srgbClr val="000066"/>
              </a:solidFill>
              <a:cs typeface="Times New Roman" panose="02020603050405020304" pitchFamily="18" charset="0"/>
            </a:endParaRPr>
          </a:p>
          <a:p>
            <a:pPr eaLnBrk="1" hangingPunct="1">
              <a:lnSpc>
                <a:spcPct val="70000"/>
              </a:lnSpc>
              <a:buClrTx/>
              <a:buFontTx/>
              <a:buNone/>
            </a:pPr>
            <a:r>
              <a:rPr lang="ru-RU" altLang="en-US" sz="1800" b="1" dirty="0">
                <a:solidFill>
                  <a:srgbClr val="000066"/>
                </a:solidFill>
                <a:cs typeface="Times New Roman" panose="02020603050405020304" pitchFamily="18" charset="0"/>
              </a:rPr>
              <a:t> </a:t>
            </a:r>
            <a:r>
              <a:rPr lang="en-US" altLang="en-US" sz="1800" b="1" dirty="0">
                <a:solidFill>
                  <a:srgbClr val="000066"/>
                </a:solidFill>
              </a:rPr>
              <a:t>► </a:t>
            </a:r>
            <a:r>
              <a:rPr lang="en-US" altLang="en-US" sz="1800" b="1" dirty="0" smtClean="0">
                <a:solidFill>
                  <a:srgbClr val="000066"/>
                </a:solidFill>
                <a:cs typeface="Times New Roman" panose="02020603050405020304" pitchFamily="18" charset="0"/>
              </a:rPr>
              <a:t>Spin </a:t>
            </a:r>
            <a:r>
              <a:rPr lang="en-US" altLang="en-US" sz="1800" b="1" dirty="0">
                <a:solidFill>
                  <a:srgbClr val="000066"/>
                </a:solidFill>
                <a:cs typeface="Times New Roman" panose="02020603050405020304" pitchFamily="18" charset="0"/>
              </a:rPr>
              <a:t>effects </a:t>
            </a:r>
            <a:r>
              <a:rPr lang="en-US" altLang="en-US" sz="1800" b="1" dirty="0" smtClean="0">
                <a:solidFill>
                  <a:srgbClr val="000066"/>
                </a:solidFill>
                <a:cs typeface="Times New Roman" panose="02020603050405020304" pitchFamily="18" charset="0"/>
              </a:rPr>
              <a:t>in production of hadrons </a:t>
            </a:r>
            <a:r>
              <a:rPr lang="en-US" altLang="en-US" sz="1800" b="1" dirty="0">
                <a:solidFill>
                  <a:srgbClr val="000066"/>
                </a:solidFill>
                <a:cs typeface="Times New Roman" panose="02020603050405020304" pitchFamily="18" charset="0"/>
              </a:rPr>
              <a:t>with  </a:t>
            </a:r>
            <a:r>
              <a:rPr lang="en-US" altLang="en-US" sz="1800" b="1" dirty="0" smtClean="0">
                <a:solidFill>
                  <a:srgbClr val="000066"/>
                </a:solidFill>
                <a:cs typeface="Times New Roman" panose="02020603050405020304" pitchFamily="18" charset="0"/>
              </a:rPr>
              <a:t>high </a:t>
            </a:r>
            <a:r>
              <a:rPr lang="en-US" altLang="en-US" sz="1800" b="1" dirty="0" err="1" smtClean="0">
                <a:solidFill>
                  <a:srgbClr val="000066"/>
                </a:solidFill>
                <a:cs typeface="Times New Roman" panose="02020603050405020304" pitchFamily="18" charset="0"/>
              </a:rPr>
              <a:t>p</a:t>
            </a:r>
            <a:r>
              <a:rPr lang="en-US" altLang="en-US" sz="1800" b="1" baseline="-25000" dirty="0" err="1" smtClean="0">
                <a:solidFill>
                  <a:srgbClr val="000066"/>
                </a:solidFill>
                <a:cs typeface="Times New Roman" panose="02020603050405020304" pitchFamily="18" charset="0"/>
              </a:rPr>
              <a:t>T</a:t>
            </a:r>
            <a:r>
              <a:rPr lang="en-US" altLang="en-US" sz="1800" b="1" dirty="0" smtClean="0">
                <a:solidFill>
                  <a:srgbClr val="000066"/>
                </a:solidFill>
                <a:cs typeface="Times New Roman" panose="02020603050405020304" pitchFamily="18" charset="0"/>
              </a:rPr>
              <a:t> ;</a:t>
            </a:r>
          </a:p>
          <a:p>
            <a:pPr eaLnBrk="1" hangingPunct="1">
              <a:lnSpc>
                <a:spcPct val="70000"/>
              </a:lnSpc>
              <a:buClrTx/>
              <a:buFontTx/>
              <a:buNone/>
            </a:pPr>
            <a:endParaRPr lang="en-US" altLang="en-US" sz="1800" b="1" dirty="0">
              <a:solidFill>
                <a:srgbClr val="000066"/>
              </a:solidFill>
              <a:cs typeface="Times New Roman" panose="02020603050405020304" pitchFamily="18" charset="0"/>
            </a:endParaRPr>
          </a:p>
          <a:p>
            <a:pPr eaLnBrk="1" hangingPunct="1">
              <a:lnSpc>
                <a:spcPct val="70000"/>
              </a:lnSpc>
              <a:buClrTx/>
            </a:pPr>
            <a:r>
              <a:rPr lang="en-US" altLang="en-US" sz="1800" b="1" dirty="0" smtClean="0">
                <a:solidFill>
                  <a:srgbClr val="000066"/>
                </a:solidFill>
              </a:rPr>
              <a:t> ► </a:t>
            </a:r>
            <a:r>
              <a:rPr lang="en-US" altLang="en-US" sz="1800" b="1" i="1" dirty="0" err="1" smtClean="0">
                <a:solidFill>
                  <a:srgbClr val="000066"/>
                </a:solidFill>
              </a:rPr>
              <a:t>etc</a:t>
            </a:r>
            <a:r>
              <a:rPr lang="en-US" altLang="en-US" sz="1800" b="1" i="1" dirty="0" smtClean="0">
                <a:solidFill>
                  <a:srgbClr val="000066"/>
                </a:solidFill>
              </a:rPr>
              <a:t>….</a:t>
            </a:r>
            <a:endParaRPr lang="en-US" altLang="en-US" sz="1800" b="1" i="1" dirty="0">
              <a:solidFill>
                <a:srgbClr val="000066"/>
              </a:solidFill>
              <a:cs typeface="Times New Roman" panose="02020603050405020304" pitchFamily="18" charset="0"/>
            </a:endParaRPr>
          </a:p>
          <a:p>
            <a:pPr eaLnBrk="1" hangingPunct="1">
              <a:lnSpc>
                <a:spcPct val="70000"/>
              </a:lnSpc>
              <a:buClrTx/>
              <a:buFontTx/>
              <a:buNone/>
            </a:pPr>
            <a:endParaRPr lang="ru-RU" altLang="en-US" sz="1800" b="1" dirty="0">
              <a:solidFill>
                <a:srgbClr val="000066"/>
              </a:solidFill>
              <a:cs typeface="Times New Roman" panose="02020603050405020304" pitchFamily="18" charset="0"/>
            </a:endParaRPr>
          </a:p>
          <a:p>
            <a:pPr eaLnBrk="1" hangingPunct="1">
              <a:lnSpc>
                <a:spcPct val="70000"/>
              </a:lnSpc>
              <a:buClrTx/>
              <a:buFontTx/>
              <a:buNone/>
            </a:pPr>
            <a:endParaRPr lang="en-US" altLang="en-US" sz="1800" b="1" dirty="0">
              <a:solidFill>
                <a:srgbClr val="000066"/>
              </a:solidFill>
            </a:endParaRPr>
          </a:p>
        </p:txBody>
      </p:sp>
      <p:pic>
        <p:nvPicPr>
          <p:cNvPr id="717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1360859"/>
            <a:ext cx="3977280" cy="11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9763" y="2617110"/>
            <a:ext cx="1298880" cy="11606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884950"/>
            <a:ext cx="2875680" cy="6249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p:cNvPicPr>
            <a:picLocks noChangeAspect="1"/>
          </p:cNvPicPr>
          <p:nvPr/>
        </p:nvPicPr>
        <p:blipFill>
          <a:blip r:embed="rId6"/>
          <a:stretch>
            <a:fillRect/>
          </a:stretch>
        </p:blipFill>
        <p:spPr>
          <a:xfrm>
            <a:off x="4860032" y="3855459"/>
            <a:ext cx="3957691" cy="930556"/>
          </a:xfrm>
          <a:prstGeom prst="rect">
            <a:avLst/>
          </a:prstGeom>
        </p:spPr>
      </p:pic>
    </p:spTree>
    <p:extLst>
      <p:ext uri="{BB962C8B-B14F-4D97-AF65-F5344CB8AC3E}">
        <p14:creationId xmlns:p14="http://schemas.microsoft.com/office/powerpoint/2010/main" val="300032289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2093" y="116632"/>
            <a:ext cx="4608512" cy="516936"/>
          </a:xfrm>
        </p:spPr>
        <p:txBody>
          <a:bodyPr/>
          <a:lstStyle/>
          <a:p>
            <a:r>
              <a:rPr lang="en-US" smtClean="0"/>
              <a:t>Spin dependent PDFs</a:t>
            </a:r>
            <a:endParaRPr lang="en-US"/>
          </a:p>
        </p:txBody>
      </p:sp>
      <p:pic>
        <p:nvPicPr>
          <p:cNvPr id="4" name="Picture 3"/>
          <p:cNvPicPr>
            <a:picLocks noChangeAspect="1"/>
          </p:cNvPicPr>
          <p:nvPr/>
        </p:nvPicPr>
        <p:blipFill>
          <a:blip r:embed="rId2"/>
          <a:stretch>
            <a:fillRect/>
          </a:stretch>
        </p:blipFill>
        <p:spPr>
          <a:xfrm>
            <a:off x="3707904" y="980728"/>
            <a:ext cx="5301690" cy="3947743"/>
          </a:xfrm>
          <a:prstGeom prst="rect">
            <a:avLst/>
          </a:prstGeom>
        </p:spPr>
      </p:pic>
      <p:pic>
        <p:nvPicPr>
          <p:cNvPr id="5" name="Рисунок 1"/>
          <p:cNvPicPr>
            <a:picLocks noChangeAspect="1"/>
          </p:cNvPicPr>
          <p:nvPr/>
        </p:nvPicPr>
        <p:blipFill rotWithShape="1">
          <a:blip r:embed="rId3" cstate="print">
            <a:extLst>
              <a:ext uri="{28A0092B-C50C-407E-A947-70E740481C1C}">
                <a14:useLocalDpi xmlns:a14="http://schemas.microsoft.com/office/drawing/2010/main" val="0"/>
              </a:ext>
            </a:extLst>
          </a:blip>
          <a:srcRect l="1660" t="57562" r="36123" b="15576"/>
          <a:stretch/>
        </p:blipFill>
        <p:spPr bwMode="auto">
          <a:xfrm>
            <a:off x="1794081" y="5085184"/>
            <a:ext cx="4824536" cy="135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lide1.gif"/>
          <p:cNvPicPr>
            <a:picLocks noChangeAspect="1"/>
          </p:cNvPicPr>
          <p:nvPr/>
        </p:nvPicPr>
        <p:blipFill rotWithShape="1">
          <a:blip r:embed="rId4">
            <a:extLst>
              <a:ext uri="{28A0092B-C50C-407E-A947-70E740481C1C}">
                <a14:useLocalDpi xmlns:a14="http://schemas.microsoft.com/office/drawing/2010/main" val="0"/>
              </a:ext>
            </a:extLst>
          </a:blip>
          <a:srcRect l="14354" t="3190" r="21052" b="4305"/>
          <a:stretch/>
        </p:blipFill>
        <p:spPr>
          <a:xfrm>
            <a:off x="323528" y="1268760"/>
            <a:ext cx="2592288" cy="2784311"/>
          </a:xfrm>
          <a:prstGeom prst="rect">
            <a:avLst/>
          </a:prstGeom>
        </p:spPr>
      </p:pic>
    </p:spTree>
    <p:extLst>
      <p:ext uri="{BB962C8B-B14F-4D97-AF65-F5344CB8AC3E}">
        <p14:creationId xmlns:p14="http://schemas.microsoft.com/office/powerpoint/2010/main" val="1715085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03848" y="188640"/>
            <a:ext cx="2520280" cy="726984"/>
          </a:xfrm>
        </p:spPr>
        <p:txBody>
          <a:bodyPr>
            <a:noAutofit/>
          </a:bodyPr>
          <a:lstStyle/>
          <a:p>
            <a:r>
              <a:rPr lang="en-US" sz="2400" smtClean="0"/>
              <a:t>TMD and GPD</a:t>
            </a:r>
            <a:endParaRPr lang="en-US" sz="2400"/>
          </a:p>
        </p:txBody>
      </p:sp>
      <p:pic>
        <p:nvPicPr>
          <p:cNvPr id="1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196752"/>
            <a:ext cx="8491591" cy="4988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69576798"/>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Unicode MS"/>
        <a:ea typeface="Arial Unicode MS"/>
        <a:cs typeface="Arial Unicode MS"/>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23000"/>
          </a:lnSpc>
          <a:spcBef>
            <a:spcPct val="0"/>
          </a:spcBef>
          <a:spcAft>
            <a:spcPct val="0"/>
          </a:spcAft>
          <a:buClr>
            <a:srgbClr val="000000"/>
          </a:buClr>
          <a:buSzPct val="100000"/>
          <a:buFont typeface="Times New Roman" pitchFamily="18" charset="0"/>
          <a:buNone/>
          <a:tabLst/>
          <a:defRPr kumimoji="0" lang="en-GB" altLang="bg-BG"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23000"/>
          </a:lnSpc>
          <a:spcBef>
            <a:spcPct val="0"/>
          </a:spcBef>
          <a:spcAft>
            <a:spcPct val="0"/>
          </a:spcAft>
          <a:buClr>
            <a:srgbClr val="000000"/>
          </a:buClr>
          <a:buSzPct val="100000"/>
          <a:buFont typeface="Times New Roman" pitchFamily="18" charset="0"/>
          <a:buNone/>
          <a:tabLst/>
          <a:defRPr kumimoji="0" lang="en-GB" altLang="bg-BG"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11688</TotalTime>
  <Words>3422</Words>
  <Application>Microsoft Office PowerPoint</Application>
  <PresentationFormat>On-screen Show (4:3)</PresentationFormat>
  <Paragraphs>780</Paragraphs>
  <Slides>51</Slides>
  <Notes>25</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51</vt:i4>
      </vt:variant>
    </vt:vector>
  </HeadingPairs>
  <TitlesOfParts>
    <vt:vector size="72" baseType="lpstr">
      <vt:lpstr>Arial Unicode MS</vt:lpstr>
      <vt:lpstr>ＭＳ Ｐゴシック</vt:lpstr>
      <vt:lpstr>Arial</vt:lpstr>
      <vt:lpstr>Baskerville</vt:lpstr>
      <vt:lpstr>Calibri</vt:lpstr>
      <vt:lpstr>Comic Sans MS</vt:lpstr>
      <vt:lpstr>Copperplate Gothic Bold</vt:lpstr>
      <vt:lpstr>DejaVu Sans</vt:lpstr>
      <vt:lpstr>Droid Sans Fallback</vt:lpstr>
      <vt:lpstr>Georgia</vt:lpstr>
      <vt:lpstr>Helvetica</vt:lpstr>
      <vt:lpstr>Helvetica CY</vt:lpstr>
      <vt:lpstr>Helvetica Light</vt:lpstr>
      <vt:lpstr>Papyrus</vt:lpstr>
      <vt:lpstr>Symbol</vt:lpstr>
      <vt:lpstr>SymbolPS</vt:lpstr>
      <vt:lpstr>Times</vt:lpstr>
      <vt:lpstr>Times New Roman</vt:lpstr>
      <vt:lpstr>Wingdings</vt:lpstr>
      <vt:lpstr>ヒラギノ角ゴ ProN W3</vt:lpstr>
      <vt:lpstr>Default Design</vt:lpstr>
      <vt:lpstr>The SPD project at the Laboratory of High Energy Physics,  Joint Institute for Nuclear Research, Dubna</vt:lpstr>
      <vt:lpstr>PowerPoint Presentation</vt:lpstr>
      <vt:lpstr>Megaproject NICA</vt:lpstr>
      <vt:lpstr>PowerPoint Presentation</vt:lpstr>
      <vt:lpstr>Start of the SPD project</vt:lpstr>
      <vt:lpstr>Polarized beams</vt:lpstr>
      <vt:lpstr>PowerPoint Presentation</vt:lpstr>
      <vt:lpstr>Spin dependent PDFs</vt:lpstr>
      <vt:lpstr>TMD and GPD</vt:lpstr>
      <vt:lpstr>PowerPoint Presentation</vt:lpstr>
      <vt:lpstr>Minimum biased events</vt:lpstr>
      <vt:lpstr>PowerPoint Presentation</vt:lpstr>
      <vt:lpstr>PowerPoint Presentation</vt:lpstr>
      <vt:lpstr>PowerPoint Presentation</vt:lpstr>
      <vt:lpstr>Hybrid system</vt:lpstr>
      <vt:lpstr>PowerPoint Presentation</vt:lpstr>
      <vt:lpstr>PowerPoint Presentation</vt:lpstr>
      <vt:lpstr>PowerPoint Presentation</vt:lpstr>
      <vt:lpstr>PowerPoint Presentation</vt:lpstr>
      <vt:lpstr>DAQ</vt:lpstr>
      <vt:lpstr>PowerPoint Presentation</vt:lpstr>
      <vt:lpstr>Project status and roadmap</vt:lpstr>
      <vt:lpstr>Working groups have been set up:</vt:lpstr>
      <vt:lpstr>Roadmap</vt:lpstr>
      <vt:lpstr>Roadmap (cont’d)</vt:lpstr>
      <vt:lpstr>Roadmap (cont’d)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Collaboration</vt:lpstr>
      <vt:lpstr>R&amp;D plans and funds for 2018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NICA</dc:title>
  <dc:creator>ROUMEN</dc:creator>
  <cp:lastModifiedBy>Roumen Tsenov</cp:lastModifiedBy>
  <cp:revision>514</cp:revision>
  <dcterms:modified xsi:type="dcterms:W3CDTF">2018-07-10T08:55:38Z</dcterms:modified>
</cp:coreProperties>
</file>