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261" r:id="rId6"/>
    <p:sldId id="281" r:id="rId7"/>
    <p:sldId id="285" r:id="rId8"/>
    <p:sldId id="280" r:id="rId9"/>
    <p:sldId id="264" r:id="rId10"/>
    <p:sldId id="265" r:id="rId11"/>
    <p:sldId id="266" r:id="rId12"/>
    <p:sldId id="267" r:id="rId13"/>
    <p:sldId id="279" r:id="rId14"/>
    <p:sldId id="278" r:id="rId15"/>
    <p:sldId id="277" r:id="rId16"/>
    <p:sldId id="284" r:id="rId17"/>
    <p:sldId id="282" r:id="rId18"/>
    <p:sldId id="283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AFE"/>
    <a:srgbClr val="F2F2F2"/>
    <a:srgbClr val="0000FF"/>
    <a:srgbClr val="C5FCFF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4547B-9EFF-403F-9974-50EAB30807F6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5B21C-32D0-4575-85ED-73B745FE3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8622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AB858-8C2A-4CBB-B5DE-BA62F4FC057E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918D-F551-4A88-BFA0-D0D309F46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64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50F27-56CC-4365-B984-94E3258663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4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EF571-2C3C-40C4-87D5-7E774BFBFC04}" type="slidenum">
              <a:rPr lang="ru-RU"/>
              <a:pPr/>
              <a:t>4</a:t>
            </a:fld>
            <a:endParaRPr lang="ru-RU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5800"/>
            <a:ext cx="6080125" cy="3421063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1638" cy="4110037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887788" y="8683625"/>
            <a:ext cx="2963862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DF9D9DF-5CD9-4AE7-AA66-CED1BE2E843A}" type="slidenum">
              <a:rPr lang="ru-RU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67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AF827-C182-43AD-AD3F-031F96A6E2D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4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918D-F551-4A88-BFA0-D0D309F46BA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3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2987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2E50-9666-4E26-9652-E6603BA182A8}" type="datetime1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65A2-EBF8-46C5-B309-A651C697F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07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64A4-A552-46AD-9E5C-7D60AC2F1268}" type="datetime1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65A2-EBF8-46C5-B309-A651C697F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2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1A3-8A66-4425-9D09-4EED8A74ED13}" type="datetime1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65A2-EBF8-46C5-B309-A651C697F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7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367D-8DA0-489F-A597-525433ECB9AE}" type="datetime1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65A2-EBF8-46C5-B309-A651C697F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0E06-E9D1-4CC2-A369-D6D639569AE8}" type="datetime1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65A2-EBF8-46C5-B309-A651C697F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6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30F6-62A2-47D1-82DC-202EF6CD6459}" type="datetime1">
              <a:rPr lang="ru-RU" smtClean="0"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65A2-EBF8-46C5-B309-A651C697F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0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FD2B-A284-4CC4-AC9C-1AB149F6BDE0}" type="datetime1">
              <a:rPr lang="ru-RU" smtClean="0"/>
              <a:t>17.06.2018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65A2-EBF8-46C5-B309-A651C697F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2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F613-BB05-4F93-858E-CE92D179A20A}" type="datetime1">
              <a:rPr lang="ru-RU" smtClean="0"/>
              <a:t>17.06.2018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65A2-EBF8-46C5-B309-A651C697F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77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7C0D-D305-4235-B24D-31CB2FFB0463}" type="datetime1">
              <a:rPr lang="ru-RU" smtClean="0"/>
              <a:t>17.06.2018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65A2-EBF8-46C5-B309-A651C697F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0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5CE5-9B6F-4F54-9694-C29047AB64CD}" type="datetime1">
              <a:rPr lang="ru-RU" smtClean="0"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65A2-EBF8-46C5-B309-A651C697F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52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C135-9D60-4C7D-8F74-08B528AC9295}" type="datetime1">
              <a:rPr lang="ru-RU" smtClean="0"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65A2-EBF8-46C5-B309-A651C697F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7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022D5-0127-4C5C-9339-59EDF5211E5F}" type="datetime1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565A2-EBF8-46C5-B309-A651C697F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9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emf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4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jpeg"/><Relationship Id="rId7" Type="http://schemas.openxmlformats.org/officeDocument/2006/relationships/image" Target="../media/image58.em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image" Target="../media/image82.jpeg"/><Relationship Id="rId7" Type="http://schemas.openxmlformats.org/officeDocument/2006/relationships/image" Target="../media/image85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174.png"/><Relationship Id="rId9" Type="http://schemas.openxmlformats.org/officeDocument/2006/relationships/image" Target="../media/image8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83113" y="2624138"/>
            <a:ext cx="22653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900" b="1" dirty="0" err="1">
                <a:solidFill>
                  <a:srgbClr val="0000FF"/>
                </a:solidFill>
              </a:rPr>
              <a:t>Vadim</a:t>
            </a:r>
            <a:r>
              <a:rPr lang="en-US" sz="1900" b="1" dirty="0">
                <a:solidFill>
                  <a:srgbClr val="0000FF"/>
                </a:solidFill>
              </a:rPr>
              <a:t> Kolesnikov</a:t>
            </a:r>
          </a:p>
          <a:p>
            <a:pPr eaLnBrk="1" hangingPunct="1"/>
            <a:r>
              <a:rPr lang="en-US" sz="1900" b="1" dirty="0">
                <a:solidFill>
                  <a:srgbClr val="0000FF"/>
                </a:solidFill>
              </a:rPr>
              <a:t>    </a:t>
            </a:r>
            <a:r>
              <a:rPr lang="ru-RU" sz="1900" b="1" dirty="0">
                <a:solidFill>
                  <a:srgbClr val="0000FF"/>
                </a:solidFill>
              </a:rPr>
              <a:t>   </a:t>
            </a:r>
            <a:r>
              <a:rPr lang="en-US" sz="1900" b="1" dirty="0">
                <a:solidFill>
                  <a:srgbClr val="0000FF"/>
                </a:solidFill>
              </a:rPr>
              <a:t>(VBLHEP)</a:t>
            </a:r>
            <a:endParaRPr lang="ru-RU" sz="1900" b="1" dirty="0">
              <a:solidFill>
                <a:srgbClr val="0000FF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008439" y="3589339"/>
            <a:ext cx="34448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100">
                <a:solidFill>
                  <a:srgbClr val="2320A4"/>
                </a:solidFill>
              </a:rPr>
              <a:t>On behalf of the MPD team</a:t>
            </a:r>
            <a:endParaRPr lang="ru-RU" sz="2100">
              <a:solidFill>
                <a:srgbClr val="2320A4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35413" y="5229226"/>
            <a:ext cx="374491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900" b="1" dirty="0" err="1">
                <a:solidFill>
                  <a:srgbClr val="B15407"/>
                </a:solidFill>
              </a:rPr>
              <a:t>Programme</a:t>
            </a:r>
            <a:r>
              <a:rPr lang="en-US" sz="1900" b="1" dirty="0">
                <a:solidFill>
                  <a:srgbClr val="B15407"/>
                </a:solidFill>
              </a:rPr>
              <a:t> Advisory Committee</a:t>
            </a:r>
            <a:r>
              <a:rPr lang="ru-RU" sz="1900" b="1" dirty="0">
                <a:solidFill>
                  <a:srgbClr val="B15407"/>
                </a:solidFill>
              </a:rPr>
              <a:t> </a:t>
            </a:r>
            <a:r>
              <a:rPr lang="en-US" sz="1900" b="1" dirty="0">
                <a:solidFill>
                  <a:srgbClr val="B15407"/>
                </a:solidFill>
              </a:rPr>
              <a:t>for Particle Physics</a:t>
            </a:r>
            <a:endParaRPr lang="ru-RU" sz="1900" b="1" dirty="0">
              <a:solidFill>
                <a:srgbClr val="B15407"/>
              </a:solidFill>
            </a:endParaRPr>
          </a:p>
          <a:p>
            <a:pPr algn="ctr" eaLnBrk="1" hangingPunct="1"/>
            <a:r>
              <a:rPr lang="en-US" sz="1900" b="1" dirty="0" smtClean="0">
                <a:solidFill>
                  <a:srgbClr val="B15407"/>
                </a:solidFill>
              </a:rPr>
              <a:t>49</a:t>
            </a:r>
            <a:r>
              <a:rPr lang="en-US" sz="1900" b="1" baseline="30000" dirty="0" smtClean="0">
                <a:solidFill>
                  <a:srgbClr val="B15407"/>
                </a:solidFill>
              </a:rPr>
              <a:t>th</a:t>
            </a:r>
            <a:r>
              <a:rPr lang="en-US" sz="1900" b="1" dirty="0" smtClean="0">
                <a:solidFill>
                  <a:srgbClr val="B15407"/>
                </a:solidFill>
              </a:rPr>
              <a:t> </a:t>
            </a:r>
            <a:r>
              <a:rPr lang="en-US" sz="1900" b="1" dirty="0">
                <a:solidFill>
                  <a:srgbClr val="B15407"/>
                </a:solidFill>
              </a:rPr>
              <a:t>Meeting</a:t>
            </a:r>
          </a:p>
          <a:p>
            <a:pPr algn="ctr" eaLnBrk="1" hangingPunct="1"/>
            <a:r>
              <a:rPr lang="en-US" sz="1900" b="1" dirty="0">
                <a:solidFill>
                  <a:srgbClr val="B15407"/>
                </a:solidFill>
              </a:rPr>
              <a:t> </a:t>
            </a:r>
            <a:r>
              <a:rPr lang="en-US" sz="1900" b="1" dirty="0" smtClean="0">
                <a:solidFill>
                  <a:srgbClr val="B15407"/>
                </a:solidFill>
              </a:rPr>
              <a:t>June 18-19, 2018</a:t>
            </a:r>
            <a:endParaRPr lang="ru-RU" sz="1900" b="1" dirty="0">
              <a:solidFill>
                <a:srgbClr val="B15407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859881" y="1700214"/>
            <a:ext cx="54232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800000"/>
                </a:solidFill>
              </a:rPr>
              <a:t>Within the JINR theme</a:t>
            </a:r>
            <a:r>
              <a:rPr lang="ru-RU" sz="2200" b="1" dirty="0">
                <a:solidFill>
                  <a:srgbClr val="800000"/>
                </a:solidFill>
              </a:rPr>
              <a:t> 02-0-1065-2007</a:t>
            </a:r>
            <a:r>
              <a:rPr lang="en-US" sz="2200" b="1" dirty="0">
                <a:solidFill>
                  <a:srgbClr val="800000"/>
                </a:solidFill>
              </a:rPr>
              <a:t>/</a:t>
            </a:r>
            <a:r>
              <a:rPr lang="ru-RU" sz="2200" b="1" dirty="0">
                <a:solidFill>
                  <a:srgbClr val="800000"/>
                </a:solidFill>
              </a:rPr>
              <a:t>2019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B51E1-6E08-4BD5-8DA5-FD5F3C893E7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40794" y="260648"/>
            <a:ext cx="6534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Progress towards the realization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the MPD project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55854" y="13001"/>
            <a:ext cx="741581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500" b="1" dirty="0">
                <a:ea typeface="MS PGothic" panose="020B0600070205080204" pitchFamily="34" charset="-128"/>
              </a:rPr>
              <a:t>MPD superconducting </a:t>
            </a:r>
            <a:r>
              <a:rPr lang="en-US" altLang="ru-RU" sz="2500" b="1" dirty="0" smtClean="0">
                <a:ea typeface="MS PGothic" panose="020B0600070205080204" pitchFamily="34" charset="-128"/>
              </a:rPr>
              <a:t>solenoid: June’18 status</a:t>
            </a:r>
            <a:endParaRPr lang="en-US" altLang="ru-RU" sz="2500" b="1" dirty="0">
              <a:ea typeface="MS PGothic" panose="020B0600070205080204" pitchFamily="34" charset="-128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D87-0678-46A9-9687-68872CFD618B}" type="slidenum">
              <a:rPr lang="ru-RU" smtClean="0"/>
              <a:t>10</a:t>
            </a:fld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F3B103C-FCEF-4546-AF48-78F83CC3E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31" b="4965"/>
          <a:stretch>
            <a:fillRect/>
          </a:stretch>
        </p:blipFill>
        <p:spPr>
          <a:xfrm>
            <a:off x="3929098" y="933660"/>
            <a:ext cx="3240360" cy="2160590"/>
          </a:xfrm>
          <a:prstGeom prst="rect">
            <a:avLst/>
          </a:prstGeom>
        </p:spPr>
      </p:pic>
      <p:pic>
        <p:nvPicPr>
          <p:cNvPr id="39" name="Picture 2" descr="C:\Users\ADmin\Downloads\IMG-20180426-WA0000.jpg"/>
          <p:cNvPicPr>
            <a:picLocks noChangeAspect="1" noChangeArrowheads="1"/>
          </p:cNvPicPr>
          <p:nvPr/>
        </p:nvPicPr>
        <p:blipFill>
          <a:blip r:embed="rId3" cstate="print"/>
          <a:srcRect t="8761" b="10932"/>
          <a:stretch>
            <a:fillRect/>
          </a:stretch>
        </p:blipFill>
        <p:spPr bwMode="auto">
          <a:xfrm>
            <a:off x="4276562" y="3811753"/>
            <a:ext cx="1941594" cy="2772000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487908" y="5758174"/>
            <a:ext cx="1312090" cy="338554"/>
          </a:xfrm>
          <a:prstGeom prst="rect">
            <a:avLst/>
          </a:prstGeom>
          <a:solidFill>
            <a:srgbClr val="D8FAFE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 Narrow" panose="020B0606020202030204" pitchFamily="34" charset="0"/>
              </a:rPr>
              <a:t>Vacuum vessel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43" name="Picture 3" descr="C:\Users\ADmin\Downloads\20171122_153939.jpg"/>
          <p:cNvPicPr>
            <a:picLocks noChangeAspect="1" noChangeArrowheads="1"/>
          </p:cNvPicPr>
          <p:nvPr/>
        </p:nvPicPr>
        <p:blipFill rotWithShape="1">
          <a:blip r:embed="rId4" cstate="print"/>
          <a:srcRect l="17323" t="11723" r="13659" b="3887"/>
          <a:stretch/>
        </p:blipFill>
        <p:spPr bwMode="auto">
          <a:xfrm>
            <a:off x="913626" y="4283158"/>
            <a:ext cx="3140551" cy="2160000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1637794" y="3882213"/>
            <a:ext cx="2047933" cy="646331"/>
          </a:xfrm>
          <a:prstGeom prst="rect">
            <a:avLst/>
          </a:prstGeom>
          <a:solidFill>
            <a:srgbClr val="D8FAFE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Vacuum kiln &amp; tooling 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for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coil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compounding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02046" y="839066"/>
            <a:ext cx="2682145" cy="369332"/>
          </a:xfrm>
          <a:prstGeom prst="rect">
            <a:avLst/>
          </a:prstGeom>
          <a:solidFill>
            <a:srgbClr val="D8FAFE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Solenoid cylinder (all 3 ready)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1098" y="416367"/>
            <a:ext cx="2497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N.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Emelianov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(VBLHEP)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3513989" y="2755525"/>
            <a:ext cx="5651812" cy="914161"/>
          </a:xfrm>
          <a:prstGeom prst="rect">
            <a:avLst/>
          </a:prstGeom>
          <a:solidFill>
            <a:srgbClr val="AAF3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9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Control assembling &amp; tests (AGS)</a:t>
            </a:r>
            <a:r>
              <a:rPr lang="ru-RU" sz="19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mr-IN" sz="1900" b="1" dirty="0">
                <a:solidFill>
                  <a:srgbClr val="FF0000"/>
                </a:solidFill>
                <a:latin typeface="Arial Narrow" panose="020B0606020202030204" pitchFamily="34" charset="0"/>
              </a:rPr>
              <a:t>–</a:t>
            </a:r>
            <a:r>
              <a:rPr lang="ru-RU" sz="19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August’18-March’</a:t>
            </a:r>
            <a:r>
              <a:rPr lang="ru-RU" sz="19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19</a:t>
            </a:r>
            <a:endParaRPr lang="en-US" sz="19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9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Control assembling at JINR </a:t>
            </a:r>
            <a:r>
              <a:rPr lang="en-US" sz="19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– May-August 2019</a:t>
            </a:r>
            <a:endParaRPr lang="en-US" sz="19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571" y="3956140"/>
            <a:ext cx="4797552" cy="27005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263721" y="6295294"/>
            <a:ext cx="1553630" cy="338554"/>
          </a:xfrm>
          <a:prstGeom prst="rect">
            <a:avLst/>
          </a:prstGeom>
          <a:solidFill>
            <a:srgbClr val="D8FAFE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 Narrow" panose="020B0606020202030204" pitchFamily="34" charset="0"/>
              </a:rPr>
              <a:t>Winding of SC coil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46" y="662038"/>
            <a:ext cx="3901440" cy="21945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988840" y="633185"/>
            <a:ext cx="1638141" cy="369332"/>
          </a:xfrm>
          <a:prstGeom prst="rect">
            <a:avLst/>
          </a:prstGeom>
          <a:solidFill>
            <a:srgbClr val="D8FAFE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Trim coils (ready)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84756" y="2524478"/>
            <a:ext cx="1685077" cy="584775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 Narrow" panose="020B0606020202030204" pitchFamily="34" charset="0"/>
              </a:rPr>
              <a:t>Current up to 4.4 kA</a:t>
            </a:r>
          </a:p>
          <a:p>
            <a:r>
              <a:rPr lang="en-US" sz="1600" dirty="0" smtClean="0">
                <a:latin typeface="Arial Narrow" panose="020B0606020202030204" pitchFamily="34" charset="0"/>
              </a:rPr>
              <a:t>Voltage up to 35 V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" y="3582379"/>
            <a:ext cx="1571625" cy="17240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5" y="942907"/>
            <a:ext cx="2895127" cy="2232000"/>
          </a:xfrm>
          <a:prstGeom prst="rect">
            <a:avLst/>
          </a:prstGeom>
        </p:spPr>
      </p:pic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262453" y="2917278"/>
            <a:ext cx="3340603" cy="353943"/>
          </a:xfrm>
          <a:prstGeom prst="rect">
            <a:avLst/>
          </a:prstGeom>
          <a:solidFill>
            <a:srgbClr val="CEE9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700" b="1" dirty="0">
                <a:solidFill>
                  <a:srgbClr val="000090"/>
                </a:solidFill>
                <a:latin typeface="Arial Narrow" panose="020B0606020202030204" pitchFamily="34" charset="0"/>
              </a:rPr>
              <a:t>ASG </a:t>
            </a:r>
            <a:r>
              <a:rPr lang="en-US" altLang="ru-RU" sz="1700" b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superconductors </a:t>
            </a:r>
            <a:r>
              <a:rPr lang="en-US" altLang="ru-RU" sz="1700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(Genova</a:t>
            </a:r>
            <a:r>
              <a:rPr lang="en-US" altLang="ru-RU" sz="1700" dirty="0">
                <a:solidFill>
                  <a:srgbClr val="000090"/>
                </a:solidFill>
                <a:latin typeface="Arial Narrow" panose="020B0606020202030204" pitchFamily="34" charset="0"/>
              </a:rPr>
              <a:t>, Italy</a:t>
            </a:r>
            <a:r>
              <a:rPr lang="en-US" altLang="ru-RU" sz="1700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)</a:t>
            </a:r>
            <a:r>
              <a:rPr lang="en-US" altLang="ru-RU" sz="1700" b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: </a:t>
            </a:r>
            <a:endParaRPr lang="en-US" altLang="ru-RU" sz="1700" b="1" i="1" dirty="0">
              <a:solidFill>
                <a:srgbClr val="FF0006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27"/>
          <p:cNvSpPr txBox="1">
            <a:spLocks noChangeArrowheads="1"/>
          </p:cNvSpPr>
          <p:nvPr/>
        </p:nvSpPr>
        <p:spPr bwMode="auto">
          <a:xfrm>
            <a:off x="824390" y="553102"/>
            <a:ext cx="1444718" cy="35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700" b="1" dirty="0">
                <a:solidFill>
                  <a:srgbClr val="0000CC"/>
                </a:solidFill>
                <a:latin typeface="Arial Narrow" panose="020B0606020202030204" pitchFamily="34" charset="0"/>
              </a:rPr>
              <a:t>W</a:t>
            </a:r>
            <a:r>
              <a:rPr lang="en-US" altLang="ru-RU" sz="17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eight </a:t>
            </a:r>
            <a:r>
              <a:rPr lang="en-US" altLang="ru-RU" sz="1700" b="1" dirty="0">
                <a:solidFill>
                  <a:srgbClr val="0000CC"/>
                </a:solidFill>
                <a:latin typeface="Arial Narrow" panose="020B0606020202030204" pitchFamily="34" charset="0"/>
              </a:rPr>
              <a:t>~</a:t>
            </a:r>
            <a:r>
              <a:rPr lang="ru-RU" altLang="ru-RU" sz="1700" b="1" dirty="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  <a:r>
              <a:rPr lang="en-US" altLang="ru-RU" sz="1700" b="1" dirty="0">
                <a:solidFill>
                  <a:srgbClr val="0000CC"/>
                </a:solidFill>
                <a:latin typeface="Arial Narrow" panose="020B0606020202030204" pitchFamily="34" charset="0"/>
              </a:rPr>
              <a:t>9</a:t>
            </a:r>
            <a:r>
              <a:rPr lang="ru-RU" altLang="ru-RU" sz="1700" b="1" dirty="0">
                <a:solidFill>
                  <a:srgbClr val="0000CC"/>
                </a:solidFill>
                <a:latin typeface="Arial Narrow" panose="020B0606020202030204" pitchFamily="34" charset="0"/>
              </a:rPr>
              <a:t>00 </a:t>
            </a:r>
            <a:r>
              <a:rPr lang="en-US" altLang="ru-RU" sz="1700" b="1" dirty="0">
                <a:solidFill>
                  <a:srgbClr val="0000CC"/>
                </a:solidFill>
                <a:latin typeface="Arial Narrow" panose="020B0606020202030204" pitchFamily="34" charset="0"/>
              </a:rPr>
              <a:t>t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21066" y="533468"/>
            <a:ext cx="1028802" cy="37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B</a:t>
            </a:r>
            <a:r>
              <a:rPr lang="en-US" altLang="ru-RU" b="1" baseline="-250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0</a:t>
            </a:r>
            <a:r>
              <a:rPr lang="en-US" altLang="ru-RU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=0.5 </a:t>
            </a:r>
            <a:r>
              <a:rPr lang="en-US" altLang="ru-RU" b="1" dirty="0">
                <a:solidFill>
                  <a:srgbClr val="0000CC"/>
                </a:solidFill>
                <a:latin typeface="Arial Narrow" panose="020B0606020202030204" pitchFamily="34" charset="0"/>
              </a:rPr>
              <a:t>T</a:t>
            </a:r>
            <a:endParaRPr lang="ru-RU" altLang="ru-RU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17062" y="558630"/>
            <a:ext cx="2175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B </a:t>
            </a:r>
            <a:r>
              <a:rPr lang="en-US" sz="1600" b="1" dirty="0">
                <a:solidFill>
                  <a:srgbClr val="0000CC"/>
                </a:solidFill>
                <a:latin typeface="Arial Narrow" panose="020B0606020202030204" pitchFamily="34" charset="0"/>
              </a:rPr>
              <a:t>inhomogeneity </a:t>
            </a:r>
            <a:r>
              <a:rPr lang="en-US" sz="16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~3</a:t>
            </a:r>
            <a:r>
              <a:rPr lang="en-US" sz="1600" b="1" baseline="300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.</a:t>
            </a:r>
            <a:r>
              <a:rPr lang="en-US" sz="16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10</a:t>
            </a:r>
            <a:r>
              <a:rPr lang="en-US" sz="1600" b="1" baseline="300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-4 </a:t>
            </a:r>
            <a:endParaRPr lang="ru-RU" sz="1600" b="1" baseline="30000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D87-0678-46A9-9687-68872CFD618B}" type="slidenum">
              <a:rPr lang="ru-RU" smtClean="0"/>
              <a:t>11</a:t>
            </a:fld>
            <a:endParaRPr lang="ru-RU"/>
          </a:p>
        </p:txBody>
      </p:sp>
      <p:pic>
        <p:nvPicPr>
          <p:cNvPr id="22" name="Picture 3" descr="K:\27_фев_2018_Острава_завод_горы\IMG_20180227_1154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30" y="3876593"/>
            <a:ext cx="3024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3C47DFB1-0D6F-421E-A05C-A0DF0D5EF6B1}"/>
              </a:ext>
            </a:extLst>
          </p:cNvPr>
          <p:cNvSpPr txBox="1">
            <a:spLocks/>
          </p:cNvSpPr>
          <p:nvPr/>
        </p:nvSpPr>
        <p:spPr>
          <a:xfrm>
            <a:off x="362573" y="3684232"/>
            <a:ext cx="2701562" cy="306930"/>
          </a:xfrm>
          <a:prstGeom prst="rect">
            <a:avLst/>
          </a:prstGeom>
          <a:solidFill>
            <a:srgbClr val="C5FC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2 Poles: Ø 4.5 m, 47 tons each</a:t>
            </a:r>
            <a:endParaRPr lang="ru-RU" sz="17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C2BF83-29EC-4BD8-8D2B-8B401D669C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1086" y="3746350"/>
            <a:ext cx="4571482" cy="2448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486036" y="3507261"/>
            <a:ext cx="641522" cy="353943"/>
          </a:xfrm>
          <a:prstGeom prst="rect">
            <a:avLst/>
          </a:prstGeom>
          <a:solidFill>
            <a:srgbClr val="C5FCFF"/>
          </a:solidFill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Rings</a:t>
            </a:r>
            <a:endParaRPr lang="ru-RU" sz="17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Picture 2" descr="D:\a2_VHM_econom_variant\20180528_091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00" y="3584350"/>
            <a:ext cx="3696000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3565879" y="1279894"/>
            <a:ext cx="3981895" cy="14311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2200" b="1" dirty="0" smtClean="0">
                <a:solidFill>
                  <a:srgbClr val="D60093"/>
                </a:solidFill>
                <a:latin typeface="Arial Narrow" panose="020B0606020202030204" pitchFamily="34" charset="0"/>
                <a:ea typeface="+mj-ea"/>
                <a:cs typeface="+mj-cs"/>
              </a:rPr>
              <a:t>             </a:t>
            </a:r>
            <a:r>
              <a:rPr lang="en-US" sz="20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+mj-cs"/>
              </a:rPr>
              <a:t>Yoke assembly plans:</a:t>
            </a:r>
            <a:r>
              <a:rPr lang="en-US" sz="20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+mj-cs"/>
              </a:rPr>
              <a:t/>
            </a:r>
            <a:br>
              <a:rPr lang="en-US" sz="2000" b="1" dirty="0">
                <a:solidFill>
                  <a:srgbClr val="0000FF"/>
                </a:solidFill>
                <a:latin typeface="Arial Narrow" panose="020B0606020202030204" pitchFamily="34" charset="0"/>
                <a:ea typeface="+mj-ea"/>
                <a:cs typeface="+mj-cs"/>
              </a:rPr>
            </a:br>
            <a:r>
              <a:rPr lang="en-US" b="1" dirty="0" smtClean="0">
                <a:solidFill>
                  <a:srgbClr val="009A46"/>
                </a:solidFill>
                <a:latin typeface="Arial Narrow" panose="020B0606020202030204" pitchFamily="34" charset="0"/>
                <a:ea typeface="+mj-ea"/>
                <a:cs typeface="+mj-cs"/>
              </a:rPr>
              <a:t>1) Control </a:t>
            </a:r>
            <a:r>
              <a:rPr lang="en-US" b="1" dirty="0">
                <a:solidFill>
                  <a:srgbClr val="009A46"/>
                </a:solidFill>
                <a:latin typeface="Arial Narrow" panose="020B0606020202030204" pitchFamily="34" charset="0"/>
                <a:ea typeface="+mj-ea"/>
                <a:cs typeface="+mj-cs"/>
              </a:rPr>
              <a:t>assembly at VHM </a:t>
            </a:r>
            <a:r>
              <a:rPr lang="en-US" b="1" dirty="0" smtClean="0">
                <a:solidFill>
                  <a:srgbClr val="009A46"/>
                </a:solidFill>
                <a:latin typeface="Arial Narrow" panose="020B0606020202030204" pitchFamily="34" charset="0"/>
                <a:ea typeface="+mj-ea"/>
                <a:cs typeface="+mj-cs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+mj-cs"/>
              </a:rPr>
              <a:t>June 2018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009A46"/>
                </a:solidFill>
                <a:latin typeface="Arial Narrow" panose="020B0606020202030204" pitchFamily="34" charset="0"/>
                <a:ea typeface="+mj-ea"/>
                <a:cs typeface="+mj-cs"/>
              </a:rPr>
              <a:t>2) Delivery to JINR -  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  <a:ea typeface="+mj-ea"/>
                <a:cs typeface="+mj-cs"/>
              </a:rPr>
              <a:t>August-October 2018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763" y="3522650"/>
            <a:ext cx="979755" cy="353943"/>
          </a:xfrm>
          <a:prstGeom prst="rect">
            <a:avLst/>
          </a:prstGeom>
          <a:solidFill>
            <a:srgbClr val="C5FCFF"/>
          </a:solidFill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Lodgment</a:t>
            </a:r>
            <a:endParaRPr lang="ru-RU" sz="17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4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5" y="707345"/>
            <a:ext cx="2860048" cy="24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037217" y="-2231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ru-RU" sz="25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MPD </a:t>
            </a:r>
            <a:r>
              <a:rPr lang="en-US" altLang="ru-RU" sz="25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Magnet Yoke: construction status</a:t>
            </a:r>
            <a:endParaRPr lang="en-US" altLang="ru-RU" sz="25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6" name="Picture 2" descr="E:\2017 year\Чехия_13_17_2017\L10607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3"/>
          <a:stretch/>
        </p:blipFill>
        <p:spPr bwMode="auto">
          <a:xfrm>
            <a:off x="7833665" y="1005475"/>
            <a:ext cx="4093136" cy="198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1036450" y="2526905"/>
            <a:ext cx="734496" cy="369332"/>
          </a:xfrm>
          <a:prstGeom prst="rect">
            <a:avLst/>
          </a:prstGeom>
          <a:solidFill>
            <a:srgbClr val="D7FCFD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Plates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07926" y="523313"/>
            <a:ext cx="2129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N.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Topilin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(VBLHEP)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1"/>
          <p:cNvSpPr txBox="1">
            <a:spLocks noChangeArrowheads="1"/>
          </p:cNvSpPr>
          <p:nvPr/>
        </p:nvSpPr>
        <p:spPr bwMode="auto">
          <a:xfrm>
            <a:off x="3927988" y="31372"/>
            <a:ext cx="404950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500" b="1" dirty="0">
                <a:latin typeface="Arial" pitchFamily="34" charset="0"/>
              </a:rPr>
              <a:t>MPD </a:t>
            </a:r>
            <a:r>
              <a:rPr lang="en-US" sz="2500" b="1" dirty="0" smtClean="0">
                <a:latin typeface="Arial" pitchFamily="34" charset="0"/>
              </a:rPr>
              <a:t>TPC: June’18 status</a:t>
            </a:r>
            <a:endParaRPr lang="ru-RU" sz="2500" b="1" dirty="0"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3704-58AA-4699-B2D2-ABE5D5546AD0}" type="slidenum">
              <a:rPr lang="ru-RU" smtClean="0"/>
              <a:t>12</a:t>
            </a:fld>
            <a:endParaRPr lang="ru-RU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/>
          <a:srcRect l="3837" t="7900" r="5423" b="6550"/>
          <a:stretch/>
        </p:blipFill>
        <p:spPr>
          <a:xfrm>
            <a:off x="206079" y="542578"/>
            <a:ext cx="2854283" cy="1620000"/>
          </a:xfrm>
          <a:prstGeom prst="rect">
            <a:avLst/>
          </a:prstGeom>
        </p:spPr>
      </p:pic>
      <p:pic>
        <p:nvPicPr>
          <p:cNvPr id="8" name="Рисунок 10" descr="01_versia-2 opti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00" y="2472033"/>
            <a:ext cx="3402873" cy="22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76176" y="761010"/>
            <a:ext cx="7494359" cy="1661993"/>
          </a:xfrm>
          <a:prstGeom prst="rect">
            <a:avLst/>
          </a:prstGeom>
          <a:solidFill>
            <a:srgbClr val="D7FCFD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latin typeface="Arial Narrow" panose="020B0606020202030204" pitchFamily="34" charset="0"/>
              </a:rPr>
              <a:t>TPC TDR - </a:t>
            </a:r>
            <a:r>
              <a:rPr lang="en-US" sz="17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minor corrections after recent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latin typeface="Arial Narrow" panose="020B0606020202030204" pitchFamily="34" charset="0"/>
              </a:rPr>
              <a:t>TPC elements &amp; assembling tooling (field cage, rods, manipulators) – </a:t>
            </a:r>
            <a:r>
              <a:rPr lang="en-US" sz="1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in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latin typeface="Arial Narrow" panose="020B0606020202030204" pitchFamily="34" charset="0"/>
              </a:rPr>
              <a:t>Pad planes – </a:t>
            </a:r>
            <a:r>
              <a:rPr lang="en-US" sz="1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in production</a:t>
            </a:r>
            <a:r>
              <a:rPr lang="en-US" sz="1700" b="1" dirty="0" smtClean="0">
                <a:latin typeface="Arial Narrow" panose="020B0606020202030204" pitchFamily="34" charset="0"/>
              </a:rPr>
              <a:t>, </a:t>
            </a:r>
            <a:r>
              <a:rPr lang="en-US" sz="17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flatness issue under control (2 options)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latin typeface="Arial Narrow" panose="020B0606020202030204" pitchFamily="34" charset="0"/>
              </a:rPr>
              <a:t>FEE (SAMPA) – </a:t>
            </a:r>
            <a:r>
              <a:rPr lang="en-US" sz="1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design optimization &amp; tests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latin typeface="Arial Narrow" panose="020B0606020202030204" pitchFamily="34" charset="0"/>
              </a:rPr>
              <a:t>Service systems (gas, cooling, calibration) – </a:t>
            </a:r>
            <a:r>
              <a:rPr lang="en-US" sz="1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under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latin typeface="Arial Narrow" panose="020B0606020202030204" pitchFamily="34" charset="0"/>
              </a:rPr>
              <a:t>Integration - </a:t>
            </a:r>
            <a:r>
              <a:rPr lang="en-US" sz="17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progressing</a:t>
            </a:r>
          </a:p>
        </p:txBody>
      </p:sp>
      <p:pic>
        <p:nvPicPr>
          <p:cNvPr id="10" name="Рисунок 25" descr="DSC02184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t="6727" r="3151" b="6727"/>
          <a:stretch/>
        </p:blipFill>
        <p:spPr bwMode="auto">
          <a:xfrm>
            <a:off x="150708" y="3038353"/>
            <a:ext cx="3202945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8" descr="P101003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203" y="4425254"/>
            <a:ext cx="288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5" descr="DSC0218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97" y="2472033"/>
            <a:ext cx="2970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9" t="15448" r="39965" b="48188"/>
          <a:stretch/>
        </p:blipFill>
        <p:spPr bwMode="auto">
          <a:xfrm>
            <a:off x="4317177" y="4708340"/>
            <a:ext cx="3434756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944384" y="4793034"/>
            <a:ext cx="2680542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700" dirty="0">
                <a:latin typeface="Arial Narrow" panose="020B0606020202030204" pitchFamily="34" charset="0"/>
              </a:rPr>
              <a:t>ROC chamber assembly facility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0853" y="2747855"/>
            <a:ext cx="1803699" cy="353943"/>
          </a:xfrm>
          <a:prstGeom prst="rect">
            <a:avLst/>
          </a:prstGeom>
          <a:solidFill>
            <a:srgbClr val="D7FCFD"/>
          </a:solidFill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Arial Narrow" panose="020B0606020202030204" pitchFamily="34" charset="0"/>
              </a:rPr>
              <a:t>TPC pad plane tests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30281" y="6231311"/>
            <a:ext cx="1495922" cy="353943"/>
          </a:xfrm>
          <a:prstGeom prst="rect">
            <a:avLst/>
          </a:prstGeom>
          <a:solidFill>
            <a:srgbClr val="D7FCFD"/>
          </a:solidFill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Arial Narrow" panose="020B0606020202030204" pitchFamily="34" charset="0"/>
              </a:rPr>
              <a:t>TPC gas system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5397" y="412148"/>
            <a:ext cx="2348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Movchan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(VBLHEP)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23933" y="3291319"/>
            <a:ext cx="1903085" cy="615553"/>
          </a:xfrm>
          <a:prstGeom prst="rect">
            <a:avLst/>
          </a:prstGeom>
          <a:solidFill>
            <a:srgbClr val="D7FCFD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Arial Narrow" panose="020B0606020202030204" pitchFamily="34" charset="0"/>
              </a:rPr>
              <a:t>FEE mass-production</a:t>
            </a:r>
          </a:p>
          <a:p>
            <a:pPr algn="ctr"/>
            <a:r>
              <a:rPr lang="en-US" sz="1700" dirty="0" smtClean="0">
                <a:latin typeface="Arial Narrow" panose="020B0606020202030204" pitchFamily="34" charset="0"/>
              </a:rPr>
              <a:t>in 2019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4" y="4955915"/>
            <a:ext cx="3114675" cy="187642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319772" y="6375945"/>
            <a:ext cx="1564852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700" dirty="0">
                <a:latin typeface="Arial Narrow" panose="020B0606020202030204" pitchFamily="34" charset="0"/>
              </a:rPr>
              <a:t>ROC </a:t>
            </a:r>
            <a:r>
              <a:rPr lang="en-US" sz="1700" dirty="0" smtClean="0">
                <a:latin typeface="Arial Narrow" panose="020B0606020202030204" pitchFamily="34" charset="0"/>
              </a:rPr>
              <a:t>manipulator</a:t>
            </a:r>
            <a:endParaRPr lang="ru-RU" sz="17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35327" y="673385"/>
            <a:ext cx="5471306" cy="1754326"/>
          </a:xfrm>
          <a:prstGeom prst="rect">
            <a:avLst/>
          </a:prstGeom>
          <a:solidFill>
            <a:srgbClr val="D7FCFD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 Narrow" panose="020B0606020202030204" pitchFamily="34" charset="0"/>
              </a:rPr>
              <a:t>TOF TDR, few recommendations after recent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 Narrow" panose="020B0606020202030204" pitchFamily="34" charset="0"/>
              </a:rPr>
              <a:t>Production of TOF MRPC components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 Narrow" panose="020B0606020202030204" pitchFamily="34" charset="0"/>
              </a:rPr>
              <a:t>Renovation in the TOF workshop (ventilation)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 Narrow" panose="020B0606020202030204" pitchFamily="34" charset="0"/>
              </a:rPr>
              <a:t>Preparation of the MRPC test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 Narrow" panose="020B0606020202030204" pitchFamily="34" charset="0"/>
              </a:rPr>
              <a:t>Construction of service systems (gas,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Narrow" panose="020B0606020202030204" pitchFamily="34" charset="0"/>
              </a:rPr>
              <a:t>TOF integration, assembling tooling, </a:t>
            </a:r>
            <a:r>
              <a:rPr lang="en-US" b="1" dirty="0" smtClean="0">
                <a:latin typeface="Arial Narrow" panose="020B0606020202030204" pitchFamily="34" charset="0"/>
              </a:rPr>
              <a:t>etc.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61134" y="1994"/>
            <a:ext cx="397641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500" b="1" dirty="0">
                <a:ea typeface="MS PGothic" panose="020B0600070205080204" pitchFamily="34" charset="-128"/>
              </a:rPr>
              <a:t>MPD </a:t>
            </a:r>
            <a:r>
              <a:rPr lang="en-US" altLang="ru-RU" sz="2500" b="1" dirty="0" smtClean="0">
                <a:ea typeface="MS PGothic" panose="020B0600070205080204" pitchFamily="34" charset="-128"/>
              </a:rPr>
              <a:t>TOF: recent activity</a:t>
            </a:r>
            <a:endParaRPr lang="en-US" altLang="ru-RU" sz="2500" b="1" dirty="0">
              <a:ea typeface="MS PGothic" panose="020B060007020508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7544" y="2378824"/>
            <a:ext cx="341606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TOF barrel status </a:t>
            </a:r>
            <a:r>
              <a:rPr lang="en-US" sz="19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(</a:t>
            </a:r>
            <a:r>
              <a:rPr lang="en-US" sz="19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readiness in %)</a:t>
            </a:r>
            <a:endParaRPr lang="ru-RU" sz="19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8879" y="2714657"/>
            <a:ext cx="42212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Ordered components (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90%</a:t>
            </a:r>
            <a:r>
              <a:rPr lang="en-US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MRPC modules (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25%</a:t>
            </a:r>
            <a:r>
              <a:rPr lang="en-US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FEE (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35%</a:t>
            </a:r>
            <a:r>
              <a:rPr lang="en-US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), VME crates(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45%</a:t>
            </a:r>
            <a:r>
              <a:rPr lang="en-US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), TDCs(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10%</a:t>
            </a:r>
            <a:r>
              <a:rPr lang="en-US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Gas system (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50%</a:t>
            </a:r>
            <a:r>
              <a:rPr lang="en-US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MRPC test area (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80%</a:t>
            </a:r>
            <a:r>
              <a:rPr lang="en-US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LowVoltage</a:t>
            </a:r>
            <a:r>
              <a:rPr lang="en-US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(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70%</a:t>
            </a:r>
            <a:r>
              <a:rPr lang="en-US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), </a:t>
            </a:r>
            <a:r>
              <a:rPr lang="en-US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HighVolatge</a:t>
            </a:r>
            <a:r>
              <a:rPr lang="en-US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(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30%</a:t>
            </a:r>
            <a:r>
              <a:rPr lang="en-US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  <a:endParaRPr lang="ru-RU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4024" y="373620"/>
            <a:ext cx="3532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Golovatyuk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V.Babkin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(VBLHEP)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7" y="264293"/>
            <a:ext cx="1790700" cy="3162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53122" y="2948099"/>
            <a:ext cx="1393267" cy="369332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TOF gas crate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58" y="1296608"/>
            <a:ext cx="3571875" cy="23717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150229" y="1181216"/>
            <a:ext cx="1532792" cy="369332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MRPC test area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79" y="4168759"/>
            <a:ext cx="3876675" cy="24860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465807" y="4169713"/>
            <a:ext cx="1234569" cy="369332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TOF module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1" y="4353425"/>
            <a:ext cx="3009900" cy="24479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0086" y="3759256"/>
            <a:ext cx="1973554" cy="646331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Workshop renovation</a:t>
            </a:r>
          </a:p>
          <a:p>
            <a:pPr algn="ctr"/>
            <a:r>
              <a:rPr lang="en-US" dirty="0" smtClean="0">
                <a:latin typeface="Arial Narrow" panose="020B0606020202030204" pitchFamily="34" charset="0"/>
              </a:rPr>
              <a:t>(ventilation)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79" y="4520553"/>
            <a:ext cx="4057650" cy="22669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60933" y="4520553"/>
            <a:ext cx="1907830" cy="369332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TOF module slipway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65A2-EBF8-46C5-B309-A651C697F80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1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31000" r="2002" b="34574"/>
          <a:stretch/>
        </p:blipFill>
        <p:spPr bwMode="auto">
          <a:xfrm>
            <a:off x="118616" y="562460"/>
            <a:ext cx="3035945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778641" y="-46712"/>
            <a:ext cx="6860988" cy="477054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MPD Electromagnetic </a:t>
            </a:r>
            <a:r>
              <a:rPr lang="en-US" alt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Calorimeter (</a:t>
            </a:r>
            <a:r>
              <a:rPr lang="en-US" alt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ECAL)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54905" y="1408183"/>
            <a:ext cx="256336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None/>
              <a:defRPr/>
            </a:pPr>
            <a:r>
              <a:rPr lang="en-US" sz="1800" i="1" dirty="0" err="1" smtClean="0">
                <a:solidFill>
                  <a:srgbClr val="000090"/>
                </a:solidFill>
                <a:latin typeface="Arial Narrow" pitchFamily="34" charset="0"/>
              </a:rPr>
              <a:t>Pb+Scint</a:t>
            </a:r>
            <a:r>
              <a:rPr lang="en-US" sz="1800" i="1" dirty="0" smtClean="0">
                <a:solidFill>
                  <a:srgbClr val="000090"/>
                </a:solidFill>
                <a:latin typeface="Arial Narrow" pitchFamily="34" charset="0"/>
              </a:rPr>
              <a:t>. </a:t>
            </a:r>
            <a:r>
              <a:rPr lang="en-US" sz="1800" i="1" dirty="0">
                <a:solidFill>
                  <a:srgbClr val="000090"/>
                </a:solidFill>
                <a:latin typeface="Arial Narrow" pitchFamily="34" charset="0"/>
              </a:rPr>
              <a:t>(14 X</a:t>
            </a:r>
            <a:r>
              <a:rPr lang="en-US" sz="1800" i="1" baseline="-25000" dirty="0">
                <a:solidFill>
                  <a:srgbClr val="000090"/>
                </a:solidFill>
                <a:latin typeface="Arial Narrow" pitchFamily="34" charset="0"/>
              </a:rPr>
              <a:t>0 </a:t>
            </a:r>
            <a:r>
              <a:rPr lang="en-US" sz="1800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pitchFamily="34" charset="0"/>
                <a:sym typeface="SymbolPS" charset="0"/>
              </a:rPr>
              <a:t>,4x4 cm</a:t>
            </a:r>
            <a:r>
              <a:rPr lang="en-US" sz="1800" i="1" baseline="300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pitchFamily="34" charset="0"/>
                <a:sym typeface="SymbolPS" charset="0"/>
              </a:rPr>
              <a:t>2</a:t>
            </a:r>
            <a:r>
              <a:rPr lang="en-US" sz="1800" i="1" dirty="0" smtClean="0">
                <a:solidFill>
                  <a:srgbClr val="000090"/>
                </a:solidFill>
                <a:latin typeface="Arial Narrow" pitchFamily="34" charset="0"/>
              </a:rPr>
              <a:t>)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1800" i="1" dirty="0" smtClean="0">
                <a:solidFill>
                  <a:srgbClr val="000090"/>
                </a:solidFill>
                <a:latin typeface="Arial Narrow" pitchFamily="34" charset="0"/>
              </a:rPr>
              <a:t> WLS fibers + MAPD</a:t>
            </a:r>
            <a:r>
              <a:rPr lang="en-US" sz="1800" i="1" dirty="0">
                <a:solidFill>
                  <a:srgbClr val="000090"/>
                </a:solidFill>
                <a:latin typeface="Arial Narrow" pitchFamily="34" charset="0"/>
              </a:rPr>
              <a:t> </a:t>
            </a:r>
            <a:endParaRPr lang="en-US" sz="1800" i="1" dirty="0" smtClean="0">
              <a:solidFill>
                <a:srgbClr val="000090"/>
              </a:solidFill>
              <a:latin typeface="Arial Narrow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4" t="2475" r="-1" b="17566"/>
          <a:stretch/>
        </p:blipFill>
        <p:spPr>
          <a:xfrm>
            <a:off x="367300" y="4669475"/>
            <a:ext cx="3121204" cy="2052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D384-1108-41E4-A742-DE463082744A}" type="slidenum">
              <a:rPr lang="ru-RU" smtClean="0"/>
              <a:t>14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33165" y="418917"/>
            <a:ext cx="4777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Tiapkin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(VBLHEP), Yi Wang (Tsinghua, China)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165" y="800143"/>
            <a:ext cx="7240380" cy="1138773"/>
          </a:xfrm>
          <a:prstGeom prst="rect">
            <a:avLst/>
          </a:prstGeom>
          <a:solidFill>
            <a:srgbClr val="C5FCFF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 smtClean="0">
                <a:latin typeface="Arial Narrow" panose="020B0606020202030204" pitchFamily="34" charset="0"/>
              </a:rPr>
              <a:t>Finalizing ECAL geometry (design and simulation) – </a:t>
            </a:r>
            <a:r>
              <a:rPr lang="en-US" sz="17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ITEP team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 smtClean="0">
                <a:latin typeface="Arial Narrow" panose="020B0606020202030204" pitchFamily="34" charset="0"/>
              </a:rPr>
              <a:t>Mass-production technology testing </a:t>
            </a:r>
            <a:r>
              <a:rPr lang="en-US" sz="17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– 3 workshops at JINR, IHEP, and Tsinghua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 smtClean="0">
                <a:latin typeface="Arial Narrow" panose="020B0606020202030204" pitchFamily="34" charset="0"/>
              </a:rPr>
              <a:t>ECAL integration scenario – </a:t>
            </a:r>
            <a:r>
              <a:rPr lang="en-US" sz="17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JINR and </a:t>
            </a:r>
            <a:r>
              <a:rPr lang="en-US" sz="1700" b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ProgressTech</a:t>
            </a:r>
            <a:r>
              <a:rPr lang="en-US" sz="17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Ltd.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 smtClean="0">
                <a:latin typeface="Arial Narrow" panose="020B0606020202030204" pitchFamily="34" charset="0"/>
              </a:rPr>
              <a:t>TDR preparation - </a:t>
            </a:r>
            <a:r>
              <a:rPr lang="en-US" sz="17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All</a:t>
            </a:r>
            <a:endParaRPr lang="ru-RU" sz="17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552" y="3741915"/>
            <a:ext cx="3557914" cy="208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8" y="2105693"/>
            <a:ext cx="3168000" cy="2376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5404" y="4220744"/>
            <a:ext cx="3166353" cy="244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2372" y="2476266"/>
            <a:ext cx="3251499" cy="2484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753081" y="3718266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>
                <a:latin typeface="Symbol" panose="05050102010706020507" pitchFamily="18" charset="2"/>
              </a:rPr>
              <a:t>g</a:t>
            </a:r>
            <a:r>
              <a:rPr lang="en-US" baseline="-25000" dirty="0" smtClean="0">
                <a:latin typeface="Symbol" panose="05050102010706020507" pitchFamily="18" charset="2"/>
              </a:rPr>
              <a:t> </a:t>
            </a:r>
            <a:r>
              <a:rPr lang="en-US" dirty="0" smtClean="0"/>
              <a:t>= 200 MeV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8328" y="2000482"/>
            <a:ext cx="4221451" cy="1136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755579" y="2034083"/>
            <a:ext cx="3995004" cy="400110"/>
          </a:xfrm>
          <a:prstGeom prst="rect">
            <a:avLst/>
          </a:prstGeom>
          <a:solidFill>
            <a:srgbClr val="F7F7F7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Projective geometry: response uniformity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295" y="3441267"/>
            <a:ext cx="1347998" cy="646331"/>
          </a:xfrm>
          <a:prstGeom prst="rect">
            <a:avLst/>
          </a:prstGeom>
          <a:solidFill>
            <a:srgbClr val="D8FAF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ECAL module</a:t>
            </a:r>
          </a:p>
          <a:p>
            <a:pPr algn="ctr"/>
            <a:r>
              <a:rPr lang="en-US" dirty="0" smtClean="0">
                <a:latin typeface="Arial Narrow" panose="020B0606020202030204" pitchFamily="34" charset="0"/>
              </a:rPr>
              <a:t>assembling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1076" y="5121578"/>
            <a:ext cx="1301959" cy="646331"/>
          </a:xfrm>
          <a:prstGeom prst="rect">
            <a:avLst/>
          </a:prstGeom>
          <a:solidFill>
            <a:srgbClr val="D8FAFE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FEE support</a:t>
            </a:r>
          </a:p>
          <a:p>
            <a:pPr algn="ctr"/>
            <a:r>
              <a:rPr lang="en-US" dirty="0" smtClean="0"/>
              <a:t> platform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1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7118" y="83527"/>
            <a:ext cx="39363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MPD FHCAL Calorimeter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E0F0-A2EB-4557-8801-0B7AFDF1E7E3}" type="slidenum">
              <a:rPr lang="ru-RU" smtClean="0"/>
              <a:t>15</a:t>
            </a:fld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6" t="8762" r="21428" b="11047"/>
          <a:stretch>
            <a:fillRect/>
          </a:stretch>
        </p:blipFill>
        <p:spPr bwMode="auto">
          <a:xfrm>
            <a:off x="83664" y="83527"/>
            <a:ext cx="1670208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52860" y="366528"/>
            <a:ext cx="91723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cs typeface="+mn-cs"/>
              </a:rPr>
              <a:t>2&lt;|</a:t>
            </a:r>
            <a:r>
              <a:rPr lang="en-US" sz="1600" b="1" dirty="0">
                <a:solidFill>
                  <a:srgbClr val="FF0000"/>
                </a:solidFill>
                <a:latin typeface="Symbol" pitchFamily="18" charset="2"/>
                <a:cs typeface="+mn-cs"/>
              </a:rPr>
              <a:t>h</a:t>
            </a:r>
            <a:r>
              <a:rPr lang="en-US" sz="1600" b="1" dirty="0">
                <a:solidFill>
                  <a:srgbClr val="FF0000"/>
                </a:solidFill>
                <a:cs typeface="+mn-cs"/>
              </a:rPr>
              <a:t>|&lt;5</a:t>
            </a:r>
            <a:endParaRPr lang="ru-RU" sz="16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0399" y="1024441"/>
            <a:ext cx="3108483" cy="600164"/>
          </a:xfrm>
          <a:prstGeom prst="rect">
            <a:avLst/>
          </a:prstGeom>
          <a:solidFill>
            <a:srgbClr val="C5FC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FHCAL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: 90 Lead/Scintillator </a:t>
            </a:r>
            <a:r>
              <a:rPr lang="en-US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modules</a:t>
            </a:r>
          </a:p>
          <a:p>
            <a:pPr>
              <a:defRPr/>
            </a:pPr>
            <a:r>
              <a:rPr lang="en-US" sz="17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(15x15cm</a:t>
            </a:r>
            <a:r>
              <a:rPr lang="en-US" sz="1700" baseline="30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 </a:t>
            </a:r>
            <a:r>
              <a:rPr lang="en-US" sz="17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 L~4 </a:t>
            </a:r>
            <a:r>
              <a:rPr lang="el-GR" sz="1700" dirty="0">
                <a:solidFill>
                  <a:srgbClr val="000000"/>
                </a:solidFill>
                <a:latin typeface="Arial Narrow" panose="020B0606020202030204" pitchFamily="34" charset="0"/>
              </a:rPr>
              <a:t>λ</a:t>
            </a:r>
            <a:r>
              <a:rPr lang="en-US" sz="1700" baseline="-25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int</a:t>
            </a:r>
            <a:r>
              <a:rPr lang="en-US" sz="17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,WLS+</a:t>
            </a:r>
            <a:r>
              <a:rPr lang="en-US" altLang="ru-RU" sz="17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SiPM</a:t>
            </a:r>
            <a:r>
              <a:rPr lang="en-US" altLang="ru-RU" sz="17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  <a:endParaRPr lang="en-US" altLang="ru-RU" sz="17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Рисунок 20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A21C220-A1D0-4245-AC56-A3D64FD918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r="7556" b="-612"/>
          <a:stretch/>
        </p:blipFill>
        <p:spPr>
          <a:xfrm>
            <a:off x="8107680" y="1941755"/>
            <a:ext cx="3969172" cy="25200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093C549-49A9-4520-A5CF-452A31BCA0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" r="9005"/>
          <a:stretch/>
        </p:blipFill>
        <p:spPr>
          <a:xfrm>
            <a:off x="8098589" y="4458497"/>
            <a:ext cx="3901230" cy="216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1886" y="1231384"/>
            <a:ext cx="3598999" cy="646331"/>
          </a:xfrm>
          <a:prstGeom prst="rect">
            <a:avLst/>
          </a:prstGeom>
          <a:solidFill>
            <a:srgbClr val="C5FC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latin typeface="Arial Narrow" panose="020B0606020202030204" pitchFamily="34" charset="0"/>
              </a:rPr>
              <a:t>Beam tests</a:t>
            </a:r>
            <a:r>
              <a:rPr lang="en-US" dirty="0" smtClean="0">
                <a:latin typeface="Arial Narrow" panose="020B0606020202030204" pitchFamily="34" charset="0"/>
              </a:rPr>
              <a:t>: good linearity and sufficient</a:t>
            </a:r>
          </a:p>
          <a:p>
            <a:pPr algn="ctr"/>
            <a:r>
              <a:rPr lang="en-US" dirty="0">
                <a:latin typeface="Arial Narrow" panose="020B0606020202030204" pitchFamily="34" charset="0"/>
              </a:rPr>
              <a:t>r</a:t>
            </a:r>
            <a:r>
              <a:rPr lang="en-US" dirty="0" smtClean="0">
                <a:latin typeface="Arial Narrow" panose="020B0606020202030204" pitchFamily="34" charset="0"/>
              </a:rPr>
              <a:t>esolution at NICA energies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0851" y="466393"/>
            <a:ext cx="4702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Ivashkin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INR,Troitsk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A.Taranenko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MEPhI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28" y="1709057"/>
            <a:ext cx="3436017" cy="48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9363" y="1825956"/>
            <a:ext cx="2799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Narrow" panose="020B0606020202030204" pitchFamily="34" charset="0"/>
              </a:rPr>
              <a:t>Progress prior to June’18: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7502" y="2322498"/>
            <a:ext cx="4555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Successful beam tests in the NICA energy range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Advanced </a:t>
            </a:r>
            <a:r>
              <a:rPr lang="en-US" dirty="0" err="1" smtClean="0">
                <a:latin typeface="Arial Narrow" panose="020B0606020202030204" pitchFamily="34" charset="0"/>
              </a:rPr>
              <a:t>FHCAl</a:t>
            </a:r>
            <a:r>
              <a:rPr lang="en-US" dirty="0" smtClean="0">
                <a:latin typeface="Arial Narrow" panose="020B0606020202030204" pitchFamily="34" charset="0"/>
              </a:rPr>
              <a:t> simulation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Updated TDR (ready for green light)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Production of modules:  ~1/3 ready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/>
          <a:srcRect l="60891" t="5603" r="12747" b="76580"/>
          <a:stretch/>
        </p:blipFill>
        <p:spPr>
          <a:xfrm>
            <a:off x="8562015" y="3585325"/>
            <a:ext cx="1881918" cy="50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73" y="4220720"/>
            <a:ext cx="37814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27562" t="9100" r="22826" b="12501"/>
          <a:stretch>
            <a:fillRect/>
          </a:stretch>
        </p:blipFill>
        <p:spPr bwMode="auto">
          <a:xfrm>
            <a:off x="27767" y="1934848"/>
            <a:ext cx="2672998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0513" t="9569" r="40170" b="14910"/>
          <a:stretch>
            <a:fillRect/>
          </a:stretch>
        </p:blipFill>
        <p:spPr bwMode="auto">
          <a:xfrm>
            <a:off x="3294857" y="2186848"/>
            <a:ext cx="2165699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11118" r="32013" b="12674"/>
          <a:stretch/>
        </p:blipFill>
        <p:spPr bwMode="auto">
          <a:xfrm>
            <a:off x="6012005" y="2186848"/>
            <a:ext cx="2806492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t="10279" r="44776" b="14134"/>
          <a:stretch/>
        </p:blipFill>
        <p:spPr bwMode="auto">
          <a:xfrm>
            <a:off x="9305649" y="2006848"/>
            <a:ext cx="2681670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07130" y="17518"/>
            <a:ext cx="629851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of the M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ultipurpose Detector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77706" y="472045"/>
            <a:ext cx="352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N. </a:t>
            </a:r>
            <a:r>
              <a:rPr lang="en-US" b="1" dirty="0" err="1" smtClean="0">
                <a:latin typeface="Arial Narrow" panose="020B0606020202030204" pitchFamily="34" charset="0"/>
              </a:rPr>
              <a:t>Topilin</a:t>
            </a:r>
            <a:r>
              <a:rPr lang="en-US" b="1" dirty="0" smtClean="0">
                <a:latin typeface="Arial Narrow" panose="020B0606020202030204" pitchFamily="34" charset="0"/>
              </a:rPr>
              <a:t>, S. </a:t>
            </a:r>
            <a:r>
              <a:rPr lang="en-US" b="1" dirty="0" err="1" smtClean="0">
                <a:latin typeface="Arial Narrow" panose="020B0606020202030204" pitchFamily="34" charset="0"/>
              </a:rPr>
              <a:t>Sukhovarov</a:t>
            </a:r>
            <a:r>
              <a:rPr lang="en-US" b="1" dirty="0" smtClean="0">
                <a:latin typeface="Arial Narrow" panose="020B0606020202030204" pitchFamily="34" charset="0"/>
              </a:rPr>
              <a:t> (VBVLHEP</a:t>
            </a:r>
            <a:r>
              <a:rPr lang="en-US" b="1" dirty="0" smtClean="0">
                <a:solidFill>
                  <a:srgbClr val="0000B0"/>
                </a:solidFill>
                <a:latin typeface="Arial Narrow" panose="020B0606020202030204" pitchFamily="34" charset="0"/>
              </a:rPr>
              <a:t>)</a:t>
            </a:r>
            <a:endParaRPr lang="ru-RU" b="1" dirty="0">
              <a:solidFill>
                <a:srgbClr val="0000B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462" y="1673238"/>
            <a:ext cx="141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Installation of the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power skeleton</a:t>
            </a:r>
            <a:endParaRPr lang="ru-RU" sz="1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8395" y="1704015"/>
            <a:ext cx="1557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Installation of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ECAL "baskets"</a:t>
            </a:r>
            <a:endParaRPr lang="ru-RU" sz="12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41012" y="1641582"/>
            <a:ext cx="141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Installation </a:t>
            </a:r>
            <a:r>
              <a:rPr lang="en-US" sz="1200" dirty="0">
                <a:solidFill>
                  <a:srgbClr val="0000FF"/>
                </a:solidFill>
                <a:latin typeface="Arial Black" panose="020B0A04020102020204" pitchFamily="34" charset="0"/>
              </a:rPr>
              <a:t>of </a:t>
            </a:r>
            <a:endParaRPr lang="ru-RU" sz="1200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en-US" sz="12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TOF modules</a:t>
            </a:r>
            <a:endParaRPr lang="ru-RU" sz="12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54151" y="1641582"/>
            <a:ext cx="1584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TPC Installation</a:t>
            </a:r>
            <a:endParaRPr lang="ru-RU" sz="12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2866" y="880420"/>
            <a:ext cx="2834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</a:rPr>
              <a:t>MPD integration scenario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 Narrow" panose="020B0606020202030204" pitchFamily="34" charset="0"/>
              </a:rPr>
              <a:t>Mock-up &amp; tooling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49" y="4526848"/>
            <a:ext cx="2590800" cy="1944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70" y="4758266"/>
            <a:ext cx="2292096" cy="19812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565A2-EBF8-46C5-B309-A651C697F80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792728" y="6482533"/>
            <a:ext cx="2743200" cy="365125"/>
          </a:xfrm>
        </p:spPr>
        <p:txBody>
          <a:bodyPr/>
          <a:lstStyle/>
          <a:p>
            <a:fld id="{83DBE0F0-A2EB-4557-8801-0B7AFDF1E7E3}" type="slidenum">
              <a:rPr lang="ru-RU" smtClean="0"/>
              <a:t>17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0" t="261" b="634"/>
          <a:stretch/>
        </p:blipFill>
        <p:spPr>
          <a:xfrm>
            <a:off x="8792728" y="997475"/>
            <a:ext cx="3272245" cy="558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/>
          <a:srcRect l="76258" t="-659"/>
          <a:stretch/>
        </p:blipFill>
        <p:spPr>
          <a:xfrm>
            <a:off x="4493125" y="2122864"/>
            <a:ext cx="2789150" cy="3168000"/>
          </a:xfrm>
          <a:prstGeom prst="rect">
            <a:avLst/>
          </a:prstGeom>
        </p:spPr>
      </p:pic>
      <p:sp>
        <p:nvSpPr>
          <p:cNvPr id="9" name="CustomShape 6"/>
          <p:cNvSpPr/>
          <p:nvPr/>
        </p:nvSpPr>
        <p:spPr>
          <a:xfrm>
            <a:off x="3397728" y="981225"/>
            <a:ext cx="5467509" cy="9740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0" strike="noStrike" spc="-1" dirty="0" smtClean="0">
                <a:solidFill>
                  <a:srgbClr val="000090"/>
                </a:solidFill>
                <a:latin typeface="Arial Narrow" panose="020B0606020202030204" pitchFamily="34" charset="0"/>
                <a:ea typeface="ＭＳ Ｐゴシック"/>
              </a:rPr>
              <a:t>Event plane with FHCAL, centrality </a:t>
            </a:r>
            <a:r>
              <a:rPr lang="en-US" b="0" strike="noStrike" spc="-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/>
              </a:rPr>
              <a:t>with TPC estimator</a:t>
            </a:r>
            <a:endParaRPr lang="en-US" b="0" strike="noStrike" spc="-1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0" strike="noStrike" spc="-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/>
              </a:rPr>
              <a:t>TOF+TPC based </a:t>
            </a:r>
            <a:r>
              <a:rPr lang="en-US" b="0" strike="noStrike" spc="-1" dirty="0" smtClean="0">
                <a:solidFill>
                  <a:srgbClr val="000090"/>
                </a:solidFill>
                <a:latin typeface="Arial Narrow" panose="020B0606020202030204" pitchFamily="34" charset="0"/>
                <a:ea typeface="ＭＳ Ｐゴシック"/>
              </a:rPr>
              <a:t>PID, </a:t>
            </a:r>
            <a:r>
              <a:rPr lang="en-US" spc="-1" dirty="0">
                <a:solidFill>
                  <a:srgbClr val="000090"/>
                </a:solidFill>
                <a:latin typeface="Arial Narrow" panose="020B0606020202030204" pitchFamily="34" charset="0"/>
                <a:ea typeface="ＭＳ Ｐゴシック"/>
              </a:rPr>
              <a:t>s</a:t>
            </a:r>
            <a:r>
              <a:rPr lang="en-US" spc="-1" dirty="0" smtClean="0">
                <a:solidFill>
                  <a:srgbClr val="000090"/>
                </a:solidFill>
                <a:latin typeface="Arial Narrow" panose="020B0606020202030204" pitchFamily="34" charset="0"/>
                <a:ea typeface="ＭＳ Ｐゴシック"/>
              </a:rPr>
              <a:t>econdary vertex technique for</a:t>
            </a:r>
            <a:r>
              <a:rPr lang="en-US" spc="-1" dirty="0" smtClean="0">
                <a:solidFill>
                  <a:srgbClr val="000090"/>
                </a:solidFill>
                <a:latin typeface="Symbol" panose="05050102010706020507" pitchFamily="18" charset="2"/>
                <a:ea typeface="ＭＳ Ｐゴシック"/>
              </a:rPr>
              <a:t> L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0" strike="noStrike" spc="-1" dirty="0" smtClean="0">
                <a:solidFill>
                  <a:srgbClr val="FF0000"/>
                </a:solidFill>
                <a:latin typeface="Arial Narrow" panose="020B0606020202030204" pitchFamily="34" charset="0"/>
                <a:ea typeface="ＭＳ Ｐゴシック"/>
              </a:rPr>
              <a:t>Small difference between MC and </a:t>
            </a:r>
            <a:r>
              <a:rPr lang="en-US" b="0" strike="noStrike" spc="-1" dirty="0" err="1" smtClean="0">
                <a:solidFill>
                  <a:srgbClr val="FF0000"/>
                </a:solidFill>
                <a:latin typeface="Arial Narrow" panose="020B0606020202030204" pitchFamily="34" charset="0"/>
                <a:ea typeface="ＭＳ Ｐゴシック"/>
              </a:rPr>
              <a:t>reco</a:t>
            </a:r>
            <a:r>
              <a:rPr lang="en-US" b="0" strike="noStrike" spc="-1" dirty="0" smtClean="0">
                <a:solidFill>
                  <a:srgbClr val="FF0000"/>
                </a:solidFill>
                <a:latin typeface="Arial Narrow" panose="020B0606020202030204" pitchFamily="34" charset="0"/>
                <a:ea typeface="ＭＳ Ｐゴシック"/>
              </a:rPr>
              <a:t> results</a:t>
            </a:r>
            <a:endParaRPr lang="en-US" b="0" strike="noStrike" spc="-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2689" y="0"/>
            <a:ext cx="84561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MPD performance for event characterization &amp; flow (QM’18 status</a:t>
            </a:r>
            <a:r>
              <a:rPr lang="en-US" sz="2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06182" y="477054"/>
            <a:ext cx="476303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spc="-1" dirty="0" smtClean="0">
                <a:latin typeface="Arial"/>
                <a:ea typeface="ＭＳ Ｐゴシック"/>
              </a:rPr>
              <a:t>P. </a:t>
            </a:r>
            <a:r>
              <a:rPr lang="en-US" sz="1700" b="1" spc="-1" dirty="0" err="1" smtClean="0">
                <a:latin typeface="Arial"/>
                <a:ea typeface="ＭＳ Ｐゴシック"/>
              </a:rPr>
              <a:t>Parfenov</a:t>
            </a:r>
            <a:r>
              <a:rPr lang="en-US" sz="1700" b="1" spc="-1" dirty="0" smtClean="0">
                <a:latin typeface="Arial"/>
                <a:ea typeface="ＭＳ Ｐゴシック"/>
              </a:rPr>
              <a:t> (</a:t>
            </a:r>
            <a:r>
              <a:rPr lang="en-US" sz="1700" b="1" spc="-1" dirty="0" err="1" smtClean="0">
                <a:latin typeface="Arial"/>
                <a:ea typeface="ＭＳ Ｐゴシック"/>
              </a:rPr>
              <a:t>MEPhI</a:t>
            </a:r>
            <a:r>
              <a:rPr lang="en-US" sz="1700" b="1" spc="-1" dirty="0" smtClean="0">
                <a:latin typeface="Arial"/>
                <a:ea typeface="ＭＳ Ｐゴシック"/>
              </a:rPr>
              <a:t>), </a:t>
            </a:r>
            <a:r>
              <a:rPr lang="en-US" sz="1700" b="1" spc="-1" dirty="0" err="1" smtClean="0">
                <a:latin typeface="Arial"/>
                <a:ea typeface="ＭＳ Ｐゴシック"/>
              </a:rPr>
              <a:t>N.Geraksiev</a:t>
            </a:r>
            <a:r>
              <a:rPr lang="en-US" sz="1700" b="1" spc="-1" dirty="0" smtClean="0">
                <a:latin typeface="Arial"/>
                <a:ea typeface="ＭＳ Ｐゴシック"/>
              </a:rPr>
              <a:t> (VBLHEP) </a:t>
            </a:r>
            <a:endParaRPr lang="ru-RU" sz="17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50" y="1067366"/>
            <a:ext cx="3106350" cy="28803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24" y="3947733"/>
            <a:ext cx="3146175" cy="29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"/>
          <p:cNvSpPr txBox="1">
            <a:spLocks/>
          </p:cNvSpPr>
          <p:nvPr/>
        </p:nvSpPr>
        <p:spPr>
          <a:xfrm>
            <a:off x="3241041" y="50909"/>
            <a:ext cx="6045200" cy="5715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500" b="1" dirty="0" smtClean="0">
                <a:ln w="635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MPD performance: multi-strangeness</a:t>
            </a:r>
            <a:r>
              <a:rPr lang="en-GB" sz="2500" b="1" dirty="0" smtClean="0">
                <a:ln w="635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851" y="1371655"/>
            <a:ext cx="5451064" cy="923330"/>
          </a:xfrm>
          <a:prstGeom prst="rect">
            <a:avLst/>
          </a:prstGeom>
          <a:solidFill>
            <a:srgbClr val="C5F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 Narrow" panose="020B0606020202030204" pitchFamily="34" charset="0"/>
              </a:rPr>
              <a:t>Stage’1 MPD configuration (TPC+TOF)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 Narrow" panose="020B0606020202030204" pitchFamily="34" charset="0"/>
              </a:rPr>
              <a:t>Selection criteria dictated by the decay topology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 Narrow" panose="020B0606020202030204" pitchFamily="34" charset="0"/>
              </a:rPr>
              <a:t>Realistic tracking and PID (recent </a:t>
            </a:r>
            <a:r>
              <a:rPr lang="en-US" b="1" dirty="0" err="1" smtClean="0">
                <a:latin typeface="Arial Narrow" panose="020B0606020202030204" pitchFamily="34" charset="0"/>
              </a:rPr>
              <a:t>MPDRoot</a:t>
            </a:r>
            <a:r>
              <a:rPr lang="en-US" b="1" dirty="0" smtClean="0">
                <a:latin typeface="Arial Narrow" panose="020B0606020202030204" pitchFamily="34" charset="0"/>
              </a:rPr>
              <a:t> release)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3943-6398-4A3F-A6C2-AB6621E8B8B0}" type="slidenum">
              <a:rPr lang="ru-RU" smtClean="0"/>
              <a:t>18</a:t>
            </a:fld>
            <a:endParaRPr lang="ru-RU"/>
          </a:p>
        </p:txBody>
      </p:sp>
      <p:pic>
        <p:nvPicPr>
          <p:cNvPr id="19" name="Рисунок 18" descr="Xi_QM2018_pT_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9382" y="3538611"/>
            <a:ext cx="3059637" cy="2160000"/>
          </a:xfrm>
          <a:prstGeom prst="rect">
            <a:avLst/>
          </a:prstGeom>
        </p:spPr>
      </p:pic>
      <p:pic>
        <p:nvPicPr>
          <p:cNvPr id="24" name="Рисунок 23" descr="L0_QM2018_pT_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2489" y="3548482"/>
            <a:ext cx="2982096" cy="2124000"/>
          </a:xfrm>
          <a:prstGeom prst="rect">
            <a:avLst/>
          </a:prstGeom>
        </p:spPr>
      </p:pic>
      <p:pic>
        <p:nvPicPr>
          <p:cNvPr id="25" name="Рисунок 24" descr="Xi_QM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77921" y="1304406"/>
            <a:ext cx="2990592" cy="2124000"/>
          </a:xfrm>
          <a:prstGeom prst="rect">
            <a:avLst/>
          </a:prstGeom>
        </p:spPr>
      </p:pic>
      <p:pic>
        <p:nvPicPr>
          <p:cNvPr id="26" name="Рисунок 25" descr="L0_QM20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565" y="1178985"/>
            <a:ext cx="3127476" cy="2232000"/>
          </a:xfrm>
          <a:prstGeom prst="rect">
            <a:avLst/>
          </a:prstGeom>
        </p:spPr>
      </p:pic>
      <p:pic>
        <p:nvPicPr>
          <p:cNvPr id="27" name="Рисунок 26" descr="aL0_QM201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9548" y="3885395"/>
            <a:ext cx="3082341" cy="21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3701" y="5808817"/>
            <a:ext cx="577113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                  </a:t>
            </a:r>
            <a:r>
              <a:rPr lang="en-US" sz="2000" b="1" u="sng" dirty="0" smtClean="0">
                <a:latin typeface="Arial Narrow" panose="020B0606020202030204" pitchFamily="34" charset="0"/>
              </a:rPr>
              <a:t>MPD detector at NICA: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 Narrow" panose="020B0606020202030204" pitchFamily="34" charset="0"/>
              </a:rPr>
              <a:t>Large phase-space coverage for hyperons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 Narrow" panose="020B0606020202030204" pitchFamily="34" charset="0"/>
              </a:rPr>
              <a:t>Good reconstruction capability for </a:t>
            </a:r>
            <a:r>
              <a:rPr lang="en-US" sz="2000" b="1" dirty="0" err="1" smtClean="0">
                <a:latin typeface="Arial Narrow" panose="020B0606020202030204" pitchFamily="34" charset="0"/>
              </a:rPr>
              <a:t>multistrangeness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5686" y="528761"/>
            <a:ext cx="3699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V</a:t>
            </a:r>
            <a:r>
              <a:rPr lang="en-US" b="1" dirty="0" smtClean="0">
                <a:latin typeface="Arial Narrow" panose="020B0606020202030204" pitchFamily="34" charset="0"/>
              </a:rPr>
              <a:t>. </a:t>
            </a:r>
            <a:r>
              <a:rPr lang="en-US" b="1" dirty="0" err="1" smtClean="0">
                <a:latin typeface="Arial Narrow" panose="020B0606020202030204" pitchFamily="34" charset="0"/>
              </a:rPr>
              <a:t>Vasendina</a:t>
            </a:r>
            <a:r>
              <a:rPr lang="en-US" b="1" dirty="0" smtClean="0">
                <a:latin typeface="Arial Narrow" panose="020B0606020202030204" pitchFamily="34" charset="0"/>
              </a:rPr>
              <a:t>, </a:t>
            </a:r>
            <a:r>
              <a:rPr lang="en-US" b="1" dirty="0">
                <a:latin typeface="Arial Narrow" panose="020B0606020202030204" pitchFamily="34" charset="0"/>
              </a:rPr>
              <a:t>A</a:t>
            </a:r>
            <a:r>
              <a:rPr lang="en-US" b="1" dirty="0" smtClean="0">
                <a:latin typeface="Arial Narrow" panose="020B0606020202030204" pitchFamily="34" charset="0"/>
              </a:rPr>
              <a:t>. </a:t>
            </a:r>
            <a:r>
              <a:rPr lang="en-US" b="1" dirty="0" err="1" smtClean="0">
                <a:latin typeface="Arial Narrow" panose="020B0606020202030204" pitchFamily="34" charset="0"/>
              </a:rPr>
              <a:t>Zinchenko</a:t>
            </a:r>
            <a:r>
              <a:rPr lang="en-US" b="1" dirty="0" smtClean="0">
                <a:latin typeface="Arial Narrow" panose="020B0606020202030204" pitchFamily="34" charset="0"/>
              </a:rPr>
              <a:t> (VBVLHEP</a:t>
            </a:r>
            <a:r>
              <a:rPr lang="en-US" b="1" dirty="0" smtClean="0">
                <a:solidFill>
                  <a:srgbClr val="0000B0"/>
                </a:solidFill>
                <a:latin typeface="Arial Narrow" panose="020B0606020202030204" pitchFamily="34" charset="0"/>
              </a:rPr>
              <a:t>)</a:t>
            </a:r>
            <a:endParaRPr lang="ru-RU" b="1" dirty="0">
              <a:solidFill>
                <a:srgbClr val="0000B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46825"/>
            <a:ext cx="2133600" cy="476250"/>
          </a:xfrm>
        </p:spPr>
        <p:txBody>
          <a:bodyPr anchor="b"/>
          <a:lstStyle/>
          <a:p>
            <a:fld id="{0D407510-CD4E-4320-B1B7-E77576364A8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2357138" y="102970"/>
            <a:ext cx="696365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latin typeface="Arial"/>
                <a:cs typeface="Arial"/>
              </a:rPr>
              <a:t>First (kick-off) </a:t>
            </a:r>
            <a:r>
              <a:rPr lang="en-US" sz="2500" b="1" dirty="0">
                <a:latin typeface="Arial"/>
                <a:cs typeface="Arial"/>
              </a:rPr>
              <a:t>meeting </a:t>
            </a:r>
            <a:r>
              <a:rPr lang="en-US" sz="2500" b="1" dirty="0" smtClean="0">
                <a:latin typeface="Arial"/>
                <a:cs typeface="Arial"/>
              </a:rPr>
              <a:t>of MPD </a:t>
            </a:r>
            <a:r>
              <a:rPr lang="en-US" sz="2500" b="1" dirty="0">
                <a:latin typeface="Arial"/>
                <a:cs typeface="Arial"/>
              </a:rPr>
              <a:t>and </a:t>
            </a:r>
            <a:r>
              <a:rPr lang="en-US" sz="2500" b="1" dirty="0" smtClean="0">
                <a:latin typeface="Arial"/>
                <a:cs typeface="Arial"/>
              </a:rPr>
              <a:t>BM@N </a:t>
            </a:r>
            <a:endParaRPr lang="en-US" sz="25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6195" y="664242"/>
            <a:ext cx="3403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90"/>
                </a:solidFill>
              </a:rPr>
              <a:t>JINR, </a:t>
            </a:r>
            <a:r>
              <a:rPr lang="en-US" sz="2000" i="1" dirty="0" err="1" smtClean="0">
                <a:solidFill>
                  <a:srgbClr val="000090"/>
                </a:solidFill>
              </a:rPr>
              <a:t>Dubna</a:t>
            </a:r>
            <a:r>
              <a:rPr lang="en-US" sz="2000" i="1" dirty="0" smtClean="0">
                <a:solidFill>
                  <a:srgbClr val="000090"/>
                </a:solidFill>
              </a:rPr>
              <a:t>, 11-13 </a:t>
            </a:r>
            <a:r>
              <a:rPr lang="en-US" sz="2000" i="1" dirty="0">
                <a:solidFill>
                  <a:srgbClr val="000090"/>
                </a:solidFill>
              </a:rPr>
              <a:t>April, 2018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31820" y="1163959"/>
            <a:ext cx="688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90"/>
                </a:solidFill>
              </a:rPr>
              <a:t>https://</a:t>
            </a:r>
            <a:r>
              <a:rPr lang="en-US" i="1" dirty="0" err="1">
                <a:solidFill>
                  <a:srgbClr val="000090"/>
                </a:solidFill>
              </a:rPr>
              <a:t>indico.jinr.ru</a:t>
            </a:r>
            <a:r>
              <a:rPr lang="en-US" i="1" dirty="0">
                <a:solidFill>
                  <a:srgbClr val="000090"/>
                </a:solidFill>
              </a:rPr>
              <a:t>/</a:t>
            </a:r>
            <a:r>
              <a:rPr lang="en-US" i="1" dirty="0" err="1">
                <a:solidFill>
                  <a:srgbClr val="000090"/>
                </a:solidFill>
              </a:rPr>
              <a:t>conferenceDisplay.py?ovw</a:t>
            </a:r>
            <a:r>
              <a:rPr lang="en-US" i="1" dirty="0">
                <a:solidFill>
                  <a:srgbClr val="000090"/>
                </a:solidFill>
              </a:rPr>
              <a:t>=</a:t>
            </a:r>
            <a:r>
              <a:rPr lang="en-US" i="1" dirty="0" err="1">
                <a:solidFill>
                  <a:srgbClr val="000090"/>
                </a:solidFill>
              </a:rPr>
              <a:t>True&amp;confId</a:t>
            </a:r>
            <a:r>
              <a:rPr lang="en-US" i="1" dirty="0">
                <a:solidFill>
                  <a:srgbClr val="000090"/>
                </a:solidFill>
              </a:rPr>
              <a:t>=385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98"/>
            <a:ext cx="12169052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640014" y="115889"/>
            <a:ext cx="20056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Arial Black" pitchFamily="34" charset="0"/>
                <a:cs typeface="Aharoni" pitchFamily="2" charset="-79"/>
              </a:rPr>
              <a:t>Outline</a:t>
            </a:r>
            <a:endParaRPr lang="ru-RU" sz="3600" b="1" dirty="0">
              <a:solidFill>
                <a:srgbClr val="000066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13711" y="1340768"/>
            <a:ext cx="58977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SzPct val="75000"/>
              <a:defRPr/>
            </a:pPr>
            <a:endParaRPr lang="en-US" sz="2400" b="1" dirty="0">
              <a:solidFill>
                <a:srgbClr val="000066"/>
              </a:solidFill>
            </a:endParaRPr>
          </a:p>
          <a:p>
            <a:pPr marL="342900" indent="-342900" eaLnBrk="1" hangingPunct="1">
              <a:buSzPct val="75000"/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Introduction</a:t>
            </a:r>
            <a:endParaRPr lang="en-US" sz="2400" b="1" dirty="0">
              <a:solidFill>
                <a:srgbClr val="002060"/>
              </a:solidFill>
            </a:endParaRPr>
          </a:p>
          <a:p>
            <a:pPr eaLnBrk="1" hangingPunct="1">
              <a:buSzPct val="75000"/>
              <a:defRPr/>
            </a:pPr>
            <a:endParaRPr lang="en-US" sz="2400" b="1" dirty="0">
              <a:solidFill>
                <a:srgbClr val="002060"/>
              </a:solidFill>
            </a:endParaRPr>
          </a:p>
          <a:p>
            <a:pPr marL="342900" indent="-342900" eaLnBrk="1" hangingPunct="1">
              <a:buSzPct val="75000"/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2060"/>
                </a:solidFill>
              </a:rPr>
              <a:t> Progress in MPD project realization: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208214" y="765175"/>
            <a:ext cx="7488237" cy="14288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31335" y="2996953"/>
            <a:ext cx="593463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MPD TDR preparation</a:t>
            </a:r>
            <a:endParaRPr lang="en-US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MPD mass-production: readiness status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Progress in MPD simulation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13711" y="4537798"/>
            <a:ext cx="20201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buSzPct val="75000"/>
              <a:defRPr/>
            </a:pPr>
            <a:endParaRPr lang="en-US" sz="2400" b="1" dirty="0">
              <a:solidFill>
                <a:srgbClr val="000066"/>
              </a:solidFill>
            </a:endParaRPr>
          </a:p>
          <a:p>
            <a:pPr marL="342900" indent="-342900" eaLnBrk="1" hangingPunct="1">
              <a:buSzPct val="75000"/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Summary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6896" y="6448252"/>
            <a:ext cx="2133600" cy="365125"/>
          </a:xfrm>
        </p:spPr>
        <p:txBody>
          <a:bodyPr/>
          <a:lstStyle/>
          <a:p>
            <a:fld id="{A36A2754-2559-4244-8B63-4C958C9DBE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D384-1108-41E4-A742-DE463082744A}" type="slidenum">
              <a:rPr lang="ru-RU" smtClean="0"/>
              <a:t>20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7" y="619640"/>
            <a:ext cx="5456268" cy="3924000"/>
          </a:xfrm>
          <a:prstGeom prst="rect">
            <a:avLst/>
          </a:prstGeom>
        </p:spPr>
      </p:pic>
      <p:pic>
        <p:nvPicPr>
          <p:cNvPr id="4" name="Picture 3" descr="C:\Users\fqwang\HZTC\NICA\NICA Logo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90" y="687490"/>
            <a:ext cx="110078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8108322" y="831009"/>
                <a:ext cx="2229016" cy="28896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ℏ</m:t>
                    </m:r>
                  </m:oMath>
                </a14:m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NA</a:t>
                </a:r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Consortium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322" y="831009"/>
                <a:ext cx="2229016" cy="288963"/>
              </a:xfrm>
              <a:prstGeom prst="rect">
                <a:avLst/>
              </a:prstGeom>
              <a:blipFill>
                <a:blip r:embed="rId4"/>
                <a:stretch>
                  <a:fillRect l="-2186" t="-18750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6200419" y="1516314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00D0"/>
                </a:solidFill>
                <a:latin typeface="Arial Narrow" panose="020B0606020202030204" pitchFamily="34" charset="0"/>
              </a:rPr>
              <a:t>Tsinghua University (THU)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00D0"/>
                </a:solidFill>
                <a:latin typeface="Arial Narrow" panose="020B0606020202030204" pitchFamily="34" charset="0"/>
              </a:rPr>
              <a:t>University of Science and Technology of China (USTC)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700" dirty="0" err="1">
                <a:solidFill>
                  <a:srgbClr val="0000D0"/>
                </a:solidFill>
                <a:latin typeface="Arial Narrow" panose="020B0606020202030204" pitchFamily="34" charset="0"/>
              </a:rPr>
              <a:t>Huzhou</a:t>
            </a:r>
            <a:r>
              <a:rPr lang="en-US" sz="1700" dirty="0">
                <a:solidFill>
                  <a:srgbClr val="0000D0"/>
                </a:solidFill>
                <a:latin typeface="Arial Narrow" panose="020B0606020202030204" pitchFamily="34" charset="0"/>
              </a:rPr>
              <a:t> University (HU)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00D0"/>
                </a:solidFill>
                <a:latin typeface="Arial Narrow" panose="020B0606020202030204" pitchFamily="34" charset="0"/>
              </a:rPr>
              <a:t>Shandong University (SDU)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00D0"/>
                </a:solidFill>
                <a:latin typeface="Arial Narrow" panose="020B0606020202030204" pitchFamily="34" charset="0"/>
              </a:rPr>
              <a:t>Central China Normal University (CCNU)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00D0"/>
                </a:solidFill>
                <a:latin typeface="Arial Narrow" panose="020B0606020202030204" pitchFamily="34" charset="0"/>
              </a:rPr>
              <a:t>Shanghai Institute of Nuclear &amp; Applied Physics (SINAP), Chinese Academy of Science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00D0"/>
                </a:solidFill>
                <a:latin typeface="Arial Narrow" panose="020B0606020202030204" pitchFamily="34" charset="0"/>
              </a:rPr>
              <a:t>Southern China University (SCU)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00D0"/>
                </a:solidFill>
                <a:latin typeface="Arial Narrow" panose="020B0606020202030204" pitchFamily="34" charset="0"/>
              </a:rPr>
              <a:t>Institute of High Energy Physics (IHEP), Chinese Academy of Science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6763" y="4679115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MexNICA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418" y="5557240"/>
            <a:ext cx="5481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Mexican consortium of six institutions:</a:t>
            </a:r>
          </a:p>
          <a:p>
            <a:r>
              <a:rPr lang="pt-BR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BUAP, CINVESTAV, UAS, UNAM, UNISON, UCOL</a:t>
            </a:r>
            <a:endParaRPr lang="ru-RU" sz="20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r="1416" b="20318"/>
          <a:stretch/>
        </p:blipFill>
        <p:spPr>
          <a:xfrm>
            <a:off x="8598182" y="5353017"/>
            <a:ext cx="795553" cy="79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3320" y="5275125"/>
            <a:ext cx="911043" cy="9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3258" y="5329126"/>
            <a:ext cx="729781" cy="936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1169" y="5275126"/>
            <a:ext cx="1056810" cy="104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61612" y="5358676"/>
            <a:ext cx="736771" cy="82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16642" y="44068"/>
            <a:ext cx="67642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MPD/NICA Collaboration (recent extension)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0400" y="749241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0017" y="1854345"/>
            <a:ext cx="101146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Substantial progress in MPD project realization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(Magnet,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TPC, TOF, FFD, FHCAL)</a:t>
            </a:r>
            <a:endParaRPr lang="en-US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Efficient MPD DAC evaluation process: Stage’1 sub-systems carry out regularly,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next meeting on 20/06/2018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international collaboration around the NICA is growing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New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partners are invited to join NICA </a:t>
            </a:r>
            <a:endParaRPr lang="en-US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MPD Collaboration first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meeting in April, now waiting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for Spokesperson/Boards voting..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5726545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ru-RU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5D87-0678-46A9-9687-68872CFD618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27148" y="74746"/>
            <a:ext cx="55011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NICA niche in heavy-ion collisions 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19" y="702101"/>
            <a:ext cx="3996042" cy="2880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 rot="2520000">
            <a:off x="2272943" y="1890599"/>
            <a:ext cx="720000" cy="1404000"/>
          </a:xfrm>
          <a:prstGeom prst="ellipse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995590" y="499755"/>
            <a:ext cx="68445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0000A2"/>
                </a:solidFill>
                <a:latin typeface="Arial" pitchFamily="34" charset="0"/>
              </a:rPr>
              <a:t>QCD matter under extreme </a:t>
            </a:r>
            <a:r>
              <a:rPr lang="en-US" b="1" u="sng" dirty="0" smtClean="0">
                <a:solidFill>
                  <a:srgbClr val="0000A2"/>
                </a:solidFill>
                <a:latin typeface="Arial" pitchFamily="34" charset="0"/>
              </a:rPr>
              <a:t>conditions </a:t>
            </a:r>
            <a:r>
              <a:rPr lang="en-US" b="1" dirty="0" smtClean="0">
                <a:solidFill>
                  <a:srgbClr val="0000A2"/>
                </a:solidFill>
                <a:latin typeface="Arial" pitchFamily="34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</a:rPr>
              <a:t>NICA niche – high </a:t>
            </a:r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b="1" baseline="-25000" dirty="0" smtClean="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b="1" dirty="0" smtClean="0">
                <a:solidFill>
                  <a:srgbClr val="0000A2"/>
                </a:solidFill>
                <a:latin typeface="Arial" pitchFamily="34" charset="0"/>
              </a:rPr>
              <a:t>)</a:t>
            </a:r>
            <a:endParaRPr lang="en-US" b="1" dirty="0">
              <a:solidFill>
                <a:srgbClr val="0000A2"/>
              </a:solidFill>
              <a:latin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l="1489" r="1650"/>
          <a:stretch/>
        </p:blipFill>
        <p:spPr>
          <a:xfrm>
            <a:off x="4136961" y="984079"/>
            <a:ext cx="7792746" cy="1620000"/>
          </a:xfrm>
          <a:prstGeom prst="rect">
            <a:avLst/>
          </a:prstGeom>
        </p:spPr>
      </p:pic>
      <p:grpSp>
        <p:nvGrpSpPr>
          <p:cNvPr id="23" name="Группа 22"/>
          <p:cNvGrpSpPr>
            <a:grpSpLocks noChangeAspect="1"/>
          </p:cNvGrpSpPr>
          <p:nvPr/>
        </p:nvGrpSpPr>
        <p:grpSpPr>
          <a:xfrm>
            <a:off x="25366" y="3632901"/>
            <a:ext cx="3870402" cy="3132000"/>
            <a:chOff x="136360" y="2693051"/>
            <a:chExt cx="3870402" cy="3132000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136360" y="2693051"/>
              <a:ext cx="3870402" cy="3132000"/>
              <a:chOff x="136360" y="2223639"/>
              <a:chExt cx="3870402" cy="3132000"/>
            </a:xfrm>
          </p:grpSpPr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7" t="2430" r="12131" b="2438"/>
              <a:stretch/>
            </p:blipFill>
            <p:spPr>
              <a:xfrm>
                <a:off x="136360" y="2223639"/>
                <a:ext cx="3870402" cy="3132000"/>
              </a:xfrm>
              <a:prstGeom prst="rect">
                <a:avLst/>
              </a:prstGeom>
            </p:spPr>
          </p:pic>
          <p:sp>
            <p:nvSpPr>
              <p:cNvPr id="34" name="Прямоугольник 33"/>
              <p:cNvSpPr/>
              <p:nvPr/>
            </p:nvSpPr>
            <p:spPr>
              <a:xfrm>
                <a:off x="765488" y="3561386"/>
                <a:ext cx="648000" cy="1332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6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492998" y="3006710"/>
              <a:ext cx="13500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 Narrow" panose="020B0606020202030204" pitchFamily="34" charset="0"/>
                </a:rPr>
                <a:t>arXiv:1605.0788</a:t>
              </a:r>
              <a:r>
                <a:rPr lang="en-US" sz="1600" dirty="0" smtClean="0">
                  <a:latin typeface="Arial Narrow" panose="020B0606020202030204" pitchFamily="34" charset="0"/>
                </a:rPr>
                <a:t>7</a:t>
              </a:r>
              <a:endParaRPr lang="ru-RU" sz="160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96" y="4071481"/>
            <a:ext cx="3150529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05" y="4149571"/>
            <a:ext cx="540000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2394" y="2604079"/>
            <a:ext cx="7399783" cy="1400383"/>
          </a:xfrm>
          <a:prstGeom prst="rect">
            <a:avLst/>
          </a:prstGeom>
          <a:solidFill>
            <a:srgbClr val="D7FCFD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 smtClean="0">
                <a:latin typeface="Arial Narrow" panose="020B0606020202030204" pitchFamily="34" charset="0"/>
              </a:rPr>
              <a:t>Highest net-baryon density – essential to probe </a:t>
            </a:r>
            <a:r>
              <a:rPr lang="en-US" sz="1700" b="1" dirty="0" err="1" smtClean="0">
                <a:latin typeface="Arial Narrow" panose="020B0606020202030204" pitchFamily="34" charset="0"/>
              </a:rPr>
              <a:t>deconfinement</a:t>
            </a:r>
            <a:r>
              <a:rPr lang="en-US" sz="1700" b="1" dirty="0" smtClean="0">
                <a:latin typeface="Arial Narrow" panose="020B0606020202030204" pitchFamily="34" charset="0"/>
              </a:rPr>
              <a:t> and CSR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 smtClean="0">
                <a:latin typeface="Arial Narrow" panose="020B0606020202030204" pitchFamily="34" charset="0"/>
              </a:rPr>
              <a:t>Maximum of the strangeness/entropy ratio and </a:t>
            </a:r>
            <a:r>
              <a:rPr lang="en-US" sz="1700" b="1" dirty="0" err="1" smtClean="0">
                <a:latin typeface="Arial Narrow" panose="020B0606020202030204" pitchFamily="34" charset="0"/>
              </a:rPr>
              <a:t>hypernuclei</a:t>
            </a:r>
            <a:r>
              <a:rPr lang="en-US" sz="1700" b="1" dirty="0" smtClean="0">
                <a:latin typeface="Arial Narrow" panose="020B0606020202030204" pitchFamily="34" charset="0"/>
              </a:rPr>
              <a:t> production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 smtClean="0">
                <a:latin typeface="Arial Narrow" panose="020B0606020202030204" pitchFamily="34" charset="0"/>
              </a:rPr>
              <a:t>Non-trivial excitation function for high moments of p-</a:t>
            </a:r>
            <a:r>
              <a:rPr lang="en-US" sz="1700" b="1" dirty="0" err="1" smtClean="0">
                <a:latin typeface="Arial Narrow" panose="020B0606020202030204" pitchFamily="34" charset="0"/>
              </a:rPr>
              <a:t>pbar</a:t>
            </a:r>
            <a:r>
              <a:rPr lang="en-US" sz="1700" b="1" dirty="0" smtClean="0">
                <a:latin typeface="Arial Narrow" panose="020B0606020202030204" pitchFamily="34" charset="0"/>
              </a:rPr>
              <a:t> and proton’s v1 slope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 smtClean="0">
                <a:latin typeface="Arial Narrow" panose="020B0606020202030204" pitchFamily="34" charset="0"/>
              </a:rPr>
              <a:t>Increase of  (anti)hyperon polarization </a:t>
            </a:r>
            <a:r>
              <a:rPr lang="en-US" sz="17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high vorticity QCD matter</a:t>
            </a:r>
            <a:endParaRPr lang="en-US" sz="1700" b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b="1" dirty="0" smtClean="0">
                <a:latin typeface="Arial Narrow" panose="020B0606020202030204" pitchFamily="34" charset="0"/>
              </a:rPr>
              <a:t>Small contribution from correlated charm in </a:t>
            </a:r>
            <a:r>
              <a:rPr lang="en-US" sz="1700" b="1" dirty="0" err="1" smtClean="0">
                <a:latin typeface="Arial Narrow" panose="020B0606020202030204" pitchFamily="34" charset="0"/>
              </a:rPr>
              <a:t>dilepton</a:t>
            </a:r>
            <a:r>
              <a:rPr lang="en-US" sz="1700" b="1" dirty="0" smtClean="0">
                <a:latin typeface="Arial Narrow" panose="020B0606020202030204" pitchFamily="34" charset="0"/>
              </a:rPr>
              <a:t> spectra</a:t>
            </a:r>
            <a:endParaRPr lang="ru-RU" sz="1700" b="1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9040" y="2011680"/>
            <a:ext cx="640080" cy="20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878650" y="1062626"/>
            <a:ext cx="849746" cy="140400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06570" y="1062626"/>
            <a:ext cx="849746" cy="140400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/>
          <a:srcRect l="1942" t="3204" r="3305" b="1898"/>
          <a:stretch/>
        </p:blipFill>
        <p:spPr>
          <a:xfrm>
            <a:off x="8175779" y="4032472"/>
            <a:ext cx="2714292" cy="2736000"/>
          </a:xfrm>
          <a:prstGeom prst="rect">
            <a:avLst/>
          </a:prstGeom>
        </p:spPr>
      </p:pic>
      <p:sp>
        <p:nvSpPr>
          <p:cNvPr id="26" name="Прямоугольник 25"/>
          <p:cNvSpPr>
            <a:spLocks noChangeAspect="1"/>
          </p:cNvSpPr>
          <p:nvPr/>
        </p:nvSpPr>
        <p:spPr>
          <a:xfrm>
            <a:off x="8575740" y="4093412"/>
            <a:ext cx="520258" cy="2304000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982200" y="4955967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arXiv:1701.0665</a:t>
            </a:r>
            <a:r>
              <a:rPr lang="en-US" dirty="0">
                <a:latin typeface="LiberationSans"/>
              </a:rPr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485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626534" y="7303"/>
            <a:ext cx="9448799" cy="5661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500" b="1" dirty="0">
                <a:latin typeface="Arial" pitchFamily="34" charset="0"/>
                <a:cs typeface="Arial" pitchFamily="34" charset="0"/>
              </a:rPr>
              <a:t>NICA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program (White Paper)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3704-58AA-4699-B2D2-ABE5D5546AD0}" type="slidenum">
              <a:rPr lang="ru-RU" smtClean="0"/>
              <a:t>4</a:t>
            </a:fld>
            <a:endParaRPr lang="ru-RU"/>
          </a:p>
        </p:txBody>
      </p:sp>
      <p:pic>
        <p:nvPicPr>
          <p:cNvPr id="30" name="Picture 6" descr="PDF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0" y="1561487"/>
            <a:ext cx="3189748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45720" y="543977"/>
            <a:ext cx="11572239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Physics</a:t>
            </a:r>
            <a:r>
              <a:rPr lang="ru-RU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targets</a:t>
            </a:r>
            <a:r>
              <a:rPr lang="ru-RU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for</a:t>
            </a:r>
            <a:r>
              <a:rPr lang="ru-RU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the</a:t>
            </a:r>
            <a:r>
              <a:rPr lang="ru-RU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exploration</a:t>
            </a:r>
            <a:r>
              <a:rPr lang="ru-RU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of </a:t>
            </a:r>
            <a:r>
              <a:rPr lang="ru-RU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the</a:t>
            </a:r>
            <a:r>
              <a:rPr lang="ru-RU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QCD </a:t>
            </a:r>
            <a:r>
              <a:rPr lang="ru-RU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phase</a:t>
            </a:r>
            <a:r>
              <a:rPr lang="ru-RU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diagram</a:t>
            </a:r>
            <a:r>
              <a:rPr lang="ru-RU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accessible</a:t>
            </a:r>
            <a:r>
              <a:rPr lang="ru-RU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to NICA </a:t>
            </a:r>
            <a:r>
              <a:rPr lang="en-US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&amp;</a:t>
            </a:r>
            <a:r>
              <a:rPr lang="ru-RU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BMN</a:t>
            </a:r>
            <a:r>
              <a:rPr lang="ru-RU" sz="2000" b="1" i="1" dirty="0" smtClean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and</a:t>
            </a:r>
            <a:r>
              <a:rPr lang="en-US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possible</a:t>
            </a:r>
            <a:r>
              <a:rPr lang="en-US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observable</a:t>
            </a:r>
            <a:r>
              <a:rPr lang="en-US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s</a:t>
            </a:r>
            <a:r>
              <a:rPr lang="ru-RU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for </a:t>
            </a:r>
            <a:r>
              <a:rPr lang="ru-RU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a “</a:t>
            </a:r>
            <a:r>
              <a:rPr lang="ru-RU" altLang="ja-JP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mixed</a:t>
            </a:r>
            <a:r>
              <a:rPr lang="ru-RU" altLang="ja-JP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altLang="ja-JP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phase</a:t>
            </a:r>
            <a:r>
              <a:rPr lang="en-US" altLang="ja-JP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“ </a:t>
            </a:r>
            <a:r>
              <a:rPr lang="ru-RU" altLang="ja-JP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in</a:t>
            </a:r>
            <a:r>
              <a:rPr lang="ru-RU" altLang="ja-JP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altLang="ja-JP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the</a:t>
            </a:r>
            <a:r>
              <a:rPr lang="ru-RU" altLang="ja-JP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altLang="ja-JP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release</a:t>
            </a:r>
            <a:r>
              <a:rPr lang="ru-RU" altLang="ja-JP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of</a:t>
            </a:r>
            <a:r>
              <a:rPr lang="en-US" altLang="ja-JP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altLang="ja-JP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the</a:t>
            </a:r>
            <a:r>
              <a:rPr lang="ru-RU" altLang="ja-JP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“</a:t>
            </a:r>
            <a:r>
              <a:rPr lang="ru-RU" altLang="ja-JP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NICA </a:t>
            </a:r>
            <a:r>
              <a:rPr lang="ru-RU" altLang="ja-JP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White</a:t>
            </a:r>
            <a:r>
              <a:rPr lang="ru-RU" altLang="ja-JP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altLang="ja-JP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Paper</a:t>
            </a:r>
            <a:r>
              <a:rPr lang="ru-RU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”</a:t>
            </a:r>
            <a:r>
              <a:rPr lang="ru-RU" altLang="ja-JP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altLang="ja-JP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as</a:t>
            </a:r>
            <a:r>
              <a:rPr lang="ru-RU" altLang="ja-JP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altLang="ja-JP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a</a:t>
            </a:r>
            <a:r>
              <a:rPr lang="ru-RU" altLang="ja-JP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altLang="ja-JP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Topical</a:t>
            </a:r>
            <a:r>
              <a:rPr lang="ru-RU" altLang="ja-JP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altLang="ja-JP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Issue</a:t>
            </a:r>
            <a:r>
              <a:rPr lang="ru-RU" altLang="ja-JP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altLang="ja-JP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of</a:t>
            </a:r>
            <a:r>
              <a:rPr lang="ru-RU" altLang="ja-JP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altLang="ja-JP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the</a:t>
            </a:r>
            <a:r>
              <a:rPr lang="ru-RU" altLang="ja-JP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EPJ </a:t>
            </a:r>
            <a:r>
              <a:rPr lang="ru-RU" altLang="ja-JP" sz="2000" b="1" i="1" dirty="0" err="1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A</a:t>
            </a:r>
            <a:r>
              <a:rPr lang="ru-RU" altLang="ja-JP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 (</a:t>
            </a:r>
            <a:r>
              <a:rPr lang="en-US" altLang="ja-JP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July </a:t>
            </a:r>
            <a:r>
              <a:rPr lang="ru-RU" altLang="ja-JP" sz="2000" b="1" i="1" dirty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2016</a:t>
            </a:r>
            <a:r>
              <a:rPr lang="en-US" altLang="ja-JP" sz="2000" b="1" i="1" dirty="0" smtClean="0">
                <a:solidFill>
                  <a:srgbClr val="0000FF"/>
                </a:solidFill>
                <a:latin typeface="Arial Narrow" pitchFamily="34" charset="0"/>
                <a:cs typeface="Arial" charset="0"/>
              </a:rPr>
              <a:t>)</a:t>
            </a:r>
            <a:endParaRPr lang="en-US" altLang="ja-JP" sz="2000" b="1" i="1" dirty="0">
              <a:solidFill>
                <a:srgbClr val="0000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811712" y="1661831"/>
            <a:ext cx="7683514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1900" b="1" i="1" dirty="0">
                <a:solidFill>
                  <a:srgbClr val="17375E"/>
                </a:solidFill>
                <a:latin typeface="Arial" panose="020B0604020202020204" pitchFamily="34" charset="0"/>
              </a:rPr>
              <a:t>Bulk properties, EOS</a:t>
            </a:r>
          </a:p>
          <a:p>
            <a:r>
              <a:rPr lang="en-US" altLang="ru-RU" sz="1900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altLang="ru-RU" sz="1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altLang="ru-RU" sz="19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hadron phase-space distributions, </a:t>
            </a:r>
            <a:r>
              <a:rPr lang="en-US" altLang="ru-RU" sz="1900" b="1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femtoscopy</a:t>
            </a:r>
            <a:r>
              <a:rPr lang="en-US" altLang="ru-RU" sz="1900" b="1" dirty="0">
                <a:solidFill>
                  <a:srgbClr val="00B050"/>
                </a:solidFill>
                <a:latin typeface="Arial" panose="020B0604020202020204" pitchFamily="34" charset="0"/>
              </a:rPr>
              <a:t>, flow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ru-RU" sz="1900" i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1900" b="1" i="1" dirty="0">
                <a:solidFill>
                  <a:srgbClr val="17375E"/>
                </a:solidFill>
                <a:latin typeface="Arial" panose="020B0604020202020204" pitchFamily="34" charset="0"/>
              </a:rPr>
              <a:t>In-Medium modification of </a:t>
            </a:r>
            <a:r>
              <a:rPr lang="en-US" altLang="ru-RU" sz="1900" b="1" i="1" dirty="0" smtClean="0">
                <a:solidFill>
                  <a:srgbClr val="17375E"/>
                </a:solidFill>
                <a:latin typeface="Arial" panose="020B0604020202020204" pitchFamily="34" charset="0"/>
              </a:rPr>
              <a:t>vector mesons</a:t>
            </a:r>
            <a:endParaRPr lang="en-US" altLang="ru-RU" sz="1900" b="1" i="1" dirty="0">
              <a:solidFill>
                <a:srgbClr val="17375E"/>
              </a:solidFill>
              <a:latin typeface="Arial" panose="020B0604020202020204" pitchFamily="34" charset="0"/>
            </a:endParaRPr>
          </a:p>
          <a:p>
            <a:r>
              <a:rPr lang="en-US" altLang="ru-RU" sz="19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altLang="ru-RU" sz="19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altLang="ru-RU" sz="19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onset </a:t>
            </a:r>
            <a:r>
              <a:rPr lang="en-US" altLang="ru-RU" sz="1900" b="1" dirty="0">
                <a:solidFill>
                  <a:srgbClr val="00B050"/>
                </a:solidFill>
                <a:latin typeface="Arial" panose="020B0604020202020204" pitchFamily="34" charset="0"/>
              </a:rPr>
              <a:t>of low-mass </a:t>
            </a:r>
            <a:r>
              <a:rPr lang="en-US" altLang="ru-RU" sz="1900" b="1" dirty="0" err="1">
                <a:solidFill>
                  <a:srgbClr val="00B050"/>
                </a:solidFill>
                <a:latin typeface="Arial" panose="020B0604020202020204" pitchFamily="34" charset="0"/>
              </a:rPr>
              <a:t>dilepton</a:t>
            </a:r>
            <a:r>
              <a:rPr lang="en-US" altLang="ru-RU" sz="19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9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enhancement, IMR </a:t>
            </a:r>
            <a:r>
              <a:rPr lang="en-US" altLang="ru-RU" sz="1900" b="1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dilepton</a:t>
            </a:r>
            <a:r>
              <a:rPr lang="en-US" altLang="ru-RU" sz="19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 slopes</a:t>
            </a:r>
            <a:endParaRPr lang="en-US" altLang="ru-RU" sz="19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ru-RU" sz="1900" b="1" i="1" dirty="0">
              <a:solidFill>
                <a:srgbClr val="17375E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1900" b="1" i="1" dirty="0" err="1">
                <a:solidFill>
                  <a:srgbClr val="17375E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Deconfinement</a:t>
            </a:r>
            <a:r>
              <a:rPr lang="en-US" altLang="ru-RU" sz="1900" b="1" i="1" dirty="0">
                <a:solidFill>
                  <a:srgbClr val="17375E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(chiral) phase transition at high </a:t>
            </a:r>
            <a:r>
              <a:rPr lang="en-US" altLang="ru-RU" sz="1900" b="1" i="1" dirty="0" err="1">
                <a:solidFill>
                  <a:srgbClr val="17375E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r</a:t>
            </a:r>
            <a:r>
              <a:rPr lang="en-US" altLang="ru-RU" sz="1900" b="1" i="1" baseline="-25000" dirty="0" err="1">
                <a:solidFill>
                  <a:srgbClr val="17375E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B</a:t>
            </a:r>
            <a:endParaRPr lang="en-US" altLang="ru-RU" sz="1900" b="1" i="1" baseline="-25000" dirty="0">
              <a:solidFill>
                <a:srgbClr val="17375E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ru-RU" sz="1900" dirty="0" smtClean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</a:t>
            </a:r>
            <a:r>
              <a:rPr lang="en-US" altLang="ru-RU" sz="19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enhanced strangeness production</a:t>
            </a:r>
          </a:p>
          <a:p>
            <a:r>
              <a:rPr lang="en-US" altLang="ru-RU" sz="19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altLang="ru-RU" sz="1900" b="1" dirty="0" smtClean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CME, vorticity, </a:t>
            </a:r>
            <a:r>
              <a:rPr lang="en-US" altLang="ru-RU" sz="1900" b="1" dirty="0">
                <a:solidFill>
                  <a:srgbClr val="00B05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ru-RU" sz="19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polarization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ru-RU" sz="1900" b="1" i="1" dirty="0">
              <a:solidFill>
                <a:srgbClr val="17375E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1900" b="1" i="1" dirty="0">
                <a:solidFill>
                  <a:srgbClr val="17375E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QCD Critical Point</a:t>
            </a:r>
          </a:p>
          <a:p>
            <a:r>
              <a:rPr lang="en-US" altLang="ru-RU" sz="1900" b="1" dirty="0" smtClean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event-by-event </a:t>
            </a:r>
            <a:r>
              <a:rPr lang="en-US" altLang="ru-RU" sz="1900" b="1" dirty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fluctuations and correlations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ru-RU" sz="1900" b="1" i="1" dirty="0">
              <a:solidFill>
                <a:srgbClr val="17375E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ru-RU" sz="1900" b="1" i="1" dirty="0" err="1" smtClean="0">
                <a:solidFill>
                  <a:srgbClr val="17375E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Hypermatter</a:t>
            </a:r>
            <a:r>
              <a:rPr lang="en-US" altLang="ru-RU" sz="1900" b="1" i="1" dirty="0" smtClean="0">
                <a:solidFill>
                  <a:srgbClr val="17375E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altLang="ru-RU" sz="1900" b="1" i="1" dirty="0">
              <a:solidFill>
                <a:srgbClr val="17375E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ru-RU" sz="19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altLang="ru-RU" sz="1900" dirty="0" smtClean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</a:t>
            </a:r>
            <a:r>
              <a:rPr lang="en-US" altLang="ru-RU" sz="1900" b="1" dirty="0" smtClean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single and double </a:t>
            </a:r>
            <a:r>
              <a:rPr lang="en-US" altLang="ru-RU" sz="1900" b="1" dirty="0" err="1" smtClean="0">
                <a:solidFill>
                  <a:srgbClr val="00B05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hypernuclei</a:t>
            </a:r>
            <a:endParaRPr lang="ru-RU" altLang="ru-RU" sz="19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641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475767" y="-4428"/>
            <a:ext cx="587462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MPD detector at NICA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Stage’1 setup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83226" y="6492875"/>
            <a:ext cx="2133600" cy="365125"/>
          </a:xfrm>
        </p:spPr>
        <p:txBody>
          <a:bodyPr/>
          <a:lstStyle/>
          <a:p>
            <a:fld id="{9637668B-8315-4E46-8DAB-5A5735942071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88089" y="3169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8" name="Группа 56"/>
          <p:cNvGrpSpPr>
            <a:grpSpLocks noChangeAspect="1"/>
          </p:cNvGrpSpPr>
          <p:nvPr/>
        </p:nvGrpSpPr>
        <p:grpSpPr bwMode="auto">
          <a:xfrm>
            <a:off x="159257" y="548640"/>
            <a:ext cx="3955326" cy="3384000"/>
            <a:chOff x="4358777" y="1017687"/>
            <a:chExt cx="4260928" cy="371302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85" t="9044" r="5284" b="1343"/>
            <a:stretch/>
          </p:blipFill>
          <p:spPr bwMode="auto">
            <a:xfrm>
              <a:off x="4358777" y="1017687"/>
              <a:ext cx="4260928" cy="3713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4929204" y="2214642"/>
              <a:ext cx="214313" cy="571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929204" y="3214831"/>
              <a:ext cx="214313" cy="571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572400" y="2214642"/>
              <a:ext cx="214314" cy="571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572400" y="3214831"/>
              <a:ext cx="214314" cy="571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cxnSp>
        <p:nvCxnSpPr>
          <p:cNvPr id="18" name="Прямая соединительная линия 17"/>
          <p:cNvCxnSpPr/>
          <p:nvPr/>
        </p:nvCxnSpPr>
        <p:spPr>
          <a:xfrm flipV="1">
            <a:off x="1958336" y="651824"/>
            <a:ext cx="2397760" cy="1727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74207" y="46715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=1.2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Rectangle 1"/>
          <p:cNvSpPr/>
          <p:nvPr/>
        </p:nvSpPr>
        <p:spPr>
          <a:xfrm>
            <a:off x="4428665" y="925441"/>
            <a:ext cx="4415407" cy="1138773"/>
          </a:xfrm>
          <a:prstGeom prst="rect">
            <a:avLst/>
          </a:prstGeom>
          <a:solidFill>
            <a:srgbClr val="CCD5FF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700" b="1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TPC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 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tracking: |</a:t>
            </a:r>
            <a:r>
              <a:rPr lang="en-US" sz="1700" i="1" dirty="0">
                <a:solidFill>
                  <a:srgbClr val="000090"/>
                </a:solidFill>
                <a:latin typeface="Symbol" panose="05050102010706020507" pitchFamily="18" charset="2"/>
              </a:rPr>
              <a:t>h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|&lt;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1.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6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 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(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N</a:t>
            </a:r>
            <a:r>
              <a:rPr lang="en-US" sz="1700" i="1" baseline="-25000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points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&gt;</a:t>
            </a:r>
            <a:r>
              <a:rPr lang="ru-RU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1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5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)</a:t>
            </a:r>
            <a:endParaRPr lang="en-US" sz="1700" i="1" dirty="0">
              <a:solidFill>
                <a:srgbClr val="00009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700" b="1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PID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: </a:t>
            </a:r>
            <a:r>
              <a:rPr lang="en-US" sz="1700" i="1" dirty="0" err="1" smtClean="0">
                <a:solidFill>
                  <a:srgbClr val="000090"/>
                </a:solidFill>
                <a:latin typeface="Arial Narrow" panose="020B0606020202030204" pitchFamily="34" charset="0"/>
              </a:rPr>
              <a:t>dE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/</a:t>
            </a:r>
            <a:r>
              <a:rPr lang="en-US" sz="1700" i="1" dirty="0" err="1" smtClean="0">
                <a:solidFill>
                  <a:srgbClr val="000090"/>
                </a:solidFill>
                <a:latin typeface="Arial Narrow" panose="020B0606020202030204" pitchFamily="34" charset="0"/>
              </a:rPr>
              <a:t>dx+TOF+ECAL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 |</a:t>
            </a:r>
            <a:r>
              <a:rPr lang="en-US" sz="1700" i="1" dirty="0" smtClean="0">
                <a:solidFill>
                  <a:srgbClr val="000090"/>
                </a:solidFill>
                <a:latin typeface="Symbol" panose="05050102010706020507" pitchFamily="18" charset="2"/>
              </a:rPr>
              <a:t>h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|&lt;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1.2, 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0.1&lt;</a:t>
            </a:r>
            <a:r>
              <a:rPr lang="en-US" sz="1700" i="1" dirty="0" err="1">
                <a:solidFill>
                  <a:srgbClr val="000090"/>
                </a:solidFill>
                <a:latin typeface="Arial Narrow" panose="020B0606020202030204" pitchFamily="34" charset="0"/>
              </a:rPr>
              <a:t>pT</a:t>
            </a:r>
            <a:r>
              <a:rPr lang="en-US" sz="1700" i="1" dirty="0">
                <a:solidFill>
                  <a:srgbClr val="000090"/>
                </a:solidFill>
                <a:latin typeface="Arial Narrow" panose="020B0606020202030204" pitchFamily="34" charset="0"/>
              </a:rPr>
              <a:t>&lt;4 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GeV/c</a:t>
            </a:r>
          </a:p>
          <a:p>
            <a:pPr marL="342900" indent="-342900">
              <a:buFont typeface="Arial"/>
              <a:buChar char="•"/>
            </a:pPr>
            <a:r>
              <a:rPr lang="en-US" sz="1700" b="1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FHCA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L: 2&lt;|</a:t>
            </a:r>
            <a:r>
              <a:rPr lang="en-US" sz="1700" i="1" dirty="0" smtClean="0">
                <a:solidFill>
                  <a:srgbClr val="000090"/>
                </a:solidFill>
                <a:latin typeface="Symbol" panose="05050102010706020507" pitchFamily="18" charset="2"/>
              </a:rPr>
              <a:t>h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|&lt;5</a:t>
            </a:r>
          </a:p>
          <a:p>
            <a:pPr marL="342900" indent="-342900">
              <a:buFont typeface="Arial"/>
              <a:buChar char="•"/>
            </a:pPr>
            <a:r>
              <a:rPr lang="en-US" sz="1700" b="1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Trigger&amp;T0</a:t>
            </a:r>
            <a:r>
              <a:rPr lang="en-US" sz="1700" i="1" dirty="0" smtClean="0">
                <a:solidFill>
                  <a:srgbClr val="000090"/>
                </a:solidFill>
                <a:latin typeface="Arial Narrow" panose="020B0606020202030204" pitchFamily="34" charset="0"/>
              </a:rPr>
              <a:t>: FFD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" r="49697" b="-1"/>
          <a:stretch/>
        </p:blipFill>
        <p:spPr>
          <a:xfrm>
            <a:off x="9085585" y="836490"/>
            <a:ext cx="2889409" cy="48600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357361" y="5672900"/>
            <a:ext cx="238533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ru-RU" sz="1600" b="1" kern="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FHCAL coverage and granularity provides  good event </a:t>
            </a:r>
            <a:r>
              <a:rPr lang="en-US" altLang="ru-RU" sz="1600" b="1" kern="0" dirty="0">
                <a:solidFill>
                  <a:srgbClr val="C00000"/>
                </a:solidFill>
                <a:latin typeface="Arial Narrow" panose="020B0606020202030204" pitchFamily="34" charset="0"/>
              </a:rPr>
              <a:t>plane </a:t>
            </a:r>
            <a:r>
              <a:rPr lang="en-US" altLang="ru-RU" sz="1600" b="1" kern="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resolution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/>
          <a:srcRect l="669" t="3196" r="-1"/>
          <a:stretch/>
        </p:blipFill>
        <p:spPr>
          <a:xfrm>
            <a:off x="159257" y="4001224"/>
            <a:ext cx="3301849" cy="28800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589551" y="5088125"/>
            <a:ext cx="216303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5-10</a:t>
            </a:r>
            <a:r>
              <a:rPr lang="en-US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% </a:t>
            </a:r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resolution for the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wide centrality </a:t>
            </a:r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range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18" y="4357043"/>
            <a:ext cx="3369600" cy="2340000"/>
          </a:xfrm>
          <a:prstGeom prst="rect">
            <a:avLst/>
          </a:prstGeom>
        </p:spPr>
      </p:pic>
      <p:pic>
        <p:nvPicPr>
          <p:cNvPr id="26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740"/>
          <a:stretch>
            <a:fillRect/>
          </a:stretch>
        </p:blipFill>
        <p:spPr bwMode="auto">
          <a:xfrm>
            <a:off x="4812089" y="2240640"/>
            <a:ext cx="3823174" cy="24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1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46AE-9740-416C-AC99-F562DB08F0BE}" type="slidenum">
              <a:rPr lang="ru-RU" smtClean="0"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872069" y="3966219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MPD: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119" y="149975"/>
            <a:ext cx="3752198" cy="30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63" y="3303084"/>
            <a:ext cx="3805424" cy="313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92138" y="164318"/>
            <a:ext cx="130676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Net-protons</a:t>
            </a:r>
          </a:p>
          <a:p>
            <a:pPr algn="ctr"/>
            <a:r>
              <a:rPr lang="en-US" sz="1400" b="1" dirty="0" err="1" smtClean="0">
                <a:latin typeface="Arial Narrow" panose="020B0606020202030204" pitchFamily="34" charset="0"/>
              </a:rPr>
              <a:t>Au+Au</a:t>
            </a:r>
            <a:r>
              <a:rPr lang="en-US" sz="1400" b="1" dirty="0" smtClean="0">
                <a:latin typeface="Arial Narrow" panose="020B0606020202030204" pitchFamily="34" charset="0"/>
              </a:rPr>
              <a:t> @ 4 GeV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77218" y="3129529"/>
            <a:ext cx="13804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Net-protons</a:t>
            </a:r>
          </a:p>
          <a:p>
            <a:pPr algn="ctr"/>
            <a:r>
              <a:rPr lang="en-US" sz="1400" b="1" dirty="0" err="1" smtClean="0">
                <a:latin typeface="Arial Narrow" panose="020B0606020202030204" pitchFamily="34" charset="0"/>
              </a:rPr>
              <a:t>Au+Au</a:t>
            </a:r>
            <a:r>
              <a:rPr lang="en-US" sz="1400" b="1" dirty="0" smtClean="0">
                <a:latin typeface="Arial Narrow" panose="020B0606020202030204" pitchFamily="34" charset="0"/>
              </a:rPr>
              <a:t> @ 11 GeV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56" y="2219170"/>
            <a:ext cx="3869910" cy="324000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6783047" y="1832460"/>
            <a:ext cx="3308709" cy="1332000"/>
          </a:xfrm>
          <a:prstGeom prst="straightConnector1">
            <a:avLst/>
          </a:prstGeom>
          <a:ln w="158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5971540" y="4050158"/>
            <a:ext cx="4260563" cy="63626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70488" y="734290"/>
            <a:ext cx="4203425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 smtClean="0">
                <a:latin typeface="Arial Narrow" panose="020B0606020202030204" pitchFamily="34" charset="0"/>
              </a:rPr>
              <a:t>MPD detector provides a uniform </a:t>
            </a:r>
            <a:r>
              <a:rPr lang="en-US" sz="1700" dirty="0">
                <a:latin typeface="Arial Narrow" panose="020B0606020202030204" pitchFamily="34" charset="0"/>
              </a:rPr>
              <a:t>midrapidity phase-space coverage </a:t>
            </a:r>
            <a:endParaRPr lang="en-US" sz="17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 smtClean="0">
                <a:latin typeface="Arial Narrow" panose="020B0606020202030204" pitchFamily="34" charset="0"/>
              </a:rPr>
              <a:t>From 35 to 65 identified p-</a:t>
            </a:r>
            <a:r>
              <a:rPr lang="en-US" sz="1700" dirty="0" err="1" smtClean="0">
                <a:latin typeface="Arial Narrow" panose="020B0606020202030204" pitchFamily="34" charset="0"/>
              </a:rPr>
              <a:t>pbar</a:t>
            </a:r>
            <a:r>
              <a:rPr lang="en-US" sz="1700" dirty="0" smtClean="0">
                <a:latin typeface="Arial Narrow" panose="020B0606020202030204" pitchFamily="34" charset="0"/>
              </a:rPr>
              <a:t> (central </a:t>
            </a:r>
            <a:r>
              <a:rPr lang="en-US" sz="1700" dirty="0" err="1" smtClean="0">
                <a:latin typeface="Arial Narrow" panose="020B0606020202030204" pitchFamily="34" charset="0"/>
              </a:rPr>
              <a:t>Au+Au</a:t>
            </a:r>
            <a:r>
              <a:rPr lang="en-US" sz="1700" dirty="0" smtClean="0">
                <a:latin typeface="Arial Narrow" panose="020B0606020202030204" pitchFamily="34" charset="0"/>
              </a:rPr>
              <a:t>, |y|&lt;0.5, </a:t>
            </a:r>
            <a:r>
              <a:rPr lang="en-US" sz="1700" dirty="0" err="1" smtClean="0">
                <a:latin typeface="Arial Narrow" panose="020B0606020202030204" pitchFamily="34" charset="0"/>
              </a:rPr>
              <a:t>pT</a:t>
            </a:r>
            <a:r>
              <a:rPr lang="en-US" sz="1700" dirty="0" smtClean="0">
                <a:latin typeface="Arial Narrow" panose="020B0606020202030204" pitchFamily="34" charset="0"/>
              </a:rPr>
              <a:t>&lt;1.8 GeV/c)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61" y="4153329"/>
            <a:ext cx="3942778" cy="241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883" y="717534"/>
            <a:ext cx="3795400" cy="2880000"/>
          </a:xfrm>
          <a:prstGeom prst="rect">
            <a:avLst/>
          </a:prstGeom>
        </p:spPr>
      </p:pic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2045583" y="83795"/>
            <a:ext cx="7230465" cy="4770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500" b="1" dirty="0" smtClean="0">
                <a:latin typeface="Arial" pitchFamily="34" charset="0"/>
              </a:rPr>
              <a:t>MPD PID (hadrons) and CEP search prospects</a:t>
            </a:r>
            <a:endParaRPr lang="ru-RU" sz="25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049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56689" y="6481404"/>
            <a:ext cx="2743200" cy="365125"/>
          </a:xfrm>
        </p:spPr>
        <p:txBody>
          <a:bodyPr/>
          <a:lstStyle/>
          <a:p>
            <a:fld id="{76A946AE-9740-416C-AC99-F562DB08F0BE}" type="slidenum">
              <a:rPr lang="ru-RU" smtClean="0"/>
              <a:t>7</a:t>
            </a:fld>
            <a:endParaRPr lang="ru-RU"/>
          </a:p>
        </p:txBody>
      </p:sp>
      <p:pic>
        <p:nvPicPr>
          <p:cNvPr id="45" name="Рисунок 10" descr="response_1Gev_wind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2061" r="3252" b="506"/>
          <a:stretch/>
        </p:blipFill>
        <p:spPr bwMode="auto">
          <a:xfrm>
            <a:off x="86768" y="1189390"/>
            <a:ext cx="3813521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0"/>
          <p:cNvSpPr txBox="1">
            <a:spLocks/>
          </p:cNvSpPr>
          <p:nvPr/>
        </p:nvSpPr>
        <p:spPr>
          <a:xfrm>
            <a:off x="3361797" y="47362"/>
            <a:ext cx="5603235" cy="5126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500" b="1" dirty="0" smtClean="0">
                <a:ln w="635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MPD PID performance: </a:t>
            </a:r>
            <a:r>
              <a:rPr lang="en-GB" sz="2500" b="1" dirty="0" err="1" smtClean="0">
                <a:ln w="635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dileptons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3" y="4323658"/>
            <a:ext cx="32004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67" y="4117092"/>
            <a:ext cx="3495187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-753"/>
          <a:stretch/>
        </p:blipFill>
        <p:spPr bwMode="auto">
          <a:xfrm>
            <a:off x="7706678" y="879570"/>
            <a:ext cx="4551043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8491200" y="1279080"/>
            <a:ext cx="2088232" cy="16333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defTabSz="457200" fontAlgn="base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defTabSz="457200" fontAlgn="base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defTabSz="457200" fontAlgn="base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defTabSz="457200" fontAlgn="base">
              <a:lnSpc>
                <a:spcPct val="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buClr>
                <a:srgbClr val="502652"/>
              </a:buClr>
              <a:buFont typeface="Georgia" pitchFamily="16" charset="0"/>
              <a:buNone/>
            </a:pPr>
            <a:r>
              <a:rPr lang="en-GB" sz="1700" b="1" dirty="0">
                <a:solidFill>
                  <a:srgbClr val="2B4A5E"/>
                </a:solidFill>
                <a:latin typeface="Arial Narrow" pitchFamily="34" charset="0"/>
              </a:rPr>
              <a:t>Extra h-suppression</a:t>
            </a:r>
          </a:p>
          <a:p>
            <a:pPr>
              <a:lnSpc>
                <a:spcPct val="100000"/>
              </a:lnSpc>
              <a:buClr>
                <a:srgbClr val="502652"/>
              </a:buClr>
              <a:buFont typeface="Georgia" pitchFamily="16" charset="0"/>
              <a:buNone/>
            </a:pPr>
            <a:r>
              <a:rPr lang="en-GB" sz="1700" b="1" dirty="0">
                <a:solidFill>
                  <a:srgbClr val="2B4A5E"/>
                </a:solidFill>
                <a:latin typeface="Arial Narrow" pitchFamily="34" charset="0"/>
              </a:rPr>
              <a:t>    factor with EMC:</a:t>
            </a:r>
          </a:p>
          <a:p>
            <a:pPr>
              <a:spcBef>
                <a:spcPts val="1200"/>
              </a:spcBef>
              <a:buClr>
                <a:srgbClr val="2B4A5E"/>
              </a:buClr>
              <a:buFont typeface="Wingdings" charset="2"/>
              <a:buChar char=""/>
            </a:pPr>
            <a:r>
              <a:rPr lang="en-GB" dirty="0">
                <a:solidFill>
                  <a:srgbClr val="2B4A5E"/>
                </a:solidFill>
                <a:latin typeface="Arial Narrow" pitchFamily="34" charset="0"/>
              </a:rPr>
              <a:t> up to </a:t>
            </a:r>
            <a:r>
              <a:rPr lang="en-GB" b="1" dirty="0">
                <a:solidFill>
                  <a:srgbClr val="FF0000"/>
                </a:solidFill>
                <a:latin typeface="Arial Narrow" pitchFamily="34" charset="0"/>
              </a:rPr>
              <a:t>30</a:t>
            </a:r>
            <a:r>
              <a:rPr lang="en-GB" b="1" dirty="0">
                <a:solidFill>
                  <a:srgbClr val="2B4A5E"/>
                </a:solidFill>
                <a:latin typeface="Arial Narrow" pitchFamily="34" charset="0"/>
              </a:rPr>
              <a:t> </a:t>
            </a:r>
            <a:r>
              <a:rPr lang="en-GB" dirty="0">
                <a:solidFill>
                  <a:srgbClr val="2B4A5E"/>
                </a:solidFill>
                <a:latin typeface="Arial Narrow" pitchFamily="34" charset="0"/>
              </a:rPr>
              <a:t>for protons</a:t>
            </a:r>
          </a:p>
          <a:p>
            <a:pPr>
              <a:lnSpc>
                <a:spcPct val="100000"/>
              </a:lnSpc>
              <a:buClr>
                <a:srgbClr val="2B4A5E"/>
              </a:buClr>
              <a:buFont typeface="Wingdings" charset="2"/>
              <a:buChar char=""/>
            </a:pPr>
            <a:r>
              <a:rPr lang="en-GB" dirty="0">
                <a:solidFill>
                  <a:srgbClr val="2B4A5E"/>
                </a:solidFill>
                <a:latin typeface="Arial Narrow" pitchFamily="34" charset="0"/>
              </a:rPr>
              <a:t> up to </a:t>
            </a:r>
            <a:r>
              <a:rPr lang="en-GB" b="1" dirty="0">
                <a:solidFill>
                  <a:srgbClr val="FF0000"/>
                </a:solidFill>
                <a:latin typeface="Arial Narrow" pitchFamily="34" charset="0"/>
              </a:rPr>
              <a:t>13</a:t>
            </a:r>
            <a:r>
              <a:rPr lang="en-GB" dirty="0">
                <a:solidFill>
                  <a:srgbClr val="2B4A5E"/>
                </a:solidFill>
                <a:latin typeface="Arial Narrow" pitchFamily="34" charset="0"/>
              </a:rPr>
              <a:t> for </a:t>
            </a:r>
            <a:r>
              <a:rPr lang="en-GB" dirty="0" err="1">
                <a:solidFill>
                  <a:srgbClr val="2B4A5E"/>
                </a:solidFill>
                <a:latin typeface="Arial Narrow" pitchFamily="34" charset="0"/>
              </a:rPr>
              <a:t>pions</a:t>
            </a:r>
            <a:endParaRPr lang="en-GB" dirty="0">
              <a:solidFill>
                <a:srgbClr val="2B4A5E"/>
              </a:solidFill>
              <a:latin typeface="Arial Narrow" pitchFamily="34" charset="0"/>
            </a:endParaRPr>
          </a:p>
          <a:p>
            <a:pPr>
              <a:lnSpc>
                <a:spcPct val="100000"/>
              </a:lnSpc>
              <a:buClr>
                <a:srgbClr val="2B4A5E"/>
              </a:buClr>
              <a:buFont typeface="Wingdings" charset="2"/>
              <a:buChar char=""/>
            </a:pPr>
            <a:r>
              <a:rPr lang="en-GB" dirty="0">
                <a:solidFill>
                  <a:srgbClr val="2B4A5E"/>
                </a:solidFill>
                <a:latin typeface="Arial Narrow" pitchFamily="34" charset="0"/>
              </a:rPr>
              <a:t> up to </a:t>
            </a:r>
            <a:r>
              <a:rPr lang="en-GB" b="1" dirty="0">
                <a:solidFill>
                  <a:srgbClr val="FF0000"/>
                </a:solidFill>
                <a:latin typeface="Arial Narrow" pitchFamily="34" charset="0"/>
              </a:rPr>
              <a:t>12</a:t>
            </a:r>
            <a:r>
              <a:rPr lang="en-GB" dirty="0">
                <a:solidFill>
                  <a:srgbClr val="2B4A5E"/>
                </a:solidFill>
                <a:latin typeface="Arial Narrow" pitchFamily="34" charset="0"/>
              </a:rPr>
              <a:t> for </a:t>
            </a:r>
            <a:r>
              <a:rPr lang="en-GB" dirty="0" err="1">
                <a:solidFill>
                  <a:srgbClr val="2B4A5E"/>
                </a:solidFill>
                <a:latin typeface="Arial Narrow" pitchFamily="34" charset="0"/>
              </a:rPr>
              <a:t>kaons</a:t>
            </a:r>
            <a:endParaRPr lang="en-GB" dirty="0">
              <a:solidFill>
                <a:srgbClr val="2B4A5E"/>
              </a:solidFill>
              <a:latin typeface="Arial Narrow" pitchFamily="34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019"/>
          <a:stretch/>
        </p:blipFill>
        <p:spPr bwMode="auto">
          <a:xfrm>
            <a:off x="3876147" y="1648399"/>
            <a:ext cx="3597664" cy="22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5246" y="2366293"/>
            <a:ext cx="187936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ECAL energy deposit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8131" y="4041358"/>
            <a:ext cx="119006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ECAL timing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1600" y="2714836"/>
            <a:ext cx="94801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ECAL E/p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2550" y="550221"/>
            <a:ext cx="3741730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Further hadron suppression with ECAL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 Narrow" panose="020B0606020202030204" pitchFamily="34" charset="0"/>
              </a:rPr>
              <a:t>Energy deposit and timing in ECAL 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89" y="4210635"/>
            <a:ext cx="3628800" cy="252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46428" y="5714151"/>
            <a:ext cx="258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MPD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Au+Au</a:t>
            </a:r>
            <a:r>
              <a:rPr lang="en-US" sz="1600" dirty="0" smtClean="0">
                <a:latin typeface="Arial Narrow" panose="020B0606020202030204" pitchFamily="34" charset="0"/>
              </a:rPr>
              <a:t> (TPC+TOF+ECAL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0615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415" y="-27384"/>
            <a:ext cx="34083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Status of MPD TDRs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137623"/>
              </p:ext>
            </p:extLst>
          </p:nvPr>
        </p:nvGraphicFramePr>
        <p:xfrm>
          <a:off x="169334" y="1294721"/>
          <a:ext cx="11633200" cy="496399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73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9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60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30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100" dirty="0" smtClean="0">
                          <a:latin typeface="Arial" pitchFamily="34" charset="0"/>
                          <a:cs typeface="Arial" pitchFamily="34" charset="0"/>
                        </a:rPr>
                        <a:t>MPD system</a:t>
                      </a:r>
                      <a:endParaRPr lang="ru-RU" sz="2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100" dirty="0" smtClean="0">
                          <a:latin typeface="Arial" pitchFamily="34" charset="0"/>
                          <a:cs typeface="Arial" pitchFamily="34" charset="0"/>
                        </a:rPr>
                        <a:t>Date</a:t>
                      </a:r>
                      <a:r>
                        <a:rPr lang="en-US" sz="2100" baseline="0" dirty="0" smtClean="0">
                          <a:latin typeface="Arial" pitchFamily="34" charset="0"/>
                          <a:cs typeface="Arial" pitchFamily="34" charset="0"/>
                        </a:rPr>
                        <a:t> of recent evaluation</a:t>
                      </a:r>
                      <a:endParaRPr lang="ru-RU" sz="2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100" dirty="0" smtClean="0">
                          <a:latin typeface="Arial" pitchFamily="34" charset="0"/>
                          <a:cs typeface="Arial" pitchFamily="34" charset="0"/>
                        </a:rPr>
                        <a:t>Comments</a:t>
                      </a:r>
                      <a:endParaRPr lang="ru-RU" sz="2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9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TPC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30.01.2018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Recent DAC recommendations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and TDR status were discussed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478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TOF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30.01.2018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Arial Narrow" pitchFamily="34" charset="0"/>
                        </a:rPr>
                        <a:t>Recommendations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 from DAC implemented, </a:t>
                      </a:r>
                      <a:r>
                        <a:rPr lang="en-US" sz="2000" b="1" baseline="0" dirty="0" smtClean="0">
                          <a:solidFill>
                            <a:srgbClr val="57650F"/>
                          </a:solidFill>
                          <a:latin typeface="Arial Narrow" pitchFamily="34" charset="0"/>
                        </a:rPr>
                        <a:t>ready for green light</a:t>
                      </a:r>
                      <a:endParaRPr lang="ru-RU" sz="2000" b="1" dirty="0">
                        <a:solidFill>
                          <a:srgbClr val="57650F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42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FFD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22.07.2017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b="1" dirty="0" smtClean="0">
                          <a:solidFill>
                            <a:srgbClr val="006600"/>
                          </a:solidFill>
                          <a:latin typeface="Arial Narrow" pitchFamily="34" charset="0"/>
                        </a:rPr>
                        <a:t>Got green light</a:t>
                      </a:r>
                      <a:r>
                        <a:rPr lang="en-US" sz="2000" b="1" dirty="0" smtClean="0">
                          <a:solidFill>
                            <a:srgbClr val="147412"/>
                          </a:solidFill>
                          <a:latin typeface="Arial Narrow" pitchFamily="34" charset="0"/>
                        </a:rPr>
                        <a:t>  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(22/06/201</a:t>
                      </a:r>
                      <a:r>
                        <a:rPr lang="ru-RU" sz="2000" dirty="0" smtClean="0">
                          <a:latin typeface="Arial Narrow" pitchFamily="34" charset="0"/>
                        </a:rPr>
                        <a:t>6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)</a:t>
                      </a:r>
                      <a:endParaRPr lang="ru-RU" sz="20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47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ECAL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30.01.2018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 Narrow" pitchFamily="34" charset="0"/>
                        </a:rPr>
                        <a:t>Updated version of the ECAL TDR will be presented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 Narrow" pitchFamily="34" charset="0"/>
                        </a:rPr>
                        <a:t>on 20.06.2018, still progressing</a:t>
                      </a:r>
                      <a:endParaRPr lang="ru-RU" sz="2000" dirty="0" smtClean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935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FHCAL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22.07.2017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 Narrow" pitchFamily="34" charset="0"/>
                        </a:rPr>
                        <a:t>All recommendations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 from DAC implemented, </a:t>
                      </a:r>
                      <a:r>
                        <a:rPr lang="en-US" sz="2000" b="1" baseline="0" dirty="0" smtClean="0">
                          <a:solidFill>
                            <a:srgbClr val="57650F"/>
                          </a:solidFill>
                          <a:latin typeface="Arial Narrow" pitchFamily="34" charset="0"/>
                        </a:rPr>
                        <a:t>ready for green light</a:t>
                      </a:r>
                      <a:endParaRPr lang="ru-RU" sz="2000" b="1" dirty="0" smtClean="0">
                        <a:solidFill>
                          <a:srgbClr val="57650F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935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DAQ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16.12.2015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Version 6 (June’18), still under development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935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Computing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--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VBLHEP+LIT project. Version 1.03. Still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progressing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23592" y="416697"/>
            <a:ext cx="77768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u="sng" dirty="0">
                <a:solidFill>
                  <a:srgbClr val="002060"/>
                </a:solidFill>
              </a:rPr>
              <a:t>http://</a:t>
            </a:r>
            <a:r>
              <a:rPr lang="en-US" sz="1900" i="1" u="sng" dirty="0">
                <a:solidFill>
                  <a:srgbClr val="002060"/>
                </a:solidFill>
              </a:rPr>
              <a:t>indico.jinr.ru/Projects/NICA/Detectors/DetectorAdvisoryCommitee</a:t>
            </a:r>
            <a:endParaRPr lang="ru-RU" sz="1900" i="1" u="sng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06264" y="6410042"/>
            <a:ext cx="2133600" cy="365125"/>
          </a:xfrm>
        </p:spPr>
        <p:txBody>
          <a:bodyPr/>
          <a:lstStyle/>
          <a:p>
            <a:fld id="{9637668B-8315-4E46-8DAB-5A5735942071}" type="slidenum">
              <a:rPr lang="ru-RU" smtClean="0"/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59132" y="6376244"/>
            <a:ext cx="46103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Next </a:t>
            </a:r>
            <a:r>
              <a:rPr lang="en-US" sz="2200" b="1" dirty="0">
                <a:solidFill>
                  <a:srgbClr val="FF0000"/>
                </a:solidFill>
              </a:rPr>
              <a:t>MPD DAC meeting – </a:t>
            </a:r>
            <a:r>
              <a:rPr lang="en-US" sz="2200" b="1" dirty="0" smtClean="0">
                <a:solidFill>
                  <a:srgbClr val="FF0000"/>
                </a:solidFill>
              </a:rPr>
              <a:t>20/06/2018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4869" y="818269"/>
            <a:ext cx="603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MPD DAC</a:t>
            </a: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: H. </a:t>
            </a:r>
            <a:r>
              <a:rPr lang="en-US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Gutbrod</a:t>
            </a: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, I. </a:t>
            </a:r>
            <a:r>
              <a:rPr lang="en-US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Tserruya</a:t>
            </a: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, H.-R. Schmidt, N. Xu, L. Musa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EED2-B35A-44A9-8CF3-40FF87652FE0}" type="slidenum">
              <a:rPr lang="ru-RU" smtClean="0"/>
              <a:t>9</a:t>
            </a:fld>
            <a:endParaRPr lang="ru-RU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551151" y="-38803"/>
            <a:ext cx="6765059" cy="6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500" b="1" dirty="0"/>
              <a:t>               </a:t>
            </a:r>
            <a:r>
              <a:rPr lang="en-US" sz="2500" b="1" dirty="0" smtClean="0"/>
              <a:t>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NICA/MPD infrastructure: progress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943942" y="4981242"/>
            <a:ext cx="1476000" cy="6833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11"/>
          <p:cNvCxnSpPr/>
          <p:nvPr/>
        </p:nvCxnSpPr>
        <p:spPr>
          <a:xfrm flipH="1">
            <a:off x="3064188" y="2373086"/>
            <a:ext cx="7127" cy="17105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24966" y="1780972"/>
            <a:ext cx="5038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Working place inside/outside of the MPD Hall</a:t>
            </a:r>
            <a:endParaRPr lang="ru-RU" sz="2000" b="1" dirty="0"/>
          </a:p>
        </p:txBody>
      </p:sp>
      <p:pic>
        <p:nvPicPr>
          <p:cNvPr id="34" name="Picture 2" descr="C:\Users\piyadin\Downloads\сканирование0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t="8581" r="2602" b="9965"/>
          <a:stretch/>
        </p:blipFill>
        <p:spPr bwMode="auto">
          <a:xfrm>
            <a:off x="4813" y="3605253"/>
            <a:ext cx="5202540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07949" y="3810757"/>
            <a:ext cx="2173993" cy="615553"/>
          </a:xfrm>
          <a:prstGeom prst="rect">
            <a:avLst/>
          </a:prstGeom>
          <a:solidFill>
            <a:srgbClr val="D7FCFD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Arial Narrow" panose="020B0606020202030204" pitchFamily="34" charset="0"/>
              </a:rPr>
              <a:t>Magnet elements</a:t>
            </a:r>
            <a:r>
              <a:rPr lang="ru-RU" sz="1700" dirty="0" smtClean="0">
                <a:latin typeface="Arial Narrow" panose="020B0606020202030204" pitchFamily="34" charset="0"/>
              </a:rPr>
              <a:t> </a:t>
            </a:r>
            <a:r>
              <a:rPr lang="en-US" sz="1700" dirty="0" smtClean="0">
                <a:latin typeface="Arial Narrow" panose="020B0606020202030204" pitchFamily="34" charset="0"/>
              </a:rPr>
              <a:t>placing</a:t>
            </a:r>
          </a:p>
          <a:p>
            <a:pPr algn="ctr"/>
            <a:r>
              <a:rPr lang="en-US" sz="1700" dirty="0" smtClean="0">
                <a:latin typeface="Arial Narrow" panose="020B0606020202030204" pitchFamily="34" charset="0"/>
              </a:rPr>
              <a:t> before assembling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58" y="3118110"/>
            <a:ext cx="346707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0322836" y="4163253"/>
            <a:ext cx="1157688" cy="615553"/>
          </a:xfrm>
          <a:prstGeom prst="rect">
            <a:avLst/>
          </a:prstGeom>
          <a:solidFill>
            <a:srgbClr val="D7FCFD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latin typeface="Arial Narrow" panose="020B0606020202030204" pitchFamily="34" charset="0"/>
              </a:rPr>
              <a:t>MPD mobile</a:t>
            </a:r>
          </a:p>
          <a:p>
            <a:pPr algn="ctr"/>
            <a:r>
              <a:rPr lang="en-US" sz="1700" dirty="0" smtClean="0">
                <a:latin typeface="Arial Narrow" panose="020B0606020202030204" pitchFamily="34" charset="0"/>
              </a:rPr>
              <a:t> platform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96997" y="2252991"/>
            <a:ext cx="5395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Place &amp; tooling for MPD assembling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Service &amp; supply systems (</a:t>
            </a:r>
            <a:r>
              <a:rPr lang="en-US" dirty="0" err="1" smtClean="0"/>
              <a:t>cryo</a:t>
            </a:r>
            <a:r>
              <a:rPr lang="en-US" dirty="0" smtClean="0"/>
              <a:t>, cooling, power, etc.) </a:t>
            </a:r>
            <a:endParaRPr lang="ru-RU" dirty="0"/>
          </a:p>
        </p:txBody>
      </p:sp>
      <p:pic>
        <p:nvPicPr>
          <p:cNvPr id="17" name="Picture 2" descr="E:\2018 year\e_04_May_NICA_стройка\IMG_0133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9" r="-1" b="17317"/>
          <a:stretch/>
        </p:blipFill>
        <p:spPr bwMode="auto">
          <a:xfrm>
            <a:off x="-58849" y="1388156"/>
            <a:ext cx="522000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34974" y="2361689"/>
            <a:ext cx="912429" cy="33855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MPD Hall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1676399" y="680320"/>
            <a:ext cx="10024533" cy="646331"/>
          </a:xfrm>
          <a:prstGeom prst="rect">
            <a:avLst/>
          </a:prstGeom>
          <a:solidFill>
            <a:srgbClr val="C5F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MPD Hall will be soon ready for equipment installation!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Preparatory works: designing place, tooling and</a:t>
            </a:r>
            <a:r>
              <a:rPr lang="en-US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service systems for </a:t>
            </a:r>
            <a:r>
              <a:rPr lang="en-US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MPD assembling </a:t>
            </a:r>
            <a:r>
              <a:rPr lang="en-US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and maintenance </a:t>
            </a:r>
          </a:p>
        </p:txBody>
      </p:sp>
      <p:pic>
        <p:nvPicPr>
          <p:cNvPr id="21" name="Picture 2" descr="E:\2018 year\a_11_Jan_Луховицы\L10701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127" y="4594110"/>
            <a:ext cx="312321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198501" y="4134156"/>
            <a:ext cx="2303836" cy="584775"/>
          </a:xfrm>
          <a:prstGeom prst="rect">
            <a:avLst/>
          </a:prstGeom>
          <a:solidFill>
            <a:srgbClr val="D7FCFD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80</a:t>
            </a:r>
            <a:r>
              <a:rPr lang="en-US" sz="1600" dirty="0" smtClean="0">
                <a:latin typeface="Arial Narrow" panose="020B0606020202030204" pitchFamily="34" charset="0"/>
              </a:rPr>
              <a:t>/20 tons cranes for MPD.</a:t>
            </a:r>
          </a:p>
          <a:p>
            <a:pPr algn="ctr"/>
            <a:r>
              <a:rPr lang="en-US" sz="1600" dirty="0" smtClean="0">
                <a:latin typeface="Arial Narrow" panose="020B0606020202030204" pitchFamily="34" charset="0"/>
              </a:rPr>
              <a:t>Delivery to JINR – July 2018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89" y="1742455"/>
            <a:ext cx="27432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1433</Words>
  <Application>Microsoft Office PowerPoint</Application>
  <PresentationFormat>Широкоэкранный</PresentationFormat>
  <Paragraphs>277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7" baseType="lpstr">
      <vt:lpstr>ＭＳ Ｐゴシック</vt:lpstr>
      <vt:lpstr>ＭＳ Ｐゴシック</vt:lpstr>
      <vt:lpstr>Aharoni</vt:lpstr>
      <vt:lpstr>Arial</vt:lpstr>
      <vt:lpstr>Arial Black</vt:lpstr>
      <vt:lpstr>Arial Narrow</vt:lpstr>
      <vt:lpstr>Calibri</vt:lpstr>
      <vt:lpstr>Calibri Light</vt:lpstr>
      <vt:lpstr>Cambria Math</vt:lpstr>
      <vt:lpstr>Georgia</vt:lpstr>
      <vt:lpstr>LiberationSans</vt:lpstr>
      <vt:lpstr>Symbol</vt:lpstr>
      <vt:lpstr>SymbolPS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 Kolesnikov</dc:creator>
  <cp:lastModifiedBy>Vadim Kolesnikov</cp:lastModifiedBy>
  <cp:revision>159</cp:revision>
  <dcterms:created xsi:type="dcterms:W3CDTF">2018-06-04T20:47:37Z</dcterms:created>
  <dcterms:modified xsi:type="dcterms:W3CDTF">2018-06-17T18:42:53Z</dcterms:modified>
</cp:coreProperties>
</file>