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3" r:id="rId3"/>
    <p:sldId id="270" r:id="rId4"/>
    <p:sldId id="271" r:id="rId5"/>
    <p:sldId id="272" r:id="rId6"/>
    <p:sldId id="269" r:id="rId7"/>
    <p:sldId id="274" r:id="rId8"/>
    <p:sldId id="278" r:id="rId9"/>
    <p:sldId id="276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2A2DB3-D9D9-E841-BEB8-0E95E4C30336}">
          <p14:sldIdLst>
            <p14:sldId id="256"/>
            <p14:sldId id="273"/>
            <p14:sldId id="270"/>
            <p14:sldId id="271"/>
            <p14:sldId id="272"/>
            <p14:sldId id="269"/>
            <p14:sldId id="274"/>
            <p14:sldId id="278"/>
            <p14:sldId id="276"/>
            <p14:sldId id="263"/>
          </p14:sldIdLst>
        </p14:section>
        <p14:section name="Untitled Section" id="{F4E887F3-B88F-4346-86FC-91ADA13BE84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CB"/>
    <a:srgbClr val="CDE9FD"/>
    <a:srgbClr val="A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23" autoAdjust="0"/>
  </p:normalViewPr>
  <p:slideViewPr>
    <p:cSldViewPr snapToGrid="0" snapToObjects="1">
      <p:cViewPr>
        <p:scale>
          <a:sx n="100" d="100"/>
          <a:sy n="100" d="100"/>
        </p:scale>
        <p:origin x="-145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1BE7F-FDD8-2B4F-9FC1-A6B11A4138FF}" type="datetimeFigureOut">
              <a:rPr lang="en-US" smtClean="0"/>
              <a:t>18/06/18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20DD8-1318-924D-A06A-F9EB43828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5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73334-D705-684A-8C05-DE9A9D2E01B9}" type="datetimeFigureOut">
              <a:rPr lang="en-US" smtClean="0"/>
              <a:t>18/06/18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6CD68-6068-654A-B8D7-3F2615BAA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8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8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5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4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1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1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2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5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0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FC57-BEB2-DE4E-BF17-B917B8D0D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3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indico.jinr.ru/conferenceDisplay.py?confId=385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7817" y="680998"/>
            <a:ext cx="8131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Results of the first collaboration meeting </a:t>
            </a:r>
          </a:p>
          <a:p>
            <a:pPr algn="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of MPD and MB@N experiments at NICA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5574" y="2292873"/>
            <a:ext cx="1653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V.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Kekelidze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9538" y="3491759"/>
            <a:ext cx="5212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solidFill>
                  <a:srgbClr val="000090"/>
                </a:solidFill>
                <a:latin typeface="Arial"/>
                <a:cs typeface="Arial"/>
              </a:rPr>
              <a:t>49th </a:t>
            </a:r>
            <a:r>
              <a:rPr lang="en-US" sz="2000" u="sng" dirty="0">
                <a:solidFill>
                  <a:srgbClr val="000090"/>
                </a:solidFill>
                <a:latin typeface="Arial"/>
                <a:cs typeface="Arial"/>
              </a:rPr>
              <a:t>meeting of the PAC for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150632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4259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4000" y="207190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hank you</a:t>
            </a:r>
            <a:endParaRPr lang="ru-RU" sz="28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7400" y="447991"/>
            <a:ext cx="800579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“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Where there is unity there is always victory</a:t>
            </a:r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.”</a:t>
            </a:r>
          </a:p>
          <a:p>
            <a:pPr algn="r"/>
            <a:endParaRPr lang="ru-RU" sz="24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Arial"/>
                <a:cs typeface="Arial"/>
              </a:rPr>
              <a:t>Publilius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Syrus</a:t>
            </a:r>
            <a:endParaRPr lang="en-US" sz="2400" i="1" dirty="0">
              <a:solidFill>
                <a:srgbClr val="00009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15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4049375"/>
          </a:xfrm>
          <a:prstGeom prst="rect">
            <a:avLst/>
          </a:prstGeom>
        </p:spPr>
      </p:pic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335931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28 мая 2018</a:t>
            </a:r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35931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 Кекелидзе, БГУ Минск</a:t>
            </a:r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335931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265948" y="285114"/>
            <a:ext cx="6284309" cy="830997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The kick-off meeting on formation of 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the MPD and BM@N Collaborations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7238" y="1206244"/>
            <a:ext cx="500952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ook place in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 on 11-13 April, 2018.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8537" y="5830748"/>
            <a:ext cx="765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etailed information about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the meeting can be found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at:</a:t>
            </a:r>
          </a:p>
          <a:p>
            <a:pPr algn="ctr"/>
            <a:r>
              <a:rPr lang="en-US" sz="2000" u="sng" dirty="0" smtClean="0">
                <a:latin typeface="Arial"/>
                <a:cs typeface="Arial"/>
                <a:hlinkClick r:id="rId4"/>
              </a:rPr>
              <a:t>https</a:t>
            </a:r>
            <a:r>
              <a:rPr lang="en-US" sz="2000" u="sng" dirty="0">
                <a:latin typeface="Arial"/>
                <a:cs typeface="Arial"/>
                <a:hlinkClick r:id="rId4"/>
              </a:rPr>
              <a:t>://indico.jinr.ru/conferenceDisplay.py?confId=385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09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6414" y="380744"/>
            <a:ext cx="1946416" cy="461665"/>
          </a:xfrm>
          <a:prstGeom prst="rect">
            <a:avLst/>
          </a:prstGeom>
          <a:solidFill>
            <a:srgbClr val="AD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Participants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057701"/>
            <a:ext cx="799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192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participants form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countries (incl. </a:t>
            </a:r>
            <a:r>
              <a:rPr lang="bg-BG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155</a:t>
            </a:r>
            <a:r>
              <a:rPr lang="bg-BG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from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); 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110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mr-IN" sz="2000" i="1" dirty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from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JINR.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0900" y="2213401"/>
            <a:ext cx="284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rgbClr val="000090"/>
                </a:solidFill>
                <a:latin typeface="Arial"/>
                <a:cs typeface="Arial"/>
              </a:rPr>
              <a:t>BULGARIA</a:t>
            </a:r>
            <a:r>
              <a:rPr lang="tr-TR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tr-TR" sz="2000" b="1" dirty="0" smtClean="0">
                <a:solidFill>
                  <a:srgbClr val="000090"/>
                </a:solidFill>
                <a:latin typeface="Arial"/>
                <a:cs typeface="Arial"/>
              </a:rPr>
              <a:t>		 1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CHILE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	 1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	 3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CZECH 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REPUBLIC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 2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FRANCE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 1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GEORGIA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 1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GERMANY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 3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ISRAEL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2   KAZAKHSTAN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	 1</a:t>
            </a:r>
            <a:endParaRPr lang="sk-SK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1090" y="2197387"/>
            <a:ext cx="289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 smtClean="0">
                <a:solidFill>
                  <a:srgbClr val="000090"/>
                </a:solidFill>
                <a:latin typeface="Arial"/>
                <a:cs typeface="Arial"/>
              </a:rPr>
              <a:t>MEXICO</a:t>
            </a:r>
            <a:r>
              <a:rPr lang="ro-RO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o-RO" sz="2000" b="1" dirty="0" smtClean="0">
                <a:solidFill>
                  <a:srgbClr val="000090"/>
                </a:solidFill>
                <a:latin typeface="Arial"/>
                <a:cs typeface="Arial"/>
              </a:rPr>
              <a:t>		1</a:t>
            </a:r>
            <a:r>
              <a:rPr lang="ro-RO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MOLDOVA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1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		4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	    13 SLOVAKIA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		1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SOUTH 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AFRICA	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1</a:t>
            </a:r>
            <a:r>
              <a:rPr lang="sk-SK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sk-SK" sz="2000" b="1" dirty="0" smtClean="0">
                <a:solidFill>
                  <a:srgbClr val="000090"/>
                </a:solidFill>
                <a:latin typeface="Arial"/>
                <a:cs typeface="Arial"/>
              </a:rPr>
              <a:t>SWITZERLAND	1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UKRAINE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		2</a:t>
            </a:r>
            <a:r>
              <a:rPr lang="de-DE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b="1" dirty="0" smtClean="0">
                <a:solidFill>
                  <a:srgbClr val="000090"/>
                </a:solidFill>
                <a:latin typeface="Arial"/>
                <a:cs typeface="Arial"/>
              </a:rPr>
              <a:t>USA				1</a:t>
            </a:r>
            <a:endParaRPr lang="de-DE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68500" y="1754424"/>
            <a:ext cx="482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Number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organizations: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	 </a:t>
            </a:r>
            <a:r>
              <a:rPr lang="sk-SK" sz="2000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5389909"/>
            <a:ext cx="76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Later on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two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more organizations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expressed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 interest: 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EGYPT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ARMENIA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15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" y="1077437"/>
            <a:ext cx="8153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Baku State University, National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Nuclear Research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Center, Azerbaijan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Plovdiv, Bulgaria;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Tecnica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Federico Santa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Maria,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Valparaiso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Chili;</a:t>
            </a: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Tsinghua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University, Beijing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China;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USTC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Hefei, China;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Huizhou University, Huizhou, China;</a:t>
            </a: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Shandong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University, Shandong, China;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Institute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Nuclear and Applied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Physics, CAS, Shanghai, China;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Central China Normal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University, China;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Institute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High Energy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Physics, Beijing, China;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South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China, China;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Palacky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University, Olomouc, Czech Republic;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Nuclear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Physics Institute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CAS,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Rez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 Czech Republic; 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Tbilisi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State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University, Tbilisi, Georgia; </a:t>
            </a: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Tubingen University, Tubingen, Germany;</a:t>
            </a:r>
            <a:b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Tel Aviv University, Tel Aviv, Israel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Institute of Physics and Technology, Almaty, Kazakhstan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600" y="393700"/>
            <a:ext cx="7794171" cy="461665"/>
          </a:xfrm>
          <a:prstGeom prst="rect">
            <a:avLst/>
          </a:prstGeom>
          <a:solidFill>
            <a:srgbClr val="AD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Participating organizations joined to collaborations: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81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" y="594837"/>
            <a:ext cx="7962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UNAM, Mexico City, Mexico;</a:t>
            </a: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Institute of Applied Physics,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Chisinev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 Moldova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Warsaw University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Technology, Warsaw, Poland;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National Center for Nuclear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Research,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Otwock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–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Swierk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 Poland;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Wroclaw, Wroclaw, Poland;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Jan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Kochanowski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University, Kielce, Poland;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INR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RAS, Moscow, Russia;</a:t>
            </a:r>
          </a:p>
          <a:p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MEPhI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 Moscow, Russia; 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PNPI,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Gatchina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 Russia;</a:t>
            </a:r>
          </a:p>
          <a:p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Skobeltsin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Institute of Nuclear Physics MSU, Moscow, Russia;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- Dept. 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NP,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St. Petersburg, Russia;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– Dept. 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HEP, St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Petersburg, Russia;</a:t>
            </a:r>
          </a:p>
          <a:p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Kurchatov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Institute National Research Center, Moscow, Russia; 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MIT, Cambridge, USA; </a:t>
            </a:r>
          </a:p>
          <a:p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JINR,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6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993268"/>
            <a:ext cx="8064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bylaws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of both collaborations,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BM@N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  </a:t>
            </a:r>
          </a:p>
          <a:p>
            <a:pPr algn="r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have been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adopted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signed by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IB’s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500" y="4039334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search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committee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will collect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proposals and organize elections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spokespersons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IB chairpersons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both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collaborations in accordance with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Bylaws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133826"/>
            <a:ext cx="8140700" cy="707886"/>
          </a:xfrm>
          <a:prstGeom prst="rect">
            <a:avLst/>
          </a:prstGeom>
          <a:solidFill>
            <a:srgbClr val="CDE9FD"/>
          </a:solidFill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Elections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will take place at 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next collaboration meetings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hich will be held in </a:t>
            </a:r>
            <a:r>
              <a:rPr lang="en-US" sz="20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on 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29-31 October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 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0700" y="229611"/>
            <a:ext cx="8077200" cy="707886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Two 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nstitutional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oards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(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IB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were formed for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both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collaborations: </a:t>
            </a:r>
          </a:p>
          <a:p>
            <a:pPr algn="r"/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18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members for 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BM</a:t>
            </a:r>
            <a:r>
              <a:rPr lang="en-US" sz="2000" b="1" i="1" dirty="0">
                <a:solidFill>
                  <a:srgbClr val="FF6600"/>
                </a:solidFill>
                <a:latin typeface="Arial"/>
                <a:cs typeface="Arial"/>
              </a:rPr>
              <a:t>@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27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members for 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739900"/>
            <a:ext cx="81407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proceeded to form the spokesperson search committee.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following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members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were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proposed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Hans Rudolf Schmidt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Alexander </a:t>
            </a:r>
            <a:r>
              <a:rPr lang="en-US" sz="2000" b="1" i="1" dirty="0" err="1">
                <a:solidFill>
                  <a:srgbClr val="000090"/>
                </a:solidFill>
                <a:latin typeface="Arial"/>
                <a:cs typeface="Arial"/>
              </a:rPr>
              <a:t>Sorin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000090"/>
                </a:solidFill>
                <a:latin typeface="Arial"/>
                <a:cs typeface="Arial"/>
              </a:rPr>
              <a:t>Itzhak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000090"/>
                </a:solidFill>
                <a:latin typeface="Arial"/>
                <a:cs typeface="Arial"/>
              </a:rPr>
              <a:t>Tserruya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(Chair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), </a:t>
            </a:r>
          </a:p>
          <a:p>
            <a:r>
              <a:rPr lang="en-US" sz="20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Fuqiang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Wang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r>
              <a:rPr lang="en-US" sz="2000" b="1" i="1" dirty="0">
                <a:solidFill>
                  <a:srgbClr val="FF6600"/>
                </a:solidFill>
                <a:latin typeface="Arial"/>
                <a:cs typeface="Arial"/>
              </a:rPr>
              <a:t>approved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unanimously in an open vote.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5943312"/>
            <a:ext cx="8140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Next steps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:    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preparing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and signing of </a:t>
            </a:r>
            <a:r>
              <a:rPr lang="en-US" sz="20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MoU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’s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 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60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4308" y="262985"/>
            <a:ext cx="8142492" cy="830997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Possible sources to support the research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groups </a:t>
            </a:r>
            <a:endParaRPr lang="en-US" sz="24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from participating institutions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4308" y="4590475"/>
            <a:ext cx="8142492" cy="1765419"/>
            <a:chOff x="544308" y="4590475"/>
            <a:chExt cx="8142492" cy="1765419"/>
          </a:xfrm>
        </p:grpSpPr>
        <p:sp>
          <p:nvSpPr>
            <p:cNvPr id="8" name="Rectangle 7"/>
            <p:cNvSpPr/>
            <p:nvPr/>
          </p:nvSpPr>
          <p:spPr>
            <a:xfrm>
              <a:off x="544308" y="5032455"/>
              <a:ext cx="8142492" cy="1323439"/>
            </a:xfrm>
            <a:prstGeom prst="rect">
              <a:avLst/>
            </a:prstGeom>
            <a:solidFill>
              <a:srgbClr val="CDE9FD"/>
            </a:solidFill>
          </p:spPr>
          <p:txBody>
            <a:bodyPr wrap="square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an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 Agreement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of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German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institution participations in the </a:t>
              </a:r>
              <a:r>
                <a:rPr lang="en-US" sz="2000" b="1" i="1" dirty="0" smtClean="0">
                  <a:solidFill>
                    <a:srgbClr val="FF0000"/>
                  </a:solidFill>
                  <a:latin typeface="Arial"/>
                  <a:cs typeface="Arial"/>
                </a:rPr>
                <a:t>NICA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project was prepared and is waiting for approval by the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BMBF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</a:p>
            <a:p>
              <a:pPr algn="r"/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in accordance with 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the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developing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Road Map </a:t>
              </a:r>
            </a:p>
            <a:p>
              <a:pPr algn="r"/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of R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ussia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and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Germany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scientific cooperation</a:t>
              </a:r>
              <a:endParaRPr lang="ru-RU" sz="2000" i="1" dirty="0" smtClean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4308" y="4590475"/>
              <a:ext cx="28701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f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or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German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institutions</a:t>
              </a:r>
              <a:endParaRPr lang="en-US" sz="2000" i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7200" y="1646840"/>
            <a:ext cx="8229600" cy="2554545"/>
          </a:xfrm>
          <a:prstGeom prst="rect">
            <a:avLst/>
          </a:prstGeom>
          <a:solidFill>
            <a:srgbClr val="FFF7E5"/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 conference took place in DESY on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5-7 June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with a presence of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European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scientific policy officers to review the results of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CREMLIN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project dedicated to establish close cooperation between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European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Russian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scientists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within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Russian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Mega Science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projects;</a:t>
            </a:r>
          </a:p>
          <a:p>
            <a:pPr marL="342900" indent="-342900" algn="just">
              <a:buFontTx/>
              <a:buChar char="-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 was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recommended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to apply to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HOROZON-2020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already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prepared new project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CREMLIN-II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grant ~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20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MEuro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to support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European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scientist participations in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 other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Russian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Mega Science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rojects.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246730"/>
            <a:ext cx="308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or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European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institutions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31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PAC PP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FC57-BEB2-DE4E-BF17-B917B8D0D1E9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1050295"/>
            <a:ext cx="8055384" cy="1323439"/>
          </a:xfrm>
          <a:prstGeom prst="rect">
            <a:avLst/>
          </a:prstGeom>
          <a:solidFill>
            <a:srgbClr val="CDE9FD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- in the framework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Russia-China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scientific &amp; technical cooperation the 2-nd meeting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Working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Group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will take place in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July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to develop and recommend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a plan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Chinese institution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participations in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project.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461" y="501134"/>
            <a:ext cx="2898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Chinese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institutions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461" y="3458706"/>
            <a:ext cx="807212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	-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 new program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“</a:t>
            </a:r>
            <a:r>
              <a:rPr lang="en-US" sz="2000" b="1" i="1" dirty="0">
                <a:solidFill>
                  <a:srgbClr val="3366FF"/>
                </a:solidFill>
                <a:latin typeface="Arial"/>
                <a:cs typeface="Arial"/>
              </a:rPr>
              <a:t>Basic properties and phase transitions in </a:t>
            </a:r>
            <a:r>
              <a:rPr lang="en-US" sz="2000" b="1" i="1" dirty="0" err="1">
                <a:solidFill>
                  <a:srgbClr val="3366FF"/>
                </a:solidFill>
                <a:latin typeface="Arial"/>
                <a:cs typeface="Arial"/>
              </a:rPr>
              <a:t>hadronic</a:t>
            </a:r>
            <a:r>
              <a:rPr lang="en-US" sz="2000" b="1" i="1" dirty="0">
                <a:solidFill>
                  <a:srgbClr val="3366FF"/>
                </a:solidFill>
                <a:latin typeface="Arial"/>
                <a:cs typeface="Arial"/>
              </a:rPr>
              <a:t> and quark-gluon matter: </a:t>
            </a:r>
            <a:r>
              <a:rPr lang="en-US" sz="2000" b="1" i="1" dirty="0" smtClean="0">
                <a:solidFill>
                  <a:srgbClr val="3366FF"/>
                </a:solidFill>
                <a:latin typeface="Arial"/>
                <a:cs typeface="Arial"/>
              </a:rPr>
              <a:t>Mega</a:t>
            </a:r>
            <a:r>
              <a:rPr lang="en-US" sz="2000" b="1" i="1" dirty="0">
                <a:solidFill>
                  <a:srgbClr val="3366FF"/>
                </a:solidFill>
                <a:latin typeface="Arial"/>
                <a:cs typeface="Arial"/>
              </a:rPr>
              <a:t>-Science </a:t>
            </a:r>
            <a:r>
              <a:rPr lang="en-US" sz="2000" b="1" i="1" dirty="0" smtClean="0">
                <a:solidFill>
                  <a:srgbClr val="3366FF"/>
                </a:solidFill>
                <a:latin typeface="Arial"/>
                <a:cs typeface="Arial"/>
              </a:rPr>
              <a:t>class facility  </a:t>
            </a:r>
            <a:r>
              <a:rPr lang="en-US" sz="2000" b="1" i="1" dirty="0">
                <a:solidFill>
                  <a:srgbClr val="3366FF"/>
                </a:solidFill>
                <a:latin typeface="Arial"/>
                <a:cs typeface="Arial"/>
              </a:rPr>
              <a:t>“NICA Complex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”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is under preparation and approval </a:t>
            </a:r>
          </a:p>
          <a:p>
            <a:pPr marL="0" lvl="1"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by 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Russian Fund of Basic Research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461" y="2939534"/>
            <a:ext cx="2898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Russian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institutions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0461" y="4954190"/>
            <a:ext cx="807212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	-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Agreement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with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MEPHI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is developing which includes a cooperation for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project realization; </a:t>
            </a:r>
          </a:p>
          <a:p>
            <a:pPr marL="0" lvl="1" algn="just"/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Russian Universities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are getting funds from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RF Government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marL="0" lvl="1" algn="just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for participation in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Mega Science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projects. 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35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 июня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В.Кекелидзе, КК NICA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075379"/>
            <a:ext cx="8121651" cy="1323439"/>
          </a:xfrm>
          <a:prstGeom prst="rect">
            <a:avLst/>
          </a:prstGeom>
          <a:solidFill>
            <a:srgbClr val="CDE9FD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- scientific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programs of cooperation between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JINR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institutions from 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JINR Member States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are now foresee participation in the collaborations carrying out researches at 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JINR basic facilities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with corresponding support of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students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PHD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students.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61" y="501134"/>
            <a:ext cx="4466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or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JINR Member States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institutions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3079234"/>
            <a:ext cx="8121651" cy="2551937"/>
            <a:chOff x="457200" y="3079234"/>
            <a:chExt cx="8121651" cy="2551937"/>
          </a:xfrm>
        </p:grpSpPr>
        <p:sp>
          <p:nvSpPr>
            <p:cNvPr id="11" name="TextBox 10"/>
            <p:cNvSpPr txBox="1"/>
            <p:nvPr/>
          </p:nvSpPr>
          <p:spPr>
            <a:xfrm>
              <a:off x="457200" y="3079234"/>
              <a:ext cx="37962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f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or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all participating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institutions</a:t>
              </a:r>
              <a:endParaRPr lang="en-US" sz="2000" i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7200" y="3692179"/>
              <a:ext cx="8121651" cy="1938992"/>
            </a:xfrm>
            <a:prstGeom prst="rect">
              <a:avLst/>
            </a:prstGeom>
            <a:solidFill>
              <a:srgbClr val="FFF7E5"/>
            </a:solidFill>
          </p:spPr>
          <p:txBody>
            <a:bodyPr wrap="square">
              <a:spAutoFit/>
            </a:bodyPr>
            <a:lstStyle/>
            <a:p>
              <a:r>
                <a:rPr lang="ru-RU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	-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 a pilot program is under preparation and approval by the 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JINR directorate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proposing</a:t>
              </a:r>
              <a:r>
                <a:rPr lang="ru-RU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target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funding 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of research works within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the megaproject "</a:t>
              </a: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NICA Complex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”; </a:t>
              </a:r>
            </a:p>
            <a:p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this 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program aims at encouraging and supporting research proposals  performed in the </a:t>
              </a:r>
              <a:r>
                <a:rPr lang="en-US" sz="2000" b="1" i="1" dirty="0">
                  <a:solidFill>
                    <a:srgbClr val="000090"/>
                  </a:solidFill>
                  <a:latin typeface="Arial"/>
                  <a:cs typeface="Arial"/>
                </a:rPr>
                <a:t>MPD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, </a:t>
              </a:r>
              <a:r>
                <a:rPr lang="en-US" sz="2000" b="1" i="1" dirty="0">
                  <a:solidFill>
                    <a:srgbClr val="000090"/>
                  </a:solidFill>
                  <a:latin typeface="Arial"/>
                  <a:cs typeface="Arial"/>
                </a:rPr>
                <a:t>BM@N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 or </a:t>
              </a:r>
              <a:r>
                <a:rPr lang="en-US" sz="2000" b="1" i="1" dirty="0">
                  <a:solidFill>
                    <a:srgbClr val="000090"/>
                  </a:solidFill>
                  <a:latin typeface="Arial"/>
                  <a:cs typeface="Arial"/>
                </a:rPr>
                <a:t>SPD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experiments</a:t>
              </a:r>
            </a:p>
            <a:p>
              <a:pPr algn="r"/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at the </a:t>
              </a:r>
              <a:r>
                <a:rPr lang="en-US" sz="2000" b="1" i="1" dirty="0">
                  <a:solidFill>
                    <a:srgbClr val="FF0000"/>
                  </a:solidFill>
                  <a:latin typeface="Arial"/>
                  <a:cs typeface="Arial"/>
                </a:rPr>
                <a:t>NICA</a:t>
              </a:r>
              <a:r>
                <a:rPr lang="en-US" sz="2000" i="1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project.</a:t>
              </a:r>
              <a:endParaRPr lang="en-US" sz="2000" i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90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719</Words>
  <Application>Microsoft Macintosh PowerPoint</Application>
  <PresentationFormat>On-screen Show (4:3)</PresentationFormat>
  <Paragraphs>123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Air</dc:creator>
  <cp:lastModifiedBy>Air</cp:lastModifiedBy>
  <cp:revision>128</cp:revision>
  <cp:lastPrinted>2018-06-17T10:05:47Z</cp:lastPrinted>
  <dcterms:created xsi:type="dcterms:W3CDTF">2018-01-30T10:09:34Z</dcterms:created>
  <dcterms:modified xsi:type="dcterms:W3CDTF">2018-06-18T04:37:02Z</dcterms:modified>
</cp:coreProperties>
</file>