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59" r:id="rId4"/>
    <p:sldId id="261" r:id="rId5"/>
    <p:sldId id="280" r:id="rId6"/>
    <p:sldId id="267" r:id="rId7"/>
    <p:sldId id="281" r:id="rId8"/>
    <p:sldId id="282" r:id="rId9"/>
    <p:sldId id="283" r:id="rId10"/>
    <p:sldId id="284" r:id="rId11"/>
    <p:sldId id="285" r:id="rId12"/>
    <p:sldId id="286" r:id="rId13"/>
    <p:sldId id="287" r:id="rId14"/>
  </p:sldIdLst>
  <p:sldSz cx="9144000" cy="6858000" type="screen4x3"/>
  <p:notesSz cx="7099300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66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20" autoAdjust="0"/>
  </p:normalViewPr>
  <p:slideViewPr>
    <p:cSldViewPr>
      <p:cViewPr>
        <p:scale>
          <a:sx n="50" d="100"/>
          <a:sy n="50" d="100"/>
        </p:scale>
        <p:origin x="-845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6D9C-5CED-4289-9164-CD4EB78A3127}" type="datetimeFigureOut">
              <a:rPr lang="ru-RU" smtClean="0"/>
              <a:pPr/>
              <a:t>18.06.2018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8871-50D1-4D4A-B4A2-55DF256FA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6D9C-5CED-4289-9164-CD4EB78A3127}" type="datetimeFigureOut">
              <a:rPr lang="ru-RU" smtClean="0"/>
              <a:pPr/>
              <a:t>18.06.2018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8871-50D1-4D4A-B4A2-55DF256FA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6D9C-5CED-4289-9164-CD4EB78A3127}" type="datetimeFigureOut">
              <a:rPr lang="ru-RU" smtClean="0"/>
              <a:pPr/>
              <a:t>18.06.2018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8871-50D1-4D4A-B4A2-55DF256FA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6D9C-5CED-4289-9164-CD4EB78A3127}" type="datetimeFigureOut">
              <a:rPr lang="ru-RU" smtClean="0"/>
              <a:pPr/>
              <a:t>18.06.2018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8871-50D1-4D4A-B4A2-55DF256FA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6D9C-5CED-4289-9164-CD4EB78A3127}" type="datetimeFigureOut">
              <a:rPr lang="ru-RU" smtClean="0"/>
              <a:pPr/>
              <a:t>18.06.2018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8871-50D1-4D4A-B4A2-55DF256FA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6D9C-5CED-4289-9164-CD4EB78A3127}" type="datetimeFigureOut">
              <a:rPr lang="ru-RU" smtClean="0"/>
              <a:pPr/>
              <a:t>18.06.2018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8871-50D1-4D4A-B4A2-55DF256FA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6D9C-5CED-4289-9164-CD4EB78A3127}" type="datetimeFigureOut">
              <a:rPr lang="ru-RU" smtClean="0"/>
              <a:pPr/>
              <a:t>18.06.2018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8871-50D1-4D4A-B4A2-55DF256FA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6D9C-5CED-4289-9164-CD4EB78A3127}" type="datetimeFigureOut">
              <a:rPr lang="ru-RU" smtClean="0"/>
              <a:pPr/>
              <a:t>18.06.2018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8871-50D1-4D4A-B4A2-55DF256FA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6D9C-5CED-4289-9164-CD4EB78A3127}" type="datetimeFigureOut">
              <a:rPr lang="ru-RU" smtClean="0"/>
              <a:pPr/>
              <a:t>18.06.2018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8871-50D1-4D4A-B4A2-55DF256FA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6D9C-5CED-4289-9164-CD4EB78A3127}" type="datetimeFigureOut">
              <a:rPr lang="ru-RU" smtClean="0"/>
              <a:pPr/>
              <a:t>18.06.2018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8871-50D1-4D4A-B4A2-55DF256FA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6D9C-5CED-4289-9164-CD4EB78A3127}" type="datetimeFigureOut">
              <a:rPr lang="ru-RU" smtClean="0"/>
              <a:pPr/>
              <a:t>18.06.2018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8871-50D1-4D4A-B4A2-55DF256FA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B6D9C-5CED-4289-9164-CD4EB78A3127}" type="datetimeFigureOut">
              <a:rPr lang="ru-RU" smtClean="0"/>
              <a:pPr/>
              <a:t>18.06.2018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B8871-50D1-4D4A-B4A2-55DF256FA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2440" y="6453336"/>
            <a:ext cx="514400" cy="365125"/>
          </a:xfrm>
        </p:spPr>
        <p:txBody>
          <a:bodyPr/>
          <a:lstStyle/>
          <a:p>
            <a:fld id="{9F82ECB8-589E-453B-AAF1-6C976C77ABAB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6577607"/>
            <a:ext cx="3700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E.A.S., JINR PAC for Particle Physics, 18.06.2018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445" y="1484784"/>
            <a:ext cx="885204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rgbClr val="002060"/>
                </a:solidFill>
              </a:rPr>
              <a:t>Run 55 of the </a:t>
            </a:r>
            <a:r>
              <a:rPr lang="en-US" sz="3600" b="1" i="1" dirty="0" err="1" smtClean="0">
                <a:solidFill>
                  <a:srgbClr val="002060"/>
                </a:solidFill>
              </a:rPr>
              <a:t>Nuclotron</a:t>
            </a:r>
            <a:endParaRPr lang="en-US" sz="3600" b="1" i="1" dirty="0" smtClean="0">
              <a:solidFill>
                <a:srgbClr val="00206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800000"/>
                </a:solidFill>
              </a:rPr>
              <a:t>22.02.2018 – 05.04.</a:t>
            </a:r>
            <a:r>
              <a:rPr lang="ru-RU" sz="3600" b="1" dirty="0" smtClean="0">
                <a:solidFill>
                  <a:srgbClr val="800000"/>
                </a:solidFill>
              </a:rPr>
              <a:t>20</a:t>
            </a:r>
            <a:r>
              <a:rPr lang="en-US" sz="3600" b="1" dirty="0" smtClean="0">
                <a:solidFill>
                  <a:srgbClr val="800000"/>
                </a:solidFill>
              </a:rPr>
              <a:t>18</a:t>
            </a:r>
          </a:p>
          <a:p>
            <a:pPr algn="ctr"/>
            <a:r>
              <a:rPr lang="en-US" sz="3200" b="1" i="1" dirty="0" smtClean="0">
                <a:solidFill>
                  <a:srgbClr val="002060"/>
                </a:solidFill>
              </a:rPr>
              <a:t>total duration: </a:t>
            </a:r>
            <a:r>
              <a:rPr lang="en-US" sz="3200" b="1" i="1" dirty="0" smtClean="0">
                <a:solidFill>
                  <a:srgbClr val="002060"/>
                </a:solidFill>
                <a:sym typeface="Symbol"/>
              </a:rPr>
              <a:t>1018 hours</a:t>
            </a:r>
          </a:p>
          <a:p>
            <a:pPr algn="ctr"/>
            <a:endParaRPr lang="en-US" sz="2800" b="1" i="1" dirty="0" smtClean="0">
              <a:solidFill>
                <a:srgbClr val="800000"/>
              </a:solidFill>
              <a:sym typeface="Symbol"/>
            </a:endParaRPr>
          </a:p>
          <a:p>
            <a:pPr algn="ctr"/>
            <a:r>
              <a:rPr lang="en-US" sz="3200" b="1" i="1" dirty="0" smtClean="0">
                <a:solidFill>
                  <a:srgbClr val="002060"/>
                </a:solidFill>
                <a:sym typeface="Symbol"/>
              </a:rPr>
              <a:t>Beams: </a:t>
            </a:r>
            <a:r>
              <a:rPr lang="en-US" sz="3200" b="1" i="1" dirty="0" smtClean="0">
                <a:solidFill>
                  <a:srgbClr val="800000"/>
                </a:solidFill>
                <a:sym typeface="Symbol"/>
              </a:rPr>
              <a:t>C, </a:t>
            </a:r>
            <a:r>
              <a:rPr lang="en-US" sz="3200" b="1" i="1" dirty="0" err="1" smtClean="0">
                <a:solidFill>
                  <a:srgbClr val="800000"/>
                </a:solidFill>
                <a:sym typeface="Symbol"/>
              </a:rPr>
              <a:t>Ar</a:t>
            </a:r>
            <a:r>
              <a:rPr lang="en-US" sz="3200" b="1" i="1" dirty="0" smtClean="0">
                <a:solidFill>
                  <a:srgbClr val="800000"/>
                </a:solidFill>
                <a:sym typeface="Symbol"/>
              </a:rPr>
              <a:t>, Kr </a:t>
            </a:r>
            <a:r>
              <a:rPr lang="en-US" sz="3200" b="1" i="1" dirty="0" smtClean="0">
                <a:solidFill>
                  <a:srgbClr val="002060"/>
                </a:solidFill>
                <a:sym typeface="Symbol"/>
              </a:rPr>
              <a:t>from the KRION-6T source</a:t>
            </a:r>
            <a:r>
              <a:rPr lang="en-US" sz="2800" b="1" i="1" dirty="0" smtClean="0">
                <a:solidFill>
                  <a:srgbClr val="002060"/>
                </a:solidFill>
                <a:sym typeface="Symbol"/>
              </a:rPr>
              <a:t>.</a:t>
            </a:r>
            <a:endParaRPr lang="en-US" sz="2800" b="1" i="1" dirty="0" smtClean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1663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i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Strokovsky</a:t>
            </a:r>
            <a:r>
              <a:rPr lang="en-US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E</a:t>
            </a: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.</a:t>
            </a:r>
            <a:r>
              <a:rPr lang="en-US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A</a:t>
            </a: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94104" y="6520259"/>
            <a:ext cx="514400" cy="365125"/>
          </a:xfrm>
        </p:spPr>
        <p:txBody>
          <a:bodyPr/>
          <a:lstStyle/>
          <a:p>
            <a:fld id="{9F82ECB8-589E-453B-AAF1-6C976C77ABAB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577607"/>
            <a:ext cx="3700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E.A.S., JINR PAC for Particle Physics, 18.06.2018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79712" y="0"/>
            <a:ext cx="6035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Time structure of the extracted beam spill (III)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436096" y="908720"/>
            <a:ext cx="2649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14</a:t>
            </a:r>
            <a:r>
              <a:rPr lang="ru-RU" dirty="0" smtClean="0">
                <a:solidFill>
                  <a:schemeClr val="bg1"/>
                </a:solidFill>
              </a:rPr>
              <a:t>.03.2018; </a:t>
            </a:r>
            <a:r>
              <a:rPr lang="en-US" dirty="0" smtClean="0">
                <a:solidFill>
                  <a:schemeClr val="bg1"/>
                </a:solidFill>
              </a:rPr>
              <a:t>15:33; carbon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67529" y="335699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8000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524328" y="1187460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15,0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251520" y="404664"/>
            <a:ext cx="8690461" cy="4608512"/>
            <a:chOff x="251520" y="404664"/>
            <a:chExt cx="8690461" cy="4608512"/>
          </a:xfrm>
        </p:grpSpPr>
        <p:grpSp>
          <p:nvGrpSpPr>
            <p:cNvPr id="49" name="Группа 48"/>
            <p:cNvGrpSpPr/>
            <p:nvPr/>
          </p:nvGrpSpPr>
          <p:grpSpPr>
            <a:xfrm>
              <a:off x="251520" y="404664"/>
              <a:ext cx="7632848" cy="4608512"/>
              <a:chOff x="-34512" y="620688"/>
              <a:chExt cx="7632848" cy="4608512"/>
            </a:xfrm>
          </p:grpSpPr>
          <p:grpSp>
            <p:nvGrpSpPr>
              <p:cNvPr id="46" name="Группа 45"/>
              <p:cNvGrpSpPr/>
              <p:nvPr/>
            </p:nvGrpSpPr>
            <p:grpSpPr>
              <a:xfrm>
                <a:off x="-34512" y="620688"/>
                <a:ext cx="7632848" cy="495384"/>
                <a:chOff x="-34512" y="620688"/>
                <a:chExt cx="7632848" cy="495384"/>
              </a:xfrm>
            </p:grpSpPr>
            <p:pic>
              <p:nvPicPr>
                <p:cNvPr id="24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55576" y="684024"/>
                  <a:ext cx="6842760" cy="4320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45" name="TextBox 44"/>
                <p:cNvSpPr txBox="1"/>
                <p:nvPr/>
              </p:nvSpPr>
              <p:spPr>
                <a:xfrm>
                  <a:off x="-34512" y="620688"/>
                  <a:ext cx="77143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>
                      <a:solidFill>
                        <a:srgbClr val="000066"/>
                      </a:solidFill>
                    </a:rPr>
                    <a:t>from:</a:t>
                  </a:r>
                  <a:endParaRPr lang="ru-RU" sz="2000" b="1" dirty="0">
                    <a:solidFill>
                      <a:srgbClr val="000066"/>
                    </a:solidFill>
                  </a:endParaRPr>
                </a:p>
              </p:txBody>
            </p:sp>
          </p:grpSp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5496" y="1027532"/>
                <a:ext cx="6672834" cy="42016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33" name="Группа 32"/>
            <p:cNvGrpSpPr/>
            <p:nvPr/>
          </p:nvGrpSpPr>
          <p:grpSpPr>
            <a:xfrm>
              <a:off x="7066146" y="1484784"/>
              <a:ext cx="1875835" cy="1152128"/>
              <a:chOff x="5986026" y="1052736"/>
              <a:chExt cx="1875835" cy="1152128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5986026" y="1052736"/>
                <a:ext cx="187583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002060"/>
                    </a:solidFill>
                  </a:rPr>
                  <a:t>Other machines</a:t>
                </a:r>
              </a:p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(GSI, 2011 year)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  <p:cxnSp>
            <p:nvCxnSpPr>
              <p:cNvPr id="35" name="Прямая со стрелкой 34"/>
              <p:cNvCxnSpPr/>
              <p:nvPr/>
            </p:nvCxnSpPr>
            <p:spPr>
              <a:xfrm flipH="1">
                <a:off x="6012160" y="1844824"/>
                <a:ext cx="792088" cy="360040"/>
              </a:xfrm>
              <a:prstGeom prst="straightConnector1">
                <a:avLst/>
              </a:prstGeom>
              <a:ln w="28575">
                <a:solidFill>
                  <a:srgbClr val="8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" name="Группа 31"/>
          <p:cNvGrpSpPr/>
          <p:nvPr/>
        </p:nvGrpSpPr>
        <p:grpSpPr>
          <a:xfrm>
            <a:off x="217730" y="4981150"/>
            <a:ext cx="8674750" cy="1616202"/>
            <a:chOff x="217730" y="4981150"/>
            <a:chExt cx="8674750" cy="1616202"/>
          </a:xfrm>
        </p:grpSpPr>
        <p:grpSp>
          <p:nvGrpSpPr>
            <p:cNvPr id="64" name="Группа 63"/>
            <p:cNvGrpSpPr>
              <a:grpSpLocks noChangeAspect="1"/>
            </p:cNvGrpSpPr>
            <p:nvPr/>
          </p:nvGrpSpPr>
          <p:grpSpPr>
            <a:xfrm>
              <a:off x="2883996" y="4981150"/>
              <a:ext cx="6008484" cy="1616202"/>
              <a:chOff x="179512" y="3856439"/>
              <a:chExt cx="8583548" cy="2308859"/>
            </a:xfrm>
          </p:grpSpPr>
          <p:grpSp>
            <p:nvGrpSpPr>
              <p:cNvPr id="65" name="Группа 38"/>
              <p:cNvGrpSpPr/>
              <p:nvPr/>
            </p:nvGrpSpPr>
            <p:grpSpPr>
              <a:xfrm>
                <a:off x="179512" y="3856439"/>
                <a:ext cx="8583548" cy="2308859"/>
                <a:chOff x="179512" y="3856439"/>
                <a:chExt cx="8583548" cy="2308859"/>
              </a:xfrm>
            </p:grpSpPr>
            <p:grpSp>
              <p:nvGrpSpPr>
                <p:cNvPr id="67" name="Группа 36"/>
                <p:cNvGrpSpPr/>
                <p:nvPr/>
              </p:nvGrpSpPr>
              <p:grpSpPr>
                <a:xfrm>
                  <a:off x="251520" y="3856439"/>
                  <a:ext cx="8511540" cy="2308859"/>
                  <a:chOff x="251520" y="3856439"/>
                  <a:chExt cx="8511540" cy="2308859"/>
                </a:xfrm>
              </p:grpSpPr>
              <p:grpSp>
                <p:nvGrpSpPr>
                  <p:cNvPr id="69" name="Группа 34"/>
                  <p:cNvGrpSpPr/>
                  <p:nvPr/>
                </p:nvGrpSpPr>
                <p:grpSpPr>
                  <a:xfrm>
                    <a:off x="251520" y="3856439"/>
                    <a:ext cx="8511540" cy="2308859"/>
                    <a:chOff x="251520" y="3856439"/>
                    <a:chExt cx="8511540" cy="2308859"/>
                  </a:xfrm>
                </p:grpSpPr>
                <p:grpSp>
                  <p:nvGrpSpPr>
                    <p:cNvPr id="71" name="Группа 32"/>
                    <p:cNvGrpSpPr/>
                    <p:nvPr/>
                  </p:nvGrpSpPr>
                  <p:grpSpPr>
                    <a:xfrm>
                      <a:off x="251520" y="3856439"/>
                      <a:ext cx="8511540" cy="2308859"/>
                      <a:chOff x="251520" y="3856439"/>
                      <a:chExt cx="8511540" cy="2308859"/>
                    </a:xfrm>
                  </p:grpSpPr>
                  <p:grpSp>
                    <p:nvGrpSpPr>
                      <p:cNvPr id="73" name="Группа 14"/>
                      <p:cNvGrpSpPr/>
                      <p:nvPr/>
                    </p:nvGrpSpPr>
                    <p:grpSpPr>
                      <a:xfrm>
                        <a:off x="251520" y="3856439"/>
                        <a:ext cx="8511540" cy="2308859"/>
                        <a:chOff x="179512" y="1340763"/>
                        <a:chExt cx="8511540" cy="2308859"/>
                      </a:xfrm>
                    </p:grpSpPr>
                    <p:pic>
                      <p:nvPicPr>
                        <p:cNvPr id="75" name="Picture 2" descr="C:\DOCUME~1\str\LOCALS~1\Temp\msohtmlclip1\01\clip_image001.png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 cstate="print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512" y="1340763"/>
                          <a:ext cx="8511540" cy="2308859"/>
                        </a:xfrm>
                        <a:prstGeom prst="rect">
                          <a:avLst/>
                        </a:prstGeom>
                        <a:noFill/>
                      </p:spPr>
                    </p:pic>
                    <p:sp>
                      <p:nvSpPr>
                        <p:cNvPr id="76" name="Прямоугольник 75"/>
                        <p:cNvSpPr/>
                        <p:nvPr/>
                      </p:nvSpPr>
                      <p:spPr>
                        <a:xfrm>
                          <a:off x="2668239" y="1484784"/>
                          <a:ext cx="5405601" cy="527617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r>
                            <a:rPr lang="en-US" dirty="0" smtClean="0">
                              <a:solidFill>
                                <a:schemeClr val="bg1"/>
                              </a:solidFill>
                            </a:rPr>
                            <a:t>26</a:t>
                          </a:r>
                          <a:r>
                            <a:rPr lang="ru-RU" dirty="0" smtClean="0">
                              <a:solidFill>
                                <a:schemeClr val="bg1"/>
                              </a:solidFill>
                            </a:rPr>
                            <a:t>.03.2018</a:t>
                          </a:r>
                          <a:r>
                            <a:rPr lang="en-US" dirty="0" smtClean="0">
                              <a:solidFill>
                                <a:schemeClr val="bg1"/>
                              </a:solidFill>
                            </a:rPr>
                            <a:t>,</a:t>
                          </a:r>
                          <a:r>
                            <a:rPr lang="ru-RU" dirty="0" smtClean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US" dirty="0" smtClean="0">
                              <a:solidFill>
                                <a:schemeClr val="bg1"/>
                              </a:solidFill>
                            </a:rPr>
                            <a:t>9</a:t>
                          </a:r>
                          <a:r>
                            <a:rPr lang="ru-RU" dirty="0" smtClean="0">
                              <a:solidFill>
                                <a:schemeClr val="bg1"/>
                              </a:solidFill>
                            </a:rPr>
                            <a:t>:</a:t>
                          </a:r>
                          <a:r>
                            <a:rPr lang="en-US" dirty="0" smtClean="0">
                              <a:solidFill>
                                <a:schemeClr val="bg1"/>
                              </a:solidFill>
                            </a:rPr>
                            <a:t>44; </a:t>
                          </a:r>
                          <a:r>
                            <a:rPr lang="en-US" dirty="0" err="1" smtClean="0">
                              <a:solidFill>
                                <a:schemeClr val="bg1"/>
                              </a:solidFill>
                            </a:rPr>
                            <a:t>Ar</a:t>
                          </a:r>
                          <a:r>
                            <a:rPr lang="en-US" dirty="0" smtClean="0">
                              <a:solidFill>
                                <a:schemeClr val="bg1"/>
                              </a:solidFill>
                            </a:rPr>
                            <a:t>, </a:t>
                          </a:r>
                          <a:r>
                            <a:rPr lang="en-US" dirty="0" err="1" smtClean="0">
                              <a:solidFill>
                                <a:schemeClr val="bg1"/>
                              </a:solidFill>
                            </a:rPr>
                            <a:t>Nuclotron</a:t>
                          </a:r>
                          <a:r>
                            <a:rPr lang="en-US" dirty="0" smtClean="0">
                              <a:solidFill>
                                <a:schemeClr val="bg1"/>
                              </a:solidFill>
                            </a:rPr>
                            <a:t> run 55</a:t>
                          </a:r>
                          <a:endParaRPr lang="ru-RU" dirty="0">
                            <a:solidFill>
                              <a:schemeClr val="bg1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74" name="TextBox 73"/>
                      <p:cNvSpPr txBox="1"/>
                      <p:nvPr/>
                    </p:nvSpPr>
                    <p:spPr>
                      <a:xfrm>
                        <a:off x="2263073" y="5805264"/>
                        <a:ext cx="601447" cy="33855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sz="1600" b="1" dirty="0" smtClean="0">
                            <a:solidFill>
                              <a:schemeClr val="bg1"/>
                            </a:solidFill>
                          </a:rPr>
                          <a:t>1000</a:t>
                        </a:r>
                        <a:endParaRPr lang="ru-RU" sz="1600" b="1" dirty="0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72" name="TextBox 71"/>
                    <p:cNvSpPr txBox="1"/>
                    <p:nvPr/>
                  </p:nvSpPr>
                  <p:spPr>
                    <a:xfrm>
                      <a:off x="4207289" y="5805264"/>
                      <a:ext cx="601447" cy="338554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2000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p:txBody>
                </p:sp>
              </p:grpSp>
              <p:sp>
                <p:nvSpPr>
                  <p:cNvPr id="70" name="TextBox 69"/>
                  <p:cNvSpPr txBox="1"/>
                  <p:nvPr/>
                </p:nvSpPr>
                <p:spPr>
                  <a:xfrm>
                    <a:off x="6151505" y="5805264"/>
                    <a:ext cx="601447" cy="338554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b="1" dirty="0" smtClean="0">
                        <a:solidFill>
                          <a:schemeClr val="bg1"/>
                        </a:solidFill>
                      </a:rPr>
                      <a:t>3000</a:t>
                    </a:r>
                    <a:endParaRPr lang="ru-RU" sz="160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68" name="TextBox 67"/>
                <p:cNvSpPr txBox="1"/>
                <p:nvPr/>
              </p:nvSpPr>
              <p:spPr>
                <a:xfrm>
                  <a:off x="179512" y="5157192"/>
                  <a:ext cx="4187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chemeClr val="bg1"/>
                      </a:solidFill>
                    </a:rPr>
                    <a:t>10</a:t>
                  </a:r>
                  <a:endParaRPr lang="ru-RU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66" name="TextBox 65"/>
              <p:cNvSpPr txBox="1"/>
              <p:nvPr/>
            </p:nvSpPr>
            <p:spPr>
              <a:xfrm>
                <a:off x="179512" y="4293096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30</a:t>
                </a:r>
                <a:endParaRPr lang="ru-RU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6" name="Группа 25"/>
            <p:cNvGrpSpPr/>
            <p:nvPr/>
          </p:nvGrpSpPr>
          <p:grpSpPr>
            <a:xfrm>
              <a:off x="217730" y="5013176"/>
              <a:ext cx="2266038" cy="1080120"/>
              <a:chOff x="6032628" y="3028890"/>
              <a:chExt cx="2266038" cy="1080120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6032628" y="3028890"/>
                <a:ext cx="224760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err="1" smtClean="0">
                    <a:solidFill>
                      <a:srgbClr val="002060"/>
                    </a:solidFill>
                  </a:rPr>
                  <a:t>Nuclotron</a:t>
                </a:r>
                <a:r>
                  <a:rPr lang="en-US" sz="2000" b="1" dirty="0" smtClean="0">
                    <a:solidFill>
                      <a:srgbClr val="002060"/>
                    </a:solidFill>
                  </a:rPr>
                  <a:t>,</a:t>
                </a:r>
              </a:p>
              <a:p>
                <a:r>
                  <a:rPr lang="en-US" sz="2000" b="1" dirty="0" smtClean="0">
                    <a:solidFill>
                      <a:srgbClr val="002060"/>
                    </a:solidFill>
                  </a:rPr>
                  <a:t>March of 2018 year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  <p:cxnSp>
            <p:nvCxnSpPr>
              <p:cNvPr id="28" name="Прямая со стрелкой 27"/>
              <p:cNvCxnSpPr/>
              <p:nvPr/>
            </p:nvCxnSpPr>
            <p:spPr>
              <a:xfrm>
                <a:off x="7290554" y="3820978"/>
                <a:ext cx="1008112" cy="288032"/>
              </a:xfrm>
              <a:prstGeom prst="straightConnector1">
                <a:avLst/>
              </a:prstGeom>
              <a:ln w="28575">
                <a:solidFill>
                  <a:srgbClr val="8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2440" y="6453336"/>
            <a:ext cx="514400" cy="365125"/>
          </a:xfrm>
        </p:spPr>
        <p:txBody>
          <a:bodyPr/>
          <a:lstStyle/>
          <a:p>
            <a:fld id="{9F82ECB8-589E-453B-AAF1-6C976C77ABAB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577607"/>
            <a:ext cx="3700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E.A.S., JINR PAC for Particle Physics, 18.06.2018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79712" y="0"/>
            <a:ext cx="6035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Time structure of the extracted beam spill (IV)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436096" y="908720"/>
            <a:ext cx="2649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14</a:t>
            </a:r>
            <a:r>
              <a:rPr lang="ru-RU" dirty="0" smtClean="0">
                <a:solidFill>
                  <a:schemeClr val="bg1"/>
                </a:solidFill>
              </a:rPr>
              <a:t>.03.2018; </a:t>
            </a:r>
            <a:r>
              <a:rPr lang="en-US" dirty="0" smtClean="0">
                <a:solidFill>
                  <a:schemeClr val="bg1"/>
                </a:solidFill>
              </a:rPr>
              <a:t>15:33; carbon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67529" y="335699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8000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524328" y="1187460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15,0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4" name="Группа 63"/>
          <p:cNvGrpSpPr>
            <a:grpSpLocks noChangeAspect="1"/>
          </p:cNvGrpSpPr>
          <p:nvPr/>
        </p:nvGrpSpPr>
        <p:grpSpPr>
          <a:xfrm>
            <a:off x="2267744" y="4725144"/>
            <a:ext cx="6609332" cy="1777822"/>
            <a:chOff x="179512" y="3856444"/>
            <a:chExt cx="8583548" cy="2308860"/>
          </a:xfrm>
        </p:grpSpPr>
        <p:grpSp>
          <p:nvGrpSpPr>
            <p:cNvPr id="6" name="Группа 38"/>
            <p:cNvGrpSpPr/>
            <p:nvPr/>
          </p:nvGrpSpPr>
          <p:grpSpPr>
            <a:xfrm>
              <a:off x="179512" y="3856444"/>
              <a:ext cx="8583548" cy="2308860"/>
              <a:chOff x="179512" y="3856444"/>
              <a:chExt cx="8583548" cy="2308860"/>
            </a:xfrm>
          </p:grpSpPr>
          <p:grpSp>
            <p:nvGrpSpPr>
              <p:cNvPr id="8" name="Группа 36"/>
              <p:cNvGrpSpPr/>
              <p:nvPr/>
            </p:nvGrpSpPr>
            <p:grpSpPr>
              <a:xfrm>
                <a:off x="251520" y="3856444"/>
                <a:ext cx="8511540" cy="2308860"/>
                <a:chOff x="251520" y="3856444"/>
                <a:chExt cx="8511540" cy="2308860"/>
              </a:xfrm>
            </p:grpSpPr>
            <p:grpSp>
              <p:nvGrpSpPr>
                <p:cNvPr id="9" name="Группа 34"/>
                <p:cNvGrpSpPr/>
                <p:nvPr/>
              </p:nvGrpSpPr>
              <p:grpSpPr>
                <a:xfrm>
                  <a:off x="251520" y="3856444"/>
                  <a:ext cx="8511540" cy="2308860"/>
                  <a:chOff x="251520" y="3856444"/>
                  <a:chExt cx="8511540" cy="2308860"/>
                </a:xfrm>
              </p:grpSpPr>
              <p:grpSp>
                <p:nvGrpSpPr>
                  <p:cNvPr id="11" name="Группа 32"/>
                  <p:cNvGrpSpPr/>
                  <p:nvPr/>
                </p:nvGrpSpPr>
                <p:grpSpPr>
                  <a:xfrm>
                    <a:off x="251520" y="3856444"/>
                    <a:ext cx="8511540" cy="2308860"/>
                    <a:chOff x="251520" y="3856444"/>
                    <a:chExt cx="8511540" cy="2308860"/>
                  </a:xfrm>
                </p:grpSpPr>
                <p:grpSp>
                  <p:nvGrpSpPr>
                    <p:cNvPr id="12" name="Группа 14"/>
                    <p:cNvGrpSpPr/>
                    <p:nvPr/>
                  </p:nvGrpSpPr>
                  <p:grpSpPr>
                    <a:xfrm>
                      <a:off x="251520" y="3856444"/>
                      <a:ext cx="8511540" cy="2308860"/>
                      <a:chOff x="179512" y="1340768"/>
                      <a:chExt cx="8511540" cy="2308860"/>
                    </a:xfrm>
                  </p:grpSpPr>
                  <p:pic>
                    <p:nvPicPr>
                      <p:cNvPr id="75" name="Picture 2" descr="C:\DOCUME~1\str\LOCALS~1\Temp\msohtmlclip1\01\clip_image001.pn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340768"/>
                        <a:ext cx="8511540" cy="2308860"/>
                      </a:xfrm>
                      <a:prstGeom prst="rect">
                        <a:avLst/>
                      </a:prstGeom>
                      <a:noFill/>
                    </p:spPr>
                  </p:pic>
                  <p:sp>
                    <p:nvSpPr>
                      <p:cNvPr id="76" name="Прямоугольник 75"/>
                      <p:cNvSpPr/>
                      <p:nvPr/>
                    </p:nvSpPr>
                    <p:spPr>
                      <a:xfrm>
                        <a:off x="2668239" y="1484784"/>
                        <a:ext cx="5405601" cy="527617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 dirty="0" smtClean="0">
                            <a:solidFill>
                              <a:schemeClr val="bg1"/>
                            </a:solidFill>
                          </a:rPr>
                          <a:t>26</a:t>
                        </a:r>
                        <a:r>
                          <a:rPr lang="ru-RU" dirty="0" smtClean="0">
                            <a:solidFill>
                              <a:schemeClr val="bg1"/>
                            </a:solidFill>
                          </a:rPr>
                          <a:t>.03.2018</a:t>
                        </a:r>
                        <a:r>
                          <a:rPr lang="en-US" dirty="0" smtClean="0">
                            <a:solidFill>
                              <a:schemeClr val="bg1"/>
                            </a:solidFill>
                          </a:rPr>
                          <a:t>,</a:t>
                        </a:r>
                        <a:r>
                          <a:rPr lang="ru-RU" dirty="0" smtClean="0">
                            <a:solidFill>
                              <a:schemeClr val="bg1"/>
                            </a:solidFill>
                          </a:rPr>
                          <a:t> </a:t>
                        </a:r>
                        <a:r>
                          <a:rPr lang="en-US" dirty="0" smtClean="0">
                            <a:solidFill>
                              <a:schemeClr val="bg1"/>
                            </a:solidFill>
                          </a:rPr>
                          <a:t>9</a:t>
                        </a:r>
                        <a:r>
                          <a:rPr lang="ru-RU" dirty="0" smtClean="0">
                            <a:solidFill>
                              <a:schemeClr val="bg1"/>
                            </a:solidFill>
                          </a:rPr>
                          <a:t>:</a:t>
                        </a:r>
                        <a:r>
                          <a:rPr lang="en-US" dirty="0" smtClean="0">
                            <a:solidFill>
                              <a:schemeClr val="bg1"/>
                            </a:solidFill>
                          </a:rPr>
                          <a:t>44; </a:t>
                        </a:r>
                        <a:r>
                          <a:rPr lang="en-US" dirty="0" err="1" smtClean="0">
                            <a:solidFill>
                              <a:schemeClr val="bg1"/>
                            </a:solidFill>
                          </a:rPr>
                          <a:t>Ar</a:t>
                        </a:r>
                        <a:r>
                          <a:rPr lang="en-US" dirty="0" smtClean="0">
                            <a:solidFill>
                              <a:schemeClr val="bg1"/>
                            </a:solidFill>
                          </a:rPr>
                          <a:t>, </a:t>
                        </a:r>
                        <a:r>
                          <a:rPr lang="en-US" dirty="0" err="1" smtClean="0">
                            <a:solidFill>
                              <a:schemeClr val="bg1"/>
                            </a:solidFill>
                          </a:rPr>
                          <a:t>Nuclotron</a:t>
                        </a:r>
                        <a:r>
                          <a:rPr lang="en-US" dirty="0" smtClean="0">
                            <a:solidFill>
                              <a:schemeClr val="bg1"/>
                            </a:solidFill>
                          </a:rPr>
                          <a:t> run 55</a:t>
                        </a:r>
                        <a:endParaRPr lang="ru-RU" dirty="0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74" name="TextBox 73"/>
                    <p:cNvSpPr txBox="1"/>
                    <p:nvPr/>
                  </p:nvSpPr>
                  <p:spPr>
                    <a:xfrm>
                      <a:off x="2263073" y="5805264"/>
                      <a:ext cx="601447" cy="338554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1000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p:txBody>
                </p:sp>
              </p:grpSp>
              <p:sp>
                <p:nvSpPr>
                  <p:cNvPr id="72" name="TextBox 71"/>
                  <p:cNvSpPr txBox="1"/>
                  <p:nvPr/>
                </p:nvSpPr>
                <p:spPr>
                  <a:xfrm>
                    <a:off x="4207289" y="5805264"/>
                    <a:ext cx="601447" cy="338554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b="1" dirty="0" smtClean="0">
                        <a:solidFill>
                          <a:schemeClr val="bg1"/>
                        </a:solidFill>
                      </a:rPr>
                      <a:t>2000</a:t>
                    </a:r>
                    <a:endParaRPr lang="ru-RU" sz="160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70" name="TextBox 69"/>
                <p:cNvSpPr txBox="1"/>
                <p:nvPr/>
              </p:nvSpPr>
              <p:spPr>
                <a:xfrm>
                  <a:off x="6151505" y="5805264"/>
                  <a:ext cx="601447" cy="338554"/>
                </a:xfrm>
                <a:prstGeom prst="rect">
                  <a:avLst/>
                </a:prstGeom>
                <a:solidFill>
                  <a:schemeClr val="tx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 smtClean="0">
                      <a:solidFill>
                        <a:schemeClr val="bg1"/>
                      </a:solidFill>
                    </a:rPr>
                    <a:t>3000</a:t>
                  </a:r>
                  <a:endParaRPr lang="ru-RU" sz="16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68" name="TextBox 67"/>
              <p:cNvSpPr txBox="1"/>
              <p:nvPr/>
            </p:nvSpPr>
            <p:spPr>
              <a:xfrm>
                <a:off x="179512" y="5157192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10</a:t>
                </a:r>
                <a:endParaRPr lang="ru-RU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6" name="TextBox 65"/>
            <p:cNvSpPr txBox="1"/>
            <p:nvPr/>
          </p:nvSpPr>
          <p:spPr>
            <a:xfrm>
              <a:off x="179512" y="429309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30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" name="Группа 29"/>
          <p:cNvGrpSpPr>
            <a:grpSpLocks noChangeAspect="1"/>
          </p:cNvGrpSpPr>
          <p:nvPr/>
        </p:nvGrpSpPr>
        <p:grpSpPr>
          <a:xfrm>
            <a:off x="251519" y="620688"/>
            <a:ext cx="4834890" cy="4000437"/>
            <a:chOff x="227517" y="642016"/>
            <a:chExt cx="4029075" cy="3333698"/>
          </a:xfrm>
        </p:grpSpPr>
        <p:grpSp>
          <p:nvGrpSpPr>
            <p:cNvPr id="28" name="Группа 27"/>
            <p:cNvGrpSpPr/>
            <p:nvPr/>
          </p:nvGrpSpPr>
          <p:grpSpPr>
            <a:xfrm>
              <a:off x="227517" y="642016"/>
              <a:ext cx="4029075" cy="3333698"/>
              <a:chOff x="227517" y="642016"/>
              <a:chExt cx="4029075" cy="3333698"/>
            </a:xfrm>
          </p:grpSpPr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27517" y="642016"/>
                <a:ext cx="4029075" cy="30403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1" name="Picture 3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27519" y="3702357"/>
                <a:ext cx="4020446" cy="2733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9" name="Прямоугольник 28"/>
            <p:cNvSpPr/>
            <p:nvPr/>
          </p:nvSpPr>
          <p:spPr>
            <a:xfrm>
              <a:off x="947597" y="1602123"/>
              <a:ext cx="285815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solidFill>
                    <a:schemeClr val="bg1"/>
                  </a:solidFill>
                </a:rPr>
                <a:t>Nuclotron</a:t>
              </a:r>
              <a:r>
                <a:rPr lang="en-US" dirty="0" smtClean="0">
                  <a:solidFill>
                    <a:schemeClr val="bg1"/>
                  </a:solidFill>
                </a:rPr>
                <a:t> run 48, deuterons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5364088" y="836712"/>
            <a:ext cx="2514925" cy="1368152"/>
            <a:chOff x="5364088" y="836712"/>
            <a:chExt cx="2514925" cy="1368152"/>
          </a:xfrm>
        </p:grpSpPr>
        <p:sp>
          <p:nvSpPr>
            <p:cNvPr id="32" name="TextBox 31"/>
            <p:cNvSpPr txBox="1"/>
            <p:nvPr/>
          </p:nvSpPr>
          <p:spPr>
            <a:xfrm>
              <a:off x="5847367" y="836712"/>
              <a:ext cx="20316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 smtClean="0">
                  <a:solidFill>
                    <a:srgbClr val="002060"/>
                  </a:solidFill>
                </a:rPr>
                <a:t>Nuclotron</a:t>
              </a:r>
              <a:r>
                <a:rPr lang="en-US" sz="2000" b="1" dirty="0" smtClean="0">
                  <a:solidFill>
                    <a:srgbClr val="002060"/>
                  </a:solidFill>
                </a:rPr>
                <a:t>,</a:t>
              </a:r>
            </a:p>
            <a:p>
              <a:r>
                <a:rPr lang="en-US" sz="2000" b="1" dirty="0" smtClean="0">
                  <a:solidFill>
                    <a:srgbClr val="002060"/>
                  </a:solidFill>
                </a:rPr>
                <a:t>Dec. of 2013 year</a:t>
              </a:r>
              <a:endParaRPr lang="ru-RU" sz="2000" b="1" dirty="0">
                <a:solidFill>
                  <a:srgbClr val="002060"/>
                </a:solidFill>
              </a:endParaRPr>
            </a:p>
          </p:txBody>
        </p:sp>
        <p:cxnSp>
          <p:nvCxnSpPr>
            <p:cNvPr id="35" name="Прямая со стрелкой 34"/>
            <p:cNvCxnSpPr/>
            <p:nvPr/>
          </p:nvCxnSpPr>
          <p:spPr>
            <a:xfrm flipH="1">
              <a:off x="5364088" y="1556792"/>
              <a:ext cx="1008112" cy="648072"/>
            </a:xfrm>
            <a:prstGeom prst="straightConnector1">
              <a:avLst/>
            </a:prstGeom>
            <a:ln w="28575">
              <a:solidFill>
                <a:srgbClr val="8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Группа 39"/>
          <p:cNvGrpSpPr/>
          <p:nvPr/>
        </p:nvGrpSpPr>
        <p:grpSpPr>
          <a:xfrm>
            <a:off x="5999766" y="2780928"/>
            <a:ext cx="2247603" cy="1656184"/>
            <a:chOff x="5999766" y="2780928"/>
            <a:chExt cx="2247603" cy="1656184"/>
          </a:xfrm>
        </p:grpSpPr>
        <p:sp>
          <p:nvSpPr>
            <p:cNvPr id="33" name="TextBox 32"/>
            <p:cNvSpPr txBox="1"/>
            <p:nvPr/>
          </p:nvSpPr>
          <p:spPr>
            <a:xfrm>
              <a:off x="5999766" y="2780928"/>
              <a:ext cx="224760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 smtClean="0">
                  <a:solidFill>
                    <a:srgbClr val="002060"/>
                  </a:solidFill>
                </a:rPr>
                <a:t>Nuclotron</a:t>
              </a:r>
              <a:r>
                <a:rPr lang="en-US" sz="2000" b="1" dirty="0" smtClean="0">
                  <a:solidFill>
                    <a:srgbClr val="002060"/>
                  </a:solidFill>
                </a:rPr>
                <a:t>,</a:t>
              </a:r>
            </a:p>
            <a:p>
              <a:r>
                <a:rPr lang="en-US" sz="2000" b="1" dirty="0" smtClean="0">
                  <a:solidFill>
                    <a:srgbClr val="002060"/>
                  </a:solidFill>
                </a:rPr>
                <a:t>March of 2018 year</a:t>
              </a:r>
              <a:endParaRPr lang="ru-RU" sz="2000" b="1" dirty="0">
                <a:solidFill>
                  <a:srgbClr val="002060"/>
                </a:solidFill>
              </a:endParaRPr>
            </a:p>
          </p:txBody>
        </p:sp>
        <p:cxnSp>
          <p:nvCxnSpPr>
            <p:cNvPr id="37" name="Прямая со стрелкой 36"/>
            <p:cNvCxnSpPr/>
            <p:nvPr/>
          </p:nvCxnSpPr>
          <p:spPr>
            <a:xfrm flipH="1">
              <a:off x="6516216" y="3501008"/>
              <a:ext cx="648072" cy="936104"/>
            </a:xfrm>
            <a:prstGeom prst="straightConnector1">
              <a:avLst/>
            </a:prstGeom>
            <a:ln w="28575">
              <a:solidFill>
                <a:srgbClr val="8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2440" y="6453336"/>
            <a:ext cx="514400" cy="365125"/>
          </a:xfrm>
        </p:spPr>
        <p:txBody>
          <a:bodyPr/>
          <a:lstStyle/>
          <a:p>
            <a:fld id="{9F82ECB8-589E-453B-AAF1-6C976C77ABAB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577607"/>
            <a:ext cx="3700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E.A.S., JINR PAC for Particle Physics, 18.06.2018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1571" y="1352381"/>
            <a:ext cx="917557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002060"/>
                </a:solidFill>
              </a:rPr>
              <a:t>Due to the planned long shutdown </a:t>
            </a:r>
          </a:p>
          <a:p>
            <a:pPr algn="ctr"/>
            <a:r>
              <a:rPr lang="en-US" sz="2800" b="1" i="1" dirty="0" smtClean="0">
                <a:solidFill>
                  <a:srgbClr val="002060"/>
                </a:solidFill>
              </a:rPr>
              <a:t>(Booster construction and uncertainties related with this) </a:t>
            </a:r>
          </a:p>
          <a:p>
            <a:pPr algn="just"/>
            <a:r>
              <a:rPr lang="en-US" sz="2800" b="1" i="1" dirty="0" smtClean="0">
                <a:solidFill>
                  <a:srgbClr val="800000"/>
                </a:solidFill>
              </a:rPr>
              <a:t>the annual (VI-</a:t>
            </a:r>
            <a:r>
              <a:rPr lang="en-US" sz="2800" b="1" i="1" dirty="0" err="1" smtClean="0">
                <a:solidFill>
                  <a:srgbClr val="800000"/>
                </a:solidFill>
              </a:rPr>
              <a:t>th</a:t>
            </a:r>
            <a:r>
              <a:rPr lang="en-US" sz="2800" b="1" i="1" dirty="0" smtClean="0">
                <a:solidFill>
                  <a:srgbClr val="800000"/>
                </a:solidFill>
              </a:rPr>
              <a:t>) International User’s Workshop </a:t>
            </a:r>
            <a:r>
              <a:rPr lang="en-US" sz="2800" b="1" i="1" dirty="0" smtClean="0">
                <a:solidFill>
                  <a:srgbClr val="002060"/>
                </a:solidFill>
              </a:rPr>
              <a:t>on «Perspectives of experimental research with the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Nuclotron</a:t>
            </a:r>
            <a:r>
              <a:rPr lang="en-US" sz="2800" b="1" i="1" dirty="0" smtClean="0">
                <a:solidFill>
                  <a:srgbClr val="002060"/>
                </a:solidFill>
              </a:rPr>
              <a:t> beams» </a:t>
            </a:r>
            <a:r>
              <a:rPr lang="en-US" sz="2800" b="1" i="1" u="sng" dirty="0" smtClean="0">
                <a:solidFill>
                  <a:srgbClr val="800000"/>
                </a:solidFill>
              </a:rPr>
              <a:t>is shifted</a:t>
            </a:r>
            <a:r>
              <a:rPr lang="en-US" sz="2800" b="1" i="1" dirty="0" smtClean="0">
                <a:solidFill>
                  <a:srgbClr val="800000"/>
                </a:solidFill>
              </a:rPr>
              <a:t> </a:t>
            </a:r>
            <a:r>
              <a:rPr lang="en-US" sz="2800" b="1" i="1" dirty="0" smtClean="0">
                <a:solidFill>
                  <a:srgbClr val="002060"/>
                </a:solidFill>
              </a:rPr>
              <a:t>from September-October of 2018 </a:t>
            </a:r>
            <a:r>
              <a:rPr lang="en-US" sz="2800" b="1" i="1" dirty="0" smtClean="0">
                <a:solidFill>
                  <a:srgbClr val="800000"/>
                </a:solidFill>
              </a:rPr>
              <a:t>to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en-US" sz="2800" b="1" i="1" dirty="0" smtClean="0">
                <a:solidFill>
                  <a:srgbClr val="800000"/>
                </a:solidFill>
              </a:rPr>
              <a:t>March-April of 2019 year.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2440" y="6453336"/>
            <a:ext cx="514400" cy="365125"/>
          </a:xfrm>
        </p:spPr>
        <p:txBody>
          <a:bodyPr/>
          <a:lstStyle/>
          <a:p>
            <a:fld id="{9F82ECB8-589E-453B-AAF1-6C976C77ABAB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55776" y="1486525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rgbClr val="800000"/>
                </a:solidFill>
              </a:rPr>
              <a:t>Thank you!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577607"/>
            <a:ext cx="3700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E.A.S., JINR PAC for Particle Physics, 18.06.2018</a:t>
            </a:r>
            <a:endParaRPr lang="ru-RU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31571" y="817548"/>
            <a:ext cx="9175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u="sng" dirty="0" smtClean="0">
                <a:solidFill>
                  <a:srgbClr val="800000"/>
                </a:solidFill>
              </a:rPr>
              <a:t>Run 55 of the </a:t>
            </a:r>
            <a:r>
              <a:rPr lang="en-US" sz="2800" b="1" i="1" u="sng" dirty="0" err="1" smtClean="0">
                <a:solidFill>
                  <a:srgbClr val="800000"/>
                </a:solidFill>
              </a:rPr>
              <a:t>Nuclotron</a:t>
            </a:r>
            <a:r>
              <a:rPr lang="en-US" sz="2800" b="1" i="1" dirty="0" smtClean="0">
                <a:solidFill>
                  <a:srgbClr val="800000"/>
                </a:solidFill>
              </a:rPr>
              <a:t> (22.</a:t>
            </a:r>
            <a:r>
              <a:rPr lang="ru-RU" sz="2800" b="1" i="1" dirty="0" smtClean="0">
                <a:solidFill>
                  <a:srgbClr val="800000"/>
                </a:solidFill>
              </a:rPr>
              <a:t>02</a:t>
            </a:r>
            <a:r>
              <a:rPr lang="en-US" sz="2800" b="1" i="1" dirty="0" smtClean="0">
                <a:solidFill>
                  <a:srgbClr val="800000"/>
                </a:solidFill>
              </a:rPr>
              <a:t>.2018 – 05.</a:t>
            </a:r>
            <a:r>
              <a:rPr lang="ru-RU" sz="2800" b="1" i="1" dirty="0" smtClean="0">
                <a:solidFill>
                  <a:srgbClr val="800000"/>
                </a:solidFill>
              </a:rPr>
              <a:t>0</a:t>
            </a:r>
            <a:r>
              <a:rPr lang="en-US" sz="2800" b="1" i="1" dirty="0" smtClean="0">
                <a:solidFill>
                  <a:srgbClr val="800000"/>
                </a:solidFill>
              </a:rPr>
              <a:t>4.2018):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2440" y="6453336"/>
            <a:ext cx="514400" cy="365125"/>
          </a:xfrm>
        </p:spPr>
        <p:txBody>
          <a:bodyPr/>
          <a:lstStyle/>
          <a:p>
            <a:fld id="{9F82ECB8-589E-453B-AAF1-6C976C77ABAB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1628800"/>
            <a:ext cx="896448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en-US" sz="2400" b="1" i="1" dirty="0" smtClean="0">
                <a:solidFill>
                  <a:srgbClr val="800000"/>
                </a:solidFill>
              </a:rPr>
              <a:t>Ion beams (C, </a:t>
            </a:r>
            <a:r>
              <a:rPr lang="en-US" sz="2400" b="1" i="1" dirty="0" err="1" smtClean="0">
                <a:solidFill>
                  <a:srgbClr val="800000"/>
                </a:solidFill>
              </a:rPr>
              <a:t>Ar</a:t>
            </a:r>
            <a:r>
              <a:rPr lang="en-US" sz="2400" b="1" i="1" dirty="0" smtClean="0">
                <a:solidFill>
                  <a:srgbClr val="800000"/>
                </a:solidFill>
              </a:rPr>
              <a:t>, Kr) - from the KRION-6T source</a:t>
            </a:r>
            <a:endParaRPr lang="en-US" sz="2200" b="1" i="1" dirty="0" smtClean="0">
              <a:solidFill>
                <a:srgbClr val="800000"/>
              </a:solidFill>
            </a:endParaRPr>
          </a:p>
          <a:p>
            <a:pPr marL="457200" indent="-457200" algn="just"/>
            <a:endParaRPr lang="en-US" sz="2200" b="1" i="1" dirty="0" smtClean="0">
              <a:solidFill>
                <a:srgbClr val="800000"/>
              </a:solidFill>
            </a:endParaRPr>
          </a:p>
          <a:p>
            <a:pPr marL="914400" lvl="1" indent="-457200" algn="just"/>
            <a:r>
              <a:rPr lang="en-US" sz="2400" b="1" i="1" dirty="0" smtClean="0">
                <a:solidFill>
                  <a:srgbClr val="800000"/>
                </a:solidFill>
              </a:rPr>
              <a:t>Data taking</a:t>
            </a:r>
            <a:r>
              <a:rPr lang="en-US" sz="2400" b="1" i="1" dirty="0" smtClean="0">
                <a:solidFill>
                  <a:srgbClr val="002060"/>
                </a:solidFill>
              </a:rPr>
              <a:t>:</a:t>
            </a:r>
          </a:p>
          <a:p>
            <a:pPr marL="1371600" lvl="2" indent="-457200" algn="just">
              <a:buFont typeface="Wingdings" pitchFamily="2" charset="2"/>
              <a:buChar char="§"/>
            </a:pPr>
            <a:r>
              <a:rPr lang="en-US" sz="2400" b="1" i="1" dirty="0" smtClean="0">
                <a:solidFill>
                  <a:srgbClr val="002060"/>
                </a:solidFill>
              </a:rPr>
              <a:t>“SRC at BM@N” project</a:t>
            </a:r>
          </a:p>
          <a:p>
            <a:pPr marL="1371600" lvl="2" indent="-457200" algn="just">
              <a:buFont typeface="Wingdings" pitchFamily="2" charset="2"/>
              <a:buChar char="§"/>
            </a:pPr>
            <a:r>
              <a:rPr lang="en-US" sz="2400" b="1" i="1" dirty="0" smtClean="0">
                <a:solidFill>
                  <a:srgbClr val="002060"/>
                </a:solidFill>
              </a:rPr>
              <a:t>BM@N project</a:t>
            </a:r>
          </a:p>
          <a:p>
            <a:pPr marL="1371600" lvl="2" indent="-457200" algn="just">
              <a:buFont typeface="Wingdings" pitchFamily="2" charset="2"/>
              <a:buChar char="§"/>
            </a:pPr>
            <a:r>
              <a:rPr lang="en-US" sz="2400" b="1" i="1" dirty="0" smtClean="0">
                <a:solidFill>
                  <a:srgbClr val="002060"/>
                </a:solidFill>
              </a:rPr>
              <a:t>In the “second priority” mode and in the parasitic mode: R&amp;D of other users</a:t>
            </a:r>
          </a:p>
          <a:p>
            <a:pPr marL="457200" indent="-457200" algn="ctr"/>
            <a:endParaRPr lang="en-US" sz="2400" b="1" i="1" dirty="0" smtClean="0">
              <a:solidFill>
                <a:srgbClr val="002060"/>
              </a:solidFill>
            </a:endParaRPr>
          </a:p>
          <a:p>
            <a:pPr marL="457200" indent="-457200" algn="ctr"/>
            <a:r>
              <a:rPr lang="en-US" sz="2400" b="1" i="1" dirty="0" smtClean="0">
                <a:solidFill>
                  <a:srgbClr val="002060"/>
                </a:solidFill>
              </a:rPr>
              <a:t>All the works are included in the JINR topical plan.  </a:t>
            </a:r>
          </a:p>
          <a:p>
            <a:pPr marL="457200" indent="-457200" algn="ctr"/>
            <a:endParaRPr lang="en-US" sz="2400" b="1" i="1" dirty="0" smtClean="0">
              <a:solidFill>
                <a:srgbClr val="002060"/>
              </a:solidFill>
            </a:endParaRPr>
          </a:p>
          <a:p>
            <a:pPr marL="457200" indent="-457200"/>
            <a:r>
              <a:rPr lang="en-US" sz="2400" b="1" i="1" dirty="0" smtClean="0">
                <a:solidFill>
                  <a:srgbClr val="800000"/>
                </a:solidFill>
              </a:rPr>
              <a:t>Within the BM@N</a:t>
            </a:r>
            <a:r>
              <a:rPr lang="ru-RU" sz="2400" b="1" i="1" dirty="0" smtClean="0">
                <a:solidFill>
                  <a:srgbClr val="800000"/>
                </a:solidFill>
              </a:rPr>
              <a:t> (</a:t>
            </a:r>
            <a:r>
              <a:rPr lang="en-US" sz="2400" b="1" i="1" dirty="0" smtClean="0">
                <a:solidFill>
                  <a:srgbClr val="800000"/>
                </a:solidFill>
              </a:rPr>
              <a:t>Kr) physics part: </a:t>
            </a:r>
          </a:p>
          <a:p>
            <a:pPr marL="457200" indent="-457200" algn="r"/>
            <a:r>
              <a:rPr lang="en-US" sz="2400" b="1" dirty="0" smtClean="0">
                <a:solidFill>
                  <a:srgbClr val="002060"/>
                </a:solidFill>
              </a:rPr>
              <a:t>works for radiation biology (by LRB of JINR) </a:t>
            </a:r>
            <a:endParaRPr lang="en-US" sz="2400" b="1" i="1" dirty="0" smtClean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577607"/>
            <a:ext cx="3700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E.A.S., JINR PAC for Particle Physics, 18.06.2018</a:t>
            </a:r>
            <a:endParaRPr lang="ru-RU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2440" y="6453336"/>
            <a:ext cx="514400" cy="365125"/>
          </a:xfrm>
        </p:spPr>
        <p:txBody>
          <a:bodyPr/>
          <a:lstStyle/>
          <a:p>
            <a:fld id="{9F82ECB8-589E-453B-AAF1-6C976C77ABAB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-31571" y="-27384"/>
            <a:ext cx="9175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002060"/>
                </a:solidFill>
              </a:rPr>
              <a:t>Run 55 of the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Nuclotron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2400" b="1" i="1" dirty="0" smtClean="0">
                <a:solidFill>
                  <a:srgbClr val="002060"/>
                </a:solidFill>
              </a:rPr>
              <a:t>(22.02.2018 – 05.04.2018)</a:t>
            </a:r>
          </a:p>
          <a:p>
            <a:pPr algn="ctr"/>
            <a:endParaRPr lang="en-US" sz="2400" b="1" i="1" dirty="0" smtClean="0">
              <a:solidFill>
                <a:srgbClr val="002060"/>
              </a:solidFill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0" y="879103"/>
            <a:ext cx="8977985" cy="4269383"/>
            <a:chOff x="0" y="879103"/>
            <a:chExt cx="8977985" cy="4269383"/>
          </a:xfrm>
        </p:grpSpPr>
        <p:grpSp>
          <p:nvGrpSpPr>
            <p:cNvPr id="27" name="Группа 26"/>
            <p:cNvGrpSpPr/>
            <p:nvPr/>
          </p:nvGrpSpPr>
          <p:grpSpPr>
            <a:xfrm>
              <a:off x="245917" y="1052736"/>
              <a:ext cx="8732068" cy="4095750"/>
              <a:chOff x="245917" y="1052736"/>
              <a:chExt cx="8732068" cy="4095750"/>
            </a:xfrm>
          </p:grpSpPr>
          <p:pic>
            <p:nvPicPr>
              <p:cNvPr id="16388" name="Picture 4" descr="C:\DOCUME~1\str\LOCALS~1\Temp\msohtmlclip1\01\clip_image001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547664" y="1052736"/>
                <a:ext cx="6886575" cy="4095750"/>
              </a:xfrm>
              <a:prstGeom prst="rect">
                <a:avLst/>
              </a:prstGeom>
              <a:noFill/>
            </p:spPr>
          </p:pic>
          <p:grpSp>
            <p:nvGrpSpPr>
              <p:cNvPr id="41" name="Группа 40"/>
              <p:cNvGrpSpPr/>
              <p:nvPr/>
            </p:nvGrpSpPr>
            <p:grpSpPr>
              <a:xfrm>
                <a:off x="245917" y="1519200"/>
                <a:ext cx="8732068" cy="3061928"/>
                <a:chOff x="245917" y="1519200"/>
                <a:chExt cx="8732068" cy="3061928"/>
              </a:xfrm>
            </p:grpSpPr>
            <p:grpSp>
              <p:nvGrpSpPr>
                <p:cNvPr id="40" name="Группа 39"/>
                <p:cNvGrpSpPr/>
                <p:nvPr/>
              </p:nvGrpSpPr>
              <p:grpSpPr>
                <a:xfrm>
                  <a:off x="245917" y="1519200"/>
                  <a:ext cx="8732068" cy="2975504"/>
                  <a:chOff x="245917" y="1519200"/>
                  <a:chExt cx="8732068" cy="2975504"/>
                </a:xfrm>
              </p:grpSpPr>
              <p:grpSp>
                <p:nvGrpSpPr>
                  <p:cNvPr id="10" name="Группа 30"/>
                  <p:cNvGrpSpPr/>
                  <p:nvPr/>
                </p:nvGrpSpPr>
                <p:grpSpPr>
                  <a:xfrm>
                    <a:off x="245917" y="1519200"/>
                    <a:ext cx="8732068" cy="2773896"/>
                    <a:chOff x="-77471" y="1064505"/>
                    <a:chExt cx="8732068" cy="2773896"/>
                  </a:xfrm>
                </p:grpSpPr>
                <p:grpSp>
                  <p:nvGrpSpPr>
                    <p:cNvPr id="11" name="Группа 28"/>
                    <p:cNvGrpSpPr/>
                    <p:nvPr/>
                  </p:nvGrpSpPr>
                  <p:grpSpPr>
                    <a:xfrm>
                      <a:off x="6480860" y="1064505"/>
                      <a:ext cx="2173737" cy="2773896"/>
                      <a:chOff x="6480860" y="1064505"/>
                      <a:chExt cx="2173737" cy="2773896"/>
                    </a:xfrm>
                  </p:grpSpPr>
                  <p:grpSp>
                    <p:nvGrpSpPr>
                      <p:cNvPr id="12" name="Группа 26"/>
                      <p:cNvGrpSpPr/>
                      <p:nvPr/>
                    </p:nvGrpSpPr>
                    <p:grpSpPr>
                      <a:xfrm>
                        <a:off x="6660232" y="1064505"/>
                        <a:ext cx="1846724" cy="1909800"/>
                        <a:chOff x="6660232" y="1064505"/>
                        <a:chExt cx="1846724" cy="1909800"/>
                      </a:xfrm>
                    </p:grpSpPr>
                    <p:sp>
                      <p:nvSpPr>
                        <p:cNvPr id="23" name="TextBox 22"/>
                        <p:cNvSpPr txBox="1"/>
                        <p:nvPr/>
                      </p:nvSpPr>
                      <p:spPr>
                        <a:xfrm>
                          <a:off x="6768892" y="1064505"/>
                          <a:ext cx="1225015" cy="83099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n-US" sz="2400" b="1" dirty="0" smtClean="0">
                              <a:solidFill>
                                <a:srgbClr val="002060"/>
                              </a:solidFill>
                            </a:rPr>
                            <a:t>Cooling:</a:t>
                          </a:r>
                        </a:p>
                        <a:p>
                          <a:pPr algn="ctr"/>
                          <a:r>
                            <a:rPr lang="en-US" sz="2400" b="1" dirty="0" smtClean="0">
                              <a:solidFill>
                                <a:srgbClr val="002060"/>
                              </a:solidFill>
                            </a:rPr>
                            <a:t>9.9% </a:t>
                          </a:r>
                          <a:endParaRPr lang="ru-RU" sz="2400" b="1" dirty="0">
                            <a:solidFill>
                              <a:srgbClr val="00206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6" name="TextBox 25"/>
                        <p:cNvSpPr txBox="1"/>
                        <p:nvPr/>
                      </p:nvSpPr>
                      <p:spPr>
                        <a:xfrm>
                          <a:off x="6660232" y="2143308"/>
                          <a:ext cx="1846724" cy="83099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n-US" sz="2400" b="1" dirty="0" smtClean="0">
                              <a:solidFill>
                                <a:srgbClr val="002060"/>
                              </a:solidFill>
                            </a:rPr>
                            <a:t>preparation: </a:t>
                          </a:r>
                        </a:p>
                        <a:p>
                          <a:pPr algn="ctr"/>
                          <a:r>
                            <a:rPr lang="en-US" sz="2400" b="1" dirty="0" smtClean="0">
                              <a:solidFill>
                                <a:srgbClr val="002060"/>
                              </a:solidFill>
                            </a:rPr>
                            <a:t>25.6%</a:t>
                          </a:r>
                          <a:endParaRPr lang="ru-RU" sz="2400" b="1" dirty="0">
                            <a:solidFill>
                              <a:srgbClr val="002060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28" name="TextBox 27"/>
                      <p:cNvSpPr txBox="1"/>
                      <p:nvPr/>
                    </p:nvSpPr>
                    <p:spPr>
                      <a:xfrm>
                        <a:off x="6480860" y="3376736"/>
                        <a:ext cx="2173737" cy="46166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sz="2400" b="1" dirty="0" smtClean="0">
                            <a:solidFill>
                              <a:srgbClr val="002060"/>
                            </a:solidFill>
                          </a:rPr>
                          <a:t>repairing: 4.2% </a:t>
                        </a:r>
                        <a:endParaRPr lang="ru-RU" sz="2400" b="1" dirty="0">
                          <a:solidFill>
                            <a:srgbClr val="00206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30" name="TextBox 29"/>
                    <p:cNvSpPr txBox="1"/>
                    <p:nvPr/>
                  </p:nvSpPr>
                  <p:spPr>
                    <a:xfrm>
                      <a:off x="-77471" y="2326232"/>
                      <a:ext cx="2597891" cy="120032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accelerator physics</a:t>
                      </a:r>
                    </a:p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and user’s works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59.2%</a:t>
                      </a:r>
                    </a:p>
                  </p:txBody>
                </p:sp>
              </p:grpSp>
              <p:sp>
                <p:nvSpPr>
                  <p:cNvPr id="36" name="Прямоугольник 35"/>
                  <p:cNvSpPr/>
                  <p:nvPr/>
                </p:nvSpPr>
                <p:spPr>
                  <a:xfrm>
                    <a:off x="6588224" y="4365104"/>
                    <a:ext cx="1656184" cy="1296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35" name="TextBox 34"/>
                <p:cNvSpPr txBox="1"/>
                <p:nvPr/>
              </p:nvSpPr>
              <p:spPr>
                <a:xfrm>
                  <a:off x="6516216" y="4273351"/>
                  <a:ext cx="1919693" cy="307777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1" i="1" dirty="0" smtClean="0">
                      <a:solidFill>
                        <a:srgbClr val="002060"/>
                      </a:solidFill>
                    </a:rPr>
                    <a:t>unexpected stops: 1.1%</a:t>
                  </a:r>
                  <a:endParaRPr lang="ru-RU" sz="1400" b="1" i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sp>
          <p:nvSpPr>
            <p:cNvPr id="37" name="TextBox 36"/>
            <p:cNvSpPr txBox="1"/>
            <p:nvPr/>
          </p:nvSpPr>
          <p:spPr>
            <a:xfrm>
              <a:off x="0" y="879103"/>
              <a:ext cx="489654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i="1" dirty="0" smtClean="0">
                  <a:solidFill>
                    <a:srgbClr val="002060"/>
                  </a:solidFill>
                </a:rPr>
                <a:t>The total run duration: </a:t>
              </a:r>
              <a:r>
                <a:rPr lang="en-US" sz="2400" b="1" i="1" dirty="0" smtClean="0">
                  <a:solidFill>
                    <a:srgbClr val="002060"/>
                  </a:solidFill>
                  <a:sym typeface="Symbol"/>
                </a:rPr>
                <a:t>1018 </a:t>
              </a:r>
              <a:r>
                <a:rPr lang="en-US" sz="2400" b="1" i="1" dirty="0" smtClean="0">
                  <a:solidFill>
                    <a:srgbClr val="002060"/>
                  </a:solidFill>
                  <a:sym typeface="Symbol"/>
                </a:rPr>
                <a:t>hours</a:t>
              </a:r>
              <a:r>
                <a:rPr lang="en-US" sz="2400" b="1" i="1" dirty="0" smtClean="0">
                  <a:solidFill>
                    <a:srgbClr val="002060"/>
                  </a:solidFill>
                </a:rPr>
                <a:t>  </a:t>
              </a:r>
              <a:endParaRPr lang="ru-RU" sz="2400" b="1" i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52400" y="1383159"/>
            <a:ext cx="305144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sz="2400" b="1" i="1" dirty="0" smtClean="0">
              <a:solidFill>
                <a:srgbClr val="002060"/>
              </a:solidFill>
            </a:endParaRPr>
          </a:p>
          <a:p>
            <a:pPr algn="ctr"/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6577607"/>
            <a:ext cx="3700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E.A.S., JINR PAC for Particle Physics, 18.06.2018</a:t>
            </a:r>
            <a:endParaRPr lang="ru-RU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2440" y="6453336"/>
            <a:ext cx="514400" cy="365125"/>
          </a:xfrm>
        </p:spPr>
        <p:txBody>
          <a:bodyPr/>
          <a:lstStyle/>
          <a:p>
            <a:fld id="{9F82ECB8-589E-453B-AAF1-6C976C77ABAB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0" y="6577607"/>
            <a:ext cx="3700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E.A.S., JINR PAC for Particle Physics, 18.06.2018</a:t>
            </a:r>
            <a:endParaRPr lang="ru-RU" sz="1400" b="1" dirty="0">
              <a:solidFill>
                <a:srgbClr val="002060"/>
              </a:solidFill>
            </a:endParaRPr>
          </a:p>
        </p:txBody>
      </p:sp>
      <p:grpSp>
        <p:nvGrpSpPr>
          <p:cNvPr id="55" name="Группа 54"/>
          <p:cNvGrpSpPr/>
          <p:nvPr/>
        </p:nvGrpSpPr>
        <p:grpSpPr>
          <a:xfrm>
            <a:off x="35496" y="204039"/>
            <a:ext cx="8940457" cy="6256585"/>
            <a:chOff x="35496" y="204039"/>
            <a:chExt cx="8940457" cy="6256585"/>
          </a:xfrm>
        </p:grpSpPr>
        <p:grpSp>
          <p:nvGrpSpPr>
            <p:cNvPr id="51" name="Группа 50"/>
            <p:cNvGrpSpPr/>
            <p:nvPr/>
          </p:nvGrpSpPr>
          <p:grpSpPr>
            <a:xfrm>
              <a:off x="35496" y="204039"/>
              <a:ext cx="8940457" cy="6256585"/>
              <a:chOff x="35496" y="204039"/>
              <a:chExt cx="8940457" cy="6256585"/>
            </a:xfrm>
          </p:grpSpPr>
          <p:grpSp>
            <p:nvGrpSpPr>
              <p:cNvPr id="45" name="Группа 44"/>
              <p:cNvGrpSpPr/>
              <p:nvPr/>
            </p:nvGrpSpPr>
            <p:grpSpPr>
              <a:xfrm>
                <a:off x="35496" y="204039"/>
                <a:ext cx="8940457" cy="6256585"/>
                <a:chOff x="35496" y="204039"/>
                <a:chExt cx="8940457" cy="6256585"/>
              </a:xfrm>
            </p:grpSpPr>
            <p:grpSp>
              <p:nvGrpSpPr>
                <p:cNvPr id="43" name="Группа 42"/>
                <p:cNvGrpSpPr/>
                <p:nvPr/>
              </p:nvGrpSpPr>
              <p:grpSpPr>
                <a:xfrm>
                  <a:off x="35496" y="204039"/>
                  <a:ext cx="8940457" cy="6256585"/>
                  <a:chOff x="35496" y="204039"/>
                  <a:chExt cx="8940457" cy="6256585"/>
                </a:xfrm>
              </p:grpSpPr>
              <p:grpSp>
                <p:nvGrpSpPr>
                  <p:cNvPr id="40" name="Группа 39"/>
                  <p:cNvGrpSpPr/>
                  <p:nvPr/>
                </p:nvGrpSpPr>
                <p:grpSpPr>
                  <a:xfrm>
                    <a:off x="35496" y="204039"/>
                    <a:ext cx="8940457" cy="6256585"/>
                    <a:chOff x="35496" y="204039"/>
                    <a:chExt cx="8940457" cy="6256585"/>
                  </a:xfrm>
                </p:grpSpPr>
                <p:grpSp>
                  <p:nvGrpSpPr>
                    <p:cNvPr id="38" name="Группа 37"/>
                    <p:cNvGrpSpPr/>
                    <p:nvPr/>
                  </p:nvGrpSpPr>
                  <p:grpSpPr>
                    <a:xfrm>
                      <a:off x="35496" y="204039"/>
                      <a:ext cx="8940457" cy="6256585"/>
                      <a:chOff x="35496" y="204039"/>
                      <a:chExt cx="8940457" cy="6256585"/>
                    </a:xfrm>
                  </p:grpSpPr>
                  <p:grpSp>
                    <p:nvGrpSpPr>
                      <p:cNvPr id="36" name="Группа 35"/>
                      <p:cNvGrpSpPr/>
                      <p:nvPr/>
                    </p:nvGrpSpPr>
                    <p:grpSpPr>
                      <a:xfrm>
                        <a:off x="35496" y="204039"/>
                        <a:ext cx="8940457" cy="6256585"/>
                        <a:chOff x="35496" y="204039"/>
                        <a:chExt cx="8940457" cy="6256585"/>
                      </a:xfrm>
                    </p:grpSpPr>
                    <p:pic>
                      <p:nvPicPr>
                        <p:cNvPr id="15364" name="Picture 4" descr="C:\DOCUME~1\str\LOCALS~1\Temp\msohtmlclip1\01\clip_image001.png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" cstate="print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7544" y="764704"/>
                          <a:ext cx="8343900" cy="5246370"/>
                        </a:xfrm>
                        <a:prstGeom prst="rect">
                          <a:avLst/>
                        </a:prstGeom>
                        <a:noFill/>
                      </p:spPr>
                    </p:pic>
                    <p:grpSp>
                      <p:nvGrpSpPr>
                        <p:cNvPr id="58" name="Группа 57"/>
                        <p:cNvGrpSpPr/>
                        <p:nvPr/>
                      </p:nvGrpSpPr>
                      <p:grpSpPr>
                        <a:xfrm>
                          <a:off x="35496" y="204039"/>
                          <a:ext cx="8940457" cy="6256585"/>
                          <a:chOff x="671947" y="1353600"/>
                          <a:chExt cx="7450381" cy="5213821"/>
                        </a:xfrm>
                      </p:grpSpPr>
                      <p:grpSp>
                        <p:nvGrpSpPr>
                          <p:cNvPr id="56" name="Группа 55"/>
                          <p:cNvGrpSpPr/>
                          <p:nvPr/>
                        </p:nvGrpSpPr>
                        <p:grpSpPr>
                          <a:xfrm>
                            <a:off x="671947" y="1353600"/>
                            <a:ext cx="7450381" cy="5213821"/>
                            <a:chOff x="671947" y="1353600"/>
                            <a:chExt cx="7450381" cy="5213821"/>
                          </a:xfrm>
                        </p:grpSpPr>
                        <p:grpSp>
                          <p:nvGrpSpPr>
                            <p:cNvPr id="53" name="Группа 52"/>
                            <p:cNvGrpSpPr/>
                            <p:nvPr/>
                          </p:nvGrpSpPr>
                          <p:grpSpPr>
                            <a:xfrm>
                              <a:off x="671947" y="1353600"/>
                              <a:ext cx="7450381" cy="5213821"/>
                              <a:chOff x="671947" y="1353600"/>
                              <a:chExt cx="7450381" cy="5213821"/>
                            </a:xfrm>
                          </p:grpSpPr>
                          <p:grpSp>
                            <p:nvGrpSpPr>
                              <p:cNvPr id="25" name="Группа 24"/>
                              <p:cNvGrpSpPr>
                                <a:grpSpLocks noChangeAspect="1"/>
                              </p:cNvGrpSpPr>
                              <p:nvPr/>
                            </p:nvGrpSpPr>
                            <p:grpSpPr>
                              <a:xfrm>
                                <a:off x="671947" y="1880828"/>
                                <a:ext cx="7450381" cy="4686593"/>
                                <a:chOff x="611560" y="1623315"/>
                                <a:chExt cx="8278204" cy="5207325"/>
                              </a:xfrm>
                            </p:grpSpPr>
                            <p:grpSp>
                              <p:nvGrpSpPr>
                                <p:cNvPr id="23" name="Группа 22"/>
                                <p:cNvGrpSpPr/>
                                <p:nvPr/>
                              </p:nvGrpSpPr>
                              <p:grpSpPr>
                                <a:xfrm>
                                  <a:off x="611560" y="1623315"/>
                                  <a:ext cx="8278204" cy="5207325"/>
                                  <a:chOff x="611560" y="1623315"/>
                                  <a:chExt cx="8278204" cy="5207325"/>
                                </a:xfrm>
                              </p:grpSpPr>
                              <p:grpSp>
                                <p:nvGrpSpPr>
                                  <p:cNvPr id="21" name="Группа 20"/>
                                  <p:cNvGrpSpPr/>
                                  <p:nvPr/>
                                </p:nvGrpSpPr>
                                <p:grpSpPr>
                                  <a:xfrm>
                                    <a:off x="611560" y="1623315"/>
                                    <a:ext cx="8278204" cy="5207325"/>
                                    <a:chOff x="611560" y="1623315"/>
                                    <a:chExt cx="8278204" cy="5207325"/>
                                  </a:xfrm>
                                </p:grpSpPr>
                                <p:grpSp>
                                  <p:nvGrpSpPr>
                                    <p:cNvPr id="19" name="Группа 18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611560" y="1623315"/>
                                      <a:ext cx="8278204" cy="5207325"/>
                                      <a:chOff x="611560" y="1623315"/>
                                      <a:chExt cx="8278204" cy="5207325"/>
                                    </a:xfrm>
                                  </p:grpSpPr>
                                  <p:grpSp>
                                    <p:nvGrpSpPr>
                                      <p:cNvPr id="17" name="Группа 16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611560" y="2023358"/>
                                        <a:ext cx="8278204" cy="4807282"/>
                                        <a:chOff x="611560" y="2023358"/>
                                        <a:chExt cx="8278204" cy="4807282"/>
                                      </a:xfrm>
                                    </p:grpSpPr>
                                    <p:grpSp>
                                      <p:nvGrpSpPr>
                                        <p:cNvPr id="15" name="Группа 14"/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971600" y="2023358"/>
                                          <a:ext cx="7918164" cy="4807282"/>
                                          <a:chOff x="971600" y="2023358"/>
                                          <a:chExt cx="7918164" cy="4807282"/>
                                        </a:xfrm>
                                      </p:grpSpPr>
                                      <p:grpSp>
                                        <p:nvGrpSpPr>
                                          <p:cNvPr id="13" name="Группа 12"/>
                                          <p:cNvGrpSpPr/>
                                          <p:nvPr/>
                                        </p:nvGrpSpPr>
                                        <p:grpSpPr>
                                          <a:xfrm>
                                            <a:off x="2915816" y="2023358"/>
                                            <a:ext cx="5973948" cy="4807282"/>
                                            <a:chOff x="2915816" y="2023358"/>
                                            <a:chExt cx="5973948" cy="4807282"/>
                                          </a:xfrm>
                                        </p:grpSpPr>
                                        <p:grpSp>
                                          <p:nvGrpSpPr>
                                            <p:cNvPr id="11" name="Группа 10"/>
                                            <p:cNvGrpSpPr/>
                                            <p:nvPr/>
                                          </p:nvGrpSpPr>
                                          <p:grpSpPr>
                                            <a:xfrm>
                                              <a:off x="2915816" y="5557086"/>
                                              <a:ext cx="5597062" cy="1273554"/>
                                              <a:chOff x="2915816" y="5557086"/>
                                              <a:chExt cx="5597062" cy="1273554"/>
                                            </a:xfrm>
                                          </p:grpSpPr>
                                          <p:sp>
                                            <p:nvSpPr>
                                              <p:cNvPr id="8" name="TextBox 7"/>
                                              <p:cNvSpPr txBox="1"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7945711" y="5557086"/>
                                                <a:ext cx="567167" cy="341974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noFill/>
                                            </p:spPr>
                                            <p:txBody>
                                              <a:bodyPr wrap="none" rtlCol="0">
                                                <a:spAutoFit/>
                                              </a:bodyPr>
                                              <a:lstStyle/>
                                              <a:p>
                                                <a:r>
                                                  <a:rPr lang="en-US" b="1" dirty="0" smtClean="0">
                                                    <a:solidFill>
                                                      <a:srgbClr val="002060"/>
                                                    </a:solidFill>
                                                  </a:rPr>
                                                  <a:t>date</a:t>
                                                </a:r>
                                                <a:endParaRPr lang="ru-RU" b="1" dirty="0">
                                                  <a:solidFill>
                                                    <a:srgbClr val="002060"/>
                                                  </a:solidFill>
                                                </a:endParaRPr>
                                              </a:p>
                                            </p:txBody>
                                          </p:sp>
                                          <p:sp>
                                            <p:nvSpPr>
                                              <p:cNvPr id="10" name="Прямоугольник 9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2915816" y="6642000"/>
                                                <a:ext cx="360040" cy="188640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solidFill>
                                                <a:schemeClr val="bg1"/>
                                              </a:solidFill>
                                              <a:ln>
                                                <a:noFill/>
                                              </a:ln>
                                            </p:spPr>
                                            <p:style>
                                              <a:lnRef idx="2">
                                                <a:schemeClr val="accent1">
                                                  <a:shade val="50000"/>
                                                </a:schemeClr>
                                              </a:lnRef>
                                              <a:fillRef idx="1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lt1"/>
                                              </a:fontRef>
                                            </p:style>
                                            <p:txBody>
                                              <a:bodyPr rtlCol="0" anchor="ctr"/>
                                              <a:lstStyle/>
                                              <a:p>
                                                <a:pPr algn="ctr"/>
                                                <a:endParaRPr lang="ru-RU"/>
                                              </a:p>
                                            </p:txBody>
                                          </p:sp>
                                        </p:grpSp>
                                        <p:sp>
                                          <p:nvSpPr>
                                            <p:cNvPr id="12" name="TextBox 11"/>
                                            <p:cNvSpPr txBox="1"/>
                                            <p:nvPr/>
                                          </p:nvSpPr>
                                          <p:spPr>
                                            <a:xfrm>
                                              <a:off x="8079059" y="2023358"/>
                                              <a:ext cx="810705" cy="284979"/>
                                            </a:xfrm>
                                            <a:prstGeom prst="rect">
                                              <a:avLst/>
                                            </a:prstGeom>
                                            <a:solidFill>
                                              <a:schemeClr val="bg1"/>
                                            </a:solidFill>
                                          </p:spPr>
                                          <p:txBody>
                                            <a:bodyPr wrap="none" rtlCol="0">
                                              <a:spAutoFit/>
                                            </a:bodyPr>
                                            <a:lstStyle/>
                                            <a:p>
                                              <a:r>
                                                <a:rPr lang="en-US" sz="1400" b="1" dirty="0">
                                                  <a:solidFill>
                                                    <a:srgbClr val="002060"/>
                                                  </a:solidFill>
                                                </a:rPr>
                                                <a:t>f</a:t>
                                              </a:r>
                                              <a:r>
                                                <a:rPr lang="en-US" sz="1400" b="1" dirty="0" smtClean="0">
                                                  <a:solidFill>
                                                    <a:srgbClr val="002060"/>
                                                  </a:solidFill>
                                                </a:rPr>
                                                <a:t>ield, </a:t>
                                              </a:r>
                                              <a:r>
                                                <a:rPr lang="en-US" sz="1400" b="1" dirty="0" err="1" smtClean="0">
                                                  <a:solidFill>
                                                    <a:srgbClr val="002060"/>
                                                  </a:solidFill>
                                                </a:rPr>
                                                <a:t>kGs</a:t>
                                              </a:r>
                                              <a:endParaRPr lang="ru-RU" sz="1400" b="1" dirty="0">
                                                <a:solidFill>
                                                  <a:srgbClr val="002060"/>
                                                </a:solidFill>
                                              </a:endParaRPr>
                                            </a:p>
                                          </p:txBody>
                                        </p:sp>
                                      </p:grpSp>
                                      <p:sp>
                                        <p:nvSpPr>
                                          <p:cNvPr id="14" name="Прямоугольник 13"/>
                                          <p:cNvSpPr/>
                                          <p:nvPr/>
                                        </p:nvSpPr>
                                        <p:spPr>
                                          <a:xfrm>
                                            <a:off x="971600" y="3429000"/>
                                            <a:ext cx="720080" cy="144016"/>
                                          </a:xfrm>
                                          <a:prstGeom prst="rect">
                                            <a:avLst/>
                                          </a:prstGeom>
                                          <a:solidFill>
                                            <a:schemeClr val="bg1"/>
                                          </a:solidFill>
                                          <a:ln>
                                            <a:noFill/>
                                          </a:ln>
                                        </p:spPr>
                                        <p:style>
                                          <a:lnRef idx="2">
                                            <a:schemeClr val="accent1">
                                              <a:shade val="50000"/>
                                            </a:schemeClr>
                                          </a:lnRef>
                                          <a:fillRef idx="1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lt1"/>
                                          </a:fontRef>
                                        </p:style>
                                        <p:txBody>
                                          <a:bodyPr rtlCol="0" anchor="ctr"/>
                                          <a:lstStyle/>
                                          <a:p>
                                            <a:pPr algn="ctr"/>
                                            <a:endParaRPr lang="ru-RU"/>
                                          </a:p>
                                        </p:txBody>
                                      </p:sp>
                                    </p:grpSp>
                                    <p:sp>
                                      <p:nvSpPr>
                                        <p:cNvPr id="16" name="Прямоугольник 15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611560" y="3284984"/>
                                          <a:ext cx="1296144" cy="144016"/>
                                        </a:xfrm>
                                        <a:prstGeom prst="rect">
                                          <a:avLst/>
                                        </a:prstGeom>
                                        <a:solidFill>
                                          <a:schemeClr val="bg1"/>
                                        </a:solidFill>
                                        <a:ln>
                                          <a:noFill/>
                                        </a:ln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endParaRPr lang="ru-RU"/>
                                        </a:p>
                                      </p:txBody>
                                    </p:sp>
                                  </p:grpSp>
                                  <p:sp>
                                    <p:nvSpPr>
                                      <p:cNvPr id="18" name="TextBox 17"/>
                                      <p:cNvSpPr txBox="1"/>
                                      <p:nvPr/>
                                    </p:nvSpPr>
                                    <p:spPr>
                                      <a:xfrm>
                                        <a:off x="638229" y="1623315"/>
                                        <a:ext cx="3173687" cy="341974"/>
                                      </a:xfrm>
                                      <a:prstGeom prst="rect">
                                        <a:avLst/>
                                      </a:prstGeom>
                                      <a:solidFill>
                                        <a:schemeClr val="bg1"/>
                                      </a:solidFill>
                                    </p:spPr>
                                    <p:txBody>
                                      <a:bodyPr wrap="square" rtlCol="0">
                                        <a:spAutoFit/>
                                      </a:bodyPr>
                                      <a:lstStyle/>
                                      <a:p>
                                        <a:r>
                                          <a:rPr lang="en-US" sz="1400" b="1" dirty="0" smtClean="0">
                                            <a:solidFill>
                                              <a:srgbClr val="002060"/>
                                            </a:solidFill>
                                          </a:rPr>
                                          <a:t> </a:t>
                                        </a:r>
                                        <a:r>
                                          <a:rPr lang="en-US" b="1" dirty="0" smtClean="0">
                                            <a:solidFill>
                                              <a:srgbClr val="002060"/>
                                            </a:solidFill>
                                          </a:rPr>
                                          <a:t>intensity</a:t>
                                        </a:r>
                                        <a:endParaRPr lang="ru-RU" b="1" dirty="0">
                                          <a:solidFill>
                                            <a:srgbClr val="002060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</p:grpSp>
                                <p:sp>
                                  <p:nvSpPr>
                                    <p:cNvPr id="20" name="Прямоугольник 19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051720" y="3429000"/>
                                      <a:ext cx="720080" cy="144016"/>
                                    </a:xfrm>
                                    <a:prstGeom prst="rect">
                                      <a:avLst/>
                                    </a:prstGeom>
                                    <a:solidFill>
                                      <a:schemeClr val="bg1"/>
                                    </a:solidFill>
                                    <a:ln>
                                      <a:noFill/>
                                    </a:ln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tlCol="0" anchor="ctr"/>
                                    <a:lstStyle/>
                                    <a:p>
                                      <a:pPr algn="ctr"/>
                                      <a:endParaRPr lang="ru-RU"/>
                                    </a:p>
                                  </p:txBody>
                                </p:sp>
                              </p:grpSp>
                              <p:sp>
                                <p:nvSpPr>
                                  <p:cNvPr id="22" name="TextBox 21"/>
                                  <p:cNvSpPr txBox="1"/>
                                  <p:nvPr/>
                                </p:nvSpPr>
                                <p:spPr>
                                  <a:xfrm>
                                    <a:off x="5404983" y="1956686"/>
                                    <a:ext cx="807201" cy="307777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chemeClr val="bg1"/>
                                  </a:solidFill>
                                </p:spPr>
                                <p:txBody>
                                  <a:bodyPr wrap="none" rtlCol="0">
                                    <a:spAutoFit/>
                                  </a:bodyPr>
                                  <a:lstStyle/>
                                  <a:p>
                                    <a:r>
                                      <a:rPr lang="en-US" sz="1200" b="1" dirty="0" smtClean="0">
                                        <a:solidFill>
                                          <a:schemeClr val="accent6"/>
                                        </a:solidFill>
                                      </a:rPr>
                                      <a:t>Field, Gs</a:t>
                                    </a:r>
                                    <a:endParaRPr lang="ru-RU" sz="1200" b="1" dirty="0">
                                      <a:solidFill>
                                        <a:schemeClr val="accent6"/>
                                      </a:solidFill>
                                    </a:endParaRP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24" name="TextBox 23"/>
                                <p:cNvSpPr txBox="1"/>
                                <p:nvPr/>
                              </p:nvSpPr>
                              <p:spPr>
                                <a:xfrm>
                                  <a:off x="1731023" y="5815179"/>
                                  <a:ext cx="3202088" cy="341974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bg1"/>
                                </a:solidFill>
                              </p:spPr>
                              <p:txBody>
                                <a:bodyPr wrap="none" rtlCol="0">
                                  <a:spAutoFit/>
                                </a:bodyPr>
                                <a:lstStyle/>
                                <a:p>
                                  <a:r>
                                    <a:rPr lang="en-US" b="1" dirty="0" smtClean="0">
                                      <a:solidFill>
                                        <a:srgbClr val="002060"/>
                                      </a:solidFill>
                                      <a:sym typeface="Symbol"/>
                                    </a:rPr>
                                    <a:t>          carbon nuclei                   </a:t>
                                  </a:r>
                                  <a:endParaRPr lang="ru-RU" b="1" dirty="0">
                                    <a:solidFill>
                                      <a:srgbClr val="002060"/>
                                    </a:solidFill>
                                  </a:endParaRPr>
                                </a:p>
                              </p:txBody>
                            </p:sp>
                          </p:grpSp>
                          <p:sp>
                            <p:nvSpPr>
                              <p:cNvPr id="50" name="Прямоугольник 49"/>
                              <p:cNvSpPr/>
                              <p:nvPr/>
                            </p:nvSpPr>
                            <p:spPr>
                              <a:xfrm>
                                <a:off x="1619672" y="1353600"/>
                                <a:ext cx="1440160" cy="216024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bg1"/>
                              </a:solidFill>
                              <a:ln>
                                <a:noFill/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ru-RU"/>
                              </a:p>
                            </p:txBody>
                          </p:sp>
                        </p:grpSp>
                        <p:sp>
                          <p:nvSpPr>
                            <p:cNvPr id="54" name="TextBox 53"/>
                            <p:cNvSpPr txBox="1"/>
                            <p:nvPr/>
                          </p:nvSpPr>
                          <p:spPr>
                            <a:xfrm>
                              <a:off x="4671200" y="5653504"/>
                              <a:ext cx="1325417" cy="307777"/>
                            </a:xfrm>
                            <a:prstGeom prst="rect">
                              <a:avLst/>
                            </a:prstGeom>
                            <a:solidFill>
                              <a:schemeClr val="bg1"/>
                            </a:solidFill>
                          </p:spPr>
                          <p:txBody>
                            <a:bodyPr wrap="none" rtlCol="0">
                              <a:spAutoFit/>
                            </a:bodyPr>
                            <a:lstStyle/>
                            <a:p>
                              <a:r>
                                <a:rPr lang="en-US" b="1" dirty="0" smtClean="0">
                                  <a:solidFill>
                                    <a:srgbClr val="002060"/>
                                  </a:solidFill>
                                  <a:sym typeface="Symbol"/>
                                </a:rPr>
                                <a:t> </a:t>
                              </a:r>
                              <a:r>
                                <a:rPr lang="en-US" b="1" dirty="0" err="1" smtClean="0">
                                  <a:solidFill>
                                    <a:srgbClr val="002060"/>
                                  </a:solidFill>
                                  <a:sym typeface="Symbol"/>
                                </a:rPr>
                                <a:t>Ar</a:t>
                              </a:r>
                              <a:r>
                                <a:rPr lang="en-US" b="1" dirty="0" smtClean="0">
                                  <a:solidFill>
                                    <a:srgbClr val="002060"/>
                                  </a:solidFill>
                                  <a:sym typeface="Symbol"/>
                                </a:rPr>
                                <a:t> nuclei </a:t>
                              </a:r>
                              <a:endParaRPr lang="ru-RU" b="1" dirty="0">
                                <a:solidFill>
                                  <a:srgbClr val="002060"/>
                                </a:solidFill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57" name="TextBox 56"/>
                          <p:cNvSpPr txBox="1"/>
                          <p:nvPr/>
                        </p:nvSpPr>
                        <p:spPr>
                          <a:xfrm>
                            <a:off x="6132554" y="5661248"/>
                            <a:ext cx="1039548" cy="53860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r>
                              <a:rPr lang="en-US" b="1" dirty="0" smtClean="0">
                                <a:solidFill>
                                  <a:srgbClr val="002060"/>
                                </a:solidFill>
                                <a:sym typeface="Symbol"/>
                              </a:rPr>
                              <a:t>  Kr </a:t>
                            </a:r>
                          </a:p>
                          <a:p>
                            <a:r>
                              <a:rPr lang="en-US" b="1" dirty="0" smtClean="0">
                                <a:solidFill>
                                  <a:srgbClr val="002060"/>
                                </a:solidFill>
                                <a:sym typeface="Symbol"/>
                              </a:rPr>
                              <a:t> nuclei    </a:t>
                            </a:r>
                            <a:endParaRPr lang="ru-RU" b="1" dirty="0">
                              <a:solidFill>
                                <a:srgbClr val="002060"/>
                              </a:solidFill>
                            </a:endParaRPr>
                          </a:p>
                        </p:txBody>
                      </p:sp>
                    </p:grpSp>
                  </p:grpSp>
                  <p:sp>
                    <p:nvSpPr>
                      <p:cNvPr id="37" name="TextBox 36"/>
                      <p:cNvSpPr txBox="1"/>
                      <p:nvPr/>
                    </p:nvSpPr>
                    <p:spPr>
                      <a:xfrm>
                        <a:off x="3851920" y="1177007"/>
                        <a:ext cx="998350" cy="30777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sz="1400" b="1" dirty="0" smtClean="0">
                            <a:solidFill>
                              <a:srgbClr val="002060"/>
                            </a:solidFill>
                          </a:rPr>
                          <a:t>Intensity    </a:t>
                        </a:r>
                        <a:endParaRPr lang="ru-RU" sz="1400" dirty="0"/>
                      </a:p>
                    </p:txBody>
                  </p:sp>
                </p:grpSp>
                <p:sp>
                  <p:nvSpPr>
                    <p:cNvPr id="39" name="Прямоугольник 38"/>
                    <p:cNvSpPr/>
                    <p:nvPr/>
                  </p:nvSpPr>
                  <p:spPr>
                    <a:xfrm>
                      <a:off x="3419872" y="836712"/>
                      <a:ext cx="864096" cy="28803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1024236" y="404664"/>
                    <a:ext cx="3691780" cy="40011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000" b="1" i="1" dirty="0" smtClean="0">
                        <a:solidFill>
                          <a:srgbClr val="800000"/>
                        </a:solidFill>
                        <a:sym typeface="Symbol"/>
                      </a:rPr>
                      <a:t>           SRC at BM@N              </a:t>
                    </a:r>
                    <a:endParaRPr lang="ru-RU" sz="2000" b="1" i="1" dirty="0">
                      <a:solidFill>
                        <a:srgbClr val="800000"/>
                      </a:solidFill>
                    </a:endParaRPr>
                  </a:p>
                </p:txBody>
              </p:sp>
            </p:grpSp>
            <p:sp>
              <p:nvSpPr>
                <p:cNvPr id="44" name="TextBox 43"/>
                <p:cNvSpPr txBox="1"/>
                <p:nvPr/>
              </p:nvSpPr>
              <p:spPr>
                <a:xfrm>
                  <a:off x="4881495" y="404664"/>
                  <a:ext cx="3074881" cy="40011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i="1" dirty="0" smtClean="0">
                      <a:solidFill>
                        <a:srgbClr val="800000"/>
                      </a:solidFill>
                      <a:sym typeface="Symbol"/>
                    </a:rPr>
                    <a:t>           BM@N                 </a:t>
                  </a:r>
                  <a:endParaRPr lang="ru-RU" sz="2000" b="1" i="1" dirty="0">
                    <a:solidFill>
                      <a:srgbClr val="800000"/>
                    </a:solidFill>
                  </a:endParaRPr>
                </a:p>
              </p:txBody>
            </p:sp>
          </p:grpSp>
          <p:cxnSp>
            <p:nvCxnSpPr>
              <p:cNvPr id="49" name="Прямая со стрелкой 48"/>
              <p:cNvCxnSpPr/>
              <p:nvPr/>
            </p:nvCxnSpPr>
            <p:spPr>
              <a:xfrm>
                <a:off x="7344000" y="836712"/>
                <a:ext cx="0" cy="360040"/>
              </a:xfrm>
              <a:prstGeom prst="straightConnector1">
                <a:avLst/>
              </a:prstGeom>
              <a:ln w="28575">
                <a:solidFill>
                  <a:srgbClr val="8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TextBox 51"/>
            <p:cNvSpPr txBox="1"/>
            <p:nvPr/>
          </p:nvSpPr>
          <p:spPr>
            <a:xfrm>
              <a:off x="7380312" y="692696"/>
              <a:ext cx="5822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solidFill>
                    <a:srgbClr val="800000"/>
                  </a:solidFill>
                </a:rPr>
                <a:t>LRB</a:t>
              </a:r>
              <a:endParaRPr lang="ru-RU" sz="2000" b="1" i="1" dirty="0">
                <a:solidFill>
                  <a:srgbClr val="8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31571" y="836712"/>
            <a:ext cx="917557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002060"/>
                </a:solidFill>
              </a:rPr>
              <a:t>BM@N results will be presented in the talk by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M.Kapishin</a:t>
            </a:r>
            <a:r>
              <a:rPr lang="en-US" sz="3200" b="1" i="1" dirty="0" smtClean="0">
                <a:solidFill>
                  <a:srgbClr val="002060"/>
                </a:solidFill>
              </a:rPr>
              <a:t>;</a:t>
            </a:r>
            <a:endParaRPr lang="ru-RU" sz="3200" b="1" i="1" dirty="0" smtClean="0">
              <a:solidFill>
                <a:srgbClr val="002060"/>
              </a:solidFill>
            </a:endParaRPr>
          </a:p>
          <a:p>
            <a:pPr algn="ctr"/>
            <a:endParaRPr lang="en-US" sz="3200" b="1" i="1" dirty="0" smtClean="0">
              <a:solidFill>
                <a:srgbClr val="002060"/>
              </a:solidFill>
            </a:endParaRPr>
          </a:p>
          <a:p>
            <a:pPr algn="ctr"/>
            <a:r>
              <a:rPr lang="en-US" sz="3200" b="1" i="1" dirty="0" smtClean="0">
                <a:solidFill>
                  <a:srgbClr val="002060"/>
                </a:solidFill>
              </a:rPr>
              <a:t>SRC at BM@N results will be presented in the talk by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E.Piasetzky</a:t>
            </a:r>
            <a:r>
              <a:rPr lang="en-US" sz="3200" b="1" i="1" dirty="0" smtClean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2440" y="6453336"/>
            <a:ext cx="514400" cy="365125"/>
          </a:xfrm>
        </p:spPr>
        <p:txBody>
          <a:bodyPr/>
          <a:lstStyle/>
          <a:p>
            <a:fld id="{9F82ECB8-589E-453B-AAF1-6C976C77ABAB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577607"/>
            <a:ext cx="3700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E.A.S., JINR PAC for Particle Physics, 18.06.2018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31571" y="3996353"/>
            <a:ext cx="9175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002060"/>
                </a:solidFill>
              </a:rPr>
              <a:t>In total, users are satisfied by the machine work.</a:t>
            </a:r>
            <a:endParaRPr lang="en-US" sz="2400" b="1" i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2440" y="6453336"/>
            <a:ext cx="514400" cy="365125"/>
          </a:xfrm>
        </p:spPr>
        <p:txBody>
          <a:bodyPr/>
          <a:lstStyle/>
          <a:p>
            <a:fld id="{9F82ECB8-589E-453B-AAF1-6C976C77ABAB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577607"/>
            <a:ext cx="3700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E.A.S., JINR PAC for Particle Physics, 18.06.2018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929" y="116632"/>
            <a:ext cx="8954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BM@N (an example): monitoring of the beam intensity (spill by spill)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227330" y="827420"/>
            <a:ext cx="8665150" cy="5553908"/>
            <a:chOff x="251520" y="548680"/>
            <a:chExt cx="8665150" cy="5553908"/>
          </a:xfrm>
        </p:grpSpPr>
        <p:grpSp>
          <p:nvGrpSpPr>
            <p:cNvPr id="23" name="Группа 22"/>
            <p:cNvGrpSpPr/>
            <p:nvPr/>
          </p:nvGrpSpPr>
          <p:grpSpPr>
            <a:xfrm>
              <a:off x="251520" y="908720"/>
              <a:ext cx="8665150" cy="5193868"/>
              <a:chOff x="251520" y="908720"/>
              <a:chExt cx="8665150" cy="5193868"/>
            </a:xfrm>
          </p:grpSpPr>
          <p:grpSp>
            <p:nvGrpSpPr>
              <p:cNvPr id="16" name="Группа 15"/>
              <p:cNvGrpSpPr/>
              <p:nvPr/>
            </p:nvGrpSpPr>
            <p:grpSpPr>
              <a:xfrm>
                <a:off x="251520" y="908720"/>
                <a:ext cx="8665150" cy="4752528"/>
                <a:chOff x="251520" y="908720"/>
                <a:chExt cx="8665150" cy="4752528"/>
              </a:xfrm>
            </p:grpSpPr>
            <p:grpSp>
              <p:nvGrpSpPr>
                <p:cNvPr id="14" name="Группа 13"/>
                <p:cNvGrpSpPr/>
                <p:nvPr/>
              </p:nvGrpSpPr>
              <p:grpSpPr>
                <a:xfrm>
                  <a:off x="251520" y="908720"/>
                  <a:ext cx="8665150" cy="4752528"/>
                  <a:chOff x="251520" y="908720"/>
                  <a:chExt cx="8665150" cy="4752528"/>
                </a:xfrm>
              </p:grpSpPr>
              <p:grpSp>
                <p:nvGrpSpPr>
                  <p:cNvPr id="12" name="Группа 11"/>
                  <p:cNvGrpSpPr/>
                  <p:nvPr/>
                </p:nvGrpSpPr>
                <p:grpSpPr>
                  <a:xfrm>
                    <a:off x="251520" y="908720"/>
                    <a:ext cx="8665150" cy="4752528"/>
                    <a:chOff x="251520" y="908720"/>
                    <a:chExt cx="8665150" cy="4752528"/>
                  </a:xfrm>
                </p:grpSpPr>
                <p:grpSp>
                  <p:nvGrpSpPr>
                    <p:cNvPr id="10" name="Группа 9"/>
                    <p:cNvGrpSpPr/>
                    <p:nvPr/>
                  </p:nvGrpSpPr>
                  <p:grpSpPr>
                    <a:xfrm>
                      <a:off x="251520" y="908720"/>
                      <a:ext cx="8665150" cy="4752528"/>
                      <a:chOff x="251520" y="908720"/>
                      <a:chExt cx="8665150" cy="4752528"/>
                    </a:xfrm>
                  </p:grpSpPr>
                  <p:pic>
                    <p:nvPicPr>
                      <p:cNvPr id="1026" name="Picture 2" descr="Spills 26_03"/>
                      <p:cNvPicPr>
                        <a:picLocks noChangeArrowheads="1"/>
                      </p:cNvPicPr>
                      <p:nvPr/>
                    </p:nvPicPr>
                    <p:blipFill>
                      <a:blip r:embed="rId2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908720"/>
                        <a:ext cx="8665150" cy="418587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cxnSp>
                    <p:nvCxnSpPr>
                      <p:cNvPr id="9" name="Прямая со стрелкой 8"/>
                      <p:cNvCxnSpPr/>
                      <p:nvPr/>
                    </p:nvCxnSpPr>
                    <p:spPr>
                      <a:xfrm flipV="1">
                        <a:off x="1080000" y="4941168"/>
                        <a:ext cx="0" cy="720080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80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1" name="Прямая со стрелкой 10"/>
                    <p:cNvCxnSpPr/>
                    <p:nvPr/>
                  </p:nvCxnSpPr>
                  <p:spPr>
                    <a:xfrm flipV="1">
                      <a:off x="2987824" y="4941168"/>
                      <a:ext cx="0" cy="720080"/>
                    </a:xfrm>
                    <a:prstGeom prst="straightConnector1">
                      <a:avLst/>
                    </a:prstGeom>
                    <a:ln w="28575">
                      <a:solidFill>
                        <a:srgbClr val="80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3" name="Прямая со стрелкой 12"/>
                  <p:cNvCxnSpPr/>
                  <p:nvPr/>
                </p:nvCxnSpPr>
                <p:spPr>
                  <a:xfrm flipV="1">
                    <a:off x="4932040" y="4941168"/>
                    <a:ext cx="0" cy="720080"/>
                  </a:xfrm>
                  <a:prstGeom prst="straightConnector1">
                    <a:avLst/>
                  </a:prstGeom>
                  <a:ln w="28575">
                    <a:solidFill>
                      <a:srgbClr val="80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" name="Прямая со стрелкой 14"/>
                <p:cNvCxnSpPr/>
                <p:nvPr/>
              </p:nvCxnSpPr>
              <p:spPr>
                <a:xfrm flipV="1">
                  <a:off x="6912000" y="4941168"/>
                  <a:ext cx="0" cy="720080"/>
                </a:xfrm>
                <a:prstGeom prst="straightConnector1">
                  <a:avLst/>
                </a:prstGeom>
                <a:ln w="28575">
                  <a:solidFill>
                    <a:srgbClr val="80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Группа 21"/>
              <p:cNvGrpSpPr/>
              <p:nvPr/>
            </p:nvGrpSpPr>
            <p:grpSpPr>
              <a:xfrm>
                <a:off x="827584" y="5733256"/>
                <a:ext cx="6408712" cy="369332"/>
                <a:chOff x="827584" y="5733256"/>
                <a:chExt cx="6408712" cy="369332"/>
              </a:xfrm>
            </p:grpSpPr>
            <p:grpSp>
              <p:nvGrpSpPr>
                <p:cNvPr id="19" name="Группа 18"/>
                <p:cNvGrpSpPr/>
                <p:nvPr/>
              </p:nvGrpSpPr>
              <p:grpSpPr>
                <a:xfrm>
                  <a:off x="827584" y="5733256"/>
                  <a:ext cx="2448272" cy="369332"/>
                  <a:chOff x="827584" y="5733256"/>
                  <a:chExt cx="2448272" cy="369332"/>
                </a:xfrm>
              </p:grpSpPr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827584" y="5733256"/>
                    <a:ext cx="59984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800000"/>
                        </a:solidFill>
                      </a:rPr>
                      <a:t>5:00</a:t>
                    </a:r>
                    <a:endParaRPr lang="ru-RU" b="1" dirty="0">
                      <a:solidFill>
                        <a:srgbClr val="800000"/>
                      </a:solidFill>
                    </a:endParaRPr>
                  </a:p>
                </p:txBody>
              </p:sp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2676012" y="5733256"/>
                    <a:ext cx="59984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800000"/>
                        </a:solidFill>
                      </a:rPr>
                      <a:t>6:00</a:t>
                    </a:r>
                    <a:endParaRPr lang="ru-RU" b="1" dirty="0">
                      <a:solidFill>
                        <a:srgbClr val="800000"/>
                      </a:solidFill>
                    </a:endParaRPr>
                  </a:p>
                </p:txBody>
              </p:sp>
            </p:grpSp>
            <p:sp>
              <p:nvSpPr>
                <p:cNvPr id="20" name="TextBox 19"/>
                <p:cNvSpPr txBox="1"/>
                <p:nvPr/>
              </p:nvSpPr>
              <p:spPr>
                <a:xfrm>
                  <a:off x="4620228" y="5733256"/>
                  <a:ext cx="59984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800000"/>
                      </a:solidFill>
                    </a:rPr>
                    <a:t>7:00</a:t>
                  </a:r>
                  <a:endParaRPr lang="ru-RU" b="1" dirty="0">
                    <a:solidFill>
                      <a:srgbClr val="800000"/>
                    </a:solidFill>
                  </a:endParaRP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6636452" y="5733256"/>
                  <a:ext cx="59984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800000"/>
                      </a:solidFill>
                    </a:rPr>
                    <a:t>8:00</a:t>
                  </a:r>
                  <a:endParaRPr lang="ru-RU" b="1" dirty="0">
                    <a:solidFill>
                      <a:srgbClr val="800000"/>
                    </a:solidFill>
                  </a:endParaRPr>
                </a:p>
              </p:txBody>
            </p:sp>
          </p:grpSp>
        </p:grpSp>
        <p:sp>
          <p:nvSpPr>
            <p:cNvPr id="24" name="TextBox 23"/>
            <p:cNvSpPr txBox="1"/>
            <p:nvPr/>
          </p:nvSpPr>
          <p:spPr>
            <a:xfrm>
              <a:off x="3170555" y="548680"/>
              <a:ext cx="32736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800000"/>
                  </a:solidFill>
                </a:rPr>
                <a:t>26.03.2018 (</a:t>
              </a:r>
              <a:r>
                <a:rPr lang="en-US" sz="2000" b="1" dirty="0" err="1" smtClean="0">
                  <a:solidFill>
                    <a:srgbClr val="800000"/>
                  </a:solidFill>
                </a:rPr>
                <a:t>Ar</a:t>
              </a:r>
              <a:r>
                <a:rPr lang="en-US" sz="2000" b="1" dirty="0" smtClean="0">
                  <a:solidFill>
                    <a:srgbClr val="800000"/>
                  </a:solidFill>
                </a:rPr>
                <a:t> ions, BM@N) </a:t>
              </a:r>
              <a:endParaRPr lang="ru-RU" sz="2000" b="1" dirty="0">
                <a:solidFill>
                  <a:srgbClr val="8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31571" y="1196752"/>
            <a:ext cx="917557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002060"/>
                </a:solidFill>
              </a:rPr>
              <a:t>Users are especially satisfied by the very good result, </a:t>
            </a:r>
          </a:p>
          <a:p>
            <a:pPr algn="ctr"/>
            <a:r>
              <a:rPr lang="en-US" sz="3200" b="1" i="1" dirty="0" smtClean="0">
                <a:solidFill>
                  <a:srgbClr val="002060"/>
                </a:solidFill>
              </a:rPr>
              <a:t> obtained by our accelerator physicist,</a:t>
            </a:r>
          </a:p>
          <a:p>
            <a:pPr algn="ctr"/>
            <a:r>
              <a:rPr lang="en-US" sz="3200" b="1" i="1" dirty="0" smtClean="0">
                <a:solidFill>
                  <a:srgbClr val="002060"/>
                </a:solidFill>
              </a:rPr>
              <a:t>concerning the time structure of the beam spill.</a:t>
            </a:r>
          </a:p>
          <a:p>
            <a:pPr algn="ctr"/>
            <a:endParaRPr lang="en-US" sz="3200" b="1" i="1" dirty="0" smtClean="0">
              <a:solidFill>
                <a:srgbClr val="00206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000066"/>
                </a:solidFill>
              </a:rPr>
              <a:t>(see next few slides)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2440" y="6453336"/>
            <a:ext cx="514400" cy="365125"/>
          </a:xfrm>
        </p:spPr>
        <p:txBody>
          <a:bodyPr/>
          <a:lstStyle/>
          <a:p>
            <a:fld id="{9F82ECB8-589E-453B-AAF1-6C976C77ABAB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577607"/>
            <a:ext cx="3700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E.A.S., JINR PAC for Particle Physics, 18.06.2018</a:t>
            </a:r>
            <a:endParaRPr lang="ru-RU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2440" y="6453336"/>
            <a:ext cx="514400" cy="365125"/>
          </a:xfrm>
        </p:spPr>
        <p:txBody>
          <a:bodyPr/>
          <a:lstStyle/>
          <a:p>
            <a:fld id="{9F82ECB8-589E-453B-AAF1-6C976C77ABAB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577607"/>
            <a:ext cx="3700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E.A.S., JINR PAC for Particle Physics, 18.06.2018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91680" y="0"/>
            <a:ext cx="5872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Time structure of the extracted beam spill (I)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683568" y="582548"/>
            <a:ext cx="6984776" cy="2958530"/>
            <a:chOff x="683568" y="582548"/>
            <a:chExt cx="6984776" cy="2958530"/>
          </a:xfrm>
        </p:grpSpPr>
        <p:grpSp>
          <p:nvGrpSpPr>
            <p:cNvPr id="30" name="Группа 29"/>
            <p:cNvGrpSpPr/>
            <p:nvPr/>
          </p:nvGrpSpPr>
          <p:grpSpPr>
            <a:xfrm>
              <a:off x="683568" y="582548"/>
              <a:ext cx="6984776" cy="2958530"/>
              <a:chOff x="683568" y="582548"/>
              <a:chExt cx="6984776" cy="2958530"/>
            </a:xfrm>
          </p:grpSpPr>
          <p:grpSp>
            <p:nvGrpSpPr>
              <p:cNvPr id="22" name="Группа 21"/>
              <p:cNvGrpSpPr/>
              <p:nvPr/>
            </p:nvGrpSpPr>
            <p:grpSpPr>
              <a:xfrm>
                <a:off x="757004" y="582548"/>
                <a:ext cx="6911340" cy="2958530"/>
                <a:chOff x="757004" y="582548"/>
                <a:chExt cx="6911340" cy="2958530"/>
              </a:xfrm>
            </p:grpSpPr>
            <p:grpSp>
              <p:nvGrpSpPr>
                <p:cNvPr id="20" name="Группа 19"/>
                <p:cNvGrpSpPr/>
                <p:nvPr/>
              </p:nvGrpSpPr>
              <p:grpSpPr>
                <a:xfrm>
                  <a:off x="757004" y="582548"/>
                  <a:ext cx="6911340" cy="2918460"/>
                  <a:chOff x="757004" y="582548"/>
                  <a:chExt cx="6911340" cy="2918460"/>
                </a:xfrm>
              </p:grpSpPr>
              <p:grpSp>
                <p:nvGrpSpPr>
                  <p:cNvPr id="18" name="Группа 17"/>
                  <p:cNvGrpSpPr/>
                  <p:nvPr/>
                </p:nvGrpSpPr>
                <p:grpSpPr>
                  <a:xfrm>
                    <a:off x="757004" y="582548"/>
                    <a:ext cx="6911340" cy="2918460"/>
                    <a:chOff x="757004" y="582548"/>
                    <a:chExt cx="6911340" cy="2918460"/>
                  </a:xfrm>
                </p:grpSpPr>
                <p:grpSp>
                  <p:nvGrpSpPr>
                    <p:cNvPr id="14" name="Группа 13"/>
                    <p:cNvGrpSpPr/>
                    <p:nvPr/>
                  </p:nvGrpSpPr>
                  <p:grpSpPr>
                    <a:xfrm>
                      <a:off x="757004" y="582548"/>
                      <a:ext cx="6911340" cy="2918460"/>
                      <a:chOff x="757004" y="582548"/>
                      <a:chExt cx="6911340" cy="2918460"/>
                    </a:xfrm>
                  </p:grpSpPr>
                  <p:grpSp>
                    <p:nvGrpSpPr>
                      <p:cNvPr id="9" name="Группа 8"/>
                      <p:cNvGrpSpPr/>
                      <p:nvPr/>
                    </p:nvGrpSpPr>
                    <p:grpSpPr>
                      <a:xfrm>
                        <a:off x="757004" y="582548"/>
                        <a:ext cx="6911340" cy="2918460"/>
                        <a:chOff x="757004" y="150500"/>
                        <a:chExt cx="6911340" cy="2918460"/>
                      </a:xfrm>
                    </p:grpSpPr>
                    <p:pic>
                      <p:nvPicPr>
                        <p:cNvPr id="31746" name="Picture 2" descr="C:\DOCUME~1\str\LOCALS~1\Temp\msohtmlclip1\01\clip_image001.png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" cstate="print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7004" y="150500"/>
                          <a:ext cx="6911340" cy="2918460"/>
                        </a:xfrm>
                        <a:prstGeom prst="rect">
                          <a:avLst/>
                        </a:prstGeom>
                        <a:noFill/>
                      </p:spPr>
                    </p:pic>
                    <p:sp>
                      <p:nvSpPr>
                        <p:cNvPr id="8" name="Прямоугольник 7"/>
                        <p:cNvSpPr/>
                        <p:nvPr/>
                      </p:nvSpPr>
                      <p:spPr>
                        <a:xfrm>
                          <a:off x="4802556" y="260648"/>
                          <a:ext cx="2590453" cy="369332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r>
                            <a:rPr lang="ru-RU" dirty="0" smtClean="0">
                              <a:solidFill>
                                <a:schemeClr val="bg1"/>
                              </a:solidFill>
                            </a:rPr>
                            <a:t>14.03.201</a:t>
                          </a:r>
                          <a:r>
                            <a:rPr lang="en-US" dirty="0" smtClean="0">
                              <a:solidFill>
                                <a:schemeClr val="bg1"/>
                              </a:solidFill>
                            </a:rPr>
                            <a:t>,</a:t>
                          </a:r>
                          <a:r>
                            <a:rPr lang="ru-RU" dirty="0" smtClean="0">
                              <a:solidFill>
                                <a:schemeClr val="bg1"/>
                              </a:solidFill>
                            </a:rPr>
                            <a:t> 11:05</a:t>
                          </a:r>
                          <a:r>
                            <a:rPr lang="en-US" dirty="0" smtClean="0">
                              <a:solidFill>
                                <a:schemeClr val="bg1"/>
                              </a:solidFill>
                            </a:rPr>
                            <a:t>; carbon</a:t>
                          </a:r>
                          <a:endParaRPr lang="ru-RU" dirty="0">
                            <a:solidFill>
                              <a:schemeClr val="bg1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13" name="TextBox 12"/>
                      <p:cNvSpPr txBox="1"/>
                      <p:nvPr/>
                    </p:nvSpPr>
                    <p:spPr>
                      <a:xfrm>
                        <a:off x="2551105" y="2996952"/>
                        <a:ext cx="652743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b="1" dirty="0" smtClean="0">
                            <a:solidFill>
                              <a:schemeClr val="bg1"/>
                            </a:solidFill>
                          </a:rPr>
                          <a:t>1000</a:t>
                        </a:r>
                        <a:endParaRPr lang="ru-RU" b="1" dirty="0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17" name="TextBox 16"/>
                    <p:cNvSpPr txBox="1"/>
                    <p:nvPr/>
                  </p:nvSpPr>
                  <p:spPr>
                    <a:xfrm>
                      <a:off x="4279297" y="2996952"/>
                      <a:ext cx="652743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2000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p:txBody>
                </p:sp>
              </p:grpSp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6012160" y="2996952"/>
                    <a:ext cx="652743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chemeClr val="bg1"/>
                        </a:solidFill>
                      </a:rPr>
                      <a:t>3000</a:t>
                    </a:r>
                    <a:endParaRPr lang="ru-RU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21" name="TextBox 20"/>
                <p:cNvSpPr txBox="1"/>
                <p:nvPr/>
              </p:nvSpPr>
              <p:spPr>
                <a:xfrm>
                  <a:off x="3347864" y="3140968"/>
                  <a:ext cx="73289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err="1" smtClean="0">
                      <a:solidFill>
                        <a:schemeClr val="bg1"/>
                      </a:solidFill>
                    </a:rPr>
                    <a:t>msec</a:t>
                  </a:r>
                  <a:endParaRPr lang="ru-RU" sz="20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29" name="TextBox 28"/>
              <p:cNvSpPr txBox="1"/>
              <p:nvPr/>
            </p:nvSpPr>
            <p:spPr>
              <a:xfrm>
                <a:off x="683568" y="2195572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20</a:t>
                </a:r>
                <a:endParaRPr lang="ru-RU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683568" y="111545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60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395536" y="3645024"/>
            <a:ext cx="8208912" cy="2920390"/>
            <a:chOff x="395536" y="3645024"/>
            <a:chExt cx="8208912" cy="2920390"/>
          </a:xfrm>
        </p:grpSpPr>
        <p:grpSp>
          <p:nvGrpSpPr>
            <p:cNvPr id="34" name="Группа 33"/>
            <p:cNvGrpSpPr/>
            <p:nvPr/>
          </p:nvGrpSpPr>
          <p:grpSpPr>
            <a:xfrm>
              <a:off x="395536" y="3645024"/>
              <a:ext cx="8208912" cy="2920390"/>
              <a:chOff x="395536" y="3645024"/>
              <a:chExt cx="8208912" cy="2920390"/>
            </a:xfrm>
          </p:grpSpPr>
          <p:grpSp>
            <p:nvGrpSpPr>
              <p:cNvPr id="28" name="Группа 27"/>
              <p:cNvGrpSpPr/>
              <p:nvPr/>
            </p:nvGrpSpPr>
            <p:grpSpPr>
              <a:xfrm>
                <a:off x="451048" y="3645024"/>
                <a:ext cx="8153400" cy="2920390"/>
                <a:chOff x="451048" y="3645024"/>
                <a:chExt cx="8153400" cy="2920390"/>
              </a:xfrm>
            </p:grpSpPr>
            <p:grpSp>
              <p:nvGrpSpPr>
                <p:cNvPr id="26" name="Группа 25"/>
                <p:cNvGrpSpPr/>
                <p:nvPr/>
              </p:nvGrpSpPr>
              <p:grpSpPr>
                <a:xfrm>
                  <a:off x="451048" y="3645024"/>
                  <a:ext cx="8153400" cy="2920390"/>
                  <a:chOff x="451048" y="3645024"/>
                  <a:chExt cx="8153400" cy="2920390"/>
                </a:xfrm>
              </p:grpSpPr>
              <p:grpSp>
                <p:nvGrpSpPr>
                  <p:cNvPr id="24" name="Группа 23"/>
                  <p:cNvGrpSpPr/>
                  <p:nvPr/>
                </p:nvGrpSpPr>
                <p:grpSpPr>
                  <a:xfrm>
                    <a:off x="451048" y="3645024"/>
                    <a:ext cx="8153400" cy="2920390"/>
                    <a:chOff x="451048" y="3645024"/>
                    <a:chExt cx="8153400" cy="2920390"/>
                  </a:xfrm>
                </p:grpSpPr>
                <p:grpSp>
                  <p:nvGrpSpPr>
                    <p:cNvPr id="16" name="Группа 15"/>
                    <p:cNvGrpSpPr/>
                    <p:nvPr/>
                  </p:nvGrpSpPr>
                  <p:grpSpPr>
                    <a:xfrm>
                      <a:off x="451048" y="3645024"/>
                      <a:ext cx="8153400" cy="2889612"/>
                      <a:chOff x="451048" y="3645024"/>
                      <a:chExt cx="8153400" cy="2889612"/>
                    </a:xfrm>
                  </p:grpSpPr>
                  <p:grpSp>
                    <p:nvGrpSpPr>
                      <p:cNvPr id="12" name="Группа 11"/>
                      <p:cNvGrpSpPr/>
                      <p:nvPr/>
                    </p:nvGrpSpPr>
                    <p:grpSpPr>
                      <a:xfrm>
                        <a:off x="451048" y="3645024"/>
                        <a:ext cx="8153400" cy="2880360"/>
                        <a:chOff x="451048" y="3645024"/>
                        <a:chExt cx="8153400" cy="2880360"/>
                      </a:xfrm>
                    </p:grpSpPr>
                    <p:pic>
                      <p:nvPicPr>
                        <p:cNvPr id="31748" name="Picture 4" descr="C:\DOCUME~1\str\LOCALS~1\Temp\msohtmlclip1\01\clip_image001.png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 cstate="print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048" y="3645024"/>
                          <a:ext cx="8153400" cy="2880360"/>
                        </a:xfrm>
                        <a:prstGeom prst="rect">
                          <a:avLst/>
                        </a:prstGeom>
                        <a:noFill/>
                      </p:spPr>
                    </p:pic>
                    <p:sp>
                      <p:nvSpPr>
                        <p:cNvPr id="11" name="Прямоугольник 10"/>
                        <p:cNvSpPr/>
                        <p:nvPr/>
                      </p:nvSpPr>
                      <p:spPr>
                        <a:xfrm>
                          <a:off x="5796136" y="4005064"/>
                          <a:ext cx="2649764" cy="369332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r>
                            <a:rPr lang="ru-RU" dirty="0" smtClean="0">
                              <a:solidFill>
                                <a:schemeClr val="bg1"/>
                              </a:solidFill>
                            </a:rPr>
                            <a:t>14.03.2018</a:t>
                          </a:r>
                          <a:r>
                            <a:rPr lang="en-US" dirty="0" smtClean="0">
                              <a:solidFill>
                                <a:schemeClr val="bg1"/>
                              </a:solidFill>
                            </a:rPr>
                            <a:t>,</a:t>
                          </a:r>
                          <a:r>
                            <a:rPr lang="ru-RU" dirty="0" smtClean="0">
                              <a:solidFill>
                                <a:schemeClr val="bg1"/>
                              </a:solidFill>
                            </a:rPr>
                            <a:t> 15:33</a:t>
                          </a:r>
                          <a:r>
                            <a:rPr lang="en-US" dirty="0" smtClean="0">
                              <a:solidFill>
                                <a:schemeClr val="bg1"/>
                              </a:solidFill>
                            </a:rPr>
                            <a:t>; carbon</a:t>
                          </a:r>
                          <a:endParaRPr lang="ru-RU" dirty="0">
                            <a:solidFill>
                              <a:schemeClr val="bg1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15" name="TextBox 14"/>
                      <p:cNvSpPr txBox="1"/>
                      <p:nvPr/>
                    </p:nvSpPr>
                    <p:spPr>
                      <a:xfrm>
                        <a:off x="2195736" y="6165304"/>
                        <a:ext cx="652743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b="1" dirty="0" smtClean="0">
                            <a:solidFill>
                              <a:schemeClr val="bg1"/>
                            </a:solidFill>
                          </a:rPr>
                          <a:t>1000</a:t>
                        </a:r>
                        <a:endParaRPr lang="ru-RU" b="1" dirty="0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23" name="TextBox 22"/>
                    <p:cNvSpPr txBox="1"/>
                    <p:nvPr/>
                  </p:nvSpPr>
                  <p:spPr>
                    <a:xfrm>
                      <a:off x="7151475" y="6165304"/>
                      <a:ext cx="732893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</a:rPr>
                        <a:t>msec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p:txBody>
                </p:sp>
              </p:grpSp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3991265" y="6165304"/>
                    <a:ext cx="652743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chemeClr val="bg1"/>
                        </a:solidFill>
                      </a:rPr>
                      <a:t>2000</a:t>
                    </a:r>
                    <a:endParaRPr lang="ru-RU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27" name="TextBox 26"/>
                <p:cNvSpPr txBox="1"/>
                <p:nvPr/>
              </p:nvSpPr>
              <p:spPr>
                <a:xfrm>
                  <a:off x="5719457" y="6165304"/>
                  <a:ext cx="65274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chemeClr val="bg1"/>
                      </a:solidFill>
                    </a:rPr>
                    <a:t>3000</a:t>
                  </a:r>
                  <a:endParaRPr lang="ru-RU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33" name="TextBox 32"/>
              <p:cNvSpPr txBox="1"/>
              <p:nvPr/>
            </p:nvSpPr>
            <p:spPr>
              <a:xfrm>
                <a:off x="395536" y="536392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20</a:t>
                </a:r>
                <a:endParaRPr lang="ru-RU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395536" y="428380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60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2440" y="6453336"/>
            <a:ext cx="514400" cy="365125"/>
          </a:xfrm>
        </p:spPr>
        <p:txBody>
          <a:bodyPr/>
          <a:lstStyle/>
          <a:p>
            <a:fld id="{9F82ECB8-589E-453B-AAF1-6C976C77ABAB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577607"/>
            <a:ext cx="3700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E.A.S., JINR PAC for Particle Physics, 18.06.2018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79712" y="0"/>
            <a:ext cx="5954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Time structure of the extracted beam spill (II)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436096" y="908720"/>
            <a:ext cx="2649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14</a:t>
            </a:r>
            <a:r>
              <a:rPr lang="ru-RU" dirty="0" smtClean="0">
                <a:solidFill>
                  <a:schemeClr val="bg1"/>
                </a:solidFill>
              </a:rPr>
              <a:t>.03.2018; </a:t>
            </a:r>
            <a:r>
              <a:rPr lang="en-US" dirty="0" smtClean="0">
                <a:solidFill>
                  <a:schemeClr val="bg1"/>
                </a:solidFill>
              </a:rPr>
              <a:t>15:33; carbon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67529" y="335699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8000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41" name="Группа 40"/>
          <p:cNvGrpSpPr/>
          <p:nvPr/>
        </p:nvGrpSpPr>
        <p:grpSpPr>
          <a:xfrm>
            <a:off x="179512" y="980728"/>
            <a:ext cx="8583548" cy="2308860"/>
            <a:chOff x="179512" y="3856444"/>
            <a:chExt cx="8583548" cy="2308860"/>
          </a:xfrm>
        </p:grpSpPr>
        <p:grpSp>
          <p:nvGrpSpPr>
            <p:cNvPr id="39" name="Группа 38"/>
            <p:cNvGrpSpPr/>
            <p:nvPr/>
          </p:nvGrpSpPr>
          <p:grpSpPr>
            <a:xfrm>
              <a:off x="179512" y="3856444"/>
              <a:ext cx="8583548" cy="2308860"/>
              <a:chOff x="179512" y="3856444"/>
              <a:chExt cx="8583548" cy="2308860"/>
            </a:xfrm>
          </p:grpSpPr>
          <p:grpSp>
            <p:nvGrpSpPr>
              <p:cNvPr id="37" name="Группа 36"/>
              <p:cNvGrpSpPr/>
              <p:nvPr/>
            </p:nvGrpSpPr>
            <p:grpSpPr>
              <a:xfrm>
                <a:off x="251520" y="3856444"/>
                <a:ext cx="8511540" cy="2308860"/>
                <a:chOff x="251520" y="3856444"/>
                <a:chExt cx="8511540" cy="2308860"/>
              </a:xfrm>
            </p:grpSpPr>
            <p:grpSp>
              <p:nvGrpSpPr>
                <p:cNvPr id="35" name="Группа 34"/>
                <p:cNvGrpSpPr/>
                <p:nvPr/>
              </p:nvGrpSpPr>
              <p:grpSpPr>
                <a:xfrm>
                  <a:off x="251520" y="3856444"/>
                  <a:ext cx="8511540" cy="2308860"/>
                  <a:chOff x="251520" y="3856444"/>
                  <a:chExt cx="8511540" cy="2308860"/>
                </a:xfrm>
              </p:grpSpPr>
              <p:grpSp>
                <p:nvGrpSpPr>
                  <p:cNvPr id="33" name="Группа 32"/>
                  <p:cNvGrpSpPr/>
                  <p:nvPr/>
                </p:nvGrpSpPr>
                <p:grpSpPr>
                  <a:xfrm>
                    <a:off x="251520" y="3856444"/>
                    <a:ext cx="8511540" cy="2308860"/>
                    <a:chOff x="251520" y="3856444"/>
                    <a:chExt cx="8511540" cy="2308860"/>
                  </a:xfrm>
                </p:grpSpPr>
                <p:grpSp>
                  <p:nvGrpSpPr>
                    <p:cNvPr id="15" name="Группа 14"/>
                    <p:cNvGrpSpPr/>
                    <p:nvPr/>
                  </p:nvGrpSpPr>
                  <p:grpSpPr>
                    <a:xfrm>
                      <a:off x="251520" y="3856444"/>
                      <a:ext cx="8511540" cy="2308860"/>
                      <a:chOff x="179512" y="1340768"/>
                      <a:chExt cx="8511540" cy="2308860"/>
                    </a:xfrm>
                  </p:grpSpPr>
                  <p:pic>
                    <p:nvPicPr>
                      <p:cNvPr id="1026" name="Picture 2" descr="C:\DOCUME~1\str\LOCALS~1\Temp\msohtmlclip1\01\clip_image001.pn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340768"/>
                        <a:ext cx="8511540" cy="2308860"/>
                      </a:xfrm>
                      <a:prstGeom prst="rect">
                        <a:avLst/>
                      </a:prstGeom>
                      <a:noFill/>
                    </p:spPr>
                  </p:pic>
                  <p:sp>
                    <p:nvSpPr>
                      <p:cNvPr id="14" name="Прямоугольник 13"/>
                      <p:cNvSpPr/>
                      <p:nvPr/>
                    </p:nvSpPr>
                    <p:spPr>
                      <a:xfrm>
                        <a:off x="5718517" y="1484784"/>
                        <a:ext cx="2146742" cy="369332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 dirty="0" smtClean="0">
                            <a:solidFill>
                              <a:schemeClr val="bg1"/>
                            </a:solidFill>
                          </a:rPr>
                          <a:t>26</a:t>
                        </a:r>
                        <a:r>
                          <a:rPr lang="ru-RU" dirty="0" smtClean="0">
                            <a:solidFill>
                              <a:schemeClr val="bg1"/>
                            </a:solidFill>
                          </a:rPr>
                          <a:t>.03.2018</a:t>
                        </a:r>
                        <a:r>
                          <a:rPr lang="en-US" dirty="0" smtClean="0">
                            <a:solidFill>
                              <a:schemeClr val="bg1"/>
                            </a:solidFill>
                          </a:rPr>
                          <a:t>,</a:t>
                        </a:r>
                        <a:r>
                          <a:rPr lang="ru-RU" dirty="0" smtClean="0">
                            <a:solidFill>
                              <a:schemeClr val="bg1"/>
                            </a:solidFill>
                          </a:rPr>
                          <a:t> </a:t>
                        </a:r>
                        <a:r>
                          <a:rPr lang="en-US" dirty="0" smtClean="0">
                            <a:solidFill>
                              <a:schemeClr val="bg1"/>
                            </a:solidFill>
                          </a:rPr>
                          <a:t>9</a:t>
                        </a:r>
                        <a:r>
                          <a:rPr lang="ru-RU" dirty="0" smtClean="0">
                            <a:solidFill>
                              <a:schemeClr val="bg1"/>
                            </a:solidFill>
                          </a:rPr>
                          <a:t>:</a:t>
                        </a:r>
                        <a:r>
                          <a:rPr lang="en-US" dirty="0" smtClean="0">
                            <a:solidFill>
                              <a:schemeClr val="bg1"/>
                            </a:solidFill>
                          </a:rPr>
                          <a:t>44; </a:t>
                        </a:r>
                        <a:r>
                          <a:rPr lang="en-US" dirty="0" err="1" smtClean="0">
                            <a:solidFill>
                              <a:schemeClr val="bg1"/>
                            </a:solidFill>
                          </a:rPr>
                          <a:t>Ar</a:t>
                        </a:r>
                        <a:endParaRPr lang="ru-RU" dirty="0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32" name="TextBox 31"/>
                    <p:cNvSpPr txBox="1"/>
                    <p:nvPr/>
                  </p:nvSpPr>
                  <p:spPr>
                    <a:xfrm>
                      <a:off x="2263073" y="5805264"/>
                      <a:ext cx="601447" cy="338554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1000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p:txBody>
                </p:sp>
              </p:grpSp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4207289" y="5805264"/>
                    <a:ext cx="601447" cy="338554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b="1" dirty="0" smtClean="0">
                        <a:solidFill>
                          <a:schemeClr val="bg1"/>
                        </a:solidFill>
                      </a:rPr>
                      <a:t>2000</a:t>
                    </a:r>
                    <a:endParaRPr lang="ru-RU" sz="160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36" name="TextBox 35"/>
                <p:cNvSpPr txBox="1"/>
                <p:nvPr/>
              </p:nvSpPr>
              <p:spPr>
                <a:xfrm>
                  <a:off x="6151505" y="5805264"/>
                  <a:ext cx="601447" cy="338554"/>
                </a:xfrm>
                <a:prstGeom prst="rect">
                  <a:avLst/>
                </a:prstGeom>
                <a:solidFill>
                  <a:schemeClr val="tx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 smtClean="0">
                      <a:solidFill>
                        <a:schemeClr val="bg1"/>
                      </a:solidFill>
                    </a:rPr>
                    <a:t>3000</a:t>
                  </a:r>
                  <a:endParaRPr lang="ru-RU" sz="16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38" name="TextBox 37"/>
              <p:cNvSpPr txBox="1"/>
              <p:nvPr/>
            </p:nvSpPr>
            <p:spPr>
              <a:xfrm>
                <a:off x="179512" y="5157192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10</a:t>
                </a:r>
                <a:endParaRPr lang="ru-RU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179512" y="429309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30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1475656" y="4716433"/>
            <a:ext cx="58277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002060"/>
                </a:solidFill>
              </a:rPr>
              <a:t>For comparison: next 2 slides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635</Words>
  <Application>Microsoft Office PowerPoint</Application>
  <PresentationFormat>Экран (4:3)</PresentationFormat>
  <Paragraphs>142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LHEP of JINR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Strokovsky</dc:creator>
  <cp:lastModifiedBy>Strokovsky</cp:lastModifiedBy>
  <cp:revision>167</cp:revision>
  <dcterms:created xsi:type="dcterms:W3CDTF">2016-12-26T10:44:58Z</dcterms:created>
  <dcterms:modified xsi:type="dcterms:W3CDTF">2018-06-18T06:13:05Z</dcterms:modified>
</cp:coreProperties>
</file>