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90" r:id="rId2"/>
    <p:sldId id="389" r:id="rId3"/>
    <p:sldId id="608" r:id="rId4"/>
    <p:sldId id="629" r:id="rId5"/>
    <p:sldId id="631" r:id="rId6"/>
    <p:sldId id="624" r:id="rId7"/>
    <p:sldId id="609" r:id="rId8"/>
    <p:sldId id="398" r:id="rId9"/>
    <p:sldId id="427" r:id="rId10"/>
    <p:sldId id="429" r:id="rId11"/>
    <p:sldId id="441" r:id="rId12"/>
    <p:sldId id="633" r:id="rId13"/>
    <p:sldId id="632" r:id="rId14"/>
    <p:sldId id="420"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0"/>
    <a:srgbClr val="0000FF"/>
    <a:srgbClr val="E6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03" autoAdjust="0"/>
    <p:restoredTop sz="89570" autoAdjust="0"/>
  </p:normalViewPr>
  <p:slideViewPr>
    <p:cSldViewPr>
      <p:cViewPr varScale="1">
        <p:scale>
          <a:sx n="96" d="100"/>
          <a:sy n="96" d="100"/>
        </p:scale>
        <p:origin x="232" y="176"/>
      </p:cViewPr>
      <p:guideLst>
        <p:guide orient="horz" pos="2160"/>
        <p:guide pos="2880"/>
      </p:guideLst>
    </p:cSldViewPr>
  </p:slideViewPr>
  <p:outlineViewPr>
    <p:cViewPr>
      <p:scale>
        <a:sx n="33" d="100"/>
        <a:sy n="33" d="100"/>
      </p:scale>
      <p:origin x="0" y="20136"/>
    </p:cViewPr>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6/17/18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17/06/2018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a:t>
            </a:fld>
            <a:endParaRPr lang="fr-FR"/>
          </a:p>
        </p:txBody>
      </p:sp>
    </p:spTree>
    <p:extLst>
      <p:ext uri="{BB962C8B-B14F-4D97-AF65-F5344CB8AC3E}">
        <p14:creationId xmlns:p14="http://schemas.microsoft.com/office/powerpoint/2010/main" val="277124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12</a:t>
            </a:fld>
            <a:endParaRPr lang="fr-FR"/>
          </a:p>
        </p:txBody>
      </p:sp>
    </p:spTree>
    <p:extLst>
      <p:ext uri="{BB962C8B-B14F-4D97-AF65-F5344CB8AC3E}">
        <p14:creationId xmlns:p14="http://schemas.microsoft.com/office/powerpoint/2010/main" val="28302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13</a:t>
            </a:fld>
            <a:endParaRPr lang="fr-FR"/>
          </a:p>
        </p:txBody>
      </p:sp>
    </p:spTree>
    <p:extLst>
      <p:ext uri="{BB962C8B-B14F-4D97-AF65-F5344CB8AC3E}">
        <p14:creationId xmlns:p14="http://schemas.microsoft.com/office/powerpoint/2010/main" val="43320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247090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64073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400396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269055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8</a:t>
            </a:fld>
            <a:endParaRPr lang="fr-FR"/>
          </a:p>
        </p:txBody>
      </p:sp>
    </p:spTree>
    <p:extLst>
      <p:ext uri="{BB962C8B-B14F-4D97-AF65-F5344CB8AC3E}">
        <p14:creationId xmlns:p14="http://schemas.microsoft.com/office/powerpoint/2010/main" val="381651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9</a:t>
            </a:fld>
            <a:endParaRPr lang="fr-FR"/>
          </a:p>
        </p:txBody>
      </p:sp>
    </p:spTree>
    <p:extLst>
      <p:ext uri="{BB962C8B-B14F-4D97-AF65-F5344CB8AC3E}">
        <p14:creationId xmlns:p14="http://schemas.microsoft.com/office/powerpoint/2010/main" val="304820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10</a:t>
            </a:fld>
            <a:endParaRPr lang="fr-FR"/>
          </a:p>
        </p:txBody>
      </p:sp>
    </p:spTree>
    <p:extLst>
      <p:ext uri="{BB962C8B-B14F-4D97-AF65-F5344CB8AC3E}">
        <p14:creationId xmlns:p14="http://schemas.microsoft.com/office/powerpoint/2010/main" val="3816513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283589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49th PAC-PP, June 18-19, 2018</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49th PAC-PP, June 18-19, 2018</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3">
            <a:alphaModFix amt="34000"/>
            <a:extLst>
              <a:ext uri="{28A0092B-C50C-407E-A947-70E740481C1C}">
                <a14:useLocalDpi xmlns:a14="http://schemas.microsoft.com/office/drawing/2010/main" val="0"/>
              </a:ext>
            </a:extLst>
          </a:blip>
          <a:srcRect t="50230" r="71199"/>
          <a:stretch/>
        </p:blipFill>
        <p:spPr>
          <a:xfrm>
            <a:off x="35339" y="342800"/>
            <a:ext cx="9143999" cy="7190656"/>
          </a:xfrm>
          <a:prstGeom prst="rect">
            <a:avLst/>
          </a:prstGeom>
        </p:spPr>
      </p:pic>
      <p:sp>
        <p:nvSpPr>
          <p:cNvPr id="8" name="TextBox 7"/>
          <p:cNvSpPr txBox="1"/>
          <p:nvPr/>
        </p:nvSpPr>
        <p:spPr>
          <a:xfrm>
            <a:off x="3635896" y="2016455"/>
            <a:ext cx="2685351" cy="369332"/>
          </a:xfrm>
          <a:prstGeom prst="rect">
            <a:avLst/>
          </a:prstGeom>
          <a:noFill/>
        </p:spPr>
        <p:txBody>
          <a:bodyPr wrap="none" rtlCol="0">
            <a:spAutoFit/>
          </a:bodyPr>
          <a:lstStyle/>
          <a:p>
            <a:r>
              <a:rPr lang="en-US" dirty="0"/>
              <a:t>JINR,  June 18-19, 2018</a:t>
            </a:r>
          </a:p>
        </p:txBody>
      </p:sp>
      <p:sp>
        <p:nvSpPr>
          <p:cNvPr id="9" name="AutoShape 18"/>
          <p:cNvSpPr>
            <a:spLocks noChangeArrowheads="1"/>
          </p:cNvSpPr>
          <p:nvPr/>
        </p:nvSpPr>
        <p:spPr bwMode="auto">
          <a:xfrm>
            <a:off x="611560" y="790917"/>
            <a:ext cx="7920880" cy="742119"/>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lnSpc>
                <a:spcPct val="120000"/>
              </a:lnSpc>
              <a:spcAft>
                <a:spcPts val="1200"/>
              </a:spcAft>
            </a:pPr>
            <a:r>
              <a:rPr lang="en-US" sz="4000" dirty="0">
                <a:solidFill>
                  <a:srgbClr val="FFFF00"/>
                </a:solidFill>
              </a:rPr>
              <a:t>49</a:t>
            </a:r>
            <a:r>
              <a:rPr lang="en-US" sz="4000" baseline="30000" dirty="0">
                <a:solidFill>
                  <a:srgbClr val="FFFF00"/>
                </a:solidFill>
              </a:rPr>
              <a:t>th</a:t>
            </a:r>
            <a:r>
              <a:rPr lang="en-US" sz="4000" dirty="0">
                <a:solidFill>
                  <a:srgbClr val="FFFF00"/>
                </a:solidFill>
              </a:rPr>
              <a:t> PAC on Particle Physics</a:t>
            </a:r>
          </a:p>
        </p:txBody>
      </p:sp>
      <p:sp>
        <p:nvSpPr>
          <p:cNvPr id="12" name="Subtitle 2"/>
          <p:cNvSpPr txBox="1">
            <a:spLocks/>
          </p:cNvSpPr>
          <p:nvPr/>
        </p:nvSpPr>
        <p:spPr bwMode="auto">
          <a:xfrm>
            <a:off x="899592" y="3068960"/>
            <a:ext cx="756084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b="1" dirty="0" err="1">
                <a:solidFill>
                  <a:srgbClr val="000090"/>
                </a:solidFill>
              </a:rPr>
              <a:t>Implementation</a:t>
            </a:r>
            <a:r>
              <a:rPr lang="fr-FR" b="1" dirty="0">
                <a:solidFill>
                  <a:srgbClr val="000090"/>
                </a:solidFill>
              </a:rPr>
              <a:t> of </a:t>
            </a:r>
            <a:r>
              <a:rPr lang="fr-FR" b="1" dirty="0" err="1">
                <a:solidFill>
                  <a:srgbClr val="000090"/>
                </a:solidFill>
              </a:rPr>
              <a:t>recommendations</a:t>
            </a:r>
            <a:r>
              <a:rPr lang="fr-FR" b="1" dirty="0">
                <a:solidFill>
                  <a:srgbClr val="000090"/>
                </a:solidFill>
              </a:rPr>
              <a:t> and </a:t>
            </a:r>
            <a:r>
              <a:rPr lang="fr-FR" b="1" dirty="0" err="1">
                <a:solidFill>
                  <a:srgbClr val="000090"/>
                </a:solidFill>
              </a:rPr>
              <a:t>work</a:t>
            </a:r>
            <a:r>
              <a:rPr lang="fr-FR" b="1" dirty="0">
                <a:solidFill>
                  <a:srgbClr val="000090"/>
                </a:solidFill>
              </a:rPr>
              <a:t> </a:t>
            </a:r>
            <a:r>
              <a:rPr lang="fr-FR" b="1" dirty="0" err="1">
                <a:solidFill>
                  <a:srgbClr val="000090"/>
                </a:solidFill>
              </a:rPr>
              <a:t>towards</a:t>
            </a:r>
            <a:r>
              <a:rPr lang="fr-FR" b="1" dirty="0">
                <a:solidFill>
                  <a:srgbClr val="000090"/>
                </a:solidFill>
              </a:rPr>
              <a:t> optimisation </a:t>
            </a:r>
            <a:br>
              <a:rPr lang="fr-FR" b="1" dirty="0">
                <a:solidFill>
                  <a:srgbClr val="000090"/>
                </a:solidFill>
              </a:rPr>
            </a:br>
            <a:r>
              <a:rPr lang="fr-FR" b="1" dirty="0">
                <a:solidFill>
                  <a:srgbClr val="000090"/>
                </a:solidFill>
              </a:rPr>
              <a:t>of the </a:t>
            </a:r>
            <a:r>
              <a:rPr lang="fr-FR" b="1" dirty="0" err="1">
                <a:solidFill>
                  <a:srgbClr val="000090"/>
                </a:solidFill>
              </a:rPr>
              <a:t>research</a:t>
            </a:r>
            <a:r>
              <a:rPr lang="fr-FR" b="1" dirty="0">
                <a:solidFill>
                  <a:srgbClr val="000090"/>
                </a:solidFill>
              </a:rPr>
              <a:t> programme</a:t>
            </a:r>
          </a:p>
        </p:txBody>
      </p:sp>
      <p:sp>
        <p:nvSpPr>
          <p:cNvPr id="6" name="Subtitle 2"/>
          <p:cNvSpPr>
            <a:spLocks noGrp="1"/>
          </p:cNvSpPr>
          <p:nvPr>
            <p:ph type="subTitle" idx="1"/>
          </p:nvPr>
        </p:nvSpPr>
        <p:spPr>
          <a:xfrm>
            <a:off x="899592" y="5013176"/>
            <a:ext cx="7560840" cy="1224136"/>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Tree>
    <p:extLst>
      <p:ext uri="{BB962C8B-B14F-4D97-AF65-F5344CB8AC3E}">
        <p14:creationId xmlns:p14="http://schemas.microsoft.com/office/powerpoint/2010/main" val="25966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16632"/>
            <a:ext cx="8229600" cy="79454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(III)</a:t>
            </a:r>
          </a:p>
        </p:txBody>
      </p:sp>
      <p:sp>
        <p:nvSpPr>
          <p:cNvPr id="2" name="TextBox 1"/>
          <p:cNvSpPr txBox="1"/>
          <p:nvPr/>
        </p:nvSpPr>
        <p:spPr>
          <a:xfrm>
            <a:off x="107504" y="1225101"/>
            <a:ext cx="9036496" cy="4862870"/>
          </a:xfrm>
          <a:prstGeom prst="rect">
            <a:avLst/>
          </a:prstGeom>
          <a:noFill/>
        </p:spPr>
        <p:txBody>
          <a:bodyPr wrap="square" rtlCol="0">
            <a:spAutoFit/>
          </a:bodyPr>
          <a:lstStyle/>
          <a:p>
            <a:pPr>
              <a:spcAft>
                <a:spcPts val="1200"/>
              </a:spcAft>
              <a:buSzPct val="80000"/>
            </a:pPr>
            <a:r>
              <a:rPr lang="en-US" b="1" dirty="0"/>
              <a:t>Recommendations in connection with the PAC-PP: </a:t>
            </a:r>
          </a:p>
          <a:p>
            <a:pPr marL="285750" indent="-285750">
              <a:spcAft>
                <a:spcPts val="1200"/>
              </a:spcAft>
              <a:buFont typeface="Wingdings" charset="2"/>
              <a:buChar char="u"/>
            </a:pPr>
            <a:r>
              <a:rPr lang="en-US" dirty="0">
                <a:cs typeface="Arial" panose="020B0604020202020204" pitchFamily="34" charset="0"/>
              </a:rPr>
              <a:t>The Scientific Council welcomes the plans to hold a three-day meeting at JINR in April 2018 to officially launch the </a:t>
            </a:r>
            <a:r>
              <a:rPr lang="en-US" u="sng" dirty="0">
                <a:cs typeface="Arial" panose="020B0604020202020204" pitchFamily="34" charset="0"/>
              </a:rPr>
              <a:t>MPD and BM@N international collaborations </a:t>
            </a:r>
            <a:r>
              <a:rPr lang="en-US" dirty="0">
                <a:cs typeface="Arial" panose="020B0604020202020204" pitchFamily="34" charset="0"/>
              </a:rPr>
              <a:t>and strongly encourages the initiative to establish a </a:t>
            </a:r>
            <a:r>
              <a:rPr lang="en-US" u="sng" dirty="0">
                <a:cs typeface="Arial" panose="020B0604020202020204" pitchFamily="34" charset="0"/>
              </a:rPr>
              <a:t>grant </a:t>
            </a:r>
            <a:r>
              <a:rPr lang="en-US" u="sng" dirty="0" err="1">
                <a:cs typeface="Arial" panose="020B0604020202020204" pitchFamily="34" charset="0"/>
              </a:rPr>
              <a:t>programme</a:t>
            </a:r>
            <a:r>
              <a:rPr lang="en-US" u="sng" dirty="0">
                <a:cs typeface="Arial" panose="020B0604020202020204" pitchFamily="34" charset="0"/>
              </a:rPr>
              <a:t> </a:t>
            </a:r>
            <a:r>
              <a:rPr lang="en-US" dirty="0">
                <a:cs typeface="Arial" panose="020B0604020202020204" pitchFamily="34" charset="0"/>
              </a:rPr>
              <a:t>to attract and support research conducted at the NICA facility. </a:t>
            </a:r>
          </a:p>
          <a:p>
            <a:pPr marL="285750" indent="-285750">
              <a:spcAft>
                <a:spcPts val="1200"/>
              </a:spcAft>
              <a:buFont typeface="Wingdings" charset="2"/>
              <a:buChar char="u"/>
            </a:pPr>
            <a:r>
              <a:rPr lang="en-US" dirty="0"/>
              <a:t>The Scientific Council acknowledges the efforts undertaken by the JINR and VBLHEP Directorates to strengthen the </a:t>
            </a:r>
            <a:r>
              <a:rPr lang="en-US" u="sng" dirty="0"/>
              <a:t>participation of China</a:t>
            </a:r>
            <a:r>
              <a:rPr lang="en-US" dirty="0"/>
              <a:t>’s groups in the construction of the MPD electromagnetic calorimeter.  </a:t>
            </a:r>
          </a:p>
          <a:p>
            <a:pPr marL="285750" indent="-285750">
              <a:spcAft>
                <a:spcPts val="1200"/>
              </a:spcAft>
              <a:buFont typeface="Wingdings" charset="2"/>
              <a:buChar char="u"/>
            </a:pPr>
            <a:r>
              <a:rPr lang="en-US" dirty="0"/>
              <a:t>The Scientific Council appreciates the recent advance in the </a:t>
            </a:r>
            <a:r>
              <a:rPr lang="en-US" u="sng" dirty="0"/>
              <a:t>MPD magnet </a:t>
            </a:r>
            <a:r>
              <a:rPr lang="en-US" dirty="0"/>
              <a:t>construction and shares the PAC’s concern about the delay in the magnet delivery to JINR. The contract should be successfully completed with no additional slippage. </a:t>
            </a:r>
          </a:p>
          <a:p>
            <a:pPr marL="285750" indent="-285750">
              <a:spcAft>
                <a:spcPts val="1200"/>
              </a:spcAft>
              <a:buFont typeface="Wingdings" charset="2"/>
              <a:buChar char="u"/>
            </a:pPr>
            <a:r>
              <a:rPr lang="en-US" dirty="0"/>
              <a:t>The Scientific Council welcomes the commissioning of new equipment of the BM@N experiment and the first use of </a:t>
            </a:r>
            <a:r>
              <a:rPr lang="en-US" u="sng" dirty="0"/>
              <a:t>large-area GEM </a:t>
            </a:r>
            <a:r>
              <a:rPr lang="en-US" dirty="0"/>
              <a:t>tracking detectors. The Council also reiterates its concern about the </a:t>
            </a:r>
            <a:r>
              <a:rPr lang="en-US" u="sng" dirty="0"/>
              <a:t>lack of manpower </a:t>
            </a:r>
            <a:r>
              <a:rPr lang="en-US" dirty="0"/>
              <a:t>for in-depth analysis of the data collected in recent runs. </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10</a:t>
            </a:fld>
            <a:endParaRPr lang="fr-FR"/>
          </a:p>
        </p:txBody>
      </p:sp>
      <p:sp>
        <p:nvSpPr>
          <p:cNvPr id="3" name="Date Placeholder 2">
            <a:extLst>
              <a:ext uri="{FF2B5EF4-FFF2-40B4-BE49-F238E27FC236}">
                <a16:creationId xmlns:a16="http://schemas.microsoft.com/office/drawing/2014/main" id="{D07C41DA-32D2-5C4F-80AD-9358F17B4BEA}"/>
              </a:ext>
            </a:extLst>
          </p:cNvPr>
          <p:cNvSpPr>
            <a:spLocks noGrp="1"/>
          </p:cNvSpPr>
          <p:nvPr>
            <p:ph type="dt" sz="half" idx="10"/>
          </p:nvPr>
        </p:nvSpPr>
        <p:spPr/>
        <p:txBody>
          <a:bodyPr/>
          <a:lstStyle/>
          <a:p>
            <a:pPr>
              <a:defRPr/>
            </a:pPr>
            <a:r>
              <a:rPr lang="en-US"/>
              <a:t>Itzhak Tserruya</a:t>
            </a:r>
            <a:endParaRPr lang="fr-FR"/>
          </a:p>
        </p:txBody>
      </p:sp>
      <p:sp>
        <p:nvSpPr>
          <p:cNvPr id="4" name="Footer Placeholder 3">
            <a:extLst>
              <a:ext uri="{FF2B5EF4-FFF2-40B4-BE49-F238E27FC236}">
                <a16:creationId xmlns:a16="http://schemas.microsoft.com/office/drawing/2014/main" id="{B042664A-2D19-334A-8B28-32D5FD131F00}"/>
              </a:ext>
            </a:extLst>
          </p:cNvPr>
          <p:cNvSpPr>
            <a:spLocks noGrp="1"/>
          </p:cNvSpPr>
          <p:nvPr>
            <p:ph type="ftr" sz="quarter" idx="11"/>
          </p:nvPr>
        </p:nvSpPr>
        <p:spPr/>
        <p:txBody>
          <a:bodyPr/>
          <a:lstStyle/>
          <a:p>
            <a:pPr>
              <a:defRPr/>
            </a:pPr>
            <a:r>
              <a:rPr lang="en-US" dirty="0"/>
              <a:t>49th PAC-PP, June 18-19, 2018</a:t>
            </a:r>
            <a:endParaRPr lang="fr-FR" dirty="0"/>
          </a:p>
        </p:txBody>
      </p:sp>
    </p:spTree>
    <p:extLst>
      <p:ext uri="{BB962C8B-B14F-4D97-AF65-F5344CB8AC3E}">
        <p14:creationId xmlns:p14="http://schemas.microsoft.com/office/powerpoint/2010/main" val="423221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05282"/>
            <a:ext cx="8229600" cy="817245"/>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(IV)</a:t>
            </a:r>
          </a:p>
        </p:txBody>
      </p:sp>
      <p:sp>
        <p:nvSpPr>
          <p:cNvPr id="2" name="TextBox 1"/>
          <p:cNvSpPr txBox="1"/>
          <p:nvPr/>
        </p:nvSpPr>
        <p:spPr>
          <a:xfrm>
            <a:off x="172108" y="1052736"/>
            <a:ext cx="8820472" cy="5816977"/>
          </a:xfrm>
          <a:prstGeom prst="rect">
            <a:avLst/>
          </a:prstGeom>
          <a:noFill/>
        </p:spPr>
        <p:txBody>
          <a:bodyPr wrap="square" rtlCol="0">
            <a:spAutoFit/>
          </a:bodyPr>
          <a:lstStyle/>
          <a:p>
            <a:pPr>
              <a:spcAft>
                <a:spcPts val="1200"/>
              </a:spcAft>
              <a:buSzPct val="80000"/>
            </a:pPr>
            <a:r>
              <a:rPr lang="en-US" sz="1600" b="1" dirty="0"/>
              <a:t>Recommendations in connection with the PAC-PP: </a:t>
            </a:r>
          </a:p>
          <a:p>
            <a:pPr marL="285750" indent="-285750">
              <a:spcAft>
                <a:spcPts val="1200"/>
              </a:spcAft>
              <a:buFont typeface="Wingdings" charset="2"/>
              <a:buChar char="u"/>
            </a:pPr>
            <a:r>
              <a:rPr lang="en-US" sz="1600" dirty="0"/>
              <a:t> The Scientific Council supports the recommendations of the PAC for Particle Physics on the approval of new projects and the continuation of ongoing projects in particle physics within the suggested time scales, as outlined in the PAC recommendations.</a:t>
            </a:r>
          </a:p>
          <a:p>
            <a:pPr marL="285750" indent="-285750">
              <a:spcAft>
                <a:spcPts val="1200"/>
              </a:spcAft>
              <a:buFont typeface="Wingdings" charset="2"/>
              <a:buChar char="u"/>
            </a:pPr>
            <a:r>
              <a:rPr lang="en-US" sz="1600" dirty="0"/>
              <a:t>The SC endorses, in particular, the proposed plan for the formal establishment of </a:t>
            </a:r>
            <a:r>
              <a:rPr lang="en-US" sz="1600" u="sng" dirty="0"/>
              <a:t>the SPD Collaboration</a:t>
            </a:r>
            <a:r>
              <a:rPr lang="en-US" sz="1600" dirty="0"/>
              <a:t> and preparation of the Conceptual Design Report of the SPD detector, backed by local theoretical support, by January 2019. </a:t>
            </a:r>
          </a:p>
          <a:p>
            <a:pPr marL="285750" indent="-285750">
              <a:spcAft>
                <a:spcPts val="1200"/>
              </a:spcAft>
              <a:buFont typeface="Wingdings" charset="2"/>
              <a:buChar char="u"/>
            </a:pPr>
            <a:r>
              <a:rPr lang="en-US" sz="1600" dirty="0"/>
              <a:t>The Scientific Council supports the continuation of JINR’s participation in the </a:t>
            </a:r>
            <a:r>
              <a:rPr lang="en-US" sz="1600" u="sng" dirty="0"/>
              <a:t>upgrade of the ATLAS and CMS detectors </a:t>
            </a:r>
            <a:r>
              <a:rPr lang="en-US" sz="1600" dirty="0"/>
              <a:t>until the end of 2020. </a:t>
            </a:r>
          </a:p>
          <a:p>
            <a:pPr marL="285750" indent="-285750">
              <a:spcAft>
                <a:spcPts val="1200"/>
              </a:spcAft>
              <a:buFont typeface="Wingdings" charset="2"/>
              <a:buChar char="u"/>
            </a:pPr>
            <a:r>
              <a:rPr lang="en-US" sz="1600" dirty="0"/>
              <a:t>The SC also supports the PAC’s approach in the evaluation of the </a:t>
            </a:r>
            <a:r>
              <a:rPr lang="en-US" sz="1600" u="sng" dirty="0" err="1"/>
              <a:t>Borexino</a:t>
            </a:r>
            <a:r>
              <a:rPr lang="en-US" sz="1600" u="sng" dirty="0"/>
              <a:t>/SOX/</a:t>
            </a:r>
            <a:r>
              <a:rPr lang="en-US" sz="1600" u="sng" dirty="0" err="1"/>
              <a:t>DarkSide</a:t>
            </a:r>
            <a:r>
              <a:rPr lang="en-US" sz="1600" dirty="0"/>
              <a:t>/ project where three distinct experiments with rather diversified physics goals and timelines were put in one proposal. The Scientific Council concurs with the PAC recommendations that the proponents should carry on the data analysis of the </a:t>
            </a:r>
            <a:r>
              <a:rPr lang="en-US" sz="1600" dirty="0" err="1"/>
              <a:t>Borexino</a:t>
            </a:r>
            <a:r>
              <a:rPr lang="en-US" sz="1600" dirty="0"/>
              <a:t> experiment until the end of 2019; with respect to SOX, due to the potential delays mentioned, the proponents should present a detailed status report to the PAC in order to decide on a possible recommendation. Concerning </a:t>
            </a:r>
            <a:r>
              <a:rPr lang="en-US" sz="1600" dirty="0" err="1"/>
              <a:t>DarkSide</a:t>
            </a:r>
            <a:r>
              <a:rPr lang="en-US" sz="1600" dirty="0"/>
              <a:t> 20k, the proponents are asked to present to the JINR Directorate an overall strategy to be considered by the PAC in order to allow for a thorough evaluation of all aspects of the project related to science, contributions and consistency of the group, investments and timeline. </a:t>
            </a:r>
          </a:p>
          <a:p>
            <a:pPr marL="285750" indent="-285750">
              <a:spcAft>
                <a:spcPts val="1200"/>
              </a:spcAft>
              <a:buFont typeface="Wingdings" charset="2"/>
              <a:buChar char="u"/>
            </a:pPr>
            <a:endParaRPr lang="en-US" sz="1600" dirty="0"/>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11</a:t>
            </a:fld>
            <a:endParaRPr lang="fr-FR"/>
          </a:p>
        </p:txBody>
      </p:sp>
      <p:sp>
        <p:nvSpPr>
          <p:cNvPr id="7" name="Date Placeholder 6"/>
          <p:cNvSpPr>
            <a:spLocks noGrp="1"/>
          </p:cNvSpPr>
          <p:nvPr>
            <p:ph type="dt" sz="half" idx="10"/>
          </p:nvPr>
        </p:nvSpPr>
        <p:spPr/>
        <p:txBody>
          <a:bodyPr/>
          <a:lstStyle/>
          <a:p>
            <a:pPr>
              <a:defRPr/>
            </a:pPr>
            <a:r>
              <a:rPr lang="en-US"/>
              <a:t>Itzhak Tserruya</a:t>
            </a:r>
            <a:endParaRPr lang="fr-FR"/>
          </a:p>
        </p:txBody>
      </p:sp>
      <p:sp>
        <p:nvSpPr>
          <p:cNvPr id="9" name="Footer Placeholder 8"/>
          <p:cNvSpPr>
            <a:spLocks noGrp="1"/>
          </p:cNvSpPr>
          <p:nvPr>
            <p:ph type="ftr" sz="quarter" idx="11"/>
          </p:nvPr>
        </p:nvSpPr>
        <p:spPr/>
        <p:txBody>
          <a:bodyPr/>
          <a:lstStyle/>
          <a:p>
            <a:pPr>
              <a:defRPr/>
            </a:pPr>
            <a:r>
              <a:rPr lang="en-US"/>
              <a:t>49th PAC-PP, June 18-19, 2018</a:t>
            </a:r>
            <a:endParaRPr lang="fr-FR" dirty="0"/>
          </a:p>
        </p:txBody>
      </p:sp>
    </p:spTree>
    <p:extLst>
      <p:ext uri="{BB962C8B-B14F-4D97-AF65-F5344CB8AC3E}">
        <p14:creationId xmlns:p14="http://schemas.microsoft.com/office/powerpoint/2010/main" val="115822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Recent Developments</a:t>
            </a:r>
          </a:p>
        </p:txBody>
      </p:sp>
      <p:sp>
        <p:nvSpPr>
          <p:cNvPr id="2" name="TextBox 1"/>
          <p:cNvSpPr txBox="1"/>
          <p:nvPr/>
        </p:nvSpPr>
        <p:spPr>
          <a:xfrm>
            <a:off x="611560" y="3358433"/>
            <a:ext cx="8229600" cy="2769989"/>
          </a:xfrm>
          <a:prstGeom prst="rect">
            <a:avLst/>
          </a:prstGeom>
          <a:noFill/>
        </p:spPr>
        <p:txBody>
          <a:bodyPr wrap="square" rtlCol="0">
            <a:spAutoFit/>
          </a:bodyPr>
          <a:lstStyle/>
          <a:p>
            <a:pPr marL="285750" indent="-285750">
              <a:spcAft>
                <a:spcPts val="1200"/>
              </a:spcAft>
              <a:buFont typeface="Wingdings" charset="2"/>
              <a:buChar char="u"/>
            </a:pPr>
            <a:r>
              <a:rPr lang="en-US" b="1" dirty="0"/>
              <a:t>Official launching of the MPD and BM@N Collaborations</a:t>
            </a:r>
          </a:p>
          <a:p>
            <a:pPr marL="742950" lvl="1" indent="-285750">
              <a:spcAft>
                <a:spcPts val="1200"/>
              </a:spcAft>
              <a:buFont typeface="Wingdings" pitchFamily="2" charset="2"/>
              <a:buChar char="Ø"/>
            </a:pPr>
            <a:r>
              <a:rPr lang="en-US" dirty="0"/>
              <a:t>A  3 d meeting took place at JINR on April 11-13, 2018 to officially launch the MPD and BM@N International Collaborations:</a:t>
            </a:r>
          </a:p>
          <a:p>
            <a:pPr marL="742950" lvl="1" indent="-285750">
              <a:spcAft>
                <a:spcPts val="1200"/>
              </a:spcAft>
              <a:buFont typeface="Wingdings" pitchFamily="2" charset="2"/>
              <a:buChar char="Ø"/>
            </a:pPr>
            <a:r>
              <a:rPr lang="en-US" dirty="0"/>
              <a:t>Very successful meeting with slightly over 200 participants and many newcomers.</a:t>
            </a:r>
          </a:p>
          <a:p>
            <a:pPr marL="742950" lvl="1" indent="-285750">
              <a:spcAft>
                <a:spcPts val="1200"/>
              </a:spcAft>
              <a:buFont typeface="Wingdings" pitchFamily="2" charset="2"/>
              <a:buChar char="Ø"/>
            </a:pPr>
            <a:r>
              <a:rPr lang="en-US" dirty="0"/>
              <a:t>By-laws adopted together with a clear road-map for the establishment of the structure and management teams of the MPD and BM@N Collaborations.</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12</a:t>
            </a:fld>
            <a:endParaRPr lang="fr-FR"/>
          </a:p>
        </p:txBody>
      </p:sp>
      <p:sp>
        <p:nvSpPr>
          <p:cNvPr id="6" name="Date Placeholder 5"/>
          <p:cNvSpPr>
            <a:spLocks noGrp="1"/>
          </p:cNvSpPr>
          <p:nvPr>
            <p:ph type="dt" sz="half" idx="10"/>
          </p:nvPr>
        </p:nvSpPr>
        <p:spPr/>
        <p:txBody>
          <a:bodyPr/>
          <a:lstStyle/>
          <a:p>
            <a:pPr>
              <a:defRPr/>
            </a:pPr>
            <a:r>
              <a:rPr lang="en-US"/>
              <a:t>Itzhak Tserruya</a:t>
            </a:r>
            <a:endParaRPr lang="fr-FR"/>
          </a:p>
        </p:txBody>
      </p:sp>
      <p:sp>
        <p:nvSpPr>
          <p:cNvPr id="7" name="Footer Placeholder 6"/>
          <p:cNvSpPr>
            <a:spLocks noGrp="1"/>
          </p:cNvSpPr>
          <p:nvPr>
            <p:ph type="ftr" sz="quarter" idx="11"/>
          </p:nvPr>
        </p:nvSpPr>
        <p:spPr/>
        <p:txBody>
          <a:bodyPr/>
          <a:lstStyle/>
          <a:p>
            <a:pPr>
              <a:defRPr/>
            </a:pPr>
            <a:r>
              <a:rPr lang="en-US"/>
              <a:t>49th PAC-PP, June 18-19, 2018</a:t>
            </a:r>
            <a:endParaRPr lang="fr-FR"/>
          </a:p>
        </p:txBody>
      </p:sp>
      <p:sp>
        <p:nvSpPr>
          <p:cNvPr id="10" name="TextBox 9">
            <a:extLst>
              <a:ext uri="{FF2B5EF4-FFF2-40B4-BE49-F238E27FC236}">
                <a16:creationId xmlns:a16="http://schemas.microsoft.com/office/drawing/2014/main" id="{FBA20E3F-EF81-6246-8859-F8BF06519897}"/>
              </a:ext>
            </a:extLst>
          </p:cNvPr>
          <p:cNvSpPr txBox="1"/>
          <p:nvPr/>
        </p:nvSpPr>
        <p:spPr>
          <a:xfrm>
            <a:off x="447261" y="1326118"/>
            <a:ext cx="8229600" cy="369332"/>
          </a:xfrm>
          <a:prstGeom prst="rect">
            <a:avLst/>
          </a:prstGeom>
          <a:noFill/>
        </p:spPr>
        <p:txBody>
          <a:bodyPr wrap="square" rtlCol="0">
            <a:spAutoFit/>
          </a:bodyPr>
          <a:lstStyle/>
          <a:p>
            <a:pPr marL="285750" indent="-285750">
              <a:spcAft>
                <a:spcPts val="1200"/>
              </a:spcAft>
              <a:buFont typeface="Wingdings" charset="2"/>
              <a:buChar char="u"/>
            </a:pPr>
            <a:r>
              <a:rPr lang="en-US" b="1" dirty="0"/>
              <a:t>Very successful </a:t>
            </a:r>
            <a:r>
              <a:rPr lang="en-US" b="1" dirty="0" err="1"/>
              <a:t>Nuclotron</a:t>
            </a:r>
            <a:r>
              <a:rPr lang="en-US" b="1" dirty="0"/>
              <a:t> Run 55</a:t>
            </a:r>
          </a:p>
        </p:txBody>
      </p:sp>
      <p:sp>
        <p:nvSpPr>
          <p:cNvPr id="11" name="AutoShape 18">
            <a:extLst>
              <a:ext uri="{FF2B5EF4-FFF2-40B4-BE49-F238E27FC236}">
                <a16:creationId xmlns:a16="http://schemas.microsoft.com/office/drawing/2014/main" id="{0FC12B17-4299-5E44-A5CD-B84EB3145257}"/>
              </a:ext>
            </a:extLst>
          </p:cNvPr>
          <p:cNvSpPr>
            <a:spLocks noChangeArrowheads="1"/>
          </p:cNvSpPr>
          <p:nvPr/>
        </p:nvSpPr>
        <p:spPr bwMode="auto">
          <a:xfrm>
            <a:off x="644875" y="1844824"/>
            <a:ext cx="7874937" cy="1021556"/>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spcBef>
                <a:spcPts val="0"/>
              </a:spcBef>
              <a:spcAft>
                <a:spcPts val="0"/>
              </a:spcAft>
            </a:pPr>
            <a:r>
              <a:rPr lang="en-US" sz="2000" b="1" i="1" dirty="0">
                <a:solidFill>
                  <a:srgbClr val="000090"/>
                </a:solidFill>
                <a:latin typeface="Arial"/>
                <a:cs typeface="Arial"/>
              </a:rPr>
              <a:t>We look forward to the presentations of </a:t>
            </a:r>
            <a:r>
              <a:rPr lang="en-US" sz="2000" b="1" i="1" dirty="0" err="1">
                <a:solidFill>
                  <a:srgbClr val="000090"/>
                </a:solidFill>
                <a:latin typeface="Arial"/>
                <a:cs typeface="Arial"/>
              </a:rPr>
              <a:t>Strokovsky</a:t>
            </a:r>
            <a:r>
              <a:rPr lang="en-US" sz="2000" b="1" i="1" dirty="0">
                <a:solidFill>
                  <a:srgbClr val="000090"/>
                </a:solidFill>
                <a:latin typeface="Arial"/>
                <a:cs typeface="Arial"/>
              </a:rPr>
              <a:t> on the machine performance, </a:t>
            </a:r>
            <a:r>
              <a:rPr lang="en-US" sz="2000" b="1" i="1" dirty="0" err="1">
                <a:solidFill>
                  <a:srgbClr val="000090"/>
                </a:solidFill>
                <a:latin typeface="Arial"/>
                <a:cs typeface="Arial"/>
              </a:rPr>
              <a:t>Kapishin</a:t>
            </a:r>
            <a:r>
              <a:rPr lang="en-US" sz="2000" b="1" i="1" dirty="0">
                <a:solidFill>
                  <a:srgbClr val="000090"/>
                </a:solidFill>
                <a:latin typeface="Arial"/>
                <a:cs typeface="Arial"/>
              </a:rPr>
              <a:t> on the BM@N performance and </a:t>
            </a:r>
            <a:r>
              <a:rPr lang="en-US" sz="2000" b="1" i="1" dirty="0" err="1">
                <a:solidFill>
                  <a:srgbClr val="000090"/>
                </a:solidFill>
                <a:latin typeface="Arial"/>
                <a:cs typeface="Arial"/>
              </a:rPr>
              <a:t>Piasetzky</a:t>
            </a:r>
            <a:r>
              <a:rPr lang="en-US" sz="2000" b="1" i="1" dirty="0">
                <a:solidFill>
                  <a:srgbClr val="000090"/>
                </a:solidFill>
                <a:latin typeface="Arial"/>
                <a:cs typeface="Arial"/>
              </a:rPr>
              <a:t> on the first SRC  measurement.  </a:t>
            </a:r>
          </a:p>
        </p:txBody>
      </p:sp>
      <p:sp>
        <p:nvSpPr>
          <p:cNvPr id="12" name="AutoShape 18">
            <a:extLst>
              <a:ext uri="{FF2B5EF4-FFF2-40B4-BE49-F238E27FC236}">
                <a16:creationId xmlns:a16="http://schemas.microsoft.com/office/drawing/2014/main" id="{036CB0B9-767C-9D49-8476-52F72E7C6C82}"/>
              </a:ext>
            </a:extLst>
          </p:cNvPr>
          <p:cNvSpPr>
            <a:spLocks noChangeArrowheads="1"/>
          </p:cNvSpPr>
          <p:nvPr/>
        </p:nvSpPr>
        <p:spPr bwMode="auto">
          <a:xfrm>
            <a:off x="323934" y="6121391"/>
            <a:ext cx="8517226" cy="612000"/>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lnSpc>
                <a:spcPct val="130000"/>
              </a:lnSpc>
              <a:spcBef>
                <a:spcPts val="0"/>
              </a:spcBef>
              <a:spcAft>
                <a:spcPts val="1200"/>
              </a:spcAft>
            </a:pPr>
            <a:r>
              <a:rPr lang="en-US" sz="2000" b="1" i="1" dirty="0">
                <a:solidFill>
                  <a:srgbClr val="000090"/>
                </a:solidFill>
                <a:latin typeface="Arial"/>
                <a:cs typeface="Arial"/>
              </a:rPr>
              <a:t>We look forward to the report by VBLHEP Director Vladimir </a:t>
            </a:r>
            <a:r>
              <a:rPr lang="en-US" sz="2000" b="1" i="1" dirty="0" err="1">
                <a:solidFill>
                  <a:srgbClr val="000090"/>
                </a:solidFill>
                <a:latin typeface="Arial"/>
                <a:cs typeface="Arial"/>
              </a:rPr>
              <a:t>Kekelidze</a:t>
            </a:r>
            <a:endParaRPr lang="en-US" sz="2000" b="1" i="1" dirty="0">
              <a:solidFill>
                <a:srgbClr val="000090"/>
              </a:solidFill>
              <a:latin typeface="Arial"/>
              <a:cs typeface="Arial"/>
            </a:endParaRPr>
          </a:p>
        </p:txBody>
      </p:sp>
    </p:spTree>
    <p:extLst>
      <p:ext uri="{BB962C8B-B14F-4D97-AF65-F5344CB8AC3E}">
        <p14:creationId xmlns:p14="http://schemas.microsoft.com/office/powerpoint/2010/main" val="11516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49</a:t>
            </a:r>
            <a:r>
              <a:rPr lang="en-US" sz="4000" u="sng" baseline="30000" dirty="0">
                <a:solidFill>
                  <a:srgbClr val="FFFF00"/>
                </a:solidFill>
              </a:rPr>
              <a:t>th</a:t>
            </a:r>
            <a:r>
              <a:rPr lang="en-US" sz="4000" u="sng" dirty="0">
                <a:solidFill>
                  <a:srgbClr val="FFFF00"/>
                </a:solidFill>
              </a:rPr>
              <a:t> PAC-PP agenda June 18-19, 2018</a:t>
            </a:r>
          </a:p>
        </p:txBody>
      </p:sp>
      <p:pic>
        <p:nvPicPr>
          <p:cNvPr id="7" name="Picture 6">
            <a:extLst>
              <a:ext uri="{FF2B5EF4-FFF2-40B4-BE49-F238E27FC236}">
                <a16:creationId xmlns:a16="http://schemas.microsoft.com/office/drawing/2014/main" id="{F6FBB54D-C2BA-1C4C-9853-A400E437DDA4}"/>
              </a:ext>
            </a:extLst>
          </p:cNvPr>
          <p:cNvPicPr>
            <a:picLocks noChangeAspect="1"/>
          </p:cNvPicPr>
          <p:nvPr/>
        </p:nvPicPr>
        <p:blipFill rotWithShape="1">
          <a:blip r:embed="rId3">
            <a:extLst>
              <a:ext uri="{28A0092B-C50C-407E-A947-70E740481C1C}">
                <a14:useLocalDpi xmlns:a14="http://schemas.microsoft.com/office/drawing/2010/main" val="0"/>
              </a:ext>
            </a:extLst>
          </a:blip>
          <a:srcRect l="5766" t="5474" r="5811" b="7593"/>
          <a:stretch/>
        </p:blipFill>
        <p:spPr>
          <a:xfrm>
            <a:off x="323528" y="1052736"/>
            <a:ext cx="3985194" cy="5544616"/>
          </a:xfrm>
          <a:prstGeom prst="rect">
            <a:avLst/>
          </a:prstGeom>
          <a:ln w="19050">
            <a:solidFill>
              <a:schemeClr val="tx1"/>
            </a:solidFill>
          </a:ln>
        </p:spPr>
      </p:pic>
      <p:pic>
        <p:nvPicPr>
          <p:cNvPr id="16" name="Picture 15">
            <a:extLst>
              <a:ext uri="{FF2B5EF4-FFF2-40B4-BE49-F238E27FC236}">
                <a16:creationId xmlns:a16="http://schemas.microsoft.com/office/drawing/2014/main" id="{2B73E72E-3AE1-D34D-BC05-EE685553AB7C}"/>
              </a:ext>
            </a:extLst>
          </p:cNvPr>
          <p:cNvPicPr>
            <a:picLocks noChangeAspect="1"/>
          </p:cNvPicPr>
          <p:nvPr/>
        </p:nvPicPr>
        <p:blipFill rotWithShape="1">
          <a:blip r:embed="rId4">
            <a:extLst>
              <a:ext uri="{28A0092B-C50C-407E-A947-70E740481C1C}">
                <a14:useLocalDpi xmlns:a14="http://schemas.microsoft.com/office/drawing/2010/main" val="0"/>
              </a:ext>
            </a:extLst>
          </a:blip>
          <a:srcRect l="5677" t="5506" r="5172" b="11630"/>
          <a:stretch/>
        </p:blipFill>
        <p:spPr>
          <a:xfrm>
            <a:off x="4677691" y="1058559"/>
            <a:ext cx="4210989" cy="5538793"/>
          </a:xfrm>
          <a:prstGeom prst="rect">
            <a:avLst/>
          </a:prstGeom>
          <a:ln w="19050">
            <a:solidFill>
              <a:srgbClr val="000000"/>
            </a:solidFill>
          </a:ln>
        </p:spPr>
      </p:pic>
      <p:sp>
        <p:nvSpPr>
          <p:cNvPr id="17" name="AutoShape 18">
            <a:extLst>
              <a:ext uri="{FF2B5EF4-FFF2-40B4-BE49-F238E27FC236}">
                <a16:creationId xmlns:a16="http://schemas.microsoft.com/office/drawing/2014/main" id="{10A8A43D-1B77-7D4A-876F-34537ED06B2A}"/>
              </a:ext>
            </a:extLst>
          </p:cNvPr>
          <p:cNvSpPr>
            <a:spLocks noChangeArrowheads="1"/>
          </p:cNvSpPr>
          <p:nvPr/>
        </p:nvSpPr>
        <p:spPr bwMode="auto">
          <a:xfrm>
            <a:off x="611560" y="2348880"/>
            <a:ext cx="7992888" cy="3131921"/>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lnSpc>
                <a:spcPct val="130000"/>
              </a:lnSpc>
            </a:pPr>
            <a:r>
              <a:rPr lang="en-US" sz="2400" b="1" i="1" dirty="0">
                <a:solidFill>
                  <a:srgbClr val="000090"/>
                </a:solidFill>
              </a:rPr>
              <a:t>Highlights of today's meeting: </a:t>
            </a:r>
          </a:p>
          <a:p>
            <a:pPr marL="342900" indent="-342900">
              <a:lnSpc>
                <a:spcPct val="130000"/>
              </a:lnSpc>
              <a:buFont typeface="Wingdings" charset="2"/>
              <a:buChar char="v"/>
            </a:pPr>
            <a:r>
              <a:rPr lang="en-US" sz="2400" b="1" i="1" dirty="0">
                <a:solidFill>
                  <a:srgbClr val="000090"/>
                </a:solidFill>
              </a:rPr>
              <a:t>Update reports on NICA, MPD and BM@N</a:t>
            </a:r>
          </a:p>
          <a:p>
            <a:pPr marL="342900" indent="-342900">
              <a:lnSpc>
                <a:spcPct val="130000"/>
              </a:lnSpc>
              <a:buFont typeface="Wingdings" charset="2"/>
              <a:buChar char="v"/>
            </a:pPr>
            <a:r>
              <a:rPr lang="en-US" sz="2400" b="1" i="1" dirty="0">
                <a:solidFill>
                  <a:srgbClr val="000090"/>
                </a:solidFill>
              </a:rPr>
              <a:t>Report on the first Collaboration meeting of MPD and BM@N</a:t>
            </a:r>
          </a:p>
          <a:p>
            <a:pPr marL="342900" indent="-342900">
              <a:lnSpc>
                <a:spcPct val="130000"/>
              </a:lnSpc>
              <a:buFont typeface="Wingdings" charset="2"/>
              <a:buChar char="v"/>
            </a:pPr>
            <a:r>
              <a:rPr lang="en-US" sz="2400" b="1" i="1" dirty="0">
                <a:solidFill>
                  <a:srgbClr val="000090"/>
                </a:solidFill>
              </a:rPr>
              <a:t>Report on the </a:t>
            </a:r>
            <a:r>
              <a:rPr lang="en-US" sz="2400" b="1" i="1" dirty="0" err="1">
                <a:solidFill>
                  <a:srgbClr val="000090"/>
                </a:solidFill>
              </a:rPr>
              <a:t>Nuclotron</a:t>
            </a:r>
            <a:r>
              <a:rPr lang="en-US" sz="2400" b="1" i="1" dirty="0">
                <a:solidFill>
                  <a:srgbClr val="000090"/>
                </a:solidFill>
              </a:rPr>
              <a:t> Run 55</a:t>
            </a:r>
          </a:p>
          <a:p>
            <a:pPr marL="342900" indent="-342900">
              <a:lnSpc>
                <a:spcPct val="130000"/>
              </a:lnSpc>
              <a:buFont typeface="Wingdings" charset="2"/>
              <a:buChar char="v"/>
            </a:pPr>
            <a:r>
              <a:rPr lang="en-US" sz="2400" b="1" i="1" dirty="0">
                <a:solidFill>
                  <a:srgbClr val="000090"/>
                </a:solidFill>
              </a:rPr>
              <a:t>Projects seeking continuation</a:t>
            </a:r>
          </a:p>
        </p:txBody>
      </p:sp>
    </p:spTree>
    <p:extLst>
      <p:ext uri="{BB962C8B-B14F-4D97-AF65-F5344CB8AC3E}">
        <p14:creationId xmlns:p14="http://schemas.microsoft.com/office/powerpoint/2010/main" val="24885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AutoShape 18"/>
          <p:cNvSpPr>
            <a:spLocks noGrp="1" noChangeArrowheads="1"/>
          </p:cNvSpPr>
          <p:nvPr>
            <p:ph idx="1"/>
          </p:nvPr>
        </p:nvSpPr>
        <p:spPr bwMode="auto">
          <a:xfrm>
            <a:off x="1907704" y="3068960"/>
            <a:ext cx="4968552" cy="988356"/>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spAutoFit/>
          </a:bodyPr>
          <a:lstStyle/>
          <a:p>
            <a:pPr marL="0" indent="0" algn="ctr">
              <a:lnSpc>
                <a:spcPct val="130000"/>
              </a:lnSpc>
              <a:spcBef>
                <a:spcPts val="0"/>
              </a:spcBef>
              <a:spcAft>
                <a:spcPts val="1200"/>
              </a:spcAft>
              <a:buNone/>
            </a:pPr>
            <a:r>
              <a:rPr lang="en-US" sz="3600" b="1" i="1" dirty="0">
                <a:solidFill>
                  <a:srgbClr val="000090"/>
                </a:solidFill>
              </a:rPr>
              <a:t>Thank you !</a:t>
            </a:r>
          </a:p>
          <a:p>
            <a:pPr marL="0" indent="0" algn="ctr">
              <a:lnSpc>
                <a:spcPct val="130000"/>
              </a:lnSpc>
              <a:spcBef>
                <a:spcPts val="0"/>
              </a:spcBef>
              <a:spcAft>
                <a:spcPts val="1200"/>
              </a:spcAft>
              <a:buNone/>
            </a:pPr>
            <a:endParaRPr lang="en-US" sz="100" b="1" i="1" dirty="0">
              <a:solidFill>
                <a:srgbClr val="000090"/>
              </a:solidFil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
        <p:nvSpPr>
          <p:cNvPr id="6" name="Date Placeholder 5"/>
          <p:cNvSpPr>
            <a:spLocks noGrp="1"/>
          </p:cNvSpPr>
          <p:nvPr>
            <p:ph type="dt" sz="half" idx="10"/>
          </p:nvPr>
        </p:nvSpPr>
        <p:spPr/>
        <p:txBody>
          <a:bodyPr/>
          <a:lstStyle/>
          <a:p>
            <a:pPr>
              <a:defRPr/>
            </a:pPr>
            <a:r>
              <a:rPr lang="en-US"/>
              <a:t>Itzhak Tserruya</a:t>
            </a:r>
            <a:endParaRPr lang="fr-FR"/>
          </a:p>
        </p:txBody>
      </p:sp>
      <p:sp>
        <p:nvSpPr>
          <p:cNvPr id="8" name="Footer Placeholder 7"/>
          <p:cNvSpPr>
            <a:spLocks noGrp="1"/>
          </p:cNvSpPr>
          <p:nvPr>
            <p:ph type="ftr" sz="quarter" idx="11"/>
          </p:nvPr>
        </p:nvSpPr>
        <p:spPr/>
        <p:txBody>
          <a:bodyPr/>
          <a:lstStyle/>
          <a:p>
            <a:pPr>
              <a:defRPr/>
            </a:pPr>
            <a:r>
              <a:rPr lang="en-US"/>
              <a:t>49th PAC-PP, June 18-19, 2018</a:t>
            </a:r>
            <a:endParaRPr lang="fr-FR"/>
          </a:p>
        </p:txBody>
      </p:sp>
    </p:spTree>
    <p:extLst>
      <p:ext uri="{BB962C8B-B14F-4D97-AF65-F5344CB8AC3E}">
        <p14:creationId xmlns:p14="http://schemas.microsoft.com/office/powerpoint/2010/main" val="117269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2276872"/>
            <a:ext cx="8784976" cy="2031325"/>
          </a:xfrm>
          <a:prstGeom prst="rect">
            <a:avLst/>
          </a:prstGeom>
        </p:spPr>
        <p:txBody>
          <a:bodyPr wrap="square">
            <a:spAutoFit/>
          </a:bodyPr>
          <a:lstStyle/>
          <a:p>
            <a:pPr marL="457200" indent="-457200">
              <a:spcAft>
                <a:spcPts val="1200"/>
              </a:spcAft>
              <a:buSzPct val="80000"/>
              <a:buFont typeface="Wingdings" pitchFamily="2" charset="2"/>
              <a:buChar char="v"/>
            </a:pPr>
            <a:r>
              <a:rPr lang="en-US" sz="2400" dirty="0">
                <a:solidFill>
                  <a:srgbClr val="000000"/>
                </a:solidFill>
              </a:rPr>
              <a:t>Highlights of the Recommendations from the 48</a:t>
            </a:r>
            <a:r>
              <a:rPr lang="en-US" sz="2400" baseline="30000" dirty="0">
                <a:solidFill>
                  <a:srgbClr val="000000"/>
                </a:solidFill>
              </a:rPr>
              <a:t>th</a:t>
            </a:r>
            <a:r>
              <a:rPr lang="en-US" sz="2400" dirty="0">
                <a:solidFill>
                  <a:srgbClr val="000000"/>
                </a:solidFill>
              </a:rPr>
              <a:t> PAC – PP</a:t>
            </a:r>
          </a:p>
          <a:p>
            <a:pPr marL="457200" indent="-457200">
              <a:spcAft>
                <a:spcPts val="1200"/>
              </a:spcAft>
              <a:buSzPct val="80000"/>
              <a:buFont typeface="Wingdings" pitchFamily="2" charset="2"/>
              <a:buChar char="v"/>
            </a:pPr>
            <a:r>
              <a:rPr lang="en-US" sz="2400" dirty="0">
                <a:solidFill>
                  <a:srgbClr val="000000"/>
                </a:solidFill>
              </a:rPr>
              <a:t>123</a:t>
            </a:r>
            <a:r>
              <a:rPr lang="en-US" sz="2400" baseline="30000" dirty="0">
                <a:solidFill>
                  <a:srgbClr val="000000"/>
                </a:solidFill>
              </a:rPr>
              <a:t>nd</a:t>
            </a:r>
            <a:r>
              <a:rPr lang="en-US" sz="2400" dirty="0">
                <a:solidFill>
                  <a:srgbClr val="000000"/>
                </a:solidFill>
              </a:rPr>
              <a:t>  Scientific Council meeting (February 22-23, 2018)</a:t>
            </a:r>
          </a:p>
          <a:p>
            <a:pPr marL="457200" indent="-457200">
              <a:spcAft>
                <a:spcPts val="1200"/>
              </a:spcAft>
              <a:buSzPct val="80000"/>
              <a:buFont typeface="Wingdings" pitchFamily="2" charset="2"/>
              <a:buChar char="v"/>
            </a:pPr>
            <a:r>
              <a:rPr lang="en-US" sz="2400" dirty="0">
                <a:solidFill>
                  <a:srgbClr val="000000"/>
                </a:solidFill>
              </a:rPr>
              <a:t>Recent developments</a:t>
            </a:r>
          </a:p>
          <a:p>
            <a:pPr marL="457200" indent="-457200">
              <a:spcAft>
                <a:spcPts val="1200"/>
              </a:spcAft>
              <a:buSzPct val="80000"/>
              <a:buFont typeface="Wingdings" pitchFamily="2" charset="2"/>
              <a:buChar char="v"/>
            </a:pPr>
            <a:r>
              <a:rPr lang="fr-FR" sz="2400" dirty="0">
                <a:solidFill>
                  <a:srgbClr val="000000"/>
                </a:solidFill>
              </a:rPr>
              <a:t>Agenda</a:t>
            </a:r>
            <a:endParaRPr lang="en-US" sz="2400" dirty="0">
              <a:solidFill>
                <a:srgbClr val="000000"/>
              </a:solidFill>
            </a:endParaRPr>
          </a:p>
        </p:txBody>
      </p:sp>
      <p:sp>
        <p:nvSpPr>
          <p:cNvPr id="11" name="AutoShape 18"/>
          <p:cNvSpPr>
            <a:spLocks noGrp="1" noChangeArrowheads="1"/>
          </p:cNvSpPr>
          <p:nvPr>
            <p:ph type="title"/>
          </p:nvPr>
        </p:nvSpPr>
        <p:spPr bwMode="auto">
          <a:xfrm>
            <a:off x="467544" y="362868"/>
            <a:ext cx="8229600" cy="79454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lnSpc>
                <a:spcPct val="120000"/>
              </a:lnSpc>
              <a:spcAft>
                <a:spcPts val="1200"/>
              </a:spcAft>
            </a:pPr>
            <a:r>
              <a:rPr lang="en-US" sz="4000" u="sng" dirty="0">
                <a:solidFill>
                  <a:srgbClr val="FFFF00"/>
                </a:solidFill>
              </a:rPr>
              <a:t>Outline</a:t>
            </a:r>
          </a:p>
        </p:txBody>
      </p:sp>
      <p:sp>
        <p:nvSpPr>
          <p:cNvPr id="3" name="Slide Number Placeholder 2"/>
          <p:cNvSpPr>
            <a:spLocks noGrp="1"/>
          </p:cNvSpPr>
          <p:nvPr>
            <p:ph type="sldNum" sz="quarter" idx="12"/>
          </p:nvPr>
        </p:nvSpPr>
        <p:spPr/>
        <p:txBody>
          <a:bodyPr/>
          <a:lstStyle/>
          <a:p>
            <a:pPr>
              <a:defRPr/>
            </a:pPr>
            <a:fld id="{16AAA047-8AEF-4C69-86C3-C9A280890182}" type="slidenum">
              <a:rPr lang="fr-FR" smtClean="0"/>
              <a:pPr>
                <a:defRPr/>
              </a:pPr>
              <a:t>2</a:t>
            </a:fld>
            <a:endParaRPr lang="fr-FR"/>
          </a:p>
        </p:txBody>
      </p:sp>
      <p:sp>
        <p:nvSpPr>
          <p:cNvPr id="4" name="Date Placeholder 3"/>
          <p:cNvSpPr>
            <a:spLocks noGrp="1"/>
          </p:cNvSpPr>
          <p:nvPr>
            <p:ph type="dt" sz="half" idx="10"/>
          </p:nvPr>
        </p:nvSpPr>
        <p:spPr/>
        <p:txBody>
          <a:bodyPr/>
          <a:lstStyle/>
          <a:p>
            <a:pPr>
              <a:defRPr/>
            </a:pPr>
            <a:r>
              <a:rPr lang="en-US"/>
              <a:t>Itzhak Tserruya</a:t>
            </a:r>
            <a:endParaRPr lang="fr-FR"/>
          </a:p>
        </p:txBody>
      </p:sp>
      <p:sp>
        <p:nvSpPr>
          <p:cNvPr id="6" name="Footer Placeholder 5"/>
          <p:cNvSpPr>
            <a:spLocks noGrp="1"/>
          </p:cNvSpPr>
          <p:nvPr>
            <p:ph type="ftr" sz="quarter" idx="11"/>
          </p:nvPr>
        </p:nvSpPr>
        <p:spPr/>
        <p:txBody>
          <a:bodyPr/>
          <a:lstStyle/>
          <a:p>
            <a:pPr>
              <a:defRPr/>
            </a:pPr>
            <a:r>
              <a:rPr lang="en-US"/>
              <a:t>49th PAC-PP, June 18-19, 2018</a:t>
            </a:r>
            <a:endParaRPr lang="fr-FR"/>
          </a:p>
        </p:txBody>
      </p:sp>
    </p:spTree>
    <p:extLst>
      <p:ext uri="{BB962C8B-B14F-4D97-AF65-F5344CB8AC3E}">
        <p14:creationId xmlns:p14="http://schemas.microsoft.com/office/powerpoint/2010/main" val="147277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1593392" y="254753"/>
            <a:ext cx="6120680"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a:solidFill>
                  <a:srgbClr val="FFFF00"/>
                </a:solidFill>
                <a:latin typeface="Arial" panose="020B0604020202020204" pitchFamily="34" charset="0"/>
                <a:cs typeface="Arial" panose="020B0604020202020204" pitchFamily="34" charset="0"/>
              </a:rPr>
              <a:t>48</a:t>
            </a:r>
            <a:r>
              <a:rPr lang="en-US" sz="3200" u="sng" baseline="30000" dirty="0">
                <a:solidFill>
                  <a:srgbClr val="FFFF00"/>
                </a:solidFill>
                <a:latin typeface="Arial" panose="020B0604020202020204" pitchFamily="34" charset="0"/>
                <a:cs typeface="Arial" panose="020B0604020202020204" pitchFamily="34" charset="0"/>
              </a:rPr>
              <a:t>th</a:t>
            </a:r>
            <a:r>
              <a:rPr lang="en-US" sz="3200" u="sng" dirty="0">
                <a:solidFill>
                  <a:srgbClr val="FFFF00"/>
                </a:solidFill>
                <a:latin typeface="Arial" panose="020B0604020202020204" pitchFamily="34" charset="0"/>
                <a:cs typeface="Arial" panose="020B0604020202020204" pitchFamily="34" charset="0"/>
              </a:rPr>
              <a:t> PAC-PP highlights: </a:t>
            </a:r>
            <a:r>
              <a:rPr lang="en-US" sz="3200" b="1" u="sng" dirty="0">
                <a:solidFill>
                  <a:srgbClr val="FFFF00"/>
                </a:solidFill>
                <a:latin typeface="Arial" panose="020B0604020202020204" pitchFamily="34" charset="0"/>
                <a:cs typeface="Arial" panose="020B0604020202020204" pitchFamily="34" charset="0"/>
              </a:rPr>
              <a:t>NICA</a:t>
            </a:r>
          </a:p>
          <a:p>
            <a:pPr algn="ctr"/>
            <a:endParaRPr lang="en-US" sz="800" u="sng" dirty="0">
              <a:solidFill>
                <a:srgbClr val="FFFF00"/>
              </a:solidFill>
              <a:latin typeface="Arial" panose="020B0604020202020204" pitchFamily="34" charset="0"/>
              <a:cs typeface="Arial" panose="020B0604020202020204" pitchFamily="34" charset="0"/>
            </a:endParaRPr>
          </a:p>
        </p:txBody>
      </p:sp>
      <p:sp>
        <p:nvSpPr>
          <p:cNvPr id="13" name="AutoShape 7"/>
          <p:cNvSpPr>
            <a:spLocks noChangeArrowheads="1"/>
          </p:cNvSpPr>
          <p:nvPr/>
        </p:nvSpPr>
        <p:spPr bwMode="auto">
          <a:xfrm>
            <a:off x="33944" y="1052737"/>
            <a:ext cx="9001000" cy="2368982"/>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t>The PAC congratulates the Laboratory’s staff on the successful preparation of the KRION-6T heavy-ion source. </a:t>
            </a:r>
          </a:p>
          <a:p>
            <a:pPr marL="90900" indent="-342900">
              <a:spcAft>
                <a:spcPts val="600"/>
              </a:spcAft>
              <a:buFont typeface="Wingdings" charset="2"/>
              <a:buChar char="q"/>
            </a:pPr>
            <a:r>
              <a:rPr lang="en-US" dirty="0"/>
              <a:t>The PAC appreciates the regular commissioning of new equipment and, in particular, the upgrade of the light ion </a:t>
            </a:r>
            <a:r>
              <a:rPr lang="en-US" dirty="0" err="1"/>
              <a:t>linac</a:t>
            </a:r>
            <a:r>
              <a:rPr lang="en-US" dirty="0"/>
              <a:t> injector LU-20 and the associated substantial increase in beam intensity.</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3</a:t>
            </a:fld>
            <a:endParaRPr lang="fr-FR"/>
          </a:p>
        </p:txBody>
      </p:sp>
      <p:pic>
        <p:nvPicPr>
          <p:cNvPr id="7" name="Рисунок 2">
            <a:extLst>
              <a:ext uri="{FF2B5EF4-FFF2-40B4-BE49-F238E27FC236}">
                <a16:creationId xmlns:a16="http://schemas.microsoft.com/office/drawing/2014/main" id="{0941A1DC-A85B-7B41-8058-C93944797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511834"/>
            <a:ext cx="5950384" cy="33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7">
            <a:extLst>
              <a:ext uri="{FF2B5EF4-FFF2-40B4-BE49-F238E27FC236}">
                <a16:creationId xmlns:a16="http://schemas.microsoft.com/office/drawing/2014/main" id="{DC4289D8-29C8-514F-A83A-C3F1371D6B9B}"/>
              </a:ext>
            </a:extLst>
          </p:cNvPr>
          <p:cNvSpPr>
            <a:spLocks noChangeArrowheads="1"/>
          </p:cNvSpPr>
          <p:nvPr/>
        </p:nvSpPr>
        <p:spPr bwMode="auto">
          <a:xfrm>
            <a:off x="84240" y="4149080"/>
            <a:ext cx="2369432" cy="432049"/>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b="1" dirty="0"/>
              <a:t>Injector complex</a:t>
            </a:r>
          </a:p>
        </p:txBody>
      </p:sp>
    </p:spTree>
    <p:extLst>
      <p:ext uri="{BB962C8B-B14F-4D97-AF65-F5344CB8AC3E}">
        <p14:creationId xmlns:p14="http://schemas.microsoft.com/office/powerpoint/2010/main" val="61111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5496" y="980728"/>
            <a:ext cx="9108504" cy="266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342900">
              <a:spcBef>
                <a:spcPts val="0"/>
              </a:spcBef>
              <a:spcAft>
                <a:spcPts val="1200"/>
              </a:spcAft>
              <a:buSzPct val="75000"/>
              <a:buFont typeface="Wingdings" charset="2"/>
              <a:buChar char="u"/>
            </a:pPr>
            <a:r>
              <a:rPr lang="en-US" sz="1600" dirty="0"/>
              <a:t>The PAC heard the report about the forced interruption of the </a:t>
            </a:r>
            <a:r>
              <a:rPr lang="en-US" sz="1600" dirty="0" err="1"/>
              <a:t>Nuclotron</a:t>
            </a:r>
            <a:r>
              <a:rPr lang="en-US" sz="1600" dirty="0"/>
              <a:t> Run 55 due to a failure of the superconducting magnet cooling system and the rapid completion of the repair work.  </a:t>
            </a:r>
          </a:p>
          <a:p>
            <a:pPr indent="-342900">
              <a:spcBef>
                <a:spcPts val="0"/>
              </a:spcBef>
              <a:spcAft>
                <a:spcPts val="1200"/>
              </a:spcAft>
              <a:buSzPct val="75000"/>
              <a:buFont typeface="Wingdings" charset="2"/>
              <a:buChar char="u"/>
            </a:pPr>
            <a:r>
              <a:rPr lang="en-US" sz="1600" dirty="0"/>
              <a:t> Run 55 was rescheduled for February 5 – March 23, 2018. Beams of C, Ar</a:t>
            </a:r>
            <a:r>
              <a:rPr lang="en-US" sz="1600" baseline="30000" dirty="0"/>
              <a:t>16+</a:t>
            </a:r>
            <a:r>
              <a:rPr lang="en-US" sz="1600" dirty="0"/>
              <a:t>, Kr</a:t>
            </a:r>
            <a:r>
              <a:rPr lang="en-US" sz="1600" baseline="30000" dirty="0"/>
              <a:t>26+</a:t>
            </a:r>
            <a:r>
              <a:rPr lang="en-US" sz="1600" dirty="0"/>
              <a:t> from the KRION source will be used by BM@N and for SRC. </a:t>
            </a:r>
          </a:p>
          <a:p>
            <a:pPr indent="-342900">
              <a:spcBef>
                <a:spcPts val="0"/>
              </a:spcBef>
              <a:spcAft>
                <a:spcPts val="1200"/>
              </a:spcAft>
              <a:buSzPct val="75000"/>
              <a:buFont typeface="Wingdings" charset="2"/>
              <a:buChar char="u"/>
            </a:pPr>
            <a:r>
              <a:rPr lang="en-US" sz="1600" dirty="0"/>
              <a:t>The Booster installation will start after completion of the run. First technical run of the Booster by the end of 2018. </a:t>
            </a:r>
          </a:p>
          <a:p>
            <a:pPr indent="-285750">
              <a:spcBef>
                <a:spcPts val="0"/>
              </a:spcBef>
              <a:spcAft>
                <a:spcPts val="1200"/>
              </a:spcAft>
              <a:buSzPct val="80000"/>
              <a:buFont typeface="Wingdings" charset="2"/>
              <a:buChar char="u"/>
              <a:defRPr/>
            </a:pPr>
            <a:r>
              <a:rPr lang="en-US" sz="1600" dirty="0"/>
              <a:t>The PAC is pleased with the progress achieved in the civil construction  of the collider complex and with the roadmap for the construction of the NICA Center building.</a:t>
            </a:r>
          </a:p>
        </p:txBody>
      </p:sp>
      <p:pic>
        <p:nvPicPr>
          <p:cNvPr id="10" name="Изображение 1">
            <a:extLst>
              <a:ext uri="{FF2B5EF4-FFF2-40B4-BE49-F238E27FC236}">
                <a16:creationId xmlns:a16="http://schemas.microsoft.com/office/drawing/2014/main" id="{DA1F0EA1-73A4-E740-B461-AA5E83368E46}"/>
              </a:ext>
            </a:extLst>
          </p:cNvPr>
          <p:cNvPicPr>
            <a:picLocks noChangeAspect="1"/>
          </p:cNvPicPr>
          <p:nvPr/>
        </p:nvPicPr>
        <p:blipFill rotWithShape="1">
          <a:blip r:embed="rId3">
            <a:extLst>
              <a:ext uri="{28A0092B-C50C-407E-A947-70E740481C1C}">
                <a14:useLocalDpi xmlns:a14="http://schemas.microsoft.com/office/drawing/2010/main" val="0"/>
              </a:ext>
            </a:extLst>
          </a:blip>
          <a:srcRect t="15377"/>
          <a:stretch/>
        </p:blipFill>
        <p:spPr>
          <a:xfrm>
            <a:off x="1115616" y="3895344"/>
            <a:ext cx="6970248" cy="2962656"/>
          </a:xfrm>
          <a:prstGeom prst="rect">
            <a:avLst/>
          </a:prstGeom>
        </p:spPr>
      </p:pic>
      <p:sp>
        <p:nvSpPr>
          <p:cNvPr id="14" name="AutoShape 7">
            <a:extLst>
              <a:ext uri="{FF2B5EF4-FFF2-40B4-BE49-F238E27FC236}">
                <a16:creationId xmlns:a16="http://schemas.microsoft.com/office/drawing/2014/main" id="{EA8AF656-DE2F-5044-9E61-AC81DD6D93F9}"/>
              </a:ext>
            </a:extLst>
          </p:cNvPr>
          <p:cNvSpPr>
            <a:spLocks noChangeArrowheads="1"/>
          </p:cNvSpPr>
          <p:nvPr/>
        </p:nvSpPr>
        <p:spPr bwMode="auto">
          <a:xfrm>
            <a:off x="2987824" y="3572791"/>
            <a:ext cx="2880320" cy="681039"/>
          </a:xfrm>
          <a:prstGeom prst="flowChartAlternateProcess">
            <a:avLst/>
          </a:prstGeom>
          <a:solidFill>
            <a:srgbClr val="FFFF00"/>
          </a:solidFill>
          <a:ln w="57150">
            <a:solidFill>
              <a:srgbClr val="FF0000"/>
            </a:solidFill>
            <a:miter lim="800000"/>
            <a:headEnd/>
            <a:tailEnd/>
          </a:ln>
        </p:spPr>
        <p:txBody>
          <a:bodyPr anchor="ctr" anchorCtr="1"/>
          <a:lstStyle/>
          <a:p>
            <a:pPr algn="ctr">
              <a:spcAft>
                <a:spcPts val="600"/>
              </a:spcAft>
            </a:pPr>
            <a:r>
              <a:rPr lang="en-US" b="1" dirty="0"/>
              <a:t>NICA Center </a:t>
            </a:r>
          </a:p>
          <a:p>
            <a:pPr algn="ctr">
              <a:spcAft>
                <a:spcPts val="600"/>
              </a:spcAft>
            </a:pPr>
            <a:r>
              <a:rPr lang="en-US" dirty="0"/>
              <a:t>Design Institute “ARENA”</a:t>
            </a:r>
            <a:endParaRPr lang="en-US" b="1" dirty="0"/>
          </a:p>
        </p:txBody>
      </p:sp>
      <p:sp>
        <p:nvSpPr>
          <p:cNvPr id="12" name="AutoShape 18">
            <a:extLst>
              <a:ext uri="{FF2B5EF4-FFF2-40B4-BE49-F238E27FC236}">
                <a16:creationId xmlns:a16="http://schemas.microsoft.com/office/drawing/2014/main" id="{1208071E-3B97-AB48-B655-2F6174F9B331}"/>
              </a:ext>
            </a:extLst>
          </p:cNvPr>
          <p:cNvSpPr txBox="1">
            <a:spLocks noChangeArrowheads="1"/>
          </p:cNvSpPr>
          <p:nvPr/>
        </p:nvSpPr>
        <p:spPr bwMode="auto">
          <a:xfrm>
            <a:off x="1593392" y="254753"/>
            <a:ext cx="6120680" cy="681038"/>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u="sng" dirty="0">
                <a:solidFill>
                  <a:srgbClr val="FFFF00"/>
                </a:solidFill>
                <a:latin typeface="Arial" panose="020B0604020202020204" pitchFamily="34" charset="0"/>
                <a:cs typeface="Arial" panose="020B0604020202020204" pitchFamily="34" charset="0"/>
              </a:rPr>
              <a:t>48</a:t>
            </a:r>
            <a:r>
              <a:rPr lang="en-US" sz="3200" u="sng" baseline="30000" dirty="0">
                <a:solidFill>
                  <a:srgbClr val="FFFF00"/>
                </a:solidFill>
                <a:latin typeface="Arial" panose="020B0604020202020204" pitchFamily="34" charset="0"/>
                <a:cs typeface="Arial" panose="020B0604020202020204" pitchFamily="34" charset="0"/>
              </a:rPr>
              <a:t>th</a:t>
            </a:r>
            <a:r>
              <a:rPr lang="en-US" sz="3200" u="sng" dirty="0">
                <a:solidFill>
                  <a:srgbClr val="FFFF00"/>
                </a:solidFill>
                <a:latin typeface="Arial" panose="020B0604020202020204" pitchFamily="34" charset="0"/>
                <a:cs typeface="Arial" panose="020B0604020202020204" pitchFamily="34" charset="0"/>
              </a:rPr>
              <a:t> PAC-PP highlights: </a:t>
            </a:r>
            <a:r>
              <a:rPr lang="en-US" sz="3200" b="1" u="sng" dirty="0">
                <a:solidFill>
                  <a:srgbClr val="FFFF00"/>
                </a:solidFill>
                <a:latin typeface="Arial" panose="020B0604020202020204" pitchFamily="34" charset="0"/>
                <a:cs typeface="Arial" panose="020B0604020202020204" pitchFamily="34" charset="0"/>
              </a:rPr>
              <a:t>NICA</a:t>
            </a:r>
          </a:p>
          <a:p>
            <a:endParaRPr lang="en-US" sz="800"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19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3528" y="1052736"/>
            <a:ext cx="8640960" cy="2631490"/>
          </a:xfrm>
          <a:prstGeom prst="rect">
            <a:avLst/>
          </a:prstGeom>
          <a:noFill/>
        </p:spPr>
        <p:txBody>
          <a:bodyPr wrap="square" rtlCol="0">
            <a:spAutoFit/>
          </a:bodyPr>
          <a:lstStyle/>
          <a:p>
            <a:pPr marL="342900" indent="-342900">
              <a:spcBef>
                <a:spcPts val="0"/>
              </a:spcBef>
              <a:spcAft>
                <a:spcPts val="300"/>
              </a:spcAft>
              <a:buSzPct val="75000"/>
              <a:buFont typeface="Wingdings" charset="2"/>
              <a:buChar char="u"/>
            </a:pPr>
            <a:r>
              <a:rPr lang="en-US" sz="1600" dirty="0"/>
              <a:t>The PAC appreciates the recent advance in the MPD magnet construction but is concerned about the delay in the magnet delivery to JINR. The Committee urges the team to ensure timely and successful completion of the contract avoiding any further delay. </a:t>
            </a:r>
          </a:p>
          <a:p>
            <a:pPr marL="342900" indent="-342900">
              <a:spcBef>
                <a:spcPts val="0"/>
              </a:spcBef>
              <a:spcAft>
                <a:spcPts val="300"/>
              </a:spcAft>
              <a:buSzPct val="75000"/>
              <a:buFont typeface="Wingdings" charset="2"/>
              <a:buChar char="u"/>
            </a:pPr>
            <a:r>
              <a:rPr lang="en-US" sz="1600" dirty="0"/>
              <a:t>The PAC is pleased to note that the SAMPA chip has been finally chosen for the TPC front-end electronics and encourages the TPC team to complete the remaining design and prototype work. </a:t>
            </a:r>
          </a:p>
          <a:p>
            <a:pPr marL="342900" indent="-342900">
              <a:spcBef>
                <a:spcPts val="0"/>
              </a:spcBef>
              <a:spcAft>
                <a:spcPts val="300"/>
              </a:spcAft>
              <a:buSzPct val="75000"/>
              <a:buFont typeface="Wingdings" charset="2"/>
              <a:buChar char="u"/>
            </a:pPr>
            <a:r>
              <a:rPr lang="en-US" sz="1600" dirty="0"/>
              <a:t>It acknowledges the efforts undertaken by the JINR and Laboratory managements to strengthen the participation of Chinese groups in the construction of the MPD electromagnetic calorimeter. The PAC encourages the ECAL team to focus on the optimization of the detector specifications and design in view of finalizing the ECAL TDR.</a:t>
            </a:r>
          </a:p>
        </p:txBody>
      </p:sp>
      <p:pic>
        <p:nvPicPr>
          <p:cNvPr id="14" name="officeArt object">
            <a:extLst>
              <a:ext uri="{FF2B5EF4-FFF2-40B4-BE49-F238E27FC236}">
                <a16:creationId xmlns:a16="http://schemas.microsoft.com/office/drawing/2014/main" id="{59B5AE64-6D86-1F4D-BF6C-E23656D1F35A}"/>
              </a:ext>
            </a:extLst>
          </p:cNvPr>
          <p:cNvPicPr>
            <a:picLocks noChangeAspect="1"/>
          </p:cNvPicPr>
          <p:nvPr/>
        </p:nvPicPr>
        <p:blipFill rotWithShape="1">
          <a:blip r:embed="rId2" cstate="print">
            <a:extLst/>
          </a:blip>
          <a:srcRect l="6982" t="6651" b="16065"/>
          <a:stretch/>
        </p:blipFill>
        <p:spPr>
          <a:xfrm>
            <a:off x="3339287" y="4451809"/>
            <a:ext cx="2854635" cy="2371506"/>
          </a:xfrm>
          <a:prstGeom prst="rect">
            <a:avLst/>
          </a:prstGeom>
          <a:ln w="12700" cap="flat">
            <a:noFill/>
            <a:miter lim="400000"/>
          </a:ln>
          <a:effectLst/>
        </p:spPr>
      </p:pic>
      <p:pic>
        <p:nvPicPr>
          <p:cNvPr id="15" name="Picture 10" descr="Macintosh HD:Users:user:Library:Containers:com.apple.mail:Data:Library:Mail Downloads:08906026-CD33-4A29-B4D9-2C2F59ED9A7C:IMG_20171215_152850.jpg">
            <a:extLst>
              <a:ext uri="{FF2B5EF4-FFF2-40B4-BE49-F238E27FC236}">
                <a16:creationId xmlns:a16="http://schemas.microsoft.com/office/drawing/2014/main" id="{F623E9A3-C648-1E48-8786-2D7332737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15" b="-48"/>
          <a:stretch/>
        </p:blipFill>
        <p:spPr bwMode="auto">
          <a:xfrm>
            <a:off x="6259913" y="4259491"/>
            <a:ext cx="2861167" cy="2561390"/>
          </a:xfrm>
          <a:prstGeom prst="rect">
            <a:avLst/>
          </a:prstGeom>
          <a:noFill/>
          <a:ln>
            <a:noFill/>
          </a:ln>
        </p:spPr>
      </p:pic>
      <p:pic>
        <p:nvPicPr>
          <p:cNvPr id="16" name="Снимок экрана 2017-05-18 в 15.03.22.png" descr="Снимок экрана 2017-05-18 в 15.03.22.png">
            <a:extLst>
              <a:ext uri="{FF2B5EF4-FFF2-40B4-BE49-F238E27FC236}">
                <a16:creationId xmlns:a16="http://schemas.microsoft.com/office/drawing/2014/main" id="{98A227BD-70BC-784E-A340-32D2B78DCA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0" t="1547" r="6477" b="-1"/>
          <a:stretch/>
        </p:blipFill>
        <p:spPr bwMode="auto">
          <a:xfrm>
            <a:off x="23751" y="4259491"/>
            <a:ext cx="3256326" cy="259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 name="TextBox 11">
            <a:extLst>
              <a:ext uri="{FF2B5EF4-FFF2-40B4-BE49-F238E27FC236}">
                <a16:creationId xmlns:a16="http://schemas.microsoft.com/office/drawing/2014/main" id="{C47EBB4F-7EDC-7941-B9C1-E2C046299A76}"/>
              </a:ext>
            </a:extLst>
          </p:cNvPr>
          <p:cNvSpPr txBox="1">
            <a:spLocks noChangeArrowheads="1"/>
          </p:cNvSpPr>
          <p:nvPr/>
        </p:nvSpPr>
        <p:spPr bwMode="auto">
          <a:xfrm>
            <a:off x="3129682" y="3834907"/>
            <a:ext cx="3227888" cy="584775"/>
          </a:xfrm>
          <a:prstGeom prst="rect">
            <a:avLst/>
          </a:prstGeom>
          <a:solidFill>
            <a:srgbClr val="AAF3FF"/>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0C1167"/>
                </a:solidFill>
                <a:latin typeface="+mj-lt"/>
              </a:rPr>
              <a:t>End of production </a:t>
            </a:r>
            <a:r>
              <a:rPr lang="en-US" sz="1600" b="1" dirty="0">
                <a:solidFill>
                  <a:srgbClr val="FF0000"/>
                </a:solidFill>
                <a:latin typeface="+mj-lt"/>
              </a:rPr>
              <a:t>-</a:t>
            </a:r>
            <a:r>
              <a:rPr lang="ru-RU" sz="1600" b="1" dirty="0">
                <a:solidFill>
                  <a:srgbClr val="FF0000"/>
                </a:solidFill>
                <a:latin typeface="+mj-lt"/>
              </a:rPr>
              <a:t> </a:t>
            </a:r>
            <a:r>
              <a:rPr lang="en-US" sz="1600" b="1" dirty="0">
                <a:solidFill>
                  <a:srgbClr val="FF0000"/>
                </a:solidFill>
                <a:latin typeface="+mj-lt"/>
              </a:rPr>
              <a:t>November</a:t>
            </a:r>
            <a:r>
              <a:rPr lang="ru-RU" sz="1600" b="1" dirty="0">
                <a:solidFill>
                  <a:srgbClr val="FF0000"/>
                </a:solidFill>
                <a:latin typeface="+mj-lt"/>
              </a:rPr>
              <a:t> 2018</a:t>
            </a:r>
            <a:endParaRPr lang="ru-RU" sz="1600" b="1" dirty="0">
              <a:solidFill>
                <a:srgbClr val="0C1167"/>
              </a:solidFill>
              <a:latin typeface="+mj-lt"/>
            </a:endParaRPr>
          </a:p>
          <a:p>
            <a:pPr eaLnBrk="1" hangingPunct="1"/>
            <a:r>
              <a:rPr lang="en-US" sz="1600" b="1" dirty="0">
                <a:solidFill>
                  <a:srgbClr val="0C1167"/>
                </a:solidFill>
                <a:latin typeface="+mj-lt"/>
              </a:rPr>
              <a:t>Delivery to JINR</a:t>
            </a:r>
            <a:r>
              <a:rPr lang="ru-RU" sz="1600" b="1" dirty="0">
                <a:solidFill>
                  <a:srgbClr val="0C1167"/>
                </a:solidFill>
                <a:latin typeface="+mj-lt"/>
              </a:rPr>
              <a:t> </a:t>
            </a:r>
            <a:r>
              <a:rPr lang="mr-IN" sz="1600" b="1" dirty="0">
                <a:solidFill>
                  <a:srgbClr val="FF0000"/>
                </a:solidFill>
                <a:latin typeface="+mj-lt"/>
              </a:rPr>
              <a:t>–</a:t>
            </a:r>
            <a:r>
              <a:rPr lang="ru-RU" sz="1600" b="1" dirty="0">
                <a:solidFill>
                  <a:srgbClr val="FF0000"/>
                </a:solidFill>
                <a:latin typeface="+mj-lt"/>
              </a:rPr>
              <a:t> </a:t>
            </a:r>
            <a:r>
              <a:rPr lang="en-US" sz="1600" b="1" dirty="0">
                <a:solidFill>
                  <a:srgbClr val="FF0000"/>
                </a:solidFill>
                <a:latin typeface="+mj-lt"/>
              </a:rPr>
              <a:t>April-May</a:t>
            </a:r>
            <a:r>
              <a:rPr lang="ru-RU" sz="1600" b="1" dirty="0">
                <a:solidFill>
                  <a:srgbClr val="FF0000"/>
                </a:solidFill>
                <a:latin typeface="+mj-lt"/>
              </a:rPr>
              <a:t> 2019</a:t>
            </a:r>
            <a:endParaRPr lang="en-US" sz="1600" i="1" dirty="0">
              <a:solidFill>
                <a:srgbClr val="FF0000"/>
              </a:solidFill>
              <a:latin typeface="+mj-lt"/>
            </a:endParaRPr>
          </a:p>
        </p:txBody>
      </p:sp>
      <p:sp>
        <p:nvSpPr>
          <p:cNvPr id="12" name="AutoShape 18">
            <a:extLst>
              <a:ext uri="{FF2B5EF4-FFF2-40B4-BE49-F238E27FC236}">
                <a16:creationId xmlns:a16="http://schemas.microsoft.com/office/drawing/2014/main" id="{0F37F63F-6437-B74A-B840-536F4D4FB9F5}"/>
              </a:ext>
            </a:extLst>
          </p:cNvPr>
          <p:cNvSpPr txBox="1">
            <a:spLocks noGrp="1" noChangeArrowheads="1"/>
          </p:cNvSpPr>
          <p:nvPr>
            <p:ph type="title"/>
          </p:nvPr>
        </p:nvSpPr>
        <p:spPr bwMode="auto">
          <a:xfrm>
            <a:off x="1331640" y="221017"/>
            <a:ext cx="6419056" cy="681038"/>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u="sng" dirty="0">
                <a:solidFill>
                  <a:srgbClr val="FFFF00"/>
                </a:solidFill>
                <a:latin typeface="Arial" panose="020B0604020202020204" pitchFamily="34" charset="0"/>
                <a:cs typeface="Arial" panose="020B0604020202020204" pitchFamily="34" charset="0"/>
              </a:rPr>
              <a:t>48</a:t>
            </a:r>
            <a:r>
              <a:rPr lang="en-US" sz="3200" u="sng" baseline="30000" dirty="0">
                <a:solidFill>
                  <a:srgbClr val="FFFF00"/>
                </a:solidFill>
                <a:latin typeface="Arial" panose="020B0604020202020204" pitchFamily="34" charset="0"/>
                <a:cs typeface="Arial" panose="020B0604020202020204" pitchFamily="34" charset="0"/>
              </a:rPr>
              <a:t>th</a:t>
            </a:r>
            <a:r>
              <a:rPr lang="en-US" sz="3200" u="sng" dirty="0">
                <a:solidFill>
                  <a:srgbClr val="FFFF00"/>
                </a:solidFill>
                <a:latin typeface="Arial" panose="020B0604020202020204" pitchFamily="34" charset="0"/>
                <a:cs typeface="Arial" panose="020B0604020202020204" pitchFamily="34" charset="0"/>
              </a:rPr>
              <a:t> PAC-PP highlights: </a:t>
            </a:r>
            <a:r>
              <a:rPr lang="en-US" sz="3200" b="1" u="sng" dirty="0">
                <a:solidFill>
                  <a:srgbClr val="FFFF00"/>
                </a:solidFill>
                <a:latin typeface="Arial" panose="020B0604020202020204" pitchFamily="34" charset="0"/>
                <a:cs typeface="Arial" panose="020B0604020202020204" pitchFamily="34" charset="0"/>
              </a:rPr>
              <a:t>MPD</a:t>
            </a:r>
          </a:p>
          <a:p>
            <a:endParaRPr lang="en-US" sz="800"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56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519" y="1335858"/>
            <a:ext cx="8654237" cy="1277273"/>
          </a:xfrm>
          <a:prstGeom prst="rect">
            <a:avLst/>
          </a:prstGeom>
          <a:noFill/>
        </p:spPr>
        <p:txBody>
          <a:bodyPr wrap="square" rtlCol="0">
            <a:spAutoFit/>
          </a:bodyPr>
          <a:lstStyle/>
          <a:p>
            <a:pPr marL="342900" indent="-342900">
              <a:spcBef>
                <a:spcPts val="600"/>
              </a:spcBef>
              <a:buSzPct val="75000"/>
              <a:buFont typeface="Wingdings" charset="2"/>
              <a:buChar char="u"/>
            </a:pPr>
            <a:r>
              <a:rPr lang="en-US" dirty="0"/>
              <a:t>The PAC welcomes the commissioning of new equipment and the first use of the large-area GEM tracking detectors. </a:t>
            </a:r>
          </a:p>
          <a:p>
            <a:pPr marL="342900" indent="-342900">
              <a:spcBef>
                <a:spcPts val="600"/>
              </a:spcBef>
              <a:buSzPct val="75000"/>
              <a:buFont typeface="Wingdings" charset="2"/>
              <a:buChar char="u"/>
            </a:pPr>
            <a:r>
              <a:rPr lang="en-US" dirty="0"/>
              <a:t>The PAC reiterates its concern about the lack of manpower for in-depth analysis of data collected in recent runs. </a:t>
            </a:r>
          </a:p>
        </p:txBody>
      </p:sp>
      <p:pic>
        <p:nvPicPr>
          <p:cNvPr id="7" name="Picture 6">
            <a:extLst>
              <a:ext uri="{FF2B5EF4-FFF2-40B4-BE49-F238E27FC236}">
                <a16:creationId xmlns:a16="http://schemas.microsoft.com/office/drawing/2014/main" id="{EA57B3A6-9FAD-EC47-B94D-3CDBFC4CD666}"/>
              </a:ext>
            </a:extLst>
          </p:cNvPr>
          <p:cNvPicPr>
            <a:picLocks noChangeAspect="1"/>
          </p:cNvPicPr>
          <p:nvPr/>
        </p:nvPicPr>
        <p:blipFill rotWithShape="1">
          <a:blip r:embed="rId2"/>
          <a:srcRect l="8409"/>
          <a:stretch/>
        </p:blipFill>
        <p:spPr>
          <a:xfrm>
            <a:off x="107504" y="4079979"/>
            <a:ext cx="4335842" cy="2738043"/>
          </a:xfrm>
          <a:prstGeom prst="rect">
            <a:avLst/>
          </a:prstGeom>
        </p:spPr>
      </p:pic>
      <p:pic>
        <p:nvPicPr>
          <p:cNvPr id="8" name="Picture 7">
            <a:extLst>
              <a:ext uri="{FF2B5EF4-FFF2-40B4-BE49-F238E27FC236}">
                <a16:creationId xmlns:a16="http://schemas.microsoft.com/office/drawing/2014/main" id="{F70000B4-860D-F045-9D10-E52C2D018FCA}"/>
              </a:ext>
            </a:extLst>
          </p:cNvPr>
          <p:cNvPicPr>
            <a:picLocks noChangeAspect="1"/>
          </p:cNvPicPr>
          <p:nvPr/>
        </p:nvPicPr>
        <p:blipFill rotWithShape="1">
          <a:blip r:embed="rId3"/>
          <a:srcRect l="26706" t="2061" r="7591" b="15466"/>
          <a:stretch/>
        </p:blipFill>
        <p:spPr>
          <a:xfrm>
            <a:off x="5364088" y="4100506"/>
            <a:ext cx="3668646" cy="2717516"/>
          </a:xfrm>
          <a:prstGeom prst="rect">
            <a:avLst/>
          </a:prstGeom>
        </p:spPr>
      </p:pic>
      <p:sp>
        <p:nvSpPr>
          <p:cNvPr id="13" name="TextBox 12">
            <a:extLst>
              <a:ext uri="{FF2B5EF4-FFF2-40B4-BE49-F238E27FC236}">
                <a16:creationId xmlns:a16="http://schemas.microsoft.com/office/drawing/2014/main" id="{9B90033D-669C-7749-A043-7D09BF44ACE1}"/>
              </a:ext>
            </a:extLst>
          </p:cNvPr>
          <p:cNvSpPr txBox="1"/>
          <p:nvPr/>
        </p:nvSpPr>
        <p:spPr>
          <a:xfrm>
            <a:off x="1827886" y="2878918"/>
            <a:ext cx="5230919" cy="923330"/>
          </a:xfrm>
          <a:prstGeom prst="rect">
            <a:avLst/>
          </a:prstGeom>
          <a:noFill/>
        </p:spPr>
        <p:txBody>
          <a:bodyPr wrap="none" rtlCol="0">
            <a:spAutoFit/>
          </a:bodyPr>
          <a:lstStyle/>
          <a:p>
            <a:pPr algn="ctr"/>
            <a:r>
              <a:rPr lang="en-US" b="1" dirty="0"/>
              <a:t>Central tracker in March 2018 run (</a:t>
            </a:r>
            <a:r>
              <a:rPr lang="en-US" b="1" dirty="0" err="1"/>
              <a:t>Ar</a:t>
            </a:r>
            <a:r>
              <a:rPr lang="en-US" b="1" dirty="0"/>
              <a:t>, Kr)</a:t>
            </a:r>
          </a:p>
          <a:p>
            <a:pPr marL="285750" indent="-285750">
              <a:buFont typeface="Wingdings" pitchFamily="2" charset="2"/>
              <a:buChar char="Ø"/>
            </a:pPr>
            <a:r>
              <a:rPr lang="en-US" dirty="0"/>
              <a:t>7 planes of GEM detectors (5 of them big size)</a:t>
            </a:r>
          </a:p>
          <a:p>
            <a:pPr marL="285750" indent="-285750">
              <a:buFont typeface="Wingdings" pitchFamily="2" charset="2"/>
              <a:buChar char="Ø"/>
            </a:pPr>
            <a:r>
              <a:rPr lang="en-US" dirty="0"/>
              <a:t>3 planes of Si detector in front of GEMs.</a:t>
            </a:r>
          </a:p>
        </p:txBody>
      </p:sp>
      <p:cxnSp>
        <p:nvCxnSpPr>
          <p:cNvPr id="15" name="Straight Arrow Connector 14">
            <a:extLst>
              <a:ext uri="{FF2B5EF4-FFF2-40B4-BE49-F238E27FC236}">
                <a16:creationId xmlns:a16="http://schemas.microsoft.com/office/drawing/2014/main" id="{1EE4E64A-EC1E-184B-BF95-D4A1D7116485}"/>
              </a:ext>
            </a:extLst>
          </p:cNvPr>
          <p:cNvCxnSpPr>
            <a:cxnSpLocks/>
          </p:cNvCxnSpPr>
          <p:nvPr/>
        </p:nvCxnSpPr>
        <p:spPr>
          <a:xfrm>
            <a:off x="5830764" y="3789040"/>
            <a:ext cx="1045492" cy="576064"/>
          </a:xfrm>
          <a:prstGeom prst="straightConnector1">
            <a:avLst/>
          </a:prstGeom>
          <a:ln w="508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889EEC92-B7EE-284A-B886-E0F708AD33D0}"/>
              </a:ext>
            </a:extLst>
          </p:cNvPr>
          <p:cNvCxnSpPr>
            <a:cxnSpLocks/>
          </p:cNvCxnSpPr>
          <p:nvPr/>
        </p:nvCxnSpPr>
        <p:spPr>
          <a:xfrm flipH="1">
            <a:off x="2123728" y="3789040"/>
            <a:ext cx="1584176" cy="19442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48572F-6BF2-CE40-AF7B-88DC41D5B4DE}"/>
              </a:ext>
            </a:extLst>
          </p:cNvPr>
          <p:cNvSpPr>
            <a:spLocks noGrp="1"/>
          </p:cNvSpPr>
          <p:nvPr>
            <p:ph type="title"/>
          </p:nvPr>
        </p:nvSpPr>
        <p:spPr>
          <a:xfrm>
            <a:off x="463838" y="68933"/>
            <a:ext cx="8229600" cy="1143000"/>
          </a:xfrm>
        </p:spPr>
        <p:txBody>
          <a:bodyPr/>
          <a:lstStyle/>
          <a:p>
            <a:r>
              <a:rPr lang="en-US" dirty="0"/>
              <a:t> </a:t>
            </a:r>
          </a:p>
        </p:txBody>
      </p:sp>
      <p:sp>
        <p:nvSpPr>
          <p:cNvPr id="16" name="AutoShape 18">
            <a:extLst>
              <a:ext uri="{FF2B5EF4-FFF2-40B4-BE49-F238E27FC236}">
                <a16:creationId xmlns:a16="http://schemas.microsoft.com/office/drawing/2014/main" id="{152D7CC7-B98A-2949-99F3-E8D8BB23467C}"/>
              </a:ext>
            </a:extLst>
          </p:cNvPr>
          <p:cNvSpPr txBox="1">
            <a:spLocks noChangeArrowheads="1"/>
          </p:cNvSpPr>
          <p:nvPr/>
        </p:nvSpPr>
        <p:spPr bwMode="auto">
          <a:xfrm>
            <a:off x="1331640" y="221017"/>
            <a:ext cx="6419056" cy="681038"/>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u="sng" dirty="0">
                <a:solidFill>
                  <a:srgbClr val="FFFF00"/>
                </a:solidFill>
                <a:latin typeface="Arial" panose="020B0604020202020204" pitchFamily="34" charset="0"/>
                <a:cs typeface="Arial" panose="020B0604020202020204" pitchFamily="34" charset="0"/>
              </a:rPr>
              <a:t>48</a:t>
            </a:r>
            <a:r>
              <a:rPr lang="en-US" sz="3200" u="sng" baseline="30000" dirty="0">
                <a:solidFill>
                  <a:srgbClr val="FFFF00"/>
                </a:solidFill>
                <a:latin typeface="Arial" panose="020B0604020202020204" pitchFamily="34" charset="0"/>
                <a:cs typeface="Arial" panose="020B0604020202020204" pitchFamily="34" charset="0"/>
              </a:rPr>
              <a:t>th</a:t>
            </a:r>
            <a:r>
              <a:rPr lang="en-US" sz="3200" u="sng" dirty="0">
                <a:solidFill>
                  <a:srgbClr val="FFFF00"/>
                </a:solidFill>
                <a:latin typeface="Arial" panose="020B0604020202020204" pitchFamily="34" charset="0"/>
                <a:cs typeface="Arial" panose="020B0604020202020204" pitchFamily="34" charset="0"/>
              </a:rPr>
              <a:t> PAC-PP highlights: </a:t>
            </a:r>
            <a:r>
              <a:rPr lang="en-US" sz="3200" b="1" u="sng" dirty="0">
                <a:solidFill>
                  <a:srgbClr val="FFFF00"/>
                </a:solidFill>
                <a:latin typeface="Arial" panose="020B0604020202020204" pitchFamily="34" charset="0"/>
                <a:cs typeface="Arial" panose="020B0604020202020204" pitchFamily="34" charset="0"/>
              </a:rPr>
              <a:t>BM@N</a:t>
            </a:r>
          </a:p>
          <a:p>
            <a:endParaRPr lang="en-US" sz="800"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74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0" y="276539"/>
            <a:ext cx="9072500"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48</a:t>
            </a:r>
            <a:r>
              <a:rPr lang="en-US" sz="4000" u="sng" baseline="30000" dirty="0">
                <a:solidFill>
                  <a:srgbClr val="FFFF00"/>
                </a:solidFill>
              </a:rPr>
              <a:t>th</a:t>
            </a:r>
            <a:r>
              <a:rPr lang="en-US" sz="4000" u="sng" dirty="0">
                <a:solidFill>
                  <a:srgbClr val="FFFF00"/>
                </a:solidFill>
              </a:rPr>
              <a:t> PAC-PP highlights: </a:t>
            </a:r>
            <a:r>
              <a:rPr lang="en-US" sz="4000" b="1" u="sng" dirty="0">
                <a:solidFill>
                  <a:srgbClr val="FFFF00"/>
                </a:solidFill>
              </a:rPr>
              <a:t>MPD &amp; BM@N</a:t>
            </a:r>
          </a:p>
        </p:txBody>
      </p:sp>
      <p:sp>
        <p:nvSpPr>
          <p:cNvPr id="6" name="Espace réservé du contenu 2"/>
          <p:cNvSpPr txBox="1">
            <a:spLocks/>
          </p:cNvSpPr>
          <p:nvPr/>
        </p:nvSpPr>
        <p:spPr bwMode="auto">
          <a:xfrm>
            <a:off x="395536" y="1628800"/>
            <a:ext cx="8676964" cy="3528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endParaRPr lang="en-US" sz="1800" dirty="0">
              <a:latin typeface="Arial" panose="020B0604020202020204" pitchFamily="34" charset="0"/>
              <a:cs typeface="Arial" panose="020B0604020202020204" pitchFamily="34" charset="0"/>
            </a:endParaRPr>
          </a:p>
          <a:p>
            <a:pPr marL="0">
              <a:spcBef>
                <a:spcPts val="0"/>
              </a:spcBef>
              <a:spcAft>
                <a:spcPts val="1200"/>
              </a:spcAft>
              <a:buFont typeface="Wingdings" charset="2"/>
              <a:buChar char="Ø"/>
            </a:pPr>
            <a:r>
              <a:rPr lang="en-US" sz="1800" dirty="0">
                <a:latin typeface="Arial" panose="020B0604020202020204" pitchFamily="34" charset="0"/>
                <a:cs typeface="Arial" panose="020B0604020202020204" pitchFamily="34" charset="0"/>
              </a:rPr>
              <a:t>The PAC is very pleased with the recent initiatives of VBLHEP to attract new non-JINR collaborators to the MPD and BM@N experiments: </a:t>
            </a:r>
          </a:p>
          <a:p>
            <a:pPr marL="0">
              <a:spcBef>
                <a:spcPts val="0"/>
              </a:spcBef>
              <a:spcAft>
                <a:spcPts val="1200"/>
              </a:spcAft>
              <a:buFont typeface="Wingdings" charset="2"/>
              <a:buChar char="Ø"/>
            </a:pPr>
            <a:r>
              <a:rPr lang="en-US" sz="1800" dirty="0">
                <a:latin typeface="Arial" panose="020B0604020202020204" pitchFamily="34" charset="0"/>
                <a:cs typeface="Arial" panose="020B0604020202020204" pitchFamily="34" charset="0"/>
              </a:rPr>
              <a:t>The PAC welcomes the plans to hold a three-day meeting at JINR in April 2018 to officially launch the MPD and BM@N International Collaborations</a:t>
            </a:r>
          </a:p>
          <a:p>
            <a:pPr marL="0">
              <a:spcBef>
                <a:spcPts val="0"/>
              </a:spcBef>
              <a:spcAft>
                <a:spcPts val="1200"/>
              </a:spcAft>
              <a:buFont typeface="Wingdings" charset="2"/>
              <a:buChar char="Ø"/>
            </a:pPr>
            <a:r>
              <a:rPr lang="en-US" sz="1800" dirty="0">
                <a:latin typeface="Arial" panose="020B0604020202020204" pitchFamily="34" charset="0"/>
                <a:cs typeface="Arial" panose="020B0604020202020204" pitchFamily="34" charset="0"/>
              </a:rPr>
              <a:t>The PAC strongly encourages the JINR initiative to establish a funding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to attract and support research conducted at the NICA facility.  The proposal is to award research funds to groups (mainly to support students and post-docs) for a 3y period through a competitive process according to the scientific merit of submitted proposals.</a:t>
            </a:r>
          </a:p>
        </p:txBody>
      </p:sp>
      <p:sp>
        <p:nvSpPr>
          <p:cNvPr id="2" name="Date Placeholder 1">
            <a:extLst>
              <a:ext uri="{FF2B5EF4-FFF2-40B4-BE49-F238E27FC236}">
                <a16:creationId xmlns:a16="http://schemas.microsoft.com/office/drawing/2014/main" id="{91A2C3AA-879F-E942-B313-9AA9DB477858}"/>
              </a:ext>
            </a:extLst>
          </p:cNvPr>
          <p:cNvSpPr>
            <a:spLocks noGrp="1"/>
          </p:cNvSpPr>
          <p:nvPr>
            <p:ph type="dt" sz="half" idx="10"/>
          </p:nvPr>
        </p:nvSpPr>
        <p:spPr/>
        <p:txBody>
          <a:bodyPr/>
          <a:lstStyle/>
          <a:p>
            <a:pPr>
              <a:defRPr/>
            </a:pPr>
            <a:r>
              <a:rPr lang="en-US"/>
              <a:t>Itzhak Tserruya</a:t>
            </a:r>
            <a:endParaRPr lang="fr-FR"/>
          </a:p>
        </p:txBody>
      </p:sp>
      <p:sp>
        <p:nvSpPr>
          <p:cNvPr id="3" name="Footer Placeholder 2">
            <a:extLst>
              <a:ext uri="{FF2B5EF4-FFF2-40B4-BE49-F238E27FC236}">
                <a16:creationId xmlns:a16="http://schemas.microsoft.com/office/drawing/2014/main" id="{D29411F3-1256-4740-B693-6922F262F115}"/>
              </a:ext>
            </a:extLst>
          </p:cNvPr>
          <p:cNvSpPr>
            <a:spLocks noGrp="1"/>
          </p:cNvSpPr>
          <p:nvPr>
            <p:ph type="ftr" sz="quarter" idx="11"/>
          </p:nvPr>
        </p:nvSpPr>
        <p:spPr/>
        <p:txBody>
          <a:bodyPr/>
          <a:lstStyle/>
          <a:p>
            <a:pPr>
              <a:defRPr/>
            </a:pPr>
            <a:r>
              <a:rPr lang="en-US"/>
              <a:t>49th PAC-PP, June 18-19, 2018</a:t>
            </a:r>
            <a:endParaRPr lang="fr-FR" dirty="0"/>
          </a:p>
        </p:txBody>
      </p:sp>
      <p:sp>
        <p:nvSpPr>
          <p:cNvPr id="4" name="Slide Number Placeholder 3">
            <a:extLst>
              <a:ext uri="{FF2B5EF4-FFF2-40B4-BE49-F238E27FC236}">
                <a16:creationId xmlns:a16="http://schemas.microsoft.com/office/drawing/2014/main" id="{1F4C1A81-6E04-1340-A835-D0192AF14F62}"/>
              </a:ext>
            </a:extLst>
          </p:cNvPr>
          <p:cNvSpPr>
            <a:spLocks noGrp="1"/>
          </p:cNvSpPr>
          <p:nvPr>
            <p:ph type="sldNum" sz="quarter" idx="12"/>
          </p:nvPr>
        </p:nvSpPr>
        <p:spPr/>
        <p:txBody>
          <a:bodyPr/>
          <a:lstStyle/>
          <a:p>
            <a:pPr>
              <a:defRPr/>
            </a:pPr>
            <a:fld id="{16AAA047-8AEF-4C69-86C3-C9A280890182}" type="slidenum">
              <a:rPr lang="fr-FR" smtClean="0"/>
              <a:pPr>
                <a:defRPr/>
              </a:pPr>
              <a:t>7</a:t>
            </a:fld>
            <a:endParaRPr lang="fr-FR"/>
          </a:p>
        </p:txBody>
      </p:sp>
    </p:spTree>
    <p:extLst>
      <p:ext uri="{BB962C8B-B14F-4D97-AF65-F5344CB8AC3E}">
        <p14:creationId xmlns:p14="http://schemas.microsoft.com/office/powerpoint/2010/main" val="184812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16632"/>
            <a:ext cx="8229600" cy="79454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a:t>
            </a:r>
          </a:p>
        </p:txBody>
      </p:sp>
      <p:sp>
        <p:nvSpPr>
          <p:cNvPr id="2" name="TextBox 1"/>
          <p:cNvSpPr txBox="1"/>
          <p:nvPr/>
        </p:nvSpPr>
        <p:spPr>
          <a:xfrm>
            <a:off x="172108" y="1183600"/>
            <a:ext cx="8820472" cy="5355312"/>
          </a:xfrm>
          <a:prstGeom prst="rect">
            <a:avLst/>
          </a:prstGeom>
          <a:noFill/>
        </p:spPr>
        <p:txBody>
          <a:bodyPr wrap="square" rtlCol="0">
            <a:spAutoFit/>
          </a:bodyPr>
          <a:lstStyle/>
          <a:p>
            <a:pPr>
              <a:buSzPct val="80000"/>
            </a:pPr>
            <a:r>
              <a:rPr lang="en-US" dirty="0"/>
              <a:t>Excerpts from the Resolutions of the 123rd  session of the Scientific Council held on  February 22-23, 2018:</a:t>
            </a:r>
          </a:p>
          <a:p>
            <a:pPr>
              <a:buSzPct val="80000"/>
            </a:pPr>
            <a:endParaRPr lang="en-US" dirty="0"/>
          </a:p>
          <a:p>
            <a:pPr>
              <a:buSzPct val="80000"/>
            </a:pPr>
            <a:r>
              <a:rPr lang="en-US" b="1" dirty="0"/>
              <a:t>General considerations:</a:t>
            </a:r>
          </a:p>
          <a:p>
            <a:pPr marL="285750" indent="-285750">
              <a:buSzPct val="80000"/>
              <a:buFont typeface="Wingdings" charset="2"/>
              <a:buChar char="u"/>
            </a:pPr>
            <a:r>
              <a:rPr lang="en-US" dirty="0"/>
              <a:t>The Scientific Council is pleased to note the successful development of the JINR research infrastructure, including the </a:t>
            </a:r>
            <a:r>
              <a:rPr lang="en-US" u="sng" dirty="0"/>
              <a:t>NICA megaproject</a:t>
            </a:r>
            <a:r>
              <a:rPr lang="en-US" dirty="0"/>
              <a:t>, the Factory of </a:t>
            </a:r>
            <a:r>
              <a:rPr lang="en-US" dirty="0" err="1"/>
              <a:t>Superheavy</a:t>
            </a:r>
            <a:r>
              <a:rPr lang="en-US" dirty="0"/>
              <a:t> Elements (SHE) and the IBR-2 spectrometer complex. </a:t>
            </a:r>
          </a:p>
          <a:p>
            <a:pPr>
              <a:buSzPct val="80000"/>
            </a:pPr>
            <a:endParaRPr lang="en-US" dirty="0"/>
          </a:p>
          <a:p>
            <a:pPr marL="285750" indent="-285750">
              <a:buSzPct val="80000"/>
              <a:buFont typeface="Wingdings" charset="2"/>
              <a:buChar char="u"/>
            </a:pPr>
            <a:r>
              <a:rPr lang="en-US" dirty="0"/>
              <a:t>The Scientific Council is also pleased to note that the international visibility of JINR and of its flagship projects is ramping up. The NICA project has already been included in the ESFRI roadmap and in the </a:t>
            </a:r>
            <a:r>
              <a:rPr lang="en-US" dirty="0" err="1"/>
              <a:t>NuPECC</a:t>
            </a:r>
            <a:r>
              <a:rPr lang="en-US" dirty="0"/>
              <a:t> long-range plan, and every effort should be made in order for it to become also part of the European Strategy for Particle Physics. </a:t>
            </a:r>
          </a:p>
          <a:p>
            <a:pPr>
              <a:buSzPct val="80000"/>
            </a:pPr>
            <a:endParaRPr lang="en-US" dirty="0"/>
          </a:p>
          <a:p>
            <a:pPr marL="285750" indent="-285750">
              <a:buSzPct val="80000"/>
              <a:buFont typeface="Wingdings" charset="2"/>
              <a:buChar char="u"/>
            </a:pPr>
            <a:r>
              <a:rPr lang="en-US" dirty="0"/>
              <a:t>The Scientific Council reiterates its recommendation that all the  ongoing and recently planned neutrino experiments be presented and discussed within a joint meeting of the two PACs leading to a more coordinated neutrino physics </a:t>
            </a:r>
            <a:r>
              <a:rPr lang="en-US" dirty="0" err="1"/>
              <a:t>programme</a:t>
            </a:r>
            <a:r>
              <a:rPr lang="en-US" dirty="0"/>
              <a:t> and therefore allowing implementation of priorities in a more concerted and efficient way. </a:t>
            </a:r>
          </a:p>
        </p:txBody>
      </p:sp>
      <p:sp>
        <p:nvSpPr>
          <p:cNvPr id="3" name="Slide Number Placeholder 2"/>
          <p:cNvSpPr>
            <a:spLocks noGrp="1"/>
          </p:cNvSpPr>
          <p:nvPr>
            <p:ph type="sldNum" sz="quarter" idx="12"/>
          </p:nvPr>
        </p:nvSpPr>
        <p:spPr/>
        <p:txBody>
          <a:bodyPr/>
          <a:lstStyle/>
          <a:p>
            <a:pPr>
              <a:defRPr/>
            </a:pPr>
            <a:fld id="{16AAA047-8AEF-4C69-86C3-C9A280890182}" type="slidenum">
              <a:rPr lang="fr-FR" smtClean="0"/>
              <a:pPr>
                <a:defRPr/>
              </a:pPr>
              <a:t>8</a:t>
            </a:fld>
            <a:endParaRPr lang="fr-FR"/>
          </a:p>
        </p:txBody>
      </p:sp>
    </p:spTree>
    <p:extLst>
      <p:ext uri="{BB962C8B-B14F-4D97-AF65-F5344CB8AC3E}">
        <p14:creationId xmlns:p14="http://schemas.microsoft.com/office/powerpoint/2010/main" val="280902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215008" y="1538892"/>
            <a:ext cx="8928992" cy="5000020"/>
          </a:xfrm>
        </p:spPr>
        <p:txBody>
          <a:bodyPr/>
          <a:lstStyle/>
          <a:p>
            <a:pPr>
              <a:spcBef>
                <a:spcPts val="0"/>
              </a:spcBef>
              <a:spcAft>
                <a:spcPts val="1800"/>
              </a:spcAft>
              <a:buFont typeface="Wingdings" charset="2"/>
              <a:buChar char="u"/>
            </a:pPr>
            <a:r>
              <a:rPr lang="en-US" sz="1800" dirty="0">
                <a:latin typeface="Arial" panose="020B0604020202020204" pitchFamily="34" charset="0"/>
                <a:cs typeface="Arial" panose="020B0604020202020204" pitchFamily="34" charset="0"/>
              </a:rPr>
              <a:t> The Scientific Council appreciates the significant progress achieved in the successful preparation of the </a:t>
            </a:r>
            <a:r>
              <a:rPr lang="en-US" sz="1800" u="sng" dirty="0">
                <a:latin typeface="Arial" panose="020B0604020202020204" pitchFamily="34" charset="0"/>
                <a:cs typeface="Arial" panose="020B0604020202020204" pitchFamily="34" charset="0"/>
              </a:rPr>
              <a:t>KRION-6T</a:t>
            </a:r>
            <a:r>
              <a:rPr lang="en-US" sz="1800" dirty="0">
                <a:latin typeface="Arial" panose="020B0604020202020204" pitchFamily="34" charset="0"/>
                <a:cs typeface="Arial" panose="020B0604020202020204" pitchFamily="34" charset="0"/>
              </a:rPr>
              <a:t> heavy-ion source, welcomes the regular commissioning of new equipment and supports the timely modernization of existing elements of the accelerator complex, in particular, the upgrade of the </a:t>
            </a:r>
            <a:r>
              <a:rPr lang="en-US" sz="1800" u="sng" dirty="0">
                <a:latin typeface="Arial" panose="020B0604020202020204" pitchFamily="34" charset="0"/>
                <a:cs typeface="Arial" panose="020B0604020202020204" pitchFamily="34" charset="0"/>
              </a:rPr>
              <a:t>LU-20</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linac</a:t>
            </a:r>
            <a:r>
              <a:rPr lang="en-US" sz="1800" dirty="0">
                <a:latin typeface="Arial" panose="020B0604020202020204" pitchFamily="34" charset="0"/>
                <a:cs typeface="Arial" panose="020B0604020202020204" pitchFamily="34" charset="0"/>
              </a:rPr>
              <a:t> and the associated substantial increase in beam intensity.</a:t>
            </a:r>
          </a:p>
          <a:p>
            <a:pPr>
              <a:spcBef>
                <a:spcPts val="0"/>
              </a:spcBef>
              <a:spcAft>
                <a:spcPts val="1800"/>
              </a:spcAft>
              <a:buFont typeface="Wingdings" charset="2"/>
              <a:buChar char="u"/>
            </a:pPr>
            <a:r>
              <a:rPr lang="en-US" sz="1800" dirty="0">
                <a:latin typeface="Arial" panose="020B0604020202020204" pitchFamily="34" charset="0"/>
                <a:cs typeface="Arial" panose="020B0604020202020204" pitchFamily="34" charset="0"/>
              </a:rPr>
              <a:t>The Scientific Council is aware of the forced interruption of the </a:t>
            </a:r>
            <a:r>
              <a:rPr lang="en-US" sz="1800" u="sng" dirty="0" err="1">
                <a:latin typeface="Arial" panose="020B0604020202020204" pitchFamily="34" charset="0"/>
                <a:cs typeface="Arial" panose="020B0604020202020204" pitchFamily="34" charset="0"/>
              </a:rPr>
              <a:t>Nuclotron</a:t>
            </a:r>
            <a:r>
              <a:rPr lang="en-US" sz="1800" u="sng" dirty="0">
                <a:latin typeface="Arial" panose="020B0604020202020204" pitchFamily="34" charset="0"/>
                <a:cs typeface="Arial" panose="020B0604020202020204" pitchFamily="34" charset="0"/>
              </a:rPr>
              <a:t> Run 55 </a:t>
            </a:r>
            <a:r>
              <a:rPr lang="en-US" sz="1800" dirty="0">
                <a:latin typeface="Arial" panose="020B0604020202020204" pitchFamily="34" charset="0"/>
                <a:cs typeface="Arial" panose="020B0604020202020204" pitchFamily="34" charset="0"/>
              </a:rPr>
              <a:t>due to a failure of the superconducting magnet cooling system. It notes with satisfaction the successful completion of the rapid restoration at the cryogenic helium facility and appreciates the measures taken to prevent recurrence of similar accidents in the future. </a:t>
            </a:r>
          </a:p>
          <a:p>
            <a:pPr>
              <a:spcBef>
                <a:spcPts val="0"/>
              </a:spcBef>
              <a:spcAft>
                <a:spcPts val="1800"/>
              </a:spcAft>
              <a:buFont typeface="Wingdings" charset="2"/>
              <a:buChar char="u"/>
            </a:pPr>
            <a:r>
              <a:rPr lang="en-US" sz="1800" dirty="0">
                <a:latin typeface="Arial" panose="020B0604020202020204" pitchFamily="34" charset="0"/>
                <a:cs typeface="Arial" panose="020B0604020202020204" pitchFamily="34" charset="0"/>
              </a:rPr>
              <a:t>The Scientific Council recognizes the steady progress in developing key infrastructure elements including … the preparation for </a:t>
            </a:r>
            <a:r>
              <a:rPr lang="en-US" sz="1800" u="sng" dirty="0">
                <a:latin typeface="Arial" panose="020B0604020202020204" pitchFamily="34" charset="0"/>
                <a:cs typeface="Arial" panose="020B0604020202020204" pitchFamily="34" charset="0"/>
              </a:rPr>
              <a:t>the installation of the booster synchrotron</a:t>
            </a:r>
            <a:r>
              <a:rPr lang="en-US" sz="1800" dirty="0">
                <a:latin typeface="Arial" panose="020B0604020202020204" pitchFamily="34" charset="0"/>
                <a:cs typeface="Arial" panose="020B0604020202020204" pitchFamily="34" charset="0"/>
              </a:rPr>
              <a:t>, and the work carried out for the preparation of the collider magnet system. The Scientific Council is pleased with the progress achieved in the civil construction of the collider complex and with the roadmap for the construction of the </a:t>
            </a:r>
            <a:r>
              <a:rPr lang="en-US" sz="1800" u="sng" dirty="0">
                <a:latin typeface="Arial" panose="020B0604020202020204" pitchFamily="34" charset="0"/>
                <a:cs typeface="Arial" panose="020B0604020202020204" pitchFamily="34" charset="0"/>
              </a:rPr>
              <a:t>NICA Centre building</a:t>
            </a:r>
            <a:r>
              <a:rPr lang="en-US" sz="1800" dirty="0">
                <a:latin typeface="Arial" panose="020B0604020202020204" pitchFamily="34" charset="0"/>
                <a:cs typeface="Arial" panose="020B0604020202020204" pitchFamily="34" charset="0"/>
              </a:rPr>
              <a:t>. </a:t>
            </a:r>
          </a:p>
        </p:txBody>
      </p:sp>
      <p:sp>
        <p:nvSpPr>
          <p:cNvPr id="8" name="AutoShape 18"/>
          <p:cNvSpPr>
            <a:spLocks noGrp="1" noChangeArrowheads="1"/>
          </p:cNvSpPr>
          <p:nvPr>
            <p:ph type="title"/>
          </p:nvPr>
        </p:nvSpPr>
        <p:spPr bwMode="auto">
          <a:xfrm>
            <a:off x="417739" y="91728"/>
            <a:ext cx="8229600" cy="79454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(II)</a:t>
            </a:r>
          </a:p>
        </p:txBody>
      </p:sp>
      <p:sp>
        <p:nvSpPr>
          <p:cNvPr id="2" name="TextBox 1"/>
          <p:cNvSpPr txBox="1"/>
          <p:nvPr/>
        </p:nvSpPr>
        <p:spPr>
          <a:xfrm>
            <a:off x="323528" y="1134975"/>
            <a:ext cx="8820472" cy="369332"/>
          </a:xfrm>
          <a:prstGeom prst="rect">
            <a:avLst/>
          </a:prstGeom>
          <a:noFill/>
        </p:spPr>
        <p:txBody>
          <a:bodyPr wrap="square" rtlCol="0">
            <a:spAutoFit/>
          </a:bodyPr>
          <a:lstStyle/>
          <a:p>
            <a:pPr marL="0" indent="0">
              <a:buNone/>
            </a:pPr>
            <a:r>
              <a:rPr lang="en-US" dirty="0"/>
              <a:t> </a:t>
            </a:r>
            <a:r>
              <a:rPr lang="en-US" b="1" dirty="0"/>
              <a:t>Recommendations on the NICA project: </a:t>
            </a:r>
          </a:p>
        </p:txBody>
      </p:sp>
      <p:sp>
        <p:nvSpPr>
          <p:cNvPr id="3" name="Date Placeholder 2">
            <a:extLst>
              <a:ext uri="{FF2B5EF4-FFF2-40B4-BE49-F238E27FC236}">
                <a16:creationId xmlns:a16="http://schemas.microsoft.com/office/drawing/2014/main" id="{7FAB705F-2316-FD4F-8AEB-B3C5672B22BE}"/>
              </a:ext>
            </a:extLst>
          </p:cNvPr>
          <p:cNvSpPr>
            <a:spLocks noGrp="1"/>
          </p:cNvSpPr>
          <p:nvPr>
            <p:ph type="dt" sz="half" idx="10"/>
          </p:nvPr>
        </p:nvSpPr>
        <p:spPr/>
        <p:txBody>
          <a:bodyPr/>
          <a:lstStyle/>
          <a:p>
            <a:pPr>
              <a:defRPr/>
            </a:pPr>
            <a:r>
              <a:rPr lang="en-US" dirty="0"/>
              <a:t>Itzhak Tserruya</a:t>
            </a:r>
            <a:endParaRPr lang="fr-FR" dirty="0"/>
          </a:p>
        </p:txBody>
      </p:sp>
      <p:sp>
        <p:nvSpPr>
          <p:cNvPr id="4" name="Footer Placeholder 3">
            <a:extLst>
              <a:ext uri="{FF2B5EF4-FFF2-40B4-BE49-F238E27FC236}">
                <a16:creationId xmlns:a16="http://schemas.microsoft.com/office/drawing/2014/main" id="{A6B7E662-DE60-CC47-A068-68EEC88E1058}"/>
              </a:ext>
            </a:extLst>
          </p:cNvPr>
          <p:cNvSpPr>
            <a:spLocks noGrp="1"/>
          </p:cNvSpPr>
          <p:nvPr>
            <p:ph type="ftr" sz="quarter" idx="11"/>
          </p:nvPr>
        </p:nvSpPr>
        <p:spPr/>
        <p:txBody>
          <a:bodyPr/>
          <a:lstStyle/>
          <a:p>
            <a:pPr>
              <a:defRPr/>
            </a:pPr>
            <a:r>
              <a:rPr lang="en-US"/>
              <a:t>49th PAC-PP, June 18-19, 2018</a:t>
            </a:r>
            <a:endParaRPr lang="fr-FR"/>
          </a:p>
        </p:txBody>
      </p:sp>
      <p:sp>
        <p:nvSpPr>
          <p:cNvPr id="5" name="Slide Number Placeholder 4">
            <a:extLst>
              <a:ext uri="{FF2B5EF4-FFF2-40B4-BE49-F238E27FC236}">
                <a16:creationId xmlns:a16="http://schemas.microsoft.com/office/drawing/2014/main" id="{6F0ADE67-26C8-244C-854A-1518FE8A9B30}"/>
              </a:ext>
            </a:extLst>
          </p:cNvPr>
          <p:cNvSpPr>
            <a:spLocks noGrp="1"/>
          </p:cNvSpPr>
          <p:nvPr>
            <p:ph type="sldNum" sz="quarter" idx="12"/>
          </p:nvPr>
        </p:nvSpPr>
        <p:spPr/>
        <p:txBody>
          <a:bodyPr/>
          <a:lstStyle/>
          <a:p>
            <a:pPr>
              <a:defRPr/>
            </a:pPr>
            <a:fld id="{16AAA047-8AEF-4C69-86C3-C9A280890182}" type="slidenum">
              <a:rPr lang="fr-FR" smtClean="0"/>
              <a:pPr>
                <a:defRPr/>
              </a:pPr>
              <a:t>9</a:t>
            </a:fld>
            <a:endParaRPr lang="fr-FR"/>
          </a:p>
        </p:txBody>
      </p:sp>
    </p:spTree>
    <p:extLst>
      <p:ext uri="{BB962C8B-B14F-4D97-AF65-F5344CB8AC3E}">
        <p14:creationId xmlns:p14="http://schemas.microsoft.com/office/powerpoint/2010/main" val="13668514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25979</TotalTime>
  <Words>1125</Words>
  <Application>Microsoft Macintosh PowerPoint</Application>
  <PresentationFormat>On-screen Show (4:3)</PresentationFormat>
  <Paragraphs>119</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Wingdings</vt:lpstr>
      <vt:lpstr>Thème Office</vt:lpstr>
      <vt:lpstr>PowerPoint Presentation</vt:lpstr>
      <vt:lpstr>Outline</vt:lpstr>
      <vt:lpstr>48th PAC-PP highlights: NICA </vt:lpstr>
      <vt:lpstr>PowerPoint Presentation</vt:lpstr>
      <vt:lpstr>48th PAC-PP highlights: MPD </vt:lpstr>
      <vt:lpstr> </vt:lpstr>
      <vt:lpstr>48th PAC-PP highlights: MPD &amp; BM@N</vt:lpstr>
      <vt:lpstr>Scientific Council (I)</vt:lpstr>
      <vt:lpstr>Scientific Council (II)</vt:lpstr>
      <vt:lpstr>Scientific Council (III)</vt:lpstr>
      <vt:lpstr>Scientific Council (IV)</vt:lpstr>
      <vt:lpstr>Recent Developments</vt:lpstr>
      <vt:lpstr>49th PAC-PP agenda June 18-19, 2018</vt:lpstr>
      <vt:lpstr>PowerPoint Presentation</vt:lpstr>
    </vt:vector>
  </TitlesOfParts>
  <Company>cea</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 Tserruya</cp:lastModifiedBy>
  <cp:revision>942</cp:revision>
  <cp:lastPrinted>2013-01-21T16:58:15Z</cp:lastPrinted>
  <dcterms:created xsi:type="dcterms:W3CDTF">2010-01-13T11:24:08Z</dcterms:created>
  <dcterms:modified xsi:type="dcterms:W3CDTF">2018-06-18T04:58:16Z</dcterms:modified>
</cp:coreProperties>
</file>