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95" r:id="rId3"/>
    <p:sldId id="296" r:id="rId4"/>
    <p:sldId id="271" r:id="rId5"/>
    <p:sldId id="294" r:id="rId6"/>
    <p:sldId id="260" r:id="rId7"/>
    <p:sldId id="258" r:id="rId8"/>
    <p:sldId id="263" r:id="rId9"/>
    <p:sldId id="266" r:id="rId10"/>
    <p:sldId id="300" r:id="rId11"/>
    <p:sldId id="297" r:id="rId12"/>
    <p:sldId id="257" r:id="rId13"/>
    <p:sldId id="259" r:id="rId14"/>
    <p:sldId id="285" r:id="rId15"/>
    <p:sldId id="268" r:id="rId16"/>
    <p:sldId id="286" r:id="rId17"/>
    <p:sldId id="269" r:id="rId18"/>
    <p:sldId id="298" r:id="rId19"/>
    <p:sldId id="267" r:id="rId20"/>
    <p:sldId id="308" r:id="rId21"/>
    <p:sldId id="309" r:id="rId22"/>
    <p:sldId id="275" r:id="rId23"/>
    <p:sldId id="277" r:id="rId24"/>
    <p:sldId id="265" r:id="rId25"/>
    <p:sldId id="270" r:id="rId26"/>
    <p:sldId id="301" r:id="rId27"/>
    <p:sldId id="289" r:id="rId28"/>
    <p:sldId id="284" r:id="rId29"/>
    <p:sldId id="262" r:id="rId30"/>
    <p:sldId id="276" r:id="rId31"/>
    <p:sldId id="278" r:id="rId32"/>
    <p:sldId id="279" r:id="rId33"/>
    <p:sldId id="281" r:id="rId34"/>
    <p:sldId id="282" r:id="rId35"/>
    <p:sldId id="283" r:id="rId36"/>
    <p:sldId id="287" r:id="rId37"/>
    <p:sldId id="288" r:id="rId38"/>
    <p:sldId id="290" r:id="rId39"/>
    <p:sldId id="291" r:id="rId40"/>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1"/>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9E3D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2800" autoAdjust="0"/>
    <p:restoredTop sz="81053" autoAdjust="0"/>
  </p:normalViewPr>
  <p:slideViewPr>
    <p:cSldViewPr>
      <p:cViewPr varScale="1">
        <p:scale>
          <a:sx n="90" d="100"/>
          <a:sy n="90" d="100"/>
        </p:scale>
        <p:origin x="-21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D2323375-331C-48CD-B586-C3B5A83BFA26}" type="datetimeFigureOut">
              <a:rPr lang="ru-RU" smtClean="0"/>
              <a:pPr/>
              <a:t>17.06.2018</a:t>
            </a:fld>
            <a:endParaRPr lang="ru-RU"/>
          </a:p>
        </p:txBody>
      </p:sp>
      <p:sp>
        <p:nvSpPr>
          <p:cNvPr id="4" name="Нижний колонтитул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2BDFCA6C-BF9F-4D55-BD5A-216B3C79F012}"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6E003C26-811D-40F5-B7EB-43F912D13B5B}" type="datetimeFigureOut">
              <a:rPr lang="ru-RU" smtClean="0"/>
              <a:pPr/>
              <a:t>17.06.2018</a:t>
            </a:fld>
            <a:endParaRPr lang="ru-RU"/>
          </a:p>
        </p:txBody>
      </p:sp>
      <p:sp>
        <p:nvSpPr>
          <p:cNvPr id="4" name="Образ слайда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69"/>
            <a:ext cx="5438140" cy="44434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1A8AD80D-3958-4520-BD64-C999B4DF3A2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a:t>Good afternoon dear colleagues. I would like to present to your attention the HyperNIS project</a:t>
            </a:r>
            <a:r>
              <a:rPr lang="ru-RU" dirty="0"/>
              <a:t> </a:t>
            </a:r>
            <a:r>
              <a:rPr lang="en-US" dirty="0"/>
              <a:t>implemented in the frames of Theme 1086 Strangeness in nucleon and nuclei. The project</a:t>
            </a:r>
            <a:r>
              <a:rPr lang="ru-RU" dirty="0"/>
              <a:t> </a:t>
            </a:r>
            <a:r>
              <a:rPr lang="en-US" dirty="0"/>
              <a:t>leaders are Juris </a:t>
            </a:r>
            <a:r>
              <a:rPr lang="en-US" dirty="0" err="1"/>
              <a:t>Lukstins</a:t>
            </a:r>
            <a:r>
              <a:rPr lang="en-US" dirty="0"/>
              <a:t> and </a:t>
            </a:r>
            <a:r>
              <a:rPr lang="en-US" dirty="0" err="1"/>
              <a:t>Eugeny</a:t>
            </a:r>
            <a:r>
              <a:rPr lang="en-US" dirty="0"/>
              <a:t> </a:t>
            </a:r>
            <a:r>
              <a:rPr lang="en-US" dirty="0" err="1"/>
              <a:t>Strokovskii</a:t>
            </a:r>
            <a:r>
              <a:rPr lang="en-US" dirty="0"/>
              <a:t>. Here you can see the list of members from Laboratory of High Energy Physics, other laboratories and list of our foreign colleagues.</a:t>
            </a:r>
            <a:endParaRPr lang="ru-RU"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It’s enough to get 10 events of</a:t>
            </a:r>
            <a:r>
              <a:rPr lang="en-US" baseline="0" dirty="0" smtClean="0"/>
              <a:t> 6H-lambda to say does it exist or not. But o</a:t>
            </a:r>
            <a:r>
              <a:rPr lang="en-US" dirty="0" smtClean="0"/>
              <a:t>ptimal </a:t>
            </a:r>
            <a:r>
              <a:rPr lang="en-US" dirty="0"/>
              <a:t>statistics for the study of H6-lambda is about 500 events. If we assume that the cross section</a:t>
            </a:r>
            <a:r>
              <a:rPr lang="ru-RU" dirty="0"/>
              <a:t> </a:t>
            </a:r>
            <a:r>
              <a:rPr lang="en-US" dirty="0"/>
              <a:t>of H6-lambda is similar with H4-lambda and we have ideal Nuclotron beam then 600 of H6-lambda per day are expected. However last run we worked Nuclotron beam parameters were not so good. If binding energy of H6-lambda is very low production cross section can be lower than for H4-lambda by factor of 3 or 4. So, optimal first run time length is 200 hours</a:t>
            </a:r>
            <a:r>
              <a:rPr lang="en-US" dirty="0" smtClean="0"/>
              <a:t>. Table shows</a:t>
            </a:r>
            <a:r>
              <a:rPr lang="en-US" baseline="0" dirty="0" smtClean="0"/>
              <a:t> the production cross sections for lightest hypernuclei. Experimental values are from Dubna experiments. Calculations also were made for Dubna experiments.</a:t>
            </a:r>
            <a:endParaRPr lang="ru-RU"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10</a:t>
            </a:fld>
            <a:endParaRPr lang="ru-RU"/>
          </a:p>
        </p:txBody>
      </p:sp>
    </p:spTree>
    <p:extLst>
      <p:ext uri="{BB962C8B-B14F-4D97-AF65-F5344CB8AC3E}">
        <p14:creationId xmlns="" xmlns:p14="http://schemas.microsoft.com/office/powerpoint/2010/main" val="2796158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what do we have for the goal reaching?</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the </a:t>
            </a:r>
            <a:r>
              <a:rPr lang="en-US" dirty="0" err="1"/>
              <a:t>spectromert</a:t>
            </a:r>
            <a:r>
              <a:rPr lang="en-US" dirty="0"/>
              <a:t> which is intensively upgraded last years. </a:t>
            </a:r>
            <a:r>
              <a:rPr lang="en-US" sz="1200" dirty="0"/>
              <a:t>Most important improvement consisted of R&amp;D and production of new front-end electronics for proportional chambers instead of the 30 years old FEE. A new High Voltage supply system was introduced for trigger photomultiplier tubes and for the proportional chambers. A new electronic gas supply system for RPC allows one to improve time resolution. Gas supply system for proportional chambers is also upgraded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ru-RU"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11</a:t>
            </a:fld>
            <a:endParaRPr lang="ru-RU"/>
          </a:p>
        </p:txBody>
      </p:sp>
    </p:spTree>
    <p:extLst>
      <p:ext uri="{BB962C8B-B14F-4D97-AF65-F5344CB8AC3E}">
        <p14:creationId xmlns="" xmlns:p14="http://schemas.microsoft.com/office/powerpoint/2010/main" val="3939409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How does it look like you can see here. This is the amplifiers. It is concentrator. Proportional chambers gathered the new FEE are shown here.</a:t>
            </a:r>
            <a:endParaRPr lang="ru-RU"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12</a:t>
            </a:fld>
            <a:endParaRPr lang="ru-RU"/>
          </a:p>
        </p:txBody>
      </p:sp>
    </p:spTree>
    <p:extLst>
      <p:ext uri="{BB962C8B-B14F-4D97-AF65-F5344CB8AC3E}">
        <p14:creationId xmlns="" xmlns:p14="http://schemas.microsoft.com/office/powerpoint/2010/main" val="86273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Block of 4 Cerenkov counters with </a:t>
            </a:r>
            <a:r>
              <a:rPr lang="en-US" sz="1200" b="0" dirty="0" smtClean="0"/>
              <a:t>subsequent </a:t>
            </a:r>
            <a:r>
              <a:rPr lang="en-US" sz="1200" b="0" dirty="0"/>
              <a:t>quartz 4 mm radiators is shown here. High density graphite (1.7 g/cm 3 ) target is placed close to radiators. New Electronic gas supply system of RPC is shown 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200" b="0" dirty="0"/>
          </a:p>
          <a:p>
            <a:endParaRPr lang="ru-RU"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13</a:t>
            </a:fld>
            <a:endParaRPr lang="ru-RU"/>
          </a:p>
        </p:txBody>
      </p:sp>
    </p:spTree>
    <p:extLst>
      <p:ext uri="{BB962C8B-B14F-4D97-AF65-F5344CB8AC3E}">
        <p14:creationId xmlns="" xmlns:p14="http://schemas.microsoft.com/office/powerpoint/2010/main" val="3391139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Block of Cerenkov counters installed near the vacuum vessel and the amplitude distribution of one of Cerenkov counters obtained in the Lithium beam are shown here. </a:t>
            </a:r>
            <a:endParaRPr lang="ru-RU"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14</a:t>
            </a:fld>
            <a:endParaRPr lang="ru-RU"/>
          </a:p>
        </p:txBody>
      </p:sp>
    </p:spTree>
    <p:extLst>
      <p:ext uri="{BB962C8B-B14F-4D97-AF65-F5344CB8AC3E}">
        <p14:creationId xmlns="" xmlns:p14="http://schemas.microsoft.com/office/powerpoint/2010/main" val="3192181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dirty="0"/>
              <a:t>Amplitude spectrum of signals from a </a:t>
            </a:r>
            <a:r>
              <a:rPr lang="en-US" sz="1200" b="0" dirty="0">
                <a:solidFill>
                  <a:srgbClr val="C00000"/>
                </a:solidFill>
              </a:rPr>
              <a:t>Scintillation </a:t>
            </a:r>
            <a:r>
              <a:rPr lang="en-US" sz="1200" b="0" dirty="0"/>
              <a:t>counter of the trigger system, obtained with the carbon (</a:t>
            </a:r>
            <a:r>
              <a:rPr lang="en-US" sz="1200" b="0" baseline="30000" dirty="0">
                <a:solidFill>
                  <a:srgbClr val="C00000"/>
                </a:solidFill>
              </a:rPr>
              <a:t>12</a:t>
            </a:r>
            <a:r>
              <a:rPr lang="en-US" sz="1200" b="0" dirty="0">
                <a:solidFill>
                  <a:srgbClr val="C00000"/>
                </a:solidFill>
              </a:rPr>
              <a:t>C</a:t>
            </a:r>
            <a:r>
              <a:rPr lang="en-US" sz="1200" b="0" dirty="0"/>
              <a:t>) beam is shown here. </a:t>
            </a:r>
            <a:endParaRPr lang="ru-RU" b="0"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15</a:t>
            </a:fld>
            <a:endParaRPr lang="ru-RU"/>
          </a:p>
        </p:txBody>
      </p:sp>
    </p:spTree>
    <p:extLst>
      <p:ext uri="{BB962C8B-B14F-4D97-AF65-F5344CB8AC3E}">
        <p14:creationId xmlns="" xmlns:p14="http://schemas.microsoft.com/office/powerpoint/2010/main" val="800874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C00000"/>
                </a:solidFill>
              </a:rPr>
              <a:t>Time resolution of TOF system is about 200 psec. It’s quite enough for our task</a:t>
            </a:r>
            <a:r>
              <a:rPr lang="en-US" sz="1200" b="0" dirty="0" smtClean="0">
                <a:solidFill>
                  <a:srgbClr val="C00000"/>
                </a:solidFill>
              </a:rPr>
              <a:t>. </a:t>
            </a:r>
            <a:endParaRPr lang="ru-RU" sz="1200" b="0" dirty="0">
              <a:solidFill>
                <a:srgbClr val="C00000"/>
              </a:solidFill>
            </a:endParaRPr>
          </a:p>
        </p:txBody>
      </p:sp>
      <p:sp>
        <p:nvSpPr>
          <p:cNvPr id="4" name="Номер слайда 3"/>
          <p:cNvSpPr>
            <a:spLocks noGrp="1"/>
          </p:cNvSpPr>
          <p:nvPr>
            <p:ph type="sldNum" sz="quarter" idx="10"/>
          </p:nvPr>
        </p:nvSpPr>
        <p:spPr/>
        <p:txBody>
          <a:bodyPr/>
          <a:lstStyle/>
          <a:p>
            <a:fld id="{1A8AD80D-3958-4520-BD64-C999B4DF3A25}" type="slidenum">
              <a:rPr lang="ru-RU" smtClean="0"/>
              <a:pPr/>
              <a:t>16</a:t>
            </a:fld>
            <a:endParaRPr lang="ru-RU"/>
          </a:p>
        </p:txBody>
      </p:sp>
    </p:spTree>
    <p:extLst>
      <p:ext uri="{BB962C8B-B14F-4D97-AF65-F5344CB8AC3E}">
        <p14:creationId xmlns="" xmlns:p14="http://schemas.microsoft.com/office/powerpoint/2010/main" val="2496746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r>
              <a:rPr lang="en-US" sz="1200" b="0" dirty="0"/>
              <a:t>Two different positions of an Al target (</a:t>
            </a:r>
            <a:r>
              <a:rPr lang="en-US" sz="1200" b="0" dirty="0">
                <a:solidFill>
                  <a:srgbClr val="C00000"/>
                </a:solidFill>
              </a:rPr>
              <a:t>red</a:t>
            </a:r>
            <a:r>
              <a:rPr lang="en-US" sz="1200" b="0" dirty="0"/>
              <a:t> and</a:t>
            </a:r>
            <a:r>
              <a:rPr lang="en-US" sz="1200" b="0" dirty="0">
                <a:solidFill>
                  <a:srgbClr val="0070C0"/>
                </a:solidFill>
              </a:rPr>
              <a:t> blue</a:t>
            </a:r>
            <a:r>
              <a:rPr lang="en-US" sz="1200" b="0" dirty="0"/>
              <a:t>) reconstructed with two tracks vertex reconstruction procedure are</a:t>
            </a:r>
            <a:r>
              <a:rPr lang="en-US" sz="1200" b="0" baseline="0" dirty="0"/>
              <a:t> shown here</a:t>
            </a:r>
            <a:r>
              <a:rPr lang="en-US" sz="1200" b="0" dirty="0"/>
              <a:t>. Arrows show the real target width. Position of two trigger counters are also seen. Blue square shows the real position of the vacuum vessel. The distributions are obtained from the real data.</a:t>
            </a:r>
            <a:endParaRPr lang="ru-RU" sz="1200" b="0" dirty="0"/>
          </a:p>
          <a:p>
            <a:endParaRPr lang="ru-RU"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17</a:t>
            </a:fld>
            <a:endParaRPr lang="ru-RU"/>
          </a:p>
        </p:txBody>
      </p:sp>
    </p:spTree>
    <p:extLst>
      <p:ext uri="{BB962C8B-B14F-4D97-AF65-F5344CB8AC3E}">
        <p14:creationId xmlns="" xmlns:p14="http://schemas.microsoft.com/office/powerpoint/2010/main" val="38683675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All calculations we need to optimize</a:t>
            </a:r>
            <a:r>
              <a:rPr lang="en-US" baseline="0" dirty="0"/>
              <a:t> the </a:t>
            </a:r>
            <a:r>
              <a:rPr lang="en-US" baseline="0" dirty="0" err="1"/>
              <a:t>spectromernt</a:t>
            </a:r>
            <a:r>
              <a:rPr lang="en-US" baseline="0" dirty="0"/>
              <a:t> are done. For example, </a:t>
            </a:r>
            <a:r>
              <a:rPr lang="en-US" dirty="0"/>
              <a:t>Simulation of expected hypernuclei decay points shows that 70% of the statistics are inside of 50 cm distance if the first point is 5 cm distance from the </a:t>
            </a:r>
            <a:r>
              <a:rPr lang="en-US" dirty="0" smtClean="0"/>
              <a:t>target.</a:t>
            </a:r>
            <a:r>
              <a:rPr lang="ru-RU" dirty="0" smtClean="0"/>
              <a:t> </a:t>
            </a:r>
            <a:r>
              <a:rPr lang="en-US" dirty="0" smtClean="0"/>
              <a:t>It</a:t>
            </a:r>
            <a:r>
              <a:rPr lang="en-US" baseline="0" dirty="0" smtClean="0"/>
              <a:t> means that the most part of hypernuclei will decay inside the vacuum vessel</a:t>
            </a:r>
            <a:r>
              <a:rPr lang="en-US" dirty="0" smtClean="0"/>
              <a:t>. </a:t>
            </a:r>
            <a:r>
              <a:rPr lang="en-US" dirty="0"/>
              <a:t>Also, distribution of pion hits in the proportional chamber situated at 80 (left) and 90 (right) cm distance from the target is shown here. There are no decay </a:t>
            </a:r>
            <a:r>
              <a:rPr lang="en-US" dirty="0" err="1"/>
              <a:t>pions</a:t>
            </a:r>
            <a:r>
              <a:rPr lang="en-US" dirty="0"/>
              <a:t> outside the chamber. </a:t>
            </a:r>
            <a:endParaRPr lang="ru-RU"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18</a:t>
            </a:fld>
            <a:endParaRPr lang="ru-RU"/>
          </a:p>
        </p:txBody>
      </p:sp>
    </p:spTree>
    <p:extLst>
      <p:ext uri="{BB962C8B-B14F-4D97-AF65-F5344CB8AC3E}">
        <p14:creationId xmlns="" xmlns:p14="http://schemas.microsoft.com/office/powerpoint/2010/main" val="613462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Our </a:t>
            </a:r>
            <a:r>
              <a:rPr lang="en-US" dirty="0"/>
              <a:t>trigger system is </a:t>
            </a:r>
            <a:r>
              <a:rPr lang="en-US" dirty="0" smtClean="0"/>
              <a:t> tuned to detect production </a:t>
            </a:r>
            <a:r>
              <a:rPr lang="en-US" dirty="0"/>
              <a:t>and decay of </a:t>
            </a:r>
            <a:r>
              <a:rPr lang="en-US" dirty="0" smtClean="0"/>
              <a:t>H</a:t>
            </a:r>
            <a:r>
              <a:rPr lang="en-US" baseline="0" dirty="0" smtClean="0"/>
              <a:t> Hypernuclear </a:t>
            </a:r>
            <a:r>
              <a:rPr lang="en-US" baseline="0" dirty="0" err="1" smtClean="0"/>
              <a:t>isotops</a:t>
            </a:r>
            <a:r>
              <a:rPr lang="en-US" dirty="0" smtClean="0"/>
              <a:t>. </a:t>
            </a:r>
            <a:r>
              <a:rPr lang="en-US" dirty="0"/>
              <a:t>Dew to H4-lambda is</a:t>
            </a:r>
            <a:r>
              <a:rPr lang="ru-RU" dirty="0"/>
              <a:t> </a:t>
            </a:r>
            <a:r>
              <a:rPr lang="en-US" dirty="0"/>
              <a:t>studied enough that process will help us to check whether our setup works well or not. Also, world statistics of H4-lambda life time will be increased by the </a:t>
            </a:r>
            <a:r>
              <a:rPr lang="en-US" dirty="0" err="1"/>
              <a:t>HyperNIS</a:t>
            </a:r>
            <a:r>
              <a:rPr lang="en-US" dirty="0"/>
              <a:t> experiment. Simulation of separation of daughter nuclei from this processes by magnet is shown here. </a:t>
            </a:r>
            <a:r>
              <a:rPr lang="en-US" dirty="0" smtClean="0"/>
              <a:t>It is clearly seen that we can separate</a:t>
            </a:r>
            <a:r>
              <a:rPr lang="en-US" baseline="0" dirty="0" smtClean="0"/>
              <a:t> the fragments.</a:t>
            </a:r>
            <a:endParaRPr lang="ru-RU"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19</a:t>
            </a:fld>
            <a:endParaRPr lang="ru-RU"/>
          </a:p>
        </p:txBody>
      </p:sp>
    </p:spTree>
    <p:extLst>
      <p:ext uri="{BB962C8B-B14F-4D97-AF65-F5344CB8AC3E}">
        <p14:creationId xmlns="" xmlns:p14="http://schemas.microsoft.com/office/powerpoint/2010/main" val="2619121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What is the goal? </a:t>
            </a:r>
            <a:r>
              <a:rPr lang="en-US" sz="1200" b="0" dirty="0"/>
              <a:t>The main aim of the HyperNIS project is to search for and study of neutron extremely rich drip line hypernuclei H6-lambda and H8-lambda.</a:t>
            </a:r>
            <a:r>
              <a:rPr lang="ru-RU" sz="1200" b="0" dirty="0"/>
              <a:t> </a:t>
            </a:r>
            <a:r>
              <a:rPr lang="en-US" sz="1200" b="0" dirty="0"/>
              <a:t>Such hypernuclei can be obtained by using of this inclusive reaction in the Li-7 beam</a:t>
            </a:r>
            <a:r>
              <a:rPr lang="ru-RU" sz="1200" b="0" dirty="0"/>
              <a:t> </a:t>
            </a:r>
            <a:r>
              <a:rPr lang="en-US" sz="1200" b="0" dirty="0"/>
              <a:t>for H6-lambda and by using of this reaction in the secondary Li-9 beam for H8-lambda.</a:t>
            </a:r>
          </a:p>
          <a:p>
            <a:r>
              <a:rPr lang="en-US" sz="1200" b="0" dirty="0"/>
              <a:t>Let me underline that in this </a:t>
            </a:r>
            <a:r>
              <a:rPr lang="en-US" sz="1200" b="0" dirty="0" smtClean="0"/>
              <a:t>experiments </a:t>
            </a:r>
            <a:r>
              <a:rPr lang="en-US" sz="1200" b="0" dirty="0"/>
              <a:t>hypernuclei H4-lambda and H3-lambda also will be </a:t>
            </a:r>
            <a:r>
              <a:rPr lang="en-US" sz="1200" b="0" dirty="0" smtClean="0"/>
              <a:t>registered. </a:t>
            </a:r>
            <a:r>
              <a:rPr lang="en-US" sz="1200" b="0" dirty="0"/>
              <a:t>It will increase world statistic of life-time measurements for lightest hypernuclei.</a:t>
            </a:r>
          </a:p>
          <a:p>
            <a:r>
              <a:rPr lang="en-US" sz="1200" b="0" dirty="0"/>
              <a:t>He6-lambda can be obtained in the Li6 beam. It’s poorly investigated hypernucleus and lifetime has not got yet.</a:t>
            </a:r>
          </a:p>
          <a:p>
            <a:endParaRPr lang="en-US" sz="1200" b="0" dirty="0"/>
          </a:p>
          <a:p>
            <a:endParaRPr lang="en-US"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2</a:t>
            </a:fld>
            <a:endParaRPr lang="ru-RU"/>
          </a:p>
        </p:txBody>
      </p:sp>
    </p:spTree>
    <p:extLst>
      <p:ext uri="{BB962C8B-B14F-4D97-AF65-F5344CB8AC3E}">
        <p14:creationId xmlns="" xmlns:p14="http://schemas.microsoft.com/office/powerpoint/2010/main" val="677271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Ok, what is the team of </a:t>
            </a:r>
            <a:r>
              <a:rPr lang="en-US" dirty="0" err="1"/>
              <a:t>HyperNIS</a:t>
            </a:r>
            <a:r>
              <a:rPr lang="en-US" dirty="0"/>
              <a:t> project?</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a:t>
            </a:r>
            <a:r>
              <a:rPr lang="en-US" sz="1200" b="0" dirty="0">
                <a:solidFill>
                  <a:srgbClr val="C00000"/>
                </a:solidFill>
              </a:rPr>
              <a:t>Full Time Equivalent is 11.35. Most part of FTE is department</a:t>
            </a:r>
            <a:r>
              <a:rPr lang="ru-RU" sz="1200" b="0" dirty="0">
                <a:solidFill>
                  <a:srgbClr val="C00000"/>
                </a:solidFill>
              </a:rPr>
              <a:t> </a:t>
            </a:r>
            <a:r>
              <a:rPr lang="en-US" sz="1200" b="0" dirty="0">
                <a:solidFill>
                  <a:srgbClr val="C00000"/>
                </a:solidFill>
              </a:rPr>
              <a:t>of nuclear intrinsic strangeness physics. Also other departments from LHEP take a part in the </a:t>
            </a:r>
            <a:r>
              <a:rPr lang="en-US" sz="1200" b="0" dirty="0" err="1">
                <a:solidFill>
                  <a:srgbClr val="C00000"/>
                </a:solidFill>
              </a:rPr>
              <a:t>HyperNIS</a:t>
            </a:r>
            <a:r>
              <a:rPr lang="en-US" sz="1200" b="0" dirty="0">
                <a:solidFill>
                  <a:srgbClr val="C00000"/>
                </a:solidFill>
              </a:rPr>
              <a:t> project implementation. </a:t>
            </a:r>
            <a:r>
              <a:rPr lang="en-US" sz="1200" b="0" i="0" kern="1200" dirty="0" err="1">
                <a:solidFill>
                  <a:schemeClr val="dk1"/>
                </a:solidFill>
                <a:latin typeface="+mn-lt"/>
                <a:ea typeface="+mn-ea"/>
                <a:cs typeface="+mn-cs"/>
              </a:rPr>
              <a:t>Dzhelepov</a:t>
            </a:r>
            <a:r>
              <a:rPr lang="en-US" sz="1200" b="0" i="0" kern="1200" dirty="0">
                <a:solidFill>
                  <a:schemeClr val="dk1"/>
                </a:solidFill>
                <a:latin typeface="+mn-lt"/>
                <a:ea typeface="+mn-ea"/>
                <a:cs typeface="+mn-cs"/>
              </a:rPr>
              <a:t> Laboratory of Nuclear Problems</a:t>
            </a:r>
            <a:r>
              <a:rPr lang="en-US" sz="1200" b="0" i="0" kern="1200" dirty="0">
                <a:solidFill>
                  <a:srgbClr val="C00000"/>
                </a:solidFill>
                <a:latin typeface="+mn-lt"/>
                <a:ea typeface="+mn-ea"/>
                <a:cs typeface="+mn-cs"/>
              </a:rPr>
              <a:t> takes a part too.</a:t>
            </a:r>
            <a:endParaRPr lang="en-US" sz="1200" b="0" i="0" kern="1200" dirty="0">
              <a:solidFill>
                <a:schemeClr val="dk1"/>
              </a:solidFill>
              <a:latin typeface="+mn-lt"/>
              <a:ea typeface="+mn-ea"/>
              <a:cs typeface="+mn-cs"/>
            </a:endParaRPr>
          </a:p>
        </p:txBody>
      </p:sp>
      <p:sp>
        <p:nvSpPr>
          <p:cNvPr id="4" name="Номер слайда 3"/>
          <p:cNvSpPr>
            <a:spLocks noGrp="1"/>
          </p:cNvSpPr>
          <p:nvPr>
            <p:ph type="sldNum" sz="quarter" idx="10"/>
          </p:nvPr>
        </p:nvSpPr>
        <p:spPr/>
        <p:txBody>
          <a:bodyPr/>
          <a:lstStyle/>
          <a:p>
            <a:fld id="{1A8AD80D-3958-4520-BD64-C999B4DF3A25}" type="slidenum">
              <a:rPr lang="ru-RU" smtClean="0"/>
              <a:pPr/>
              <a:t>20</a:t>
            </a:fld>
            <a:endParaRPr lang="ru-RU"/>
          </a:p>
        </p:txBody>
      </p:sp>
    </p:spTree>
    <p:extLst>
      <p:ext uri="{BB962C8B-B14F-4D97-AF65-F5344CB8AC3E}">
        <p14:creationId xmlns="" xmlns:p14="http://schemas.microsoft.com/office/powerpoint/2010/main" val="2292885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b="0" dirty="0">
                <a:solidFill>
                  <a:srgbClr val="C00000"/>
                </a:solidFill>
              </a:rPr>
              <a:t>This table shows the cost estimate for the project. Significant</a:t>
            </a:r>
            <a:r>
              <a:rPr lang="ru-RU" sz="1200" b="0" dirty="0">
                <a:solidFill>
                  <a:srgbClr val="C00000"/>
                </a:solidFill>
              </a:rPr>
              <a:t> </a:t>
            </a:r>
            <a:r>
              <a:rPr lang="en-US" sz="1200" b="0" dirty="0">
                <a:solidFill>
                  <a:srgbClr val="C00000"/>
                </a:solidFill>
              </a:rPr>
              <a:t>costs in the next year connected with Purchase and installation</a:t>
            </a:r>
            <a:r>
              <a:rPr lang="ru-RU" sz="1200" b="0" dirty="0">
                <a:solidFill>
                  <a:srgbClr val="C00000"/>
                </a:solidFill>
              </a:rPr>
              <a:t> </a:t>
            </a:r>
            <a:r>
              <a:rPr lang="en-US" sz="1200" b="0" dirty="0">
                <a:solidFill>
                  <a:srgbClr val="C00000"/>
                </a:solidFill>
              </a:rPr>
              <a:t>of GEM detectors</a:t>
            </a:r>
            <a:r>
              <a:rPr lang="en-US" sz="1200" b="0" dirty="0" smtClean="0">
                <a:solidFill>
                  <a:srgbClr val="C00000"/>
                </a:solidFill>
              </a:rPr>
              <a:t>. </a:t>
            </a:r>
            <a:endParaRPr lang="ru-RU" b="0"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21</a:t>
            </a:fld>
            <a:endParaRPr lang="ru-RU"/>
          </a:p>
        </p:txBody>
      </p:sp>
    </p:spTree>
    <p:extLst>
      <p:ext uri="{BB962C8B-B14F-4D97-AF65-F5344CB8AC3E}">
        <p14:creationId xmlns="" xmlns:p14="http://schemas.microsoft.com/office/powerpoint/2010/main" val="20393423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So, we have come  to the conclusions.</a:t>
            </a:r>
          </a:p>
          <a:p>
            <a:endParaRPr lang="en-US"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22</a:t>
            </a:fld>
            <a:endParaRPr lang="ru-RU"/>
          </a:p>
        </p:txBody>
      </p:sp>
    </p:spTree>
    <p:extLst>
      <p:ext uri="{BB962C8B-B14F-4D97-AF65-F5344CB8AC3E}">
        <p14:creationId xmlns="" xmlns:p14="http://schemas.microsoft.com/office/powerpoint/2010/main" val="1851818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A8AD80D-3958-4520-BD64-C999B4DF3A25}" type="slidenum">
              <a:rPr lang="ru-RU" smtClean="0"/>
              <a:pPr/>
              <a:t>23</a:t>
            </a:fld>
            <a:endParaRPr lang="ru-RU"/>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A8AD80D-3958-4520-BD64-C999B4DF3A25}" type="slidenum">
              <a:rPr lang="ru-RU" smtClean="0"/>
              <a:pPr/>
              <a:t>24</a:t>
            </a:fld>
            <a:endParaRPr lang="ru-RU"/>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A8AD80D-3958-4520-BD64-C999B4DF3A25}" type="slidenum">
              <a:rPr lang="ru-RU" smtClean="0"/>
              <a:pPr/>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A8AD80D-3958-4520-BD64-C999B4DF3A25}" type="slidenum">
              <a:rPr lang="ru-RU" smtClean="0"/>
              <a:pPr/>
              <a:t>26</a:t>
            </a:fld>
            <a:endParaRPr lang="ru-RU"/>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A8AD80D-3958-4520-BD64-C999B4DF3A25}" type="slidenum">
              <a:rPr lang="ru-RU" smtClean="0"/>
              <a:pPr/>
              <a:t>27</a:t>
            </a:fld>
            <a:endParaRPr lang="ru-RU"/>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A8AD80D-3958-4520-BD64-C999B4DF3A25}" type="slidenum">
              <a:rPr lang="ru-RU" smtClean="0"/>
              <a:pPr/>
              <a:t>28</a:t>
            </a:fld>
            <a:endParaRPr lang="ru-RU"/>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7"/>
          <p:cNvSpPr>
            <a:spLocks noGrp="1" noChangeArrowheads="1"/>
          </p:cNvSpPr>
          <p:nvPr>
            <p:ph type="sldNum" sz="quarter"/>
          </p:nvPr>
        </p:nvSpPr>
        <p:spPr>
          <a:noFill/>
        </p:spPr>
        <p:txBody>
          <a:bodyPr/>
          <a:lstStyle/>
          <a:p>
            <a:fld id="{B555C437-E4F1-42C5-A910-8A0725B40831}" type="slidenum">
              <a:rPr lang="ru-RU"/>
              <a:pPr/>
              <a:t>29</a:t>
            </a:fld>
            <a:endParaRPr lang="ru-RU"/>
          </a:p>
        </p:txBody>
      </p:sp>
      <p:sp>
        <p:nvSpPr>
          <p:cNvPr id="23555" name="Rectangle 1"/>
          <p:cNvSpPr>
            <a:spLocks noGrp="1" noRot="1" noChangeAspect="1" noChangeArrowheads="1" noTextEdit="1"/>
          </p:cNvSpPr>
          <p:nvPr>
            <p:ph type="sldImg"/>
          </p:nvPr>
        </p:nvSpPr>
        <p:spPr>
          <a:xfrm>
            <a:off x="920750" y="731838"/>
            <a:ext cx="4957763" cy="3719512"/>
          </a:xfrm>
          <a:ln/>
        </p:spPr>
      </p:sp>
      <p:sp>
        <p:nvSpPr>
          <p:cNvPr id="23556" name="Rectangle 2"/>
          <p:cNvSpPr>
            <a:spLocks noGrp="1" noChangeArrowheads="1"/>
          </p:cNvSpPr>
          <p:nvPr>
            <p:ph type="body" idx="1"/>
          </p:nvPr>
        </p:nvSpPr>
        <p:spPr>
          <a:xfrm>
            <a:off x="679160" y="4689772"/>
            <a:ext cx="5439355" cy="4443182"/>
          </a:xfrm>
        </p:spPr>
        <p:txBody>
          <a:bodyPr wrap="none" anchor="ctr"/>
          <a:lstStyle/>
          <a:p>
            <a:endParaRPr lang="ru-RU">
              <a:latin typeface="Times New Roman" pitchFamily="18" charset="0"/>
            </a:endParaRPr>
          </a:p>
        </p:txBody>
      </p:sp>
    </p:spTree>
    <p:extLst>
      <p:ext uri="{BB962C8B-B14F-4D97-AF65-F5344CB8AC3E}">
        <p14:creationId xmlns="" xmlns:p14="http://schemas.microsoft.com/office/powerpoint/2010/main" val="43057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a:t>Actually we have long investigation program. At the next steps we would like to get binding energy of loosely bound hypernuclei like H3-lambda and He6-lambda </a:t>
            </a:r>
            <a:r>
              <a:rPr lang="en-US" dirty="0" smtClean="0"/>
              <a:t>in</a:t>
            </a:r>
            <a:r>
              <a:rPr lang="en-US" baseline="0" dirty="0" smtClean="0"/>
              <a:t> the Hypernuclear beams by </a:t>
            </a:r>
            <a:r>
              <a:rPr lang="en-US" dirty="0" smtClean="0"/>
              <a:t>measuring </a:t>
            </a:r>
            <a:r>
              <a:rPr lang="en-US" dirty="0"/>
              <a:t>the Coulomb dissociation cross sections in different targets. Also we can try to calculate matrix elements of the weak Lambda-N interaction by using of Lyubomir </a:t>
            </a:r>
            <a:r>
              <a:rPr lang="en-US" dirty="0" err="1"/>
              <a:t>Majling</a:t>
            </a:r>
            <a:r>
              <a:rPr lang="en-US" dirty="0"/>
              <a:t> ideas. </a:t>
            </a:r>
          </a:p>
          <a:p>
            <a:endParaRPr lang="ru-RU"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3</a:t>
            </a:fld>
            <a:endParaRPr lang="ru-RU"/>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A8AD80D-3958-4520-BD64-C999B4DF3A25}" type="slidenum">
              <a:rPr lang="ru-RU" smtClean="0"/>
              <a:pPr/>
              <a:t>30</a:t>
            </a:fld>
            <a:endParaRPr lang="ru-RU"/>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A8AD80D-3958-4520-BD64-C999B4DF3A25}" type="slidenum">
              <a:rPr lang="ru-RU" smtClean="0"/>
              <a:pPr/>
              <a:t>31</a:t>
            </a:fld>
            <a:endParaRPr lang="ru-RU"/>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A8AD80D-3958-4520-BD64-C999B4DF3A25}" type="slidenum">
              <a:rPr lang="ru-RU" smtClean="0"/>
              <a:pPr/>
              <a:t>32</a:t>
            </a:fld>
            <a:endParaRPr lang="ru-RU"/>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A8AD80D-3958-4520-BD64-C999B4DF3A25}" type="slidenum">
              <a:rPr lang="ru-RU" smtClean="0"/>
              <a:pPr/>
              <a:t>33</a:t>
            </a:fld>
            <a:endParaRPr lang="ru-RU"/>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A8AD80D-3958-4520-BD64-C999B4DF3A25}" type="slidenum">
              <a:rPr lang="ru-RU" smtClean="0"/>
              <a:pPr/>
              <a:t>34</a:t>
            </a:fld>
            <a:endParaRPr lang="ru-RU"/>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A8AD80D-3958-4520-BD64-C999B4DF3A25}" type="slidenum">
              <a:rPr lang="ru-RU" smtClean="0"/>
              <a:pPr/>
              <a:t>35</a:t>
            </a:fld>
            <a:endParaRPr lang="ru-RU"/>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A8AD80D-3958-4520-BD64-C999B4DF3A25}" type="slidenum">
              <a:rPr lang="ru-RU" smtClean="0"/>
              <a:pPr/>
              <a:t>36</a:t>
            </a:fld>
            <a:endParaRPr lang="ru-RU"/>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A8AD80D-3958-4520-BD64-C999B4DF3A25}" type="slidenum">
              <a:rPr lang="ru-RU" smtClean="0"/>
              <a:pPr/>
              <a:t>37</a:t>
            </a:fld>
            <a:endParaRPr lang="ru-RU"/>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A8AD80D-3958-4520-BD64-C999B4DF3A25}" type="slidenum">
              <a:rPr lang="ru-RU" smtClean="0"/>
              <a:pPr/>
              <a:t>38</a:t>
            </a:fld>
            <a:endParaRPr lang="ru-RU"/>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A8AD80D-3958-4520-BD64-C999B4DF3A25}" type="slidenum">
              <a:rPr lang="ru-RU" smtClean="0"/>
              <a:pPr/>
              <a:t>39</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Why do we do this?</a:t>
            </a:r>
            <a:endParaRPr lang="ru-RU" dirty="0"/>
          </a:p>
          <a:p>
            <a:r>
              <a:rPr lang="en-US" dirty="0"/>
              <a:t>It’s really actual problem of modern hypernuclear physics. The most discussed topics of the last hypernuclear conference at Sendai are shown here. As you can see HyperNIS project is aimed on the same tasks.</a:t>
            </a:r>
            <a:endParaRPr lang="ru-RU"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As a conclusion of the conference </a:t>
            </a:r>
            <a:r>
              <a:rPr lang="en-US" dirty="0" err="1"/>
              <a:t>Sakaguchi</a:t>
            </a:r>
            <a:r>
              <a:rPr lang="en-US" dirty="0"/>
              <a:t> said that the </a:t>
            </a:r>
            <a:r>
              <a:rPr lang="en-US" sz="1200" dirty="0"/>
              <a:t>level structure of</a:t>
            </a:r>
            <a:r>
              <a:rPr lang="ru-RU" sz="1200" dirty="0"/>
              <a:t>  </a:t>
            </a:r>
            <a:r>
              <a:rPr lang="en-US" sz="1200" dirty="0"/>
              <a:t>H6-lambda still has ambiguities only with the FINUDA result, and </a:t>
            </a:r>
            <a:r>
              <a:rPr lang="en-US" sz="1200" u="sng" dirty="0">
                <a:solidFill>
                  <a:srgbClr val="C00000"/>
                </a:solidFill>
              </a:rPr>
              <a:t>complementary measurements are necessary</a:t>
            </a:r>
            <a:r>
              <a:rPr lang="en-US" sz="1200" dirty="0"/>
              <a:t>. </a:t>
            </a:r>
            <a:r>
              <a:rPr lang="en-US" sz="1200" dirty="0" smtClean="0"/>
              <a:t>I should remind that Instead of DCX which is very rare process we use the reaction fragmentation</a:t>
            </a:r>
            <a:r>
              <a:rPr lang="ru-RU" sz="1200" dirty="0" smtClean="0"/>
              <a:t> </a:t>
            </a:r>
            <a:r>
              <a:rPr lang="en-US" sz="1200" dirty="0" smtClean="0"/>
              <a:t>of</a:t>
            </a:r>
            <a:r>
              <a:rPr lang="en-US" sz="1200" baseline="0" dirty="0" smtClean="0"/>
              <a:t> 7Li. </a:t>
            </a:r>
            <a:r>
              <a:rPr lang="en-US" sz="1200" dirty="0" smtClean="0"/>
              <a:t>Probability</a:t>
            </a:r>
            <a:r>
              <a:rPr lang="en-US" sz="1200" baseline="0" dirty="0" smtClean="0"/>
              <a:t> of such process </a:t>
            </a:r>
            <a:r>
              <a:rPr lang="en-US" sz="1200" dirty="0" smtClean="0"/>
              <a:t>is much higher than DCX</a:t>
            </a:r>
            <a:endParaRPr lang="ru-RU"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5</a:t>
            </a:fld>
            <a:endParaRPr lang="ru-RU"/>
          </a:p>
        </p:txBody>
      </p:sp>
    </p:spTree>
    <p:extLst>
      <p:ext uri="{BB962C8B-B14F-4D97-AF65-F5344CB8AC3E}">
        <p14:creationId xmlns="" xmlns:p14="http://schemas.microsoft.com/office/powerpoint/2010/main" val="1729753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p>
            <a:fld id="{B9F0B264-D571-4AE3-8E0E-2689CD11D5FA}" type="slidenum">
              <a:rPr lang="ru-RU"/>
              <a:pPr/>
              <a:t>6</a:t>
            </a:fld>
            <a:endParaRPr lang="ru-RU"/>
          </a:p>
        </p:txBody>
      </p:sp>
      <p:sp>
        <p:nvSpPr>
          <p:cNvPr id="67587" name="Rectangle 1"/>
          <p:cNvSpPr>
            <a:spLocks noGrp="1" noRot="1" noChangeAspect="1" noChangeArrowheads="1" noTextEdit="1"/>
          </p:cNvSpPr>
          <p:nvPr>
            <p:ph type="sldImg"/>
          </p:nvPr>
        </p:nvSpPr>
        <p:spPr>
          <a:xfrm>
            <a:off x="920750" y="731838"/>
            <a:ext cx="4957763" cy="3719512"/>
          </a:xfrm>
          <a:ln/>
        </p:spPr>
      </p:sp>
      <p:sp>
        <p:nvSpPr>
          <p:cNvPr id="67588" name="Rectangle 2"/>
          <p:cNvSpPr>
            <a:spLocks noGrp="1" noChangeArrowheads="1"/>
          </p:cNvSpPr>
          <p:nvPr>
            <p:ph type="body" idx="1"/>
          </p:nvPr>
        </p:nvSpPr>
        <p:spPr>
          <a:xfrm>
            <a:off x="679160" y="4689772"/>
            <a:ext cx="5439355" cy="4443182"/>
          </a:xfrm>
        </p:spPr>
        <p:txBody>
          <a:bodyPr wrap="none"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 what is the problem here?</a:t>
            </a:r>
            <a:endParaRPr lang="ru-RU" dirty="0"/>
          </a:p>
          <a:p>
            <a:r>
              <a:rPr lang="en-US" dirty="0">
                <a:latin typeface="Times New Roman" pitchFamily="18" charset="0"/>
              </a:rPr>
              <a:t>Presently only FINUDA experiment results have 3 event-candidates for the role of H6-lambda. They are here. While the experiment E10 (J-PARC) didn’t detect any H6-lambda. Here I have to add that Gal had predicted that the background is too big to indicate hypernucleus signal. Both of the experiments have some disadvantages, which can be partially excluded in our project. </a:t>
            </a:r>
            <a:endParaRPr lang="ru-RU" dirty="0">
              <a:latin typeface="Times New Roman" pitchFamily="18" charset="0"/>
            </a:endParaRPr>
          </a:p>
        </p:txBody>
      </p:sp>
    </p:spTree>
    <p:extLst>
      <p:ext uri="{BB962C8B-B14F-4D97-AF65-F5344CB8AC3E}">
        <p14:creationId xmlns="" xmlns:p14="http://schemas.microsoft.com/office/powerpoint/2010/main" val="1002831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Among</a:t>
            </a:r>
            <a:r>
              <a:rPr lang="ru-RU" dirty="0"/>
              <a:t> </a:t>
            </a:r>
            <a:r>
              <a:rPr lang="en-US" dirty="0"/>
              <a:t>the theoretical works there is also no common opinion. Emiko </a:t>
            </a:r>
            <a:r>
              <a:rPr lang="en-US" dirty="0" err="1"/>
              <a:t>Hiyama</a:t>
            </a:r>
            <a:r>
              <a:rPr lang="en-US" dirty="0"/>
              <a:t> showed that there are no any stable</a:t>
            </a:r>
            <a:r>
              <a:rPr lang="ru-RU" dirty="0"/>
              <a:t> </a:t>
            </a:r>
            <a:r>
              <a:rPr lang="en-US" dirty="0"/>
              <a:t>states of H4-lambda,n,n system. From the other side Gibson et al. found bound states of such systems with main state energy about 700 KeV which is not a lot, but still positive. As I said there are no precise data about H6-lambda and we can solve this problem.</a:t>
            </a:r>
            <a:endParaRPr lang="ru-RU"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7</a:t>
            </a:fld>
            <a:endParaRPr lang="ru-RU"/>
          </a:p>
        </p:txBody>
      </p:sp>
    </p:spTree>
    <p:extLst>
      <p:ext uri="{BB962C8B-B14F-4D97-AF65-F5344CB8AC3E}">
        <p14:creationId xmlns="" xmlns:p14="http://schemas.microsoft.com/office/powerpoint/2010/main" val="1339525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we have a problem. How to pass it?</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two different approaches to produce hypernuclei. One of them was proposed by </a:t>
            </a:r>
            <a:r>
              <a:rPr lang="en-US" dirty="0" err="1"/>
              <a:t>Podgoretsky</a:t>
            </a:r>
            <a:r>
              <a:rPr lang="en-US" dirty="0"/>
              <a:t> and has few implementations. Some of them are shown here. </a:t>
            </a:r>
            <a:r>
              <a:rPr lang="en-US" dirty="0" smtClean="0"/>
              <a:t>The main idea is to obtain</a:t>
            </a:r>
            <a:r>
              <a:rPr lang="en-US" baseline="0" dirty="0" smtClean="0"/>
              <a:t> hypernuclei from the target nuclei. </a:t>
            </a:r>
            <a:r>
              <a:rPr lang="en-US" dirty="0" smtClean="0"/>
              <a:t>But </a:t>
            </a:r>
            <a:r>
              <a:rPr lang="en-US" dirty="0"/>
              <a:t>the</a:t>
            </a:r>
            <a:r>
              <a:rPr lang="ru-RU" dirty="0"/>
              <a:t> </a:t>
            </a:r>
            <a:r>
              <a:rPr lang="en-US" dirty="0"/>
              <a:t>another method we used was elaborated at </a:t>
            </a:r>
            <a:r>
              <a:rPr lang="en-US" dirty="0" err="1"/>
              <a:t>Dubna</a:t>
            </a:r>
            <a:r>
              <a:rPr lang="en-US" dirty="0"/>
              <a:t>. Following such inclusive</a:t>
            </a:r>
            <a:r>
              <a:rPr lang="ru-RU" dirty="0"/>
              <a:t> </a:t>
            </a:r>
            <a:r>
              <a:rPr lang="en-US" dirty="0"/>
              <a:t>reactions </a:t>
            </a:r>
            <a:r>
              <a:rPr lang="en-US" dirty="0" smtClean="0"/>
              <a:t>hypernucleus</a:t>
            </a:r>
            <a:r>
              <a:rPr lang="en-US" baseline="0" dirty="0" smtClean="0"/>
              <a:t> is</a:t>
            </a:r>
            <a:r>
              <a:rPr lang="en-US" dirty="0" smtClean="0"/>
              <a:t> obtained from </a:t>
            </a:r>
            <a:r>
              <a:rPr lang="en-US" dirty="0"/>
              <a:t>the beam </a:t>
            </a:r>
            <a:r>
              <a:rPr lang="en-US" dirty="0" smtClean="0"/>
              <a:t>nucleus and can decays outside</a:t>
            </a:r>
            <a:r>
              <a:rPr lang="en-US" baseline="0" dirty="0" smtClean="0"/>
              <a:t> the target</a:t>
            </a:r>
            <a:r>
              <a:rPr lang="ru-RU" dirty="0" smtClean="0"/>
              <a:t>.</a:t>
            </a:r>
            <a:r>
              <a:rPr lang="en-US" dirty="0" smtClean="0"/>
              <a:t> Remember our</a:t>
            </a:r>
            <a:r>
              <a:rPr lang="en-US" baseline="0" dirty="0" smtClean="0"/>
              <a:t> streamer chamber experiment. </a:t>
            </a:r>
            <a:r>
              <a:rPr lang="en-US" dirty="0" smtClean="0"/>
              <a:t>It </a:t>
            </a:r>
            <a:r>
              <a:rPr lang="en-US" dirty="0"/>
              <a:t>is a photography of a </a:t>
            </a:r>
            <a:r>
              <a:rPr lang="en-US" sz="1200" dirty="0"/>
              <a:t>Typical image of hyper hydrogen decay in the streamer chamber. H4-lambda came from the left and disintegrated here into a pion and Helium four </a:t>
            </a:r>
            <a:r>
              <a:rPr lang="en-US" sz="1200" dirty="0" smtClean="0"/>
              <a:t>fragment. The decay</a:t>
            </a:r>
            <a:r>
              <a:rPr lang="en-US" sz="1200" baseline="0" dirty="0" smtClean="0"/>
              <a:t> point is on about 20 cm distance from the target.</a:t>
            </a:r>
            <a:endParaRPr lang="ru-RU" sz="1200" dirty="0"/>
          </a:p>
          <a:p>
            <a:endParaRPr lang="ru-RU"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example in the reaction fragmentation we </a:t>
            </a:r>
            <a:r>
              <a:rPr lang="en-US" dirty="0" smtClean="0"/>
              <a:t>use now </a:t>
            </a:r>
            <a:r>
              <a:rPr lang="en-US" dirty="0"/>
              <a:t>Li7 nucleus comes from the left and falls to the Carbon target. Counters of group A tell us that it was Li7. Cerenkov Counters B show that we have 2 single-charged particles after the target</a:t>
            </a:r>
            <a:r>
              <a:rPr lang="en-US" dirty="0" smtClean="0"/>
              <a:t>. If </a:t>
            </a:r>
            <a:r>
              <a:rPr lang="en-US" dirty="0"/>
              <a:t>Hypernucleus decays into the vacuum vessel</a:t>
            </a:r>
            <a:r>
              <a:rPr lang="ru-RU" dirty="0"/>
              <a:t> </a:t>
            </a:r>
            <a:r>
              <a:rPr lang="en-US" dirty="0" smtClean="0"/>
              <a:t>than </a:t>
            </a:r>
            <a:r>
              <a:rPr lang="en-US" dirty="0"/>
              <a:t>the decay vertex is reconstructed by proportional chambers one and two. Vacuum vessel</a:t>
            </a:r>
            <a:r>
              <a:rPr lang="ru-RU" dirty="0"/>
              <a:t> </a:t>
            </a:r>
            <a:r>
              <a:rPr lang="en-US" dirty="0"/>
              <a:t>allows us to collect only free decays without </a:t>
            </a:r>
            <a:r>
              <a:rPr lang="en-US" dirty="0" smtClean="0"/>
              <a:t>interactions</a:t>
            </a:r>
            <a:r>
              <a:rPr lang="en-US" baseline="0" dirty="0" smtClean="0"/>
              <a:t>. GEM detectors are planed but not installed yet</a:t>
            </a:r>
            <a:r>
              <a:rPr lang="en-US" dirty="0" smtClean="0"/>
              <a:t>.</a:t>
            </a:r>
            <a:r>
              <a:rPr lang="ru-RU" dirty="0" smtClean="0"/>
              <a:t> </a:t>
            </a:r>
            <a:r>
              <a:rPr lang="en-US" dirty="0" smtClean="0"/>
              <a:t>Counters </a:t>
            </a:r>
            <a:r>
              <a:rPr lang="en-US" dirty="0"/>
              <a:t>C register He6 and single-charged particle. The</a:t>
            </a:r>
            <a:r>
              <a:rPr lang="en-US" baseline="0" dirty="0"/>
              <a:t> trigger system is based on charge increasing. It allows us to suppress the background at the level 10 to the </a:t>
            </a:r>
            <a:r>
              <a:rPr lang="en-US" baseline="0" dirty="0" smtClean="0"/>
              <a:t>4. </a:t>
            </a:r>
            <a:r>
              <a:rPr lang="en-US" baseline="0" dirty="0"/>
              <a:t>Wall of TOF detectors is used </a:t>
            </a:r>
            <a:r>
              <a:rPr lang="en-US" baseline="0" dirty="0" smtClean="0"/>
              <a:t>to measure momentum of slow </a:t>
            </a:r>
            <a:r>
              <a:rPr lang="en-US" baseline="0" dirty="0" err="1" smtClean="0"/>
              <a:t>pions</a:t>
            </a:r>
            <a:r>
              <a:rPr lang="en-US" baseline="0" dirty="0" smtClean="0"/>
              <a:t>. </a:t>
            </a:r>
            <a:r>
              <a:rPr lang="en-US" baseline="0" dirty="0"/>
              <a:t>Magnet</a:t>
            </a:r>
            <a:r>
              <a:rPr lang="ru-RU" baseline="0" dirty="0"/>
              <a:t>, </a:t>
            </a:r>
            <a:r>
              <a:rPr lang="en-US" baseline="0" dirty="0"/>
              <a:t>proportional chambers 3 and 4</a:t>
            </a:r>
            <a:r>
              <a:rPr lang="ru-RU" baseline="0" dirty="0"/>
              <a:t> </a:t>
            </a:r>
            <a:r>
              <a:rPr lang="en-US" baseline="0" dirty="0"/>
              <a:t>and the last counter is for fragment determining. </a:t>
            </a:r>
            <a:endParaRPr lang="ru-R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ru-R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last counter is additional </a:t>
            </a:r>
            <a:r>
              <a:rPr lang="en-US" sz="1200" kern="1200" dirty="0">
                <a:solidFill>
                  <a:schemeClr val="tx1"/>
                </a:solidFill>
                <a:effectLst/>
                <a:latin typeface="+mn-lt"/>
                <a:ea typeface="+mn-ea"/>
                <a:cs typeface="+mn-cs"/>
              </a:rPr>
              <a:t>argument for He6 identification.</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 </a:t>
            </a:r>
            <a:endParaRPr lang="ru-RU" dirty="0"/>
          </a:p>
        </p:txBody>
      </p:sp>
      <p:sp>
        <p:nvSpPr>
          <p:cNvPr id="4" name="Номер слайда 3"/>
          <p:cNvSpPr>
            <a:spLocks noGrp="1"/>
          </p:cNvSpPr>
          <p:nvPr>
            <p:ph type="sldNum" sz="quarter" idx="10"/>
          </p:nvPr>
        </p:nvSpPr>
        <p:spPr/>
        <p:txBody>
          <a:bodyPr/>
          <a:lstStyle/>
          <a:p>
            <a:fld id="{1A8AD80D-3958-4520-BD64-C999B4DF3A25}"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604562FA-12EA-4C9A-963C-94B00E894BFD}" type="datetimeFigureOut">
              <a:rPr lang="ru-RU" smtClean="0"/>
              <a:pPr/>
              <a:t>17.06.2018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B4242F-02B6-4E82-8772-EB214C4A2DB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04562FA-12EA-4C9A-963C-94B00E894BFD}" type="datetimeFigureOut">
              <a:rPr lang="ru-RU" smtClean="0"/>
              <a:pPr/>
              <a:t>17.06.2018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B4242F-02B6-4E82-8772-EB214C4A2DB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04562FA-12EA-4C9A-963C-94B00E894BFD}" type="datetimeFigureOut">
              <a:rPr lang="ru-RU" smtClean="0"/>
              <a:pPr/>
              <a:t>17.06.2018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B4242F-02B6-4E82-8772-EB214C4A2DB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04562FA-12EA-4C9A-963C-94B00E894BFD}" type="datetimeFigureOut">
              <a:rPr lang="ru-RU" smtClean="0"/>
              <a:pPr/>
              <a:t>17.06.2018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B4242F-02B6-4E82-8772-EB214C4A2DB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604562FA-12EA-4C9A-963C-94B00E894BFD}" type="datetimeFigureOut">
              <a:rPr lang="ru-RU" smtClean="0"/>
              <a:pPr/>
              <a:t>17.06.2018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0B4242F-02B6-4E82-8772-EB214C4A2DB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604562FA-12EA-4C9A-963C-94B00E894BFD}" type="datetimeFigureOut">
              <a:rPr lang="ru-RU" smtClean="0"/>
              <a:pPr/>
              <a:t>17.06.2018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B4242F-02B6-4E82-8772-EB214C4A2DB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604562FA-12EA-4C9A-963C-94B00E894BFD}" type="datetimeFigureOut">
              <a:rPr lang="ru-RU" smtClean="0"/>
              <a:pPr/>
              <a:t>17.06.2018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0B4242F-02B6-4E82-8772-EB214C4A2DB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04562FA-12EA-4C9A-963C-94B00E894BFD}" type="datetimeFigureOut">
              <a:rPr lang="ru-RU" smtClean="0"/>
              <a:pPr/>
              <a:t>17.06.2018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0B4242F-02B6-4E82-8772-EB214C4A2DB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04562FA-12EA-4C9A-963C-94B00E894BFD}" type="datetimeFigureOut">
              <a:rPr lang="ru-RU" smtClean="0"/>
              <a:pPr/>
              <a:t>17.06.2018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0B4242F-02B6-4E82-8772-EB214C4A2DB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04562FA-12EA-4C9A-963C-94B00E894BFD}" type="datetimeFigureOut">
              <a:rPr lang="ru-RU" smtClean="0"/>
              <a:pPr/>
              <a:t>17.06.2018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B4242F-02B6-4E82-8772-EB214C4A2DB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604562FA-12EA-4C9A-963C-94B00E894BFD}" type="datetimeFigureOut">
              <a:rPr lang="ru-RU" smtClean="0"/>
              <a:pPr/>
              <a:t>17.06.2018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0B4242F-02B6-4E82-8772-EB214C4A2DB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562FA-12EA-4C9A-963C-94B00E894BFD}" type="datetimeFigureOut">
              <a:rPr lang="ru-RU" smtClean="0"/>
              <a:pPr/>
              <a:t>17.06.2018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B4242F-02B6-4E82-8772-EB214C4A2DB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emf"/><Relationship Id="rId4" Type="http://schemas.openxmlformats.org/officeDocument/2006/relationships/image" Target="../media/image36.emf"/></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46.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4282" y="71414"/>
            <a:ext cx="4816575" cy="646331"/>
          </a:xfrm>
          <a:prstGeom prst="rect">
            <a:avLst/>
          </a:prstGeom>
          <a:noFill/>
        </p:spPr>
        <p:txBody>
          <a:bodyPr wrap="none" rtlCol="0">
            <a:spAutoFit/>
          </a:bodyPr>
          <a:lstStyle/>
          <a:p>
            <a:r>
              <a:rPr lang="en-US" b="1" dirty="0"/>
              <a:t>Theme 02-1-1086-2009/2020</a:t>
            </a:r>
          </a:p>
          <a:p>
            <a:r>
              <a:rPr lang="en-US" b="1" dirty="0"/>
              <a:t>Report on 2016-2018, continuation in 2019-2021</a:t>
            </a:r>
            <a:endParaRPr lang="ru-RU" b="1" dirty="0"/>
          </a:p>
        </p:txBody>
      </p:sp>
      <p:sp>
        <p:nvSpPr>
          <p:cNvPr id="8" name="TextBox 7"/>
          <p:cNvSpPr txBox="1"/>
          <p:nvPr/>
        </p:nvSpPr>
        <p:spPr>
          <a:xfrm>
            <a:off x="0" y="574018"/>
            <a:ext cx="9144000" cy="1077218"/>
          </a:xfrm>
          <a:prstGeom prst="rect">
            <a:avLst/>
          </a:prstGeom>
          <a:noFill/>
        </p:spPr>
        <p:txBody>
          <a:bodyPr wrap="square" rtlCol="0">
            <a:spAutoFit/>
          </a:bodyPr>
          <a:lstStyle/>
          <a:p>
            <a:pPr algn="ctr"/>
            <a:r>
              <a:rPr lang="en-US" sz="2800" b="1" dirty="0">
                <a:solidFill>
                  <a:srgbClr val="0070C0"/>
                </a:solidFill>
              </a:rPr>
              <a:t>Strangeness in nucleon and nuclei</a:t>
            </a:r>
          </a:p>
          <a:p>
            <a:pPr algn="ctr"/>
            <a:r>
              <a:rPr lang="en-US" sz="3600" b="1" dirty="0">
                <a:solidFill>
                  <a:srgbClr val="C00000"/>
                </a:solidFill>
              </a:rPr>
              <a:t>The HyperNIS project</a:t>
            </a:r>
            <a:endParaRPr lang="ru-RU" sz="3600" b="1" dirty="0">
              <a:solidFill>
                <a:srgbClr val="C00000"/>
              </a:solidFill>
            </a:endParaRPr>
          </a:p>
        </p:txBody>
      </p:sp>
      <p:sp>
        <p:nvSpPr>
          <p:cNvPr id="1028" name="Rectangle 4"/>
          <p:cNvSpPr>
            <a:spLocks noChangeArrowheads="1"/>
          </p:cNvSpPr>
          <p:nvPr/>
        </p:nvSpPr>
        <p:spPr bwMode="auto">
          <a:xfrm>
            <a:off x="0" y="1643050"/>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ea typeface="Times New Roman" pitchFamily="18" charset="0"/>
                <a:cs typeface="Arial" pitchFamily="34" charset="0"/>
              </a:rPr>
              <a:t>Leaders: </a:t>
            </a:r>
            <a:r>
              <a:rPr kumimoji="0" lang="en-US" b="1" i="0" u="none" strike="noStrike" cap="none" normalizeH="0" baseline="0" dirty="0" err="1">
                <a:ln>
                  <a:noFill/>
                </a:ln>
                <a:solidFill>
                  <a:schemeClr val="tx1"/>
                </a:solidFill>
                <a:effectLst/>
                <a:ea typeface="Times New Roman" pitchFamily="18" charset="0"/>
                <a:cs typeface="Arial" pitchFamily="34" charset="0"/>
              </a:rPr>
              <a:t>J.Lukstins</a:t>
            </a:r>
            <a:r>
              <a:rPr kumimoji="0" lang="en-US" b="1" i="0" u="none" strike="noStrike" cap="none" normalizeH="0" baseline="0" dirty="0">
                <a:ln>
                  <a:noFill/>
                </a:ln>
                <a:solidFill>
                  <a:schemeClr val="tx1"/>
                </a:solidFill>
                <a:effectLst/>
                <a:ea typeface="Times New Roman" pitchFamily="18" charset="0"/>
                <a:cs typeface="Arial" pitchFamily="34" charset="0"/>
              </a:rPr>
              <a:t>, </a:t>
            </a:r>
            <a:r>
              <a:rPr kumimoji="0" lang="en-US" b="1" i="0" u="none" strike="noStrike" cap="none" normalizeH="0" baseline="0" dirty="0" err="1">
                <a:ln>
                  <a:noFill/>
                </a:ln>
                <a:solidFill>
                  <a:schemeClr val="tx1"/>
                </a:solidFill>
                <a:effectLst/>
                <a:ea typeface="Times New Roman" pitchFamily="18" charset="0"/>
                <a:cs typeface="Arial" pitchFamily="34" charset="0"/>
              </a:rPr>
              <a:t>E.A.Strokovsky</a:t>
            </a:r>
            <a:r>
              <a:rPr kumimoji="0" lang="en-US" b="1" i="0" u="none" strike="noStrike" cap="none" normalizeH="0" baseline="0" dirty="0">
                <a:ln>
                  <a:noFill/>
                </a:ln>
                <a:solidFill>
                  <a:schemeClr val="tx1"/>
                </a:solidFill>
                <a:effectLst/>
                <a:ea typeface="Times New Roman" pitchFamily="18" charset="0"/>
                <a:cs typeface="Arial" pitchFamily="34" charset="0"/>
              </a:rPr>
              <a:t> </a:t>
            </a:r>
            <a:endParaRPr kumimoji="0" lang="ru-RU"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a:ln>
                  <a:noFill/>
                </a:ln>
                <a:solidFill>
                  <a:schemeClr val="tx1"/>
                </a:solidFill>
                <a:effectLst/>
                <a:ea typeface="Times New Roman" pitchFamily="18" charset="0"/>
                <a:cs typeface="Arial" pitchFamily="34" charset="0"/>
              </a:rPr>
              <a:t>V.D.Aksinenko</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A.V.Averyanov</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A.N.Baeva</a:t>
            </a:r>
            <a:r>
              <a:rPr lang="en-US" dirty="0">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A.E.Baskakov</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S.N.Bazylev</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V.F.Chumakov</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D.V.Dementiyev</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A.A.Fechtchenko</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A.A.Fedyunin</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A.M.Korotkova</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R.I.Kukushkina</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J.Lukstins</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A.I.Maksimchuk</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O.V.Okhrimenko</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A.N.Parfenov</a:t>
            </a:r>
            <a:r>
              <a:rPr kumimoji="0" lang="en-US" b="0" i="0" u="none" strike="noStrike" cap="none" normalizeH="0" baseline="0" dirty="0">
                <a:ln>
                  <a:noFill/>
                </a:ln>
                <a:solidFill>
                  <a:schemeClr val="tx1"/>
                </a:solidFill>
                <a:effectLst/>
                <a:ea typeface="Times New Roman" pitchFamily="18" charset="0"/>
                <a:cs typeface="Arial" pitchFamily="34" charset="0"/>
              </a:rPr>
              <a:t>, N.G. </a:t>
            </a:r>
            <a:r>
              <a:rPr kumimoji="0" lang="en-US" b="0" i="0" u="none" strike="noStrike" cap="none" normalizeH="0" baseline="0" dirty="0" err="1">
                <a:ln>
                  <a:noFill/>
                </a:ln>
                <a:solidFill>
                  <a:schemeClr val="tx1"/>
                </a:solidFill>
                <a:effectLst/>
                <a:ea typeface="Times New Roman" pitchFamily="18" charset="0"/>
                <a:cs typeface="Arial" pitchFamily="34" charset="0"/>
              </a:rPr>
              <a:t>Parfenova</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S.N.Plyashkevich</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P.A.Rukoyatkin</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R.A.Salmin</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S.V.Herzenberger</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A.V.Shipunov</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M.Shitenkov</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A.Sheremetiev</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A.V.Shutov</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I.V.Slepnev</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V.M.Slepnev</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A.L.Voronin</a:t>
            </a:r>
            <a:r>
              <a:rPr kumimoji="0" lang="en-US" b="1" i="0" u="none" strike="noStrike" cap="none" normalizeH="0" baseline="0" dirty="0">
                <a:ln>
                  <a:noFill/>
                </a:ln>
                <a:solidFill>
                  <a:schemeClr val="tx1"/>
                </a:solidFill>
                <a:effectLst/>
                <a:ea typeface="Times New Roman" pitchFamily="18" charset="0"/>
                <a:cs typeface="Arial" pitchFamily="34" charset="0"/>
              </a:rPr>
              <a:t> </a:t>
            </a:r>
            <a:endParaRPr kumimoji="0" lang="ru-RU"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C00000"/>
                </a:solidFill>
                <a:effectLst/>
                <a:ea typeface="Times New Roman" pitchFamily="18" charset="0"/>
                <a:cs typeface="Arial" pitchFamily="34" charset="0"/>
              </a:rPr>
              <a:t>(VBLHEP JINR)</a:t>
            </a:r>
            <a:endParaRPr kumimoji="0" lang="ru-RU" b="0" i="0" u="none" strike="noStrike" cap="none" normalizeH="0" baseline="0" dirty="0">
              <a:ln>
                <a:noFill/>
              </a:ln>
              <a:solidFill>
                <a:srgbClr val="C00000"/>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err="1">
                <a:ln>
                  <a:noFill/>
                </a:ln>
                <a:solidFill>
                  <a:schemeClr val="tx1"/>
                </a:solidFill>
                <a:effectLst/>
                <a:ea typeface="Times New Roman" pitchFamily="18" charset="0"/>
                <a:cs typeface="Arial" pitchFamily="34" charset="0"/>
              </a:rPr>
              <a:t>N.V.Atanov</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B.A.Popov</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S.V.Tereschenko</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V.V.Tereschenko</a:t>
            </a:r>
            <a:endParaRPr kumimoji="0" lang="ru-RU"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C00000"/>
                </a:solidFill>
                <a:effectLst/>
                <a:ea typeface="Times New Roman" pitchFamily="18" charset="0"/>
                <a:cs typeface="Arial" pitchFamily="34" charset="0"/>
              </a:rPr>
              <a:t>(DLNP JINR)</a:t>
            </a:r>
            <a:endParaRPr kumimoji="0" lang="ru-RU" b="0" i="0" u="none" strike="noStrike" cap="none" normalizeH="0" baseline="0" dirty="0">
              <a:ln>
                <a:noFill/>
              </a:ln>
              <a:solidFill>
                <a:srgbClr val="C00000"/>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err="1">
                <a:ln>
                  <a:noFill/>
                </a:ln>
                <a:solidFill>
                  <a:schemeClr val="tx1"/>
                </a:solidFill>
                <a:effectLst/>
                <a:ea typeface="Times New Roman" pitchFamily="18" charset="0"/>
                <a:cs typeface="Arial" pitchFamily="34" charset="0"/>
              </a:rPr>
              <a:t>P.I.Kharlamov</a:t>
            </a:r>
            <a:r>
              <a:rPr kumimoji="0" lang="ru-RU" b="0" i="0" u="none" strike="noStrike" cap="none" normalizeH="0" baseline="0" dirty="0">
                <a:ln>
                  <a:noFill/>
                </a:ln>
                <a:solidFill>
                  <a:schemeClr val="tx1"/>
                </a:solidFill>
                <a:effectLst/>
                <a:ea typeface="Times New Roman" pitchFamily="18" charset="0"/>
                <a:cs typeface="Arial" pitchFamily="34" charset="0"/>
              </a:rPr>
              <a:t>, </a:t>
            </a:r>
            <a:r>
              <a:rPr kumimoji="0" lang="ru-RU" b="0" i="0" u="none" strike="noStrike" cap="none" normalizeH="0" baseline="0" dirty="0" err="1">
                <a:ln>
                  <a:noFill/>
                </a:ln>
                <a:solidFill>
                  <a:schemeClr val="tx1"/>
                </a:solidFill>
                <a:effectLst/>
                <a:ea typeface="Times New Roman" pitchFamily="18" charset="0"/>
                <a:cs typeface="Arial" pitchFamily="34" charset="0"/>
              </a:rPr>
              <a:t>M.G.Korolev</a:t>
            </a:r>
            <a:r>
              <a:rPr kumimoji="0" lang="ru-RU" b="0" i="0" u="none" strike="noStrike" cap="none" normalizeH="0" baseline="0" dirty="0">
                <a:ln>
                  <a:noFill/>
                </a:ln>
                <a:solidFill>
                  <a:schemeClr val="tx1"/>
                </a:solidFill>
                <a:effectLst/>
                <a:ea typeface="Times New Roman" pitchFamily="18" charset="0"/>
                <a:cs typeface="Arial" pitchFamily="34" charset="0"/>
              </a:rPr>
              <a:t>, </a:t>
            </a:r>
            <a:r>
              <a:rPr kumimoji="0" lang="ru-RU" b="0" i="0" u="none" strike="noStrike" cap="none" normalizeH="0" baseline="0" dirty="0" err="1">
                <a:ln>
                  <a:noFill/>
                </a:ln>
                <a:solidFill>
                  <a:schemeClr val="tx1"/>
                </a:solidFill>
                <a:effectLst/>
                <a:ea typeface="Times New Roman" pitchFamily="18" charset="0"/>
                <a:cs typeface="Arial" pitchFamily="34" charset="0"/>
              </a:rPr>
              <a:t>M.M.Merkin</a:t>
            </a:r>
            <a:endParaRPr kumimoji="0" lang="ru-RU"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C00000"/>
                </a:solidFill>
                <a:effectLst/>
                <a:ea typeface="Times New Roman" pitchFamily="18" charset="0"/>
                <a:cs typeface="Arial" pitchFamily="34" charset="0"/>
              </a:rPr>
              <a:t>(SINP LMSU)</a:t>
            </a:r>
            <a:endParaRPr kumimoji="0" lang="ru-RU" b="0" i="0" u="none" strike="noStrike" cap="none" normalizeH="0" baseline="0" dirty="0">
              <a:ln>
                <a:noFill/>
              </a:ln>
              <a:solidFill>
                <a:srgbClr val="C00000"/>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ea typeface="Times New Roman" pitchFamily="18" charset="0"/>
                <a:cs typeface="Arial" pitchFamily="34" charset="0"/>
              </a:rPr>
              <a:t>D. </a:t>
            </a:r>
            <a:r>
              <a:rPr kumimoji="0" lang="en-US" b="0" i="0" u="none" strike="noStrike" cap="none" normalizeH="0" baseline="0" dirty="0" err="1">
                <a:ln>
                  <a:noFill/>
                </a:ln>
                <a:solidFill>
                  <a:schemeClr val="tx1"/>
                </a:solidFill>
                <a:effectLst/>
                <a:ea typeface="Times New Roman" pitchFamily="18" charset="0"/>
                <a:cs typeface="Arial" pitchFamily="34" charset="0"/>
              </a:rPr>
              <a:t>Chren</a:t>
            </a:r>
            <a:r>
              <a:rPr kumimoji="0" lang="en-US" b="0" i="0" u="none" strike="noStrike" cap="none" normalizeH="0" baseline="0" dirty="0">
                <a:ln>
                  <a:noFill/>
                </a:ln>
                <a:solidFill>
                  <a:schemeClr val="tx1"/>
                </a:solidFill>
                <a:effectLst/>
                <a:ea typeface="Times New Roman" pitchFamily="18" charset="0"/>
                <a:cs typeface="Arial" pitchFamily="34" charset="0"/>
              </a:rPr>
              <a:t>, T. </a:t>
            </a:r>
            <a:r>
              <a:rPr kumimoji="0" lang="en-US" b="0" i="0" u="none" strike="noStrike" cap="none" normalizeH="0" baseline="0" dirty="0" err="1">
                <a:ln>
                  <a:noFill/>
                </a:ln>
                <a:solidFill>
                  <a:schemeClr val="tx1"/>
                </a:solidFill>
                <a:effectLst/>
                <a:ea typeface="Times New Roman" pitchFamily="18" charset="0"/>
                <a:cs typeface="Arial" pitchFamily="34" charset="0"/>
              </a:rPr>
              <a:t>Horazdovsky</a:t>
            </a:r>
            <a:r>
              <a:rPr kumimoji="0" lang="en-US" b="0" i="0" u="none" strike="noStrike" cap="none" normalizeH="0" baseline="0" dirty="0">
                <a:ln>
                  <a:noFill/>
                </a:ln>
                <a:solidFill>
                  <a:schemeClr val="tx1"/>
                </a:solidFill>
                <a:effectLst/>
                <a:ea typeface="Times New Roman" pitchFamily="18" charset="0"/>
                <a:cs typeface="Arial" pitchFamily="34" charset="0"/>
              </a:rPr>
              <a:t>, Z. </a:t>
            </a:r>
            <a:r>
              <a:rPr kumimoji="0" lang="en-US" b="0" i="0" u="none" strike="noStrike" cap="none" normalizeH="0" baseline="0" dirty="0" err="1">
                <a:ln>
                  <a:noFill/>
                </a:ln>
                <a:solidFill>
                  <a:schemeClr val="tx1"/>
                </a:solidFill>
                <a:effectLst/>
                <a:ea typeface="Times New Roman" pitchFamily="18" charset="0"/>
                <a:cs typeface="Arial" pitchFamily="34" charset="0"/>
              </a:rPr>
              <a:t>Kohout</a:t>
            </a:r>
            <a:r>
              <a:rPr kumimoji="0" lang="en-US" b="0" i="0" u="none" strike="noStrike" cap="none" normalizeH="0" baseline="0" dirty="0">
                <a:ln>
                  <a:noFill/>
                </a:ln>
                <a:solidFill>
                  <a:schemeClr val="tx1"/>
                </a:solidFill>
                <a:effectLst/>
                <a:ea typeface="Times New Roman" pitchFamily="18" charset="0"/>
                <a:cs typeface="Arial" pitchFamily="34" charset="0"/>
              </a:rPr>
              <a:t>, O. </a:t>
            </a:r>
            <a:r>
              <a:rPr kumimoji="0" lang="en-US" b="0" i="0" u="none" strike="noStrike" cap="none" normalizeH="0" baseline="0" dirty="0" err="1">
                <a:ln>
                  <a:noFill/>
                </a:ln>
                <a:solidFill>
                  <a:schemeClr val="tx1"/>
                </a:solidFill>
                <a:effectLst/>
                <a:ea typeface="Times New Roman" pitchFamily="18" charset="0"/>
                <a:cs typeface="Arial" pitchFamily="34" charset="0"/>
              </a:rPr>
              <a:t>Majlingova</a:t>
            </a:r>
            <a:r>
              <a:rPr kumimoji="0" lang="en-US" b="0" i="0" u="none" strike="noStrike" cap="none" normalizeH="0" baseline="0" dirty="0">
                <a:ln>
                  <a:noFill/>
                </a:ln>
                <a:solidFill>
                  <a:schemeClr val="tx1"/>
                </a:solidFill>
                <a:effectLst/>
                <a:ea typeface="Times New Roman" pitchFamily="18" charset="0"/>
                <a:cs typeface="Arial" pitchFamily="34" charset="0"/>
              </a:rPr>
              <a:t>, B. </a:t>
            </a:r>
            <a:r>
              <a:rPr kumimoji="0" lang="en-US" b="0" i="0" u="none" strike="noStrike" cap="none" normalizeH="0" baseline="0" dirty="0" err="1">
                <a:ln>
                  <a:noFill/>
                </a:ln>
                <a:solidFill>
                  <a:schemeClr val="tx1"/>
                </a:solidFill>
                <a:effectLst/>
                <a:ea typeface="Times New Roman" pitchFamily="18" charset="0"/>
                <a:cs typeface="Arial" pitchFamily="34" charset="0"/>
              </a:rPr>
              <a:t>Sopko</a:t>
            </a:r>
            <a:endParaRPr kumimoji="0" lang="ru-RU"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C00000"/>
                </a:solidFill>
                <a:effectLst/>
                <a:ea typeface="Times New Roman" pitchFamily="18" charset="0"/>
                <a:cs typeface="Arial" pitchFamily="34" charset="0"/>
              </a:rPr>
              <a:t>Czech Technical University, Prague, Czech Republic</a:t>
            </a:r>
            <a:endParaRPr kumimoji="0" lang="ru-RU" b="0" i="0" u="none" strike="noStrike" cap="none" normalizeH="0" baseline="0" dirty="0">
              <a:ln>
                <a:noFill/>
              </a:ln>
              <a:solidFill>
                <a:srgbClr val="C00000"/>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ea typeface="Times New Roman" pitchFamily="18" charset="0"/>
                <a:cs typeface="Arial" pitchFamily="34" charset="0"/>
              </a:rPr>
              <a:t>C. </a:t>
            </a:r>
            <a:r>
              <a:rPr kumimoji="0" lang="en-US" b="0" i="0" u="none" strike="noStrike" cap="none" normalizeH="0" baseline="0" dirty="0" err="1">
                <a:ln>
                  <a:noFill/>
                </a:ln>
                <a:solidFill>
                  <a:schemeClr val="tx1"/>
                </a:solidFill>
                <a:effectLst/>
                <a:ea typeface="Times New Roman" pitchFamily="18" charset="0"/>
                <a:cs typeface="Arial" pitchFamily="34" charset="0"/>
              </a:rPr>
              <a:t>S.Pospisil</a:t>
            </a:r>
            <a:r>
              <a:rPr kumimoji="0" lang="en-US" b="0" i="0" u="none" strike="noStrike" cap="none" normalizeH="0" baseline="0" dirty="0">
                <a:ln>
                  <a:noFill/>
                </a:ln>
                <a:solidFill>
                  <a:schemeClr val="tx1"/>
                </a:solidFill>
                <a:effectLst/>
                <a:ea typeface="Times New Roman" pitchFamily="18" charset="0"/>
                <a:cs typeface="Arial" pitchFamily="34" charset="0"/>
              </a:rPr>
              <a:t>, V. </a:t>
            </a:r>
            <a:r>
              <a:rPr kumimoji="0" lang="en-US" b="0" i="0" u="none" strike="noStrike" cap="none" normalizeH="0" baseline="0" dirty="0" err="1">
                <a:ln>
                  <a:noFill/>
                </a:ln>
                <a:solidFill>
                  <a:schemeClr val="tx1"/>
                </a:solidFill>
                <a:effectLst/>
                <a:ea typeface="Times New Roman" pitchFamily="18" charset="0"/>
                <a:cs typeface="Arial" pitchFamily="34" charset="0"/>
              </a:rPr>
              <a:t>Sopko</a:t>
            </a:r>
            <a:r>
              <a:rPr kumimoji="0" lang="en-US"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J.Smejkal</a:t>
            </a:r>
            <a:r>
              <a:rPr kumimoji="0" lang="en-US" b="0" i="0" u="none" strike="noStrike" cap="none" normalizeH="0" baseline="0" dirty="0">
                <a:ln>
                  <a:noFill/>
                </a:ln>
                <a:solidFill>
                  <a:schemeClr val="tx1"/>
                </a:solidFill>
                <a:effectLst/>
                <a:ea typeface="Times New Roman" pitchFamily="18" charset="0"/>
                <a:cs typeface="Arial" pitchFamily="34" charset="0"/>
              </a:rPr>
              <a:t>, P. </a:t>
            </a:r>
            <a:r>
              <a:rPr kumimoji="0" lang="en-US" b="0" i="0" u="none" strike="noStrike" cap="none" normalizeH="0" baseline="0" dirty="0" err="1">
                <a:ln>
                  <a:noFill/>
                </a:ln>
                <a:solidFill>
                  <a:schemeClr val="tx1"/>
                </a:solidFill>
                <a:effectLst/>
                <a:ea typeface="Times New Roman" pitchFamily="18" charset="0"/>
                <a:cs typeface="Arial" pitchFamily="34" charset="0"/>
              </a:rPr>
              <a:t>Manek</a:t>
            </a:r>
            <a:endParaRPr kumimoji="0" lang="ru-RU"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C00000"/>
                </a:solidFill>
                <a:effectLst/>
                <a:ea typeface="Times New Roman" pitchFamily="18" charset="0"/>
                <a:cs typeface="Arial" pitchFamily="34" charset="0"/>
              </a:rPr>
              <a:t>Institute of Experimental and Applied Physics (IEAP), Czech Technical University,</a:t>
            </a:r>
            <a:endParaRPr kumimoji="0" lang="ru-RU" b="0" i="0" u="none" strike="noStrike" cap="none" normalizeH="0" baseline="0" dirty="0">
              <a:ln>
                <a:noFill/>
              </a:ln>
              <a:solidFill>
                <a:srgbClr val="C00000"/>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C00000"/>
                </a:solidFill>
                <a:effectLst/>
                <a:ea typeface="Times New Roman" pitchFamily="18" charset="0"/>
                <a:cs typeface="Arial" pitchFamily="34" charset="0"/>
              </a:rPr>
              <a:t>Prague, Czech Republic</a:t>
            </a:r>
            <a:endParaRPr kumimoji="0" lang="ru-RU" b="0" i="0" u="none" strike="noStrike" cap="none" normalizeH="0" baseline="0" dirty="0">
              <a:ln>
                <a:noFill/>
              </a:ln>
              <a:solidFill>
                <a:srgbClr val="C00000"/>
              </a:solidFill>
              <a:effectLst/>
              <a:cs typeface="Arial" pitchFamily="34" charset="0"/>
            </a:endParaRPr>
          </a:p>
          <a:p>
            <a:pPr lvl="0" algn="ctr" eaLnBrk="0" fontAlgn="base" hangingPunct="0">
              <a:spcBef>
                <a:spcPct val="0"/>
              </a:spcBef>
              <a:spcAft>
                <a:spcPct val="0"/>
              </a:spcAft>
            </a:pPr>
            <a:r>
              <a:rPr kumimoji="0" lang="en-US" b="0" i="0" u="none" strike="noStrike" cap="none" normalizeH="0" baseline="0" dirty="0" err="1">
                <a:ln>
                  <a:noFill/>
                </a:ln>
                <a:solidFill>
                  <a:schemeClr val="tx1"/>
                </a:solidFill>
                <a:effectLst/>
                <a:ea typeface="Times New Roman" pitchFamily="18" charset="0"/>
                <a:cs typeface="Arial" pitchFamily="34" charset="0"/>
              </a:rPr>
              <a:t>M.Yosoi</a:t>
            </a:r>
            <a:r>
              <a:rPr kumimoji="0" lang="ru-RU" b="0" i="0" u="none" strike="noStrike" cap="none" normalizeH="0" baseline="0" dirty="0">
                <a:ln>
                  <a:noFill/>
                </a:ln>
                <a:solidFill>
                  <a:schemeClr val="tx1"/>
                </a:solidFill>
                <a:effectLst/>
                <a:ea typeface="Times New Roman" pitchFamily="18" charset="0"/>
                <a:cs typeface="Arial" pitchFamily="34" charset="0"/>
              </a:rPr>
              <a:t>, </a:t>
            </a:r>
            <a:r>
              <a:rPr kumimoji="0" lang="en-US" b="0" i="0" u="none" strike="noStrike" cap="none" normalizeH="0" baseline="0" dirty="0" err="1">
                <a:ln>
                  <a:noFill/>
                </a:ln>
                <a:solidFill>
                  <a:schemeClr val="tx1"/>
                </a:solidFill>
                <a:effectLst/>
                <a:ea typeface="Times New Roman" pitchFamily="18" charset="0"/>
                <a:cs typeface="Arial" pitchFamily="34" charset="0"/>
              </a:rPr>
              <a:t>T.Nakano</a:t>
            </a:r>
            <a:r>
              <a:rPr kumimoji="0" lang="en-US" b="0" i="0" u="none" strike="noStrike" cap="none" normalizeH="0" baseline="0" dirty="0">
                <a:ln>
                  <a:noFill/>
                </a:ln>
                <a:solidFill>
                  <a:schemeClr val="tx1"/>
                </a:solidFill>
                <a:effectLst/>
                <a:ea typeface="Times New Roman" pitchFamily="18" charset="0"/>
                <a:cs typeface="Arial" pitchFamily="34" charset="0"/>
              </a:rPr>
              <a:t> </a:t>
            </a:r>
            <a:endParaRPr kumimoji="0" lang="ru-RU" b="0" i="0" u="none" strike="noStrike" cap="none" normalizeH="0" baseline="0" dirty="0">
              <a:ln>
                <a:noFill/>
              </a:ln>
              <a:solidFill>
                <a:schemeClr val="tx1"/>
              </a:solidFill>
              <a:effectLst/>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rgbClr val="C00000"/>
                </a:solidFill>
                <a:effectLst/>
                <a:ea typeface="Times New Roman" pitchFamily="18" charset="0"/>
                <a:cs typeface="Arial" pitchFamily="34" charset="0"/>
              </a:rPr>
              <a:t>RCNP, Osaka University, Japan</a:t>
            </a:r>
            <a:endParaRPr kumimoji="0" lang="en-US" b="0" i="0" u="none" strike="noStrike" cap="none" normalizeH="0" baseline="0" dirty="0">
              <a:ln>
                <a:noFill/>
              </a:ln>
              <a:solidFill>
                <a:srgbClr val="C00000"/>
              </a:solidFill>
              <a:effectLst/>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srcRect l="3875" r="4577"/>
          <a:stretch>
            <a:fillRect/>
          </a:stretch>
        </p:blipFill>
        <p:spPr bwMode="auto">
          <a:xfrm>
            <a:off x="4643438" y="1128037"/>
            <a:ext cx="4500562" cy="4015475"/>
          </a:xfrm>
          <a:prstGeom prst="rect">
            <a:avLst/>
          </a:prstGeom>
          <a:noFill/>
          <a:ln w="9525">
            <a:noFill/>
            <a:miter lim="800000"/>
            <a:headEnd/>
            <a:tailEnd/>
          </a:ln>
          <a:effectLst/>
        </p:spPr>
      </p:pic>
      <p:sp>
        <p:nvSpPr>
          <p:cNvPr id="4" name="TextBox 3"/>
          <p:cNvSpPr txBox="1"/>
          <p:nvPr/>
        </p:nvSpPr>
        <p:spPr>
          <a:xfrm>
            <a:off x="0" y="0"/>
            <a:ext cx="9144000" cy="754053"/>
          </a:xfrm>
          <a:prstGeom prst="rect">
            <a:avLst/>
          </a:prstGeom>
          <a:noFill/>
        </p:spPr>
        <p:txBody>
          <a:bodyPr wrap="square" rtlCol="0">
            <a:spAutoFit/>
          </a:bodyPr>
          <a:lstStyle/>
          <a:p>
            <a:pPr algn="ctr"/>
            <a:r>
              <a:rPr lang="en-US" sz="4300" b="1" dirty="0">
                <a:solidFill>
                  <a:srgbClr val="C00000"/>
                </a:solidFill>
              </a:rPr>
              <a:t>Necessary Run Length</a:t>
            </a:r>
            <a:endParaRPr lang="ru-RU" sz="4300" b="1" dirty="0">
              <a:solidFill>
                <a:srgbClr val="C00000"/>
              </a:solidFill>
            </a:endParaRPr>
          </a:p>
        </p:txBody>
      </p:sp>
      <p:sp>
        <p:nvSpPr>
          <p:cNvPr id="3" name="Прямоугольник 2"/>
          <p:cNvSpPr/>
          <p:nvPr/>
        </p:nvSpPr>
        <p:spPr>
          <a:xfrm>
            <a:off x="214282" y="857232"/>
            <a:ext cx="4572032" cy="5355312"/>
          </a:xfrm>
          <a:prstGeom prst="rect">
            <a:avLst/>
          </a:prstGeom>
        </p:spPr>
        <p:txBody>
          <a:bodyPr wrap="square">
            <a:spAutoFit/>
          </a:bodyPr>
          <a:lstStyle/>
          <a:p>
            <a:r>
              <a:rPr lang="en-US" dirty="0"/>
              <a:t>The study of hypernucleus</a:t>
            </a:r>
            <a:r>
              <a:rPr lang="ru-RU" dirty="0"/>
              <a:t> </a:t>
            </a:r>
            <a:r>
              <a:rPr lang="en-US" dirty="0"/>
              <a:t>	      (years 2019-2021): </a:t>
            </a:r>
            <a:endParaRPr lang="ru-RU" dirty="0"/>
          </a:p>
          <a:p>
            <a:endParaRPr lang="ru-RU" dirty="0"/>
          </a:p>
          <a:p>
            <a:r>
              <a:rPr lang="en-US" dirty="0">
                <a:solidFill>
                  <a:srgbClr val="C00000"/>
                </a:solidFill>
              </a:rPr>
              <a:t>Optimal statistics</a:t>
            </a:r>
            <a:r>
              <a:rPr lang="ru-RU" dirty="0"/>
              <a:t> </a:t>
            </a:r>
            <a:r>
              <a:rPr lang="en-US" dirty="0"/>
              <a:t>for the goal is about </a:t>
            </a:r>
            <a:r>
              <a:rPr lang="en-US" dirty="0">
                <a:solidFill>
                  <a:srgbClr val="C00000"/>
                </a:solidFill>
              </a:rPr>
              <a:t>500 detected events</a:t>
            </a:r>
            <a:r>
              <a:rPr lang="en-US" dirty="0"/>
              <a:t>. </a:t>
            </a:r>
          </a:p>
          <a:p>
            <a:endParaRPr lang="en-US" dirty="0"/>
          </a:p>
          <a:p>
            <a:r>
              <a:rPr lang="en-US" dirty="0">
                <a:solidFill>
                  <a:srgbClr val="C00000"/>
                </a:solidFill>
              </a:rPr>
              <a:t>Ideal Nuclotron beam</a:t>
            </a:r>
            <a:r>
              <a:rPr lang="en-US" dirty="0"/>
              <a:t> (Spill – 5 sec, Intensity – 400-500 *10</a:t>
            </a:r>
            <a:r>
              <a:rPr lang="en-US" baseline="30000" dirty="0"/>
              <a:t>3</a:t>
            </a:r>
            <a:r>
              <a:rPr lang="en-US" dirty="0"/>
              <a:t> sec</a:t>
            </a:r>
            <a:r>
              <a:rPr lang="en-US" baseline="30000" dirty="0"/>
              <a:t>-1</a:t>
            </a:r>
            <a:r>
              <a:rPr lang="en-US" dirty="0"/>
              <a:t>) – expected 600          per day</a:t>
            </a:r>
          </a:p>
          <a:p>
            <a:endParaRPr lang="en-US" dirty="0"/>
          </a:p>
          <a:p>
            <a:r>
              <a:rPr lang="en-US" dirty="0">
                <a:solidFill>
                  <a:srgbClr val="C00000"/>
                </a:solidFill>
              </a:rPr>
              <a:t>Last Run </a:t>
            </a:r>
            <a:r>
              <a:rPr lang="en-US" dirty="0"/>
              <a:t>(Spill – 3 sec, Intensity – less 200*10</a:t>
            </a:r>
            <a:r>
              <a:rPr lang="en-US" baseline="30000" dirty="0"/>
              <a:t>3</a:t>
            </a:r>
            <a:r>
              <a:rPr lang="en-US" dirty="0"/>
              <a:t> sec</a:t>
            </a:r>
            <a:r>
              <a:rPr lang="en-US" baseline="30000" dirty="0"/>
              <a:t>-1</a:t>
            </a:r>
            <a:r>
              <a:rPr lang="en-US" dirty="0"/>
              <a:t>) – </a:t>
            </a:r>
            <a:r>
              <a:rPr lang="ru-RU" dirty="0"/>
              <a:t>150-</a:t>
            </a:r>
            <a:r>
              <a:rPr lang="en-US" dirty="0"/>
              <a:t>200         per day</a:t>
            </a:r>
            <a:r>
              <a:rPr lang="ru-RU" dirty="0"/>
              <a:t>???</a:t>
            </a:r>
            <a:r>
              <a:rPr lang="en-US" dirty="0"/>
              <a:t>  </a:t>
            </a:r>
            <a:endParaRPr lang="ru-RU" dirty="0"/>
          </a:p>
          <a:p>
            <a:endParaRPr lang="ru-RU" dirty="0"/>
          </a:p>
          <a:p>
            <a:r>
              <a:rPr lang="en-US" dirty="0"/>
              <a:t>If binding energy of          is very low production cross section can be lower than for</a:t>
            </a:r>
          </a:p>
          <a:p>
            <a:r>
              <a:rPr lang="en-US" dirty="0"/>
              <a:t>       by factor of 3-4</a:t>
            </a:r>
          </a:p>
          <a:p>
            <a:endParaRPr lang="en-US" dirty="0"/>
          </a:p>
          <a:p>
            <a:r>
              <a:rPr lang="en-US" dirty="0"/>
              <a:t>Optimal (minimal)</a:t>
            </a:r>
            <a:r>
              <a:rPr lang="ru-RU" dirty="0"/>
              <a:t> </a:t>
            </a:r>
            <a:r>
              <a:rPr lang="en-US" dirty="0"/>
              <a:t>first run time length is 200 hours</a:t>
            </a:r>
          </a:p>
        </p:txBody>
      </p:sp>
      <p:pic>
        <p:nvPicPr>
          <p:cNvPr id="6"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928926" y="857232"/>
            <a:ext cx="312541" cy="357190"/>
          </a:xfrm>
          <a:prstGeom prst="rect">
            <a:avLst/>
          </a:prstGeom>
          <a:noFill/>
        </p:spPr>
      </p:pic>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05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054"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643306" y="2786058"/>
            <a:ext cx="342900" cy="390525"/>
          </a:xfrm>
          <a:prstGeom prst="rect">
            <a:avLst/>
          </a:prstGeom>
          <a:noFill/>
        </p:spPr>
      </p:pic>
      <p:sp>
        <p:nvSpPr>
          <p:cNvPr id="2056" name="Rectangle 8"/>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pic>
        <p:nvPicPr>
          <p:cNvPr id="17"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857356" y="3857628"/>
            <a:ext cx="342900" cy="390525"/>
          </a:xfrm>
          <a:prstGeom prst="rect">
            <a:avLst/>
          </a:prstGeom>
          <a:noFill/>
        </p:spPr>
      </p:pic>
      <p:pic>
        <p:nvPicPr>
          <p:cNvPr id="21"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14546" y="4429132"/>
            <a:ext cx="312541" cy="357190"/>
          </a:xfrm>
          <a:prstGeom prst="rect">
            <a:avLst/>
          </a:prstGeom>
          <a:noFill/>
        </p:spPr>
      </p:pic>
      <p:pic>
        <p:nvPicPr>
          <p:cNvPr id="22" name="Picture 6"/>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28572" y="5000636"/>
            <a:ext cx="342900" cy="3905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584775"/>
          </a:xfrm>
          <a:prstGeom prst="rect">
            <a:avLst/>
          </a:prstGeom>
        </p:spPr>
        <p:txBody>
          <a:bodyPr wrap="square">
            <a:spAutoFit/>
          </a:bodyPr>
          <a:lstStyle/>
          <a:p>
            <a:pPr algn="ctr"/>
            <a:r>
              <a:rPr lang="en-US" sz="3200" b="1" dirty="0">
                <a:solidFill>
                  <a:srgbClr val="C00000"/>
                </a:solidFill>
              </a:rPr>
              <a:t>Last years results</a:t>
            </a:r>
            <a:endParaRPr lang="ru-RU" sz="3200" b="1" dirty="0">
              <a:solidFill>
                <a:srgbClr val="C00000"/>
              </a:solidFill>
            </a:endParaRPr>
          </a:p>
        </p:txBody>
      </p:sp>
      <p:sp>
        <p:nvSpPr>
          <p:cNvPr id="5" name="Прямоугольник 4"/>
          <p:cNvSpPr/>
          <p:nvPr/>
        </p:nvSpPr>
        <p:spPr>
          <a:xfrm>
            <a:off x="857224" y="928670"/>
            <a:ext cx="7500990" cy="5539978"/>
          </a:xfrm>
          <a:prstGeom prst="rect">
            <a:avLst/>
          </a:prstGeom>
        </p:spPr>
        <p:txBody>
          <a:bodyPr wrap="square">
            <a:spAutoFit/>
          </a:bodyPr>
          <a:lstStyle/>
          <a:p>
            <a:pPr>
              <a:buFont typeface="Arial" pitchFamily="34" charset="0"/>
              <a:buChar char="•"/>
            </a:pPr>
            <a:r>
              <a:rPr lang="en-US" sz="2400" dirty="0"/>
              <a:t>During the Nuclotron run 50 the</a:t>
            </a:r>
            <a:r>
              <a:rPr lang="ru-RU" sz="2400" dirty="0"/>
              <a:t> </a:t>
            </a:r>
            <a:r>
              <a:rPr lang="en-US" sz="2400" baseline="30000" dirty="0"/>
              <a:t>7</a:t>
            </a:r>
            <a:r>
              <a:rPr lang="en-US" sz="2400" dirty="0"/>
              <a:t>Li beam was for the first time delivered to the</a:t>
            </a:r>
            <a:r>
              <a:rPr lang="ru-RU" sz="2400" dirty="0"/>
              <a:t> </a:t>
            </a:r>
            <a:r>
              <a:rPr lang="en-US" sz="2400" dirty="0"/>
              <a:t>spectrometer</a:t>
            </a:r>
            <a:r>
              <a:rPr lang="ru-RU" sz="2400" dirty="0"/>
              <a:t>. </a:t>
            </a:r>
            <a:r>
              <a:rPr lang="en-US" sz="2400" dirty="0"/>
              <a:t>Background suppression factor much higher than 10</a:t>
            </a:r>
            <a:r>
              <a:rPr lang="en-US" sz="2400" baseline="30000" dirty="0"/>
              <a:t>4</a:t>
            </a:r>
            <a:r>
              <a:rPr lang="en-US" sz="2400" dirty="0"/>
              <a:t> was reached</a:t>
            </a:r>
            <a:r>
              <a:rPr lang="ru-RU" sz="2400" dirty="0"/>
              <a:t>.</a:t>
            </a:r>
          </a:p>
          <a:p>
            <a:pPr>
              <a:buFont typeface="Arial" pitchFamily="34" charset="0"/>
              <a:buChar char="•"/>
            </a:pPr>
            <a:r>
              <a:rPr lang="en-US" sz="2400" dirty="0"/>
              <a:t>The spectrometer was significantly upgraded during the last years:</a:t>
            </a:r>
            <a:endParaRPr lang="ru-RU" sz="2400" dirty="0"/>
          </a:p>
          <a:p>
            <a:pPr>
              <a:buFont typeface="Arial" pitchFamily="34" charset="0"/>
              <a:buChar char="•"/>
            </a:pPr>
            <a:r>
              <a:rPr lang="en-US" sz="2400" dirty="0"/>
              <a:t>Most important improvement consisted of R&amp;D and production of new front-end electronics for proportional chambers instead of the 30 years old FEE.</a:t>
            </a:r>
          </a:p>
          <a:p>
            <a:pPr>
              <a:buFont typeface="Arial" pitchFamily="34" charset="0"/>
              <a:buChar char="•"/>
            </a:pPr>
            <a:r>
              <a:rPr lang="en-US" sz="2400" dirty="0"/>
              <a:t>A new High Voltage supply system was introduced for trigger photomultiplier tubes and for the proportional chambers.</a:t>
            </a:r>
          </a:p>
          <a:p>
            <a:pPr>
              <a:buFont typeface="Arial" pitchFamily="34" charset="0"/>
              <a:buChar char="•"/>
            </a:pPr>
            <a:r>
              <a:rPr lang="en-US" sz="2400" dirty="0"/>
              <a:t>A new electronic gas supply system for RPC allows one to improve time resolution. Gas supply system for proportional chambers is also upgraded.</a:t>
            </a:r>
            <a:endParaRPr lang="ru-RU" dirty="0"/>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1142976" y="714356"/>
            <a:ext cx="4429156" cy="306832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785786" y="3804049"/>
            <a:ext cx="3690963" cy="2768223"/>
          </a:xfrm>
          <a:prstGeom prst="rect">
            <a:avLst/>
          </a:prstGeom>
          <a:noFill/>
          <a:ln w="9525">
            <a:noFill/>
            <a:miter lim="800000"/>
            <a:headEnd/>
            <a:tailEnd/>
          </a:ln>
          <a:effectLst/>
        </p:spPr>
      </p:pic>
      <p:pic>
        <p:nvPicPr>
          <p:cNvPr id="2054" name="Picture 6" descr="https://lh3.googleusercontent.com/XGa4uqsdO6S3MkvKiVLF8m-aeIQIbG1KdXBSZmtbreDm87vbmQAaZuhvtClI8Sp1eiUxolvAsR01NR7rhSzhX9iaB-5GasPLB6cNJhtmBR_55hmd5_FKUo_OO_CrNwUytlm2d4-7D21y6Yf3ZKT-HiI9OFRDLks6sPBtaZw3hBzusPjU-VBjmM17CYrkeMGQl3M88I6dEOcya9XAFSw4fXHo4WZ_oDn5NQdXXzrzr8VirhWkR6HFxXSu60gxtWWV3mM9jY7ZzUHyhyEbYZErkEx1JLDlAdEDSUf10tglhvyfzv13YpQZgV9RVetRRs2jLLjX8PBY0cEOLgEj7ktrs8wlwgN0eJyB60EZg6Qn9-J9HKJe9RuuvVdJ2CcNOT3E8stBJk78dyTrDyodIGnVi8YrGOwEHBySam9MkUoKBAbl8XOsmvqW7h4UuDcL5Jzr6cEVd_co6-cju-4CtrDgZlotId4mk9H5Y-QzEFoYkE48T7hs_WtBZd0w9IcgtiFyItCmLdWqwe6QzKcqz__79tcgGDVbvtrO2jJ3AmBl4BDeJ5UBupCPLxK7yYnQ7hOss-wZXIGsXg6j3jQKDSJqpmqzvqWGtslc6tfDcWU=w545-h968-no"/>
          <p:cNvPicPr>
            <a:picLocks noChangeAspect="1" noChangeArrowheads="1"/>
          </p:cNvPicPr>
          <p:nvPr/>
        </p:nvPicPr>
        <p:blipFill>
          <a:blip r:embed="rId5"/>
          <a:srcRect/>
          <a:stretch>
            <a:fillRect/>
          </a:stretch>
        </p:blipFill>
        <p:spPr bwMode="auto">
          <a:xfrm>
            <a:off x="5572132" y="770035"/>
            <a:ext cx="3180467" cy="5659361"/>
          </a:xfrm>
          <a:prstGeom prst="rect">
            <a:avLst/>
          </a:prstGeom>
          <a:noFill/>
        </p:spPr>
      </p:pic>
      <p:sp>
        <p:nvSpPr>
          <p:cNvPr id="8" name="Прямоугольник 7"/>
          <p:cNvSpPr/>
          <p:nvPr/>
        </p:nvSpPr>
        <p:spPr>
          <a:xfrm>
            <a:off x="0" y="0"/>
            <a:ext cx="9144000" cy="830997"/>
          </a:xfrm>
          <a:prstGeom prst="rect">
            <a:avLst/>
          </a:prstGeom>
        </p:spPr>
        <p:txBody>
          <a:bodyPr wrap="square">
            <a:spAutoFit/>
          </a:bodyPr>
          <a:lstStyle/>
          <a:p>
            <a:pPr algn="ctr"/>
            <a:r>
              <a:rPr lang="en-US" sz="4800" b="1" dirty="0">
                <a:solidFill>
                  <a:srgbClr val="C00000"/>
                </a:solidFill>
              </a:rPr>
              <a:t>Hardware upgrade of FEE</a:t>
            </a:r>
            <a:endParaRPr lang="ru-RU" sz="4800" b="1"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srcRect l="2346" t="2817" r="65079"/>
          <a:stretch>
            <a:fillRect/>
          </a:stretch>
        </p:blipFill>
        <p:spPr bwMode="auto">
          <a:xfrm>
            <a:off x="857224" y="1785926"/>
            <a:ext cx="3967376" cy="4929198"/>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l="2381" t="2644" b="4827"/>
          <a:stretch>
            <a:fillRect/>
          </a:stretch>
        </p:blipFill>
        <p:spPr bwMode="auto">
          <a:xfrm>
            <a:off x="5715008" y="1500174"/>
            <a:ext cx="2928958" cy="5000660"/>
          </a:xfrm>
          <a:prstGeom prst="rect">
            <a:avLst/>
          </a:prstGeom>
          <a:noFill/>
          <a:ln w="57150">
            <a:solidFill>
              <a:schemeClr val="bg1"/>
            </a:solidFill>
            <a:miter lim="800000"/>
            <a:headEnd/>
            <a:tailEnd/>
          </a:ln>
          <a:effectLst/>
        </p:spPr>
      </p:pic>
      <p:sp>
        <p:nvSpPr>
          <p:cNvPr id="8" name="Прямоугольник 7"/>
          <p:cNvSpPr/>
          <p:nvPr/>
        </p:nvSpPr>
        <p:spPr>
          <a:xfrm>
            <a:off x="0" y="0"/>
            <a:ext cx="9144000" cy="707886"/>
          </a:xfrm>
          <a:prstGeom prst="rect">
            <a:avLst/>
          </a:prstGeom>
        </p:spPr>
        <p:txBody>
          <a:bodyPr wrap="square">
            <a:spAutoFit/>
          </a:bodyPr>
          <a:lstStyle/>
          <a:p>
            <a:pPr algn="ctr"/>
            <a:r>
              <a:rPr lang="en-US" sz="4000" b="1" dirty="0">
                <a:solidFill>
                  <a:srgbClr val="C00000"/>
                </a:solidFill>
              </a:rPr>
              <a:t>New Equipment Which is Already Installed</a:t>
            </a:r>
            <a:endParaRPr lang="ru-RU" sz="4000" b="1" dirty="0">
              <a:solidFill>
                <a:srgbClr val="C00000"/>
              </a:solidFill>
            </a:endParaRPr>
          </a:p>
        </p:txBody>
      </p:sp>
      <p:sp>
        <p:nvSpPr>
          <p:cNvPr id="9" name="Прямоугольник 8"/>
          <p:cNvSpPr/>
          <p:nvPr/>
        </p:nvSpPr>
        <p:spPr>
          <a:xfrm>
            <a:off x="5429257" y="500042"/>
            <a:ext cx="3714744" cy="954107"/>
          </a:xfrm>
          <a:prstGeom prst="rect">
            <a:avLst/>
          </a:prstGeom>
        </p:spPr>
        <p:txBody>
          <a:bodyPr wrap="square">
            <a:spAutoFit/>
          </a:bodyPr>
          <a:lstStyle/>
          <a:p>
            <a:pPr algn="ctr"/>
            <a:r>
              <a:rPr lang="en-US" sz="2800" b="1" dirty="0"/>
              <a:t>Electronic gas supply system of RPC</a:t>
            </a:r>
            <a:endParaRPr lang="ru-RU" sz="2800" b="1" dirty="0"/>
          </a:p>
        </p:txBody>
      </p:sp>
      <p:sp>
        <p:nvSpPr>
          <p:cNvPr id="10" name="Прямоугольник 9"/>
          <p:cNvSpPr/>
          <p:nvPr/>
        </p:nvSpPr>
        <p:spPr>
          <a:xfrm>
            <a:off x="142844" y="627387"/>
            <a:ext cx="5214974" cy="1015663"/>
          </a:xfrm>
          <a:prstGeom prst="rect">
            <a:avLst/>
          </a:prstGeom>
        </p:spPr>
        <p:txBody>
          <a:bodyPr wrap="square">
            <a:spAutoFit/>
          </a:bodyPr>
          <a:lstStyle/>
          <a:p>
            <a:pPr algn="ctr"/>
            <a:r>
              <a:rPr lang="en-US" sz="2000" b="1" dirty="0"/>
              <a:t>Block of 4 Cerenkov counters with subsequent </a:t>
            </a:r>
            <a:r>
              <a:rPr lang="en-US" sz="2000" b="1" dirty="0" smtClean="0"/>
              <a:t>quartz </a:t>
            </a:r>
            <a:r>
              <a:rPr lang="en-US" sz="2000" b="1" dirty="0"/>
              <a:t>4 mm radiators. High density graphite (1.7 </a:t>
            </a:r>
            <a:r>
              <a:rPr lang="en-US" sz="2000" b="1" dirty="0" smtClean="0"/>
              <a:t>g/cm</a:t>
            </a:r>
            <a:r>
              <a:rPr lang="en-US" sz="2000" b="1" baseline="30000" dirty="0" smtClean="0"/>
              <a:t>3</a:t>
            </a:r>
            <a:r>
              <a:rPr lang="en-US" sz="2000" b="1" dirty="0" smtClean="0"/>
              <a:t>) </a:t>
            </a:r>
            <a:r>
              <a:rPr lang="en-US" sz="2000" b="1" dirty="0"/>
              <a:t>target is placed close to radiators.</a:t>
            </a:r>
            <a:endParaRPr lang="ru-RU"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3"/>
          <a:srcRect/>
          <a:stretch>
            <a:fillRect/>
          </a:stretch>
        </p:blipFill>
        <p:spPr bwMode="auto">
          <a:xfrm>
            <a:off x="1785918" y="2714620"/>
            <a:ext cx="7121368" cy="3714752"/>
          </a:xfrm>
          <a:prstGeom prst="rect">
            <a:avLst/>
          </a:prstGeom>
          <a:noFill/>
          <a:ln w="9525">
            <a:noFill/>
            <a:miter lim="800000"/>
            <a:headEnd/>
            <a:tailEnd/>
          </a:ln>
          <a:effectLst/>
        </p:spPr>
      </p:pic>
      <p:pic>
        <p:nvPicPr>
          <p:cNvPr id="45058" name="Picture 2"/>
          <p:cNvPicPr>
            <a:picLocks noChangeAspect="1" noChangeArrowheads="1"/>
          </p:cNvPicPr>
          <p:nvPr/>
        </p:nvPicPr>
        <p:blipFill>
          <a:blip r:embed="rId4"/>
          <a:srcRect/>
          <a:stretch>
            <a:fillRect/>
          </a:stretch>
        </p:blipFill>
        <p:spPr bwMode="auto">
          <a:xfrm>
            <a:off x="428596" y="1357298"/>
            <a:ext cx="5143536" cy="3229375"/>
          </a:xfrm>
          <a:prstGeom prst="rect">
            <a:avLst/>
          </a:prstGeom>
          <a:noFill/>
          <a:ln w="9525">
            <a:noFill/>
            <a:miter lim="800000"/>
            <a:headEnd/>
            <a:tailEnd/>
          </a:ln>
          <a:effectLst/>
        </p:spPr>
      </p:pic>
      <p:sp>
        <p:nvSpPr>
          <p:cNvPr id="4" name="Прямоугольник 3"/>
          <p:cNvSpPr/>
          <p:nvPr/>
        </p:nvSpPr>
        <p:spPr>
          <a:xfrm>
            <a:off x="0" y="0"/>
            <a:ext cx="9144000" cy="584775"/>
          </a:xfrm>
          <a:prstGeom prst="rect">
            <a:avLst/>
          </a:prstGeom>
        </p:spPr>
        <p:txBody>
          <a:bodyPr wrap="square">
            <a:spAutoFit/>
          </a:bodyPr>
          <a:lstStyle/>
          <a:p>
            <a:pPr algn="ctr"/>
            <a:r>
              <a:rPr lang="en-US" sz="3200" b="1" dirty="0">
                <a:solidFill>
                  <a:srgbClr val="C00000"/>
                </a:solidFill>
              </a:rPr>
              <a:t>Amplitude resolution of Cerenkov counter</a:t>
            </a:r>
            <a:endParaRPr lang="ru-RU" sz="3200" b="1" dirty="0">
              <a:solidFill>
                <a:srgbClr val="C00000"/>
              </a:solidFill>
            </a:endParaRPr>
          </a:p>
        </p:txBody>
      </p:sp>
      <p:sp>
        <p:nvSpPr>
          <p:cNvPr id="2" name="TextBox 1">
            <a:extLst>
              <a:ext uri="{FF2B5EF4-FFF2-40B4-BE49-F238E27FC236}">
                <a16:creationId xmlns="" xmlns:a16="http://schemas.microsoft.com/office/drawing/2014/main" id="{84ECDA62-E11B-43CE-A4C0-05C291B8198B}"/>
              </a:ext>
            </a:extLst>
          </p:cNvPr>
          <p:cNvSpPr txBox="1"/>
          <p:nvPr/>
        </p:nvSpPr>
        <p:spPr>
          <a:xfrm>
            <a:off x="6674006" y="3059668"/>
            <a:ext cx="1368152" cy="369332"/>
          </a:xfrm>
          <a:prstGeom prst="rect">
            <a:avLst/>
          </a:prstGeom>
          <a:noFill/>
        </p:spPr>
        <p:txBody>
          <a:bodyPr wrap="square" rtlCol="0">
            <a:spAutoFit/>
          </a:bodyPr>
          <a:lstStyle/>
          <a:p>
            <a:r>
              <a:rPr lang="en-US" b="1" baseline="30000" dirty="0"/>
              <a:t>7</a:t>
            </a:r>
            <a:r>
              <a:rPr lang="en-US" b="1" dirty="0"/>
              <a:t>Li beam</a:t>
            </a:r>
            <a:endParaRPr lang="ru-RU" b="1" dirty="0"/>
          </a:p>
        </p:txBody>
      </p:sp>
      <p:sp>
        <p:nvSpPr>
          <p:cNvPr id="6" name="Прямоугольник 5"/>
          <p:cNvSpPr/>
          <p:nvPr/>
        </p:nvSpPr>
        <p:spPr>
          <a:xfrm>
            <a:off x="642910" y="710967"/>
            <a:ext cx="4572000" cy="646331"/>
          </a:xfrm>
          <a:prstGeom prst="rect">
            <a:avLst/>
          </a:prstGeom>
        </p:spPr>
        <p:txBody>
          <a:bodyPr>
            <a:spAutoFit/>
          </a:bodyPr>
          <a:lstStyle/>
          <a:p>
            <a:pPr algn="ctr"/>
            <a:r>
              <a:rPr lang="en-US" b="1" dirty="0"/>
              <a:t>Block of Cerenkov counters installed near the vacuum vessel</a:t>
            </a:r>
            <a:endParaRPr lang="ru-RU"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srcRect/>
          <a:stretch>
            <a:fillRect/>
          </a:stretch>
        </p:blipFill>
        <p:spPr bwMode="auto">
          <a:xfrm>
            <a:off x="0" y="2428868"/>
            <a:ext cx="9144000" cy="4284663"/>
          </a:xfrm>
          <a:prstGeom prst="rect">
            <a:avLst/>
          </a:prstGeom>
          <a:noFill/>
          <a:ln w="9525">
            <a:noFill/>
            <a:miter lim="800000"/>
            <a:headEnd/>
            <a:tailEnd/>
          </a:ln>
          <a:effectLst/>
        </p:spPr>
      </p:pic>
      <p:sp>
        <p:nvSpPr>
          <p:cNvPr id="5" name="TextBox 4"/>
          <p:cNvSpPr txBox="1"/>
          <p:nvPr/>
        </p:nvSpPr>
        <p:spPr>
          <a:xfrm>
            <a:off x="0" y="-24"/>
            <a:ext cx="9144000" cy="707886"/>
          </a:xfrm>
          <a:prstGeom prst="rect">
            <a:avLst/>
          </a:prstGeom>
          <a:noFill/>
        </p:spPr>
        <p:txBody>
          <a:bodyPr wrap="square" rtlCol="0">
            <a:spAutoFit/>
          </a:bodyPr>
          <a:lstStyle/>
          <a:p>
            <a:pPr algn="ctr"/>
            <a:r>
              <a:rPr lang="en-US" sz="4000" b="1" dirty="0">
                <a:solidFill>
                  <a:srgbClr val="C00000"/>
                </a:solidFill>
              </a:rPr>
              <a:t>Amplitudes of Scintillation Counters</a:t>
            </a:r>
          </a:p>
        </p:txBody>
      </p:sp>
      <p:sp>
        <p:nvSpPr>
          <p:cNvPr id="4" name="TextBox 3"/>
          <p:cNvSpPr txBox="1"/>
          <p:nvPr/>
        </p:nvSpPr>
        <p:spPr>
          <a:xfrm>
            <a:off x="0" y="785794"/>
            <a:ext cx="9144000" cy="1815882"/>
          </a:xfrm>
          <a:prstGeom prst="rect">
            <a:avLst/>
          </a:prstGeom>
          <a:noFill/>
        </p:spPr>
        <p:txBody>
          <a:bodyPr wrap="square" rtlCol="0">
            <a:spAutoFit/>
          </a:bodyPr>
          <a:lstStyle/>
          <a:p>
            <a:pPr algn="ctr"/>
            <a:r>
              <a:rPr lang="en-US" sz="2800" b="1" dirty="0"/>
              <a:t>Amplitude spectrum of signals from a counter of the trigger system, obtained with the carbon (</a:t>
            </a:r>
            <a:r>
              <a:rPr lang="en-US" sz="2800" b="1" baseline="30000" dirty="0">
                <a:solidFill>
                  <a:srgbClr val="C00000"/>
                </a:solidFill>
              </a:rPr>
              <a:t>12</a:t>
            </a:r>
            <a:r>
              <a:rPr lang="en-US" sz="2800" b="1" dirty="0">
                <a:solidFill>
                  <a:srgbClr val="C00000"/>
                </a:solidFill>
              </a:rPr>
              <a:t>C</a:t>
            </a:r>
            <a:r>
              <a:rPr lang="en-US" sz="2800" b="1" dirty="0"/>
              <a:t>) beam. Background suppression above factor at least </a:t>
            </a:r>
            <a:r>
              <a:rPr lang="en-US" sz="2800" b="1" dirty="0">
                <a:solidFill>
                  <a:srgbClr val="C00000"/>
                </a:solidFill>
              </a:rPr>
              <a:t>10</a:t>
            </a:r>
            <a:r>
              <a:rPr lang="en-US" sz="2800" b="1" baseline="30000" dirty="0">
                <a:solidFill>
                  <a:srgbClr val="C00000"/>
                </a:solidFill>
              </a:rPr>
              <a:t>4</a:t>
            </a:r>
            <a:r>
              <a:rPr lang="en-US" sz="2800" b="1" dirty="0"/>
              <a:t> can be obtained with 4 counters in coincidence.</a:t>
            </a:r>
            <a:endParaRPr lang="ru-RU" sz="28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a:srcRect/>
          <a:stretch>
            <a:fillRect/>
          </a:stretch>
        </p:blipFill>
        <p:spPr bwMode="auto">
          <a:xfrm>
            <a:off x="790575" y="857250"/>
            <a:ext cx="7561263" cy="5143500"/>
          </a:xfrm>
          <a:prstGeom prst="rect">
            <a:avLst/>
          </a:prstGeom>
          <a:noFill/>
          <a:ln w="9525">
            <a:noFill/>
            <a:miter lim="800000"/>
            <a:headEnd/>
            <a:tailEnd/>
          </a:ln>
          <a:effectLst/>
        </p:spPr>
      </p:pic>
      <p:sp>
        <p:nvSpPr>
          <p:cNvPr id="4" name="Прямоугольник 3"/>
          <p:cNvSpPr/>
          <p:nvPr/>
        </p:nvSpPr>
        <p:spPr>
          <a:xfrm>
            <a:off x="0" y="0"/>
            <a:ext cx="9144000" cy="461665"/>
          </a:xfrm>
          <a:prstGeom prst="rect">
            <a:avLst/>
          </a:prstGeom>
        </p:spPr>
        <p:txBody>
          <a:bodyPr wrap="square">
            <a:spAutoFit/>
          </a:bodyPr>
          <a:lstStyle/>
          <a:p>
            <a:pPr algn="ctr"/>
            <a:r>
              <a:rPr lang="en-US" sz="2400" b="1" dirty="0">
                <a:solidFill>
                  <a:srgbClr val="C00000"/>
                </a:solidFill>
              </a:rPr>
              <a:t>Time resolution of TOF system</a:t>
            </a:r>
            <a:endParaRPr lang="ru-RU" sz="2400" b="1" dirty="0">
              <a:solidFill>
                <a:srgbClr val="C00000"/>
              </a:solidFill>
            </a:endParaRPr>
          </a:p>
        </p:txBody>
      </p:sp>
      <p:sp>
        <p:nvSpPr>
          <p:cNvPr id="5" name="Прямоугольник 4"/>
          <p:cNvSpPr/>
          <p:nvPr/>
        </p:nvSpPr>
        <p:spPr>
          <a:xfrm>
            <a:off x="0" y="5715016"/>
            <a:ext cx="9144000" cy="461665"/>
          </a:xfrm>
          <a:prstGeom prst="rect">
            <a:avLst/>
          </a:prstGeom>
        </p:spPr>
        <p:txBody>
          <a:bodyPr wrap="square">
            <a:spAutoFit/>
          </a:bodyPr>
          <a:lstStyle/>
          <a:p>
            <a:pPr algn="ctr"/>
            <a:r>
              <a:rPr lang="en-US" sz="2400" b="1" dirty="0">
                <a:solidFill>
                  <a:srgbClr val="C00000"/>
                </a:solidFill>
              </a:rPr>
              <a:t>Time resolution of TOF system is about 200 </a:t>
            </a:r>
            <a:r>
              <a:rPr lang="en-US" sz="2400" b="1" dirty="0" err="1">
                <a:solidFill>
                  <a:srgbClr val="C00000"/>
                </a:solidFill>
              </a:rPr>
              <a:t>psec</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srcRect/>
          <a:stretch>
            <a:fillRect/>
          </a:stretch>
        </p:blipFill>
        <p:spPr bwMode="auto">
          <a:xfrm>
            <a:off x="428596" y="1928802"/>
            <a:ext cx="8215313" cy="4748213"/>
          </a:xfrm>
          <a:prstGeom prst="rect">
            <a:avLst/>
          </a:prstGeom>
          <a:noFill/>
          <a:ln w="9525">
            <a:noFill/>
            <a:miter lim="800000"/>
            <a:headEnd/>
            <a:tailEnd/>
          </a:ln>
          <a:effectLst/>
        </p:spPr>
      </p:pic>
      <p:sp>
        <p:nvSpPr>
          <p:cNvPr id="5" name="TextBox 4"/>
          <p:cNvSpPr txBox="1"/>
          <p:nvPr/>
        </p:nvSpPr>
        <p:spPr>
          <a:xfrm>
            <a:off x="0" y="-24"/>
            <a:ext cx="9144000" cy="707886"/>
          </a:xfrm>
          <a:prstGeom prst="rect">
            <a:avLst/>
          </a:prstGeom>
          <a:noFill/>
        </p:spPr>
        <p:txBody>
          <a:bodyPr wrap="square" rtlCol="0">
            <a:spAutoFit/>
          </a:bodyPr>
          <a:lstStyle/>
          <a:p>
            <a:pPr algn="ctr"/>
            <a:r>
              <a:rPr lang="en-US" sz="4000" b="1" dirty="0">
                <a:solidFill>
                  <a:srgbClr val="C00000"/>
                </a:solidFill>
              </a:rPr>
              <a:t>Vertex Reconstruction Procedure</a:t>
            </a:r>
            <a:endParaRPr lang="ru-RU" sz="4000" b="1" dirty="0">
              <a:solidFill>
                <a:srgbClr val="C00000"/>
              </a:solidFill>
            </a:endParaRPr>
          </a:p>
        </p:txBody>
      </p:sp>
      <p:sp>
        <p:nvSpPr>
          <p:cNvPr id="6" name="Прямоугольник 5"/>
          <p:cNvSpPr/>
          <p:nvPr/>
        </p:nvSpPr>
        <p:spPr>
          <a:xfrm>
            <a:off x="0" y="770263"/>
            <a:ext cx="9144000" cy="1015663"/>
          </a:xfrm>
          <a:prstGeom prst="rect">
            <a:avLst/>
          </a:prstGeom>
        </p:spPr>
        <p:txBody>
          <a:bodyPr wrap="square">
            <a:spAutoFit/>
          </a:bodyPr>
          <a:lstStyle/>
          <a:p>
            <a:pPr algn="ctr"/>
            <a:r>
              <a:rPr lang="en-US" sz="2000" b="1" dirty="0"/>
              <a:t>Two different positions of an Al target (</a:t>
            </a:r>
            <a:r>
              <a:rPr lang="en-US" sz="2000" b="1" dirty="0">
                <a:solidFill>
                  <a:srgbClr val="C00000"/>
                </a:solidFill>
              </a:rPr>
              <a:t>red</a:t>
            </a:r>
            <a:r>
              <a:rPr lang="en-US" sz="2000" b="1" dirty="0"/>
              <a:t> and</a:t>
            </a:r>
            <a:r>
              <a:rPr lang="en-US" sz="2000" b="1" dirty="0">
                <a:solidFill>
                  <a:srgbClr val="0070C0"/>
                </a:solidFill>
              </a:rPr>
              <a:t> blue</a:t>
            </a:r>
            <a:r>
              <a:rPr lang="en-US" sz="2000" b="1" dirty="0"/>
              <a:t>) reconstructed with two track vertex reconstruction procedure. Arrows shows target width.</a:t>
            </a:r>
          </a:p>
          <a:p>
            <a:pPr algn="ctr"/>
            <a:r>
              <a:rPr lang="en-US" sz="2000" b="1" dirty="0"/>
              <a:t>Position of two trigger counters are also seen.</a:t>
            </a:r>
            <a:endParaRPr lang="ru-RU" sz="2000" b="1" dirty="0"/>
          </a:p>
        </p:txBody>
      </p:sp>
      <p:sp>
        <p:nvSpPr>
          <p:cNvPr id="2" name="Прямоугольник 1">
            <a:extLst>
              <a:ext uri="{FF2B5EF4-FFF2-40B4-BE49-F238E27FC236}">
                <a16:creationId xmlns="" xmlns:a16="http://schemas.microsoft.com/office/drawing/2014/main" id="{C53A9A0D-4316-4269-9B77-8D85A116E648}"/>
              </a:ext>
            </a:extLst>
          </p:cNvPr>
          <p:cNvSpPr/>
          <p:nvPr/>
        </p:nvSpPr>
        <p:spPr>
          <a:xfrm>
            <a:off x="3851920" y="2492896"/>
            <a:ext cx="3960440" cy="3672408"/>
          </a:xfrm>
          <a:prstGeom prst="rect">
            <a:avLst/>
          </a:prstGeom>
          <a:solidFill>
            <a:srgbClr val="29E3D1">
              <a:alpha val="1294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3"/>
          <a:srcRect/>
          <a:stretch>
            <a:fillRect/>
          </a:stretch>
        </p:blipFill>
        <p:spPr bwMode="auto">
          <a:xfrm>
            <a:off x="428596" y="571480"/>
            <a:ext cx="3990840" cy="2286015"/>
          </a:xfrm>
          <a:prstGeom prst="rect">
            <a:avLst/>
          </a:prstGeom>
          <a:noFill/>
          <a:ln w="9525">
            <a:noFill/>
            <a:miter lim="800000"/>
            <a:headEnd/>
            <a:tailEnd/>
          </a:ln>
          <a:effectLst/>
        </p:spPr>
      </p:pic>
      <p:sp>
        <p:nvSpPr>
          <p:cNvPr id="6" name="Прямоугольник 5"/>
          <p:cNvSpPr/>
          <p:nvPr/>
        </p:nvSpPr>
        <p:spPr>
          <a:xfrm>
            <a:off x="4786314" y="571480"/>
            <a:ext cx="3643338" cy="2031325"/>
          </a:xfrm>
          <a:prstGeom prst="rect">
            <a:avLst/>
          </a:prstGeom>
        </p:spPr>
        <p:txBody>
          <a:bodyPr wrap="square">
            <a:spAutoFit/>
          </a:bodyPr>
          <a:lstStyle/>
          <a:p>
            <a:r>
              <a:rPr lang="en-US" dirty="0"/>
              <a:t>Expected decay points inside</a:t>
            </a:r>
            <a:r>
              <a:rPr lang="ru-RU" dirty="0"/>
              <a:t> </a:t>
            </a:r>
            <a:r>
              <a:rPr lang="en-US" dirty="0"/>
              <a:t>of 50 cm distance. Since 25000 events analyzed and about 18000 hypernuclei decay</a:t>
            </a:r>
            <a:r>
              <a:rPr lang="ru-RU" dirty="0"/>
              <a:t> </a:t>
            </a:r>
            <a:r>
              <a:rPr lang="en-US" dirty="0"/>
              <a:t>inside of 50 cm distance it is 70% of the</a:t>
            </a:r>
            <a:r>
              <a:rPr lang="ru-RU" dirty="0"/>
              <a:t> </a:t>
            </a:r>
            <a:r>
              <a:rPr lang="en-US" dirty="0"/>
              <a:t>statistics if the first point is in 5 cm distance from the target.</a:t>
            </a:r>
            <a:endParaRPr lang="ru-RU" dirty="0"/>
          </a:p>
        </p:txBody>
      </p:sp>
      <p:sp>
        <p:nvSpPr>
          <p:cNvPr id="8" name="Прямоугольник 7"/>
          <p:cNvSpPr/>
          <p:nvPr/>
        </p:nvSpPr>
        <p:spPr>
          <a:xfrm>
            <a:off x="0" y="0"/>
            <a:ext cx="9144000" cy="461665"/>
          </a:xfrm>
          <a:prstGeom prst="rect">
            <a:avLst/>
          </a:prstGeom>
        </p:spPr>
        <p:txBody>
          <a:bodyPr wrap="square">
            <a:spAutoFit/>
          </a:bodyPr>
          <a:lstStyle/>
          <a:p>
            <a:pPr algn="ctr"/>
            <a:r>
              <a:rPr lang="en-US" sz="2400" b="1" dirty="0">
                <a:solidFill>
                  <a:srgbClr val="C00000"/>
                </a:solidFill>
              </a:rPr>
              <a:t>Simulations</a:t>
            </a:r>
            <a:endParaRPr lang="ru-RU" sz="2400" b="1" dirty="0">
              <a:solidFill>
                <a:srgbClr val="C00000"/>
              </a:solidFill>
            </a:endParaRPr>
          </a:p>
        </p:txBody>
      </p:sp>
      <p:grpSp>
        <p:nvGrpSpPr>
          <p:cNvPr id="3" name="Группа 2">
            <a:extLst>
              <a:ext uri="{FF2B5EF4-FFF2-40B4-BE49-F238E27FC236}">
                <a16:creationId xmlns="" xmlns:a16="http://schemas.microsoft.com/office/drawing/2014/main" id="{4DC6B6B4-CBE9-4396-AE22-CB7B7C7DE151}"/>
              </a:ext>
            </a:extLst>
          </p:cNvPr>
          <p:cNvGrpSpPr/>
          <p:nvPr/>
        </p:nvGrpSpPr>
        <p:grpSpPr>
          <a:xfrm>
            <a:off x="785786" y="2928934"/>
            <a:ext cx="7013563" cy="3431496"/>
            <a:chOff x="785786" y="2928934"/>
            <a:chExt cx="7013563" cy="3431496"/>
          </a:xfrm>
        </p:grpSpPr>
        <p:pic>
          <p:nvPicPr>
            <p:cNvPr id="54275" name="Picture 3"/>
            <p:cNvPicPr>
              <a:picLocks noChangeAspect="1" noChangeArrowheads="1"/>
            </p:cNvPicPr>
            <p:nvPr/>
          </p:nvPicPr>
          <p:blipFill>
            <a:blip r:embed="rId4"/>
            <a:srcRect/>
            <a:stretch>
              <a:fillRect/>
            </a:stretch>
          </p:blipFill>
          <p:spPr bwMode="auto">
            <a:xfrm>
              <a:off x="785786" y="2928934"/>
              <a:ext cx="7013563" cy="3431496"/>
            </a:xfrm>
            <a:prstGeom prst="rect">
              <a:avLst/>
            </a:prstGeom>
            <a:noFill/>
            <a:ln w="9525">
              <a:noFill/>
              <a:miter lim="800000"/>
              <a:headEnd/>
              <a:tailEnd/>
            </a:ln>
            <a:effectLst/>
          </p:spPr>
        </p:pic>
        <p:sp>
          <p:nvSpPr>
            <p:cNvPr id="2" name="Прямоугольник 1">
              <a:extLst>
                <a:ext uri="{FF2B5EF4-FFF2-40B4-BE49-F238E27FC236}">
                  <a16:creationId xmlns="" xmlns:a16="http://schemas.microsoft.com/office/drawing/2014/main" id="{62D6B8B3-783C-4F65-A72B-E7B095CA6DBF}"/>
                </a:ext>
              </a:extLst>
            </p:cNvPr>
            <p:cNvSpPr/>
            <p:nvPr/>
          </p:nvSpPr>
          <p:spPr>
            <a:xfrm>
              <a:off x="785786" y="5340356"/>
              <a:ext cx="905894" cy="3364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a:blip r:embed="rId3"/>
          <a:srcRect/>
          <a:stretch>
            <a:fillRect/>
          </a:stretch>
        </p:blipFill>
        <p:spPr bwMode="auto">
          <a:xfrm>
            <a:off x="683568" y="714356"/>
            <a:ext cx="7808571" cy="1192213"/>
          </a:xfrm>
          <a:prstGeom prst="rect">
            <a:avLst/>
          </a:prstGeom>
          <a:noFill/>
          <a:ln w="9525">
            <a:noFill/>
            <a:miter lim="800000"/>
            <a:headEnd/>
            <a:tailEnd/>
          </a:ln>
          <a:effectLst/>
        </p:spPr>
      </p:pic>
      <p:sp>
        <p:nvSpPr>
          <p:cNvPr id="6" name="TextBox 5"/>
          <p:cNvSpPr txBox="1"/>
          <p:nvPr/>
        </p:nvSpPr>
        <p:spPr>
          <a:xfrm>
            <a:off x="0" y="71414"/>
            <a:ext cx="7643834" cy="584775"/>
          </a:xfrm>
          <a:prstGeom prst="rect">
            <a:avLst/>
          </a:prstGeom>
          <a:noFill/>
        </p:spPr>
        <p:txBody>
          <a:bodyPr wrap="square" rtlCol="0">
            <a:spAutoFit/>
          </a:bodyPr>
          <a:lstStyle/>
          <a:p>
            <a:pPr algn="ctr"/>
            <a:r>
              <a:rPr lang="en-US" sz="3200" b="1" dirty="0">
                <a:solidFill>
                  <a:srgbClr val="C00000"/>
                </a:solidFill>
              </a:rPr>
              <a:t>Separation of Daughter Nuclei of </a:t>
            </a:r>
            <a:endParaRPr lang="ru-RU" sz="3200" b="1" dirty="0">
              <a:solidFill>
                <a:srgbClr val="C00000"/>
              </a:solidFill>
            </a:endParaRPr>
          </a:p>
        </p:txBody>
      </p:sp>
      <p:sp>
        <p:nvSpPr>
          <p:cNvPr id="276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7652"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643702" y="0"/>
            <a:ext cx="562553" cy="642918"/>
          </a:xfrm>
          <a:prstGeom prst="rect">
            <a:avLst/>
          </a:prstGeom>
          <a:noFill/>
        </p:spPr>
      </p:pic>
      <p:sp>
        <p:nvSpPr>
          <p:cNvPr id="27654" name="Rectangle 6"/>
          <p:cNvSpPr>
            <a:spLocks noChangeArrowheads="1"/>
          </p:cNvSpPr>
          <p:nvPr/>
        </p:nvSpPr>
        <p:spPr bwMode="auto">
          <a:xfrm>
            <a:off x="0" y="129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pic>
        <p:nvPicPr>
          <p:cNvPr id="27655"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295595" y="0"/>
            <a:ext cx="562553" cy="635612"/>
          </a:xfrm>
          <a:prstGeom prst="rect">
            <a:avLst/>
          </a:prstGeom>
          <a:noFill/>
        </p:spPr>
      </p:pic>
      <p:sp>
        <p:nvSpPr>
          <p:cNvPr id="27657" name="Rectangle 9"/>
          <p:cNvSpPr>
            <a:spLocks noChangeArrowheads="1"/>
          </p:cNvSpPr>
          <p:nvPr/>
        </p:nvSpPr>
        <p:spPr bwMode="auto">
          <a:xfrm>
            <a:off x="0" y="12858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pic>
        <p:nvPicPr>
          <p:cNvPr id="27658"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929586" y="0"/>
            <a:ext cx="562553" cy="642918"/>
          </a:xfrm>
          <a:prstGeom prst="rect">
            <a:avLst/>
          </a:prstGeom>
          <a:noFill/>
        </p:spPr>
      </p:pic>
      <p:sp>
        <p:nvSpPr>
          <p:cNvPr id="27660" name="Rectangle 12"/>
          <p:cNvSpPr>
            <a:spLocks noChangeArrowheads="1"/>
          </p:cNvSpPr>
          <p:nvPr/>
        </p:nvSpPr>
        <p:spPr bwMode="auto">
          <a:xfrm>
            <a:off x="0" y="129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pic>
        <p:nvPicPr>
          <p:cNvPr id="22529" name="Picture 1"/>
          <p:cNvPicPr>
            <a:picLocks noChangeAspect="1" noChangeArrowheads="1"/>
          </p:cNvPicPr>
          <p:nvPr/>
        </p:nvPicPr>
        <p:blipFill>
          <a:blip r:embed="rId7"/>
          <a:srcRect/>
          <a:stretch>
            <a:fillRect/>
          </a:stretch>
        </p:blipFill>
        <p:spPr bwMode="auto">
          <a:xfrm>
            <a:off x="857224" y="1928802"/>
            <a:ext cx="7358114" cy="48126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69441"/>
          </a:xfrm>
          <a:prstGeom prst="rect">
            <a:avLst/>
          </a:prstGeom>
          <a:noFill/>
        </p:spPr>
        <p:txBody>
          <a:bodyPr wrap="square" rtlCol="0">
            <a:spAutoFit/>
          </a:bodyPr>
          <a:lstStyle/>
          <a:p>
            <a:pPr algn="ctr"/>
            <a:r>
              <a:rPr lang="en-US" sz="4400" b="1" dirty="0">
                <a:solidFill>
                  <a:srgbClr val="C00000"/>
                </a:solidFill>
              </a:rPr>
              <a:t>Goals of the Experiment (First Step)</a:t>
            </a:r>
            <a:endParaRPr lang="ru-RU" sz="4400" b="1" dirty="0">
              <a:solidFill>
                <a:srgbClr val="C00000"/>
              </a:solidFill>
            </a:endParaRPr>
          </a:p>
        </p:txBody>
      </p:sp>
      <p:sp>
        <p:nvSpPr>
          <p:cNvPr id="6" name="TextBox 5"/>
          <p:cNvSpPr txBox="1"/>
          <p:nvPr/>
        </p:nvSpPr>
        <p:spPr>
          <a:xfrm>
            <a:off x="142844" y="928670"/>
            <a:ext cx="9001156" cy="2431435"/>
          </a:xfrm>
          <a:prstGeom prst="rect">
            <a:avLst/>
          </a:prstGeom>
          <a:noFill/>
        </p:spPr>
        <p:txBody>
          <a:bodyPr wrap="square" rtlCol="0">
            <a:spAutoFit/>
          </a:bodyPr>
          <a:lstStyle/>
          <a:p>
            <a:r>
              <a:rPr lang="en-US" sz="3200" b="1" dirty="0"/>
              <a:t>1. </a:t>
            </a:r>
            <a:r>
              <a:rPr lang="en-US" sz="3200" b="1" dirty="0">
                <a:solidFill>
                  <a:schemeClr val="accent2"/>
                </a:solidFill>
              </a:rPr>
              <a:t>Lifetime, mass value and production cross section of light (hydrogen, helium) hypernuclei (energy dependence of the production cross section)</a:t>
            </a:r>
          </a:p>
          <a:p>
            <a:pPr algn="ctr"/>
            <a:r>
              <a:rPr lang="en-US" sz="2800" b="1" dirty="0"/>
              <a:t>search for and study of neutron extremely rich drip line hypernuclei	        and</a:t>
            </a:r>
            <a:endParaRPr lang="ru-RU" sz="2800" b="1" dirty="0"/>
          </a:p>
        </p:txBody>
      </p:sp>
      <p:pic>
        <p:nvPicPr>
          <p:cNvPr id="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00628" y="2819399"/>
            <a:ext cx="455417" cy="520476"/>
          </a:xfrm>
          <a:prstGeom prst="rect">
            <a:avLst/>
          </a:prstGeom>
          <a:noFill/>
        </p:spPr>
      </p:pic>
      <p:pic>
        <p:nvPicPr>
          <p:cNvPr id="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224607" y="2828918"/>
            <a:ext cx="437559" cy="500066"/>
          </a:xfrm>
          <a:prstGeom prst="rect">
            <a:avLst/>
          </a:prstGeom>
          <a:noFill/>
        </p:spPr>
      </p:pic>
      <p:sp>
        <p:nvSpPr>
          <p:cNvPr id="880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8067" name="Rectangle 3"/>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8806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8068"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000100" y="3378174"/>
            <a:ext cx="6858048" cy="550892"/>
          </a:xfrm>
          <a:prstGeom prst="rect">
            <a:avLst/>
          </a:prstGeom>
          <a:noFill/>
        </p:spPr>
      </p:pic>
      <p:sp>
        <p:nvSpPr>
          <p:cNvPr id="88070" name="Rectangle 6"/>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15" name="TextBox 14"/>
          <p:cNvSpPr txBox="1"/>
          <p:nvPr/>
        </p:nvSpPr>
        <p:spPr>
          <a:xfrm>
            <a:off x="0" y="4476024"/>
            <a:ext cx="9144000" cy="523220"/>
          </a:xfrm>
          <a:prstGeom prst="rect">
            <a:avLst/>
          </a:prstGeom>
          <a:noFill/>
        </p:spPr>
        <p:txBody>
          <a:bodyPr wrap="square" rtlCol="0">
            <a:spAutoFit/>
          </a:bodyPr>
          <a:lstStyle/>
          <a:p>
            <a:pPr algn="ctr"/>
            <a:r>
              <a:rPr lang="en-US" sz="2800" b="1" dirty="0"/>
              <a:t>	         and  	   are also to be registered</a:t>
            </a:r>
            <a:endParaRPr lang="ru-RU" sz="2800" dirty="0"/>
          </a:p>
        </p:txBody>
      </p:sp>
      <p:pic>
        <p:nvPicPr>
          <p:cNvPr id="16"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214546" y="4476024"/>
            <a:ext cx="523361" cy="596050"/>
          </a:xfrm>
          <a:prstGeom prst="rect">
            <a:avLst/>
          </a:prstGeom>
          <a:noFill/>
        </p:spPr>
      </p:pic>
      <p:pic>
        <p:nvPicPr>
          <p:cNvPr id="17" name="Picture 10"/>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597841" y="4476024"/>
            <a:ext cx="497389" cy="568445"/>
          </a:xfrm>
          <a:prstGeom prst="rect">
            <a:avLst/>
          </a:prstGeom>
          <a:noFill/>
        </p:spPr>
      </p:pic>
      <p:sp>
        <p:nvSpPr>
          <p:cNvPr id="8807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8071" name="Picture 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85720" y="3929066"/>
            <a:ext cx="8515701" cy="539805"/>
          </a:xfrm>
          <a:prstGeom prst="rect">
            <a:avLst/>
          </a:prstGeom>
          <a:noFill/>
        </p:spPr>
      </p:pic>
      <p:sp>
        <p:nvSpPr>
          <p:cNvPr id="88073" name="Rectangle 9"/>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8807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88076" name="Rectangle 12"/>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24" name="TextBox 23"/>
          <p:cNvSpPr txBox="1"/>
          <p:nvPr/>
        </p:nvSpPr>
        <p:spPr>
          <a:xfrm>
            <a:off x="0" y="5715016"/>
            <a:ext cx="9144000" cy="954107"/>
          </a:xfrm>
          <a:prstGeom prst="rect">
            <a:avLst/>
          </a:prstGeom>
          <a:noFill/>
        </p:spPr>
        <p:txBody>
          <a:bodyPr wrap="square" rtlCol="0">
            <a:spAutoFit/>
          </a:bodyPr>
          <a:lstStyle/>
          <a:p>
            <a:pPr algn="ctr"/>
            <a:r>
              <a:rPr lang="en-US" sz="2800" b="1" dirty="0"/>
              <a:t>Poorly investigated hypernucleus</a:t>
            </a:r>
          </a:p>
          <a:p>
            <a:pPr algn="ctr"/>
            <a:r>
              <a:rPr lang="en-US" sz="2800" b="1" dirty="0"/>
              <a:t> No lifetime value up to now!</a:t>
            </a:r>
            <a:endParaRPr lang="ru-RU" sz="2800" b="1" dirty="0"/>
          </a:p>
        </p:txBody>
      </p:sp>
      <p:sp>
        <p:nvSpPr>
          <p:cNvPr id="788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78849" name="Picture 1"/>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428728" y="5214950"/>
            <a:ext cx="6072230" cy="595078"/>
          </a:xfrm>
          <a:prstGeom prst="rect">
            <a:avLst/>
          </a:prstGeom>
          <a:noFill/>
        </p:spPr>
      </p:pic>
      <p:sp>
        <p:nvSpPr>
          <p:cNvPr id="78851" name="Rectangle 3"/>
          <p:cNvSpPr>
            <a:spLocks noChangeArrowheads="1"/>
          </p:cNvSpPr>
          <p:nvPr/>
        </p:nvSpPr>
        <p:spPr bwMode="auto">
          <a:xfrm>
            <a:off x="0" y="9239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714348" y="714356"/>
          <a:ext cx="7858179" cy="5643600"/>
        </p:xfrm>
        <a:graphic>
          <a:graphicData uri="http://schemas.openxmlformats.org/drawingml/2006/table">
            <a:tbl>
              <a:tblPr firstRow="1" bandRow="1">
                <a:tableStyleId>{5C22544A-7EE6-4342-B048-85BDC9FD1C3A}</a:tableStyleId>
              </a:tblPr>
              <a:tblGrid>
                <a:gridCol w="2286016">
                  <a:extLst>
                    <a:ext uri="{9D8B030D-6E8A-4147-A177-3AD203B41FA5}">
                      <a16:colId xmlns="" xmlns:a16="http://schemas.microsoft.com/office/drawing/2014/main" val="20000"/>
                    </a:ext>
                  </a:extLst>
                </a:gridCol>
                <a:gridCol w="1500198">
                  <a:extLst>
                    <a:ext uri="{9D8B030D-6E8A-4147-A177-3AD203B41FA5}">
                      <a16:colId xmlns="" xmlns:a16="http://schemas.microsoft.com/office/drawing/2014/main" val="20001"/>
                    </a:ext>
                  </a:extLst>
                </a:gridCol>
                <a:gridCol w="214314">
                  <a:extLst>
                    <a:ext uri="{9D8B030D-6E8A-4147-A177-3AD203B41FA5}">
                      <a16:colId xmlns="" xmlns:a16="http://schemas.microsoft.com/office/drawing/2014/main" val="20002"/>
                    </a:ext>
                  </a:extLst>
                </a:gridCol>
                <a:gridCol w="2143140">
                  <a:extLst>
                    <a:ext uri="{9D8B030D-6E8A-4147-A177-3AD203B41FA5}">
                      <a16:colId xmlns="" xmlns:a16="http://schemas.microsoft.com/office/drawing/2014/main" val="20003"/>
                    </a:ext>
                  </a:extLst>
                </a:gridCol>
                <a:gridCol w="1714511">
                  <a:extLst>
                    <a:ext uri="{9D8B030D-6E8A-4147-A177-3AD203B41FA5}">
                      <a16:colId xmlns="" xmlns:a16="http://schemas.microsoft.com/office/drawing/2014/main" val="20004"/>
                    </a:ext>
                  </a:extLst>
                </a:gridCol>
              </a:tblGrid>
              <a:tr h="376240">
                <a:tc>
                  <a:txBody>
                    <a:bodyPr/>
                    <a:lstStyle/>
                    <a:p>
                      <a:r>
                        <a:rPr lang="en-US" sz="1600" dirty="0"/>
                        <a:t>Name</a:t>
                      </a:r>
                      <a:endParaRPr lang="ru-RU" sz="1600" dirty="0"/>
                    </a:p>
                  </a:txBody>
                  <a:tcPr/>
                </a:tc>
                <a:tc>
                  <a:txBody>
                    <a:bodyPr/>
                    <a:lstStyle/>
                    <a:p>
                      <a:r>
                        <a:rPr lang="en-US" sz="1600" dirty="0"/>
                        <a:t>FTE</a:t>
                      </a:r>
                      <a:endParaRPr lang="ru-RU" sz="1600" dirty="0"/>
                    </a:p>
                  </a:txBody>
                  <a:tcPr/>
                </a:tc>
                <a:tc>
                  <a:txBody>
                    <a:bodyPr/>
                    <a:lstStyle/>
                    <a:p>
                      <a:endParaRPr lang="ru-RU" sz="1600" dirty="0"/>
                    </a:p>
                  </a:txBody>
                  <a:tcPr>
                    <a:solidFill>
                      <a:schemeClr val="bg1"/>
                    </a:solidFill>
                  </a:tcPr>
                </a:tc>
                <a:tc>
                  <a:txBody>
                    <a:bodyPr/>
                    <a:lstStyle/>
                    <a:p>
                      <a:r>
                        <a:rPr lang="en-US" sz="1600" dirty="0"/>
                        <a:t>Name</a:t>
                      </a:r>
                      <a:endParaRPr lang="ru-RU" sz="1600" dirty="0"/>
                    </a:p>
                  </a:txBody>
                  <a:tcPr/>
                </a:tc>
                <a:tc>
                  <a:txBody>
                    <a:bodyPr/>
                    <a:lstStyle/>
                    <a:p>
                      <a:r>
                        <a:rPr lang="en-US" sz="1600" dirty="0"/>
                        <a:t>FTE</a:t>
                      </a:r>
                      <a:endParaRPr lang="ru-RU" sz="1600" dirty="0"/>
                    </a:p>
                  </a:txBody>
                  <a:tcPr/>
                </a:tc>
                <a:extLst>
                  <a:ext uri="{0D108BD9-81ED-4DB2-BD59-A6C34878D82A}">
                    <a16:rowId xmlns="" xmlns:a16="http://schemas.microsoft.com/office/drawing/2014/main" val="10000"/>
                  </a:ext>
                </a:extLst>
              </a:tr>
              <a:tr h="376240">
                <a:tc>
                  <a:txBody>
                    <a:bodyPr/>
                    <a:lstStyle/>
                    <a:p>
                      <a:r>
                        <a:rPr lang="en-US" sz="1600" dirty="0" err="1"/>
                        <a:t>Averyanov</a:t>
                      </a:r>
                      <a:r>
                        <a:rPr lang="en-US" sz="1600" dirty="0"/>
                        <a:t> A.V.</a:t>
                      </a:r>
                    </a:p>
                  </a:txBody>
                  <a:tcPr>
                    <a:solidFill>
                      <a:schemeClr val="accent3">
                        <a:lumMod val="60000"/>
                        <a:lumOff val="40000"/>
                      </a:schemeClr>
                    </a:solidFill>
                  </a:tcPr>
                </a:tc>
                <a:tc>
                  <a:txBody>
                    <a:bodyPr/>
                    <a:lstStyle/>
                    <a:p>
                      <a:r>
                        <a:rPr lang="ru-RU" sz="1600" dirty="0"/>
                        <a:t>0.9</a:t>
                      </a:r>
                    </a:p>
                  </a:txBody>
                  <a:tcPr>
                    <a:solidFill>
                      <a:schemeClr val="accent3">
                        <a:lumMod val="60000"/>
                        <a:lumOff val="40000"/>
                      </a:schemeClr>
                    </a:solidFill>
                  </a:tcPr>
                </a:tc>
                <a:tc>
                  <a:txBody>
                    <a:bodyPr/>
                    <a:lstStyle/>
                    <a:p>
                      <a:endParaRPr lang="ru-RU" sz="1600" dirty="0"/>
                    </a:p>
                  </a:txBody>
                  <a:tcPr>
                    <a:solidFill>
                      <a:schemeClr val="bg1"/>
                    </a:solidFill>
                  </a:tcPr>
                </a:tc>
                <a:tc>
                  <a:txBody>
                    <a:bodyPr/>
                    <a:lstStyle/>
                    <a:p>
                      <a:endParaRPr lang="en-US" sz="1600" b="0" i="0" kern="1200" dirty="0">
                        <a:solidFill>
                          <a:schemeClr val="dk1"/>
                        </a:solidFill>
                        <a:latin typeface="+mn-lt"/>
                        <a:ea typeface="+mn-ea"/>
                        <a:cs typeface="+mn-cs"/>
                      </a:endParaRPr>
                    </a:p>
                  </a:txBody>
                  <a:tcPr>
                    <a:solidFill>
                      <a:schemeClr val="tx2">
                        <a:lumMod val="20000"/>
                        <a:lumOff val="80000"/>
                      </a:schemeClr>
                    </a:solidFill>
                  </a:tcPr>
                </a:tc>
                <a:tc>
                  <a:txBody>
                    <a:bodyPr/>
                    <a:lstStyle/>
                    <a:p>
                      <a:pPr algn="ctr"/>
                      <a:endParaRPr lang="ru-RU" sz="1600" dirty="0"/>
                    </a:p>
                  </a:txBody>
                  <a:tcPr>
                    <a:solidFill>
                      <a:schemeClr val="tx2">
                        <a:lumMod val="20000"/>
                        <a:lumOff val="80000"/>
                      </a:schemeClr>
                    </a:solidFill>
                  </a:tcPr>
                </a:tc>
                <a:extLst>
                  <a:ext uri="{0D108BD9-81ED-4DB2-BD59-A6C34878D82A}">
                    <a16:rowId xmlns="" xmlns:a16="http://schemas.microsoft.com/office/drawing/2014/main" val="10002"/>
                  </a:ext>
                </a:extLst>
              </a:tr>
              <a:tr h="376240">
                <a:tc>
                  <a:txBody>
                    <a:bodyPr/>
                    <a:lstStyle/>
                    <a:p>
                      <a:pPr marL="0" algn="l" defTabSz="914400" rtl="0" eaLnBrk="1" latinLnBrk="0" hangingPunct="1"/>
                      <a:r>
                        <a:rPr lang="en-US" sz="1600" kern="1200" dirty="0" err="1">
                          <a:solidFill>
                            <a:schemeClr val="dk1"/>
                          </a:solidFill>
                          <a:latin typeface="+mn-lt"/>
                          <a:ea typeface="+mn-ea"/>
                          <a:cs typeface="+mn-cs"/>
                        </a:rPr>
                        <a:t>Aksinenko</a:t>
                      </a:r>
                      <a:r>
                        <a:rPr lang="en-US" sz="1600" kern="1200" dirty="0">
                          <a:solidFill>
                            <a:schemeClr val="dk1"/>
                          </a:solidFill>
                          <a:latin typeface="+mn-lt"/>
                          <a:ea typeface="+mn-ea"/>
                          <a:cs typeface="+mn-cs"/>
                        </a:rPr>
                        <a:t> V.D.</a:t>
                      </a:r>
                      <a:endParaRPr lang="ru-RU" sz="1600" kern="1200" dirty="0">
                        <a:solidFill>
                          <a:schemeClr val="dk1"/>
                        </a:solidFill>
                        <a:latin typeface="+mn-lt"/>
                        <a:ea typeface="+mn-ea"/>
                        <a:cs typeface="+mn-cs"/>
                      </a:endParaRPr>
                    </a:p>
                  </a:txBody>
                  <a:tcPr>
                    <a:solidFill>
                      <a:schemeClr val="accent3">
                        <a:lumMod val="20000"/>
                        <a:lumOff val="80000"/>
                      </a:schemeClr>
                    </a:solidFill>
                  </a:tcPr>
                </a:tc>
                <a:tc>
                  <a:txBody>
                    <a:bodyPr/>
                    <a:lstStyle/>
                    <a:p>
                      <a:pPr marL="0" algn="l" defTabSz="914400" rtl="0" eaLnBrk="1" latinLnBrk="0" hangingPunct="1"/>
                      <a:r>
                        <a:rPr lang="ru-RU" sz="1600" kern="1200" dirty="0">
                          <a:solidFill>
                            <a:schemeClr val="dk1"/>
                          </a:solidFill>
                          <a:latin typeface="+mn-lt"/>
                          <a:ea typeface="+mn-ea"/>
                          <a:cs typeface="+mn-cs"/>
                        </a:rPr>
                        <a:t>0.8</a:t>
                      </a:r>
                    </a:p>
                  </a:txBody>
                  <a:tcPr>
                    <a:solidFill>
                      <a:schemeClr val="accent3">
                        <a:lumMod val="20000"/>
                        <a:lumOff val="80000"/>
                      </a:schemeClr>
                    </a:solidFill>
                  </a:tcPr>
                </a:tc>
                <a:tc>
                  <a:txBody>
                    <a:bodyPr/>
                    <a:lstStyle/>
                    <a:p>
                      <a:endParaRPr lang="ru-RU" sz="1600" dirty="0"/>
                    </a:p>
                  </a:txBody>
                  <a:tcPr>
                    <a:solidFill>
                      <a:schemeClr val="bg1"/>
                    </a:solidFill>
                  </a:tcPr>
                </a:tc>
                <a:tc rowSpan="2">
                  <a:txBody>
                    <a:bodyPr/>
                    <a:lstStyle/>
                    <a:p>
                      <a:r>
                        <a:rPr lang="en-US" sz="1600" b="0" i="0" kern="1200" dirty="0">
                          <a:solidFill>
                            <a:schemeClr val="dk1"/>
                          </a:solidFill>
                          <a:latin typeface="+mn-lt"/>
                          <a:ea typeface="+mn-ea"/>
                          <a:cs typeface="+mn-cs"/>
                        </a:rPr>
                        <a:t>NEO AFI</a:t>
                      </a:r>
                    </a:p>
                    <a:p>
                      <a:r>
                        <a:rPr lang="en-US" sz="1600" b="0" i="0" kern="1200" dirty="0">
                          <a:solidFill>
                            <a:schemeClr val="dk1"/>
                          </a:solidFill>
                          <a:latin typeface="+mn-lt"/>
                          <a:ea typeface="+mn-ea"/>
                          <a:cs typeface="+mn-cs"/>
                        </a:rPr>
                        <a:t>Department</a:t>
                      </a:r>
                    </a:p>
                  </a:txBody>
                  <a:tcPr/>
                </a:tc>
                <a:tc rowSpan="2">
                  <a:txBody>
                    <a:bodyPr/>
                    <a:lstStyle/>
                    <a:p>
                      <a:pPr algn="ctr"/>
                      <a:r>
                        <a:rPr lang="en-US" sz="1600" dirty="0"/>
                        <a:t>0.8</a:t>
                      </a:r>
                      <a:endParaRPr lang="ru-RU" sz="1600" dirty="0"/>
                    </a:p>
                  </a:txBody>
                  <a:tcPr/>
                </a:tc>
                <a:extLst>
                  <a:ext uri="{0D108BD9-81ED-4DB2-BD59-A6C34878D82A}">
                    <a16:rowId xmlns="" xmlns:a16="http://schemas.microsoft.com/office/drawing/2014/main" val="10003"/>
                  </a:ext>
                </a:extLst>
              </a:tr>
              <a:tr h="376240">
                <a:tc>
                  <a:txBody>
                    <a:bodyPr/>
                    <a:lstStyle/>
                    <a:p>
                      <a:r>
                        <a:rPr lang="en-US" sz="1600" dirty="0" err="1"/>
                        <a:t>Baeva</a:t>
                      </a:r>
                      <a:r>
                        <a:rPr lang="en-US" sz="1600" dirty="0"/>
                        <a:t> A.N.</a:t>
                      </a:r>
                      <a:endParaRPr lang="ru-RU" sz="1600" dirty="0"/>
                    </a:p>
                  </a:txBody>
                  <a:tcPr>
                    <a:solidFill>
                      <a:schemeClr val="accent3">
                        <a:lumMod val="60000"/>
                        <a:lumOff val="40000"/>
                      </a:schemeClr>
                    </a:solidFill>
                  </a:tcPr>
                </a:tc>
                <a:tc>
                  <a:txBody>
                    <a:bodyPr/>
                    <a:lstStyle/>
                    <a:p>
                      <a:r>
                        <a:rPr lang="ru-RU" sz="1600" dirty="0"/>
                        <a:t>0.</a:t>
                      </a:r>
                      <a:r>
                        <a:rPr lang="en-US" sz="1600" dirty="0"/>
                        <a:t>25</a:t>
                      </a:r>
                      <a:endParaRPr lang="ru-RU" sz="1600" dirty="0"/>
                    </a:p>
                  </a:txBody>
                  <a:tcPr>
                    <a:solidFill>
                      <a:schemeClr val="accent3">
                        <a:lumMod val="60000"/>
                        <a:lumOff val="40000"/>
                      </a:schemeClr>
                    </a:solidFill>
                  </a:tcPr>
                </a:tc>
                <a:tc>
                  <a:txBody>
                    <a:bodyPr/>
                    <a:lstStyle/>
                    <a:p>
                      <a:endParaRPr lang="ru-RU" sz="1600" dirty="0"/>
                    </a:p>
                  </a:txBody>
                  <a:tcPr>
                    <a:solidFill>
                      <a:schemeClr val="bg1"/>
                    </a:solidFill>
                  </a:tcPr>
                </a:tc>
                <a:tc vMerge="1">
                  <a:txBody>
                    <a:bodyPr/>
                    <a:lstStyle/>
                    <a:p>
                      <a:endParaRPr lang="ru-RU" sz="1600" dirty="0"/>
                    </a:p>
                  </a:txBody>
                  <a:tcPr/>
                </a:tc>
                <a:tc vMerge="1">
                  <a:txBody>
                    <a:bodyPr/>
                    <a:lstStyle/>
                    <a:p>
                      <a:endParaRPr lang="ru-RU" sz="1600" dirty="0"/>
                    </a:p>
                  </a:txBody>
                  <a:tcPr/>
                </a:tc>
                <a:extLst>
                  <a:ext uri="{0D108BD9-81ED-4DB2-BD59-A6C34878D82A}">
                    <a16:rowId xmlns="" xmlns:a16="http://schemas.microsoft.com/office/drawing/2014/main" val="10004"/>
                  </a:ext>
                </a:extLst>
              </a:tr>
              <a:tr h="376240">
                <a:tc>
                  <a:txBody>
                    <a:bodyPr/>
                    <a:lstStyle/>
                    <a:p>
                      <a:r>
                        <a:rPr lang="en-US" sz="1600" dirty="0" err="1"/>
                        <a:t>Fechtchenko</a:t>
                      </a:r>
                      <a:r>
                        <a:rPr lang="en-US" sz="1600" dirty="0"/>
                        <a:t> A.A.</a:t>
                      </a:r>
                      <a:endParaRPr lang="ru-RU" sz="1600" dirty="0"/>
                    </a:p>
                  </a:txBody>
                  <a:tcPr>
                    <a:solidFill>
                      <a:schemeClr val="accent3">
                        <a:lumMod val="20000"/>
                        <a:lumOff val="80000"/>
                      </a:schemeClr>
                    </a:solidFill>
                  </a:tcPr>
                </a:tc>
                <a:tc>
                  <a:txBody>
                    <a:bodyPr/>
                    <a:lstStyle/>
                    <a:p>
                      <a:r>
                        <a:rPr lang="ru-RU" sz="1600" dirty="0"/>
                        <a:t>0.7</a:t>
                      </a:r>
                    </a:p>
                  </a:txBody>
                  <a:tcPr>
                    <a:solidFill>
                      <a:schemeClr val="accent3">
                        <a:lumMod val="20000"/>
                        <a:lumOff val="80000"/>
                      </a:schemeClr>
                    </a:solidFill>
                  </a:tcPr>
                </a:tc>
                <a:tc>
                  <a:txBody>
                    <a:bodyPr/>
                    <a:lstStyle/>
                    <a:p>
                      <a:endParaRPr lang="ru-RU" sz="1600" dirty="0"/>
                    </a:p>
                  </a:txBody>
                  <a:tcPr>
                    <a:solidFill>
                      <a:schemeClr val="bg1"/>
                    </a:solidFill>
                  </a:tcPr>
                </a:tc>
                <a:tc rowSpan="2">
                  <a:txBody>
                    <a:bodyPr/>
                    <a:lstStyle/>
                    <a:p>
                      <a:pPr algn="l"/>
                      <a:r>
                        <a:rPr lang="en-US" sz="1600" dirty="0"/>
                        <a:t>NEO</a:t>
                      </a:r>
                      <a:r>
                        <a:rPr lang="en-US" sz="1600" baseline="0" dirty="0"/>
                        <a:t> STS</a:t>
                      </a:r>
                    </a:p>
                    <a:p>
                      <a:pPr algn="l"/>
                      <a:r>
                        <a:rPr lang="en-US" sz="1600" baseline="0" dirty="0"/>
                        <a:t>Department</a:t>
                      </a:r>
                      <a:endParaRPr lang="ru-RU" sz="1600" dirty="0"/>
                    </a:p>
                  </a:txBody>
                  <a:tcPr>
                    <a:solidFill>
                      <a:schemeClr val="tx2">
                        <a:lumMod val="20000"/>
                        <a:lumOff val="80000"/>
                      </a:schemeClr>
                    </a:solidFill>
                  </a:tcPr>
                </a:tc>
                <a:tc rowSpan="2">
                  <a:txBody>
                    <a:bodyPr/>
                    <a:lstStyle/>
                    <a:p>
                      <a:pPr algn="ctr"/>
                      <a:r>
                        <a:rPr lang="en-US" sz="1600" dirty="0"/>
                        <a:t>0.4</a:t>
                      </a:r>
                      <a:endParaRPr lang="ru-RU" sz="1600" dirty="0"/>
                    </a:p>
                  </a:txBody>
                  <a:tcPr>
                    <a:solidFill>
                      <a:schemeClr val="tx2">
                        <a:lumMod val="20000"/>
                        <a:lumOff val="80000"/>
                      </a:schemeClr>
                    </a:solidFill>
                  </a:tcPr>
                </a:tc>
                <a:extLst>
                  <a:ext uri="{0D108BD9-81ED-4DB2-BD59-A6C34878D82A}">
                    <a16:rowId xmlns="" xmlns:a16="http://schemas.microsoft.com/office/drawing/2014/main" val="10005"/>
                  </a:ext>
                </a:extLst>
              </a:tr>
              <a:tr h="376240">
                <a:tc>
                  <a:txBody>
                    <a:bodyPr/>
                    <a:lstStyle/>
                    <a:p>
                      <a:r>
                        <a:rPr lang="en-US" sz="1600" dirty="0" err="1"/>
                        <a:t>Gercenberger</a:t>
                      </a:r>
                      <a:r>
                        <a:rPr lang="en-US" sz="1600" dirty="0"/>
                        <a:t> S.V.</a:t>
                      </a:r>
                      <a:endParaRPr lang="ru-RU" sz="1600" dirty="0"/>
                    </a:p>
                  </a:txBody>
                  <a:tcPr>
                    <a:solidFill>
                      <a:schemeClr val="accent3">
                        <a:lumMod val="60000"/>
                        <a:lumOff val="40000"/>
                      </a:schemeClr>
                    </a:solidFill>
                  </a:tcPr>
                </a:tc>
                <a:tc>
                  <a:txBody>
                    <a:bodyPr/>
                    <a:lstStyle/>
                    <a:p>
                      <a:r>
                        <a:rPr lang="ru-RU" sz="1600" dirty="0"/>
                        <a:t>0.8</a:t>
                      </a:r>
                    </a:p>
                  </a:txBody>
                  <a:tcPr>
                    <a:solidFill>
                      <a:schemeClr val="accent3">
                        <a:lumMod val="60000"/>
                        <a:lumOff val="40000"/>
                      </a:schemeClr>
                    </a:solidFill>
                  </a:tcPr>
                </a:tc>
                <a:tc>
                  <a:txBody>
                    <a:bodyPr/>
                    <a:lstStyle/>
                    <a:p>
                      <a:endParaRPr lang="ru-RU" sz="1600" dirty="0"/>
                    </a:p>
                  </a:txBody>
                  <a:tcPr>
                    <a:solidFill>
                      <a:schemeClr val="bg1"/>
                    </a:solidFill>
                  </a:tcPr>
                </a:tc>
                <a:tc vMerge="1">
                  <a:txBody>
                    <a:bodyPr/>
                    <a:lstStyle/>
                    <a:p>
                      <a:endParaRPr lang="ru-RU" sz="1600" dirty="0"/>
                    </a:p>
                  </a:txBody>
                  <a:tcPr/>
                </a:tc>
                <a:tc vMerge="1">
                  <a:txBody>
                    <a:bodyPr/>
                    <a:lstStyle/>
                    <a:p>
                      <a:endParaRPr lang="ru-RU" sz="1600" dirty="0"/>
                    </a:p>
                  </a:txBody>
                  <a:tcPr/>
                </a:tc>
                <a:extLst>
                  <a:ext uri="{0D108BD9-81ED-4DB2-BD59-A6C34878D82A}">
                    <a16:rowId xmlns="" xmlns:a16="http://schemas.microsoft.com/office/drawing/2014/main" val="10006"/>
                  </a:ext>
                </a:extLst>
              </a:tr>
              <a:tr h="376240">
                <a:tc>
                  <a:txBody>
                    <a:bodyPr/>
                    <a:lstStyle/>
                    <a:p>
                      <a:r>
                        <a:rPr lang="en-US" sz="1600" dirty="0" err="1"/>
                        <a:t>Korotkova</a:t>
                      </a:r>
                      <a:r>
                        <a:rPr lang="en-US" sz="1600" dirty="0"/>
                        <a:t> A.M.</a:t>
                      </a:r>
                      <a:endParaRPr lang="ru-RU" sz="1600" dirty="0"/>
                    </a:p>
                  </a:txBody>
                  <a:tcPr>
                    <a:solidFill>
                      <a:schemeClr val="accent3">
                        <a:lumMod val="20000"/>
                        <a:lumOff val="80000"/>
                      </a:schemeClr>
                    </a:solidFill>
                  </a:tcPr>
                </a:tc>
                <a:tc>
                  <a:txBody>
                    <a:bodyPr/>
                    <a:lstStyle/>
                    <a:p>
                      <a:r>
                        <a:rPr lang="ru-RU" sz="1600" dirty="0"/>
                        <a:t>0.3</a:t>
                      </a:r>
                    </a:p>
                  </a:txBody>
                  <a:tcPr>
                    <a:solidFill>
                      <a:schemeClr val="accent3">
                        <a:lumMod val="20000"/>
                        <a:lumOff val="80000"/>
                      </a:schemeClr>
                    </a:solidFill>
                  </a:tcPr>
                </a:tc>
                <a:tc>
                  <a:txBody>
                    <a:bodyPr/>
                    <a:lstStyle/>
                    <a:p>
                      <a:endParaRPr lang="ru-RU" sz="1600" dirty="0"/>
                    </a:p>
                  </a:txBody>
                  <a:tcPr>
                    <a:solidFill>
                      <a:schemeClr val="bg1"/>
                    </a:solidFill>
                  </a:tcPr>
                </a:tc>
                <a:tc rowSpan="2">
                  <a:txBody>
                    <a:bodyPr/>
                    <a:lstStyle/>
                    <a:p>
                      <a:r>
                        <a:rPr lang="en-US" sz="1600" b="0" i="0" kern="1200" dirty="0" err="1">
                          <a:solidFill>
                            <a:schemeClr val="dk1"/>
                          </a:solidFill>
                          <a:latin typeface="+mn-lt"/>
                          <a:ea typeface="+mn-ea"/>
                          <a:cs typeface="+mn-cs"/>
                        </a:rPr>
                        <a:t>Dzhelepov</a:t>
                      </a:r>
                      <a:r>
                        <a:rPr lang="en-US" sz="1600" b="0" i="0" kern="1200" dirty="0">
                          <a:solidFill>
                            <a:schemeClr val="dk1"/>
                          </a:solidFill>
                          <a:latin typeface="+mn-lt"/>
                          <a:ea typeface="+mn-ea"/>
                          <a:cs typeface="+mn-cs"/>
                        </a:rPr>
                        <a:t> Laboratory of Nuclear Problems</a:t>
                      </a:r>
                    </a:p>
                  </a:txBody>
                  <a:tcPr/>
                </a:tc>
                <a:tc rowSpan="2">
                  <a:txBody>
                    <a:bodyPr/>
                    <a:lstStyle/>
                    <a:p>
                      <a:pPr algn="ctr"/>
                      <a:r>
                        <a:rPr lang="ru-RU" sz="1600" dirty="0"/>
                        <a:t>0.6</a:t>
                      </a:r>
                    </a:p>
                  </a:txBody>
                  <a:tcPr/>
                </a:tc>
                <a:extLst>
                  <a:ext uri="{0D108BD9-81ED-4DB2-BD59-A6C34878D82A}">
                    <a16:rowId xmlns="" xmlns:a16="http://schemas.microsoft.com/office/drawing/2014/main" val="10007"/>
                  </a:ext>
                </a:extLst>
              </a:tr>
              <a:tr h="37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Krivenkov D.O.</a:t>
                      </a:r>
                      <a:endParaRPr lang="ru-RU" sz="1600" dirty="0"/>
                    </a:p>
                  </a:txBody>
                  <a:tcPr>
                    <a:solidFill>
                      <a:schemeClr val="accent3">
                        <a:lumMod val="60000"/>
                        <a:lumOff val="40000"/>
                      </a:schemeClr>
                    </a:solidFill>
                  </a:tcPr>
                </a:tc>
                <a:tc>
                  <a:txBody>
                    <a:bodyPr/>
                    <a:lstStyle/>
                    <a:p>
                      <a:r>
                        <a:rPr lang="ru-RU" sz="1600" dirty="0"/>
                        <a:t>0.7</a:t>
                      </a:r>
                    </a:p>
                  </a:txBody>
                  <a:tcPr>
                    <a:solidFill>
                      <a:schemeClr val="accent3">
                        <a:lumMod val="60000"/>
                        <a:lumOff val="40000"/>
                      </a:schemeClr>
                    </a:solidFill>
                  </a:tcPr>
                </a:tc>
                <a:tc>
                  <a:txBody>
                    <a:bodyPr/>
                    <a:lstStyle/>
                    <a:p>
                      <a:endParaRPr lang="ru-RU" sz="1600" dirty="0"/>
                    </a:p>
                  </a:txBody>
                  <a:tcPr>
                    <a:solidFill>
                      <a:schemeClr val="bg1"/>
                    </a:solidFill>
                  </a:tcPr>
                </a:tc>
                <a:tc vMerge="1">
                  <a:txBody>
                    <a:bodyPr/>
                    <a:lstStyle/>
                    <a:p>
                      <a:endParaRPr lang="en-US" sz="1600" b="0" i="0" kern="1200" dirty="0">
                        <a:solidFill>
                          <a:schemeClr val="dk1"/>
                        </a:solidFill>
                        <a:latin typeface="+mn-lt"/>
                        <a:ea typeface="+mn-ea"/>
                        <a:cs typeface="+mn-cs"/>
                      </a:endParaRPr>
                    </a:p>
                  </a:txBody>
                  <a:tcPr/>
                </a:tc>
                <a:tc vMerge="1">
                  <a:txBody>
                    <a:bodyPr/>
                    <a:lstStyle/>
                    <a:p>
                      <a:pPr algn="ctr"/>
                      <a:endParaRPr lang="ru-RU" sz="1600" dirty="0"/>
                    </a:p>
                  </a:txBody>
                  <a:tcPr/>
                </a:tc>
                <a:extLst>
                  <a:ext uri="{0D108BD9-81ED-4DB2-BD59-A6C34878D82A}">
                    <a16:rowId xmlns="" xmlns:a16="http://schemas.microsoft.com/office/drawing/2014/main" val="10008"/>
                  </a:ext>
                </a:extLst>
              </a:tr>
              <a:tr h="376240">
                <a:tc>
                  <a:txBody>
                    <a:bodyPr/>
                    <a:lstStyle/>
                    <a:p>
                      <a:r>
                        <a:rPr lang="en-US" sz="1600" dirty="0" err="1"/>
                        <a:t>Lukstins</a:t>
                      </a:r>
                      <a:r>
                        <a:rPr lang="en-US" sz="1600" dirty="0"/>
                        <a:t> J.</a:t>
                      </a:r>
                      <a:endParaRPr lang="ru-RU" sz="1600" dirty="0"/>
                    </a:p>
                  </a:txBody>
                  <a:tcPr>
                    <a:solidFill>
                      <a:schemeClr val="accent3">
                        <a:lumMod val="20000"/>
                        <a:lumOff val="80000"/>
                      </a:schemeClr>
                    </a:solidFill>
                  </a:tcPr>
                </a:tc>
                <a:tc>
                  <a:txBody>
                    <a:bodyPr/>
                    <a:lstStyle/>
                    <a:p>
                      <a:r>
                        <a:rPr lang="ru-RU" sz="1600" dirty="0"/>
                        <a:t>0.5</a:t>
                      </a:r>
                    </a:p>
                  </a:txBody>
                  <a:tcPr>
                    <a:solidFill>
                      <a:schemeClr val="accent3">
                        <a:lumMod val="20000"/>
                        <a:lumOff val="80000"/>
                      </a:schemeClr>
                    </a:solidFill>
                  </a:tcPr>
                </a:tc>
                <a:tc>
                  <a:txBody>
                    <a:bodyPr/>
                    <a:lstStyle/>
                    <a:p>
                      <a:endParaRPr lang="ru-RU" sz="1600" dirty="0"/>
                    </a:p>
                  </a:txBody>
                  <a:tcPr>
                    <a:solidFill>
                      <a:schemeClr val="bg1"/>
                    </a:solidFill>
                  </a:tcPr>
                </a:tc>
                <a:tc rowSpan="2">
                  <a:txBody>
                    <a:bodyPr/>
                    <a:lstStyle/>
                    <a:p>
                      <a:endParaRPr lang="en-US" sz="1600" b="0" i="0" kern="1200" dirty="0">
                        <a:solidFill>
                          <a:schemeClr val="dk1"/>
                        </a:solidFill>
                        <a:latin typeface="+mn-lt"/>
                        <a:ea typeface="+mn-ea"/>
                        <a:cs typeface="+mn-cs"/>
                      </a:endParaRPr>
                    </a:p>
                  </a:txBody>
                  <a:tcPr/>
                </a:tc>
                <a:tc rowSpan="2">
                  <a:txBody>
                    <a:bodyPr/>
                    <a:lstStyle/>
                    <a:p>
                      <a:pPr algn="ctr"/>
                      <a:endParaRPr lang="ru-RU" sz="1600" dirty="0"/>
                    </a:p>
                  </a:txBody>
                  <a:tcPr/>
                </a:tc>
                <a:extLst>
                  <a:ext uri="{0D108BD9-81ED-4DB2-BD59-A6C34878D82A}">
                    <a16:rowId xmlns="" xmlns:a16="http://schemas.microsoft.com/office/drawing/2014/main" val="10009"/>
                  </a:ext>
                </a:extLst>
              </a:tr>
              <a:tr h="376240">
                <a:tc>
                  <a:txBody>
                    <a:bodyPr/>
                    <a:lstStyle/>
                    <a:p>
                      <a:r>
                        <a:rPr lang="en-US" sz="1600" dirty="0" err="1"/>
                        <a:t>Maksimchuk</a:t>
                      </a:r>
                      <a:r>
                        <a:rPr lang="en-US" sz="1600" dirty="0"/>
                        <a:t> A.I.</a:t>
                      </a:r>
                      <a:endParaRPr lang="ru-RU" sz="1600" dirty="0"/>
                    </a:p>
                  </a:txBody>
                  <a:tcPr>
                    <a:solidFill>
                      <a:schemeClr val="accent3">
                        <a:lumMod val="60000"/>
                        <a:lumOff val="40000"/>
                      </a:schemeClr>
                    </a:solidFill>
                  </a:tcPr>
                </a:tc>
                <a:tc>
                  <a:txBody>
                    <a:bodyPr/>
                    <a:lstStyle/>
                    <a:p>
                      <a:r>
                        <a:rPr lang="ru-RU" sz="1600" dirty="0"/>
                        <a:t>0.6</a:t>
                      </a:r>
                    </a:p>
                  </a:txBody>
                  <a:tcPr>
                    <a:solidFill>
                      <a:schemeClr val="accent3">
                        <a:lumMod val="60000"/>
                        <a:lumOff val="40000"/>
                      </a:schemeClr>
                    </a:solidFill>
                  </a:tcPr>
                </a:tc>
                <a:tc>
                  <a:txBody>
                    <a:bodyPr/>
                    <a:lstStyle/>
                    <a:p>
                      <a:endParaRPr lang="ru-RU" sz="1600" dirty="0"/>
                    </a:p>
                  </a:txBody>
                  <a:tcPr>
                    <a:solidFill>
                      <a:schemeClr val="bg1"/>
                    </a:solidFill>
                  </a:tcPr>
                </a:tc>
                <a:tc vMerge="1">
                  <a:txBody>
                    <a:bodyPr/>
                    <a:lstStyle/>
                    <a:p>
                      <a:endParaRPr lang="en-US" sz="1600" b="0" i="0" kern="1200" dirty="0">
                        <a:solidFill>
                          <a:schemeClr val="dk1"/>
                        </a:solidFill>
                        <a:latin typeface="+mn-lt"/>
                        <a:ea typeface="+mn-ea"/>
                        <a:cs typeface="+mn-cs"/>
                      </a:endParaRPr>
                    </a:p>
                  </a:txBody>
                  <a:tcPr/>
                </a:tc>
                <a:tc vMerge="1">
                  <a:txBody>
                    <a:bodyPr/>
                    <a:lstStyle/>
                    <a:p>
                      <a:pPr algn="ctr"/>
                      <a:endParaRPr lang="ru-RU" sz="1600" dirty="0"/>
                    </a:p>
                  </a:txBody>
                  <a:tcPr/>
                </a:tc>
                <a:extLst>
                  <a:ext uri="{0D108BD9-81ED-4DB2-BD59-A6C34878D82A}">
                    <a16:rowId xmlns="" xmlns:a16="http://schemas.microsoft.com/office/drawing/2014/main" val="10010"/>
                  </a:ext>
                </a:extLst>
              </a:tr>
              <a:tr h="376240">
                <a:tc>
                  <a:txBody>
                    <a:bodyPr/>
                    <a:lstStyle/>
                    <a:p>
                      <a:r>
                        <a:rPr lang="en-US" sz="1600" dirty="0" err="1"/>
                        <a:t>Okhrimenko</a:t>
                      </a:r>
                      <a:r>
                        <a:rPr lang="en-US" sz="1600" dirty="0"/>
                        <a:t> O.V.</a:t>
                      </a:r>
                      <a:endParaRPr lang="ru-RU" sz="1600" dirty="0"/>
                    </a:p>
                  </a:txBody>
                  <a:tcPr>
                    <a:solidFill>
                      <a:schemeClr val="accent3">
                        <a:lumMod val="20000"/>
                        <a:lumOff val="80000"/>
                      </a:schemeClr>
                    </a:solidFill>
                  </a:tcPr>
                </a:tc>
                <a:tc>
                  <a:txBody>
                    <a:bodyPr/>
                    <a:lstStyle/>
                    <a:p>
                      <a:r>
                        <a:rPr lang="ru-RU" sz="1600" dirty="0"/>
                        <a:t>1.0</a:t>
                      </a:r>
                    </a:p>
                  </a:txBody>
                  <a:tcPr>
                    <a:solidFill>
                      <a:schemeClr val="accent3">
                        <a:lumMod val="20000"/>
                        <a:lumOff val="80000"/>
                      </a:schemeClr>
                    </a:solidFill>
                  </a:tcPr>
                </a:tc>
                <a:tc>
                  <a:txBody>
                    <a:bodyPr/>
                    <a:lstStyle/>
                    <a:p>
                      <a:endParaRPr lang="ru-RU" sz="1600" dirty="0"/>
                    </a:p>
                  </a:txBody>
                  <a:tcPr>
                    <a:solidFill>
                      <a:schemeClr val="bg1"/>
                    </a:solidFill>
                  </a:tcPr>
                </a:tc>
                <a:tc rowSpan="2">
                  <a:txBody>
                    <a:bodyPr/>
                    <a:lstStyle/>
                    <a:p>
                      <a:endParaRPr lang="en-US" sz="1600" b="0" i="0" kern="1200" dirty="0">
                        <a:solidFill>
                          <a:schemeClr val="dk1"/>
                        </a:solidFill>
                        <a:latin typeface="+mn-lt"/>
                        <a:ea typeface="+mn-ea"/>
                        <a:cs typeface="+mn-cs"/>
                      </a:endParaRPr>
                    </a:p>
                  </a:txBody>
                  <a:tcPr/>
                </a:tc>
                <a:tc rowSpan="2">
                  <a:txBody>
                    <a:bodyPr/>
                    <a:lstStyle/>
                    <a:p>
                      <a:pPr algn="ctr"/>
                      <a:endParaRPr lang="ru-RU" sz="1600" dirty="0"/>
                    </a:p>
                  </a:txBody>
                  <a:tcPr/>
                </a:tc>
                <a:extLst>
                  <a:ext uri="{0D108BD9-81ED-4DB2-BD59-A6C34878D82A}">
                    <a16:rowId xmlns="" xmlns:a16="http://schemas.microsoft.com/office/drawing/2014/main" val="10011"/>
                  </a:ext>
                </a:extLst>
              </a:tr>
              <a:tr h="376240">
                <a:tc>
                  <a:txBody>
                    <a:bodyPr/>
                    <a:lstStyle/>
                    <a:p>
                      <a:r>
                        <a:rPr lang="en-US" sz="1600" dirty="0" err="1"/>
                        <a:t>Plyashkevich</a:t>
                      </a:r>
                      <a:r>
                        <a:rPr lang="en-US" sz="1600" dirty="0"/>
                        <a:t> S.N.</a:t>
                      </a:r>
                      <a:endParaRPr lang="ru-RU" sz="1600" dirty="0"/>
                    </a:p>
                  </a:txBody>
                  <a:tcPr>
                    <a:solidFill>
                      <a:schemeClr val="accent3">
                        <a:lumMod val="60000"/>
                        <a:lumOff val="40000"/>
                      </a:schemeClr>
                    </a:solidFill>
                  </a:tcPr>
                </a:tc>
                <a:tc>
                  <a:txBody>
                    <a:bodyPr/>
                    <a:lstStyle/>
                    <a:p>
                      <a:r>
                        <a:rPr lang="ru-RU" sz="1600" dirty="0"/>
                        <a:t>1.0</a:t>
                      </a:r>
                    </a:p>
                  </a:txBody>
                  <a:tcPr>
                    <a:solidFill>
                      <a:schemeClr val="accent3">
                        <a:lumMod val="60000"/>
                        <a:lumOff val="40000"/>
                      </a:schemeClr>
                    </a:solidFill>
                  </a:tcPr>
                </a:tc>
                <a:tc>
                  <a:txBody>
                    <a:bodyPr/>
                    <a:lstStyle/>
                    <a:p>
                      <a:endParaRPr lang="ru-RU" sz="1600" dirty="0"/>
                    </a:p>
                  </a:txBody>
                  <a:tcPr>
                    <a:solidFill>
                      <a:schemeClr val="bg1"/>
                    </a:solidFill>
                  </a:tcPr>
                </a:tc>
                <a:tc vMerge="1">
                  <a:txBody>
                    <a:bodyPr/>
                    <a:lstStyle/>
                    <a:p>
                      <a:endParaRPr lang="en-US" sz="1600" b="0" i="0" kern="1200" dirty="0">
                        <a:solidFill>
                          <a:schemeClr val="dk1"/>
                        </a:solidFill>
                        <a:latin typeface="+mn-lt"/>
                        <a:ea typeface="+mn-ea"/>
                        <a:cs typeface="+mn-cs"/>
                      </a:endParaRPr>
                    </a:p>
                  </a:txBody>
                  <a:tcPr/>
                </a:tc>
                <a:tc vMerge="1">
                  <a:txBody>
                    <a:bodyPr/>
                    <a:lstStyle/>
                    <a:p>
                      <a:pPr algn="ctr"/>
                      <a:endParaRPr lang="ru-RU" sz="1600" dirty="0"/>
                    </a:p>
                  </a:txBody>
                  <a:tcPr/>
                </a:tc>
                <a:extLst>
                  <a:ext uri="{0D108BD9-81ED-4DB2-BD59-A6C34878D82A}">
                    <a16:rowId xmlns="" xmlns:a16="http://schemas.microsoft.com/office/drawing/2014/main" val="10012"/>
                  </a:ext>
                </a:extLst>
              </a:tr>
              <a:tr h="376240">
                <a:tc>
                  <a:txBody>
                    <a:bodyPr/>
                    <a:lstStyle/>
                    <a:p>
                      <a:r>
                        <a:rPr lang="en-US" sz="1600" dirty="0" err="1"/>
                        <a:t>Parfenova</a:t>
                      </a:r>
                      <a:r>
                        <a:rPr lang="en-US" sz="1600" baseline="0" dirty="0"/>
                        <a:t> N.G.</a:t>
                      </a:r>
                      <a:endParaRPr lang="ru-RU" sz="1600" dirty="0"/>
                    </a:p>
                  </a:txBody>
                  <a:tcPr>
                    <a:solidFill>
                      <a:schemeClr val="accent3">
                        <a:lumMod val="20000"/>
                        <a:lumOff val="80000"/>
                      </a:schemeClr>
                    </a:solidFill>
                  </a:tcPr>
                </a:tc>
                <a:tc>
                  <a:txBody>
                    <a:bodyPr/>
                    <a:lstStyle/>
                    <a:p>
                      <a:r>
                        <a:rPr lang="ru-RU" sz="1600" dirty="0"/>
                        <a:t>0.5</a:t>
                      </a:r>
                    </a:p>
                  </a:txBody>
                  <a:tcPr>
                    <a:solidFill>
                      <a:schemeClr val="accent3">
                        <a:lumMod val="20000"/>
                        <a:lumOff val="80000"/>
                      </a:schemeClr>
                    </a:solidFill>
                  </a:tcPr>
                </a:tc>
                <a:tc>
                  <a:txBody>
                    <a:bodyPr/>
                    <a:lstStyle/>
                    <a:p>
                      <a:endParaRPr lang="ru-RU" sz="1600" dirty="0"/>
                    </a:p>
                  </a:txBody>
                  <a:tcPr>
                    <a:solidFill>
                      <a:schemeClr val="bg1"/>
                    </a:solidFill>
                  </a:tcPr>
                </a:tc>
                <a:tc rowSpan="2">
                  <a:txBody>
                    <a:bodyPr/>
                    <a:lstStyle/>
                    <a:p>
                      <a:endParaRPr lang="en-US" sz="1600" b="0" i="0" kern="1200" dirty="0">
                        <a:solidFill>
                          <a:schemeClr val="dk1"/>
                        </a:solidFill>
                        <a:latin typeface="+mn-lt"/>
                        <a:ea typeface="+mn-ea"/>
                        <a:cs typeface="+mn-cs"/>
                      </a:endParaRPr>
                    </a:p>
                  </a:txBody>
                  <a:tcPr/>
                </a:tc>
                <a:tc rowSpan="2">
                  <a:txBody>
                    <a:bodyPr/>
                    <a:lstStyle/>
                    <a:p>
                      <a:pPr algn="ctr"/>
                      <a:endParaRPr lang="ru-RU" sz="1600" dirty="0"/>
                    </a:p>
                  </a:txBody>
                  <a:tcPr/>
                </a:tc>
                <a:extLst>
                  <a:ext uri="{0D108BD9-81ED-4DB2-BD59-A6C34878D82A}">
                    <a16:rowId xmlns="" xmlns:a16="http://schemas.microsoft.com/office/drawing/2014/main" val="10013"/>
                  </a:ext>
                </a:extLst>
              </a:tr>
              <a:tr h="376240">
                <a:tc>
                  <a:txBody>
                    <a:bodyPr/>
                    <a:lstStyle/>
                    <a:p>
                      <a:r>
                        <a:rPr lang="en-US" sz="1600" dirty="0" err="1"/>
                        <a:t>Salmin</a:t>
                      </a:r>
                      <a:r>
                        <a:rPr lang="en-US" sz="1600" baseline="0" dirty="0"/>
                        <a:t> R.A.</a:t>
                      </a:r>
                      <a:endParaRPr lang="ru-RU" sz="1600" dirty="0"/>
                    </a:p>
                  </a:txBody>
                  <a:tcPr>
                    <a:solidFill>
                      <a:schemeClr val="accent3">
                        <a:lumMod val="60000"/>
                        <a:lumOff val="40000"/>
                      </a:schemeClr>
                    </a:solidFill>
                  </a:tcPr>
                </a:tc>
                <a:tc>
                  <a:txBody>
                    <a:bodyPr/>
                    <a:lstStyle/>
                    <a:p>
                      <a:r>
                        <a:rPr lang="ru-RU" sz="1600" dirty="0"/>
                        <a:t>1.0</a:t>
                      </a:r>
                    </a:p>
                  </a:txBody>
                  <a:tcPr>
                    <a:solidFill>
                      <a:schemeClr val="accent3">
                        <a:lumMod val="60000"/>
                        <a:lumOff val="40000"/>
                      </a:schemeClr>
                    </a:solidFill>
                  </a:tcPr>
                </a:tc>
                <a:tc>
                  <a:txBody>
                    <a:bodyPr/>
                    <a:lstStyle/>
                    <a:p>
                      <a:endParaRPr lang="ru-RU" sz="1600" dirty="0"/>
                    </a:p>
                  </a:txBody>
                  <a:tcPr>
                    <a:solidFill>
                      <a:schemeClr val="bg1"/>
                    </a:solidFill>
                  </a:tcPr>
                </a:tc>
                <a:tc vMerge="1">
                  <a:txBody>
                    <a:bodyPr/>
                    <a:lstStyle/>
                    <a:p>
                      <a:endParaRPr lang="en-US" sz="1600" b="0" i="0" kern="1200" dirty="0">
                        <a:solidFill>
                          <a:schemeClr val="dk1"/>
                        </a:solidFill>
                        <a:latin typeface="+mn-lt"/>
                        <a:ea typeface="+mn-ea"/>
                        <a:cs typeface="+mn-cs"/>
                      </a:endParaRPr>
                    </a:p>
                  </a:txBody>
                  <a:tcPr/>
                </a:tc>
                <a:tc vMerge="1">
                  <a:txBody>
                    <a:bodyPr/>
                    <a:lstStyle/>
                    <a:p>
                      <a:pPr algn="ctr"/>
                      <a:endParaRPr lang="ru-RU" sz="1600" dirty="0"/>
                    </a:p>
                  </a:txBody>
                  <a:tcPr/>
                </a:tc>
                <a:extLst>
                  <a:ext uri="{0D108BD9-81ED-4DB2-BD59-A6C34878D82A}">
                    <a16:rowId xmlns="" xmlns:a16="http://schemas.microsoft.com/office/drawing/2014/main" val="10014"/>
                  </a:ext>
                </a:extLst>
              </a:tr>
              <a:tr h="376240">
                <a:tc>
                  <a:txBody>
                    <a:bodyPr/>
                    <a:lstStyle/>
                    <a:p>
                      <a:r>
                        <a:rPr lang="en-US" sz="1600" dirty="0" err="1"/>
                        <a:t>Strokovskii</a:t>
                      </a:r>
                      <a:r>
                        <a:rPr lang="en-US" sz="1600" baseline="0" dirty="0"/>
                        <a:t> E.A.</a:t>
                      </a:r>
                      <a:endParaRPr lang="ru-RU" sz="1600" dirty="0"/>
                    </a:p>
                  </a:txBody>
                  <a:tcPr>
                    <a:solidFill>
                      <a:schemeClr val="accent3">
                        <a:lumMod val="20000"/>
                        <a:lumOff val="80000"/>
                      </a:schemeClr>
                    </a:solidFill>
                  </a:tcPr>
                </a:tc>
                <a:tc>
                  <a:txBody>
                    <a:bodyPr/>
                    <a:lstStyle/>
                    <a:p>
                      <a:r>
                        <a:rPr lang="ru-RU" sz="1600" dirty="0"/>
                        <a:t>0.5</a:t>
                      </a:r>
                    </a:p>
                  </a:txBody>
                  <a:tcPr>
                    <a:solidFill>
                      <a:schemeClr val="accent3">
                        <a:lumMod val="20000"/>
                        <a:lumOff val="80000"/>
                      </a:schemeClr>
                    </a:solidFill>
                  </a:tcPr>
                </a:tc>
                <a:tc>
                  <a:txBody>
                    <a:bodyPr/>
                    <a:lstStyle/>
                    <a:p>
                      <a:endParaRPr lang="ru-RU" sz="1600" dirty="0"/>
                    </a:p>
                  </a:txBody>
                  <a:tcPr>
                    <a:solidFill>
                      <a:schemeClr val="bg1"/>
                    </a:solidFill>
                  </a:tcPr>
                </a:tc>
                <a:tc>
                  <a:txBody>
                    <a:bodyPr/>
                    <a:lstStyle/>
                    <a:p>
                      <a:endParaRPr lang="en-US" sz="1600" b="0" i="0" kern="1200" dirty="0">
                        <a:solidFill>
                          <a:schemeClr val="dk1"/>
                        </a:solidFill>
                        <a:latin typeface="+mn-lt"/>
                        <a:ea typeface="+mn-ea"/>
                        <a:cs typeface="+mn-cs"/>
                      </a:endParaRPr>
                    </a:p>
                  </a:txBody>
                  <a:tcPr/>
                </a:tc>
                <a:tc>
                  <a:txBody>
                    <a:bodyPr/>
                    <a:lstStyle/>
                    <a:p>
                      <a:pPr algn="ctr"/>
                      <a:endParaRPr lang="ru-RU" sz="1600" dirty="0"/>
                    </a:p>
                  </a:txBody>
                  <a:tcPr/>
                </a:tc>
                <a:extLst>
                  <a:ext uri="{0D108BD9-81ED-4DB2-BD59-A6C34878D82A}">
                    <a16:rowId xmlns="" xmlns:a16="http://schemas.microsoft.com/office/drawing/2014/main" val="10015"/>
                  </a:ext>
                </a:extLst>
              </a:tr>
            </a:tbl>
          </a:graphicData>
        </a:graphic>
      </p:graphicFrame>
      <p:sp>
        <p:nvSpPr>
          <p:cNvPr id="3" name="TextBox 2"/>
          <p:cNvSpPr txBox="1"/>
          <p:nvPr/>
        </p:nvSpPr>
        <p:spPr>
          <a:xfrm>
            <a:off x="6215074" y="4286256"/>
            <a:ext cx="1379801" cy="830997"/>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400" dirty="0"/>
              <a:t>Total FTE:</a:t>
            </a:r>
            <a:endParaRPr lang="ru-RU" sz="2400" dirty="0"/>
          </a:p>
          <a:p>
            <a:pPr algn="ctr"/>
            <a:r>
              <a:rPr lang="ru-RU" sz="2400" dirty="0"/>
              <a:t>1</a:t>
            </a:r>
            <a:r>
              <a:rPr lang="en-US" sz="2400" dirty="0"/>
              <a:t>1</a:t>
            </a:r>
            <a:r>
              <a:rPr lang="ru-RU" sz="2400" dirty="0"/>
              <a:t>.3</a:t>
            </a:r>
            <a:r>
              <a:rPr lang="en-US" sz="2400" dirty="0"/>
              <a:t>5</a:t>
            </a:r>
            <a:endParaRPr lang="ru-RU" sz="2400" dirty="0"/>
          </a:p>
        </p:txBody>
      </p:sp>
      <p:sp>
        <p:nvSpPr>
          <p:cNvPr id="6" name="Прямоугольник 5"/>
          <p:cNvSpPr/>
          <p:nvPr/>
        </p:nvSpPr>
        <p:spPr>
          <a:xfrm>
            <a:off x="0" y="0"/>
            <a:ext cx="9144000" cy="584775"/>
          </a:xfrm>
          <a:prstGeom prst="rect">
            <a:avLst/>
          </a:prstGeom>
        </p:spPr>
        <p:txBody>
          <a:bodyPr wrap="square">
            <a:spAutoFit/>
          </a:bodyPr>
          <a:lstStyle/>
          <a:p>
            <a:pPr algn="ctr"/>
            <a:r>
              <a:rPr lang="en-US" sz="3200" b="1" dirty="0">
                <a:solidFill>
                  <a:srgbClr val="C00000"/>
                </a:solidFill>
              </a:rPr>
              <a:t>Full Time Equivalent</a:t>
            </a:r>
            <a:endParaRPr lang="ru-RU" sz="3200" b="1" dirty="0">
              <a:solidFill>
                <a:srgbClr val="C00000"/>
              </a:solidFill>
            </a:endParaRPr>
          </a:p>
        </p:txBody>
      </p:sp>
    </p:spTree>
    <p:extLst>
      <p:ext uri="{BB962C8B-B14F-4D97-AF65-F5344CB8AC3E}">
        <p14:creationId xmlns="" xmlns:p14="http://schemas.microsoft.com/office/powerpoint/2010/main" val="2024980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nvGraphicFramePr>
        <p:xfrm>
          <a:off x="928662" y="928670"/>
          <a:ext cx="7429553" cy="5286403"/>
        </p:xfrm>
        <a:graphic>
          <a:graphicData uri="http://schemas.openxmlformats.org/drawingml/2006/table">
            <a:tbl>
              <a:tblPr/>
              <a:tblGrid>
                <a:gridCol w="531254">
                  <a:extLst>
                    <a:ext uri="{9D8B030D-6E8A-4147-A177-3AD203B41FA5}">
                      <a16:colId xmlns="" xmlns:a16="http://schemas.microsoft.com/office/drawing/2014/main" val="20000"/>
                    </a:ext>
                  </a:extLst>
                </a:gridCol>
                <a:gridCol w="3204399">
                  <a:extLst>
                    <a:ext uri="{9D8B030D-6E8A-4147-A177-3AD203B41FA5}">
                      <a16:colId xmlns="" xmlns:a16="http://schemas.microsoft.com/office/drawing/2014/main" val="20001"/>
                    </a:ext>
                  </a:extLst>
                </a:gridCol>
                <a:gridCol w="1274831">
                  <a:extLst>
                    <a:ext uri="{9D8B030D-6E8A-4147-A177-3AD203B41FA5}">
                      <a16:colId xmlns="" xmlns:a16="http://schemas.microsoft.com/office/drawing/2014/main" val="20002"/>
                    </a:ext>
                  </a:extLst>
                </a:gridCol>
                <a:gridCol w="816425">
                  <a:extLst>
                    <a:ext uri="{9D8B030D-6E8A-4147-A177-3AD203B41FA5}">
                      <a16:colId xmlns="" xmlns:a16="http://schemas.microsoft.com/office/drawing/2014/main" val="20003"/>
                    </a:ext>
                  </a:extLst>
                </a:gridCol>
                <a:gridCol w="816425">
                  <a:extLst>
                    <a:ext uri="{9D8B030D-6E8A-4147-A177-3AD203B41FA5}">
                      <a16:colId xmlns="" xmlns:a16="http://schemas.microsoft.com/office/drawing/2014/main" val="20004"/>
                    </a:ext>
                  </a:extLst>
                </a:gridCol>
                <a:gridCol w="786219">
                  <a:extLst>
                    <a:ext uri="{9D8B030D-6E8A-4147-A177-3AD203B41FA5}">
                      <a16:colId xmlns="" xmlns:a16="http://schemas.microsoft.com/office/drawing/2014/main" val="20005"/>
                    </a:ext>
                  </a:extLst>
                </a:gridCol>
              </a:tblGrid>
              <a:tr h="972959">
                <a:tc>
                  <a:txBody>
                    <a:bodyPr/>
                    <a:lstStyle/>
                    <a:p>
                      <a:pPr>
                        <a:spcAft>
                          <a:spcPts val="0"/>
                        </a:spcAft>
                      </a:pPr>
                      <a:r>
                        <a:rPr lang="ru-RU" sz="1600" b="1" dirty="0">
                          <a:latin typeface="Times New Roman"/>
                          <a:ea typeface="Times New Roman"/>
                          <a:cs typeface="Times New Roman"/>
                        </a:rPr>
                        <a:t>№</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latin typeface="Times New Roman"/>
                          <a:ea typeface="Times New Roman"/>
                          <a:cs typeface="Times New Roman"/>
                        </a:rPr>
                        <a:t>Name of the expenses item</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latin typeface="Times New Roman"/>
                          <a:ea typeface="Times New Roman"/>
                          <a:cs typeface="Times New Roman"/>
                        </a:rPr>
                        <a:t>Full cost (in thousand of the $) </a:t>
                      </a:r>
                      <a:endParaRPr lang="ru-RU" sz="1600" b="1">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600" b="1" dirty="0">
                          <a:latin typeface="Times New Roman"/>
                          <a:ea typeface="Times New Roman"/>
                          <a:cs typeface="Times New Roman"/>
                        </a:rPr>
                        <a:t>1</a:t>
                      </a:r>
                      <a:r>
                        <a:rPr lang="en-US" sz="1600" b="1" dirty="0">
                          <a:latin typeface="Times New Roman"/>
                          <a:ea typeface="Times New Roman"/>
                          <a:cs typeface="Times New Roman"/>
                        </a:rPr>
                        <a:t>-</a:t>
                      </a:r>
                      <a:r>
                        <a:rPr lang="en-US" sz="1600" b="1" dirty="0" err="1">
                          <a:latin typeface="Times New Roman"/>
                          <a:ea typeface="Times New Roman"/>
                          <a:cs typeface="Times New Roman"/>
                        </a:rPr>
                        <a:t>st</a:t>
                      </a:r>
                      <a:r>
                        <a:rPr lang="en-US" sz="1600" b="1" dirty="0">
                          <a:latin typeface="Times New Roman"/>
                          <a:ea typeface="Times New Roman"/>
                          <a:cs typeface="Times New Roman"/>
                        </a:rPr>
                        <a:t> year (20</a:t>
                      </a:r>
                      <a:r>
                        <a:rPr lang="ru-RU" sz="1600" b="1" dirty="0">
                          <a:latin typeface="Times New Roman"/>
                          <a:ea typeface="Times New Roman"/>
                          <a:cs typeface="Times New Roman"/>
                        </a:rPr>
                        <a:t>1</a:t>
                      </a:r>
                      <a:r>
                        <a:rPr lang="en-US" sz="1600" b="1" dirty="0">
                          <a:latin typeface="Times New Roman"/>
                          <a:ea typeface="Times New Roman"/>
                          <a:cs typeface="Times New Roman"/>
                        </a:rPr>
                        <a:t>9)</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latin typeface="Times New Roman"/>
                          <a:ea typeface="Times New Roman"/>
                          <a:cs typeface="Times New Roman"/>
                        </a:rPr>
                        <a:t>2-nd year (2020)</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latin typeface="Times New Roman"/>
                          <a:ea typeface="Times New Roman"/>
                          <a:cs typeface="Times New Roman"/>
                        </a:rPr>
                        <a:t>3-rd year (202</a:t>
                      </a:r>
                      <a:r>
                        <a:rPr lang="ru-RU" sz="1600" b="1" dirty="0">
                          <a:latin typeface="Times New Roman"/>
                          <a:ea typeface="Times New Roman"/>
                          <a:cs typeface="Times New Roman"/>
                        </a:rPr>
                        <a:t>1</a:t>
                      </a:r>
                      <a:r>
                        <a:rPr lang="en-US" sz="1600" b="1" dirty="0">
                          <a:latin typeface="Times New Roman"/>
                          <a:ea typeface="Times New Roman"/>
                          <a:cs typeface="Times New Roman"/>
                        </a:rPr>
                        <a:t>)</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421616">
                <a:tc>
                  <a:txBody>
                    <a:bodyPr/>
                    <a:lstStyle/>
                    <a:p>
                      <a:pPr>
                        <a:spcAft>
                          <a:spcPts val="0"/>
                        </a:spcAft>
                      </a:pPr>
                      <a:endParaRPr lang="ru-RU" sz="1600" b="1">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latin typeface="Times New Roman"/>
                          <a:ea typeface="Times New Roman"/>
                          <a:cs typeface="Times New Roman"/>
                        </a:rPr>
                        <a:t>Direct expenses for the project</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157</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93</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30000"/>
                        </a:lnSpc>
                        <a:spcAft>
                          <a:spcPts val="0"/>
                        </a:spcAft>
                      </a:pPr>
                      <a:r>
                        <a:rPr lang="en-US" sz="1600" b="1" dirty="0">
                          <a:latin typeface="Times New Roman"/>
                          <a:ea typeface="MS Mincho"/>
                          <a:cs typeface="Times New Roman"/>
                        </a:rPr>
                        <a:t>32</a:t>
                      </a:r>
                      <a:r>
                        <a:rPr lang="ru-RU" sz="1600" b="1" dirty="0">
                          <a:latin typeface="Times New Roman"/>
                          <a:ea typeface="MS Mincho"/>
                          <a:cs typeface="Times New Roman"/>
                        </a:rPr>
                        <a:t>          </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32</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24319">
                <a:tc>
                  <a:txBody>
                    <a:bodyPr/>
                    <a:lstStyle/>
                    <a:p>
                      <a:pPr>
                        <a:spcAft>
                          <a:spcPts val="0"/>
                        </a:spcAft>
                      </a:pPr>
                      <a:r>
                        <a:rPr lang="ru-RU" sz="1600" b="1">
                          <a:latin typeface="Times New Roman"/>
                          <a:ea typeface="Times New Roman"/>
                          <a:cs typeface="Times New Roman"/>
                        </a:rPr>
                        <a:t>1.</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latin typeface="Times New Roman"/>
                          <a:ea typeface="Times New Roman"/>
                          <a:cs typeface="Times New Roman"/>
                        </a:rPr>
                        <a:t>Accelerator (Nuclotron), hours</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latin typeface="Times New Roman"/>
                          <a:ea typeface="Times New Roman"/>
                          <a:cs typeface="Times New Roman"/>
                        </a:rPr>
                        <a:t>5</a:t>
                      </a:r>
                      <a:r>
                        <a:rPr lang="en-US" sz="1600" b="1" dirty="0">
                          <a:latin typeface="Times New Roman"/>
                          <a:ea typeface="Times New Roman"/>
                          <a:cs typeface="Times New Roman"/>
                        </a:rPr>
                        <a:t>00</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latin typeface="Times New Roman"/>
                          <a:ea typeface="Times New Roman"/>
                          <a:cs typeface="Times New Roman"/>
                        </a:rPr>
                        <a:t>0 </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latin typeface="Times New Roman"/>
                          <a:ea typeface="Times New Roman"/>
                          <a:cs typeface="Times New Roman"/>
                        </a:rPr>
                        <a:t>200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latin typeface="Times New Roman"/>
                          <a:ea typeface="Times New Roman"/>
                          <a:cs typeface="Times New Roman"/>
                        </a:rPr>
                        <a:t>30</a:t>
                      </a:r>
                      <a:r>
                        <a:rPr lang="en-US" sz="1600" b="1" dirty="0">
                          <a:latin typeface="Times New Roman"/>
                          <a:ea typeface="Times New Roman"/>
                          <a:cs typeface="Times New Roman"/>
                        </a:rPr>
                        <a:t>0</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24319">
                <a:tc>
                  <a:txBody>
                    <a:bodyPr/>
                    <a:lstStyle/>
                    <a:p>
                      <a:pPr>
                        <a:spcAft>
                          <a:spcPts val="0"/>
                        </a:spcAft>
                      </a:pPr>
                      <a:r>
                        <a:rPr lang="ru-RU" sz="1600" b="1">
                          <a:latin typeface="Times New Roman"/>
                          <a:ea typeface="Times New Roman"/>
                          <a:cs typeface="Times New Roman"/>
                        </a:rPr>
                        <a:t>2.</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latin typeface="Times New Roman"/>
                          <a:ea typeface="Times New Roman"/>
                          <a:cs typeface="Times New Roman"/>
                        </a:rPr>
                        <a:t>Computer (type)</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b="1">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24319">
                <a:tc>
                  <a:txBody>
                    <a:bodyPr/>
                    <a:lstStyle/>
                    <a:p>
                      <a:pPr>
                        <a:spcAft>
                          <a:spcPts val="0"/>
                        </a:spcAft>
                      </a:pPr>
                      <a:r>
                        <a:rPr lang="ru-RU" sz="1600" b="1">
                          <a:latin typeface="Times New Roman"/>
                          <a:ea typeface="Times New Roman"/>
                          <a:cs typeface="Times New Roman"/>
                        </a:rPr>
                        <a:t>3.</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latin typeface="Times New Roman"/>
                          <a:ea typeface="Times New Roman"/>
                          <a:cs typeface="Times New Roman"/>
                        </a:rPr>
                        <a:t>Computing</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b="1">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324319">
                <a:tc>
                  <a:txBody>
                    <a:bodyPr/>
                    <a:lstStyle/>
                    <a:p>
                      <a:pPr>
                        <a:spcAft>
                          <a:spcPts val="0"/>
                        </a:spcAft>
                      </a:pPr>
                      <a:r>
                        <a:rPr lang="ru-RU" sz="1600" b="1">
                          <a:latin typeface="Times New Roman"/>
                          <a:ea typeface="Times New Roman"/>
                          <a:cs typeface="Times New Roman"/>
                        </a:rPr>
                        <a:t>4.</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latin typeface="Times New Roman"/>
                          <a:ea typeface="Times New Roman"/>
                          <a:cs typeface="Times New Roman"/>
                        </a:rPr>
                        <a:t>Design office (hours)</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0</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latin typeface="Times New Roman"/>
                          <a:ea typeface="Times New Roman"/>
                          <a:cs typeface="Times New Roman"/>
                        </a:rPr>
                        <a:t>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latin typeface="Times New Roman"/>
                          <a:ea typeface="Times New Roman"/>
                          <a:cs typeface="Times New Roman"/>
                        </a:rPr>
                        <a:t>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a:latin typeface="Times New Roman"/>
                          <a:ea typeface="Times New Roman"/>
                          <a:cs typeface="Times New Roman"/>
                        </a:rPr>
                        <a:t>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24319">
                <a:tc>
                  <a:txBody>
                    <a:bodyPr/>
                    <a:lstStyle/>
                    <a:p>
                      <a:pPr>
                        <a:spcAft>
                          <a:spcPts val="0"/>
                        </a:spcAft>
                      </a:pPr>
                      <a:r>
                        <a:rPr lang="ru-RU" sz="1600" b="1">
                          <a:latin typeface="Times New Roman"/>
                          <a:ea typeface="Times New Roman"/>
                          <a:cs typeface="Times New Roman"/>
                        </a:rPr>
                        <a:t>5.</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latin typeface="Times New Roman"/>
                          <a:ea typeface="Times New Roman"/>
                          <a:cs typeface="Times New Roman"/>
                        </a:rPr>
                        <a:t>Mechanical workshop</a:t>
                      </a:r>
                      <a:r>
                        <a:rPr lang="ru-RU" sz="1600" b="1">
                          <a:latin typeface="Times New Roman"/>
                          <a:ea typeface="Times New Roman"/>
                          <a:cs typeface="Times New Roman"/>
                        </a:rPr>
                        <a:t> (</a:t>
                      </a:r>
                      <a:r>
                        <a:rPr lang="en-US" sz="1600" b="1">
                          <a:latin typeface="Times New Roman"/>
                          <a:ea typeface="Times New Roman"/>
                          <a:cs typeface="Times New Roman"/>
                        </a:rPr>
                        <a:t>n</a:t>
                      </a:r>
                      <a:r>
                        <a:rPr lang="ru-RU" sz="1600" b="1">
                          <a:latin typeface="Times New Roman"/>
                          <a:ea typeface="Times New Roman"/>
                          <a:cs typeface="Times New Roman"/>
                        </a:rPr>
                        <a:t>. </a:t>
                      </a:r>
                      <a:r>
                        <a:rPr lang="en-US" sz="1600" b="1">
                          <a:latin typeface="Times New Roman"/>
                          <a:ea typeface="Times New Roman"/>
                          <a:cs typeface="Times New Roman"/>
                        </a:rPr>
                        <a:t>hours</a:t>
                      </a:r>
                      <a:r>
                        <a:rPr lang="ru-RU" sz="1600" b="1">
                          <a:latin typeface="Times New Roman"/>
                          <a:ea typeface="Times New Roman"/>
                          <a:cs typeface="Times New Roman"/>
                        </a:rPr>
                        <a:t>)</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latin typeface="Times New Roman"/>
                          <a:ea typeface="Times New Roman"/>
                          <a:cs typeface="Times New Roman"/>
                        </a:rPr>
                        <a:t>7</a:t>
                      </a:r>
                      <a:r>
                        <a:rPr lang="en-US" sz="1600" b="1" dirty="0">
                          <a:latin typeface="Times New Roman"/>
                          <a:ea typeface="Times New Roman"/>
                          <a:cs typeface="Times New Roman"/>
                        </a:rPr>
                        <a:t>0</a:t>
                      </a:r>
                      <a:r>
                        <a:rPr lang="ru-RU" sz="1600" b="1" dirty="0">
                          <a:latin typeface="Times New Roman"/>
                          <a:ea typeface="Times New Roman"/>
                          <a:cs typeface="Times New Roman"/>
                        </a:rPr>
                        <a:t>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latin typeface="Times New Roman"/>
                          <a:ea typeface="Times New Roman"/>
                          <a:cs typeface="Times New Roman"/>
                        </a:rPr>
                        <a:t>5</a:t>
                      </a:r>
                      <a:r>
                        <a:rPr lang="en-US" sz="1600" b="1" dirty="0">
                          <a:latin typeface="Times New Roman"/>
                          <a:ea typeface="Times New Roman"/>
                          <a:cs typeface="Times New Roman"/>
                        </a:rPr>
                        <a:t>00</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1</a:t>
                      </a:r>
                      <a:r>
                        <a:rPr lang="ru-RU" sz="1600" b="1" dirty="0">
                          <a:latin typeface="Times New Roman"/>
                          <a:ea typeface="Times New Roman"/>
                          <a:cs typeface="Times New Roman"/>
                        </a:rPr>
                        <a:t>00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a:latin typeface="Times New Roman"/>
                          <a:ea typeface="Times New Roman"/>
                          <a:cs typeface="Times New Roman"/>
                        </a:rPr>
                        <a:t>100</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24319">
                <a:tc>
                  <a:txBody>
                    <a:bodyPr/>
                    <a:lstStyle/>
                    <a:p>
                      <a:pPr>
                        <a:spcAft>
                          <a:spcPts val="0"/>
                        </a:spcAft>
                      </a:pPr>
                      <a:r>
                        <a:rPr lang="ru-RU" sz="1600" b="1">
                          <a:latin typeface="Times New Roman"/>
                          <a:ea typeface="Times New Roman"/>
                          <a:cs typeface="Times New Roman"/>
                        </a:rPr>
                        <a:t>6.</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latin typeface="Times New Roman"/>
                          <a:ea typeface="Times New Roman"/>
                          <a:cs typeface="Times New Roman"/>
                        </a:rPr>
                        <a:t>Materials</a:t>
                      </a:r>
                      <a:endParaRPr lang="ru-RU" sz="1600" b="1">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15</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5</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5</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5</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24319">
                <a:tc>
                  <a:txBody>
                    <a:bodyPr/>
                    <a:lstStyle/>
                    <a:p>
                      <a:pPr>
                        <a:spcAft>
                          <a:spcPts val="0"/>
                        </a:spcAft>
                      </a:pPr>
                      <a:r>
                        <a:rPr lang="ru-RU" sz="1600" b="1">
                          <a:latin typeface="Times New Roman"/>
                          <a:ea typeface="Times New Roman"/>
                          <a:cs typeface="Times New Roman"/>
                        </a:rPr>
                        <a:t>7.</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latin typeface="Times New Roman"/>
                          <a:ea typeface="Times New Roman"/>
                          <a:cs typeface="Times New Roman"/>
                        </a:rPr>
                        <a:t>Equipment</a:t>
                      </a:r>
                      <a:endParaRPr lang="ru-RU" sz="1600" b="1">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latin typeface="Times New Roman"/>
                          <a:ea typeface="MS Mincho"/>
                          <a:cs typeface="Times New Roman"/>
                        </a:rPr>
                        <a:t>8</a:t>
                      </a:r>
                      <a:r>
                        <a:rPr lang="en-US" sz="1600" b="1" dirty="0">
                          <a:latin typeface="Times New Roman"/>
                          <a:ea typeface="MS Mincho"/>
                          <a:cs typeface="Times New Roman"/>
                        </a:rPr>
                        <a:t>2</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600" b="1" dirty="0">
                          <a:latin typeface="Times New Roman"/>
                          <a:ea typeface="MS Mincho"/>
                          <a:cs typeface="Times New Roman"/>
                        </a:rPr>
                        <a:t>6</a:t>
                      </a:r>
                      <a:r>
                        <a:rPr lang="en-US" sz="1600" b="1" dirty="0">
                          <a:latin typeface="Times New Roman"/>
                          <a:ea typeface="MS Mincho"/>
                          <a:cs typeface="Times New Roman"/>
                        </a:rPr>
                        <a:t>8</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7  </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7</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24319">
                <a:tc>
                  <a:txBody>
                    <a:bodyPr/>
                    <a:lstStyle/>
                    <a:p>
                      <a:pPr>
                        <a:spcAft>
                          <a:spcPts val="0"/>
                        </a:spcAft>
                      </a:pPr>
                      <a:r>
                        <a:rPr lang="ru-RU" sz="1600" b="1">
                          <a:latin typeface="Times New Roman"/>
                          <a:ea typeface="Times New Roman"/>
                          <a:cs typeface="Times New Roman"/>
                        </a:rPr>
                        <a:t>8.</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latin typeface="Times New Roman"/>
                          <a:ea typeface="Times New Roman"/>
                          <a:cs typeface="Times New Roman"/>
                        </a:rPr>
                        <a:t>R&amp;D costs paid by contracts</a:t>
                      </a:r>
                      <a:endParaRPr lang="ru-RU" sz="1600" b="1">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b="1">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24319">
                <a:tc>
                  <a:txBody>
                    <a:bodyPr/>
                    <a:lstStyle/>
                    <a:p>
                      <a:pPr>
                        <a:spcAft>
                          <a:spcPts val="0"/>
                        </a:spcAft>
                      </a:pPr>
                      <a:r>
                        <a:rPr lang="ru-RU" sz="1600" b="1">
                          <a:latin typeface="Times New Roman"/>
                          <a:ea typeface="Times New Roman"/>
                          <a:cs typeface="Times New Roman"/>
                        </a:rPr>
                        <a:t>9.</a:t>
                      </a: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latin typeface="Times New Roman"/>
                          <a:ea typeface="Times New Roman"/>
                          <a:cs typeface="Times New Roman"/>
                        </a:rPr>
                        <a:t>Trip costs, including:</a:t>
                      </a:r>
                      <a:endParaRPr lang="ru-RU" sz="1600" b="1">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60</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20</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20</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Times New Roman"/>
                          <a:ea typeface="Times New Roman"/>
                          <a:cs typeface="Times New Roman"/>
                        </a:rPr>
                        <a:t>20</a:t>
                      </a:r>
                      <a:endParaRPr lang="ru-RU" sz="1600" b="1">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324319">
                <a:tc>
                  <a:txBody>
                    <a:bodyPr/>
                    <a:lstStyle/>
                    <a:p>
                      <a:pPr>
                        <a:spcAft>
                          <a:spcPts val="0"/>
                        </a:spcAft>
                      </a:pPr>
                      <a:endParaRPr lang="ru-RU" sz="1600" b="1">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latin typeface="Times New Roman"/>
                          <a:ea typeface="Times New Roman"/>
                          <a:cs typeface="Times New Roman"/>
                        </a:rPr>
                        <a:t>a) countries out of the rouble zone</a:t>
                      </a:r>
                      <a:endParaRPr lang="ru-RU" sz="1600" b="1">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54</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18</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18</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18</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324319">
                <a:tc>
                  <a:txBody>
                    <a:bodyPr/>
                    <a:lstStyle/>
                    <a:p>
                      <a:pPr>
                        <a:spcAft>
                          <a:spcPts val="0"/>
                        </a:spcAft>
                      </a:pPr>
                      <a:endParaRPr lang="ru-RU" sz="1600" b="1">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latin typeface="Times New Roman"/>
                          <a:ea typeface="Times New Roman"/>
                          <a:cs typeface="Times New Roman"/>
                        </a:rPr>
                        <a:t>b) countries inside the rouble zone</a:t>
                      </a:r>
                      <a:endParaRPr lang="ru-RU" sz="1600" b="1">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6</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2</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2</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2</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324319">
                <a:tc>
                  <a:txBody>
                    <a:bodyPr/>
                    <a:lstStyle/>
                    <a:p>
                      <a:pPr>
                        <a:spcAft>
                          <a:spcPts val="0"/>
                        </a:spcAft>
                      </a:pPr>
                      <a:endParaRPr lang="ru-RU" sz="1600" b="1">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dirty="0">
                          <a:latin typeface="Times New Roman"/>
                          <a:ea typeface="Times New Roman"/>
                          <a:cs typeface="Times New Roman"/>
                        </a:rPr>
                        <a:t>c</a:t>
                      </a:r>
                      <a:r>
                        <a:rPr lang="ru-RU" sz="1600" b="1" dirty="0">
                          <a:latin typeface="Times New Roman"/>
                          <a:ea typeface="Times New Roman"/>
                          <a:cs typeface="Times New Roman"/>
                        </a:rPr>
                        <a:t>) </a:t>
                      </a:r>
                      <a:r>
                        <a:rPr lang="en-US" sz="1600" b="1" dirty="0">
                          <a:latin typeface="Times New Roman"/>
                          <a:ea typeface="Times New Roman"/>
                          <a:cs typeface="Times New Roman"/>
                        </a:rPr>
                        <a:t>on protocols/agreements</a:t>
                      </a: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600" b="1" dirty="0">
                        <a:latin typeface="Times New Roman"/>
                        <a:ea typeface="Times New Roman"/>
                        <a:cs typeface="Times New Roman"/>
                      </a:endParaRPr>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35560" marR="355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sp>
        <p:nvSpPr>
          <p:cNvPr id="7" name="Прямоугольник 6"/>
          <p:cNvSpPr/>
          <p:nvPr/>
        </p:nvSpPr>
        <p:spPr>
          <a:xfrm>
            <a:off x="0" y="0"/>
            <a:ext cx="9144000" cy="584775"/>
          </a:xfrm>
          <a:prstGeom prst="rect">
            <a:avLst/>
          </a:prstGeom>
        </p:spPr>
        <p:txBody>
          <a:bodyPr wrap="square">
            <a:spAutoFit/>
          </a:bodyPr>
          <a:lstStyle/>
          <a:p>
            <a:pPr algn="ctr"/>
            <a:r>
              <a:rPr lang="en-US" sz="3200" b="1" dirty="0">
                <a:solidFill>
                  <a:srgbClr val="C00000"/>
                </a:solidFill>
              </a:rPr>
              <a:t>Cost estimate for the project. Form </a:t>
            </a:r>
            <a:r>
              <a:rPr lang="ru-RU" sz="3200" b="1" dirty="0">
                <a:solidFill>
                  <a:srgbClr val="C00000"/>
                </a:solidFill>
              </a:rPr>
              <a:t>№</a:t>
            </a:r>
            <a:r>
              <a:rPr lang="en-US" sz="3200" b="1" dirty="0">
                <a:solidFill>
                  <a:srgbClr val="C00000"/>
                </a:solidFill>
              </a:rPr>
              <a:t>29</a:t>
            </a:r>
            <a:endParaRPr lang="ru-RU" sz="3200" b="1" dirty="0">
              <a:solidFill>
                <a:srgbClr val="C00000"/>
              </a:solidFill>
            </a:endParaRPr>
          </a:p>
        </p:txBody>
      </p:sp>
    </p:spTree>
    <p:extLst>
      <p:ext uri="{BB962C8B-B14F-4D97-AF65-F5344CB8AC3E}">
        <p14:creationId xmlns="" xmlns:p14="http://schemas.microsoft.com/office/powerpoint/2010/main" val="1085572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
            <a:ext cx="9144000" cy="830997"/>
          </a:xfrm>
          <a:prstGeom prst="rect">
            <a:avLst/>
          </a:prstGeom>
          <a:noFill/>
        </p:spPr>
        <p:txBody>
          <a:bodyPr wrap="square" rtlCol="0">
            <a:spAutoFit/>
          </a:bodyPr>
          <a:lstStyle/>
          <a:p>
            <a:pPr algn="ctr"/>
            <a:r>
              <a:rPr lang="en-US" sz="4800" b="1" dirty="0">
                <a:solidFill>
                  <a:srgbClr val="C00000"/>
                </a:solidFill>
              </a:rPr>
              <a:t>Summary</a:t>
            </a:r>
            <a:endParaRPr lang="ru-RU" sz="4800" b="1" dirty="0">
              <a:solidFill>
                <a:srgbClr val="C00000"/>
              </a:solidFill>
            </a:endParaRPr>
          </a:p>
        </p:txBody>
      </p:sp>
      <p:sp>
        <p:nvSpPr>
          <p:cNvPr id="5" name="Прямоугольник 4"/>
          <p:cNvSpPr/>
          <p:nvPr/>
        </p:nvSpPr>
        <p:spPr>
          <a:xfrm>
            <a:off x="142844" y="948690"/>
            <a:ext cx="8786874" cy="5693866"/>
          </a:xfrm>
          <a:prstGeom prst="rect">
            <a:avLst/>
          </a:prstGeom>
        </p:spPr>
        <p:txBody>
          <a:bodyPr wrap="square">
            <a:spAutoFit/>
          </a:bodyPr>
          <a:lstStyle/>
          <a:p>
            <a:r>
              <a:rPr lang="en-US" sz="2800" dirty="0"/>
              <a:t> </a:t>
            </a:r>
            <a:endParaRPr lang="ru-RU" sz="2800" dirty="0"/>
          </a:p>
          <a:p>
            <a:pPr lvl="0"/>
            <a:r>
              <a:rPr lang="en-US" sz="2800" dirty="0"/>
              <a:t>The HyperNIS spectrometer is ready for hypernuclear experiments. Li and C beams are necessary!</a:t>
            </a:r>
          </a:p>
          <a:p>
            <a:pPr lvl="0"/>
            <a:endParaRPr lang="ru-RU" sz="2800" dirty="0"/>
          </a:p>
          <a:p>
            <a:pPr lvl="0"/>
            <a:r>
              <a:rPr lang="en-US" sz="2800" dirty="0"/>
              <a:t>The very first experiments are devoted to       and       problem – do they exist?</a:t>
            </a:r>
          </a:p>
          <a:p>
            <a:pPr lvl="0"/>
            <a:endParaRPr lang="ru-RU" sz="2800" dirty="0"/>
          </a:p>
          <a:p>
            <a:pPr lvl="0"/>
            <a:r>
              <a:rPr lang="en-US" sz="2800" dirty="0"/>
              <a:t>HyperNIS research program is adequate for the method elaborated in Dubna – chosen tasks are interesting and necessary for hypernuclear physics, hard to be solved at particle beams.</a:t>
            </a:r>
          </a:p>
          <a:p>
            <a:pPr lvl="0"/>
            <a:endParaRPr lang="en-US" sz="2800" dirty="0"/>
          </a:p>
          <a:p>
            <a:pPr lvl="0" algn="ctr"/>
            <a:r>
              <a:rPr lang="en-US" sz="2800" b="1" dirty="0">
                <a:solidFill>
                  <a:srgbClr val="C00000"/>
                </a:solidFill>
              </a:rPr>
              <a:t>Thank you for attention</a:t>
            </a:r>
            <a:endParaRPr lang="ru-RU" sz="2800" b="1" dirty="0">
              <a:solidFill>
                <a:srgbClr val="C00000"/>
              </a:solidFill>
            </a:endParaRPr>
          </a:p>
        </p:txBody>
      </p:sp>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379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259723" y="2643182"/>
            <a:ext cx="455417" cy="520476"/>
          </a:xfrm>
          <a:prstGeom prst="rect">
            <a:avLst/>
          </a:prstGeom>
          <a:noFill/>
        </p:spPr>
      </p:pic>
      <p:sp>
        <p:nvSpPr>
          <p:cNvPr id="33795" name="Rectangle 3"/>
          <p:cNvSpPr>
            <a:spLocks noChangeArrowheads="1"/>
          </p:cNvSpPr>
          <p:nvPr/>
        </p:nvSpPr>
        <p:spPr bwMode="auto">
          <a:xfrm>
            <a:off x="0" y="129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33796"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349151" y="2643182"/>
            <a:ext cx="437559" cy="500066"/>
          </a:xfrm>
          <a:prstGeom prst="rect">
            <a:avLst/>
          </a:prstGeom>
          <a:noFill/>
        </p:spPr>
      </p:pic>
      <p:sp>
        <p:nvSpPr>
          <p:cNvPr id="33798" name="Rectangle 6"/>
          <p:cNvSpPr>
            <a:spLocks noChangeArrowheads="1"/>
          </p:cNvSpPr>
          <p:nvPr/>
        </p:nvSpPr>
        <p:spPr bwMode="auto">
          <a:xfrm>
            <a:off x="0" y="129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380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3801" name="Rectangle 9"/>
          <p:cNvSpPr>
            <a:spLocks noChangeArrowheads="1"/>
          </p:cNvSpPr>
          <p:nvPr/>
        </p:nvSpPr>
        <p:spPr bwMode="auto">
          <a:xfrm>
            <a:off x="0" y="129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3380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3804" name="Rectangle 12"/>
          <p:cNvSpPr>
            <a:spLocks noChangeArrowheads="1"/>
          </p:cNvSpPr>
          <p:nvPr/>
        </p:nvSpPr>
        <p:spPr bwMode="auto">
          <a:xfrm>
            <a:off x="0" y="129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928934"/>
            <a:ext cx="9144000" cy="584775"/>
          </a:xfrm>
          <a:prstGeom prst="rect">
            <a:avLst/>
          </a:prstGeom>
          <a:noFill/>
        </p:spPr>
        <p:txBody>
          <a:bodyPr wrap="square" rtlCol="0">
            <a:spAutoFit/>
          </a:bodyPr>
          <a:lstStyle/>
          <a:p>
            <a:pPr algn="ctr"/>
            <a:r>
              <a:rPr lang="en-US" sz="3200" b="1" dirty="0">
                <a:solidFill>
                  <a:srgbClr val="C00000"/>
                </a:solidFill>
              </a:rPr>
              <a:t>Back up slides</a:t>
            </a:r>
            <a:endParaRPr lang="ru-RU" sz="3200" b="1"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4"/>
            <a:ext cx="9144000" cy="1200329"/>
          </a:xfrm>
          <a:prstGeom prst="rect">
            <a:avLst/>
          </a:prstGeom>
          <a:noFill/>
        </p:spPr>
        <p:txBody>
          <a:bodyPr wrap="square" rtlCol="0">
            <a:spAutoFit/>
          </a:bodyPr>
          <a:lstStyle/>
          <a:p>
            <a:pPr algn="ctr"/>
            <a:r>
              <a:rPr lang="en-US" sz="3600" b="1" dirty="0">
                <a:solidFill>
                  <a:srgbClr val="C00000"/>
                </a:solidFill>
              </a:rPr>
              <a:t>Hypernuclei Production Reaction at NUCLOTRON</a:t>
            </a:r>
            <a:endParaRPr lang="ru-RU" sz="3600" b="1" dirty="0">
              <a:solidFill>
                <a:srgbClr val="C00000"/>
              </a:solidFill>
            </a:endParaRPr>
          </a:p>
        </p:txBody>
      </p:sp>
      <p:pic>
        <p:nvPicPr>
          <p:cNvPr id="25602" name="Picture 2"/>
          <p:cNvPicPr>
            <a:picLocks noChangeAspect="1" noChangeArrowheads="1"/>
          </p:cNvPicPr>
          <p:nvPr/>
        </p:nvPicPr>
        <p:blipFill>
          <a:blip r:embed="rId3"/>
          <a:srcRect b="49465"/>
          <a:stretch>
            <a:fillRect/>
          </a:stretch>
        </p:blipFill>
        <p:spPr bwMode="auto">
          <a:xfrm>
            <a:off x="1571636" y="1071546"/>
            <a:ext cx="5857916" cy="2071702"/>
          </a:xfrm>
          <a:prstGeom prst="rect">
            <a:avLst/>
          </a:prstGeom>
          <a:noFill/>
          <a:ln w="9525">
            <a:noFill/>
            <a:miter lim="800000"/>
            <a:headEnd/>
            <a:tailEnd/>
          </a:ln>
          <a:effectLst/>
        </p:spPr>
      </p:pic>
      <p:pic>
        <p:nvPicPr>
          <p:cNvPr id="25603" name="Picture 3"/>
          <p:cNvPicPr>
            <a:picLocks noChangeAspect="1" noChangeArrowheads="1"/>
          </p:cNvPicPr>
          <p:nvPr/>
        </p:nvPicPr>
        <p:blipFill>
          <a:blip r:embed="rId3"/>
          <a:srcRect t="50272"/>
          <a:stretch>
            <a:fillRect/>
          </a:stretch>
        </p:blipFill>
        <p:spPr bwMode="auto">
          <a:xfrm>
            <a:off x="1643074" y="3831987"/>
            <a:ext cx="5888557" cy="2049283"/>
          </a:xfrm>
          <a:prstGeom prst="rect">
            <a:avLst/>
          </a:prstGeom>
          <a:noFill/>
          <a:ln w="9525">
            <a:noFill/>
            <a:miter lim="800000"/>
            <a:headEnd/>
            <a:tailEnd/>
          </a:ln>
          <a:effectLst/>
        </p:spPr>
      </p:pic>
      <p:pic>
        <p:nvPicPr>
          <p:cNvPr id="25604" name="Picture 4"/>
          <p:cNvPicPr>
            <a:picLocks noChangeAspect="1" noChangeArrowheads="1"/>
          </p:cNvPicPr>
          <p:nvPr/>
        </p:nvPicPr>
        <p:blipFill>
          <a:blip r:embed="rId4"/>
          <a:srcRect/>
          <a:stretch>
            <a:fillRect/>
          </a:stretch>
        </p:blipFill>
        <p:spPr bwMode="auto">
          <a:xfrm>
            <a:off x="928694" y="3000372"/>
            <a:ext cx="7143768" cy="606428"/>
          </a:xfrm>
          <a:prstGeom prst="rect">
            <a:avLst/>
          </a:prstGeom>
          <a:noFill/>
          <a:ln w="9525">
            <a:noFill/>
            <a:miter lim="800000"/>
            <a:headEnd/>
            <a:tailEnd/>
          </a:ln>
          <a:effectLst/>
        </p:spPr>
      </p:pic>
      <p:pic>
        <p:nvPicPr>
          <p:cNvPr id="25605" name="Picture 5"/>
          <p:cNvPicPr>
            <a:picLocks noChangeAspect="1" noChangeArrowheads="1"/>
          </p:cNvPicPr>
          <p:nvPr/>
        </p:nvPicPr>
        <p:blipFill>
          <a:blip r:embed="rId5"/>
          <a:srcRect/>
          <a:stretch>
            <a:fillRect/>
          </a:stretch>
        </p:blipFill>
        <p:spPr bwMode="auto">
          <a:xfrm>
            <a:off x="1357321" y="5903689"/>
            <a:ext cx="6357951" cy="5971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0" y="642918"/>
            <a:ext cx="9144000" cy="5503863"/>
          </a:xfrm>
          <a:prstGeom prst="rect">
            <a:avLst/>
          </a:prstGeom>
          <a:noFill/>
          <a:ln w="9525">
            <a:noFill/>
            <a:miter lim="800000"/>
            <a:headEnd/>
            <a:tailEnd/>
          </a:ln>
          <a:effectLst/>
        </p:spPr>
      </p:pic>
      <p:sp>
        <p:nvSpPr>
          <p:cNvPr id="5" name="Прямоугольник 4"/>
          <p:cNvSpPr/>
          <p:nvPr/>
        </p:nvSpPr>
        <p:spPr>
          <a:xfrm>
            <a:off x="0" y="6027027"/>
            <a:ext cx="9144000" cy="830997"/>
          </a:xfrm>
          <a:prstGeom prst="rect">
            <a:avLst/>
          </a:prstGeom>
        </p:spPr>
        <p:txBody>
          <a:bodyPr wrap="square">
            <a:spAutoFit/>
          </a:bodyPr>
          <a:lstStyle/>
          <a:p>
            <a:pPr algn="ctr"/>
            <a:r>
              <a:rPr lang="en-US" sz="2400" b="1" dirty="0"/>
              <a:t>It is a screen shot of the beam particle counter </a:t>
            </a:r>
            <a:r>
              <a:rPr lang="en-US" sz="2400" b="1" dirty="0" err="1"/>
              <a:t>vs</a:t>
            </a:r>
            <a:r>
              <a:rPr lang="en-US" sz="2400" b="1" dirty="0"/>
              <a:t> spills. NUCLOTRON has a break at 7:00</a:t>
            </a:r>
          </a:p>
        </p:txBody>
      </p:sp>
      <p:sp>
        <p:nvSpPr>
          <p:cNvPr id="6" name="Прямоугольник 5"/>
          <p:cNvSpPr/>
          <p:nvPr/>
        </p:nvSpPr>
        <p:spPr>
          <a:xfrm>
            <a:off x="0" y="0"/>
            <a:ext cx="9144000" cy="461665"/>
          </a:xfrm>
          <a:prstGeom prst="rect">
            <a:avLst/>
          </a:prstGeom>
        </p:spPr>
        <p:txBody>
          <a:bodyPr wrap="square">
            <a:spAutoFit/>
          </a:bodyPr>
          <a:lstStyle/>
          <a:p>
            <a:pPr algn="ctr"/>
            <a:r>
              <a:rPr lang="en-US" sz="2400" b="1" dirty="0">
                <a:solidFill>
                  <a:srgbClr val="C00000"/>
                </a:solidFill>
              </a:rPr>
              <a:t>On-line Monitoring of the Beam and Counters</a:t>
            </a:r>
            <a:endParaRPr lang="ru-RU" sz="2400" b="1" dirty="0">
              <a:solidFill>
                <a:srgbClr val="C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928662" y="214290"/>
            <a:ext cx="5705471" cy="616289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3"/>
          <a:srcRect/>
          <a:stretch>
            <a:fillRect/>
          </a:stretch>
        </p:blipFill>
        <p:spPr bwMode="auto">
          <a:xfrm>
            <a:off x="0" y="1857363"/>
            <a:ext cx="9143999" cy="4642912"/>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srcRect/>
          <a:stretch>
            <a:fillRect/>
          </a:stretch>
        </p:blipFill>
        <p:spPr bwMode="auto">
          <a:xfrm>
            <a:off x="74613" y="412750"/>
            <a:ext cx="8994775" cy="60325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srcRect t="18367" b="30612"/>
          <a:stretch>
            <a:fillRect/>
          </a:stretch>
        </p:blipFill>
        <p:spPr>
          <a:xfrm>
            <a:off x="428596" y="4786322"/>
            <a:ext cx="8286808" cy="1785950"/>
          </a:xfrm>
          <a:prstGeom prst="rect">
            <a:avLst/>
          </a:prstGeom>
        </p:spPr>
      </p:pic>
      <p:sp>
        <p:nvSpPr>
          <p:cNvPr id="22530" name="Text Box 1"/>
          <p:cNvSpPr txBox="1">
            <a:spLocks noChangeArrowheads="1"/>
          </p:cNvSpPr>
          <p:nvPr/>
        </p:nvSpPr>
        <p:spPr bwMode="auto">
          <a:xfrm>
            <a:off x="0" y="-9542"/>
            <a:ext cx="9144000" cy="1009650"/>
          </a:xfrm>
          <a:prstGeom prst="rect">
            <a:avLst/>
          </a:prstGeom>
          <a:noFill/>
          <a:ln w="19080">
            <a:solidFill>
              <a:srgbClr val="FFFFFF"/>
            </a:solidFill>
            <a:miter lim="800000"/>
            <a:headEnd/>
            <a:tailEnd/>
          </a:ln>
        </p:spPr>
        <p:txBody>
          <a:bodyPr anchor="ctr" anchorCtr="1"/>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000" b="1" dirty="0">
                <a:solidFill>
                  <a:srgbClr val="C00000"/>
                </a:solidFill>
                <a:cs typeface="DejaVu Sans"/>
              </a:rPr>
              <a:t>Neutron-rich Hypernuclei </a:t>
            </a:r>
          </a:p>
        </p:txBody>
      </p:sp>
      <p:sp>
        <p:nvSpPr>
          <p:cNvPr id="22531" name="Text Box 2"/>
          <p:cNvSpPr txBox="1">
            <a:spLocks noChangeArrowheads="1"/>
          </p:cNvSpPr>
          <p:nvPr/>
        </p:nvSpPr>
        <p:spPr bwMode="auto">
          <a:xfrm>
            <a:off x="285688" y="857232"/>
            <a:ext cx="8858312" cy="3787833"/>
          </a:xfrm>
          <a:prstGeom prst="rect">
            <a:avLst/>
          </a:prstGeom>
          <a:noFill/>
          <a:ln w="9525">
            <a:noFill/>
            <a:round/>
            <a:headEnd/>
            <a:tailEnd/>
          </a:ln>
        </p:spPr>
        <p:txBody>
          <a:bodyPr wrap="square" lIns="90000" tIns="46800" rIns="90000" bIns="46800">
            <a:spAutoFit/>
          </a:bodyPr>
          <a:lstStyle/>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66FF"/>
                </a:solidFill>
                <a:cs typeface="DejaVu Sans"/>
              </a:rPr>
              <a:t>Hypernuclei </a:t>
            </a:r>
            <a:r>
              <a:rPr lang="en-US" sz="2000" dirty="0">
                <a:solidFill>
                  <a:srgbClr val="FF0000"/>
                </a:solidFill>
                <a:cs typeface="DejaVu Sans"/>
              </a:rPr>
              <a:t>with a large neutron excess</a:t>
            </a:r>
            <a:r>
              <a:rPr lang="en-US" sz="2000" dirty="0">
                <a:solidFill>
                  <a:srgbClr val="0066FF"/>
                </a:solidFill>
                <a:cs typeface="DejaVu Sans"/>
              </a:rPr>
              <a:t> have been theoretically predicted </a:t>
            </a: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66FF"/>
                </a:solidFill>
                <a:cs typeface="DejaVu Sans"/>
              </a:rPr>
              <a:t>(L. </a:t>
            </a:r>
            <a:r>
              <a:rPr lang="en-US" sz="2000" dirty="0" err="1">
                <a:solidFill>
                  <a:srgbClr val="0066FF"/>
                </a:solidFill>
                <a:cs typeface="DejaVu Sans"/>
              </a:rPr>
              <a:t>Majling</a:t>
            </a:r>
            <a:r>
              <a:rPr lang="en-US" sz="2000" i="1" dirty="0">
                <a:solidFill>
                  <a:srgbClr val="0066FF"/>
                </a:solidFill>
                <a:cs typeface="DejaVu Sans"/>
              </a:rPr>
              <a:t>, NPA 585 (1995) 211c</a:t>
            </a:r>
            <a:r>
              <a:rPr lang="en-US" sz="2000" dirty="0">
                <a:solidFill>
                  <a:srgbClr val="0066FF"/>
                </a:solidFill>
                <a:cs typeface="DejaVu Sans"/>
              </a:rPr>
              <a:t>). </a:t>
            </a: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0066FF"/>
              </a:solidFill>
              <a:cs typeface="DejaVu Sans"/>
            </a:endParaRP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FF0000"/>
                </a:solidFill>
                <a:cs typeface="DejaVu Sans"/>
              </a:rPr>
              <a:t>The Pauli principle</a:t>
            </a:r>
            <a:r>
              <a:rPr lang="en-US" sz="2000" dirty="0">
                <a:solidFill>
                  <a:srgbClr val="0066FF"/>
                </a:solidFill>
                <a:cs typeface="DejaVu Sans"/>
              </a:rPr>
              <a:t> does not apply to the </a:t>
            </a:r>
            <a:r>
              <a:rPr lang="el-GR" sz="2000" dirty="0">
                <a:solidFill>
                  <a:srgbClr val="0066FF"/>
                </a:solidFill>
                <a:cs typeface="DejaVu Sans"/>
              </a:rPr>
              <a:t>Λ</a:t>
            </a:r>
            <a:r>
              <a:rPr lang="en-US" sz="2000" dirty="0">
                <a:solidFill>
                  <a:srgbClr val="0066FF"/>
                </a:solidFill>
                <a:cs typeface="DejaVu Sans"/>
              </a:rPr>
              <a:t> inside the nucleus + </a:t>
            </a:r>
            <a:r>
              <a:rPr lang="en-US" sz="2000" i="1" dirty="0">
                <a:solidFill>
                  <a:srgbClr val="FF0000"/>
                </a:solidFill>
                <a:cs typeface="DejaVu Sans"/>
              </a:rPr>
              <a:t>extra </a:t>
            </a:r>
            <a:r>
              <a:rPr lang="en-US" sz="2000" dirty="0">
                <a:solidFill>
                  <a:srgbClr val="FF0000"/>
                </a:solidFill>
                <a:cs typeface="DejaVu Sans"/>
              </a:rPr>
              <a:t>binding energy</a:t>
            </a:r>
            <a:r>
              <a:rPr lang="en-US" sz="2000" dirty="0">
                <a:solidFill>
                  <a:srgbClr val="0066FF"/>
                </a:solidFill>
                <a:cs typeface="DejaVu Sans"/>
              </a:rPr>
              <a:t>  (</a:t>
            </a:r>
            <a:r>
              <a:rPr lang="el-GR" sz="2000" dirty="0">
                <a:solidFill>
                  <a:srgbClr val="0066FF"/>
                </a:solidFill>
                <a:cs typeface="DejaVu Sans"/>
              </a:rPr>
              <a:t>Λ</a:t>
            </a:r>
            <a:r>
              <a:rPr lang="en-US" sz="2000" dirty="0">
                <a:solidFill>
                  <a:srgbClr val="0066FF"/>
                </a:solidFill>
                <a:cs typeface="DejaVu Sans"/>
              </a:rPr>
              <a:t> “</a:t>
            </a:r>
            <a:r>
              <a:rPr lang="en-US" sz="2000" i="1" dirty="0">
                <a:solidFill>
                  <a:srgbClr val="0066FF"/>
                </a:solidFill>
                <a:cs typeface="DejaVu Sans"/>
              </a:rPr>
              <a:t>glue-like”</a:t>
            </a:r>
            <a:r>
              <a:rPr lang="en-US" sz="2000" dirty="0">
                <a:solidFill>
                  <a:srgbClr val="0066FF"/>
                </a:solidFill>
                <a:cs typeface="DejaVu Sans"/>
              </a:rPr>
              <a:t> role) </a:t>
            </a:r>
            <a:r>
              <a:rPr lang="en-US" sz="2000" dirty="0">
                <a:solidFill>
                  <a:srgbClr val="FF0000"/>
                </a:solidFill>
                <a:cs typeface="DejaVu Sans"/>
              </a:rPr>
              <a:t>a larger number of neutrons can be bound</a:t>
            </a:r>
            <a:r>
              <a:rPr lang="en-US" sz="2000" dirty="0">
                <a:solidFill>
                  <a:srgbClr val="0066FF"/>
                </a:solidFill>
                <a:cs typeface="DejaVu Sans"/>
              </a:rPr>
              <a:t> with respect to ordinary nuclei.</a:t>
            </a: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sz="2000" dirty="0">
              <a:solidFill>
                <a:srgbClr val="0066FF"/>
              </a:solidFill>
              <a:cs typeface="DejaVu Sans"/>
            </a:endParaRPr>
          </a:p>
          <a:p>
            <a:pP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000" dirty="0">
                <a:solidFill>
                  <a:srgbClr val="0066FF"/>
                </a:solidFill>
                <a:cs typeface="DejaVu Sans"/>
              </a:rPr>
              <a:t>Neutron-rich hypernuclei and neutron stars.</a:t>
            </a:r>
          </a:p>
          <a:p>
            <a:r>
              <a:rPr lang="en-US" sz="1600" dirty="0"/>
              <a:t>	Stefano </a:t>
            </a:r>
            <a:r>
              <a:rPr lang="en-US" sz="1600" dirty="0" err="1"/>
              <a:t>Gandolfi</a:t>
            </a:r>
            <a:r>
              <a:rPr lang="en-US" sz="1600" dirty="0"/>
              <a:t> and Diego </a:t>
            </a:r>
            <a:r>
              <a:rPr lang="en-US" sz="1600" dirty="0" err="1"/>
              <a:t>Lonardoni</a:t>
            </a:r>
            <a:r>
              <a:rPr lang="en-US" sz="1600" dirty="0"/>
              <a:t>, </a:t>
            </a:r>
            <a:r>
              <a:rPr lang="en-US" sz="1600" b="1" dirty="0"/>
              <a:t>The EOS of neutron matter and the effect of Λ hyperons to neutron star structure, </a:t>
            </a:r>
            <a:r>
              <a:rPr lang="en-US" sz="1600" dirty="0"/>
              <a:t>Proc. 12th Int. Conf. on Hypernuclear and Strange Particle Physics (HYP2015) JPS Conf. Proc. 17.101001 (2017)    </a:t>
            </a:r>
            <a:endParaRPr lang="ru-RU" sz="1600" dirty="0"/>
          </a:p>
          <a:p>
            <a:r>
              <a:rPr lang="en-US" sz="1600" dirty="0"/>
              <a:t>	 </a:t>
            </a:r>
            <a:r>
              <a:rPr lang="en-US" sz="1600" dirty="0" err="1"/>
              <a:t>Ignazio</a:t>
            </a:r>
            <a:r>
              <a:rPr lang="en-US" sz="1600" dirty="0"/>
              <a:t> </a:t>
            </a:r>
            <a:r>
              <a:rPr lang="en-US" sz="1600" dirty="0" err="1"/>
              <a:t>Bombaci</a:t>
            </a:r>
            <a:r>
              <a:rPr lang="en-US" sz="1600" dirty="0"/>
              <a:t>, </a:t>
            </a:r>
            <a:r>
              <a:rPr lang="en-US" sz="1600" b="1" dirty="0"/>
              <a:t>The </a:t>
            </a:r>
            <a:r>
              <a:rPr lang="en-US" sz="1600" b="1" dirty="0" err="1"/>
              <a:t>Hyperon</a:t>
            </a:r>
            <a:r>
              <a:rPr lang="en-US" sz="1600" b="1" dirty="0"/>
              <a:t> Puzzle in Neutron Stars</a:t>
            </a:r>
            <a:r>
              <a:rPr lang="en-US" sz="1600" dirty="0"/>
              <a:t>, Proc. 12th Int. Conf. on Hypernuclear and Strange Particle Physics (HYP2015) JPS Conf. Proc. 17.101002 (2017) </a:t>
            </a:r>
            <a:endParaRPr lang="en-US" sz="1600" dirty="0">
              <a:solidFill>
                <a:srgbClr val="0066FF"/>
              </a:solidFill>
              <a:cs typeface="DejaVu Sans"/>
            </a:endParaRPr>
          </a:p>
        </p:txBody>
      </p:sp>
      <p:sp>
        <p:nvSpPr>
          <p:cNvPr id="22532" name="Text Box 3"/>
          <p:cNvSpPr txBox="1">
            <a:spLocks noChangeArrowheads="1"/>
          </p:cNvSpPr>
          <p:nvPr/>
        </p:nvSpPr>
        <p:spPr bwMode="auto">
          <a:xfrm>
            <a:off x="944563" y="3289300"/>
            <a:ext cx="7891462" cy="396875"/>
          </a:xfrm>
          <a:prstGeom prst="rect">
            <a:avLst/>
          </a:prstGeom>
          <a:noFill/>
          <a:ln w="9525">
            <a:noFill/>
            <a:round/>
            <a:headEnd/>
            <a:tailEnd/>
          </a:ln>
        </p:spPr>
        <p:txBody>
          <a:bodyPr wrap="none" anchor="ctr"/>
          <a:lstStyle/>
          <a:p>
            <a:pPr>
              <a:buClr>
                <a:srgbClr val="000000"/>
              </a:buClr>
              <a:buSzPct val="100000"/>
              <a:buFont typeface="Times New Roman" pitchFamily="18" charset="0"/>
              <a:buNone/>
            </a:pPr>
            <a:endParaRPr lang="ru-RU">
              <a:cs typeface="DejaVu Sans"/>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754053"/>
          </a:xfrm>
          <a:prstGeom prst="rect">
            <a:avLst/>
          </a:prstGeom>
          <a:noFill/>
        </p:spPr>
        <p:txBody>
          <a:bodyPr wrap="square" rtlCol="0">
            <a:spAutoFit/>
          </a:bodyPr>
          <a:lstStyle/>
          <a:p>
            <a:pPr algn="ctr"/>
            <a:r>
              <a:rPr lang="en-US" sz="4300" b="1" dirty="0">
                <a:solidFill>
                  <a:srgbClr val="C00000"/>
                </a:solidFill>
              </a:rPr>
              <a:t>Goals of the Experiment (Future Steps)</a:t>
            </a:r>
            <a:endParaRPr lang="ru-RU" sz="4300" b="1" dirty="0">
              <a:solidFill>
                <a:srgbClr val="C00000"/>
              </a:solidFill>
            </a:endParaRPr>
          </a:p>
        </p:txBody>
      </p:sp>
      <p:pic>
        <p:nvPicPr>
          <p:cNvPr id="32770" name="Picture 2"/>
          <p:cNvPicPr>
            <a:picLocks noChangeAspect="1" noChangeArrowheads="1"/>
          </p:cNvPicPr>
          <p:nvPr/>
        </p:nvPicPr>
        <p:blipFill>
          <a:blip r:embed="rId3"/>
          <a:srcRect/>
          <a:stretch>
            <a:fillRect/>
          </a:stretch>
        </p:blipFill>
        <p:spPr bwMode="auto">
          <a:xfrm>
            <a:off x="142844" y="1857364"/>
            <a:ext cx="8903402" cy="4843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srcRect/>
          <a:stretch>
            <a:fillRect/>
          </a:stretch>
        </p:blipFill>
        <p:spPr bwMode="auto">
          <a:xfrm>
            <a:off x="500034" y="490539"/>
            <a:ext cx="8199529" cy="5438791"/>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srcRect/>
          <a:stretch>
            <a:fillRect/>
          </a:stretch>
        </p:blipFill>
        <p:spPr bwMode="auto">
          <a:xfrm>
            <a:off x="285720" y="500042"/>
            <a:ext cx="8515377" cy="5760615"/>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srcRect/>
          <a:stretch>
            <a:fillRect/>
          </a:stretch>
        </p:blipFill>
        <p:spPr bwMode="auto">
          <a:xfrm>
            <a:off x="785786" y="1142984"/>
            <a:ext cx="7589837" cy="4256087"/>
          </a:xfrm>
          <a:prstGeom prst="rect">
            <a:avLst/>
          </a:prstGeom>
          <a:noFill/>
          <a:ln w="9525">
            <a:noFill/>
            <a:miter lim="800000"/>
            <a:headEnd/>
            <a:tailEnd/>
          </a:ln>
          <a:effectLst/>
        </p:spPr>
      </p:pic>
      <p:pic>
        <p:nvPicPr>
          <p:cNvPr id="5"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501090" y="6457950"/>
            <a:ext cx="312541" cy="357190"/>
          </a:xfrm>
          <a:prstGeom prst="rect">
            <a:avLst/>
          </a:prstGeom>
          <a:noFill/>
        </p:spPr>
      </p:pic>
      <p:pic>
        <p:nvPicPr>
          <p:cNvPr id="6"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01024" y="6457950"/>
            <a:ext cx="312541" cy="357190"/>
          </a:xfrm>
          <a:prstGeom prst="rect">
            <a:avLst/>
          </a:prstGeom>
          <a:noFill/>
        </p:spPr>
      </p:pic>
      <p:pic>
        <p:nvPicPr>
          <p:cNvPr id="7" name="Picture 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500958" y="6457950"/>
            <a:ext cx="342900" cy="400050"/>
          </a:xfrm>
          <a:prstGeom prst="rect">
            <a:avLst/>
          </a:prstGeom>
          <a:noFill/>
        </p:spPr>
      </p:pic>
      <p:sp>
        <p:nvSpPr>
          <p:cNvPr id="143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4337"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143768" y="6467475"/>
            <a:ext cx="342900" cy="390525"/>
          </a:xfrm>
          <a:prstGeom prst="rect">
            <a:avLst/>
          </a:prstGeom>
          <a:noFill/>
        </p:spPr>
      </p:pic>
      <p:sp>
        <p:nvSpPr>
          <p:cNvPr id="14339" name="Rectangle 3"/>
          <p:cNvSpPr>
            <a:spLocks noChangeArrowheads="1"/>
          </p:cNvSpPr>
          <p:nvPr/>
        </p:nvSpPr>
        <p:spPr bwMode="auto">
          <a:xfrm>
            <a:off x="0" y="847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srcRect/>
          <a:stretch>
            <a:fillRect/>
          </a:stretch>
        </p:blipFill>
        <p:spPr bwMode="auto">
          <a:xfrm>
            <a:off x="395288" y="942975"/>
            <a:ext cx="8353425" cy="4970463"/>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srcRect/>
          <a:stretch>
            <a:fillRect/>
          </a:stretch>
        </p:blipFill>
        <p:spPr bwMode="auto">
          <a:xfrm>
            <a:off x="71406" y="142852"/>
            <a:ext cx="8935303" cy="6686573"/>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3"/>
          <a:srcRect/>
          <a:stretch>
            <a:fillRect/>
          </a:stretch>
        </p:blipFill>
        <p:spPr bwMode="auto">
          <a:xfrm>
            <a:off x="0" y="1189038"/>
            <a:ext cx="9142413" cy="4478337"/>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srcRect/>
          <a:stretch>
            <a:fillRect/>
          </a:stretch>
        </p:blipFill>
        <p:spPr bwMode="auto">
          <a:xfrm>
            <a:off x="71406" y="1785926"/>
            <a:ext cx="9001155" cy="4548417"/>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srcRect/>
          <a:stretch>
            <a:fillRect/>
          </a:stretch>
        </p:blipFill>
        <p:spPr bwMode="auto">
          <a:xfrm>
            <a:off x="0" y="1890713"/>
            <a:ext cx="9144000" cy="43434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a:srcRect/>
          <a:stretch>
            <a:fillRect/>
          </a:stretch>
        </p:blipFill>
        <p:spPr bwMode="auto">
          <a:xfrm>
            <a:off x="1" y="1214422"/>
            <a:ext cx="9133346" cy="5470539"/>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a:srcRect/>
          <a:stretch>
            <a:fillRect/>
          </a:stretch>
        </p:blipFill>
        <p:spPr bwMode="auto">
          <a:xfrm>
            <a:off x="142844" y="52067"/>
            <a:ext cx="8858280" cy="6805957"/>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1938992"/>
          </a:xfrm>
          <a:prstGeom prst="rect">
            <a:avLst/>
          </a:prstGeom>
        </p:spPr>
        <p:txBody>
          <a:bodyPr wrap="square">
            <a:spAutoFit/>
          </a:bodyPr>
          <a:lstStyle/>
          <a:p>
            <a:pPr algn="ctr"/>
            <a:r>
              <a:rPr lang="en-US" sz="4000" b="1" dirty="0">
                <a:solidFill>
                  <a:srgbClr val="C00000"/>
                </a:solidFill>
              </a:rPr>
              <a:t>Topics of Hypernuclear Physics at Sendai Conference (2015) Hypernuclear and Strange Particle Physics</a:t>
            </a:r>
            <a:endParaRPr lang="ru-RU" sz="4000" b="1" dirty="0">
              <a:solidFill>
                <a:srgbClr val="C00000"/>
              </a:solidFill>
            </a:endParaRPr>
          </a:p>
        </p:txBody>
      </p:sp>
      <p:sp>
        <p:nvSpPr>
          <p:cNvPr id="5" name="Прямоугольник 4"/>
          <p:cNvSpPr/>
          <p:nvPr/>
        </p:nvSpPr>
        <p:spPr>
          <a:xfrm>
            <a:off x="285720" y="2143116"/>
            <a:ext cx="8643998" cy="4431983"/>
          </a:xfrm>
          <a:prstGeom prst="rect">
            <a:avLst/>
          </a:prstGeom>
        </p:spPr>
        <p:txBody>
          <a:bodyPr wrap="square">
            <a:spAutoFit/>
          </a:bodyPr>
          <a:lstStyle/>
          <a:p>
            <a:pPr>
              <a:buSzPct val="100000"/>
              <a:buFont typeface="Wingdings" pitchFamily="2" charset="2"/>
              <a:buChar char="§"/>
            </a:pPr>
            <a:r>
              <a:rPr lang="en-US" sz="2400" dirty="0"/>
              <a:t> Hypernuclear Charge Symmetry Breaking</a:t>
            </a:r>
            <a:endParaRPr lang="ru-RU" sz="2400" dirty="0"/>
          </a:p>
          <a:p>
            <a:pPr>
              <a:buSzPct val="100000"/>
              <a:buFont typeface="Wingdings" pitchFamily="2" charset="2"/>
              <a:buChar char="§"/>
            </a:pPr>
            <a:r>
              <a:rPr lang="en-US" sz="2400" dirty="0"/>
              <a:t> Hypernuclear structure (production spectroscopy)</a:t>
            </a:r>
            <a:endParaRPr lang="ru-RU" sz="2400" dirty="0"/>
          </a:p>
          <a:p>
            <a:pPr>
              <a:buSzPct val="100000"/>
              <a:buFont typeface="Wingdings" pitchFamily="2" charset="2"/>
              <a:buChar char="§"/>
            </a:pPr>
            <a:r>
              <a:rPr lang="en-US" sz="2400" dirty="0"/>
              <a:t> YN scattering – spectroscopy (strong). </a:t>
            </a:r>
          </a:p>
          <a:p>
            <a:pPr>
              <a:buSzPct val="100000"/>
            </a:pPr>
            <a:r>
              <a:rPr lang="en-US" sz="2400" u="sng" dirty="0">
                <a:solidFill>
                  <a:schemeClr val="bg1"/>
                </a:solidFill>
              </a:rPr>
              <a:t>			</a:t>
            </a:r>
            <a:r>
              <a:rPr lang="en-US" sz="2400" u="sng" dirty="0">
                <a:solidFill>
                  <a:srgbClr val="00B050"/>
                </a:solidFill>
              </a:rPr>
              <a:t>YN weak interaction</a:t>
            </a:r>
            <a:r>
              <a:rPr lang="en-US" sz="2400" dirty="0">
                <a:solidFill>
                  <a:srgbClr val="00B050"/>
                </a:solidFill>
              </a:rPr>
              <a:t> – our proposal!</a:t>
            </a:r>
            <a:endParaRPr lang="ru-RU" sz="2400" dirty="0">
              <a:solidFill>
                <a:srgbClr val="00B050"/>
              </a:solidFill>
            </a:endParaRPr>
          </a:p>
          <a:p>
            <a:pPr>
              <a:buSzPct val="100000"/>
              <a:buFont typeface="Wingdings" pitchFamily="2" charset="2"/>
              <a:buChar char="§"/>
            </a:pPr>
            <a:r>
              <a:rPr lang="en-US" sz="2400" dirty="0"/>
              <a:t> Hyperon puzzle in neutron stars – </a:t>
            </a:r>
            <a:r>
              <a:rPr lang="en-US" sz="2400" u="sng" dirty="0"/>
              <a:t>neutron rich hypernuclei</a:t>
            </a:r>
            <a:r>
              <a:rPr lang="en-US" sz="2400" dirty="0"/>
              <a:t> and S=-2 hypernuclei!</a:t>
            </a:r>
            <a:endParaRPr lang="ru-RU" sz="2400" dirty="0"/>
          </a:p>
          <a:p>
            <a:pPr>
              <a:buSzPct val="100000"/>
              <a:buFont typeface="Wingdings" pitchFamily="2" charset="2"/>
              <a:buChar char="§"/>
            </a:pPr>
            <a:r>
              <a:rPr lang="en-US" sz="2400" dirty="0"/>
              <a:t> Hypertriton lifetime, short </a:t>
            </a:r>
            <a:r>
              <a:rPr lang="en-US" sz="2400" u="sng" dirty="0"/>
              <a:t>lifetimes of hypernuclei</a:t>
            </a:r>
            <a:r>
              <a:rPr lang="en-US" sz="2400" dirty="0"/>
              <a:t>!</a:t>
            </a:r>
            <a:endParaRPr lang="ru-RU" sz="2400" dirty="0"/>
          </a:p>
          <a:p>
            <a:r>
              <a:rPr lang="en-US" sz="2400" dirty="0"/>
              <a:t> </a:t>
            </a:r>
          </a:p>
          <a:p>
            <a:endParaRPr lang="en-US" sz="2400" dirty="0"/>
          </a:p>
          <a:p>
            <a:r>
              <a:rPr lang="en-US" sz="2400" b="1" dirty="0">
                <a:solidFill>
                  <a:srgbClr val="C00000"/>
                </a:solidFill>
              </a:rPr>
              <a:t>HyperNIS</a:t>
            </a:r>
            <a:r>
              <a:rPr lang="en-US" sz="2400" dirty="0"/>
              <a:t> topics - </a:t>
            </a:r>
            <a:r>
              <a:rPr lang="en-US" sz="2400" u="sng" dirty="0"/>
              <a:t>neutron rich hypernuclei</a:t>
            </a:r>
            <a:r>
              <a:rPr lang="en-US" sz="2400" dirty="0"/>
              <a:t>, </a:t>
            </a:r>
            <a:r>
              <a:rPr lang="en-US" sz="2400" u="sng" dirty="0"/>
              <a:t>lifetimes of hypernuclei</a:t>
            </a:r>
            <a:r>
              <a:rPr lang="en-US" sz="2400" dirty="0"/>
              <a:t>, YN weak interaction, hypernuclei electromagnetic interactions</a:t>
            </a:r>
            <a:endParaRPr lang="ru-RU" sz="2400" dirty="0"/>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428604"/>
            <a:ext cx="4572000" cy="646331"/>
          </a:xfrm>
          <a:prstGeom prst="rect">
            <a:avLst/>
          </a:prstGeom>
        </p:spPr>
        <p:txBody>
          <a:bodyPr>
            <a:spAutoFit/>
          </a:bodyPr>
          <a:lstStyle/>
          <a:p>
            <a:r>
              <a:rPr lang="it-IT" dirty="0"/>
              <a:t> A.Sakaguchi</a:t>
            </a:r>
            <a:r>
              <a:rPr lang="ru-RU" dirty="0"/>
              <a:t>*</a:t>
            </a:r>
            <a:r>
              <a:rPr lang="it-IT" dirty="0"/>
              <a:t> at Sendai</a:t>
            </a:r>
          </a:p>
          <a:p>
            <a:r>
              <a:rPr lang="it-IT" dirty="0"/>
              <a:t>Conference:</a:t>
            </a:r>
            <a:endParaRPr lang="ru-RU" dirty="0"/>
          </a:p>
        </p:txBody>
      </p:sp>
      <p:sp>
        <p:nvSpPr>
          <p:cNvPr id="5" name="Прямоугольник 4"/>
          <p:cNvSpPr/>
          <p:nvPr/>
        </p:nvSpPr>
        <p:spPr>
          <a:xfrm>
            <a:off x="357158" y="1285860"/>
            <a:ext cx="7858180" cy="3046988"/>
          </a:xfrm>
          <a:prstGeom prst="rect">
            <a:avLst/>
          </a:prstGeom>
        </p:spPr>
        <p:txBody>
          <a:bodyPr wrap="square">
            <a:spAutoFit/>
          </a:bodyPr>
          <a:lstStyle/>
          <a:p>
            <a:r>
              <a:rPr lang="en-US" sz="2400" dirty="0"/>
              <a:t>“The level structure of</a:t>
            </a:r>
            <a:r>
              <a:rPr lang="ru-RU" sz="2400" dirty="0"/>
              <a:t>          </a:t>
            </a:r>
            <a:r>
              <a:rPr lang="en-US" sz="2400" dirty="0"/>
              <a:t>still has ambiguities only with the FINUDA result, and </a:t>
            </a:r>
            <a:r>
              <a:rPr lang="en-US" sz="2400" u="sng" dirty="0">
                <a:solidFill>
                  <a:srgbClr val="C00000"/>
                </a:solidFill>
              </a:rPr>
              <a:t>complementary measurements are necessary</a:t>
            </a:r>
            <a:r>
              <a:rPr lang="en-US" sz="2400" dirty="0"/>
              <a:t>. The production mechanism by the DCX (double charge exchange)  reaction and the structure of the neutron-rich hypernuclei are not well understood, yet. More detailed analysis of the already obtained experimental data and further experimental studies of other neutron-rich hypernuclei are necessary.”</a:t>
            </a:r>
            <a:endParaRPr lang="ru-RU" sz="2400" dirty="0"/>
          </a:p>
        </p:txBody>
      </p:sp>
      <p:pic>
        <p:nvPicPr>
          <p:cNvPr id="7" name="Picture 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357554" y="1285860"/>
            <a:ext cx="383979" cy="438833"/>
          </a:xfrm>
          <a:prstGeom prst="rect">
            <a:avLst/>
          </a:prstGeom>
          <a:noFill/>
        </p:spPr>
      </p:pic>
      <p:sp>
        <p:nvSpPr>
          <p:cNvPr id="2" name="Прямоугольник 1">
            <a:extLst>
              <a:ext uri="{FF2B5EF4-FFF2-40B4-BE49-F238E27FC236}">
                <a16:creationId xmlns="" xmlns:a16="http://schemas.microsoft.com/office/drawing/2014/main" id="{110BF971-F6F4-40DD-80C3-93F6830E3049}"/>
              </a:ext>
            </a:extLst>
          </p:cNvPr>
          <p:cNvSpPr/>
          <p:nvPr/>
        </p:nvSpPr>
        <p:spPr>
          <a:xfrm>
            <a:off x="2045542" y="4286256"/>
            <a:ext cx="7098458" cy="615553"/>
          </a:xfrm>
          <a:prstGeom prst="rect">
            <a:avLst/>
          </a:prstGeom>
        </p:spPr>
        <p:txBody>
          <a:bodyPr wrap="square">
            <a:spAutoFit/>
          </a:bodyPr>
          <a:lstStyle/>
          <a:p>
            <a:r>
              <a:rPr lang="ru-RU" dirty="0"/>
              <a:t> * </a:t>
            </a:r>
            <a:r>
              <a:rPr lang="ru-RU" sz="1600" b="1" dirty="0" err="1"/>
              <a:t>Proc</a:t>
            </a:r>
            <a:r>
              <a:rPr lang="ru-RU" sz="1600" b="1" dirty="0"/>
              <a:t>. 12th </a:t>
            </a:r>
            <a:r>
              <a:rPr lang="ru-RU" sz="1600" b="1" dirty="0" err="1"/>
              <a:t>Int</a:t>
            </a:r>
            <a:r>
              <a:rPr lang="ru-RU" sz="1600" b="1" dirty="0"/>
              <a:t>. </a:t>
            </a:r>
            <a:r>
              <a:rPr lang="ru-RU" sz="1600" b="1" dirty="0" err="1"/>
              <a:t>Conf</a:t>
            </a:r>
            <a:r>
              <a:rPr lang="ru-RU" sz="1600" b="1" dirty="0"/>
              <a:t>. </a:t>
            </a:r>
            <a:r>
              <a:rPr lang="ru-RU" sz="1600" b="1" dirty="0" err="1"/>
              <a:t>on</a:t>
            </a:r>
            <a:r>
              <a:rPr lang="ru-RU" sz="1600" b="1" dirty="0"/>
              <a:t> </a:t>
            </a:r>
            <a:r>
              <a:rPr lang="ru-RU" sz="1600" b="1" dirty="0" err="1"/>
              <a:t>Hypernuclear</a:t>
            </a:r>
            <a:r>
              <a:rPr lang="ru-RU" sz="1600" b="1" dirty="0"/>
              <a:t> </a:t>
            </a:r>
            <a:r>
              <a:rPr lang="ru-RU" sz="1600" b="1" dirty="0" err="1"/>
              <a:t>and</a:t>
            </a:r>
            <a:r>
              <a:rPr lang="ru-RU" sz="1600" b="1" dirty="0"/>
              <a:t> </a:t>
            </a:r>
            <a:r>
              <a:rPr lang="ru-RU" sz="1600" b="1" dirty="0" err="1"/>
              <a:t>Strange</a:t>
            </a:r>
            <a:r>
              <a:rPr lang="ru-RU" sz="1600" b="1" dirty="0"/>
              <a:t> </a:t>
            </a:r>
            <a:r>
              <a:rPr lang="ru-RU" sz="1600" b="1" dirty="0" err="1"/>
              <a:t>Particle</a:t>
            </a:r>
            <a:r>
              <a:rPr lang="ru-RU" sz="1600" b="1" dirty="0"/>
              <a:t> </a:t>
            </a:r>
            <a:r>
              <a:rPr lang="ru-RU" sz="1600" b="1" dirty="0" err="1"/>
              <a:t>Physiscs</a:t>
            </a:r>
            <a:r>
              <a:rPr lang="ru-RU" sz="1600" b="1" dirty="0"/>
              <a:t> (HYP2015)</a:t>
            </a:r>
          </a:p>
          <a:p>
            <a:r>
              <a:rPr lang="ru-RU" sz="1600" b="1" dirty="0"/>
              <a:t>JPS </a:t>
            </a:r>
            <a:r>
              <a:rPr lang="ru-RU" sz="1600" b="1" dirty="0" err="1"/>
              <a:t>Conf</a:t>
            </a:r>
            <a:r>
              <a:rPr lang="ru-RU" sz="1600" b="1" dirty="0"/>
              <a:t>. </a:t>
            </a:r>
            <a:r>
              <a:rPr lang="ru-RU" sz="1600" b="1" dirty="0" err="1"/>
              <a:t>Proc</a:t>
            </a:r>
            <a:r>
              <a:rPr lang="ru-RU" sz="1600" b="1" dirty="0"/>
              <a:t>. 17, 011007 (2017), https://doi.org/10.7566/JPSCP.17.011007.</a:t>
            </a:r>
          </a:p>
        </p:txBody>
      </p:sp>
      <p:sp>
        <p:nvSpPr>
          <p:cNvPr id="8" name="TextBox 7"/>
          <p:cNvSpPr txBox="1"/>
          <p:nvPr/>
        </p:nvSpPr>
        <p:spPr>
          <a:xfrm>
            <a:off x="0" y="5715016"/>
            <a:ext cx="9144000" cy="830997"/>
          </a:xfrm>
          <a:prstGeom prst="rect">
            <a:avLst/>
          </a:prstGeom>
          <a:noFill/>
        </p:spPr>
        <p:txBody>
          <a:bodyPr wrap="square" rtlCol="0">
            <a:spAutoFit/>
          </a:bodyPr>
          <a:lstStyle/>
          <a:p>
            <a:pPr algn="ctr"/>
            <a:r>
              <a:rPr lang="en-US" sz="2400" dirty="0" smtClean="0"/>
              <a:t>Probability of fragmentation of </a:t>
            </a:r>
            <a:r>
              <a:rPr lang="en-US" sz="2400" baseline="30000" dirty="0" smtClean="0"/>
              <a:t>7</a:t>
            </a:r>
            <a:r>
              <a:rPr lang="en-US" sz="2400" dirty="0" smtClean="0"/>
              <a:t>Li is much higher than DCX</a:t>
            </a:r>
          </a:p>
          <a:p>
            <a:pPr algn="ctr"/>
            <a:r>
              <a:rPr lang="en-US" sz="2400" dirty="0" smtClean="0"/>
              <a:t>(Dubna experiment)</a:t>
            </a:r>
            <a:endParaRPr lang="ru-RU" sz="2400" dirty="0"/>
          </a:p>
        </p:txBody>
      </p:sp>
      <p:pic>
        <p:nvPicPr>
          <p:cNvPr id="9"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142976" y="5143512"/>
            <a:ext cx="6715172" cy="53941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p:cNvPicPr>
            <a:picLocks noChangeAspect="1" noChangeArrowheads="1"/>
          </p:cNvPicPr>
          <p:nvPr/>
        </p:nvPicPr>
        <p:blipFill rotWithShape="1">
          <a:blip r:embed="rId3" cstate="print"/>
          <a:srcRect l="8286" r="49861" b="16883"/>
          <a:stretch/>
        </p:blipFill>
        <p:spPr bwMode="auto">
          <a:xfrm>
            <a:off x="0" y="2296291"/>
            <a:ext cx="4572000" cy="4517085"/>
          </a:xfrm>
          <a:prstGeom prst="rect">
            <a:avLst/>
          </a:prstGeom>
          <a:noFill/>
          <a:ln w="9525">
            <a:noFill/>
            <a:round/>
            <a:headEnd/>
            <a:tailEnd/>
          </a:ln>
        </p:spPr>
      </p:pic>
      <p:sp>
        <p:nvSpPr>
          <p:cNvPr id="3" name="TextBox 2"/>
          <p:cNvSpPr txBox="1"/>
          <p:nvPr/>
        </p:nvSpPr>
        <p:spPr>
          <a:xfrm>
            <a:off x="0" y="777478"/>
            <a:ext cx="4572000" cy="923330"/>
          </a:xfrm>
          <a:prstGeom prst="rect">
            <a:avLst/>
          </a:prstGeom>
          <a:noFill/>
        </p:spPr>
        <p:txBody>
          <a:bodyPr wrap="square" rtlCol="0">
            <a:spAutoFit/>
          </a:bodyPr>
          <a:lstStyle/>
          <a:p>
            <a:pPr algn="ctr"/>
            <a:r>
              <a:rPr lang="en-US" b="1" dirty="0">
                <a:solidFill>
                  <a:srgbClr val="C00000"/>
                </a:solidFill>
              </a:rPr>
              <a:t>Three candidate events of hypernuclei were observed by FINUDA collaboration (arXiv:1112.4529v1 [</a:t>
            </a:r>
            <a:r>
              <a:rPr lang="en-US" b="1" dirty="0" err="1">
                <a:solidFill>
                  <a:srgbClr val="C00000"/>
                </a:solidFill>
              </a:rPr>
              <a:t>nucl</a:t>
            </a:r>
            <a:r>
              <a:rPr lang="en-US" b="1" dirty="0">
                <a:solidFill>
                  <a:srgbClr val="C00000"/>
                </a:solidFill>
              </a:rPr>
              <a:t>-ex] 19 DEC 2011)</a:t>
            </a:r>
            <a:endParaRPr lang="ru-RU" b="1" dirty="0">
              <a:solidFill>
                <a:srgbClr val="C00000"/>
              </a:solidFill>
            </a:endParaRPr>
          </a:p>
        </p:txBody>
      </p:sp>
      <p:sp>
        <p:nvSpPr>
          <p:cNvPr id="4" name="TextBox 3"/>
          <p:cNvSpPr txBox="1"/>
          <p:nvPr/>
        </p:nvSpPr>
        <p:spPr>
          <a:xfrm>
            <a:off x="0" y="0"/>
            <a:ext cx="4572000" cy="646331"/>
          </a:xfrm>
          <a:prstGeom prst="rect">
            <a:avLst/>
          </a:prstGeom>
          <a:noFill/>
        </p:spPr>
        <p:txBody>
          <a:bodyPr wrap="square" rtlCol="0">
            <a:spAutoFit/>
          </a:bodyPr>
          <a:lstStyle/>
          <a:p>
            <a:pPr algn="ctr"/>
            <a:r>
              <a:rPr lang="en-US" sz="3600" b="1" dirty="0"/>
              <a:t>Frascati points</a:t>
            </a:r>
            <a:endParaRPr lang="ru-RU" sz="3600" b="1" dirty="0"/>
          </a:p>
        </p:txBody>
      </p:sp>
      <p:sp>
        <p:nvSpPr>
          <p:cNvPr id="5" name="TextBox 4"/>
          <p:cNvSpPr txBox="1"/>
          <p:nvPr/>
        </p:nvSpPr>
        <p:spPr>
          <a:xfrm>
            <a:off x="0" y="1764105"/>
            <a:ext cx="4572000" cy="584775"/>
          </a:xfrm>
          <a:prstGeom prst="rect">
            <a:avLst/>
          </a:prstGeom>
          <a:noFill/>
        </p:spPr>
        <p:txBody>
          <a:bodyPr wrap="square" rtlCol="0">
            <a:spAutoFit/>
          </a:bodyPr>
          <a:lstStyle/>
          <a:p>
            <a:pPr algn="ctr"/>
            <a:r>
              <a:rPr lang="en-US" sz="3200" b="1" i="1" dirty="0"/>
              <a:t>K</a:t>
            </a:r>
            <a:r>
              <a:rPr lang="en-US" sz="3200" b="1" baseline="30000" dirty="0"/>
              <a:t>-</a:t>
            </a:r>
            <a:r>
              <a:rPr lang="en-US" sz="3200" b="1" dirty="0"/>
              <a:t> + </a:t>
            </a:r>
            <a:r>
              <a:rPr lang="en-US" sz="3200" b="1" dirty="0">
                <a:solidFill>
                  <a:srgbClr val="C00000"/>
                </a:solidFill>
              </a:rPr>
              <a:t>A</a:t>
            </a:r>
            <a:r>
              <a:rPr lang="en-US" sz="3200" b="1" dirty="0"/>
              <a:t> </a:t>
            </a:r>
            <a:r>
              <a:rPr lang="en-US" sz="3200" b="1" dirty="0">
                <a:cs typeface="Calibri"/>
              </a:rPr>
              <a:t>→ </a:t>
            </a:r>
            <a:r>
              <a:rPr lang="el-GR" sz="3200" b="1" dirty="0">
                <a:cs typeface="Calibri"/>
              </a:rPr>
              <a:t>π</a:t>
            </a:r>
            <a:r>
              <a:rPr lang="en-US" sz="3200" b="1" baseline="30000" dirty="0">
                <a:cs typeface="Calibri"/>
              </a:rPr>
              <a:t>-</a:t>
            </a:r>
            <a:r>
              <a:rPr lang="en-US" sz="3200" b="1" dirty="0">
                <a:cs typeface="Calibri"/>
              </a:rPr>
              <a:t> + </a:t>
            </a:r>
            <a:r>
              <a:rPr lang="el-GR" sz="3200" b="1" baseline="-25000" dirty="0">
                <a:solidFill>
                  <a:srgbClr val="C00000"/>
                </a:solidFill>
                <a:cs typeface="Calibri"/>
              </a:rPr>
              <a:t>Λ</a:t>
            </a:r>
            <a:r>
              <a:rPr lang="en-US" sz="3200" b="1" dirty="0">
                <a:solidFill>
                  <a:srgbClr val="C00000"/>
                </a:solidFill>
                <a:cs typeface="Calibri"/>
              </a:rPr>
              <a:t>A</a:t>
            </a:r>
            <a:endParaRPr lang="ru-RU" sz="3200" b="1" dirty="0">
              <a:solidFill>
                <a:srgbClr val="C00000"/>
              </a:solidFill>
            </a:endParaRPr>
          </a:p>
        </p:txBody>
      </p:sp>
      <p:pic>
        <p:nvPicPr>
          <p:cNvPr id="6" name="Picture 2">
            <a:extLst>
              <a:ext uri="{FF2B5EF4-FFF2-40B4-BE49-F238E27FC236}">
                <a16:creationId xmlns="" xmlns:a16="http://schemas.microsoft.com/office/drawing/2014/main" id="{4DD87F74-0401-4B12-9167-58AB02874ABA}"/>
              </a:ext>
            </a:extLst>
          </p:cNvPr>
          <p:cNvPicPr>
            <a:picLocks noChangeAspect="1" noChangeArrowheads="1"/>
          </p:cNvPicPr>
          <p:nvPr/>
        </p:nvPicPr>
        <p:blipFill rotWithShape="1">
          <a:blip r:embed="rId4" cstate="print"/>
          <a:srcRect l="6544" r="6118" b="15801"/>
          <a:stretch/>
        </p:blipFill>
        <p:spPr bwMode="auto">
          <a:xfrm>
            <a:off x="4565920" y="2492896"/>
            <a:ext cx="4582308" cy="3958870"/>
          </a:xfrm>
          <a:prstGeom prst="rect">
            <a:avLst/>
          </a:prstGeom>
          <a:noFill/>
          <a:ln w="9525">
            <a:noFill/>
            <a:miter lim="800000"/>
            <a:headEnd/>
            <a:tailEnd/>
          </a:ln>
        </p:spPr>
      </p:pic>
      <p:sp>
        <p:nvSpPr>
          <p:cNvPr id="7" name="TextBox 6">
            <a:extLst>
              <a:ext uri="{FF2B5EF4-FFF2-40B4-BE49-F238E27FC236}">
                <a16:creationId xmlns="" xmlns:a16="http://schemas.microsoft.com/office/drawing/2014/main" id="{6164F479-08B9-4AED-926F-9E86ED57EA81}"/>
              </a:ext>
            </a:extLst>
          </p:cNvPr>
          <p:cNvSpPr txBox="1"/>
          <p:nvPr/>
        </p:nvSpPr>
        <p:spPr>
          <a:xfrm>
            <a:off x="4572000" y="0"/>
            <a:ext cx="4572000" cy="584775"/>
          </a:xfrm>
          <a:prstGeom prst="rect">
            <a:avLst/>
          </a:prstGeom>
          <a:noFill/>
        </p:spPr>
        <p:txBody>
          <a:bodyPr wrap="square" rtlCol="0">
            <a:spAutoFit/>
          </a:bodyPr>
          <a:lstStyle/>
          <a:p>
            <a:pPr algn="ctr"/>
            <a:r>
              <a:rPr lang="en-US" sz="3200" b="1" dirty="0"/>
              <a:t>J-PARC E10-experiment</a:t>
            </a:r>
            <a:endParaRPr lang="ru-RU" sz="3200" b="1" dirty="0"/>
          </a:p>
        </p:txBody>
      </p:sp>
      <p:sp>
        <p:nvSpPr>
          <p:cNvPr id="8" name="TextBox 7">
            <a:extLst>
              <a:ext uri="{FF2B5EF4-FFF2-40B4-BE49-F238E27FC236}">
                <a16:creationId xmlns="" xmlns:a16="http://schemas.microsoft.com/office/drawing/2014/main" id="{881A0551-92E8-48FE-A2FA-ECC70D3C9B32}"/>
              </a:ext>
            </a:extLst>
          </p:cNvPr>
          <p:cNvSpPr txBox="1"/>
          <p:nvPr/>
        </p:nvSpPr>
        <p:spPr>
          <a:xfrm>
            <a:off x="4444514" y="620688"/>
            <a:ext cx="4572000" cy="584775"/>
          </a:xfrm>
          <a:prstGeom prst="rect">
            <a:avLst/>
          </a:prstGeom>
          <a:noFill/>
        </p:spPr>
        <p:txBody>
          <a:bodyPr wrap="square" rtlCol="0">
            <a:spAutoFit/>
          </a:bodyPr>
          <a:lstStyle/>
          <a:p>
            <a:pPr algn="ctr"/>
            <a:r>
              <a:rPr lang="el-GR" sz="3200" b="1" dirty="0">
                <a:cs typeface="Calibri"/>
              </a:rPr>
              <a:t>π </a:t>
            </a:r>
            <a:r>
              <a:rPr lang="en-US" sz="3200" b="1" baseline="30000" dirty="0"/>
              <a:t>-</a:t>
            </a:r>
            <a:r>
              <a:rPr lang="en-US" sz="3200" b="1" dirty="0"/>
              <a:t> + </a:t>
            </a:r>
            <a:r>
              <a:rPr lang="en-US" sz="3200" b="1" dirty="0">
                <a:solidFill>
                  <a:srgbClr val="C00000"/>
                </a:solidFill>
              </a:rPr>
              <a:t>A</a:t>
            </a:r>
            <a:r>
              <a:rPr lang="en-US" sz="3200" b="1" dirty="0"/>
              <a:t> </a:t>
            </a:r>
            <a:r>
              <a:rPr lang="en-US" sz="3200" b="1" dirty="0">
                <a:cs typeface="Calibri"/>
              </a:rPr>
              <a:t>→ K</a:t>
            </a:r>
            <a:r>
              <a:rPr lang="en-US" sz="3200" b="1" baseline="30000" dirty="0">
                <a:cs typeface="Calibri"/>
              </a:rPr>
              <a:t>+</a:t>
            </a:r>
            <a:r>
              <a:rPr lang="en-US" sz="3200" b="1" dirty="0">
                <a:cs typeface="Calibri"/>
              </a:rPr>
              <a:t> + </a:t>
            </a:r>
            <a:r>
              <a:rPr lang="el-GR" sz="3200" b="1" baseline="-25000" dirty="0">
                <a:solidFill>
                  <a:srgbClr val="C00000"/>
                </a:solidFill>
                <a:cs typeface="Calibri"/>
              </a:rPr>
              <a:t>Λ</a:t>
            </a:r>
            <a:r>
              <a:rPr lang="en-US" sz="3200" b="1" dirty="0">
                <a:solidFill>
                  <a:srgbClr val="C00000"/>
                </a:solidFill>
                <a:cs typeface="Calibri"/>
              </a:rPr>
              <a:t>A</a:t>
            </a:r>
            <a:endParaRPr lang="ru-RU" sz="3200" b="1" dirty="0">
              <a:solidFill>
                <a:srgbClr val="C00000"/>
              </a:solidFill>
            </a:endParaRPr>
          </a:p>
        </p:txBody>
      </p:sp>
      <p:sp>
        <p:nvSpPr>
          <p:cNvPr id="9" name="TextBox 8">
            <a:extLst>
              <a:ext uri="{FF2B5EF4-FFF2-40B4-BE49-F238E27FC236}">
                <a16:creationId xmlns="" xmlns:a16="http://schemas.microsoft.com/office/drawing/2014/main" id="{B14C7CC2-9B21-4FF6-840C-1A398EF591D9}"/>
              </a:ext>
            </a:extLst>
          </p:cNvPr>
          <p:cNvSpPr txBox="1"/>
          <p:nvPr/>
        </p:nvSpPr>
        <p:spPr>
          <a:xfrm>
            <a:off x="4561692" y="1259468"/>
            <a:ext cx="4582308" cy="923330"/>
          </a:xfrm>
          <a:prstGeom prst="rect">
            <a:avLst/>
          </a:prstGeom>
          <a:noFill/>
        </p:spPr>
        <p:txBody>
          <a:bodyPr wrap="square" rtlCol="0">
            <a:spAutoFit/>
          </a:bodyPr>
          <a:lstStyle/>
          <a:p>
            <a:pPr algn="ctr"/>
            <a:r>
              <a:rPr lang="en-US" b="1" dirty="0">
                <a:solidFill>
                  <a:srgbClr val="C00000"/>
                </a:solidFill>
              </a:rPr>
              <a:t>As Gal predicted, the background is too big to indicate hypernucleus signals</a:t>
            </a:r>
          </a:p>
          <a:p>
            <a:pPr algn="ctr"/>
            <a:r>
              <a:rPr lang="en-US" b="1" dirty="0">
                <a:solidFill>
                  <a:srgbClr val="C00000"/>
                </a:solidFill>
              </a:rPr>
              <a:t>ArXiv:1310.6104v2 [</a:t>
            </a:r>
            <a:r>
              <a:rPr lang="en-US" b="1" dirty="0" err="1">
                <a:solidFill>
                  <a:srgbClr val="C00000"/>
                </a:solidFill>
              </a:rPr>
              <a:t>nucl</a:t>
            </a:r>
            <a:r>
              <a:rPr lang="en-US" b="1" dirty="0">
                <a:solidFill>
                  <a:srgbClr val="C00000"/>
                </a:solidFill>
              </a:rPr>
              <a:t>-ex] 6Feb 2014</a:t>
            </a:r>
            <a:endParaRPr lang="ru-RU" b="1" dirty="0">
              <a:solidFill>
                <a:srgbClr val="C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4572000" cy="830997"/>
          </a:xfrm>
          <a:prstGeom prst="rect">
            <a:avLst/>
          </a:prstGeom>
        </p:spPr>
        <p:txBody>
          <a:bodyPr wrap="square">
            <a:spAutoFit/>
          </a:bodyPr>
          <a:lstStyle/>
          <a:p>
            <a:pPr algn="ctr"/>
            <a:r>
              <a:rPr lang="en-US" sz="2400" b="1" dirty="0"/>
              <a:t>Four-body Structure of Neutron-rich Hypernucleus</a:t>
            </a:r>
            <a:r>
              <a:rPr lang="ru-RU" sz="2400" b="1" dirty="0"/>
              <a:t> </a:t>
            </a:r>
            <a:r>
              <a:rPr lang="en-US" sz="2400" b="1" dirty="0"/>
              <a:t> </a:t>
            </a:r>
            <a:endParaRPr lang="en-US" sz="2400" b="1" baseline="30000" dirty="0"/>
          </a:p>
        </p:txBody>
      </p:sp>
      <p:sp>
        <p:nvSpPr>
          <p:cNvPr id="5" name="Прямоугольник 4"/>
          <p:cNvSpPr/>
          <p:nvPr/>
        </p:nvSpPr>
        <p:spPr>
          <a:xfrm>
            <a:off x="0" y="982469"/>
            <a:ext cx="4572000" cy="646331"/>
          </a:xfrm>
          <a:prstGeom prst="rect">
            <a:avLst/>
          </a:prstGeom>
        </p:spPr>
        <p:txBody>
          <a:bodyPr wrap="square">
            <a:spAutoFit/>
          </a:bodyPr>
          <a:lstStyle/>
          <a:p>
            <a:pPr algn="ctr"/>
            <a:r>
              <a:rPr lang="en-US" dirty="0"/>
              <a:t>E. </a:t>
            </a:r>
            <a:r>
              <a:rPr lang="en-US" dirty="0" err="1"/>
              <a:t>Hiyama</a:t>
            </a:r>
            <a:r>
              <a:rPr lang="en-US" dirty="0"/>
              <a:t>, S. Ohnishi, M. </a:t>
            </a:r>
            <a:r>
              <a:rPr lang="en-US" dirty="0" err="1"/>
              <a:t>Kamimura</a:t>
            </a:r>
            <a:r>
              <a:rPr lang="en-US" dirty="0"/>
              <a:t>, </a:t>
            </a:r>
          </a:p>
          <a:p>
            <a:pPr algn="ctr"/>
            <a:r>
              <a:rPr lang="en-US" dirty="0"/>
              <a:t>and Y. Yamamoto</a:t>
            </a:r>
          </a:p>
        </p:txBody>
      </p:sp>
      <p:pic>
        <p:nvPicPr>
          <p:cNvPr id="4097" name="Picture 1"/>
          <p:cNvPicPr>
            <a:picLocks noChangeAspect="1" noChangeArrowheads="1"/>
          </p:cNvPicPr>
          <p:nvPr/>
        </p:nvPicPr>
        <p:blipFill rotWithShape="1">
          <a:blip r:embed="rId3"/>
          <a:srcRect l="26023" r="24980" b="19297"/>
          <a:stretch/>
        </p:blipFill>
        <p:spPr bwMode="auto">
          <a:xfrm>
            <a:off x="0" y="1628800"/>
            <a:ext cx="4572000" cy="4872636"/>
          </a:xfrm>
          <a:prstGeom prst="rect">
            <a:avLst/>
          </a:prstGeom>
          <a:noFill/>
          <a:ln w="9525">
            <a:noFill/>
            <a:miter lim="800000"/>
            <a:headEnd/>
            <a:tailEnd/>
          </a:ln>
          <a:effectLst/>
        </p:spPr>
      </p:pic>
      <p:sp>
        <p:nvSpPr>
          <p:cNvPr id="4099"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00" name="Rectangle 4"/>
          <p:cNvSpPr>
            <a:spLocks noChangeArrowheads="1"/>
          </p:cNvSpPr>
          <p:nvPr/>
        </p:nvSpPr>
        <p:spPr bwMode="auto">
          <a:xfrm>
            <a:off x="0" y="685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410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10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4105" name="Picture 9"/>
          <p:cNvPicPr>
            <a:picLocks noChangeAspect="1" noChangeArrowheads="1"/>
          </p:cNvPicPr>
          <p:nvPr/>
        </p:nvPicPr>
        <p:blipFill>
          <a:blip r:embed="rId4">
            <a:clrChange>
              <a:clrFrom>
                <a:srgbClr val="FFFFFF"/>
              </a:clrFrom>
              <a:clrTo>
                <a:srgbClr val="FFFFFF">
                  <a:alpha val="0"/>
                </a:srgbClr>
              </a:clrTo>
            </a:clrChange>
            <a:grayscl/>
          </a:blip>
          <a:srcRect/>
          <a:stretch>
            <a:fillRect/>
          </a:stretch>
        </p:blipFill>
        <p:spPr bwMode="auto">
          <a:xfrm>
            <a:off x="3563888" y="379403"/>
            <a:ext cx="360040" cy="411474"/>
          </a:xfrm>
          <a:prstGeom prst="rect">
            <a:avLst/>
          </a:prstGeom>
          <a:noFill/>
        </p:spPr>
      </p:pic>
      <p:sp>
        <p:nvSpPr>
          <p:cNvPr id="6" name="Прямоугольник 5"/>
          <p:cNvSpPr/>
          <p:nvPr/>
        </p:nvSpPr>
        <p:spPr>
          <a:xfrm>
            <a:off x="0" y="6357958"/>
            <a:ext cx="4572000" cy="369332"/>
          </a:xfrm>
          <a:prstGeom prst="rect">
            <a:avLst/>
          </a:prstGeom>
        </p:spPr>
        <p:txBody>
          <a:bodyPr wrap="square">
            <a:spAutoFit/>
          </a:bodyPr>
          <a:lstStyle/>
          <a:p>
            <a:pPr algn="ctr"/>
            <a:r>
              <a:rPr lang="en-US" dirty="0"/>
              <a:t>ArXiv:1304.0317v1 [</a:t>
            </a:r>
            <a:r>
              <a:rPr lang="en-US" dirty="0" err="1"/>
              <a:t>nucl-th</a:t>
            </a:r>
            <a:r>
              <a:rPr lang="en-US" dirty="0"/>
              <a:t>] 1 Apr 2013</a:t>
            </a:r>
          </a:p>
        </p:txBody>
      </p:sp>
      <p:pic>
        <p:nvPicPr>
          <p:cNvPr id="13" name="Picture 3">
            <a:extLst>
              <a:ext uri="{FF2B5EF4-FFF2-40B4-BE49-F238E27FC236}">
                <a16:creationId xmlns="" xmlns:a16="http://schemas.microsoft.com/office/drawing/2014/main" id="{11E26368-E4FF-4B7B-8B10-3FB13B44EC0A}"/>
              </a:ext>
            </a:extLst>
          </p:cNvPr>
          <p:cNvPicPr>
            <a:picLocks noChangeAspect="1" noChangeArrowheads="1"/>
          </p:cNvPicPr>
          <p:nvPr/>
        </p:nvPicPr>
        <p:blipFill>
          <a:blip r:embed="rId5" cstate="print"/>
          <a:srcRect/>
          <a:stretch>
            <a:fillRect/>
          </a:stretch>
        </p:blipFill>
        <p:spPr bwMode="auto">
          <a:xfrm>
            <a:off x="4570413" y="2180494"/>
            <a:ext cx="4573587" cy="2400634"/>
          </a:xfrm>
          <a:prstGeom prst="rect">
            <a:avLst/>
          </a:prstGeom>
          <a:noFill/>
          <a:ln w="9525">
            <a:noFill/>
            <a:miter lim="800000"/>
            <a:headEnd/>
            <a:tailEnd/>
          </a:ln>
          <a:effectLst/>
        </p:spPr>
      </p:pic>
      <p:pic>
        <p:nvPicPr>
          <p:cNvPr id="14" name="Picture 4">
            <a:extLst>
              <a:ext uri="{FF2B5EF4-FFF2-40B4-BE49-F238E27FC236}">
                <a16:creationId xmlns="" xmlns:a16="http://schemas.microsoft.com/office/drawing/2014/main" id="{310704D7-A526-42DC-B40D-2FE28BA0C09A}"/>
              </a:ext>
            </a:extLst>
          </p:cNvPr>
          <p:cNvPicPr>
            <a:picLocks noChangeAspect="1" noChangeArrowheads="1"/>
          </p:cNvPicPr>
          <p:nvPr/>
        </p:nvPicPr>
        <p:blipFill rotWithShape="1">
          <a:blip r:embed="rId6"/>
          <a:srcRect l="26028" r="22015" b="24866"/>
          <a:stretch/>
        </p:blipFill>
        <p:spPr bwMode="auto">
          <a:xfrm>
            <a:off x="5000628" y="26417"/>
            <a:ext cx="3800794" cy="737249"/>
          </a:xfrm>
          <a:prstGeom prst="rect">
            <a:avLst/>
          </a:prstGeom>
          <a:noFill/>
          <a:ln w="9525">
            <a:noFill/>
            <a:miter lim="800000"/>
            <a:headEnd/>
            <a:tailEnd/>
          </a:ln>
          <a:effectLst/>
        </p:spPr>
      </p:pic>
      <p:sp>
        <p:nvSpPr>
          <p:cNvPr id="16" name="Прямоугольник 15">
            <a:extLst>
              <a:ext uri="{FF2B5EF4-FFF2-40B4-BE49-F238E27FC236}">
                <a16:creationId xmlns="" xmlns:a16="http://schemas.microsoft.com/office/drawing/2014/main" id="{B15D2893-D10A-4313-9891-8DBF6FFA17A6}"/>
              </a:ext>
            </a:extLst>
          </p:cNvPr>
          <p:cNvSpPr/>
          <p:nvPr/>
        </p:nvSpPr>
        <p:spPr>
          <a:xfrm>
            <a:off x="4572000" y="1001399"/>
            <a:ext cx="4572000" cy="369332"/>
          </a:xfrm>
          <a:prstGeom prst="rect">
            <a:avLst/>
          </a:prstGeom>
        </p:spPr>
        <p:txBody>
          <a:bodyPr wrap="square">
            <a:spAutoFit/>
          </a:bodyPr>
          <a:lstStyle/>
          <a:p>
            <a:pPr algn="ctr"/>
            <a:r>
              <a:rPr lang="en-US" dirty="0" err="1"/>
              <a:t>B.F.Gibson</a:t>
            </a:r>
            <a:r>
              <a:rPr lang="en-US" dirty="0"/>
              <a:t>, </a:t>
            </a:r>
            <a:r>
              <a:rPr lang="en-US" dirty="0" err="1"/>
              <a:t>I.R.Afnan</a:t>
            </a:r>
            <a:r>
              <a:rPr lang="en-US" dirty="0"/>
              <a:t>, </a:t>
            </a:r>
            <a:r>
              <a:rPr lang="en-US" dirty="0" err="1"/>
              <a:t>Nuclaer</a:t>
            </a:r>
            <a:r>
              <a:rPr lang="en-US" dirty="0"/>
              <a:t> Physics A(2013)</a:t>
            </a:r>
          </a:p>
        </p:txBody>
      </p:sp>
      <p:sp>
        <p:nvSpPr>
          <p:cNvPr id="17" name="Прямоугольник 16">
            <a:extLst>
              <a:ext uri="{FF2B5EF4-FFF2-40B4-BE49-F238E27FC236}">
                <a16:creationId xmlns="" xmlns:a16="http://schemas.microsoft.com/office/drawing/2014/main" id="{CEEC2004-9F09-46F5-85BC-A214DA438FA5}"/>
              </a:ext>
            </a:extLst>
          </p:cNvPr>
          <p:cNvSpPr/>
          <p:nvPr/>
        </p:nvSpPr>
        <p:spPr>
          <a:xfrm>
            <a:off x="4572000" y="5308158"/>
            <a:ext cx="4572000" cy="830997"/>
          </a:xfrm>
          <a:prstGeom prst="rect">
            <a:avLst/>
          </a:prstGeom>
        </p:spPr>
        <p:txBody>
          <a:bodyPr wrap="square">
            <a:spAutoFit/>
          </a:bodyPr>
          <a:lstStyle/>
          <a:p>
            <a:pPr algn="ctr"/>
            <a:r>
              <a:rPr lang="en-US" sz="2400" dirty="0"/>
              <a:t>http://dx.doi.org/10.101016/j.nuclphysa.2013.02.017</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 xmlns:a16="http://schemas.microsoft.com/office/drawing/2014/main" id="{A292CD20-8B67-4EE2-9714-1C1F323AFC40}"/>
              </a:ext>
            </a:extLst>
          </p:cNvPr>
          <p:cNvPicPr>
            <a:picLocks noChangeAspect="1"/>
          </p:cNvPicPr>
          <p:nvPr/>
        </p:nvPicPr>
        <p:blipFill rotWithShape="1">
          <a:blip r:embed="rId3"/>
          <a:srcRect l="3291" t="23750" r="56742" b="21650"/>
          <a:stretch/>
        </p:blipFill>
        <p:spPr>
          <a:xfrm rot="5400000">
            <a:off x="4811396" y="2391816"/>
            <a:ext cx="2448272" cy="5951401"/>
          </a:xfrm>
          <a:prstGeom prst="rect">
            <a:avLst/>
          </a:prstGeom>
        </p:spPr>
      </p:pic>
      <p:sp>
        <p:nvSpPr>
          <p:cNvPr id="2" name="Заголовок 1"/>
          <p:cNvSpPr>
            <a:spLocks noGrp="1"/>
          </p:cNvSpPr>
          <p:nvPr>
            <p:ph type="title"/>
          </p:nvPr>
        </p:nvSpPr>
        <p:spPr>
          <a:xfrm>
            <a:off x="0" y="0"/>
            <a:ext cx="9144000" cy="642918"/>
          </a:xfrm>
        </p:spPr>
        <p:txBody>
          <a:bodyPr>
            <a:normAutofit fontScale="90000"/>
          </a:bodyPr>
          <a:lstStyle/>
          <a:p>
            <a:r>
              <a:rPr lang="en-US" b="1" dirty="0"/>
              <a:t>How to get Hypernuclei?</a:t>
            </a:r>
            <a:endParaRPr lang="ru-RU" b="1" dirty="0"/>
          </a:p>
        </p:txBody>
      </p:sp>
      <p:sp>
        <p:nvSpPr>
          <p:cNvPr id="7" name="TextBox 6"/>
          <p:cNvSpPr txBox="1"/>
          <p:nvPr/>
        </p:nvSpPr>
        <p:spPr>
          <a:xfrm>
            <a:off x="0" y="642918"/>
            <a:ext cx="9144000" cy="3970318"/>
          </a:xfrm>
          <a:prstGeom prst="rect">
            <a:avLst/>
          </a:prstGeom>
          <a:noFill/>
        </p:spPr>
        <p:txBody>
          <a:bodyPr wrap="square" rtlCol="0">
            <a:spAutoFit/>
          </a:bodyPr>
          <a:lstStyle/>
          <a:p>
            <a:pPr algn="ctr"/>
            <a:r>
              <a:rPr lang="en-US" sz="2800" b="1" dirty="0">
                <a:solidFill>
                  <a:schemeClr val="accent2"/>
                </a:solidFill>
              </a:rPr>
              <a:t>Hypernuclei production, two approaches</a:t>
            </a:r>
          </a:p>
          <a:p>
            <a:r>
              <a:rPr lang="en-US" sz="2800" dirty="0"/>
              <a:t>  ● Target nucleus </a:t>
            </a:r>
            <a:r>
              <a:rPr lang="en-US" sz="2800" dirty="0">
                <a:latin typeface="Times New Roman"/>
                <a:cs typeface="Times New Roman"/>
              </a:rPr>
              <a:t>→</a:t>
            </a:r>
            <a:r>
              <a:rPr lang="en-US" sz="2800" dirty="0">
                <a:cs typeface="Times New Roman"/>
              </a:rPr>
              <a:t> hypernucleus at rest(?):</a:t>
            </a:r>
          </a:p>
          <a:p>
            <a:r>
              <a:rPr lang="en-US" sz="2800" dirty="0">
                <a:cs typeface="Times New Roman"/>
              </a:rPr>
              <a:t>	1) Kaon beam (</a:t>
            </a:r>
            <a:r>
              <a:rPr lang="en-US" sz="2800" dirty="0" err="1">
                <a:cs typeface="Times New Roman"/>
              </a:rPr>
              <a:t>Podgoretsky</a:t>
            </a:r>
            <a:r>
              <a:rPr lang="en-US" sz="2800" dirty="0">
                <a:cs typeface="Times New Roman"/>
              </a:rPr>
              <a:t>)	</a:t>
            </a:r>
            <a:r>
              <a:rPr lang="en-US" sz="2800" b="1" i="1" dirty="0">
                <a:solidFill>
                  <a:schemeClr val="accent1"/>
                </a:solidFill>
                <a:cs typeface="Times New Roman"/>
              </a:rPr>
              <a:t>K</a:t>
            </a:r>
            <a:r>
              <a:rPr lang="en-US" sz="2800" b="1" baseline="30000" dirty="0">
                <a:solidFill>
                  <a:schemeClr val="accent1"/>
                </a:solidFill>
                <a:cs typeface="Times New Roman"/>
              </a:rPr>
              <a:t>-</a:t>
            </a:r>
            <a:r>
              <a:rPr lang="en-US" sz="2800" b="1" dirty="0">
                <a:solidFill>
                  <a:schemeClr val="accent1"/>
                </a:solidFill>
                <a:cs typeface="Times New Roman"/>
              </a:rPr>
              <a:t> + </a:t>
            </a:r>
            <a:r>
              <a:rPr lang="en-US" sz="2800" b="1" dirty="0">
                <a:solidFill>
                  <a:schemeClr val="accent2"/>
                </a:solidFill>
                <a:cs typeface="Times New Roman"/>
              </a:rPr>
              <a:t>A</a:t>
            </a:r>
            <a:r>
              <a:rPr lang="en-US" sz="2800" b="1" dirty="0">
                <a:solidFill>
                  <a:schemeClr val="accent1"/>
                </a:solidFill>
                <a:cs typeface="Times New Roman"/>
              </a:rPr>
              <a:t> </a:t>
            </a:r>
            <a:r>
              <a:rPr lang="en-US" sz="2800" b="1" dirty="0">
                <a:solidFill>
                  <a:schemeClr val="accent1"/>
                </a:solidFill>
                <a:latin typeface="Times New Roman" panose="02020603050405020304" pitchFamily="18" charset="0"/>
                <a:cs typeface="Times New Roman" panose="02020603050405020304" pitchFamily="18" charset="0"/>
              </a:rPr>
              <a:t>→</a:t>
            </a:r>
            <a:r>
              <a:rPr lang="en-US" sz="2800" b="1" dirty="0">
                <a:solidFill>
                  <a:schemeClr val="accent1"/>
                </a:solidFill>
                <a:cs typeface="Times New Roman" panose="02020603050405020304" pitchFamily="18" charset="0"/>
              </a:rPr>
              <a:t> </a:t>
            </a:r>
            <a:r>
              <a:rPr lang="el-GR" sz="2800" b="1" i="1" dirty="0">
                <a:solidFill>
                  <a:schemeClr val="accent1"/>
                </a:solidFill>
                <a:cs typeface="Times New Roman" panose="02020603050405020304" pitchFamily="18" charset="0"/>
              </a:rPr>
              <a:t>π</a:t>
            </a:r>
            <a:r>
              <a:rPr lang="en-US" sz="2800" b="1" baseline="30000" dirty="0">
                <a:solidFill>
                  <a:schemeClr val="accent1"/>
                </a:solidFill>
                <a:cs typeface="Times New Roman" panose="02020603050405020304" pitchFamily="18" charset="0"/>
              </a:rPr>
              <a:t>-</a:t>
            </a:r>
            <a:r>
              <a:rPr lang="en-US" sz="2800" b="1" dirty="0">
                <a:solidFill>
                  <a:schemeClr val="accent1"/>
                </a:solidFill>
                <a:cs typeface="Times New Roman" panose="02020603050405020304" pitchFamily="18" charset="0"/>
              </a:rPr>
              <a:t> + </a:t>
            </a:r>
            <a:r>
              <a:rPr lang="el-GR" sz="2800" b="1" baseline="-25000" dirty="0">
                <a:solidFill>
                  <a:schemeClr val="accent2"/>
                </a:solidFill>
                <a:cs typeface="Times New Roman" panose="02020603050405020304" pitchFamily="18" charset="0"/>
              </a:rPr>
              <a:t>Λ</a:t>
            </a:r>
            <a:r>
              <a:rPr lang="en-US" sz="2800" b="1" dirty="0">
                <a:solidFill>
                  <a:schemeClr val="accent2"/>
                </a:solidFill>
                <a:cs typeface="Times New Roman" panose="02020603050405020304" pitchFamily="18" charset="0"/>
              </a:rPr>
              <a:t>A</a:t>
            </a:r>
            <a:endParaRPr lang="en-US" sz="2800" b="1" dirty="0">
              <a:solidFill>
                <a:schemeClr val="accent2"/>
              </a:solidFill>
              <a:cs typeface="Times New Roman"/>
            </a:endParaRPr>
          </a:p>
          <a:p>
            <a:r>
              <a:rPr lang="en-US" sz="2800" dirty="0">
                <a:cs typeface="Times New Roman"/>
              </a:rPr>
              <a:t>	2) Stopped kaons (Frascati)	</a:t>
            </a:r>
            <a:r>
              <a:rPr lang="en-US" sz="2800" b="1" i="1" dirty="0">
                <a:solidFill>
                  <a:schemeClr val="accent1"/>
                </a:solidFill>
                <a:cs typeface="Times New Roman"/>
              </a:rPr>
              <a:t>K</a:t>
            </a:r>
            <a:r>
              <a:rPr lang="en-US" sz="2800" b="1" baseline="30000" dirty="0">
                <a:solidFill>
                  <a:schemeClr val="accent1"/>
                </a:solidFill>
                <a:cs typeface="Times New Roman"/>
              </a:rPr>
              <a:t>-</a:t>
            </a:r>
            <a:r>
              <a:rPr lang="en-US" sz="2800" b="1" dirty="0">
                <a:solidFill>
                  <a:schemeClr val="accent1"/>
                </a:solidFill>
                <a:cs typeface="Times New Roman"/>
              </a:rPr>
              <a:t> + </a:t>
            </a:r>
            <a:r>
              <a:rPr lang="en-US" sz="2800" b="1" dirty="0">
                <a:solidFill>
                  <a:schemeClr val="accent2"/>
                </a:solidFill>
                <a:cs typeface="Times New Roman"/>
              </a:rPr>
              <a:t>A</a:t>
            </a:r>
            <a:r>
              <a:rPr lang="en-US" sz="2800" b="1" dirty="0">
                <a:solidFill>
                  <a:schemeClr val="accent1"/>
                </a:solidFill>
                <a:cs typeface="Times New Roman"/>
              </a:rPr>
              <a:t> </a:t>
            </a:r>
            <a:r>
              <a:rPr lang="en-US" sz="2800" b="1" dirty="0">
                <a:solidFill>
                  <a:schemeClr val="accent1"/>
                </a:solidFill>
                <a:latin typeface="Times New Roman" panose="02020603050405020304" pitchFamily="18" charset="0"/>
                <a:cs typeface="Times New Roman" panose="02020603050405020304" pitchFamily="18" charset="0"/>
              </a:rPr>
              <a:t>→</a:t>
            </a:r>
            <a:r>
              <a:rPr lang="en-US" sz="2800" b="1" dirty="0">
                <a:solidFill>
                  <a:schemeClr val="accent1"/>
                </a:solidFill>
                <a:cs typeface="Times New Roman" panose="02020603050405020304" pitchFamily="18" charset="0"/>
              </a:rPr>
              <a:t> </a:t>
            </a:r>
            <a:r>
              <a:rPr lang="el-GR" sz="2800" b="1" i="1" dirty="0">
                <a:solidFill>
                  <a:schemeClr val="accent1"/>
                </a:solidFill>
                <a:cs typeface="Times New Roman" panose="02020603050405020304" pitchFamily="18" charset="0"/>
              </a:rPr>
              <a:t>π</a:t>
            </a:r>
            <a:r>
              <a:rPr lang="en-US" sz="2800" b="1" baseline="30000" dirty="0">
                <a:solidFill>
                  <a:schemeClr val="accent1"/>
                </a:solidFill>
                <a:cs typeface="Times New Roman" panose="02020603050405020304" pitchFamily="18" charset="0"/>
              </a:rPr>
              <a:t>-</a:t>
            </a:r>
            <a:r>
              <a:rPr lang="en-US" sz="2800" b="1" dirty="0">
                <a:solidFill>
                  <a:schemeClr val="accent1"/>
                </a:solidFill>
                <a:cs typeface="Times New Roman" panose="02020603050405020304" pitchFamily="18" charset="0"/>
              </a:rPr>
              <a:t> + </a:t>
            </a:r>
            <a:r>
              <a:rPr lang="el-GR" sz="2800" b="1" baseline="-25000" dirty="0">
                <a:solidFill>
                  <a:schemeClr val="accent2"/>
                </a:solidFill>
                <a:cs typeface="Times New Roman" panose="02020603050405020304" pitchFamily="18" charset="0"/>
              </a:rPr>
              <a:t>Λ</a:t>
            </a:r>
            <a:r>
              <a:rPr lang="en-US" sz="2800" b="1" dirty="0">
                <a:solidFill>
                  <a:schemeClr val="accent2"/>
                </a:solidFill>
                <a:cs typeface="Times New Roman" panose="02020603050405020304" pitchFamily="18" charset="0"/>
              </a:rPr>
              <a:t>A</a:t>
            </a:r>
            <a:endParaRPr lang="en-US" sz="2800" b="1" dirty="0">
              <a:solidFill>
                <a:schemeClr val="accent2"/>
              </a:solidFill>
              <a:cs typeface="Times New Roman"/>
            </a:endParaRPr>
          </a:p>
          <a:p>
            <a:r>
              <a:rPr lang="en-US" sz="2800" dirty="0">
                <a:cs typeface="Times New Roman"/>
              </a:rPr>
              <a:t>	3) Pion beam (J-lab)		</a:t>
            </a:r>
            <a:r>
              <a:rPr lang="el-GR" sz="2800" b="1" dirty="0">
                <a:solidFill>
                  <a:schemeClr val="accent1"/>
                </a:solidFill>
                <a:cs typeface="Times New Roman" panose="02020603050405020304" pitchFamily="18" charset="0"/>
              </a:rPr>
              <a:t>π</a:t>
            </a:r>
            <a:r>
              <a:rPr lang="en-US" sz="2800" b="1" baseline="30000" dirty="0">
                <a:solidFill>
                  <a:schemeClr val="accent1"/>
                </a:solidFill>
                <a:cs typeface="Times New Roman" panose="02020603050405020304" pitchFamily="18" charset="0"/>
              </a:rPr>
              <a:t>+</a:t>
            </a:r>
            <a:r>
              <a:rPr lang="en-US" sz="2800" b="1" dirty="0">
                <a:solidFill>
                  <a:schemeClr val="accent1"/>
                </a:solidFill>
                <a:cs typeface="Times New Roman" panose="02020603050405020304" pitchFamily="18" charset="0"/>
              </a:rPr>
              <a:t>(</a:t>
            </a:r>
            <a:r>
              <a:rPr lang="el-GR" sz="2800" b="1" dirty="0">
                <a:solidFill>
                  <a:schemeClr val="accent1"/>
                </a:solidFill>
                <a:cs typeface="Times New Roman" panose="02020603050405020304" pitchFamily="18" charset="0"/>
              </a:rPr>
              <a:t>π</a:t>
            </a:r>
            <a:r>
              <a:rPr lang="en-US" sz="2800" b="1" baseline="30000" dirty="0">
                <a:solidFill>
                  <a:schemeClr val="accent1"/>
                </a:solidFill>
                <a:cs typeface="Times New Roman" panose="02020603050405020304" pitchFamily="18" charset="0"/>
              </a:rPr>
              <a:t>-</a:t>
            </a:r>
            <a:r>
              <a:rPr lang="en-US" sz="2800" b="1" dirty="0">
                <a:solidFill>
                  <a:schemeClr val="accent1"/>
                </a:solidFill>
                <a:cs typeface="Times New Roman" panose="02020603050405020304" pitchFamily="18" charset="0"/>
              </a:rPr>
              <a:t>) </a:t>
            </a:r>
            <a:r>
              <a:rPr lang="en-US" sz="2800" b="1" dirty="0">
                <a:solidFill>
                  <a:schemeClr val="accent1"/>
                </a:solidFill>
                <a:cs typeface="Times New Roman"/>
              </a:rPr>
              <a:t>+ </a:t>
            </a:r>
            <a:r>
              <a:rPr lang="en-US" sz="2800" b="1" dirty="0">
                <a:solidFill>
                  <a:schemeClr val="accent2"/>
                </a:solidFill>
                <a:cs typeface="Times New Roman"/>
              </a:rPr>
              <a:t>A</a:t>
            </a:r>
            <a:r>
              <a:rPr lang="en-US" sz="2800" b="1" dirty="0">
                <a:solidFill>
                  <a:schemeClr val="accent1"/>
                </a:solidFill>
                <a:cs typeface="Times New Roman"/>
              </a:rPr>
              <a:t> </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a:solidFill>
                  <a:schemeClr val="accent1"/>
                </a:solidFill>
                <a:cs typeface="Times New Roman"/>
              </a:rPr>
              <a:t>K</a:t>
            </a:r>
            <a:r>
              <a:rPr lang="en-US" sz="2800" b="1" baseline="30000" dirty="0">
                <a:solidFill>
                  <a:schemeClr val="accent1"/>
                </a:solidFill>
                <a:cs typeface="Times New Roman"/>
              </a:rPr>
              <a:t>+</a:t>
            </a:r>
            <a:r>
              <a:rPr lang="en-US" sz="2800" b="1" dirty="0">
                <a:solidFill>
                  <a:schemeClr val="accent1"/>
                </a:solidFill>
                <a:cs typeface="Times New Roman" panose="02020603050405020304" pitchFamily="18" charset="0"/>
              </a:rPr>
              <a:t>+ </a:t>
            </a:r>
            <a:r>
              <a:rPr lang="el-GR" sz="2800" b="1" baseline="-25000" dirty="0">
                <a:solidFill>
                  <a:schemeClr val="accent2"/>
                </a:solidFill>
                <a:cs typeface="Times New Roman" panose="02020603050405020304" pitchFamily="18" charset="0"/>
              </a:rPr>
              <a:t>Λ</a:t>
            </a:r>
            <a:r>
              <a:rPr lang="en-US" sz="2800" b="1" dirty="0">
                <a:solidFill>
                  <a:schemeClr val="accent2"/>
                </a:solidFill>
                <a:cs typeface="Times New Roman" panose="02020603050405020304" pitchFamily="18" charset="0"/>
              </a:rPr>
              <a:t>A</a:t>
            </a:r>
            <a:endParaRPr lang="en-US" sz="2800" b="1" dirty="0">
              <a:solidFill>
                <a:schemeClr val="accent2"/>
              </a:solidFill>
              <a:cs typeface="Times New Roman"/>
            </a:endParaRPr>
          </a:p>
          <a:p>
            <a:r>
              <a:rPr lang="en-US" sz="2800" dirty="0">
                <a:cs typeface="Times New Roman"/>
              </a:rPr>
              <a:t>	4) electron beam			</a:t>
            </a:r>
            <a:r>
              <a:rPr lang="en-US" sz="2800" b="1" dirty="0">
                <a:solidFill>
                  <a:schemeClr val="accent1"/>
                </a:solidFill>
                <a:cs typeface="Times New Roman" panose="02020603050405020304" pitchFamily="18" charset="0"/>
              </a:rPr>
              <a:t>e </a:t>
            </a:r>
            <a:r>
              <a:rPr lang="en-US" sz="2800" b="1" dirty="0">
                <a:solidFill>
                  <a:schemeClr val="accent1"/>
                </a:solidFill>
                <a:cs typeface="Times New Roman"/>
              </a:rPr>
              <a:t>+ </a:t>
            </a:r>
            <a:r>
              <a:rPr lang="en-US" sz="2800" b="1" dirty="0">
                <a:solidFill>
                  <a:schemeClr val="accent2"/>
                </a:solidFill>
                <a:cs typeface="Times New Roman"/>
              </a:rPr>
              <a:t>A</a:t>
            </a:r>
            <a:r>
              <a:rPr lang="en-US" sz="2800" b="1" dirty="0">
                <a:solidFill>
                  <a:schemeClr val="accent1"/>
                </a:solidFill>
                <a:cs typeface="Times New Roman"/>
              </a:rPr>
              <a:t> </a:t>
            </a:r>
            <a:r>
              <a:rPr lang="en-US" sz="2800" b="1" dirty="0">
                <a:solidFill>
                  <a:schemeClr val="accent1"/>
                </a:solidFill>
                <a:latin typeface="Times New Roman" panose="02020603050405020304" pitchFamily="18" charset="0"/>
                <a:cs typeface="Times New Roman" panose="02020603050405020304" pitchFamily="18" charset="0"/>
              </a:rPr>
              <a:t>→ </a:t>
            </a:r>
            <a:r>
              <a:rPr lang="en-US" sz="2800" b="1" dirty="0">
                <a:solidFill>
                  <a:schemeClr val="accent1"/>
                </a:solidFill>
                <a:cs typeface="Times New Roman" panose="02020603050405020304" pitchFamily="18" charset="0"/>
              </a:rPr>
              <a:t>e + </a:t>
            </a:r>
            <a:r>
              <a:rPr lang="en-US" sz="2800" b="1" dirty="0">
                <a:solidFill>
                  <a:schemeClr val="accent1"/>
                </a:solidFill>
                <a:cs typeface="Times New Roman"/>
              </a:rPr>
              <a:t>K </a:t>
            </a:r>
            <a:r>
              <a:rPr lang="en-US" sz="2800" b="1" dirty="0">
                <a:solidFill>
                  <a:schemeClr val="accent1"/>
                </a:solidFill>
                <a:cs typeface="Times New Roman" panose="02020603050405020304" pitchFamily="18" charset="0"/>
              </a:rPr>
              <a:t>+ </a:t>
            </a:r>
            <a:r>
              <a:rPr lang="el-GR" sz="2800" b="1" baseline="-25000" dirty="0">
                <a:solidFill>
                  <a:schemeClr val="accent2"/>
                </a:solidFill>
                <a:cs typeface="Times New Roman" panose="02020603050405020304" pitchFamily="18" charset="0"/>
              </a:rPr>
              <a:t>Λ</a:t>
            </a:r>
            <a:r>
              <a:rPr lang="en-US" sz="2800" b="1" dirty="0">
                <a:solidFill>
                  <a:schemeClr val="accent2"/>
                </a:solidFill>
                <a:cs typeface="Times New Roman" panose="02020603050405020304" pitchFamily="18" charset="0"/>
              </a:rPr>
              <a:t>A</a:t>
            </a:r>
            <a:endParaRPr lang="en-US" sz="2800" b="1" dirty="0">
              <a:solidFill>
                <a:schemeClr val="accent2"/>
              </a:solidFill>
              <a:cs typeface="Times New Roman"/>
            </a:endParaRPr>
          </a:p>
          <a:p>
            <a:r>
              <a:rPr lang="en-US" sz="2800" dirty="0">
                <a:cs typeface="Times New Roman"/>
              </a:rPr>
              <a:t> </a:t>
            </a:r>
            <a:r>
              <a:rPr lang="en-US" sz="2800" dirty="0" smtClean="0">
                <a:cs typeface="Times New Roman"/>
              </a:rPr>
              <a:t> </a:t>
            </a:r>
            <a:r>
              <a:rPr lang="en-US" sz="2800" dirty="0" smtClean="0"/>
              <a:t>●</a:t>
            </a:r>
            <a:r>
              <a:rPr lang="en-US" sz="2800" dirty="0" smtClean="0">
                <a:cs typeface="Times New Roman"/>
              </a:rPr>
              <a:t> </a:t>
            </a:r>
            <a:r>
              <a:rPr lang="en-US" sz="2800" dirty="0">
                <a:cs typeface="Times New Roman"/>
              </a:rPr>
              <a:t>Beam nucleus or fragment </a:t>
            </a:r>
            <a:r>
              <a:rPr lang="en-US" sz="2800" dirty="0">
                <a:latin typeface="Times New Roman"/>
                <a:cs typeface="Times New Roman"/>
              </a:rPr>
              <a:t>→</a:t>
            </a:r>
            <a:r>
              <a:rPr lang="en-US" sz="2800" dirty="0">
                <a:cs typeface="Times New Roman"/>
              </a:rPr>
              <a:t> hypernucleus:</a:t>
            </a:r>
          </a:p>
          <a:p>
            <a:r>
              <a:rPr lang="en-US" sz="2800" dirty="0">
                <a:cs typeface="Times New Roman"/>
              </a:rPr>
              <a:t>	</a:t>
            </a:r>
            <a:r>
              <a:rPr lang="ru-RU" sz="2800" dirty="0">
                <a:cs typeface="Times New Roman"/>
              </a:rPr>
              <a:t>1) </a:t>
            </a:r>
            <a:r>
              <a:rPr lang="en-US" sz="2800" dirty="0">
                <a:cs typeface="Times New Roman"/>
              </a:rPr>
              <a:t>Method elaborated </a:t>
            </a:r>
            <a:r>
              <a:rPr lang="ru-RU" sz="2800" dirty="0">
                <a:cs typeface="Times New Roman"/>
              </a:rPr>
              <a:t>		</a:t>
            </a:r>
            <a:r>
              <a:rPr lang="en-US" sz="2800" b="1" dirty="0">
                <a:solidFill>
                  <a:schemeClr val="accent2"/>
                </a:solidFill>
                <a:cs typeface="Times New Roman"/>
              </a:rPr>
              <a:t>A</a:t>
            </a:r>
            <a:r>
              <a:rPr lang="en-US" sz="2800" b="1" dirty="0">
                <a:solidFill>
                  <a:schemeClr val="accent1"/>
                </a:solidFill>
                <a:cs typeface="Times New Roman"/>
              </a:rPr>
              <a:t> + C </a:t>
            </a:r>
            <a:r>
              <a:rPr lang="en-US" sz="2800" b="1" dirty="0">
                <a:solidFill>
                  <a:schemeClr val="accent1"/>
                </a:solidFill>
                <a:latin typeface="Times New Roman" panose="02020603050405020304" pitchFamily="18" charset="0"/>
                <a:cs typeface="Times New Roman" panose="02020603050405020304" pitchFamily="18" charset="0"/>
              </a:rPr>
              <a:t>→</a:t>
            </a:r>
            <a:r>
              <a:rPr lang="en-US" sz="2800" b="1" dirty="0">
                <a:solidFill>
                  <a:schemeClr val="accent1"/>
                </a:solidFill>
                <a:cs typeface="Times New Roman" panose="02020603050405020304" pitchFamily="18" charset="0"/>
              </a:rPr>
              <a:t> </a:t>
            </a:r>
            <a:r>
              <a:rPr lang="el-GR" sz="2800" b="1" baseline="-25000" dirty="0">
                <a:solidFill>
                  <a:schemeClr val="accent2"/>
                </a:solidFill>
                <a:cs typeface="Times New Roman" panose="02020603050405020304" pitchFamily="18" charset="0"/>
              </a:rPr>
              <a:t>Λ</a:t>
            </a:r>
            <a:r>
              <a:rPr lang="en-US" sz="2800" b="1" dirty="0">
                <a:solidFill>
                  <a:schemeClr val="accent2"/>
                </a:solidFill>
                <a:cs typeface="Times New Roman" panose="02020603050405020304" pitchFamily="18" charset="0"/>
              </a:rPr>
              <a:t>A</a:t>
            </a:r>
            <a:r>
              <a:rPr lang="en-US" sz="2800" b="1" dirty="0">
                <a:solidFill>
                  <a:schemeClr val="accent1"/>
                </a:solidFill>
                <a:cs typeface="Times New Roman" panose="02020603050405020304" pitchFamily="18" charset="0"/>
              </a:rPr>
              <a:t> + X</a:t>
            </a:r>
            <a:endParaRPr lang="ru-RU" sz="2800" b="1" dirty="0">
              <a:solidFill>
                <a:schemeClr val="accent1"/>
              </a:solidFill>
              <a:cs typeface="Times New Roman" panose="02020603050405020304" pitchFamily="18" charset="0"/>
            </a:endParaRPr>
          </a:p>
          <a:p>
            <a:r>
              <a:rPr lang="ru-RU" sz="2800" b="1" dirty="0">
                <a:solidFill>
                  <a:schemeClr val="accent1"/>
                </a:solidFill>
                <a:cs typeface="Times New Roman" panose="02020603050405020304" pitchFamily="18" charset="0"/>
              </a:rPr>
              <a:t>	     </a:t>
            </a:r>
            <a:r>
              <a:rPr lang="en-US" sz="2800" dirty="0">
                <a:cs typeface="Times New Roman"/>
              </a:rPr>
              <a:t>at </a:t>
            </a:r>
            <a:r>
              <a:rPr lang="en-US" sz="2800" b="1" dirty="0" err="1">
                <a:cs typeface="Times New Roman"/>
              </a:rPr>
              <a:t>Dubna</a:t>
            </a:r>
            <a:endParaRPr lang="en-US" sz="2800" b="1" dirty="0">
              <a:solidFill>
                <a:schemeClr val="accent1"/>
              </a:solidFill>
              <a:cs typeface="Times New Roman"/>
            </a:endParaRPr>
          </a:p>
        </p:txBody>
      </p:sp>
      <p:sp>
        <p:nvSpPr>
          <p:cNvPr id="5" name="TextBox 4">
            <a:extLst>
              <a:ext uri="{FF2B5EF4-FFF2-40B4-BE49-F238E27FC236}">
                <a16:creationId xmlns="" xmlns:a16="http://schemas.microsoft.com/office/drawing/2014/main" id="{D6D1BEAB-F2B7-4423-B35E-DDB0D46B5905}"/>
              </a:ext>
            </a:extLst>
          </p:cNvPr>
          <p:cNvSpPr txBox="1"/>
          <p:nvPr/>
        </p:nvSpPr>
        <p:spPr>
          <a:xfrm>
            <a:off x="132767" y="4820205"/>
            <a:ext cx="2927064" cy="1323439"/>
          </a:xfrm>
          <a:prstGeom prst="rect">
            <a:avLst/>
          </a:prstGeom>
          <a:noFill/>
        </p:spPr>
        <p:txBody>
          <a:bodyPr wrap="square" rtlCol="0">
            <a:spAutoFit/>
          </a:bodyPr>
          <a:lstStyle/>
          <a:p>
            <a:r>
              <a:rPr lang="en-US" sz="2000" dirty="0"/>
              <a:t>Typical image of hyper hydrogen decay in the </a:t>
            </a:r>
            <a:r>
              <a:rPr lang="en-US" sz="2000" b="1" dirty="0"/>
              <a:t>streamer chamber </a:t>
            </a:r>
            <a:r>
              <a:rPr lang="en-US" sz="2000" dirty="0"/>
              <a:t>selected by </a:t>
            </a:r>
            <a:r>
              <a:rPr lang="en-US" sz="2000" b="1" dirty="0"/>
              <a:t>special trigger</a:t>
            </a:r>
            <a:endParaRPr lang="ru-RU" sz="2000" b="1" dirty="0"/>
          </a:p>
        </p:txBody>
      </p:sp>
      <p:pic>
        <p:nvPicPr>
          <p:cNvPr id="8" name="Picture 6">
            <a:extLst>
              <a:ext uri="{FF2B5EF4-FFF2-40B4-BE49-F238E27FC236}">
                <a16:creationId xmlns="" xmlns:a16="http://schemas.microsoft.com/office/drawing/2014/main" id="{5FAD946C-D963-46A2-86EB-E003A1B3933B}"/>
              </a:ext>
            </a:extLst>
          </p:cNvPr>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294914" y="5231538"/>
            <a:ext cx="595122" cy="677777"/>
          </a:xfrm>
          <a:prstGeom prst="rect">
            <a:avLst/>
          </a:prstGeom>
          <a:noFill/>
        </p:spPr>
      </p:pic>
      <p:cxnSp>
        <p:nvCxnSpPr>
          <p:cNvPr id="9" name="Прямая со стрелкой 8">
            <a:extLst>
              <a:ext uri="{FF2B5EF4-FFF2-40B4-BE49-F238E27FC236}">
                <a16:creationId xmlns="" xmlns:a16="http://schemas.microsoft.com/office/drawing/2014/main" id="{3E207BD4-AA51-41AB-9976-8D789056C34F}"/>
              </a:ext>
            </a:extLst>
          </p:cNvPr>
          <p:cNvCxnSpPr/>
          <p:nvPr/>
        </p:nvCxnSpPr>
        <p:spPr>
          <a:xfrm>
            <a:off x="3294913" y="6309890"/>
            <a:ext cx="72008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 xmlns:a16="http://schemas.microsoft.com/office/drawing/2014/main" id="{E850D22C-9E02-4E18-9CCF-D1097B6D4AFA}"/>
              </a:ext>
            </a:extLst>
          </p:cNvPr>
          <p:cNvSpPr txBox="1"/>
          <p:nvPr/>
        </p:nvSpPr>
        <p:spPr>
          <a:xfrm>
            <a:off x="6131048" y="5072074"/>
            <a:ext cx="466794" cy="523220"/>
          </a:xfrm>
          <a:prstGeom prst="rect">
            <a:avLst/>
          </a:prstGeom>
          <a:noFill/>
        </p:spPr>
        <p:txBody>
          <a:bodyPr wrap="none" rtlCol="0">
            <a:spAutoFit/>
          </a:bodyPr>
          <a:lstStyle/>
          <a:p>
            <a:r>
              <a:rPr lang="el-GR" sz="2800" b="1" dirty="0">
                <a:solidFill>
                  <a:srgbClr val="FF0000"/>
                </a:solidFill>
              </a:rPr>
              <a:t>π</a:t>
            </a:r>
            <a:r>
              <a:rPr lang="en-US" sz="2800" b="1" baseline="30000" dirty="0">
                <a:solidFill>
                  <a:srgbClr val="FF0000"/>
                </a:solidFill>
              </a:rPr>
              <a:t>-</a:t>
            </a:r>
            <a:endParaRPr lang="ru-RU" sz="2800" b="1" baseline="30000" dirty="0">
              <a:solidFill>
                <a:srgbClr val="FF0000"/>
              </a:solidFill>
            </a:endParaRPr>
          </a:p>
        </p:txBody>
      </p:sp>
      <p:sp>
        <p:nvSpPr>
          <p:cNvPr id="12" name="TextBox 11">
            <a:extLst>
              <a:ext uri="{FF2B5EF4-FFF2-40B4-BE49-F238E27FC236}">
                <a16:creationId xmlns="" xmlns:a16="http://schemas.microsoft.com/office/drawing/2014/main" id="{97F67998-9FBB-41DE-A08B-5DAF90A04B28}"/>
              </a:ext>
            </a:extLst>
          </p:cNvPr>
          <p:cNvSpPr txBox="1"/>
          <p:nvPr/>
        </p:nvSpPr>
        <p:spPr>
          <a:xfrm>
            <a:off x="6364445" y="6000768"/>
            <a:ext cx="713657" cy="523220"/>
          </a:xfrm>
          <a:prstGeom prst="rect">
            <a:avLst/>
          </a:prstGeom>
          <a:noFill/>
        </p:spPr>
        <p:txBody>
          <a:bodyPr wrap="none" rtlCol="0">
            <a:spAutoFit/>
          </a:bodyPr>
          <a:lstStyle/>
          <a:p>
            <a:r>
              <a:rPr lang="en-US" sz="2800" b="1" baseline="30000" dirty="0">
                <a:solidFill>
                  <a:srgbClr val="FF0000"/>
                </a:solidFill>
              </a:rPr>
              <a:t>4</a:t>
            </a:r>
            <a:r>
              <a:rPr lang="en-US" sz="2800" b="1" dirty="0">
                <a:solidFill>
                  <a:srgbClr val="FF0000"/>
                </a:solidFill>
              </a:rPr>
              <a:t>He</a:t>
            </a:r>
            <a:endParaRPr lang="ru-RU" sz="2800" b="1" baseline="30000" dirty="0">
              <a:solidFill>
                <a:srgbClr val="FF0000"/>
              </a:solidFill>
            </a:endParaRPr>
          </a:p>
        </p:txBody>
      </p:sp>
      <p:sp>
        <p:nvSpPr>
          <p:cNvPr id="13" name="TextBox 12">
            <a:extLst>
              <a:ext uri="{FF2B5EF4-FFF2-40B4-BE49-F238E27FC236}">
                <a16:creationId xmlns="" xmlns:a16="http://schemas.microsoft.com/office/drawing/2014/main" id="{9521E4FB-495D-4303-B22D-74D2FB9ACC92}"/>
              </a:ext>
            </a:extLst>
          </p:cNvPr>
          <p:cNvSpPr txBox="1"/>
          <p:nvPr/>
        </p:nvSpPr>
        <p:spPr>
          <a:xfrm>
            <a:off x="4024771" y="4660777"/>
            <a:ext cx="1950470" cy="523220"/>
          </a:xfrm>
          <a:prstGeom prst="rect">
            <a:avLst/>
          </a:prstGeom>
          <a:noFill/>
        </p:spPr>
        <p:txBody>
          <a:bodyPr wrap="none" rtlCol="0">
            <a:spAutoFit/>
          </a:bodyPr>
          <a:lstStyle/>
          <a:p>
            <a:r>
              <a:rPr lang="en-US" sz="2800" b="1" dirty="0">
                <a:solidFill>
                  <a:srgbClr val="FF0000"/>
                </a:solidFill>
              </a:rPr>
              <a:t>Decay point</a:t>
            </a:r>
            <a:endParaRPr lang="ru-RU" sz="2800" b="1" dirty="0">
              <a:solidFill>
                <a:srgbClr val="FF0000"/>
              </a:solidFill>
            </a:endParaRPr>
          </a:p>
        </p:txBody>
      </p:sp>
      <p:cxnSp>
        <p:nvCxnSpPr>
          <p:cNvPr id="14" name="Прямая со стрелкой 13">
            <a:extLst>
              <a:ext uri="{FF2B5EF4-FFF2-40B4-BE49-F238E27FC236}">
                <a16:creationId xmlns="" xmlns:a16="http://schemas.microsoft.com/office/drawing/2014/main" id="{39BBFDF6-BEC8-489C-9D2F-7D37DE990658}"/>
              </a:ext>
            </a:extLst>
          </p:cNvPr>
          <p:cNvCxnSpPr>
            <a:stCxn id="13" idx="2"/>
          </p:cNvCxnSpPr>
          <p:nvPr/>
        </p:nvCxnSpPr>
        <p:spPr>
          <a:xfrm flipH="1">
            <a:off x="4716016" y="5183997"/>
            <a:ext cx="283990" cy="7253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5" name="TextBox 14">
            <a:extLst>
              <a:ext uri="{FF2B5EF4-FFF2-40B4-BE49-F238E27FC236}">
                <a16:creationId xmlns="" xmlns:a16="http://schemas.microsoft.com/office/drawing/2014/main" id="{763AEF63-7E4E-41F7-81B8-15E0DA116DB9}"/>
              </a:ext>
            </a:extLst>
          </p:cNvPr>
          <p:cNvSpPr txBox="1"/>
          <p:nvPr/>
        </p:nvSpPr>
        <p:spPr>
          <a:xfrm>
            <a:off x="357158" y="6488692"/>
            <a:ext cx="7371890" cy="369332"/>
          </a:xfrm>
          <a:prstGeom prst="rect">
            <a:avLst/>
          </a:prstGeom>
          <a:noFill/>
        </p:spPr>
        <p:txBody>
          <a:bodyPr wrap="none" rtlCol="0">
            <a:spAutoFit/>
          </a:bodyPr>
          <a:lstStyle/>
          <a:p>
            <a:r>
              <a:rPr lang="en-US" dirty="0" err="1"/>
              <a:t>Avramenko</a:t>
            </a:r>
            <a:r>
              <a:rPr lang="en-US" dirty="0"/>
              <a:t> S.A. et al. Magnetic </a:t>
            </a:r>
            <a:r>
              <a:rPr lang="en-US" dirty="0" err="1"/>
              <a:t>Spectrometr</a:t>
            </a:r>
            <a:r>
              <a:rPr lang="en-US" dirty="0"/>
              <a:t> GIBS, P13-98-111, </a:t>
            </a:r>
            <a:r>
              <a:rPr lang="en-US" b="1" dirty="0"/>
              <a:t>Dubna, 1998</a:t>
            </a:r>
            <a:r>
              <a:rPr lang="en-US" dirty="0"/>
              <a:t>.</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srcRect/>
          <a:stretch>
            <a:fillRect/>
          </a:stretch>
        </p:blipFill>
        <p:spPr bwMode="auto">
          <a:xfrm>
            <a:off x="0" y="2857496"/>
            <a:ext cx="9144000" cy="2616200"/>
          </a:xfrm>
          <a:prstGeom prst="rect">
            <a:avLst/>
          </a:prstGeom>
          <a:noFill/>
          <a:ln w="9525">
            <a:noFill/>
            <a:miter lim="800000"/>
            <a:headEnd/>
            <a:tailEnd/>
          </a:ln>
          <a:effectLst/>
        </p:spPr>
      </p:pic>
      <p:pic>
        <p:nvPicPr>
          <p:cNvPr id="26627" name="Picture 3"/>
          <p:cNvPicPr>
            <a:picLocks noChangeAspect="1" noChangeArrowheads="1"/>
          </p:cNvPicPr>
          <p:nvPr/>
        </p:nvPicPr>
        <p:blipFill>
          <a:blip r:embed="rId4"/>
          <a:srcRect b="56961"/>
          <a:stretch>
            <a:fillRect/>
          </a:stretch>
        </p:blipFill>
        <p:spPr bwMode="auto">
          <a:xfrm>
            <a:off x="642910" y="5857892"/>
            <a:ext cx="7715304" cy="647718"/>
          </a:xfrm>
          <a:prstGeom prst="rect">
            <a:avLst/>
          </a:prstGeom>
          <a:noFill/>
          <a:ln w="9525">
            <a:noFill/>
            <a:miter lim="800000"/>
            <a:headEnd/>
            <a:tailEnd/>
          </a:ln>
          <a:effectLst/>
        </p:spPr>
      </p:pic>
      <p:sp>
        <p:nvSpPr>
          <p:cNvPr id="6" name="TextBox 5"/>
          <p:cNvSpPr txBox="1"/>
          <p:nvPr/>
        </p:nvSpPr>
        <p:spPr>
          <a:xfrm>
            <a:off x="0" y="-24"/>
            <a:ext cx="9144000" cy="769441"/>
          </a:xfrm>
          <a:prstGeom prst="rect">
            <a:avLst/>
          </a:prstGeom>
          <a:noFill/>
        </p:spPr>
        <p:txBody>
          <a:bodyPr wrap="square" rtlCol="0">
            <a:spAutoFit/>
          </a:bodyPr>
          <a:lstStyle/>
          <a:p>
            <a:pPr algn="ctr"/>
            <a:r>
              <a:rPr lang="en-US" sz="4400" b="1" dirty="0">
                <a:solidFill>
                  <a:srgbClr val="C00000"/>
                </a:solidFill>
              </a:rPr>
              <a:t>Scheme of Experimental Setup</a:t>
            </a:r>
            <a:endParaRPr lang="ru-RU" sz="4400" b="1" dirty="0">
              <a:solidFill>
                <a:srgbClr val="C00000"/>
              </a:solidFill>
            </a:endParaRPr>
          </a:p>
        </p:txBody>
      </p:sp>
      <p:sp>
        <p:nvSpPr>
          <p:cNvPr id="266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6628"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643174" y="5857892"/>
            <a:ext cx="671499" cy="767427"/>
          </a:xfrm>
          <a:prstGeom prst="rect">
            <a:avLst/>
          </a:prstGeom>
          <a:noFill/>
        </p:spPr>
      </p:pic>
      <p:sp>
        <p:nvSpPr>
          <p:cNvPr id="26630" name="Rectangle 6"/>
          <p:cNvSpPr>
            <a:spLocks noChangeArrowheads="1"/>
          </p:cNvSpPr>
          <p:nvPr/>
        </p:nvSpPr>
        <p:spPr bwMode="auto">
          <a:xfrm>
            <a:off x="0" y="129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10" name="TextBox 9"/>
          <p:cNvSpPr txBox="1"/>
          <p:nvPr/>
        </p:nvSpPr>
        <p:spPr>
          <a:xfrm>
            <a:off x="1" y="928670"/>
            <a:ext cx="9144000" cy="1569660"/>
          </a:xfrm>
          <a:prstGeom prst="rect">
            <a:avLst/>
          </a:prstGeom>
          <a:noFill/>
        </p:spPr>
        <p:txBody>
          <a:bodyPr wrap="square" rtlCol="0">
            <a:spAutoFit/>
          </a:bodyPr>
          <a:lstStyle/>
          <a:p>
            <a:pPr algn="ctr"/>
            <a:r>
              <a:rPr lang="en-US" sz="2400" dirty="0"/>
              <a:t>HyperNIS spectrometer for       production with </a:t>
            </a:r>
            <a:r>
              <a:rPr lang="en-US" sz="2400" baseline="30000" dirty="0"/>
              <a:t>7</a:t>
            </a:r>
            <a:r>
              <a:rPr lang="en-US" sz="2400" dirty="0"/>
              <a:t>Li beam. Target </a:t>
            </a:r>
          </a:p>
          <a:p>
            <a:pPr algn="ctr"/>
            <a:r>
              <a:rPr lang="en-US" sz="2400" dirty="0"/>
              <a:t>(carbon 12x3x3 cm, 20.4 g/cm</a:t>
            </a:r>
            <a:r>
              <a:rPr lang="en-US" sz="2400" baseline="30000" dirty="0"/>
              <a:t>2</a:t>
            </a:r>
            <a:r>
              <a:rPr lang="en-US" sz="2400" dirty="0"/>
              <a:t>); A,C — groups of scintillation counters; B – group of Cerenkov counters; PC1–PC4 — groups of proportional chambers (tracker); RPC — wall of TOF detectors.</a:t>
            </a:r>
            <a:endParaRPr lang="ru-RU" sz="2400" dirty="0"/>
          </a:p>
        </p:txBody>
      </p:sp>
      <p:sp>
        <p:nvSpPr>
          <p:cNvPr id="2663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6631" name="Picture 7"/>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982636" y="928670"/>
            <a:ext cx="375050" cy="428628"/>
          </a:xfrm>
          <a:prstGeom prst="rect">
            <a:avLst/>
          </a:prstGeom>
          <a:noFill/>
        </p:spPr>
      </p:pic>
      <p:sp>
        <p:nvSpPr>
          <p:cNvPr id="26633" name="Rectangle 9"/>
          <p:cNvSpPr>
            <a:spLocks noChangeArrowheads="1"/>
          </p:cNvSpPr>
          <p:nvPr/>
        </p:nvSpPr>
        <p:spPr bwMode="auto">
          <a:xfrm>
            <a:off x="0" y="129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a:ln>
                <a:noFill/>
              </a:ln>
              <a:solidFill>
                <a:schemeClr val="tx1"/>
              </a:solidFill>
              <a:effectLst/>
              <a:latin typeface="Arial" pitchFamily="34" charset="0"/>
              <a:cs typeface="Arial" pitchFamily="34" charset="0"/>
            </a:endParaRPr>
          </a:p>
        </p:txBody>
      </p:sp>
      <p:sp>
        <p:nvSpPr>
          <p:cNvPr id="15" name="Прямоугольник 14"/>
          <p:cNvSpPr/>
          <p:nvPr/>
        </p:nvSpPr>
        <p:spPr>
          <a:xfrm>
            <a:off x="3527862" y="3804478"/>
            <a:ext cx="71438"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3857620" y="3804478"/>
            <a:ext cx="71438"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8" name="Прямая соединительная линия 17"/>
          <p:cNvCxnSpPr/>
          <p:nvPr/>
        </p:nvCxnSpPr>
        <p:spPr>
          <a:xfrm rot="16200000" flipV="1">
            <a:off x="3500430" y="4929198"/>
            <a:ext cx="571504" cy="428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rot="5400000" flipH="1" flipV="1">
            <a:off x="3679025" y="5107793"/>
            <a:ext cx="64294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3143240" y="5429264"/>
            <a:ext cx="857256"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071802" y="5072074"/>
            <a:ext cx="639919" cy="369332"/>
          </a:xfrm>
          <a:prstGeom prst="rect">
            <a:avLst/>
          </a:prstGeom>
          <a:noFill/>
        </p:spPr>
        <p:txBody>
          <a:bodyPr wrap="none" rtlCol="0">
            <a:spAutoFit/>
          </a:bodyPr>
          <a:lstStyle/>
          <a:p>
            <a:r>
              <a:rPr lang="en-US" dirty="0"/>
              <a:t>GEM</a:t>
            </a:r>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26403</TotalTime>
  <Words>2748</Words>
  <Application>Microsoft Office PowerPoint</Application>
  <PresentationFormat>Экран (4:3)</PresentationFormat>
  <Paragraphs>315</Paragraphs>
  <Slides>39</Slides>
  <Notes>39</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Слайд 1</vt:lpstr>
      <vt:lpstr>Слайд 2</vt:lpstr>
      <vt:lpstr>Слайд 3</vt:lpstr>
      <vt:lpstr>Слайд 4</vt:lpstr>
      <vt:lpstr>Слайд 5</vt:lpstr>
      <vt:lpstr>Слайд 6</vt:lpstr>
      <vt:lpstr>Слайд 7</vt:lpstr>
      <vt:lpstr>How to get Hypernuclei?</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Dmitry Krivenkov</dc:creator>
  <cp:lastModifiedBy>Dmitry Krivenkov</cp:lastModifiedBy>
  <cp:revision>127</cp:revision>
  <dcterms:created xsi:type="dcterms:W3CDTF">2018-03-19T07:48:31Z</dcterms:created>
  <dcterms:modified xsi:type="dcterms:W3CDTF">2018-06-17T14:46:15Z</dcterms:modified>
</cp:coreProperties>
</file>