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2" r:id="rId2"/>
    <p:sldId id="332" r:id="rId3"/>
    <p:sldId id="317" r:id="rId4"/>
    <p:sldId id="333" r:id="rId5"/>
    <p:sldId id="296" r:id="rId6"/>
    <p:sldId id="349" r:id="rId7"/>
    <p:sldId id="334" r:id="rId8"/>
    <p:sldId id="350" r:id="rId9"/>
    <p:sldId id="353" r:id="rId10"/>
    <p:sldId id="337" r:id="rId11"/>
    <p:sldId id="327" r:id="rId12"/>
    <p:sldId id="315" r:id="rId13"/>
    <p:sldId id="308" r:id="rId14"/>
    <p:sldId id="347" r:id="rId15"/>
    <p:sldId id="310" r:id="rId16"/>
    <p:sldId id="354" r:id="rId17"/>
    <p:sldId id="340" r:id="rId18"/>
    <p:sldId id="355" r:id="rId19"/>
    <p:sldId id="265" r:id="rId20"/>
    <p:sldId id="30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544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8CCD6-8037-4503-9348-6BBEEF5D3ABA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BE4C3-CF6C-4BB8-A501-EB5F978F4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27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6BD8E-5FA8-404C-B881-092BD43F35DF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DD4BB-8B19-4AAC-89AE-7CD8F5420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9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21F8B-9365-4AFB-835D-5A612D80DEB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6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5E2A-FA50-4D79-90FE-50B10D5BCCEE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3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5A31-DC0C-4063-B8B9-F5EB4B51199F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15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8A70-06AB-4B67-83BD-0221D7CD48DB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32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7214-45C5-47B3-AD02-9397EBE4D821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89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9B10-8BCC-4429-AFB3-F41A0F890175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3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0776-A693-46E3-B188-BDA9EE96981F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7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FAAC-43D5-4708-A524-0089399D5564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39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2F81-62BE-4DDE-ABCD-020648CA97BF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84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ACA4-7265-4964-B235-293A117995A6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9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56BD-A4BF-4615-8B67-20BA5C4E6A13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0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7A1C-199B-4117-884D-DFA2F3CBD5B3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4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A59C8-5ACE-42D9-931D-A9D3A1E2685E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A9F1E-A1FD-407C-A150-A4692A340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6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-1295400"/>
            <a:ext cx="7620000" cy="1143000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7856"/>
            <a:ext cx="8229600" cy="5592763"/>
          </a:xfrm>
        </p:spPr>
        <p:txBody>
          <a:bodyPr anchor="t"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                         PAC </a:t>
            </a:r>
            <a:r>
              <a:rPr lang="en-US" dirty="0"/>
              <a:t>for Condensed </a:t>
            </a:r>
            <a:r>
              <a:rPr lang="en-US" dirty="0" smtClean="0"/>
              <a:t>Matter Physics,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         48th Meeting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b="1" dirty="0" smtClean="0"/>
              <a:t>        </a:t>
            </a:r>
            <a:r>
              <a:rPr lang="en-US" sz="3600" b="1" dirty="0" smtClean="0"/>
              <a:t>Development </a:t>
            </a:r>
            <a:r>
              <a:rPr lang="en-US" sz="3600" b="1" dirty="0"/>
              <a:t>of a facility for measurements with </a:t>
            </a:r>
            <a:endParaRPr lang="en-US" sz="3600" b="1" dirty="0" smtClean="0"/>
          </a:p>
          <a:p>
            <a:pPr marL="0" indent="0" algn="just">
              <a:buNone/>
            </a:pPr>
            <a:r>
              <a:rPr lang="en-US" sz="3600" b="1" dirty="0" smtClean="0"/>
              <a:t>       test electron </a:t>
            </a:r>
            <a:r>
              <a:rPr lang="en-US" sz="3600" b="1" dirty="0"/>
              <a:t>beams at DLNP</a:t>
            </a:r>
            <a:r>
              <a:rPr lang="en-US" sz="3600" b="1" dirty="0" smtClean="0"/>
              <a:t>.</a:t>
            </a:r>
            <a:r>
              <a:rPr lang="en-US" sz="3600" dirty="0"/>
              <a:t>  </a:t>
            </a:r>
            <a:r>
              <a:rPr lang="en-US" sz="3600" b="1" dirty="0" smtClean="0"/>
              <a:t>LINAC-200</a:t>
            </a:r>
            <a:r>
              <a:rPr lang="en-US" b="1" dirty="0" smtClean="0"/>
              <a:t>.</a:t>
            </a:r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r>
              <a:rPr lang="en-US" b="1" dirty="0" smtClean="0"/>
              <a:t>		          </a:t>
            </a:r>
          </a:p>
          <a:p>
            <a:pPr marL="0" indent="0" algn="just">
              <a:buNone/>
            </a:pPr>
            <a:r>
              <a:rPr lang="en-US" sz="2600" b="1" dirty="0" smtClean="0"/>
              <a:t>                        </a:t>
            </a:r>
            <a:r>
              <a:rPr lang="en-US" sz="2600" dirty="0" smtClean="0"/>
              <a:t>in the framework of theme </a:t>
            </a:r>
            <a:r>
              <a:rPr lang="en-US" sz="2300" b="1" dirty="0" smtClean="0"/>
              <a:t>04-2-1126-2015/2020</a:t>
            </a:r>
          </a:p>
          <a:p>
            <a:pPr marL="0" indent="0" algn="just">
              <a:buNone/>
            </a:pPr>
            <a:r>
              <a:rPr lang="en-US" sz="2300" b="1" dirty="0"/>
              <a:t> </a:t>
            </a:r>
            <a:r>
              <a:rPr lang="en-US" sz="2300" b="1" dirty="0" smtClean="0"/>
              <a:t>                                 Novel </a:t>
            </a:r>
            <a:r>
              <a:rPr lang="en-US" sz="2300" b="1" dirty="0"/>
              <a:t>Semiconductor Detectors </a:t>
            </a:r>
            <a:r>
              <a:rPr lang="en-US" sz="2300" b="1" dirty="0" smtClean="0"/>
              <a:t>for</a:t>
            </a:r>
          </a:p>
          <a:p>
            <a:pPr marL="0" indent="0" algn="just">
              <a:buNone/>
            </a:pPr>
            <a:r>
              <a:rPr lang="en-US" sz="2300" b="1" dirty="0"/>
              <a:t> </a:t>
            </a:r>
            <a:r>
              <a:rPr lang="en-US" sz="2300" b="1" dirty="0" smtClean="0"/>
              <a:t>                                 </a:t>
            </a:r>
            <a:r>
              <a:rPr lang="en-US" sz="2300" b="1" dirty="0"/>
              <a:t>Fundamental and Applied Research</a:t>
            </a:r>
            <a:endParaRPr lang="en-US" sz="2300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en-US" b="1" dirty="0"/>
              <a:t>	</a:t>
            </a:r>
            <a:r>
              <a:rPr lang="en-US" b="1" dirty="0" smtClean="0"/>
              <a:t>		     M. </a:t>
            </a:r>
            <a:r>
              <a:rPr lang="en-US" b="1" dirty="0" err="1" smtClean="0"/>
              <a:t>Gostkin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en-US" dirty="0" smtClean="0"/>
              <a:t>  </a:t>
            </a:r>
            <a:endParaRPr lang="en-US" sz="1500" dirty="0" smtClean="0"/>
          </a:p>
          <a:p>
            <a:pPr marL="0" indent="0" algn="just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" y="0"/>
            <a:ext cx="187801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24"/>
            <a:ext cx="13049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Project goal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             physical </a:t>
            </a:r>
            <a:r>
              <a:rPr lang="en-US" b="1" dirty="0"/>
              <a:t>start-up </a:t>
            </a:r>
            <a:r>
              <a:rPr lang="en-US" b="1" dirty="0" smtClean="0"/>
              <a:t>→ test beams</a:t>
            </a:r>
          </a:p>
          <a:p>
            <a:r>
              <a:rPr lang="en-US" dirty="0" smtClean="0"/>
              <a:t>Finalize commissioning</a:t>
            </a:r>
          </a:p>
          <a:p>
            <a:r>
              <a:rPr lang="en-US" dirty="0" smtClean="0"/>
              <a:t>Tuning of the accelerator </a:t>
            </a:r>
            <a:r>
              <a:rPr lang="en-US" dirty="0"/>
              <a:t>and </a:t>
            </a:r>
            <a:r>
              <a:rPr lang="en-US" dirty="0" smtClean="0"/>
              <a:t> development of </a:t>
            </a:r>
            <a:r>
              <a:rPr lang="en-US" dirty="0"/>
              <a:t>test beams with energy up to </a:t>
            </a:r>
            <a:r>
              <a:rPr lang="en-US" dirty="0" smtClean="0"/>
              <a:t>220 </a:t>
            </a:r>
            <a:r>
              <a:rPr lang="en-US" dirty="0" err="1" smtClean="0"/>
              <a:t>MeV</a:t>
            </a:r>
            <a:endParaRPr lang="en-US" dirty="0" smtClean="0"/>
          </a:p>
          <a:p>
            <a:r>
              <a:rPr lang="en-US" dirty="0"/>
              <a:t>The increase of energy up to 800 </a:t>
            </a:r>
            <a:r>
              <a:rPr lang="en-US" dirty="0" smtClean="0"/>
              <a:t>MeV and</a:t>
            </a:r>
            <a:r>
              <a:rPr lang="en-US" dirty="0"/>
              <a:t> d</a:t>
            </a:r>
            <a:r>
              <a:rPr lang="en-US" dirty="0" smtClean="0"/>
              <a:t>evelopment of </a:t>
            </a:r>
            <a:r>
              <a:rPr lang="en-US" dirty="0"/>
              <a:t>high-energy test </a:t>
            </a:r>
            <a:r>
              <a:rPr lang="en-US" dirty="0" smtClean="0"/>
              <a:t>beams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24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n-US" dirty="0" smtClean="0"/>
              <a:t>Status of the </a:t>
            </a:r>
            <a:r>
              <a:rPr lang="en-US" dirty="0"/>
              <a:t>accelerator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908547"/>
              </p:ext>
            </p:extLst>
          </p:nvPr>
        </p:nvGraphicFramePr>
        <p:xfrm>
          <a:off x="519872" y="4365104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r>
                        <a:rPr lang="ru-RU" dirty="0" smtClean="0"/>
                        <a:t> (</a:t>
                      </a:r>
                      <a:r>
                        <a:rPr lang="en-US" dirty="0" err="1" smtClean="0"/>
                        <a:t>kUSD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Vacuum system-pump replacement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development of accelerator</a:t>
                      </a:r>
                      <a:r>
                        <a:rPr lang="en-US" baseline="0" dirty="0" smtClean="0"/>
                        <a:t> control system (</a:t>
                      </a:r>
                      <a:r>
                        <a:rPr lang="en-US" dirty="0" smtClean="0"/>
                        <a:t>ACS)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Beam diagnostics tools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596" y="1500174"/>
            <a:ext cx="78626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Main elements of the accelerator (accelerating structure, </a:t>
            </a:r>
          </a:p>
          <a:p>
            <a:r>
              <a:rPr lang="en-US" sz="2400" dirty="0"/>
              <a:t>modulators, </a:t>
            </a:r>
            <a:r>
              <a:rPr lang="en-US" sz="2400" dirty="0" smtClean="0"/>
              <a:t>klystrons) </a:t>
            </a:r>
            <a:r>
              <a:rPr lang="en-US" sz="2400" dirty="0"/>
              <a:t>is in good condition </a:t>
            </a:r>
            <a:r>
              <a:rPr lang="en-US" sz="2400" dirty="0" smtClean="0"/>
              <a:t>and </a:t>
            </a:r>
            <a:r>
              <a:rPr lang="en-US" sz="2400" dirty="0"/>
              <a:t>has sufficient </a:t>
            </a:r>
            <a:endParaRPr lang="en-US" sz="2400" dirty="0" smtClean="0"/>
          </a:p>
          <a:p>
            <a:r>
              <a:rPr lang="en-US" sz="2400" dirty="0" smtClean="0"/>
              <a:t>resource (&gt;30000 hours) </a:t>
            </a:r>
            <a:r>
              <a:rPr lang="en-US" sz="2400" dirty="0"/>
              <a:t>for long-term </a:t>
            </a:r>
            <a:r>
              <a:rPr lang="en-US" sz="2400" dirty="0" smtClean="0"/>
              <a:t>operation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en-US" sz="2400" dirty="0"/>
              <a:t>Some technological systems need to be upgraded </a:t>
            </a:r>
          </a:p>
          <a:p>
            <a:r>
              <a:rPr lang="en-US" sz="2400" dirty="0"/>
              <a:t>or </a:t>
            </a:r>
            <a:r>
              <a:rPr lang="en-US" sz="2400" dirty="0" smtClean="0"/>
              <a:t>replacement.</a:t>
            </a:r>
            <a:endParaRPr lang="ru-RU" sz="2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838200"/>
            <a:ext cx="80772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Currently</a:t>
            </a:r>
            <a:r>
              <a:rPr lang="en-US" sz="2000" dirty="0"/>
              <a:t>, there are two channels for beam </a:t>
            </a:r>
            <a:r>
              <a:rPr lang="en-US" sz="2000" dirty="0" smtClean="0"/>
              <a:t>output from </a:t>
            </a:r>
            <a:r>
              <a:rPr lang="en-US" sz="2000" dirty="0"/>
              <a:t>the drift </a:t>
            </a:r>
            <a:r>
              <a:rPr lang="en-US" sz="2000" dirty="0" smtClean="0"/>
              <a:t>gap after </a:t>
            </a:r>
            <a:r>
              <a:rPr lang="en-US" sz="2000" dirty="0"/>
              <a:t>the A01 accelerator </a:t>
            </a:r>
            <a:r>
              <a:rPr lang="en-US" sz="2000" dirty="0" smtClean="0"/>
              <a:t>station (energy 5-20 </a:t>
            </a:r>
            <a:r>
              <a:rPr lang="en-US" sz="2000" dirty="0" err="1" smtClean="0"/>
              <a:t>MeV</a:t>
            </a:r>
            <a:r>
              <a:rPr lang="en-US" sz="2000" dirty="0" smtClean="0"/>
              <a:t>)</a:t>
            </a:r>
            <a:r>
              <a:rPr lang="ru-RU" sz="2000" dirty="0" smtClean="0"/>
              <a:t>. </a:t>
            </a:r>
            <a:r>
              <a:rPr lang="en-US" sz="2000" dirty="0"/>
              <a:t>One of these channels is intended for the implementation of educational </a:t>
            </a:r>
            <a:r>
              <a:rPr lang="en-US" sz="2000" dirty="0" smtClean="0"/>
              <a:t>programs</a:t>
            </a:r>
            <a:r>
              <a:rPr lang="ru-RU" sz="2000" dirty="0" smtClean="0"/>
              <a:t>. </a:t>
            </a:r>
            <a:r>
              <a:rPr lang="en-US" sz="2000" dirty="0"/>
              <a:t>The second channel allows </a:t>
            </a:r>
            <a:r>
              <a:rPr lang="en-US" sz="2000" dirty="0" smtClean="0"/>
              <a:t>studies with </a:t>
            </a:r>
            <a:r>
              <a:rPr lang="en-US" sz="2000" dirty="0"/>
              <a:t>a </a:t>
            </a:r>
            <a:r>
              <a:rPr lang="en-US" sz="2000" smtClean="0"/>
              <a:t>electron test </a:t>
            </a:r>
            <a:r>
              <a:rPr lang="en-US" sz="2000" dirty="0" smtClean="0"/>
              <a:t>beam.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 marL="0" indent="0">
              <a:buNone/>
            </a:pPr>
            <a:endParaRPr lang="ru-RU" sz="2500" dirty="0" smtClean="0"/>
          </a:p>
          <a:p>
            <a:pPr marL="0" indent="0">
              <a:buNone/>
            </a:pPr>
            <a:endParaRPr lang="ru-RU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400050" lvl="1" indent="0">
              <a:buNone/>
            </a:pP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Channels for output of the electron beam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1280"/>
            <a:ext cx="8839200" cy="435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>
            <a:off x="2571736" y="3071810"/>
            <a:ext cx="3384376" cy="48463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264318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beam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485776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</a:t>
            </a:r>
            <a:r>
              <a:rPr lang="en-US" dirty="0" err="1" smtClean="0"/>
              <a:t>MeV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221088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9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Channels </a:t>
            </a:r>
            <a:r>
              <a:rPr lang="en-US" dirty="0"/>
              <a:t>for beam output 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885890"/>
              </p:ext>
            </p:extLst>
          </p:nvPr>
        </p:nvGraphicFramePr>
        <p:xfrm>
          <a:off x="457200" y="6858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after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A01 station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20 </a:t>
                      </a:r>
                      <a:r>
                        <a:rPr lang="ru-RU" dirty="0" smtClean="0"/>
                        <a:t>М</a:t>
                      </a:r>
                      <a:r>
                        <a:rPr lang="en-US" dirty="0" smtClean="0"/>
                        <a:t>eV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after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A0</a:t>
                      </a:r>
                      <a:r>
                        <a:rPr lang="ru-RU" dirty="0" smtClean="0"/>
                        <a:t>3</a:t>
                      </a:r>
                      <a:r>
                        <a:rPr lang="en-US" dirty="0" smtClean="0"/>
                        <a:t> station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 </a:t>
                      </a:r>
                      <a:r>
                        <a:rPr lang="ru-RU" dirty="0" smtClean="0"/>
                        <a:t>М</a:t>
                      </a:r>
                      <a:r>
                        <a:rPr lang="en-US" dirty="0" smtClean="0"/>
                        <a:t>eV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after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A04 station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 М</a:t>
                      </a:r>
                      <a:r>
                        <a:rPr lang="en-US" dirty="0" smtClean="0"/>
                        <a:t>eV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after A06 station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350 М</a:t>
                      </a:r>
                      <a:r>
                        <a:rPr lang="en-US" dirty="0" smtClean="0"/>
                        <a:t>eV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after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A08 station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 М</a:t>
                      </a:r>
                      <a:r>
                        <a:rPr lang="en-US" dirty="0" smtClean="0"/>
                        <a:t>eV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en-US" dirty="0" smtClean="0"/>
                        <a:t>training</a:t>
                      </a:r>
                      <a:r>
                        <a:rPr lang="ru-RU" dirty="0" smtClean="0"/>
                        <a:t>» </a:t>
                      </a:r>
                      <a:r>
                        <a:rPr lang="en-US" dirty="0" smtClean="0"/>
                        <a:t>after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A01 station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</a:t>
                      </a:r>
                      <a:r>
                        <a:rPr lang="ru-RU" dirty="0" smtClean="0"/>
                        <a:t>М</a:t>
                      </a:r>
                      <a:r>
                        <a:rPr lang="en-US" dirty="0" smtClean="0"/>
                        <a:t>eV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12576" y="2924944"/>
            <a:ext cx="9144000" cy="395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600" dirty="0" smtClean="0"/>
          </a:p>
          <a:p>
            <a:r>
              <a:rPr lang="en-US" sz="2600" dirty="0" smtClean="0"/>
              <a:t>The energy spread </a:t>
            </a:r>
            <a:r>
              <a:rPr lang="en-US" sz="2600" dirty="0"/>
              <a:t> </a:t>
            </a:r>
            <a:r>
              <a:rPr lang="en-US" sz="2600" dirty="0" smtClean="0"/>
              <a:t>    &lt;</a:t>
            </a:r>
            <a:r>
              <a:rPr lang="ru-RU" sz="2600" dirty="0" smtClean="0"/>
              <a:t> 1%. </a:t>
            </a:r>
            <a:endParaRPr lang="en-US" sz="2600" dirty="0" smtClean="0"/>
          </a:p>
          <a:p>
            <a:r>
              <a:rPr lang="en-US" sz="2600" dirty="0"/>
              <a:t>S</a:t>
            </a:r>
            <a:r>
              <a:rPr lang="en-US" sz="2600" dirty="0" smtClean="0"/>
              <a:t>ize of the focal spot  &lt; 1 mm </a:t>
            </a:r>
          </a:p>
          <a:p>
            <a:r>
              <a:rPr lang="en-US" sz="2600" dirty="0"/>
              <a:t>U</a:t>
            </a:r>
            <a:r>
              <a:rPr lang="en-US" sz="2600" dirty="0" smtClean="0"/>
              <a:t>niform illumination in the area of 20 cm x 20 cm</a:t>
            </a:r>
            <a:r>
              <a:rPr lang="ru-RU" sz="2600" dirty="0" smtClean="0"/>
              <a:t> </a:t>
            </a:r>
            <a:endParaRPr lang="en-US" sz="2600" dirty="0" smtClean="0"/>
          </a:p>
          <a:p>
            <a:r>
              <a:rPr lang="en-US" sz="2600" dirty="0" smtClean="0"/>
              <a:t>The beam intensity  from 1 to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ru-RU" sz="2400" b="1" baseline="30000" dirty="0" smtClean="0">
                <a:solidFill>
                  <a:schemeClr val="accent1">
                    <a:lumMod val="50000"/>
                  </a:schemeClr>
                </a:solidFill>
              </a:rPr>
              <a:t>13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ru-RU" sz="2400" b="1" baseline="300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ru-RU" sz="2600" dirty="0" smtClean="0"/>
              <a:t> </a:t>
            </a:r>
            <a:endParaRPr lang="en-US" sz="2600" dirty="0" smtClean="0"/>
          </a:p>
          <a:p>
            <a:r>
              <a:rPr lang="en-US" sz="2600" dirty="0" smtClean="0"/>
              <a:t>Beam stability  &lt; 5% when carrying out measurements</a:t>
            </a:r>
            <a:endParaRPr lang="ru-RU" sz="2500" dirty="0" smtClean="0"/>
          </a:p>
          <a:p>
            <a:pPr marL="0" indent="0">
              <a:buFont typeface="Arial" pitchFamily="34" charset="0"/>
              <a:buNone/>
            </a:pPr>
            <a:endParaRPr lang="ru-RU" sz="2500" dirty="0" smtClean="0"/>
          </a:p>
          <a:p>
            <a:pPr marL="0" indent="0">
              <a:buFont typeface="Arial" pitchFamily="34" charset="0"/>
              <a:buNone/>
            </a:pPr>
            <a:endParaRPr lang="en-US" sz="2500" dirty="0" smtClean="0"/>
          </a:p>
          <a:p>
            <a:pPr marL="0" indent="0">
              <a:buFont typeface="Arial" pitchFamily="34" charset="0"/>
              <a:buNone/>
            </a:pPr>
            <a:endParaRPr lang="en-US" sz="2500" dirty="0" smtClean="0"/>
          </a:p>
          <a:p>
            <a:pPr marL="400050" lvl="1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4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Testbeam</a:t>
            </a:r>
            <a:r>
              <a:rPr lang="en-US" dirty="0" smtClean="0"/>
              <a:t> equipment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290858"/>
              </p:ext>
            </p:extLst>
          </p:nvPr>
        </p:nvGraphicFramePr>
        <p:xfrm>
          <a:off x="539552" y="5345859"/>
          <a:ext cx="77521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6092"/>
                <a:gridCol w="38760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Testbeam</a:t>
                      </a:r>
                      <a:r>
                        <a:rPr lang="en-US" dirty="0" smtClean="0"/>
                        <a:t> construction (4 beams)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(</a:t>
                      </a:r>
                      <a:r>
                        <a:rPr lang="en-US" dirty="0" err="1" smtClean="0"/>
                        <a:t>kUSD</a:t>
                      </a:r>
                      <a:r>
                        <a:rPr lang="en-US" dirty="0" smtClean="0"/>
                        <a:t>) (3 years)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Magnets and collimators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Detectors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Vacuum pipes, valves and windows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4" y="627403"/>
            <a:ext cx="8882063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0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399"/>
            <a:ext cx="9144000" cy="76199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term plan of  detectors R&amp;D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6278" y="836712"/>
            <a:ext cx="82782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The </a:t>
            </a:r>
            <a:r>
              <a:rPr lang="en-US" dirty="0">
                <a:cs typeface="Times New Roman" panose="02020603050405020304" pitchFamily="18" charset="0"/>
              </a:rPr>
              <a:t>requirements for the beam depend on the problems to be </a:t>
            </a:r>
            <a:r>
              <a:rPr lang="en-US" dirty="0" smtClean="0">
                <a:cs typeface="Times New Roman" panose="02020603050405020304" pitchFamily="18" charset="0"/>
              </a:rPr>
              <a:t>solved:</a:t>
            </a:r>
            <a:endParaRPr lang="ru-RU" dirty="0" smtClean="0">
              <a:cs typeface="Times New Roman" panose="02020603050405020304" pitchFamily="18" charset="0"/>
            </a:endParaRPr>
          </a:p>
          <a:p>
            <a:endParaRPr lang="ru-RU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cs typeface="Times New Roman" panose="02020603050405020304" pitchFamily="18" charset="0"/>
              </a:rPr>
              <a:t>Research </a:t>
            </a:r>
            <a:r>
              <a:rPr lang="en-US" dirty="0">
                <a:cs typeface="Times New Roman" panose="02020603050405020304" pitchFamily="18" charset="0"/>
              </a:rPr>
              <a:t>of radiation </a:t>
            </a:r>
            <a:r>
              <a:rPr lang="en-US" dirty="0" smtClean="0">
                <a:cs typeface="Times New Roman" panose="02020603050405020304" pitchFamily="18" charset="0"/>
              </a:rPr>
              <a:t>hardness </a:t>
            </a:r>
            <a:r>
              <a:rPr lang="en-US" dirty="0">
                <a:cs typeface="Times New Roman" panose="02020603050405020304" pitchFamily="18" charset="0"/>
              </a:rPr>
              <a:t>of detectors, electronics, materials </a:t>
            </a:r>
            <a:endParaRPr lang="ru-RU" dirty="0" smtClean="0">
              <a:cs typeface="Times New Roman" panose="02020603050405020304" pitchFamily="18" charset="0"/>
            </a:endParaRPr>
          </a:p>
          <a:p>
            <a:r>
              <a:rPr lang="ru-RU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 FCAL-collaboration, MEDIPIX</a:t>
            </a:r>
            <a:r>
              <a:rPr lang="ru-RU" dirty="0" smtClean="0">
                <a:cs typeface="Times New Roman" panose="02020603050405020304" pitchFamily="18" charset="0"/>
              </a:rPr>
              <a:t>, </a:t>
            </a:r>
            <a:r>
              <a:rPr lang="en-US" dirty="0" smtClean="0">
                <a:cs typeface="Times New Roman" panose="02020603050405020304" pitchFamily="18" charset="0"/>
              </a:rPr>
              <a:t>mu2e</a:t>
            </a:r>
            <a:endParaRPr lang="ru-RU" dirty="0" smtClean="0">
              <a:cs typeface="Times New Roman" panose="02020603050405020304" pitchFamily="18" charset="0"/>
            </a:endParaRPr>
          </a:p>
          <a:p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smtClean="0">
                <a:cs typeface="Times New Roman" panose="02020603050405020304" pitchFamily="18" charset="0"/>
              </a:rPr>
              <a:t>     - </a:t>
            </a:r>
            <a:r>
              <a:rPr lang="en-US" dirty="0" smtClean="0">
                <a:cs typeface="Times New Roman" panose="02020603050405020304" pitchFamily="18" charset="0"/>
              </a:rPr>
              <a:t>high </a:t>
            </a:r>
            <a:r>
              <a:rPr lang="en-US" dirty="0">
                <a:cs typeface="Times New Roman" panose="02020603050405020304" pitchFamily="18" charset="0"/>
              </a:rPr>
              <a:t>intensity</a:t>
            </a:r>
            <a:endParaRPr lang="ru-RU" dirty="0" smtClean="0">
              <a:cs typeface="Times New Roman" panose="02020603050405020304" pitchFamily="18" charset="0"/>
            </a:endParaRPr>
          </a:p>
          <a:p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smtClean="0">
                <a:cs typeface="Times New Roman" panose="02020603050405020304" pitchFamily="18" charset="0"/>
              </a:rPr>
              <a:t>     - </a:t>
            </a:r>
            <a:r>
              <a:rPr lang="en-US" dirty="0" smtClean="0">
                <a:cs typeface="Times New Roman" panose="02020603050405020304" pitchFamily="18" charset="0"/>
              </a:rPr>
              <a:t>uniform </a:t>
            </a:r>
            <a:r>
              <a:rPr lang="en-US" dirty="0">
                <a:cs typeface="Times New Roman" panose="02020603050405020304" pitchFamily="18" charset="0"/>
              </a:rPr>
              <a:t>illumination of a large area</a:t>
            </a:r>
            <a:endParaRPr lang="ru-RU" dirty="0" smtClean="0">
              <a:cs typeface="Times New Roman" panose="02020603050405020304" pitchFamily="18" charset="0"/>
            </a:endParaRPr>
          </a:p>
          <a:p>
            <a:endParaRPr lang="ru-RU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Studies of crystals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CsI</a:t>
            </a:r>
            <a:r>
              <a:rPr lang="en-US" dirty="0" smtClean="0">
                <a:cs typeface="Times New Roman" panose="02020603050405020304" pitchFamily="18" charset="0"/>
              </a:rPr>
              <a:t>, LYSO,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BaF2</a:t>
            </a:r>
            <a:r>
              <a:rPr lang="ru-RU" dirty="0" smtClean="0">
                <a:cs typeface="Times New Roman" panose="02020603050405020304" pitchFamily="18" charset="0"/>
              </a:rPr>
              <a:t>, </a:t>
            </a:r>
            <a:r>
              <a:rPr lang="en-US" dirty="0" smtClean="0">
                <a:cs typeface="Times New Roman" panose="02020603050405020304" pitchFamily="18" charset="0"/>
              </a:rPr>
              <a:t>straw detectors</a:t>
            </a:r>
            <a:r>
              <a:rPr lang="ru-RU" dirty="0" smtClean="0">
                <a:cs typeface="Times New Roman" panose="02020603050405020304" pitchFamily="18" charset="0"/>
              </a:rPr>
              <a:t>, </a:t>
            </a:r>
            <a:r>
              <a:rPr lang="en-US" dirty="0" smtClean="0">
                <a:cs typeface="Times New Roman" panose="02020603050405020304" pitchFamily="18" charset="0"/>
              </a:rPr>
              <a:t>et </a:t>
            </a:r>
            <a:r>
              <a:rPr lang="en-US" dirty="0">
                <a:cs typeface="Times New Roman" panose="02020603050405020304" pitchFamily="18" charset="0"/>
              </a:rPr>
              <a:t>al.</a:t>
            </a:r>
            <a:r>
              <a:rPr lang="ru-RU" dirty="0" smtClean="0">
                <a:cs typeface="Times New Roman" panose="02020603050405020304" pitchFamily="18" charset="0"/>
              </a:rPr>
              <a:t>   -  </a:t>
            </a:r>
            <a:r>
              <a:rPr lang="en-US" dirty="0" smtClean="0">
                <a:cs typeface="Times New Roman" panose="02020603050405020304" pitchFamily="18" charset="0"/>
              </a:rPr>
              <a:t>mu2e, COMET</a:t>
            </a:r>
            <a:endParaRPr lang="ru-RU" dirty="0" smtClean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678F-6965-4A7C-A451-D2C4BC9D830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6278" y="3143248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The low intensity</a:t>
            </a:r>
            <a:r>
              <a:rPr lang="en-US" dirty="0">
                <a:cs typeface="Times New Roman" panose="02020603050405020304" pitchFamily="18" charset="0"/>
              </a:rPr>
              <a:t>, which allows to minimize the imposition of signals (pile up) and measure the response of the detector to single </a:t>
            </a:r>
            <a:r>
              <a:rPr lang="en-US" dirty="0" smtClean="0">
                <a:cs typeface="Times New Roman" panose="02020603050405020304" pitchFamily="18" charset="0"/>
              </a:rPr>
              <a:t>electrons. When </a:t>
            </a:r>
            <a:r>
              <a:rPr lang="en-US" dirty="0">
                <a:cs typeface="Times New Roman" panose="02020603050405020304" pitchFamily="18" charset="0"/>
              </a:rPr>
              <a:t>working with crystals with a flash time of several tens of nanoseconds </a:t>
            </a:r>
            <a:r>
              <a:rPr lang="en-US" dirty="0" smtClean="0">
                <a:cs typeface="Times New Roman" panose="02020603050405020304" pitchFamily="18" charset="0"/>
              </a:rPr>
              <a:t>on LINAC-200 </a:t>
            </a:r>
            <a:r>
              <a:rPr lang="en-US" dirty="0">
                <a:cs typeface="Times New Roman" panose="02020603050405020304" pitchFamily="18" charset="0"/>
              </a:rPr>
              <a:t>at a frequency of 50 Hz, it is necessary to work with a beam with an </a:t>
            </a:r>
            <a:r>
              <a:rPr lang="en-US" dirty="0" smtClean="0">
                <a:cs typeface="Times New Roman" panose="02020603050405020304" pitchFamily="18" charset="0"/>
              </a:rPr>
              <a:t>intensity </a:t>
            </a:r>
            <a:r>
              <a:rPr lang="en-US" dirty="0">
                <a:cs typeface="Times New Roman" panose="02020603050405020304" pitchFamily="18" charset="0"/>
              </a:rPr>
              <a:t>of several tens of </a:t>
            </a:r>
            <a:r>
              <a:rPr lang="en-US" dirty="0" smtClean="0">
                <a:cs typeface="Times New Roman" panose="02020603050405020304" pitchFamily="18" charset="0"/>
              </a:rPr>
              <a:t>electrons/s</a:t>
            </a:r>
            <a:r>
              <a:rPr lang="en-US" dirty="0">
                <a:cs typeface="Times New Roman" panose="02020603050405020304" pitchFamily="18" charset="0"/>
              </a:rPr>
              <a:t>, giving 10-20 triggers per </a:t>
            </a:r>
            <a:r>
              <a:rPr lang="en-US" dirty="0" smtClean="0">
                <a:cs typeface="Times New Roman" panose="02020603050405020304" pitchFamily="18" charset="0"/>
              </a:rPr>
              <a:t>second.</a:t>
            </a:r>
            <a:endParaRPr lang="ru-RU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The </a:t>
            </a:r>
            <a:r>
              <a:rPr lang="en-US" dirty="0">
                <a:cs typeface="Times New Roman" panose="02020603050405020304" pitchFamily="18" charset="0"/>
              </a:rPr>
              <a:t>lowest possible background </a:t>
            </a:r>
            <a:r>
              <a:rPr lang="en-US" dirty="0" smtClean="0">
                <a:cs typeface="Times New Roman" panose="02020603050405020304" pitchFamily="18" charset="0"/>
              </a:rPr>
              <a:t>from </a:t>
            </a:r>
            <a:r>
              <a:rPr lang="en-US" dirty="0">
                <a:cs typeface="Times New Roman" panose="02020603050405020304" pitchFamily="18" charset="0"/>
              </a:rPr>
              <a:t>scattered </a:t>
            </a:r>
            <a:r>
              <a:rPr lang="en-US" dirty="0" smtClean="0">
                <a:cs typeface="Times New Roman" panose="02020603050405020304" pitchFamily="18" charset="0"/>
              </a:rPr>
              <a:t>electrons, </a:t>
            </a:r>
            <a:r>
              <a:rPr lang="en-US" dirty="0">
                <a:cs typeface="Times New Roman" panose="02020603050405020304" pitchFamily="18" charset="0"/>
              </a:rPr>
              <a:t>gamma </a:t>
            </a:r>
            <a:r>
              <a:rPr lang="en-US" dirty="0" smtClean="0">
                <a:cs typeface="Times New Roman" panose="02020603050405020304" pitchFamily="18" charset="0"/>
              </a:rPr>
              <a:t>rays, neutrons.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Energy </a:t>
            </a:r>
            <a:r>
              <a:rPr lang="en-US" dirty="0">
                <a:cs typeface="Times New Roman" panose="02020603050405020304" pitchFamily="18" charset="0"/>
              </a:rPr>
              <a:t>spread at the level of 1-3%</a:t>
            </a:r>
            <a:endParaRPr lang="ru-RU" dirty="0" smtClean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6278" y="5417122"/>
            <a:ext cx="7937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R&amp;D for NICA  – semiconductor detectors, MPGDs etc.</a:t>
            </a:r>
            <a:endParaRPr lang="ru-RU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1" y="643389"/>
            <a:ext cx="6124056" cy="568714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</a:t>
            </a:r>
            <a:r>
              <a:rPr lang="en-US" sz="2600" dirty="0"/>
              <a:t>following practical activities can be performed at the "training" beam of the LINAC-200 facility</a:t>
            </a:r>
            <a:r>
              <a:rPr lang="ru-RU" sz="2600" dirty="0" smtClean="0"/>
              <a:t>: </a:t>
            </a:r>
          </a:p>
          <a:p>
            <a:pPr lvl="1"/>
            <a:r>
              <a:rPr lang="en-US" sz="2200" dirty="0" smtClean="0"/>
              <a:t>Operation </a:t>
            </a:r>
            <a:r>
              <a:rPr lang="en-US" sz="2200" dirty="0"/>
              <a:t>of vacuum equipment</a:t>
            </a:r>
            <a:r>
              <a:rPr lang="ru-RU" sz="2200" dirty="0" smtClean="0"/>
              <a:t>; </a:t>
            </a:r>
          </a:p>
          <a:p>
            <a:pPr lvl="1"/>
            <a:r>
              <a:rPr lang="en-US" sz="2200" dirty="0" smtClean="0"/>
              <a:t>study </a:t>
            </a:r>
            <a:r>
              <a:rPr lang="en-US" sz="2200" dirty="0"/>
              <a:t>of magnetic optics (bending magnet, quadrupole lenses, </a:t>
            </a:r>
            <a:r>
              <a:rPr lang="en-US" sz="2200" dirty="0" err="1"/>
              <a:t>sextupole</a:t>
            </a:r>
            <a:r>
              <a:rPr lang="en-US" sz="2200" dirty="0" smtClean="0"/>
              <a:t>)</a:t>
            </a:r>
            <a:r>
              <a:rPr lang="ru-RU" sz="2200" dirty="0" smtClean="0"/>
              <a:t>; </a:t>
            </a:r>
          </a:p>
          <a:p>
            <a:pPr lvl="1"/>
            <a:r>
              <a:rPr lang="en-US" sz="2200" dirty="0" smtClean="0"/>
              <a:t>beam </a:t>
            </a:r>
            <a:r>
              <a:rPr lang="en-US" sz="2200" dirty="0"/>
              <a:t>diagnostics, emittance </a:t>
            </a:r>
            <a:r>
              <a:rPr lang="en-US" sz="2200" dirty="0" smtClean="0"/>
              <a:t>measurement</a:t>
            </a:r>
            <a:r>
              <a:rPr lang="ru-RU" sz="2200" dirty="0" smtClean="0"/>
              <a:t>.</a:t>
            </a:r>
            <a:endParaRPr lang="ru-RU" sz="2200" dirty="0"/>
          </a:p>
          <a:p>
            <a:r>
              <a:rPr lang="en-US" sz="2600" dirty="0"/>
              <a:t>A</a:t>
            </a:r>
            <a:r>
              <a:rPr lang="en-US" sz="2600" dirty="0" smtClean="0"/>
              <a:t>t </a:t>
            </a:r>
            <a:r>
              <a:rPr lang="en-US" sz="2600" dirty="0"/>
              <a:t>the LINAC-200 facility it is possible to carry out trainings to study the response of various particle detectors</a:t>
            </a:r>
            <a:r>
              <a:rPr lang="en-US" sz="2600" dirty="0" smtClean="0"/>
              <a:t>.</a:t>
            </a:r>
            <a:r>
              <a:rPr lang="ru-RU" sz="2600" dirty="0" smtClean="0"/>
              <a:t> </a:t>
            </a:r>
            <a:endParaRPr lang="en-US" sz="2600" dirty="0" smtClean="0"/>
          </a:p>
          <a:p>
            <a:r>
              <a:rPr lang="en-US" sz="2600" dirty="0" smtClean="0"/>
              <a:t>In </a:t>
            </a:r>
            <a:r>
              <a:rPr lang="en-US" sz="2600" dirty="0"/>
              <a:t>future, laboratory classes to measure electron scattering on nuclei, research of giant resonances, etc. are </a:t>
            </a:r>
            <a:r>
              <a:rPr lang="en-US" sz="2600" dirty="0" smtClean="0"/>
              <a:t>planned</a:t>
            </a:r>
            <a:r>
              <a:rPr lang="ru-RU" sz="2600" dirty="0" smtClean="0"/>
              <a:t>.</a:t>
            </a:r>
            <a:endParaRPr lang="ru-RU" sz="2600" dirty="0"/>
          </a:p>
          <a:p>
            <a:endParaRPr lang="ru-RU" sz="2600" dirty="0"/>
          </a:p>
          <a:p>
            <a:pPr marL="457200" lvl="1" indent="0">
              <a:buNone/>
            </a:pPr>
            <a:endParaRPr lang="ru-RU" sz="1800" dirty="0"/>
          </a:p>
          <a:p>
            <a:endParaRPr lang="ru-RU" sz="2600" dirty="0" smtClean="0"/>
          </a:p>
          <a:p>
            <a:pPr marL="0" indent="0">
              <a:buNone/>
            </a:pPr>
            <a:endParaRPr lang="ru-RU" sz="2500" dirty="0" smtClean="0"/>
          </a:p>
          <a:p>
            <a:pPr marL="0" indent="0">
              <a:buNone/>
            </a:pPr>
            <a:endParaRPr lang="ru-RU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400050" lvl="1" indent="0">
              <a:buNone/>
            </a:pP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Educational program.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24824"/>
            <a:ext cx="3129064" cy="25881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49080"/>
            <a:ext cx="3149007" cy="270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838200"/>
            <a:ext cx="8077200" cy="5715000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201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9</a:t>
            </a:r>
            <a:endParaRPr lang="ru-RU" sz="2600" dirty="0" smtClean="0"/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upgrade of the vacuum system at A01-A04 </a:t>
            </a:r>
            <a:r>
              <a:rPr lang="en-US" sz="2200" dirty="0" smtClean="0"/>
              <a:t>stations.</a:t>
            </a:r>
            <a:endParaRPr lang="ru-RU" sz="2200" dirty="0"/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development and deployment of the ACS</a:t>
            </a:r>
            <a:endParaRPr lang="ru-RU" sz="2200" dirty="0"/>
          </a:p>
          <a:p>
            <a:pPr lvl="1"/>
            <a:r>
              <a:rPr lang="en-US" sz="2200" dirty="0" smtClean="0"/>
              <a:t>Equipping </a:t>
            </a:r>
            <a:r>
              <a:rPr lang="en-US" sz="2200" dirty="0"/>
              <a:t>the two existing </a:t>
            </a:r>
            <a:r>
              <a:rPr lang="en-US" sz="2200" dirty="0" err="1"/>
              <a:t>testbeams</a:t>
            </a:r>
            <a:r>
              <a:rPr lang="en-US" sz="2200" dirty="0"/>
              <a:t> with the standard set of detectors </a:t>
            </a:r>
            <a:r>
              <a:rPr lang="ru-RU" sz="2200" dirty="0" smtClean="0"/>
              <a:t> </a:t>
            </a:r>
            <a:endParaRPr lang="ru-RU" sz="2200" dirty="0"/>
          </a:p>
          <a:p>
            <a:pPr lvl="1"/>
            <a:r>
              <a:rPr lang="en-US" sz="2200" dirty="0" smtClean="0"/>
              <a:t>Delivery </a:t>
            </a:r>
            <a:r>
              <a:rPr lang="en-US" sz="2200" dirty="0"/>
              <a:t>of </a:t>
            </a:r>
            <a:r>
              <a:rPr lang="en-US" sz="2200" dirty="0" smtClean="0"/>
              <a:t>at least 200 </a:t>
            </a:r>
            <a:r>
              <a:rPr lang="en-US" sz="2200" dirty="0"/>
              <a:t>hours of beam time for detector </a:t>
            </a:r>
            <a:r>
              <a:rPr lang="en-US" sz="2200" dirty="0" smtClean="0"/>
              <a:t>R&amp;D</a:t>
            </a:r>
            <a:endParaRPr lang="ru-RU" sz="2200" dirty="0">
              <a:solidFill>
                <a:srgbClr val="FF0000"/>
              </a:solidFill>
            </a:endParaRPr>
          </a:p>
          <a:p>
            <a:pPr lvl="1"/>
            <a:r>
              <a:rPr lang="en-US" sz="2200" dirty="0" smtClean="0"/>
              <a:t>Start </a:t>
            </a:r>
            <a:r>
              <a:rPr lang="en-US" sz="2200" dirty="0"/>
              <a:t>of practice at the "training" </a:t>
            </a:r>
            <a:r>
              <a:rPr lang="en-US" sz="2200" dirty="0" smtClean="0"/>
              <a:t>beam</a:t>
            </a:r>
            <a:endParaRPr lang="en-US" sz="2600" dirty="0" smtClean="0"/>
          </a:p>
          <a:p>
            <a:r>
              <a:rPr lang="ru-RU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2020</a:t>
            </a:r>
          </a:p>
          <a:p>
            <a:pPr lvl="1"/>
            <a:r>
              <a:rPr lang="en-US" sz="2200" dirty="0" smtClean="0"/>
              <a:t>Installation </a:t>
            </a:r>
            <a:r>
              <a:rPr lang="en-US" sz="2200" dirty="0"/>
              <a:t>and commissioning works at A05-A08 accelerating stations</a:t>
            </a:r>
            <a:endParaRPr lang="ru-RU" sz="2200" dirty="0"/>
          </a:p>
          <a:p>
            <a:pPr lvl="1"/>
            <a:r>
              <a:rPr lang="en-US" sz="2200" dirty="0" smtClean="0"/>
              <a:t>Construction </a:t>
            </a:r>
            <a:r>
              <a:rPr lang="en-US" sz="2200" dirty="0"/>
              <a:t>of the </a:t>
            </a:r>
            <a:r>
              <a:rPr lang="en-US" sz="2200" dirty="0" err="1"/>
              <a:t>testbeams</a:t>
            </a:r>
            <a:r>
              <a:rPr lang="en-US" sz="2200" dirty="0"/>
              <a:t> after A03 and A05 </a:t>
            </a:r>
            <a:r>
              <a:rPr lang="en-US" sz="2200" dirty="0" smtClean="0"/>
              <a:t>stations</a:t>
            </a:r>
          </a:p>
          <a:p>
            <a:pPr lvl="1"/>
            <a:r>
              <a:rPr lang="en-US" sz="2200" dirty="0" smtClean="0"/>
              <a:t>Delivery </a:t>
            </a:r>
            <a:r>
              <a:rPr lang="en-US" sz="2200" dirty="0"/>
              <a:t>of </a:t>
            </a:r>
            <a:r>
              <a:rPr lang="en-US" sz="2200" dirty="0" smtClean="0"/>
              <a:t>at least 300 </a:t>
            </a:r>
            <a:r>
              <a:rPr lang="en-US" sz="2200" dirty="0"/>
              <a:t>hours of beam time for detector </a:t>
            </a:r>
            <a:r>
              <a:rPr lang="en-US" sz="2200" dirty="0" smtClean="0"/>
              <a:t>R&amp;D</a:t>
            </a:r>
            <a:endParaRPr lang="ru-RU" sz="2600" dirty="0"/>
          </a:p>
          <a:p>
            <a:r>
              <a:rPr lang="ru-RU" sz="2600" dirty="0">
                <a:solidFill>
                  <a:srgbClr val="FF0000"/>
                </a:solidFill>
              </a:rPr>
              <a:t>2021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Installation and commissioning works at </a:t>
            </a:r>
            <a:r>
              <a:rPr lang="en-US" sz="2200" dirty="0" smtClean="0">
                <a:solidFill>
                  <a:prstClr val="black"/>
                </a:solidFill>
              </a:rPr>
              <a:t>A09-A12 </a:t>
            </a:r>
            <a:r>
              <a:rPr lang="en-US" sz="2200" dirty="0">
                <a:solidFill>
                  <a:prstClr val="black"/>
                </a:solidFill>
              </a:rPr>
              <a:t>accelerating stations</a:t>
            </a:r>
            <a:endParaRPr lang="ru-RU" sz="2200" dirty="0">
              <a:solidFill>
                <a:prstClr val="black"/>
              </a:solidFill>
            </a:endParaRP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Construction of the </a:t>
            </a:r>
            <a:r>
              <a:rPr lang="en-US" sz="2200" dirty="0" err="1">
                <a:solidFill>
                  <a:prstClr val="black"/>
                </a:solidFill>
              </a:rPr>
              <a:t>testbeams</a:t>
            </a:r>
            <a:r>
              <a:rPr lang="en-US" sz="2200" dirty="0">
                <a:solidFill>
                  <a:prstClr val="black"/>
                </a:solidFill>
              </a:rPr>
              <a:t> after </a:t>
            </a:r>
            <a:r>
              <a:rPr lang="en-US" sz="2200" dirty="0" smtClean="0">
                <a:solidFill>
                  <a:prstClr val="black"/>
                </a:solidFill>
              </a:rPr>
              <a:t>A08 </a:t>
            </a:r>
            <a:r>
              <a:rPr lang="en-US" sz="2200" dirty="0">
                <a:solidFill>
                  <a:prstClr val="black"/>
                </a:solidFill>
              </a:rPr>
              <a:t>and </a:t>
            </a:r>
            <a:r>
              <a:rPr lang="en-US" sz="2200" dirty="0" smtClean="0">
                <a:solidFill>
                  <a:prstClr val="black"/>
                </a:solidFill>
              </a:rPr>
              <a:t>A11 </a:t>
            </a:r>
            <a:r>
              <a:rPr lang="en-US" sz="2200" dirty="0">
                <a:solidFill>
                  <a:prstClr val="black"/>
                </a:solidFill>
              </a:rPr>
              <a:t>stations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Delivery of </a:t>
            </a:r>
            <a:r>
              <a:rPr lang="en-US" sz="2200" dirty="0" smtClean="0">
                <a:solidFill>
                  <a:prstClr val="black"/>
                </a:solidFill>
              </a:rPr>
              <a:t>at least 500 </a:t>
            </a:r>
            <a:r>
              <a:rPr lang="en-US" sz="2200" dirty="0">
                <a:solidFill>
                  <a:prstClr val="black"/>
                </a:solidFill>
              </a:rPr>
              <a:t>hours of beam time for detector R&amp;D</a:t>
            </a:r>
            <a:endParaRPr lang="ru-RU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sz="2500" dirty="0" smtClean="0"/>
          </a:p>
          <a:p>
            <a:pPr marL="0" indent="0">
              <a:buNone/>
            </a:pPr>
            <a:endParaRPr lang="ru-RU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400050" lvl="1" indent="0">
              <a:buNone/>
            </a:pP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Work plan.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8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962570"/>
              </p:ext>
            </p:extLst>
          </p:nvPr>
        </p:nvGraphicFramePr>
        <p:xfrm>
          <a:off x="24065" y="19472"/>
          <a:ext cx="911993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5967"/>
                <a:gridCol w="1007369"/>
                <a:gridCol w="1143000"/>
                <a:gridCol w="1066800"/>
                <a:gridCol w="106679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Materials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 75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 25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 25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 25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Equipment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720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240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240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240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Travel costs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 10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</a:rPr>
                        <a:t>  2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   4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   4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JINR budget (</a:t>
                      </a:r>
                      <a:r>
                        <a:rPr lang="en-US" b="1" dirty="0" err="1" smtClean="0">
                          <a:solidFill>
                            <a:srgbClr val="0070C0"/>
                          </a:solidFill>
                        </a:rPr>
                        <a:t>kUSD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805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267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269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269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175350"/>
              </p:ext>
            </p:extLst>
          </p:nvPr>
        </p:nvGraphicFramePr>
        <p:xfrm>
          <a:off x="24065" y="2374910"/>
          <a:ext cx="911993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5967"/>
                <a:gridCol w="1007369"/>
                <a:gridCol w="1143000"/>
                <a:gridCol w="1066800"/>
                <a:gridCol w="1066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Equipment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720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240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240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240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A05-A12 station commissioning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8</a:t>
                      </a:r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8</a:t>
                      </a:r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8</a:t>
                      </a:r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clystron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coils recovery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60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20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20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20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cooling and heat setting system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180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60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60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60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Accelerator upgrade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Vacuum pumps replacement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240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80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80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80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Monitoring and control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60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20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20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20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Beam diagnostics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30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10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10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10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Testbeam</a:t>
                      </a:r>
                      <a:r>
                        <a:rPr lang="en-US" dirty="0" smtClean="0"/>
                        <a:t> construction (4 beams)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50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Magnets and collimators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54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18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18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18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Detectors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36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12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12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12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Vacuum pipes, valves and windows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60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20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20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20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4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077200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500" dirty="0" smtClean="0"/>
          </a:p>
          <a:p>
            <a:r>
              <a:rPr lang="en-US" sz="2500" dirty="0" smtClean="0"/>
              <a:t>Electron </a:t>
            </a:r>
            <a:r>
              <a:rPr lang="en-US" sz="2500" dirty="0"/>
              <a:t>accelerator Linac-200 produced first </a:t>
            </a:r>
            <a:r>
              <a:rPr lang="en-US" sz="2500" dirty="0" smtClean="0"/>
              <a:t>220 </a:t>
            </a:r>
            <a:r>
              <a:rPr lang="en-US" sz="2500" dirty="0"/>
              <a:t>MeV beam in </a:t>
            </a:r>
            <a:r>
              <a:rPr lang="en-US" sz="2500" dirty="0" smtClean="0"/>
              <a:t>2017</a:t>
            </a:r>
            <a:endParaRPr lang="ru-RU" sz="2500" dirty="0" smtClean="0"/>
          </a:p>
          <a:p>
            <a:r>
              <a:rPr lang="en-US" sz="2500" dirty="0" smtClean="0"/>
              <a:t>We </a:t>
            </a:r>
            <a:r>
              <a:rPr lang="en-US" sz="2500" dirty="0"/>
              <a:t>propose to use the machine as a base of the new </a:t>
            </a:r>
            <a:r>
              <a:rPr lang="en-US" sz="2500" dirty="0" err="1"/>
              <a:t>testbeam</a:t>
            </a:r>
            <a:r>
              <a:rPr lang="en-US" sz="2500" dirty="0"/>
              <a:t> facility, to enhance the detector R&amp;D at DLNP and other scientific groups of JINR laboratories and from JINR Member </a:t>
            </a:r>
            <a:r>
              <a:rPr lang="en-US" sz="2500" dirty="0" smtClean="0"/>
              <a:t>States</a:t>
            </a:r>
          </a:p>
          <a:p>
            <a:r>
              <a:rPr lang="en-US" sz="2500" dirty="0" smtClean="0"/>
              <a:t>Several </a:t>
            </a:r>
            <a:r>
              <a:rPr lang="en-US" sz="2500" dirty="0" err="1"/>
              <a:t>testbeams</a:t>
            </a:r>
            <a:r>
              <a:rPr lang="en-US" sz="2500" dirty="0"/>
              <a:t> with the energy up to 800 MeV and wide range of beam intensity are </a:t>
            </a:r>
            <a:r>
              <a:rPr lang="en-US" sz="2500" dirty="0" smtClean="0"/>
              <a:t>planned</a:t>
            </a:r>
          </a:p>
          <a:p>
            <a:r>
              <a:rPr lang="en-US" sz="2500" dirty="0"/>
              <a:t>Invaluable </a:t>
            </a:r>
            <a:r>
              <a:rPr lang="en-US" sz="2500" dirty="0" err="1" smtClean="0"/>
              <a:t>opporunity</a:t>
            </a:r>
            <a:r>
              <a:rPr lang="en-US" sz="2500" dirty="0" smtClean="0"/>
              <a:t> for </a:t>
            </a:r>
            <a:r>
              <a:rPr lang="en-US" sz="2500" dirty="0"/>
              <a:t>practical training of young accelerator engineers and particle </a:t>
            </a:r>
            <a:r>
              <a:rPr lang="en-US" sz="2500" dirty="0" smtClean="0"/>
              <a:t>physicists</a:t>
            </a:r>
            <a:endParaRPr lang="ru-RU" sz="2500" dirty="0"/>
          </a:p>
          <a:p>
            <a:endParaRPr lang="ru-RU" sz="2500" dirty="0"/>
          </a:p>
          <a:p>
            <a:pPr marL="0" indent="0">
              <a:buNone/>
            </a:pPr>
            <a:endParaRPr lang="ru-RU" sz="2500" dirty="0" smtClean="0"/>
          </a:p>
          <a:p>
            <a:endParaRPr lang="ru-RU" sz="2500" dirty="0" smtClean="0"/>
          </a:p>
          <a:p>
            <a:pPr algn="ctr">
              <a:buNone/>
            </a:pPr>
            <a:r>
              <a:rPr lang="en-US" sz="2500" dirty="0" smtClean="0">
                <a:solidFill>
                  <a:srgbClr val="FF0000"/>
                </a:solidFill>
              </a:rPr>
              <a:t>Thank </a:t>
            </a:r>
            <a:r>
              <a:rPr lang="en-US" sz="2500" dirty="0">
                <a:solidFill>
                  <a:srgbClr val="FF0000"/>
                </a:solidFill>
              </a:rPr>
              <a:t>you</a:t>
            </a:r>
            <a:r>
              <a:rPr lang="ru-RU" sz="2500" dirty="0" smtClean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endParaRPr lang="en-US" sz="2500" dirty="0" smtClean="0"/>
          </a:p>
          <a:p>
            <a:pPr marL="400050" lvl="1" indent="0">
              <a:buNone/>
            </a:pP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Conclusion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Project </a:t>
            </a:r>
            <a:r>
              <a:rPr lang="en-US" dirty="0" smtClean="0"/>
              <a:t>authors 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>
            <a:normAutofit/>
          </a:bodyPr>
          <a:lstStyle/>
          <a:p>
            <a:r>
              <a:rPr lang="en-US" sz="2400" dirty="0"/>
              <a:t>Project leader: </a:t>
            </a:r>
            <a:r>
              <a:rPr lang="en-US" sz="2400" dirty="0" err="1" smtClean="0"/>
              <a:t>Kobets</a:t>
            </a:r>
            <a:r>
              <a:rPr lang="en-US" sz="2400" dirty="0" smtClean="0"/>
              <a:t> V.</a:t>
            </a:r>
          </a:p>
          <a:p>
            <a:r>
              <a:rPr lang="en-US" sz="2400" dirty="0" smtClean="0"/>
              <a:t>Deputy project leader: </a:t>
            </a:r>
            <a:r>
              <a:rPr lang="en-US" sz="2400" dirty="0" err="1" smtClean="0"/>
              <a:t>Gostkin</a:t>
            </a:r>
            <a:r>
              <a:rPr lang="en-US" sz="2400" dirty="0" smtClean="0"/>
              <a:t> M.</a:t>
            </a:r>
            <a:endParaRPr lang="en-US" sz="2400" dirty="0"/>
          </a:p>
          <a:p>
            <a:r>
              <a:rPr lang="en-US" sz="2400" dirty="0"/>
              <a:t>Scientific </a:t>
            </a:r>
            <a:r>
              <a:rPr lang="en-US" sz="2400" dirty="0" smtClean="0"/>
              <a:t>project leader</a:t>
            </a:r>
            <a:r>
              <a:rPr lang="en-US" sz="2400" dirty="0"/>
              <a:t>: </a:t>
            </a:r>
            <a:r>
              <a:rPr lang="en-US" sz="2400" dirty="0" err="1" smtClean="0"/>
              <a:t>Shirkov</a:t>
            </a:r>
            <a:r>
              <a:rPr lang="en-US" sz="2400" dirty="0" smtClean="0"/>
              <a:t> G. </a:t>
            </a:r>
          </a:p>
          <a:p>
            <a:r>
              <a:rPr lang="en-US" sz="2400" dirty="0" smtClean="0"/>
              <a:t>DLNP (23 people): </a:t>
            </a:r>
            <a:r>
              <a:rPr lang="en-US" sz="2400" dirty="0"/>
              <a:t>Acosta E., Baranov V., </a:t>
            </a:r>
            <a:r>
              <a:rPr lang="en-US" sz="2400" dirty="0" err="1"/>
              <a:t>Brukva</a:t>
            </a:r>
            <a:r>
              <a:rPr lang="en-US" sz="2400" dirty="0"/>
              <a:t> A., </a:t>
            </a:r>
            <a:r>
              <a:rPr lang="en-US" sz="2400" dirty="0" err="1" smtClean="0"/>
              <a:t>Budagov</a:t>
            </a:r>
            <a:r>
              <a:rPr lang="en-US" sz="2400" dirty="0" smtClean="0"/>
              <a:t> </a:t>
            </a:r>
            <a:r>
              <a:rPr lang="en-US" sz="2400" dirty="0"/>
              <a:t>Yu., </a:t>
            </a:r>
            <a:r>
              <a:rPr lang="en-US" sz="2400" dirty="0" err="1"/>
              <a:t>Garanzha</a:t>
            </a:r>
            <a:r>
              <a:rPr lang="en-US" sz="2400" dirty="0"/>
              <a:t> N., </a:t>
            </a:r>
            <a:r>
              <a:rPr lang="en-US" sz="2400" dirty="0" err="1"/>
              <a:t>Glagolev</a:t>
            </a:r>
            <a:r>
              <a:rPr lang="en-US" sz="2400" dirty="0"/>
              <a:t> V., </a:t>
            </a:r>
            <a:r>
              <a:rPr lang="en-US" sz="2400" dirty="0" err="1"/>
              <a:t>Gostkin</a:t>
            </a:r>
            <a:r>
              <a:rPr lang="en-US" sz="2400" dirty="0"/>
              <a:t> M., </a:t>
            </a:r>
            <a:r>
              <a:rPr lang="en-US" sz="2400" dirty="0" err="1"/>
              <a:t>Gritsay</a:t>
            </a:r>
            <a:r>
              <a:rPr lang="en-US" sz="2400" dirty="0"/>
              <a:t> K., </a:t>
            </a:r>
            <a:r>
              <a:rPr lang="en-US" sz="2400" dirty="0" err="1" smtClean="0"/>
              <a:t>Davydov</a:t>
            </a:r>
            <a:r>
              <a:rPr lang="en-US" sz="2400" dirty="0" smtClean="0"/>
              <a:t> </a:t>
            </a:r>
            <a:r>
              <a:rPr lang="en-US" sz="2400" dirty="0"/>
              <a:t>Yu., </a:t>
            </a:r>
            <a:r>
              <a:rPr lang="en-US" sz="2400" dirty="0" err="1"/>
              <a:t>Demin</a:t>
            </a:r>
            <a:r>
              <a:rPr lang="en-US" sz="2400" dirty="0"/>
              <a:t> D., </a:t>
            </a:r>
            <a:r>
              <a:rPr lang="en-US" sz="2400" dirty="0" err="1"/>
              <a:t>Dyatlov</a:t>
            </a:r>
            <a:r>
              <a:rPr lang="en-US" sz="2400" dirty="0"/>
              <a:t> A., </a:t>
            </a:r>
            <a:r>
              <a:rPr lang="en-US" sz="2400" dirty="0" err="1"/>
              <a:t>Zhemchugov</a:t>
            </a:r>
            <a:r>
              <a:rPr lang="en-US" sz="2400" dirty="0"/>
              <a:t> A., </a:t>
            </a:r>
            <a:r>
              <a:rPr lang="en-US" sz="2400" dirty="0" err="1"/>
              <a:t>Kobets</a:t>
            </a:r>
            <a:r>
              <a:rPr lang="en-US" sz="2400" dirty="0"/>
              <a:t> V., </a:t>
            </a:r>
            <a:r>
              <a:rPr lang="en-US" sz="2400" dirty="0" err="1"/>
              <a:t>Korovyakov</a:t>
            </a:r>
            <a:r>
              <a:rPr lang="en-US" sz="2400" dirty="0"/>
              <a:t> V., </a:t>
            </a:r>
            <a:r>
              <a:rPr lang="en-US" sz="2400" dirty="0" err="1"/>
              <a:t>Krasnoperov</a:t>
            </a:r>
            <a:r>
              <a:rPr lang="en-US" sz="2400" dirty="0"/>
              <a:t> A., </a:t>
            </a:r>
            <a:r>
              <a:rPr lang="en-US" sz="2400" dirty="0" err="1"/>
              <a:t>Nozdrin</a:t>
            </a:r>
            <a:r>
              <a:rPr lang="en-US" sz="2400" dirty="0"/>
              <a:t> A., </a:t>
            </a:r>
            <a:r>
              <a:rPr lang="en-US" sz="2400" dirty="0" err="1" smtClean="0"/>
              <a:t>Porokhovoy</a:t>
            </a:r>
            <a:r>
              <a:rPr lang="en-US" sz="2400" dirty="0" smtClean="0"/>
              <a:t> </a:t>
            </a:r>
            <a:r>
              <a:rPr lang="en-US" sz="2400" dirty="0"/>
              <a:t>S., Sorokin A., </a:t>
            </a:r>
            <a:r>
              <a:rPr lang="en-US" sz="2400" dirty="0" err="1"/>
              <a:t>Shabratov</a:t>
            </a:r>
            <a:r>
              <a:rPr lang="en-US" sz="2400" dirty="0"/>
              <a:t> V., </a:t>
            </a:r>
            <a:r>
              <a:rPr lang="en-US" sz="2400" dirty="0" err="1"/>
              <a:t>Shirkov</a:t>
            </a:r>
            <a:r>
              <a:rPr lang="en-US" sz="2400" dirty="0"/>
              <a:t> G., </a:t>
            </a:r>
            <a:r>
              <a:rPr lang="en-US" sz="2400" dirty="0" err="1"/>
              <a:t>Shokin</a:t>
            </a:r>
            <a:r>
              <a:rPr lang="en-US" sz="2400" dirty="0"/>
              <a:t> D., </a:t>
            </a:r>
            <a:r>
              <a:rPr lang="en-US" sz="2400" dirty="0" err="1" smtClean="0"/>
              <a:t>Skripnik</a:t>
            </a:r>
            <a:r>
              <a:rPr lang="en-US" sz="2400" dirty="0" smtClean="0"/>
              <a:t> A., </a:t>
            </a:r>
            <a:r>
              <a:rPr lang="en-US" sz="2400" dirty="0" err="1" smtClean="0"/>
              <a:t>Yunenko</a:t>
            </a:r>
            <a:r>
              <a:rPr lang="en-US" sz="2400" dirty="0" smtClean="0"/>
              <a:t> </a:t>
            </a:r>
            <a:r>
              <a:rPr lang="en-US" sz="2400" dirty="0"/>
              <a:t>K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LHEP: </a:t>
            </a:r>
            <a:r>
              <a:rPr lang="en-US" sz="2400" dirty="0" err="1"/>
              <a:t>Sledneva</a:t>
            </a:r>
            <a:r>
              <a:rPr lang="en-US" sz="2400" dirty="0"/>
              <a:t> A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University </a:t>
            </a:r>
            <a:r>
              <a:rPr lang="en-US" sz="2400" dirty="0" smtClean="0"/>
              <a:t>Centre (5 people): </a:t>
            </a:r>
            <a:r>
              <a:rPr lang="en-US" sz="2400" dirty="0" err="1"/>
              <a:t>Belozerov</a:t>
            </a:r>
            <a:r>
              <a:rPr lang="en-US" sz="2400" dirty="0"/>
              <a:t> D., </a:t>
            </a:r>
            <a:r>
              <a:rPr lang="en-US" sz="2400" dirty="0" err="1"/>
              <a:t>Verlamov</a:t>
            </a:r>
            <a:r>
              <a:rPr lang="en-US" sz="2400" dirty="0"/>
              <a:t> K., </a:t>
            </a:r>
            <a:r>
              <a:rPr lang="en-US" sz="2400" dirty="0" err="1"/>
              <a:t>Gikal</a:t>
            </a:r>
            <a:r>
              <a:rPr lang="en-US" sz="2400" dirty="0"/>
              <a:t> K., </a:t>
            </a:r>
            <a:r>
              <a:rPr lang="en-US" sz="2400" dirty="0" err="1"/>
              <a:t>Zlydenniy</a:t>
            </a:r>
            <a:r>
              <a:rPr lang="en-US" sz="2400" dirty="0"/>
              <a:t> D., </a:t>
            </a:r>
            <a:r>
              <a:rPr lang="en-US" sz="2400" dirty="0" err="1"/>
              <a:t>Nozdrin</a:t>
            </a:r>
            <a:r>
              <a:rPr lang="en-US" sz="2400" dirty="0"/>
              <a:t> M.  </a:t>
            </a:r>
            <a:endParaRPr lang="ru-RU" sz="24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517565"/>
              </p:ext>
            </p:extLst>
          </p:nvPr>
        </p:nvGraphicFramePr>
        <p:xfrm>
          <a:off x="1066801" y="990598"/>
          <a:ext cx="7543799" cy="5334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5193"/>
                <a:gridCol w="2969072"/>
                <a:gridCol w="1105777"/>
                <a:gridCol w="663311"/>
                <a:gridCol w="599992"/>
                <a:gridCol w="720454"/>
              </a:tblGrid>
              <a:tr h="889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No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TASKS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r>
                        <a:rPr lang="en-US" sz="16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value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2019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2020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2021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</a:tr>
              <a:tr h="444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Direct costs of the Project.</a:t>
                      </a:r>
                      <a:endParaRPr lang="ru-RU" sz="1600" b="1" dirty="0">
                        <a:solidFill>
                          <a:srgbClr val="00000A"/>
                        </a:solidFill>
                        <a:effectLst/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</a:tr>
              <a:tr h="444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Accelerator, reactor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--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--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--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--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</a:tr>
              <a:tr h="444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Computer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--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--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--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--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</a:tr>
              <a:tr h="444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Materials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75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</a:tr>
              <a:tr h="444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Equipment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720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240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240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240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</a:tr>
              <a:tr h="444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Arial Unicode MS"/>
                          <a:cs typeface="Mangal"/>
                        </a:rPr>
                        <a:t>R&amp;D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--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--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3825" algn="l"/>
                          <a:tab pos="177800" algn="ctr"/>
                        </a:tabLst>
                      </a:pPr>
                      <a:r>
                        <a:rPr lang="ru-RU" sz="1600">
                          <a:effectLst/>
                        </a:rPr>
                        <a:t>	--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--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</a:tr>
              <a:tr h="444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Travel resources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</a:tr>
              <a:tr h="444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a) </a:t>
                      </a:r>
                      <a:r>
                        <a:rPr lang="en-US" sz="1600" dirty="0" smtClean="0">
                          <a:effectLst/>
                        </a:rPr>
                        <a:t>) in non-ruble area 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</a:tr>
              <a:tr h="444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b) </a:t>
                      </a:r>
                      <a:r>
                        <a:rPr lang="en-US" sz="1600" dirty="0" smtClean="0">
                          <a:effectLst/>
                        </a:rPr>
                        <a:t>in ruble area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</a:tr>
              <a:tr h="444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Total direct cost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: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805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267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269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269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46355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16279" y="287923"/>
            <a:ext cx="55114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23825" algn="l"/>
                <a:tab pos="1778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23825" algn="l"/>
                <a:tab pos="1778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23825" algn="l"/>
                <a:tab pos="1778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23825" algn="l"/>
                <a:tab pos="1778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23825" algn="l"/>
                <a:tab pos="1778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3825" algn="l"/>
                <a:tab pos="1778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3825" algn="l"/>
                <a:tab pos="1778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3825" algn="l"/>
                <a:tab pos="1778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3825" algn="l"/>
                <a:tab pos="1778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en-US" altLang="ru-RU" sz="1600" dirty="0" smtClean="0">
                <a:solidFill>
                  <a:srgbClr val="00000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Financial </a:t>
            </a:r>
            <a:r>
              <a:rPr lang="en-US" altLang="ru-RU" sz="1600" dirty="0">
                <a:solidFill>
                  <a:srgbClr val="00000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Resources Needed for Project realization</a:t>
            </a:r>
            <a:r>
              <a:rPr lang="ru-RU" altLang="ru-RU" sz="1600" dirty="0" smtClean="0">
                <a:solidFill>
                  <a:srgbClr val="00000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ru-RU" sz="1600" dirty="0" smtClean="0">
                <a:solidFill>
                  <a:srgbClr val="00000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(Form</a:t>
            </a:r>
            <a:r>
              <a:rPr lang="ru-RU" altLang="ru-RU" sz="1600" dirty="0" smtClean="0">
                <a:solidFill>
                  <a:srgbClr val="00000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№29</a:t>
            </a:r>
            <a:r>
              <a:rPr lang="en-US" altLang="ru-RU" sz="1600" dirty="0" smtClean="0">
                <a:solidFill>
                  <a:srgbClr val="00000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45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0527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571744"/>
            <a:ext cx="8075240" cy="3554419"/>
          </a:xfrm>
        </p:spPr>
        <p:txBody>
          <a:bodyPr/>
          <a:lstStyle/>
          <a:p>
            <a:r>
              <a:rPr lang="en-US" dirty="0" smtClean="0"/>
              <a:t>New collider experiments (ILC, CLIC, CEPC, HL-LHC, NICA) </a:t>
            </a:r>
          </a:p>
          <a:p>
            <a:r>
              <a:rPr lang="en-US" dirty="0" smtClean="0"/>
              <a:t>Search of </a:t>
            </a:r>
            <a:r>
              <a:rPr lang="en-US" dirty="0" err="1" smtClean="0"/>
              <a:t>neutrinoless</a:t>
            </a:r>
            <a:r>
              <a:rPr lang="en-US" dirty="0" smtClean="0"/>
              <a:t> muon conversion into electron (</a:t>
            </a:r>
            <a:r>
              <a:rPr lang="en-US" dirty="0" smtClean="0">
                <a:cs typeface="Times New Roman" panose="02020603050405020304" pitchFamily="18" charset="0"/>
              </a:rPr>
              <a:t>mu2e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smtClean="0">
                <a:cs typeface="Times New Roman" panose="02020603050405020304" pitchFamily="18" charset="0"/>
              </a:rPr>
              <a:t>COMET)</a:t>
            </a:r>
            <a:endParaRPr lang="en-US" dirty="0" smtClean="0"/>
          </a:p>
          <a:p>
            <a:r>
              <a:rPr lang="en-US" dirty="0" smtClean="0"/>
              <a:t>Applied research: biology, material science and medicine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085663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One of the main tasks of JINR is</a:t>
            </a:r>
          </a:p>
          <a:p>
            <a:r>
              <a:rPr lang="en-US" sz="3600" b="1" dirty="0" smtClean="0"/>
              <a:t>R&amp;D of new types of particle detectors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590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Sources of elementary particles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658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Cosmic rays</a:t>
            </a:r>
          </a:p>
          <a:p>
            <a:r>
              <a:rPr lang="en-US" dirty="0" smtClean="0"/>
              <a:t>Radionuclide sources</a:t>
            </a:r>
          </a:p>
          <a:p>
            <a:r>
              <a:rPr lang="en-US" dirty="0" smtClean="0"/>
              <a:t>Beams of charged particles from accelerators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Advantages: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Tunable energy and intensity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Possibility of their reliable identification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Precise timing and coordinate information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There </a:t>
            </a:r>
            <a:r>
              <a:rPr lang="en-US" dirty="0" smtClean="0">
                <a:solidFill>
                  <a:srgbClr val="FF0000"/>
                </a:solidFill>
              </a:rPr>
              <a:t>are </a:t>
            </a:r>
            <a:r>
              <a:rPr lang="en-US" dirty="0">
                <a:solidFill>
                  <a:srgbClr val="FF0000"/>
                </a:solidFill>
              </a:rPr>
              <a:t>no any electron </a:t>
            </a:r>
            <a:r>
              <a:rPr lang="en-US" dirty="0" err="1">
                <a:solidFill>
                  <a:srgbClr val="FF0000"/>
                </a:solidFill>
              </a:rPr>
              <a:t>testbeams</a:t>
            </a:r>
            <a:r>
              <a:rPr lang="en-US" dirty="0">
                <a:solidFill>
                  <a:srgbClr val="FF0000"/>
                </a:solidFill>
              </a:rPr>
              <a:t> at JINR </a:t>
            </a:r>
            <a:r>
              <a:rPr lang="en-US" dirty="0" smtClean="0">
                <a:solidFill>
                  <a:srgbClr val="FF0000"/>
                </a:solidFill>
              </a:rPr>
              <a:t>now!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624052"/>
              </p:ext>
            </p:extLst>
          </p:nvPr>
        </p:nvGraphicFramePr>
        <p:xfrm>
          <a:off x="926699" y="980728"/>
          <a:ext cx="7290601" cy="5490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165753"/>
                <a:gridCol w="1165753"/>
                <a:gridCol w="1165753"/>
                <a:gridCol w="1583542"/>
              </a:tblGrid>
              <a:tr h="570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Scientific</a:t>
                      </a:r>
                      <a:r>
                        <a:rPr lang="en-US" sz="1000" baseline="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 center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Particles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Energy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 [</a:t>
                      </a: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MeV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]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dP</a:t>
                      </a: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/P [%]</a:t>
                      </a: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Number</a:t>
                      </a:r>
                      <a:r>
                        <a:rPr lang="en-US" sz="1000" baseline="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 of lines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</a:tr>
              <a:tr h="440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BTF 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(</a:t>
                      </a:r>
                      <a:r>
                        <a:rPr lang="en-US" sz="1000" dirty="0" err="1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Frascati</a:t>
                      </a: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, Italy)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e</a:t>
                      </a: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 </a:t>
                      </a:r>
                      <a:r>
                        <a:rPr lang="ru-RU" sz="1000" baseline="30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±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25-750</a:t>
                      </a: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1</a:t>
                      </a: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1</a:t>
                      </a:r>
                    </a:p>
                  </a:txBody>
                  <a:tcPr marL="17145" marR="26194" marT="34925" marB="34925"/>
                </a:tc>
              </a:tr>
              <a:tr h="440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ELPH 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Tohoku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, </a:t>
                      </a: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Japan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)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e</a:t>
                      </a: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 </a:t>
                      </a:r>
                      <a:r>
                        <a:rPr lang="ru-RU" sz="1000" baseline="30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±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&lt; 850</a:t>
                      </a: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1</a:t>
                      </a: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1</a:t>
                      </a:r>
                    </a:p>
                  </a:txBody>
                  <a:tcPr marL="17145" marR="26194" marT="34925" marB="34925"/>
                </a:tc>
              </a:tr>
              <a:tr h="440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BEPC-II 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China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, </a:t>
                      </a:r>
                      <a:r>
                        <a:rPr lang="en-US" sz="1000" dirty="0" err="1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Beiging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)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e</a:t>
                      </a: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 </a:t>
                      </a:r>
                      <a:r>
                        <a:rPr lang="ru-RU" sz="1000" baseline="30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-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e </a:t>
                      </a:r>
                      <a:r>
                        <a:rPr lang="ru-RU" sz="1000" baseline="30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± 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sec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.)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1100 - 1500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400 - 1200</a:t>
                      </a: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1</a:t>
                      </a: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3</a:t>
                      </a:r>
                    </a:p>
                  </a:txBody>
                  <a:tcPr marL="17145" marR="26194" marT="34925" marB="34925"/>
                </a:tc>
              </a:tr>
              <a:tr h="311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FTBL (KEK, </a:t>
                      </a: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Japan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) 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e</a:t>
                      </a:r>
                      <a:r>
                        <a:rPr lang="ru-RU" sz="1000" baseline="30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 -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500-3400</a:t>
                      </a: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0,4</a:t>
                      </a: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1</a:t>
                      </a:r>
                    </a:p>
                  </a:txBody>
                  <a:tcPr marL="17145" marR="26194" marT="34925" marB="34925"/>
                </a:tc>
              </a:tr>
              <a:tr h="311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DESY-II 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Germany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)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e</a:t>
                      </a:r>
                      <a:r>
                        <a:rPr lang="ru-RU" sz="1000" baseline="30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 -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1000-6000</a:t>
                      </a: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1</a:t>
                      </a: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3</a:t>
                      </a:r>
                    </a:p>
                  </a:txBody>
                  <a:tcPr marL="17145" marR="26194" marT="34925" marB="34925"/>
                </a:tc>
              </a:tr>
              <a:tr h="312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CERN PS 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Switzerland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)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e, </a:t>
                      </a: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hadrons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, </a:t>
                      </a: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μ</a:t>
                      </a: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(1-15)*10</a:t>
                      </a:r>
                      <a:r>
                        <a:rPr lang="ru-RU" sz="1000" baseline="3000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3</a:t>
                      </a:r>
                      <a:endParaRPr lang="ru-RU" sz="100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4</a:t>
                      </a:r>
                    </a:p>
                  </a:txBody>
                  <a:tcPr marL="17145" marR="26194" marT="34925" marB="34925"/>
                </a:tc>
              </a:tr>
              <a:tr h="312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CERN SPS 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Switzerland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)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e, </a:t>
                      </a: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hadrons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, </a:t>
                      </a: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μ</a:t>
                      </a: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(10-400)*10</a:t>
                      </a:r>
                      <a:r>
                        <a:rPr lang="ru-RU" sz="1000" baseline="30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3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4</a:t>
                      </a:r>
                    </a:p>
                  </a:txBody>
                  <a:tcPr marL="17145" marR="26194" marT="34925" marB="34925"/>
                </a:tc>
              </a:tr>
              <a:tr h="311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FTBF (FNAL, </a:t>
                      </a: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USA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)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e</a:t>
                      </a:r>
                      <a:r>
                        <a:rPr lang="ru-RU" sz="1000" baseline="30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 - </a:t>
                      </a: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, π</a:t>
                      </a:r>
                      <a:r>
                        <a:rPr lang="ru-RU" sz="1000" baseline="30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 - </a:t>
                      </a: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 , μ</a:t>
                      </a: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(1-66)*10</a:t>
                      </a:r>
                      <a:r>
                        <a:rPr lang="ru-RU" sz="1000" baseline="30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3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1</a:t>
                      </a:r>
                    </a:p>
                  </a:txBody>
                  <a:tcPr marL="17145" marR="26194" marT="34925" marB="34925"/>
                </a:tc>
              </a:tr>
              <a:tr h="440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SLAC  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USA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)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e</a:t>
                      </a:r>
                      <a:r>
                        <a:rPr lang="ru-RU" sz="1000" baseline="30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 -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e, </a:t>
                      </a: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hadrons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 (</a:t>
                      </a: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sec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.)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13,6*10</a:t>
                      </a:r>
                      <a:r>
                        <a:rPr lang="ru-RU" sz="1000" baseline="30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3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(0,1-13,6)*10</a:t>
                      </a:r>
                      <a:r>
                        <a:rPr lang="ru-RU" sz="1000" baseline="30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3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0,1-1,3</a:t>
                      </a: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1</a:t>
                      </a:r>
                    </a:p>
                  </a:txBody>
                  <a:tcPr marL="17145" marR="26194" marT="34925" marB="34925"/>
                </a:tc>
              </a:tr>
              <a:tr h="440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IHEP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 (</a:t>
                      </a:r>
                      <a:r>
                        <a:rPr lang="en-US" sz="1000" dirty="0" err="1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Protvino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, </a:t>
                      </a: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Russia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)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e, </a:t>
                      </a: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hadrons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, </a:t>
                      </a: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μ</a:t>
                      </a: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(1-45)*10</a:t>
                      </a:r>
                      <a:r>
                        <a:rPr lang="ru-RU" sz="1000" baseline="30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3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4</a:t>
                      </a:r>
                    </a:p>
                  </a:txBody>
                  <a:tcPr marL="17145" marR="26194" marT="34925" marB="34925"/>
                </a:tc>
              </a:tr>
              <a:tr h="440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BINP SB RAS 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Novosibirsk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, </a:t>
                      </a: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Russia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)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e</a:t>
                      </a:r>
                      <a:r>
                        <a:rPr lang="ru-RU" sz="1000" baseline="3000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 -</a:t>
                      </a:r>
                      <a:endParaRPr lang="ru-RU" sz="100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100-3500</a:t>
                      </a: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1,8-2</a:t>
                      </a: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1</a:t>
                      </a:r>
                    </a:p>
                  </a:txBody>
                  <a:tcPr marL="17145" marR="26194" marT="34925" marB="34925"/>
                </a:tc>
              </a:tr>
              <a:tr h="311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PI</a:t>
                      </a:r>
                      <a:r>
                        <a:rPr lang="en-US" sz="1000" baseline="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 </a:t>
                      </a:r>
                      <a:r>
                        <a:rPr lang="en-US" sz="1000" baseline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RAS S-25R</a:t>
                      </a:r>
                      <a:r>
                        <a:rPr lang="ru-RU" sz="100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(</a:t>
                      </a:r>
                      <a:r>
                        <a:rPr lang="en-US" sz="1000" dirty="0" err="1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Troitsk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, </a:t>
                      </a: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Russia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)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e</a:t>
                      </a:r>
                      <a:r>
                        <a:rPr lang="ru-RU" sz="1000" baseline="3000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 -</a:t>
                      </a:r>
                      <a:endParaRPr lang="ru-RU" sz="100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300-1300</a:t>
                      </a: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0</a:t>
                      </a:r>
                    </a:p>
                  </a:txBody>
                  <a:tcPr marL="17145" marR="26194" marT="34925" marB="34925"/>
                </a:tc>
              </a:tr>
              <a:tr h="312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EPI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 (</a:t>
                      </a: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Armenia</a:t>
                      </a:r>
                      <a:r>
                        <a:rPr lang="ru-RU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)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e</a:t>
                      </a:r>
                      <a:r>
                        <a:rPr lang="ru-RU" sz="1000" baseline="30000" dirty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 -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75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6000</a:t>
                      </a: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A"/>
                          </a:solidFill>
                          <a:latin typeface="Liberation Serif"/>
                          <a:ea typeface="Arial Unicode MS"/>
                          <a:cs typeface="Mangal"/>
                        </a:rPr>
                        <a:t>1</a:t>
                      </a:r>
                      <a:endParaRPr lang="ru-RU" sz="1000" dirty="0">
                        <a:solidFill>
                          <a:srgbClr val="00000A"/>
                        </a:solidFill>
                        <a:latin typeface="Liberation Serif"/>
                        <a:ea typeface="Arial Unicode MS"/>
                        <a:cs typeface="Mangal"/>
                      </a:endParaRPr>
                    </a:p>
                  </a:txBody>
                  <a:tcPr marL="17145" marR="26194" marT="34925" marB="34925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Available </a:t>
            </a:r>
            <a:r>
              <a:rPr lang="en-US" smtClean="0"/>
              <a:t>electron test beams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3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SCN7490.JPG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479266" y="503023"/>
            <a:ext cx="3317519" cy="2317865"/>
          </a:xfrm>
          <a:prstGeom prst="rect">
            <a:avLst/>
          </a:prstGeom>
        </p:spPr>
      </p:pic>
      <p:pic>
        <p:nvPicPr>
          <p:cNvPr id="11" name="Рисунок 10" descr="DSCN749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5715" y="22063"/>
            <a:ext cx="2746405" cy="3279783"/>
          </a:xfrm>
          <a:prstGeom prst="rect">
            <a:avLst/>
          </a:prstGeom>
        </p:spPr>
      </p:pic>
      <p:pic>
        <p:nvPicPr>
          <p:cNvPr id="12" name="Рисунок 11" descr="DSCN749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6176" y="13226"/>
            <a:ext cx="2873447" cy="332798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60" y="3422216"/>
            <a:ext cx="9144000" cy="343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14480" y="1571612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smtClean="0">
                <a:solidFill>
                  <a:srgbClr val="FF0000"/>
                </a:solidFill>
              </a:rPr>
              <a:t>LINAC-200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55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077200" cy="5328592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/>
              <a:t>1975 – </a:t>
            </a:r>
            <a:r>
              <a:rPr lang="en-US" sz="2600" dirty="0" smtClean="0"/>
              <a:t>Medium Energy Accelerator</a:t>
            </a:r>
            <a:r>
              <a:rPr lang="ru-RU" sz="2600" dirty="0" smtClean="0"/>
              <a:t> </a:t>
            </a:r>
            <a:r>
              <a:rPr lang="en-US" sz="2600" dirty="0" smtClean="0"/>
              <a:t> (MEA), </a:t>
            </a:r>
            <a:r>
              <a:rPr lang="ru-RU" sz="2600" dirty="0" smtClean="0"/>
              <a:t> </a:t>
            </a:r>
            <a:r>
              <a:rPr lang="en-US" sz="2600" dirty="0" smtClean="0"/>
              <a:t>energy </a:t>
            </a:r>
            <a:r>
              <a:rPr lang="ru-RU" sz="2600" dirty="0" smtClean="0"/>
              <a:t>800 </a:t>
            </a:r>
            <a:r>
              <a:rPr lang="en-US" sz="2600" dirty="0" smtClean="0"/>
              <a:t>MeV</a:t>
            </a:r>
            <a:r>
              <a:rPr lang="ru-RU" sz="2600" dirty="0" smtClean="0"/>
              <a:t> </a:t>
            </a:r>
            <a:r>
              <a:rPr lang="en-US" sz="2600" dirty="0" smtClean="0"/>
              <a:t>have been done</a:t>
            </a:r>
            <a:r>
              <a:rPr lang="ru-RU" sz="2600" dirty="0" smtClean="0"/>
              <a:t> </a:t>
            </a:r>
            <a:r>
              <a:rPr lang="en-US" sz="2600" dirty="0" smtClean="0"/>
              <a:t>for</a:t>
            </a:r>
            <a:r>
              <a:rPr lang="ru-RU" sz="2600" dirty="0" smtClean="0"/>
              <a:t> </a:t>
            </a:r>
            <a:r>
              <a:rPr lang="en-US" sz="2600" dirty="0" smtClean="0"/>
              <a:t>NIK</a:t>
            </a:r>
            <a:r>
              <a:rPr lang="en-US" sz="2600" dirty="0"/>
              <a:t>H</a:t>
            </a:r>
            <a:r>
              <a:rPr lang="en-US" sz="2600" dirty="0" smtClean="0"/>
              <a:t>EF by </a:t>
            </a:r>
            <a:r>
              <a:rPr lang="ru-RU" sz="2600" dirty="0" smtClean="0"/>
              <a:t> </a:t>
            </a:r>
            <a:r>
              <a:rPr lang="en-US" sz="2600" dirty="0" smtClean="0"/>
              <a:t> </a:t>
            </a:r>
            <a:r>
              <a:rPr lang="en-US" sz="2600" dirty="0" err="1" smtClean="0"/>
              <a:t>Haimson</a:t>
            </a:r>
            <a:r>
              <a:rPr lang="en-US" sz="2600" dirty="0" smtClean="0"/>
              <a:t> Research corporation.</a:t>
            </a:r>
            <a:endParaRPr lang="ru-RU" sz="2600" dirty="0" smtClean="0"/>
          </a:p>
          <a:p>
            <a:r>
              <a:rPr lang="ru-RU" sz="2600" dirty="0" smtClean="0"/>
              <a:t>1980 - </a:t>
            </a:r>
            <a:r>
              <a:rPr lang="en-US" sz="2600" dirty="0"/>
              <a:t>commissioning </a:t>
            </a:r>
            <a:r>
              <a:rPr lang="en-US" sz="2600" dirty="0" smtClean="0"/>
              <a:t>at</a:t>
            </a:r>
            <a:r>
              <a:rPr lang="ru-RU" sz="2600" dirty="0" smtClean="0"/>
              <a:t> 700 </a:t>
            </a:r>
            <a:r>
              <a:rPr lang="en-US" sz="2600" dirty="0" smtClean="0"/>
              <a:t>MeV </a:t>
            </a:r>
            <a:endParaRPr lang="ru-RU" sz="2600" dirty="0" smtClean="0"/>
          </a:p>
          <a:p>
            <a:r>
              <a:rPr lang="ru-RU" sz="2600" dirty="0" smtClean="0"/>
              <a:t>1990 - </a:t>
            </a:r>
            <a:r>
              <a:rPr lang="en-US" sz="2600" dirty="0" smtClean="0"/>
              <a:t>modernization</a:t>
            </a:r>
            <a:endParaRPr lang="ru-RU" sz="2600" dirty="0" smtClean="0"/>
          </a:p>
          <a:p>
            <a:r>
              <a:rPr lang="en-US" sz="2600" dirty="0" smtClean="0"/>
              <a:t>1998 – decommissioning</a:t>
            </a:r>
            <a:endParaRPr lang="ru-RU" sz="2600" dirty="0" smtClean="0"/>
          </a:p>
          <a:p>
            <a:r>
              <a:rPr lang="ru-RU" sz="2600" dirty="0" smtClean="0"/>
              <a:t>1999-2000 </a:t>
            </a:r>
            <a:r>
              <a:rPr lang="en-US" sz="2600" dirty="0"/>
              <a:t>moving to JINR as part of the project </a:t>
            </a:r>
            <a:r>
              <a:rPr lang="en-US" sz="2600" dirty="0" smtClean="0"/>
              <a:t>DELSY</a:t>
            </a:r>
            <a:endParaRPr lang="ru-RU" sz="2600" dirty="0" smtClean="0"/>
          </a:p>
          <a:p>
            <a:r>
              <a:rPr lang="ru-RU" sz="2600" dirty="0" smtClean="0"/>
              <a:t>2011 – </a:t>
            </a:r>
            <a:r>
              <a:rPr lang="en-US" sz="2600" dirty="0"/>
              <a:t>a beam of 20 MeV </a:t>
            </a:r>
            <a:r>
              <a:rPr lang="en-US" sz="2600" dirty="0" smtClean="0"/>
              <a:t>was </a:t>
            </a:r>
            <a:r>
              <a:rPr lang="en-US" sz="2600" dirty="0"/>
              <a:t>obtained</a:t>
            </a:r>
            <a:endParaRPr lang="ru-RU" sz="2600" dirty="0" smtClean="0"/>
          </a:p>
          <a:p>
            <a:r>
              <a:rPr lang="en-US" sz="2600" dirty="0" smtClean="0"/>
              <a:t>2014 – on </a:t>
            </a:r>
            <a:r>
              <a:rPr lang="en-US" sz="2600" dirty="0"/>
              <a:t>behalf of the committee of plenipotentiaries, the </a:t>
            </a:r>
            <a:r>
              <a:rPr lang="en-US" sz="2600" dirty="0" smtClean="0"/>
              <a:t>JINR University center </a:t>
            </a:r>
            <a:r>
              <a:rPr lang="en-US" sz="2600" dirty="0"/>
              <a:t>began to develop an educational program based on the </a:t>
            </a:r>
            <a:r>
              <a:rPr lang="en-US" sz="2600" dirty="0" smtClean="0"/>
              <a:t>accelerator</a:t>
            </a:r>
          </a:p>
          <a:p>
            <a:r>
              <a:rPr lang="en-US" sz="2600" dirty="0" smtClean="0"/>
              <a:t>August</a:t>
            </a:r>
            <a:r>
              <a:rPr lang="ru-RU" sz="2600" dirty="0" smtClean="0"/>
              <a:t> 2017 – </a:t>
            </a:r>
            <a:r>
              <a:rPr lang="en-US" sz="2600" dirty="0"/>
              <a:t>physical start-up</a:t>
            </a:r>
            <a:r>
              <a:rPr lang="ru-RU" sz="2600" dirty="0" smtClean="0"/>
              <a:t> </a:t>
            </a:r>
            <a:r>
              <a:rPr lang="en-US" sz="2600" dirty="0" smtClean="0"/>
              <a:t>at</a:t>
            </a:r>
            <a:r>
              <a:rPr lang="ru-RU" sz="2600" dirty="0" smtClean="0"/>
              <a:t> 220 </a:t>
            </a:r>
            <a:r>
              <a:rPr lang="en-US" sz="2600" dirty="0" smtClean="0"/>
              <a:t>MeV</a:t>
            </a:r>
            <a:r>
              <a:rPr lang="ru-RU" sz="2600" dirty="0" smtClean="0"/>
              <a:t>.</a:t>
            </a:r>
          </a:p>
          <a:p>
            <a:endParaRPr lang="ru-RU" sz="2500" dirty="0" smtClean="0"/>
          </a:p>
          <a:p>
            <a:pPr marL="0" indent="0">
              <a:buNone/>
            </a:pPr>
            <a:endParaRPr lang="ru-RU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400050" lvl="1" indent="0">
              <a:buNone/>
            </a:pP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</a:t>
            </a:r>
            <a:r>
              <a:rPr lang="en-US" dirty="0" smtClean="0"/>
              <a:t>istory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linear electron accelerator LINAC-200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 injector</a:t>
            </a:r>
            <a:endParaRPr lang="en-US" dirty="0" smtClean="0"/>
          </a:p>
          <a:p>
            <a:r>
              <a:rPr lang="en-US" dirty="0"/>
              <a:t>a </a:t>
            </a:r>
            <a:r>
              <a:rPr lang="en-US" dirty="0" err="1"/>
              <a:t>buncher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12 accelerating stations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nergy – up to 800 MeV (possible  2 GeV)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structure of the beam is pulsed, with pulse length of 0.1-3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μs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current in the pulse can be set in a wide range of values, from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60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 to almost zero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values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frequency of pulses is set in the range from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~10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100 Hz, which corresponds to the electron intensity from 1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r>
            <a:r>
              <a:rPr lang="ru-RU" sz="3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13 </a:t>
            </a:r>
            <a:r>
              <a:rPr lang="en-US" sz="3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ru-RU" sz="3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9F1E-A1FD-407C-A150-A4692A34049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Physical start-up of A04 station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05472" y="565767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Liberation Serif"/>
                <a:ea typeface="Arial Unicode MS"/>
                <a:cs typeface="Mangal"/>
              </a:rPr>
              <a:t>upper line -  current of electron beam after the 1st accelerator station, the energy of 20 MeV, </a:t>
            </a: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  <a:latin typeface="Liberation Serif"/>
              <a:ea typeface="Arial Unicode MS"/>
              <a:cs typeface="Mangal"/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Liberation Serif"/>
                <a:ea typeface="Arial Unicode MS"/>
                <a:cs typeface="Mangal"/>
              </a:rPr>
              <a:t>lower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Liberation Serif"/>
                <a:ea typeface="Arial Unicode MS"/>
                <a:cs typeface="Mangal"/>
              </a:rPr>
              <a:t>line – the current after the 4th accelerator station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Liberation Serif"/>
                <a:ea typeface="Arial Unicode MS"/>
                <a:cs typeface="Mangal"/>
              </a:rPr>
              <a:t>,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Liberation Serif"/>
                <a:ea typeface="Arial Unicode MS"/>
                <a:cs typeface="Mangal"/>
              </a:rPr>
              <a:t>the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Liberation Serif"/>
                <a:ea typeface="Arial Unicode MS"/>
                <a:cs typeface="Mangal"/>
              </a:rPr>
              <a:t>energy of 220 MeV.)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65" y="620688"/>
            <a:ext cx="5585735" cy="4910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70080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August    2017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08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9345</TotalTime>
  <Words>1631</Words>
  <Application>Microsoft Office PowerPoint</Application>
  <PresentationFormat>Экран (4:3)</PresentationFormat>
  <Paragraphs>419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Status of the accelerator</vt:lpstr>
      <vt:lpstr>Презентация PowerPoint</vt:lpstr>
      <vt:lpstr>Презентация PowerPoint</vt:lpstr>
      <vt:lpstr>Презентация PowerPoint</vt:lpstr>
      <vt:lpstr>Short term plan of  detectors R&amp;D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</dc:creator>
  <cp:lastModifiedBy>Пользователь Windows</cp:lastModifiedBy>
  <cp:revision>384</cp:revision>
  <cp:lastPrinted>2018-06-13T17:10:47Z</cp:lastPrinted>
  <dcterms:created xsi:type="dcterms:W3CDTF">2015-10-13T08:03:50Z</dcterms:created>
  <dcterms:modified xsi:type="dcterms:W3CDTF">2018-06-14T08:58:17Z</dcterms:modified>
</cp:coreProperties>
</file>