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6.xml" ContentType="application/vnd.openxmlformats-officedocument.theme+xml"/>
  <Override PartName="/ppt/theme/themeOverride1.xml" ContentType="application/vnd.openxmlformats-officedocument.themeOverrid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7.xml" ContentType="application/vnd.openxmlformats-officedocument.theme+xml"/>
  <Override PartName="/ppt/theme/themeOverride2.xml" ContentType="application/vnd.openxmlformats-officedocument.themeOverrid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8.xml" ContentType="application/vnd.openxmlformats-officedocument.theme+xml"/>
  <Override PartName="/ppt/theme/themeOverride3.xml" ContentType="application/vnd.openxmlformats-officedocument.themeOverrid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19.xml" ContentType="application/vnd.openxmlformats-officedocument.theme+xml"/>
  <Override PartName="/ppt/theme/themeOverride4.xml" ContentType="application/vnd.openxmlformats-officedocument.themeOverrid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20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611" r:id="rId1"/>
    <p:sldMasterId id="2147487623" r:id="rId2"/>
    <p:sldMasterId id="2147487635" r:id="rId3"/>
    <p:sldMasterId id="2147487647" r:id="rId4"/>
    <p:sldMasterId id="2147487659" r:id="rId5"/>
    <p:sldMasterId id="2147487671" r:id="rId6"/>
    <p:sldMasterId id="2147488067" r:id="rId7"/>
    <p:sldMasterId id="2147488081" r:id="rId8"/>
    <p:sldMasterId id="2147488407" r:id="rId9"/>
    <p:sldMasterId id="2147488432" r:id="rId10"/>
    <p:sldMasterId id="2147490474" r:id="rId11"/>
    <p:sldMasterId id="2147490486" r:id="rId12"/>
    <p:sldMasterId id="2147495234" r:id="rId13"/>
    <p:sldMasterId id="2147495260" r:id="rId14"/>
    <p:sldMasterId id="2147495273" r:id="rId15"/>
    <p:sldMasterId id="2147495286" r:id="rId16"/>
    <p:sldMasterId id="2147495306" r:id="rId17"/>
    <p:sldMasterId id="2147495326" r:id="rId18"/>
    <p:sldMasterId id="2147495346" r:id="rId19"/>
    <p:sldMasterId id="2147495366" r:id="rId20"/>
    <p:sldMasterId id="2147495392" r:id="rId21"/>
  </p:sldMasterIdLst>
  <p:notesMasterIdLst>
    <p:notesMasterId r:id="rId42"/>
  </p:notesMasterIdLst>
  <p:handoutMasterIdLst>
    <p:handoutMasterId r:id="rId43"/>
  </p:handoutMasterIdLst>
  <p:sldIdLst>
    <p:sldId id="787" r:id="rId22"/>
    <p:sldId id="845" r:id="rId23"/>
    <p:sldId id="947" r:id="rId24"/>
    <p:sldId id="856" r:id="rId25"/>
    <p:sldId id="948" r:id="rId26"/>
    <p:sldId id="938" r:id="rId27"/>
    <p:sldId id="992" r:id="rId28"/>
    <p:sldId id="954" r:id="rId29"/>
    <p:sldId id="957" r:id="rId30"/>
    <p:sldId id="960" r:id="rId31"/>
    <p:sldId id="961" r:id="rId32"/>
    <p:sldId id="963" r:id="rId33"/>
    <p:sldId id="993" r:id="rId34"/>
    <p:sldId id="969" r:id="rId35"/>
    <p:sldId id="970" r:id="rId36"/>
    <p:sldId id="973" r:id="rId37"/>
    <p:sldId id="976" r:id="rId38"/>
    <p:sldId id="944" r:id="rId39"/>
    <p:sldId id="926" r:id="rId40"/>
    <p:sldId id="991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76"/>
    <a:srgbClr val="00682F"/>
    <a:srgbClr val="0000FF"/>
    <a:srgbClr val="E4EDF8"/>
    <a:srgbClr val="DFF6F9"/>
    <a:srgbClr val="003399"/>
    <a:srgbClr val="FFFFE7"/>
    <a:srgbClr val="FFFFCC"/>
    <a:srgbClr val="578200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01" autoAdjust="0"/>
    <p:restoredTop sz="86578" autoAdjust="0"/>
  </p:normalViewPr>
  <p:slideViewPr>
    <p:cSldViewPr snapToGrid="0">
      <p:cViewPr varScale="1">
        <p:scale>
          <a:sx n="37" d="100"/>
          <a:sy n="37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48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5CC3AD-BE77-4058-93E1-968FA19484EA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99DE92-8B3C-4CF0-93D4-337118085964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245047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4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DB37EC-C76D-4713-9379-AD017256D6F4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462491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B37EC-C76D-4713-9379-AD017256D6F4}" type="slidenum">
              <a:rPr lang="ru-RU" altLang="hu-HU" smtClean="0"/>
              <a:pPr/>
              <a:t>1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61850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dirty="0" smtClean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9B8AFC-ADC1-4C2C-A125-99A4ACA8E334}" type="slidenum">
              <a:rPr lang="ru-RU" altLang="hu-HU"/>
              <a:pPr eaLnBrk="1" hangingPunct="1"/>
              <a:t>4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083450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8F54-55E4-4EEA-B56F-7BC88CB54DA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74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8F54-55E4-4EEA-B56F-7BC88CB54DA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8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8EC2-F4F2-4D80-B58D-2421A303A1C6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57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8EC2-F4F2-4D80-B58D-2421A303A1C6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01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B37EC-C76D-4713-9379-AD017256D6F4}" type="slidenum">
              <a:rPr lang="ru-RU" altLang="hu-HU" smtClean="0"/>
              <a:pPr/>
              <a:t>18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48729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9503860-4979-43A5-9B0F-09D72875C399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0274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25967E4-1189-4A47-9583-7E797A2C7A05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41158830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7EFE2E63-B651-433A-8B99-678401FC0914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28436145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DFB9D400-0ACE-49B3-A7DA-079508F21B8F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962904456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83109009-15EB-48C6-A10F-02DE50F88864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60958387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23FEE3-9CA4-4064-92E8-622D46A8CE14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04B9F55-1615-4240-8CC9-8625ED07044D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2277683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0E9E01-6E70-42E6-B12B-58C84FDB6505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C58249F-A366-4E31-B898-F63593C4865C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2291460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A648F6-7576-49FE-AF6F-29A81B9980A2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0D99F8F-C482-4A34-BD88-FC2D3490B4EC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9744532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3E3DB5-287F-4BDD-8C52-B395001EFBB7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D0BE78F-C735-4C63-8FDA-2FBE5E10EA52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7991979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8F48CE-0895-48D2-9266-DD69C447374F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C5E1990-1A77-4BA9-B9ED-361A2E5784E3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9493289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F79BB2-866E-4A52-8B64-5AA7B8E79BF0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43783E-C348-4FED-BFB5-C948C9EE45DD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9697085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A511B1-421E-44D5-BCB0-45572A9FEFC0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3E53E9-7C10-42E2-93D0-60E9D664158D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66786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731388B-1BA9-4E32-BCE1-E11676BB130B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6747151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0C7FC-1466-4B81-93A6-A4E523EEA0D2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76BBE27-6F3B-4108-8B24-3E288B6E2201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9601504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E8D6B0A-4B92-4970-963E-A8759C560184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B2FC043-30FA-445C-8248-6988436220FA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7108320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2E6713-A962-4C7F-B315-5F3CC0148D24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85B0759-BE6A-4667-90C7-B769ED0B4863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8568012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271BA0-586E-4B47-A161-AE98E79677AC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E62E9E8-B21D-45D1-A4EC-64F7205FD4A9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4389453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9E9B7D-31DC-4B8F-8355-BA9D07DA2DE5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91DAF42-399A-4446-9554-5AAB22B6C36F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4454543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3294B6-4FEB-4623-994D-5EBF8F389B9D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FBFD067-402C-425F-8340-63F5EFDAFCC2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4838797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4C374A-5152-490E-9627-3904EF9B3FE6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10D7698-688E-4CA8-A7A7-820703639DC0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9225745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CCCE4C-AD2B-48F6-A49F-53751D5381D3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26B2798-4F2E-4F71-AD27-ECB5F3F848DB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0267655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3C5F1A-9517-4CA4-95C5-EAD5D35D2B63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C7426B-9F02-4447-9376-2F4BBE22404E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6645225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5936116-2E6D-4D80-AD96-C498AFE598A4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8CE7477-4AD0-4706-9DB8-A8E0E05D1C99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615163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A2FEEC-B675-45C7-92C6-2DE5D897B1FE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41100505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0B341B-E229-4A46-BCEB-AE279442BB14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AD8FD40-ECB6-4D65-AF38-E97379A9B05D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4572033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2F42D1-F7C9-4657-8630-635741F60273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FB00A67-FADD-48A7-83D1-E2B9B5FB61CB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9769068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804B04-3772-4B77-A021-F6E83C01A466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D563732-7C65-4511-AA42-99C8C38F9C57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2863791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44CEB5-1B4E-40A1-8F5B-D625E9BCC592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2F2F149-002A-4AE3-AC82-3F6977EA59B1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5403793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F448B5-2917-4148-ABD2-DFE374784B97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BF9E8A2-7AAC-4CB6-B2F1-3CC2415E637B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41470015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DFAF75-8593-4C14-A7AD-2E5840B6C1D0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A67DA14-F715-46B7-991E-1104F8295B5A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0940503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F26632E-7677-42C8-B1BA-D2EC8B7F1887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C00BB00-FC8E-4206-91D5-F213786A4440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40851545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16D6E5-DC63-4084-95DC-7D541229971E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40C6DA2-14E7-43FE-8164-BEC0DBECD5C9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8876573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A6482A6-19AC-44EA-B922-40123871CBBD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1AD847A-9B92-45AE-A524-026C15D13C41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6528902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9C76A0-F0F0-44B4-8DA4-E53581F59976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70CB4A7-FB56-42AE-8FA3-9278485ABAB4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859872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612FA6-C4CB-4585-AF45-E2FFC0E45EA4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63140316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5860F7-075B-44CC-954D-9B8F4E4279ED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BEA0555-781F-4D6F-BBDC-4E54E639FB92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29490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6E1324-E49C-4024-9143-3B0BD910DE66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FCE97E4-4252-4DFF-BAF5-A359607F5285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8228674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D359D9-8675-4095-8720-7798BDC77B7A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C99BD89-E0F1-4F1F-9AAC-525F96F555A4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68580622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AB8F08-6EDB-441A-B3FA-BF8F71CA7641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1828B30-139B-4622-A567-92D20B011CD0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89871437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01BAFCF-A70F-4A5B-AB17-B9BEFC40E9F2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B7664BF-B8FE-4DF1-BADB-809B27AAB7C6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7327931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F8150E-619F-48F5-9B5F-907651F8D2B4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4215B2F-7149-487C-B04A-D833E686EDFE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9955788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245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671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552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15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5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24175D8-4A12-4ADE-9E17-741AABE7A9F3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0675123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237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941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259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797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9580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0687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551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743916" y="1113023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436" y="5305425"/>
            <a:ext cx="6078062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132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2245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62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3E9E029-2D20-4A92-88AA-7310FFA0722B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22645720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040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3731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344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3700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8840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482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0591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343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751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743916" y="1113023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436" y="5305425"/>
            <a:ext cx="6078062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5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F1F47D-1486-4EF5-8B86-6B48431BF2E3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79924168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9627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4273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150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3085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3508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8798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8025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3440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8316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73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0D10C1-3006-4582-8AA2-A86DE48F8583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46313955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0635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743916" y="1113023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436" y="5305425"/>
            <a:ext cx="6078062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97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1280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5888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1860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3966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1289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7630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6575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3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8B2FFD9-B265-4008-92D6-7BE83C0532DF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61149010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1917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2415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8924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268413"/>
            <a:ext cx="4038600" cy="22272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313" y="3648075"/>
            <a:ext cx="4038600" cy="2228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59313" y="1268413"/>
            <a:ext cx="4038600" cy="4608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9924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949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575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036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4504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3084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54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76ED22D-F371-4F50-9EEF-DABE639C0F32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07498028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0535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9460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9449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1303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61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3763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732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7288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4285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7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87889FF-429C-4246-9AEB-4410F61D96C8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501236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7951226-88F4-412E-8073-4BEA8E2F05A8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41597566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329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2197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268413"/>
            <a:ext cx="4038600" cy="22272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313" y="3648075"/>
            <a:ext cx="4038600" cy="2228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59313" y="1268413"/>
            <a:ext cx="4038600" cy="4608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8129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9983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5781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91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8747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0318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3112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559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FE429F6-22BD-460D-82C5-58B7FB1C7461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92436136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99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4641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7264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0683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0385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8793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4926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4236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6849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3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E153D4F-D1B2-4337-84D2-49971AE2158F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21354925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7940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268413"/>
            <a:ext cx="4038600" cy="22272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313" y="3648075"/>
            <a:ext cx="4038600" cy="2228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59313" y="1268413"/>
            <a:ext cx="4038600" cy="4608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7503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33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2481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615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2753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5098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2174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24583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16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0815DAF-3DB1-4168-A7E8-8A3FA54D4A57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15974973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4053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0215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286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3740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6044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5318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385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2582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9564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63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7B1B2FB-7291-4B0F-BB5D-0955A86F1995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13532945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268413"/>
            <a:ext cx="4038600" cy="22272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313" y="3648075"/>
            <a:ext cx="4038600" cy="2228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59313" y="1268413"/>
            <a:ext cx="4038600" cy="4608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5630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9121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2773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727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5446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7421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2853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94297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BDD73-7533-4288-82F6-F0827E7D5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5C314-958E-49E0-A274-EABB2B8CE0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1801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502F5-A697-4BA9-9C5D-4F5DEBA1BD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B8EAA-E757-415B-B90E-1F39FDDEC3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76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9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53598F5-E602-42A3-B79C-4EFC07275E50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10222511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DAE06-A03A-4617-9E15-8C0F524101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8F4EC-5EF8-4E8F-B2F5-8AEA0B08A4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7286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F7538-A1C5-47AC-8D63-58A462F446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DEF7-EF14-4843-9C66-8A31372757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5071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93FE0-86D4-49A2-953D-3383E757E9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14280-3F90-44D3-AFDB-49FF30C170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69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FF26C-A919-4697-B4DA-355FB0BA7A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A2118-4DB1-4B51-AF93-AC32F6ACC9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2768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92623-B117-4AE4-9E06-22BDC7205D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2CE67-D5F0-44D0-B31F-0B8270C115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4447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0EE10-2AF9-4009-8A53-9879CA4A10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3F51-E8AF-4EC3-BA5E-87295F760A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8737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FCB0-BDD6-4601-9956-98CE4A3E56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0161-552D-4550-A010-266D7B3A0A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0414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088C9-02E8-4BF1-B8E7-7F16F225B5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A27BC-3931-41A0-871B-8895343C4F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2804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89649-8E59-4812-BD0E-7BD32031C2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D9F53-8830-46EF-BA80-FA9188A62E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3089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8921C-3428-475D-A4C2-2A38FD3489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5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584AE2D-2D2F-4ADC-86F3-726FE0930018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58070157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B22-CE4F-407E-9700-7ABFAE27C1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789B-D040-45A7-8379-87B2D5DC15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4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B22-CE4F-407E-9700-7ABFAE27C1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789B-D040-45A7-8379-87B2D5DC15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B22-CE4F-407E-9700-7ABFAE27C1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789B-D040-45A7-8379-87B2D5DC15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B22-CE4F-407E-9700-7ABFAE27C1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789B-D040-45A7-8379-87B2D5DC15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6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B22-CE4F-407E-9700-7ABFAE27C1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789B-D040-45A7-8379-87B2D5DC15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0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B22-CE4F-407E-9700-7ABFAE27C1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789B-D040-45A7-8379-87B2D5DC15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B22-CE4F-407E-9700-7ABFAE27C1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789B-D040-45A7-8379-87B2D5DC15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2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B22-CE4F-407E-9700-7ABFAE27C1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789B-D040-45A7-8379-87B2D5DC15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B22-CE4F-407E-9700-7ABFAE27C1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789B-D040-45A7-8379-87B2D5DC15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B22-CE4F-407E-9700-7ABFAE27C1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789B-D040-45A7-8379-87B2D5DC15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7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2682357-24F0-4BB8-A6DC-064ADE9A0D2F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6789589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B22-CE4F-407E-9700-7ABFAE27C1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789B-D040-45A7-8379-87B2D5DC15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257841F-0B41-4862-8988-716DD18F3A56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800467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590FD36-45D4-43CA-AE2D-B7372E05813A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03024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50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83345F-1286-4497-9018-788142C20D24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440433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A5BF87-5963-449C-B8E0-B374D73C5D62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868281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D968E7B-4157-429C-BE56-42695CE122A9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4204786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290CE67-37D7-4EB6-9C15-18F52BF6B1FB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173530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E1B47F6-999A-429F-85AA-278D4F694128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446866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3609EBF-D1AD-42DF-9812-AD7AE39EDB3E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681254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7EBB1C3-8A40-4B16-A1BC-ADFA782014DB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83667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0481CCA-1355-4A5D-AE3E-A7FF3D253401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729697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7CA90DB-B68D-4924-AB64-76451ECAD23A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582531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ED38B7E-BB27-409D-9586-199D356A5407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4121813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AEEF9D0-BB73-4316-B507-1F328D426A30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409871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9FACAB1-85E5-494A-A70F-DEB83CC058DB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935079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43D61FB-6A35-4C72-9736-BAD7D9EC9AA6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631891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1B15343-8A5C-4CD8-BA2D-42EDEADF52D7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41582522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C19D67-9FBC-42F5-A47A-A5E3E3906A43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855433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3C766A5-689F-4094-BE7A-6C2541ED8FCE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336608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7F29BB1-3807-4A19-9C67-D20F9DE65A6E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45926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AA4F99B-5B77-4451-9FDD-2CB621F7FCE1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505848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C17122B-085B-41D4-85CA-E520DA2FDE9C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395185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9A70F65-9079-4600-98B3-749139A69472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9948935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2FB4E5-D990-469B-9D20-984BB393AC8F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2598498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38345CE-8AC5-4395-AD79-5818271967F9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91134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3FE8239-9E6C-409A-B62F-FCE61E583E94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8951496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F40D8DB-BB74-402E-8E1D-98F1E1A7A42A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9886204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0C2B34F-8A7B-499B-807C-37F489B49442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627320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41C3F0D-118F-4812-AA02-10EAC644FDF1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617710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69B38E7-A156-488D-A464-D18FE95DDBCB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1569807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8ADBADC-3A2A-4954-8C4D-EEA78E13907E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4966967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70E2475-D888-4039-9333-B5962B2069B7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5339328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ED50E7D-6081-41C4-BC16-399ADA42AB8C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195707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48A1B88-16CB-478C-9D37-B57EA78C91B3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6404185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E6E540A-E3C5-4783-B8DF-C52C6171A994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7261555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17E603-FC17-452B-879E-4C6226DE2BE9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53284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BF24399-C23C-4FBA-A303-E23402274EF7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41431898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2720085-A57E-499F-B1C7-F349D31A8B32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738355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0F76D7B-368C-4031-AC5E-9F38ABED344A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3428080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A072D55-5A19-49AB-AC9E-122B9DB2F889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104156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3EAE57-6F79-46AE-AB11-C598B8B6513E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5449106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397D967-B4A4-4176-B154-FFFA3F0A2F8B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358159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8BD1377-1AA4-4391-B3AF-4CB0EF04EE58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8206529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BED4CA9-809A-4E77-9984-4948A99526E4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41208237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63B7D-FAEC-4701-B7C2-DFBD3584387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280349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8643998" cy="8572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4963"/>
            <a:ext cx="8186766" cy="4383087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16EAF-C4BB-40FB-9A61-2E296FF9141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441016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6103B-AC58-469B-9BE3-26E92496F1F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5411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2999D68-B07E-4DDC-BE51-E964BDBC5AEA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5017738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6525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56125" y="1604963"/>
            <a:ext cx="3946525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E83D4-BC04-4B26-947C-23131B7FE7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92587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AE1DB-9190-4DF5-9B1A-6062D9A14C7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82929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BA979-5FBB-4069-8111-2A64615051D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8167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8CC42-52A8-469F-8C2E-44B66DC1AF9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51813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B9795-3499-4C21-86AD-58EAA22FDB3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262211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5F25F-C849-41E7-9B1D-1BF236A2278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266368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007D2-D49A-4D6B-A118-D66EE434993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745609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91288" y="273050"/>
            <a:ext cx="2011362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881688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3F4EE-9D4C-4C9D-BFBD-AD83653453A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852725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825" y="273050"/>
            <a:ext cx="483235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C0B4D-A193-45C3-96F3-D92A8923D6A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16346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825" y="273050"/>
            <a:ext cx="483235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4963"/>
            <a:ext cx="3946525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871913"/>
            <a:ext cx="3946525" cy="2116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56125" y="1604963"/>
            <a:ext cx="3946525" cy="4383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E49F7-EB72-423C-A80C-BBC389EB97E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C665B29-CB3A-4942-8C05-723ECF07338F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7152770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849F6-D5E2-488E-9AEC-A466C41492C5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30639081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E9C2F-0243-46EC-BE3E-563F5C0341B3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3302151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8C0A9-4D0E-4711-BE36-CA79B9958DB4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15576880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FEF27-CF92-433C-81FF-704BD3169438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2657158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3B9F6-BE70-481C-A70C-998C8F36CF38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25002304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35228-7CA8-444C-A39F-1A97FDC5ACAA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8983113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0" y="6648450"/>
            <a:ext cx="711200" cy="209550"/>
          </a:xfrm>
          <a:prstGeom prst="rect">
            <a:avLst/>
          </a:prstGeom>
          <a:solidFill>
            <a:srgbClr val="004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9A2FF-75CB-4B99-B476-B8E65550928C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11312026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7825F-949D-4083-B7D4-67BF73FF48B8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42749916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ED9B5-3E18-443D-A08C-34470E3477F7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36883468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5E39C-F59F-4CFC-BD49-31D7053367AD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182609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42F0A7B-D9D7-46E9-844F-62BCA0407DEA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40150073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A54C8-F41F-4676-8979-AD7CFDA11D3D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32027544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8128000" y="5935889"/>
            <a:ext cx="1016000" cy="595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BCA3C160-F1A7-4B7C-BA53-D8027B8373CD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95668007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CC00856F-85A5-4DBA-BA14-90E2189B52AB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77610527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B55CFCFD-D305-4213-8AB4-B10E3832B305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58657087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5B01F2E0-523B-4E45-8638-A95B87AC9DA1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7252163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10CB322A-6FCC-4BBA-B03F-3EEE1F5C490D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4905192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E1EEB26C-779F-435F-A24F-445BE06E9FE5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5573282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ECEF4312-8F74-4F24-A1F4-57138FF53D0A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37009874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C0AC6265-586F-4233-9070-8A4FA8FECDD9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72261693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043A8262-A163-4BB5-A067-50C61EA2CA4B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5801519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18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7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17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3.xml"/><Relationship Id="rId16" Type="http://schemas.openxmlformats.org/officeDocument/2006/relationships/slideLayout" Target="../slideLayouts/slideLayout187.xml"/><Relationship Id="rId20" Type="http://schemas.openxmlformats.org/officeDocument/2006/relationships/theme" Target="../theme/theme16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86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81.xml"/><Relationship Id="rId19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Relationship Id="rId22" Type="http://schemas.microsoft.com/office/2007/relationships/hdphoto" Target="../media/hdphoto1.wdp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203.xml"/><Relationship Id="rId1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17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2.xml"/><Relationship Id="rId16" Type="http://schemas.openxmlformats.org/officeDocument/2006/relationships/slideLayout" Target="../slideLayouts/slideLayout206.xml"/><Relationship Id="rId20" Type="http://schemas.openxmlformats.org/officeDocument/2006/relationships/theme" Target="../theme/theme17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95.xml"/><Relationship Id="rId15" Type="http://schemas.openxmlformats.org/officeDocument/2006/relationships/slideLayout" Target="../slideLayouts/slideLayout20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200.xml"/><Relationship Id="rId19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slideLayout" Target="../slideLayouts/slideLayout204.xml"/><Relationship Id="rId22" Type="http://schemas.microsoft.com/office/2007/relationships/hdphoto" Target="../media/hdphoto1.wdp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18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1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17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11.xml"/><Relationship Id="rId16" Type="http://schemas.openxmlformats.org/officeDocument/2006/relationships/slideLayout" Target="../slideLayouts/slideLayout225.xml"/><Relationship Id="rId20" Type="http://schemas.openxmlformats.org/officeDocument/2006/relationships/theme" Target="../theme/theme18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214.xml"/><Relationship Id="rId15" Type="http://schemas.openxmlformats.org/officeDocument/2006/relationships/slideLayout" Target="../slideLayouts/slideLayout224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219.xml"/><Relationship Id="rId19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23.xml"/><Relationship Id="rId22" Type="http://schemas.microsoft.com/office/2007/relationships/hdphoto" Target="../media/hdphoto1.wdp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slideLayout" Target="../slideLayouts/slideLayout241.xml"/><Relationship Id="rId18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3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17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30.xml"/><Relationship Id="rId16" Type="http://schemas.openxmlformats.org/officeDocument/2006/relationships/slideLayout" Target="../slideLayouts/slideLayout244.xml"/><Relationship Id="rId20" Type="http://schemas.openxmlformats.org/officeDocument/2006/relationships/theme" Target="../theme/theme19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233.xml"/><Relationship Id="rId15" Type="http://schemas.openxmlformats.org/officeDocument/2006/relationships/slideLayout" Target="../slideLayouts/slideLayout243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238.xml"/><Relationship Id="rId19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slideLayout" Target="../slideLayouts/slideLayout242.xml"/><Relationship Id="rId22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CF2"/>
            </a:gs>
            <a:gs pos="74001">
              <a:srgbClr val="FFE38C"/>
            </a:gs>
            <a:gs pos="83000">
              <a:srgbClr val="FFE38C"/>
            </a:gs>
            <a:gs pos="100000">
              <a:srgbClr val="FFEC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288"/>
            <a:ext cx="7886700" cy="77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871538"/>
            <a:ext cx="7886700" cy="5305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42nd meeting of the PAC for </a:t>
            </a:r>
            <a:r>
              <a:rPr lang="en-US" dirty="0" err="1"/>
              <a:t>for</a:t>
            </a:r>
            <a:r>
              <a:rPr lang="en-US" dirty="0"/>
              <a:t> Condensed Matter Physics, June 22-23 2015, Dubna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1079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7C18D72-307C-4295-8135-E6CC3D34BC96}" type="slidenum">
              <a:rPr lang="ru-RU" altLang="hu-HU"/>
              <a:pPr/>
              <a:t>‹#›</a:t>
            </a:fld>
            <a:endParaRPr lang="ru-RU" altLang="hu-HU"/>
          </a:p>
        </p:txBody>
      </p:sp>
      <p:pic>
        <p:nvPicPr>
          <p:cNvPr id="1031" name="Рисунок 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406400"/>
            <a:ext cx="592138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6750"/>
            <a:ext cx="62865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073" r:id="rId1"/>
    <p:sldLayoutId id="2147495074" r:id="rId2"/>
    <p:sldLayoutId id="2147495075" r:id="rId3"/>
    <p:sldLayoutId id="2147495076" r:id="rId4"/>
    <p:sldLayoutId id="2147495077" r:id="rId5"/>
    <p:sldLayoutId id="2147495078" r:id="rId6"/>
    <p:sldLayoutId id="2147495079" r:id="rId7"/>
    <p:sldLayoutId id="2147495080" r:id="rId8"/>
    <p:sldLayoutId id="2147495081" r:id="rId9"/>
    <p:sldLayoutId id="2147495082" r:id="rId10"/>
    <p:sldLayoutId id="2147495083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hu-H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hu-HU" smtClean="0"/>
              <a:t>Образец текста</a:t>
            </a:r>
          </a:p>
          <a:p>
            <a:pPr lvl="1"/>
            <a:r>
              <a:rPr lang="ru-RU" altLang="hu-HU" smtClean="0"/>
              <a:t>Второй уровень</a:t>
            </a:r>
          </a:p>
          <a:p>
            <a:pPr lvl="2"/>
            <a:r>
              <a:rPr lang="ru-RU" altLang="hu-HU" smtClean="0"/>
              <a:t>Третий уровень</a:t>
            </a:r>
          </a:p>
          <a:p>
            <a:pPr lvl="3"/>
            <a:r>
              <a:rPr lang="ru-RU" altLang="hu-HU" smtClean="0"/>
              <a:t>Четвертый уровень</a:t>
            </a:r>
          </a:p>
          <a:p>
            <a:pPr lvl="4"/>
            <a:r>
              <a:rPr lang="ru-RU" altLang="hu-H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70C0F49-54BD-46AC-9CE0-C99F23C83F7B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624979F-658F-45F7-92B1-E1F693D2061B}" type="slidenum">
              <a:rPr lang="ru-RU" altLang="hu-HU"/>
              <a:pPr/>
              <a:t>‹#›</a:t>
            </a:fld>
            <a:endParaRPr lang="ru-R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152" r:id="rId1"/>
    <p:sldLayoutId id="2147495153" r:id="rId2"/>
    <p:sldLayoutId id="2147495154" r:id="rId3"/>
    <p:sldLayoutId id="2147495155" r:id="rId4"/>
    <p:sldLayoutId id="2147495156" r:id="rId5"/>
    <p:sldLayoutId id="2147495157" r:id="rId6"/>
    <p:sldLayoutId id="2147495158" r:id="rId7"/>
    <p:sldLayoutId id="2147495159" r:id="rId8"/>
    <p:sldLayoutId id="2147495160" r:id="rId9"/>
    <p:sldLayoutId id="2147495161" r:id="rId10"/>
    <p:sldLayoutId id="21474951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hu-H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hu-HU" smtClean="0"/>
              <a:t>Образец текста</a:t>
            </a:r>
          </a:p>
          <a:p>
            <a:pPr lvl="1"/>
            <a:r>
              <a:rPr lang="ru-RU" altLang="hu-HU" smtClean="0"/>
              <a:t>Второй уровень</a:t>
            </a:r>
          </a:p>
          <a:p>
            <a:pPr lvl="2"/>
            <a:r>
              <a:rPr lang="ru-RU" altLang="hu-HU" smtClean="0"/>
              <a:t>Третий уровень</a:t>
            </a:r>
          </a:p>
          <a:p>
            <a:pPr lvl="3"/>
            <a:r>
              <a:rPr lang="ru-RU" altLang="hu-HU" smtClean="0"/>
              <a:t>Четвертый уровень</a:t>
            </a:r>
          </a:p>
          <a:p>
            <a:pPr lvl="4"/>
            <a:r>
              <a:rPr lang="ru-RU" altLang="hu-H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2ACA4B7-30C4-40C8-8D61-FE877AC7D1F9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056B76C-6FE4-44C1-99D9-4DA11BD0A511}" type="slidenum">
              <a:rPr lang="ru-RU" altLang="hu-HU"/>
              <a:pPr/>
              <a:t>‹#›</a:t>
            </a:fld>
            <a:endParaRPr lang="ru-R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163" r:id="rId1"/>
    <p:sldLayoutId id="2147495164" r:id="rId2"/>
    <p:sldLayoutId id="2147495165" r:id="rId3"/>
    <p:sldLayoutId id="2147495166" r:id="rId4"/>
    <p:sldLayoutId id="2147495167" r:id="rId5"/>
    <p:sldLayoutId id="2147495168" r:id="rId6"/>
    <p:sldLayoutId id="2147495169" r:id="rId7"/>
    <p:sldLayoutId id="2147495170" r:id="rId8"/>
    <p:sldLayoutId id="2147495171" r:id="rId9"/>
    <p:sldLayoutId id="2147495172" r:id="rId10"/>
    <p:sldLayoutId id="21474951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hu-H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hu-HU" smtClean="0"/>
              <a:t>Образец текста</a:t>
            </a:r>
          </a:p>
          <a:p>
            <a:pPr lvl="1"/>
            <a:r>
              <a:rPr lang="ru-RU" altLang="hu-HU" smtClean="0"/>
              <a:t>Второй уровень</a:t>
            </a:r>
          </a:p>
          <a:p>
            <a:pPr lvl="2"/>
            <a:r>
              <a:rPr lang="ru-RU" altLang="hu-HU" smtClean="0"/>
              <a:t>Третий уровень</a:t>
            </a:r>
          </a:p>
          <a:p>
            <a:pPr lvl="3"/>
            <a:r>
              <a:rPr lang="ru-RU" altLang="hu-HU" smtClean="0"/>
              <a:t>Четвертый уровень</a:t>
            </a:r>
          </a:p>
          <a:p>
            <a:pPr lvl="4"/>
            <a:r>
              <a:rPr lang="ru-RU" altLang="hu-H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0A6B90E-F599-456E-BA37-AF6E22BD7075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3084CB4-BA95-4F6D-B3C9-24B79F819D54}" type="slidenum">
              <a:rPr lang="ru-RU" altLang="hu-HU"/>
              <a:pPr/>
              <a:t>‹#›</a:t>
            </a:fld>
            <a:endParaRPr lang="ru-R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174" r:id="rId1"/>
    <p:sldLayoutId id="2147495175" r:id="rId2"/>
    <p:sldLayoutId id="2147495176" r:id="rId3"/>
    <p:sldLayoutId id="2147495177" r:id="rId4"/>
    <p:sldLayoutId id="2147495178" r:id="rId5"/>
    <p:sldLayoutId id="2147495179" r:id="rId6"/>
    <p:sldLayoutId id="2147495180" r:id="rId7"/>
    <p:sldLayoutId id="2147495181" r:id="rId8"/>
    <p:sldLayoutId id="2147495182" r:id="rId9"/>
    <p:sldLayoutId id="2147495183" r:id="rId10"/>
    <p:sldLayoutId id="21474951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12.06.2018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30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235" r:id="rId1"/>
    <p:sldLayoutId id="2147495236" r:id="rId2"/>
    <p:sldLayoutId id="2147495237" r:id="rId3"/>
    <p:sldLayoutId id="2147495238" r:id="rId4"/>
    <p:sldLayoutId id="2147495239" r:id="rId5"/>
    <p:sldLayoutId id="2147495240" r:id="rId6"/>
    <p:sldLayoutId id="2147495241" r:id="rId7"/>
    <p:sldLayoutId id="2147495242" r:id="rId8"/>
    <p:sldLayoutId id="2147495243" r:id="rId9"/>
    <p:sldLayoutId id="2147495244" r:id="rId10"/>
    <p:sldLayoutId id="2147495245" r:id="rId11"/>
    <p:sldLayoutId id="214749524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12.06.2018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11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261" r:id="rId1"/>
    <p:sldLayoutId id="2147495262" r:id="rId2"/>
    <p:sldLayoutId id="2147495263" r:id="rId3"/>
    <p:sldLayoutId id="2147495264" r:id="rId4"/>
    <p:sldLayoutId id="2147495265" r:id="rId5"/>
    <p:sldLayoutId id="2147495266" r:id="rId6"/>
    <p:sldLayoutId id="2147495267" r:id="rId7"/>
    <p:sldLayoutId id="2147495268" r:id="rId8"/>
    <p:sldLayoutId id="2147495269" r:id="rId9"/>
    <p:sldLayoutId id="2147495270" r:id="rId10"/>
    <p:sldLayoutId id="2147495271" r:id="rId11"/>
    <p:sldLayoutId id="21474952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8AC185-255A-4AC1-B902-95E2E9D0D19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12.06.2018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310CBFB-EA82-4E43-96C8-0E8F7C089BC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3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274" r:id="rId1"/>
    <p:sldLayoutId id="2147495275" r:id="rId2"/>
    <p:sldLayoutId id="2147495276" r:id="rId3"/>
    <p:sldLayoutId id="2147495277" r:id="rId4"/>
    <p:sldLayoutId id="2147495278" r:id="rId5"/>
    <p:sldLayoutId id="2147495279" r:id="rId6"/>
    <p:sldLayoutId id="2147495280" r:id="rId7"/>
    <p:sldLayoutId id="2147495281" r:id="rId8"/>
    <p:sldLayoutId id="2147495282" r:id="rId9"/>
    <p:sldLayoutId id="2147495283" r:id="rId10"/>
    <p:sldLayoutId id="2147495284" r:id="rId11"/>
    <p:sldLayoutId id="21474952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31521"/>
            <a:ext cx="9139567" cy="61120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8A9DF09-F029-408A-BA9B-219FF3446A02}"/>
              </a:ext>
            </a:extLst>
          </p:cNvPr>
          <p:cNvSpPr txBox="1"/>
          <p:nvPr userDrawn="1"/>
        </p:nvSpPr>
        <p:spPr>
          <a:xfrm>
            <a:off x="8626458" y="1517509"/>
            <a:ext cx="553998" cy="418304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SOLARIS: JU &amp; JINR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poster_naglowek.png"/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69"/>
          <a:stretch/>
        </p:blipFill>
        <p:spPr>
          <a:xfrm>
            <a:off x="0" y="1"/>
            <a:ext cx="9144000" cy="12017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364" y="882292"/>
            <a:ext cx="7763981" cy="88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3364" y="1809881"/>
            <a:ext cx="7763981" cy="4443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3363" y="6365368"/>
            <a:ext cx="1848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6/12/2018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23772" y="6365367"/>
            <a:ext cx="1574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DFC7D3F-C689-4698-B1EB-DCA96EC6305D}"/>
              </a:ext>
            </a:extLst>
          </p:cNvPr>
          <p:cNvSpPr txBox="1"/>
          <p:nvPr/>
        </p:nvSpPr>
        <p:spPr>
          <a:xfrm>
            <a:off x="0" y="1326627"/>
            <a:ext cx="600164" cy="48627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IBR-2: JINR</a:t>
            </a:r>
            <a:endParaRPr lang="ru-RU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8615DFF-E344-46AF-AE1B-099864636311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350" y="6011694"/>
            <a:ext cx="982650" cy="9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3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287" r:id="rId1"/>
    <p:sldLayoutId id="2147495288" r:id="rId2"/>
    <p:sldLayoutId id="2147495289" r:id="rId3"/>
    <p:sldLayoutId id="2147495290" r:id="rId4"/>
    <p:sldLayoutId id="2147495291" r:id="rId5"/>
    <p:sldLayoutId id="2147495292" r:id="rId6"/>
    <p:sldLayoutId id="2147495293" r:id="rId7"/>
    <p:sldLayoutId id="2147495294" r:id="rId8"/>
    <p:sldLayoutId id="2147495295" r:id="rId9"/>
    <p:sldLayoutId id="2147495296" r:id="rId10"/>
    <p:sldLayoutId id="2147495297" r:id="rId11"/>
    <p:sldLayoutId id="2147495298" r:id="rId12"/>
    <p:sldLayoutId id="2147495299" r:id="rId13"/>
    <p:sldLayoutId id="2147495300" r:id="rId14"/>
    <p:sldLayoutId id="2147495301" r:id="rId15"/>
    <p:sldLayoutId id="2147495302" r:id="rId16"/>
    <p:sldLayoutId id="2147495303" r:id="rId17"/>
    <p:sldLayoutId id="2147495304" r:id="rId18"/>
    <p:sldLayoutId id="2147495305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31521"/>
            <a:ext cx="9139567" cy="61120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8A9DF09-F029-408A-BA9B-219FF3446A02}"/>
              </a:ext>
            </a:extLst>
          </p:cNvPr>
          <p:cNvSpPr txBox="1"/>
          <p:nvPr userDrawn="1"/>
        </p:nvSpPr>
        <p:spPr>
          <a:xfrm>
            <a:off x="8626458" y="1517509"/>
            <a:ext cx="553998" cy="418304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SOLARIS: JU &amp; JINR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poster_naglowek.png"/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69"/>
          <a:stretch/>
        </p:blipFill>
        <p:spPr>
          <a:xfrm>
            <a:off x="0" y="1"/>
            <a:ext cx="9144000" cy="12017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364" y="882292"/>
            <a:ext cx="7763981" cy="88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3364" y="1809881"/>
            <a:ext cx="7763981" cy="4443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3363" y="6365368"/>
            <a:ext cx="1848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6/12/2018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23772" y="6365367"/>
            <a:ext cx="1574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DFC7D3F-C689-4698-B1EB-DCA96EC6305D}"/>
              </a:ext>
            </a:extLst>
          </p:cNvPr>
          <p:cNvSpPr txBox="1"/>
          <p:nvPr/>
        </p:nvSpPr>
        <p:spPr>
          <a:xfrm>
            <a:off x="0" y="1326627"/>
            <a:ext cx="600164" cy="48627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IBR-2: JINR</a:t>
            </a:r>
            <a:endParaRPr lang="ru-RU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8615DFF-E344-46AF-AE1B-099864636311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350" y="6011694"/>
            <a:ext cx="982650" cy="9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8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307" r:id="rId1"/>
    <p:sldLayoutId id="2147495308" r:id="rId2"/>
    <p:sldLayoutId id="2147495309" r:id="rId3"/>
    <p:sldLayoutId id="2147495310" r:id="rId4"/>
    <p:sldLayoutId id="2147495311" r:id="rId5"/>
    <p:sldLayoutId id="2147495312" r:id="rId6"/>
    <p:sldLayoutId id="2147495313" r:id="rId7"/>
    <p:sldLayoutId id="2147495314" r:id="rId8"/>
    <p:sldLayoutId id="2147495315" r:id="rId9"/>
    <p:sldLayoutId id="2147495316" r:id="rId10"/>
    <p:sldLayoutId id="2147495317" r:id="rId11"/>
    <p:sldLayoutId id="2147495318" r:id="rId12"/>
    <p:sldLayoutId id="2147495319" r:id="rId13"/>
    <p:sldLayoutId id="2147495320" r:id="rId14"/>
    <p:sldLayoutId id="2147495321" r:id="rId15"/>
    <p:sldLayoutId id="2147495322" r:id="rId16"/>
    <p:sldLayoutId id="2147495323" r:id="rId17"/>
    <p:sldLayoutId id="2147495324" r:id="rId18"/>
    <p:sldLayoutId id="2147495325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31521"/>
            <a:ext cx="9139567" cy="61120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8A9DF09-F029-408A-BA9B-219FF3446A02}"/>
              </a:ext>
            </a:extLst>
          </p:cNvPr>
          <p:cNvSpPr txBox="1"/>
          <p:nvPr userDrawn="1"/>
        </p:nvSpPr>
        <p:spPr>
          <a:xfrm>
            <a:off x="8626458" y="1517509"/>
            <a:ext cx="553998" cy="418304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SOLARIS: JU &amp; JINR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poster_naglowek.png"/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69"/>
          <a:stretch/>
        </p:blipFill>
        <p:spPr>
          <a:xfrm>
            <a:off x="0" y="1"/>
            <a:ext cx="9144000" cy="12017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364" y="882292"/>
            <a:ext cx="7763981" cy="88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3364" y="1809881"/>
            <a:ext cx="7763981" cy="4443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3363" y="6365368"/>
            <a:ext cx="1848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6/12/2018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23772" y="6365367"/>
            <a:ext cx="1574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DFC7D3F-C689-4698-B1EB-DCA96EC6305D}"/>
              </a:ext>
            </a:extLst>
          </p:cNvPr>
          <p:cNvSpPr txBox="1"/>
          <p:nvPr/>
        </p:nvSpPr>
        <p:spPr>
          <a:xfrm>
            <a:off x="0" y="1326627"/>
            <a:ext cx="600164" cy="48627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IBR-2: JINR</a:t>
            </a:r>
            <a:endParaRPr lang="ru-RU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8615DFF-E344-46AF-AE1B-099864636311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350" y="6011694"/>
            <a:ext cx="982650" cy="9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5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327" r:id="rId1"/>
    <p:sldLayoutId id="2147495328" r:id="rId2"/>
    <p:sldLayoutId id="2147495329" r:id="rId3"/>
    <p:sldLayoutId id="2147495330" r:id="rId4"/>
    <p:sldLayoutId id="2147495331" r:id="rId5"/>
    <p:sldLayoutId id="2147495332" r:id="rId6"/>
    <p:sldLayoutId id="2147495333" r:id="rId7"/>
    <p:sldLayoutId id="2147495334" r:id="rId8"/>
    <p:sldLayoutId id="2147495335" r:id="rId9"/>
    <p:sldLayoutId id="2147495336" r:id="rId10"/>
    <p:sldLayoutId id="2147495337" r:id="rId11"/>
    <p:sldLayoutId id="2147495338" r:id="rId12"/>
    <p:sldLayoutId id="2147495339" r:id="rId13"/>
    <p:sldLayoutId id="2147495340" r:id="rId14"/>
    <p:sldLayoutId id="2147495341" r:id="rId15"/>
    <p:sldLayoutId id="2147495342" r:id="rId16"/>
    <p:sldLayoutId id="2147495343" r:id="rId17"/>
    <p:sldLayoutId id="2147495344" r:id="rId18"/>
    <p:sldLayoutId id="2147495345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31521"/>
            <a:ext cx="9139567" cy="61120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8A9DF09-F029-408A-BA9B-219FF3446A02}"/>
              </a:ext>
            </a:extLst>
          </p:cNvPr>
          <p:cNvSpPr txBox="1"/>
          <p:nvPr userDrawn="1"/>
        </p:nvSpPr>
        <p:spPr>
          <a:xfrm>
            <a:off x="8626458" y="1517509"/>
            <a:ext cx="553998" cy="418304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SOLARIS: JU &amp; JINR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poster_naglowek.png"/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69"/>
          <a:stretch/>
        </p:blipFill>
        <p:spPr>
          <a:xfrm>
            <a:off x="0" y="1"/>
            <a:ext cx="9144000" cy="12017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364" y="882292"/>
            <a:ext cx="7763981" cy="88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3364" y="1809881"/>
            <a:ext cx="7763981" cy="4443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3363" y="6365368"/>
            <a:ext cx="1848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6/12/2018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23772" y="6365367"/>
            <a:ext cx="1574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DFC7D3F-C689-4698-B1EB-DCA96EC6305D}"/>
              </a:ext>
            </a:extLst>
          </p:cNvPr>
          <p:cNvSpPr txBox="1"/>
          <p:nvPr/>
        </p:nvSpPr>
        <p:spPr>
          <a:xfrm>
            <a:off x="0" y="1326627"/>
            <a:ext cx="600164" cy="48627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IBR-2: JINR</a:t>
            </a:r>
            <a:endParaRPr lang="ru-RU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8615DFF-E344-46AF-AE1B-099864636311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350" y="6011694"/>
            <a:ext cx="982650" cy="9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2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347" r:id="rId1"/>
    <p:sldLayoutId id="2147495348" r:id="rId2"/>
    <p:sldLayoutId id="2147495349" r:id="rId3"/>
    <p:sldLayoutId id="2147495350" r:id="rId4"/>
    <p:sldLayoutId id="2147495351" r:id="rId5"/>
    <p:sldLayoutId id="2147495352" r:id="rId6"/>
    <p:sldLayoutId id="2147495353" r:id="rId7"/>
    <p:sldLayoutId id="2147495354" r:id="rId8"/>
    <p:sldLayoutId id="2147495355" r:id="rId9"/>
    <p:sldLayoutId id="2147495356" r:id="rId10"/>
    <p:sldLayoutId id="2147495357" r:id="rId11"/>
    <p:sldLayoutId id="2147495358" r:id="rId12"/>
    <p:sldLayoutId id="2147495359" r:id="rId13"/>
    <p:sldLayoutId id="2147495360" r:id="rId14"/>
    <p:sldLayoutId id="2147495361" r:id="rId15"/>
    <p:sldLayoutId id="2147495362" r:id="rId16"/>
    <p:sldLayoutId id="2147495363" r:id="rId17"/>
    <p:sldLayoutId id="2147495364" r:id="rId18"/>
    <p:sldLayoutId id="2147495365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CF2"/>
            </a:gs>
            <a:gs pos="74001">
              <a:srgbClr val="FFE38C"/>
            </a:gs>
            <a:gs pos="83000">
              <a:srgbClr val="FFE38C"/>
            </a:gs>
            <a:gs pos="100000">
              <a:srgbClr val="FFEC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288"/>
            <a:ext cx="7886700" cy="77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871538"/>
            <a:ext cx="7886700" cy="5305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1079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AFD9A7C-2457-4727-B7B9-C58292A53405}" type="slidenum">
              <a:rPr lang="ru-RU" altLang="hu-HU"/>
              <a:pPr/>
              <a:t>‹#›</a:t>
            </a:fld>
            <a:endParaRPr lang="ru-RU" altLang="hu-HU"/>
          </a:p>
        </p:txBody>
      </p:sp>
      <p:pic>
        <p:nvPicPr>
          <p:cNvPr id="2055" name="Рисунок 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406400"/>
            <a:ext cx="592138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6750"/>
            <a:ext cx="62865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084" r:id="rId1"/>
    <p:sldLayoutId id="2147495085" r:id="rId2"/>
    <p:sldLayoutId id="2147495086" r:id="rId3"/>
    <p:sldLayoutId id="2147495087" r:id="rId4"/>
    <p:sldLayoutId id="2147495088" r:id="rId5"/>
    <p:sldLayoutId id="2147495089" r:id="rId6"/>
    <p:sldLayoutId id="2147495090" r:id="rId7"/>
    <p:sldLayoutId id="2147495091" r:id="rId8"/>
    <p:sldLayoutId id="2147495092" r:id="rId9"/>
    <p:sldLayoutId id="2147495093" r:id="rId10"/>
    <p:sldLayoutId id="2147495094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E18AB8-639C-4B80-8760-121BEFA2AA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F4C659-FB1E-4826-B658-12DE11EBCB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7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367" r:id="rId1"/>
    <p:sldLayoutId id="2147495368" r:id="rId2"/>
    <p:sldLayoutId id="2147495369" r:id="rId3"/>
    <p:sldLayoutId id="2147495370" r:id="rId4"/>
    <p:sldLayoutId id="2147495371" r:id="rId5"/>
    <p:sldLayoutId id="2147495372" r:id="rId6"/>
    <p:sldLayoutId id="2147495373" r:id="rId7"/>
    <p:sldLayoutId id="2147495374" r:id="rId8"/>
    <p:sldLayoutId id="2147495375" r:id="rId9"/>
    <p:sldLayoutId id="2147495376" r:id="rId10"/>
    <p:sldLayoutId id="2147495377" r:id="rId11"/>
    <p:sldLayoutId id="21474953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FFD1B22-CE4F-407E-9700-7ABFAE27C1A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12.06.2018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C789B-D040-45A7-8379-87B2D5DC155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85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393" r:id="rId1"/>
    <p:sldLayoutId id="2147495394" r:id="rId2"/>
    <p:sldLayoutId id="2147495395" r:id="rId3"/>
    <p:sldLayoutId id="2147495396" r:id="rId4"/>
    <p:sldLayoutId id="2147495397" r:id="rId5"/>
    <p:sldLayoutId id="2147495398" r:id="rId6"/>
    <p:sldLayoutId id="2147495399" r:id="rId7"/>
    <p:sldLayoutId id="2147495400" r:id="rId8"/>
    <p:sldLayoutId id="2147495401" r:id="rId9"/>
    <p:sldLayoutId id="2147495402" r:id="rId10"/>
    <p:sldLayoutId id="214749540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CF2"/>
            </a:gs>
            <a:gs pos="74001">
              <a:srgbClr val="FFE38C"/>
            </a:gs>
            <a:gs pos="83000">
              <a:srgbClr val="FFE38C"/>
            </a:gs>
            <a:gs pos="100000">
              <a:srgbClr val="FFEC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288"/>
            <a:ext cx="7886700" cy="77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871538"/>
            <a:ext cx="7886700" cy="5305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1079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DD1EA87-538B-407A-8EB0-9CD592B471AB}" type="slidenum">
              <a:rPr lang="ru-RU" altLang="hu-HU"/>
              <a:pPr/>
              <a:t>‹#›</a:t>
            </a:fld>
            <a:endParaRPr lang="ru-RU" altLang="hu-HU"/>
          </a:p>
        </p:txBody>
      </p:sp>
      <p:pic>
        <p:nvPicPr>
          <p:cNvPr id="3079" name="Рисунок 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406400"/>
            <a:ext cx="592138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6750"/>
            <a:ext cx="62865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095" r:id="rId1"/>
    <p:sldLayoutId id="2147495096" r:id="rId2"/>
    <p:sldLayoutId id="2147495097" r:id="rId3"/>
    <p:sldLayoutId id="2147495098" r:id="rId4"/>
    <p:sldLayoutId id="2147495099" r:id="rId5"/>
    <p:sldLayoutId id="2147495100" r:id="rId6"/>
    <p:sldLayoutId id="2147495101" r:id="rId7"/>
    <p:sldLayoutId id="2147495102" r:id="rId8"/>
    <p:sldLayoutId id="2147495103" r:id="rId9"/>
    <p:sldLayoutId id="2147495104" r:id="rId10"/>
    <p:sldLayoutId id="2147495105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CF2"/>
            </a:gs>
            <a:gs pos="74001">
              <a:srgbClr val="FFE38C"/>
            </a:gs>
            <a:gs pos="83000">
              <a:srgbClr val="FFE38C"/>
            </a:gs>
            <a:gs pos="100000">
              <a:srgbClr val="FFEC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288"/>
            <a:ext cx="7886700" cy="77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871538"/>
            <a:ext cx="7886700" cy="5305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1079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9204161-784A-4E46-80F0-E362732D2A5A}" type="slidenum">
              <a:rPr lang="ru-RU" altLang="hu-HU"/>
              <a:pPr/>
              <a:t>‹#›</a:t>
            </a:fld>
            <a:endParaRPr lang="ru-RU" altLang="hu-HU"/>
          </a:p>
        </p:txBody>
      </p:sp>
      <p:pic>
        <p:nvPicPr>
          <p:cNvPr id="4103" name="Рисунок 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406400"/>
            <a:ext cx="592138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6750"/>
            <a:ext cx="62865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106" r:id="rId1"/>
    <p:sldLayoutId id="2147495107" r:id="rId2"/>
    <p:sldLayoutId id="2147495108" r:id="rId3"/>
    <p:sldLayoutId id="2147495109" r:id="rId4"/>
    <p:sldLayoutId id="2147495110" r:id="rId5"/>
    <p:sldLayoutId id="2147495111" r:id="rId6"/>
    <p:sldLayoutId id="2147495112" r:id="rId7"/>
    <p:sldLayoutId id="2147495113" r:id="rId8"/>
    <p:sldLayoutId id="2147495114" r:id="rId9"/>
    <p:sldLayoutId id="2147495115" r:id="rId10"/>
    <p:sldLayoutId id="2147495116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CF2"/>
            </a:gs>
            <a:gs pos="74001">
              <a:srgbClr val="FFE38C"/>
            </a:gs>
            <a:gs pos="83000">
              <a:srgbClr val="FFE38C"/>
            </a:gs>
            <a:gs pos="100000">
              <a:srgbClr val="FFEC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288"/>
            <a:ext cx="7886700" cy="77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871538"/>
            <a:ext cx="7886700" cy="5305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1079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F5F85BD-CE2A-4A32-A0FF-E1E14769F815}" type="slidenum">
              <a:rPr lang="ru-RU" altLang="hu-HU"/>
              <a:pPr/>
              <a:t>‹#›</a:t>
            </a:fld>
            <a:endParaRPr lang="ru-RU" altLang="hu-HU"/>
          </a:p>
        </p:txBody>
      </p:sp>
      <p:pic>
        <p:nvPicPr>
          <p:cNvPr id="5127" name="Рисунок 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406400"/>
            <a:ext cx="592138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6750"/>
            <a:ext cx="62865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117" r:id="rId1"/>
    <p:sldLayoutId id="2147495118" r:id="rId2"/>
    <p:sldLayoutId id="2147495119" r:id="rId3"/>
    <p:sldLayoutId id="2147495120" r:id="rId4"/>
    <p:sldLayoutId id="2147495121" r:id="rId5"/>
    <p:sldLayoutId id="2147495122" r:id="rId6"/>
    <p:sldLayoutId id="2147495123" r:id="rId7"/>
    <p:sldLayoutId id="2147495124" r:id="rId8"/>
    <p:sldLayoutId id="2147495125" r:id="rId9"/>
    <p:sldLayoutId id="2147495126" r:id="rId10"/>
    <p:sldLayoutId id="2147495127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CF2"/>
            </a:gs>
            <a:gs pos="74001">
              <a:srgbClr val="FFE38C"/>
            </a:gs>
            <a:gs pos="83000">
              <a:srgbClr val="FFE38C"/>
            </a:gs>
            <a:gs pos="100000">
              <a:srgbClr val="FFEC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288"/>
            <a:ext cx="7886700" cy="77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871538"/>
            <a:ext cx="7886700" cy="5305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1079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5029733-04EE-4877-B35D-E6C16548F165}" type="slidenum">
              <a:rPr lang="ru-RU" altLang="hu-HU"/>
              <a:pPr/>
              <a:t>‹#›</a:t>
            </a:fld>
            <a:endParaRPr lang="ru-RU" altLang="hu-HU"/>
          </a:p>
        </p:txBody>
      </p:sp>
      <p:pic>
        <p:nvPicPr>
          <p:cNvPr id="6151" name="Рисунок 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406400"/>
            <a:ext cx="592138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6750"/>
            <a:ext cx="62865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128" r:id="rId1"/>
    <p:sldLayoutId id="2147495129" r:id="rId2"/>
    <p:sldLayoutId id="2147495130" r:id="rId3"/>
    <p:sldLayoutId id="2147495131" r:id="rId4"/>
    <p:sldLayoutId id="2147495132" r:id="rId5"/>
    <p:sldLayoutId id="2147495133" r:id="rId6"/>
    <p:sldLayoutId id="2147495134" r:id="rId7"/>
    <p:sldLayoutId id="2147495135" r:id="rId8"/>
    <p:sldLayoutId id="2147495136" r:id="rId9"/>
    <p:sldLayoutId id="2147495137" r:id="rId10"/>
    <p:sldLayoutId id="2147495138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55825" y="273050"/>
            <a:ext cx="4832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title text format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5450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7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outline text format</a:t>
            </a:r>
          </a:p>
          <a:p>
            <a:pPr lvl="1"/>
            <a:r>
              <a:rPr lang="en-GB" altLang="ru-RU" smtClean="0"/>
              <a:t>Second Outline Level</a:t>
            </a:r>
          </a:p>
          <a:p>
            <a:pPr lvl="2"/>
            <a:r>
              <a:rPr lang="en-GB" altLang="ru-RU" smtClean="0"/>
              <a:t>Third Outline Level</a:t>
            </a:r>
          </a:p>
          <a:p>
            <a:pPr lvl="3"/>
            <a:r>
              <a:rPr lang="en-GB" altLang="ru-RU" smtClean="0"/>
              <a:t>Fourth Outline Level</a:t>
            </a:r>
          </a:p>
          <a:p>
            <a:pPr lvl="4"/>
            <a:r>
              <a:rPr lang="en-GB" altLang="ru-RU" smtClean="0"/>
              <a:t>Fifth Outline Level</a:t>
            </a:r>
          </a:p>
          <a:p>
            <a:pPr lvl="4"/>
            <a:r>
              <a:rPr lang="en-GB" altLang="ru-RU" smtClean="0"/>
              <a:t>Sixth Outline Level</a:t>
            </a:r>
          </a:p>
          <a:p>
            <a:pPr lvl="4"/>
            <a:r>
              <a:rPr lang="en-GB" altLang="ru-RU" smtClean="0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anose="02020603050405020304" pitchFamily="18" charset="0"/>
              <a:buNone/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Droid Sans Fallback"/>
              </a:defRPr>
            </a:lvl1pPr>
          </a:lstStyle>
          <a:p>
            <a:fld id="{818F3881-8502-4181-91F3-4563BC4405D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050" r:id="rId1"/>
    <p:sldLayoutId id="2147495051" r:id="rId2"/>
    <p:sldLayoutId id="2147495052" r:id="rId3"/>
    <p:sldLayoutId id="2147495053" r:id="rId4"/>
    <p:sldLayoutId id="2147495054" r:id="rId5"/>
    <p:sldLayoutId id="2147495055" r:id="rId6"/>
    <p:sldLayoutId id="2147495056" r:id="rId7"/>
    <p:sldLayoutId id="2147495057" r:id="rId8"/>
    <p:sldLayoutId id="2147495058" r:id="rId9"/>
    <p:sldLayoutId id="2147495059" r:id="rId10"/>
    <p:sldLayoutId id="2147495060" r:id="rId11"/>
    <p:sldLayoutId id="2147495061" r:id="rId12"/>
    <p:sldLayoutId id="2147495062" r:id="rId13"/>
  </p:sldLayoutIdLst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hu-HU" smtClean="0"/>
              <a:t>Haga clic para cambiar el estilo de título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hu-HU" smtClean="0"/>
              <a:t>Haga clic para modificar el estilo de texto del patrón</a:t>
            </a:r>
          </a:p>
          <a:p>
            <a:pPr lvl="1"/>
            <a:r>
              <a:rPr lang="es-ES" altLang="hu-HU" smtClean="0"/>
              <a:t>Segundo nivel</a:t>
            </a:r>
          </a:p>
          <a:p>
            <a:pPr lvl="2"/>
            <a:r>
              <a:rPr lang="es-ES" altLang="hu-HU" smtClean="0"/>
              <a:t>Tercer nivel</a:t>
            </a:r>
          </a:p>
          <a:p>
            <a:pPr lvl="3"/>
            <a:r>
              <a:rPr lang="es-ES" altLang="hu-HU" smtClean="0"/>
              <a:t>Cuarto nivel</a:t>
            </a:r>
          </a:p>
          <a:p>
            <a:pPr lvl="4"/>
            <a:r>
              <a:rPr lang="es-ES" altLang="hu-H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BB5E1440-B4EF-436A-9666-F049B838B885}" type="slidenum">
              <a:rPr lang="es-ES" altLang="hu-HU"/>
              <a:pPr/>
              <a:t>‹#›</a:t>
            </a:fld>
            <a:endParaRPr lang="es-E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063" r:id="rId1"/>
    <p:sldLayoutId id="2147495064" r:id="rId2"/>
    <p:sldLayoutId id="2147495065" r:id="rId3"/>
    <p:sldLayoutId id="2147495066" r:id="rId4"/>
    <p:sldLayoutId id="2147495067" r:id="rId5"/>
    <p:sldLayoutId id="2147495068" r:id="rId6"/>
    <p:sldLayoutId id="2147495139" r:id="rId7"/>
    <p:sldLayoutId id="2147495069" r:id="rId8"/>
    <p:sldLayoutId id="2147495070" r:id="rId9"/>
    <p:sldLayoutId id="2147495071" r:id="rId10"/>
    <p:sldLayoutId id="21474950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2245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 sz="1600">
              <a:solidFill>
                <a:srgbClr val="00000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 userDrawn="1"/>
        </p:nvSpPr>
        <p:spPr bwMode="black">
          <a:xfrm>
            <a:off x="0" y="6589713"/>
            <a:ext cx="687705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 b="1">
              <a:solidFill>
                <a:srgbClr val="FF0000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224568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 sz="1600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 userDrawn="1"/>
        </p:nvSpPr>
        <p:spPr bwMode="black">
          <a:xfrm>
            <a:off x="0" y="6589713"/>
            <a:ext cx="6443663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 sz="1400" b="1">
              <a:solidFill>
                <a:srgbClr val="FF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29600" y="6553200"/>
            <a:ext cx="914400" cy="3048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00" b="1">
                <a:solidFill>
                  <a:srgbClr val="FF0000"/>
                </a:solidFill>
              </a:defRPr>
            </a:lvl1pPr>
          </a:lstStyle>
          <a:p>
            <a:fld id="{02257C04-AE68-48D2-BF8A-823F9286CEFA}" type="slidenum">
              <a:rPr lang="en-GB" altLang="fr-FR"/>
              <a:pPr/>
              <a:t>‹#›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140" r:id="rId1"/>
    <p:sldLayoutId id="2147495141" r:id="rId2"/>
    <p:sldLayoutId id="2147495142" r:id="rId3"/>
    <p:sldLayoutId id="2147495143" r:id="rId4"/>
    <p:sldLayoutId id="2147495144" r:id="rId5"/>
    <p:sldLayoutId id="2147495145" r:id="rId6"/>
    <p:sldLayoutId id="2147495146" r:id="rId7"/>
    <p:sldLayoutId id="2147495147" r:id="rId8"/>
    <p:sldLayoutId id="2147495148" r:id="rId9"/>
    <p:sldLayoutId id="2147495149" r:id="rId10"/>
    <p:sldLayoutId id="2147495150" r:id="rId11"/>
    <p:sldLayoutId id="214749515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9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Скругленный прямоугольник 6"/>
          <p:cNvSpPr>
            <a:spLocks noChangeArrowheads="1"/>
          </p:cNvSpPr>
          <p:nvPr/>
        </p:nvSpPr>
        <p:spPr bwMode="auto">
          <a:xfrm>
            <a:off x="571500" y="1210827"/>
            <a:ext cx="8039100" cy="277863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hu-HU" sz="3500" b="1" dirty="0" smtClean="0">
                <a:solidFill>
                  <a:srgbClr val="FFFF00"/>
                </a:solidFill>
              </a:rPr>
              <a:t>Programme Advisory Committee</a:t>
            </a:r>
          </a:p>
          <a:p>
            <a:pPr algn="ctr" eaLnBrk="1" hangingPunct="1">
              <a:lnSpc>
                <a:spcPct val="120000"/>
              </a:lnSpc>
            </a:pPr>
            <a:r>
              <a:rPr lang="en-GB" altLang="hu-HU" sz="3500" b="1" dirty="0" smtClean="0">
                <a:solidFill>
                  <a:srgbClr val="FFFF00"/>
                </a:solidFill>
              </a:rPr>
              <a:t>for Condensed Matter Physics</a:t>
            </a:r>
          </a:p>
          <a:p>
            <a:pPr algn="ctr" eaLnBrk="1" hangingPunct="1">
              <a:lnSpc>
                <a:spcPct val="120000"/>
              </a:lnSpc>
            </a:pPr>
            <a:endParaRPr lang="en-GB" altLang="hu-HU" sz="500" b="1" dirty="0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GB" altLang="hu-HU" sz="2800" b="1" dirty="0" smtClean="0">
                <a:solidFill>
                  <a:srgbClr val="FFFF00"/>
                </a:solidFill>
              </a:rPr>
              <a:t>47th meeting (22 – 23 January, 2018)</a:t>
            </a:r>
          </a:p>
          <a:p>
            <a:pPr algn="ctr" eaLnBrk="1" hangingPunct="1">
              <a:lnSpc>
                <a:spcPct val="120000"/>
              </a:lnSpc>
            </a:pPr>
            <a:endParaRPr lang="en-GB" altLang="hu-HU" sz="28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-12700" y="4570991"/>
            <a:ext cx="91440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hu-HU" sz="2500" b="1" dirty="0" smtClean="0">
                <a:solidFill>
                  <a:srgbClr val="024674"/>
                </a:solidFill>
              </a:rPr>
              <a:t>Dénes Lajos Nagy </a:t>
            </a:r>
            <a:endParaRPr lang="en-GB" altLang="hu-HU" sz="2500" b="1" dirty="0">
              <a:solidFill>
                <a:srgbClr val="02467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038" y="31042"/>
            <a:ext cx="4073444" cy="7766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rgbClr val="990033"/>
                </a:solidFill>
                <a:latin typeface="Comic Sans MS" panose="030F0702030302020204" pitchFamily="66" charset="0"/>
              </a:rPr>
              <a:t>Why Neptunium–237?  </a:t>
            </a:r>
            <a:endParaRPr lang="ru-RU" sz="3200" dirty="0">
              <a:solidFill>
                <a:srgbClr val="990033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8784-1CC3-45B2-9076-32878D4C62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5339" y="2781196"/>
            <a:ext cx="4499992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313" y="3859279"/>
            <a:ext cx="2738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Fission threshold 0.4 MeV </a:t>
            </a:r>
            <a:endParaRPr lang="ru-RU" sz="1600" dirty="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13712" y="729907"/>
            <a:ext cx="4347194" cy="3075601"/>
            <a:chOff x="-13712" y="933114"/>
            <a:chExt cx="4347194" cy="3075601"/>
          </a:xfrm>
        </p:grpSpPr>
        <p:pic>
          <p:nvPicPr>
            <p:cNvPr id="46" name="Рисунок 4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712" y="1128311"/>
              <a:ext cx="4347194" cy="28804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325457" y="1841942"/>
              <a:ext cx="89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Pu-239</a:t>
              </a:r>
              <a:endParaRPr lang="ru-RU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99792" y="2700973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Np-237</a:t>
              </a:r>
              <a:endParaRPr lang="ru-RU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-303560" y="1334674"/>
              <a:ext cx="1080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10</a:t>
              </a:r>
              <a:r>
                <a:rPr lang="en-US" sz="1200" baseline="30000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 -24</a:t>
              </a:r>
              <a:r>
                <a:rPr lang="en-US" sz="1200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 cm</a:t>
              </a:r>
              <a:r>
                <a:rPr lang="en-US" sz="1200" baseline="30000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2 </a:t>
              </a:r>
              <a:endParaRPr lang="ru-RU" sz="1200" baseline="300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102587" y="2781196"/>
            <a:ext cx="4771270" cy="3323987"/>
            <a:chOff x="4102587" y="2781196"/>
            <a:chExt cx="4771270" cy="3323987"/>
          </a:xfrm>
        </p:grpSpPr>
        <p:sp>
          <p:nvSpPr>
            <p:cNvPr id="16" name="TextBox 15"/>
            <p:cNvSpPr txBox="1"/>
            <p:nvPr/>
          </p:nvSpPr>
          <p:spPr>
            <a:xfrm>
              <a:off x="4102587" y="2781196"/>
              <a:ext cx="4771270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"/>
              </a:pPr>
              <a:r>
                <a:rPr lang="en-US" sz="2000" dirty="0" smtClean="0">
                  <a:solidFill>
                    <a:srgbClr val="0000FF"/>
                  </a:solidFill>
                </a:rPr>
                <a:t>I. </a:t>
              </a:r>
              <a:r>
                <a:rPr lang="en-US" sz="1600" dirty="0" smtClean="0">
                  <a:solidFill>
                    <a:srgbClr val="A40000"/>
                  </a:solidFill>
                </a:rPr>
                <a:t>Short life time of prompt neutrons </a:t>
              </a:r>
              <a:r>
                <a:rPr lang="en-US" sz="1400" i="1" dirty="0" smtClean="0">
                  <a:solidFill>
                    <a:srgbClr val="A40000"/>
                  </a:solidFill>
                  <a:sym typeface="Symbol"/>
                </a:rPr>
                <a:t></a:t>
              </a:r>
              <a:r>
                <a:rPr lang="en-US" sz="1400" baseline="-25000" dirty="0" smtClean="0">
                  <a:solidFill>
                    <a:srgbClr val="A40000"/>
                  </a:solidFill>
                  <a:sym typeface="Symbol"/>
                </a:rPr>
                <a:t>Np</a:t>
              </a:r>
              <a:r>
                <a:rPr lang="en-US" sz="1400" dirty="0" smtClean="0">
                  <a:solidFill>
                    <a:srgbClr val="A40000"/>
                  </a:solidFill>
                  <a:sym typeface="Symbol"/>
                </a:rPr>
                <a:t> = 10 ns </a:t>
              </a:r>
            </a:p>
            <a:p>
              <a:pPr fontAlgn="auto">
                <a:spcBef>
                  <a:spcPts val="0"/>
                </a:spcBef>
                <a:spcAft>
                  <a:spcPts val="600"/>
                </a:spcAft>
              </a:pPr>
              <a:r>
                <a:rPr lang="en-US" sz="1400" dirty="0" smtClean="0">
                  <a:solidFill>
                    <a:srgbClr val="A40000"/>
                  </a:solidFill>
                  <a:sym typeface="Symbol"/>
                </a:rPr>
                <a:t>      </a:t>
              </a:r>
              <a:r>
                <a:rPr lang="en-US" sz="1400" i="1" dirty="0" smtClean="0">
                  <a:solidFill>
                    <a:srgbClr val="A40000"/>
                  </a:solidFill>
                  <a:sym typeface="Symbol"/>
                </a:rPr>
                <a:t></a:t>
              </a:r>
              <a:r>
                <a:rPr lang="en-US" sz="1400" baseline="-25000" dirty="0" smtClean="0">
                  <a:solidFill>
                    <a:srgbClr val="A40000"/>
                  </a:solidFill>
                  <a:sym typeface="Symbol"/>
                </a:rPr>
                <a:t>Pu</a:t>
              </a:r>
              <a:r>
                <a:rPr lang="en-US" sz="1400" dirty="0" smtClean="0">
                  <a:solidFill>
                    <a:srgbClr val="A40000"/>
                  </a:solidFill>
                  <a:sym typeface="Symbol"/>
                </a:rPr>
                <a:t> (IBR-2) &gt; 65 ns. </a:t>
              </a:r>
            </a:p>
            <a:p>
              <a:pPr fontAlgn="auto">
                <a:spcBef>
                  <a:spcPts val="0"/>
                </a:spcBef>
                <a:spcAft>
                  <a:spcPts val="600"/>
                </a:spcAft>
              </a:pPr>
              <a:r>
                <a:rPr lang="en-US" sz="1400" dirty="0">
                  <a:solidFill>
                    <a:srgbClr val="A40000"/>
                  </a:solidFill>
                  <a:sym typeface="Symbol"/>
                </a:rPr>
                <a:t>	</a:t>
              </a:r>
              <a:r>
                <a:rPr lang="en-US" sz="1400" dirty="0" smtClean="0">
                  <a:solidFill>
                    <a:srgbClr val="A40000"/>
                  </a:solidFill>
                </a:rPr>
                <a:t>Optimal </a:t>
              </a:r>
              <a:r>
                <a:rPr lang="en-US" sz="1400" dirty="0">
                  <a:solidFill>
                    <a:srgbClr val="A40000"/>
                  </a:solidFill>
                </a:rPr>
                <a:t>multiplication </a:t>
              </a:r>
              <a:r>
                <a:rPr lang="en-US" sz="1400" dirty="0" smtClean="0">
                  <a:solidFill>
                    <a:srgbClr val="A40000"/>
                  </a:solidFill>
                </a:rPr>
                <a:t>factor </a:t>
              </a:r>
              <a:endParaRPr lang="ru-RU" sz="1400" dirty="0">
                <a:solidFill>
                  <a:srgbClr val="A4000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600"/>
                </a:spcAft>
              </a:pPr>
              <a:r>
                <a:rPr lang="en-US" sz="1400" dirty="0" smtClean="0">
                  <a:solidFill>
                    <a:srgbClr val="A40000"/>
                  </a:solidFill>
                  <a:sym typeface="Symbol"/>
                </a:rPr>
                <a:t>     </a:t>
              </a:r>
              <a:r>
                <a:rPr lang="en-US" sz="2000" dirty="0" smtClean="0">
                  <a:solidFill>
                    <a:srgbClr val="A40000"/>
                  </a:solidFill>
                  <a:sym typeface="Symbol"/>
                </a:rPr>
                <a:t> 2. </a:t>
              </a:r>
              <a:r>
                <a:rPr lang="en-US" sz="1600" dirty="0" smtClean="0">
                  <a:solidFill>
                    <a:srgbClr val="A40000"/>
                  </a:solidFill>
                  <a:sym typeface="Symbol"/>
                </a:rPr>
                <a:t>Lower background between pulses (due to 	lower effective delayed neutron fraction)  </a:t>
              </a:r>
            </a:p>
            <a:p>
              <a:pPr fontAlgn="auto">
                <a:spcBef>
                  <a:spcPts val="0"/>
                </a:spcBef>
                <a:spcAft>
                  <a:spcPts val="600"/>
                </a:spcAft>
              </a:pPr>
              <a:r>
                <a:rPr lang="en-US" sz="1600" dirty="0">
                  <a:solidFill>
                    <a:srgbClr val="A40000"/>
                  </a:solidFill>
                  <a:sym typeface="Symbol"/>
                </a:rPr>
                <a:t> </a:t>
              </a:r>
              <a:r>
                <a:rPr lang="en-US" sz="1600" dirty="0" smtClean="0">
                  <a:solidFill>
                    <a:srgbClr val="A40000"/>
                  </a:solidFill>
                  <a:sym typeface="Symbol"/>
                </a:rPr>
                <a:t>    </a:t>
              </a:r>
              <a:r>
                <a:rPr lang="en-US" sz="2000" dirty="0" smtClean="0">
                  <a:solidFill>
                    <a:srgbClr val="A40000"/>
                  </a:solidFill>
                  <a:sym typeface="Symbol"/>
                </a:rPr>
                <a:t>3.</a:t>
              </a:r>
              <a:r>
                <a:rPr lang="en-US" sz="1600" dirty="0" smtClean="0">
                  <a:solidFill>
                    <a:srgbClr val="A40000"/>
                  </a:solidFill>
                  <a:sym typeface="Symbol"/>
                </a:rPr>
                <a:t>  </a:t>
              </a:r>
              <a:r>
                <a:rPr lang="en-US" sz="1600" dirty="0" err="1" smtClean="0">
                  <a:solidFill>
                    <a:srgbClr val="A40000"/>
                  </a:solidFill>
                  <a:sym typeface="Symbol"/>
                </a:rPr>
                <a:t>Potencial</a:t>
              </a:r>
              <a:r>
                <a:rPr lang="en-US" sz="1600" dirty="0" smtClean="0">
                  <a:solidFill>
                    <a:srgbClr val="A40000"/>
                  </a:solidFill>
                  <a:sym typeface="Symbol"/>
                </a:rPr>
                <a:t> for </a:t>
              </a:r>
              <a:r>
                <a:rPr lang="en-US" sz="1600" dirty="0">
                  <a:solidFill>
                    <a:srgbClr val="A40000"/>
                  </a:solidFill>
                </a:rPr>
                <a:t>reactivity modulation by </a:t>
              </a:r>
              <a:r>
                <a:rPr lang="en-US" sz="1600" dirty="0" smtClean="0">
                  <a:solidFill>
                    <a:srgbClr val="A40000"/>
                  </a:solidFill>
                </a:rPr>
                <a:t>VOID</a:t>
              </a:r>
            </a:p>
            <a:p>
              <a:pPr fontAlgn="auto">
                <a:spcBef>
                  <a:spcPts val="0"/>
                </a:spcBef>
                <a:spcAft>
                  <a:spcPts val="600"/>
                </a:spcAft>
              </a:pPr>
              <a:r>
                <a:rPr lang="en-US" sz="1600" dirty="0">
                  <a:solidFill>
                    <a:srgbClr val="A40000"/>
                  </a:solidFill>
                </a:rPr>
                <a:t> </a:t>
              </a:r>
              <a:r>
                <a:rPr lang="en-US" sz="1600" dirty="0" smtClean="0">
                  <a:solidFill>
                    <a:srgbClr val="A40000"/>
                  </a:solidFill>
                </a:rPr>
                <a:t>  (hydrogen is effective absorber of fast neutrons)</a:t>
              </a:r>
            </a:p>
            <a:p>
              <a:pPr fontAlgn="auto">
                <a:spcBef>
                  <a:spcPts val="0"/>
                </a:spcBef>
                <a:spcAft>
                  <a:spcPts val="600"/>
                </a:spcAft>
              </a:pPr>
              <a:r>
                <a:rPr lang="en-US" sz="1600" dirty="0">
                  <a:solidFill>
                    <a:srgbClr val="A40000"/>
                  </a:solidFill>
                </a:rPr>
                <a:t> </a:t>
              </a:r>
              <a:r>
                <a:rPr lang="en-US" sz="1600" dirty="0" smtClean="0">
                  <a:solidFill>
                    <a:srgbClr val="A40000"/>
                  </a:solidFill>
                </a:rPr>
                <a:t>     </a:t>
              </a:r>
              <a:r>
                <a:rPr lang="en-US" sz="2000" dirty="0" smtClean="0">
                  <a:solidFill>
                    <a:srgbClr val="A40000"/>
                  </a:solidFill>
                </a:rPr>
                <a:t>4  F</a:t>
              </a:r>
              <a:r>
                <a:rPr lang="en-US" sz="1600" dirty="0" smtClean="0">
                  <a:solidFill>
                    <a:srgbClr val="A40000"/>
                  </a:solidFill>
                </a:rPr>
                <a:t>acility operation time to fuel reloading is as long as 10-20 fold  of that for  plutonium core  </a:t>
              </a:r>
            </a:p>
            <a:p>
              <a:pPr fontAlgn="auto">
                <a:spcBef>
                  <a:spcPts val="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rgbClr val="A40000"/>
                  </a:solidFill>
                </a:rPr>
                <a:t> </a:t>
              </a:r>
              <a:r>
                <a:rPr lang="en-US" sz="2000" dirty="0" smtClean="0">
                  <a:solidFill>
                    <a:srgbClr val="A40000"/>
                  </a:solidFill>
                </a:rPr>
                <a:t>    5.  </a:t>
              </a:r>
              <a:r>
                <a:rPr lang="en-US" sz="1600" dirty="0" smtClean="0">
                  <a:solidFill>
                    <a:srgbClr val="A40000"/>
                  </a:solidFill>
                </a:rPr>
                <a:t>Not nuclear weapon material </a:t>
              </a:r>
              <a:endParaRPr lang="ru-RU" sz="1600" dirty="0">
                <a:solidFill>
                  <a:srgbClr val="A40000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1064" y="3251293"/>
              <a:ext cx="914878" cy="49858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06695" y="5805265"/>
            <a:ext cx="3689076" cy="577253"/>
            <a:chOff x="412162" y="3848151"/>
            <a:chExt cx="3689076" cy="3175466"/>
          </a:xfrm>
        </p:grpSpPr>
        <p:sp>
          <p:nvSpPr>
            <p:cNvPr id="31" name="TextBox 30"/>
            <p:cNvSpPr txBox="1"/>
            <p:nvPr/>
          </p:nvSpPr>
          <p:spPr>
            <a:xfrm>
              <a:off x="3916507" y="384815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2162" y="4513276"/>
              <a:ext cx="473206" cy="25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*"/>
              </a:pPr>
              <a:endParaRPr lang="ru-RU" sz="1400" dirty="0">
                <a:solidFill>
                  <a:srgbClr val="008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04563" y="1318722"/>
            <a:ext cx="3416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5 advantages over Pu-239,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each quite important : </a:t>
            </a:r>
            <a:endParaRPr lang="ru-RU" sz="2000" dirty="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2462761">
            <a:off x="4442555" y="713024"/>
            <a:ext cx="1040872" cy="193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5566" y="4577792"/>
            <a:ext cx="4005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*"/>
            </a:pPr>
            <a:r>
              <a:rPr lang="en-US" sz="1600" dirty="0">
                <a:solidFill>
                  <a:srgbClr val="008000"/>
                </a:solidFill>
                <a:sym typeface="Symbol"/>
              </a:rPr>
              <a:t>Np</a:t>
            </a:r>
            <a:r>
              <a:rPr lang="en-US" sz="1600" baseline="30000" dirty="0">
                <a:solidFill>
                  <a:srgbClr val="008000"/>
                </a:solidFill>
                <a:sym typeface="Symbol"/>
              </a:rPr>
              <a:t>237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 is a product of atomic power plants;</a:t>
            </a:r>
            <a:r>
              <a:rPr lang="en-US" sz="1600" i="1" dirty="0">
                <a:solidFill>
                  <a:srgbClr val="008000"/>
                </a:solidFill>
                <a:sym typeface="Symbol"/>
              </a:rPr>
              <a:t> T</a:t>
            </a:r>
            <a:r>
              <a:rPr lang="en-US" sz="1600" baseline="-25000" dirty="0">
                <a:solidFill>
                  <a:srgbClr val="008000"/>
                </a:solidFill>
                <a:sym typeface="Symbol"/>
              </a:rPr>
              <a:t>1/2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 = 2.1410</a:t>
            </a:r>
            <a:r>
              <a:rPr lang="en-US" sz="1600" baseline="30000" dirty="0">
                <a:solidFill>
                  <a:srgbClr val="008000"/>
                </a:solidFill>
                <a:sym typeface="Symbol"/>
              </a:rPr>
              <a:t>6 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years</a:t>
            </a:r>
            <a:endParaRPr lang="ru-RU" sz="1600" dirty="0">
              <a:solidFill>
                <a:srgbClr val="008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90239" y="6312830"/>
            <a:ext cx="167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C00000"/>
                </a:solidFill>
                <a:ea typeface="Times New Roman" panose="02020603050405020304" pitchFamily="18" charset="0"/>
              </a:rPr>
              <a:t>by V. </a:t>
            </a:r>
            <a:r>
              <a:rPr lang="en-GB" i="1" dirty="0" err="1" smtClean="0">
                <a:solidFill>
                  <a:srgbClr val="C00000"/>
                </a:solidFill>
                <a:ea typeface="Times New Roman" panose="02020603050405020304" pitchFamily="18" charset="0"/>
              </a:rPr>
              <a:t>Aksenov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79512" y="980728"/>
          <a:ext cx="8847776" cy="4900051"/>
        </p:xfrm>
        <a:graphic>
          <a:graphicData uri="http://schemas.openxmlformats.org/drawingml/2006/table">
            <a:tbl>
              <a:tblPr firstRow="1" firstCol="1" bandRow="1"/>
              <a:tblGrid>
                <a:gridCol w="1368152"/>
                <a:gridCol w="1375708"/>
                <a:gridCol w="1648628"/>
                <a:gridCol w="2376264"/>
                <a:gridCol w="2079024"/>
              </a:tblGrid>
              <a:tr h="1152128"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just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Moderator type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02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Peak differential neutron flux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  <a:r>
                        <a:rPr lang="en-US" sz="1400" b="1" i="0" u="none" strike="noStrike" kern="1200" baseline="30000" dirty="0" smtClean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14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n/c</a:t>
                      </a:r>
                      <a:r>
                        <a:rPr lang="ru-RU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м</a:t>
                      </a:r>
                      <a:r>
                        <a:rPr lang="ru-RU" sz="1400" b="1" i="0" u="none" strike="noStrike" kern="1200" baseline="300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r>
                        <a:rPr lang="ru-RU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/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s/</a:t>
                      </a:r>
                      <a:r>
                        <a:rPr lang="en-US" sz="14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sr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/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Ӑ</a:t>
                      </a:r>
                      <a:endParaRPr lang="en-US" sz="14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(Brightness)</a:t>
                      </a: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02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Peak neutron flux ,  2π </a:t>
                      </a:r>
                      <a:r>
                        <a:rPr lang="en-US" sz="1400" b="1" i="0" u="none" strike="noStrike" kern="1200" dirty="0" err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eqv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.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/>
                      </a:r>
                      <a:b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      10</a:t>
                      </a:r>
                      <a:r>
                        <a:rPr lang="en-US" sz="1400" b="1" i="0" u="none" strike="noStrike" kern="1200" baseline="30000" dirty="0" smtClean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14 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n/cм</a:t>
                      </a:r>
                      <a:r>
                        <a:rPr lang="en-US" sz="1400" b="1" i="0" u="none" strike="noStrike" kern="1200" baseline="300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/s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02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Time averaged flux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just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2π equivalent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.</a:t>
                      </a:r>
                    </a:p>
                    <a:p>
                      <a:pPr marL="0" marR="0" indent="0" algn="just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  <a:r>
                        <a:rPr lang="en-US" sz="1400" b="1" i="0" u="none" strike="noStrike" kern="1200" baseline="300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14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н/cм</a:t>
                      </a:r>
                      <a:r>
                        <a:rPr lang="en-US" sz="1400" b="1" i="0" u="none" strike="noStrike" kern="1200" baseline="300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/с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02D"/>
                    </a:solidFill>
                  </a:tcPr>
                </a:tc>
              </a:tr>
              <a:tr h="504056"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   IBR-2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Grooved, wide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5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5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5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5CD"/>
                    </a:solidFill>
                  </a:tcPr>
                </a:tc>
              </a:tr>
              <a:tr h="490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Grooved,  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 4.5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 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E8"/>
                    </a:solidFill>
                  </a:tcPr>
                </a:tc>
              </a:tr>
              <a:tr h="588493"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 J-Park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02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6576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36576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Coupled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5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5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5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0.3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5CD"/>
                    </a:solidFill>
                  </a:tcPr>
                </a:tc>
              </a:tr>
              <a:tr h="482107">
                <a:tc rowSpan="2"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ESS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02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Butterfly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 6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 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E8"/>
                    </a:solidFill>
                  </a:tcPr>
                </a:tc>
              </a:tr>
              <a:tr h="411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 3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5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5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5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5CD"/>
                    </a:solidFill>
                  </a:tcPr>
                </a:tc>
              </a:tr>
              <a:tr h="624366"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PIK, Russia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30" marR="6223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02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Stationary,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400" b="0" i="0" u="none" strike="noStrike" kern="12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moderator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E8"/>
                    </a:solidFill>
                  </a:tcPr>
                </a:tc>
              </a:tr>
              <a:tr h="646961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DANS </a:t>
                      </a:r>
                      <a:r>
                        <a:rPr lang="en-US" sz="18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02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Grooved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5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5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5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5CD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90239" y="6312830"/>
            <a:ext cx="167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C00000"/>
                </a:solidFill>
                <a:ea typeface="Times New Roman" panose="02020603050405020304" pitchFamily="18" charset="0"/>
              </a:rPr>
              <a:t>by V. </a:t>
            </a:r>
            <a:r>
              <a:rPr lang="en-GB" i="1" dirty="0" err="1" smtClean="0">
                <a:solidFill>
                  <a:srgbClr val="C00000"/>
                </a:solidFill>
                <a:ea typeface="Times New Roman" panose="02020603050405020304" pitchFamily="18" charset="0"/>
              </a:rPr>
              <a:t>Aksenov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4328" y="86916"/>
            <a:ext cx="400622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5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Suggested timeline</a:t>
            </a:r>
            <a:endParaRPr lang="ru-RU" sz="35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255" y="843434"/>
            <a:ext cx="8607798" cy="5909310"/>
          </a:xfrm>
          <a:prstGeom prst="rect">
            <a:avLst/>
          </a:prstGeom>
          <a:solidFill>
            <a:srgbClr val="FFFFE7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100" dirty="0" smtClean="0">
                <a:solidFill>
                  <a:srgbClr val="003399"/>
                </a:solidFill>
                <a:latin typeface="+mn-lt"/>
                <a:ea typeface="Times New Roman" panose="02020603050405020304" pitchFamily="18" charset="0"/>
              </a:rPr>
              <a:t>The </a:t>
            </a:r>
            <a:r>
              <a:rPr lang="en-GB" sz="2100" dirty="0">
                <a:solidFill>
                  <a:srgbClr val="003399"/>
                </a:solidFill>
                <a:latin typeface="+mn-lt"/>
                <a:ea typeface="Times New Roman" panose="02020603050405020304" pitchFamily="18" charset="0"/>
              </a:rPr>
              <a:t>suggested timeline of the preparatory phase of JINR’s new neutron source with estimated deadlines includes:</a:t>
            </a:r>
            <a:endParaRPr lang="ru-RU" sz="2100" dirty="0">
              <a:solidFill>
                <a:srgbClr val="003399"/>
              </a:solidFill>
              <a:latin typeface="+mn-lt"/>
              <a:ea typeface="Times New Roman" panose="02020603050405020304" pitchFamily="18" charset="0"/>
            </a:endParaRPr>
          </a:p>
          <a:p>
            <a:pPr marL="53975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rgbClr val="003399"/>
                </a:solidFill>
                <a:latin typeface="+mn-lt"/>
                <a:ea typeface="Times New Roman" panose="02020603050405020304" pitchFamily="18" charset="0"/>
              </a:rPr>
              <a:t>establishing </a:t>
            </a:r>
            <a:r>
              <a:rPr lang="en-GB" sz="2100" dirty="0">
                <a:solidFill>
                  <a:srgbClr val="003399"/>
                </a:solidFill>
                <a:latin typeface="+mn-lt"/>
                <a:ea typeface="Times New Roman" panose="02020603050405020304" pitchFamily="18" charset="0"/>
              </a:rPr>
              <a:t>an </a:t>
            </a:r>
            <a:r>
              <a:rPr lang="en-GB" sz="21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international working group </a:t>
            </a:r>
            <a:r>
              <a:rPr lang="en-GB" sz="2100" dirty="0">
                <a:solidFill>
                  <a:srgbClr val="003399"/>
                </a:solidFill>
                <a:latin typeface="+mn-lt"/>
                <a:ea typeface="Times New Roman" panose="02020603050405020304" pitchFamily="18" charset="0"/>
              </a:rPr>
              <a:t>(IWG) </a:t>
            </a:r>
            <a:r>
              <a:rPr lang="en-GB" sz="21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in 2018;</a:t>
            </a:r>
            <a:endParaRPr lang="ru-RU" sz="2100" dirty="0">
              <a:solidFill>
                <a:srgbClr val="FF0000"/>
              </a:solidFill>
              <a:latin typeface="+mn-lt"/>
              <a:ea typeface="Times New Roman" panose="02020603050405020304" pitchFamily="18" charset="0"/>
            </a:endParaRPr>
          </a:p>
          <a:p>
            <a:pPr marL="53975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rgbClr val="003399"/>
                </a:solidFill>
                <a:latin typeface="+mn-lt"/>
                <a:ea typeface="Times New Roman" panose="02020603050405020304" pitchFamily="18" charset="0"/>
              </a:rPr>
              <a:t>organizing </a:t>
            </a:r>
            <a:r>
              <a:rPr lang="en-GB" sz="21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international workshops </a:t>
            </a:r>
            <a:r>
              <a:rPr lang="en-GB" sz="2100" dirty="0">
                <a:solidFill>
                  <a:srgbClr val="003399"/>
                </a:solidFill>
                <a:latin typeface="+mn-lt"/>
                <a:ea typeface="Times New Roman" panose="02020603050405020304" pitchFamily="18" charset="0"/>
              </a:rPr>
              <a:t>by FLNP and scientifically coordinated by the IWG from</a:t>
            </a:r>
            <a:r>
              <a:rPr lang="en-GB" sz="21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 2018 until the conceptual design report will be concluded;</a:t>
            </a:r>
            <a:endParaRPr lang="ru-RU" sz="2100" dirty="0">
              <a:solidFill>
                <a:srgbClr val="FF0000"/>
              </a:solidFill>
              <a:latin typeface="+mn-lt"/>
              <a:ea typeface="Times New Roman" panose="02020603050405020304" pitchFamily="18" charset="0"/>
            </a:endParaRPr>
          </a:p>
          <a:p>
            <a:pPr marL="53975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rgbClr val="003399"/>
                </a:solidFill>
                <a:latin typeface="+mn-lt"/>
                <a:ea typeface="Times New Roman" panose="02020603050405020304" pitchFamily="18" charset="0"/>
              </a:rPr>
              <a:t>publishing </a:t>
            </a:r>
            <a:r>
              <a:rPr lang="en-GB" sz="2100" dirty="0">
                <a:solidFill>
                  <a:srgbClr val="003399"/>
                </a:solidFill>
                <a:latin typeface="+mn-lt"/>
                <a:ea typeface="Times New Roman" panose="02020603050405020304" pitchFamily="18" charset="0"/>
              </a:rPr>
              <a:t>a short (up to 50 pages) </a:t>
            </a:r>
            <a:r>
              <a:rPr lang="en-GB" sz="21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kick-off document</a:t>
            </a:r>
            <a:r>
              <a:rPr lang="en-GB" sz="2100" dirty="0">
                <a:solidFill>
                  <a:srgbClr val="003399"/>
                </a:solidFill>
                <a:latin typeface="+mn-lt"/>
                <a:ea typeface="Times New Roman" panose="02020603050405020304" pitchFamily="18" charset="0"/>
              </a:rPr>
              <a:t> elaborated by the IWG on the idea of the new facility until </a:t>
            </a:r>
            <a:r>
              <a:rPr lang="en-GB" sz="21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mid-2019;</a:t>
            </a:r>
            <a:endParaRPr lang="ru-RU" sz="2100" dirty="0">
              <a:solidFill>
                <a:srgbClr val="FF0000"/>
              </a:solidFill>
              <a:latin typeface="+mn-lt"/>
              <a:ea typeface="Times New Roman" panose="02020603050405020304" pitchFamily="18" charset="0"/>
            </a:endParaRPr>
          </a:p>
          <a:p>
            <a:pPr marL="53975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rgbClr val="003399"/>
                </a:solidFill>
                <a:latin typeface="+mn-lt"/>
                <a:ea typeface="Times New Roman" panose="02020603050405020304" pitchFamily="18" charset="0"/>
              </a:rPr>
              <a:t>elaborating </a:t>
            </a:r>
            <a:r>
              <a:rPr lang="en-GB" sz="2100" dirty="0">
                <a:solidFill>
                  <a:srgbClr val="003399"/>
                </a:solidFill>
                <a:latin typeface="+mn-lt"/>
                <a:ea typeface="Times New Roman" panose="02020603050405020304" pitchFamily="18" charset="0"/>
              </a:rPr>
              <a:t>and publishing a detailed</a:t>
            </a:r>
            <a:r>
              <a:rPr lang="en-GB" sz="21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 scientific case </a:t>
            </a:r>
            <a:r>
              <a:rPr lang="en-GB" sz="2100" dirty="0">
                <a:solidFill>
                  <a:srgbClr val="003399"/>
                </a:solidFill>
                <a:latin typeface="+mn-lt"/>
                <a:ea typeface="Times New Roman" panose="02020603050405020304" pitchFamily="18" charset="0"/>
              </a:rPr>
              <a:t>until </a:t>
            </a:r>
            <a:r>
              <a:rPr lang="en-GB" sz="21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early 2020;</a:t>
            </a:r>
            <a:endParaRPr lang="ru-RU" sz="2100" dirty="0">
              <a:solidFill>
                <a:srgbClr val="FF0000"/>
              </a:solidFill>
              <a:latin typeface="+mn-lt"/>
              <a:ea typeface="Times New Roman" panose="02020603050405020304" pitchFamily="18" charset="0"/>
            </a:endParaRPr>
          </a:p>
          <a:p>
            <a:pPr marL="53975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rgbClr val="003399"/>
                </a:solidFill>
                <a:latin typeface="+mn-lt"/>
                <a:ea typeface="Times New Roman" panose="02020603050405020304" pitchFamily="18" charset="0"/>
              </a:rPr>
              <a:t>elaborating </a:t>
            </a:r>
            <a:r>
              <a:rPr lang="en-GB" sz="2100" dirty="0">
                <a:solidFill>
                  <a:srgbClr val="003399"/>
                </a:solidFill>
                <a:latin typeface="+mn-lt"/>
                <a:ea typeface="Times New Roman" panose="02020603050405020304" pitchFamily="18" charset="0"/>
              </a:rPr>
              <a:t>a detailed </a:t>
            </a:r>
            <a:r>
              <a:rPr lang="en-GB" sz="21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conceptual design repor</a:t>
            </a:r>
            <a:r>
              <a:rPr lang="en-GB" sz="2100" dirty="0">
                <a:solidFill>
                  <a:srgbClr val="003399"/>
                </a:solidFill>
                <a:latin typeface="+mn-lt"/>
                <a:ea typeface="Times New Roman" panose="02020603050405020304" pitchFamily="18" charset="0"/>
              </a:rPr>
              <a:t>t until the </a:t>
            </a:r>
            <a:r>
              <a:rPr lang="en-GB" sz="21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end of 2020;</a:t>
            </a:r>
            <a:endParaRPr lang="ru-RU" sz="2100" dirty="0">
              <a:solidFill>
                <a:srgbClr val="FF0000"/>
              </a:solidFill>
              <a:latin typeface="+mn-lt"/>
              <a:ea typeface="Times New Roman" panose="02020603050405020304" pitchFamily="18" charset="0"/>
            </a:endParaRPr>
          </a:p>
          <a:p>
            <a:pPr marL="53975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rgbClr val="003399"/>
                </a:solidFill>
                <a:latin typeface="+mn-lt"/>
                <a:ea typeface="Times New Roman" panose="02020603050405020304" pitchFamily="18" charset="0"/>
              </a:rPr>
              <a:t>elaborating </a:t>
            </a:r>
            <a:r>
              <a:rPr lang="en-GB" sz="2100" dirty="0">
                <a:solidFill>
                  <a:srgbClr val="003399"/>
                </a:solidFill>
                <a:latin typeface="+mn-lt"/>
                <a:ea typeface="Times New Roman" panose="02020603050405020304" pitchFamily="18" charset="0"/>
              </a:rPr>
              <a:t>the </a:t>
            </a:r>
            <a:r>
              <a:rPr lang="en-GB" sz="21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administrative and financial </a:t>
            </a:r>
            <a:r>
              <a:rPr lang="en-GB" sz="2100" dirty="0">
                <a:solidFill>
                  <a:srgbClr val="003399"/>
                </a:solidFill>
                <a:latin typeface="+mn-lt"/>
                <a:ea typeface="Times New Roman" panose="02020603050405020304" pitchFamily="18" charset="0"/>
              </a:rPr>
              <a:t>model for the construction, commissioning, operation and decommissioning phases until </a:t>
            </a:r>
            <a:r>
              <a:rPr lang="en-GB" sz="21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2021;</a:t>
            </a:r>
            <a:endParaRPr lang="ru-RU" sz="2100" dirty="0">
              <a:solidFill>
                <a:srgbClr val="FF0000"/>
              </a:solidFill>
              <a:latin typeface="+mn-lt"/>
              <a:ea typeface="Times New Roman" panose="02020603050405020304" pitchFamily="18" charset="0"/>
            </a:endParaRPr>
          </a:p>
          <a:p>
            <a:pPr marL="53975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taking </a:t>
            </a:r>
            <a:r>
              <a:rPr lang="en-GB" sz="21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decision </a:t>
            </a:r>
            <a:r>
              <a:rPr lang="en-GB" sz="2100" dirty="0">
                <a:solidFill>
                  <a:srgbClr val="003399"/>
                </a:solidFill>
                <a:latin typeface="+mn-lt"/>
                <a:ea typeface="Times New Roman" panose="02020603050405020304" pitchFamily="18" charset="0"/>
              </a:rPr>
              <a:t>on the construction of the new facility until </a:t>
            </a:r>
            <a:r>
              <a:rPr lang="en-GB" sz="21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2023</a:t>
            </a:r>
            <a:r>
              <a:rPr lang="en-GB" sz="21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.</a:t>
            </a:r>
            <a:endParaRPr lang="ru-RU" sz="2100" dirty="0">
              <a:solidFill>
                <a:srgbClr val="FF0000"/>
              </a:solidFill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000" y="1314439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    The </a:t>
            </a:r>
            <a:r>
              <a:rPr lang="en-US" sz="2400" dirty="0"/>
              <a:t>Scientific Council </a:t>
            </a:r>
            <a:r>
              <a:rPr lang="en-US" sz="2400" dirty="0"/>
              <a:t>took note one </a:t>
            </a:r>
            <a:r>
              <a:rPr lang="en-US" sz="2400" dirty="0"/>
              <a:t>of the possible concepts of a new source, presented </a:t>
            </a:r>
            <a:r>
              <a:rPr lang="en-US" sz="2400" dirty="0"/>
              <a:t>at </a:t>
            </a:r>
            <a:r>
              <a:rPr lang="en-US" sz="2400" dirty="0" smtClean="0"/>
              <a:t>the meeting </a:t>
            </a:r>
            <a:r>
              <a:rPr lang="en-US" sz="2400" dirty="0"/>
              <a:t>of the PAC for Condensed Matter Physics, where the subcritical assembly </a:t>
            </a:r>
            <a:r>
              <a:rPr lang="en-US" sz="2400" dirty="0" smtClean="0"/>
              <a:t>of </a:t>
            </a:r>
            <a:r>
              <a:rPr lang="en-US" sz="2400" baseline="30000" dirty="0" smtClean="0"/>
              <a:t>237</a:t>
            </a:r>
            <a:r>
              <a:rPr lang="en-US" sz="2400" dirty="0" smtClean="0"/>
              <a:t>Np </a:t>
            </a:r>
            <a:r>
              <a:rPr lang="en-US" sz="2400" dirty="0"/>
              <a:t>with a mechanic reactivity modulation controlled by a pulsed proton accelerator (</a:t>
            </a:r>
            <a:r>
              <a:rPr lang="en-US" sz="2400" dirty="0" err="1"/>
              <a:t>superbooster</a:t>
            </a:r>
            <a:r>
              <a:rPr lang="en-US" sz="2400" dirty="0"/>
              <a:t>) is considered as an option of the future facility.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       Summarizing</a:t>
            </a:r>
            <a:r>
              <a:rPr lang="en-US" sz="2400" dirty="0"/>
              <a:t>, the Scientific Councils </a:t>
            </a:r>
            <a:r>
              <a:rPr lang="en-US" sz="2400" dirty="0" smtClean="0"/>
              <a:t>recommended </a:t>
            </a:r>
            <a:r>
              <a:rPr lang="en-US" sz="2400" dirty="0"/>
              <a:t>continuation of work to </a:t>
            </a:r>
            <a:r>
              <a:rPr lang="en-US" sz="2400" dirty="0" smtClean="0"/>
              <a:t>study other </a:t>
            </a:r>
            <a:r>
              <a:rPr lang="en-US" sz="2400" dirty="0"/>
              <a:t>options for the facility with a clear analysis of the parameters of the new source </a:t>
            </a:r>
            <a:r>
              <a:rPr lang="en-US" sz="2400" dirty="0" smtClean="0"/>
              <a:t>in terms </a:t>
            </a:r>
            <a:r>
              <a:rPr lang="en-US" sz="2400" dirty="0"/>
              <a:t>of strengths, weaknesses, opportunities and threats with respect to the </a:t>
            </a:r>
            <a:r>
              <a:rPr lang="en-US" sz="2400" dirty="0" smtClean="0"/>
              <a:t>envisaged long-term </a:t>
            </a:r>
            <a:r>
              <a:rPr lang="en-US" sz="2400" dirty="0"/>
              <a:t>user </a:t>
            </a:r>
            <a:r>
              <a:rPr lang="en-US" sz="2400" dirty="0" err="1"/>
              <a:t>programme</a:t>
            </a:r>
            <a:r>
              <a:rPr lang="en-US" sz="2400" dirty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5708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1260475"/>
            <a:ext cx="584835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24525" y="628650"/>
            <a:ext cx="3132138" cy="6181725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938" y="5708650"/>
            <a:ext cx="5354637" cy="1081088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26257" y="977900"/>
            <a:ext cx="53768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333399"/>
                </a:solidFill>
                <a:cs typeface="Arial" charset="0"/>
              </a:rPr>
              <a:t>IBR-2M Spectrometers Complex</a:t>
            </a:r>
            <a:endParaRPr lang="ru-RU" sz="2000" b="1" kern="0" dirty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795963" y="628650"/>
            <a:ext cx="3132137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rgbClr val="008000"/>
                </a:solidFill>
                <a:cs typeface="Arial" charset="0"/>
              </a:rPr>
              <a:t>Diffractometers</a:t>
            </a:r>
            <a:r>
              <a:rPr lang="en-US" b="1" kern="0" dirty="0">
                <a:solidFill>
                  <a:srgbClr val="008000"/>
                </a:solidFill>
                <a:cs typeface="Arial" charset="0"/>
              </a:rPr>
              <a:t>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8000"/>
                </a:solidFill>
                <a:cs typeface="Arial" charset="0"/>
              </a:rPr>
              <a:t>HRFD, DN-6, RTD, DN-12,</a:t>
            </a:r>
            <a:r>
              <a:rPr lang="ru-RU" b="1" kern="0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US" b="1" kern="0" dirty="0">
                <a:solidFill>
                  <a:srgbClr val="008000"/>
                </a:solidFill>
                <a:cs typeface="Arial" charset="0"/>
              </a:rPr>
              <a:t>FSD, SKAT/Epsilon, FSS</a:t>
            </a:r>
            <a:endParaRPr lang="ru-RU" b="1" kern="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797550" y="2489200"/>
            <a:ext cx="2916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CC0066"/>
                </a:solidFill>
                <a:cs typeface="Arial" charset="0"/>
              </a:rPr>
              <a:t>Small Angle Scattering Spectrometer: </a:t>
            </a:r>
            <a:r>
              <a:rPr lang="en-US" b="1" kern="0" dirty="0" err="1">
                <a:solidFill>
                  <a:srgbClr val="CC0066"/>
                </a:solidFill>
                <a:cs typeface="Arial" charset="0"/>
              </a:rPr>
              <a:t>YuMO</a:t>
            </a:r>
            <a:endParaRPr lang="ru-RU" b="1" kern="0" dirty="0">
              <a:solidFill>
                <a:srgbClr val="CC0066"/>
              </a:solidFill>
              <a:cs typeface="Arial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795962" y="1703388"/>
            <a:ext cx="332898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rgbClr val="3333FF"/>
                </a:solidFill>
                <a:cs typeface="Arial" charset="0"/>
              </a:rPr>
              <a:t>Reflectometers</a:t>
            </a:r>
            <a:r>
              <a:rPr lang="en-US" b="1" kern="0" dirty="0">
                <a:solidFill>
                  <a:srgbClr val="3333FF"/>
                </a:solidFill>
                <a:cs typeface="Arial" charset="0"/>
              </a:rPr>
              <a:t>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3333FF"/>
                </a:solidFill>
                <a:cs typeface="Arial" charset="0"/>
              </a:rPr>
              <a:t>REMUR, REFLEX, GRAINS</a:t>
            </a:r>
            <a:endParaRPr lang="ru-RU" b="1" kern="0" dirty="0">
              <a:solidFill>
                <a:srgbClr val="3333FF"/>
              </a:solidFill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803900" y="3201988"/>
            <a:ext cx="284321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993300"/>
                </a:solidFill>
                <a:cs typeface="Arial" charset="0"/>
              </a:rPr>
              <a:t>Inelastic Neutron Scattering Spectrometers: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993300"/>
                </a:solidFill>
                <a:cs typeface="Arial" charset="0"/>
              </a:rPr>
              <a:t>NERA, DIN-2PI</a:t>
            </a:r>
            <a:endParaRPr lang="ru-RU" b="1" kern="0" dirty="0">
              <a:solidFill>
                <a:srgbClr val="993300"/>
              </a:solidFill>
              <a:cs typeface="Arial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5778500" y="5151324"/>
            <a:ext cx="29575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030A0"/>
                </a:solidFill>
                <a:cs typeface="Arial" charset="0"/>
              </a:rPr>
              <a:t>New Instruments: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030A0"/>
                </a:solidFill>
                <a:cs typeface="Arial" charset="0"/>
              </a:rPr>
              <a:t>DN-6, GRAINS, NRT, </a:t>
            </a:r>
            <a:r>
              <a:rPr lang="en-US" b="1" kern="0" dirty="0">
                <a:solidFill>
                  <a:srgbClr val="0070C0"/>
                </a:solidFill>
                <a:cs typeface="Arial" charset="0"/>
              </a:rPr>
              <a:t>FSS</a:t>
            </a:r>
            <a:endParaRPr lang="en-US" b="1" kern="0" dirty="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792788" y="6025545"/>
            <a:ext cx="298926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70C0"/>
                </a:solidFill>
                <a:cs typeface="Arial" charset="0"/>
              </a:rPr>
              <a:t>Reconstruction: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70C0"/>
                </a:solidFill>
                <a:cs typeface="Arial" charset="0"/>
              </a:rPr>
              <a:t>REFLEX – SESANS</a:t>
            </a:r>
          </a:p>
        </p:txBody>
      </p:sp>
      <p:sp>
        <p:nvSpPr>
          <p:cNvPr id="6156" name="TextBox 6"/>
          <p:cNvSpPr txBox="1">
            <a:spLocks noChangeArrowheads="1"/>
          </p:cNvSpPr>
          <p:nvPr/>
        </p:nvSpPr>
        <p:spPr bwMode="auto">
          <a:xfrm>
            <a:off x="231775" y="5716588"/>
            <a:ext cx="2038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C00000"/>
                </a:solidFill>
              </a:rPr>
              <a:t>2011:</a:t>
            </a:r>
          </a:p>
          <a:p>
            <a:pPr algn="ctr" eaLnBrk="1" hangingPunct="1"/>
            <a:r>
              <a:rPr lang="en-US" sz="2000" b="1">
                <a:solidFill>
                  <a:srgbClr val="C00000"/>
                </a:solidFill>
              </a:rPr>
              <a:t>11 instruments in operation</a:t>
            </a:r>
          </a:p>
        </p:txBody>
      </p:sp>
      <p:sp>
        <p:nvSpPr>
          <p:cNvPr id="6157" name="TextBox 22"/>
          <p:cNvSpPr txBox="1">
            <a:spLocks noChangeArrowheads="1"/>
          </p:cNvSpPr>
          <p:nvPr/>
        </p:nvSpPr>
        <p:spPr bwMode="auto">
          <a:xfrm>
            <a:off x="3344863" y="5708650"/>
            <a:ext cx="2038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C00000"/>
                </a:solidFill>
              </a:rPr>
              <a:t>2018:</a:t>
            </a:r>
          </a:p>
          <a:p>
            <a:pPr algn="ctr" eaLnBrk="1" hangingPunct="1"/>
            <a:r>
              <a:rPr lang="en-US" sz="2000" b="1" dirty="0">
                <a:solidFill>
                  <a:srgbClr val="C00000"/>
                </a:solidFill>
              </a:rPr>
              <a:t>15 instruments in operation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554288" y="6076950"/>
            <a:ext cx="668337" cy="358775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="" xmlns:a16="http://schemas.microsoft.com/office/drawing/2014/main" id="{A0039124-1893-49E9-BCFF-1AB11C03D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482" y="4498975"/>
            <a:ext cx="29162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0000"/>
                </a:solidFill>
                <a:cs typeface="Arial" charset="0"/>
              </a:rPr>
              <a:t>Radiography and Tomography: NRT</a:t>
            </a:r>
            <a:endParaRPr lang="ru-RU" b="1" kern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415926" y="78592"/>
            <a:ext cx="8383587" cy="477054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812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2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2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2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2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hu-HU" sz="2500" b="1" dirty="0">
                <a:solidFill>
                  <a:srgbClr val="0000FF"/>
                </a:solidFill>
              </a:rPr>
              <a:t> Status reports on upgrades of IBR-2 instruments</a:t>
            </a:r>
            <a:endParaRPr lang="en-GB" altLang="hu-HU" sz="2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200" y="1197045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         The </a:t>
            </a:r>
            <a:r>
              <a:rPr lang="en-US" sz="2400" dirty="0"/>
              <a:t>Scientific Council highly </a:t>
            </a:r>
            <a:r>
              <a:rPr lang="en-US" sz="2400" dirty="0" smtClean="0"/>
              <a:t>appreciated </a:t>
            </a:r>
            <a:r>
              <a:rPr lang="en-US" sz="2400" dirty="0"/>
              <a:t>the ongoing upgrades of the </a:t>
            </a:r>
            <a:r>
              <a:rPr lang="en-US" sz="2400" dirty="0" smtClean="0"/>
              <a:t>existing IBR-2 </a:t>
            </a:r>
            <a:r>
              <a:rPr lang="en-US" sz="2400" dirty="0"/>
              <a:t>spectrometers and development of new ones, which results in improvement of</a:t>
            </a:r>
            <a:br>
              <a:rPr lang="en-US" sz="2400" dirty="0"/>
            </a:br>
            <a:r>
              <a:rPr lang="en-US" sz="2400" dirty="0"/>
              <a:t>their parameters and extension of research areas, as well as making them </a:t>
            </a:r>
            <a:r>
              <a:rPr lang="en-US" sz="2400" dirty="0" smtClean="0"/>
              <a:t>more attractive </a:t>
            </a:r>
            <a:r>
              <a:rPr lang="en-US" sz="2400" dirty="0"/>
              <a:t>for potential </a:t>
            </a:r>
            <a:r>
              <a:rPr lang="en-US" sz="2400" dirty="0" smtClean="0"/>
              <a:t>users.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      It supported </a:t>
            </a:r>
            <a:r>
              <a:rPr lang="en-US" sz="2400" dirty="0"/>
              <a:t>the plans towards the further development </a:t>
            </a:r>
            <a:r>
              <a:rPr lang="en-US" sz="2400" dirty="0" smtClean="0"/>
              <a:t>of the </a:t>
            </a:r>
            <a:r>
              <a:rPr lang="en-US" sz="2400" dirty="0"/>
              <a:t>IBR-2 spectrometer complex, which take into account the reactor’s specific </a:t>
            </a:r>
            <a:r>
              <a:rPr lang="en-US" sz="2400" dirty="0" smtClean="0"/>
              <a:t>features (high </a:t>
            </a:r>
            <a:r>
              <a:rPr lang="en-US" sz="2400" dirty="0"/>
              <a:t>flux, long pulse, availability of cryogenic moderator) and will assure </a:t>
            </a:r>
            <a:r>
              <a:rPr lang="en-US" sz="2400" dirty="0" smtClean="0"/>
              <a:t>the maintenance </a:t>
            </a:r>
            <a:r>
              <a:rPr lang="en-US" sz="2400" dirty="0"/>
              <a:t>of the instruments at the level comparable with other leading </a:t>
            </a:r>
            <a:r>
              <a:rPr lang="en-US" sz="2400" dirty="0" smtClean="0"/>
              <a:t>research </a:t>
            </a:r>
            <a:r>
              <a:rPr lang="en-US" sz="2400" dirty="0" err="1" smtClean="0"/>
              <a:t>centres</a:t>
            </a:r>
            <a:r>
              <a:rPr lang="en-US" sz="2400" dirty="0" smtClean="0"/>
              <a:t> </a:t>
            </a:r>
            <a:r>
              <a:rPr lang="en-US" sz="2400" dirty="0"/>
              <a:t>in the world as well as the extension of research areas and improvement </a:t>
            </a:r>
            <a:r>
              <a:rPr lang="en-US" sz="2400" dirty="0" smtClean="0"/>
              <a:t>of research </a:t>
            </a:r>
            <a:r>
              <a:rPr lang="en-US" sz="2400" dirty="0"/>
              <a:t>quality.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49354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0"/>
          <p:cNvSpPr txBox="1">
            <a:spLocks noChangeArrowheads="1"/>
          </p:cNvSpPr>
          <p:nvPr/>
        </p:nvSpPr>
        <p:spPr>
          <a:xfrm>
            <a:off x="1987682" y="825909"/>
            <a:ext cx="5560865" cy="4578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focusing guide design  (2016-2017)</a:t>
            </a:r>
            <a:endParaRPr lang="en-US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https://encrypted-tbn1.gstatic.com/images?q=tbn:ANd9GcQSeYzy3mD4XYOrzKrMdi_yfmFZdYZQidnsYDRSa2ZJocVWloesT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270" y="1647296"/>
            <a:ext cx="2647987" cy="1755732"/>
          </a:xfrm>
          <a:prstGeom prst="rect">
            <a:avLst/>
          </a:prstGeom>
          <a:noFill/>
        </p:spPr>
      </p:pic>
      <p:pic>
        <p:nvPicPr>
          <p:cNvPr id="6" name="Рисунок 5" descr="скачанные файлы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53" y="1430710"/>
            <a:ext cx="2940859" cy="536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279" y="4111016"/>
            <a:ext cx="8727397" cy="2746984"/>
          </a:xfrm>
          <a:prstGeom prst="rect">
            <a:avLst/>
          </a:prstGeom>
        </p:spPr>
      </p:pic>
      <p:sp>
        <p:nvSpPr>
          <p:cNvPr id="8" name="Левая фигурная скобка 7"/>
          <p:cNvSpPr/>
          <p:nvPr/>
        </p:nvSpPr>
        <p:spPr>
          <a:xfrm rot="5400000">
            <a:off x="3505200" y="1005866"/>
            <a:ext cx="237392" cy="62103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 rot="5400000">
            <a:off x="7634210" y="3087155"/>
            <a:ext cx="237392" cy="20477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6420" y="3004391"/>
            <a:ext cx="2387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First three units: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Coating: 		</a:t>
            </a:r>
            <a:r>
              <a:rPr lang="en-US" sz="1400" dirty="0" err="1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Ti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/Ni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-Top/bottom  	m=3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-Sides		m=1</a:t>
            </a:r>
            <a:endParaRPr lang="ru-RU" sz="1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9574" y="3004390"/>
            <a:ext cx="2387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Last unit: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Coating: 		</a:t>
            </a:r>
            <a:r>
              <a:rPr lang="en-US" sz="1400" dirty="0" err="1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Ti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/Ni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-Top/bottom  	m=5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-Sides		m=1</a:t>
            </a:r>
            <a:endParaRPr lang="ru-RU" sz="1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15" y="3004389"/>
            <a:ext cx="20479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Reflectivity: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-Top/bottom  R</a:t>
            </a:r>
            <a:r>
              <a:rPr lang="en-US" sz="1400" baseline="-250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ave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=92%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-Sides	  R</a:t>
            </a:r>
            <a:r>
              <a:rPr lang="en-US" sz="1400" baseline="-250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total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~99,5%</a:t>
            </a:r>
            <a:endParaRPr lang="ru-RU" sz="1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9861" y="1354632"/>
            <a:ext cx="56248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Design:	vertical parabolic tapered neutron guide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Guide profile</a:t>
            </a:r>
            <a:r>
              <a:rPr lang="ru-RU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-Profile (hor./vert.): parallel/parabolic tapered (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linar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appr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.)</a:t>
            </a:r>
            <a:endParaRPr lang="en-US" sz="1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Cross section: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-Entrance: 180.00 mm(h)x 15.00 mm(w)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-Exit: ~60 mm (h)x 15.00 mm(w)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4408" y="85155"/>
            <a:ext cx="8721725" cy="712796"/>
          </a:xfrm>
          <a:prstGeom prst="rect">
            <a:avLst/>
          </a:prstGeom>
          <a:solidFill>
            <a:srgbClr val="57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6" name="Прямоугольник 7"/>
          <p:cNvSpPr>
            <a:spLocks noChangeArrowheads="1"/>
          </p:cNvSpPr>
          <p:nvPr/>
        </p:nvSpPr>
        <p:spPr bwMode="auto">
          <a:xfrm>
            <a:off x="256947" y="90064"/>
            <a:ext cx="89741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hu-HU" sz="2000" b="1" dirty="0" smtClean="0">
                <a:solidFill>
                  <a:schemeClr val="bg1"/>
                </a:solidFill>
                <a:cs typeface="DejaVu Sans" panose="020B0603030804020204" pitchFamily="34" charset="0"/>
              </a:rPr>
              <a:t>High-pressure </a:t>
            </a:r>
            <a:r>
              <a:rPr lang="en-US" altLang="hu-HU" sz="2000" b="1" dirty="0">
                <a:solidFill>
                  <a:schemeClr val="bg1"/>
                </a:solidFill>
                <a:cs typeface="DejaVu Sans" panose="020B0603030804020204" pitchFamily="34" charset="0"/>
              </a:rPr>
              <a:t>neutron </a:t>
            </a:r>
            <a:r>
              <a:rPr lang="en-US" altLang="hu-HU" sz="2000" b="1" dirty="0" err="1">
                <a:solidFill>
                  <a:schemeClr val="bg1"/>
                </a:solidFill>
                <a:cs typeface="DejaVu Sans" panose="020B0603030804020204" pitchFamily="34" charset="0"/>
              </a:rPr>
              <a:t>diffractometer</a:t>
            </a:r>
            <a:r>
              <a:rPr lang="en-US" altLang="hu-HU" sz="2000" b="1" dirty="0">
                <a:solidFill>
                  <a:schemeClr val="bg1"/>
                </a:solidFill>
                <a:cs typeface="DejaVu Sans" panose="020B0603030804020204" pitchFamily="34" charset="0"/>
              </a:rPr>
              <a:t> DN-6 for </a:t>
            </a:r>
            <a:r>
              <a:rPr lang="en-US" altLang="hu-HU" sz="2000" b="1" dirty="0" smtClean="0">
                <a:solidFill>
                  <a:schemeClr val="bg1"/>
                </a:solidFill>
                <a:cs typeface="DejaVu Sans" panose="020B0603030804020204" pitchFamily="34" charset="0"/>
              </a:rPr>
              <a:t>investigation</a:t>
            </a:r>
            <a:br>
              <a:rPr lang="en-US" altLang="hu-HU" sz="2000" b="1" dirty="0" smtClean="0">
                <a:solidFill>
                  <a:schemeClr val="bg1"/>
                </a:solidFill>
                <a:cs typeface="DejaVu Sans" panose="020B0603030804020204" pitchFamily="34" charset="0"/>
              </a:rPr>
            </a:br>
            <a:r>
              <a:rPr lang="en-US" altLang="hu-HU" sz="2000" b="1" dirty="0" smtClean="0">
                <a:solidFill>
                  <a:schemeClr val="bg1"/>
                </a:solidFill>
                <a:cs typeface="DejaVu Sans" panose="020B0603030804020204" pitchFamily="34" charset="0"/>
              </a:rPr>
              <a:t>of </a:t>
            </a:r>
            <a:r>
              <a:rPr lang="en-US" altLang="hu-HU" sz="2000" b="1" dirty="0" err="1">
                <a:solidFill>
                  <a:schemeClr val="bg1"/>
                </a:solidFill>
                <a:cs typeface="DejaVu Sans" panose="020B0603030804020204" pitchFamily="34" charset="0"/>
              </a:rPr>
              <a:t>microsamples</a:t>
            </a:r>
            <a:r>
              <a:rPr lang="en-US" altLang="hu-HU" sz="2000" b="1" dirty="0">
                <a:solidFill>
                  <a:schemeClr val="bg1"/>
                </a:solidFill>
                <a:cs typeface="DejaVu Sans" panose="020B0603030804020204" pitchFamily="34" charset="0"/>
              </a:rPr>
              <a:t> under extreme condition: recent results </a:t>
            </a:r>
            <a:endParaRPr lang="en-GB" altLang="hu-HU" sz="2000" b="1" dirty="0">
              <a:solidFill>
                <a:schemeClr val="bg1"/>
              </a:solidFill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2600" y="1166843"/>
            <a:ext cx="83058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/>
              <a:t>The Scientific Council especially </a:t>
            </a:r>
            <a:r>
              <a:rPr lang="en-US" sz="2500" dirty="0" smtClean="0"/>
              <a:t>noted </a:t>
            </a:r>
            <a:r>
              <a:rPr lang="en-US" sz="2500" dirty="0"/>
              <a:t>the progress in upgrading </a:t>
            </a:r>
            <a:r>
              <a:rPr lang="en-US" sz="2500" dirty="0" smtClean="0"/>
              <a:t>the DN-6 </a:t>
            </a:r>
            <a:r>
              <a:rPr lang="en-US" sz="2500" dirty="0"/>
              <a:t>high-pressure </a:t>
            </a:r>
            <a:r>
              <a:rPr lang="en-US" sz="2500" dirty="0" smtClean="0"/>
              <a:t>neutron </a:t>
            </a:r>
            <a:r>
              <a:rPr lang="en-US" sz="2500" dirty="0" err="1" smtClean="0"/>
              <a:t>diffractometer</a:t>
            </a:r>
            <a:r>
              <a:rPr lang="en-US" sz="2500" dirty="0" smtClean="0"/>
              <a:t> </a:t>
            </a:r>
            <a:r>
              <a:rPr lang="en-US" sz="2500" dirty="0"/>
              <a:t>for investigations of </a:t>
            </a:r>
            <a:r>
              <a:rPr lang="en-US" sz="2500" dirty="0" err="1"/>
              <a:t>microsamples</a:t>
            </a:r>
            <a:r>
              <a:rPr lang="en-US" sz="2500" dirty="0"/>
              <a:t> </a:t>
            </a:r>
            <a:r>
              <a:rPr lang="en-US" sz="2500" dirty="0" smtClean="0"/>
              <a:t>under extreme </a:t>
            </a:r>
            <a:r>
              <a:rPr lang="en-US" sz="2500" dirty="0"/>
              <a:t>conditions, sharing the PAC opinion that the ongoing improvement of </a:t>
            </a:r>
            <a:r>
              <a:rPr lang="en-US" sz="2500" dirty="0" smtClean="0"/>
              <a:t>this instrument </a:t>
            </a:r>
            <a:r>
              <a:rPr lang="en-US" sz="2500" dirty="0"/>
              <a:t>should remain one of the priority activities towards development of the </a:t>
            </a:r>
            <a:r>
              <a:rPr lang="en-US" sz="2500" dirty="0" smtClean="0"/>
              <a:t>whole IBR-2 </a:t>
            </a:r>
            <a:r>
              <a:rPr lang="en-US" sz="2500" dirty="0"/>
              <a:t>spectrometer complex at the </a:t>
            </a:r>
            <a:r>
              <a:rPr lang="en-US" sz="2500" dirty="0" smtClean="0"/>
              <a:t>moment.</a:t>
            </a:r>
          </a:p>
          <a:p>
            <a:pPr algn="just"/>
            <a:endParaRPr lang="en-US" sz="2500" dirty="0"/>
          </a:p>
          <a:p>
            <a:pPr algn="just"/>
            <a:r>
              <a:rPr lang="en-US" sz="2500" dirty="0" smtClean="0"/>
              <a:t>The </a:t>
            </a:r>
            <a:r>
              <a:rPr lang="en-US" sz="2500" dirty="0"/>
              <a:t>Scientific Council </a:t>
            </a:r>
            <a:r>
              <a:rPr lang="en-US" sz="2500" dirty="0" smtClean="0"/>
              <a:t>supported </a:t>
            </a:r>
            <a:r>
              <a:rPr lang="en-US" sz="2500" dirty="0"/>
              <a:t>the further</a:t>
            </a:r>
            <a:br>
              <a:rPr lang="en-US" sz="2500" dirty="0"/>
            </a:br>
            <a:r>
              <a:rPr lang="en-US" sz="2500" dirty="0"/>
              <a:t>development of DN-6 and its subsequent introduction to the User </a:t>
            </a:r>
            <a:r>
              <a:rPr lang="en-US" sz="2500" dirty="0" err="1"/>
              <a:t>Programme</a:t>
            </a:r>
            <a:r>
              <a:rPr lang="en-US" sz="25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97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3508" y="-71810"/>
            <a:ext cx="5092997" cy="802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sz="3500" b="1" dirty="0">
                <a:solidFill>
                  <a:srgbClr val="FFFF00"/>
                </a:solidFill>
                <a:ea typeface="Times New Roman" panose="02020603050405020304" pitchFamily="18" charset="0"/>
              </a:rPr>
              <a:t>FLNP User Programme</a:t>
            </a:r>
            <a:endParaRPr lang="ru-RU" sz="35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0200" y="1188302"/>
            <a:ext cx="83312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/>
              <a:t>The Scientific Council highly </a:t>
            </a:r>
            <a:r>
              <a:rPr lang="en-US" sz="2300" dirty="0" smtClean="0"/>
              <a:t>appreciated </a:t>
            </a:r>
            <a:r>
              <a:rPr lang="en-US" sz="2300" dirty="0"/>
              <a:t>FLNP’s efforts to run the </a:t>
            </a:r>
            <a:r>
              <a:rPr lang="en-US" sz="2300" dirty="0" smtClean="0"/>
              <a:t>User </a:t>
            </a:r>
            <a:r>
              <a:rPr lang="en-US" sz="2300" dirty="0" err="1" smtClean="0"/>
              <a:t>Programme</a:t>
            </a:r>
            <a:r>
              <a:rPr lang="en-US" sz="2300" dirty="0" smtClean="0"/>
              <a:t> </a:t>
            </a:r>
            <a:r>
              <a:rPr lang="en-US" sz="2300" dirty="0"/>
              <a:t>at an internationally recognized </a:t>
            </a:r>
            <a:r>
              <a:rPr lang="en-US" sz="2300" dirty="0" smtClean="0"/>
              <a:t>level.</a:t>
            </a:r>
          </a:p>
          <a:p>
            <a:pPr algn="just"/>
            <a:endParaRPr lang="en-US" sz="2300" dirty="0"/>
          </a:p>
          <a:p>
            <a:pPr algn="just"/>
            <a:r>
              <a:rPr lang="en-US" sz="2300" dirty="0" smtClean="0"/>
              <a:t>The </a:t>
            </a:r>
            <a:r>
              <a:rPr lang="en-US" sz="2300" dirty="0"/>
              <a:t>Scientific Council </a:t>
            </a:r>
            <a:r>
              <a:rPr lang="en-US" sz="2300" dirty="0" smtClean="0"/>
              <a:t>considered </a:t>
            </a:r>
            <a:r>
              <a:rPr lang="en-US" sz="2300" dirty="0" smtClean="0"/>
              <a:t>the User </a:t>
            </a:r>
            <a:r>
              <a:rPr lang="en-US" sz="2300" dirty="0" err="1"/>
              <a:t>Programme</a:t>
            </a:r>
            <a:r>
              <a:rPr lang="en-US" sz="2300" dirty="0"/>
              <a:t> to be the key instrument for securing the position of IBR-2 as one </a:t>
            </a:r>
            <a:r>
              <a:rPr lang="en-US" sz="2300" dirty="0" smtClean="0"/>
              <a:t>of the </a:t>
            </a:r>
            <a:r>
              <a:rPr lang="en-US" sz="2300" dirty="0"/>
              <a:t>leading neutron sources in the world and encourages the FLNP Directorate </a:t>
            </a:r>
            <a:r>
              <a:rPr lang="en-US" sz="2300" dirty="0" smtClean="0"/>
              <a:t>to further </a:t>
            </a:r>
            <a:r>
              <a:rPr lang="en-US" sz="2300" dirty="0"/>
              <a:t>support this highly important activity, taking into account the </a:t>
            </a:r>
            <a:r>
              <a:rPr lang="en-US" sz="2300" dirty="0" smtClean="0"/>
              <a:t>PAC‘s recommendations </a:t>
            </a:r>
            <a:r>
              <a:rPr lang="en-US" sz="2300" dirty="0"/>
              <a:t>on the need to upgrade the proposal assessment web </a:t>
            </a:r>
            <a:r>
              <a:rPr lang="en-US" sz="2300" dirty="0" smtClean="0"/>
              <a:t>applications being </a:t>
            </a:r>
            <a:r>
              <a:rPr lang="en-US" sz="2300" dirty="0"/>
              <a:t>utilized within a professional system supporting the work of proposers, </a:t>
            </a:r>
            <a:r>
              <a:rPr lang="en-US" sz="2300" dirty="0" smtClean="0"/>
              <a:t>reviewers and </a:t>
            </a:r>
            <a:r>
              <a:rPr lang="en-US" sz="2300" dirty="0"/>
              <a:t>the FLNP management as well as on a strict need of submitting </a:t>
            </a:r>
            <a:r>
              <a:rPr lang="en-US" sz="2300" dirty="0" smtClean="0"/>
              <a:t>experimental reports </a:t>
            </a:r>
            <a:r>
              <a:rPr lang="en-US" sz="2300" dirty="0"/>
              <a:t>by all successful proposers as the necessary feedback</a:t>
            </a:r>
            <a:r>
              <a:rPr lang="en-US" sz="2300" dirty="0" smtClean="0"/>
              <a:t>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09621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1049447"/>
            <a:ext cx="8331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      The </a:t>
            </a:r>
            <a:r>
              <a:rPr lang="en-US" sz="2400" dirty="0"/>
              <a:t>Scientific Council </a:t>
            </a:r>
            <a:r>
              <a:rPr lang="en-US" sz="2400" dirty="0" smtClean="0"/>
              <a:t>supported </a:t>
            </a:r>
            <a:r>
              <a:rPr lang="en-US" sz="2400" dirty="0"/>
              <a:t>the PAC’s recommendation to </a:t>
            </a:r>
            <a:r>
              <a:rPr lang="en-US" sz="2400" dirty="0" smtClean="0"/>
              <a:t>the directorates </a:t>
            </a:r>
            <a:r>
              <a:rPr lang="en-US" sz="2400" dirty="0"/>
              <a:t>of JINR Laboratories working in the field of condensed matter physics </a:t>
            </a:r>
            <a:r>
              <a:rPr lang="en-US" sz="2400" dirty="0" smtClean="0"/>
              <a:t>to elaborate </a:t>
            </a:r>
            <a:r>
              <a:rPr lang="en-US" sz="2400" dirty="0"/>
              <a:t>the details of envisaged cooperation based on a more detailed scientific </a:t>
            </a:r>
            <a:r>
              <a:rPr lang="en-US" sz="2400" dirty="0" smtClean="0"/>
              <a:t>case in </a:t>
            </a:r>
            <a:r>
              <a:rPr lang="en-US" sz="2400" dirty="0"/>
              <a:t>terms of well-established user demands and the existing synchrotron </a:t>
            </a:r>
            <a:r>
              <a:rPr lang="en-US" sz="2400" dirty="0" smtClean="0"/>
              <a:t>radiation landscape.</a:t>
            </a:r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     The </a:t>
            </a:r>
            <a:r>
              <a:rPr lang="en-US" sz="2400" dirty="0"/>
              <a:t>Scientific Council </a:t>
            </a:r>
            <a:r>
              <a:rPr lang="en-US" sz="2400" dirty="0" smtClean="0"/>
              <a:t>welcomed </a:t>
            </a:r>
            <a:r>
              <a:rPr lang="en-US" sz="2400" dirty="0"/>
              <a:t>the PAC’s recommendation to </a:t>
            </a:r>
            <a:r>
              <a:rPr lang="en-US" sz="2400" dirty="0" smtClean="0"/>
              <a:t>the JINR Directorate</a:t>
            </a:r>
            <a:r>
              <a:rPr lang="en-US" sz="2400" dirty="0"/>
              <a:t>, to establish, together with the </a:t>
            </a:r>
            <a:r>
              <a:rPr lang="en-US" sz="2400" dirty="0" err="1"/>
              <a:t>Jagiellonian</a:t>
            </a:r>
            <a:r>
              <a:rPr lang="en-US" sz="2400" dirty="0"/>
              <a:t> University, a working group </a:t>
            </a:r>
            <a:r>
              <a:rPr lang="en-US" sz="2400" dirty="0" smtClean="0"/>
              <a:t>from both </a:t>
            </a:r>
            <a:r>
              <a:rPr lang="en-US" sz="2400" dirty="0"/>
              <a:t>organizations with the participation of interested representatives of </a:t>
            </a:r>
            <a:r>
              <a:rPr lang="en-US" sz="2400" dirty="0" smtClean="0"/>
              <a:t>scientific </a:t>
            </a:r>
            <a:r>
              <a:rPr lang="en-US" sz="2400" dirty="0" err="1" smtClean="0"/>
              <a:t>centres</a:t>
            </a:r>
            <a:r>
              <a:rPr lang="en-US" sz="2400" dirty="0" smtClean="0"/>
              <a:t> </a:t>
            </a:r>
            <a:r>
              <a:rPr lang="en-US" sz="2400" dirty="0"/>
              <a:t>of JINR Member States and provide it with the necessary financial support </a:t>
            </a:r>
            <a:r>
              <a:rPr lang="en-US" sz="2400" dirty="0" smtClean="0"/>
              <a:t>in order </a:t>
            </a:r>
            <a:r>
              <a:rPr lang="en-US" sz="2400" dirty="0"/>
              <a:t>to develop the concept of the laboratory and its future research </a:t>
            </a:r>
            <a:r>
              <a:rPr lang="en-US" sz="2400" dirty="0" err="1"/>
              <a:t>programme</a:t>
            </a:r>
            <a:r>
              <a:rPr lang="en-US" sz="2400" dirty="0"/>
              <a:t>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50" y="22032"/>
            <a:ext cx="9010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hu-HU" sz="2800" b="1" dirty="0" smtClean="0">
                <a:solidFill>
                  <a:srgbClr val="C00000"/>
                </a:solidFill>
              </a:rPr>
              <a:t>Cooperation </a:t>
            </a:r>
            <a:r>
              <a:rPr lang="en-US" altLang="hu-HU" sz="2800" b="1" dirty="0">
                <a:solidFill>
                  <a:srgbClr val="C00000"/>
                </a:solidFill>
              </a:rPr>
              <a:t>between JINR and the National Synchrotron Radiation Centre SOLARIS</a:t>
            </a:r>
            <a:endParaRPr lang="en-GB" altLang="hu-H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844800"/>
            <a:ext cx="9144000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90878" y="1893351"/>
            <a:ext cx="5683237" cy="400389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2075" y="61913"/>
            <a:ext cx="8950325" cy="86995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Agenda of the 47th PAC meeting</a:t>
            </a:r>
            <a:endParaRPr lang="en-GB" sz="32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075" y="931862"/>
            <a:ext cx="8950325" cy="58346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4" name="Прямая соединительная линия 3"/>
          <p:cNvCxnSpPr>
            <a:stCxn id="2" idx="0"/>
            <a:endCxn id="2" idx="2"/>
          </p:cNvCxnSpPr>
          <p:nvPr/>
        </p:nvCxnSpPr>
        <p:spPr>
          <a:xfrm>
            <a:off x="4567238" y="931862"/>
            <a:ext cx="0" cy="5834697"/>
          </a:xfrm>
          <a:prstGeom prst="lin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55328" y="874481"/>
            <a:ext cx="3646970" cy="39855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3617" y="2019622"/>
            <a:ext cx="8747239" cy="3194721"/>
          </a:xfrm>
          <a:prstGeom prst="rect">
            <a:avLst/>
          </a:prstGeom>
          <a:solidFill>
            <a:srgbClr val="FFFF00"/>
          </a:solidFill>
          <a:ln w="47625"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1200"/>
              </a:spcAft>
              <a:defRPr/>
            </a:pPr>
            <a:r>
              <a:rPr lang="en-GB" sz="2200" b="1" dirty="0" smtClean="0">
                <a:solidFill>
                  <a:srgbClr val="0000FF"/>
                </a:solidFill>
              </a:rPr>
              <a:t>Highlights of the PAC-CMP meeting: </a:t>
            </a:r>
          </a:p>
          <a:p>
            <a:pPr marL="342900" indent="-342900">
              <a:lnSpc>
                <a:spcPct val="130000"/>
              </a:lnSpc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GB" sz="2200" b="1" dirty="0" smtClean="0">
                <a:solidFill>
                  <a:srgbClr val="0000FF"/>
                </a:solidFill>
              </a:rPr>
              <a:t>Discussion </a:t>
            </a:r>
            <a:r>
              <a:rPr lang="en-US" sz="2200" b="1" dirty="0" smtClean="0">
                <a:solidFill>
                  <a:srgbClr val="0000FF"/>
                </a:solidFill>
              </a:rPr>
              <a:t>of </a:t>
            </a:r>
            <a:r>
              <a:rPr lang="en-US" sz="2200" b="1" dirty="0">
                <a:solidFill>
                  <a:srgbClr val="0000FF"/>
                </a:solidFill>
              </a:rPr>
              <a:t>the scientific case for a new </a:t>
            </a:r>
            <a:r>
              <a:rPr lang="en-US" sz="2200" b="1" dirty="0" smtClean="0">
                <a:solidFill>
                  <a:srgbClr val="0000FF"/>
                </a:solidFill>
              </a:rPr>
              <a:t>source </a:t>
            </a:r>
            <a:br>
              <a:rPr lang="en-US" sz="2200" b="1" dirty="0" smtClean="0">
                <a:solidFill>
                  <a:srgbClr val="0000FF"/>
                </a:solidFill>
              </a:rPr>
            </a:br>
            <a:r>
              <a:rPr lang="en-US" sz="2200" b="1" dirty="0" smtClean="0">
                <a:solidFill>
                  <a:srgbClr val="0000FF"/>
                </a:solidFill>
              </a:rPr>
              <a:t>of </a:t>
            </a:r>
            <a:r>
              <a:rPr lang="en-US" sz="2200" b="1" dirty="0">
                <a:solidFill>
                  <a:srgbClr val="0000FF"/>
                </a:solidFill>
              </a:rPr>
              <a:t>neutrons at JINR</a:t>
            </a:r>
          </a:p>
          <a:p>
            <a:pPr marL="342900" indent="-342900">
              <a:lnSpc>
                <a:spcPct val="130000"/>
              </a:lnSpc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sz="2200" b="1" dirty="0" smtClean="0">
                <a:solidFill>
                  <a:srgbClr val="0000FF"/>
                </a:solidFill>
              </a:rPr>
              <a:t>Cooperation </a:t>
            </a:r>
            <a:r>
              <a:rPr lang="en-US" sz="2200" b="1" dirty="0">
                <a:solidFill>
                  <a:srgbClr val="0000FF"/>
                </a:solidFill>
              </a:rPr>
              <a:t>between JINR and the National Synchrotron Radiation Centre </a:t>
            </a:r>
            <a:r>
              <a:rPr lang="en-US" sz="2200" b="1" dirty="0" smtClean="0">
                <a:solidFill>
                  <a:srgbClr val="0000FF"/>
                </a:solidFill>
              </a:rPr>
              <a:t>SOLARIS</a:t>
            </a:r>
            <a:endParaRPr lang="en-GB" sz="2200" b="1" dirty="0" smtClean="0">
              <a:solidFill>
                <a:srgbClr val="0000FF"/>
              </a:solidFill>
            </a:endParaRPr>
          </a:p>
          <a:p>
            <a:pPr marL="342900" indent="-342900">
              <a:lnSpc>
                <a:spcPct val="130000"/>
              </a:lnSpc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GB" sz="2200" b="1" dirty="0" smtClean="0">
                <a:solidFill>
                  <a:srgbClr val="0000FF"/>
                </a:solidFill>
              </a:rPr>
              <a:t>FLNP User Programme and information on IBR-2 instruments</a:t>
            </a:r>
            <a:endParaRPr lang="en-GB" sz="2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3"/>
          <p:cNvSpPr>
            <a:spLocks noChangeArrowheads="1"/>
          </p:cNvSpPr>
          <p:nvPr/>
        </p:nvSpPr>
        <p:spPr bwMode="auto">
          <a:xfrm>
            <a:off x="1447801" y="2815772"/>
            <a:ext cx="6235700" cy="57888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hu-HU" sz="2800" b="1" dirty="0" smtClean="0">
                <a:solidFill>
                  <a:srgbClr val="FFFF00"/>
                </a:solidFill>
              </a:rPr>
              <a:t>Thank you for your attention</a:t>
            </a:r>
            <a:endParaRPr lang="en-GB" altLang="hu-H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1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ize of Montage neu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2192E"/>
              </a:clrFrom>
              <a:clrTo>
                <a:srgbClr val="12192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4314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4">
            <a:extLst>
              <a:ext uri="{FF2B5EF4-FFF2-40B4-BE49-F238E27FC236}">
                <a16:creationId xmlns:a16="http://schemas.microsoft.com/office/drawing/2014/main" xmlns="" id="{86722DD7-B515-4385-AB03-7813000E854E}"/>
              </a:ext>
            </a:extLst>
          </p:cNvPr>
          <p:cNvSpPr/>
          <p:nvPr/>
        </p:nvSpPr>
        <p:spPr>
          <a:xfrm>
            <a:off x="1475656" y="1641569"/>
            <a:ext cx="1800200" cy="169094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C77C88-8417-44AE-841F-6FA36E487885}"/>
              </a:ext>
            </a:extLst>
          </p:cNvPr>
          <p:cNvSpPr txBox="1"/>
          <p:nvPr/>
        </p:nvSpPr>
        <p:spPr>
          <a:xfrm>
            <a:off x="1509172" y="2303403"/>
            <a:ext cx="1784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000" b="1" dirty="0">
                <a:solidFill>
                  <a:prstClr val="white"/>
                </a:solidFill>
                <a:latin typeface="Comic Sans MS" panose="030F0702030302020204" pitchFamily="66" charset="0"/>
                <a:ea typeface="ヒラギノ角ゴ Pro W3" pitchFamily="84" charset="-128"/>
                <a:cs typeface="+mn-cs"/>
              </a:rPr>
              <a:t>Hard Matter</a:t>
            </a:r>
            <a:endParaRPr lang="ru-RU" sz="2000" b="1" dirty="0">
              <a:solidFill>
                <a:prstClr val="white"/>
              </a:solidFill>
              <a:latin typeface="Comic Sans MS" panose="030F0702030302020204" pitchFamily="66" charset="0"/>
              <a:ea typeface="ヒラギノ角ゴ Pro W3" pitchFamily="84" charset="-128"/>
              <a:cs typeface="+mn-cs"/>
            </a:endParaRPr>
          </a:p>
        </p:txBody>
      </p:sp>
      <p:sp>
        <p:nvSpPr>
          <p:cNvPr id="5" name="Овал 6">
            <a:extLst>
              <a:ext uri="{FF2B5EF4-FFF2-40B4-BE49-F238E27FC236}">
                <a16:creationId xmlns:a16="http://schemas.microsoft.com/office/drawing/2014/main" xmlns="" id="{A64CB53B-0703-4419-9EFE-C9F1F31C93CF}"/>
              </a:ext>
            </a:extLst>
          </p:cNvPr>
          <p:cNvSpPr/>
          <p:nvPr/>
        </p:nvSpPr>
        <p:spPr>
          <a:xfrm>
            <a:off x="5835025" y="1549317"/>
            <a:ext cx="1764196" cy="17237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6" name="Овал 8">
            <a:extLst>
              <a:ext uri="{FF2B5EF4-FFF2-40B4-BE49-F238E27FC236}">
                <a16:creationId xmlns:a16="http://schemas.microsoft.com/office/drawing/2014/main" xmlns="" id="{911E5DAD-6BB6-413D-9B9F-4D593721E707}"/>
              </a:ext>
            </a:extLst>
          </p:cNvPr>
          <p:cNvSpPr/>
          <p:nvPr/>
        </p:nvSpPr>
        <p:spPr>
          <a:xfrm>
            <a:off x="1534091" y="4262962"/>
            <a:ext cx="1800200" cy="1770120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7857D7B-C69F-4557-89E1-20F3B96FE228}"/>
              </a:ext>
            </a:extLst>
          </p:cNvPr>
          <p:cNvSpPr txBox="1"/>
          <p:nvPr/>
        </p:nvSpPr>
        <p:spPr>
          <a:xfrm>
            <a:off x="5889011" y="2194735"/>
            <a:ext cx="1622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000" b="1" dirty="0">
                <a:solidFill>
                  <a:prstClr val="white"/>
                </a:solidFill>
                <a:latin typeface="Comic Sans MS" panose="030F0702030302020204" pitchFamily="66" charset="0"/>
                <a:ea typeface="ヒラギノ角ゴ Pro W3" pitchFamily="84" charset="-128"/>
                <a:cs typeface="+mn-cs"/>
              </a:rPr>
              <a:t>Soft &amp; Life</a:t>
            </a:r>
          </a:p>
          <a:p>
            <a:pPr algn="ctr" eaLnBrk="0" hangingPunct="0"/>
            <a:r>
              <a:rPr lang="en-US" sz="2000" b="1" dirty="0">
                <a:solidFill>
                  <a:prstClr val="white"/>
                </a:solidFill>
                <a:latin typeface="Comic Sans MS" panose="030F0702030302020204" pitchFamily="66" charset="0"/>
                <a:ea typeface="ヒラギノ角ゴ Pro W3" pitchFamily="84" charset="-128"/>
                <a:cs typeface="+mn-cs"/>
              </a:rPr>
              <a:t>Matter</a:t>
            </a:r>
            <a:endParaRPr lang="ru-RU" sz="2000" b="1" dirty="0">
              <a:solidFill>
                <a:prstClr val="white"/>
              </a:solidFill>
              <a:latin typeface="Comic Sans MS" panose="030F0702030302020204" pitchFamily="66" charset="0"/>
              <a:ea typeface="ヒラギノ角ゴ Pro W3" pitchFamily="84" charset="-128"/>
              <a:cs typeface="+mn-cs"/>
            </a:endParaRPr>
          </a:p>
        </p:txBody>
      </p:sp>
      <p:sp>
        <p:nvSpPr>
          <p:cNvPr id="8" name="Овал 10">
            <a:extLst>
              <a:ext uri="{FF2B5EF4-FFF2-40B4-BE49-F238E27FC236}">
                <a16:creationId xmlns:a16="http://schemas.microsoft.com/office/drawing/2014/main" xmlns="" id="{F0B0924F-0AE2-49ED-86AA-CB66894CBC94}"/>
              </a:ext>
            </a:extLst>
          </p:cNvPr>
          <p:cNvSpPr/>
          <p:nvPr/>
        </p:nvSpPr>
        <p:spPr>
          <a:xfrm>
            <a:off x="5907185" y="4296733"/>
            <a:ext cx="1794125" cy="1736349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64A229-D3B8-42F4-B018-E71AFCDBB900}"/>
              </a:ext>
            </a:extLst>
          </p:cNvPr>
          <p:cNvSpPr txBox="1"/>
          <p:nvPr/>
        </p:nvSpPr>
        <p:spPr>
          <a:xfrm>
            <a:off x="5954495" y="4964852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000" b="1" dirty="0">
                <a:solidFill>
                  <a:prstClr val="white"/>
                </a:solidFill>
                <a:latin typeface="Comic Sans MS" panose="030F0702030302020204" pitchFamily="66" charset="0"/>
                <a:ea typeface="ヒラギノ角ゴ Pro W3" pitchFamily="84" charset="-128"/>
                <a:cs typeface="+mn-cs"/>
              </a:rPr>
              <a:t>New Physics</a:t>
            </a:r>
            <a:endParaRPr lang="ru-RU" sz="2000" b="1" dirty="0">
              <a:solidFill>
                <a:prstClr val="white"/>
              </a:solidFill>
              <a:latin typeface="Comic Sans MS" panose="030F0702030302020204" pitchFamily="66" charset="0"/>
              <a:ea typeface="ヒラギノ角ゴ Pro W3" pitchFamily="84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82F1B9-87B2-459D-A9E2-EFF24E2F8F68}"/>
              </a:ext>
            </a:extLst>
          </p:cNvPr>
          <p:cNvSpPr txBox="1"/>
          <p:nvPr/>
        </p:nvSpPr>
        <p:spPr>
          <a:xfrm>
            <a:off x="1869773" y="4947967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000" b="1" dirty="0">
                <a:solidFill>
                  <a:prstClr val="white"/>
                </a:solidFill>
                <a:latin typeface="Comic Sans MS" panose="030F0702030302020204" pitchFamily="66" charset="0"/>
                <a:ea typeface="ヒラギノ角ゴ Pro W3" pitchFamily="84" charset="-128"/>
                <a:cs typeface="+mn-cs"/>
              </a:rPr>
              <a:t>Nucleus</a:t>
            </a:r>
            <a:endParaRPr lang="ru-RU" sz="2000" b="1" dirty="0">
              <a:solidFill>
                <a:prstClr val="white"/>
              </a:solidFill>
              <a:latin typeface="Comic Sans MS" panose="030F0702030302020204" pitchFamily="66" charset="0"/>
              <a:ea typeface="ヒラギノ角ゴ Pro W3" pitchFamily="84" charset="-128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8278F6B-6F88-4025-84DA-0C0E7DFE89C2}"/>
              </a:ext>
            </a:extLst>
          </p:cNvPr>
          <p:cNvSpPr txBox="1"/>
          <p:nvPr/>
        </p:nvSpPr>
        <p:spPr>
          <a:xfrm>
            <a:off x="3779912" y="6402814"/>
            <a:ext cx="4968553" cy="4001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r" eaLnBrk="0" hangingPunct="0"/>
            <a:r>
              <a:rPr lang="en-US" sz="2000" dirty="0">
                <a:solidFill>
                  <a:srgbClr val="003399"/>
                </a:solidFill>
                <a:latin typeface="Calibri"/>
                <a:ea typeface="ヒラギノ角ゴ Pro W3" pitchFamily="84" charset="-128"/>
              </a:rPr>
              <a:t>V.L.Aksenov PAC on CMP, January 2017,Dubna</a:t>
            </a:r>
            <a:endParaRPr lang="ru-RU" sz="2000" dirty="0">
              <a:solidFill>
                <a:srgbClr val="003399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xmlns="" id="{EC9D07EC-A106-4E4C-8517-EB5A75FC3DA8}"/>
              </a:ext>
            </a:extLst>
          </p:cNvPr>
          <p:cNvSpPr txBox="1">
            <a:spLocks/>
          </p:cNvSpPr>
          <p:nvPr/>
        </p:nvSpPr>
        <p:spPr>
          <a:xfrm>
            <a:off x="0" y="978285"/>
            <a:ext cx="8229600" cy="4754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rgbClr val="223E7E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b="1" dirty="0">
                <a:solidFill>
                  <a:srgbClr val="DFF6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Niche of Neutrons</a:t>
            </a:r>
            <a:endParaRPr lang="en-CA" sz="3000" b="1" dirty="0">
              <a:solidFill>
                <a:srgbClr val="DFF6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44DA9633-BF4D-44AA-A2A2-F4FA969DC3B0}"/>
              </a:ext>
            </a:extLst>
          </p:cNvPr>
          <p:cNvSpPr txBox="1">
            <a:spLocks/>
          </p:cNvSpPr>
          <p:nvPr/>
        </p:nvSpPr>
        <p:spPr>
          <a:xfrm>
            <a:off x="7524328" y="6525344"/>
            <a:ext cx="1512024" cy="216024"/>
          </a:xfrm>
          <a:prstGeom prst="rect">
            <a:avLst/>
          </a:prstGeom>
        </p:spPr>
        <p:txBody>
          <a:bodyPr vert="horz" wrap="none" lIns="0" tIns="0" rIns="0" bIns="0" anchor="b"/>
          <a:lstStyle>
            <a:defPPr>
              <a:defRPr lang="en-CA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rgbClr val="223E7E"/>
                </a:solidFill>
                <a:latin typeface="+mn-lt"/>
                <a:ea typeface="ヒラギノ角ゴ Pro W3" pitchFamily="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9pPr>
          </a:lstStyle>
          <a:p>
            <a:r>
              <a:rPr lang="en-CA" sz="1300" dirty="0">
                <a:solidFill>
                  <a:srgbClr val="87CCF3"/>
                </a:solidFill>
              </a:rPr>
              <a:t>p.</a:t>
            </a:r>
            <a:fld id="{B26D0A97-99EA-4F59-82E1-B6372FA01846}" type="slidenum">
              <a:rPr lang="en-CA" sz="1300" smtClean="0">
                <a:solidFill>
                  <a:srgbClr val="87CCF3"/>
                </a:solidFill>
              </a:rPr>
              <a:pPr/>
              <a:t>3</a:t>
            </a:fld>
            <a:endParaRPr lang="en-CA" sz="1300" dirty="0">
              <a:solidFill>
                <a:srgbClr val="87CCF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2866" y="-19238"/>
            <a:ext cx="91020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hu-HU" sz="3000" dirty="0" smtClean="0">
                <a:solidFill>
                  <a:srgbClr val="FFFF00"/>
                </a:solidFill>
              </a:rPr>
              <a:t>Development </a:t>
            </a:r>
            <a:r>
              <a:rPr lang="en-US" altLang="hu-HU" sz="3000" dirty="0">
                <a:solidFill>
                  <a:srgbClr val="FFFF00"/>
                </a:solidFill>
              </a:rPr>
              <a:t>of the scientific </a:t>
            </a:r>
            <a:r>
              <a:rPr lang="en-US" altLang="hu-HU" sz="3000" dirty="0" smtClean="0">
                <a:solidFill>
                  <a:srgbClr val="FFFF00"/>
                </a:solidFill>
              </a:rPr>
              <a:t>case</a:t>
            </a:r>
            <a:br>
              <a:rPr lang="en-US" altLang="hu-HU" sz="3000" dirty="0" smtClean="0">
                <a:solidFill>
                  <a:srgbClr val="FFFF00"/>
                </a:solidFill>
              </a:rPr>
            </a:br>
            <a:r>
              <a:rPr lang="en-US" altLang="hu-HU" sz="3000" dirty="0" smtClean="0">
                <a:solidFill>
                  <a:srgbClr val="FFFF00"/>
                </a:solidFill>
              </a:rPr>
              <a:t>for a </a:t>
            </a:r>
            <a:r>
              <a:rPr lang="en-US" altLang="hu-HU" sz="3000" dirty="0">
                <a:solidFill>
                  <a:srgbClr val="FFFF00"/>
                </a:solidFill>
              </a:rPr>
              <a:t>new </a:t>
            </a:r>
            <a:r>
              <a:rPr lang="en-US" altLang="hu-HU" sz="3000" dirty="0" smtClean="0">
                <a:solidFill>
                  <a:srgbClr val="FFFF00"/>
                </a:solidFill>
              </a:rPr>
              <a:t>source of </a:t>
            </a:r>
            <a:r>
              <a:rPr lang="en-US" altLang="hu-HU" sz="3000" dirty="0">
                <a:solidFill>
                  <a:srgbClr val="FFFF00"/>
                </a:solidFill>
              </a:rPr>
              <a:t>neutrons at JINR</a:t>
            </a:r>
            <a:endParaRPr lang="en-GB" altLang="hu-HU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1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 txBox="1">
            <a:spLocks/>
          </p:cNvSpPr>
          <p:nvPr/>
        </p:nvSpPr>
        <p:spPr>
          <a:xfrm>
            <a:off x="446856" y="411778"/>
            <a:ext cx="8229600" cy="47545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Flux Advancements</a:t>
            </a:r>
            <a:endParaRPr lang="en-CA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FDC60D7A-7774-477B-A792-7DA43929B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62" y="2213774"/>
            <a:ext cx="5467350" cy="381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xmlns="" id="{E36D9DD9-B621-4AAC-90C7-7F5149EA5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7817" y="1349678"/>
            <a:ext cx="327867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xmlns="" id="{A5EB1169-ECDE-434E-B19F-2781DFB3A6B1}"/>
              </a:ext>
            </a:extLst>
          </p:cNvPr>
          <p:cNvSpPr txBox="1">
            <a:spLocks/>
          </p:cNvSpPr>
          <p:nvPr/>
        </p:nvSpPr>
        <p:spPr>
          <a:xfrm>
            <a:off x="601216" y="1544216"/>
            <a:ext cx="2746648" cy="4754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rgbClr val="223E7E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Neutron sources</a:t>
            </a:r>
            <a:endParaRPr lang="en-CA" sz="28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xmlns="" id="{BCB0CDE4-ECFA-4CFE-A7AE-68A13981D4A7}"/>
              </a:ext>
            </a:extLst>
          </p:cNvPr>
          <p:cNvSpPr txBox="1">
            <a:spLocks/>
          </p:cNvSpPr>
          <p:nvPr/>
        </p:nvSpPr>
        <p:spPr>
          <a:xfrm>
            <a:off x="6486519" y="708720"/>
            <a:ext cx="2189937" cy="4754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rgbClr val="223E7E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X-ray sources</a:t>
            </a:r>
            <a:endParaRPr lang="en-CA" sz="28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xmlns="" id="{0074C17A-E697-49B3-96BA-D92CD521C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51" y="6030198"/>
            <a:ext cx="89317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Report of a technical meeting held in Vienna, 18–21 May 2004 , IAEA-TECDOC-1439 (2005).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xmlns="" id="{29DE9626-1C8E-45BD-A4EF-B8502882D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122" y="5166102"/>
            <a:ext cx="35558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 algn="r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J</a:t>
            </a:r>
            <a:r>
              <a:rPr lang="en-CA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. </a:t>
            </a:r>
            <a:r>
              <a:rPr lang="en-CA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Als</a:t>
            </a:r>
            <a:r>
              <a:rPr lang="en-CA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-Nielsen, D. </a:t>
            </a:r>
            <a:r>
              <a:rPr lang="en-CA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McMorrow</a:t>
            </a:r>
            <a:r>
              <a:rPr lang="en-CA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, Wiley (2001)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1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2"/>
          <p:cNvSpPr>
            <a:spLocks noChangeArrowheads="1"/>
          </p:cNvSpPr>
          <p:nvPr/>
        </p:nvSpPr>
        <p:spPr bwMode="auto">
          <a:xfrm>
            <a:off x="0" y="1656000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7CCF3"/>
              </a:buClr>
              <a:tabLst>
                <a:tab pos="2955925" algn="l"/>
              </a:tabLst>
            </a:pPr>
            <a:r>
              <a:rPr lang="en-US" b="1" dirty="0">
                <a:solidFill>
                  <a:srgbClr val="DBF5F9"/>
                </a:solidFill>
                <a:latin typeface="Calibri"/>
                <a:ea typeface="ヒラギノ角ゴ Pro W3" pitchFamily="84" charset="-128"/>
                <a:cs typeface="+mn-cs"/>
              </a:rPr>
              <a:t>	</a:t>
            </a:r>
            <a:endParaRPr lang="en-US" b="1" dirty="0">
              <a:solidFill>
                <a:prstClr val="white"/>
              </a:solidFill>
              <a:latin typeface="Calibri"/>
              <a:ea typeface="ヒラギノ角ゴ Pro W3" pitchFamily="84" charset="-128"/>
              <a:cs typeface="+mn-cs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7CCF3"/>
              </a:buClr>
              <a:tabLst>
                <a:tab pos="2955925" algn="l"/>
              </a:tabLst>
            </a:pPr>
            <a:endParaRPr lang="en-US" sz="2400" b="1" dirty="0">
              <a:solidFill>
                <a:prstClr val="white"/>
              </a:solidFill>
              <a:latin typeface="Calibri"/>
              <a:ea typeface="ヒラギノ角ゴ Pro W3" pitchFamily="84" charset="-128"/>
              <a:cs typeface="+mn-cs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7CCF3"/>
              </a:buClr>
              <a:tabLst>
                <a:tab pos="2955925" algn="l"/>
              </a:tabLst>
            </a:pPr>
            <a:endParaRPr lang="en-US" sz="2400" b="1" dirty="0">
              <a:solidFill>
                <a:prstClr val="white"/>
              </a:solidFill>
              <a:latin typeface="Calibri"/>
              <a:ea typeface="ヒラギノ角ゴ Pro W3" pitchFamily="8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7CCF3"/>
              </a:buClr>
              <a:tabLst>
                <a:tab pos="2955925" algn="l"/>
              </a:tabLst>
            </a:pPr>
            <a:endParaRPr lang="en-US" sz="2400" b="1" dirty="0">
              <a:solidFill>
                <a:prstClr val="white"/>
              </a:solidFill>
              <a:latin typeface="Calibri"/>
              <a:ea typeface="ヒラギノ角ゴ Pro W3" pitchFamily="8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7CCF3"/>
              </a:buClr>
              <a:tabLst>
                <a:tab pos="2955925" algn="l"/>
              </a:tabLst>
            </a:pPr>
            <a:endParaRPr lang="en-US" sz="2400" b="1" dirty="0">
              <a:solidFill>
                <a:prstClr val="white"/>
              </a:solidFill>
              <a:latin typeface="Calibri"/>
              <a:ea typeface="ヒラギノ角ゴ Pro W3" pitchFamily="8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7CCF3"/>
              </a:buClr>
              <a:tabLst>
                <a:tab pos="2955925" algn="l"/>
              </a:tabLst>
            </a:pPr>
            <a:endParaRPr lang="en-US" sz="2400" b="1" dirty="0">
              <a:solidFill>
                <a:prstClr val="white"/>
              </a:solidFill>
              <a:latin typeface="Calibri"/>
              <a:ea typeface="ヒラギノ角ゴ Pro W3" pitchFamily="8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7CCF3"/>
              </a:buClr>
              <a:tabLst>
                <a:tab pos="2955925" algn="l"/>
              </a:tabLst>
            </a:pPr>
            <a:r>
              <a:rPr lang="en-US" sz="2400" b="1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				vs.	~10 </a:t>
            </a:r>
            <a:r>
              <a:rPr lang="el-GR" sz="2400" b="1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μ</a:t>
            </a:r>
            <a:r>
              <a:rPr lang="en-US" sz="2400" b="1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7CCF3"/>
              </a:buClr>
              <a:tabLst>
                <a:tab pos="2955925" algn="l"/>
              </a:tabLst>
            </a:pPr>
            <a:r>
              <a:rPr lang="en-US" b="1" dirty="0">
                <a:solidFill>
                  <a:srgbClr val="DBF5F9"/>
                </a:solidFill>
                <a:latin typeface="Calibri"/>
                <a:ea typeface="ヒラギノ角ゴ Pro W3" pitchFamily="84" charset="-128"/>
                <a:cs typeface="+mn-cs"/>
              </a:rPr>
              <a:t>	Diff.+</a:t>
            </a:r>
            <a:r>
              <a:rPr lang="en-US" b="1" dirty="0" err="1">
                <a:solidFill>
                  <a:srgbClr val="DBF5F9"/>
                </a:solidFill>
                <a:latin typeface="Calibri"/>
                <a:ea typeface="ヒラギノ角ゴ Pro W3" pitchFamily="84" charset="-128"/>
                <a:cs typeface="+mn-cs"/>
              </a:rPr>
              <a:t>SANS+Refl</a:t>
            </a:r>
            <a:r>
              <a:rPr lang="en-US" b="1" dirty="0">
                <a:solidFill>
                  <a:srgbClr val="DBF5F9"/>
                </a:solidFill>
                <a:latin typeface="Calibri"/>
                <a:ea typeface="ヒラギノ角ゴ Pro W3" pitchFamily="84" charset="-128"/>
                <a:cs typeface="+mn-cs"/>
              </a:rPr>
              <a:t>.			Inelastic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84000"/>
            <a:ext cx="8003232" cy="475456"/>
          </a:xfrm>
          <a:prstGeom prst="rect">
            <a:avLst/>
          </a:prstGeom>
        </p:spPr>
        <p:txBody>
          <a:bodyPr vert="horz" lIns="0" rIns="0" bIns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rgbClr val="223E7E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Parameters in Focus</a:t>
            </a:r>
            <a:endParaRPr kumimoji="0" lang="en-CA" sz="3000" b="1" i="0" u="none" strike="noStrike" kern="1200" cap="none" spc="0" normalizeH="0" baseline="0" noProof="0" dirty="0">
              <a:ln>
                <a:noFill/>
              </a:ln>
              <a:solidFill>
                <a:srgbClr val="DBF5F9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Rectangle 2052">
            <a:extLst>
              <a:ext uri="{FF2B5EF4-FFF2-40B4-BE49-F238E27FC236}">
                <a16:creationId xmlns:a16="http://schemas.microsoft.com/office/drawing/2014/main" xmlns="" id="{E8AA9437-C11E-49E1-8826-122112886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68" y="1214750"/>
            <a:ext cx="48600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7CCF3"/>
              </a:buClr>
              <a:tabLst>
                <a:tab pos="2955925" algn="l"/>
              </a:tabLst>
            </a:pPr>
            <a:r>
              <a:rPr lang="en-US" sz="2400" b="1" dirty="0">
                <a:solidFill>
                  <a:srgbClr val="DBF5F9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84" charset="-128"/>
                <a:cs typeface="+mn-cs"/>
              </a:rPr>
              <a:t>Efficiency Determining Factors</a:t>
            </a:r>
            <a:endParaRPr lang="sk-SK" sz="2400" dirty="0">
              <a:solidFill>
                <a:prstClr val="white"/>
              </a:solidFill>
              <a:latin typeface="Calibri"/>
              <a:ea typeface="ヒラギノ角ゴ Pro W3" pitchFamily="84" charset="-128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7CCF3"/>
              </a:buClr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 pitchFamily="84" charset="-128"/>
                <a:cs typeface="+mn-cs"/>
              </a:rPr>
              <a:t>neutron optics</a:t>
            </a:r>
            <a:endParaRPr lang="en-US" sz="3000" b="1" dirty="0">
              <a:solidFill>
                <a:srgbClr val="DBF5F9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ヒラギノ角ゴ Pro W3" pitchFamily="84" charset="-128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7CCF3"/>
              </a:buClr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 pitchFamily="84" charset="-128"/>
                <a:cs typeface="+mn-cs"/>
              </a:rPr>
              <a:t>spectrometer performance (resolution, background)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7CCF3"/>
              </a:buClr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 pitchFamily="84" charset="-128"/>
                <a:cs typeface="+mn-cs"/>
              </a:rPr>
              <a:t>data collection speed</a:t>
            </a:r>
          </a:p>
        </p:txBody>
      </p:sp>
      <p:sp>
        <p:nvSpPr>
          <p:cNvPr id="7" name="Rectangle 2052">
            <a:extLst>
              <a:ext uri="{FF2B5EF4-FFF2-40B4-BE49-F238E27FC236}">
                <a16:creationId xmlns:a16="http://schemas.microsoft.com/office/drawing/2014/main" xmlns="" id="{922E9E1E-6CDB-42DF-A59D-D5753A83C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55797"/>
            <a:ext cx="91440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7CCF3"/>
              </a:buClr>
              <a:tabLst>
                <a:tab pos="2955925" algn="l"/>
              </a:tabLst>
            </a:pPr>
            <a:r>
              <a:rPr lang="en-US" b="1" dirty="0">
                <a:solidFill>
                  <a:srgbClr val="DBF5F9"/>
                </a:solidFill>
                <a:latin typeface="Calibri"/>
                <a:ea typeface="ヒラギノ角ゴ Pro W3" pitchFamily="84" charset="-128"/>
                <a:cs typeface="+mn-cs"/>
              </a:rPr>
              <a:t>	</a:t>
            </a:r>
            <a:endParaRPr lang="en-US" b="1" dirty="0">
              <a:solidFill>
                <a:prstClr val="white"/>
              </a:solidFill>
              <a:latin typeface="Calibri"/>
              <a:ea typeface="ヒラギノ角ゴ Pro W3" pitchFamily="84" charset="-128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7CCF3"/>
              </a:buClr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en-US" sz="2400" b="1" dirty="0" err="1">
                <a:solidFill>
                  <a:prstClr val="white"/>
                </a:solidFill>
                <a:latin typeface="Calibri"/>
                <a:ea typeface="ヒラギノ角ゴ Pro W3" pitchFamily="84" charset="-128"/>
                <a:cs typeface="+mn-cs"/>
              </a:rPr>
              <a:t>flux@sample</a:t>
            </a:r>
            <a:r>
              <a:rPr lang="en-US" sz="1600" b="1" dirty="0">
                <a:solidFill>
                  <a:prstClr val="white"/>
                </a:solidFill>
                <a:latin typeface="Calibri"/>
                <a:ea typeface="ヒラギノ角ゴ Pro W3" pitchFamily="84" charset="-128"/>
                <a:cs typeface="+mn-cs"/>
              </a:rPr>
              <a:t> [n/cm</a:t>
            </a:r>
            <a:r>
              <a:rPr lang="en-US" sz="1600" b="1" baseline="30000" dirty="0">
                <a:solidFill>
                  <a:prstClr val="white"/>
                </a:solidFill>
                <a:latin typeface="Calibri"/>
                <a:ea typeface="ヒラギノ角ゴ Pro W3" pitchFamily="84" charset="-128"/>
                <a:cs typeface="+mn-cs"/>
              </a:rPr>
              <a:t>2</a:t>
            </a:r>
            <a:r>
              <a:rPr lang="en-US" sz="1600" b="1" dirty="0">
                <a:solidFill>
                  <a:prstClr val="white"/>
                </a:solidFill>
                <a:latin typeface="Calibri"/>
                <a:ea typeface="ヒラギノ角ゴ Pro W3" pitchFamily="84" charset="-128"/>
                <a:cs typeface="+mn-cs"/>
              </a:rPr>
              <a:t>/s</a:t>
            </a:r>
            <a:r>
              <a:rPr lang="en-US" sz="1600" b="1" baseline="30000" dirty="0">
                <a:solidFill>
                  <a:prstClr val="white"/>
                </a:solidFill>
                <a:latin typeface="Calibri"/>
                <a:ea typeface="ヒラギノ角ゴ Pro W3" pitchFamily="84" charset="-128"/>
                <a:cs typeface="+mn-cs"/>
              </a:rPr>
              <a:t>1</a:t>
            </a:r>
            <a:r>
              <a:rPr lang="en-US" sz="1600" b="1" dirty="0">
                <a:solidFill>
                  <a:prstClr val="white"/>
                </a:solidFill>
                <a:latin typeface="Calibri"/>
                <a:ea typeface="ヒラギノ角ゴ Pro W3" pitchFamily="84" charset="-128"/>
                <a:cs typeface="+mn-cs"/>
              </a:rPr>
              <a:t>]</a:t>
            </a:r>
            <a:r>
              <a:rPr lang="en-US" sz="2400" b="1" dirty="0">
                <a:solidFill>
                  <a:prstClr val="white"/>
                </a:solidFill>
                <a:latin typeface="Calibri"/>
                <a:ea typeface="ヒラギノ角ゴ Pro W3" pitchFamily="84" charset="-128"/>
                <a:cs typeface="+mn-cs"/>
              </a:rPr>
              <a:t>	&gt;10</a:t>
            </a:r>
            <a:r>
              <a:rPr lang="en-US" sz="2400" b="1" baseline="30000" dirty="0">
                <a:solidFill>
                  <a:prstClr val="white"/>
                </a:solidFill>
                <a:latin typeface="Calibri"/>
                <a:ea typeface="ヒラギノ角ゴ Pro W3" pitchFamily="84" charset="-128"/>
                <a:cs typeface="+mn-cs"/>
              </a:rPr>
              <a:t>8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7CCF3"/>
              </a:buClr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en-US" sz="2400" b="1" dirty="0">
                <a:solidFill>
                  <a:prstClr val="white"/>
                </a:solidFill>
                <a:latin typeface="Calibri"/>
                <a:ea typeface="ヒラギノ角ゴ Pro W3" pitchFamily="84" charset="-128"/>
                <a:cs typeface="+mn-cs"/>
              </a:rPr>
              <a:t>background	&lt;5-10%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7CCF3"/>
              </a:buClr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en-US" sz="2400" b="1" dirty="0">
                <a:solidFill>
                  <a:prstClr val="white"/>
                </a:solidFill>
                <a:latin typeface="Calibri"/>
                <a:ea typeface="ヒラギノ角ゴ Pro W3" pitchFamily="84" charset="-128"/>
                <a:cs typeface="+mn-cs"/>
              </a:rPr>
              <a:t>frequency	5-10 Hz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7CCF3"/>
              </a:buClr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en-US" sz="2400" b="1" dirty="0">
                <a:solidFill>
                  <a:prstClr val="white"/>
                </a:solidFill>
                <a:latin typeface="Calibri"/>
                <a:ea typeface="ヒラギノ角ゴ Pro W3" pitchFamily="84" charset="-128"/>
                <a:cs typeface="+mn-cs"/>
              </a:rPr>
              <a:t>wavelengths	1-20 Å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7CCF3"/>
              </a:buClr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en-US" sz="2400" b="1" dirty="0">
                <a:solidFill>
                  <a:prstClr val="white"/>
                </a:solidFill>
                <a:latin typeface="Calibri"/>
                <a:ea typeface="ヒラギノ角ゴ Pro W3" pitchFamily="84" charset="-128"/>
                <a:cs typeface="+mn-cs"/>
              </a:rPr>
              <a:t>resolution	&lt;5%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7CCF3"/>
              </a:buClr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en-US" sz="2400" b="1" dirty="0">
                <a:solidFill>
                  <a:prstClr val="white"/>
                </a:solidFill>
                <a:latin typeface="Calibri"/>
                <a:ea typeface="ヒラギノ角ゴ Pro W3" pitchFamily="84" charset="-128"/>
                <a:cs typeface="+mn-cs"/>
              </a:rPr>
              <a:t>pulse width	200-400 </a:t>
            </a:r>
            <a:r>
              <a:rPr lang="el-GR" sz="2400" b="1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μ</a:t>
            </a:r>
            <a:r>
              <a:rPr lang="en-US" sz="2400" b="1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46013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xmlns="" id="{F034C449-334C-4BFC-B814-1F3FF2E2DB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1159456"/>
            <a:ext cx="9140825" cy="5581912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571971" y="385007"/>
            <a:ext cx="8003232" cy="47545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Dubna</a:t>
            </a:r>
            <a:r>
              <a:rPr lang="en-US" sz="3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Neutron Source of the Fourth Generation</a:t>
            </a:r>
            <a:endParaRPr lang="en-CA" sz="30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xmlns="" id="{E3951A2C-768F-4C55-932A-AA04D6CB0B0A}"/>
              </a:ext>
            </a:extLst>
          </p:cNvPr>
          <p:cNvSpPr txBox="1">
            <a:spLocks/>
          </p:cNvSpPr>
          <p:nvPr/>
        </p:nvSpPr>
        <p:spPr>
          <a:xfrm>
            <a:off x="7524328" y="6525344"/>
            <a:ext cx="1512024" cy="216024"/>
          </a:xfrm>
          <a:prstGeom prst="rect">
            <a:avLst/>
          </a:prstGeom>
        </p:spPr>
        <p:txBody>
          <a:bodyPr vert="horz" wrap="none" lIns="0" tIns="0" rIns="0" bIns="0" anchor="b"/>
          <a:lstStyle>
            <a:defPPr>
              <a:defRPr lang="en-CA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rgbClr val="223E7E"/>
                </a:solidFill>
                <a:latin typeface="+mn-lt"/>
                <a:ea typeface="ヒラギノ角ゴ Pro W3" pitchFamily="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9pPr>
          </a:lstStyle>
          <a:p>
            <a:r>
              <a:rPr lang="en-CA" sz="1300" dirty="0">
                <a:solidFill>
                  <a:srgbClr val="87CCF3"/>
                </a:solidFill>
              </a:rPr>
              <a:t>p.</a:t>
            </a:r>
            <a:fld id="{B26D0A97-99EA-4F59-82E1-B6372FA01846}" type="slidenum">
              <a:rPr lang="en-CA" sz="1300" smtClean="0">
                <a:solidFill>
                  <a:srgbClr val="87CCF3"/>
                </a:solidFill>
              </a:rPr>
              <a:pPr/>
              <a:t>6</a:t>
            </a:fld>
            <a:endParaRPr lang="en-CA" sz="1300" dirty="0">
              <a:solidFill>
                <a:srgbClr val="87CCF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C0521D-977E-4F06-9490-29E9E986959A}"/>
              </a:ext>
            </a:extLst>
          </p:cNvPr>
          <p:cNvSpPr txBox="1"/>
          <p:nvPr/>
        </p:nvSpPr>
        <p:spPr>
          <a:xfrm>
            <a:off x="3779912" y="6402814"/>
            <a:ext cx="4968553" cy="400110"/>
          </a:xfrm>
          <a:prstGeom prst="rect">
            <a:avLst/>
          </a:prstGeom>
          <a:solidFill>
            <a:schemeClr val="bg1">
              <a:lumMod val="75000"/>
              <a:lumOff val="2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+mj-lt"/>
                <a:cs typeface="Arial" panose="020B0604020202020204" pitchFamily="34" charset="0"/>
              </a:rPr>
              <a:t>V.L.Aksenov PAC on CMP, January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2017,Dubna</a:t>
            </a:r>
            <a:endParaRPr lang="ru-RU" sz="2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F4312-8F74-4F24-A1F4-57138FF53D0A}" type="slidenum">
              <a:rPr lang="en-GB" altLang="fr-FR" smtClean="0"/>
              <a:pPr/>
              <a:t>7</a:t>
            </a:fld>
            <a:endParaRPr lang="en-GB" altLang="fr-FR"/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543040"/>
            <a:ext cx="8102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rgbClr val="004176"/>
                </a:solidFill>
              </a:rPr>
              <a:t>      </a:t>
            </a:r>
            <a:r>
              <a:rPr lang="en-US" sz="2600" dirty="0" smtClean="0">
                <a:solidFill>
                  <a:srgbClr val="004176"/>
                </a:solidFill>
              </a:rPr>
              <a:t>The </a:t>
            </a:r>
            <a:r>
              <a:rPr lang="en-US" sz="2600" dirty="0">
                <a:solidFill>
                  <a:srgbClr val="004176"/>
                </a:solidFill>
              </a:rPr>
              <a:t>Scientific Council </a:t>
            </a:r>
            <a:r>
              <a:rPr lang="en-US" sz="2600" dirty="0" smtClean="0">
                <a:solidFill>
                  <a:srgbClr val="004176"/>
                </a:solidFill>
              </a:rPr>
              <a:t>took note of </a:t>
            </a:r>
            <a:r>
              <a:rPr lang="en-US" sz="2600" dirty="0">
                <a:solidFill>
                  <a:srgbClr val="004176"/>
                </a:solidFill>
              </a:rPr>
              <a:t>the progress in the discussion of the scientific case </a:t>
            </a:r>
            <a:r>
              <a:rPr lang="en-US" sz="2600" dirty="0" smtClean="0">
                <a:solidFill>
                  <a:srgbClr val="004176"/>
                </a:solidFill>
              </a:rPr>
              <a:t>for</a:t>
            </a:r>
            <a:r>
              <a:rPr lang="ru-RU" sz="2600" dirty="0" smtClean="0">
                <a:solidFill>
                  <a:srgbClr val="004176"/>
                </a:solidFill>
              </a:rPr>
              <a:t> </a:t>
            </a:r>
            <a:r>
              <a:rPr lang="en-US" sz="2600" dirty="0" smtClean="0">
                <a:solidFill>
                  <a:srgbClr val="004176"/>
                </a:solidFill>
              </a:rPr>
              <a:t>a </a:t>
            </a:r>
            <a:r>
              <a:rPr lang="en-US" sz="2600" dirty="0">
                <a:solidFill>
                  <a:srgbClr val="004176"/>
                </a:solidFill>
              </a:rPr>
              <a:t>new JINR neutron source replacing the IBR-2 reactor after its shut-down </a:t>
            </a:r>
            <a:r>
              <a:rPr lang="en-US" sz="2600" dirty="0" smtClean="0">
                <a:solidFill>
                  <a:srgbClr val="004176"/>
                </a:solidFill>
              </a:rPr>
              <a:t>and</a:t>
            </a:r>
            <a:r>
              <a:rPr lang="ru-RU" sz="2600" dirty="0" smtClean="0">
                <a:solidFill>
                  <a:srgbClr val="004176"/>
                </a:solidFill>
              </a:rPr>
              <a:t> </a:t>
            </a:r>
            <a:r>
              <a:rPr lang="en-US" sz="2600" dirty="0" smtClean="0">
                <a:solidFill>
                  <a:srgbClr val="004176"/>
                </a:solidFill>
              </a:rPr>
              <a:t>welcomes </a:t>
            </a:r>
            <a:r>
              <a:rPr lang="en-US" sz="2600" dirty="0">
                <a:solidFill>
                  <a:srgbClr val="004176"/>
                </a:solidFill>
              </a:rPr>
              <a:t>the continuation of this </a:t>
            </a:r>
            <a:r>
              <a:rPr lang="en-US" sz="2600" dirty="0" err="1">
                <a:solidFill>
                  <a:srgbClr val="004176"/>
                </a:solidFill>
              </a:rPr>
              <a:t>programme</a:t>
            </a:r>
            <a:r>
              <a:rPr lang="en-US" sz="2600" dirty="0">
                <a:solidFill>
                  <a:srgbClr val="004176"/>
                </a:solidFill>
              </a:rPr>
              <a:t> in close connection with FLNP’s </a:t>
            </a:r>
            <a:r>
              <a:rPr lang="en-US" sz="2600" dirty="0" smtClean="0">
                <a:solidFill>
                  <a:srgbClr val="004176"/>
                </a:solidFill>
              </a:rPr>
              <a:t>scientific</a:t>
            </a:r>
            <a:r>
              <a:rPr lang="en-US" sz="2600" dirty="0">
                <a:solidFill>
                  <a:srgbClr val="004176"/>
                </a:solidFill>
              </a:rPr>
              <a:t> </a:t>
            </a:r>
            <a:r>
              <a:rPr lang="en-US" sz="2600" dirty="0" smtClean="0">
                <a:solidFill>
                  <a:srgbClr val="004176"/>
                </a:solidFill>
              </a:rPr>
              <a:t>plans.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155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03" b="8703"/>
          <a:stretch>
            <a:fillRect/>
          </a:stretch>
        </p:blipFill>
        <p:spPr>
          <a:xfrm>
            <a:off x="519858" y="2568014"/>
            <a:ext cx="3655668" cy="375031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0869" y="1725524"/>
            <a:ext cx="6078062" cy="57992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Basic arrangement of Np booster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(without reactivity modulator)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5998" y="5564331"/>
            <a:ext cx="3456384" cy="7200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1663" y="4916259"/>
            <a:ext cx="1296144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8514" y="3957772"/>
            <a:ext cx="3163181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789733" y="4065784"/>
            <a:ext cx="2296974" cy="576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30722" y="38811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P+</a:t>
            </a:r>
            <a:endParaRPr lang="ru-RU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82850" y="3711547"/>
            <a:ext cx="457200" cy="589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ятно 2 17"/>
          <p:cNvSpPr/>
          <p:nvPr/>
        </p:nvSpPr>
        <p:spPr>
          <a:xfrm flipV="1">
            <a:off x="2247569" y="3845329"/>
            <a:ext cx="583347" cy="508702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16107" y="4965884"/>
            <a:ext cx="733424" cy="45719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18607" y="5109900"/>
            <a:ext cx="733424" cy="45719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18607" y="5242146"/>
            <a:ext cx="733424" cy="45719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24190" y="5397932"/>
            <a:ext cx="733424" cy="45719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38975" y="5739705"/>
            <a:ext cx="42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Be</a:t>
            </a:r>
            <a:endParaRPr lang="ru-RU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38975" y="5739705"/>
            <a:ext cx="425376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Be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38975" y="5739705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Be</a:t>
            </a:r>
            <a:endParaRPr lang="ru-RU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54658" y="5739705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Fission power of the target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W≈10 MW  (10^18 n/s)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at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Ipeak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 ≥  0.5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A (?!) – unreal </a:t>
            </a:r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95998" y="2583688"/>
            <a:ext cx="3456384" cy="2326639"/>
            <a:chOff x="873380" y="1118812"/>
            <a:chExt cx="3456384" cy="232663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73380" y="1118812"/>
              <a:ext cx="3456384" cy="792088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</a:rPr>
                <a:t>Ni</a:t>
              </a:r>
              <a:endParaRPr lang="ru-RU" sz="2400" dirty="0">
                <a:solidFill>
                  <a:prstClr val="black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877994" y="1910900"/>
              <a:ext cx="741678" cy="1534551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5896" y="1916832"/>
              <a:ext cx="693868" cy="5760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635896" y="2708920"/>
              <a:ext cx="693868" cy="736531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82650" y="5370373"/>
            <a:ext cx="350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Limited multiplication factor  – 25.  </a:t>
            </a:r>
            <a:endParaRPr lang="ru-RU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4341" y="3590890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Proton linear accelerator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1.2 GeV</a:t>
            </a:r>
            <a:endParaRPr lang="ru-RU" sz="16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2650" y="4970953"/>
            <a:ext cx="1269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Deficiency: </a:t>
            </a:r>
            <a:endParaRPr lang="ru-RU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526067" y="6488668"/>
            <a:ext cx="167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C00000"/>
                </a:solidFill>
                <a:ea typeface="Times New Roman" panose="02020603050405020304" pitchFamily="18" charset="0"/>
              </a:rPr>
              <a:t>by V. </a:t>
            </a:r>
            <a:r>
              <a:rPr lang="en-GB" i="1" dirty="0" err="1" smtClean="0">
                <a:solidFill>
                  <a:srgbClr val="C00000"/>
                </a:solidFill>
                <a:ea typeface="Times New Roman" panose="02020603050405020304" pitchFamily="18" charset="0"/>
              </a:rPr>
              <a:t>Aksenov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6114" y="116912"/>
            <a:ext cx="791754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500" dirty="0">
                <a:latin typeface="+mn-lt"/>
                <a:ea typeface="Times New Roman" panose="02020603050405020304" pitchFamily="18" charset="0"/>
              </a:rPr>
              <a:t>The PAC appreciated the report </a:t>
            </a:r>
            <a:r>
              <a:rPr lang="en-GB" sz="25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“A 20-year forward look at JINR's high-flux pulsed neutron source”</a:t>
            </a:r>
            <a:r>
              <a:rPr lang="en-GB" sz="25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500" dirty="0">
                <a:latin typeface="+mn-lt"/>
                <a:ea typeface="Times New Roman" panose="02020603050405020304" pitchFamily="18" charset="0"/>
              </a:rPr>
              <a:t>presented by V. </a:t>
            </a:r>
            <a:r>
              <a:rPr lang="en-GB" sz="2500" dirty="0" err="1">
                <a:latin typeface="+mn-lt"/>
                <a:ea typeface="Times New Roman" panose="02020603050405020304" pitchFamily="18" charset="0"/>
              </a:rPr>
              <a:t>Aksenov</a:t>
            </a:r>
            <a:r>
              <a:rPr lang="en-GB" sz="2500" dirty="0">
                <a:latin typeface="+mn-lt"/>
                <a:ea typeface="Times New Roman" panose="02020603050405020304" pitchFamily="18" charset="0"/>
              </a:rPr>
              <a:t>.</a:t>
            </a:r>
            <a:endParaRPr lang="ru-RU" sz="2500" dirty="0"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86707" y="1467840"/>
            <a:ext cx="37532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The PAC </a:t>
            </a:r>
            <a:r>
              <a:rPr lang="en-GB" sz="2200" dirty="0" smtClean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took </a:t>
            </a:r>
            <a:r>
              <a:rPr lang="en-GB" sz="2200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note of the principles of construction and the parameters of a neutron source </a:t>
            </a:r>
            <a:r>
              <a:rPr lang="en-GB" sz="2200" dirty="0" smtClean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–– </a:t>
            </a:r>
            <a:r>
              <a:rPr lang="en-GB" sz="22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a </a:t>
            </a:r>
            <a:r>
              <a:rPr lang="en-GB" sz="22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superbooster</a:t>
            </a:r>
            <a:r>
              <a:rPr lang="en-GB" sz="2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.</a:t>
            </a:r>
            <a:endParaRPr lang="ru-RU" sz="2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250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7159704" y="2565615"/>
            <a:ext cx="106445" cy="360519"/>
          </a:xfrm>
          <a:prstGeom prst="ellipse">
            <a:avLst/>
          </a:prstGeom>
          <a:solidFill>
            <a:srgbClr val="B6CB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1940" y="156233"/>
            <a:ext cx="6481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solidFill>
                  <a:srgbClr val="990033"/>
                </a:solidFill>
                <a:latin typeface="Comic Sans MS" panose="030F0702030302020204" pitchFamily="66" charset="0"/>
                <a:cs typeface="+mn-cs"/>
              </a:rPr>
              <a:t>Neptun</a:t>
            </a:r>
            <a:r>
              <a:rPr lang="en-US" sz="3200" b="1" dirty="0" smtClean="0">
                <a:solidFill>
                  <a:srgbClr val="990033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en-US" sz="3200" b="1" dirty="0" err="1" smtClean="0">
                <a:solidFill>
                  <a:srgbClr val="990033"/>
                </a:solidFill>
                <a:latin typeface="Comic Sans MS" panose="030F0702030302020204" pitchFamily="66" charset="0"/>
                <a:cs typeface="+mn-cs"/>
              </a:rPr>
              <a:t>Superbooster</a:t>
            </a:r>
            <a:r>
              <a:rPr lang="en-US" sz="3200" b="1" dirty="0" smtClean="0">
                <a:solidFill>
                  <a:srgbClr val="990033"/>
                </a:solidFill>
                <a:latin typeface="Comic Sans MS" panose="030F0702030302020204" pitchFamily="66" charset="0"/>
                <a:cs typeface="+mn-cs"/>
              </a:rPr>
              <a:t> (DNS-4) </a:t>
            </a:r>
            <a:endParaRPr lang="ru-RU" sz="3200" dirty="0">
              <a:solidFill>
                <a:srgbClr val="990033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77448" y="34871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P+</a:t>
            </a:r>
            <a:endParaRPr lang="ru-RU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 flipV="1">
            <a:off x="3616728" y="3388801"/>
            <a:ext cx="1971686" cy="267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860548" y="3328126"/>
            <a:ext cx="914400" cy="9144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164616" y="3391473"/>
            <a:ext cx="1414658" cy="53317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5462949" y="3358610"/>
            <a:ext cx="325600" cy="104335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3595578" y="2844476"/>
            <a:ext cx="1715680" cy="43009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653165" y="3959735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n</a:t>
            </a:r>
            <a:r>
              <a:rPr lang="en-US" baseline="300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1</a:t>
            </a:r>
            <a:r>
              <a:rPr lang="en-US" baseline="-250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0</a:t>
            </a:r>
            <a:endParaRPr lang="ru-RU" baseline="-250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153140" y="2444304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n</a:t>
            </a:r>
            <a:r>
              <a:rPr lang="en-US" baseline="30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1</a:t>
            </a:r>
            <a:r>
              <a:rPr lang="en-US" baseline="-25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0</a:t>
            </a:r>
            <a:endParaRPr lang="ru-RU" baseline="-250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267818" y="761818"/>
            <a:ext cx="8427513" cy="3719014"/>
            <a:chOff x="2267818" y="761818"/>
            <a:chExt cx="8427513" cy="3719014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2267818" y="761818"/>
              <a:ext cx="8427513" cy="3719014"/>
              <a:chOff x="2368676" y="679274"/>
              <a:chExt cx="8427513" cy="3719014"/>
            </a:xfrm>
          </p:grpSpPr>
          <p:pic>
            <p:nvPicPr>
              <p:cNvPr id="22" name="Picture 2" descr="C:\Users\Glebonsky\Desktop\появление 4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8676" y="679274"/>
                <a:ext cx="6722009" cy="3719014"/>
              </a:xfrm>
              <a:prstGeom prst="rect">
                <a:avLst/>
              </a:prstGeom>
              <a:solidFill>
                <a:srgbClr val="FFFFFF"/>
              </a:solidFill>
              <a:extLst/>
            </p:spPr>
          </p:pic>
          <p:grpSp>
            <p:nvGrpSpPr>
              <p:cNvPr id="52" name="Группа 51"/>
              <p:cNvGrpSpPr/>
              <p:nvPr/>
            </p:nvGrpSpPr>
            <p:grpSpPr>
              <a:xfrm>
                <a:off x="6240442" y="2398603"/>
                <a:ext cx="4555747" cy="671079"/>
                <a:chOff x="6240442" y="2398603"/>
                <a:chExt cx="4555747" cy="671079"/>
              </a:xfrm>
            </p:grpSpPr>
            <p:sp>
              <p:nvSpPr>
                <p:cNvPr id="19" name="Прямоугольник 18"/>
                <p:cNvSpPr/>
                <p:nvPr/>
              </p:nvSpPr>
              <p:spPr>
                <a:xfrm rot="739380">
                  <a:off x="6779743" y="2976344"/>
                  <a:ext cx="4016446" cy="93338"/>
                </a:xfrm>
                <a:prstGeom prst="rect">
                  <a:avLst/>
                </a:prstGeom>
                <a:solidFill>
                  <a:srgbClr val="C71B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6490472" y="2538781"/>
                  <a:ext cx="356476" cy="67549"/>
                </a:xfrm>
                <a:prstGeom prst="line">
                  <a:avLst/>
                </a:prstGeom>
                <a:ln w="57150">
                  <a:solidFill>
                    <a:srgbClr val="C71B71">
                      <a:alpha val="66000"/>
                    </a:srgb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Пятно 1 20"/>
                <p:cNvSpPr/>
                <p:nvPr/>
              </p:nvSpPr>
              <p:spPr>
                <a:xfrm>
                  <a:off x="6240442" y="2398603"/>
                  <a:ext cx="250030" cy="207727"/>
                </a:xfrm>
                <a:prstGeom prst="irregularSeal1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C71B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7" name="Трапеция 26"/>
            <p:cNvSpPr/>
            <p:nvPr/>
          </p:nvSpPr>
          <p:spPr>
            <a:xfrm rot="18356654">
              <a:off x="7676099" y="2921937"/>
              <a:ext cx="371603" cy="608428"/>
            </a:xfrm>
            <a:prstGeom prst="trapezoi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5708026" y="808103"/>
              <a:ext cx="751072" cy="628732"/>
              <a:chOff x="5622230" y="820291"/>
              <a:chExt cx="751072" cy="628732"/>
            </a:xfrm>
            <a:solidFill>
              <a:srgbClr val="FFFF00"/>
            </a:solidFill>
          </p:grpSpPr>
          <p:sp>
            <p:nvSpPr>
              <p:cNvPr id="26" name="Трапеция 25"/>
              <p:cNvSpPr/>
              <p:nvPr/>
            </p:nvSpPr>
            <p:spPr>
              <a:xfrm rot="8071794">
                <a:off x="5811964" y="887686"/>
                <a:ext cx="371603" cy="751072"/>
              </a:xfrm>
              <a:prstGeom prst="trapezoid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Равнобедренный треугольник 8"/>
              <p:cNvSpPr/>
              <p:nvPr/>
            </p:nvSpPr>
            <p:spPr>
              <a:xfrm rot="-8520000">
                <a:off x="5627150" y="820291"/>
                <a:ext cx="172206" cy="385113"/>
              </a:xfrm>
              <a:prstGeom prst="triangle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107503" y="1119850"/>
            <a:ext cx="3816425" cy="20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8000"/>
                </a:solidFill>
                <a:latin typeface="Comic Sans MS" panose="030F0702030302020204" pitchFamily="66" charset="0"/>
                <a:cs typeface="+mn-cs"/>
                <a:sym typeface="Symbol"/>
              </a:rPr>
              <a:t>Linear </a:t>
            </a:r>
            <a:r>
              <a:rPr lang="en-US" b="1" dirty="0" smtClean="0">
                <a:solidFill>
                  <a:srgbClr val="008000"/>
                </a:solidFill>
                <a:latin typeface="Comic Sans MS" panose="030F0702030302020204" pitchFamily="66" charset="0"/>
                <a:cs typeface="+mn-cs"/>
                <a:sym typeface="Symbol"/>
              </a:rPr>
              <a:t>p-Accelerator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8000"/>
                </a:solidFill>
                <a:latin typeface="Comic Sans MS" panose="030F0702030302020204" pitchFamily="66" charset="0"/>
                <a:cs typeface="+mn-cs"/>
                <a:sym typeface="Symbol"/>
              </a:rPr>
              <a:t>with </a:t>
            </a:r>
            <a:r>
              <a:rPr lang="en-US" b="1" dirty="0">
                <a:solidFill>
                  <a:srgbClr val="008000"/>
                </a:solidFill>
                <a:latin typeface="Comic Sans MS" panose="030F0702030302020204" pitchFamily="66" charset="0"/>
                <a:cs typeface="+mn-cs"/>
                <a:sym typeface="Symbol"/>
              </a:rPr>
              <a:t>Variable  Pulse </a:t>
            </a:r>
            <a:r>
              <a:rPr lang="en-US" b="1" dirty="0" smtClean="0">
                <a:solidFill>
                  <a:srgbClr val="008000"/>
                </a:solidFill>
                <a:latin typeface="Comic Sans MS" panose="030F0702030302020204" pitchFamily="66" charset="0"/>
                <a:cs typeface="+mn-cs"/>
                <a:sym typeface="Symbol"/>
              </a:rPr>
              <a:t>Duration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8000"/>
                </a:solidFill>
                <a:latin typeface="Comic Sans MS" panose="030F0702030302020204" pitchFamily="66" charset="0"/>
                <a:cs typeface="+mn-cs"/>
                <a:sym typeface="Symbol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Comic Sans MS" panose="030F0702030302020204" pitchFamily="66" charset="0"/>
                <a:cs typeface="+mn-cs"/>
                <a:sym typeface="Symbol"/>
              </a:rPr>
              <a:t>+ </a:t>
            </a:r>
            <a:endParaRPr lang="en-US" b="1" dirty="0">
              <a:solidFill>
                <a:srgbClr val="008000"/>
              </a:solidFill>
              <a:latin typeface="Comic Sans MS" panose="030F0702030302020204" pitchFamily="66" charset="0"/>
              <a:cs typeface="+mn-cs"/>
              <a:sym typeface="Symbol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8000"/>
                </a:solidFill>
                <a:latin typeface="Comic Sans MS" panose="030F0702030302020204" pitchFamily="66" charset="0"/>
                <a:cs typeface="+mn-cs"/>
                <a:sym typeface="Symbol"/>
              </a:rPr>
              <a:t>Multiplying Target Station </a:t>
            </a:r>
            <a:r>
              <a:rPr lang="en-US" b="1" dirty="0" smtClean="0">
                <a:solidFill>
                  <a:srgbClr val="008000"/>
                </a:solidFill>
                <a:latin typeface="Comic Sans MS" panose="030F0702030302020204" pitchFamily="66" charset="0"/>
                <a:cs typeface="+mn-cs"/>
                <a:sym typeface="Symbol"/>
              </a:rPr>
              <a:t>with periodic modulation of reactivity (</a:t>
            </a:r>
            <a:r>
              <a:rPr lang="en-US" b="1" dirty="0" err="1" smtClean="0">
                <a:solidFill>
                  <a:srgbClr val="008000"/>
                </a:solidFill>
                <a:latin typeface="Comic Sans MS" panose="030F0702030302020204" pitchFamily="66" charset="0"/>
                <a:cs typeface="+mn-cs"/>
                <a:sym typeface="Symbol"/>
              </a:rPr>
              <a:t>subcriticality</a:t>
            </a:r>
            <a:r>
              <a:rPr lang="en-US" b="1" dirty="0" smtClean="0">
                <a:solidFill>
                  <a:srgbClr val="008000"/>
                </a:solidFill>
                <a:latin typeface="Comic Sans MS" panose="030F0702030302020204" pitchFamily="66" charset="0"/>
                <a:cs typeface="+mn-cs"/>
                <a:sym typeface="Symbol"/>
              </a:rPr>
              <a:t> 0.05-0.002)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887" y="4653136"/>
            <a:ext cx="3581039" cy="16205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9916" y="3462979"/>
            <a:ext cx="2875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Ep =1.2 GeV,   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Δ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t = 20-100 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μ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Calibri" panose="020F0502020204030204"/>
                <a:cs typeface="+mn-cs"/>
              </a:rPr>
              <a:t>I max = 50 mA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,  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ν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 = 5-20 Hz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W ≤ 100 kW</a:t>
            </a:r>
            <a:endParaRPr lang="ru-RU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2495" y="4941168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W = 10-15 MW</a:t>
            </a:r>
            <a:endParaRPr lang="ru-RU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90239" y="6312830"/>
            <a:ext cx="167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C00000"/>
                </a:solidFill>
                <a:ea typeface="Times New Roman" panose="02020603050405020304" pitchFamily="18" charset="0"/>
              </a:rPr>
              <a:t>by V. </a:t>
            </a:r>
            <a:r>
              <a:rPr lang="en-GB" i="1" dirty="0" err="1" smtClean="0">
                <a:solidFill>
                  <a:srgbClr val="C00000"/>
                </a:solidFill>
                <a:ea typeface="Times New Roman" panose="02020603050405020304" pitchFamily="18" charset="0"/>
              </a:rPr>
              <a:t>Aksenov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ansV_shvetsov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annual_report_2015_nt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_annual_report_2015_nt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_annual_report_2015_nt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3_annual_report_2015_nt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ucansV_shvetsov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ucansV_shvetsov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ucansV_shvetsov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ucansV_shvetsov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ucansV_shvetsov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iseño predeterminado">
  <a:themeElements>
    <a:clrScheme name="Diseño predeterminado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Оформление по умолчанию">
  <a:themeElements>
    <a:clrScheme name="6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28511</TotalTime>
  <Words>1155</Words>
  <Application>Microsoft Office PowerPoint</Application>
  <PresentationFormat>Экран (4:3)</PresentationFormat>
  <Paragraphs>224</Paragraphs>
  <Slides>20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20</vt:i4>
      </vt:variant>
    </vt:vector>
  </HeadingPairs>
  <TitlesOfParts>
    <vt:vector size="41" baseType="lpstr">
      <vt:lpstr>ucansV_shvetsov</vt:lpstr>
      <vt:lpstr>1_ucansV_shvetsov</vt:lpstr>
      <vt:lpstr>2_ucansV_shvetsov</vt:lpstr>
      <vt:lpstr>3_ucansV_shvetsov</vt:lpstr>
      <vt:lpstr>4_ucansV_shvetsov</vt:lpstr>
      <vt:lpstr>5_ucansV_shvetsov</vt:lpstr>
      <vt:lpstr>10_Тема Office</vt:lpstr>
      <vt:lpstr>Diseño predeterminado</vt:lpstr>
      <vt:lpstr>6_Оформление по умолчанию</vt:lpstr>
      <vt:lpstr>Тема Office</vt:lpstr>
      <vt:lpstr>1_Тема Office</vt:lpstr>
      <vt:lpstr>2_Тема Office</vt:lpstr>
      <vt:lpstr>7_Тема Office</vt:lpstr>
      <vt:lpstr>8_Тема Office</vt:lpstr>
      <vt:lpstr>9_Тема Office</vt:lpstr>
      <vt:lpstr>annual_report_2015_nts</vt:lpstr>
      <vt:lpstr>1_annual_report_2015_nts</vt:lpstr>
      <vt:lpstr>2_annual_report_2015_nts</vt:lpstr>
      <vt:lpstr>3_annual_report_2015_nts</vt:lpstr>
      <vt:lpstr>4_Тема Office</vt:lpstr>
      <vt:lpstr>12_Тема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Basic arrangement of Np booster  (without reactivity modulator)</vt:lpstr>
      <vt:lpstr>Презентация PowerPoint</vt:lpstr>
      <vt:lpstr>Why Neptunium–237?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PAA</dc:creator>
  <cp:lastModifiedBy>XP GAME 2009</cp:lastModifiedBy>
  <cp:revision>1196</cp:revision>
  <dcterms:created xsi:type="dcterms:W3CDTF">2006-12-22T14:39:55Z</dcterms:created>
  <dcterms:modified xsi:type="dcterms:W3CDTF">2018-06-12T13:17:06Z</dcterms:modified>
</cp:coreProperties>
</file>