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theme/themeOverride3.xml" ContentType="application/vnd.openxmlformats-officedocument.themeOverride+xml"/>
  <Override PartName="/ppt/theme/themeOverride4.xml" ContentType="application/vnd.openxmlformats-officedocument.themeOverrid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6.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7" r:id="rId2"/>
    <p:sldMasterId id="2147483719" r:id="rId3"/>
    <p:sldMasterId id="2147483733" r:id="rId4"/>
    <p:sldMasterId id="2147483738" r:id="rId5"/>
    <p:sldMasterId id="2147483745" r:id="rId6"/>
    <p:sldMasterId id="2147483750" r:id="rId7"/>
  </p:sldMasterIdLst>
  <p:notesMasterIdLst>
    <p:notesMasterId r:id="rId38"/>
  </p:notesMasterIdLst>
  <p:sldIdLst>
    <p:sldId id="285" r:id="rId8"/>
    <p:sldId id="356" r:id="rId9"/>
    <p:sldId id="332" r:id="rId10"/>
    <p:sldId id="321" r:id="rId11"/>
    <p:sldId id="330" r:id="rId12"/>
    <p:sldId id="333" r:id="rId13"/>
    <p:sldId id="336" r:id="rId14"/>
    <p:sldId id="358" r:id="rId15"/>
    <p:sldId id="323" r:id="rId16"/>
    <p:sldId id="318" r:id="rId17"/>
    <p:sldId id="339" r:id="rId18"/>
    <p:sldId id="340" r:id="rId19"/>
    <p:sldId id="341" r:id="rId20"/>
    <p:sldId id="262" r:id="rId21"/>
    <p:sldId id="363" r:id="rId22"/>
    <p:sldId id="355" r:id="rId23"/>
    <p:sldId id="359" r:id="rId24"/>
    <p:sldId id="364" r:id="rId25"/>
    <p:sldId id="366" r:id="rId26"/>
    <p:sldId id="365" r:id="rId27"/>
    <p:sldId id="343" r:id="rId28"/>
    <p:sldId id="342" r:id="rId29"/>
    <p:sldId id="326" r:id="rId30"/>
    <p:sldId id="434" r:id="rId31"/>
    <p:sldId id="435" r:id="rId32"/>
    <p:sldId id="361" r:id="rId33"/>
    <p:sldId id="329" r:id="rId34"/>
    <p:sldId id="369" r:id="rId35"/>
    <p:sldId id="357" r:id="rId36"/>
    <p:sldId id="317" r:id="rId37"/>
  </p:sldIdLst>
  <p:sldSz cx="9144000" cy="6858000" type="screen4x3"/>
  <p:notesSz cx="6794500" cy="9906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73" autoAdjust="0"/>
    <p:restoredTop sz="86425" autoAdjust="0"/>
  </p:normalViewPr>
  <p:slideViewPr>
    <p:cSldViewPr>
      <p:cViewPr varScale="1">
        <p:scale>
          <a:sx n="68" d="100"/>
          <a:sy n="68" d="100"/>
        </p:scale>
        <p:origin x="531" y="39"/>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s>
</file>

<file path=ppt/charts/_rels/chart1.xml.rels><?xml version="1.0" encoding="UTF-8" standalone="yes"?>
<Relationships xmlns="http://schemas.openxmlformats.org/package/2006/relationships"><Relationship Id="rId1" Type="http://schemas.openxmlformats.org/officeDocument/2006/relationships/oleObject" Target="NULL"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NULL"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spPr>
            <a:ln w="19050" cap="rnd">
              <a:solidFill>
                <a:schemeClr val="accent6">
                  <a:alpha val="60000"/>
                </a:schemeClr>
              </a:solidFill>
              <a:round/>
            </a:ln>
            <a:effectLst/>
          </c:spPr>
          <c:marker>
            <c:symbol val="circle"/>
            <c:size val="6"/>
            <c:spPr>
              <a:solidFill>
                <a:schemeClr val="lt1"/>
              </a:solidFill>
              <a:ln w="38100">
                <a:solidFill>
                  <a:schemeClr val="accent6">
                    <a:alpha val="60000"/>
                  </a:schemeClr>
                </a:solidFill>
              </a:ln>
              <a:effectLst/>
            </c:spPr>
          </c:marker>
          <c:xVal>
            <c:numRef>
              <c:f>Лист1!$G$3:$Q$3</c:f>
              <c:numCache>
                <c:formatCode>General</c:formatCode>
                <c:ptCount val="11"/>
                <c:pt idx="0">
                  <c:v>1</c:v>
                </c:pt>
                <c:pt idx="1">
                  <c:v>2</c:v>
                </c:pt>
                <c:pt idx="2">
                  <c:v>4</c:v>
                </c:pt>
                <c:pt idx="3">
                  <c:v>6</c:v>
                </c:pt>
                <c:pt idx="4">
                  <c:v>8</c:v>
                </c:pt>
                <c:pt idx="5">
                  <c:v>10</c:v>
                </c:pt>
                <c:pt idx="6">
                  <c:v>12</c:v>
                </c:pt>
                <c:pt idx="7">
                  <c:v>14</c:v>
                </c:pt>
                <c:pt idx="8">
                  <c:v>16</c:v>
                </c:pt>
                <c:pt idx="9">
                  <c:v>18</c:v>
                </c:pt>
                <c:pt idx="10">
                  <c:v>20</c:v>
                </c:pt>
              </c:numCache>
            </c:numRef>
          </c:xVal>
          <c:yVal>
            <c:numRef>
              <c:f>Лист1!$G$8:$Q$8</c:f>
              <c:numCache>
                <c:formatCode>General</c:formatCode>
                <c:ptCount val="11"/>
                <c:pt idx="0">
                  <c:v>1</c:v>
                </c:pt>
                <c:pt idx="1">
                  <c:v>1.8818837244976225</c:v>
                </c:pt>
                <c:pt idx="2">
                  <c:v>3.7840838988278849</c:v>
                </c:pt>
                <c:pt idx="3">
                  <c:v>5.3062283737024236</c:v>
                </c:pt>
                <c:pt idx="4">
                  <c:v>5.2159863945578238</c:v>
                </c:pt>
                <c:pt idx="5">
                  <c:v>8.9612856099342597</c:v>
                </c:pt>
                <c:pt idx="6">
                  <c:v>7.6246115599751372</c:v>
                </c:pt>
                <c:pt idx="7">
                  <c:v>9.9255663430420746</c:v>
                </c:pt>
                <c:pt idx="8">
                  <c:v>8.7378917378917329</c:v>
                </c:pt>
                <c:pt idx="9">
                  <c:v>13.525909592061746</c:v>
                </c:pt>
                <c:pt idx="10">
                  <c:v>16.423025435073626</c:v>
                </c:pt>
              </c:numCache>
            </c:numRef>
          </c:yVal>
          <c:smooth val="1"/>
          <c:extLst>
            <c:ext xmlns:c16="http://schemas.microsoft.com/office/drawing/2014/chart" uri="{C3380CC4-5D6E-409C-BE32-E72D297353CC}">
              <c16:uniqueId val="{00000000-AA24-4D39-A34D-45F5E13157C3}"/>
            </c:ext>
          </c:extLst>
        </c:ser>
        <c:dLbls>
          <c:showLegendKey val="0"/>
          <c:showVal val="0"/>
          <c:showCatName val="0"/>
          <c:showSerName val="0"/>
          <c:showPercent val="0"/>
          <c:showBubbleSize val="0"/>
        </c:dLbls>
        <c:axId val="228809728"/>
        <c:axId val="228812288"/>
      </c:scatterChart>
      <c:valAx>
        <c:axId val="228809728"/>
        <c:scaling>
          <c:orientation val="minMax"/>
          <c:max val="2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197" b="0" i="0" u="none" strike="noStrike" kern="1200" cap="all" baseline="0">
                    <a:solidFill>
                      <a:schemeClr val="tx1">
                        <a:lumMod val="65000"/>
                        <a:lumOff val="35000"/>
                      </a:schemeClr>
                    </a:solidFill>
                    <a:latin typeface="+mn-lt"/>
                    <a:ea typeface="+mn-ea"/>
                    <a:cs typeface="+mn-cs"/>
                  </a:defRPr>
                </a:pPr>
                <a:r>
                  <a:rPr lang="en-US"/>
                  <a:t>Number of MPI-processes</a:t>
                </a:r>
              </a:p>
            </c:rich>
          </c:tx>
          <c:overlay val="0"/>
          <c:spPr>
            <a:noFill/>
            <a:ln>
              <a:noFill/>
            </a:ln>
            <a:effectLst/>
          </c:spPr>
        </c:title>
        <c:numFmt formatCode="General" sourceLinked="1"/>
        <c:majorTickMark val="none"/>
        <c:minorTickMark val="none"/>
        <c:tickLblPos val="nextTo"/>
        <c:spPr>
          <a:noFill/>
          <a:ln>
            <a:solidFill>
              <a:schemeClr val="tx1">
                <a:lumMod val="25000"/>
                <a:lumOff val="75000"/>
              </a:schemeClr>
            </a:solidFill>
          </a:ln>
          <a:effectLst/>
        </c:spPr>
        <c:txPr>
          <a:bodyPr rot="-60000000" spcFirstLastPara="1" vertOverflow="ellipsis" vert="horz" wrap="square" anchor="ctr" anchorCtr="1"/>
          <a:lstStyle/>
          <a:p>
            <a:pPr>
              <a:defRPr sz="1197" b="0" i="0" u="none" strike="noStrike" kern="1200" spc="20" baseline="0">
                <a:solidFill>
                  <a:schemeClr val="tx1">
                    <a:lumMod val="65000"/>
                    <a:lumOff val="35000"/>
                  </a:schemeClr>
                </a:solidFill>
                <a:latin typeface="+mn-lt"/>
                <a:ea typeface="+mn-ea"/>
                <a:cs typeface="+mn-cs"/>
              </a:defRPr>
            </a:pPr>
            <a:endParaRPr lang="ru-RU"/>
          </a:p>
        </c:txPr>
        <c:crossAx val="228812288"/>
        <c:crosses val="autoZero"/>
        <c:crossBetween val="midCat"/>
      </c:valAx>
      <c:valAx>
        <c:axId val="22881228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197" b="0" i="0" u="none" strike="noStrike" kern="1200" cap="all" baseline="0">
                    <a:solidFill>
                      <a:schemeClr val="tx1">
                        <a:lumMod val="65000"/>
                        <a:lumOff val="35000"/>
                      </a:schemeClr>
                    </a:solidFill>
                    <a:latin typeface="+mn-lt"/>
                    <a:ea typeface="+mn-ea"/>
                    <a:cs typeface="+mn-cs"/>
                  </a:defRPr>
                </a:pPr>
                <a:r>
                  <a:rPr lang="en-US"/>
                  <a:t>Speedup (times)</a:t>
                </a:r>
                <a:endParaRPr lang="ru-RU"/>
              </a:p>
            </c:rich>
          </c:tx>
          <c:overlay val="0"/>
          <c:spPr>
            <a:noFill/>
            <a:ln>
              <a:noFill/>
            </a:ln>
            <a:effectLst/>
          </c:spPr>
        </c:title>
        <c:numFmt formatCode="General" sourceLinked="1"/>
        <c:majorTickMark val="none"/>
        <c:minorTickMark val="none"/>
        <c:tickLblPos val="nextTo"/>
        <c:spPr>
          <a:noFill/>
          <a:ln>
            <a:solidFill>
              <a:schemeClr val="tx1">
                <a:lumMod val="25000"/>
                <a:lumOff val="75000"/>
              </a:schemeClr>
            </a:solidFill>
          </a:ln>
          <a:effectLst/>
        </c:spPr>
        <c:txPr>
          <a:bodyPr rot="-60000000" spcFirstLastPara="1" vertOverflow="ellipsis" vert="horz" wrap="square" anchor="ctr" anchorCtr="1"/>
          <a:lstStyle/>
          <a:p>
            <a:pPr>
              <a:defRPr sz="1197" b="0" i="0" u="none" strike="noStrike" kern="1200" spc="20" baseline="0">
                <a:solidFill>
                  <a:schemeClr val="tx1">
                    <a:lumMod val="65000"/>
                    <a:lumOff val="35000"/>
                  </a:schemeClr>
                </a:solidFill>
                <a:latin typeface="+mn-lt"/>
                <a:ea typeface="+mn-ea"/>
                <a:cs typeface="+mn-cs"/>
              </a:defRPr>
            </a:pPr>
            <a:endParaRPr lang="ru-RU"/>
          </a:p>
        </c:txPr>
        <c:crossAx val="228809728"/>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ru-RU"/>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852347006315066"/>
          <c:y val="0.11604253128497866"/>
          <c:w val="0.74491356003670905"/>
          <c:h val="0.55130783681787976"/>
        </c:manualLayout>
      </c:layout>
      <c:scatterChart>
        <c:scatterStyle val="smoothMarker"/>
        <c:varyColors val="0"/>
        <c:ser>
          <c:idx val="0"/>
          <c:order val="0"/>
          <c:tx>
            <c:v>T=20000000 x=5000</c:v>
          </c:tx>
          <c:spPr>
            <a:ln w="19050" cap="rnd">
              <a:solidFill>
                <a:schemeClr val="accent6">
                  <a:alpha val="60000"/>
                </a:schemeClr>
              </a:solidFill>
              <a:round/>
            </a:ln>
            <a:effectLst/>
          </c:spPr>
          <c:marker>
            <c:symbol val="circle"/>
            <c:size val="6"/>
            <c:spPr>
              <a:solidFill>
                <a:schemeClr val="lt1"/>
              </a:solidFill>
              <a:ln w="38100">
                <a:solidFill>
                  <a:schemeClr val="accent6">
                    <a:alpha val="60000"/>
                  </a:schemeClr>
                </a:solidFill>
              </a:ln>
              <a:effectLst/>
            </c:spPr>
          </c:marker>
          <c:xVal>
            <c:numRef>
              <c:f>Лист1!$H$11:$U$11</c:f>
              <c:numCache>
                <c:formatCode>General</c:formatCode>
                <c:ptCount val="14"/>
                <c:pt idx="0">
                  <c:v>1</c:v>
                </c:pt>
                <c:pt idx="1">
                  <c:v>2</c:v>
                </c:pt>
                <c:pt idx="2">
                  <c:v>4</c:v>
                </c:pt>
                <c:pt idx="3">
                  <c:v>6</c:v>
                </c:pt>
                <c:pt idx="4">
                  <c:v>8</c:v>
                </c:pt>
                <c:pt idx="5">
                  <c:v>10</c:v>
                </c:pt>
                <c:pt idx="6">
                  <c:v>12</c:v>
                </c:pt>
                <c:pt idx="7">
                  <c:v>14</c:v>
                </c:pt>
                <c:pt idx="8">
                  <c:v>16</c:v>
                </c:pt>
                <c:pt idx="9">
                  <c:v>18</c:v>
                </c:pt>
                <c:pt idx="10">
                  <c:v>20</c:v>
                </c:pt>
                <c:pt idx="11">
                  <c:v>22</c:v>
                </c:pt>
                <c:pt idx="12">
                  <c:v>24</c:v>
                </c:pt>
                <c:pt idx="13">
                  <c:v>26</c:v>
                </c:pt>
              </c:numCache>
            </c:numRef>
          </c:xVal>
          <c:yVal>
            <c:numRef>
              <c:f>Лист1!$H$12:$U$12</c:f>
              <c:numCache>
                <c:formatCode>General</c:formatCode>
                <c:ptCount val="14"/>
                <c:pt idx="0">
                  <c:v>1</c:v>
                </c:pt>
                <c:pt idx="1">
                  <c:v>1.5903794953121346</c:v>
                </c:pt>
                <c:pt idx="2">
                  <c:v>2.9216782492039997</c:v>
                </c:pt>
                <c:pt idx="3">
                  <c:v>4.0837612065219142</c:v>
                </c:pt>
                <c:pt idx="4">
                  <c:v>5.132344165629962</c:v>
                </c:pt>
                <c:pt idx="5">
                  <c:v>5.7815401793343906</c:v>
                </c:pt>
                <c:pt idx="6">
                  <c:v>6.7512389822052237</c:v>
                </c:pt>
                <c:pt idx="7">
                  <c:v>6.7160336966376164</c:v>
                </c:pt>
                <c:pt idx="8">
                  <c:v>7.0990486849468413</c:v>
                </c:pt>
                <c:pt idx="9">
                  <c:v>7.2724666967631917</c:v>
                </c:pt>
                <c:pt idx="10">
                  <c:v>5.5190415853214221</c:v>
                </c:pt>
                <c:pt idx="11">
                  <c:v>7.2767946769151335</c:v>
                </c:pt>
                <c:pt idx="12">
                  <c:v>4.483061741047174</c:v>
                </c:pt>
                <c:pt idx="13">
                  <c:v>3.9768804247732108</c:v>
                </c:pt>
              </c:numCache>
            </c:numRef>
          </c:yVal>
          <c:smooth val="1"/>
          <c:extLst>
            <c:ext xmlns:c16="http://schemas.microsoft.com/office/drawing/2014/chart" uri="{C3380CC4-5D6E-409C-BE32-E72D297353CC}">
              <c16:uniqueId val="{00000000-B70D-4ABC-A3B2-6BC702F7CCBD}"/>
            </c:ext>
          </c:extLst>
        </c:ser>
        <c:ser>
          <c:idx val="1"/>
          <c:order val="1"/>
          <c:tx>
            <c:v>T=2000000 x=5000</c:v>
          </c:tx>
          <c:spPr>
            <a:ln w="19050" cap="rnd">
              <a:solidFill>
                <a:schemeClr val="accent5">
                  <a:alpha val="60000"/>
                </a:schemeClr>
              </a:solidFill>
              <a:round/>
            </a:ln>
            <a:effectLst/>
          </c:spPr>
          <c:marker>
            <c:symbol val="circle"/>
            <c:size val="6"/>
            <c:spPr>
              <a:solidFill>
                <a:schemeClr val="lt1"/>
              </a:solidFill>
              <a:ln w="38100">
                <a:solidFill>
                  <a:schemeClr val="accent5">
                    <a:alpha val="60000"/>
                  </a:schemeClr>
                </a:solidFill>
              </a:ln>
              <a:effectLst/>
            </c:spPr>
          </c:marker>
          <c:xVal>
            <c:numRef>
              <c:f>Лист1!$H$11:$U$11</c:f>
              <c:numCache>
                <c:formatCode>General</c:formatCode>
                <c:ptCount val="14"/>
                <c:pt idx="0">
                  <c:v>1</c:v>
                </c:pt>
                <c:pt idx="1">
                  <c:v>2</c:v>
                </c:pt>
                <c:pt idx="2">
                  <c:v>4</c:v>
                </c:pt>
                <c:pt idx="3">
                  <c:v>6</c:v>
                </c:pt>
                <c:pt idx="4">
                  <c:v>8</c:v>
                </c:pt>
                <c:pt idx="5">
                  <c:v>10</c:v>
                </c:pt>
                <c:pt idx="6">
                  <c:v>12</c:v>
                </c:pt>
                <c:pt idx="7">
                  <c:v>14</c:v>
                </c:pt>
                <c:pt idx="8">
                  <c:v>16</c:v>
                </c:pt>
                <c:pt idx="9">
                  <c:v>18</c:v>
                </c:pt>
                <c:pt idx="10">
                  <c:v>20</c:v>
                </c:pt>
                <c:pt idx="11">
                  <c:v>22</c:v>
                </c:pt>
                <c:pt idx="12">
                  <c:v>24</c:v>
                </c:pt>
                <c:pt idx="13">
                  <c:v>26</c:v>
                </c:pt>
              </c:numCache>
            </c:numRef>
          </c:xVal>
          <c:yVal>
            <c:numRef>
              <c:f>Лист1!$H$13:$U$13</c:f>
              <c:numCache>
                <c:formatCode>General</c:formatCode>
                <c:ptCount val="14"/>
                <c:pt idx="0">
                  <c:v>1</c:v>
                </c:pt>
                <c:pt idx="1">
                  <c:v>1.7731063829787232</c:v>
                </c:pt>
                <c:pt idx="2">
                  <c:v>3.3258932458711872</c:v>
                </c:pt>
                <c:pt idx="3">
                  <c:v>4.6517679535582364</c:v>
                </c:pt>
                <c:pt idx="4">
                  <c:v>5.6385690384804636</c:v>
                </c:pt>
                <c:pt idx="5">
                  <c:v>6.7056999063670411</c:v>
                </c:pt>
                <c:pt idx="6">
                  <c:v>7.5406027902079504</c:v>
                </c:pt>
                <c:pt idx="7">
                  <c:v>7.7998094071200068</c:v>
                </c:pt>
                <c:pt idx="8">
                  <c:v>7.8248429390876781</c:v>
                </c:pt>
                <c:pt idx="9">
                  <c:v>7.9096431283219442</c:v>
                </c:pt>
                <c:pt idx="10">
                  <c:v>8.1140773261577639</c:v>
                </c:pt>
                <c:pt idx="11">
                  <c:v>8.076901388595191</c:v>
                </c:pt>
                <c:pt idx="12">
                  <c:v>4.4151735830154495</c:v>
                </c:pt>
                <c:pt idx="13">
                  <c:v>4.8522972686851551</c:v>
                </c:pt>
              </c:numCache>
            </c:numRef>
          </c:yVal>
          <c:smooth val="1"/>
          <c:extLst>
            <c:ext xmlns:c16="http://schemas.microsoft.com/office/drawing/2014/chart" uri="{C3380CC4-5D6E-409C-BE32-E72D297353CC}">
              <c16:uniqueId val="{00000001-B70D-4ABC-A3B2-6BC702F7CCBD}"/>
            </c:ext>
          </c:extLst>
        </c:ser>
        <c:ser>
          <c:idx val="2"/>
          <c:order val="2"/>
          <c:tx>
            <c:v>T=2000000 x=10000</c:v>
          </c:tx>
          <c:spPr>
            <a:ln w="19050" cap="rnd">
              <a:solidFill>
                <a:schemeClr val="accent4">
                  <a:alpha val="60000"/>
                </a:schemeClr>
              </a:solidFill>
              <a:round/>
            </a:ln>
            <a:effectLst/>
          </c:spPr>
          <c:marker>
            <c:symbol val="circle"/>
            <c:size val="6"/>
            <c:spPr>
              <a:solidFill>
                <a:schemeClr val="lt1"/>
              </a:solidFill>
              <a:ln w="38100">
                <a:solidFill>
                  <a:schemeClr val="accent4">
                    <a:alpha val="60000"/>
                  </a:schemeClr>
                </a:solidFill>
              </a:ln>
              <a:effectLst/>
            </c:spPr>
          </c:marker>
          <c:xVal>
            <c:numRef>
              <c:f>Лист1!$H$11:$U$11</c:f>
              <c:numCache>
                <c:formatCode>General</c:formatCode>
                <c:ptCount val="14"/>
                <c:pt idx="0">
                  <c:v>1</c:v>
                </c:pt>
                <c:pt idx="1">
                  <c:v>2</c:v>
                </c:pt>
                <c:pt idx="2">
                  <c:v>4</c:v>
                </c:pt>
                <c:pt idx="3">
                  <c:v>6</c:v>
                </c:pt>
                <c:pt idx="4">
                  <c:v>8</c:v>
                </c:pt>
                <c:pt idx="5">
                  <c:v>10</c:v>
                </c:pt>
                <c:pt idx="6">
                  <c:v>12</c:v>
                </c:pt>
                <c:pt idx="7">
                  <c:v>14</c:v>
                </c:pt>
                <c:pt idx="8">
                  <c:v>16</c:v>
                </c:pt>
                <c:pt idx="9">
                  <c:v>18</c:v>
                </c:pt>
                <c:pt idx="10">
                  <c:v>20</c:v>
                </c:pt>
                <c:pt idx="11">
                  <c:v>22</c:v>
                </c:pt>
                <c:pt idx="12">
                  <c:v>24</c:v>
                </c:pt>
                <c:pt idx="13">
                  <c:v>26</c:v>
                </c:pt>
              </c:numCache>
            </c:numRef>
          </c:xVal>
          <c:yVal>
            <c:numRef>
              <c:f>Лист1!$H$14:$U$14</c:f>
              <c:numCache>
                <c:formatCode>General</c:formatCode>
                <c:ptCount val="14"/>
                <c:pt idx="0">
                  <c:v>1</c:v>
                </c:pt>
                <c:pt idx="1">
                  <c:v>1.8105778535403703</c:v>
                </c:pt>
                <c:pt idx="2">
                  <c:v>3.7659855240532645</c:v>
                </c:pt>
                <c:pt idx="3">
                  <c:v>4.7501260970442862</c:v>
                </c:pt>
                <c:pt idx="4">
                  <c:v>4.8758801601546322</c:v>
                </c:pt>
                <c:pt idx="5">
                  <c:v>5.6388312310394362</c:v>
                </c:pt>
                <c:pt idx="6">
                  <c:v>9.1427092097598877</c:v>
                </c:pt>
                <c:pt idx="7">
                  <c:v>8.4475407385259444</c:v>
                </c:pt>
                <c:pt idx="8">
                  <c:v>6.3201127441111344</c:v>
                </c:pt>
                <c:pt idx="9">
                  <c:v>8.5861723142379578</c:v>
                </c:pt>
                <c:pt idx="10">
                  <c:v>6.3419605378347441</c:v>
                </c:pt>
                <c:pt idx="11">
                  <c:v>8.0669274476772408</c:v>
                </c:pt>
                <c:pt idx="12">
                  <c:v>6.8138143932085669</c:v>
                </c:pt>
                <c:pt idx="13">
                  <c:v>8.9722760329003819</c:v>
                </c:pt>
              </c:numCache>
            </c:numRef>
          </c:yVal>
          <c:smooth val="1"/>
          <c:extLst>
            <c:ext xmlns:c16="http://schemas.microsoft.com/office/drawing/2014/chart" uri="{C3380CC4-5D6E-409C-BE32-E72D297353CC}">
              <c16:uniqueId val="{00000002-B70D-4ABC-A3B2-6BC702F7CCBD}"/>
            </c:ext>
          </c:extLst>
        </c:ser>
        <c:dLbls>
          <c:showLegendKey val="0"/>
          <c:showVal val="0"/>
          <c:showCatName val="0"/>
          <c:showSerName val="0"/>
          <c:showPercent val="0"/>
          <c:showBubbleSize val="0"/>
        </c:dLbls>
        <c:axId val="228851072"/>
        <c:axId val="227697024"/>
      </c:scatterChart>
      <c:valAx>
        <c:axId val="228851072"/>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197" b="0" i="0" u="none" strike="noStrike" kern="1200" cap="all" baseline="0">
                    <a:solidFill>
                      <a:schemeClr val="tx1">
                        <a:lumMod val="65000"/>
                        <a:lumOff val="35000"/>
                      </a:schemeClr>
                    </a:solidFill>
                    <a:latin typeface="+mn-lt"/>
                    <a:ea typeface="+mn-ea"/>
                    <a:cs typeface="+mn-cs"/>
                  </a:defRPr>
                </a:pPr>
                <a:r>
                  <a:rPr lang="en-US"/>
                  <a:t>Number of </a:t>
                </a:r>
                <a:r>
                  <a:rPr lang="ru-RU"/>
                  <a:t> </a:t>
                </a:r>
                <a:r>
                  <a:rPr lang="en-US"/>
                  <a:t>MPI-processes</a:t>
                </a:r>
                <a:endParaRPr lang="ru-RU"/>
              </a:p>
            </c:rich>
          </c:tx>
          <c:overlay val="0"/>
          <c:spPr>
            <a:noFill/>
            <a:ln>
              <a:noFill/>
            </a:ln>
            <a:effectLst/>
          </c:spPr>
        </c:title>
        <c:numFmt formatCode="General" sourceLinked="1"/>
        <c:majorTickMark val="none"/>
        <c:minorTickMark val="none"/>
        <c:tickLblPos val="nextTo"/>
        <c:spPr>
          <a:noFill/>
          <a:ln>
            <a:solidFill>
              <a:schemeClr val="tx1">
                <a:lumMod val="25000"/>
                <a:lumOff val="75000"/>
              </a:schemeClr>
            </a:solidFill>
          </a:ln>
          <a:effectLst/>
        </c:spPr>
        <c:txPr>
          <a:bodyPr rot="-60000000" spcFirstLastPara="1" vertOverflow="ellipsis" vert="horz" wrap="square" anchor="ctr" anchorCtr="1"/>
          <a:lstStyle/>
          <a:p>
            <a:pPr>
              <a:defRPr sz="1197" b="0" i="0" u="none" strike="noStrike" kern="1200" spc="20" baseline="0">
                <a:solidFill>
                  <a:schemeClr val="tx1">
                    <a:lumMod val="65000"/>
                    <a:lumOff val="35000"/>
                  </a:schemeClr>
                </a:solidFill>
                <a:latin typeface="+mn-lt"/>
                <a:ea typeface="+mn-ea"/>
                <a:cs typeface="+mn-cs"/>
              </a:defRPr>
            </a:pPr>
            <a:endParaRPr lang="ru-RU"/>
          </a:p>
        </c:txPr>
        <c:crossAx val="227697024"/>
        <c:crosses val="autoZero"/>
        <c:crossBetween val="midCat"/>
      </c:valAx>
      <c:valAx>
        <c:axId val="22769702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197" b="0" i="0" u="none" strike="noStrike" kern="1200" cap="all" baseline="0">
                    <a:solidFill>
                      <a:schemeClr val="tx1">
                        <a:lumMod val="65000"/>
                        <a:lumOff val="35000"/>
                      </a:schemeClr>
                    </a:solidFill>
                    <a:latin typeface="+mn-lt"/>
                    <a:ea typeface="+mn-ea"/>
                    <a:cs typeface="+mn-cs"/>
                  </a:defRPr>
                </a:pPr>
                <a:r>
                  <a:rPr lang="en-US"/>
                  <a:t>Speedup (times)</a:t>
                </a:r>
                <a:endParaRPr lang="ru-RU"/>
              </a:p>
            </c:rich>
          </c:tx>
          <c:overlay val="0"/>
          <c:spPr>
            <a:noFill/>
            <a:ln>
              <a:noFill/>
            </a:ln>
            <a:effectLst/>
          </c:spPr>
        </c:title>
        <c:numFmt formatCode="General" sourceLinked="1"/>
        <c:majorTickMark val="none"/>
        <c:minorTickMark val="none"/>
        <c:tickLblPos val="nextTo"/>
        <c:spPr>
          <a:noFill/>
          <a:ln>
            <a:solidFill>
              <a:schemeClr val="tx1">
                <a:lumMod val="25000"/>
                <a:lumOff val="75000"/>
              </a:schemeClr>
            </a:solidFill>
          </a:ln>
          <a:effectLst/>
        </c:spPr>
        <c:txPr>
          <a:bodyPr rot="-60000000" spcFirstLastPara="1" vertOverflow="ellipsis" vert="horz" wrap="square" anchor="ctr" anchorCtr="1"/>
          <a:lstStyle/>
          <a:p>
            <a:pPr>
              <a:defRPr sz="1197" b="0" i="0" u="none" strike="noStrike" kern="1200" spc="20" baseline="0">
                <a:solidFill>
                  <a:schemeClr val="tx1">
                    <a:lumMod val="65000"/>
                    <a:lumOff val="35000"/>
                  </a:schemeClr>
                </a:solidFill>
                <a:latin typeface="+mn-lt"/>
                <a:ea typeface="+mn-ea"/>
                <a:cs typeface="+mn-cs"/>
              </a:defRPr>
            </a:pPr>
            <a:endParaRPr lang="ru-RU"/>
          </a:p>
        </c:txPr>
        <c:crossAx val="228851072"/>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ru-RU"/>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44283" cy="4953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48645" y="0"/>
            <a:ext cx="2944283" cy="495300"/>
          </a:xfrm>
          <a:prstGeom prst="rect">
            <a:avLst/>
          </a:prstGeom>
        </p:spPr>
        <p:txBody>
          <a:bodyPr vert="horz" lIns="91440" tIns="45720" rIns="91440" bIns="45720" rtlCol="0"/>
          <a:lstStyle>
            <a:lvl1pPr algn="r">
              <a:defRPr sz="1200"/>
            </a:lvl1pPr>
          </a:lstStyle>
          <a:p>
            <a:fld id="{3FEBF129-8DAD-433C-996F-EC459596DC11}" type="datetimeFigureOut">
              <a:rPr lang="ru-RU" smtClean="0"/>
              <a:t>20.06.2018</a:t>
            </a:fld>
            <a:endParaRPr lang="ru-RU"/>
          </a:p>
        </p:txBody>
      </p:sp>
      <p:sp>
        <p:nvSpPr>
          <p:cNvPr id="4" name="Образ слайда 3"/>
          <p:cNvSpPr>
            <a:spLocks noGrp="1" noRot="1" noChangeAspect="1"/>
          </p:cNvSpPr>
          <p:nvPr>
            <p:ph type="sldImg" idx="2"/>
          </p:nvPr>
        </p:nvSpPr>
        <p:spPr>
          <a:xfrm>
            <a:off x="920750" y="742950"/>
            <a:ext cx="4953000" cy="371475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79450" y="4705350"/>
            <a:ext cx="5435600" cy="445770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9408981"/>
            <a:ext cx="2944283" cy="4953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48645" y="9408981"/>
            <a:ext cx="2944283" cy="495300"/>
          </a:xfrm>
          <a:prstGeom prst="rect">
            <a:avLst/>
          </a:prstGeom>
        </p:spPr>
        <p:txBody>
          <a:bodyPr vert="horz" lIns="91440" tIns="45720" rIns="91440" bIns="45720" rtlCol="0" anchor="b"/>
          <a:lstStyle>
            <a:lvl1pPr algn="r">
              <a:defRPr sz="1200"/>
            </a:lvl1pPr>
          </a:lstStyle>
          <a:p>
            <a:fld id="{1983A935-7217-4DD3-B36B-AC5AD038CB27}" type="slidenum">
              <a:rPr lang="ru-RU" smtClean="0"/>
              <a:t>‹#›</a:t>
            </a:fld>
            <a:endParaRPr lang="ru-RU"/>
          </a:p>
        </p:txBody>
      </p:sp>
    </p:spTree>
    <p:extLst>
      <p:ext uri="{BB962C8B-B14F-4D97-AF65-F5344CB8AC3E}">
        <p14:creationId xmlns:p14="http://schemas.microsoft.com/office/powerpoint/2010/main" val="19334940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920750" y="742950"/>
            <a:ext cx="4953000" cy="3714750"/>
          </a:xfrm>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1983A935-7217-4DD3-B36B-AC5AD038CB27}" type="slidenum">
              <a:rPr lang="ru-RU" smtClean="0"/>
              <a:t>1</a:t>
            </a:fld>
            <a:endParaRPr lang="ru-RU"/>
          </a:p>
        </p:txBody>
      </p:sp>
    </p:spTree>
    <p:extLst>
      <p:ext uri="{BB962C8B-B14F-4D97-AF65-F5344CB8AC3E}">
        <p14:creationId xmlns:p14="http://schemas.microsoft.com/office/powerpoint/2010/main" val="6399656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920750" y="742950"/>
            <a:ext cx="4953000" cy="3714750"/>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1983A935-7217-4DD3-B36B-AC5AD038CB27}" type="slidenum">
              <a:rPr lang="ru-RU" smtClean="0"/>
              <a:t>7</a:t>
            </a:fld>
            <a:endParaRPr lang="ru-RU"/>
          </a:p>
        </p:txBody>
      </p:sp>
    </p:spTree>
    <p:extLst>
      <p:ext uri="{BB962C8B-B14F-4D97-AF65-F5344CB8AC3E}">
        <p14:creationId xmlns:p14="http://schemas.microsoft.com/office/powerpoint/2010/main" val="24374296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1983A935-7217-4DD3-B36B-AC5AD038CB27}" type="slidenum">
              <a:rPr lang="ru-RU" smtClean="0"/>
              <a:t>9</a:t>
            </a:fld>
            <a:endParaRPr lang="ru-RU"/>
          </a:p>
        </p:txBody>
      </p:sp>
    </p:spTree>
    <p:extLst>
      <p:ext uri="{BB962C8B-B14F-4D97-AF65-F5344CB8AC3E}">
        <p14:creationId xmlns:p14="http://schemas.microsoft.com/office/powerpoint/2010/main" val="8764338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646620F3-0163-4BED-BB8B-82BCAD96A470}" type="slidenum">
              <a:rPr lang="en-US" altLang="ru-RU"/>
              <a:pPr/>
              <a:t>21</a:t>
            </a:fld>
            <a:endParaRPr lang="en-US" altLang="ru-RU"/>
          </a:p>
        </p:txBody>
      </p:sp>
      <p:sp>
        <p:nvSpPr>
          <p:cNvPr id="11265" name="Rectangle 1"/>
          <p:cNvSpPr txBox="1">
            <a:spLocks noGrp="1" noRot="1" noChangeAspect="1" noChangeArrowheads="1"/>
          </p:cNvSpPr>
          <p:nvPr>
            <p:ph type="sldImg"/>
          </p:nvPr>
        </p:nvSpPr>
        <p:spPr bwMode="auto">
          <a:xfrm>
            <a:off x="919163" y="752475"/>
            <a:ext cx="4954587" cy="371475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266" name="Text Box 2"/>
          <p:cNvSpPr txBox="1">
            <a:spLocks noChangeArrowheads="1"/>
          </p:cNvSpPr>
          <p:nvPr/>
        </p:nvSpPr>
        <p:spPr bwMode="auto">
          <a:xfrm>
            <a:off x="679165" y="4705166"/>
            <a:ext cx="5436171" cy="445806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3668" tIns="41834" rIns="83668" bIns="41834" anchor="ctr"/>
          <a:lstStyle/>
          <a:p>
            <a:endParaRPr lang="ru-RU"/>
          </a:p>
        </p:txBody>
      </p:sp>
    </p:spTree>
    <p:extLst>
      <p:ext uri="{BB962C8B-B14F-4D97-AF65-F5344CB8AC3E}">
        <p14:creationId xmlns:p14="http://schemas.microsoft.com/office/powerpoint/2010/main" val="13808905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ABB10C65-E6CA-4C1E-9A54-95B2E40F378C}" type="slidenum">
              <a:rPr lang="en-US" altLang="ru-RU"/>
              <a:pPr/>
              <a:t>22</a:t>
            </a:fld>
            <a:endParaRPr lang="en-US" altLang="ru-RU"/>
          </a:p>
        </p:txBody>
      </p:sp>
      <p:sp>
        <p:nvSpPr>
          <p:cNvPr id="10241" name="Rectangle 1"/>
          <p:cNvSpPr txBox="1">
            <a:spLocks noGrp="1" noRot="1" noChangeAspect="1" noChangeArrowheads="1"/>
          </p:cNvSpPr>
          <p:nvPr>
            <p:ph type="sldImg"/>
          </p:nvPr>
        </p:nvSpPr>
        <p:spPr bwMode="auto">
          <a:xfrm>
            <a:off x="919163" y="752475"/>
            <a:ext cx="4954587" cy="371475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242" name="Text Box 2"/>
          <p:cNvSpPr txBox="1">
            <a:spLocks noChangeArrowheads="1"/>
          </p:cNvSpPr>
          <p:nvPr/>
        </p:nvSpPr>
        <p:spPr bwMode="auto">
          <a:xfrm>
            <a:off x="679165" y="4705166"/>
            <a:ext cx="5436171" cy="445806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3668" tIns="41834" rIns="83668" bIns="41834" anchor="ctr"/>
          <a:lstStyle/>
          <a:p>
            <a:endParaRPr lang="ru-RU"/>
          </a:p>
        </p:txBody>
      </p:sp>
    </p:spTree>
    <p:extLst>
      <p:ext uri="{BB962C8B-B14F-4D97-AF65-F5344CB8AC3E}">
        <p14:creationId xmlns:p14="http://schemas.microsoft.com/office/powerpoint/2010/main" val="10532568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1371600" y="1143000"/>
            <a:ext cx="4114800" cy="3086100"/>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2E2E48-95B6-4AFF-B66B-C1C3F1BCC9AE}" type="slidenum">
              <a:rPr kumimoji="0" lang="ru-R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ru-R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224325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ABB10C65-E6CA-4C1E-9A54-95B2E40F378C}" type="slidenum">
              <a:rPr lang="en-US" altLang="ru-RU"/>
              <a:pPr/>
              <a:t>26</a:t>
            </a:fld>
            <a:endParaRPr lang="en-US" altLang="ru-RU"/>
          </a:p>
        </p:txBody>
      </p:sp>
      <p:sp>
        <p:nvSpPr>
          <p:cNvPr id="10241" name="Rectangle 1"/>
          <p:cNvSpPr txBox="1">
            <a:spLocks noGrp="1" noRot="1" noChangeAspect="1" noChangeArrowheads="1"/>
          </p:cNvSpPr>
          <p:nvPr>
            <p:ph type="sldImg"/>
          </p:nvPr>
        </p:nvSpPr>
        <p:spPr bwMode="auto">
          <a:xfrm>
            <a:off x="919163" y="752475"/>
            <a:ext cx="4954587" cy="371475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242" name="Text Box 2"/>
          <p:cNvSpPr txBox="1">
            <a:spLocks noChangeArrowheads="1"/>
          </p:cNvSpPr>
          <p:nvPr/>
        </p:nvSpPr>
        <p:spPr bwMode="auto">
          <a:xfrm>
            <a:off x="679165" y="4705166"/>
            <a:ext cx="5436171" cy="445806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3668" tIns="41834" rIns="83668" bIns="41834" anchor="ctr"/>
          <a:lstStyle/>
          <a:p>
            <a:endParaRPr lang="ru-RU"/>
          </a:p>
        </p:txBody>
      </p:sp>
    </p:spTree>
    <p:extLst>
      <p:ext uri="{BB962C8B-B14F-4D97-AF65-F5344CB8AC3E}">
        <p14:creationId xmlns:p14="http://schemas.microsoft.com/office/powerpoint/2010/main" val="10532568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1983A935-7217-4DD3-B36B-AC5AD038CB27}" type="slidenum">
              <a:rPr lang="ru-RU" smtClean="0"/>
              <a:t>28</a:t>
            </a:fld>
            <a:endParaRPr lang="ru-RU"/>
          </a:p>
        </p:txBody>
      </p:sp>
    </p:spTree>
    <p:extLst>
      <p:ext uri="{BB962C8B-B14F-4D97-AF65-F5344CB8AC3E}">
        <p14:creationId xmlns:p14="http://schemas.microsoft.com/office/powerpoint/2010/main" val="952019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hemeOverride" Target="../theme/themeOverride3.xml"/></Relationships>
</file>

<file path=ppt/slideLayouts/_rels/slideLayout3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hemeOverride" Target="../theme/themeOverride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49"/>
            <a:ext cx="7772400" cy="1470025"/>
          </a:xfrm>
        </p:spPr>
        <p:txBody>
          <a:bodyPr/>
          <a:lstStyle/>
          <a:p>
            <a:r>
              <a:rPr lang="ru-RU"/>
              <a:t>Образец заголовка</a:t>
            </a:r>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p>
            <a:fld id="{AC1082E0-DB55-4377-B816-7751886783B4}" type="datetimeFigureOut">
              <a:rPr lang="ru-RU" smtClean="0">
                <a:solidFill>
                  <a:prstClr val="white">
                    <a:tint val="75000"/>
                  </a:prstClr>
                </a:solidFill>
              </a:rPr>
              <a:pPr/>
              <a:t>20.06.2018</a:t>
            </a:fld>
            <a:endParaRPr lang="ru-RU">
              <a:solidFill>
                <a:prstClr val="white">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white">
                  <a:tint val="75000"/>
                </a:prstClr>
              </a:solidFill>
            </a:endParaRPr>
          </a:p>
        </p:txBody>
      </p:sp>
      <p:sp>
        <p:nvSpPr>
          <p:cNvPr id="6" name="Номер слайда 5"/>
          <p:cNvSpPr>
            <a:spLocks noGrp="1"/>
          </p:cNvSpPr>
          <p:nvPr>
            <p:ph type="sldNum" sz="quarter" idx="12"/>
          </p:nvPr>
        </p:nvSpPr>
        <p:spPr/>
        <p:txBody>
          <a:bodyPr/>
          <a:lstStyle/>
          <a:p>
            <a:fld id="{55EEDC78-991F-4BEC-89D4-11809CCD4C57}"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314099721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AC1082E0-DB55-4377-B816-7751886783B4}" type="datetimeFigureOut">
              <a:rPr lang="ru-RU" smtClean="0">
                <a:solidFill>
                  <a:prstClr val="white">
                    <a:tint val="75000"/>
                  </a:prstClr>
                </a:solidFill>
              </a:rPr>
              <a:pPr/>
              <a:t>20.06.2018</a:t>
            </a:fld>
            <a:endParaRPr lang="ru-RU">
              <a:solidFill>
                <a:prstClr val="white">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white">
                  <a:tint val="75000"/>
                </a:prstClr>
              </a:solidFill>
            </a:endParaRPr>
          </a:p>
        </p:txBody>
      </p:sp>
      <p:sp>
        <p:nvSpPr>
          <p:cNvPr id="6" name="Номер слайда 5"/>
          <p:cNvSpPr>
            <a:spLocks noGrp="1"/>
          </p:cNvSpPr>
          <p:nvPr>
            <p:ph type="sldNum" sz="quarter" idx="12"/>
          </p:nvPr>
        </p:nvSpPr>
        <p:spPr/>
        <p:txBody>
          <a:bodyPr/>
          <a:lstStyle/>
          <a:p>
            <a:fld id="{55EEDC78-991F-4BEC-89D4-11809CCD4C57}"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216281069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62"/>
            <a:ext cx="20574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274662"/>
            <a:ext cx="60198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AC1082E0-DB55-4377-B816-7751886783B4}" type="datetimeFigureOut">
              <a:rPr lang="ru-RU" smtClean="0">
                <a:solidFill>
                  <a:prstClr val="white">
                    <a:tint val="75000"/>
                  </a:prstClr>
                </a:solidFill>
              </a:rPr>
              <a:pPr/>
              <a:t>20.06.2018</a:t>
            </a:fld>
            <a:endParaRPr lang="ru-RU">
              <a:solidFill>
                <a:prstClr val="white">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white">
                  <a:tint val="75000"/>
                </a:prstClr>
              </a:solidFill>
            </a:endParaRPr>
          </a:p>
        </p:txBody>
      </p:sp>
      <p:sp>
        <p:nvSpPr>
          <p:cNvPr id="6" name="Номер слайда 5"/>
          <p:cNvSpPr>
            <a:spLocks noGrp="1"/>
          </p:cNvSpPr>
          <p:nvPr>
            <p:ph type="sldNum" sz="quarter" idx="12"/>
          </p:nvPr>
        </p:nvSpPr>
        <p:spPr/>
        <p:txBody>
          <a:bodyPr/>
          <a:lstStyle/>
          <a:p>
            <a:fld id="{55EEDC78-991F-4BEC-89D4-11809CCD4C57}"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252082282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2_Заголовок и объект">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098784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hf hdr="0" dt="0"/>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3_Заголовок и объект">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97523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hf hd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14237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en-CA" sz="4400" b="0" strike="noStrike" spc="-1">
              <a:latin typeface="Arial"/>
            </a:endParaRPr>
          </a:p>
        </p:txBody>
      </p:sp>
      <p:sp>
        <p:nvSpPr>
          <p:cNvPr id="3" name="PlaceHolder 2"/>
          <p:cNvSpPr>
            <a:spLocks noGrp="1"/>
          </p:cNvSpPr>
          <p:nvPr>
            <p:ph type="subTitle"/>
          </p:nvPr>
        </p:nvSpPr>
        <p:spPr>
          <a:xfrm>
            <a:off x="457200" y="1604520"/>
            <a:ext cx="8229240" cy="3977280"/>
          </a:xfrm>
          <a:prstGeom prst="rect">
            <a:avLst/>
          </a:prstGeom>
        </p:spPr>
        <p:txBody>
          <a:bodyPr lIns="0" tIns="0" rIns="0" bIns="0" anchor="ctr"/>
          <a:lstStyle/>
          <a:p>
            <a:pPr algn="ctr"/>
            <a:endParaRPr lang="en-CA" sz="3200" b="0" strike="noStrike" spc="-1">
              <a:latin typeface="Arial"/>
            </a:endParaRPr>
          </a:p>
        </p:txBody>
      </p:sp>
    </p:spTree>
    <p:extLst>
      <p:ext uri="{BB962C8B-B14F-4D97-AF65-F5344CB8AC3E}">
        <p14:creationId xmlns:p14="http://schemas.microsoft.com/office/powerpoint/2010/main" val="38235900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en-CA" sz="4400" b="0" strike="noStrike" spc="-1">
              <a:latin typeface="Arial"/>
            </a:endParaRPr>
          </a:p>
        </p:txBody>
      </p:sp>
      <p:sp>
        <p:nvSpPr>
          <p:cNvPr id="5" name="PlaceHolder 2"/>
          <p:cNvSpPr>
            <a:spLocks noGrp="1"/>
          </p:cNvSpPr>
          <p:nvPr>
            <p:ph type="body"/>
          </p:nvPr>
        </p:nvSpPr>
        <p:spPr>
          <a:xfrm>
            <a:off x="457200" y="1604520"/>
            <a:ext cx="8229240" cy="3977280"/>
          </a:xfrm>
          <a:prstGeom prst="rect">
            <a:avLst/>
          </a:prstGeom>
        </p:spPr>
        <p:txBody>
          <a:bodyPr lIns="0" tIns="0" rIns="0" bIns="0">
            <a:normAutofit/>
          </a:bodyPr>
          <a:lstStyle/>
          <a:p>
            <a:endParaRPr lang="en-CA" sz="3200" b="0" strike="noStrike" spc="-1">
              <a:latin typeface="Arial"/>
            </a:endParaRPr>
          </a:p>
        </p:txBody>
      </p:sp>
    </p:spTree>
    <p:extLst>
      <p:ext uri="{BB962C8B-B14F-4D97-AF65-F5344CB8AC3E}">
        <p14:creationId xmlns:p14="http://schemas.microsoft.com/office/powerpoint/2010/main" val="1211708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en-CA" sz="4400" b="0" strike="noStrike" spc="-1">
              <a:latin typeface="Arial"/>
            </a:endParaRPr>
          </a:p>
        </p:txBody>
      </p:sp>
      <p:sp>
        <p:nvSpPr>
          <p:cNvPr id="7"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en-CA" sz="3200" b="0" strike="noStrike" spc="-1">
              <a:latin typeface="Arial"/>
            </a:endParaRPr>
          </a:p>
        </p:txBody>
      </p:sp>
      <p:sp>
        <p:nvSpPr>
          <p:cNvPr id="8"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en-CA" sz="3200" b="0" strike="noStrike" spc="-1">
              <a:latin typeface="Arial"/>
            </a:endParaRPr>
          </a:p>
        </p:txBody>
      </p:sp>
    </p:spTree>
    <p:extLst>
      <p:ext uri="{BB962C8B-B14F-4D97-AF65-F5344CB8AC3E}">
        <p14:creationId xmlns:p14="http://schemas.microsoft.com/office/powerpoint/2010/main" val="29945623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en-CA" sz="4400" b="0" strike="noStrike" spc="-1">
              <a:latin typeface="Arial"/>
            </a:endParaRPr>
          </a:p>
        </p:txBody>
      </p:sp>
    </p:spTree>
    <p:extLst>
      <p:ext uri="{BB962C8B-B14F-4D97-AF65-F5344CB8AC3E}">
        <p14:creationId xmlns:p14="http://schemas.microsoft.com/office/powerpoint/2010/main" val="22270283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457200" y="273600"/>
            <a:ext cx="8229240" cy="5307840"/>
          </a:xfrm>
          <a:prstGeom prst="rect">
            <a:avLst/>
          </a:prstGeom>
        </p:spPr>
        <p:txBody>
          <a:bodyPr lIns="0" tIns="0" rIns="0" bIns="0" anchor="ctr"/>
          <a:lstStyle/>
          <a:p>
            <a:pPr algn="ctr"/>
            <a:endParaRPr lang="en-CA" sz="3200" b="0" strike="noStrike" spc="-1">
              <a:latin typeface="Arial"/>
            </a:endParaRPr>
          </a:p>
        </p:txBody>
      </p:sp>
    </p:spTree>
    <p:extLst>
      <p:ext uri="{BB962C8B-B14F-4D97-AF65-F5344CB8AC3E}">
        <p14:creationId xmlns:p14="http://schemas.microsoft.com/office/powerpoint/2010/main" val="7735556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AC1082E0-DB55-4377-B816-7751886783B4}" type="datetimeFigureOut">
              <a:rPr lang="ru-RU" smtClean="0">
                <a:solidFill>
                  <a:prstClr val="white">
                    <a:tint val="75000"/>
                  </a:prstClr>
                </a:solidFill>
              </a:rPr>
              <a:pPr/>
              <a:t>20.06.2018</a:t>
            </a:fld>
            <a:endParaRPr lang="ru-RU">
              <a:solidFill>
                <a:prstClr val="white">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white">
                  <a:tint val="75000"/>
                </a:prstClr>
              </a:solidFill>
            </a:endParaRPr>
          </a:p>
        </p:txBody>
      </p:sp>
      <p:sp>
        <p:nvSpPr>
          <p:cNvPr id="6" name="Номер слайда 5"/>
          <p:cNvSpPr>
            <a:spLocks noGrp="1"/>
          </p:cNvSpPr>
          <p:nvPr>
            <p:ph type="sldNum" sz="quarter" idx="12"/>
          </p:nvPr>
        </p:nvSpPr>
        <p:spPr/>
        <p:txBody>
          <a:bodyPr/>
          <a:lstStyle/>
          <a:p>
            <a:fld id="{55EEDC78-991F-4BEC-89D4-11809CCD4C57}"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105667193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en-CA" sz="4400" b="0" strike="noStrike" spc="-1">
              <a:latin typeface="Arial"/>
            </a:endParaRPr>
          </a:p>
        </p:txBody>
      </p:sp>
      <p:sp>
        <p:nvSpPr>
          <p:cNvPr id="12"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n-CA" sz="3200" b="0" strike="noStrike" spc="-1">
              <a:latin typeface="Arial"/>
            </a:endParaRPr>
          </a:p>
        </p:txBody>
      </p:sp>
      <p:sp>
        <p:nvSpPr>
          <p:cNvPr id="13" name="PlaceHolder 3"/>
          <p:cNvSpPr>
            <a:spLocks noGrp="1"/>
          </p:cNvSpPr>
          <p:nvPr>
            <p:ph type="body"/>
          </p:nvPr>
        </p:nvSpPr>
        <p:spPr>
          <a:xfrm>
            <a:off x="457200" y="3682080"/>
            <a:ext cx="4015800" cy="1896840"/>
          </a:xfrm>
          <a:prstGeom prst="rect">
            <a:avLst/>
          </a:prstGeom>
        </p:spPr>
        <p:txBody>
          <a:bodyPr lIns="0" tIns="0" rIns="0" bIns="0">
            <a:normAutofit/>
          </a:bodyPr>
          <a:lstStyle/>
          <a:p>
            <a:endParaRPr lang="en-CA" sz="3200" b="0" strike="noStrike" spc="-1">
              <a:latin typeface="Arial"/>
            </a:endParaRPr>
          </a:p>
        </p:txBody>
      </p:sp>
      <p:sp>
        <p:nvSpPr>
          <p:cNvPr id="14" name="PlaceHolder 4"/>
          <p:cNvSpPr>
            <a:spLocks noGrp="1"/>
          </p:cNvSpPr>
          <p:nvPr>
            <p:ph type="body"/>
          </p:nvPr>
        </p:nvSpPr>
        <p:spPr>
          <a:xfrm>
            <a:off x="4674240" y="1604520"/>
            <a:ext cx="4015800" cy="3977280"/>
          </a:xfrm>
          <a:prstGeom prst="rect">
            <a:avLst/>
          </a:prstGeom>
        </p:spPr>
        <p:txBody>
          <a:bodyPr lIns="0" tIns="0" rIns="0" bIns="0">
            <a:normAutofit/>
          </a:bodyPr>
          <a:lstStyle/>
          <a:p>
            <a:endParaRPr lang="en-CA" sz="3200" b="0" strike="noStrike" spc="-1">
              <a:latin typeface="Arial"/>
            </a:endParaRPr>
          </a:p>
        </p:txBody>
      </p:sp>
    </p:spTree>
    <p:extLst>
      <p:ext uri="{BB962C8B-B14F-4D97-AF65-F5344CB8AC3E}">
        <p14:creationId xmlns:p14="http://schemas.microsoft.com/office/powerpoint/2010/main" val="17325832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en-CA" sz="4400" b="0" strike="noStrike" spc="-1">
              <a:latin typeface="Arial"/>
            </a:endParaRPr>
          </a:p>
        </p:txBody>
      </p:sp>
      <p:sp>
        <p:nvSpPr>
          <p:cNvPr id="16"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en-CA" sz="3200" b="0" strike="noStrike" spc="-1">
              <a:latin typeface="Arial"/>
            </a:endParaRPr>
          </a:p>
        </p:txBody>
      </p:sp>
      <p:sp>
        <p:nvSpPr>
          <p:cNvPr id="17"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n-CA" sz="3200" b="0" strike="noStrike" spc="-1">
              <a:latin typeface="Arial"/>
            </a:endParaRPr>
          </a:p>
        </p:txBody>
      </p:sp>
      <p:sp>
        <p:nvSpPr>
          <p:cNvPr id="18" name="PlaceHolder 4"/>
          <p:cNvSpPr>
            <a:spLocks noGrp="1"/>
          </p:cNvSpPr>
          <p:nvPr>
            <p:ph type="body"/>
          </p:nvPr>
        </p:nvSpPr>
        <p:spPr>
          <a:xfrm>
            <a:off x="4674240" y="3682080"/>
            <a:ext cx="4015800" cy="1896840"/>
          </a:xfrm>
          <a:prstGeom prst="rect">
            <a:avLst/>
          </a:prstGeom>
        </p:spPr>
        <p:txBody>
          <a:bodyPr lIns="0" tIns="0" rIns="0" bIns="0">
            <a:normAutofit/>
          </a:bodyPr>
          <a:lstStyle/>
          <a:p>
            <a:endParaRPr lang="en-CA" sz="3200" b="0" strike="noStrike" spc="-1">
              <a:latin typeface="Arial"/>
            </a:endParaRPr>
          </a:p>
        </p:txBody>
      </p:sp>
    </p:spTree>
    <p:extLst>
      <p:ext uri="{BB962C8B-B14F-4D97-AF65-F5344CB8AC3E}">
        <p14:creationId xmlns:p14="http://schemas.microsoft.com/office/powerpoint/2010/main" val="27405189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en-CA" sz="4400" b="0" strike="noStrike" spc="-1">
              <a:latin typeface="Arial"/>
            </a:endParaRPr>
          </a:p>
        </p:txBody>
      </p:sp>
      <p:sp>
        <p:nvSpPr>
          <p:cNvPr id="20"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n-CA" sz="3200" b="0" strike="noStrike" spc="-1">
              <a:latin typeface="Arial"/>
            </a:endParaRPr>
          </a:p>
        </p:txBody>
      </p:sp>
      <p:sp>
        <p:nvSpPr>
          <p:cNvPr id="21"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n-CA" sz="3200" b="0" strike="noStrike" spc="-1">
              <a:latin typeface="Arial"/>
            </a:endParaRPr>
          </a:p>
        </p:txBody>
      </p:sp>
      <p:sp>
        <p:nvSpPr>
          <p:cNvPr id="22" name="PlaceHolder 4"/>
          <p:cNvSpPr>
            <a:spLocks noGrp="1"/>
          </p:cNvSpPr>
          <p:nvPr>
            <p:ph type="body"/>
          </p:nvPr>
        </p:nvSpPr>
        <p:spPr>
          <a:xfrm>
            <a:off x="457200" y="3682080"/>
            <a:ext cx="8229240" cy="1896840"/>
          </a:xfrm>
          <a:prstGeom prst="rect">
            <a:avLst/>
          </a:prstGeom>
        </p:spPr>
        <p:txBody>
          <a:bodyPr lIns="0" tIns="0" rIns="0" bIns="0">
            <a:normAutofit/>
          </a:bodyPr>
          <a:lstStyle/>
          <a:p>
            <a:endParaRPr lang="en-CA" sz="3200" b="0" strike="noStrike" spc="-1">
              <a:latin typeface="Arial"/>
            </a:endParaRPr>
          </a:p>
        </p:txBody>
      </p:sp>
    </p:spTree>
    <p:extLst>
      <p:ext uri="{BB962C8B-B14F-4D97-AF65-F5344CB8AC3E}">
        <p14:creationId xmlns:p14="http://schemas.microsoft.com/office/powerpoint/2010/main" val="34309405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en-CA" sz="4400" b="0" strike="noStrike" spc="-1">
              <a:latin typeface="Arial"/>
            </a:endParaRPr>
          </a:p>
        </p:txBody>
      </p:sp>
      <p:sp>
        <p:nvSpPr>
          <p:cNvPr id="24" name="PlaceHolder 2"/>
          <p:cNvSpPr>
            <a:spLocks noGrp="1"/>
          </p:cNvSpPr>
          <p:nvPr>
            <p:ph type="body"/>
          </p:nvPr>
        </p:nvSpPr>
        <p:spPr>
          <a:xfrm>
            <a:off x="457200" y="1604520"/>
            <a:ext cx="8229240" cy="1896840"/>
          </a:xfrm>
          <a:prstGeom prst="rect">
            <a:avLst/>
          </a:prstGeom>
        </p:spPr>
        <p:txBody>
          <a:bodyPr lIns="0" tIns="0" rIns="0" bIns="0">
            <a:normAutofit/>
          </a:bodyPr>
          <a:lstStyle/>
          <a:p>
            <a:endParaRPr lang="en-CA" sz="3200" b="0" strike="noStrike" spc="-1">
              <a:latin typeface="Arial"/>
            </a:endParaRPr>
          </a:p>
        </p:txBody>
      </p:sp>
      <p:sp>
        <p:nvSpPr>
          <p:cNvPr id="25" name="PlaceHolder 3"/>
          <p:cNvSpPr>
            <a:spLocks noGrp="1"/>
          </p:cNvSpPr>
          <p:nvPr>
            <p:ph type="body"/>
          </p:nvPr>
        </p:nvSpPr>
        <p:spPr>
          <a:xfrm>
            <a:off x="457200" y="3682080"/>
            <a:ext cx="8229240" cy="1896840"/>
          </a:xfrm>
          <a:prstGeom prst="rect">
            <a:avLst/>
          </a:prstGeom>
        </p:spPr>
        <p:txBody>
          <a:bodyPr lIns="0" tIns="0" rIns="0" bIns="0">
            <a:normAutofit/>
          </a:bodyPr>
          <a:lstStyle/>
          <a:p>
            <a:endParaRPr lang="en-CA" sz="3200" b="0" strike="noStrike" spc="-1">
              <a:latin typeface="Arial"/>
            </a:endParaRPr>
          </a:p>
        </p:txBody>
      </p:sp>
    </p:spTree>
    <p:extLst>
      <p:ext uri="{BB962C8B-B14F-4D97-AF65-F5344CB8AC3E}">
        <p14:creationId xmlns:p14="http://schemas.microsoft.com/office/powerpoint/2010/main" val="1510649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en-CA" sz="4400" b="0" strike="noStrike" spc="-1">
              <a:latin typeface="Arial"/>
            </a:endParaRPr>
          </a:p>
        </p:txBody>
      </p:sp>
      <p:sp>
        <p:nvSpPr>
          <p:cNvPr id="27"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n-CA" sz="3200" b="0" strike="noStrike" spc="-1">
              <a:latin typeface="Arial"/>
            </a:endParaRPr>
          </a:p>
        </p:txBody>
      </p:sp>
      <p:sp>
        <p:nvSpPr>
          <p:cNvPr id="28"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n-CA" sz="3200" b="0" strike="noStrike" spc="-1">
              <a:latin typeface="Arial"/>
            </a:endParaRPr>
          </a:p>
        </p:txBody>
      </p:sp>
      <p:sp>
        <p:nvSpPr>
          <p:cNvPr id="29" name="PlaceHolder 4"/>
          <p:cNvSpPr>
            <a:spLocks noGrp="1"/>
          </p:cNvSpPr>
          <p:nvPr>
            <p:ph type="body"/>
          </p:nvPr>
        </p:nvSpPr>
        <p:spPr>
          <a:xfrm>
            <a:off x="4674240" y="3682080"/>
            <a:ext cx="4015800" cy="1896840"/>
          </a:xfrm>
          <a:prstGeom prst="rect">
            <a:avLst/>
          </a:prstGeom>
        </p:spPr>
        <p:txBody>
          <a:bodyPr lIns="0" tIns="0" rIns="0" bIns="0">
            <a:normAutofit/>
          </a:bodyPr>
          <a:lstStyle/>
          <a:p>
            <a:endParaRPr lang="en-CA" sz="3200" b="0" strike="noStrike" spc="-1">
              <a:latin typeface="Arial"/>
            </a:endParaRPr>
          </a:p>
        </p:txBody>
      </p:sp>
      <p:sp>
        <p:nvSpPr>
          <p:cNvPr id="30" name="PlaceHolder 5"/>
          <p:cNvSpPr>
            <a:spLocks noGrp="1"/>
          </p:cNvSpPr>
          <p:nvPr>
            <p:ph type="body"/>
          </p:nvPr>
        </p:nvSpPr>
        <p:spPr>
          <a:xfrm>
            <a:off x="457200" y="3682080"/>
            <a:ext cx="4015800" cy="1896840"/>
          </a:xfrm>
          <a:prstGeom prst="rect">
            <a:avLst/>
          </a:prstGeom>
        </p:spPr>
        <p:txBody>
          <a:bodyPr lIns="0" tIns="0" rIns="0" bIns="0">
            <a:normAutofit/>
          </a:bodyPr>
          <a:lstStyle/>
          <a:p>
            <a:endParaRPr lang="en-CA" sz="3200" b="0" strike="noStrike" spc="-1">
              <a:latin typeface="Arial"/>
            </a:endParaRPr>
          </a:p>
        </p:txBody>
      </p:sp>
    </p:spTree>
    <p:extLst>
      <p:ext uri="{BB962C8B-B14F-4D97-AF65-F5344CB8AC3E}">
        <p14:creationId xmlns:p14="http://schemas.microsoft.com/office/powerpoint/2010/main" val="18702065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en-CA" sz="4400" b="0" strike="noStrike" spc="-1">
              <a:latin typeface="Arial"/>
            </a:endParaRPr>
          </a:p>
        </p:txBody>
      </p:sp>
      <p:sp>
        <p:nvSpPr>
          <p:cNvPr id="32" name="PlaceHolder 2"/>
          <p:cNvSpPr>
            <a:spLocks noGrp="1"/>
          </p:cNvSpPr>
          <p:nvPr>
            <p:ph type="body"/>
          </p:nvPr>
        </p:nvSpPr>
        <p:spPr>
          <a:xfrm>
            <a:off x="457200" y="1604520"/>
            <a:ext cx="2649600" cy="1896840"/>
          </a:xfrm>
          <a:prstGeom prst="rect">
            <a:avLst/>
          </a:prstGeom>
        </p:spPr>
        <p:txBody>
          <a:bodyPr lIns="0" tIns="0" rIns="0" bIns="0">
            <a:normAutofit/>
          </a:bodyPr>
          <a:lstStyle/>
          <a:p>
            <a:endParaRPr lang="en-CA" sz="3200" b="0" strike="noStrike" spc="-1">
              <a:latin typeface="Arial"/>
            </a:endParaRPr>
          </a:p>
        </p:txBody>
      </p:sp>
      <p:sp>
        <p:nvSpPr>
          <p:cNvPr id="33" name="PlaceHolder 3"/>
          <p:cNvSpPr>
            <a:spLocks noGrp="1"/>
          </p:cNvSpPr>
          <p:nvPr>
            <p:ph type="body"/>
          </p:nvPr>
        </p:nvSpPr>
        <p:spPr>
          <a:xfrm>
            <a:off x="3239640" y="1604520"/>
            <a:ext cx="2649600" cy="1896840"/>
          </a:xfrm>
          <a:prstGeom prst="rect">
            <a:avLst/>
          </a:prstGeom>
        </p:spPr>
        <p:txBody>
          <a:bodyPr lIns="0" tIns="0" rIns="0" bIns="0">
            <a:normAutofit/>
          </a:bodyPr>
          <a:lstStyle/>
          <a:p>
            <a:endParaRPr lang="en-CA" sz="3200" b="0" strike="noStrike" spc="-1">
              <a:latin typeface="Arial"/>
            </a:endParaRPr>
          </a:p>
        </p:txBody>
      </p:sp>
      <p:sp>
        <p:nvSpPr>
          <p:cNvPr id="34" name="PlaceHolder 4"/>
          <p:cNvSpPr>
            <a:spLocks noGrp="1"/>
          </p:cNvSpPr>
          <p:nvPr>
            <p:ph type="body"/>
          </p:nvPr>
        </p:nvSpPr>
        <p:spPr>
          <a:xfrm>
            <a:off x="6022080" y="1604520"/>
            <a:ext cx="2649600" cy="1896840"/>
          </a:xfrm>
          <a:prstGeom prst="rect">
            <a:avLst/>
          </a:prstGeom>
        </p:spPr>
        <p:txBody>
          <a:bodyPr lIns="0" tIns="0" rIns="0" bIns="0">
            <a:normAutofit/>
          </a:bodyPr>
          <a:lstStyle/>
          <a:p>
            <a:endParaRPr lang="en-CA" sz="3200" b="0" strike="noStrike" spc="-1">
              <a:latin typeface="Arial"/>
            </a:endParaRPr>
          </a:p>
        </p:txBody>
      </p:sp>
      <p:sp>
        <p:nvSpPr>
          <p:cNvPr id="35" name="PlaceHolder 5"/>
          <p:cNvSpPr>
            <a:spLocks noGrp="1"/>
          </p:cNvSpPr>
          <p:nvPr>
            <p:ph type="body"/>
          </p:nvPr>
        </p:nvSpPr>
        <p:spPr>
          <a:xfrm>
            <a:off x="6022080" y="3682080"/>
            <a:ext cx="2649600" cy="1896840"/>
          </a:xfrm>
          <a:prstGeom prst="rect">
            <a:avLst/>
          </a:prstGeom>
        </p:spPr>
        <p:txBody>
          <a:bodyPr lIns="0" tIns="0" rIns="0" bIns="0">
            <a:normAutofit/>
          </a:bodyPr>
          <a:lstStyle/>
          <a:p>
            <a:endParaRPr lang="en-CA" sz="3200" b="0" strike="noStrike" spc="-1">
              <a:latin typeface="Arial"/>
            </a:endParaRPr>
          </a:p>
        </p:txBody>
      </p:sp>
      <p:sp>
        <p:nvSpPr>
          <p:cNvPr id="36" name="PlaceHolder 6"/>
          <p:cNvSpPr>
            <a:spLocks noGrp="1"/>
          </p:cNvSpPr>
          <p:nvPr>
            <p:ph type="body"/>
          </p:nvPr>
        </p:nvSpPr>
        <p:spPr>
          <a:xfrm>
            <a:off x="3239640" y="3682080"/>
            <a:ext cx="2649600" cy="1896840"/>
          </a:xfrm>
          <a:prstGeom prst="rect">
            <a:avLst/>
          </a:prstGeom>
        </p:spPr>
        <p:txBody>
          <a:bodyPr lIns="0" tIns="0" rIns="0" bIns="0">
            <a:normAutofit/>
          </a:bodyPr>
          <a:lstStyle/>
          <a:p>
            <a:endParaRPr lang="en-CA" sz="3200" b="0" strike="noStrike" spc="-1">
              <a:latin typeface="Arial"/>
            </a:endParaRPr>
          </a:p>
        </p:txBody>
      </p:sp>
      <p:sp>
        <p:nvSpPr>
          <p:cNvPr id="37" name="PlaceHolder 7"/>
          <p:cNvSpPr>
            <a:spLocks noGrp="1"/>
          </p:cNvSpPr>
          <p:nvPr>
            <p:ph type="body"/>
          </p:nvPr>
        </p:nvSpPr>
        <p:spPr>
          <a:xfrm>
            <a:off x="457200" y="3682080"/>
            <a:ext cx="2649600" cy="1896840"/>
          </a:xfrm>
          <a:prstGeom prst="rect">
            <a:avLst/>
          </a:prstGeom>
        </p:spPr>
        <p:txBody>
          <a:bodyPr lIns="0" tIns="0" rIns="0" bIns="0">
            <a:normAutofit/>
          </a:bodyPr>
          <a:lstStyle/>
          <a:p>
            <a:endParaRPr lang="en-CA" sz="3200" b="0" strike="noStrike" spc="-1">
              <a:latin typeface="Arial"/>
            </a:endParaRPr>
          </a:p>
        </p:txBody>
      </p:sp>
    </p:spTree>
    <p:extLst>
      <p:ext uri="{BB962C8B-B14F-4D97-AF65-F5344CB8AC3E}">
        <p14:creationId xmlns:p14="http://schemas.microsoft.com/office/powerpoint/2010/main" val="38014329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D7F5D4F-279A-498D-B6F3-C2114E89C4E5}"/>
              </a:ext>
            </a:extLst>
          </p:cNvPr>
          <p:cNvSpPr>
            <a:spLocks noGrp="1"/>
          </p:cNvSpPr>
          <p:nvPr>
            <p:ph type="ctrTitle"/>
          </p:nvPr>
        </p:nvSpPr>
        <p:spPr>
          <a:xfrm>
            <a:off x="1143000" y="1122363"/>
            <a:ext cx="6858000" cy="2387600"/>
          </a:xfrm>
        </p:spPr>
        <p:txBody>
          <a:bodyPr anchor="b"/>
          <a:lstStyle>
            <a:lvl1pPr algn="ctr">
              <a:defRPr sz="4500"/>
            </a:lvl1pPr>
          </a:lstStyle>
          <a:p>
            <a:r>
              <a:rPr lang="ru-RU"/>
              <a:t>Образец заголовка</a:t>
            </a:r>
          </a:p>
        </p:txBody>
      </p:sp>
      <p:sp>
        <p:nvSpPr>
          <p:cNvPr id="3" name="Подзаголовок 2">
            <a:extLst>
              <a:ext uri="{FF2B5EF4-FFF2-40B4-BE49-F238E27FC236}">
                <a16:creationId xmlns:a16="http://schemas.microsoft.com/office/drawing/2014/main" id="{FC3D6E06-F857-4CF5-8DA3-81697EBE3C29}"/>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ru-RU"/>
              <a:t>Образец подзаголовка</a:t>
            </a:r>
          </a:p>
        </p:txBody>
      </p:sp>
      <p:sp>
        <p:nvSpPr>
          <p:cNvPr id="4" name="Дата 3">
            <a:extLst>
              <a:ext uri="{FF2B5EF4-FFF2-40B4-BE49-F238E27FC236}">
                <a16:creationId xmlns:a16="http://schemas.microsoft.com/office/drawing/2014/main" id="{116BD40B-810D-4837-B60F-C71B19672033}"/>
              </a:ext>
            </a:extLst>
          </p:cNvPr>
          <p:cNvSpPr>
            <a:spLocks noGrp="1"/>
          </p:cNvSpPr>
          <p:nvPr>
            <p:ph type="dt" sz="half" idx="10"/>
          </p:nvPr>
        </p:nvSpPr>
        <p:spPr>
          <a:xfrm>
            <a:off x="628650" y="6356353"/>
            <a:ext cx="2057400" cy="365125"/>
          </a:xfrm>
          <a:prstGeom prst="rect">
            <a:avLst/>
          </a:prstGeom>
        </p:spPr>
        <p:txBody>
          <a:bodyPr/>
          <a:lstStyle/>
          <a:p>
            <a:fld id="{A7CCC7E7-6F22-4DB7-ADC5-A6DD5F07125B}" type="datetimeFigureOut">
              <a:rPr lang="ru-RU" smtClean="0"/>
              <a:t>20.06.2018</a:t>
            </a:fld>
            <a:endParaRPr lang="ru-RU"/>
          </a:p>
        </p:txBody>
      </p:sp>
      <p:sp>
        <p:nvSpPr>
          <p:cNvPr id="5" name="Нижний колонтитул 4">
            <a:extLst>
              <a:ext uri="{FF2B5EF4-FFF2-40B4-BE49-F238E27FC236}">
                <a16:creationId xmlns:a16="http://schemas.microsoft.com/office/drawing/2014/main" id="{B2C703DF-FEA8-4244-87BA-92C8A4EC06AA}"/>
              </a:ext>
            </a:extLst>
          </p:cNvPr>
          <p:cNvSpPr>
            <a:spLocks noGrp="1"/>
          </p:cNvSpPr>
          <p:nvPr>
            <p:ph type="ftr" sz="quarter" idx="11"/>
          </p:nvPr>
        </p:nvSpPr>
        <p:spPr>
          <a:xfrm>
            <a:off x="3028950" y="6356353"/>
            <a:ext cx="3086100" cy="365125"/>
          </a:xfrm>
          <a:prstGeom prst="rect">
            <a:avLst/>
          </a:prstGeom>
        </p:spPr>
        <p:txBody>
          <a:bodyPr/>
          <a:lstStyle/>
          <a:p>
            <a:endParaRPr lang="ru-RU"/>
          </a:p>
        </p:txBody>
      </p:sp>
      <p:sp>
        <p:nvSpPr>
          <p:cNvPr id="6" name="Номер слайда 5">
            <a:extLst>
              <a:ext uri="{FF2B5EF4-FFF2-40B4-BE49-F238E27FC236}">
                <a16:creationId xmlns:a16="http://schemas.microsoft.com/office/drawing/2014/main" id="{8B3B43EF-C404-4823-992D-E95E3E060FC5}"/>
              </a:ext>
            </a:extLst>
          </p:cNvPr>
          <p:cNvSpPr>
            <a:spLocks noGrp="1"/>
          </p:cNvSpPr>
          <p:nvPr>
            <p:ph type="sldNum" sz="quarter" idx="12"/>
          </p:nvPr>
        </p:nvSpPr>
        <p:spPr>
          <a:xfrm>
            <a:off x="6457950" y="6356353"/>
            <a:ext cx="2057400" cy="365125"/>
          </a:xfrm>
          <a:prstGeom prst="rect">
            <a:avLst/>
          </a:prstGeom>
        </p:spPr>
        <p:txBody>
          <a:bodyPr/>
          <a:lstStyle/>
          <a:p>
            <a:fld id="{F12240D0-C472-4463-B96F-5CC8957DDBB5}" type="slidenum">
              <a:rPr lang="ru-RU" smtClean="0"/>
              <a:t>‹#›</a:t>
            </a:fld>
            <a:endParaRPr lang="ru-RU"/>
          </a:p>
        </p:txBody>
      </p:sp>
    </p:spTree>
    <p:extLst>
      <p:ext uri="{BB962C8B-B14F-4D97-AF65-F5344CB8AC3E}">
        <p14:creationId xmlns:p14="http://schemas.microsoft.com/office/powerpoint/2010/main" val="30282931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63"/>
            <a:ext cx="7772400" cy="1470025"/>
          </a:xfrm>
        </p:spPr>
        <p:txBody>
          <a:bodyPr/>
          <a:lstStyle/>
          <a:p>
            <a:r>
              <a:rPr lang="ru-RU"/>
              <a:t>Образец заголовка</a:t>
            </a:r>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p>
            <a:fld id="{AC1082E0-DB55-4377-B816-7751886783B4}" type="datetimeFigureOut">
              <a:rPr lang="ru-RU" smtClean="0">
                <a:solidFill>
                  <a:prstClr val="white">
                    <a:tint val="75000"/>
                  </a:prstClr>
                </a:solidFill>
              </a:rPr>
              <a:pPr/>
              <a:t>20.06.2018</a:t>
            </a:fld>
            <a:endParaRPr lang="ru-RU">
              <a:solidFill>
                <a:prstClr val="white">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white">
                  <a:tint val="75000"/>
                </a:prstClr>
              </a:solidFill>
            </a:endParaRPr>
          </a:p>
        </p:txBody>
      </p:sp>
      <p:sp>
        <p:nvSpPr>
          <p:cNvPr id="6" name="Номер слайда 5"/>
          <p:cNvSpPr>
            <a:spLocks noGrp="1"/>
          </p:cNvSpPr>
          <p:nvPr>
            <p:ph type="sldNum" sz="quarter" idx="12"/>
          </p:nvPr>
        </p:nvSpPr>
        <p:spPr/>
        <p:txBody>
          <a:bodyPr/>
          <a:lstStyle/>
          <a:p>
            <a:fld id="{55EEDC78-991F-4BEC-89D4-11809CCD4C57}"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379359570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AC1082E0-DB55-4377-B816-7751886783B4}" type="datetimeFigureOut">
              <a:rPr lang="ru-RU" smtClean="0">
                <a:solidFill>
                  <a:prstClr val="white">
                    <a:tint val="75000"/>
                  </a:prstClr>
                </a:solidFill>
              </a:rPr>
              <a:pPr/>
              <a:t>20.06.2018</a:t>
            </a:fld>
            <a:endParaRPr lang="ru-RU">
              <a:solidFill>
                <a:prstClr val="white">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white">
                  <a:tint val="75000"/>
                </a:prstClr>
              </a:solidFill>
            </a:endParaRPr>
          </a:p>
        </p:txBody>
      </p:sp>
      <p:sp>
        <p:nvSpPr>
          <p:cNvPr id="6" name="Номер слайда 5"/>
          <p:cNvSpPr>
            <a:spLocks noGrp="1"/>
          </p:cNvSpPr>
          <p:nvPr>
            <p:ph type="sldNum" sz="quarter" idx="12"/>
          </p:nvPr>
        </p:nvSpPr>
        <p:spPr/>
        <p:txBody>
          <a:bodyPr/>
          <a:lstStyle/>
          <a:p>
            <a:fld id="{55EEDC78-991F-4BEC-89D4-11809CCD4C57}"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314398844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38"/>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AC1082E0-DB55-4377-B816-7751886783B4}" type="datetimeFigureOut">
              <a:rPr lang="ru-RU" smtClean="0">
                <a:solidFill>
                  <a:prstClr val="white">
                    <a:tint val="75000"/>
                  </a:prstClr>
                </a:solidFill>
              </a:rPr>
              <a:pPr/>
              <a:t>20.06.2018</a:t>
            </a:fld>
            <a:endParaRPr lang="ru-RU">
              <a:solidFill>
                <a:prstClr val="white">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white">
                  <a:tint val="75000"/>
                </a:prstClr>
              </a:solidFill>
            </a:endParaRPr>
          </a:p>
        </p:txBody>
      </p:sp>
      <p:sp>
        <p:nvSpPr>
          <p:cNvPr id="6" name="Номер слайда 5"/>
          <p:cNvSpPr>
            <a:spLocks noGrp="1"/>
          </p:cNvSpPr>
          <p:nvPr>
            <p:ph type="sldNum" sz="quarter" idx="12"/>
          </p:nvPr>
        </p:nvSpPr>
        <p:spPr/>
        <p:txBody>
          <a:bodyPr/>
          <a:lstStyle/>
          <a:p>
            <a:fld id="{55EEDC78-991F-4BEC-89D4-11809CCD4C57}"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4288339023"/>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24"/>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AC1082E0-DB55-4377-B816-7751886783B4}" type="datetimeFigureOut">
              <a:rPr lang="ru-RU" smtClean="0">
                <a:solidFill>
                  <a:prstClr val="white">
                    <a:tint val="75000"/>
                  </a:prstClr>
                </a:solidFill>
              </a:rPr>
              <a:pPr/>
              <a:t>20.06.2018</a:t>
            </a:fld>
            <a:endParaRPr lang="ru-RU">
              <a:solidFill>
                <a:prstClr val="white">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white">
                  <a:tint val="75000"/>
                </a:prstClr>
              </a:solidFill>
            </a:endParaRPr>
          </a:p>
        </p:txBody>
      </p:sp>
      <p:sp>
        <p:nvSpPr>
          <p:cNvPr id="6" name="Номер слайда 5"/>
          <p:cNvSpPr>
            <a:spLocks noGrp="1"/>
          </p:cNvSpPr>
          <p:nvPr>
            <p:ph type="sldNum" sz="quarter" idx="12"/>
          </p:nvPr>
        </p:nvSpPr>
        <p:spPr/>
        <p:txBody>
          <a:bodyPr/>
          <a:lstStyle/>
          <a:p>
            <a:fld id="{55EEDC78-991F-4BEC-89D4-11809CCD4C57}"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233889456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AC1082E0-DB55-4377-B816-7751886783B4}" type="datetimeFigureOut">
              <a:rPr lang="ru-RU" smtClean="0">
                <a:solidFill>
                  <a:prstClr val="white">
                    <a:tint val="75000"/>
                  </a:prstClr>
                </a:solidFill>
              </a:rPr>
              <a:pPr/>
              <a:t>20.06.2018</a:t>
            </a:fld>
            <a:endParaRPr lang="ru-RU">
              <a:solidFill>
                <a:prstClr val="white">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white">
                  <a:tint val="75000"/>
                </a:prstClr>
              </a:solidFill>
            </a:endParaRPr>
          </a:p>
        </p:txBody>
      </p:sp>
      <p:sp>
        <p:nvSpPr>
          <p:cNvPr id="7" name="Номер слайда 6"/>
          <p:cNvSpPr>
            <a:spLocks noGrp="1"/>
          </p:cNvSpPr>
          <p:nvPr>
            <p:ph type="sldNum" sz="quarter" idx="12"/>
          </p:nvPr>
        </p:nvSpPr>
        <p:spPr/>
        <p:txBody>
          <a:bodyPr/>
          <a:lstStyle/>
          <a:p>
            <a:fld id="{55EEDC78-991F-4BEC-89D4-11809CCD4C57}"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598535793"/>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44"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464504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AC1082E0-DB55-4377-B816-7751886783B4}" type="datetimeFigureOut">
              <a:rPr lang="ru-RU" smtClean="0">
                <a:solidFill>
                  <a:prstClr val="white">
                    <a:tint val="75000"/>
                  </a:prstClr>
                </a:solidFill>
              </a:rPr>
              <a:pPr/>
              <a:t>20.06.2018</a:t>
            </a:fld>
            <a:endParaRPr lang="ru-RU">
              <a:solidFill>
                <a:prstClr val="white">
                  <a:tint val="75000"/>
                </a:prstClr>
              </a:solidFill>
            </a:endParaRPr>
          </a:p>
        </p:txBody>
      </p:sp>
      <p:sp>
        <p:nvSpPr>
          <p:cNvPr id="8" name="Нижний колонтитул 7"/>
          <p:cNvSpPr>
            <a:spLocks noGrp="1"/>
          </p:cNvSpPr>
          <p:nvPr>
            <p:ph type="ftr" sz="quarter" idx="11"/>
          </p:nvPr>
        </p:nvSpPr>
        <p:spPr/>
        <p:txBody>
          <a:bodyPr/>
          <a:lstStyle/>
          <a:p>
            <a:endParaRPr lang="ru-RU">
              <a:solidFill>
                <a:prstClr val="white">
                  <a:tint val="75000"/>
                </a:prstClr>
              </a:solidFill>
            </a:endParaRPr>
          </a:p>
        </p:txBody>
      </p:sp>
      <p:sp>
        <p:nvSpPr>
          <p:cNvPr id="9" name="Номер слайда 8"/>
          <p:cNvSpPr>
            <a:spLocks noGrp="1"/>
          </p:cNvSpPr>
          <p:nvPr>
            <p:ph type="sldNum" sz="quarter" idx="12"/>
          </p:nvPr>
        </p:nvSpPr>
        <p:spPr/>
        <p:txBody>
          <a:bodyPr/>
          <a:lstStyle/>
          <a:p>
            <a:fld id="{55EEDC78-991F-4BEC-89D4-11809CCD4C57}"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324431650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AC1082E0-DB55-4377-B816-7751886783B4}" type="datetimeFigureOut">
              <a:rPr lang="ru-RU" smtClean="0">
                <a:solidFill>
                  <a:prstClr val="white">
                    <a:tint val="75000"/>
                  </a:prstClr>
                </a:solidFill>
              </a:rPr>
              <a:pPr/>
              <a:t>20.06.2018</a:t>
            </a:fld>
            <a:endParaRPr lang="ru-RU">
              <a:solidFill>
                <a:prstClr val="white">
                  <a:tint val="75000"/>
                </a:prstClr>
              </a:solidFill>
            </a:endParaRPr>
          </a:p>
        </p:txBody>
      </p:sp>
      <p:sp>
        <p:nvSpPr>
          <p:cNvPr id="4" name="Нижний колонтитул 3"/>
          <p:cNvSpPr>
            <a:spLocks noGrp="1"/>
          </p:cNvSpPr>
          <p:nvPr>
            <p:ph type="ftr" sz="quarter" idx="11"/>
          </p:nvPr>
        </p:nvSpPr>
        <p:spPr/>
        <p:txBody>
          <a:bodyPr/>
          <a:lstStyle/>
          <a:p>
            <a:endParaRPr lang="ru-RU">
              <a:solidFill>
                <a:prstClr val="white">
                  <a:tint val="75000"/>
                </a:prstClr>
              </a:solidFill>
            </a:endParaRPr>
          </a:p>
        </p:txBody>
      </p:sp>
      <p:sp>
        <p:nvSpPr>
          <p:cNvPr id="5" name="Номер слайда 4"/>
          <p:cNvSpPr>
            <a:spLocks noGrp="1"/>
          </p:cNvSpPr>
          <p:nvPr>
            <p:ph type="sldNum" sz="quarter" idx="12"/>
          </p:nvPr>
        </p:nvSpPr>
        <p:spPr/>
        <p:txBody>
          <a:bodyPr/>
          <a:lstStyle/>
          <a:p>
            <a:fld id="{55EEDC78-991F-4BEC-89D4-11809CCD4C57}"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3276171773"/>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AC1082E0-DB55-4377-B816-7751886783B4}" type="datetimeFigureOut">
              <a:rPr lang="ru-RU" smtClean="0">
                <a:solidFill>
                  <a:prstClr val="white">
                    <a:tint val="75000"/>
                  </a:prstClr>
                </a:solidFill>
              </a:rPr>
              <a:pPr/>
              <a:t>20.06.2018</a:t>
            </a:fld>
            <a:endParaRPr lang="ru-RU">
              <a:solidFill>
                <a:prstClr val="white">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white">
                  <a:tint val="75000"/>
                </a:prstClr>
              </a:solidFill>
            </a:endParaRPr>
          </a:p>
        </p:txBody>
      </p:sp>
      <p:sp>
        <p:nvSpPr>
          <p:cNvPr id="4" name="Номер слайда 3"/>
          <p:cNvSpPr>
            <a:spLocks noGrp="1"/>
          </p:cNvSpPr>
          <p:nvPr>
            <p:ph type="sldNum" sz="quarter" idx="12"/>
          </p:nvPr>
        </p:nvSpPr>
        <p:spPr/>
        <p:txBody>
          <a:bodyPr/>
          <a:lstStyle/>
          <a:p>
            <a:fld id="{55EEDC78-991F-4BEC-89D4-11809CCD4C57}"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22106372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2" y="273050"/>
            <a:ext cx="3008313" cy="1162050"/>
          </a:xfr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AC1082E0-DB55-4377-B816-7751886783B4}" type="datetimeFigureOut">
              <a:rPr lang="ru-RU" smtClean="0">
                <a:solidFill>
                  <a:prstClr val="white">
                    <a:tint val="75000"/>
                  </a:prstClr>
                </a:solidFill>
              </a:rPr>
              <a:pPr/>
              <a:t>20.06.2018</a:t>
            </a:fld>
            <a:endParaRPr lang="ru-RU">
              <a:solidFill>
                <a:prstClr val="white">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white">
                  <a:tint val="75000"/>
                </a:prstClr>
              </a:solidFill>
            </a:endParaRPr>
          </a:p>
        </p:txBody>
      </p:sp>
      <p:sp>
        <p:nvSpPr>
          <p:cNvPr id="7" name="Номер слайда 6"/>
          <p:cNvSpPr>
            <a:spLocks noGrp="1"/>
          </p:cNvSpPr>
          <p:nvPr>
            <p:ph type="sldNum" sz="quarter" idx="12"/>
          </p:nvPr>
        </p:nvSpPr>
        <p:spPr/>
        <p:txBody>
          <a:bodyPr/>
          <a:lstStyle/>
          <a:p>
            <a:fld id="{55EEDC78-991F-4BEC-89D4-11809CCD4C57}"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326925309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AC1082E0-DB55-4377-B816-7751886783B4}" type="datetimeFigureOut">
              <a:rPr lang="ru-RU" smtClean="0">
                <a:solidFill>
                  <a:prstClr val="white">
                    <a:tint val="75000"/>
                  </a:prstClr>
                </a:solidFill>
              </a:rPr>
              <a:pPr/>
              <a:t>20.06.2018</a:t>
            </a:fld>
            <a:endParaRPr lang="ru-RU">
              <a:solidFill>
                <a:prstClr val="white">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white">
                  <a:tint val="75000"/>
                </a:prstClr>
              </a:solidFill>
            </a:endParaRPr>
          </a:p>
        </p:txBody>
      </p:sp>
      <p:sp>
        <p:nvSpPr>
          <p:cNvPr id="7" name="Номер слайда 6"/>
          <p:cNvSpPr>
            <a:spLocks noGrp="1"/>
          </p:cNvSpPr>
          <p:nvPr>
            <p:ph type="sldNum" sz="quarter" idx="12"/>
          </p:nvPr>
        </p:nvSpPr>
        <p:spPr/>
        <p:txBody>
          <a:bodyPr/>
          <a:lstStyle/>
          <a:p>
            <a:fld id="{55EEDC78-991F-4BEC-89D4-11809CCD4C57}"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200208162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AC1082E0-DB55-4377-B816-7751886783B4}" type="datetimeFigureOut">
              <a:rPr lang="ru-RU" smtClean="0">
                <a:solidFill>
                  <a:prstClr val="white">
                    <a:tint val="75000"/>
                  </a:prstClr>
                </a:solidFill>
              </a:rPr>
              <a:pPr/>
              <a:t>20.06.2018</a:t>
            </a:fld>
            <a:endParaRPr lang="ru-RU">
              <a:solidFill>
                <a:prstClr val="white">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white">
                  <a:tint val="75000"/>
                </a:prstClr>
              </a:solidFill>
            </a:endParaRPr>
          </a:p>
        </p:txBody>
      </p:sp>
      <p:sp>
        <p:nvSpPr>
          <p:cNvPr id="6" name="Номер слайда 5"/>
          <p:cNvSpPr>
            <a:spLocks noGrp="1"/>
          </p:cNvSpPr>
          <p:nvPr>
            <p:ph type="sldNum" sz="quarter" idx="12"/>
          </p:nvPr>
        </p:nvSpPr>
        <p:spPr/>
        <p:txBody>
          <a:bodyPr/>
          <a:lstStyle/>
          <a:p>
            <a:fld id="{55EEDC78-991F-4BEC-89D4-11809CCD4C57}"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110454853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76"/>
            <a:ext cx="20574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274676"/>
            <a:ext cx="60198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AC1082E0-DB55-4377-B816-7751886783B4}" type="datetimeFigureOut">
              <a:rPr lang="ru-RU" smtClean="0">
                <a:solidFill>
                  <a:prstClr val="white">
                    <a:tint val="75000"/>
                  </a:prstClr>
                </a:solidFill>
              </a:rPr>
              <a:pPr/>
              <a:t>20.06.2018</a:t>
            </a:fld>
            <a:endParaRPr lang="ru-RU">
              <a:solidFill>
                <a:prstClr val="white">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white">
                  <a:tint val="75000"/>
                </a:prstClr>
              </a:solidFill>
            </a:endParaRPr>
          </a:p>
        </p:txBody>
      </p:sp>
      <p:sp>
        <p:nvSpPr>
          <p:cNvPr id="6" name="Номер слайда 5"/>
          <p:cNvSpPr>
            <a:spLocks noGrp="1"/>
          </p:cNvSpPr>
          <p:nvPr>
            <p:ph type="sldNum" sz="quarter" idx="12"/>
          </p:nvPr>
        </p:nvSpPr>
        <p:spPr/>
        <p:txBody>
          <a:bodyPr/>
          <a:lstStyle/>
          <a:p>
            <a:fld id="{55EEDC78-991F-4BEC-89D4-11809CCD4C57}"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355223222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userDrawn="1">
  <p:cSld name="2_Заголовок и объект">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822257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hf hdr="0" dt="0"/>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userDrawn="1">
  <p:cSld name="3_Заголовок и объект">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989535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hf hd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AC1082E0-DB55-4377-B816-7751886783B4}" type="datetimeFigureOut">
              <a:rPr lang="ru-RU" smtClean="0">
                <a:solidFill>
                  <a:prstClr val="white">
                    <a:tint val="75000"/>
                  </a:prstClr>
                </a:solidFill>
              </a:rPr>
              <a:pPr/>
              <a:t>20.06.2018</a:t>
            </a:fld>
            <a:endParaRPr lang="ru-RU">
              <a:solidFill>
                <a:prstClr val="white">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white">
                  <a:tint val="75000"/>
                </a:prstClr>
              </a:solidFill>
            </a:endParaRPr>
          </a:p>
        </p:txBody>
      </p:sp>
      <p:sp>
        <p:nvSpPr>
          <p:cNvPr id="7" name="Номер слайда 6"/>
          <p:cNvSpPr>
            <a:spLocks noGrp="1"/>
          </p:cNvSpPr>
          <p:nvPr>
            <p:ph type="sldNum" sz="quarter" idx="12"/>
          </p:nvPr>
        </p:nvSpPr>
        <p:spPr/>
        <p:txBody>
          <a:bodyPr/>
          <a:lstStyle/>
          <a:p>
            <a:fld id="{55EEDC78-991F-4BEC-89D4-11809CCD4C57}"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20992321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Пользовательский макет">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8745793"/>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Пользовательский макет">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9347938"/>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Рисунок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135" y="-558268"/>
            <a:ext cx="2590065" cy="2590065"/>
          </a:xfrm>
          <a:prstGeom prst="rect">
            <a:avLst/>
          </a:prstGeom>
        </p:spPr>
      </p:pic>
    </p:spTree>
    <p:extLst>
      <p:ext uri="{BB962C8B-B14F-4D97-AF65-F5344CB8AC3E}">
        <p14:creationId xmlns:p14="http://schemas.microsoft.com/office/powerpoint/2010/main" val="76974996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Прямоугольник 4"/>
          <p:cNvSpPr/>
          <p:nvPr userDrawn="1"/>
        </p:nvSpPr>
        <p:spPr>
          <a:xfrm>
            <a:off x="2627784" y="404664"/>
            <a:ext cx="6048672" cy="648072"/>
          </a:xfrm>
          <a:prstGeom prst="rect">
            <a:avLst/>
          </a:prstGeom>
          <a:gradFill>
            <a:gsLst>
              <a:gs pos="100000">
                <a:srgbClr val="004996"/>
              </a:gs>
              <a:gs pos="0">
                <a:srgbClr val="003E7E"/>
              </a:gs>
            </a:gsLst>
          </a:gradFill>
          <a:ln>
            <a:solidFill>
              <a:schemeClr val="tx2">
                <a:lumMod val="50000"/>
              </a:schemeClr>
            </a:solidFill>
          </a:ln>
          <a:effectLst>
            <a:glow>
              <a:schemeClr val="accent1">
                <a:alpha val="40000"/>
              </a:schemeClr>
            </a:glow>
          </a:effectLst>
          <a:scene3d>
            <a:camera prst="orthographicFront">
              <a:rot lat="0" lon="0" rev="0"/>
            </a:camera>
            <a:lightRig rig="threePt" dir="t">
              <a:rot lat="0" lon="0" rev="1200000"/>
            </a:lightRig>
          </a:scene3d>
          <a:sp3d/>
        </p:spPr>
        <p:style>
          <a:lnRef idx="0">
            <a:schemeClr val="accent6"/>
          </a:lnRef>
          <a:fillRef idx="3">
            <a:schemeClr val="accent6"/>
          </a:fillRef>
          <a:effectRef idx="3">
            <a:schemeClr val="accent6"/>
          </a:effectRef>
          <a:fontRef idx="minor">
            <a:schemeClr val="lt1"/>
          </a:fontRef>
        </p:style>
        <p:txBody>
          <a:bodyPr anchor="ctr"/>
          <a:lstStyle/>
          <a:p>
            <a:pPr algn="ctr" fontAlgn="base">
              <a:spcBef>
                <a:spcPct val="0"/>
              </a:spcBef>
              <a:spcAft>
                <a:spcPct val="0"/>
              </a:spcAft>
              <a:defRPr/>
            </a:pPr>
            <a:endParaRPr lang="ru-RU" sz="1350">
              <a:solidFill>
                <a:srgbClr val="FFFFFF"/>
              </a:solidFill>
            </a:endParaRPr>
          </a:p>
        </p:txBody>
      </p:sp>
      <p:pic>
        <p:nvPicPr>
          <p:cNvPr id="3" name="Рисунок 6"/>
          <p:cNvPicPr>
            <a:picLocks noChangeAspect="1"/>
          </p:cNvPicPr>
          <p:nvPr userDrawn="1"/>
        </p:nvPicPr>
        <p:blipFill>
          <a:blip r:embed="rId2" cstate="print"/>
          <a:srcRect/>
          <a:stretch>
            <a:fillRect/>
          </a:stretch>
        </p:blipFill>
        <p:spPr bwMode="auto">
          <a:xfrm>
            <a:off x="7524750" y="260354"/>
            <a:ext cx="1341438" cy="792163"/>
          </a:xfrm>
          <a:prstGeom prst="rect">
            <a:avLst/>
          </a:prstGeom>
          <a:noFill/>
          <a:ln w="9525">
            <a:noFill/>
            <a:miter lim="800000"/>
            <a:headEnd/>
            <a:tailEnd/>
          </a:ln>
        </p:spPr>
      </p:pic>
      <p:pic>
        <p:nvPicPr>
          <p:cNvPr id="5" name="Рисунок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0135" y="-558268"/>
            <a:ext cx="2590065" cy="2590065"/>
          </a:xfrm>
          <a:prstGeom prst="rect">
            <a:avLst/>
          </a:prstGeom>
        </p:spPr>
      </p:pic>
      <p:sp>
        <p:nvSpPr>
          <p:cNvPr id="7" name="Заголовок 1"/>
          <p:cNvSpPr>
            <a:spLocks noGrp="1"/>
          </p:cNvSpPr>
          <p:nvPr>
            <p:ph type="title"/>
          </p:nvPr>
        </p:nvSpPr>
        <p:spPr>
          <a:xfrm>
            <a:off x="2699793" y="459088"/>
            <a:ext cx="5112568" cy="576064"/>
          </a:xfrm>
        </p:spPr>
        <p:txBody>
          <a:bodyPr/>
          <a:lstStyle>
            <a:lvl1pPr>
              <a:defRPr sz="2700" b="0">
                <a:solidFill>
                  <a:schemeClr val="bg1"/>
                </a:solidFill>
                <a:latin typeface="Calibri" pitchFamily="34" charset="0"/>
                <a:cs typeface="Calibri" pitchFamily="34" charset="0"/>
              </a:defRPr>
            </a:lvl1pPr>
          </a:lstStyle>
          <a:p>
            <a:r>
              <a:rPr lang="ru-RU" dirty="0"/>
              <a:t>Образец заголовка</a:t>
            </a:r>
          </a:p>
        </p:txBody>
      </p:sp>
    </p:spTree>
    <p:extLst>
      <p:ext uri="{BB962C8B-B14F-4D97-AF65-F5344CB8AC3E}">
        <p14:creationId xmlns:p14="http://schemas.microsoft.com/office/powerpoint/2010/main" val="4209641149"/>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pic>
        <p:nvPicPr>
          <p:cNvPr id="3" name="Рисунок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135" y="2133971"/>
            <a:ext cx="2590065" cy="2590065"/>
          </a:xfrm>
          <a:prstGeom prst="rect">
            <a:avLst/>
          </a:prstGeom>
        </p:spPr>
      </p:pic>
    </p:spTree>
    <p:extLst>
      <p:ext uri="{BB962C8B-B14F-4D97-AF65-F5344CB8AC3E}">
        <p14:creationId xmlns:p14="http://schemas.microsoft.com/office/powerpoint/2010/main" val="394550919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Пользовательский макет">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5188778"/>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Рисунок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135" y="-558268"/>
            <a:ext cx="2590065" cy="2590065"/>
          </a:xfrm>
          <a:prstGeom prst="rect">
            <a:avLst/>
          </a:prstGeom>
        </p:spPr>
      </p:pic>
    </p:spTree>
    <p:extLst>
      <p:ext uri="{BB962C8B-B14F-4D97-AF65-F5344CB8AC3E}">
        <p14:creationId xmlns:p14="http://schemas.microsoft.com/office/powerpoint/2010/main" val="85296009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Прямоугольник 4"/>
          <p:cNvSpPr/>
          <p:nvPr userDrawn="1"/>
        </p:nvSpPr>
        <p:spPr>
          <a:xfrm>
            <a:off x="2627784" y="404664"/>
            <a:ext cx="6048672" cy="648072"/>
          </a:xfrm>
          <a:prstGeom prst="rect">
            <a:avLst/>
          </a:prstGeom>
          <a:gradFill>
            <a:gsLst>
              <a:gs pos="100000">
                <a:srgbClr val="004996"/>
              </a:gs>
              <a:gs pos="0">
                <a:srgbClr val="003E7E"/>
              </a:gs>
            </a:gsLst>
          </a:gradFill>
          <a:ln>
            <a:solidFill>
              <a:schemeClr val="tx2">
                <a:lumMod val="50000"/>
              </a:schemeClr>
            </a:solidFill>
          </a:ln>
          <a:effectLst>
            <a:glow>
              <a:schemeClr val="accent1">
                <a:alpha val="40000"/>
              </a:schemeClr>
            </a:glow>
          </a:effectLst>
          <a:scene3d>
            <a:camera prst="orthographicFront">
              <a:rot lat="0" lon="0" rev="0"/>
            </a:camera>
            <a:lightRig rig="threePt" dir="t">
              <a:rot lat="0" lon="0" rev="1200000"/>
            </a:lightRig>
          </a:scene3d>
          <a:sp3d/>
        </p:spPr>
        <p:style>
          <a:lnRef idx="0">
            <a:schemeClr val="accent6"/>
          </a:lnRef>
          <a:fillRef idx="3">
            <a:schemeClr val="accent6"/>
          </a:fillRef>
          <a:effectRef idx="3">
            <a:schemeClr val="accent6"/>
          </a:effectRef>
          <a:fontRef idx="minor">
            <a:schemeClr val="lt1"/>
          </a:fontRef>
        </p:style>
        <p:txBody>
          <a:bodyPr anchor="ctr"/>
          <a:lstStyle/>
          <a:p>
            <a:pPr algn="ctr" fontAlgn="base">
              <a:spcBef>
                <a:spcPct val="0"/>
              </a:spcBef>
              <a:spcAft>
                <a:spcPct val="0"/>
              </a:spcAft>
              <a:defRPr/>
            </a:pPr>
            <a:endParaRPr lang="ru-RU">
              <a:solidFill>
                <a:srgbClr val="FFFFFF"/>
              </a:solidFill>
            </a:endParaRPr>
          </a:p>
        </p:txBody>
      </p:sp>
      <p:pic>
        <p:nvPicPr>
          <p:cNvPr id="3" name="Рисунок 6"/>
          <p:cNvPicPr>
            <a:picLocks noChangeAspect="1"/>
          </p:cNvPicPr>
          <p:nvPr userDrawn="1"/>
        </p:nvPicPr>
        <p:blipFill>
          <a:blip r:embed="rId2" cstate="print"/>
          <a:srcRect/>
          <a:stretch>
            <a:fillRect/>
          </a:stretch>
        </p:blipFill>
        <p:spPr bwMode="auto">
          <a:xfrm>
            <a:off x="7524750" y="260356"/>
            <a:ext cx="1341438" cy="792163"/>
          </a:xfrm>
          <a:prstGeom prst="rect">
            <a:avLst/>
          </a:prstGeom>
          <a:noFill/>
          <a:ln w="9525">
            <a:noFill/>
            <a:miter lim="800000"/>
            <a:headEnd/>
            <a:tailEnd/>
          </a:ln>
        </p:spPr>
      </p:pic>
      <p:pic>
        <p:nvPicPr>
          <p:cNvPr id="5" name="Рисунок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0135" y="-558268"/>
            <a:ext cx="2590065" cy="2590065"/>
          </a:xfrm>
          <a:prstGeom prst="rect">
            <a:avLst/>
          </a:prstGeom>
        </p:spPr>
      </p:pic>
      <p:sp>
        <p:nvSpPr>
          <p:cNvPr id="7" name="Заголовок 1"/>
          <p:cNvSpPr>
            <a:spLocks noGrp="1"/>
          </p:cNvSpPr>
          <p:nvPr>
            <p:ph type="title"/>
          </p:nvPr>
        </p:nvSpPr>
        <p:spPr>
          <a:xfrm>
            <a:off x="2699793" y="459088"/>
            <a:ext cx="5112568" cy="576064"/>
          </a:xfrm>
        </p:spPr>
        <p:txBody>
          <a:bodyPr/>
          <a:lstStyle>
            <a:lvl1pPr>
              <a:defRPr sz="3600" b="0">
                <a:solidFill>
                  <a:schemeClr val="bg1"/>
                </a:solidFill>
                <a:latin typeface="Calibri" pitchFamily="34" charset="0"/>
                <a:cs typeface="Calibri" pitchFamily="34" charset="0"/>
              </a:defRPr>
            </a:lvl1pPr>
          </a:lstStyle>
          <a:p>
            <a:r>
              <a:rPr lang="ru-RU" dirty="0"/>
              <a:t>Образец заголовка</a:t>
            </a:r>
          </a:p>
        </p:txBody>
      </p:sp>
    </p:spTree>
    <p:extLst>
      <p:ext uri="{BB962C8B-B14F-4D97-AF65-F5344CB8AC3E}">
        <p14:creationId xmlns:p14="http://schemas.microsoft.com/office/powerpoint/2010/main" val="3564989392"/>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pic>
        <p:nvPicPr>
          <p:cNvPr id="3" name="Рисунок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135" y="2133971"/>
            <a:ext cx="2590065" cy="2590065"/>
          </a:xfrm>
          <a:prstGeom prst="rect">
            <a:avLst/>
          </a:prstGeom>
        </p:spPr>
      </p:pic>
    </p:spTree>
    <p:extLst>
      <p:ext uri="{BB962C8B-B14F-4D97-AF65-F5344CB8AC3E}">
        <p14:creationId xmlns:p14="http://schemas.microsoft.com/office/powerpoint/2010/main" val="89904431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3_Content with Caption">
    <p:spTree>
      <p:nvGrpSpPr>
        <p:cNvPr id="1" name=""/>
        <p:cNvGrpSpPr/>
        <p:nvPr/>
      </p:nvGrpSpPr>
      <p:grpSpPr>
        <a:xfrm>
          <a:off x="0" y="0"/>
          <a:ext cx="0" cy="0"/>
          <a:chOff x="0" y="0"/>
          <a:chExt cx="0" cy="0"/>
        </a:xfrm>
      </p:grpSpPr>
      <p:sp>
        <p:nvSpPr>
          <p:cNvPr id="2" name="Прямоугольник 4"/>
          <p:cNvSpPr/>
          <p:nvPr userDrawn="1"/>
        </p:nvSpPr>
        <p:spPr>
          <a:xfrm>
            <a:off x="2627784" y="404664"/>
            <a:ext cx="6048672" cy="648072"/>
          </a:xfrm>
          <a:prstGeom prst="rect">
            <a:avLst/>
          </a:prstGeom>
          <a:gradFill>
            <a:gsLst>
              <a:gs pos="100000">
                <a:srgbClr val="004996"/>
              </a:gs>
              <a:gs pos="0">
                <a:srgbClr val="003E7E"/>
              </a:gs>
            </a:gsLst>
          </a:gradFill>
          <a:ln>
            <a:solidFill>
              <a:schemeClr val="tx2">
                <a:lumMod val="50000"/>
              </a:schemeClr>
            </a:solidFill>
          </a:ln>
          <a:effectLst>
            <a:glow>
              <a:schemeClr val="accent1">
                <a:alpha val="40000"/>
              </a:schemeClr>
            </a:glow>
          </a:effectLst>
          <a:scene3d>
            <a:camera prst="orthographicFront">
              <a:rot lat="0" lon="0" rev="0"/>
            </a:camera>
            <a:lightRig rig="threePt" dir="t">
              <a:rot lat="0" lon="0" rev="1200000"/>
            </a:lightRig>
          </a:scene3d>
          <a:sp3d/>
        </p:spPr>
        <p:style>
          <a:lnRef idx="0">
            <a:schemeClr val="accent6"/>
          </a:lnRef>
          <a:fillRef idx="3">
            <a:schemeClr val="accent6"/>
          </a:fillRef>
          <a:effectRef idx="3">
            <a:schemeClr val="accent6"/>
          </a:effectRef>
          <a:fontRef idx="minor">
            <a:schemeClr val="lt1"/>
          </a:fontRef>
        </p:style>
        <p:txBody>
          <a:bodyPr anchor="ctr"/>
          <a:lstStyle/>
          <a:p>
            <a:pPr algn="ctr" fontAlgn="base">
              <a:spcBef>
                <a:spcPct val="0"/>
              </a:spcBef>
              <a:spcAft>
                <a:spcPct val="0"/>
              </a:spcAft>
              <a:defRPr/>
            </a:pPr>
            <a:endParaRPr lang="ru-RU">
              <a:solidFill>
                <a:srgbClr val="FFFFFF"/>
              </a:solidFill>
            </a:endParaRPr>
          </a:p>
        </p:txBody>
      </p:sp>
      <p:pic>
        <p:nvPicPr>
          <p:cNvPr id="3" name="Рисунок 6"/>
          <p:cNvPicPr>
            <a:picLocks noChangeAspect="1"/>
          </p:cNvPicPr>
          <p:nvPr userDrawn="1"/>
        </p:nvPicPr>
        <p:blipFill>
          <a:blip r:embed="rId2" cstate="print"/>
          <a:srcRect/>
          <a:stretch>
            <a:fillRect/>
          </a:stretch>
        </p:blipFill>
        <p:spPr bwMode="auto">
          <a:xfrm>
            <a:off x="7524750" y="260356"/>
            <a:ext cx="1341438" cy="792163"/>
          </a:xfrm>
          <a:prstGeom prst="rect">
            <a:avLst/>
          </a:prstGeom>
          <a:noFill/>
          <a:ln w="9525">
            <a:noFill/>
            <a:miter lim="800000"/>
            <a:headEnd/>
            <a:tailEnd/>
          </a:ln>
        </p:spPr>
      </p:pic>
    </p:spTree>
    <p:extLst>
      <p:ext uri="{BB962C8B-B14F-4D97-AF65-F5344CB8AC3E}">
        <p14:creationId xmlns:p14="http://schemas.microsoft.com/office/powerpoint/2010/main" val="2051043457"/>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3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464503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AC1082E0-DB55-4377-B816-7751886783B4}" type="datetimeFigureOut">
              <a:rPr lang="ru-RU" smtClean="0">
                <a:solidFill>
                  <a:prstClr val="white">
                    <a:tint val="75000"/>
                  </a:prstClr>
                </a:solidFill>
              </a:rPr>
              <a:pPr/>
              <a:t>20.06.2018</a:t>
            </a:fld>
            <a:endParaRPr lang="ru-RU">
              <a:solidFill>
                <a:prstClr val="white">
                  <a:tint val="75000"/>
                </a:prstClr>
              </a:solidFill>
            </a:endParaRPr>
          </a:p>
        </p:txBody>
      </p:sp>
      <p:sp>
        <p:nvSpPr>
          <p:cNvPr id="8" name="Нижний колонтитул 7"/>
          <p:cNvSpPr>
            <a:spLocks noGrp="1"/>
          </p:cNvSpPr>
          <p:nvPr>
            <p:ph type="ftr" sz="quarter" idx="11"/>
          </p:nvPr>
        </p:nvSpPr>
        <p:spPr/>
        <p:txBody>
          <a:bodyPr/>
          <a:lstStyle/>
          <a:p>
            <a:endParaRPr lang="ru-RU">
              <a:solidFill>
                <a:prstClr val="white">
                  <a:tint val="75000"/>
                </a:prstClr>
              </a:solidFill>
            </a:endParaRPr>
          </a:p>
        </p:txBody>
      </p:sp>
      <p:sp>
        <p:nvSpPr>
          <p:cNvPr id="9" name="Номер слайда 8"/>
          <p:cNvSpPr>
            <a:spLocks noGrp="1"/>
          </p:cNvSpPr>
          <p:nvPr>
            <p:ph type="sldNum" sz="quarter" idx="12"/>
          </p:nvPr>
        </p:nvSpPr>
        <p:spPr/>
        <p:txBody>
          <a:bodyPr/>
          <a:lstStyle/>
          <a:p>
            <a:fld id="{55EEDC78-991F-4BEC-89D4-11809CCD4C57}"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236652039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Пользовательский макет">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1675643"/>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Рисунок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135" y="-558268"/>
            <a:ext cx="2590065" cy="2590065"/>
          </a:xfrm>
          <a:prstGeom prst="rect">
            <a:avLst/>
          </a:prstGeom>
        </p:spPr>
      </p:pic>
    </p:spTree>
    <p:extLst>
      <p:ext uri="{BB962C8B-B14F-4D97-AF65-F5344CB8AC3E}">
        <p14:creationId xmlns:p14="http://schemas.microsoft.com/office/powerpoint/2010/main" val="183997206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Прямоугольник 4"/>
          <p:cNvSpPr/>
          <p:nvPr userDrawn="1"/>
        </p:nvSpPr>
        <p:spPr>
          <a:xfrm>
            <a:off x="2627784" y="404664"/>
            <a:ext cx="6048672" cy="648072"/>
          </a:xfrm>
          <a:prstGeom prst="rect">
            <a:avLst/>
          </a:prstGeom>
          <a:gradFill>
            <a:gsLst>
              <a:gs pos="100000">
                <a:srgbClr val="004996"/>
              </a:gs>
              <a:gs pos="0">
                <a:srgbClr val="003E7E"/>
              </a:gs>
            </a:gsLst>
          </a:gradFill>
          <a:ln>
            <a:solidFill>
              <a:schemeClr val="tx2">
                <a:lumMod val="50000"/>
              </a:schemeClr>
            </a:solidFill>
          </a:ln>
          <a:effectLst>
            <a:glow>
              <a:schemeClr val="accent1">
                <a:alpha val="40000"/>
              </a:schemeClr>
            </a:glow>
          </a:effectLst>
          <a:scene3d>
            <a:camera prst="orthographicFront">
              <a:rot lat="0" lon="0" rev="0"/>
            </a:camera>
            <a:lightRig rig="threePt" dir="t">
              <a:rot lat="0" lon="0" rev="1200000"/>
            </a:lightRig>
          </a:scene3d>
          <a:sp3d/>
        </p:spPr>
        <p:style>
          <a:lnRef idx="0">
            <a:schemeClr val="accent6"/>
          </a:lnRef>
          <a:fillRef idx="3">
            <a:schemeClr val="accent6"/>
          </a:fillRef>
          <a:effectRef idx="3">
            <a:schemeClr val="accent6"/>
          </a:effectRef>
          <a:fontRef idx="minor">
            <a:schemeClr val="lt1"/>
          </a:fontRef>
        </p:style>
        <p:txBody>
          <a:bodyPr anchor="ctr"/>
          <a:lstStyle/>
          <a:p>
            <a:pPr algn="ctr" fontAlgn="base">
              <a:spcBef>
                <a:spcPct val="0"/>
              </a:spcBef>
              <a:spcAft>
                <a:spcPct val="0"/>
              </a:spcAft>
              <a:defRPr/>
            </a:pPr>
            <a:endParaRPr lang="ru-RU" sz="1350">
              <a:solidFill>
                <a:srgbClr val="FFFFFF"/>
              </a:solidFill>
            </a:endParaRPr>
          </a:p>
        </p:txBody>
      </p:sp>
      <p:pic>
        <p:nvPicPr>
          <p:cNvPr id="3" name="Рисунок 6"/>
          <p:cNvPicPr>
            <a:picLocks noChangeAspect="1"/>
          </p:cNvPicPr>
          <p:nvPr userDrawn="1"/>
        </p:nvPicPr>
        <p:blipFill>
          <a:blip r:embed="rId2" cstate="print"/>
          <a:srcRect/>
          <a:stretch>
            <a:fillRect/>
          </a:stretch>
        </p:blipFill>
        <p:spPr bwMode="auto">
          <a:xfrm>
            <a:off x="7524750" y="260352"/>
            <a:ext cx="1341438" cy="792163"/>
          </a:xfrm>
          <a:prstGeom prst="rect">
            <a:avLst/>
          </a:prstGeom>
          <a:noFill/>
          <a:ln w="9525">
            <a:noFill/>
            <a:miter lim="800000"/>
            <a:headEnd/>
            <a:tailEnd/>
          </a:ln>
        </p:spPr>
      </p:pic>
      <p:pic>
        <p:nvPicPr>
          <p:cNvPr id="5" name="Рисунок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0135" y="-558268"/>
            <a:ext cx="2590065" cy="2590065"/>
          </a:xfrm>
          <a:prstGeom prst="rect">
            <a:avLst/>
          </a:prstGeom>
        </p:spPr>
      </p:pic>
      <p:sp>
        <p:nvSpPr>
          <p:cNvPr id="7" name="Заголовок 1"/>
          <p:cNvSpPr>
            <a:spLocks noGrp="1"/>
          </p:cNvSpPr>
          <p:nvPr>
            <p:ph type="title"/>
          </p:nvPr>
        </p:nvSpPr>
        <p:spPr>
          <a:xfrm>
            <a:off x="2699793" y="459088"/>
            <a:ext cx="5112568" cy="576064"/>
          </a:xfrm>
        </p:spPr>
        <p:txBody>
          <a:bodyPr/>
          <a:lstStyle>
            <a:lvl1pPr>
              <a:defRPr sz="2700" b="0">
                <a:solidFill>
                  <a:schemeClr val="bg1"/>
                </a:solidFill>
                <a:latin typeface="Calibri" pitchFamily="34" charset="0"/>
                <a:cs typeface="Calibri" pitchFamily="34" charset="0"/>
              </a:defRPr>
            </a:lvl1pPr>
          </a:lstStyle>
          <a:p>
            <a:r>
              <a:rPr lang="ru-RU" dirty="0"/>
              <a:t>Образец заголовка</a:t>
            </a:r>
          </a:p>
        </p:txBody>
      </p:sp>
    </p:spTree>
    <p:extLst>
      <p:ext uri="{BB962C8B-B14F-4D97-AF65-F5344CB8AC3E}">
        <p14:creationId xmlns:p14="http://schemas.microsoft.com/office/powerpoint/2010/main" val="2570076549"/>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pic>
        <p:nvPicPr>
          <p:cNvPr id="3" name="Рисунок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135" y="2133969"/>
            <a:ext cx="2590065" cy="2590065"/>
          </a:xfrm>
          <a:prstGeom prst="rect">
            <a:avLst/>
          </a:prstGeom>
        </p:spPr>
      </p:pic>
    </p:spTree>
    <p:extLst>
      <p:ext uri="{BB962C8B-B14F-4D97-AF65-F5344CB8AC3E}">
        <p14:creationId xmlns:p14="http://schemas.microsoft.com/office/powerpoint/2010/main" val="182006334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43"/>
            <a:ext cx="7772400" cy="1470025"/>
          </a:xfrm>
        </p:spPr>
        <p:txBody>
          <a:bodyPr/>
          <a:lstStyle/>
          <a:p>
            <a:r>
              <a:rPr lang="ru-RU"/>
              <a:t>Образец заголовка</a:t>
            </a:r>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p>
            <a:fld id="{AC1082E0-DB55-4377-B816-7751886783B4}" type="datetimeFigureOut">
              <a:rPr lang="ru-RU" smtClean="0">
                <a:solidFill>
                  <a:prstClr val="white">
                    <a:tint val="75000"/>
                  </a:prstClr>
                </a:solidFill>
              </a:rPr>
              <a:pPr/>
              <a:t>20.06.2018</a:t>
            </a:fld>
            <a:endParaRPr lang="ru-RU">
              <a:solidFill>
                <a:prstClr val="white">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white">
                  <a:tint val="75000"/>
                </a:prstClr>
              </a:solidFill>
            </a:endParaRPr>
          </a:p>
        </p:txBody>
      </p:sp>
      <p:sp>
        <p:nvSpPr>
          <p:cNvPr id="6" name="Номер слайда 5"/>
          <p:cNvSpPr>
            <a:spLocks noGrp="1"/>
          </p:cNvSpPr>
          <p:nvPr>
            <p:ph type="sldNum" sz="quarter" idx="12"/>
          </p:nvPr>
        </p:nvSpPr>
        <p:spPr/>
        <p:txBody>
          <a:bodyPr/>
          <a:lstStyle/>
          <a:p>
            <a:fld id="{55EEDC78-991F-4BEC-89D4-11809CCD4C57}"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196627080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AC1082E0-DB55-4377-B816-7751886783B4}" type="datetimeFigureOut">
              <a:rPr lang="ru-RU" smtClean="0">
                <a:solidFill>
                  <a:prstClr val="white">
                    <a:tint val="75000"/>
                  </a:prstClr>
                </a:solidFill>
              </a:rPr>
              <a:pPr/>
              <a:t>20.06.2018</a:t>
            </a:fld>
            <a:endParaRPr lang="ru-RU">
              <a:solidFill>
                <a:prstClr val="white">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white">
                  <a:tint val="75000"/>
                </a:prstClr>
              </a:solidFill>
            </a:endParaRPr>
          </a:p>
        </p:txBody>
      </p:sp>
      <p:sp>
        <p:nvSpPr>
          <p:cNvPr id="6" name="Номер слайда 5"/>
          <p:cNvSpPr>
            <a:spLocks noGrp="1"/>
          </p:cNvSpPr>
          <p:nvPr>
            <p:ph type="sldNum" sz="quarter" idx="12"/>
          </p:nvPr>
        </p:nvSpPr>
        <p:spPr/>
        <p:txBody>
          <a:bodyPr/>
          <a:lstStyle/>
          <a:p>
            <a:fld id="{55EEDC78-991F-4BEC-89D4-11809CCD4C57}"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35820869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18"/>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AC1082E0-DB55-4377-B816-7751886783B4}" type="datetimeFigureOut">
              <a:rPr lang="ru-RU" smtClean="0">
                <a:solidFill>
                  <a:prstClr val="white">
                    <a:tint val="75000"/>
                  </a:prstClr>
                </a:solidFill>
              </a:rPr>
              <a:pPr/>
              <a:t>20.06.2018</a:t>
            </a:fld>
            <a:endParaRPr lang="ru-RU">
              <a:solidFill>
                <a:prstClr val="white">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white">
                  <a:tint val="75000"/>
                </a:prstClr>
              </a:solidFill>
            </a:endParaRPr>
          </a:p>
        </p:txBody>
      </p:sp>
      <p:sp>
        <p:nvSpPr>
          <p:cNvPr id="6" name="Номер слайда 5"/>
          <p:cNvSpPr>
            <a:spLocks noGrp="1"/>
          </p:cNvSpPr>
          <p:nvPr>
            <p:ph type="sldNum" sz="quarter" idx="12"/>
          </p:nvPr>
        </p:nvSpPr>
        <p:spPr/>
        <p:txBody>
          <a:bodyPr/>
          <a:lstStyle/>
          <a:p>
            <a:fld id="{55EEDC78-991F-4BEC-89D4-11809CCD4C57}"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312591223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AC1082E0-DB55-4377-B816-7751886783B4}" type="datetimeFigureOut">
              <a:rPr lang="ru-RU" smtClean="0">
                <a:solidFill>
                  <a:prstClr val="white">
                    <a:tint val="75000"/>
                  </a:prstClr>
                </a:solidFill>
              </a:rPr>
              <a:pPr/>
              <a:t>20.06.2018</a:t>
            </a:fld>
            <a:endParaRPr lang="ru-RU">
              <a:solidFill>
                <a:prstClr val="white">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white">
                  <a:tint val="75000"/>
                </a:prstClr>
              </a:solidFill>
            </a:endParaRPr>
          </a:p>
        </p:txBody>
      </p:sp>
      <p:sp>
        <p:nvSpPr>
          <p:cNvPr id="7" name="Номер слайда 6"/>
          <p:cNvSpPr>
            <a:spLocks noGrp="1"/>
          </p:cNvSpPr>
          <p:nvPr>
            <p:ph type="sldNum" sz="quarter" idx="12"/>
          </p:nvPr>
        </p:nvSpPr>
        <p:spPr/>
        <p:txBody>
          <a:bodyPr/>
          <a:lstStyle/>
          <a:p>
            <a:fld id="{55EEDC78-991F-4BEC-89D4-11809CCD4C57}"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14266056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34"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464503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AC1082E0-DB55-4377-B816-7751886783B4}" type="datetimeFigureOut">
              <a:rPr lang="ru-RU" smtClean="0">
                <a:solidFill>
                  <a:prstClr val="white">
                    <a:tint val="75000"/>
                  </a:prstClr>
                </a:solidFill>
              </a:rPr>
              <a:pPr/>
              <a:t>20.06.2018</a:t>
            </a:fld>
            <a:endParaRPr lang="ru-RU">
              <a:solidFill>
                <a:prstClr val="white">
                  <a:tint val="75000"/>
                </a:prstClr>
              </a:solidFill>
            </a:endParaRPr>
          </a:p>
        </p:txBody>
      </p:sp>
      <p:sp>
        <p:nvSpPr>
          <p:cNvPr id="8" name="Нижний колонтитул 7"/>
          <p:cNvSpPr>
            <a:spLocks noGrp="1"/>
          </p:cNvSpPr>
          <p:nvPr>
            <p:ph type="ftr" sz="quarter" idx="11"/>
          </p:nvPr>
        </p:nvSpPr>
        <p:spPr/>
        <p:txBody>
          <a:bodyPr/>
          <a:lstStyle/>
          <a:p>
            <a:endParaRPr lang="ru-RU">
              <a:solidFill>
                <a:prstClr val="white">
                  <a:tint val="75000"/>
                </a:prstClr>
              </a:solidFill>
            </a:endParaRPr>
          </a:p>
        </p:txBody>
      </p:sp>
      <p:sp>
        <p:nvSpPr>
          <p:cNvPr id="9" name="Номер слайда 8"/>
          <p:cNvSpPr>
            <a:spLocks noGrp="1"/>
          </p:cNvSpPr>
          <p:nvPr>
            <p:ph type="sldNum" sz="quarter" idx="12"/>
          </p:nvPr>
        </p:nvSpPr>
        <p:spPr/>
        <p:txBody>
          <a:bodyPr/>
          <a:lstStyle/>
          <a:p>
            <a:fld id="{55EEDC78-991F-4BEC-89D4-11809CCD4C57}"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225743225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AC1082E0-DB55-4377-B816-7751886783B4}" type="datetimeFigureOut">
              <a:rPr lang="ru-RU" smtClean="0">
                <a:solidFill>
                  <a:prstClr val="white">
                    <a:tint val="75000"/>
                  </a:prstClr>
                </a:solidFill>
              </a:rPr>
              <a:pPr/>
              <a:t>20.06.2018</a:t>
            </a:fld>
            <a:endParaRPr lang="ru-RU">
              <a:solidFill>
                <a:prstClr val="white">
                  <a:tint val="75000"/>
                </a:prstClr>
              </a:solidFill>
            </a:endParaRPr>
          </a:p>
        </p:txBody>
      </p:sp>
      <p:sp>
        <p:nvSpPr>
          <p:cNvPr id="4" name="Нижний колонтитул 3"/>
          <p:cNvSpPr>
            <a:spLocks noGrp="1"/>
          </p:cNvSpPr>
          <p:nvPr>
            <p:ph type="ftr" sz="quarter" idx="11"/>
          </p:nvPr>
        </p:nvSpPr>
        <p:spPr/>
        <p:txBody>
          <a:bodyPr/>
          <a:lstStyle/>
          <a:p>
            <a:endParaRPr lang="ru-RU">
              <a:solidFill>
                <a:prstClr val="white">
                  <a:tint val="75000"/>
                </a:prstClr>
              </a:solidFill>
            </a:endParaRPr>
          </a:p>
        </p:txBody>
      </p:sp>
      <p:sp>
        <p:nvSpPr>
          <p:cNvPr id="5" name="Номер слайда 4"/>
          <p:cNvSpPr>
            <a:spLocks noGrp="1"/>
          </p:cNvSpPr>
          <p:nvPr>
            <p:ph type="sldNum" sz="quarter" idx="12"/>
          </p:nvPr>
        </p:nvSpPr>
        <p:spPr/>
        <p:txBody>
          <a:bodyPr/>
          <a:lstStyle/>
          <a:p>
            <a:fld id="{55EEDC78-991F-4BEC-89D4-11809CCD4C57}"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12087320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AC1082E0-DB55-4377-B816-7751886783B4}" type="datetimeFigureOut">
              <a:rPr lang="ru-RU" smtClean="0">
                <a:solidFill>
                  <a:prstClr val="white">
                    <a:tint val="75000"/>
                  </a:prstClr>
                </a:solidFill>
              </a:rPr>
              <a:pPr/>
              <a:t>20.06.2018</a:t>
            </a:fld>
            <a:endParaRPr lang="ru-RU">
              <a:solidFill>
                <a:prstClr val="white">
                  <a:tint val="75000"/>
                </a:prstClr>
              </a:solidFill>
            </a:endParaRPr>
          </a:p>
        </p:txBody>
      </p:sp>
      <p:sp>
        <p:nvSpPr>
          <p:cNvPr id="4" name="Нижний колонтитул 3"/>
          <p:cNvSpPr>
            <a:spLocks noGrp="1"/>
          </p:cNvSpPr>
          <p:nvPr>
            <p:ph type="ftr" sz="quarter" idx="11"/>
          </p:nvPr>
        </p:nvSpPr>
        <p:spPr/>
        <p:txBody>
          <a:bodyPr/>
          <a:lstStyle/>
          <a:p>
            <a:endParaRPr lang="ru-RU">
              <a:solidFill>
                <a:prstClr val="white">
                  <a:tint val="75000"/>
                </a:prstClr>
              </a:solidFill>
            </a:endParaRPr>
          </a:p>
        </p:txBody>
      </p:sp>
      <p:sp>
        <p:nvSpPr>
          <p:cNvPr id="5" name="Номер слайда 4"/>
          <p:cNvSpPr>
            <a:spLocks noGrp="1"/>
          </p:cNvSpPr>
          <p:nvPr>
            <p:ph type="sldNum" sz="quarter" idx="12"/>
          </p:nvPr>
        </p:nvSpPr>
        <p:spPr/>
        <p:txBody>
          <a:bodyPr/>
          <a:lstStyle/>
          <a:p>
            <a:fld id="{55EEDC78-991F-4BEC-89D4-11809CCD4C57}"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3534520608"/>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AC1082E0-DB55-4377-B816-7751886783B4}" type="datetimeFigureOut">
              <a:rPr lang="ru-RU" smtClean="0">
                <a:solidFill>
                  <a:prstClr val="white">
                    <a:tint val="75000"/>
                  </a:prstClr>
                </a:solidFill>
              </a:rPr>
              <a:pPr/>
              <a:t>20.06.2018</a:t>
            </a:fld>
            <a:endParaRPr lang="ru-RU">
              <a:solidFill>
                <a:prstClr val="white">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white">
                  <a:tint val="75000"/>
                </a:prstClr>
              </a:solidFill>
            </a:endParaRPr>
          </a:p>
        </p:txBody>
      </p:sp>
      <p:sp>
        <p:nvSpPr>
          <p:cNvPr id="4" name="Номер слайда 3"/>
          <p:cNvSpPr>
            <a:spLocks noGrp="1"/>
          </p:cNvSpPr>
          <p:nvPr>
            <p:ph type="sldNum" sz="quarter" idx="12"/>
          </p:nvPr>
        </p:nvSpPr>
        <p:spPr/>
        <p:txBody>
          <a:bodyPr/>
          <a:lstStyle/>
          <a:p>
            <a:fld id="{55EEDC78-991F-4BEC-89D4-11809CCD4C57}"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44901701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2" y="273050"/>
            <a:ext cx="3008313" cy="1162050"/>
          </a:xfr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3575050" y="27306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AC1082E0-DB55-4377-B816-7751886783B4}" type="datetimeFigureOut">
              <a:rPr lang="ru-RU" smtClean="0">
                <a:solidFill>
                  <a:prstClr val="white">
                    <a:tint val="75000"/>
                  </a:prstClr>
                </a:solidFill>
              </a:rPr>
              <a:pPr/>
              <a:t>20.06.2018</a:t>
            </a:fld>
            <a:endParaRPr lang="ru-RU">
              <a:solidFill>
                <a:prstClr val="white">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white">
                  <a:tint val="75000"/>
                </a:prstClr>
              </a:solidFill>
            </a:endParaRPr>
          </a:p>
        </p:txBody>
      </p:sp>
      <p:sp>
        <p:nvSpPr>
          <p:cNvPr id="7" name="Номер слайда 6"/>
          <p:cNvSpPr>
            <a:spLocks noGrp="1"/>
          </p:cNvSpPr>
          <p:nvPr>
            <p:ph type="sldNum" sz="quarter" idx="12"/>
          </p:nvPr>
        </p:nvSpPr>
        <p:spPr/>
        <p:txBody>
          <a:bodyPr/>
          <a:lstStyle/>
          <a:p>
            <a:fld id="{55EEDC78-991F-4BEC-89D4-11809CCD4C57}"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311827395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AC1082E0-DB55-4377-B816-7751886783B4}" type="datetimeFigureOut">
              <a:rPr lang="ru-RU" smtClean="0">
                <a:solidFill>
                  <a:prstClr val="white">
                    <a:tint val="75000"/>
                  </a:prstClr>
                </a:solidFill>
              </a:rPr>
              <a:pPr/>
              <a:t>20.06.2018</a:t>
            </a:fld>
            <a:endParaRPr lang="ru-RU">
              <a:solidFill>
                <a:prstClr val="white">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white">
                  <a:tint val="75000"/>
                </a:prstClr>
              </a:solidFill>
            </a:endParaRPr>
          </a:p>
        </p:txBody>
      </p:sp>
      <p:sp>
        <p:nvSpPr>
          <p:cNvPr id="7" name="Номер слайда 6"/>
          <p:cNvSpPr>
            <a:spLocks noGrp="1"/>
          </p:cNvSpPr>
          <p:nvPr>
            <p:ph type="sldNum" sz="quarter" idx="12"/>
          </p:nvPr>
        </p:nvSpPr>
        <p:spPr/>
        <p:txBody>
          <a:bodyPr/>
          <a:lstStyle/>
          <a:p>
            <a:fld id="{55EEDC78-991F-4BEC-89D4-11809CCD4C57}"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230747257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AC1082E0-DB55-4377-B816-7751886783B4}" type="datetimeFigureOut">
              <a:rPr lang="ru-RU" smtClean="0">
                <a:solidFill>
                  <a:prstClr val="white">
                    <a:tint val="75000"/>
                  </a:prstClr>
                </a:solidFill>
              </a:rPr>
              <a:pPr/>
              <a:t>20.06.2018</a:t>
            </a:fld>
            <a:endParaRPr lang="ru-RU">
              <a:solidFill>
                <a:prstClr val="white">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white">
                  <a:tint val="75000"/>
                </a:prstClr>
              </a:solidFill>
            </a:endParaRPr>
          </a:p>
        </p:txBody>
      </p:sp>
      <p:sp>
        <p:nvSpPr>
          <p:cNvPr id="6" name="Номер слайда 5"/>
          <p:cNvSpPr>
            <a:spLocks noGrp="1"/>
          </p:cNvSpPr>
          <p:nvPr>
            <p:ph type="sldNum" sz="quarter" idx="12"/>
          </p:nvPr>
        </p:nvSpPr>
        <p:spPr/>
        <p:txBody>
          <a:bodyPr/>
          <a:lstStyle/>
          <a:p>
            <a:fld id="{55EEDC78-991F-4BEC-89D4-11809CCD4C57}"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239362512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56"/>
            <a:ext cx="20574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274656"/>
            <a:ext cx="60198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AC1082E0-DB55-4377-B816-7751886783B4}" type="datetimeFigureOut">
              <a:rPr lang="ru-RU" smtClean="0">
                <a:solidFill>
                  <a:prstClr val="white">
                    <a:tint val="75000"/>
                  </a:prstClr>
                </a:solidFill>
              </a:rPr>
              <a:pPr/>
              <a:t>20.06.2018</a:t>
            </a:fld>
            <a:endParaRPr lang="ru-RU">
              <a:solidFill>
                <a:prstClr val="white">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white">
                  <a:tint val="75000"/>
                </a:prstClr>
              </a:solidFill>
            </a:endParaRPr>
          </a:p>
        </p:txBody>
      </p:sp>
      <p:sp>
        <p:nvSpPr>
          <p:cNvPr id="6" name="Номер слайда 5"/>
          <p:cNvSpPr>
            <a:spLocks noGrp="1"/>
          </p:cNvSpPr>
          <p:nvPr>
            <p:ph type="sldNum" sz="quarter" idx="12"/>
          </p:nvPr>
        </p:nvSpPr>
        <p:spPr/>
        <p:txBody>
          <a:bodyPr/>
          <a:lstStyle/>
          <a:p>
            <a:fld id="{55EEDC78-991F-4BEC-89D4-11809CCD4C57}"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184925323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685800" y="2130480"/>
            <a:ext cx="7772040" cy="1469880"/>
          </a:xfrm>
          <a:prstGeom prst="rect">
            <a:avLst/>
          </a:prstGeom>
        </p:spPr>
        <p:txBody>
          <a:bodyPr lIns="0" tIns="0" rIns="0" bIns="0" anchor="ctr"/>
          <a:lstStyle/>
          <a:p>
            <a:endParaRPr/>
          </a:p>
        </p:txBody>
      </p:sp>
      <p:sp>
        <p:nvSpPr>
          <p:cNvPr id="6" name="PlaceHolder 2"/>
          <p:cNvSpPr>
            <a:spLocks noGrp="1"/>
          </p:cNvSpPr>
          <p:nvPr>
            <p:ph type="subTitle"/>
          </p:nvPr>
        </p:nvSpPr>
        <p:spPr>
          <a:xfrm>
            <a:off x="457200" y="1604520"/>
            <a:ext cx="8229240" cy="3977640"/>
          </a:xfrm>
          <a:prstGeom prst="rect">
            <a:avLst/>
          </a:prstGeom>
        </p:spPr>
        <p:txBody>
          <a:bodyPr lIns="0" tIns="0" rIns="0" bIns="0" anchor="ctr"/>
          <a:lstStyle/>
          <a:p>
            <a:pPr algn="ctr"/>
            <a:endParaRPr/>
          </a:p>
        </p:txBody>
      </p:sp>
    </p:spTree>
    <p:extLst>
      <p:ext uri="{BB962C8B-B14F-4D97-AF65-F5344CB8AC3E}">
        <p14:creationId xmlns:p14="http://schemas.microsoft.com/office/powerpoint/2010/main" val="311117736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2968625" y="6362700"/>
            <a:ext cx="2133600" cy="365125"/>
          </a:xfrm>
        </p:spPr>
        <p:txBody>
          <a:bodyPr/>
          <a:lstStyle>
            <a:lvl1pPr algn="l">
              <a:defRPr sz="900">
                <a:solidFill>
                  <a:srgbClr val="0C377B">
                    <a:tint val="75000"/>
                  </a:srgbClr>
                </a:solidFill>
                <a:latin typeface="Arial"/>
              </a:defRPr>
            </a:lvl1pPr>
          </a:lstStyle>
          <a:p>
            <a:pPr>
              <a:defRPr/>
            </a:pPr>
            <a:r>
              <a:rPr lang="en-GB"/>
              <a:t>28 September 2015</a:t>
            </a:r>
            <a:endParaRPr lang="en-US" dirty="0"/>
          </a:p>
        </p:txBody>
      </p:sp>
      <p:sp>
        <p:nvSpPr>
          <p:cNvPr id="3" name="Footer Placeholder 2"/>
          <p:cNvSpPr>
            <a:spLocks noGrp="1"/>
          </p:cNvSpPr>
          <p:nvPr>
            <p:ph type="ftr" sz="quarter" idx="11"/>
          </p:nvPr>
        </p:nvSpPr>
        <p:spPr>
          <a:xfrm>
            <a:off x="5183188" y="6356350"/>
            <a:ext cx="2895600" cy="365125"/>
          </a:xfrm>
        </p:spPr>
        <p:txBody>
          <a:bodyPr/>
          <a:lstStyle>
            <a:lvl1pPr algn="ctr">
              <a:defRPr sz="900">
                <a:solidFill>
                  <a:srgbClr val="0C377B">
                    <a:tint val="75000"/>
                  </a:srgbClr>
                </a:solidFill>
                <a:latin typeface="Arial"/>
              </a:defRPr>
            </a:lvl1pPr>
          </a:lstStyle>
          <a:p>
            <a:pPr>
              <a:defRPr/>
            </a:pPr>
            <a:r>
              <a:rPr lang="en-US"/>
              <a:t>Ian Bird; NEC'2015</a:t>
            </a:r>
            <a:endParaRPr lang="en-US" dirty="0"/>
          </a:p>
        </p:txBody>
      </p:sp>
      <p:sp>
        <p:nvSpPr>
          <p:cNvPr id="4" name="Slide Number Placeholder 3"/>
          <p:cNvSpPr>
            <a:spLocks noGrp="1"/>
          </p:cNvSpPr>
          <p:nvPr>
            <p:ph type="sldNum" sz="quarter" idx="12"/>
          </p:nvPr>
        </p:nvSpPr>
        <p:spPr>
          <a:xfrm>
            <a:off x="8185150" y="6356350"/>
            <a:ext cx="501650" cy="365125"/>
          </a:xfrm>
        </p:spPr>
        <p:txBody>
          <a:bodyPr/>
          <a:lstStyle>
            <a:lvl1pPr algn="r">
              <a:defRPr sz="900">
                <a:solidFill>
                  <a:srgbClr val="0C377B">
                    <a:tint val="75000"/>
                  </a:srgbClr>
                </a:solidFill>
                <a:latin typeface="Arial"/>
              </a:defRPr>
            </a:lvl1pPr>
          </a:lstStyle>
          <a:p>
            <a:pPr>
              <a:defRPr/>
            </a:pPr>
            <a:fld id="{83780FA5-09A8-406D-ABE1-F44697978BCF}" type="slidenum">
              <a:rPr lang="en-US"/>
              <a:pPr>
                <a:defRPr/>
              </a:pPr>
              <a:t>‹#›</a:t>
            </a:fld>
            <a:endParaRPr lang="en-US" dirty="0"/>
          </a:p>
        </p:txBody>
      </p:sp>
    </p:spTree>
    <p:extLst>
      <p:ext uri="{BB962C8B-B14F-4D97-AF65-F5344CB8AC3E}">
        <p14:creationId xmlns:p14="http://schemas.microsoft.com/office/powerpoint/2010/main" val="37360838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AC1082E0-DB55-4377-B816-7751886783B4}" type="datetimeFigureOut">
              <a:rPr lang="ru-RU" smtClean="0">
                <a:solidFill>
                  <a:prstClr val="white">
                    <a:tint val="75000"/>
                  </a:prstClr>
                </a:solidFill>
              </a:rPr>
              <a:pPr/>
              <a:t>20.06.2018</a:t>
            </a:fld>
            <a:endParaRPr lang="ru-RU">
              <a:solidFill>
                <a:prstClr val="white">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white">
                  <a:tint val="75000"/>
                </a:prstClr>
              </a:solidFill>
            </a:endParaRPr>
          </a:p>
        </p:txBody>
      </p:sp>
      <p:sp>
        <p:nvSpPr>
          <p:cNvPr id="4" name="Номер слайда 3"/>
          <p:cNvSpPr>
            <a:spLocks noGrp="1"/>
          </p:cNvSpPr>
          <p:nvPr>
            <p:ph type="sldNum" sz="quarter" idx="12"/>
          </p:nvPr>
        </p:nvSpPr>
        <p:spPr/>
        <p:txBody>
          <a:bodyPr/>
          <a:lstStyle/>
          <a:p>
            <a:fld id="{55EEDC78-991F-4BEC-89D4-11809CCD4C57}"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3770310528"/>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2" y="273050"/>
            <a:ext cx="3008313" cy="1162050"/>
          </a:xfr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3575050" y="27307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AC1082E0-DB55-4377-B816-7751886783B4}" type="datetimeFigureOut">
              <a:rPr lang="ru-RU" smtClean="0">
                <a:solidFill>
                  <a:prstClr val="white">
                    <a:tint val="75000"/>
                  </a:prstClr>
                </a:solidFill>
              </a:rPr>
              <a:pPr/>
              <a:t>20.06.2018</a:t>
            </a:fld>
            <a:endParaRPr lang="ru-RU">
              <a:solidFill>
                <a:prstClr val="white">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white">
                  <a:tint val="75000"/>
                </a:prstClr>
              </a:solidFill>
            </a:endParaRPr>
          </a:p>
        </p:txBody>
      </p:sp>
      <p:sp>
        <p:nvSpPr>
          <p:cNvPr id="7" name="Номер слайда 6"/>
          <p:cNvSpPr>
            <a:spLocks noGrp="1"/>
          </p:cNvSpPr>
          <p:nvPr>
            <p:ph type="sldNum" sz="quarter" idx="12"/>
          </p:nvPr>
        </p:nvSpPr>
        <p:spPr/>
        <p:txBody>
          <a:bodyPr/>
          <a:lstStyle/>
          <a:p>
            <a:fld id="{55EEDC78-991F-4BEC-89D4-11809CCD4C57}"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3353453508"/>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AC1082E0-DB55-4377-B816-7751886783B4}" type="datetimeFigureOut">
              <a:rPr lang="ru-RU" smtClean="0">
                <a:solidFill>
                  <a:prstClr val="white">
                    <a:tint val="75000"/>
                  </a:prstClr>
                </a:solidFill>
              </a:rPr>
              <a:pPr/>
              <a:t>20.06.2018</a:t>
            </a:fld>
            <a:endParaRPr lang="ru-RU">
              <a:solidFill>
                <a:prstClr val="white">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white">
                  <a:tint val="75000"/>
                </a:prstClr>
              </a:solidFill>
            </a:endParaRPr>
          </a:p>
        </p:txBody>
      </p:sp>
      <p:sp>
        <p:nvSpPr>
          <p:cNvPr id="7" name="Номер слайда 6"/>
          <p:cNvSpPr>
            <a:spLocks noGrp="1"/>
          </p:cNvSpPr>
          <p:nvPr>
            <p:ph type="sldNum" sz="quarter" idx="12"/>
          </p:nvPr>
        </p:nvSpPr>
        <p:spPr/>
        <p:txBody>
          <a:bodyPr/>
          <a:lstStyle/>
          <a:p>
            <a:fld id="{55EEDC78-991F-4BEC-89D4-11809CCD4C57}"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245066574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theme" Target="../theme/theme3.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43.xml"/><Relationship Id="rId7" Type="http://schemas.openxmlformats.org/officeDocument/2006/relationships/image" Target="../media/image2.png"/><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image" Target="../media/image1.png"/><Relationship Id="rId5" Type="http://schemas.openxmlformats.org/officeDocument/2006/relationships/theme" Target="../theme/theme4.xml"/><Relationship Id="rId4"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47.xml"/><Relationship Id="rId7" Type="http://schemas.openxmlformats.org/officeDocument/2006/relationships/image" Target="../media/image1.png"/><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theme" Target="../theme/theme5.xml"/><Relationship Id="rId5" Type="http://schemas.openxmlformats.org/officeDocument/2006/relationships/slideLayout" Target="../slideLayouts/slideLayout49.xml"/><Relationship Id="rId4" Type="http://schemas.openxmlformats.org/officeDocument/2006/relationships/slideLayout" Target="../slideLayouts/slideLayout48.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52.xml"/><Relationship Id="rId7" Type="http://schemas.openxmlformats.org/officeDocument/2006/relationships/image" Target="../media/image2.png"/><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image" Target="../media/image1.png"/><Relationship Id="rId5" Type="http://schemas.openxmlformats.org/officeDocument/2006/relationships/theme" Target="../theme/theme6.xml"/><Relationship Id="rId4" Type="http://schemas.openxmlformats.org/officeDocument/2006/relationships/slideLayout" Target="../slideLayouts/slideLayout5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theme" Target="../theme/theme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457200" y="6356374"/>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1082E0-DB55-4377-B816-7751886783B4}" type="datetimeFigureOut">
              <a:rPr lang="ru-RU" smtClean="0">
                <a:solidFill>
                  <a:prstClr val="white">
                    <a:tint val="75000"/>
                  </a:prstClr>
                </a:solidFill>
              </a:rPr>
              <a:pPr/>
              <a:t>20.06.2018</a:t>
            </a:fld>
            <a:endParaRPr lang="ru-RU">
              <a:solidFill>
                <a:prstClr val="white">
                  <a:tint val="75000"/>
                </a:prstClr>
              </a:solidFill>
            </a:endParaRPr>
          </a:p>
        </p:txBody>
      </p:sp>
      <p:sp>
        <p:nvSpPr>
          <p:cNvPr id="5" name="Нижний колонтитул 4"/>
          <p:cNvSpPr>
            <a:spLocks noGrp="1"/>
          </p:cNvSpPr>
          <p:nvPr>
            <p:ph type="ftr" sz="quarter" idx="3"/>
          </p:nvPr>
        </p:nvSpPr>
        <p:spPr>
          <a:xfrm>
            <a:off x="3124200" y="6356374"/>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solidFill>
                <a:prstClr val="white">
                  <a:tint val="75000"/>
                </a:prstClr>
              </a:solidFill>
            </a:endParaRPr>
          </a:p>
        </p:txBody>
      </p:sp>
      <p:sp>
        <p:nvSpPr>
          <p:cNvPr id="6" name="Номер слайда 5"/>
          <p:cNvSpPr>
            <a:spLocks noGrp="1"/>
          </p:cNvSpPr>
          <p:nvPr>
            <p:ph type="sldNum" sz="quarter" idx="4"/>
          </p:nvPr>
        </p:nvSpPr>
        <p:spPr>
          <a:xfrm>
            <a:off x="6553200" y="6356374"/>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EEDC78-991F-4BEC-89D4-11809CCD4C57}"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2384891176"/>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86" r:id="rId13"/>
  </p:sldLayoutIdLst>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1F497D"/>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457200" y="273600"/>
            <a:ext cx="8229240" cy="1144800"/>
          </a:xfrm>
          <a:prstGeom prst="rect">
            <a:avLst/>
          </a:prstGeom>
        </p:spPr>
        <p:txBody>
          <a:bodyPr lIns="0" tIns="0" rIns="0" bIns="0" anchor="ctr"/>
          <a:lstStyle/>
          <a:p>
            <a:pPr algn="ctr"/>
            <a:r>
              <a:rPr lang="en-CA" sz="4400" b="0" strike="noStrike" spc="-1">
                <a:latin typeface="Arial"/>
              </a:rPr>
              <a:t>Click to edit the title text format</a:t>
            </a:r>
          </a:p>
        </p:txBody>
      </p:sp>
      <p:sp>
        <p:nvSpPr>
          <p:cNvPr id="3" name="PlaceHolder 2"/>
          <p:cNvSpPr>
            <a:spLocks noGrp="1"/>
          </p:cNvSpPr>
          <p:nvPr>
            <p:ph type="body"/>
          </p:nvPr>
        </p:nvSpPr>
        <p:spPr>
          <a:xfrm>
            <a:off x="457200" y="1604520"/>
            <a:ext cx="82292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CA"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CA" sz="2800" b="0" strike="noStrike" spc="-1">
                <a:latin typeface="Arial"/>
              </a:rPr>
              <a:t>Second Outline Level</a:t>
            </a:r>
          </a:p>
          <a:p>
            <a:pPr marL="1296000" lvl="2" indent="-288000">
              <a:spcBef>
                <a:spcPts val="850"/>
              </a:spcBef>
              <a:buClr>
                <a:srgbClr val="000000"/>
              </a:buClr>
              <a:buSzPct val="45000"/>
              <a:buFont typeface="Wingdings" charset="2"/>
              <a:buChar char=""/>
            </a:pPr>
            <a:r>
              <a:rPr lang="en-CA" sz="2400" b="0" strike="noStrike" spc="-1">
                <a:latin typeface="Arial"/>
              </a:rPr>
              <a:t>Third Outline Level</a:t>
            </a:r>
          </a:p>
          <a:p>
            <a:pPr marL="1728000" lvl="3" indent="-216000">
              <a:spcBef>
                <a:spcPts val="567"/>
              </a:spcBef>
              <a:buClr>
                <a:srgbClr val="000000"/>
              </a:buClr>
              <a:buSzPct val="75000"/>
              <a:buFont typeface="Symbol" charset="2"/>
              <a:buChar char=""/>
            </a:pPr>
            <a:r>
              <a:rPr lang="en-CA" sz="2000" b="0" strike="noStrike" spc="-1">
                <a:latin typeface="Arial"/>
              </a:rPr>
              <a:t>Fourth Outline Level</a:t>
            </a:r>
          </a:p>
          <a:p>
            <a:pPr marL="2160000" lvl="4" indent="-216000">
              <a:spcBef>
                <a:spcPts val="283"/>
              </a:spcBef>
              <a:buClr>
                <a:srgbClr val="000000"/>
              </a:buClr>
              <a:buSzPct val="45000"/>
              <a:buFont typeface="Wingdings" charset="2"/>
              <a:buChar char=""/>
            </a:pPr>
            <a:r>
              <a:rPr lang="en-CA" sz="2000" b="0" strike="noStrike" spc="-1">
                <a:latin typeface="Arial"/>
              </a:rPr>
              <a:t>Fifth Outline Level</a:t>
            </a:r>
          </a:p>
          <a:p>
            <a:pPr marL="2592000" lvl="5" indent="-216000">
              <a:spcBef>
                <a:spcPts val="283"/>
              </a:spcBef>
              <a:buClr>
                <a:srgbClr val="000000"/>
              </a:buClr>
              <a:buSzPct val="45000"/>
              <a:buFont typeface="Wingdings" charset="2"/>
              <a:buChar char=""/>
            </a:pPr>
            <a:r>
              <a:rPr lang="en-CA" sz="2000" b="0" strike="noStrike" spc="-1">
                <a:latin typeface="Arial"/>
              </a:rPr>
              <a:t>Sixth Outline Level</a:t>
            </a:r>
          </a:p>
          <a:p>
            <a:pPr marL="3024000" lvl="6" indent="-216000">
              <a:spcBef>
                <a:spcPts val="283"/>
              </a:spcBef>
              <a:buClr>
                <a:srgbClr val="000000"/>
              </a:buClr>
              <a:buSzPct val="45000"/>
              <a:buFont typeface="Wingdings" charset="2"/>
              <a:buChar char=""/>
            </a:pPr>
            <a:r>
              <a:rPr lang="en-CA" sz="2000" b="0" strike="noStrike" spc="-1">
                <a:latin typeface="Arial"/>
              </a:rPr>
              <a:t>Seventh Outline Level</a:t>
            </a:r>
          </a:p>
        </p:txBody>
      </p:sp>
    </p:spTree>
    <p:extLst>
      <p:ext uri="{BB962C8B-B14F-4D97-AF65-F5344CB8AC3E}">
        <p14:creationId xmlns:p14="http://schemas.microsoft.com/office/powerpoint/2010/main" val="4203001144"/>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Lst>
  <p:txStyles>
    <p:titleStyle/>
    <p:bodyStyle/>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457200" y="6356388"/>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1082E0-DB55-4377-B816-7751886783B4}" type="datetimeFigureOut">
              <a:rPr lang="ru-RU" smtClean="0">
                <a:solidFill>
                  <a:prstClr val="white">
                    <a:tint val="75000"/>
                  </a:prstClr>
                </a:solidFill>
              </a:rPr>
              <a:pPr/>
              <a:t>20.06.2018</a:t>
            </a:fld>
            <a:endParaRPr lang="ru-RU">
              <a:solidFill>
                <a:prstClr val="white">
                  <a:tint val="75000"/>
                </a:prstClr>
              </a:solidFill>
            </a:endParaRPr>
          </a:p>
        </p:txBody>
      </p:sp>
      <p:sp>
        <p:nvSpPr>
          <p:cNvPr id="5" name="Нижний колонтитул 4"/>
          <p:cNvSpPr>
            <a:spLocks noGrp="1"/>
          </p:cNvSpPr>
          <p:nvPr>
            <p:ph type="ftr" sz="quarter" idx="3"/>
          </p:nvPr>
        </p:nvSpPr>
        <p:spPr>
          <a:xfrm>
            <a:off x="3124200" y="6356388"/>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solidFill>
                <a:prstClr val="white">
                  <a:tint val="75000"/>
                </a:prstClr>
              </a:solidFill>
            </a:endParaRPr>
          </a:p>
        </p:txBody>
      </p:sp>
      <p:sp>
        <p:nvSpPr>
          <p:cNvPr id="6" name="Номер слайда 5"/>
          <p:cNvSpPr>
            <a:spLocks noGrp="1"/>
          </p:cNvSpPr>
          <p:nvPr>
            <p:ph type="sldNum" sz="quarter" idx="4"/>
          </p:nvPr>
        </p:nvSpPr>
        <p:spPr>
          <a:xfrm>
            <a:off x="6553200" y="6356388"/>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EEDC78-991F-4BEC-89D4-11809CCD4C57}"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2797141742"/>
      </p:ext>
    </p:extLst>
  </p:cSld>
  <p:clrMap bg1="dk1" tx1="lt1" bg2="dk2" tx2="lt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 id="2147483732" r:id="rId13"/>
    <p:sldLayoutId id="2147483744" r:id="rId14"/>
  </p:sldLayoutIdLst>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5615" y="158750"/>
            <a:ext cx="8237537" cy="8890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5615" y="1201742"/>
            <a:ext cx="8237537" cy="4840287"/>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0597" name="Rectangle 5"/>
          <p:cNvSpPr>
            <a:spLocks noChangeArrowheads="1"/>
          </p:cNvSpPr>
          <p:nvPr/>
        </p:nvSpPr>
        <p:spPr bwMode="auto">
          <a:xfrm>
            <a:off x="2" y="6273800"/>
            <a:ext cx="396875" cy="457200"/>
          </a:xfrm>
          <a:prstGeom prst="rect">
            <a:avLst/>
          </a:prstGeom>
          <a:noFill/>
          <a:ln w="9525">
            <a:noFill/>
            <a:miter lim="800000"/>
            <a:headEnd/>
            <a:tailEnd/>
          </a:ln>
          <a:effectLst/>
        </p:spPr>
        <p:txBody>
          <a:bodyPr anchor="b"/>
          <a:lstStyle/>
          <a:p>
            <a:pPr algn="r" fontAlgn="base">
              <a:spcBef>
                <a:spcPct val="0"/>
              </a:spcBef>
              <a:spcAft>
                <a:spcPct val="0"/>
              </a:spcAft>
              <a:defRPr/>
            </a:pPr>
            <a:fld id="{30717D58-C0BD-4335-ACE0-E3E37434FC39}" type="slidenum">
              <a:rPr lang="en-US" sz="750">
                <a:solidFill>
                  <a:srgbClr val="FFFFFF"/>
                </a:solidFill>
              </a:rPr>
              <a:pPr algn="r" fontAlgn="base">
                <a:spcBef>
                  <a:spcPct val="0"/>
                </a:spcBef>
                <a:spcAft>
                  <a:spcPct val="0"/>
                </a:spcAft>
                <a:defRPr/>
              </a:pPr>
              <a:t>‹#›</a:t>
            </a:fld>
            <a:endParaRPr lang="en-US" sz="750">
              <a:solidFill>
                <a:srgbClr val="FFFFFF"/>
              </a:solidFill>
            </a:endParaRPr>
          </a:p>
        </p:txBody>
      </p:sp>
      <p:pic>
        <p:nvPicPr>
          <p:cNvPr id="1029" name="Picture 6" descr="intel_wht_100 [Converted]"/>
          <p:cNvPicPr>
            <a:picLocks noChangeAspect="1" noChangeArrowheads="1"/>
          </p:cNvPicPr>
          <p:nvPr userDrawn="1"/>
        </p:nvPicPr>
        <p:blipFill>
          <a:blip r:embed="rId6" cstate="print"/>
          <a:srcRect/>
          <a:stretch>
            <a:fillRect/>
          </a:stretch>
        </p:blipFill>
        <p:spPr bwMode="auto">
          <a:xfrm>
            <a:off x="7889875" y="6165854"/>
            <a:ext cx="806450" cy="531813"/>
          </a:xfrm>
          <a:prstGeom prst="rect">
            <a:avLst/>
          </a:prstGeom>
          <a:noFill/>
          <a:ln w="9525">
            <a:noFill/>
            <a:miter lim="800000"/>
            <a:headEnd/>
            <a:tailEnd/>
          </a:ln>
        </p:spPr>
      </p:pic>
      <p:sp>
        <p:nvSpPr>
          <p:cNvPr id="110599" name="Text Box 7"/>
          <p:cNvSpPr txBox="1">
            <a:spLocks noChangeArrowheads="1"/>
          </p:cNvSpPr>
          <p:nvPr userDrawn="1"/>
        </p:nvSpPr>
        <p:spPr bwMode="auto">
          <a:xfrm>
            <a:off x="1247775" y="6704017"/>
            <a:ext cx="6248400" cy="92333"/>
          </a:xfrm>
          <a:prstGeom prst="rect">
            <a:avLst/>
          </a:prstGeom>
          <a:noFill/>
          <a:ln w="50800" algn="ctr">
            <a:noFill/>
            <a:miter lim="800000"/>
            <a:headEnd/>
            <a:tailEnd/>
          </a:ln>
          <a:effectLst/>
        </p:spPr>
        <p:txBody>
          <a:bodyPr lIns="0" tIns="0" rIns="0" bIns="0">
            <a:spAutoFit/>
          </a:bodyPr>
          <a:lstStyle/>
          <a:p>
            <a:pPr eaLnBrk="0" fontAlgn="base" hangingPunct="0">
              <a:spcBef>
                <a:spcPct val="0"/>
              </a:spcBef>
              <a:spcAft>
                <a:spcPct val="0"/>
              </a:spcAft>
              <a:defRPr/>
            </a:pPr>
            <a:r>
              <a:rPr lang="en-US" sz="600" dirty="0">
                <a:solidFill>
                  <a:srgbClr val="FFFFFF"/>
                </a:solidFill>
              </a:rPr>
              <a:t>* Other names and brands may be claimed as the property of others.    Copyright © 2009, Intel Corporation.</a:t>
            </a:r>
          </a:p>
        </p:txBody>
      </p:sp>
      <p:pic>
        <p:nvPicPr>
          <p:cNvPr id="1031" name="Рисунок 1"/>
          <p:cNvPicPr>
            <a:picLocks noChangeAspect="1"/>
          </p:cNvPicPr>
          <p:nvPr userDrawn="1"/>
        </p:nvPicPr>
        <p:blipFill>
          <a:blip r:embed="rId7" cstate="print"/>
          <a:srcRect/>
          <a:stretch>
            <a:fillRect/>
          </a:stretch>
        </p:blipFill>
        <p:spPr bwMode="auto">
          <a:xfrm>
            <a:off x="0" y="24"/>
            <a:ext cx="9144000" cy="6858000"/>
          </a:xfrm>
          <a:prstGeom prst="rect">
            <a:avLst/>
          </a:prstGeom>
          <a:noFill/>
          <a:ln w="9525">
            <a:noFill/>
            <a:miter lim="800000"/>
            <a:headEnd/>
            <a:tailEnd/>
          </a:ln>
        </p:spPr>
      </p:pic>
    </p:spTree>
    <p:extLst>
      <p:ext uri="{BB962C8B-B14F-4D97-AF65-F5344CB8AC3E}">
        <p14:creationId xmlns:p14="http://schemas.microsoft.com/office/powerpoint/2010/main" val="500837682"/>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Lst>
  <p:transition>
    <p:fade/>
  </p:transition>
  <p:txStyles>
    <p:titleStyle>
      <a:lvl1pPr algn="l" rtl="0" eaLnBrk="0" fontAlgn="base" hangingPunct="0">
        <a:spcBef>
          <a:spcPct val="0"/>
        </a:spcBef>
        <a:spcAft>
          <a:spcPct val="0"/>
        </a:spcAft>
        <a:defRPr sz="2400" b="1">
          <a:solidFill>
            <a:schemeClr val="tx2"/>
          </a:solidFill>
          <a:latin typeface="Myriad Pro" pitchFamily="34" charset="0"/>
          <a:ea typeface="+mj-ea"/>
          <a:cs typeface="+mj-cs"/>
        </a:defRPr>
      </a:lvl1pPr>
      <a:lvl2pPr algn="l" rtl="0" eaLnBrk="0" fontAlgn="base" hangingPunct="0">
        <a:spcBef>
          <a:spcPct val="0"/>
        </a:spcBef>
        <a:spcAft>
          <a:spcPct val="0"/>
        </a:spcAft>
        <a:defRPr sz="2400" b="1">
          <a:solidFill>
            <a:schemeClr val="tx2"/>
          </a:solidFill>
          <a:latin typeface="Myriad Pro"/>
          <a:cs typeface="Arial" charset="0"/>
        </a:defRPr>
      </a:lvl2pPr>
      <a:lvl3pPr algn="l" rtl="0" eaLnBrk="0" fontAlgn="base" hangingPunct="0">
        <a:spcBef>
          <a:spcPct val="0"/>
        </a:spcBef>
        <a:spcAft>
          <a:spcPct val="0"/>
        </a:spcAft>
        <a:defRPr sz="2400" b="1">
          <a:solidFill>
            <a:schemeClr val="tx2"/>
          </a:solidFill>
          <a:latin typeface="Myriad Pro"/>
          <a:cs typeface="Arial" charset="0"/>
        </a:defRPr>
      </a:lvl3pPr>
      <a:lvl4pPr algn="l" rtl="0" eaLnBrk="0" fontAlgn="base" hangingPunct="0">
        <a:spcBef>
          <a:spcPct val="0"/>
        </a:spcBef>
        <a:spcAft>
          <a:spcPct val="0"/>
        </a:spcAft>
        <a:defRPr sz="2400" b="1">
          <a:solidFill>
            <a:schemeClr val="tx2"/>
          </a:solidFill>
          <a:latin typeface="Myriad Pro"/>
          <a:cs typeface="Arial" charset="0"/>
        </a:defRPr>
      </a:lvl4pPr>
      <a:lvl5pPr algn="l" rtl="0" eaLnBrk="0" fontAlgn="base" hangingPunct="0">
        <a:spcBef>
          <a:spcPct val="0"/>
        </a:spcBef>
        <a:spcAft>
          <a:spcPct val="0"/>
        </a:spcAft>
        <a:defRPr sz="2400" b="1">
          <a:solidFill>
            <a:schemeClr val="tx2"/>
          </a:solidFill>
          <a:latin typeface="Myriad Pro"/>
          <a:cs typeface="Arial" charset="0"/>
        </a:defRPr>
      </a:lvl5pPr>
      <a:lvl6pPr marL="342900" algn="l" rtl="0" fontAlgn="base">
        <a:spcBef>
          <a:spcPct val="0"/>
        </a:spcBef>
        <a:spcAft>
          <a:spcPct val="0"/>
        </a:spcAft>
        <a:defRPr sz="2400" b="1">
          <a:solidFill>
            <a:schemeClr val="tx2"/>
          </a:solidFill>
          <a:latin typeface="Verdana" pitchFamily="34" charset="0"/>
          <a:cs typeface="Arial" charset="0"/>
        </a:defRPr>
      </a:lvl6pPr>
      <a:lvl7pPr marL="685800" algn="l" rtl="0" fontAlgn="base">
        <a:spcBef>
          <a:spcPct val="0"/>
        </a:spcBef>
        <a:spcAft>
          <a:spcPct val="0"/>
        </a:spcAft>
        <a:defRPr sz="2400" b="1">
          <a:solidFill>
            <a:schemeClr val="tx2"/>
          </a:solidFill>
          <a:latin typeface="Verdana" pitchFamily="34" charset="0"/>
          <a:cs typeface="Arial" charset="0"/>
        </a:defRPr>
      </a:lvl7pPr>
      <a:lvl8pPr marL="1028700" algn="l" rtl="0" fontAlgn="base">
        <a:spcBef>
          <a:spcPct val="0"/>
        </a:spcBef>
        <a:spcAft>
          <a:spcPct val="0"/>
        </a:spcAft>
        <a:defRPr sz="2400" b="1">
          <a:solidFill>
            <a:schemeClr val="tx2"/>
          </a:solidFill>
          <a:latin typeface="Verdana" pitchFamily="34" charset="0"/>
          <a:cs typeface="Arial" charset="0"/>
        </a:defRPr>
      </a:lvl8pPr>
      <a:lvl9pPr marL="1371600" algn="l" rtl="0" fontAlgn="base">
        <a:spcBef>
          <a:spcPct val="0"/>
        </a:spcBef>
        <a:spcAft>
          <a:spcPct val="0"/>
        </a:spcAft>
        <a:defRPr sz="2400" b="1">
          <a:solidFill>
            <a:schemeClr val="tx2"/>
          </a:solidFill>
          <a:latin typeface="Verdana" pitchFamily="34" charset="0"/>
          <a:cs typeface="Arial" charset="0"/>
        </a:defRPr>
      </a:lvl9pPr>
    </p:titleStyle>
    <p:bodyStyle>
      <a:lvl1pPr marL="169069" indent="-169069" algn="l" rtl="0" eaLnBrk="0" fontAlgn="base" hangingPunct="0">
        <a:spcBef>
          <a:spcPct val="20000"/>
        </a:spcBef>
        <a:spcAft>
          <a:spcPct val="0"/>
        </a:spcAft>
        <a:buChar char="•"/>
        <a:defRPr sz="1800">
          <a:solidFill>
            <a:schemeClr val="tx1"/>
          </a:solidFill>
          <a:latin typeface="Calibri" pitchFamily="34" charset="0"/>
          <a:ea typeface="Calibri" pitchFamily="34" charset="0"/>
          <a:cs typeface="Calibri" pitchFamily="34" charset="0"/>
        </a:defRPr>
      </a:lvl1pPr>
      <a:lvl2pPr marL="432197" indent="-177404" algn="l" rtl="0" eaLnBrk="0" fontAlgn="base" hangingPunct="0">
        <a:spcBef>
          <a:spcPct val="20000"/>
        </a:spcBef>
        <a:spcAft>
          <a:spcPct val="0"/>
        </a:spcAft>
        <a:buFont typeface="Verdana" pitchFamily="34" charset="0"/>
        <a:buChar char="–"/>
        <a:defRPr sz="1500">
          <a:solidFill>
            <a:schemeClr val="tx1"/>
          </a:solidFill>
          <a:latin typeface="Calibri" pitchFamily="34" charset="0"/>
          <a:ea typeface="Calibri" pitchFamily="34" charset="0"/>
          <a:cs typeface="Calibri" pitchFamily="34" charset="0"/>
        </a:defRPr>
      </a:lvl2pPr>
      <a:lvl3pPr marL="685800" indent="-167879" algn="l" rtl="0" eaLnBrk="0" fontAlgn="base" hangingPunct="0">
        <a:spcBef>
          <a:spcPct val="20000"/>
        </a:spcBef>
        <a:spcAft>
          <a:spcPct val="0"/>
        </a:spcAft>
        <a:buFont typeface="Verdana" pitchFamily="34" charset="0"/>
        <a:buChar char="–"/>
        <a:defRPr>
          <a:solidFill>
            <a:schemeClr val="tx1"/>
          </a:solidFill>
          <a:latin typeface="Calibri" pitchFamily="34" charset="0"/>
          <a:ea typeface="Calibri" pitchFamily="34" charset="0"/>
          <a:cs typeface="Calibri" pitchFamily="34" charset="0"/>
        </a:defRPr>
      </a:lvl3pPr>
      <a:lvl4pPr marL="948929" indent="-177404" algn="l" rtl="0" eaLnBrk="0" fontAlgn="base" hangingPunct="0">
        <a:spcBef>
          <a:spcPct val="20000"/>
        </a:spcBef>
        <a:spcAft>
          <a:spcPct val="0"/>
        </a:spcAft>
        <a:buFont typeface="Verdana" pitchFamily="34" charset="0"/>
        <a:buChar char="–"/>
        <a:defRPr sz="1200">
          <a:solidFill>
            <a:schemeClr val="tx1"/>
          </a:solidFill>
          <a:latin typeface="Calibri" pitchFamily="34" charset="0"/>
          <a:ea typeface="Calibri" pitchFamily="34" charset="0"/>
          <a:cs typeface="Calibri" pitchFamily="34" charset="0"/>
        </a:defRPr>
      </a:lvl4pPr>
      <a:lvl5pPr marL="1245394" indent="-176213" algn="l" rtl="0" eaLnBrk="0" fontAlgn="base" hangingPunct="0">
        <a:spcBef>
          <a:spcPct val="20000"/>
        </a:spcBef>
        <a:spcAft>
          <a:spcPct val="0"/>
        </a:spcAft>
        <a:buFont typeface="Verdana" pitchFamily="34" charset="0"/>
        <a:buChar char="–"/>
        <a:defRPr sz="1050">
          <a:solidFill>
            <a:schemeClr val="tx1"/>
          </a:solidFill>
          <a:latin typeface="Calibri" pitchFamily="34" charset="0"/>
          <a:ea typeface="Calibri" pitchFamily="34" charset="0"/>
          <a:cs typeface="Calibri" pitchFamily="34" charset="0"/>
        </a:defRPr>
      </a:lvl5pPr>
      <a:lvl6pPr marL="1588294" indent="-176213" algn="l" rtl="0" fontAlgn="base">
        <a:spcBef>
          <a:spcPct val="20000"/>
        </a:spcBef>
        <a:spcAft>
          <a:spcPct val="0"/>
        </a:spcAft>
        <a:buFont typeface="Verdana" pitchFamily="34" charset="0"/>
        <a:buChar char="–"/>
        <a:defRPr sz="1050">
          <a:solidFill>
            <a:schemeClr val="tx1"/>
          </a:solidFill>
          <a:latin typeface="+mn-lt"/>
          <a:cs typeface="+mn-cs"/>
        </a:defRPr>
      </a:lvl6pPr>
      <a:lvl7pPr marL="1931194" indent="-176213" algn="l" rtl="0" fontAlgn="base">
        <a:spcBef>
          <a:spcPct val="20000"/>
        </a:spcBef>
        <a:spcAft>
          <a:spcPct val="0"/>
        </a:spcAft>
        <a:buFont typeface="Verdana" pitchFamily="34" charset="0"/>
        <a:buChar char="–"/>
        <a:defRPr sz="1050">
          <a:solidFill>
            <a:schemeClr val="tx1"/>
          </a:solidFill>
          <a:latin typeface="+mn-lt"/>
          <a:cs typeface="+mn-cs"/>
        </a:defRPr>
      </a:lvl7pPr>
      <a:lvl8pPr marL="2274094" indent="-176213" algn="l" rtl="0" fontAlgn="base">
        <a:spcBef>
          <a:spcPct val="20000"/>
        </a:spcBef>
        <a:spcAft>
          <a:spcPct val="0"/>
        </a:spcAft>
        <a:buFont typeface="Verdana" pitchFamily="34" charset="0"/>
        <a:buChar char="–"/>
        <a:defRPr sz="1050">
          <a:solidFill>
            <a:schemeClr val="tx1"/>
          </a:solidFill>
          <a:latin typeface="+mn-lt"/>
          <a:cs typeface="+mn-cs"/>
        </a:defRPr>
      </a:lvl8pPr>
      <a:lvl9pPr marL="2616994" indent="-176213" algn="l" rtl="0" fontAlgn="base">
        <a:spcBef>
          <a:spcPct val="20000"/>
        </a:spcBef>
        <a:spcAft>
          <a:spcPct val="0"/>
        </a:spcAft>
        <a:buFont typeface="Verdana" pitchFamily="34" charset="0"/>
        <a:buChar char="–"/>
        <a:defRPr sz="1050">
          <a:solidFill>
            <a:schemeClr val="tx1"/>
          </a:solidFill>
          <a:latin typeface="+mn-lt"/>
          <a:cs typeface="+mn-cs"/>
        </a:defRPr>
      </a:lvl9pPr>
    </p:bodyStyle>
    <p:otherStyle>
      <a:defPPr>
        <a:defRPr lang="ru-RU"/>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5616" y="158750"/>
            <a:ext cx="8237537" cy="8890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5616" y="1201742"/>
            <a:ext cx="8237537" cy="4840287"/>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0597" name="Rectangle 5"/>
          <p:cNvSpPr>
            <a:spLocks noChangeArrowheads="1"/>
          </p:cNvSpPr>
          <p:nvPr/>
        </p:nvSpPr>
        <p:spPr bwMode="auto">
          <a:xfrm>
            <a:off x="3" y="6273800"/>
            <a:ext cx="396875" cy="457200"/>
          </a:xfrm>
          <a:prstGeom prst="rect">
            <a:avLst/>
          </a:prstGeom>
          <a:noFill/>
          <a:ln w="9525">
            <a:noFill/>
            <a:miter lim="800000"/>
            <a:headEnd/>
            <a:tailEnd/>
          </a:ln>
          <a:effectLst/>
        </p:spPr>
        <p:txBody>
          <a:bodyPr anchor="b"/>
          <a:lstStyle/>
          <a:p>
            <a:pPr algn="r" fontAlgn="base">
              <a:spcBef>
                <a:spcPct val="0"/>
              </a:spcBef>
              <a:spcAft>
                <a:spcPct val="0"/>
              </a:spcAft>
              <a:defRPr/>
            </a:pPr>
            <a:fld id="{30717D58-C0BD-4335-ACE0-E3E37434FC39}" type="slidenum">
              <a:rPr lang="en-US" sz="1000">
                <a:solidFill>
                  <a:srgbClr val="FFFFFF"/>
                </a:solidFill>
              </a:rPr>
              <a:pPr algn="r" fontAlgn="base">
                <a:spcBef>
                  <a:spcPct val="0"/>
                </a:spcBef>
                <a:spcAft>
                  <a:spcPct val="0"/>
                </a:spcAft>
                <a:defRPr/>
              </a:pPr>
              <a:t>‹#›</a:t>
            </a:fld>
            <a:endParaRPr lang="en-US" sz="1000">
              <a:solidFill>
                <a:srgbClr val="FFFFFF"/>
              </a:solidFill>
            </a:endParaRPr>
          </a:p>
        </p:txBody>
      </p:sp>
      <p:pic>
        <p:nvPicPr>
          <p:cNvPr id="1029" name="Picture 6" descr="intel_wht_100 [Converted]"/>
          <p:cNvPicPr>
            <a:picLocks noChangeAspect="1" noChangeArrowheads="1"/>
          </p:cNvPicPr>
          <p:nvPr userDrawn="1"/>
        </p:nvPicPr>
        <p:blipFill>
          <a:blip r:embed="rId7" cstate="print"/>
          <a:srcRect/>
          <a:stretch>
            <a:fillRect/>
          </a:stretch>
        </p:blipFill>
        <p:spPr bwMode="auto">
          <a:xfrm>
            <a:off x="7889875" y="6165856"/>
            <a:ext cx="806450" cy="531813"/>
          </a:xfrm>
          <a:prstGeom prst="rect">
            <a:avLst/>
          </a:prstGeom>
          <a:noFill/>
          <a:ln w="9525">
            <a:noFill/>
            <a:miter lim="800000"/>
            <a:headEnd/>
            <a:tailEnd/>
          </a:ln>
        </p:spPr>
      </p:pic>
      <p:sp>
        <p:nvSpPr>
          <p:cNvPr id="110599" name="Text Box 7"/>
          <p:cNvSpPr txBox="1">
            <a:spLocks noChangeArrowheads="1"/>
          </p:cNvSpPr>
          <p:nvPr userDrawn="1"/>
        </p:nvSpPr>
        <p:spPr bwMode="auto">
          <a:xfrm>
            <a:off x="1247775" y="6704019"/>
            <a:ext cx="6248400" cy="122237"/>
          </a:xfrm>
          <a:prstGeom prst="rect">
            <a:avLst/>
          </a:prstGeom>
          <a:noFill/>
          <a:ln w="50800" algn="ctr">
            <a:noFill/>
            <a:miter lim="800000"/>
            <a:headEnd/>
            <a:tailEnd/>
          </a:ln>
          <a:effectLst/>
        </p:spPr>
        <p:txBody>
          <a:bodyPr lIns="0" tIns="0" rIns="0" bIns="0">
            <a:spAutoFit/>
          </a:bodyPr>
          <a:lstStyle/>
          <a:p>
            <a:pPr eaLnBrk="0" fontAlgn="base" hangingPunct="0">
              <a:spcBef>
                <a:spcPct val="0"/>
              </a:spcBef>
              <a:spcAft>
                <a:spcPct val="0"/>
              </a:spcAft>
              <a:defRPr/>
            </a:pPr>
            <a:r>
              <a:rPr lang="en-US" sz="800" dirty="0">
                <a:solidFill>
                  <a:srgbClr val="FFFFFF"/>
                </a:solidFill>
              </a:rPr>
              <a:t>* Other names and brands may be claimed as the property of others.    Copyright © 2009, Intel Corporation.</a:t>
            </a:r>
          </a:p>
        </p:txBody>
      </p:sp>
      <p:pic>
        <p:nvPicPr>
          <p:cNvPr id="1031" name="Рисунок 1"/>
          <p:cNvPicPr>
            <a:picLocks noChangeAspect="1"/>
          </p:cNvPicPr>
          <p:nvPr userDrawn="1"/>
        </p:nvPicPr>
        <p:blipFill>
          <a:blip r:embed="rId8" cstate="print"/>
          <a:srcRect/>
          <a:stretch>
            <a:fillRect/>
          </a:stretch>
        </p:blipFill>
        <p:spPr bwMode="auto">
          <a:xfrm>
            <a:off x="0" y="24"/>
            <a:ext cx="9144000" cy="6858000"/>
          </a:xfrm>
          <a:prstGeom prst="rect">
            <a:avLst/>
          </a:prstGeom>
          <a:noFill/>
          <a:ln w="9525">
            <a:noFill/>
            <a:miter lim="800000"/>
            <a:headEnd/>
            <a:tailEnd/>
          </a:ln>
        </p:spPr>
      </p:pic>
    </p:spTree>
    <p:extLst>
      <p:ext uri="{BB962C8B-B14F-4D97-AF65-F5344CB8AC3E}">
        <p14:creationId xmlns:p14="http://schemas.microsoft.com/office/powerpoint/2010/main" val="2462684933"/>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Lst>
  <p:transition>
    <p:fade/>
  </p:transition>
  <p:txStyles>
    <p:titleStyle>
      <a:lvl1pPr algn="l" rtl="0" eaLnBrk="0" fontAlgn="base" hangingPunct="0">
        <a:spcBef>
          <a:spcPct val="0"/>
        </a:spcBef>
        <a:spcAft>
          <a:spcPct val="0"/>
        </a:spcAft>
        <a:defRPr sz="3200" b="1">
          <a:solidFill>
            <a:schemeClr val="tx2"/>
          </a:solidFill>
          <a:latin typeface="Myriad Pro" pitchFamily="34" charset="0"/>
          <a:ea typeface="+mj-ea"/>
          <a:cs typeface="+mj-cs"/>
        </a:defRPr>
      </a:lvl1pPr>
      <a:lvl2pPr algn="l" rtl="0" eaLnBrk="0" fontAlgn="base" hangingPunct="0">
        <a:spcBef>
          <a:spcPct val="0"/>
        </a:spcBef>
        <a:spcAft>
          <a:spcPct val="0"/>
        </a:spcAft>
        <a:defRPr sz="3200" b="1">
          <a:solidFill>
            <a:schemeClr val="tx2"/>
          </a:solidFill>
          <a:latin typeface="Myriad Pro"/>
          <a:cs typeface="Arial" charset="0"/>
        </a:defRPr>
      </a:lvl2pPr>
      <a:lvl3pPr algn="l" rtl="0" eaLnBrk="0" fontAlgn="base" hangingPunct="0">
        <a:spcBef>
          <a:spcPct val="0"/>
        </a:spcBef>
        <a:spcAft>
          <a:spcPct val="0"/>
        </a:spcAft>
        <a:defRPr sz="3200" b="1">
          <a:solidFill>
            <a:schemeClr val="tx2"/>
          </a:solidFill>
          <a:latin typeface="Myriad Pro"/>
          <a:cs typeface="Arial" charset="0"/>
        </a:defRPr>
      </a:lvl3pPr>
      <a:lvl4pPr algn="l" rtl="0" eaLnBrk="0" fontAlgn="base" hangingPunct="0">
        <a:spcBef>
          <a:spcPct val="0"/>
        </a:spcBef>
        <a:spcAft>
          <a:spcPct val="0"/>
        </a:spcAft>
        <a:defRPr sz="3200" b="1">
          <a:solidFill>
            <a:schemeClr val="tx2"/>
          </a:solidFill>
          <a:latin typeface="Myriad Pro"/>
          <a:cs typeface="Arial" charset="0"/>
        </a:defRPr>
      </a:lvl4pPr>
      <a:lvl5pPr algn="l" rtl="0" eaLnBrk="0" fontAlgn="base" hangingPunct="0">
        <a:spcBef>
          <a:spcPct val="0"/>
        </a:spcBef>
        <a:spcAft>
          <a:spcPct val="0"/>
        </a:spcAft>
        <a:defRPr sz="3200" b="1">
          <a:solidFill>
            <a:schemeClr val="tx2"/>
          </a:solidFill>
          <a:latin typeface="Myriad Pro"/>
          <a:cs typeface="Arial" charset="0"/>
        </a:defRPr>
      </a:lvl5pPr>
      <a:lvl6pPr marL="457200" algn="l" rtl="0" fontAlgn="base">
        <a:spcBef>
          <a:spcPct val="0"/>
        </a:spcBef>
        <a:spcAft>
          <a:spcPct val="0"/>
        </a:spcAft>
        <a:defRPr sz="3200" b="1">
          <a:solidFill>
            <a:schemeClr val="tx2"/>
          </a:solidFill>
          <a:latin typeface="Verdana" pitchFamily="34" charset="0"/>
          <a:cs typeface="Arial" charset="0"/>
        </a:defRPr>
      </a:lvl6pPr>
      <a:lvl7pPr marL="914400" algn="l" rtl="0" fontAlgn="base">
        <a:spcBef>
          <a:spcPct val="0"/>
        </a:spcBef>
        <a:spcAft>
          <a:spcPct val="0"/>
        </a:spcAft>
        <a:defRPr sz="3200" b="1">
          <a:solidFill>
            <a:schemeClr val="tx2"/>
          </a:solidFill>
          <a:latin typeface="Verdana" pitchFamily="34" charset="0"/>
          <a:cs typeface="Arial" charset="0"/>
        </a:defRPr>
      </a:lvl7pPr>
      <a:lvl8pPr marL="1371600" algn="l" rtl="0" fontAlgn="base">
        <a:spcBef>
          <a:spcPct val="0"/>
        </a:spcBef>
        <a:spcAft>
          <a:spcPct val="0"/>
        </a:spcAft>
        <a:defRPr sz="3200" b="1">
          <a:solidFill>
            <a:schemeClr val="tx2"/>
          </a:solidFill>
          <a:latin typeface="Verdana" pitchFamily="34" charset="0"/>
          <a:cs typeface="Arial" charset="0"/>
        </a:defRPr>
      </a:lvl8pPr>
      <a:lvl9pPr marL="1828800" algn="l" rtl="0" fontAlgn="base">
        <a:spcBef>
          <a:spcPct val="0"/>
        </a:spcBef>
        <a:spcAft>
          <a:spcPct val="0"/>
        </a:spcAft>
        <a:defRPr sz="3200" b="1">
          <a:solidFill>
            <a:schemeClr val="tx2"/>
          </a:solidFill>
          <a:latin typeface="Verdana" pitchFamily="34" charset="0"/>
          <a:cs typeface="Arial" charset="0"/>
        </a:defRPr>
      </a:lvl9pPr>
    </p:titleStyle>
    <p:bodyStyle>
      <a:lvl1pPr marL="225425" indent="-225425" algn="l" rtl="0" eaLnBrk="0" fontAlgn="base" hangingPunct="0">
        <a:spcBef>
          <a:spcPct val="20000"/>
        </a:spcBef>
        <a:spcAft>
          <a:spcPct val="0"/>
        </a:spcAft>
        <a:buChar char="•"/>
        <a:defRPr sz="2400">
          <a:solidFill>
            <a:schemeClr val="tx1"/>
          </a:solidFill>
          <a:latin typeface="Calibri" pitchFamily="34" charset="0"/>
          <a:ea typeface="Calibri" pitchFamily="34" charset="0"/>
          <a:cs typeface="Calibri" pitchFamily="34" charset="0"/>
        </a:defRPr>
      </a:lvl1pPr>
      <a:lvl2pPr marL="576263" indent="-236538" algn="l" rtl="0" eaLnBrk="0" fontAlgn="base" hangingPunct="0">
        <a:spcBef>
          <a:spcPct val="20000"/>
        </a:spcBef>
        <a:spcAft>
          <a:spcPct val="0"/>
        </a:spcAft>
        <a:buFont typeface="Verdana" pitchFamily="34" charset="0"/>
        <a:buChar char="–"/>
        <a:defRPr sz="2000">
          <a:solidFill>
            <a:schemeClr val="tx1"/>
          </a:solidFill>
          <a:latin typeface="Calibri" pitchFamily="34" charset="0"/>
          <a:ea typeface="Calibri" pitchFamily="34" charset="0"/>
          <a:cs typeface="Calibri" pitchFamily="34" charset="0"/>
        </a:defRPr>
      </a:lvl2pPr>
      <a:lvl3pPr marL="914400" indent="-223838" algn="l" rtl="0" eaLnBrk="0" fontAlgn="base" hangingPunct="0">
        <a:spcBef>
          <a:spcPct val="20000"/>
        </a:spcBef>
        <a:spcAft>
          <a:spcPct val="0"/>
        </a:spcAft>
        <a:buFont typeface="Verdana" pitchFamily="34" charset="0"/>
        <a:buChar char="–"/>
        <a:defRPr>
          <a:solidFill>
            <a:schemeClr val="tx1"/>
          </a:solidFill>
          <a:latin typeface="Calibri" pitchFamily="34" charset="0"/>
          <a:ea typeface="Calibri" pitchFamily="34" charset="0"/>
          <a:cs typeface="Calibri" pitchFamily="34" charset="0"/>
        </a:defRPr>
      </a:lvl3pPr>
      <a:lvl4pPr marL="1265238" indent="-236538" algn="l" rtl="0" eaLnBrk="0" fontAlgn="base" hangingPunct="0">
        <a:spcBef>
          <a:spcPct val="20000"/>
        </a:spcBef>
        <a:spcAft>
          <a:spcPct val="0"/>
        </a:spcAft>
        <a:buFont typeface="Verdana" pitchFamily="34" charset="0"/>
        <a:buChar char="–"/>
        <a:defRPr sz="1600">
          <a:solidFill>
            <a:schemeClr val="tx1"/>
          </a:solidFill>
          <a:latin typeface="Calibri" pitchFamily="34" charset="0"/>
          <a:ea typeface="Calibri" pitchFamily="34" charset="0"/>
          <a:cs typeface="Calibri" pitchFamily="34" charset="0"/>
        </a:defRPr>
      </a:lvl4pPr>
      <a:lvl5pPr marL="1660525" indent="-234950" algn="l" rtl="0" eaLnBrk="0" fontAlgn="base" hangingPunct="0">
        <a:spcBef>
          <a:spcPct val="20000"/>
        </a:spcBef>
        <a:spcAft>
          <a:spcPct val="0"/>
        </a:spcAft>
        <a:buFont typeface="Verdana" pitchFamily="34" charset="0"/>
        <a:buChar char="–"/>
        <a:defRPr sz="1400">
          <a:solidFill>
            <a:schemeClr val="tx1"/>
          </a:solidFill>
          <a:latin typeface="Calibri" pitchFamily="34" charset="0"/>
          <a:ea typeface="Calibri" pitchFamily="34" charset="0"/>
          <a:cs typeface="Calibri" pitchFamily="34" charset="0"/>
        </a:defRPr>
      </a:lvl5pPr>
      <a:lvl6pPr marL="2117725" indent="-234950" algn="l" rtl="0" fontAlgn="base">
        <a:spcBef>
          <a:spcPct val="20000"/>
        </a:spcBef>
        <a:spcAft>
          <a:spcPct val="0"/>
        </a:spcAft>
        <a:buFont typeface="Verdana" pitchFamily="34" charset="0"/>
        <a:buChar char="–"/>
        <a:defRPr sz="1400">
          <a:solidFill>
            <a:schemeClr val="tx1"/>
          </a:solidFill>
          <a:latin typeface="+mn-lt"/>
          <a:cs typeface="+mn-cs"/>
        </a:defRPr>
      </a:lvl6pPr>
      <a:lvl7pPr marL="2574925" indent="-234950" algn="l" rtl="0" fontAlgn="base">
        <a:spcBef>
          <a:spcPct val="20000"/>
        </a:spcBef>
        <a:spcAft>
          <a:spcPct val="0"/>
        </a:spcAft>
        <a:buFont typeface="Verdana" pitchFamily="34" charset="0"/>
        <a:buChar char="–"/>
        <a:defRPr sz="1400">
          <a:solidFill>
            <a:schemeClr val="tx1"/>
          </a:solidFill>
          <a:latin typeface="+mn-lt"/>
          <a:cs typeface="+mn-cs"/>
        </a:defRPr>
      </a:lvl7pPr>
      <a:lvl8pPr marL="3032125" indent="-234950" algn="l" rtl="0" fontAlgn="base">
        <a:spcBef>
          <a:spcPct val="20000"/>
        </a:spcBef>
        <a:spcAft>
          <a:spcPct val="0"/>
        </a:spcAft>
        <a:buFont typeface="Verdana" pitchFamily="34" charset="0"/>
        <a:buChar char="–"/>
        <a:defRPr sz="1400">
          <a:solidFill>
            <a:schemeClr val="tx1"/>
          </a:solidFill>
          <a:latin typeface="+mn-lt"/>
          <a:cs typeface="+mn-cs"/>
        </a:defRPr>
      </a:lvl8pPr>
      <a:lvl9pPr marL="3489325" indent="-234950" algn="l" rtl="0" fontAlgn="base">
        <a:spcBef>
          <a:spcPct val="20000"/>
        </a:spcBef>
        <a:spcAft>
          <a:spcPct val="0"/>
        </a:spcAft>
        <a:buFont typeface="Verdana" pitchFamily="34" charset="0"/>
        <a:buChar char="–"/>
        <a:defRPr sz="1400">
          <a:solidFill>
            <a:schemeClr val="tx1"/>
          </a:solidFill>
          <a:latin typeface="+mn-lt"/>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5614" y="158750"/>
            <a:ext cx="8237537" cy="8890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5614" y="1201740"/>
            <a:ext cx="8237537" cy="4840287"/>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0597" name="Rectangle 5"/>
          <p:cNvSpPr>
            <a:spLocks noChangeArrowheads="1"/>
          </p:cNvSpPr>
          <p:nvPr/>
        </p:nvSpPr>
        <p:spPr bwMode="auto">
          <a:xfrm>
            <a:off x="1" y="6273800"/>
            <a:ext cx="396875" cy="457200"/>
          </a:xfrm>
          <a:prstGeom prst="rect">
            <a:avLst/>
          </a:prstGeom>
          <a:noFill/>
          <a:ln w="9525">
            <a:noFill/>
            <a:miter lim="800000"/>
            <a:headEnd/>
            <a:tailEnd/>
          </a:ln>
          <a:effectLst/>
        </p:spPr>
        <p:txBody>
          <a:bodyPr anchor="b"/>
          <a:lstStyle/>
          <a:p>
            <a:pPr algn="r" fontAlgn="base">
              <a:spcBef>
                <a:spcPct val="0"/>
              </a:spcBef>
              <a:spcAft>
                <a:spcPct val="0"/>
              </a:spcAft>
              <a:defRPr/>
            </a:pPr>
            <a:fld id="{30717D58-C0BD-4335-ACE0-E3E37434FC39}" type="slidenum">
              <a:rPr lang="en-US" sz="750">
                <a:solidFill>
                  <a:srgbClr val="FFFFFF"/>
                </a:solidFill>
              </a:rPr>
              <a:pPr algn="r" fontAlgn="base">
                <a:spcBef>
                  <a:spcPct val="0"/>
                </a:spcBef>
                <a:spcAft>
                  <a:spcPct val="0"/>
                </a:spcAft>
                <a:defRPr/>
              </a:pPr>
              <a:t>‹#›</a:t>
            </a:fld>
            <a:endParaRPr lang="en-US" sz="750">
              <a:solidFill>
                <a:srgbClr val="FFFFFF"/>
              </a:solidFill>
            </a:endParaRPr>
          </a:p>
        </p:txBody>
      </p:sp>
      <p:pic>
        <p:nvPicPr>
          <p:cNvPr id="1029" name="Picture 6" descr="intel_wht_100 [Converted]"/>
          <p:cNvPicPr>
            <a:picLocks noChangeAspect="1" noChangeArrowheads="1"/>
          </p:cNvPicPr>
          <p:nvPr userDrawn="1"/>
        </p:nvPicPr>
        <p:blipFill>
          <a:blip r:embed="rId6" cstate="print"/>
          <a:srcRect/>
          <a:stretch>
            <a:fillRect/>
          </a:stretch>
        </p:blipFill>
        <p:spPr bwMode="auto">
          <a:xfrm>
            <a:off x="7889875" y="6165852"/>
            <a:ext cx="806450" cy="531813"/>
          </a:xfrm>
          <a:prstGeom prst="rect">
            <a:avLst/>
          </a:prstGeom>
          <a:noFill/>
          <a:ln w="9525">
            <a:noFill/>
            <a:miter lim="800000"/>
            <a:headEnd/>
            <a:tailEnd/>
          </a:ln>
        </p:spPr>
      </p:pic>
      <p:sp>
        <p:nvSpPr>
          <p:cNvPr id="110599" name="Text Box 7"/>
          <p:cNvSpPr txBox="1">
            <a:spLocks noChangeArrowheads="1"/>
          </p:cNvSpPr>
          <p:nvPr userDrawn="1"/>
        </p:nvSpPr>
        <p:spPr bwMode="auto">
          <a:xfrm>
            <a:off x="1247775" y="6704015"/>
            <a:ext cx="6248400" cy="92333"/>
          </a:xfrm>
          <a:prstGeom prst="rect">
            <a:avLst/>
          </a:prstGeom>
          <a:noFill/>
          <a:ln w="50800" algn="ctr">
            <a:noFill/>
            <a:miter lim="800000"/>
            <a:headEnd/>
            <a:tailEnd/>
          </a:ln>
          <a:effectLst/>
        </p:spPr>
        <p:txBody>
          <a:bodyPr lIns="0" tIns="0" rIns="0" bIns="0">
            <a:spAutoFit/>
          </a:bodyPr>
          <a:lstStyle/>
          <a:p>
            <a:pPr eaLnBrk="0" fontAlgn="base" hangingPunct="0">
              <a:spcBef>
                <a:spcPct val="0"/>
              </a:spcBef>
              <a:spcAft>
                <a:spcPct val="0"/>
              </a:spcAft>
              <a:defRPr/>
            </a:pPr>
            <a:r>
              <a:rPr lang="en-US" sz="600" dirty="0">
                <a:solidFill>
                  <a:srgbClr val="FFFFFF"/>
                </a:solidFill>
              </a:rPr>
              <a:t>* Other names and brands may be claimed as the property of others.    Copyright © 2009, Intel Corporation.</a:t>
            </a:r>
          </a:p>
        </p:txBody>
      </p:sp>
      <p:pic>
        <p:nvPicPr>
          <p:cNvPr id="1031" name="Рисунок 1"/>
          <p:cNvPicPr>
            <a:picLocks noChangeAspect="1"/>
          </p:cNvPicPr>
          <p:nvPr userDrawn="1"/>
        </p:nvPicPr>
        <p:blipFill>
          <a:blip r:embed="rId7" cstate="print"/>
          <a:srcRect/>
          <a:stretch>
            <a:fillRect/>
          </a:stretch>
        </p:blipFill>
        <p:spPr bwMode="auto">
          <a:xfrm>
            <a:off x="0" y="24"/>
            <a:ext cx="9144000" cy="6858000"/>
          </a:xfrm>
          <a:prstGeom prst="rect">
            <a:avLst/>
          </a:prstGeom>
          <a:noFill/>
          <a:ln w="9525">
            <a:noFill/>
            <a:miter lim="800000"/>
            <a:headEnd/>
            <a:tailEnd/>
          </a:ln>
        </p:spPr>
      </p:pic>
    </p:spTree>
    <p:extLst>
      <p:ext uri="{BB962C8B-B14F-4D97-AF65-F5344CB8AC3E}">
        <p14:creationId xmlns:p14="http://schemas.microsoft.com/office/powerpoint/2010/main" val="4254849281"/>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Lst>
  <p:transition>
    <p:fade/>
  </p:transition>
  <p:txStyles>
    <p:titleStyle>
      <a:lvl1pPr algn="l" rtl="0" eaLnBrk="0" fontAlgn="base" hangingPunct="0">
        <a:spcBef>
          <a:spcPct val="0"/>
        </a:spcBef>
        <a:spcAft>
          <a:spcPct val="0"/>
        </a:spcAft>
        <a:defRPr sz="2400" b="1">
          <a:solidFill>
            <a:schemeClr val="tx2"/>
          </a:solidFill>
          <a:latin typeface="Myriad Pro" pitchFamily="34" charset="0"/>
          <a:ea typeface="+mj-ea"/>
          <a:cs typeface="+mj-cs"/>
        </a:defRPr>
      </a:lvl1pPr>
      <a:lvl2pPr algn="l" rtl="0" eaLnBrk="0" fontAlgn="base" hangingPunct="0">
        <a:spcBef>
          <a:spcPct val="0"/>
        </a:spcBef>
        <a:spcAft>
          <a:spcPct val="0"/>
        </a:spcAft>
        <a:defRPr sz="2400" b="1">
          <a:solidFill>
            <a:schemeClr val="tx2"/>
          </a:solidFill>
          <a:latin typeface="Myriad Pro"/>
          <a:cs typeface="Arial" charset="0"/>
        </a:defRPr>
      </a:lvl2pPr>
      <a:lvl3pPr algn="l" rtl="0" eaLnBrk="0" fontAlgn="base" hangingPunct="0">
        <a:spcBef>
          <a:spcPct val="0"/>
        </a:spcBef>
        <a:spcAft>
          <a:spcPct val="0"/>
        </a:spcAft>
        <a:defRPr sz="2400" b="1">
          <a:solidFill>
            <a:schemeClr val="tx2"/>
          </a:solidFill>
          <a:latin typeface="Myriad Pro"/>
          <a:cs typeface="Arial" charset="0"/>
        </a:defRPr>
      </a:lvl3pPr>
      <a:lvl4pPr algn="l" rtl="0" eaLnBrk="0" fontAlgn="base" hangingPunct="0">
        <a:spcBef>
          <a:spcPct val="0"/>
        </a:spcBef>
        <a:spcAft>
          <a:spcPct val="0"/>
        </a:spcAft>
        <a:defRPr sz="2400" b="1">
          <a:solidFill>
            <a:schemeClr val="tx2"/>
          </a:solidFill>
          <a:latin typeface="Myriad Pro"/>
          <a:cs typeface="Arial" charset="0"/>
        </a:defRPr>
      </a:lvl4pPr>
      <a:lvl5pPr algn="l" rtl="0" eaLnBrk="0" fontAlgn="base" hangingPunct="0">
        <a:spcBef>
          <a:spcPct val="0"/>
        </a:spcBef>
        <a:spcAft>
          <a:spcPct val="0"/>
        </a:spcAft>
        <a:defRPr sz="2400" b="1">
          <a:solidFill>
            <a:schemeClr val="tx2"/>
          </a:solidFill>
          <a:latin typeface="Myriad Pro"/>
          <a:cs typeface="Arial" charset="0"/>
        </a:defRPr>
      </a:lvl5pPr>
      <a:lvl6pPr marL="342900" algn="l" rtl="0" fontAlgn="base">
        <a:spcBef>
          <a:spcPct val="0"/>
        </a:spcBef>
        <a:spcAft>
          <a:spcPct val="0"/>
        </a:spcAft>
        <a:defRPr sz="2400" b="1">
          <a:solidFill>
            <a:schemeClr val="tx2"/>
          </a:solidFill>
          <a:latin typeface="Verdana" pitchFamily="34" charset="0"/>
          <a:cs typeface="Arial" charset="0"/>
        </a:defRPr>
      </a:lvl6pPr>
      <a:lvl7pPr marL="685800" algn="l" rtl="0" fontAlgn="base">
        <a:spcBef>
          <a:spcPct val="0"/>
        </a:spcBef>
        <a:spcAft>
          <a:spcPct val="0"/>
        </a:spcAft>
        <a:defRPr sz="2400" b="1">
          <a:solidFill>
            <a:schemeClr val="tx2"/>
          </a:solidFill>
          <a:latin typeface="Verdana" pitchFamily="34" charset="0"/>
          <a:cs typeface="Arial" charset="0"/>
        </a:defRPr>
      </a:lvl7pPr>
      <a:lvl8pPr marL="1028700" algn="l" rtl="0" fontAlgn="base">
        <a:spcBef>
          <a:spcPct val="0"/>
        </a:spcBef>
        <a:spcAft>
          <a:spcPct val="0"/>
        </a:spcAft>
        <a:defRPr sz="2400" b="1">
          <a:solidFill>
            <a:schemeClr val="tx2"/>
          </a:solidFill>
          <a:latin typeface="Verdana" pitchFamily="34" charset="0"/>
          <a:cs typeface="Arial" charset="0"/>
        </a:defRPr>
      </a:lvl8pPr>
      <a:lvl9pPr marL="1371600" algn="l" rtl="0" fontAlgn="base">
        <a:spcBef>
          <a:spcPct val="0"/>
        </a:spcBef>
        <a:spcAft>
          <a:spcPct val="0"/>
        </a:spcAft>
        <a:defRPr sz="2400" b="1">
          <a:solidFill>
            <a:schemeClr val="tx2"/>
          </a:solidFill>
          <a:latin typeface="Verdana" pitchFamily="34" charset="0"/>
          <a:cs typeface="Arial" charset="0"/>
        </a:defRPr>
      </a:lvl9pPr>
    </p:titleStyle>
    <p:bodyStyle>
      <a:lvl1pPr marL="169069" indent="-169069" algn="l" rtl="0" eaLnBrk="0" fontAlgn="base" hangingPunct="0">
        <a:spcBef>
          <a:spcPct val="20000"/>
        </a:spcBef>
        <a:spcAft>
          <a:spcPct val="0"/>
        </a:spcAft>
        <a:buChar char="•"/>
        <a:defRPr sz="1800">
          <a:solidFill>
            <a:schemeClr val="tx1"/>
          </a:solidFill>
          <a:latin typeface="Calibri" pitchFamily="34" charset="0"/>
          <a:ea typeface="Calibri" pitchFamily="34" charset="0"/>
          <a:cs typeface="Calibri" pitchFamily="34" charset="0"/>
        </a:defRPr>
      </a:lvl1pPr>
      <a:lvl2pPr marL="432197" indent="-177404" algn="l" rtl="0" eaLnBrk="0" fontAlgn="base" hangingPunct="0">
        <a:spcBef>
          <a:spcPct val="20000"/>
        </a:spcBef>
        <a:spcAft>
          <a:spcPct val="0"/>
        </a:spcAft>
        <a:buFont typeface="Verdana" pitchFamily="34" charset="0"/>
        <a:buChar char="–"/>
        <a:defRPr sz="1500">
          <a:solidFill>
            <a:schemeClr val="tx1"/>
          </a:solidFill>
          <a:latin typeface="Calibri" pitchFamily="34" charset="0"/>
          <a:ea typeface="Calibri" pitchFamily="34" charset="0"/>
          <a:cs typeface="Calibri" pitchFamily="34" charset="0"/>
        </a:defRPr>
      </a:lvl2pPr>
      <a:lvl3pPr marL="685800" indent="-167879" algn="l" rtl="0" eaLnBrk="0" fontAlgn="base" hangingPunct="0">
        <a:spcBef>
          <a:spcPct val="20000"/>
        </a:spcBef>
        <a:spcAft>
          <a:spcPct val="0"/>
        </a:spcAft>
        <a:buFont typeface="Verdana" pitchFamily="34" charset="0"/>
        <a:buChar char="–"/>
        <a:defRPr>
          <a:solidFill>
            <a:schemeClr val="tx1"/>
          </a:solidFill>
          <a:latin typeface="Calibri" pitchFamily="34" charset="0"/>
          <a:ea typeface="Calibri" pitchFamily="34" charset="0"/>
          <a:cs typeface="Calibri" pitchFamily="34" charset="0"/>
        </a:defRPr>
      </a:lvl3pPr>
      <a:lvl4pPr marL="948929" indent="-177404" algn="l" rtl="0" eaLnBrk="0" fontAlgn="base" hangingPunct="0">
        <a:spcBef>
          <a:spcPct val="20000"/>
        </a:spcBef>
        <a:spcAft>
          <a:spcPct val="0"/>
        </a:spcAft>
        <a:buFont typeface="Verdana" pitchFamily="34" charset="0"/>
        <a:buChar char="–"/>
        <a:defRPr sz="1200">
          <a:solidFill>
            <a:schemeClr val="tx1"/>
          </a:solidFill>
          <a:latin typeface="Calibri" pitchFamily="34" charset="0"/>
          <a:ea typeface="Calibri" pitchFamily="34" charset="0"/>
          <a:cs typeface="Calibri" pitchFamily="34" charset="0"/>
        </a:defRPr>
      </a:lvl4pPr>
      <a:lvl5pPr marL="1245394" indent="-176213" algn="l" rtl="0" eaLnBrk="0" fontAlgn="base" hangingPunct="0">
        <a:spcBef>
          <a:spcPct val="20000"/>
        </a:spcBef>
        <a:spcAft>
          <a:spcPct val="0"/>
        </a:spcAft>
        <a:buFont typeface="Verdana" pitchFamily="34" charset="0"/>
        <a:buChar char="–"/>
        <a:defRPr sz="1050">
          <a:solidFill>
            <a:schemeClr val="tx1"/>
          </a:solidFill>
          <a:latin typeface="Calibri" pitchFamily="34" charset="0"/>
          <a:ea typeface="Calibri" pitchFamily="34" charset="0"/>
          <a:cs typeface="Calibri" pitchFamily="34" charset="0"/>
        </a:defRPr>
      </a:lvl5pPr>
      <a:lvl6pPr marL="1588294" indent="-176213" algn="l" rtl="0" fontAlgn="base">
        <a:spcBef>
          <a:spcPct val="20000"/>
        </a:spcBef>
        <a:spcAft>
          <a:spcPct val="0"/>
        </a:spcAft>
        <a:buFont typeface="Verdana" pitchFamily="34" charset="0"/>
        <a:buChar char="–"/>
        <a:defRPr sz="1050">
          <a:solidFill>
            <a:schemeClr val="tx1"/>
          </a:solidFill>
          <a:latin typeface="+mn-lt"/>
          <a:cs typeface="+mn-cs"/>
        </a:defRPr>
      </a:lvl6pPr>
      <a:lvl7pPr marL="1931194" indent="-176213" algn="l" rtl="0" fontAlgn="base">
        <a:spcBef>
          <a:spcPct val="20000"/>
        </a:spcBef>
        <a:spcAft>
          <a:spcPct val="0"/>
        </a:spcAft>
        <a:buFont typeface="Verdana" pitchFamily="34" charset="0"/>
        <a:buChar char="–"/>
        <a:defRPr sz="1050">
          <a:solidFill>
            <a:schemeClr val="tx1"/>
          </a:solidFill>
          <a:latin typeface="+mn-lt"/>
          <a:cs typeface="+mn-cs"/>
        </a:defRPr>
      </a:lvl7pPr>
      <a:lvl8pPr marL="2274094" indent="-176213" algn="l" rtl="0" fontAlgn="base">
        <a:spcBef>
          <a:spcPct val="20000"/>
        </a:spcBef>
        <a:spcAft>
          <a:spcPct val="0"/>
        </a:spcAft>
        <a:buFont typeface="Verdana" pitchFamily="34" charset="0"/>
        <a:buChar char="–"/>
        <a:defRPr sz="1050">
          <a:solidFill>
            <a:schemeClr val="tx1"/>
          </a:solidFill>
          <a:latin typeface="+mn-lt"/>
          <a:cs typeface="+mn-cs"/>
        </a:defRPr>
      </a:lvl8pPr>
      <a:lvl9pPr marL="2616994" indent="-176213" algn="l" rtl="0" fontAlgn="base">
        <a:spcBef>
          <a:spcPct val="20000"/>
        </a:spcBef>
        <a:spcAft>
          <a:spcPct val="0"/>
        </a:spcAft>
        <a:buFont typeface="Verdana" pitchFamily="34" charset="0"/>
        <a:buChar char="–"/>
        <a:defRPr sz="1050">
          <a:solidFill>
            <a:schemeClr val="tx1"/>
          </a:solidFill>
          <a:latin typeface="+mn-lt"/>
          <a:cs typeface="+mn-cs"/>
        </a:defRPr>
      </a:lvl9pPr>
    </p:bodyStyle>
    <p:otherStyle>
      <a:defPPr>
        <a:defRPr lang="ru-RU"/>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457200" y="6356368"/>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1082E0-DB55-4377-B816-7751886783B4}" type="datetimeFigureOut">
              <a:rPr lang="ru-RU" smtClean="0">
                <a:solidFill>
                  <a:prstClr val="white">
                    <a:tint val="75000"/>
                  </a:prstClr>
                </a:solidFill>
              </a:rPr>
              <a:pPr/>
              <a:t>20.06.2018</a:t>
            </a:fld>
            <a:endParaRPr lang="ru-RU">
              <a:solidFill>
                <a:prstClr val="white">
                  <a:tint val="75000"/>
                </a:prstClr>
              </a:solidFill>
            </a:endParaRPr>
          </a:p>
        </p:txBody>
      </p:sp>
      <p:sp>
        <p:nvSpPr>
          <p:cNvPr id="5" name="Нижний колонтитул 4"/>
          <p:cNvSpPr>
            <a:spLocks noGrp="1"/>
          </p:cNvSpPr>
          <p:nvPr>
            <p:ph type="ftr" sz="quarter" idx="3"/>
          </p:nvPr>
        </p:nvSpPr>
        <p:spPr>
          <a:xfrm>
            <a:off x="3124200" y="6356368"/>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solidFill>
                <a:prstClr val="white">
                  <a:tint val="75000"/>
                </a:prstClr>
              </a:solidFill>
            </a:endParaRPr>
          </a:p>
        </p:txBody>
      </p:sp>
      <p:sp>
        <p:nvSpPr>
          <p:cNvPr id="6" name="Номер слайда 5"/>
          <p:cNvSpPr>
            <a:spLocks noGrp="1"/>
          </p:cNvSpPr>
          <p:nvPr>
            <p:ph type="sldNum" sz="quarter" idx="4"/>
          </p:nvPr>
        </p:nvSpPr>
        <p:spPr>
          <a:xfrm>
            <a:off x="6553200" y="6356368"/>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EEDC78-991F-4BEC-89D4-11809CCD4C57}"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2089097211"/>
      </p:ext>
    </p:extLst>
  </p:cSld>
  <p:clrMap bg1="dk1" tx1="lt1" bg2="dk2" tx2="lt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 id="2147483763"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8.png"/><Relationship Id="rId2" Type="http://schemas.openxmlformats.org/officeDocument/2006/relationships/image" Target="../media/image24.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27.jpeg"/><Relationship Id="rId4" Type="http://schemas.openxmlformats.org/officeDocument/2006/relationships/image" Target="../media/image26.jpeg"/></Relationships>
</file>

<file path=ppt/slides/_rels/slide1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image" Target="../media/image31.jpeg"/><Relationship Id="rId1" Type="http://schemas.openxmlformats.org/officeDocument/2006/relationships/slideLayout" Target="../slideLayouts/slideLayout26.xml"/><Relationship Id="rId6" Type="http://schemas.openxmlformats.org/officeDocument/2006/relationships/image" Target="../media/image35.jpeg"/><Relationship Id="rId5" Type="http://schemas.openxmlformats.org/officeDocument/2006/relationships/image" Target="../media/image34.pn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gif"/><Relationship Id="rId7"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Layout" Target="../slideLayouts/slideLayout54.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13.png"/><Relationship Id="rId2" Type="http://schemas.openxmlformats.org/officeDocument/2006/relationships/image" Target="../media/image45.png"/><Relationship Id="rId1" Type="http://schemas.openxmlformats.org/officeDocument/2006/relationships/slideLayout" Target="../slideLayouts/slideLayout33.xml"/><Relationship Id="rId6" Type="http://schemas.openxmlformats.org/officeDocument/2006/relationships/image" Target="../media/image49.jpeg"/><Relationship Id="rId5" Type="http://schemas.openxmlformats.org/officeDocument/2006/relationships/image" Target="../media/image48.png"/><Relationship Id="rId4" Type="http://schemas.openxmlformats.org/officeDocument/2006/relationships/image" Target="../media/image47.png"/></Relationships>
</file>

<file path=ppt/slides/_rels/slide16.xml.rels><?xml version="1.0" encoding="UTF-8" standalone="yes"?>
<Relationships xmlns="http://schemas.openxmlformats.org/package/2006/relationships"><Relationship Id="rId3" Type="http://schemas.openxmlformats.org/officeDocument/2006/relationships/image" Target="../media/image51.jpeg"/><Relationship Id="rId7" Type="http://schemas.openxmlformats.org/officeDocument/2006/relationships/image" Target="../media/image21.png"/><Relationship Id="rId2" Type="http://schemas.openxmlformats.org/officeDocument/2006/relationships/image" Target="../media/image50.jpeg"/><Relationship Id="rId1" Type="http://schemas.openxmlformats.org/officeDocument/2006/relationships/slideLayout" Target="../slideLayouts/slideLayout33.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1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13.png"/><Relationship Id="rId1" Type="http://schemas.openxmlformats.org/officeDocument/2006/relationships/slideLayout" Target="../slideLayouts/slideLayout33.xml"/><Relationship Id="rId6" Type="http://schemas.openxmlformats.org/officeDocument/2006/relationships/image" Target="../media/image21.png"/><Relationship Id="rId5" Type="http://schemas.openxmlformats.org/officeDocument/2006/relationships/image" Target="../media/image57.png"/><Relationship Id="rId4" Type="http://schemas.openxmlformats.org/officeDocument/2006/relationships/image" Target="../media/image56.png"/></Relationships>
</file>

<file path=ppt/slides/_rels/slide18.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59.png"/><Relationship Id="rId7" Type="http://schemas.openxmlformats.org/officeDocument/2006/relationships/image" Target="../media/image48.png"/><Relationship Id="rId2" Type="http://schemas.openxmlformats.org/officeDocument/2006/relationships/image" Target="../media/image58.png"/><Relationship Id="rId1" Type="http://schemas.openxmlformats.org/officeDocument/2006/relationships/slideLayout" Target="../slideLayouts/slideLayout40.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60.jpeg"/></Relationships>
</file>

<file path=ppt/slides/_rels/slide1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40.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1.xml.rels><?xml version="1.0" encoding="UTF-8" standalone="yes"?>
<Relationships xmlns="http://schemas.openxmlformats.org/package/2006/relationships"><Relationship Id="rId8" Type="http://schemas.openxmlformats.org/officeDocument/2006/relationships/image" Target="../media/image72.jpeg"/><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image" Target="../media/image70.gif"/><Relationship Id="rId5" Type="http://schemas.openxmlformats.org/officeDocument/2006/relationships/image" Target="../media/image69.png"/><Relationship Id="rId4" Type="http://schemas.openxmlformats.org/officeDocument/2006/relationships/image" Target="../media/image68.jpeg"/><Relationship Id="rId9" Type="http://schemas.openxmlformats.org/officeDocument/2006/relationships/image" Target="../media/image73.png"/></Relationships>
</file>

<file path=ppt/slides/_rels/slide2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xml"/><Relationship Id="rId1" Type="http://schemas.openxmlformats.org/officeDocument/2006/relationships/slideLayout" Target="../slideLayouts/slideLayout14.xml"/><Relationship Id="rId4" Type="http://schemas.openxmlformats.org/officeDocument/2006/relationships/image" Target="../media/image73.png"/></Relationships>
</file>

<file path=ppt/slides/_rels/slide2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8.png"/><Relationship Id="rId1" Type="http://schemas.openxmlformats.org/officeDocument/2006/relationships/slideLayout" Target="../slideLayouts/slideLayout15.xml"/><Relationship Id="rId6" Type="http://schemas.openxmlformats.org/officeDocument/2006/relationships/image" Target="../media/image78.gif"/><Relationship Id="rId5" Type="http://schemas.openxmlformats.org/officeDocument/2006/relationships/image" Target="../media/image77.wmf"/><Relationship Id="rId4" Type="http://schemas.openxmlformats.org/officeDocument/2006/relationships/image" Target="../media/image76.wmf"/></Relationships>
</file>

<file path=ppt/slides/_rels/slide2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 Id="rId5" Type="http://schemas.openxmlformats.org/officeDocument/2006/relationships/image" Target="../media/image80.png"/><Relationship Id="rId4" Type="http://schemas.openxmlformats.org/officeDocument/2006/relationships/image" Target="../media/image79.png"/></Relationships>
</file>

<file path=ppt/slides/_rels/slide25.xml.rels><?xml version="1.0" encoding="UTF-8" standalone="yes"?>
<Relationships xmlns="http://schemas.openxmlformats.org/package/2006/relationships"><Relationship Id="rId3" Type="http://schemas.openxmlformats.org/officeDocument/2006/relationships/image" Target="../media/image81.png"/><Relationship Id="rId7" Type="http://schemas.openxmlformats.org/officeDocument/2006/relationships/image" Target="../media/image85.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84.png"/><Relationship Id="rId5" Type="http://schemas.openxmlformats.org/officeDocument/2006/relationships/image" Target="../media/image83.jpeg"/><Relationship Id="rId4" Type="http://schemas.openxmlformats.org/officeDocument/2006/relationships/image" Target="../media/image82.png"/></Relationships>
</file>

<file path=ppt/slides/_rels/slide2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8.xml"/><Relationship Id="rId1" Type="http://schemas.openxmlformats.org/officeDocument/2006/relationships/slideLayout" Target="../slideLayouts/slideLayout50.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5.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15.xml"/><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4.png"/><Relationship Id="rId7"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13.png"/><Relationship Id="rId10" Type="http://schemas.openxmlformats.org/officeDocument/2006/relationships/image" Target="../media/image23.gif"/><Relationship Id="rId4" Type="http://schemas.openxmlformats.org/officeDocument/2006/relationships/image" Target="../media/image8.png"/><Relationship Id="rId9"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717848" y="2276874"/>
            <a:ext cx="7772400" cy="1470025"/>
          </a:xfrm>
        </p:spPr>
        <p:txBody>
          <a:bodyPr>
            <a:normAutofit fontScale="90000"/>
          </a:bodyPr>
          <a:lstStyle/>
          <a:p>
            <a:r>
              <a:rPr lang="en-US" dirty="0"/>
              <a:t>Supercomputer "GOVORUN" — new prospects for heterogeneous computations in nuclear physics</a:t>
            </a:r>
            <a:endParaRPr lang="ru-RU" b="1" dirty="0">
              <a:solidFill>
                <a:schemeClr val="accent6">
                  <a:lumMod val="40000"/>
                  <a:lumOff val="60000"/>
                </a:schemeClr>
              </a:solidFill>
            </a:endParaRPr>
          </a:p>
        </p:txBody>
      </p:sp>
      <p:sp>
        <p:nvSpPr>
          <p:cNvPr id="3" name="Подзаголовок 2"/>
          <p:cNvSpPr>
            <a:spLocks noGrp="1"/>
          </p:cNvSpPr>
          <p:nvPr>
            <p:ph type="subTitle" idx="1"/>
          </p:nvPr>
        </p:nvSpPr>
        <p:spPr>
          <a:xfrm>
            <a:off x="1403648" y="4292616"/>
            <a:ext cx="6400800" cy="1752600"/>
          </a:xfrm>
        </p:spPr>
        <p:txBody>
          <a:bodyPr/>
          <a:lstStyle/>
          <a:p>
            <a:r>
              <a:rPr lang="en-GB" dirty="0"/>
              <a:t>Dmitry </a:t>
            </a:r>
            <a:r>
              <a:rPr lang="en-GB" dirty="0" err="1"/>
              <a:t>Podgainy</a:t>
            </a:r>
            <a:endParaRPr lang="en-GB" dirty="0"/>
          </a:p>
          <a:p>
            <a:r>
              <a:rPr lang="en-GB" sz="2800" dirty="0"/>
              <a:t>Laboratory of Information Technologies </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5896" y="548682"/>
            <a:ext cx="1511300" cy="104298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2250151" y="6021290"/>
            <a:ext cx="4732899" cy="646331"/>
          </a:xfrm>
          <a:prstGeom prst="rect">
            <a:avLst/>
          </a:prstGeom>
        </p:spPr>
        <p:txBody>
          <a:bodyPr wrap="none">
            <a:spAutoFit/>
          </a:bodyPr>
          <a:lstStyle/>
          <a:p>
            <a:r>
              <a:rPr lang="en-US" dirty="0"/>
              <a:t>48th meeting of the PAC for Nuclear Physics</a:t>
            </a:r>
          </a:p>
          <a:p>
            <a:pPr algn="ctr"/>
            <a:r>
              <a:rPr lang="en-US" dirty="0"/>
              <a:t> 19-21 June 2018</a:t>
            </a:r>
            <a:endParaRPr lang="ru-RU" dirty="0"/>
          </a:p>
        </p:txBody>
      </p:sp>
    </p:spTree>
    <p:extLst>
      <p:ext uri="{BB962C8B-B14F-4D97-AF65-F5344CB8AC3E}">
        <p14:creationId xmlns:p14="http://schemas.microsoft.com/office/powerpoint/2010/main" val="15939538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11779" y="1268676"/>
            <a:ext cx="4006621" cy="266429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28768" y="1104270"/>
            <a:ext cx="2462845" cy="351920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028" name="Picture 4" descr="C:\Users\Admin\Desktop\2018.02.26 ЛИТ\2018.02.26 ЛИТ\IMG_156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505" y="4077072"/>
            <a:ext cx="4032448" cy="26373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5" name="Рисунок 4"/>
          <p:cNvPicPr>
            <a:picLocks noChangeAspect="1"/>
          </p:cNvPicPr>
          <p:nvPr/>
        </p:nvPicPr>
        <p:blipFill>
          <a:blip r:embed="rId5" cstate="print">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6179642" y="3068961"/>
            <a:ext cx="2875606" cy="38341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30"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18321" y="861851"/>
            <a:ext cx="2016224" cy="1622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239336" y="59183"/>
            <a:ext cx="7608173" cy="584775"/>
          </a:xfrm>
          <a:prstGeom prst="rect">
            <a:avLst/>
          </a:prstGeom>
          <a:noFill/>
        </p:spPr>
        <p:txBody>
          <a:bodyPr wrap="none" rtlCol="0">
            <a:spAutoFit/>
          </a:bodyPr>
          <a:lstStyle/>
          <a:p>
            <a:r>
              <a:rPr lang="en-US" sz="3200" b="1" dirty="0">
                <a:ln w="6600">
                  <a:solidFill>
                    <a:srgbClr val="C0504D"/>
                  </a:solidFill>
                  <a:prstDash val="solid"/>
                </a:ln>
                <a:solidFill>
                  <a:srgbClr val="FFFFFF"/>
                </a:solidFill>
                <a:effectLst>
                  <a:outerShdw dist="38100" dir="2700000" algn="tl" rotWithShape="0">
                    <a:srgbClr val="C0504D"/>
                  </a:outerShdw>
                </a:effectLst>
                <a:latin typeface="Arial" panose="020B0604020202020204" pitchFamily="34" charset="0"/>
                <a:cs typeface="Arial" panose="020B0604020202020204" pitchFamily="34" charset="0"/>
              </a:rPr>
              <a:t>GOVORUN: setup of GPU-component </a:t>
            </a:r>
          </a:p>
        </p:txBody>
      </p:sp>
    </p:spTree>
    <p:extLst>
      <p:ext uri="{BB962C8B-B14F-4D97-AF65-F5344CB8AC3E}">
        <p14:creationId xmlns:p14="http://schemas.microsoft.com/office/powerpoint/2010/main" val="29139866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rotWithShape="1">
          <a:blip r:embed="rId2" cstate="print">
            <a:extLst>
              <a:ext uri="{28A0092B-C50C-407E-A947-70E740481C1C}">
                <a14:useLocalDpi xmlns:a14="http://schemas.microsoft.com/office/drawing/2010/main"/>
              </a:ext>
            </a:extLst>
          </a:blip>
          <a:srcRect l="2751" t="9400" r="14563" b="6601"/>
          <a:stretch/>
        </p:blipFill>
        <p:spPr>
          <a:xfrm>
            <a:off x="-8878" y="764704"/>
            <a:ext cx="9163510" cy="5256584"/>
          </a:xfrm>
          <a:prstGeom prst="rect">
            <a:avLst/>
          </a:prstGeom>
        </p:spPr>
      </p:pic>
    </p:spTree>
    <p:extLst>
      <p:ext uri="{BB962C8B-B14F-4D97-AF65-F5344CB8AC3E}">
        <p14:creationId xmlns:p14="http://schemas.microsoft.com/office/powerpoint/2010/main" val="22838831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rotWithShape="1">
          <a:blip r:embed="rId2" cstate="print">
            <a:extLst>
              <a:ext uri="{28A0092B-C50C-407E-A947-70E740481C1C}">
                <a14:useLocalDpi xmlns:a14="http://schemas.microsoft.com/office/drawing/2010/main"/>
              </a:ext>
            </a:extLst>
          </a:blip>
          <a:srcRect l="2363" t="11199" r="14951" b="10403"/>
          <a:stretch/>
        </p:blipFill>
        <p:spPr>
          <a:xfrm>
            <a:off x="0" y="980728"/>
            <a:ext cx="9181020" cy="4896544"/>
          </a:xfrm>
          <a:prstGeom prst="rect">
            <a:avLst/>
          </a:prstGeom>
        </p:spPr>
      </p:pic>
    </p:spTree>
    <p:extLst>
      <p:ext uri="{BB962C8B-B14F-4D97-AF65-F5344CB8AC3E}">
        <p14:creationId xmlns:p14="http://schemas.microsoft.com/office/powerpoint/2010/main" val="14463816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Рисунок 14">
            <a:extLst>
              <a:ext uri="{FF2B5EF4-FFF2-40B4-BE49-F238E27FC236}">
                <a16:creationId xmlns:a16="http://schemas.microsoft.com/office/drawing/2014/main" id="{7668B2BF-A701-490C-AC79-EB4963AA110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51" y="1468508"/>
            <a:ext cx="5187755" cy="4606787"/>
          </a:xfrm>
          <a:prstGeom prst="rect">
            <a:avLst/>
          </a:prstGeom>
        </p:spPr>
      </p:pic>
      <p:sp>
        <p:nvSpPr>
          <p:cNvPr id="3" name="Подзаголовок 2">
            <a:extLst>
              <a:ext uri="{FF2B5EF4-FFF2-40B4-BE49-F238E27FC236}">
                <a16:creationId xmlns:a16="http://schemas.microsoft.com/office/drawing/2014/main" id="{ED844CA9-345C-401F-9B43-5B9BCFE9FFBA}"/>
              </a:ext>
            </a:extLst>
          </p:cNvPr>
          <p:cNvSpPr>
            <a:spLocks noGrp="1"/>
          </p:cNvSpPr>
          <p:nvPr>
            <p:ph type="subTitle" idx="1"/>
          </p:nvPr>
        </p:nvSpPr>
        <p:spPr>
          <a:xfrm>
            <a:off x="949188" y="274969"/>
            <a:ext cx="7245626" cy="657898"/>
          </a:xfrm>
        </p:spPr>
        <p:txBody>
          <a:bodyPr>
            <a:normAutofit/>
          </a:bodyPr>
          <a:lstStyle/>
          <a:p>
            <a:r>
              <a:rPr lang="en-US" sz="3200" b="1" kern="1200" dirty="0">
                <a:ln w="6600">
                  <a:solidFill>
                    <a:srgbClr val="C0504D"/>
                  </a:solidFill>
                  <a:prstDash val="solid"/>
                </a:ln>
                <a:solidFill>
                  <a:srgbClr val="FFFFFF"/>
                </a:solidFill>
                <a:effectLst>
                  <a:outerShdw dist="38100" dir="2700000" algn="tl" rotWithShape="0">
                    <a:srgbClr val="C0504D"/>
                  </a:outerShdw>
                </a:effectLst>
                <a:latin typeface="+mn-lt"/>
                <a:ea typeface="+mn-ea"/>
                <a:cs typeface="Arial" panose="020B0604020202020204" pitchFamily="34" charset="0"/>
              </a:rPr>
              <a:t>NVIDIA-</a:t>
            </a:r>
            <a:r>
              <a:rPr lang="en-US" sz="3200" b="1" kern="1200" dirty="0" err="1">
                <a:ln w="6600">
                  <a:solidFill>
                    <a:srgbClr val="C0504D"/>
                  </a:solidFill>
                  <a:prstDash val="solid"/>
                </a:ln>
                <a:solidFill>
                  <a:srgbClr val="FFFFFF"/>
                </a:solidFill>
                <a:effectLst>
                  <a:outerShdw dist="38100" dir="2700000" algn="tl" rotWithShape="0">
                    <a:srgbClr val="C0504D"/>
                  </a:outerShdw>
                </a:effectLst>
                <a:latin typeface="+mn-lt"/>
                <a:ea typeface="+mn-ea"/>
                <a:cs typeface="Arial" panose="020B0604020202020204" pitchFamily="34" charset="0"/>
              </a:rPr>
              <a:t>dockers</a:t>
            </a:r>
            <a:r>
              <a:rPr lang="en-US" sz="3200" b="1" kern="1200" dirty="0">
                <a:ln w="6600">
                  <a:solidFill>
                    <a:srgbClr val="C0504D"/>
                  </a:solidFill>
                  <a:prstDash val="solid"/>
                </a:ln>
                <a:solidFill>
                  <a:srgbClr val="FFFFFF"/>
                </a:solidFill>
                <a:effectLst>
                  <a:outerShdw dist="38100" dir="2700000" algn="tl" rotWithShape="0">
                    <a:srgbClr val="C0504D"/>
                  </a:outerShdw>
                </a:effectLst>
                <a:latin typeface="+mn-lt"/>
                <a:ea typeface="+mn-ea"/>
                <a:cs typeface="Arial" panose="020B0604020202020204" pitchFamily="34" charset="0"/>
              </a:rPr>
              <a:t> for DGX</a:t>
            </a:r>
            <a:r>
              <a:rPr lang="ru-RU" sz="3200" b="1" kern="1200" dirty="0">
                <a:ln w="6600">
                  <a:solidFill>
                    <a:srgbClr val="C0504D"/>
                  </a:solidFill>
                  <a:prstDash val="solid"/>
                </a:ln>
                <a:solidFill>
                  <a:srgbClr val="FFFFFF"/>
                </a:solidFill>
                <a:effectLst>
                  <a:outerShdw dist="38100" dir="2700000" algn="tl" rotWithShape="0">
                    <a:srgbClr val="C0504D"/>
                  </a:outerShdw>
                </a:effectLst>
                <a:latin typeface="+mn-lt"/>
                <a:ea typeface="+mn-ea"/>
                <a:cs typeface="Arial" panose="020B0604020202020204" pitchFamily="34" charset="0"/>
              </a:rPr>
              <a:t>-1</a:t>
            </a:r>
          </a:p>
        </p:txBody>
      </p:sp>
      <p:sp>
        <p:nvSpPr>
          <p:cNvPr id="4" name="TextBox 3">
            <a:extLst>
              <a:ext uri="{FF2B5EF4-FFF2-40B4-BE49-F238E27FC236}">
                <a16:creationId xmlns:a16="http://schemas.microsoft.com/office/drawing/2014/main" id="{ABC44FC5-385D-4AC3-AE12-379DA969F029}"/>
              </a:ext>
            </a:extLst>
          </p:cNvPr>
          <p:cNvSpPr txBox="1"/>
          <p:nvPr/>
        </p:nvSpPr>
        <p:spPr>
          <a:xfrm>
            <a:off x="5327683" y="930625"/>
            <a:ext cx="3965713" cy="1384995"/>
          </a:xfrm>
          <a:prstGeom prst="rect">
            <a:avLst/>
          </a:prstGeom>
          <a:noFill/>
        </p:spPr>
        <p:txBody>
          <a:bodyPr wrap="square" rtlCol="0">
            <a:spAutoFit/>
          </a:bodyPr>
          <a:lstStyle/>
          <a:p>
            <a:r>
              <a:rPr lang="en-US" sz="2800" b="1" dirty="0">
                <a:ln w="6600">
                  <a:solidFill>
                    <a:srgbClr val="C0504D"/>
                  </a:solidFill>
                  <a:prstDash val="solid"/>
                </a:ln>
                <a:solidFill>
                  <a:srgbClr val="FFFFFF"/>
                </a:solidFill>
                <a:effectLst>
                  <a:outerShdw dist="38100" dir="2700000" algn="tl" rotWithShape="0">
                    <a:srgbClr val="C0504D"/>
                  </a:outerShdw>
                </a:effectLst>
                <a:cs typeface="Arial" panose="020B0604020202020204" pitchFamily="34" charset="0"/>
              </a:rPr>
              <a:t>Machine Learning frameworks optimized by NVIDIA</a:t>
            </a:r>
            <a:endParaRPr lang="ru-RU" sz="2800" b="1" dirty="0">
              <a:ln w="6600">
                <a:solidFill>
                  <a:srgbClr val="C0504D"/>
                </a:solidFill>
                <a:prstDash val="solid"/>
              </a:ln>
              <a:solidFill>
                <a:srgbClr val="FFFFFF"/>
              </a:solidFill>
              <a:effectLst>
                <a:outerShdw dist="38100" dir="2700000" algn="tl" rotWithShape="0">
                  <a:srgbClr val="C0504D"/>
                </a:outerShdw>
              </a:effectLst>
              <a:cs typeface="Arial" panose="020B0604020202020204" pitchFamily="34" charset="0"/>
            </a:endParaRPr>
          </a:p>
        </p:txBody>
      </p:sp>
      <p:sp>
        <p:nvSpPr>
          <p:cNvPr id="5" name="AutoShape 4" descr="ÐÐ°ÑÑÐ¸Ð½ÐºÐ¸ Ð¿Ð¾ Ð·Ð°Ð¿ÑÐ¾ÑÑ TensorFlow">
            <a:extLst>
              <a:ext uri="{FF2B5EF4-FFF2-40B4-BE49-F238E27FC236}">
                <a16:creationId xmlns:a16="http://schemas.microsoft.com/office/drawing/2014/main" id="{DA1182D2-E4B9-4AE0-BBB1-46357A3F10B5}"/>
              </a:ext>
            </a:extLst>
          </p:cNvPr>
          <p:cNvSpPr>
            <a:spLocks noChangeAspect="1" noChangeArrowheads="1"/>
          </p:cNvSpPr>
          <p:nvPr/>
        </p:nvSpPr>
        <p:spPr bwMode="auto">
          <a:xfrm>
            <a:off x="4457700" y="3314700"/>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ru-RU" sz="1350"/>
          </a:p>
        </p:txBody>
      </p:sp>
      <p:sp>
        <p:nvSpPr>
          <p:cNvPr id="6" name="AutoShape 10" descr="ÐÐ°ÑÑÐ¸Ð½ÐºÐ¸ Ð¿Ð¾ Ð·Ð°Ð¿ÑÐ¾ÑÑ pytorch">
            <a:extLst>
              <a:ext uri="{FF2B5EF4-FFF2-40B4-BE49-F238E27FC236}">
                <a16:creationId xmlns:a16="http://schemas.microsoft.com/office/drawing/2014/main" id="{6B05C85D-D365-46CF-8443-51FA5D58951A}"/>
              </a:ext>
            </a:extLst>
          </p:cNvPr>
          <p:cNvSpPr>
            <a:spLocks noChangeAspect="1" noChangeArrowheads="1"/>
          </p:cNvSpPr>
          <p:nvPr/>
        </p:nvSpPr>
        <p:spPr bwMode="auto">
          <a:xfrm>
            <a:off x="4572000" y="3429000"/>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ru-RU" sz="1350"/>
          </a:p>
        </p:txBody>
      </p:sp>
      <p:sp>
        <p:nvSpPr>
          <p:cNvPr id="8" name="AutoShape 12" descr="ÐÐ°ÑÑÐ¸Ð½ÐºÐ¸ Ð¿Ð¾ Ð·Ð°Ð¿ÑÐ¾ÑÑ pytorch">
            <a:extLst>
              <a:ext uri="{FF2B5EF4-FFF2-40B4-BE49-F238E27FC236}">
                <a16:creationId xmlns:a16="http://schemas.microsoft.com/office/drawing/2014/main" id="{7E700DAC-252E-4A84-AC55-3C7D02C1D8A0}"/>
              </a:ext>
            </a:extLst>
          </p:cNvPr>
          <p:cNvSpPr>
            <a:spLocks noChangeAspect="1" noChangeArrowheads="1"/>
          </p:cNvSpPr>
          <p:nvPr/>
        </p:nvSpPr>
        <p:spPr bwMode="auto">
          <a:xfrm>
            <a:off x="4686300" y="3543300"/>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ru-RU" sz="1350"/>
          </a:p>
        </p:txBody>
      </p:sp>
      <p:sp>
        <p:nvSpPr>
          <p:cNvPr id="9" name="AutoShape 14" descr="ÐÐ°ÑÑÐ¸Ð½ÐºÐ¸ Ð¿Ð¾ Ð·Ð°Ð¿ÑÐ¾ÑÑ pytorch">
            <a:extLst>
              <a:ext uri="{FF2B5EF4-FFF2-40B4-BE49-F238E27FC236}">
                <a16:creationId xmlns:a16="http://schemas.microsoft.com/office/drawing/2014/main" id="{D208DB6A-CE7A-4009-829E-271EE703991E}"/>
              </a:ext>
            </a:extLst>
          </p:cNvPr>
          <p:cNvSpPr>
            <a:spLocks noChangeAspect="1" noChangeArrowheads="1"/>
          </p:cNvSpPr>
          <p:nvPr/>
        </p:nvSpPr>
        <p:spPr bwMode="auto">
          <a:xfrm>
            <a:off x="4800600" y="3657600"/>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ru-RU" sz="1350"/>
          </a:p>
        </p:txBody>
      </p:sp>
      <p:grpSp>
        <p:nvGrpSpPr>
          <p:cNvPr id="2" name="Группа 1"/>
          <p:cNvGrpSpPr/>
          <p:nvPr/>
        </p:nvGrpSpPr>
        <p:grpSpPr>
          <a:xfrm>
            <a:off x="5102513" y="2393636"/>
            <a:ext cx="4024037" cy="3493809"/>
            <a:chOff x="5102512" y="2393634"/>
            <a:chExt cx="4024037" cy="3493809"/>
          </a:xfrm>
        </p:grpSpPr>
        <p:pic>
          <p:nvPicPr>
            <p:cNvPr id="1048" name="Picture 24" descr="ÐÐ°ÑÑÐ¸Ð½ÐºÐ¸ Ð¿Ð¾ Ð·Ð°Ð¿ÑÐ¾ÑÑ theano logo">
              <a:extLst>
                <a:ext uri="{FF2B5EF4-FFF2-40B4-BE49-F238E27FC236}">
                  <a16:creationId xmlns:a16="http://schemas.microsoft.com/office/drawing/2014/main" id="{7105C772-9728-4DE1-949B-4A569C186B3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124694" y="3465662"/>
              <a:ext cx="2001855" cy="1428750"/>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ÐÐ°ÑÑÐ¸Ð½ÐºÐ¸ Ð¿Ð¾ Ð·Ð°Ð¿ÑÐ¾ÑÑ pytorch">
              <a:extLst>
                <a:ext uri="{FF2B5EF4-FFF2-40B4-BE49-F238E27FC236}">
                  <a16:creationId xmlns:a16="http://schemas.microsoft.com/office/drawing/2014/main" id="{079F40A6-B657-404C-A6E9-12D1929834FD}"/>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406838" y="3465662"/>
              <a:ext cx="1571817" cy="103965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ÐÐ°ÑÑÐ¸Ð½ÐºÐ¸ Ð¿Ð¾ Ð·Ð°Ð¿ÑÐ¾ÑÑ TensorFlow">
              <a:extLst>
                <a:ext uri="{FF2B5EF4-FFF2-40B4-BE49-F238E27FC236}">
                  <a16:creationId xmlns:a16="http://schemas.microsoft.com/office/drawing/2014/main" id="{AB21EBC4-7FC1-4792-A757-6B9327A5853A}"/>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310539" y="2393634"/>
              <a:ext cx="1690128" cy="140844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ÐÐ°ÑÑÐ¸Ð½ÐºÐ¸ Ð¿Ð¾ Ð·Ð°Ð¿ÑÐ¾ÑÑ caffe framework">
              <a:extLst>
                <a:ext uri="{FF2B5EF4-FFF2-40B4-BE49-F238E27FC236}">
                  <a16:creationId xmlns:a16="http://schemas.microsoft.com/office/drawing/2014/main" id="{C19EEAD9-F2F2-4682-8C21-321741E42B3B}"/>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102512" y="2393634"/>
              <a:ext cx="2329340" cy="998705"/>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ÐÐ°ÑÑÐ¸Ð½ÐºÐ¸ Ð¿Ð¾ Ð·Ð°Ð¿ÑÐ¾ÑÑ apache mxnet">
              <a:extLst>
                <a:ext uri="{FF2B5EF4-FFF2-40B4-BE49-F238E27FC236}">
                  <a16:creationId xmlns:a16="http://schemas.microsoft.com/office/drawing/2014/main" id="{2F6DC908-0DF1-4186-B3C0-E443AB25546A}"/>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5594752" y="4561206"/>
              <a:ext cx="1326239" cy="1326237"/>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ÐÐ°ÑÑÐ¸Ð½ÐºÐ¸ Ð¿Ð¾ Ð·Ð°Ð¿ÑÐ¾ÑÑ Microsoft Cognitive Toolkit">
              <a:extLst>
                <a:ext uri="{FF2B5EF4-FFF2-40B4-BE49-F238E27FC236}">
                  <a16:creationId xmlns:a16="http://schemas.microsoft.com/office/drawing/2014/main" id="{843AB95D-6FD8-47A3-A07C-9B4A2F925FC7}"/>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7839070" y="4561206"/>
              <a:ext cx="1037247" cy="122748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790001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80528" y="1"/>
            <a:ext cx="9144000" cy="620688"/>
          </a:xfrm>
        </p:spPr>
        <p:txBody>
          <a:bodyPr>
            <a:normAutofit/>
          </a:bodyPr>
          <a:lstStyle/>
          <a:p>
            <a:r>
              <a:rPr lang="en-US" sz="3200" b="1" dirty="0">
                <a:ln w="6600">
                  <a:solidFill>
                    <a:srgbClr val="C0504D"/>
                  </a:solidFill>
                  <a:prstDash val="solid"/>
                </a:ln>
                <a:solidFill>
                  <a:srgbClr val="FFFFFF"/>
                </a:solidFill>
                <a:effectLst>
                  <a:outerShdw dist="38100" dir="2700000" algn="tl" rotWithShape="0">
                    <a:srgbClr val="C0504D"/>
                  </a:outerShdw>
                </a:effectLst>
                <a:latin typeface="+mn-lt"/>
                <a:ea typeface="+mn-ea"/>
                <a:cs typeface="Arial" panose="020B0604020202020204" pitchFamily="34" charset="0"/>
              </a:rPr>
              <a:t>Machine learning algorithms for nuclear physics</a:t>
            </a:r>
            <a:endParaRPr lang="ru-RU" sz="3200" b="1" dirty="0">
              <a:ln w="6600">
                <a:solidFill>
                  <a:srgbClr val="C0504D"/>
                </a:solidFill>
                <a:prstDash val="solid"/>
              </a:ln>
              <a:solidFill>
                <a:srgbClr val="FFFFFF"/>
              </a:solidFill>
              <a:effectLst>
                <a:outerShdw dist="38100" dir="2700000" algn="tl" rotWithShape="0">
                  <a:srgbClr val="C0504D"/>
                </a:outerShdw>
              </a:effectLst>
              <a:latin typeface="+mn-lt"/>
              <a:ea typeface="+mn-ea"/>
              <a:cs typeface="Arial" panose="020B0604020202020204" pitchFamily="34" charset="0"/>
            </a:endParaRPr>
          </a:p>
        </p:txBody>
      </p:sp>
      <p:sp>
        <p:nvSpPr>
          <p:cNvPr id="10" name="Rectangle 9">
            <a:extLst>
              <a:ext uri="{FF2B5EF4-FFF2-40B4-BE49-F238E27FC236}">
                <a16:creationId xmlns:a16="http://schemas.microsoft.com/office/drawing/2014/main" id="{300045A8-97C1-4560-8F54-6525C94A774A}"/>
              </a:ext>
            </a:extLst>
          </p:cNvPr>
          <p:cNvSpPr/>
          <p:nvPr/>
        </p:nvSpPr>
        <p:spPr>
          <a:xfrm>
            <a:off x="162522" y="5805264"/>
            <a:ext cx="3277449"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Results on simulated events: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prstClr val="white"/>
                </a:solidFill>
                <a:effectLst/>
                <a:uLnTx/>
                <a:uFillTx/>
                <a:latin typeface="Calibri"/>
                <a:ea typeface="+mn-ea"/>
                <a:cs typeface="+mn-cs"/>
              </a:rPr>
              <a:t>True track recognition efficiency is on the level of 97.5%.</a:t>
            </a:r>
          </a:p>
        </p:txBody>
      </p:sp>
      <p:sp>
        <p:nvSpPr>
          <p:cNvPr id="17" name="Rectangle 3">
            <a:extLst>
              <a:ext uri="{FF2B5EF4-FFF2-40B4-BE49-F238E27FC236}">
                <a16:creationId xmlns:a16="http://schemas.microsoft.com/office/drawing/2014/main" id="{0ABFA049-1876-4B66-9DA5-063AB235532D}"/>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a:ea typeface="+mn-ea"/>
              <a:cs typeface="+mn-cs"/>
            </a:endParaRPr>
          </a:p>
        </p:txBody>
      </p:sp>
      <p:sp>
        <p:nvSpPr>
          <p:cNvPr id="26" name="Rectangle 25">
            <a:extLst>
              <a:ext uri="{FF2B5EF4-FFF2-40B4-BE49-F238E27FC236}">
                <a16:creationId xmlns:a16="http://schemas.microsoft.com/office/drawing/2014/main" id="{A39410B4-D9D0-4656-928E-F1D5005B71B4}"/>
              </a:ext>
            </a:extLst>
          </p:cNvPr>
          <p:cNvSpPr/>
          <p:nvPr/>
        </p:nvSpPr>
        <p:spPr>
          <a:xfrm>
            <a:off x="142423" y="514952"/>
            <a:ext cx="3781505"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a:ea typeface="+mn-ea"/>
                <a:cs typeface="+mn-cs"/>
              </a:rPr>
              <a:t>Two-step Deep learning algorithm fore the tracking for experiment </a:t>
            </a:r>
            <a:r>
              <a:rPr kumimoji="0" lang="en-US" sz="1600" b="1" i="0" u="none" strike="noStrike" kern="1200" cap="none" spc="0" normalizeH="0" baseline="0" noProof="0" dirty="0">
                <a:ln>
                  <a:noFill/>
                </a:ln>
                <a:solidFill>
                  <a:srgbClr val="FFFF00"/>
                </a:solidFill>
                <a:effectLst/>
                <a:uLnTx/>
                <a:uFillTx/>
                <a:latin typeface="Calibri"/>
                <a:ea typeface="+mn-ea"/>
                <a:cs typeface="+mn-cs"/>
              </a:rPr>
              <a:t>BM@N with GEM detectors</a:t>
            </a:r>
            <a:r>
              <a:rPr kumimoji="0" lang="en-US" sz="1600" b="0" i="0" u="none" strike="noStrike" kern="1200" cap="none" spc="0" normalizeH="0" baseline="0" noProof="0" dirty="0">
                <a:ln>
                  <a:noFill/>
                </a:ln>
                <a:solidFill>
                  <a:srgbClr val="FFFF00"/>
                </a:solidFill>
                <a:effectLst/>
                <a:uLnTx/>
                <a:uFillTx/>
                <a:latin typeface="Calibri"/>
                <a:ea typeface="+mn-ea"/>
                <a:cs typeface="+mn-cs"/>
              </a:rPr>
              <a:t>. </a:t>
            </a:r>
            <a:endParaRPr kumimoji="0" lang="ru-RU" sz="1600" b="0" i="0" u="none" strike="noStrike" kern="1200" cap="none" spc="0" normalizeH="0" baseline="0" noProof="0" dirty="0">
              <a:ln>
                <a:noFill/>
              </a:ln>
              <a:solidFill>
                <a:srgbClr val="FFFF00"/>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02925514-54FA-4C2F-A3EA-AD5C8A5699A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3776" y="3902149"/>
            <a:ext cx="3392119" cy="1842685"/>
          </a:xfrm>
          <a:prstGeom prst="rect">
            <a:avLst/>
          </a:prstGeom>
          <a:solidFill>
            <a:srgbClr val="FFFFFF">
              <a:shade val="85000"/>
            </a:srgbClr>
          </a:solidFill>
          <a:ln w="762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19050" h="16510"/>
            <a:contourClr>
              <a:srgbClr val="C0C0C0"/>
            </a:contourClr>
          </a:sp3d>
        </p:spPr>
      </p:pic>
      <p:sp>
        <p:nvSpPr>
          <p:cNvPr id="32" name="Rectangle 31">
            <a:extLst>
              <a:ext uri="{FF2B5EF4-FFF2-40B4-BE49-F238E27FC236}">
                <a16:creationId xmlns:a16="http://schemas.microsoft.com/office/drawing/2014/main" id="{867BC6E5-906B-44E8-97F7-E05F3E73A911}"/>
              </a:ext>
            </a:extLst>
          </p:cNvPr>
          <p:cNvSpPr/>
          <p:nvPr/>
        </p:nvSpPr>
        <p:spPr>
          <a:xfrm>
            <a:off x="191594" y="3530457"/>
            <a:ext cx="3444301" cy="584775"/>
          </a:xfrm>
          <a:prstGeom prst="rect">
            <a:avLst/>
          </a:prstGeom>
          <a:ln>
            <a:solidFill>
              <a:schemeClr val="tx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2) Deep Recurrent Neural Network Classifier</a:t>
            </a:r>
            <a:endParaRPr kumimoji="0" lang="ru-RU" sz="16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18" name="Picture 8">
            <a:extLst>
              <a:ext uri="{FF2B5EF4-FFF2-40B4-BE49-F238E27FC236}">
                <a16:creationId xmlns:a16="http://schemas.microsoft.com/office/drawing/2014/main" id="{DF30AC38-F25A-4091-9707-272F25B034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594" y="1340767"/>
            <a:ext cx="3560445" cy="2020747"/>
          </a:xfrm>
          <a:prstGeom prst="rect">
            <a:avLst/>
          </a:prstGeom>
        </p:spPr>
      </p:pic>
      <p:sp>
        <p:nvSpPr>
          <p:cNvPr id="40" name="Rectangle 39">
            <a:extLst>
              <a:ext uri="{FF2B5EF4-FFF2-40B4-BE49-F238E27FC236}">
                <a16:creationId xmlns:a16="http://schemas.microsoft.com/office/drawing/2014/main" id="{DA75D9D3-8DF0-4168-BF79-DD8694ED70F1}"/>
              </a:ext>
            </a:extLst>
          </p:cNvPr>
          <p:cNvSpPr/>
          <p:nvPr/>
        </p:nvSpPr>
        <p:spPr>
          <a:xfrm>
            <a:off x="142423" y="1332928"/>
            <a:ext cx="2608557"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600" b="1" i="0" u="none" strike="noStrike" kern="1200" cap="none" spc="0" normalizeH="0" baseline="0" noProof="0" dirty="0">
                <a:ln>
                  <a:noFill/>
                </a:ln>
                <a:solidFill>
                  <a:prstClr val="white"/>
                </a:solidFill>
                <a:effectLst/>
                <a:uLnTx/>
                <a:uFillTx/>
                <a:latin typeface="Calibri"/>
                <a:ea typeface="+mn-ea"/>
                <a:cs typeface="+mn-cs"/>
              </a:rPr>
              <a:t>1) </a:t>
            </a:r>
            <a:r>
              <a:rPr kumimoji="0" lang="en-US" sz="1600" b="1" i="0" u="none" strike="noStrike" kern="1200" cap="none" spc="0" normalizeH="0" baseline="0" noProof="0" dirty="0">
                <a:ln>
                  <a:noFill/>
                </a:ln>
                <a:solidFill>
                  <a:prstClr val="white"/>
                </a:solidFill>
                <a:effectLst/>
                <a:uLnTx/>
                <a:uFillTx/>
                <a:latin typeface="Calibri"/>
                <a:ea typeface="+mn-ea"/>
                <a:cs typeface="+mn-cs"/>
              </a:rPr>
              <a:t>Directed</a:t>
            </a:r>
            <a:r>
              <a:rPr kumimoji="0" lang="ru-RU" sz="1600" b="1" i="0" u="none" strike="noStrike" kern="1200" cap="none" spc="0" normalizeH="0" baseline="0" noProof="0" dirty="0">
                <a:ln>
                  <a:noFill/>
                </a:ln>
                <a:solidFill>
                  <a:prstClr val="white"/>
                </a:solidFill>
                <a:effectLst/>
                <a:uLnTx/>
                <a:uFillTx/>
                <a:latin typeface="Calibri"/>
                <a:ea typeface="+mn-ea"/>
                <a:cs typeface="+mn-cs"/>
              </a:rPr>
              <a:t> </a:t>
            </a:r>
            <a:r>
              <a:rPr kumimoji="0" lang="en-US" sz="1600" b="1" i="0" u="none" strike="noStrike" kern="1200" cap="none" spc="0" normalizeH="0" baseline="0" noProof="0" dirty="0">
                <a:ln>
                  <a:noFill/>
                </a:ln>
                <a:solidFill>
                  <a:prstClr val="white"/>
                </a:solidFill>
                <a:effectLst/>
                <a:uLnTx/>
                <a:uFillTx/>
                <a:latin typeface="Calibri"/>
                <a:ea typeface="+mn-ea"/>
                <a:cs typeface="+mn-cs"/>
              </a:rPr>
              <a:t>K-d Tree Search</a:t>
            </a:r>
            <a:endParaRPr kumimoji="0" lang="ru-RU" sz="1600" b="1"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Прямоугольник 10"/>
          <p:cNvSpPr/>
          <p:nvPr/>
        </p:nvSpPr>
        <p:spPr>
          <a:xfrm>
            <a:off x="4254248" y="514952"/>
            <a:ext cx="4572000" cy="861774"/>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dirty="0">
                <a:ln>
                  <a:noFill/>
                </a:ln>
                <a:solidFill>
                  <a:prstClr val="white"/>
                </a:solidFill>
                <a:effectLst/>
                <a:uLnTx/>
                <a:uFillTx/>
                <a:latin typeface="Calibri"/>
                <a:ea typeface="+mn-ea"/>
                <a:cs typeface="+mn-cs"/>
              </a:rPr>
              <a:t>Machine-learning algorithms for identification and separation of the neutron and gamma-ray signals obtained from the</a:t>
            </a:r>
            <a:r>
              <a:rPr kumimoji="0" lang="en-US" altLang="en-US" sz="1800" b="1" i="0" u="none" strike="noStrike" kern="1200" cap="none" spc="0" normalizeH="0" baseline="0" noProof="0" dirty="0">
                <a:ln>
                  <a:noFill/>
                </a:ln>
                <a:solidFill>
                  <a:prstClr val="white"/>
                </a:solidFill>
                <a:effectLst/>
                <a:uLnTx/>
                <a:uFillTx/>
                <a:latin typeface="Calibri"/>
                <a:ea typeface="+mn-ea"/>
                <a:cs typeface="+mn-cs"/>
              </a:rPr>
              <a:t> </a:t>
            </a:r>
            <a:r>
              <a:rPr kumimoji="0" lang="en-US" altLang="en-US" sz="1600" b="1" i="0" u="none" strike="noStrike" kern="1200" cap="none" spc="0" normalizeH="0" baseline="0" noProof="0" dirty="0">
                <a:ln>
                  <a:noFill/>
                </a:ln>
                <a:solidFill>
                  <a:srgbClr val="FFFF00"/>
                </a:solidFill>
                <a:effectLst/>
                <a:uLnTx/>
                <a:uFillTx/>
                <a:latin typeface="Calibri"/>
                <a:ea typeface="+mn-ea"/>
                <a:cs typeface="+mn-cs"/>
              </a:rPr>
              <a:t>DEMON detector</a:t>
            </a:r>
            <a:endParaRPr kumimoji="0" lang="ru-RU" sz="1600" b="0" i="0" u="none" strike="noStrike" kern="1200" cap="none" spc="0" normalizeH="0" baseline="0" noProof="0" dirty="0">
              <a:ln>
                <a:noFill/>
              </a:ln>
              <a:solidFill>
                <a:srgbClr val="FFFF00"/>
              </a:solidFill>
              <a:effectLst/>
              <a:uLnTx/>
              <a:uFillTx/>
              <a:latin typeface="Calibri"/>
              <a:ea typeface="+mn-ea"/>
              <a:cs typeface="+mn-cs"/>
            </a:endParaRPr>
          </a:p>
        </p:txBody>
      </p:sp>
      <p:pic>
        <p:nvPicPr>
          <p:cNvPr id="20" name="Рисунок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83968" y="1396837"/>
            <a:ext cx="4090518" cy="2034277"/>
          </a:xfrm>
          <a:prstGeom prst="rect">
            <a:avLst/>
          </a:prstGeom>
        </p:spPr>
      </p:pic>
      <p:pic>
        <p:nvPicPr>
          <p:cNvPr id="21" name="Рисунок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58494" y="3653497"/>
            <a:ext cx="3168352" cy="2151767"/>
          </a:xfrm>
          <a:prstGeom prst="rect">
            <a:avLst/>
          </a:prstGeom>
          <a:solidFill>
            <a:srgbClr val="FFFFFF">
              <a:shade val="85000"/>
            </a:srgbClr>
          </a:solidFill>
          <a:ln w="6032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Прямоугольник 11"/>
          <p:cNvSpPr/>
          <p:nvPr/>
        </p:nvSpPr>
        <p:spPr>
          <a:xfrm>
            <a:off x="5652120" y="2776739"/>
            <a:ext cx="2912343"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dirty="0">
                <a:ln>
                  <a:noFill/>
                </a:ln>
                <a:solidFill>
                  <a:prstClr val="white"/>
                </a:solidFill>
                <a:effectLst/>
                <a:uLnTx/>
                <a:uFillTx/>
                <a:latin typeface="Calibri"/>
                <a:ea typeface="+mn-ea"/>
                <a:cs typeface="+mn-cs"/>
              </a:rPr>
              <a:t>Two dimensional diagram of neutron and gamma-ray </a:t>
            </a:r>
            <a:r>
              <a:rPr kumimoji="0" lang="en-US" sz="1600" b="0" i="0" u="none" strike="noStrike" kern="1200" cap="none" spc="0" normalizeH="0" baseline="0" noProof="0" dirty="0">
                <a:ln>
                  <a:noFill/>
                </a:ln>
                <a:solidFill>
                  <a:prstClr val="white"/>
                </a:solidFill>
                <a:effectLst/>
                <a:uLnTx/>
                <a:uFillTx/>
                <a:latin typeface="Calibri"/>
                <a:ea typeface="+mn-ea"/>
                <a:cs typeface="+mn-cs"/>
              </a:rPr>
              <a:t>signals</a:t>
            </a:r>
            <a:endParaRPr kumimoji="0" lang="ru-RU" sz="16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Прямоугольник 2"/>
          <p:cNvSpPr/>
          <p:nvPr/>
        </p:nvSpPr>
        <p:spPr>
          <a:xfrm>
            <a:off x="4114478" y="5826591"/>
            <a:ext cx="3456383"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outerShdw blurRad="38100" dist="38100" dir="2700000" algn="tl">
                    <a:srgbClr val="000000"/>
                  </a:outerShdw>
                </a:effectLst>
                <a:uLnTx/>
                <a:uFillTx/>
                <a:latin typeface="Calibri"/>
                <a:ea typeface="+mn-ea"/>
                <a:cs typeface="Times New Roman" pitchFamily="18" charset="0"/>
              </a:rPr>
              <a:t>Result of ML classifier (</a:t>
            </a:r>
            <a:r>
              <a:rPr kumimoji="0" lang="en-US" sz="1800" b="0" i="0" u="none" strike="noStrike" kern="1200" cap="none" spc="0" normalizeH="0" baseline="0" noProof="0" dirty="0">
                <a:ln>
                  <a:noFill/>
                </a:ln>
                <a:solidFill>
                  <a:prstClr val="white"/>
                </a:solidFill>
                <a:effectLst/>
                <a:uLnTx/>
                <a:uFillTx/>
                <a:latin typeface="Calibri"/>
                <a:ea typeface="+mn-ea"/>
                <a:cs typeface="+mn-cs"/>
              </a:rPr>
              <a:t>AdaBoost1, 200 parameters</a:t>
            </a:r>
            <a:r>
              <a:rPr kumimoji="0" lang="en-US" sz="1800" b="1" i="0" u="none" strike="noStrike" kern="1200" cap="none" spc="0" normalizeH="0" baseline="0" noProof="0" dirty="0">
                <a:ln>
                  <a:noFill/>
                </a:ln>
                <a:solidFill>
                  <a:prstClr val="white"/>
                </a:solidFill>
                <a:effectLst>
                  <a:outerShdw blurRad="38100" dist="38100" dir="2700000" algn="tl">
                    <a:srgbClr val="000000"/>
                  </a:outerShdw>
                </a:effectLst>
                <a:uLnTx/>
                <a:uFillTx/>
                <a:latin typeface="Calibri"/>
                <a:ea typeface="+mn-ea"/>
                <a:cs typeface="Times New Roman" pitchFamily="18" charset="0"/>
              </a:rPr>
              <a:t>) for pre-sorted dataset is </a:t>
            </a:r>
            <a:r>
              <a:rPr kumimoji="0" lang="en-US" sz="1800" b="0" i="0" u="sng" strike="noStrike" kern="1200" cap="none" spc="0" normalizeH="0" baseline="0" noProof="0" dirty="0">
                <a:ln>
                  <a:noFill/>
                </a:ln>
                <a:solidFill>
                  <a:prstClr val="white"/>
                </a:solidFill>
                <a:effectLst/>
                <a:uLnTx/>
                <a:uFillTx/>
                <a:latin typeface="Calibri"/>
                <a:ea typeface="+mn-ea"/>
                <a:cs typeface="+mn-cs"/>
              </a:rPr>
              <a:t>99.922%</a:t>
            </a:r>
            <a:endParaRPr kumimoji="0" lang="ru-RU" sz="1800" b="0" i="0" u="sng" strike="noStrike" kern="1200" cap="none" spc="0" normalizeH="0" baseline="0" noProof="0" dirty="0">
              <a:ln>
                <a:noFill/>
              </a:ln>
              <a:solidFill>
                <a:prstClr val="white"/>
              </a:solidFill>
              <a:effectLst/>
              <a:uLnTx/>
              <a:uFillTx/>
              <a:latin typeface="Calibri"/>
              <a:ea typeface="+mn-ea"/>
              <a:cs typeface="+mn-cs"/>
            </a:endParaRPr>
          </a:p>
        </p:txBody>
      </p:sp>
      <p:pic>
        <p:nvPicPr>
          <p:cNvPr id="15" name="Рисунок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68416" y="4258249"/>
            <a:ext cx="1217226" cy="686276"/>
          </a:xfrm>
          <a:prstGeom prst="rect">
            <a:avLst/>
          </a:prstGeom>
          <a:solidFill>
            <a:schemeClr val="tx1"/>
          </a:solidFill>
        </p:spPr>
      </p:pic>
      <p:pic>
        <p:nvPicPr>
          <p:cNvPr id="16" name="Рисунок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94047" y="5061954"/>
            <a:ext cx="804537" cy="940530"/>
          </a:xfrm>
          <a:prstGeom prst="rect">
            <a:avLst/>
          </a:prstGeom>
          <a:solidFill>
            <a:schemeClr val="tx1"/>
          </a:solidFill>
        </p:spPr>
      </p:pic>
      <p:pic>
        <p:nvPicPr>
          <p:cNvPr id="19" name="Рисунок 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281071" y="6150163"/>
            <a:ext cx="1846142" cy="702632"/>
          </a:xfrm>
          <a:prstGeom prst="rect">
            <a:avLst/>
          </a:prstGeom>
          <a:solidFill>
            <a:schemeClr val="tx1"/>
          </a:solidFill>
        </p:spPr>
      </p:pic>
      <p:sp>
        <p:nvSpPr>
          <p:cNvPr id="5" name="Прямоугольник 4"/>
          <p:cNvSpPr/>
          <p:nvPr/>
        </p:nvSpPr>
        <p:spPr>
          <a:xfrm>
            <a:off x="7363525" y="3547431"/>
            <a:ext cx="1763688" cy="646331"/>
          </a:xfrm>
          <a:prstGeom prst="rect">
            <a:avLst/>
          </a:prstGeom>
          <a:solidFill>
            <a:schemeClr val="accent2"/>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outerShdw blurRad="38100" dist="38100" dir="2700000" algn="tl">
                    <a:srgbClr val="000000"/>
                  </a:outerShdw>
                </a:effectLst>
                <a:uLnTx/>
                <a:uFillTx/>
                <a:latin typeface="Calibri"/>
                <a:ea typeface="+mn-ea"/>
                <a:cs typeface="Times New Roman" pitchFamily="18" charset="0"/>
              </a:rPr>
              <a:t>Software for ML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outerShdw blurRad="38100" dist="38100" dir="2700000" algn="tl">
                    <a:srgbClr val="000000"/>
                  </a:outerShdw>
                </a:effectLst>
                <a:uLnTx/>
                <a:uFillTx/>
                <a:latin typeface="Calibri"/>
                <a:ea typeface="+mn-ea"/>
                <a:cs typeface="Times New Roman" pitchFamily="18" charset="0"/>
              </a:rPr>
              <a:t>used on </a:t>
            </a:r>
            <a:r>
              <a:rPr kumimoji="0" lang="en-US" sz="1800" b="1" i="0" u="none" strike="noStrike" kern="1200" cap="none" spc="0" normalizeH="0" baseline="0" noProof="0" dirty="0" err="1">
                <a:ln>
                  <a:noFill/>
                </a:ln>
                <a:solidFill>
                  <a:prstClr val="white"/>
                </a:solidFill>
                <a:effectLst>
                  <a:outerShdw blurRad="38100" dist="38100" dir="2700000" algn="tl">
                    <a:srgbClr val="000000"/>
                  </a:outerShdw>
                </a:effectLst>
                <a:uLnTx/>
                <a:uFillTx/>
                <a:latin typeface="Calibri"/>
                <a:ea typeface="+mn-ea"/>
                <a:cs typeface="Times New Roman" pitchFamily="18" charset="0"/>
              </a:rPr>
              <a:t>HybriLIT</a:t>
            </a: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1714195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90608" y="2"/>
            <a:ext cx="9324528" cy="584775"/>
          </a:xfrm>
          <a:prstGeom prst="rect">
            <a:avLst/>
          </a:prstGeom>
          <a:noFill/>
        </p:spPr>
        <p:txBody>
          <a:bodyPr wrap="square" rtlCol="0">
            <a:spAutoFit/>
          </a:bodyPr>
          <a:lstStyle/>
          <a:p>
            <a:pPr algn="ctr"/>
            <a:r>
              <a:rPr lang="en-US" sz="3200" b="1" dirty="0">
                <a:ln w="6600">
                  <a:solidFill>
                    <a:srgbClr val="C0504D"/>
                  </a:solidFill>
                  <a:prstDash val="solid"/>
                </a:ln>
                <a:solidFill>
                  <a:srgbClr val="FFFFFF"/>
                </a:solidFill>
                <a:effectLst>
                  <a:outerShdw dist="38100" dir="2700000" algn="tl" rotWithShape="0">
                    <a:srgbClr val="C0504D"/>
                  </a:outerShdw>
                </a:effectLst>
                <a:cs typeface="Arial" panose="020B0604020202020204" pitchFamily="34" charset="0"/>
              </a:rPr>
              <a:t>CPU-component of GOVORUN</a:t>
            </a:r>
            <a:endParaRPr lang="ru-RU" sz="3200" b="1" dirty="0">
              <a:ln w="6600">
                <a:solidFill>
                  <a:srgbClr val="C0504D"/>
                </a:solidFill>
                <a:prstDash val="solid"/>
              </a:ln>
              <a:solidFill>
                <a:srgbClr val="FFFFFF"/>
              </a:solidFill>
              <a:effectLst>
                <a:outerShdw dist="38100" dir="2700000" algn="tl" rotWithShape="0">
                  <a:srgbClr val="C0504D"/>
                </a:outerShdw>
              </a:effectLst>
              <a:cs typeface="Arial" panose="020B0604020202020204" pitchFamily="34" charset="0"/>
            </a:endParaRPr>
          </a:p>
        </p:txBody>
      </p:sp>
      <p:sp>
        <p:nvSpPr>
          <p:cNvPr id="10" name="Содержимое 2"/>
          <p:cNvSpPr txBox="1">
            <a:spLocks/>
          </p:cNvSpPr>
          <p:nvPr/>
        </p:nvSpPr>
        <p:spPr bwMode="auto">
          <a:xfrm>
            <a:off x="4628812" y="3929154"/>
            <a:ext cx="4303913" cy="2448272"/>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225425" indent="-225425" algn="l" rtl="0" eaLnBrk="0" fontAlgn="base" hangingPunct="0">
              <a:spcBef>
                <a:spcPct val="20000"/>
              </a:spcBef>
              <a:spcAft>
                <a:spcPct val="0"/>
              </a:spcAft>
              <a:buChar char="•"/>
              <a:defRPr sz="2400">
                <a:solidFill>
                  <a:schemeClr val="tx1"/>
                </a:solidFill>
                <a:latin typeface="Calibri" pitchFamily="34" charset="0"/>
                <a:ea typeface="Calibri" pitchFamily="34" charset="0"/>
                <a:cs typeface="Calibri" pitchFamily="34" charset="0"/>
              </a:defRPr>
            </a:lvl1pPr>
            <a:lvl2pPr marL="576263" indent="-236538" algn="l" rtl="0" eaLnBrk="0" fontAlgn="base" hangingPunct="0">
              <a:spcBef>
                <a:spcPct val="20000"/>
              </a:spcBef>
              <a:spcAft>
                <a:spcPct val="0"/>
              </a:spcAft>
              <a:buFont typeface="Verdana" pitchFamily="34" charset="0"/>
              <a:buChar char="–"/>
              <a:defRPr sz="2000">
                <a:solidFill>
                  <a:schemeClr val="tx1"/>
                </a:solidFill>
                <a:latin typeface="Calibri" pitchFamily="34" charset="0"/>
                <a:ea typeface="Calibri" pitchFamily="34" charset="0"/>
                <a:cs typeface="Calibri" pitchFamily="34" charset="0"/>
              </a:defRPr>
            </a:lvl2pPr>
            <a:lvl3pPr marL="914400" indent="-223838" algn="l" rtl="0" eaLnBrk="0" fontAlgn="base" hangingPunct="0">
              <a:spcBef>
                <a:spcPct val="20000"/>
              </a:spcBef>
              <a:spcAft>
                <a:spcPct val="0"/>
              </a:spcAft>
              <a:buFont typeface="Verdana" pitchFamily="34" charset="0"/>
              <a:buChar char="–"/>
              <a:defRPr>
                <a:solidFill>
                  <a:schemeClr val="tx1"/>
                </a:solidFill>
                <a:latin typeface="Calibri" pitchFamily="34" charset="0"/>
                <a:ea typeface="Calibri" pitchFamily="34" charset="0"/>
                <a:cs typeface="Calibri" pitchFamily="34" charset="0"/>
              </a:defRPr>
            </a:lvl3pPr>
            <a:lvl4pPr marL="1265238" indent="-236538" algn="l" rtl="0" eaLnBrk="0" fontAlgn="base" hangingPunct="0">
              <a:spcBef>
                <a:spcPct val="20000"/>
              </a:spcBef>
              <a:spcAft>
                <a:spcPct val="0"/>
              </a:spcAft>
              <a:buFont typeface="Verdana" pitchFamily="34" charset="0"/>
              <a:buChar char="–"/>
              <a:defRPr sz="1600">
                <a:solidFill>
                  <a:schemeClr val="tx1"/>
                </a:solidFill>
                <a:latin typeface="Calibri" pitchFamily="34" charset="0"/>
                <a:ea typeface="Calibri" pitchFamily="34" charset="0"/>
                <a:cs typeface="Calibri" pitchFamily="34" charset="0"/>
              </a:defRPr>
            </a:lvl4pPr>
            <a:lvl5pPr marL="1660525" indent="-234950" algn="l" rtl="0" eaLnBrk="0" fontAlgn="base" hangingPunct="0">
              <a:spcBef>
                <a:spcPct val="20000"/>
              </a:spcBef>
              <a:spcAft>
                <a:spcPct val="0"/>
              </a:spcAft>
              <a:buFont typeface="Verdana" pitchFamily="34" charset="0"/>
              <a:buChar char="–"/>
              <a:defRPr sz="1400">
                <a:solidFill>
                  <a:schemeClr val="tx1"/>
                </a:solidFill>
                <a:latin typeface="Calibri" pitchFamily="34" charset="0"/>
                <a:ea typeface="Calibri" pitchFamily="34" charset="0"/>
                <a:cs typeface="Calibri" pitchFamily="34" charset="0"/>
              </a:defRPr>
            </a:lvl5pPr>
            <a:lvl6pPr marL="2117725" indent="-234950" algn="l" rtl="0" fontAlgn="base">
              <a:spcBef>
                <a:spcPct val="20000"/>
              </a:spcBef>
              <a:spcAft>
                <a:spcPct val="0"/>
              </a:spcAft>
              <a:buFont typeface="Verdana" pitchFamily="34" charset="0"/>
              <a:buChar char="–"/>
              <a:defRPr sz="1400">
                <a:solidFill>
                  <a:schemeClr val="tx1"/>
                </a:solidFill>
                <a:latin typeface="+mn-lt"/>
                <a:cs typeface="+mn-cs"/>
              </a:defRPr>
            </a:lvl6pPr>
            <a:lvl7pPr marL="2574925" indent="-234950" algn="l" rtl="0" fontAlgn="base">
              <a:spcBef>
                <a:spcPct val="20000"/>
              </a:spcBef>
              <a:spcAft>
                <a:spcPct val="0"/>
              </a:spcAft>
              <a:buFont typeface="Verdana" pitchFamily="34" charset="0"/>
              <a:buChar char="–"/>
              <a:defRPr sz="1400">
                <a:solidFill>
                  <a:schemeClr val="tx1"/>
                </a:solidFill>
                <a:latin typeface="+mn-lt"/>
                <a:cs typeface="+mn-cs"/>
              </a:defRPr>
            </a:lvl7pPr>
            <a:lvl8pPr marL="3032125" indent="-234950" algn="l" rtl="0" fontAlgn="base">
              <a:spcBef>
                <a:spcPct val="20000"/>
              </a:spcBef>
              <a:spcAft>
                <a:spcPct val="0"/>
              </a:spcAft>
              <a:buFont typeface="Verdana" pitchFamily="34" charset="0"/>
              <a:buChar char="–"/>
              <a:defRPr sz="1400">
                <a:solidFill>
                  <a:schemeClr val="tx1"/>
                </a:solidFill>
                <a:latin typeface="+mn-lt"/>
                <a:cs typeface="+mn-cs"/>
              </a:defRPr>
            </a:lvl8pPr>
            <a:lvl9pPr marL="3489325" indent="-234950" algn="l" rtl="0" fontAlgn="base">
              <a:spcBef>
                <a:spcPct val="20000"/>
              </a:spcBef>
              <a:spcAft>
                <a:spcPct val="0"/>
              </a:spcAft>
              <a:buFont typeface="Verdana" pitchFamily="34" charset="0"/>
              <a:buChar char="–"/>
              <a:defRPr sz="1400">
                <a:solidFill>
                  <a:schemeClr val="tx1"/>
                </a:solidFill>
                <a:latin typeface="+mn-lt"/>
                <a:cs typeface="+mn-cs"/>
              </a:defRPr>
            </a:lvl9pPr>
          </a:lstStyle>
          <a:p>
            <a:pPr>
              <a:spcBef>
                <a:spcPts val="0"/>
              </a:spcBef>
              <a:spcAft>
                <a:spcPts val="200"/>
              </a:spcAft>
              <a:buClr>
                <a:srgbClr val="0860A8">
                  <a:lumMod val="75000"/>
                </a:srgbClr>
              </a:buClr>
            </a:pPr>
            <a:r>
              <a:rPr lang="ru-RU" sz="1800" b="1" dirty="0">
                <a:latin typeface="Myriad Pro" pitchFamily="34" charset="0"/>
              </a:rPr>
              <a:t>«</a:t>
            </a:r>
            <a:r>
              <a:rPr lang="en-US" sz="1800" b="1" dirty="0">
                <a:latin typeface="Myriad Pro" pitchFamily="34" charset="0"/>
              </a:rPr>
              <a:t>RSC Tornado</a:t>
            </a:r>
            <a:r>
              <a:rPr lang="ru-RU" sz="1800" b="1" dirty="0">
                <a:latin typeface="Myriad Pro" pitchFamily="34" charset="0"/>
              </a:rPr>
              <a:t>» </a:t>
            </a:r>
            <a:r>
              <a:rPr lang="en-US" sz="1800" b="1" dirty="0">
                <a:latin typeface="Myriad Pro" pitchFamily="34" charset="0"/>
              </a:rPr>
              <a:t>based on</a:t>
            </a:r>
            <a:r>
              <a:rPr lang="ru-RU" sz="1800" b="1" dirty="0">
                <a:latin typeface="Myriad Pro" pitchFamily="34" charset="0"/>
              </a:rPr>
              <a:t> </a:t>
            </a:r>
            <a:r>
              <a:rPr lang="en-US" sz="1800" b="1" dirty="0">
                <a:latin typeface="Myriad Pro" pitchFamily="34" charset="0"/>
              </a:rPr>
              <a:t>Intel</a:t>
            </a:r>
            <a:r>
              <a:rPr lang="en-US" sz="1800" b="1" baseline="30000" dirty="0">
                <a:latin typeface="Myriad Pro" pitchFamily="34" charset="0"/>
              </a:rPr>
              <a:t>®</a:t>
            </a:r>
            <a:r>
              <a:rPr lang="en-US" sz="1800" b="1" dirty="0">
                <a:latin typeface="Myriad Pro" pitchFamily="34" charset="0"/>
              </a:rPr>
              <a:t> Xeon Phi</a:t>
            </a:r>
            <a:r>
              <a:rPr lang="en-US" sz="1800" b="1" baseline="30000" dirty="0">
                <a:latin typeface="Myriad Pro" pitchFamily="34" charset="0"/>
              </a:rPr>
              <a:t>™</a:t>
            </a:r>
            <a:r>
              <a:rPr lang="ru-RU" sz="1800" b="1" dirty="0">
                <a:latin typeface="Myriad Pro" pitchFamily="34" charset="0"/>
              </a:rPr>
              <a:t>:</a:t>
            </a:r>
            <a:r>
              <a:rPr lang="en-US" sz="1800" b="1" dirty="0">
                <a:latin typeface="Myriad Pro" pitchFamily="34" charset="0"/>
              </a:rPr>
              <a:t> </a:t>
            </a:r>
            <a:endParaRPr lang="ru-RU" sz="1800" b="1" dirty="0">
              <a:latin typeface="Myriad Pro" pitchFamily="34" charset="0"/>
            </a:endParaRPr>
          </a:p>
          <a:p>
            <a:pPr lvl="1">
              <a:spcBef>
                <a:spcPts val="0"/>
              </a:spcBef>
              <a:spcAft>
                <a:spcPts val="200"/>
              </a:spcAft>
              <a:buClr>
                <a:srgbClr val="0860A8">
                  <a:lumMod val="75000"/>
                </a:srgbClr>
              </a:buClr>
            </a:pPr>
            <a:r>
              <a:rPr lang="en-US" sz="1400" dirty="0">
                <a:latin typeface="Myriad Pro" pitchFamily="34" charset="0"/>
              </a:rPr>
              <a:t>Peak performance </a:t>
            </a:r>
            <a:r>
              <a:rPr lang="ru-RU" sz="1400" dirty="0">
                <a:latin typeface="Myriad Pro" pitchFamily="34" charset="0"/>
              </a:rPr>
              <a:t>– </a:t>
            </a:r>
            <a:r>
              <a:rPr lang="ru-RU" sz="1400" b="1" dirty="0">
                <a:latin typeface="Myriad Pro" pitchFamily="34" charset="0"/>
              </a:rPr>
              <a:t>72.576</a:t>
            </a:r>
            <a:r>
              <a:rPr lang="ru-RU" sz="1400" dirty="0">
                <a:latin typeface="Myriad Pro" pitchFamily="34" charset="0"/>
              </a:rPr>
              <a:t> ТФЛОПС</a:t>
            </a:r>
            <a:endParaRPr lang="en-US" sz="1400" dirty="0">
              <a:latin typeface="Myriad Pro" pitchFamily="34" charset="0"/>
            </a:endParaRPr>
          </a:p>
          <a:p>
            <a:pPr lvl="1">
              <a:spcBef>
                <a:spcPts val="0"/>
              </a:spcBef>
              <a:spcAft>
                <a:spcPts val="200"/>
              </a:spcAft>
              <a:buClr>
                <a:srgbClr val="0860A8">
                  <a:lumMod val="75000"/>
                </a:srgbClr>
              </a:buClr>
            </a:pPr>
            <a:r>
              <a:rPr lang="en-US" sz="1400" dirty="0">
                <a:latin typeface="Myriad Pro" pitchFamily="34" charset="0"/>
              </a:rPr>
              <a:t>Intel</a:t>
            </a:r>
            <a:r>
              <a:rPr lang="en-US" sz="1400" baseline="30000" dirty="0">
                <a:latin typeface="Myriad Pro" pitchFamily="34" charset="0"/>
              </a:rPr>
              <a:t>®</a:t>
            </a:r>
            <a:r>
              <a:rPr lang="en-US" sz="1400" dirty="0">
                <a:latin typeface="Myriad Pro" pitchFamily="34" charset="0"/>
              </a:rPr>
              <a:t> Xeon Phi</a:t>
            </a:r>
            <a:r>
              <a:rPr lang="en-US" sz="1400" baseline="30000" dirty="0">
                <a:latin typeface="Myriad Pro" pitchFamily="34" charset="0"/>
              </a:rPr>
              <a:t>™</a:t>
            </a:r>
            <a:r>
              <a:rPr lang="en-US" sz="1400" dirty="0">
                <a:latin typeface="Myriad Pro" pitchFamily="34" charset="0"/>
              </a:rPr>
              <a:t> </a:t>
            </a:r>
            <a:r>
              <a:rPr lang="ru-RU" sz="1400" dirty="0">
                <a:latin typeface="Myriad Pro" pitchFamily="34" charset="0"/>
              </a:rPr>
              <a:t>7</a:t>
            </a:r>
            <a:r>
              <a:rPr lang="en-US" sz="1400" dirty="0">
                <a:latin typeface="Myriad Pro" pitchFamily="34" charset="0"/>
              </a:rPr>
              <a:t>1</a:t>
            </a:r>
            <a:r>
              <a:rPr lang="ru-RU" sz="1400" dirty="0">
                <a:latin typeface="Myriad Pro" pitchFamily="34" charset="0"/>
              </a:rPr>
              <a:t>9</a:t>
            </a:r>
            <a:r>
              <a:rPr lang="en-US" sz="1400" dirty="0">
                <a:latin typeface="Myriad Pro" pitchFamily="34" charset="0"/>
              </a:rPr>
              <a:t>0</a:t>
            </a:r>
            <a:r>
              <a:rPr lang="ru-RU" sz="1400" dirty="0">
                <a:latin typeface="Myriad Pro" pitchFamily="34" charset="0"/>
              </a:rPr>
              <a:t> </a:t>
            </a:r>
            <a:r>
              <a:rPr lang="en-US" sz="1400" dirty="0">
                <a:latin typeface="Myriad Pro" pitchFamily="34" charset="0"/>
              </a:rPr>
              <a:t>processors </a:t>
            </a:r>
            <a:r>
              <a:rPr lang="ru-RU" sz="1400" dirty="0">
                <a:latin typeface="Myriad Pro" pitchFamily="34" charset="0"/>
              </a:rPr>
              <a:t>(72 </a:t>
            </a:r>
            <a:r>
              <a:rPr lang="en-US" sz="1400" dirty="0">
                <a:latin typeface="Myriad Pro" pitchFamily="34" charset="0"/>
              </a:rPr>
              <a:t>cores</a:t>
            </a:r>
            <a:r>
              <a:rPr lang="ru-RU" sz="1400" dirty="0">
                <a:latin typeface="Myriad Pro" pitchFamily="34" charset="0"/>
              </a:rPr>
              <a:t>)</a:t>
            </a:r>
          </a:p>
          <a:p>
            <a:pPr lvl="1">
              <a:spcBef>
                <a:spcPts val="0"/>
              </a:spcBef>
              <a:spcAft>
                <a:spcPts val="200"/>
              </a:spcAft>
              <a:buClr>
                <a:srgbClr val="0860A8">
                  <a:lumMod val="75000"/>
                </a:srgbClr>
              </a:buClr>
            </a:pPr>
            <a:r>
              <a:rPr lang="en-US" sz="1400" dirty="0">
                <a:latin typeface="Myriad Pro" pitchFamily="34" charset="0"/>
              </a:rPr>
              <a:t>Intel</a:t>
            </a:r>
            <a:r>
              <a:rPr lang="en-US" sz="1400" baseline="30000" dirty="0">
                <a:latin typeface="Myriad Pro" pitchFamily="34" charset="0"/>
              </a:rPr>
              <a:t>®</a:t>
            </a:r>
            <a:r>
              <a:rPr lang="en-US" sz="1400" dirty="0">
                <a:latin typeface="Myriad Pro" pitchFamily="34" charset="0"/>
              </a:rPr>
              <a:t> Server Board S7200AP</a:t>
            </a:r>
            <a:endParaRPr lang="ru-RU" sz="1400" dirty="0">
              <a:latin typeface="Myriad Pro" pitchFamily="34" charset="0"/>
            </a:endParaRPr>
          </a:p>
          <a:p>
            <a:pPr lvl="1">
              <a:spcBef>
                <a:spcPts val="0"/>
              </a:spcBef>
              <a:spcAft>
                <a:spcPts val="200"/>
              </a:spcAft>
              <a:buClr>
                <a:srgbClr val="0860A8">
                  <a:lumMod val="75000"/>
                </a:srgbClr>
              </a:buClr>
            </a:pPr>
            <a:r>
              <a:rPr lang="en-US" sz="1400" dirty="0">
                <a:latin typeface="Myriad Pro" pitchFamily="34" charset="0"/>
              </a:rPr>
              <a:t>Intel</a:t>
            </a:r>
            <a:r>
              <a:rPr lang="en-US" sz="1400" baseline="30000" dirty="0">
                <a:latin typeface="Myriad Pro" pitchFamily="34" charset="0"/>
              </a:rPr>
              <a:t>®</a:t>
            </a:r>
            <a:r>
              <a:rPr lang="en-US" sz="1400" dirty="0">
                <a:latin typeface="Myriad Pro" pitchFamily="34" charset="0"/>
              </a:rPr>
              <a:t> SSD DC S3520</a:t>
            </a:r>
            <a:r>
              <a:rPr lang="ru-RU" sz="1400" dirty="0">
                <a:latin typeface="Myriad Pro" pitchFamily="34" charset="0"/>
              </a:rPr>
              <a:t> (</a:t>
            </a:r>
            <a:r>
              <a:rPr lang="en-US" sz="1400" dirty="0">
                <a:latin typeface="Myriad Pro" pitchFamily="34" charset="0"/>
              </a:rPr>
              <a:t>SATA, M.2)</a:t>
            </a:r>
          </a:p>
          <a:p>
            <a:pPr lvl="1">
              <a:spcBef>
                <a:spcPts val="0"/>
              </a:spcBef>
              <a:spcAft>
                <a:spcPts val="200"/>
              </a:spcAft>
              <a:buClr>
                <a:srgbClr val="0860A8">
                  <a:lumMod val="75000"/>
                </a:srgbClr>
              </a:buClr>
            </a:pPr>
            <a:r>
              <a:rPr lang="en-US" sz="1400" dirty="0">
                <a:latin typeface="Myriad Pro" pitchFamily="34" charset="0"/>
              </a:rPr>
              <a:t>96</a:t>
            </a:r>
            <a:r>
              <a:rPr lang="ru-RU" sz="1400" dirty="0">
                <a:latin typeface="Myriad Pro" pitchFamily="34" charset="0"/>
              </a:rPr>
              <a:t> </a:t>
            </a:r>
            <a:r>
              <a:rPr lang="en-US" sz="1400" dirty="0" err="1">
                <a:latin typeface="Myriad Pro" pitchFamily="34" charset="0"/>
              </a:rPr>
              <a:t>GiB</a:t>
            </a:r>
            <a:r>
              <a:rPr lang="en-US" sz="1400" dirty="0">
                <a:latin typeface="Myriad Pro" pitchFamily="34" charset="0"/>
              </a:rPr>
              <a:t> DDR</a:t>
            </a:r>
            <a:r>
              <a:rPr lang="ru-RU" sz="1400" dirty="0">
                <a:latin typeface="Myriad Pro" pitchFamily="34" charset="0"/>
              </a:rPr>
              <a:t>4</a:t>
            </a:r>
            <a:r>
              <a:rPr lang="en-US" sz="1400" dirty="0">
                <a:latin typeface="Myriad Pro" pitchFamily="34" charset="0"/>
              </a:rPr>
              <a:t> 2400GHz RAM</a:t>
            </a:r>
          </a:p>
          <a:p>
            <a:pPr lvl="1">
              <a:spcBef>
                <a:spcPts val="0"/>
              </a:spcBef>
              <a:spcAft>
                <a:spcPts val="200"/>
              </a:spcAft>
              <a:buClr>
                <a:srgbClr val="0860A8">
                  <a:lumMod val="75000"/>
                </a:srgbClr>
              </a:buClr>
            </a:pPr>
            <a:r>
              <a:rPr lang="en-US" sz="1400" dirty="0">
                <a:latin typeface="Myriad Pro" pitchFamily="34" charset="0"/>
              </a:rPr>
              <a:t>Intel</a:t>
            </a:r>
            <a:r>
              <a:rPr lang="en-US" sz="1400" baseline="30000" dirty="0">
                <a:latin typeface="Myriad Pro" pitchFamily="34" charset="0"/>
              </a:rPr>
              <a:t>®</a:t>
            </a:r>
            <a:r>
              <a:rPr lang="en-US" sz="1400" dirty="0">
                <a:latin typeface="Myriad Pro" pitchFamily="34" charset="0"/>
              </a:rPr>
              <a:t> Omni-Path</a:t>
            </a:r>
            <a:r>
              <a:rPr lang="ru-RU" sz="1400" dirty="0">
                <a:latin typeface="Myriad Pro" pitchFamily="34" charset="0"/>
              </a:rPr>
              <a:t> 100</a:t>
            </a:r>
            <a:r>
              <a:rPr lang="en-US" sz="1400" dirty="0">
                <a:latin typeface="Myriad Pro" pitchFamily="34" charset="0"/>
              </a:rPr>
              <a:t>Gb/s adapter</a:t>
            </a:r>
          </a:p>
          <a:p>
            <a:pPr lvl="1">
              <a:spcBef>
                <a:spcPts val="0"/>
              </a:spcBef>
              <a:spcAft>
                <a:spcPts val="200"/>
              </a:spcAft>
              <a:buClr>
                <a:srgbClr val="0860A8">
                  <a:lumMod val="75000"/>
                </a:srgbClr>
              </a:buClr>
            </a:pPr>
            <a:r>
              <a:rPr lang="ru-RU" sz="1400" dirty="0">
                <a:latin typeface="Myriad Pro" pitchFamily="34" charset="0"/>
              </a:rPr>
              <a:t>48-</a:t>
            </a:r>
            <a:r>
              <a:rPr lang="en-US" sz="1400" dirty="0">
                <a:latin typeface="Myriad Pro" pitchFamily="34" charset="0"/>
              </a:rPr>
              <a:t>ports Intel</a:t>
            </a:r>
            <a:r>
              <a:rPr lang="en-US" sz="1400" baseline="30000" dirty="0">
                <a:latin typeface="Myriad Pro" pitchFamily="34" charset="0"/>
              </a:rPr>
              <a:t>®</a:t>
            </a:r>
            <a:r>
              <a:rPr lang="en-US" sz="1400" dirty="0">
                <a:latin typeface="Myriad Pro" pitchFamily="34" charset="0"/>
              </a:rPr>
              <a:t> Omni-Path Edge Switch 100 Series with </a:t>
            </a:r>
            <a:r>
              <a:rPr lang="ru-RU" sz="1400" dirty="0">
                <a:latin typeface="Myriad Pro" pitchFamily="34" charset="0"/>
              </a:rPr>
              <a:t>100% </a:t>
            </a:r>
            <a:r>
              <a:rPr lang="en-US" sz="1400" dirty="0">
                <a:latin typeface="Myriad Pro" pitchFamily="34" charset="0"/>
              </a:rPr>
              <a:t>direct hot liquid cooling</a:t>
            </a:r>
            <a:endParaRPr lang="ru-RU" sz="1400" dirty="0">
              <a:latin typeface="Myriad Pro" pitchFamily="34" charset="0"/>
            </a:endParaRPr>
          </a:p>
        </p:txBody>
      </p:sp>
      <p:sp>
        <p:nvSpPr>
          <p:cNvPr id="12" name="Содержимое 2"/>
          <p:cNvSpPr txBox="1">
            <a:spLocks/>
          </p:cNvSpPr>
          <p:nvPr/>
        </p:nvSpPr>
        <p:spPr bwMode="auto">
          <a:xfrm>
            <a:off x="59170" y="3929167"/>
            <a:ext cx="4499066" cy="245547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225425" indent="-225425" algn="l" rtl="0" eaLnBrk="0" fontAlgn="base" hangingPunct="0">
              <a:spcBef>
                <a:spcPct val="20000"/>
              </a:spcBef>
              <a:spcAft>
                <a:spcPct val="0"/>
              </a:spcAft>
              <a:buChar char="•"/>
              <a:defRPr sz="2400">
                <a:solidFill>
                  <a:schemeClr val="tx1"/>
                </a:solidFill>
                <a:latin typeface="Calibri" pitchFamily="34" charset="0"/>
                <a:ea typeface="Calibri" pitchFamily="34" charset="0"/>
                <a:cs typeface="Calibri" pitchFamily="34" charset="0"/>
              </a:defRPr>
            </a:lvl1pPr>
            <a:lvl2pPr marL="576263" indent="-236538" algn="l" rtl="0" eaLnBrk="0" fontAlgn="base" hangingPunct="0">
              <a:spcBef>
                <a:spcPct val="20000"/>
              </a:spcBef>
              <a:spcAft>
                <a:spcPct val="0"/>
              </a:spcAft>
              <a:buFont typeface="Verdana" pitchFamily="34" charset="0"/>
              <a:buChar char="–"/>
              <a:defRPr sz="2000">
                <a:solidFill>
                  <a:schemeClr val="tx1"/>
                </a:solidFill>
                <a:latin typeface="Calibri" pitchFamily="34" charset="0"/>
                <a:ea typeface="Calibri" pitchFamily="34" charset="0"/>
                <a:cs typeface="Calibri" pitchFamily="34" charset="0"/>
              </a:defRPr>
            </a:lvl2pPr>
            <a:lvl3pPr marL="914400" indent="-223838" algn="l" rtl="0" eaLnBrk="0" fontAlgn="base" hangingPunct="0">
              <a:spcBef>
                <a:spcPct val="20000"/>
              </a:spcBef>
              <a:spcAft>
                <a:spcPct val="0"/>
              </a:spcAft>
              <a:buFont typeface="Verdana" pitchFamily="34" charset="0"/>
              <a:buChar char="–"/>
              <a:defRPr>
                <a:solidFill>
                  <a:schemeClr val="tx1"/>
                </a:solidFill>
                <a:latin typeface="Calibri" pitchFamily="34" charset="0"/>
                <a:ea typeface="Calibri" pitchFamily="34" charset="0"/>
                <a:cs typeface="Calibri" pitchFamily="34" charset="0"/>
              </a:defRPr>
            </a:lvl3pPr>
            <a:lvl4pPr marL="1265238" indent="-236538" algn="l" rtl="0" eaLnBrk="0" fontAlgn="base" hangingPunct="0">
              <a:spcBef>
                <a:spcPct val="20000"/>
              </a:spcBef>
              <a:spcAft>
                <a:spcPct val="0"/>
              </a:spcAft>
              <a:buFont typeface="Verdana" pitchFamily="34" charset="0"/>
              <a:buChar char="–"/>
              <a:defRPr sz="1600">
                <a:solidFill>
                  <a:schemeClr val="tx1"/>
                </a:solidFill>
                <a:latin typeface="Calibri" pitchFamily="34" charset="0"/>
                <a:ea typeface="Calibri" pitchFamily="34" charset="0"/>
                <a:cs typeface="Calibri" pitchFamily="34" charset="0"/>
              </a:defRPr>
            </a:lvl4pPr>
            <a:lvl5pPr marL="1660525" indent="-234950" algn="l" rtl="0" eaLnBrk="0" fontAlgn="base" hangingPunct="0">
              <a:spcBef>
                <a:spcPct val="20000"/>
              </a:spcBef>
              <a:spcAft>
                <a:spcPct val="0"/>
              </a:spcAft>
              <a:buFont typeface="Verdana" pitchFamily="34" charset="0"/>
              <a:buChar char="–"/>
              <a:defRPr sz="1400">
                <a:solidFill>
                  <a:schemeClr val="tx1"/>
                </a:solidFill>
                <a:latin typeface="Calibri" pitchFamily="34" charset="0"/>
                <a:ea typeface="Calibri" pitchFamily="34" charset="0"/>
                <a:cs typeface="Calibri" pitchFamily="34" charset="0"/>
              </a:defRPr>
            </a:lvl5pPr>
            <a:lvl6pPr marL="2117725" indent="-234950" algn="l" rtl="0" fontAlgn="base">
              <a:spcBef>
                <a:spcPct val="20000"/>
              </a:spcBef>
              <a:spcAft>
                <a:spcPct val="0"/>
              </a:spcAft>
              <a:buFont typeface="Verdana" pitchFamily="34" charset="0"/>
              <a:buChar char="–"/>
              <a:defRPr sz="1400">
                <a:solidFill>
                  <a:schemeClr val="tx1"/>
                </a:solidFill>
                <a:latin typeface="+mn-lt"/>
                <a:cs typeface="+mn-cs"/>
              </a:defRPr>
            </a:lvl6pPr>
            <a:lvl7pPr marL="2574925" indent="-234950" algn="l" rtl="0" fontAlgn="base">
              <a:spcBef>
                <a:spcPct val="20000"/>
              </a:spcBef>
              <a:spcAft>
                <a:spcPct val="0"/>
              </a:spcAft>
              <a:buFont typeface="Verdana" pitchFamily="34" charset="0"/>
              <a:buChar char="–"/>
              <a:defRPr sz="1400">
                <a:solidFill>
                  <a:schemeClr val="tx1"/>
                </a:solidFill>
                <a:latin typeface="+mn-lt"/>
                <a:cs typeface="+mn-cs"/>
              </a:defRPr>
            </a:lvl7pPr>
            <a:lvl8pPr marL="3032125" indent="-234950" algn="l" rtl="0" fontAlgn="base">
              <a:spcBef>
                <a:spcPct val="20000"/>
              </a:spcBef>
              <a:spcAft>
                <a:spcPct val="0"/>
              </a:spcAft>
              <a:buFont typeface="Verdana" pitchFamily="34" charset="0"/>
              <a:buChar char="–"/>
              <a:defRPr sz="1400">
                <a:solidFill>
                  <a:schemeClr val="tx1"/>
                </a:solidFill>
                <a:latin typeface="+mn-lt"/>
                <a:cs typeface="+mn-cs"/>
              </a:defRPr>
            </a:lvl8pPr>
            <a:lvl9pPr marL="3489325" indent="-234950" algn="l" rtl="0" fontAlgn="base">
              <a:spcBef>
                <a:spcPct val="20000"/>
              </a:spcBef>
              <a:spcAft>
                <a:spcPct val="0"/>
              </a:spcAft>
              <a:buFont typeface="Verdana" pitchFamily="34" charset="0"/>
              <a:buChar char="–"/>
              <a:defRPr sz="1400">
                <a:solidFill>
                  <a:schemeClr val="tx1"/>
                </a:solidFill>
                <a:latin typeface="+mn-lt"/>
                <a:cs typeface="+mn-cs"/>
              </a:defRPr>
            </a:lvl9pPr>
          </a:lstStyle>
          <a:p>
            <a:pPr>
              <a:spcBef>
                <a:spcPts val="0"/>
              </a:spcBef>
              <a:spcAft>
                <a:spcPts val="200"/>
              </a:spcAft>
              <a:buClr>
                <a:srgbClr val="0860A8">
                  <a:lumMod val="75000"/>
                </a:srgbClr>
              </a:buClr>
            </a:pPr>
            <a:r>
              <a:rPr lang="ru-RU" sz="1800" b="1" dirty="0">
                <a:latin typeface="Myriad Pro" pitchFamily="34" charset="0"/>
              </a:rPr>
              <a:t>«</a:t>
            </a:r>
            <a:r>
              <a:rPr lang="en-US" sz="1800" b="1" dirty="0">
                <a:latin typeface="Myriad Pro" pitchFamily="34" charset="0"/>
              </a:rPr>
              <a:t>RSC Tornado</a:t>
            </a:r>
            <a:r>
              <a:rPr lang="ru-RU" sz="1800" b="1" dirty="0">
                <a:latin typeface="Myriad Pro" pitchFamily="34" charset="0"/>
              </a:rPr>
              <a:t>» </a:t>
            </a:r>
            <a:r>
              <a:rPr lang="en-US" sz="1800" b="1" dirty="0">
                <a:latin typeface="Myriad Pro" pitchFamily="34" charset="0"/>
              </a:rPr>
              <a:t>based on</a:t>
            </a:r>
            <a:r>
              <a:rPr lang="ru-RU" sz="1800" b="1" dirty="0">
                <a:latin typeface="Myriad Pro" pitchFamily="34" charset="0"/>
              </a:rPr>
              <a:t> </a:t>
            </a:r>
            <a:r>
              <a:rPr lang="en-US" sz="1800" b="1" dirty="0">
                <a:latin typeface="Myriad Pro" pitchFamily="34" charset="0"/>
              </a:rPr>
              <a:t>Intel</a:t>
            </a:r>
            <a:r>
              <a:rPr lang="en-US" sz="1800" b="1" baseline="30000" dirty="0">
                <a:latin typeface="Myriad Pro" pitchFamily="34" charset="0"/>
              </a:rPr>
              <a:t>®</a:t>
            </a:r>
            <a:r>
              <a:rPr lang="en-US" sz="1800" b="1" dirty="0">
                <a:latin typeface="Myriad Pro" pitchFamily="34" charset="0"/>
              </a:rPr>
              <a:t> Xeon</a:t>
            </a:r>
            <a:r>
              <a:rPr lang="en-US" sz="1800" b="1" baseline="30000" dirty="0">
                <a:latin typeface="Myriad Pro" pitchFamily="34" charset="0"/>
              </a:rPr>
              <a:t>®</a:t>
            </a:r>
            <a:r>
              <a:rPr lang="en-US" sz="1800" b="1" dirty="0">
                <a:latin typeface="Myriad Pro" pitchFamily="34" charset="0"/>
              </a:rPr>
              <a:t> Scalable</a:t>
            </a:r>
            <a:r>
              <a:rPr lang="ru-RU" sz="1800" b="1" dirty="0">
                <a:latin typeface="Myriad Pro" pitchFamily="34" charset="0"/>
              </a:rPr>
              <a:t>:</a:t>
            </a:r>
            <a:endParaRPr lang="en-US" sz="1800" b="1" dirty="0">
              <a:latin typeface="Myriad Pro" pitchFamily="34" charset="0"/>
            </a:endParaRPr>
          </a:p>
          <a:p>
            <a:pPr lvl="1">
              <a:spcBef>
                <a:spcPts val="0"/>
              </a:spcBef>
              <a:spcAft>
                <a:spcPts val="200"/>
              </a:spcAft>
              <a:buClr>
                <a:srgbClr val="0860A8">
                  <a:lumMod val="75000"/>
                </a:srgbClr>
              </a:buClr>
            </a:pPr>
            <a:r>
              <a:rPr lang="en-US" sz="1400" dirty="0">
                <a:latin typeface="Myriad Pro" pitchFamily="34" charset="0"/>
              </a:rPr>
              <a:t>Peak performance </a:t>
            </a:r>
            <a:r>
              <a:rPr lang="ru-RU" sz="1400" dirty="0">
                <a:latin typeface="Myriad Pro" pitchFamily="34" charset="0"/>
              </a:rPr>
              <a:t>– </a:t>
            </a:r>
            <a:r>
              <a:rPr lang="en-US" sz="1400" b="1" dirty="0">
                <a:latin typeface="Myriad Pro" pitchFamily="34" charset="0"/>
              </a:rPr>
              <a:t>138.24</a:t>
            </a:r>
            <a:r>
              <a:rPr lang="ru-RU" sz="1400" b="1" dirty="0">
                <a:latin typeface="Myriad Pro" pitchFamily="34" charset="0"/>
              </a:rPr>
              <a:t> </a:t>
            </a:r>
            <a:r>
              <a:rPr lang="en-US" sz="1400" dirty="0">
                <a:latin typeface="Myriad Pro" pitchFamily="34" charset="0"/>
              </a:rPr>
              <a:t>TFLOPS</a:t>
            </a:r>
          </a:p>
          <a:p>
            <a:pPr lvl="1">
              <a:spcBef>
                <a:spcPts val="0"/>
              </a:spcBef>
              <a:spcAft>
                <a:spcPts val="200"/>
              </a:spcAft>
              <a:buClr>
                <a:srgbClr val="0860A8">
                  <a:lumMod val="75000"/>
                </a:srgbClr>
              </a:buClr>
            </a:pPr>
            <a:r>
              <a:rPr lang="en-US" sz="1400" dirty="0">
                <a:latin typeface="Myriad Pro" pitchFamily="34" charset="0"/>
              </a:rPr>
              <a:t>Intel</a:t>
            </a:r>
            <a:r>
              <a:rPr lang="en-US" sz="1400" baseline="30000" dirty="0">
                <a:latin typeface="Myriad Pro" pitchFamily="34" charset="0"/>
              </a:rPr>
              <a:t>®</a:t>
            </a:r>
            <a:r>
              <a:rPr lang="en-US" sz="1400" dirty="0">
                <a:latin typeface="Myriad Pro" pitchFamily="34" charset="0"/>
              </a:rPr>
              <a:t> Xeon</a:t>
            </a:r>
            <a:r>
              <a:rPr lang="en-US" sz="1400" baseline="30000" dirty="0">
                <a:latin typeface="Myriad Pro" pitchFamily="34" charset="0"/>
              </a:rPr>
              <a:t>®</a:t>
            </a:r>
            <a:r>
              <a:rPr lang="en-US" sz="1400" dirty="0">
                <a:latin typeface="Myriad Pro" pitchFamily="34" charset="0"/>
              </a:rPr>
              <a:t> Gold 6154</a:t>
            </a:r>
            <a:r>
              <a:rPr lang="ru-RU" sz="1400" dirty="0">
                <a:latin typeface="Myriad Pro" pitchFamily="34" charset="0"/>
              </a:rPr>
              <a:t> </a:t>
            </a:r>
            <a:r>
              <a:rPr lang="en-US" sz="1400" dirty="0">
                <a:latin typeface="Myriad Pro" pitchFamily="34" charset="0"/>
              </a:rPr>
              <a:t>processors </a:t>
            </a:r>
            <a:r>
              <a:rPr lang="ru-RU" sz="1400" dirty="0">
                <a:latin typeface="Myriad Pro" pitchFamily="34" charset="0"/>
              </a:rPr>
              <a:t>(18 </a:t>
            </a:r>
            <a:r>
              <a:rPr lang="en-US" sz="1400" dirty="0">
                <a:latin typeface="Myriad Pro" pitchFamily="34" charset="0"/>
              </a:rPr>
              <a:t>cores</a:t>
            </a:r>
            <a:r>
              <a:rPr lang="ru-RU" sz="1400" dirty="0">
                <a:latin typeface="Myriad Pro" pitchFamily="34" charset="0"/>
              </a:rPr>
              <a:t>)</a:t>
            </a:r>
          </a:p>
          <a:p>
            <a:pPr lvl="1">
              <a:spcBef>
                <a:spcPts val="0"/>
              </a:spcBef>
              <a:spcAft>
                <a:spcPts val="200"/>
              </a:spcAft>
              <a:buClr>
                <a:srgbClr val="0860A8">
                  <a:lumMod val="75000"/>
                </a:srgbClr>
              </a:buClr>
            </a:pPr>
            <a:r>
              <a:rPr lang="nl-NL" sz="1400" dirty="0">
                <a:latin typeface="Myriad Pro" pitchFamily="34" charset="0"/>
              </a:rPr>
              <a:t>Intel</a:t>
            </a:r>
            <a:r>
              <a:rPr lang="en-US" sz="1400" baseline="30000" dirty="0">
                <a:latin typeface="Myriad Pro" pitchFamily="34" charset="0"/>
              </a:rPr>
              <a:t>®</a:t>
            </a:r>
            <a:r>
              <a:rPr lang="nl-NL" sz="1400" dirty="0">
                <a:latin typeface="Myriad Pro" pitchFamily="34" charset="0"/>
              </a:rPr>
              <a:t> Server Board S2600BP </a:t>
            </a:r>
          </a:p>
          <a:p>
            <a:pPr lvl="1">
              <a:spcBef>
                <a:spcPts val="0"/>
              </a:spcBef>
              <a:spcAft>
                <a:spcPts val="200"/>
              </a:spcAft>
              <a:buClr>
                <a:srgbClr val="0860A8">
                  <a:lumMod val="75000"/>
                </a:srgbClr>
              </a:buClr>
            </a:pPr>
            <a:r>
              <a:rPr lang="en-US" sz="1400" dirty="0">
                <a:latin typeface="Myriad Pro" pitchFamily="34" charset="0"/>
              </a:rPr>
              <a:t>Intel</a:t>
            </a:r>
            <a:r>
              <a:rPr lang="en-US" sz="1400" baseline="30000" dirty="0">
                <a:latin typeface="Myriad Pro" pitchFamily="34" charset="0"/>
              </a:rPr>
              <a:t>®</a:t>
            </a:r>
            <a:r>
              <a:rPr lang="en-US" sz="1400" dirty="0">
                <a:latin typeface="Myriad Pro" pitchFamily="34" charset="0"/>
              </a:rPr>
              <a:t> SSD DC S3520</a:t>
            </a:r>
            <a:r>
              <a:rPr lang="ru-RU" sz="1400" dirty="0">
                <a:latin typeface="Myriad Pro" pitchFamily="34" charset="0"/>
              </a:rPr>
              <a:t> (</a:t>
            </a:r>
            <a:r>
              <a:rPr lang="en-US" sz="1400" dirty="0">
                <a:latin typeface="Myriad Pro" pitchFamily="34" charset="0"/>
              </a:rPr>
              <a:t>SATA, M.2)</a:t>
            </a:r>
            <a:r>
              <a:rPr lang="ru-RU" sz="1400" dirty="0">
                <a:latin typeface="Myriad Pro" pitchFamily="34" charset="0"/>
              </a:rPr>
              <a:t>,</a:t>
            </a:r>
            <a:endParaRPr lang="en-US" sz="1400" dirty="0">
              <a:latin typeface="Myriad Pro" pitchFamily="34" charset="0"/>
            </a:endParaRPr>
          </a:p>
          <a:p>
            <a:pPr marL="339725" lvl="1" indent="0">
              <a:spcBef>
                <a:spcPts val="0"/>
              </a:spcBef>
              <a:spcAft>
                <a:spcPts val="200"/>
              </a:spcAft>
              <a:buClr>
                <a:srgbClr val="0860A8">
                  <a:lumMod val="75000"/>
                </a:srgbClr>
              </a:buClr>
              <a:buFont typeface="Verdana" pitchFamily="34" charset="0"/>
              <a:buNone/>
            </a:pPr>
            <a:r>
              <a:rPr lang="ru-RU" sz="1400" dirty="0">
                <a:latin typeface="Myriad Pro" pitchFamily="34" charset="0"/>
              </a:rPr>
              <a:t>      </a:t>
            </a:r>
            <a:r>
              <a:rPr lang="en-US" sz="1400" dirty="0">
                <a:latin typeface="Myriad Pro" pitchFamily="34" charset="0"/>
              </a:rPr>
              <a:t>2 x 1TB Intel</a:t>
            </a:r>
            <a:r>
              <a:rPr lang="en-US" sz="1400" baseline="30000" dirty="0">
                <a:latin typeface="Myriad Pro" pitchFamily="34" charset="0"/>
              </a:rPr>
              <a:t> ®</a:t>
            </a:r>
            <a:r>
              <a:rPr lang="en-US" sz="1400" dirty="0">
                <a:latin typeface="Myriad Pro" pitchFamily="34" charset="0"/>
              </a:rPr>
              <a:t> SSD DC P4511 </a:t>
            </a:r>
            <a:r>
              <a:rPr lang="ru-RU" sz="1400" dirty="0">
                <a:latin typeface="Myriad Pro" pitchFamily="34" charset="0"/>
              </a:rPr>
              <a:t>(</a:t>
            </a:r>
            <a:r>
              <a:rPr lang="en-US" sz="1400" dirty="0" err="1">
                <a:latin typeface="Myriad Pro" pitchFamily="34" charset="0"/>
              </a:rPr>
              <a:t>NVMe</a:t>
            </a:r>
            <a:r>
              <a:rPr lang="en-US" sz="1400" dirty="0">
                <a:latin typeface="Myriad Pro" pitchFamily="34" charset="0"/>
              </a:rPr>
              <a:t>, M.2</a:t>
            </a:r>
            <a:r>
              <a:rPr lang="ru-RU" sz="1400" dirty="0">
                <a:latin typeface="Myriad Pro" pitchFamily="34" charset="0"/>
              </a:rPr>
              <a:t>)</a:t>
            </a:r>
          </a:p>
          <a:p>
            <a:pPr lvl="1">
              <a:spcBef>
                <a:spcPts val="0"/>
              </a:spcBef>
              <a:spcAft>
                <a:spcPts val="200"/>
              </a:spcAft>
              <a:buClr>
                <a:srgbClr val="0860A8">
                  <a:lumMod val="75000"/>
                </a:srgbClr>
              </a:buClr>
            </a:pPr>
            <a:r>
              <a:rPr lang="en-US" sz="1400" dirty="0">
                <a:latin typeface="Myriad Pro" pitchFamily="34" charset="0"/>
              </a:rPr>
              <a:t>192</a:t>
            </a:r>
            <a:r>
              <a:rPr lang="ru-RU" sz="1400" dirty="0">
                <a:latin typeface="Myriad Pro" pitchFamily="34" charset="0"/>
              </a:rPr>
              <a:t> </a:t>
            </a:r>
            <a:r>
              <a:rPr lang="en-US" sz="1400" dirty="0" err="1">
                <a:latin typeface="Myriad Pro" pitchFamily="34" charset="0"/>
              </a:rPr>
              <a:t>GiB</a:t>
            </a:r>
            <a:r>
              <a:rPr lang="en-US" sz="1400" dirty="0">
                <a:latin typeface="Myriad Pro" pitchFamily="34" charset="0"/>
              </a:rPr>
              <a:t> DDR</a:t>
            </a:r>
            <a:r>
              <a:rPr lang="ru-RU" sz="1400" dirty="0">
                <a:latin typeface="Myriad Pro" pitchFamily="34" charset="0"/>
              </a:rPr>
              <a:t>4</a:t>
            </a:r>
            <a:r>
              <a:rPr lang="en-US" sz="1400" dirty="0">
                <a:latin typeface="Myriad Pro" pitchFamily="34" charset="0"/>
              </a:rPr>
              <a:t> 26</a:t>
            </a:r>
            <a:r>
              <a:rPr lang="ru-RU" sz="1400" dirty="0">
                <a:latin typeface="Myriad Pro" pitchFamily="34" charset="0"/>
              </a:rPr>
              <a:t>66</a:t>
            </a:r>
            <a:r>
              <a:rPr lang="en-US" sz="1400" dirty="0">
                <a:latin typeface="Myriad Pro" pitchFamily="34" charset="0"/>
              </a:rPr>
              <a:t>GHz RAM</a:t>
            </a:r>
          </a:p>
          <a:p>
            <a:pPr lvl="1">
              <a:spcBef>
                <a:spcPts val="0"/>
              </a:spcBef>
              <a:spcAft>
                <a:spcPts val="200"/>
              </a:spcAft>
              <a:buClr>
                <a:srgbClr val="0860A8">
                  <a:lumMod val="75000"/>
                </a:srgbClr>
              </a:buClr>
            </a:pPr>
            <a:r>
              <a:rPr lang="en-US" sz="1400" dirty="0">
                <a:latin typeface="Myriad Pro" pitchFamily="34" charset="0"/>
              </a:rPr>
              <a:t>Intel</a:t>
            </a:r>
            <a:r>
              <a:rPr lang="en-US" sz="1400" baseline="30000" dirty="0">
                <a:latin typeface="Myriad Pro" pitchFamily="34" charset="0"/>
              </a:rPr>
              <a:t>®</a:t>
            </a:r>
            <a:r>
              <a:rPr lang="en-US" sz="1400" dirty="0">
                <a:latin typeface="Myriad Pro" pitchFamily="34" charset="0"/>
              </a:rPr>
              <a:t> Omni-Path</a:t>
            </a:r>
            <a:r>
              <a:rPr lang="ru-RU" sz="1400" dirty="0">
                <a:latin typeface="Myriad Pro" pitchFamily="34" charset="0"/>
              </a:rPr>
              <a:t> 100</a:t>
            </a:r>
            <a:r>
              <a:rPr lang="en-US" sz="1400" dirty="0">
                <a:latin typeface="Myriad Pro" pitchFamily="34" charset="0"/>
              </a:rPr>
              <a:t>Gb/s adapter</a:t>
            </a:r>
          </a:p>
          <a:p>
            <a:pPr lvl="1">
              <a:spcBef>
                <a:spcPts val="0"/>
              </a:spcBef>
              <a:spcAft>
                <a:spcPts val="200"/>
              </a:spcAft>
              <a:buClr>
                <a:srgbClr val="0860A8">
                  <a:lumMod val="75000"/>
                </a:srgbClr>
              </a:buClr>
            </a:pPr>
            <a:r>
              <a:rPr lang="ru-RU" sz="1400" dirty="0">
                <a:latin typeface="Myriad Pro" pitchFamily="34" charset="0"/>
              </a:rPr>
              <a:t>48-</a:t>
            </a:r>
            <a:r>
              <a:rPr lang="en-US" sz="1400" dirty="0">
                <a:latin typeface="Myriad Pro" pitchFamily="34" charset="0"/>
              </a:rPr>
              <a:t>ports Intel</a:t>
            </a:r>
            <a:r>
              <a:rPr lang="en-US" sz="1400" baseline="30000" dirty="0">
                <a:latin typeface="Myriad Pro" pitchFamily="34" charset="0"/>
              </a:rPr>
              <a:t>®</a:t>
            </a:r>
            <a:r>
              <a:rPr lang="en-US" sz="1400" dirty="0">
                <a:latin typeface="Myriad Pro" pitchFamily="34" charset="0"/>
              </a:rPr>
              <a:t> Omni-Path Edge Switch 100 Series with </a:t>
            </a:r>
            <a:r>
              <a:rPr lang="ru-RU" sz="1400" dirty="0">
                <a:latin typeface="Myriad Pro" pitchFamily="34" charset="0"/>
              </a:rPr>
              <a:t>100% </a:t>
            </a:r>
            <a:r>
              <a:rPr lang="en-US" sz="1400" dirty="0">
                <a:latin typeface="Myriad Pro" pitchFamily="34" charset="0"/>
              </a:rPr>
              <a:t>direct hot liquid cooling</a:t>
            </a:r>
            <a:endParaRPr lang="ru-RU" sz="1400" dirty="0">
              <a:latin typeface="Myriad Pro" pitchFamily="34" charset="0"/>
            </a:endParaRPr>
          </a:p>
        </p:txBody>
      </p:sp>
      <p:sp>
        <p:nvSpPr>
          <p:cNvPr id="13" name="TextBox 12"/>
          <p:cNvSpPr txBox="1"/>
          <p:nvPr/>
        </p:nvSpPr>
        <p:spPr>
          <a:xfrm>
            <a:off x="2555776" y="3467489"/>
            <a:ext cx="3092513" cy="461665"/>
          </a:xfrm>
          <a:prstGeom prst="rect">
            <a:avLst/>
          </a:prstGeom>
          <a:noFill/>
        </p:spPr>
        <p:txBody>
          <a:bodyPr wrap="none" rtlCol="0">
            <a:spAutoFit/>
          </a:bodyPr>
          <a:lstStyle/>
          <a:p>
            <a:r>
              <a:rPr lang="en-US" sz="2400" b="1" dirty="0">
                <a:latin typeface="Myriad Pro" pitchFamily="34" charset="0"/>
              </a:rPr>
              <a:t>System consists of:</a:t>
            </a:r>
            <a:endParaRPr lang="ru-RU" sz="2400" b="1" dirty="0">
              <a:latin typeface="Myriad Pro" pitchFamily="34" charset="0"/>
            </a:endParaRPr>
          </a:p>
        </p:txBody>
      </p:sp>
      <p:pic>
        <p:nvPicPr>
          <p:cNvPr id="14" name="Picture 2" descr="C:\Working folder\130000_Logos\Intel\2015\xeon_k_rgb_60.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2" y="1965274"/>
            <a:ext cx="522945" cy="69726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 descr="C:\Working folder\130000_Logos\Intel\2015\xeonphi_k_rgb_60.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2703" y="1969486"/>
            <a:ext cx="522945" cy="69726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C:\Working folder\130000_Logos\Intel\2015\Digital_SSD_k\SSD_k_rgb_3000.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77457" y="2771350"/>
            <a:ext cx="508191" cy="67758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5" descr="C:\Working folder\130000_Logos\Intel\2015\Board_SB_k\Board_SB_k_Digital\SB_k_rgb_3000.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6276" y="2771350"/>
            <a:ext cx="508191" cy="67758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C:\RSC\Events\Dubna_27-28 March 2018\Foils\JINR_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57626" y="693119"/>
            <a:ext cx="2075235" cy="2731686"/>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3925643" y="595726"/>
            <a:ext cx="5004048" cy="3108543"/>
          </a:xfrm>
          <a:prstGeom prst="rect">
            <a:avLst/>
          </a:prstGeom>
          <a:noFill/>
          <a:effectLst/>
        </p:spPr>
        <p:txBody>
          <a:bodyPr wrap="square" rtlCol="0">
            <a:spAutoFit/>
          </a:bodyPr>
          <a:lstStyle/>
          <a:p>
            <a:pPr marL="285750" indent="-285750">
              <a:spcAft>
                <a:spcPts val="600"/>
              </a:spcAft>
              <a:buFont typeface="Arial" panose="020B0604020202020204" pitchFamily="34" charset="0"/>
              <a:buChar char="•"/>
            </a:pPr>
            <a:r>
              <a:rPr lang="en-US" sz="1700" dirty="0">
                <a:latin typeface="Myriad Pro" pitchFamily="34" charset="0"/>
                <a:ea typeface="Calibri" pitchFamily="34" charset="0"/>
                <a:cs typeface="Calibri" pitchFamily="34" charset="0"/>
              </a:rPr>
              <a:t>Unique heterogeneous and </a:t>
            </a:r>
            <a:r>
              <a:rPr lang="en-US" sz="1700" b="1" dirty="0">
                <a:latin typeface="Myriad Pro" pitchFamily="34" charset="0"/>
                <a:ea typeface="Calibri" pitchFamily="34" charset="0"/>
                <a:cs typeface="Calibri" pitchFamily="34" charset="0"/>
              </a:rPr>
              <a:t>hyper-converged</a:t>
            </a:r>
            <a:r>
              <a:rPr lang="en-US" sz="1700" dirty="0">
                <a:latin typeface="Myriad Pro" pitchFamily="34" charset="0"/>
                <a:ea typeface="Calibri" pitchFamily="34" charset="0"/>
                <a:cs typeface="Calibri" pitchFamily="34" charset="0"/>
              </a:rPr>
              <a:t> system</a:t>
            </a:r>
          </a:p>
          <a:p>
            <a:pPr marL="285750" indent="-285750">
              <a:spcAft>
                <a:spcPts val="600"/>
              </a:spcAft>
              <a:buFont typeface="Arial" panose="020B0604020202020204" pitchFamily="34" charset="0"/>
              <a:buChar char="•"/>
            </a:pPr>
            <a:r>
              <a:rPr lang="en-US" sz="1700" dirty="0">
                <a:latin typeface="Myriad Pro" pitchFamily="34" charset="0"/>
                <a:ea typeface="Calibri" pitchFamily="34" charset="0"/>
                <a:cs typeface="Calibri" pitchFamily="34" charset="0"/>
              </a:rPr>
              <a:t>Multipurpose high performance system with </a:t>
            </a:r>
            <a:r>
              <a:rPr lang="en-US" sz="1700" b="1" dirty="0">
                <a:latin typeface="Myriad Pro" pitchFamily="34" charset="0"/>
                <a:ea typeface="Calibri" pitchFamily="34" charset="0"/>
                <a:cs typeface="Calibri" pitchFamily="34" charset="0"/>
              </a:rPr>
              <a:t>direct hot liquid cooling of all system components</a:t>
            </a:r>
            <a:endParaRPr lang="ru-RU" sz="1700" b="1" dirty="0">
              <a:latin typeface="Myriad Pro" pitchFamily="34" charset="0"/>
              <a:ea typeface="Calibri" pitchFamily="34" charset="0"/>
              <a:cs typeface="Calibri" pitchFamily="34" charset="0"/>
            </a:endParaRPr>
          </a:p>
          <a:p>
            <a:pPr marL="285750" indent="-285750">
              <a:spcAft>
                <a:spcPts val="600"/>
              </a:spcAft>
              <a:buFont typeface="Arial" panose="020B0604020202020204" pitchFamily="34" charset="0"/>
              <a:buChar char="•"/>
            </a:pPr>
            <a:r>
              <a:rPr lang="en-US" sz="1700" dirty="0">
                <a:latin typeface="Myriad Pro" pitchFamily="34" charset="0"/>
                <a:ea typeface="Calibri" pitchFamily="34" charset="0"/>
                <a:cs typeface="Calibri" pitchFamily="34" charset="0"/>
              </a:rPr>
              <a:t>The most </a:t>
            </a:r>
            <a:r>
              <a:rPr lang="en-US" sz="1700" b="1" dirty="0">
                <a:latin typeface="Myriad Pro" pitchFamily="34" charset="0"/>
                <a:ea typeface="Calibri" pitchFamily="34" charset="0"/>
                <a:cs typeface="Calibri" pitchFamily="34" charset="0"/>
              </a:rPr>
              <a:t>energy-efficient</a:t>
            </a:r>
            <a:r>
              <a:rPr lang="en-US" sz="1700" dirty="0">
                <a:latin typeface="Myriad Pro" pitchFamily="34" charset="0"/>
                <a:ea typeface="Calibri" pitchFamily="34" charset="0"/>
                <a:cs typeface="Calibri" pitchFamily="34" charset="0"/>
              </a:rPr>
              <a:t> system in Russian </a:t>
            </a:r>
            <a:r>
              <a:rPr lang="ru-RU" b="1" dirty="0">
                <a:latin typeface="Myriad Pro" pitchFamily="34" charset="0"/>
                <a:ea typeface="Calibri" pitchFamily="34" charset="0"/>
                <a:cs typeface="Calibri" pitchFamily="34" charset="0"/>
              </a:rPr>
              <a:t>(</a:t>
            </a:r>
            <a:r>
              <a:rPr lang="en-US" b="1" dirty="0">
                <a:latin typeface="Myriad Pro" pitchFamily="34" charset="0"/>
                <a:ea typeface="Calibri" pitchFamily="34" charset="0"/>
                <a:cs typeface="Calibri" pitchFamily="34" charset="0"/>
              </a:rPr>
              <a:t>PUE = 1,02)</a:t>
            </a:r>
            <a:endParaRPr lang="ru-RU" b="1" dirty="0">
              <a:latin typeface="Myriad Pro" pitchFamily="34" charset="0"/>
              <a:ea typeface="Calibri" pitchFamily="34" charset="0"/>
              <a:cs typeface="Calibri" pitchFamily="34" charset="0"/>
            </a:endParaRPr>
          </a:p>
          <a:p>
            <a:pPr marL="285750" indent="-285750">
              <a:spcAft>
                <a:spcPts val="600"/>
              </a:spcAft>
              <a:buFont typeface="Arial" panose="020B0604020202020204" pitchFamily="34" charset="0"/>
              <a:buChar char="•"/>
            </a:pPr>
            <a:r>
              <a:rPr lang="en-US" sz="1700" dirty="0">
                <a:latin typeface="Myriad Pro" pitchFamily="34" charset="0"/>
                <a:ea typeface="Calibri" pitchFamily="34" charset="0"/>
                <a:cs typeface="Calibri" pitchFamily="34" charset="0"/>
              </a:rPr>
              <a:t>First </a:t>
            </a:r>
            <a:r>
              <a:rPr lang="en-US" sz="1700" b="1" dirty="0">
                <a:latin typeface="Myriad Pro" pitchFamily="34" charset="0"/>
                <a:ea typeface="Calibri" pitchFamily="34" charset="0"/>
                <a:cs typeface="Calibri" pitchFamily="34" charset="0"/>
              </a:rPr>
              <a:t>100% hot liquid cooling of Intel</a:t>
            </a:r>
            <a:r>
              <a:rPr lang="en-US" sz="1700" b="1" baseline="30000" dirty="0">
                <a:latin typeface="Myriad Pro" pitchFamily="34" charset="0"/>
                <a:ea typeface="Calibri" pitchFamily="34" charset="0"/>
                <a:cs typeface="Calibri" pitchFamily="34" charset="0"/>
              </a:rPr>
              <a:t>®</a:t>
            </a:r>
            <a:r>
              <a:rPr lang="en-US" sz="1700" b="1" dirty="0">
                <a:latin typeface="Myriad Pro" pitchFamily="34" charset="0"/>
                <a:ea typeface="Calibri" pitchFamily="34" charset="0"/>
                <a:cs typeface="Calibri" pitchFamily="34" charset="0"/>
              </a:rPr>
              <a:t> Omni-Path </a:t>
            </a:r>
            <a:r>
              <a:rPr lang="en-US" sz="1700" dirty="0">
                <a:latin typeface="Myriad Pro" pitchFamily="34" charset="0"/>
                <a:ea typeface="Calibri" pitchFamily="34" charset="0"/>
                <a:cs typeface="Calibri" pitchFamily="34" charset="0"/>
              </a:rPr>
              <a:t>interconnect</a:t>
            </a:r>
            <a:endParaRPr lang="ru-RU" sz="1700" dirty="0">
              <a:latin typeface="Myriad Pro" pitchFamily="34" charset="0"/>
              <a:ea typeface="Calibri" pitchFamily="34" charset="0"/>
              <a:cs typeface="Calibri" pitchFamily="34" charset="0"/>
            </a:endParaRPr>
          </a:p>
          <a:p>
            <a:pPr marL="285750" indent="-285750">
              <a:buFont typeface="Arial" panose="020B0604020202020204" pitchFamily="34" charset="0"/>
              <a:buChar char="•"/>
            </a:pPr>
            <a:r>
              <a:rPr lang="en-US" sz="1700" dirty="0">
                <a:latin typeface="Myriad Pro" pitchFamily="34" charset="0"/>
                <a:ea typeface="Calibri" pitchFamily="34" charset="0"/>
                <a:cs typeface="Calibri" pitchFamily="34" charset="0"/>
              </a:rPr>
              <a:t>Total peak performance </a:t>
            </a:r>
            <a:r>
              <a:rPr lang="ru-RU" sz="1700" dirty="0">
                <a:latin typeface="Myriad Pro" pitchFamily="34" charset="0"/>
                <a:ea typeface="Calibri" pitchFamily="34" charset="0"/>
                <a:cs typeface="Calibri" pitchFamily="34" charset="0"/>
              </a:rPr>
              <a:t>– </a:t>
            </a:r>
            <a:r>
              <a:rPr lang="en-US" b="1" dirty="0">
                <a:latin typeface="Myriad Pro" pitchFamily="34" charset="0"/>
                <a:ea typeface="Calibri" pitchFamily="34" charset="0"/>
                <a:cs typeface="Calibri" pitchFamily="34" charset="0"/>
              </a:rPr>
              <a:t>210.816</a:t>
            </a:r>
            <a:r>
              <a:rPr lang="ru-RU" b="1" dirty="0">
                <a:latin typeface="Myriad Pro" pitchFamily="34" charset="0"/>
                <a:ea typeface="Calibri" pitchFamily="34" charset="0"/>
                <a:cs typeface="Calibri" pitchFamily="34" charset="0"/>
              </a:rPr>
              <a:t> </a:t>
            </a:r>
            <a:r>
              <a:rPr lang="en-US" b="1" dirty="0">
                <a:latin typeface="Myriad Pro" pitchFamily="34" charset="0"/>
                <a:ea typeface="Calibri" pitchFamily="34" charset="0"/>
                <a:cs typeface="Calibri" pitchFamily="34" charset="0"/>
              </a:rPr>
              <a:t>TFLOPS</a:t>
            </a:r>
            <a:endParaRPr lang="ru-RU" b="1" dirty="0">
              <a:latin typeface="Myriad Pro" pitchFamily="34" charset="0"/>
              <a:ea typeface="Calibri" pitchFamily="34" charset="0"/>
              <a:cs typeface="Calibri" pitchFamily="34" charset="0"/>
            </a:endParaRPr>
          </a:p>
          <a:p>
            <a:pPr marL="285750" indent="-285750">
              <a:buFont typeface="Arial" panose="020B0604020202020204" pitchFamily="34" charset="0"/>
              <a:buChar char="•"/>
            </a:pPr>
            <a:endParaRPr lang="en-US" sz="400" dirty="0">
              <a:latin typeface="Myriad Pro" pitchFamily="34" charset="0"/>
              <a:ea typeface="Calibri" pitchFamily="34" charset="0"/>
              <a:cs typeface="Calibri" pitchFamily="34" charset="0"/>
            </a:endParaRPr>
          </a:p>
        </p:txBody>
      </p:sp>
      <p:pic>
        <p:nvPicPr>
          <p:cNvPr id="19" name="Picture 4"/>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266276" y="908720"/>
            <a:ext cx="1128582" cy="776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557641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RSC\Events\Dubna_27-28 March 2018\Foils\JINR_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840" y="469106"/>
            <a:ext cx="4104456" cy="405210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90608" y="2"/>
            <a:ext cx="9324528" cy="461665"/>
          </a:xfrm>
          <a:prstGeom prst="rect">
            <a:avLst/>
          </a:prstGeom>
          <a:noFill/>
        </p:spPr>
        <p:txBody>
          <a:bodyPr wrap="square" rtlCol="0">
            <a:spAutoFit/>
          </a:bodyPr>
          <a:lstStyle/>
          <a:p>
            <a:pPr algn="ctr"/>
            <a:r>
              <a:rPr lang="en-US" sz="2400" b="1" dirty="0">
                <a:ln w="6600">
                  <a:solidFill>
                    <a:srgbClr val="C0504D"/>
                  </a:solidFill>
                  <a:prstDash val="solid"/>
                </a:ln>
                <a:solidFill>
                  <a:srgbClr val="FFFFFF"/>
                </a:solidFill>
                <a:effectLst>
                  <a:outerShdw dist="38100" dir="2700000" algn="tl" rotWithShape="0">
                    <a:srgbClr val="C0504D"/>
                  </a:outerShdw>
                </a:effectLst>
                <a:cs typeface="Arial" panose="020B0604020202020204" pitchFamily="34" charset="0"/>
              </a:rPr>
              <a:t>Heterogeneous system at JINR: the decision of "RS</a:t>
            </a:r>
            <a:r>
              <a:rPr lang="ru-RU" sz="2400" b="1" dirty="0">
                <a:ln w="6600">
                  <a:solidFill>
                    <a:srgbClr val="C0504D"/>
                  </a:solidFill>
                  <a:prstDash val="solid"/>
                </a:ln>
                <a:solidFill>
                  <a:srgbClr val="FFFFFF"/>
                </a:solidFill>
                <a:effectLst>
                  <a:outerShdw dist="38100" dir="2700000" algn="tl" rotWithShape="0">
                    <a:srgbClr val="C0504D"/>
                  </a:outerShdw>
                </a:effectLst>
                <a:cs typeface="Arial" panose="020B0604020202020204" pitchFamily="34" charset="0"/>
              </a:rPr>
              <a:t>С</a:t>
            </a:r>
            <a:r>
              <a:rPr lang="en-US" sz="2400" b="1" dirty="0">
                <a:ln w="6600">
                  <a:solidFill>
                    <a:srgbClr val="C0504D"/>
                  </a:solidFill>
                  <a:prstDash val="solid"/>
                </a:ln>
                <a:solidFill>
                  <a:srgbClr val="FFFFFF"/>
                </a:solidFill>
                <a:effectLst>
                  <a:outerShdw dist="38100" dir="2700000" algn="tl" rotWithShape="0">
                    <a:srgbClr val="C0504D"/>
                  </a:outerShdw>
                </a:effectLst>
                <a:cs typeface="Arial" panose="020B0604020202020204" pitchFamily="34" charset="0"/>
              </a:rPr>
              <a:t> Tornado"</a:t>
            </a:r>
            <a:endParaRPr lang="ru-RU" sz="2400" b="1" dirty="0">
              <a:ln w="6600">
                <a:solidFill>
                  <a:srgbClr val="C0504D"/>
                </a:solidFill>
                <a:prstDash val="solid"/>
              </a:ln>
              <a:solidFill>
                <a:srgbClr val="FFFFFF"/>
              </a:solidFill>
              <a:effectLst>
                <a:outerShdw dist="38100" dir="2700000" algn="tl" rotWithShape="0">
                  <a:srgbClr val="C0504D"/>
                </a:outerShdw>
              </a:effectLst>
              <a:cs typeface="Arial" panose="020B0604020202020204" pitchFamily="34" charset="0"/>
            </a:endParaRPr>
          </a:p>
        </p:txBody>
      </p:sp>
      <p:pic>
        <p:nvPicPr>
          <p:cNvPr id="11" name="Рисунок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4192" y="4593583"/>
            <a:ext cx="4024104" cy="221410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2041" y="2495156"/>
            <a:ext cx="4165079" cy="1938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55536" y="3060740"/>
            <a:ext cx="1211373" cy="8070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188"/>
          <a:stretch/>
        </p:blipFill>
        <p:spPr bwMode="auto">
          <a:xfrm>
            <a:off x="5004048" y="4466989"/>
            <a:ext cx="4057182" cy="23094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3" name="Прямоугольник 2"/>
          <p:cNvSpPr/>
          <p:nvPr/>
        </p:nvSpPr>
        <p:spPr>
          <a:xfrm>
            <a:off x="4148298" y="461665"/>
            <a:ext cx="4912934" cy="1938992"/>
          </a:xfrm>
          <a:prstGeom prst="rect">
            <a:avLst/>
          </a:prstGeom>
          <a:ln w="19050">
            <a:solidFill>
              <a:srgbClr val="FFFF00"/>
            </a:solidFill>
          </a:ln>
        </p:spPr>
        <p:txBody>
          <a:bodyPr wrap="square">
            <a:spAutoFit/>
          </a:bodyPr>
          <a:lstStyle/>
          <a:p>
            <a:r>
              <a:rPr lang="en-US" sz="2000" b="1" dirty="0">
                <a:solidFill>
                  <a:srgbClr val="FFFF00"/>
                </a:solidFill>
                <a:latin typeface="+mj-lt"/>
                <a:cs typeface="Times New Roman" panose="02020603050405020304" pitchFamily="18" charset="0"/>
              </a:rPr>
              <a:t>Record-breaking power density </a:t>
            </a:r>
            <a:r>
              <a:rPr lang="en-US" sz="2000" b="1" dirty="0">
                <a:latin typeface="+mj-lt"/>
                <a:cs typeface="Times New Roman" panose="02020603050405020304" pitchFamily="18" charset="0"/>
              </a:rPr>
              <a:t>– </a:t>
            </a:r>
          </a:p>
          <a:p>
            <a:r>
              <a:rPr lang="en-US" sz="2000" b="1" dirty="0">
                <a:latin typeface="+mj-lt"/>
                <a:cs typeface="Times New Roman" panose="02020603050405020304" pitchFamily="18" charset="0"/>
              </a:rPr>
              <a:t>up to </a:t>
            </a:r>
            <a:r>
              <a:rPr lang="en-US" sz="2000" b="1" dirty="0">
                <a:solidFill>
                  <a:srgbClr val="FFFF00"/>
                </a:solidFill>
                <a:latin typeface="+mj-lt"/>
                <a:cs typeface="Times New Roman" panose="02020603050405020304" pitchFamily="18" charset="0"/>
              </a:rPr>
              <a:t>100 kW </a:t>
            </a:r>
            <a:r>
              <a:rPr lang="en-US" sz="2000" b="1" dirty="0">
                <a:latin typeface="+mj-lt"/>
                <a:cs typeface="Times New Roman" panose="02020603050405020304" pitchFamily="18" charset="0"/>
              </a:rPr>
              <a:t>per </a:t>
            </a:r>
            <a:r>
              <a:rPr lang="en-US" sz="2000" b="1" dirty="0">
                <a:solidFill>
                  <a:srgbClr val="FFFF00"/>
                </a:solidFill>
                <a:latin typeface="+mj-lt"/>
                <a:cs typeface="Times New Roman" panose="02020603050405020304" pitchFamily="18" charset="0"/>
              </a:rPr>
              <a:t>42U</a:t>
            </a:r>
            <a:r>
              <a:rPr lang="en-US" sz="2000" b="1" dirty="0">
                <a:latin typeface="+mj-lt"/>
                <a:cs typeface="Times New Roman" panose="02020603050405020304" pitchFamily="18" charset="0"/>
              </a:rPr>
              <a:t> cabinet (800х800х200 mm) with proven high efficiency RSC liquid cooling technology providing record breaking power density and compactness</a:t>
            </a:r>
            <a:endParaRPr lang="ru-RU" sz="2000" b="1" dirty="0">
              <a:latin typeface="+mj-lt"/>
              <a:cs typeface="Times New Roman" panose="02020603050405020304" pitchFamily="18" charset="0"/>
            </a:endParaRPr>
          </a:p>
        </p:txBody>
      </p:sp>
      <p:pic>
        <p:nvPicPr>
          <p:cNvPr id="10" name="Picture 6"/>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l="43481" t="-373"/>
          <a:stretch/>
        </p:blipFill>
        <p:spPr bwMode="auto">
          <a:xfrm>
            <a:off x="3759399" y="5819686"/>
            <a:ext cx="1586507" cy="735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665825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90608" y="2"/>
            <a:ext cx="9324528" cy="584775"/>
          </a:xfrm>
          <a:prstGeom prst="rect">
            <a:avLst/>
          </a:prstGeom>
          <a:noFill/>
        </p:spPr>
        <p:txBody>
          <a:bodyPr wrap="square" rtlCol="0">
            <a:spAutoFit/>
          </a:bodyPr>
          <a:lstStyle/>
          <a:p>
            <a:pPr algn="ctr"/>
            <a:r>
              <a:rPr lang="en-US" sz="3200" b="1" dirty="0">
                <a:ln w="6600">
                  <a:solidFill>
                    <a:srgbClr val="C0504D"/>
                  </a:solidFill>
                  <a:prstDash val="solid"/>
                </a:ln>
                <a:solidFill>
                  <a:srgbClr val="FFFFFF"/>
                </a:solidFill>
                <a:effectLst>
                  <a:outerShdw dist="38100" dir="2700000" algn="tl" rotWithShape="0">
                    <a:srgbClr val="C0504D"/>
                  </a:outerShdw>
                </a:effectLst>
                <a:cs typeface="Arial" panose="020B0604020202020204" pitchFamily="34" charset="0"/>
              </a:rPr>
              <a:t>Monitoring system</a:t>
            </a:r>
            <a:endParaRPr lang="ru-RU" sz="3200" b="1" dirty="0">
              <a:ln w="6600">
                <a:solidFill>
                  <a:srgbClr val="C0504D"/>
                </a:solidFill>
                <a:prstDash val="solid"/>
              </a:ln>
              <a:solidFill>
                <a:srgbClr val="FFFFFF"/>
              </a:solidFill>
              <a:effectLst>
                <a:outerShdw dist="38100" dir="2700000" algn="tl" rotWithShape="0">
                  <a:srgbClr val="C0504D"/>
                </a:outerShdw>
              </a:effectLst>
              <a:cs typeface="Arial" panose="020B0604020202020204" pitchFamily="34" charset="0"/>
            </a:endParaRPr>
          </a:p>
        </p:txBody>
      </p:sp>
      <p:pic>
        <p:nvPicPr>
          <p:cNvPr id="10" name="Picture 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199" y="-9472"/>
            <a:ext cx="789058" cy="5429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97" y="586448"/>
            <a:ext cx="6770767" cy="3591644"/>
          </a:xfrm>
          <a:prstGeom prst="rect">
            <a:avLst/>
          </a:prstGeom>
        </p:spPr>
      </p:pic>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105" y="4453067"/>
            <a:ext cx="4551552" cy="2404935"/>
          </a:xfrm>
          <a:prstGeom prst="rect">
            <a:avLst/>
          </a:prstGeom>
        </p:spPr>
      </p:pic>
      <p:pic>
        <p:nvPicPr>
          <p:cNvPr id="6" name="Рисунок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67259" y="4453066"/>
            <a:ext cx="4476742" cy="2360324"/>
          </a:xfrm>
          <a:prstGeom prst="rect">
            <a:avLst/>
          </a:prstGeom>
        </p:spPr>
      </p:pic>
      <p:sp>
        <p:nvSpPr>
          <p:cNvPr id="7" name="Прямоугольник 6"/>
          <p:cNvSpPr/>
          <p:nvPr/>
        </p:nvSpPr>
        <p:spPr>
          <a:xfrm>
            <a:off x="6779264" y="588923"/>
            <a:ext cx="2364737" cy="3477875"/>
          </a:xfrm>
          <a:prstGeom prst="rect">
            <a:avLst/>
          </a:prstGeom>
          <a:ln w="19050">
            <a:solidFill>
              <a:srgbClr val="FFFF00"/>
            </a:solidFill>
          </a:ln>
        </p:spPr>
        <p:txBody>
          <a:bodyPr wrap="square">
            <a:spAutoFit/>
          </a:bodyPr>
          <a:lstStyle/>
          <a:p>
            <a:r>
              <a:rPr lang="en-US" sz="2000" b="1" dirty="0">
                <a:solidFill>
                  <a:srgbClr val="FFFF00"/>
                </a:solidFill>
              </a:rPr>
              <a:t>High reliability:  </a:t>
            </a:r>
            <a:r>
              <a:rPr lang="en-US" sz="2000" b="1" dirty="0"/>
              <a:t>High availability and fail-safe operation are provided by an innovative system of control and monitoring of separate nodes and the entire cluster system</a:t>
            </a:r>
            <a:endParaRPr lang="ru-RU" sz="2000" b="1" dirty="0"/>
          </a:p>
        </p:txBody>
      </p:sp>
      <p:sp>
        <p:nvSpPr>
          <p:cNvPr id="2" name="Прямоугольник 1"/>
          <p:cNvSpPr/>
          <p:nvPr/>
        </p:nvSpPr>
        <p:spPr>
          <a:xfrm>
            <a:off x="4571656" y="4129900"/>
            <a:ext cx="4572000" cy="646331"/>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algn="ctr">
              <a:buClr>
                <a:srgbClr val="0860A8">
                  <a:lumMod val="75000"/>
                </a:srgbClr>
              </a:buClr>
            </a:pPr>
            <a:r>
              <a:rPr lang="en-US" b="1" dirty="0">
                <a:solidFill>
                  <a:srgbClr val="002060"/>
                </a:solidFill>
                <a:latin typeface="Myriad Pro" pitchFamily="34" charset="0"/>
              </a:rPr>
              <a:t>Software stack </a:t>
            </a:r>
            <a:r>
              <a:rPr lang="ru-RU" b="1" dirty="0">
                <a:solidFill>
                  <a:srgbClr val="002060"/>
                </a:solidFill>
                <a:latin typeface="Myriad Pro" pitchFamily="34" charset="0"/>
              </a:rPr>
              <a:t>«</a:t>
            </a:r>
            <a:r>
              <a:rPr lang="en-US" b="1" dirty="0">
                <a:solidFill>
                  <a:srgbClr val="002060"/>
                </a:solidFill>
                <a:latin typeface="Myriad Pro" pitchFamily="34" charset="0"/>
              </a:rPr>
              <a:t>RSC </a:t>
            </a:r>
            <a:r>
              <a:rPr lang="en-US" b="1" dirty="0" err="1">
                <a:solidFill>
                  <a:srgbClr val="002060"/>
                </a:solidFill>
                <a:latin typeface="Myriad Pro" pitchFamily="34" charset="0"/>
              </a:rPr>
              <a:t>BasIS</a:t>
            </a:r>
            <a:r>
              <a:rPr lang="ru-RU" b="1" dirty="0">
                <a:solidFill>
                  <a:srgbClr val="002060"/>
                </a:solidFill>
                <a:latin typeface="Myriad Pro" pitchFamily="34" charset="0"/>
              </a:rPr>
              <a:t>» </a:t>
            </a:r>
            <a:r>
              <a:rPr lang="en-US" b="1" dirty="0">
                <a:solidFill>
                  <a:srgbClr val="002060"/>
                </a:solidFill>
                <a:latin typeface="Myriad Pro" pitchFamily="34" charset="0"/>
              </a:rPr>
              <a:t>for multi-level system management</a:t>
            </a:r>
            <a:endParaRPr lang="en-US" b="1" dirty="0">
              <a:solidFill>
                <a:srgbClr val="FF0000"/>
              </a:solidFill>
              <a:latin typeface="Myriad Pro" pitchFamily="34" charset="0"/>
            </a:endParaRPr>
          </a:p>
        </p:txBody>
      </p:sp>
      <p:pic>
        <p:nvPicPr>
          <p:cNvPr id="11" name="Picture 6"/>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l="43481" t="-373"/>
          <a:stretch/>
        </p:blipFill>
        <p:spPr bwMode="auto">
          <a:xfrm>
            <a:off x="7884368" y="18178"/>
            <a:ext cx="1183757" cy="5484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365536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38142" y="834092"/>
            <a:ext cx="1553765" cy="1561157"/>
          </a:xfrm>
          <a:prstGeom prst="rect">
            <a:avLst/>
          </a:prstGeom>
        </p:spPr>
      </p:pic>
      <p:pic>
        <p:nvPicPr>
          <p:cNvPr id="41" name="Рисунок 4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0549" y="839640"/>
            <a:ext cx="1357125" cy="1483601"/>
          </a:xfrm>
          <a:prstGeom prst="rect">
            <a:avLst/>
          </a:prstGeom>
        </p:spPr>
      </p:pic>
      <p:pic>
        <p:nvPicPr>
          <p:cNvPr id="25" name="Рисунок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93145" y="460156"/>
            <a:ext cx="3307271" cy="5968866"/>
          </a:xfrm>
          <a:prstGeom prst="rect">
            <a:avLst/>
          </a:prstGeom>
        </p:spPr>
      </p:pic>
      <p:grpSp>
        <p:nvGrpSpPr>
          <p:cNvPr id="35" name="Группа 34"/>
          <p:cNvGrpSpPr/>
          <p:nvPr/>
        </p:nvGrpSpPr>
        <p:grpSpPr>
          <a:xfrm>
            <a:off x="1769589" y="1306141"/>
            <a:ext cx="2736337" cy="1451702"/>
            <a:chOff x="2310748" y="3356992"/>
            <a:chExt cx="3648449" cy="1514722"/>
          </a:xfrm>
        </p:grpSpPr>
        <p:sp>
          <p:nvSpPr>
            <p:cNvPr id="3" name="Прямоугольник 2"/>
            <p:cNvSpPr/>
            <p:nvPr/>
          </p:nvSpPr>
          <p:spPr>
            <a:xfrm>
              <a:off x="5551108" y="3356992"/>
              <a:ext cx="408089" cy="1514722"/>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11" name="Прямая соединительная линия 10"/>
            <p:cNvCxnSpPr/>
            <p:nvPr/>
          </p:nvCxnSpPr>
          <p:spPr>
            <a:xfrm>
              <a:off x="2310748" y="3441503"/>
              <a:ext cx="1871488" cy="32776"/>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2" name="Прямая соединительная линия 11"/>
            <p:cNvCxnSpPr/>
            <p:nvPr/>
          </p:nvCxnSpPr>
          <p:spPr>
            <a:xfrm>
              <a:off x="4182236" y="3468232"/>
              <a:ext cx="0" cy="808379"/>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5" name="Прямая соединительная линия 14"/>
            <p:cNvCxnSpPr/>
            <p:nvPr/>
          </p:nvCxnSpPr>
          <p:spPr>
            <a:xfrm flipV="1">
              <a:off x="4182236" y="4276611"/>
              <a:ext cx="1368872" cy="1"/>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grpSp>
      <p:grpSp>
        <p:nvGrpSpPr>
          <p:cNvPr id="37" name="Группа 36"/>
          <p:cNvGrpSpPr/>
          <p:nvPr/>
        </p:nvGrpSpPr>
        <p:grpSpPr>
          <a:xfrm>
            <a:off x="4555507" y="1298331"/>
            <a:ext cx="2847768" cy="2825110"/>
            <a:chOff x="5994133" y="1900035"/>
            <a:chExt cx="3797024" cy="2825110"/>
          </a:xfrm>
        </p:grpSpPr>
        <p:sp>
          <p:nvSpPr>
            <p:cNvPr id="18" name="Прямоугольник 17"/>
            <p:cNvSpPr/>
            <p:nvPr/>
          </p:nvSpPr>
          <p:spPr>
            <a:xfrm>
              <a:off x="5994133" y="1900035"/>
              <a:ext cx="479016" cy="2825110"/>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19" name="Прямая соединительная линия 18"/>
            <p:cNvCxnSpPr/>
            <p:nvPr/>
          </p:nvCxnSpPr>
          <p:spPr>
            <a:xfrm flipV="1">
              <a:off x="6473149" y="2059986"/>
              <a:ext cx="3318008" cy="24531"/>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grpSp>
      <p:sp>
        <p:nvSpPr>
          <p:cNvPr id="33" name="Содержимое 2"/>
          <p:cNvSpPr txBox="1">
            <a:spLocks/>
          </p:cNvSpPr>
          <p:nvPr/>
        </p:nvSpPr>
        <p:spPr bwMode="auto">
          <a:xfrm>
            <a:off x="172294" y="6133592"/>
            <a:ext cx="8748972" cy="36004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225425" indent="-225425" algn="l" rtl="0" eaLnBrk="0" fontAlgn="base" hangingPunct="0">
              <a:spcBef>
                <a:spcPct val="20000"/>
              </a:spcBef>
              <a:spcAft>
                <a:spcPct val="0"/>
              </a:spcAft>
              <a:buChar char="•"/>
              <a:defRPr sz="2400">
                <a:solidFill>
                  <a:schemeClr val="tx1"/>
                </a:solidFill>
                <a:latin typeface="Calibri" pitchFamily="34" charset="0"/>
                <a:ea typeface="Calibri" pitchFamily="34" charset="0"/>
                <a:cs typeface="Calibri" pitchFamily="34" charset="0"/>
              </a:defRPr>
            </a:lvl1pPr>
            <a:lvl2pPr marL="576263" indent="-236538" algn="l" rtl="0" eaLnBrk="0" fontAlgn="base" hangingPunct="0">
              <a:spcBef>
                <a:spcPct val="20000"/>
              </a:spcBef>
              <a:spcAft>
                <a:spcPct val="0"/>
              </a:spcAft>
              <a:buFont typeface="Verdana" pitchFamily="34" charset="0"/>
              <a:buChar char="–"/>
              <a:defRPr sz="2000">
                <a:solidFill>
                  <a:schemeClr val="tx1"/>
                </a:solidFill>
                <a:latin typeface="Calibri" pitchFamily="34" charset="0"/>
                <a:ea typeface="Calibri" pitchFamily="34" charset="0"/>
                <a:cs typeface="Calibri" pitchFamily="34" charset="0"/>
              </a:defRPr>
            </a:lvl2pPr>
            <a:lvl3pPr marL="914400" indent="-223838" algn="l" rtl="0" eaLnBrk="0" fontAlgn="base" hangingPunct="0">
              <a:spcBef>
                <a:spcPct val="20000"/>
              </a:spcBef>
              <a:spcAft>
                <a:spcPct val="0"/>
              </a:spcAft>
              <a:buFont typeface="Verdana" pitchFamily="34" charset="0"/>
              <a:buChar char="–"/>
              <a:defRPr>
                <a:solidFill>
                  <a:schemeClr val="tx1"/>
                </a:solidFill>
                <a:latin typeface="Calibri" pitchFamily="34" charset="0"/>
                <a:ea typeface="Calibri" pitchFamily="34" charset="0"/>
                <a:cs typeface="Calibri" pitchFamily="34" charset="0"/>
              </a:defRPr>
            </a:lvl3pPr>
            <a:lvl4pPr marL="1265238" indent="-236538" algn="l" rtl="0" eaLnBrk="0" fontAlgn="base" hangingPunct="0">
              <a:spcBef>
                <a:spcPct val="20000"/>
              </a:spcBef>
              <a:spcAft>
                <a:spcPct val="0"/>
              </a:spcAft>
              <a:buFont typeface="Verdana" pitchFamily="34" charset="0"/>
              <a:buChar char="–"/>
              <a:defRPr sz="1600">
                <a:solidFill>
                  <a:schemeClr val="tx1"/>
                </a:solidFill>
                <a:latin typeface="Calibri" pitchFamily="34" charset="0"/>
                <a:ea typeface="Calibri" pitchFamily="34" charset="0"/>
                <a:cs typeface="Calibri" pitchFamily="34" charset="0"/>
              </a:defRPr>
            </a:lvl4pPr>
            <a:lvl5pPr marL="1660525" indent="-234950" algn="l" rtl="0" eaLnBrk="0" fontAlgn="base" hangingPunct="0">
              <a:spcBef>
                <a:spcPct val="20000"/>
              </a:spcBef>
              <a:spcAft>
                <a:spcPct val="0"/>
              </a:spcAft>
              <a:buFont typeface="Verdana" pitchFamily="34" charset="0"/>
              <a:buChar char="–"/>
              <a:defRPr sz="1400">
                <a:solidFill>
                  <a:schemeClr val="tx1"/>
                </a:solidFill>
                <a:latin typeface="Calibri" pitchFamily="34" charset="0"/>
                <a:ea typeface="Calibri" pitchFamily="34" charset="0"/>
                <a:cs typeface="Calibri" pitchFamily="34" charset="0"/>
              </a:defRPr>
            </a:lvl5pPr>
            <a:lvl6pPr marL="2117725" indent="-234950" algn="l" rtl="0" fontAlgn="base">
              <a:spcBef>
                <a:spcPct val="20000"/>
              </a:spcBef>
              <a:spcAft>
                <a:spcPct val="0"/>
              </a:spcAft>
              <a:buFont typeface="Verdana" pitchFamily="34" charset="0"/>
              <a:buChar char="–"/>
              <a:defRPr sz="1400">
                <a:solidFill>
                  <a:schemeClr val="tx1"/>
                </a:solidFill>
                <a:latin typeface="+mn-lt"/>
                <a:cs typeface="+mn-cs"/>
              </a:defRPr>
            </a:lvl6pPr>
            <a:lvl7pPr marL="2574925" indent="-234950" algn="l" rtl="0" fontAlgn="base">
              <a:spcBef>
                <a:spcPct val="20000"/>
              </a:spcBef>
              <a:spcAft>
                <a:spcPct val="0"/>
              </a:spcAft>
              <a:buFont typeface="Verdana" pitchFamily="34" charset="0"/>
              <a:buChar char="–"/>
              <a:defRPr sz="1400">
                <a:solidFill>
                  <a:schemeClr val="tx1"/>
                </a:solidFill>
                <a:latin typeface="+mn-lt"/>
                <a:cs typeface="+mn-cs"/>
              </a:defRPr>
            </a:lvl7pPr>
            <a:lvl8pPr marL="3032125" indent="-234950" algn="l" rtl="0" fontAlgn="base">
              <a:spcBef>
                <a:spcPct val="20000"/>
              </a:spcBef>
              <a:spcAft>
                <a:spcPct val="0"/>
              </a:spcAft>
              <a:buFont typeface="Verdana" pitchFamily="34" charset="0"/>
              <a:buChar char="–"/>
              <a:defRPr sz="1400">
                <a:solidFill>
                  <a:schemeClr val="tx1"/>
                </a:solidFill>
                <a:latin typeface="+mn-lt"/>
                <a:cs typeface="+mn-cs"/>
              </a:defRPr>
            </a:lvl8pPr>
            <a:lvl9pPr marL="3489325" indent="-234950" algn="l" rtl="0" fontAlgn="base">
              <a:spcBef>
                <a:spcPct val="20000"/>
              </a:spcBef>
              <a:spcAft>
                <a:spcPct val="0"/>
              </a:spcAft>
              <a:buFont typeface="Verdana" pitchFamily="34" charset="0"/>
              <a:buChar char="–"/>
              <a:defRPr sz="1400">
                <a:solidFill>
                  <a:schemeClr val="tx1"/>
                </a:solidFill>
                <a:latin typeface="+mn-lt"/>
                <a:cs typeface="+mn-cs"/>
              </a:defRPr>
            </a:lvl9pPr>
          </a:lstStyle>
          <a:p>
            <a:pPr marL="0" indent="0" algn="ctr">
              <a:spcBef>
                <a:spcPts val="0"/>
              </a:spcBef>
              <a:buClr>
                <a:srgbClr val="0860A8">
                  <a:lumMod val="75000"/>
                </a:srgbClr>
              </a:buClr>
              <a:buFontTx/>
              <a:buNone/>
            </a:pPr>
            <a:r>
              <a:rPr lang="en-US" b="1" dirty="0">
                <a:latin typeface="Myriad Pro" pitchFamily="34" charset="0"/>
              </a:rPr>
              <a:t>Multi-level management software RSC </a:t>
            </a:r>
            <a:r>
              <a:rPr lang="en-US" b="1" dirty="0" err="1">
                <a:latin typeface="Myriad Pro" pitchFamily="34" charset="0"/>
              </a:rPr>
              <a:t>BasIS</a:t>
            </a:r>
            <a:endParaRPr lang="en-US" b="1" dirty="0">
              <a:latin typeface="Myriad Pro" pitchFamily="34" charset="0"/>
            </a:endParaRPr>
          </a:p>
        </p:txBody>
      </p:sp>
      <p:sp>
        <p:nvSpPr>
          <p:cNvPr id="28" name="Содержимое 2"/>
          <p:cNvSpPr txBox="1">
            <a:spLocks/>
          </p:cNvSpPr>
          <p:nvPr/>
        </p:nvSpPr>
        <p:spPr bwMode="auto">
          <a:xfrm>
            <a:off x="56764" y="3955915"/>
            <a:ext cx="4303913" cy="1673572"/>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225425" indent="-225425" algn="l" rtl="0" eaLnBrk="0" fontAlgn="base" hangingPunct="0">
              <a:spcBef>
                <a:spcPct val="20000"/>
              </a:spcBef>
              <a:spcAft>
                <a:spcPct val="0"/>
              </a:spcAft>
              <a:buChar char="•"/>
              <a:defRPr sz="2400">
                <a:solidFill>
                  <a:schemeClr val="tx1"/>
                </a:solidFill>
                <a:latin typeface="Calibri" pitchFamily="34" charset="0"/>
                <a:ea typeface="Calibri" pitchFamily="34" charset="0"/>
                <a:cs typeface="Calibri" pitchFamily="34" charset="0"/>
              </a:defRPr>
            </a:lvl1pPr>
            <a:lvl2pPr marL="576263" indent="-236538" algn="l" rtl="0" eaLnBrk="0" fontAlgn="base" hangingPunct="0">
              <a:spcBef>
                <a:spcPct val="20000"/>
              </a:spcBef>
              <a:spcAft>
                <a:spcPct val="0"/>
              </a:spcAft>
              <a:buFont typeface="Verdana" pitchFamily="34" charset="0"/>
              <a:buChar char="–"/>
              <a:defRPr sz="2000">
                <a:solidFill>
                  <a:schemeClr val="tx1"/>
                </a:solidFill>
                <a:latin typeface="Calibri" pitchFamily="34" charset="0"/>
                <a:ea typeface="Calibri" pitchFamily="34" charset="0"/>
                <a:cs typeface="Calibri" pitchFamily="34" charset="0"/>
              </a:defRPr>
            </a:lvl2pPr>
            <a:lvl3pPr marL="914400" indent="-223838" algn="l" rtl="0" eaLnBrk="0" fontAlgn="base" hangingPunct="0">
              <a:spcBef>
                <a:spcPct val="20000"/>
              </a:spcBef>
              <a:spcAft>
                <a:spcPct val="0"/>
              </a:spcAft>
              <a:buFont typeface="Verdana" pitchFamily="34" charset="0"/>
              <a:buChar char="–"/>
              <a:defRPr>
                <a:solidFill>
                  <a:schemeClr val="tx1"/>
                </a:solidFill>
                <a:latin typeface="Calibri" pitchFamily="34" charset="0"/>
                <a:ea typeface="Calibri" pitchFamily="34" charset="0"/>
                <a:cs typeface="Calibri" pitchFamily="34" charset="0"/>
              </a:defRPr>
            </a:lvl3pPr>
            <a:lvl4pPr marL="1265238" indent="-236538" algn="l" rtl="0" eaLnBrk="0" fontAlgn="base" hangingPunct="0">
              <a:spcBef>
                <a:spcPct val="20000"/>
              </a:spcBef>
              <a:spcAft>
                <a:spcPct val="0"/>
              </a:spcAft>
              <a:buFont typeface="Verdana" pitchFamily="34" charset="0"/>
              <a:buChar char="–"/>
              <a:defRPr sz="1600">
                <a:solidFill>
                  <a:schemeClr val="tx1"/>
                </a:solidFill>
                <a:latin typeface="Calibri" pitchFamily="34" charset="0"/>
                <a:ea typeface="Calibri" pitchFamily="34" charset="0"/>
                <a:cs typeface="Calibri" pitchFamily="34" charset="0"/>
              </a:defRPr>
            </a:lvl4pPr>
            <a:lvl5pPr marL="1660525" indent="-234950" algn="l" rtl="0" eaLnBrk="0" fontAlgn="base" hangingPunct="0">
              <a:spcBef>
                <a:spcPct val="20000"/>
              </a:spcBef>
              <a:spcAft>
                <a:spcPct val="0"/>
              </a:spcAft>
              <a:buFont typeface="Verdana" pitchFamily="34" charset="0"/>
              <a:buChar char="–"/>
              <a:defRPr sz="1400">
                <a:solidFill>
                  <a:schemeClr val="tx1"/>
                </a:solidFill>
                <a:latin typeface="Calibri" pitchFamily="34" charset="0"/>
                <a:ea typeface="Calibri" pitchFamily="34" charset="0"/>
                <a:cs typeface="Calibri" pitchFamily="34" charset="0"/>
              </a:defRPr>
            </a:lvl5pPr>
            <a:lvl6pPr marL="2117725" indent="-234950" algn="l" rtl="0" fontAlgn="base">
              <a:spcBef>
                <a:spcPct val="20000"/>
              </a:spcBef>
              <a:spcAft>
                <a:spcPct val="0"/>
              </a:spcAft>
              <a:buFont typeface="Verdana" pitchFamily="34" charset="0"/>
              <a:buChar char="–"/>
              <a:defRPr sz="1400">
                <a:solidFill>
                  <a:schemeClr val="tx1"/>
                </a:solidFill>
                <a:latin typeface="+mn-lt"/>
                <a:cs typeface="+mn-cs"/>
              </a:defRPr>
            </a:lvl6pPr>
            <a:lvl7pPr marL="2574925" indent="-234950" algn="l" rtl="0" fontAlgn="base">
              <a:spcBef>
                <a:spcPct val="20000"/>
              </a:spcBef>
              <a:spcAft>
                <a:spcPct val="0"/>
              </a:spcAft>
              <a:buFont typeface="Verdana" pitchFamily="34" charset="0"/>
              <a:buChar char="–"/>
              <a:defRPr sz="1400">
                <a:solidFill>
                  <a:schemeClr val="tx1"/>
                </a:solidFill>
                <a:latin typeface="+mn-lt"/>
                <a:cs typeface="+mn-cs"/>
              </a:defRPr>
            </a:lvl7pPr>
            <a:lvl8pPr marL="3032125" indent="-234950" algn="l" rtl="0" fontAlgn="base">
              <a:spcBef>
                <a:spcPct val="20000"/>
              </a:spcBef>
              <a:spcAft>
                <a:spcPct val="0"/>
              </a:spcAft>
              <a:buFont typeface="Verdana" pitchFamily="34" charset="0"/>
              <a:buChar char="–"/>
              <a:defRPr sz="1400">
                <a:solidFill>
                  <a:schemeClr val="tx1"/>
                </a:solidFill>
                <a:latin typeface="+mn-lt"/>
                <a:cs typeface="+mn-cs"/>
              </a:defRPr>
            </a:lvl8pPr>
            <a:lvl9pPr marL="3489325" indent="-234950" algn="l" rtl="0" fontAlgn="base">
              <a:spcBef>
                <a:spcPct val="20000"/>
              </a:spcBef>
              <a:spcAft>
                <a:spcPct val="0"/>
              </a:spcAft>
              <a:buFont typeface="Verdana" pitchFamily="34" charset="0"/>
              <a:buChar char="–"/>
              <a:defRPr sz="1400">
                <a:solidFill>
                  <a:schemeClr val="tx1"/>
                </a:solidFill>
                <a:latin typeface="+mn-lt"/>
                <a:cs typeface="+mn-cs"/>
              </a:defRPr>
            </a:lvl9pPr>
          </a:lstStyle>
          <a:p>
            <a:pPr marL="0" indent="0">
              <a:spcBef>
                <a:spcPts val="0"/>
              </a:spcBef>
              <a:spcAft>
                <a:spcPts val="200"/>
              </a:spcAft>
              <a:buClr>
                <a:srgbClr val="0860A8">
                  <a:lumMod val="75000"/>
                </a:srgbClr>
              </a:buClr>
              <a:buFontTx/>
              <a:buNone/>
            </a:pPr>
            <a:r>
              <a:rPr lang="en-US" sz="1800" b="1" dirty="0">
                <a:latin typeface="Myriad Pro" pitchFamily="34" charset="0"/>
              </a:rPr>
              <a:t>RSC Tornado nodes based on</a:t>
            </a:r>
            <a:r>
              <a:rPr lang="ru-RU" sz="1800" b="1" dirty="0">
                <a:latin typeface="Myriad Pro" pitchFamily="34" charset="0"/>
              </a:rPr>
              <a:t> </a:t>
            </a:r>
            <a:r>
              <a:rPr lang="en-US" sz="1800" b="1" dirty="0">
                <a:latin typeface="Myriad Pro" pitchFamily="34" charset="0"/>
              </a:rPr>
              <a:t>Intel</a:t>
            </a:r>
            <a:r>
              <a:rPr lang="en-US" sz="1800" b="1" baseline="30000" dirty="0">
                <a:latin typeface="Myriad Pro" pitchFamily="34" charset="0"/>
              </a:rPr>
              <a:t>®</a:t>
            </a:r>
            <a:r>
              <a:rPr lang="en-US" sz="1800" b="1" dirty="0">
                <a:latin typeface="Myriad Pro" pitchFamily="34" charset="0"/>
              </a:rPr>
              <a:t> Xeon Phi</a:t>
            </a:r>
            <a:r>
              <a:rPr lang="en-US" sz="1800" b="1" baseline="30000" dirty="0">
                <a:latin typeface="Myriad Pro" pitchFamily="34" charset="0"/>
              </a:rPr>
              <a:t>™</a:t>
            </a:r>
            <a:r>
              <a:rPr lang="ru-RU" sz="1800" b="1" dirty="0">
                <a:latin typeface="Myriad Pro" pitchFamily="34" charset="0"/>
              </a:rPr>
              <a:t>:</a:t>
            </a:r>
            <a:r>
              <a:rPr lang="en-US" sz="1800" b="1" dirty="0">
                <a:latin typeface="Myriad Pro" pitchFamily="34" charset="0"/>
              </a:rPr>
              <a:t> </a:t>
            </a:r>
            <a:endParaRPr lang="ru-RU" sz="1800" b="1" dirty="0">
              <a:latin typeface="Myriad Pro" pitchFamily="34" charset="0"/>
            </a:endParaRPr>
          </a:p>
          <a:p>
            <a:pPr lvl="1">
              <a:lnSpc>
                <a:spcPct val="110000"/>
              </a:lnSpc>
              <a:spcBef>
                <a:spcPts val="0"/>
              </a:spcBef>
              <a:spcAft>
                <a:spcPts val="200"/>
              </a:spcAft>
              <a:buClr>
                <a:srgbClr val="0860A8">
                  <a:lumMod val="75000"/>
                </a:srgbClr>
              </a:buClr>
              <a:buFont typeface="Arial" panose="020B0604020202020204" pitchFamily="34" charset="0"/>
              <a:buChar char="•"/>
            </a:pPr>
            <a:r>
              <a:rPr lang="ru-RU" sz="1400" b="1" dirty="0">
                <a:latin typeface="Myriad Pro" pitchFamily="34" charset="0"/>
              </a:rPr>
              <a:t> </a:t>
            </a:r>
            <a:r>
              <a:rPr lang="en-US" sz="1400" b="1" dirty="0">
                <a:latin typeface="Myriad Pro" pitchFamily="34" charset="0"/>
              </a:rPr>
              <a:t>Intel</a:t>
            </a:r>
            <a:r>
              <a:rPr lang="en-US" sz="1400" b="1" baseline="30000" dirty="0">
                <a:latin typeface="Myriad Pro" pitchFamily="34" charset="0"/>
              </a:rPr>
              <a:t>®</a:t>
            </a:r>
            <a:r>
              <a:rPr lang="en-US" sz="1400" b="1" dirty="0">
                <a:latin typeface="Myriad Pro" pitchFamily="34" charset="0"/>
              </a:rPr>
              <a:t> Xeon Phi</a:t>
            </a:r>
            <a:r>
              <a:rPr lang="en-US" sz="1400" b="1" baseline="30000" dirty="0">
                <a:latin typeface="Myriad Pro" pitchFamily="34" charset="0"/>
              </a:rPr>
              <a:t>™</a:t>
            </a:r>
            <a:r>
              <a:rPr lang="en-US" sz="1400" b="1" dirty="0">
                <a:latin typeface="Myriad Pro" pitchFamily="34" charset="0"/>
              </a:rPr>
              <a:t> </a:t>
            </a:r>
            <a:r>
              <a:rPr lang="ru-RU" sz="1400" b="1" dirty="0">
                <a:latin typeface="Myriad Pro" pitchFamily="34" charset="0"/>
              </a:rPr>
              <a:t>7</a:t>
            </a:r>
            <a:r>
              <a:rPr lang="en-US" sz="1400" b="1" dirty="0">
                <a:latin typeface="Myriad Pro" pitchFamily="34" charset="0"/>
              </a:rPr>
              <a:t>1</a:t>
            </a:r>
            <a:r>
              <a:rPr lang="ru-RU" sz="1400" b="1" dirty="0">
                <a:latin typeface="Myriad Pro" pitchFamily="34" charset="0"/>
              </a:rPr>
              <a:t>9</a:t>
            </a:r>
            <a:r>
              <a:rPr lang="en-US" sz="1400" b="1" dirty="0">
                <a:latin typeface="Myriad Pro" pitchFamily="34" charset="0"/>
              </a:rPr>
              <a:t>0</a:t>
            </a:r>
            <a:r>
              <a:rPr lang="ru-RU" sz="1400" b="1" dirty="0">
                <a:latin typeface="Myriad Pro" pitchFamily="34" charset="0"/>
              </a:rPr>
              <a:t> </a:t>
            </a:r>
            <a:r>
              <a:rPr lang="en-US" sz="1400" dirty="0">
                <a:latin typeface="Myriad Pro" pitchFamily="34" charset="0"/>
              </a:rPr>
              <a:t>processors</a:t>
            </a:r>
            <a:r>
              <a:rPr lang="en-US" sz="1400" b="1" dirty="0">
                <a:latin typeface="Myriad Pro" pitchFamily="34" charset="0"/>
              </a:rPr>
              <a:t> </a:t>
            </a:r>
            <a:r>
              <a:rPr lang="ru-RU" sz="1400" dirty="0">
                <a:latin typeface="Myriad Pro" pitchFamily="34" charset="0"/>
              </a:rPr>
              <a:t>(72 </a:t>
            </a:r>
            <a:r>
              <a:rPr lang="en-US" sz="1400" dirty="0">
                <a:latin typeface="Myriad Pro" pitchFamily="34" charset="0"/>
              </a:rPr>
              <a:t>cores</a:t>
            </a:r>
            <a:r>
              <a:rPr lang="ru-RU" sz="1400" dirty="0">
                <a:latin typeface="Myriad Pro" pitchFamily="34" charset="0"/>
              </a:rPr>
              <a:t>)</a:t>
            </a:r>
          </a:p>
          <a:p>
            <a:pPr lvl="1">
              <a:lnSpc>
                <a:spcPct val="110000"/>
              </a:lnSpc>
              <a:spcBef>
                <a:spcPts val="0"/>
              </a:spcBef>
              <a:spcAft>
                <a:spcPts val="200"/>
              </a:spcAft>
              <a:buClr>
                <a:srgbClr val="0860A8">
                  <a:lumMod val="75000"/>
                </a:srgbClr>
              </a:buClr>
              <a:buFont typeface="Arial" panose="020B0604020202020204" pitchFamily="34" charset="0"/>
              <a:buChar char="•"/>
            </a:pPr>
            <a:r>
              <a:rPr lang="ru-RU" sz="1400" b="1" dirty="0">
                <a:latin typeface="Myriad Pro" pitchFamily="34" charset="0"/>
              </a:rPr>
              <a:t> </a:t>
            </a:r>
            <a:r>
              <a:rPr lang="en-US" sz="1400" b="1" dirty="0">
                <a:latin typeface="Myriad Pro" pitchFamily="34" charset="0"/>
              </a:rPr>
              <a:t>Intel</a:t>
            </a:r>
            <a:r>
              <a:rPr lang="en-US" sz="1400" b="1" baseline="30000" dirty="0">
                <a:latin typeface="Myriad Pro" pitchFamily="34" charset="0"/>
              </a:rPr>
              <a:t>®</a:t>
            </a:r>
            <a:r>
              <a:rPr lang="en-US" sz="1400" b="1" dirty="0">
                <a:latin typeface="Myriad Pro" pitchFamily="34" charset="0"/>
              </a:rPr>
              <a:t> Server Board S7200AP</a:t>
            </a:r>
            <a:endParaRPr lang="ru-RU" sz="1400" b="1" dirty="0">
              <a:latin typeface="Myriad Pro" pitchFamily="34" charset="0"/>
            </a:endParaRPr>
          </a:p>
          <a:p>
            <a:pPr lvl="1">
              <a:lnSpc>
                <a:spcPct val="110000"/>
              </a:lnSpc>
              <a:spcBef>
                <a:spcPts val="0"/>
              </a:spcBef>
              <a:spcAft>
                <a:spcPts val="200"/>
              </a:spcAft>
              <a:buClr>
                <a:srgbClr val="0860A8">
                  <a:lumMod val="75000"/>
                </a:srgbClr>
              </a:buClr>
              <a:buFont typeface="Arial" panose="020B0604020202020204" pitchFamily="34" charset="0"/>
              <a:buChar char="•"/>
            </a:pPr>
            <a:r>
              <a:rPr lang="ru-RU" sz="1400" b="1" dirty="0">
                <a:latin typeface="Myriad Pro" pitchFamily="34" charset="0"/>
              </a:rPr>
              <a:t> </a:t>
            </a:r>
            <a:r>
              <a:rPr lang="en-US" sz="1400" b="1" dirty="0">
                <a:latin typeface="Myriad Pro" pitchFamily="34" charset="0"/>
              </a:rPr>
              <a:t>Intel</a:t>
            </a:r>
            <a:r>
              <a:rPr lang="en-US" sz="1400" b="1" baseline="30000" dirty="0">
                <a:latin typeface="Myriad Pro" pitchFamily="34" charset="0"/>
              </a:rPr>
              <a:t>®</a:t>
            </a:r>
            <a:r>
              <a:rPr lang="en-US" sz="1400" b="1" dirty="0">
                <a:latin typeface="Myriad Pro" pitchFamily="34" charset="0"/>
              </a:rPr>
              <a:t> </a:t>
            </a:r>
            <a:r>
              <a:rPr lang="en-US" sz="1400" dirty="0">
                <a:latin typeface="Myriad Pro" pitchFamily="34" charset="0"/>
              </a:rPr>
              <a:t>SSD DC S3520</a:t>
            </a:r>
            <a:r>
              <a:rPr lang="ru-RU" sz="1400" dirty="0">
                <a:latin typeface="Myriad Pro" pitchFamily="34" charset="0"/>
              </a:rPr>
              <a:t> (</a:t>
            </a:r>
            <a:r>
              <a:rPr lang="en-US" sz="1400" dirty="0">
                <a:latin typeface="Myriad Pro" pitchFamily="34" charset="0"/>
              </a:rPr>
              <a:t>SATA, M.2)</a:t>
            </a:r>
          </a:p>
          <a:p>
            <a:pPr lvl="1">
              <a:lnSpc>
                <a:spcPct val="110000"/>
              </a:lnSpc>
              <a:spcBef>
                <a:spcPts val="0"/>
              </a:spcBef>
              <a:spcAft>
                <a:spcPts val="200"/>
              </a:spcAft>
              <a:buClr>
                <a:srgbClr val="0860A8">
                  <a:lumMod val="75000"/>
                </a:srgbClr>
              </a:buClr>
              <a:buFont typeface="Arial" panose="020B0604020202020204" pitchFamily="34" charset="0"/>
              <a:buChar char="•"/>
            </a:pPr>
            <a:r>
              <a:rPr lang="ru-RU" sz="1400" dirty="0">
                <a:latin typeface="Myriad Pro" pitchFamily="34" charset="0"/>
              </a:rPr>
              <a:t> </a:t>
            </a:r>
            <a:r>
              <a:rPr lang="en-US" sz="1400" dirty="0">
                <a:latin typeface="Myriad Pro" pitchFamily="34" charset="0"/>
              </a:rPr>
              <a:t>96GB DDR</a:t>
            </a:r>
            <a:r>
              <a:rPr lang="ru-RU" sz="1400" dirty="0">
                <a:latin typeface="Myriad Pro" pitchFamily="34" charset="0"/>
              </a:rPr>
              <a:t>4</a:t>
            </a:r>
            <a:r>
              <a:rPr lang="en-US" sz="1400" dirty="0">
                <a:latin typeface="Myriad Pro" pitchFamily="34" charset="0"/>
              </a:rPr>
              <a:t> 2400</a:t>
            </a:r>
            <a:r>
              <a:rPr lang="ru-RU" sz="1400" dirty="0">
                <a:latin typeface="Myriad Pro" pitchFamily="34" charset="0"/>
              </a:rPr>
              <a:t> </a:t>
            </a:r>
            <a:r>
              <a:rPr lang="en-US" sz="1400" dirty="0">
                <a:latin typeface="Myriad Pro" pitchFamily="34" charset="0"/>
              </a:rPr>
              <a:t>GHz RAM</a:t>
            </a:r>
          </a:p>
          <a:p>
            <a:pPr lvl="1">
              <a:lnSpc>
                <a:spcPct val="110000"/>
              </a:lnSpc>
              <a:spcBef>
                <a:spcPts val="0"/>
              </a:spcBef>
              <a:spcAft>
                <a:spcPts val="200"/>
              </a:spcAft>
              <a:buClr>
                <a:srgbClr val="0860A8">
                  <a:lumMod val="75000"/>
                </a:srgbClr>
              </a:buClr>
              <a:buFont typeface="Arial" panose="020B0604020202020204" pitchFamily="34" charset="0"/>
              <a:buChar char="•"/>
            </a:pPr>
            <a:r>
              <a:rPr lang="ru-RU" sz="1400" b="1" dirty="0">
                <a:latin typeface="Myriad Pro" pitchFamily="34" charset="0"/>
              </a:rPr>
              <a:t> </a:t>
            </a:r>
            <a:r>
              <a:rPr lang="en-US" sz="1400" b="1" dirty="0">
                <a:latin typeface="Myriad Pro" pitchFamily="34" charset="0"/>
              </a:rPr>
              <a:t>Intel</a:t>
            </a:r>
            <a:r>
              <a:rPr lang="en-US" sz="1400" b="1" baseline="30000" dirty="0">
                <a:latin typeface="Myriad Pro" pitchFamily="34" charset="0"/>
              </a:rPr>
              <a:t>®</a:t>
            </a:r>
            <a:r>
              <a:rPr lang="en-US" sz="1400" b="1" dirty="0">
                <a:latin typeface="Myriad Pro" pitchFamily="34" charset="0"/>
              </a:rPr>
              <a:t> Omni-Path</a:t>
            </a:r>
            <a:r>
              <a:rPr lang="ru-RU" sz="1400" b="1" dirty="0">
                <a:latin typeface="Myriad Pro" pitchFamily="34" charset="0"/>
              </a:rPr>
              <a:t> 100 </a:t>
            </a:r>
            <a:r>
              <a:rPr lang="en-US" sz="1400" b="1" dirty="0">
                <a:latin typeface="Myriad Pro" pitchFamily="34" charset="0"/>
              </a:rPr>
              <a:t>Gb/s adapter</a:t>
            </a:r>
            <a:endParaRPr lang="ru-RU" sz="1400" b="1" dirty="0">
              <a:latin typeface="Myriad Pro" pitchFamily="34" charset="0"/>
            </a:endParaRPr>
          </a:p>
        </p:txBody>
      </p:sp>
      <p:pic>
        <p:nvPicPr>
          <p:cNvPr id="30" name="Picture 3" descr="C:\Working folder\130000_Logos\Intel\2015\xeonphi_k_rgb_60.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157" y="1199306"/>
            <a:ext cx="522945" cy="69726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 descr="C:\Working folder\130000_Logos\Intel\2015\Digital_SSD_k\SSD_k_rgb_3000.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365" y="2681958"/>
            <a:ext cx="508191" cy="677588"/>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5" descr="C:\Working folder\130000_Logos\Intel\2015\Board_SB_k\Board_SB_k_Digital\SB_k_rgb_3000.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7365" y="1956064"/>
            <a:ext cx="508191" cy="677588"/>
          </a:xfrm>
          <a:prstGeom prst="rect">
            <a:avLst/>
          </a:prstGeom>
          <a:noFill/>
          <a:extLst>
            <a:ext uri="{909E8E84-426E-40DD-AFC4-6F175D3DCCD1}">
              <a14:hiddenFill xmlns:a14="http://schemas.microsoft.com/office/drawing/2010/main">
                <a:solidFill>
                  <a:srgbClr val="FFFFFF"/>
                </a:solidFill>
              </a14:hiddenFill>
            </a:ext>
          </a:extLst>
        </p:spPr>
      </p:pic>
      <p:sp>
        <p:nvSpPr>
          <p:cNvPr id="42" name="Содержимое 2"/>
          <p:cNvSpPr txBox="1">
            <a:spLocks/>
          </p:cNvSpPr>
          <p:nvPr/>
        </p:nvSpPr>
        <p:spPr bwMode="auto">
          <a:xfrm>
            <a:off x="4854862" y="3997864"/>
            <a:ext cx="4546573" cy="180654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225425" indent="-225425" algn="l" rtl="0" eaLnBrk="0" fontAlgn="base" hangingPunct="0">
              <a:spcBef>
                <a:spcPct val="20000"/>
              </a:spcBef>
              <a:spcAft>
                <a:spcPct val="0"/>
              </a:spcAft>
              <a:buChar char="•"/>
              <a:defRPr sz="2400">
                <a:solidFill>
                  <a:schemeClr val="tx1"/>
                </a:solidFill>
                <a:latin typeface="Calibri" pitchFamily="34" charset="0"/>
                <a:ea typeface="Calibri" pitchFamily="34" charset="0"/>
                <a:cs typeface="Calibri" pitchFamily="34" charset="0"/>
              </a:defRPr>
            </a:lvl1pPr>
            <a:lvl2pPr marL="576263" indent="-236538" algn="l" rtl="0" eaLnBrk="0" fontAlgn="base" hangingPunct="0">
              <a:spcBef>
                <a:spcPct val="20000"/>
              </a:spcBef>
              <a:spcAft>
                <a:spcPct val="0"/>
              </a:spcAft>
              <a:buFont typeface="Verdana" pitchFamily="34" charset="0"/>
              <a:buChar char="–"/>
              <a:defRPr sz="2000">
                <a:solidFill>
                  <a:schemeClr val="tx1"/>
                </a:solidFill>
                <a:latin typeface="Calibri" pitchFamily="34" charset="0"/>
                <a:ea typeface="Calibri" pitchFamily="34" charset="0"/>
                <a:cs typeface="Calibri" pitchFamily="34" charset="0"/>
              </a:defRPr>
            </a:lvl2pPr>
            <a:lvl3pPr marL="914400" indent="-223838" algn="l" rtl="0" eaLnBrk="0" fontAlgn="base" hangingPunct="0">
              <a:spcBef>
                <a:spcPct val="20000"/>
              </a:spcBef>
              <a:spcAft>
                <a:spcPct val="0"/>
              </a:spcAft>
              <a:buFont typeface="Verdana" pitchFamily="34" charset="0"/>
              <a:buChar char="–"/>
              <a:defRPr>
                <a:solidFill>
                  <a:schemeClr val="tx1"/>
                </a:solidFill>
                <a:latin typeface="Calibri" pitchFamily="34" charset="0"/>
                <a:ea typeface="Calibri" pitchFamily="34" charset="0"/>
                <a:cs typeface="Calibri" pitchFamily="34" charset="0"/>
              </a:defRPr>
            </a:lvl3pPr>
            <a:lvl4pPr marL="1265238" indent="-236538" algn="l" rtl="0" eaLnBrk="0" fontAlgn="base" hangingPunct="0">
              <a:spcBef>
                <a:spcPct val="20000"/>
              </a:spcBef>
              <a:spcAft>
                <a:spcPct val="0"/>
              </a:spcAft>
              <a:buFont typeface="Verdana" pitchFamily="34" charset="0"/>
              <a:buChar char="–"/>
              <a:defRPr sz="1600">
                <a:solidFill>
                  <a:schemeClr val="tx1"/>
                </a:solidFill>
                <a:latin typeface="Calibri" pitchFamily="34" charset="0"/>
                <a:ea typeface="Calibri" pitchFamily="34" charset="0"/>
                <a:cs typeface="Calibri" pitchFamily="34" charset="0"/>
              </a:defRPr>
            </a:lvl4pPr>
            <a:lvl5pPr marL="1660525" indent="-234950" algn="l" rtl="0" eaLnBrk="0" fontAlgn="base" hangingPunct="0">
              <a:spcBef>
                <a:spcPct val="20000"/>
              </a:spcBef>
              <a:spcAft>
                <a:spcPct val="0"/>
              </a:spcAft>
              <a:buFont typeface="Verdana" pitchFamily="34" charset="0"/>
              <a:buChar char="–"/>
              <a:defRPr sz="1400">
                <a:solidFill>
                  <a:schemeClr val="tx1"/>
                </a:solidFill>
                <a:latin typeface="Calibri" pitchFamily="34" charset="0"/>
                <a:ea typeface="Calibri" pitchFamily="34" charset="0"/>
                <a:cs typeface="Calibri" pitchFamily="34" charset="0"/>
              </a:defRPr>
            </a:lvl5pPr>
            <a:lvl6pPr marL="2117725" indent="-234950" algn="l" rtl="0" fontAlgn="base">
              <a:spcBef>
                <a:spcPct val="20000"/>
              </a:spcBef>
              <a:spcAft>
                <a:spcPct val="0"/>
              </a:spcAft>
              <a:buFont typeface="Verdana" pitchFamily="34" charset="0"/>
              <a:buChar char="–"/>
              <a:defRPr sz="1400">
                <a:solidFill>
                  <a:schemeClr val="tx1"/>
                </a:solidFill>
                <a:latin typeface="+mn-lt"/>
                <a:cs typeface="+mn-cs"/>
              </a:defRPr>
            </a:lvl6pPr>
            <a:lvl7pPr marL="2574925" indent="-234950" algn="l" rtl="0" fontAlgn="base">
              <a:spcBef>
                <a:spcPct val="20000"/>
              </a:spcBef>
              <a:spcAft>
                <a:spcPct val="0"/>
              </a:spcAft>
              <a:buFont typeface="Verdana" pitchFamily="34" charset="0"/>
              <a:buChar char="–"/>
              <a:defRPr sz="1400">
                <a:solidFill>
                  <a:schemeClr val="tx1"/>
                </a:solidFill>
                <a:latin typeface="+mn-lt"/>
                <a:cs typeface="+mn-cs"/>
              </a:defRPr>
            </a:lvl7pPr>
            <a:lvl8pPr marL="3032125" indent="-234950" algn="l" rtl="0" fontAlgn="base">
              <a:spcBef>
                <a:spcPct val="20000"/>
              </a:spcBef>
              <a:spcAft>
                <a:spcPct val="0"/>
              </a:spcAft>
              <a:buFont typeface="Verdana" pitchFamily="34" charset="0"/>
              <a:buChar char="–"/>
              <a:defRPr sz="1400">
                <a:solidFill>
                  <a:schemeClr val="tx1"/>
                </a:solidFill>
                <a:latin typeface="+mn-lt"/>
                <a:cs typeface="+mn-cs"/>
              </a:defRPr>
            </a:lvl8pPr>
            <a:lvl9pPr marL="3489325" indent="-234950" algn="l" rtl="0" fontAlgn="base">
              <a:spcBef>
                <a:spcPct val="20000"/>
              </a:spcBef>
              <a:spcAft>
                <a:spcPct val="0"/>
              </a:spcAft>
              <a:buFont typeface="Verdana" pitchFamily="34" charset="0"/>
              <a:buChar char="–"/>
              <a:defRPr sz="1400">
                <a:solidFill>
                  <a:schemeClr val="tx1"/>
                </a:solidFill>
                <a:latin typeface="+mn-lt"/>
                <a:cs typeface="+mn-cs"/>
              </a:defRPr>
            </a:lvl9pPr>
          </a:lstStyle>
          <a:p>
            <a:pPr marL="0" indent="0">
              <a:spcBef>
                <a:spcPts val="0"/>
              </a:spcBef>
              <a:spcAft>
                <a:spcPts val="200"/>
              </a:spcAft>
              <a:buClr>
                <a:srgbClr val="0860A8">
                  <a:lumMod val="75000"/>
                </a:srgbClr>
              </a:buClr>
              <a:buFontTx/>
              <a:buNone/>
            </a:pPr>
            <a:r>
              <a:rPr lang="ru-RU" sz="1800" b="1" dirty="0">
                <a:latin typeface="Myriad Pro" pitchFamily="34" charset="0"/>
              </a:rPr>
              <a:t> </a:t>
            </a:r>
            <a:r>
              <a:rPr lang="en-US" sz="1800" b="1" dirty="0">
                <a:latin typeface="Myriad Pro" pitchFamily="34" charset="0"/>
              </a:rPr>
              <a:t>RSC Tornado nodes based on</a:t>
            </a:r>
            <a:r>
              <a:rPr lang="ru-RU" sz="1800" b="1" dirty="0">
                <a:latin typeface="Myriad Pro" pitchFamily="34" charset="0"/>
              </a:rPr>
              <a:t> </a:t>
            </a:r>
            <a:r>
              <a:rPr lang="en-US" sz="1800" b="1" dirty="0">
                <a:latin typeface="Myriad Pro" pitchFamily="34" charset="0"/>
              </a:rPr>
              <a:t>Intel</a:t>
            </a:r>
            <a:r>
              <a:rPr lang="en-US" sz="1800" b="1" baseline="30000" dirty="0">
                <a:latin typeface="Myriad Pro" pitchFamily="34" charset="0"/>
              </a:rPr>
              <a:t>®</a:t>
            </a:r>
            <a:r>
              <a:rPr lang="en-US" sz="1800" b="1" dirty="0">
                <a:latin typeface="Myriad Pro" pitchFamily="34" charset="0"/>
              </a:rPr>
              <a:t> Xeon</a:t>
            </a:r>
            <a:r>
              <a:rPr lang="en-US" sz="1800" b="1" baseline="30000" dirty="0">
                <a:latin typeface="Myriad Pro" pitchFamily="34" charset="0"/>
              </a:rPr>
              <a:t>®</a:t>
            </a:r>
            <a:r>
              <a:rPr lang="en-US" sz="1800" b="1" dirty="0">
                <a:latin typeface="Myriad Pro" pitchFamily="34" charset="0"/>
              </a:rPr>
              <a:t> Scalable</a:t>
            </a:r>
            <a:r>
              <a:rPr lang="ru-RU" sz="1800" b="1" dirty="0">
                <a:latin typeface="Myriad Pro" pitchFamily="34" charset="0"/>
              </a:rPr>
              <a:t>:</a:t>
            </a:r>
            <a:endParaRPr lang="en-US" sz="1800" b="1" dirty="0">
              <a:latin typeface="Myriad Pro" pitchFamily="34" charset="0"/>
            </a:endParaRPr>
          </a:p>
          <a:p>
            <a:pPr lvl="1">
              <a:spcBef>
                <a:spcPts val="0"/>
              </a:spcBef>
              <a:spcAft>
                <a:spcPts val="200"/>
              </a:spcAft>
              <a:buClr>
                <a:srgbClr val="0860A8">
                  <a:lumMod val="75000"/>
                </a:srgbClr>
              </a:buClr>
              <a:buFont typeface="Arial" panose="020B0604020202020204" pitchFamily="34" charset="0"/>
              <a:buChar char="•"/>
            </a:pPr>
            <a:r>
              <a:rPr lang="ru-RU" sz="1400" b="1" dirty="0">
                <a:latin typeface="Myriad Pro" pitchFamily="34" charset="0"/>
              </a:rPr>
              <a:t> </a:t>
            </a:r>
            <a:r>
              <a:rPr lang="en-US" sz="1400" b="1" dirty="0">
                <a:latin typeface="Myriad Pro" pitchFamily="34" charset="0"/>
              </a:rPr>
              <a:t>Intel</a:t>
            </a:r>
            <a:r>
              <a:rPr lang="en-US" sz="1400" b="1" baseline="30000" dirty="0">
                <a:latin typeface="Myriad Pro" pitchFamily="34" charset="0"/>
              </a:rPr>
              <a:t>®</a:t>
            </a:r>
            <a:r>
              <a:rPr lang="en-US" sz="1400" b="1" dirty="0">
                <a:latin typeface="Myriad Pro" pitchFamily="34" charset="0"/>
              </a:rPr>
              <a:t> Xeon</a:t>
            </a:r>
            <a:r>
              <a:rPr lang="en-US" sz="1400" b="1" baseline="30000" dirty="0">
                <a:latin typeface="Myriad Pro" pitchFamily="34" charset="0"/>
              </a:rPr>
              <a:t>®</a:t>
            </a:r>
            <a:r>
              <a:rPr lang="en-US" sz="1400" b="1" dirty="0">
                <a:latin typeface="Myriad Pro" pitchFamily="34" charset="0"/>
              </a:rPr>
              <a:t> Gold 6154</a:t>
            </a:r>
            <a:r>
              <a:rPr lang="ru-RU" sz="1400" b="1" dirty="0">
                <a:latin typeface="Myriad Pro" pitchFamily="34" charset="0"/>
              </a:rPr>
              <a:t> </a:t>
            </a:r>
            <a:r>
              <a:rPr lang="en-US" sz="1400" dirty="0">
                <a:latin typeface="Myriad Pro" pitchFamily="34" charset="0"/>
              </a:rPr>
              <a:t>processors</a:t>
            </a:r>
            <a:r>
              <a:rPr lang="en-US" sz="1400" b="1" dirty="0">
                <a:latin typeface="Myriad Pro" pitchFamily="34" charset="0"/>
              </a:rPr>
              <a:t> </a:t>
            </a:r>
            <a:r>
              <a:rPr lang="ru-RU" sz="1400" dirty="0">
                <a:latin typeface="Myriad Pro" pitchFamily="34" charset="0"/>
              </a:rPr>
              <a:t>(18 </a:t>
            </a:r>
            <a:r>
              <a:rPr lang="en-US" sz="1400" dirty="0">
                <a:latin typeface="Myriad Pro" pitchFamily="34" charset="0"/>
              </a:rPr>
              <a:t>cores</a:t>
            </a:r>
            <a:r>
              <a:rPr lang="ru-RU" sz="1400" dirty="0">
                <a:latin typeface="Myriad Pro" pitchFamily="34" charset="0"/>
              </a:rPr>
              <a:t>)</a:t>
            </a:r>
          </a:p>
          <a:p>
            <a:pPr lvl="1">
              <a:spcBef>
                <a:spcPts val="0"/>
              </a:spcBef>
              <a:spcAft>
                <a:spcPts val="200"/>
              </a:spcAft>
              <a:buClr>
                <a:srgbClr val="0860A8">
                  <a:lumMod val="75000"/>
                </a:srgbClr>
              </a:buClr>
              <a:buFont typeface="Arial" panose="020B0604020202020204" pitchFamily="34" charset="0"/>
              <a:buChar char="•"/>
            </a:pPr>
            <a:r>
              <a:rPr lang="ru-RU" sz="1400" b="1" dirty="0">
                <a:latin typeface="Myriad Pro" pitchFamily="34" charset="0"/>
              </a:rPr>
              <a:t> </a:t>
            </a:r>
            <a:r>
              <a:rPr lang="nl-NL" sz="1400" b="1" dirty="0">
                <a:latin typeface="Myriad Pro" pitchFamily="34" charset="0"/>
              </a:rPr>
              <a:t>Intel</a:t>
            </a:r>
            <a:r>
              <a:rPr lang="en-US" sz="1400" b="1" baseline="30000" dirty="0">
                <a:latin typeface="Myriad Pro" pitchFamily="34" charset="0"/>
              </a:rPr>
              <a:t>®</a:t>
            </a:r>
            <a:r>
              <a:rPr lang="nl-NL" sz="1400" b="1" dirty="0">
                <a:latin typeface="Myriad Pro" pitchFamily="34" charset="0"/>
              </a:rPr>
              <a:t> Server Board S2600BP </a:t>
            </a:r>
          </a:p>
          <a:p>
            <a:pPr lvl="1">
              <a:spcBef>
                <a:spcPts val="0"/>
              </a:spcBef>
              <a:spcAft>
                <a:spcPts val="200"/>
              </a:spcAft>
              <a:buClr>
                <a:srgbClr val="0860A8">
                  <a:lumMod val="75000"/>
                </a:srgbClr>
              </a:buClr>
              <a:buFont typeface="Arial" panose="020B0604020202020204" pitchFamily="34" charset="0"/>
              <a:buChar char="•"/>
            </a:pPr>
            <a:r>
              <a:rPr lang="ru-RU" sz="1400" b="1" dirty="0">
                <a:latin typeface="Myriad Pro" pitchFamily="34" charset="0"/>
              </a:rPr>
              <a:t> </a:t>
            </a:r>
            <a:r>
              <a:rPr lang="en-US" sz="1400" b="1" dirty="0">
                <a:latin typeface="Myriad Pro" pitchFamily="34" charset="0"/>
              </a:rPr>
              <a:t>Intel</a:t>
            </a:r>
            <a:r>
              <a:rPr lang="en-US" sz="1400" b="1" baseline="30000" dirty="0">
                <a:latin typeface="Myriad Pro" pitchFamily="34" charset="0"/>
              </a:rPr>
              <a:t>®</a:t>
            </a:r>
            <a:r>
              <a:rPr lang="en-US" sz="1400" b="1" dirty="0">
                <a:latin typeface="Myriad Pro" pitchFamily="34" charset="0"/>
              </a:rPr>
              <a:t> SSD DC S3520</a:t>
            </a:r>
            <a:r>
              <a:rPr lang="ru-RU" sz="1400" b="1" dirty="0">
                <a:latin typeface="Myriad Pro" pitchFamily="34" charset="0"/>
              </a:rPr>
              <a:t> </a:t>
            </a:r>
            <a:r>
              <a:rPr lang="ru-RU" sz="1400" dirty="0">
                <a:latin typeface="Myriad Pro" pitchFamily="34" charset="0"/>
              </a:rPr>
              <a:t>(</a:t>
            </a:r>
            <a:r>
              <a:rPr lang="en-US" sz="1400" dirty="0">
                <a:latin typeface="Myriad Pro" pitchFamily="34" charset="0"/>
              </a:rPr>
              <a:t>SATA, M.2)</a:t>
            </a:r>
            <a:r>
              <a:rPr lang="ru-RU" sz="1400" dirty="0">
                <a:latin typeface="Myriad Pro" pitchFamily="34" charset="0"/>
              </a:rPr>
              <a:t>,</a:t>
            </a:r>
            <a:r>
              <a:rPr lang="en-US" sz="1400" dirty="0">
                <a:latin typeface="Myriad Pro" pitchFamily="34" charset="0"/>
              </a:rPr>
              <a:t> </a:t>
            </a:r>
            <a:r>
              <a:rPr lang="en-US" sz="1400" b="1" dirty="0">
                <a:latin typeface="Myriad Pro" pitchFamily="34" charset="0"/>
              </a:rPr>
              <a:t>2 x Intel</a:t>
            </a:r>
            <a:r>
              <a:rPr lang="en-US" sz="1400" b="1" baseline="30000" dirty="0">
                <a:latin typeface="Myriad Pro" pitchFamily="34" charset="0"/>
              </a:rPr>
              <a:t> ®</a:t>
            </a:r>
            <a:r>
              <a:rPr lang="en-US" sz="1400" b="1" dirty="0">
                <a:latin typeface="Myriad Pro" pitchFamily="34" charset="0"/>
              </a:rPr>
              <a:t> SSD DC P4511 </a:t>
            </a:r>
            <a:r>
              <a:rPr lang="ru-RU" sz="1400" b="1" dirty="0">
                <a:latin typeface="Myriad Pro" pitchFamily="34" charset="0"/>
              </a:rPr>
              <a:t>(</a:t>
            </a:r>
            <a:r>
              <a:rPr lang="en-US" sz="1400" b="1" dirty="0" err="1">
                <a:latin typeface="Myriad Pro" pitchFamily="34" charset="0"/>
              </a:rPr>
              <a:t>NVMe</a:t>
            </a:r>
            <a:r>
              <a:rPr lang="en-US" sz="1400" b="1" dirty="0">
                <a:latin typeface="Myriad Pro" pitchFamily="34" charset="0"/>
              </a:rPr>
              <a:t>, M.2</a:t>
            </a:r>
            <a:r>
              <a:rPr lang="ru-RU" sz="1400" b="1" dirty="0">
                <a:latin typeface="Myriad Pro" pitchFamily="34" charset="0"/>
              </a:rPr>
              <a:t>)</a:t>
            </a:r>
            <a:r>
              <a:rPr lang="en-US" sz="1400" b="1" dirty="0">
                <a:latin typeface="Myriad Pro" pitchFamily="34" charset="0"/>
              </a:rPr>
              <a:t> </a:t>
            </a:r>
            <a:r>
              <a:rPr lang="ru-RU" sz="1400" b="1" dirty="0">
                <a:latin typeface="Myriad Pro" pitchFamily="34" charset="0"/>
              </a:rPr>
              <a:t>1</a:t>
            </a:r>
            <a:r>
              <a:rPr lang="en-US" sz="1400" b="1" dirty="0">
                <a:latin typeface="Myriad Pro" pitchFamily="34" charset="0"/>
              </a:rPr>
              <a:t>TB</a:t>
            </a:r>
            <a:endParaRPr lang="ru-RU" sz="1400" b="1" dirty="0">
              <a:latin typeface="Myriad Pro" pitchFamily="34" charset="0"/>
            </a:endParaRPr>
          </a:p>
          <a:p>
            <a:pPr lvl="1">
              <a:spcBef>
                <a:spcPts val="0"/>
              </a:spcBef>
              <a:spcAft>
                <a:spcPts val="200"/>
              </a:spcAft>
              <a:buClr>
                <a:srgbClr val="0860A8">
                  <a:lumMod val="75000"/>
                </a:srgbClr>
              </a:buClr>
              <a:buFont typeface="Arial" panose="020B0604020202020204" pitchFamily="34" charset="0"/>
              <a:buChar char="•"/>
            </a:pPr>
            <a:r>
              <a:rPr lang="en-US" sz="1400" dirty="0">
                <a:latin typeface="Myriad Pro" pitchFamily="34" charset="0"/>
              </a:rPr>
              <a:t>192GB DDR</a:t>
            </a:r>
            <a:r>
              <a:rPr lang="ru-RU" sz="1400" dirty="0">
                <a:latin typeface="Myriad Pro" pitchFamily="34" charset="0"/>
              </a:rPr>
              <a:t>4</a:t>
            </a:r>
            <a:r>
              <a:rPr lang="en-US" sz="1400" dirty="0">
                <a:latin typeface="Myriad Pro" pitchFamily="34" charset="0"/>
              </a:rPr>
              <a:t> 26</a:t>
            </a:r>
            <a:r>
              <a:rPr lang="ru-RU" sz="1400" dirty="0">
                <a:latin typeface="Myriad Pro" pitchFamily="34" charset="0"/>
              </a:rPr>
              <a:t>66 </a:t>
            </a:r>
            <a:r>
              <a:rPr lang="en-US" sz="1400" dirty="0">
                <a:latin typeface="Myriad Pro" pitchFamily="34" charset="0"/>
              </a:rPr>
              <a:t>GHz</a:t>
            </a:r>
          </a:p>
          <a:p>
            <a:pPr lvl="1">
              <a:spcBef>
                <a:spcPts val="0"/>
              </a:spcBef>
              <a:spcAft>
                <a:spcPts val="200"/>
              </a:spcAft>
              <a:buClr>
                <a:srgbClr val="0860A8">
                  <a:lumMod val="75000"/>
                </a:srgbClr>
              </a:buClr>
              <a:buFont typeface="Arial" panose="020B0604020202020204" pitchFamily="34" charset="0"/>
              <a:buChar char="•"/>
            </a:pPr>
            <a:r>
              <a:rPr lang="en-US" sz="1400" b="1" dirty="0">
                <a:latin typeface="Myriad Pro" pitchFamily="34" charset="0"/>
              </a:rPr>
              <a:t>Intel</a:t>
            </a:r>
            <a:r>
              <a:rPr lang="en-US" sz="1400" b="1" baseline="30000" dirty="0">
                <a:latin typeface="Myriad Pro" pitchFamily="34" charset="0"/>
              </a:rPr>
              <a:t>®</a:t>
            </a:r>
            <a:r>
              <a:rPr lang="en-US" sz="1400" b="1" dirty="0">
                <a:latin typeface="Myriad Pro" pitchFamily="34" charset="0"/>
              </a:rPr>
              <a:t> Omni-Path</a:t>
            </a:r>
            <a:r>
              <a:rPr lang="ru-RU" sz="1400" b="1" dirty="0">
                <a:latin typeface="Myriad Pro" pitchFamily="34" charset="0"/>
              </a:rPr>
              <a:t> 100 </a:t>
            </a:r>
            <a:r>
              <a:rPr lang="en-US" sz="1400" b="1" dirty="0">
                <a:latin typeface="Myriad Pro" pitchFamily="34" charset="0"/>
              </a:rPr>
              <a:t>Gb/s adapter</a:t>
            </a:r>
          </a:p>
        </p:txBody>
      </p:sp>
      <p:grpSp>
        <p:nvGrpSpPr>
          <p:cNvPr id="45" name="Группа 44"/>
          <p:cNvGrpSpPr/>
          <p:nvPr/>
        </p:nvGrpSpPr>
        <p:grpSpPr>
          <a:xfrm>
            <a:off x="1003412" y="2564902"/>
            <a:ext cx="1285200" cy="1285201"/>
            <a:chOff x="1376351" y="2660915"/>
            <a:chExt cx="864096" cy="982849"/>
          </a:xfrm>
        </p:grpSpPr>
        <p:sp>
          <p:nvSpPr>
            <p:cNvPr id="43" name="TextBox 42"/>
            <p:cNvSpPr txBox="1"/>
            <p:nvPr/>
          </p:nvSpPr>
          <p:spPr>
            <a:xfrm>
              <a:off x="1481238" y="2920599"/>
              <a:ext cx="720080" cy="494277"/>
            </a:xfrm>
            <a:prstGeom prst="rect">
              <a:avLst/>
            </a:prstGeom>
            <a:noFill/>
          </p:spPr>
          <p:txBody>
            <a:bodyPr wrap="square" rtlCol="0">
              <a:spAutoFit/>
            </a:bodyPr>
            <a:lstStyle/>
            <a:p>
              <a:r>
                <a:rPr lang="en-US" sz="3600" b="1" dirty="0">
                  <a:solidFill>
                    <a:srgbClr val="FFFF00"/>
                  </a:solidFill>
                  <a:latin typeface="Myriad Pro" pitchFamily="34" charset="0"/>
                  <a:ea typeface="Calibri" pitchFamily="34" charset="0"/>
                  <a:cs typeface="Calibri" pitchFamily="34" charset="0"/>
                </a:rPr>
                <a:t> 21</a:t>
              </a:r>
              <a:endParaRPr lang="ru-RU" sz="3600" b="1" dirty="0">
                <a:solidFill>
                  <a:srgbClr val="FFFF00"/>
                </a:solidFill>
                <a:latin typeface="Myriad Pro" pitchFamily="34" charset="0"/>
                <a:ea typeface="Calibri" pitchFamily="34" charset="0"/>
                <a:cs typeface="Calibri" pitchFamily="34" charset="0"/>
              </a:endParaRPr>
            </a:p>
          </p:txBody>
        </p:sp>
        <p:sp>
          <p:nvSpPr>
            <p:cNvPr id="44" name="Овал 43"/>
            <p:cNvSpPr/>
            <p:nvPr/>
          </p:nvSpPr>
          <p:spPr>
            <a:xfrm>
              <a:off x="1376351" y="2660915"/>
              <a:ext cx="864096" cy="982849"/>
            </a:xfrm>
            <a:prstGeom prst="ellipse">
              <a:avLst/>
            </a:prstGeom>
            <a:no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46" name="Группа 45"/>
          <p:cNvGrpSpPr/>
          <p:nvPr/>
        </p:nvGrpSpPr>
        <p:grpSpPr>
          <a:xfrm>
            <a:off x="6872423" y="2561867"/>
            <a:ext cx="1326723" cy="1906892"/>
            <a:chOff x="1448359" y="3009788"/>
            <a:chExt cx="892014" cy="1379088"/>
          </a:xfrm>
        </p:grpSpPr>
        <p:sp>
          <p:nvSpPr>
            <p:cNvPr id="47" name="TextBox 46"/>
            <p:cNvSpPr txBox="1"/>
            <p:nvPr/>
          </p:nvSpPr>
          <p:spPr>
            <a:xfrm>
              <a:off x="1620293" y="3129357"/>
              <a:ext cx="720080" cy="1259519"/>
            </a:xfrm>
            <a:prstGeom prst="rect">
              <a:avLst/>
            </a:prstGeom>
            <a:noFill/>
          </p:spPr>
          <p:txBody>
            <a:bodyPr wrap="square" rtlCol="0">
              <a:spAutoFit/>
            </a:bodyPr>
            <a:lstStyle/>
            <a:p>
              <a:r>
                <a:rPr lang="en-US" sz="3600" b="1" dirty="0">
                  <a:solidFill>
                    <a:srgbClr val="FFFF00"/>
                  </a:solidFill>
                  <a:latin typeface="Myriad Pro" pitchFamily="34" charset="0"/>
                  <a:ea typeface="Calibri" pitchFamily="34" charset="0"/>
                  <a:cs typeface="Calibri" pitchFamily="34" charset="0"/>
                </a:rPr>
                <a:t>40</a:t>
              </a:r>
              <a:endParaRPr lang="ru-RU" sz="3600" b="1" dirty="0">
                <a:solidFill>
                  <a:srgbClr val="FFFF00"/>
                </a:solidFill>
                <a:latin typeface="Myriad Pro" pitchFamily="34" charset="0"/>
                <a:ea typeface="Calibri" pitchFamily="34" charset="0"/>
                <a:cs typeface="Calibri" pitchFamily="34" charset="0"/>
              </a:endParaRPr>
            </a:p>
          </p:txBody>
        </p:sp>
        <p:sp>
          <p:nvSpPr>
            <p:cNvPr id="48" name="Овал 47"/>
            <p:cNvSpPr/>
            <p:nvPr/>
          </p:nvSpPr>
          <p:spPr>
            <a:xfrm>
              <a:off x="1448359" y="3009788"/>
              <a:ext cx="864096" cy="816019"/>
            </a:xfrm>
            <a:prstGeom prst="ellipse">
              <a:avLst/>
            </a:prstGeom>
            <a:no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pic>
        <p:nvPicPr>
          <p:cNvPr id="49" name="Picture 4" descr="C:\Working folder\130000_Logos\Intel\2015\Digital_SSD_k\SSD_k_rgb_3000.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528994" y="2613209"/>
            <a:ext cx="508191" cy="677588"/>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5" descr="C:\Working folder\130000_Logos\Intel\2015\Board_SB_k\Board_SB_k_Digital\SB_k_rgb_3000.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531476" y="1887315"/>
            <a:ext cx="508191" cy="677588"/>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2" descr="C:\RSC\Intel\Intel Xeon Gold logo_July 2017\cq5dam.web.1280.1280.jpe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528994" y="1131116"/>
            <a:ext cx="519786" cy="693048"/>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p:cNvSpPr txBox="1"/>
          <p:nvPr/>
        </p:nvSpPr>
        <p:spPr>
          <a:xfrm>
            <a:off x="-115484" y="-105312"/>
            <a:ext cx="9324528" cy="584775"/>
          </a:xfrm>
          <a:prstGeom prst="rect">
            <a:avLst/>
          </a:prstGeom>
          <a:noFill/>
        </p:spPr>
        <p:txBody>
          <a:bodyPr wrap="square" rtlCol="0">
            <a:spAutoFit/>
          </a:bodyPr>
          <a:lstStyle/>
          <a:p>
            <a:pPr algn="ctr"/>
            <a:r>
              <a:rPr lang="en-US" sz="3200" b="1" dirty="0">
                <a:ln w="6600">
                  <a:solidFill>
                    <a:srgbClr val="C0504D"/>
                  </a:solidFill>
                  <a:prstDash val="solid"/>
                </a:ln>
                <a:solidFill>
                  <a:srgbClr val="FFFFFF"/>
                </a:solidFill>
                <a:effectLst>
                  <a:outerShdw dist="38100" dir="2700000" algn="tl" rotWithShape="0">
                    <a:srgbClr val="C0504D"/>
                  </a:outerShdw>
                </a:effectLst>
                <a:cs typeface="Arial" panose="020B0604020202020204" pitchFamily="34" charset="0"/>
              </a:rPr>
              <a:t>Current CPU-</a:t>
            </a:r>
            <a:r>
              <a:rPr lang="en-US" sz="3200" b="1" dirty="0" err="1">
                <a:ln w="6600">
                  <a:solidFill>
                    <a:srgbClr val="C0504D"/>
                  </a:solidFill>
                  <a:prstDash val="solid"/>
                </a:ln>
                <a:solidFill>
                  <a:srgbClr val="FFFFFF"/>
                </a:solidFill>
                <a:effectLst>
                  <a:outerShdw dist="38100" dir="2700000" algn="tl" rotWithShape="0">
                    <a:srgbClr val="C0504D"/>
                  </a:outerShdw>
                </a:effectLst>
                <a:cs typeface="Arial" panose="020B0604020202020204" pitchFamily="34" charset="0"/>
              </a:rPr>
              <a:t>componet</a:t>
            </a:r>
            <a:r>
              <a:rPr lang="en-US" sz="3200" b="1" dirty="0">
                <a:ln w="6600">
                  <a:solidFill>
                    <a:srgbClr val="C0504D"/>
                  </a:solidFill>
                  <a:prstDash val="solid"/>
                </a:ln>
                <a:solidFill>
                  <a:srgbClr val="FFFFFF"/>
                </a:solidFill>
                <a:effectLst>
                  <a:outerShdw dist="38100" dir="2700000" algn="tl" rotWithShape="0">
                    <a:srgbClr val="C0504D"/>
                  </a:outerShdw>
                </a:effectLst>
                <a:cs typeface="Arial" panose="020B0604020202020204" pitchFamily="34" charset="0"/>
              </a:rPr>
              <a:t> </a:t>
            </a:r>
            <a:r>
              <a:rPr lang="en-US" sz="3200" b="1" dirty="0" err="1">
                <a:ln w="6600">
                  <a:solidFill>
                    <a:srgbClr val="C0504D"/>
                  </a:solidFill>
                  <a:prstDash val="solid"/>
                </a:ln>
                <a:solidFill>
                  <a:srgbClr val="FFFFFF"/>
                </a:solidFill>
                <a:effectLst>
                  <a:outerShdw dist="38100" dir="2700000" algn="tl" rotWithShape="0">
                    <a:srgbClr val="C0504D"/>
                  </a:outerShdw>
                </a:effectLst>
                <a:cs typeface="Arial" panose="020B0604020202020204" pitchFamily="34" charset="0"/>
              </a:rPr>
              <a:t>ditails</a:t>
            </a:r>
            <a:endParaRPr lang="ru-RU" sz="3200" b="1" dirty="0">
              <a:ln w="6600">
                <a:solidFill>
                  <a:srgbClr val="C0504D"/>
                </a:solidFill>
                <a:prstDash val="solid"/>
              </a:ln>
              <a:solidFill>
                <a:srgbClr val="FFFFFF"/>
              </a:solidFill>
              <a:effectLst>
                <a:outerShdw dist="38100" dir="2700000" algn="tl" rotWithShape="0">
                  <a:srgbClr val="C0504D"/>
                </a:outerShdw>
              </a:effectLst>
              <a:cs typeface="Arial" panose="020B0604020202020204" pitchFamily="34" charset="0"/>
            </a:endParaRPr>
          </a:p>
        </p:txBody>
      </p:sp>
    </p:spTree>
    <p:extLst>
      <p:ext uri="{BB962C8B-B14F-4D97-AF65-F5344CB8AC3E}">
        <p14:creationId xmlns:p14="http://schemas.microsoft.com/office/powerpoint/2010/main" val="2764311432"/>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Содержимое 2"/>
          <p:cNvSpPr txBox="1">
            <a:spLocks/>
          </p:cNvSpPr>
          <p:nvPr/>
        </p:nvSpPr>
        <p:spPr bwMode="auto">
          <a:xfrm>
            <a:off x="1403648" y="116632"/>
            <a:ext cx="7272300" cy="864096"/>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algn="ctr" eaLnBrk="0" fontAlgn="base" hangingPunct="0">
              <a:lnSpc>
                <a:spcPct val="150000"/>
              </a:lnSpc>
              <a:spcBef>
                <a:spcPct val="20000"/>
              </a:spcBef>
              <a:spcAft>
                <a:spcPct val="0"/>
              </a:spcAft>
              <a:buClr>
                <a:srgbClr val="0860A8">
                  <a:lumMod val="75000"/>
                </a:srgbClr>
              </a:buClr>
              <a:defRPr/>
            </a:pPr>
            <a:r>
              <a:rPr lang="en-US" sz="3200" b="1" dirty="0">
                <a:ln w="6600">
                  <a:solidFill>
                    <a:srgbClr val="C0504D"/>
                  </a:solidFill>
                  <a:prstDash val="solid"/>
                </a:ln>
                <a:solidFill>
                  <a:srgbClr val="FFFFFF"/>
                </a:solidFill>
                <a:effectLst>
                  <a:outerShdw dist="38100" dir="2700000" algn="tl" rotWithShape="0">
                    <a:srgbClr val="C0504D"/>
                  </a:outerShdw>
                </a:effectLst>
                <a:cs typeface="Arial" panose="020B0604020202020204" pitchFamily="34" charset="0"/>
              </a:rPr>
              <a:t>Multi-level management system </a:t>
            </a:r>
            <a:r>
              <a:rPr lang="en-US" sz="3700" b="1" kern="0" dirty="0">
                <a:solidFill>
                  <a:srgbClr val="0860A8">
                    <a:lumMod val="75000"/>
                  </a:srgbClr>
                </a:solidFill>
                <a:latin typeface="Myriad Pro" pitchFamily="34" charset="0"/>
                <a:ea typeface="Calibri" pitchFamily="34" charset="0"/>
                <a:cs typeface="Calibri" pitchFamily="34" charset="0"/>
              </a:rPr>
              <a:t>RSC </a:t>
            </a:r>
            <a:r>
              <a:rPr lang="en-US" sz="3700" b="1" kern="0" dirty="0" err="1">
                <a:solidFill>
                  <a:srgbClr val="0860A8">
                    <a:lumMod val="75000"/>
                  </a:srgbClr>
                </a:solidFill>
                <a:latin typeface="Myriad Pro" pitchFamily="34" charset="0"/>
                <a:ea typeface="Calibri" pitchFamily="34" charset="0"/>
                <a:cs typeface="Calibri" pitchFamily="34" charset="0"/>
              </a:rPr>
              <a:t>BasIS</a:t>
            </a:r>
            <a:endParaRPr lang="en-US" sz="3700" b="1" kern="0" dirty="0">
              <a:solidFill>
                <a:srgbClr val="0860A8">
                  <a:lumMod val="75000"/>
                </a:srgbClr>
              </a:solidFill>
              <a:latin typeface="Myriad Pro" pitchFamily="34" charset="0"/>
              <a:ea typeface="Calibri" pitchFamily="34" charset="0"/>
              <a:cs typeface="Calibri" pitchFamily="34" charset="0"/>
            </a:endParaRPr>
          </a:p>
        </p:txBody>
      </p:sp>
      <p:pic>
        <p:nvPicPr>
          <p:cNvPr id="17" name="Picture Placeholder 8"/>
          <p:cNvPicPr>
            <a:picLocks noChangeAspect="1"/>
          </p:cNvPicPr>
          <p:nvPr/>
        </p:nvPicPr>
        <p:blipFill>
          <a:blip r:embed="rId2" cstate="print">
            <a:extLst>
              <a:ext uri="{28A0092B-C50C-407E-A947-70E740481C1C}">
                <a14:useLocalDpi xmlns:a14="http://schemas.microsoft.com/office/drawing/2010/main" val="0"/>
              </a:ext>
            </a:extLst>
          </a:blip>
          <a:srcRect t="1755" b="1755"/>
          <a:stretch>
            <a:fillRect/>
          </a:stretch>
        </p:blipFill>
        <p:spPr>
          <a:xfrm>
            <a:off x="35496" y="3717032"/>
            <a:ext cx="2054331" cy="1730776"/>
          </a:xfrm>
          <a:prstGeom prst="rect">
            <a:avLst/>
          </a:prstGeom>
        </p:spPr>
      </p:pic>
      <p:pic>
        <p:nvPicPr>
          <p:cNvPr id="18" name="Picture Placeholder 5"/>
          <p:cNvPicPr>
            <a:picLocks noChangeAspect="1"/>
          </p:cNvPicPr>
          <p:nvPr/>
        </p:nvPicPr>
        <p:blipFill>
          <a:blip r:embed="rId3" cstate="print">
            <a:extLst>
              <a:ext uri="{28A0092B-C50C-407E-A947-70E740481C1C}">
                <a14:useLocalDpi xmlns:a14="http://schemas.microsoft.com/office/drawing/2010/main" val="0"/>
              </a:ext>
            </a:extLst>
          </a:blip>
          <a:srcRect t="1645" b="1645"/>
          <a:stretch>
            <a:fillRect/>
          </a:stretch>
        </p:blipFill>
        <p:spPr>
          <a:xfrm>
            <a:off x="1601670" y="4407391"/>
            <a:ext cx="2108337" cy="1757913"/>
          </a:xfrm>
          <a:prstGeom prst="rect">
            <a:avLst/>
          </a:prstGeom>
        </p:spPr>
      </p:pic>
      <p:pic>
        <p:nvPicPr>
          <p:cNvPr id="19" name="Picture Placeholder 5"/>
          <p:cNvPicPr>
            <a:picLocks noChangeAspect="1"/>
          </p:cNvPicPr>
          <p:nvPr/>
        </p:nvPicPr>
        <p:blipFill>
          <a:blip r:embed="rId4" cstate="print">
            <a:extLst>
              <a:ext uri="{28A0092B-C50C-407E-A947-70E740481C1C}">
                <a14:useLocalDpi xmlns:a14="http://schemas.microsoft.com/office/drawing/2010/main" val="0"/>
              </a:ext>
            </a:extLst>
          </a:blip>
          <a:srcRect t="1645" b="1645"/>
          <a:stretch>
            <a:fillRect/>
          </a:stretch>
        </p:blipFill>
        <p:spPr>
          <a:xfrm>
            <a:off x="3397907" y="4077072"/>
            <a:ext cx="2216349" cy="2001425"/>
          </a:xfrm>
          <a:prstGeom prst="rect">
            <a:avLst/>
          </a:prstGeom>
        </p:spPr>
      </p:pic>
      <p:pic>
        <p:nvPicPr>
          <p:cNvPr id="20" name="Picture Placeholder 4"/>
          <p:cNvPicPr>
            <a:picLocks noChangeAspect="1"/>
          </p:cNvPicPr>
          <p:nvPr/>
        </p:nvPicPr>
        <p:blipFill>
          <a:blip r:embed="rId5" cstate="print">
            <a:extLst>
              <a:ext uri="{28A0092B-C50C-407E-A947-70E740481C1C}">
                <a14:useLocalDpi xmlns:a14="http://schemas.microsoft.com/office/drawing/2010/main" val="0"/>
              </a:ext>
            </a:extLst>
          </a:blip>
          <a:srcRect t="6729" b="6729"/>
          <a:stretch>
            <a:fillRect/>
          </a:stretch>
        </p:blipFill>
        <p:spPr>
          <a:xfrm>
            <a:off x="4760327" y="4725144"/>
            <a:ext cx="2162343" cy="1768960"/>
          </a:xfrm>
          <a:prstGeom prst="rect">
            <a:avLst/>
          </a:prstGeom>
        </p:spPr>
      </p:pic>
      <p:pic>
        <p:nvPicPr>
          <p:cNvPr id="21"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95451" y="4077072"/>
            <a:ext cx="2648549" cy="1988158"/>
          </a:xfrm>
          <a:prstGeom prst="rect">
            <a:avLst/>
          </a:prstGeom>
        </p:spPr>
      </p:pic>
      <p:sp>
        <p:nvSpPr>
          <p:cNvPr id="22" name="Прямоугольник 21"/>
          <p:cNvSpPr/>
          <p:nvPr/>
        </p:nvSpPr>
        <p:spPr>
          <a:xfrm>
            <a:off x="575556" y="1105923"/>
            <a:ext cx="8316924" cy="2400657"/>
          </a:xfrm>
          <a:prstGeom prst="rect">
            <a:avLst/>
          </a:prstGeom>
        </p:spPr>
        <p:txBody>
          <a:bodyPr wrap="square">
            <a:spAutoFit/>
          </a:bodyPr>
          <a:lstStyle/>
          <a:p>
            <a:pPr marL="342900" indent="-342900">
              <a:lnSpc>
                <a:spcPct val="125000"/>
              </a:lnSpc>
              <a:buFont typeface="Arial" panose="020B0604020202020204" pitchFamily="34" charset="0"/>
              <a:buChar char="•"/>
            </a:pPr>
            <a:r>
              <a:rPr lang="en-US" sz="2400" dirty="0">
                <a:solidFill>
                  <a:schemeClr val="tx1">
                    <a:lumMod val="95000"/>
                  </a:schemeClr>
                </a:solidFill>
                <a:latin typeface="Myriad Pro" pitchFamily="34" charset="0"/>
                <a:ea typeface="Calibri" pitchFamily="34" charset="0"/>
                <a:cs typeface="Calibri" pitchFamily="34" charset="0"/>
              </a:rPr>
              <a:t>The one </a:t>
            </a:r>
            <a:r>
              <a:rPr lang="en-US" sz="2400" dirty="0" err="1">
                <a:solidFill>
                  <a:schemeClr val="tx1">
                    <a:lumMod val="95000"/>
                  </a:schemeClr>
                </a:solidFill>
                <a:latin typeface="Myriad Pro" pitchFamily="34" charset="0"/>
                <a:ea typeface="Calibri" pitchFamily="34" charset="0"/>
                <a:cs typeface="Calibri" pitchFamily="34" charset="0"/>
              </a:rPr>
              <a:t>muli</a:t>
            </a:r>
            <a:r>
              <a:rPr lang="en-US" sz="2400" dirty="0">
                <a:solidFill>
                  <a:schemeClr val="tx1">
                    <a:lumMod val="95000"/>
                  </a:schemeClr>
                </a:solidFill>
                <a:latin typeface="Myriad Pro" pitchFamily="34" charset="0"/>
                <a:ea typeface="Calibri" pitchFamily="34" charset="0"/>
                <a:cs typeface="Calibri" pitchFamily="34" charset="0"/>
              </a:rPr>
              <a:t>-level management platform for HPC and Cloud</a:t>
            </a:r>
            <a:endParaRPr lang="ru-RU" sz="2400" dirty="0">
              <a:solidFill>
                <a:schemeClr val="tx1">
                  <a:lumMod val="95000"/>
                </a:schemeClr>
              </a:solidFill>
              <a:latin typeface="Myriad Pro" pitchFamily="34" charset="0"/>
              <a:ea typeface="Calibri" pitchFamily="34" charset="0"/>
              <a:cs typeface="Calibri" pitchFamily="34" charset="0"/>
            </a:endParaRPr>
          </a:p>
          <a:p>
            <a:pPr marL="342900" indent="-342900">
              <a:lnSpc>
                <a:spcPct val="125000"/>
              </a:lnSpc>
              <a:buFont typeface="Arial" panose="020B0604020202020204" pitchFamily="34" charset="0"/>
              <a:buChar char="•"/>
            </a:pPr>
            <a:r>
              <a:rPr lang="en-US" sz="2400" dirty="0">
                <a:solidFill>
                  <a:schemeClr val="tx1">
                    <a:lumMod val="95000"/>
                  </a:schemeClr>
                </a:solidFill>
                <a:latin typeface="Myriad Pro" pitchFamily="34" charset="0"/>
                <a:ea typeface="Calibri" pitchFamily="34" charset="0"/>
                <a:cs typeface="Calibri" pitchFamily="34" charset="0"/>
              </a:rPr>
              <a:t>The best </a:t>
            </a:r>
            <a:r>
              <a:rPr lang="en-US" sz="2400" dirty="0" err="1">
                <a:solidFill>
                  <a:schemeClr val="tx1">
                    <a:lumMod val="95000"/>
                  </a:schemeClr>
                </a:solidFill>
                <a:latin typeface="Myriad Pro" pitchFamily="34" charset="0"/>
                <a:ea typeface="Calibri" pitchFamily="34" charset="0"/>
                <a:cs typeface="Calibri" pitchFamily="34" charset="0"/>
              </a:rPr>
              <a:t>OpenSource</a:t>
            </a:r>
            <a:r>
              <a:rPr lang="en-US" sz="2400" dirty="0">
                <a:solidFill>
                  <a:schemeClr val="tx1">
                    <a:lumMod val="95000"/>
                  </a:schemeClr>
                </a:solidFill>
                <a:latin typeface="Myriad Pro" pitchFamily="34" charset="0"/>
                <a:ea typeface="Calibri" pitchFamily="34" charset="0"/>
                <a:cs typeface="Calibri" pitchFamily="34" charset="0"/>
              </a:rPr>
              <a:t>-based components with addition of cluster/cloud deployment, management and support packs, including geographically distributed system</a:t>
            </a:r>
            <a:endParaRPr lang="ru-RU" sz="2400" dirty="0">
              <a:solidFill>
                <a:schemeClr val="tx1">
                  <a:lumMod val="95000"/>
                </a:schemeClr>
              </a:solidFill>
              <a:latin typeface="Myriad Pro" pitchFamily="34" charset="0"/>
              <a:ea typeface="Calibri" pitchFamily="34" charset="0"/>
              <a:cs typeface="Calibri" pitchFamily="34" charset="0"/>
            </a:endParaRPr>
          </a:p>
        </p:txBody>
      </p:sp>
    </p:spTree>
    <p:extLst>
      <p:ext uri="{BB962C8B-B14F-4D97-AF65-F5344CB8AC3E}">
        <p14:creationId xmlns:p14="http://schemas.microsoft.com/office/powerpoint/2010/main" val="13584192"/>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p:nvPr/>
        </p:nvPicPr>
        <p:blipFill>
          <a:blip r:embed="rId2" cstate="print">
            <a:extLst>
              <a:ext uri="{28A0092B-C50C-407E-A947-70E740481C1C}">
                <a14:useLocalDpi xmlns:a14="http://schemas.microsoft.com/office/drawing/2010/main" val="0"/>
              </a:ext>
            </a:extLst>
          </a:blip>
          <a:stretch>
            <a:fillRect/>
          </a:stretch>
        </p:blipFill>
        <p:spPr>
          <a:xfrm>
            <a:off x="107504" y="764704"/>
            <a:ext cx="5400600" cy="2448272"/>
          </a:xfrm>
          <a:prstGeom prst="rect">
            <a:avLst/>
          </a:prstGeo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53882" y="3599047"/>
            <a:ext cx="4860676" cy="2671108"/>
          </a:xfrm>
          <a:prstGeom prst="rect">
            <a:avLst/>
          </a:prstGeom>
        </p:spPr>
      </p:pic>
      <p:sp>
        <p:nvSpPr>
          <p:cNvPr id="6" name="Прямоугольник 5"/>
          <p:cNvSpPr/>
          <p:nvPr/>
        </p:nvSpPr>
        <p:spPr>
          <a:xfrm>
            <a:off x="-22068" y="81512"/>
            <a:ext cx="8954695" cy="584775"/>
          </a:xfrm>
          <a:prstGeom prst="rect">
            <a:avLst/>
          </a:prstGeom>
        </p:spPr>
        <p:txBody>
          <a:bodyPr wrap="none">
            <a:spAutoFit/>
          </a:bodyPr>
          <a:lstStyle/>
          <a:p>
            <a:pPr algn="ctr"/>
            <a:r>
              <a:rPr lang="en-US" sz="3200" b="1" dirty="0">
                <a:ln w="6600">
                  <a:solidFill>
                    <a:srgbClr val="C0504D"/>
                  </a:solidFill>
                  <a:prstDash val="solid"/>
                </a:ln>
                <a:solidFill>
                  <a:srgbClr val="FFFFFF"/>
                </a:solidFill>
                <a:effectLst>
                  <a:outerShdw dist="38100" dir="2700000" algn="tl" rotWithShape="0">
                    <a:srgbClr val="C0504D"/>
                  </a:outerShdw>
                </a:effectLst>
                <a:cs typeface="Arial" panose="020B0604020202020204" pitchFamily="34" charset="0"/>
              </a:rPr>
              <a:t>Presentation of Supercomputer “GOVORUN”</a:t>
            </a:r>
            <a:endParaRPr lang="en-GB" sz="3200" b="1" dirty="0">
              <a:ln w="6600">
                <a:solidFill>
                  <a:srgbClr val="C0504D"/>
                </a:solidFill>
                <a:prstDash val="solid"/>
              </a:ln>
              <a:solidFill>
                <a:srgbClr val="FFFFFF"/>
              </a:solidFill>
              <a:effectLst>
                <a:outerShdw dist="38100" dir="2700000" algn="tl" rotWithShape="0">
                  <a:srgbClr val="C0504D"/>
                </a:outerShdw>
              </a:effectLst>
              <a:cs typeface="Arial" panose="020B0604020202020204" pitchFamily="34" charset="0"/>
            </a:endParaRPr>
          </a:p>
        </p:txBody>
      </p:sp>
      <p:sp>
        <p:nvSpPr>
          <p:cNvPr id="7" name="Прямоугольник 6"/>
          <p:cNvSpPr/>
          <p:nvPr/>
        </p:nvSpPr>
        <p:spPr>
          <a:xfrm>
            <a:off x="5548957" y="558296"/>
            <a:ext cx="3563888" cy="2862322"/>
          </a:xfrm>
          <a:prstGeom prst="rect">
            <a:avLst/>
          </a:prstGeom>
        </p:spPr>
        <p:txBody>
          <a:bodyPr wrap="square">
            <a:spAutoFit/>
          </a:bodyPr>
          <a:lstStyle/>
          <a:p>
            <a:pPr algn="just"/>
            <a:r>
              <a:rPr lang="en-US" dirty="0">
                <a:latin typeface="Times New Roman" panose="02020603050405020304" pitchFamily="18" charset="0"/>
                <a:ea typeface="Calibri" panose="020F0502020204030204" pitchFamily="34" charset="0"/>
              </a:rPr>
              <a:t>On March 27, a presentation of a new supercomputer named after Nikolai Nikolayevich </a:t>
            </a:r>
            <a:r>
              <a:rPr lang="en-US" dirty="0" err="1">
                <a:latin typeface="Times New Roman" panose="02020603050405020304" pitchFamily="18" charset="0"/>
                <a:ea typeface="Calibri" panose="020F0502020204030204" pitchFamily="34" charset="0"/>
              </a:rPr>
              <a:t>Govorun</a:t>
            </a:r>
            <a:r>
              <a:rPr lang="en-US" dirty="0">
                <a:latin typeface="Times New Roman" panose="02020603050405020304" pitchFamily="18" charset="0"/>
                <a:ea typeface="Calibri" panose="020F0502020204030204" pitchFamily="34" charset="0"/>
              </a:rPr>
              <a:t>, whose name is associated with the development of information technologies at JINR since 1966, took place in LIT in frames of a session of the Committee of Plenipotentiaries of the governments of the JINR Member States.</a:t>
            </a:r>
            <a:endParaRPr lang="ru-RU" dirty="0"/>
          </a:p>
        </p:txBody>
      </p:sp>
      <p:sp>
        <p:nvSpPr>
          <p:cNvPr id="8" name="Прямоугольник 7"/>
          <p:cNvSpPr/>
          <p:nvPr/>
        </p:nvSpPr>
        <p:spPr>
          <a:xfrm>
            <a:off x="130400" y="3599048"/>
            <a:ext cx="4008995" cy="2585323"/>
          </a:xfrm>
          <a:prstGeom prst="rect">
            <a:avLst/>
          </a:prstGeom>
        </p:spPr>
        <p:txBody>
          <a:bodyPr wrap="square">
            <a:spAutoFit/>
          </a:bodyPr>
          <a:lstStyle/>
          <a:p>
            <a:pPr algn="just"/>
            <a:r>
              <a:rPr lang="en-US" dirty="0">
                <a:latin typeface="Times New Roman" panose="02020603050405020304" pitchFamily="18" charset="0"/>
                <a:ea typeface="SimSun" panose="02010600030101010101" pitchFamily="2" charset="-122"/>
              </a:rPr>
              <a:t>A seminar organized in frames of the presentation, gathered in the LIT conference-hall more than 200 guests from the different institutes and universities, employees of LIT and other JINR laboratories. The presentation received wide coverage in the Russian mass media (on TV, in print and online publications).</a:t>
            </a:r>
            <a:endParaRPr lang="ru-RU" dirty="0"/>
          </a:p>
        </p:txBody>
      </p:sp>
    </p:spTree>
    <p:extLst>
      <p:ext uri="{BB962C8B-B14F-4D97-AF65-F5344CB8AC3E}">
        <p14:creationId xmlns:p14="http://schemas.microsoft.com/office/powerpoint/2010/main" val="20941192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Содержимое 2"/>
          <p:cNvSpPr txBox="1">
            <a:spLocks/>
          </p:cNvSpPr>
          <p:nvPr/>
        </p:nvSpPr>
        <p:spPr bwMode="auto">
          <a:xfrm>
            <a:off x="197514" y="-27384"/>
            <a:ext cx="8748972" cy="1008112"/>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algn="ctr" eaLnBrk="0" fontAlgn="base" hangingPunct="0">
              <a:lnSpc>
                <a:spcPct val="150000"/>
              </a:lnSpc>
              <a:spcBef>
                <a:spcPct val="20000"/>
              </a:spcBef>
              <a:spcAft>
                <a:spcPct val="0"/>
              </a:spcAft>
              <a:buClr>
                <a:srgbClr val="0860A8">
                  <a:lumMod val="75000"/>
                </a:srgbClr>
              </a:buClr>
              <a:defRPr/>
            </a:pPr>
            <a:r>
              <a:rPr lang="en-US" sz="3200" b="1" dirty="0">
                <a:ln w="6600">
                  <a:solidFill>
                    <a:srgbClr val="C0504D"/>
                  </a:solidFill>
                  <a:prstDash val="solid"/>
                </a:ln>
                <a:solidFill>
                  <a:srgbClr val="FFFFFF"/>
                </a:solidFill>
                <a:effectLst>
                  <a:outerShdw dist="38100" dir="2700000" algn="tl" rotWithShape="0">
                    <a:srgbClr val="C0504D"/>
                  </a:outerShdw>
                </a:effectLst>
                <a:cs typeface="Arial" panose="020B0604020202020204" pitchFamily="34" charset="0"/>
              </a:rPr>
              <a:t>GOVORUN’s File system-on-Demand</a:t>
            </a:r>
          </a:p>
        </p:txBody>
      </p:sp>
      <p:sp>
        <p:nvSpPr>
          <p:cNvPr id="3" name="TextBox 2"/>
          <p:cNvSpPr txBox="1"/>
          <p:nvPr/>
        </p:nvSpPr>
        <p:spPr>
          <a:xfrm>
            <a:off x="109931" y="769633"/>
            <a:ext cx="8924137" cy="6093976"/>
          </a:xfrm>
          <a:prstGeom prst="rect">
            <a:avLst/>
          </a:prstGeom>
          <a:noFill/>
        </p:spPr>
        <p:txBody>
          <a:bodyPr wrap="square" rtlCol="0">
            <a:spAutoFit/>
          </a:bodyPr>
          <a:lstStyle/>
          <a:p>
            <a:pPr algn="just"/>
            <a:r>
              <a:rPr lang="en-US" sz="2600" dirty="0">
                <a:solidFill>
                  <a:schemeClr val="tx1">
                    <a:lumMod val="95000"/>
                  </a:schemeClr>
                </a:solidFill>
              </a:rPr>
              <a:t>Hyper-converged </a:t>
            </a:r>
            <a:r>
              <a:rPr lang="en-US" sz="2600" dirty="0" err="1">
                <a:solidFill>
                  <a:schemeClr val="tx1">
                    <a:lumMod val="95000"/>
                  </a:schemeClr>
                </a:solidFill>
              </a:rPr>
              <a:t>Govorun</a:t>
            </a:r>
            <a:r>
              <a:rPr lang="en-US" sz="2600" dirty="0">
                <a:solidFill>
                  <a:schemeClr val="tx1">
                    <a:lumMod val="95000"/>
                  </a:schemeClr>
                </a:solidFill>
              </a:rPr>
              <a:t> system allows to all of its nodes with SSD drives to act as storage and compute nodes in the same time.</a:t>
            </a:r>
          </a:p>
          <a:p>
            <a:pPr algn="just"/>
            <a:endParaRPr lang="en-US" sz="2600" dirty="0">
              <a:solidFill>
                <a:schemeClr val="tx1">
                  <a:lumMod val="95000"/>
                </a:schemeClr>
              </a:solidFill>
            </a:endParaRPr>
          </a:p>
          <a:p>
            <a:pPr algn="just"/>
            <a:r>
              <a:rPr lang="en-US" sz="2600" dirty="0">
                <a:solidFill>
                  <a:schemeClr val="tx1">
                    <a:lumMod val="95000"/>
                  </a:schemeClr>
                </a:solidFill>
              </a:rPr>
              <a:t>RSC software stack </a:t>
            </a:r>
            <a:r>
              <a:rPr lang="en-US" sz="2600" dirty="0" err="1">
                <a:solidFill>
                  <a:schemeClr val="tx1">
                    <a:lumMod val="95000"/>
                  </a:schemeClr>
                </a:solidFill>
              </a:rPr>
              <a:t>BasIS</a:t>
            </a:r>
            <a:r>
              <a:rPr lang="en-US" sz="2600" dirty="0">
                <a:solidFill>
                  <a:schemeClr val="tx1">
                    <a:lumMod val="95000"/>
                  </a:schemeClr>
                </a:solidFill>
              </a:rPr>
              <a:t> and RSC Tornado hardware architecture support Software Defined Storage of different types (Luster, EOS, </a:t>
            </a:r>
            <a:r>
              <a:rPr lang="en-US" sz="2600" dirty="0" err="1">
                <a:solidFill>
                  <a:schemeClr val="tx1">
                    <a:lumMod val="95000"/>
                  </a:schemeClr>
                </a:solidFill>
              </a:rPr>
              <a:t>BeGFS</a:t>
            </a:r>
            <a:r>
              <a:rPr lang="en-US" sz="2600" dirty="0">
                <a:solidFill>
                  <a:schemeClr val="tx1">
                    <a:lumMod val="95000"/>
                  </a:schemeClr>
                </a:solidFill>
              </a:rPr>
              <a:t> etc.)</a:t>
            </a:r>
          </a:p>
          <a:p>
            <a:pPr algn="just"/>
            <a:endParaRPr lang="en-US" sz="2600" dirty="0">
              <a:solidFill>
                <a:schemeClr val="tx1">
                  <a:lumMod val="95000"/>
                </a:schemeClr>
              </a:solidFill>
            </a:endParaRPr>
          </a:p>
          <a:p>
            <a:pPr algn="just"/>
            <a:r>
              <a:rPr lang="en-US" sz="2600" dirty="0" err="1">
                <a:solidFill>
                  <a:schemeClr val="tx1">
                    <a:lumMod val="95000"/>
                  </a:schemeClr>
                </a:solidFill>
              </a:rPr>
              <a:t>Govorun</a:t>
            </a:r>
            <a:r>
              <a:rPr lang="en-US" sz="2600" dirty="0">
                <a:solidFill>
                  <a:schemeClr val="tx1">
                    <a:lumMod val="95000"/>
                  </a:schemeClr>
                </a:solidFill>
              </a:rPr>
              <a:t> supports creation of </a:t>
            </a:r>
            <a:r>
              <a:rPr lang="en-US" sz="2600" dirty="0" err="1">
                <a:solidFill>
                  <a:schemeClr val="tx1">
                    <a:lumMod val="95000"/>
                  </a:schemeClr>
                </a:solidFill>
              </a:rPr>
              <a:t>FileSystem</a:t>
            </a:r>
            <a:r>
              <a:rPr lang="en-US" sz="2600" dirty="0">
                <a:solidFill>
                  <a:schemeClr val="tx1">
                    <a:lumMod val="95000"/>
                  </a:schemeClr>
                </a:solidFill>
              </a:rPr>
              <a:t>-on-Demand even for one application run with desired features like:</a:t>
            </a:r>
          </a:p>
          <a:p>
            <a:pPr marL="457200" indent="-457200" algn="just">
              <a:buFont typeface="Arial" panose="020B0604020202020204" pitchFamily="34" charset="0"/>
              <a:buChar char="•"/>
            </a:pPr>
            <a:r>
              <a:rPr lang="en-US" sz="2600" dirty="0">
                <a:solidFill>
                  <a:schemeClr val="tx1">
                    <a:lumMod val="95000"/>
                  </a:schemeClr>
                </a:solidFill>
              </a:rPr>
              <a:t>File system type (</a:t>
            </a:r>
            <a:r>
              <a:rPr lang="en-US" sz="2600" dirty="0" err="1">
                <a:solidFill>
                  <a:schemeClr val="tx1">
                    <a:lumMod val="95000"/>
                  </a:schemeClr>
                </a:solidFill>
              </a:rPr>
              <a:t>Lustre</a:t>
            </a:r>
            <a:r>
              <a:rPr lang="en-US" sz="2600" dirty="0">
                <a:solidFill>
                  <a:schemeClr val="tx1">
                    <a:lumMod val="95000"/>
                  </a:schemeClr>
                </a:solidFill>
              </a:rPr>
              <a:t>, EOS etc.)</a:t>
            </a:r>
          </a:p>
          <a:p>
            <a:pPr marL="457200" indent="-457200" algn="just">
              <a:buFont typeface="Arial" panose="020B0604020202020204" pitchFamily="34" charset="0"/>
              <a:buChar char="•"/>
            </a:pPr>
            <a:r>
              <a:rPr lang="en-US" sz="2600" dirty="0">
                <a:solidFill>
                  <a:schemeClr val="tx1">
                    <a:lumMod val="95000"/>
                  </a:schemeClr>
                </a:solidFill>
              </a:rPr>
              <a:t>I/O performance of different types (IOPS, </a:t>
            </a:r>
            <a:r>
              <a:rPr lang="en-US" sz="2600" dirty="0" err="1">
                <a:solidFill>
                  <a:schemeClr val="tx1">
                    <a:lumMod val="95000"/>
                  </a:schemeClr>
                </a:solidFill>
              </a:rPr>
              <a:t>bandwith</a:t>
            </a:r>
            <a:r>
              <a:rPr lang="en-US" sz="2600" dirty="0">
                <a:solidFill>
                  <a:schemeClr val="tx1">
                    <a:lumMod val="95000"/>
                  </a:schemeClr>
                </a:solidFill>
              </a:rPr>
              <a:t>)</a:t>
            </a:r>
          </a:p>
          <a:p>
            <a:pPr marL="457200" indent="-457200" algn="just">
              <a:buFont typeface="Arial" panose="020B0604020202020204" pitchFamily="34" charset="0"/>
              <a:buChar char="•"/>
            </a:pPr>
            <a:r>
              <a:rPr lang="en-US" sz="2600" dirty="0">
                <a:solidFill>
                  <a:schemeClr val="tx1">
                    <a:lumMod val="95000"/>
                  </a:schemeClr>
                </a:solidFill>
              </a:rPr>
              <a:t>Capacity</a:t>
            </a:r>
          </a:p>
          <a:p>
            <a:pPr marL="457200" indent="-457200" algn="just">
              <a:buFont typeface="Arial" panose="020B0604020202020204" pitchFamily="34" charset="0"/>
              <a:buChar char="•"/>
            </a:pPr>
            <a:r>
              <a:rPr lang="en-US" sz="2600" dirty="0">
                <a:solidFill>
                  <a:schemeClr val="tx1">
                    <a:lumMod val="95000"/>
                  </a:schemeClr>
                </a:solidFill>
              </a:rPr>
              <a:t>Reliability</a:t>
            </a:r>
          </a:p>
          <a:p>
            <a:pPr marL="457200" indent="-457200" algn="just">
              <a:buFont typeface="Arial" panose="020B0604020202020204" pitchFamily="34" charset="0"/>
              <a:buChar char="•"/>
            </a:pPr>
            <a:r>
              <a:rPr lang="en-US" sz="2600" dirty="0">
                <a:solidFill>
                  <a:schemeClr val="tx1">
                    <a:lumMod val="95000"/>
                  </a:schemeClr>
                </a:solidFill>
              </a:rPr>
              <a:t>Time of </a:t>
            </a:r>
            <a:r>
              <a:rPr lang="en-US" sz="2600" dirty="0"/>
              <a:t>live</a:t>
            </a:r>
          </a:p>
        </p:txBody>
      </p:sp>
    </p:spTree>
    <p:extLst>
      <p:ext uri="{BB962C8B-B14F-4D97-AF65-F5344CB8AC3E}">
        <p14:creationId xmlns:p14="http://schemas.microsoft.com/office/powerpoint/2010/main" val="3759531123"/>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89" name="Picture 2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75290" y="2618455"/>
            <a:ext cx="1671184" cy="235457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69"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78576" y="2105025"/>
            <a:ext cx="2068513" cy="16192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17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1" y="274638"/>
            <a:ext cx="1736725" cy="12509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17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9275" y="4314825"/>
            <a:ext cx="2455863" cy="18430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173"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5301" y="1762125"/>
            <a:ext cx="2520950" cy="19700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174" name="Text Box 6"/>
          <p:cNvSpPr txBox="1">
            <a:spLocks noChangeArrowheads="1"/>
          </p:cNvSpPr>
          <p:nvPr/>
        </p:nvSpPr>
        <p:spPr bwMode="auto">
          <a:xfrm>
            <a:off x="2051721" y="309563"/>
            <a:ext cx="4536503" cy="882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Noto Sans CJK SC Regular" charset="0"/>
                <a:cs typeface="Noto Sans CJK SC Regular"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Noto Sans CJK SC Regular" charset="0"/>
                <a:cs typeface="Noto Sans CJK SC Regular"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Noto Sans CJK SC Regular" charset="0"/>
                <a:cs typeface="Noto Sans CJK SC Regular"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Noto Sans CJK SC Regular" charset="0"/>
                <a:cs typeface="Noto Sans CJK SC Regular"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Noto Sans CJK SC Regular" charset="0"/>
                <a:cs typeface="Noto Sans CJK SC Regular" charset="0"/>
              </a:defRPr>
            </a:lvl5pPr>
            <a:lvl6pPr marL="2514600" indent="-228600" defTabSz="457200" fontAlgn="base" hangingPunct="0">
              <a:lnSpc>
                <a:spcPct val="93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Noto Sans CJK SC Regular" charset="0"/>
                <a:cs typeface="Noto Sans CJK SC Regular" charset="0"/>
              </a:defRPr>
            </a:lvl6pPr>
            <a:lvl7pPr marL="2971800" indent="-228600" defTabSz="457200" fontAlgn="base" hangingPunct="0">
              <a:lnSpc>
                <a:spcPct val="93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Noto Sans CJK SC Regular" charset="0"/>
                <a:cs typeface="Noto Sans CJK SC Regular" charset="0"/>
              </a:defRPr>
            </a:lvl7pPr>
            <a:lvl8pPr marL="3429000" indent="-228600" defTabSz="457200" fontAlgn="base" hangingPunct="0">
              <a:lnSpc>
                <a:spcPct val="93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Noto Sans CJK SC Regular" charset="0"/>
                <a:cs typeface="Noto Sans CJK SC Regular" charset="0"/>
              </a:defRPr>
            </a:lvl8pPr>
            <a:lvl9pPr marL="3886200" indent="-228600" defTabSz="457200" fontAlgn="base" hangingPunct="0">
              <a:lnSpc>
                <a:spcPct val="93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Noto Sans CJK SC Regular" charset="0"/>
                <a:cs typeface="Noto Sans CJK SC Regular" charset="0"/>
              </a:defRPr>
            </a:lvl9pPr>
          </a:lstStyle>
          <a:p>
            <a:pPr algn="ctr">
              <a:buClrTx/>
              <a:buFontTx/>
              <a:buNone/>
            </a:pPr>
            <a:r>
              <a:rPr lang="en-US" altLang="ru-RU" sz="3600" b="1" dirty="0">
                <a:ln w="6600">
                  <a:solidFill>
                    <a:srgbClr val="C0504D"/>
                  </a:solidFill>
                  <a:prstDash val="solid"/>
                </a:ln>
                <a:solidFill>
                  <a:srgbClr val="FFFFFF"/>
                </a:solidFill>
                <a:effectLst>
                  <a:outerShdw dist="38100" dir="2700000" algn="tl" rotWithShape="0">
                    <a:srgbClr val="C0504D"/>
                  </a:outerShdw>
                </a:effectLst>
                <a:ea typeface="+mn-ea"/>
                <a:cs typeface="Arial" panose="020B0604020202020204" pitchFamily="34" charset="0"/>
              </a:rPr>
              <a:t>NICA computing challenge</a:t>
            </a:r>
          </a:p>
        </p:txBody>
      </p:sp>
      <p:sp>
        <p:nvSpPr>
          <p:cNvPr id="7176" name="Text Box 8"/>
          <p:cNvSpPr txBox="1">
            <a:spLocks noChangeArrowheads="1"/>
          </p:cNvSpPr>
          <p:nvPr/>
        </p:nvSpPr>
        <p:spPr bwMode="auto">
          <a:xfrm>
            <a:off x="6354456" y="3764272"/>
            <a:ext cx="1901825" cy="2905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576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Noto Sans CJK SC Regular" charset="0"/>
                <a:cs typeface="Noto Sans CJK SC Regular"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Noto Sans CJK SC Regular" charset="0"/>
                <a:cs typeface="Noto Sans CJK SC Regular"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Noto Sans CJK SC Regular" charset="0"/>
                <a:cs typeface="Noto Sans CJK SC Regular"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Noto Sans CJK SC Regular" charset="0"/>
                <a:cs typeface="Noto Sans CJK SC Regular"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Noto Sans CJK SC Regular" charset="0"/>
                <a:cs typeface="Noto Sans CJK SC Regular" charset="0"/>
              </a:defRPr>
            </a:lvl5pPr>
            <a:lvl6pPr marL="2514600" indent="-228600" defTabSz="457200" fontAlgn="base" hangingPunct="0">
              <a:lnSpc>
                <a:spcPct val="93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Noto Sans CJK SC Regular" charset="0"/>
                <a:cs typeface="Noto Sans CJK SC Regular" charset="0"/>
              </a:defRPr>
            </a:lvl6pPr>
            <a:lvl7pPr marL="2971800" indent="-228600" defTabSz="457200" fontAlgn="base" hangingPunct="0">
              <a:lnSpc>
                <a:spcPct val="93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Noto Sans CJK SC Regular" charset="0"/>
                <a:cs typeface="Noto Sans CJK SC Regular" charset="0"/>
              </a:defRPr>
            </a:lvl7pPr>
            <a:lvl8pPr marL="3429000" indent="-228600" defTabSz="457200" fontAlgn="base" hangingPunct="0">
              <a:lnSpc>
                <a:spcPct val="93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Noto Sans CJK SC Regular" charset="0"/>
                <a:cs typeface="Noto Sans CJK SC Regular" charset="0"/>
              </a:defRPr>
            </a:lvl8pPr>
            <a:lvl9pPr marL="3886200" indent="-228600" defTabSz="457200" fontAlgn="base" hangingPunct="0">
              <a:lnSpc>
                <a:spcPct val="93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Noto Sans CJK SC Regular" charset="0"/>
                <a:cs typeface="Noto Sans CJK SC Regular" charset="0"/>
              </a:defRPr>
            </a:lvl9pPr>
          </a:lstStyle>
          <a:p>
            <a:pPr>
              <a:buClrTx/>
              <a:buFontTx/>
              <a:buNone/>
            </a:pPr>
            <a:r>
              <a:rPr lang="en-US" altLang="ru-RU" sz="1400" dirty="0">
                <a:solidFill>
                  <a:srgbClr val="FFFFCC"/>
                </a:solidFill>
              </a:rPr>
              <a:t>Events reconstruction</a:t>
            </a:r>
          </a:p>
        </p:txBody>
      </p:sp>
      <p:sp>
        <p:nvSpPr>
          <p:cNvPr id="7177" name="Text Box 9"/>
          <p:cNvSpPr txBox="1">
            <a:spLocks noChangeArrowheads="1"/>
          </p:cNvSpPr>
          <p:nvPr/>
        </p:nvSpPr>
        <p:spPr bwMode="auto">
          <a:xfrm>
            <a:off x="6513514" y="6127752"/>
            <a:ext cx="1493837" cy="290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576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Noto Sans CJK SC Regular" charset="0"/>
                <a:cs typeface="Noto Sans CJK SC Regular"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Noto Sans CJK SC Regular" charset="0"/>
                <a:cs typeface="Noto Sans CJK SC Regular"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Noto Sans CJK SC Regular" charset="0"/>
                <a:cs typeface="Noto Sans CJK SC Regular"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Noto Sans CJK SC Regular" charset="0"/>
                <a:cs typeface="Noto Sans CJK SC Regular"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Noto Sans CJK SC Regular" charset="0"/>
                <a:cs typeface="Noto Sans CJK SC Regular" charset="0"/>
              </a:defRPr>
            </a:lvl5pPr>
            <a:lvl6pPr marL="2514600" indent="-228600" defTabSz="457200" fontAlgn="base" hangingPunct="0">
              <a:lnSpc>
                <a:spcPct val="93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Noto Sans CJK SC Regular" charset="0"/>
                <a:cs typeface="Noto Sans CJK SC Regular" charset="0"/>
              </a:defRPr>
            </a:lvl6pPr>
            <a:lvl7pPr marL="2971800" indent="-228600" defTabSz="457200" fontAlgn="base" hangingPunct="0">
              <a:lnSpc>
                <a:spcPct val="93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Noto Sans CJK SC Regular" charset="0"/>
                <a:cs typeface="Noto Sans CJK SC Regular" charset="0"/>
              </a:defRPr>
            </a:lvl7pPr>
            <a:lvl8pPr marL="3429000" indent="-228600" defTabSz="457200" fontAlgn="base" hangingPunct="0">
              <a:lnSpc>
                <a:spcPct val="93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Noto Sans CJK SC Regular" charset="0"/>
                <a:cs typeface="Noto Sans CJK SC Regular" charset="0"/>
              </a:defRPr>
            </a:lvl8pPr>
            <a:lvl9pPr marL="3886200" indent="-228600" defTabSz="457200" fontAlgn="base" hangingPunct="0">
              <a:lnSpc>
                <a:spcPct val="93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Noto Sans CJK SC Regular" charset="0"/>
                <a:cs typeface="Noto Sans CJK SC Regular" charset="0"/>
              </a:defRPr>
            </a:lvl9pPr>
          </a:lstStyle>
          <a:p>
            <a:pPr>
              <a:buClrTx/>
              <a:buFontTx/>
              <a:buNone/>
            </a:pPr>
            <a:r>
              <a:rPr lang="en-US" altLang="ru-RU" sz="1400">
                <a:solidFill>
                  <a:srgbClr val="FFFFCC"/>
                </a:solidFill>
              </a:rPr>
              <a:t>Physics analysis</a:t>
            </a:r>
          </a:p>
        </p:txBody>
      </p:sp>
      <p:sp>
        <p:nvSpPr>
          <p:cNvPr id="7178" name="Text Box 10"/>
          <p:cNvSpPr txBox="1">
            <a:spLocks noChangeArrowheads="1"/>
          </p:cNvSpPr>
          <p:nvPr/>
        </p:nvSpPr>
        <p:spPr bwMode="auto">
          <a:xfrm>
            <a:off x="851695" y="3742097"/>
            <a:ext cx="1808162" cy="2905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576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Noto Sans CJK SC Regular" charset="0"/>
                <a:cs typeface="Noto Sans CJK SC Regular"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Noto Sans CJK SC Regular" charset="0"/>
                <a:cs typeface="Noto Sans CJK SC Regular"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Noto Sans CJK SC Regular" charset="0"/>
                <a:cs typeface="Noto Sans CJK SC Regular"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Noto Sans CJK SC Regular" charset="0"/>
                <a:cs typeface="Noto Sans CJK SC Regular"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Noto Sans CJK SC Regular" charset="0"/>
                <a:cs typeface="Noto Sans CJK SC Regular" charset="0"/>
              </a:defRPr>
            </a:lvl5pPr>
            <a:lvl6pPr marL="2514600" indent="-228600" defTabSz="457200" fontAlgn="base" hangingPunct="0">
              <a:lnSpc>
                <a:spcPct val="93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Noto Sans CJK SC Regular" charset="0"/>
                <a:cs typeface="Noto Sans CJK SC Regular" charset="0"/>
              </a:defRPr>
            </a:lvl6pPr>
            <a:lvl7pPr marL="2971800" indent="-228600" defTabSz="457200" fontAlgn="base" hangingPunct="0">
              <a:lnSpc>
                <a:spcPct val="93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Noto Sans CJK SC Regular" charset="0"/>
                <a:cs typeface="Noto Sans CJK SC Regular" charset="0"/>
              </a:defRPr>
            </a:lvl7pPr>
            <a:lvl8pPr marL="3429000" indent="-228600" defTabSz="457200" fontAlgn="base" hangingPunct="0">
              <a:lnSpc>
                <a:spcPct val="93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Noto Sans CJK SC Regular" charset="0"/>
                <a:cs typeface="Noto Sans CJK SC Regular" charset="0"/>
              </a:defRPr>
            </a:lvl8pPr>
            <a:lvl9pPr marL="3886200" indent="-228600" defTabSz="457200" fontAlgn="base" hangingPunct="0">
              <a:lnSpc>
                <a:spcPct val="93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Noto Sans CJK SC Regular" charset="0"/>
                <a:cs typeface="Noto Sans CJK SC Regular" charset="0"/>
              </a:defRPr>
            </a:lvl9pPr>
          </a:lstStyle>
          <a:p>
            <a:pPr>
              <a:buClrTx/>
              <a:buFontTx/>
              <a:buNone/>
            </a:pPr>
            <a:r>
              <a:rPr lang="en-US" altLang="ru-RU" sz="1400" dirty="0" err="1">
                <a:solidFill>
                  <a:srgbClr val="FFFFCC"/>
                </a:solidFill>
              </a:rPr>
              <a:t>QCD</a:t>
            </a:r>
            <a:r>
              <a:rPr lang="en-US" altLang="ru-RU" sz="1400" dirty="0">
                <a:solidFill>
                  <a:srgbClr val="FFFFCC"/>
                </a:solidFill>
              </a:rPr>
              <a:t> phase diagram</a:t>
            </a:r>
          </a:p>
        </p:txBody>
      </p:sp>
      <p:sp>
        <p:nvSpPr>
          <p:cNvPr id="7179" name="Text Box 11"/>
          <p:cNvSpPr txBox="1">
            <a:spLocks noChangeArrowheads="1"/>
          </p:cNvSpPr>
          <p:nvPr/>
        </p:nvSpPr>
        <p:spPr bwMode="auto">
          <a:xfrm>
            <a:off x="1204120" y="6171459"/>
            <a:ext cx="1103312" cy="2905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576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Noto Sans CJK SC Regular" charset="0"/>
                <a:cs typeface="Noto Sans CJK SC Regular"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Noto Sans CJK SC Regular" charset="0"/>
                <a:cs typeface="Noto Sans CJK SC Regular"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Noto Sans CJK SC Regular" charset="0"/>
                <a:cs typeface="Noto Sans CJK SC Regular"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Noto Sans CJK SC Regular" charset="0"/>
                <a:cs typeface="Noto Sans CJK SC Regular"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Noto Sans CJK SC Regular" charset="0"/>
                <a:cs typeface="Noto Sans CJK SC Regular" charset="0"/>
              </a:defRPr>
            </a:lvl5pPr>
            <a:lvl6pPr marL="2514600" indent="-228600" defTabSz="457200" fontAlgn="base" hangingPunct="0">
              <a:lnSpc>
                <a:spcPct val="93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Noto Sans CJK SC Regular" charset="0"/>
                <a:cs typeface="Noto Sans CJK SC Regular" charset="0"/>
              </a:defRPr>
            </a:lvl6pPr>
            <a:lvl7pPr marL="2971800" indent="-228600" defTabSz="457200" fontAlgn="base" hangingPunct="0">
              <a:lnSpc>
                <a:spcPct val="93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Noto Sans CJK SC Regular" charset="0"/>
                <a:cs typeface="Noto Sans CJK SC Regular" charset="0"/>
              </a:defRPr>
            </a:lvl7pPr>
            <a:lvl8pPr marL="3429000" indent="-228600" defTabSz="457200" fontAlgn="base" hangingPunct="0">
              <a:lnSpc>
                <a:spcPct val="93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Noto Sans CJK SC Regular" charset="0"/>
                <a:cs typeface="Noto Sans CJK SC Regular" charset="0"/>
              </a:defRPr>
            </a:lvl8pPr>
            <a:lvl9pPr marL="3886200" indent="-228600" defTabSz="457200" fontAlgn="base" hangingPunct="0">
              <a:lnSpc>
                <a:spcPct val="93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Noto Sans CJK SC Regular" charset="0"/>
                <a:cs typeface="Noto Sans CJK SC Regular" charset="0"/>
              </a:defRPr>
            </a:lvl9pPr>
          </a:lstStyle>
          <a:p>
            <a:pPr>
              <a:buClrTx/>
              <a:buFontTx/>
              <a:buNone/>
            </a:pPr>
            <a:r>
              <a:rPr lang="en-US" altLang="ru-RU" sz="1400" dirty="0">
                <a:solidFill>
                  <a:srgbClr val="FFFFCC"/>
                </a:solidFill>
              </a:rPr>
              <a:t>Simulations</a:t>
            </a:r>
          </a:p>
        </p:txBody>
      </p:sp>
      <p:pic>
        <p:nvPicPr>
          <p:cNvPr id="7180" name="Picture 1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94426" y="4367215"/>
            <a:ext cx="2498725" cy="17240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181" name="AutoShape 13"/>
          <p:cNvSpPr>
            <a:spLocks noChangeArrowheads="1"/>
          </p:cNvSpPr>
          <p:nvPr/>
        </p:nvSpPr>
        <p:spPr bwMode="auto">
          <a:xfrm rot="2700000">
            <a:off x="3109119" y="4477544"/>
            <a:ext cx="457200" cy="1096962"/>
          </a:xfrm>
          <a:prstGeom prst="upArrow">
            <a:avLst>
              <a:gd name="adj1" fmla="val 50000"/>
              <a:gd name="adj2" fmla="val 59983"/>
            </a:avLst>
          </a:prstGeom>
          <a:solidFill>
            <a:srgbClr val="CFE7F5"/>
          </a:solidFill>
          <a:ln w="9360" cap="flat">
            <a:solidFill>
              <a:srgbClr val="3465A4"/>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7182" name="AutoShape 14"/>
          <p:cNvSpPr>
            <a:spLocks noChangeArrowheads="1"/>
          </p:cNvSpPr>
          <p:nvPr/>
        </p:nvSpPr>
        <p:spPr bwMode="auto">
          <a:xfrm rot="6300000">
            <a:off x="3032919" y="2032794"/>
            <a:ext cx="457200" cy="1096962"/>
          </a:xfrm>
          <a:prstGeom prst="upArrow">
            <a:avLst>
              <a:gd name="adj1" fmla="val 50000"/>
              <a:gd name="adj2" fmla="val 59983"/>
            </a:avLst>
          </a:prstGeom>
          <a:solidFill>
            <a:srgbClr val="CFE7F5"/>
          </a:solidFill>
          <a:ln w="9360" cap="flat">
            <a:solidFill>
              <a:srgbClr val="3465A4"/>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7183" name="AutoShape 15"/>
          <p:cNvSpPr>
            <a:spLocks noChangeArrowheads="1"/>
          </p:cNvSpPr>
          <p:nvPr/>
        </p:nvSpPr>
        <p:spPr bwMode="auto">
          <a:xfrm rot="15300000">
            <a:off x="5596431" y="2277266"/>
            <a:ext cx="457200" cy="1212630"/>
          </a:xfrm>
          <a:prstGeom prst="upArrow">
            <a:avLst>
              <a:gd name="adj1" fmla="val 50000"/>
              <a:gd name="adj2" fmla="val 59983"/>
            </a:avLst>
          </a:prstGeom>
          <a:solidFill>
            <a:srgbClr val="CFE7F5"/>
          </a:solidFill>
          <a:ln w="9360" cap="flat">
            <a:solidFill>
              <a:srgbClr val="3465A4"/>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7184" name="AutoShape 16"/>
          <p:cNvSpPr>
            <a:spLocks noChangeArrowheads="1"/>
          </p:cNvSpPr>
          <p:nvPr/>
        </p:nvSpPr>
        <p:spPr bwMode="auto">
          <a:xfrm rot="18000000">
            <a:off x="5452269" y="4301332"/>
            <a:ext cx="457200" cy="1096962"/>
          </a:xfrm>
          <a:prstGeom prst="upArrow">
            <a:avLst>
              <a:gd name="adj1" fmla="val 50000"/>
              <a:gd name="adj2" fmla="val 59983"/>
            </a:avLst>
          </a:prstGeom>
          <a:solidFill>
            <a:srgbClr val="CFE7F5"/>
          </a:solidFill>
          <a:ln w="9360" cap="flat">
            <a:solidFill>
              <a:srgbClr val="3465A4"/>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7185" name="Text Box 17"/>
          <p:cNvSpPr txBox="1">
            <a:spLocks noChangeArrowheads="1"/>
          </p:cNvSpPr>
          <p:nvPr/>
        </p:nvSpPr>
        <p:spPr bwMode="auto">
          <a:xfrm>
            <a:off x="3835597" y="2091252"/>
            <a:ext cx="1344613" cy="409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Noto Sans CJK SC Regular" charset="0"/>
                <a:cs typeface="Noto Sans CJK SC Regular"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Noto Sans CJK SC Regular" charset="0"/>
                <a:cs typeface="Noto Sans CJK SC Regular"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Noto Sans CJK SC Regular" charset="0"/>
                <a:cs typeface="Noto Sans CJK SC Regular"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Noto Sans CJK SC Regular" charset="0"/>
                <a:cs typeface="Noto Sans CJK SC Regular"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Noto Sans CJK SC Regular" charset="0"/>
                <a:cs typeface="Noto Sans CJK SC Regular" charset="0"/>
              </a:defRPr>
            </a:lvl5pPr>
            <a:lvl6pPr marL="2514600" indent="-228600" defTabSz="457200" fontAlgn="base" hangingPunct="0">
              <a:lnSpc>
                <a:spcPct val="93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Noto Sans CJK SC Regular" charset="0"/>
                <a:cs typeface="Noto Sans CJK SC Regular" charset="0"/>
              </a:defRPr>
            </a:lvl6pPr>
            <a:lvl7pPr marL="2971800" indent="-228600" defTabSz="457200" fontAlgn="base" hangingPunct="0">
              <a:lnSpc>
                <a:spcPct val="93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Noto Sans CJK SC Regular" charset="0"/>
                <a:cs typeface="Noto Sans CJK SC Regular" charset="0"/>
              </a:defRPr>
            </a:lvl7pPr>
            <a:lvl8pPr marL="3429000" indent="-228600" defTabSz="457200" fontAlgn="base" hangingPunct="0">
              <a:lnSpc>
                <a:spcPct val="93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Noto Sans CJK SC Regular" charset="0"/>
                <a:cs typeface="Noto Sans CJK SC Regular" charset="0"/>
              </a:defRPr>
            </a:lvl8pPr>
            <a:lvl9pPr marL="3886200" indent="-228600" defTabSz="457200" fontAlgn="base" hangingPunct="0">
              <a:lnSpc>
                <a:spcPct val="93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Noto Sans CJK SC Regular" charset="0"/>
                <a:cs typeface="Noto Sans CJK SC Regular" charset="0"/>
              </a:defRPr>
            </a:lvl9pPr>
          </a:lstStyle>
          <a:p>
            <a:pPr>
              <a:lnSpc>
                <a:spcPct val="116000"/>
              </a:lnSpc>
              <a:buClrTx/>
              <a:buFontTx/>
              <a:buNone/>
            </a:pPr>
            <a:r>
              <a:rPr lang="en-US" altLang="ru-RU" b="1" dirty="0" err="1">
                <a:solidFill>
                  <a:srgbClr val="FFFFFF"/>
                </a:solidFill>
                <a:latin typeface="Comic Sans MS" pitchFamily="66" charset="0"/>
              </a:rPr>
              <a:t>GOVORUN</a:t>
            </a:r>
            <a:endParaRPr lang="en-US" altLang="ru-RU" b="1" dirty="0">
              <a:solidFill>
                <a:srgbClr val="FFFFFF"/>
              </a:solidFill>
              <a:latin typeface="Comic Sans MS" pitchFamily="66" charset="0"/>
            </a:endParaRPr>
          </a:p>
        </p:txBody>
      </p:sp>
      <p:pic>
        <p:nvPicPr>
          <p:cNvPr id="7186" name="Picture 1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6264" y="431800"/>
            <a:ext cx="1327150" cy="6937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187" name="Text Box 19"/>
          <p:cNvSpPr txBox="1">
            <a:spLocks noChangeArrowheads="1"/>
          </p:cNvSpPr>
          <p:nvPr/>
        </p:nvSpPr>
        <p:spPr bwMode="auto">
          <a:xfrm>
            <a:off x="6981826" y="1579870"/>
            <a:ext cx="1509713" cy="2905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576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Noto Sans CJK SC Regular" charset="0"/>
                <a:cs typeface="Noto Sans CJK SC Regular"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Noto Sans CJK SC Regular" charset="0"/>
                <a:cs typeface="Noto Sans CJK SC Regular"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Noto Sans CJK SC Regular" charset="0"/>
                <a:cs typeface="Noto Sans CJK SC Regular"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Noto Sans CJK SC Regular" charset="0"/>
                <a:cs typeface="Noto Sans CJK SC Regular"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Noto Sans CJK SC Regular" charset="0"/>
                <a:cs typeface="Noto Sans CJK SC Regular" charset="0"/>
              </a:defRPr>
            </a:lvl5pPr>
            <a:lvl6pPr marL="2514600" indent="-228600" defTabSz="457200" fontAlgn="base" hangingPunct="0">
              <a:lnSpc>
                <a:spcPct val="93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Noto Sans CJK SC Regular" charset="0"/>
                <a:cs typeface="Noto Sans CJK SC Regular" charset="0"/>
              </a:defRPr>
            </a:lvl6pPr>
            <a:lvl7pPr marL="2971800" indent="-228600" defTabSz="457200" fontAlgn="base" hangingPunct="0">
              <a:lnSpc>
                <a:spcPct val="93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Noto Sans CJK SC Regular" charset="0"/>
                <a:cs typeface="Noto Sans CJK SC Regular" charset="0"/>
              </a:defRPr>
            </a:lvl7pPr>
            <a:lvl8pPr marL="3429000" indent="-228600" defTabSz="457200" fontAlgn="base" hangingPunct="0">
              <a:lnSpc>
                <a:spcPct val="93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Noto Sans CJK SC Regular" charset="0"/>
                <a:cs typeface="Noto Sans CJK SC Regular" charset="0"/>
              </a:defRPr>
            </a:lvl8pPr>
            <a:lvl9pPr marL="3886200" indent="-228600" defTabSz="457200" fontAlgn="base" hangingPunct="0">
              <a:lnSpc>
                <a:spcPct val="93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Noto Sans CJK SC Regular" charset="0"/>
                <a:cs typeface="Noto Sans CJK SC Regular" charset="0"/>
              </a:defRPr>
            </a:lvl9pPr>
          </a:lstStyle>
          <a:p>
            <a:pPr>
              <a:buClrTx/>
              <a:buFontTx/>
              <a:buNone/>
            </a:pPr>
            <a:r>
              <a:rPr lang="en-US" altLang="ru-RU" sz="1400">
                <a:solidFill>
                  <a:srgbClr val="FFFFCC"/>
                </a:solidFill>
              </a:rPr>
              <a:t>MPD experiment</a:t>
            </a:r>
          </a:p>
        </p:txBody>
      </p:sp>
    </p:spTree>
    <p:extLst>
      <p:ext uri="{BB962C8B-B14F-4D97-AF65-F5344CB8AC3E}">
        <p14:creationId xmlns:p14="http://schemas.microsoft.com/office/powerpoint/2010/main" val="629743779"/>
      </p:ext>
    </p:extLst>
  </p:cSld>
  <p:clrMapOvr>
    <a:masterClrMapping/>
  </p:clrMapOvr>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1"/>
          <p:cNvSpPr>
            <a:spLocks noChangeArrowheads="1"/>
          </p:cNvSpPr>
          <p:nvPr/>
        </p:nvSpPr>
        <p:spPr bwMode="auto">
          <a:xfrm>
            <a:off x="2940050" y="471488"/>
            <a:ext cx="3436938" cy="406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Noto Sans CJK SC Regular" charset="0"/>
                <a:cs typeface="Noto Sans CJK SC Regular"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Noto Sans CJK SC Regular" charset="0"/>
                <a:cs typeface="Noto Sans CJK SC Regular"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Noto Sans CJK SC Regular" charset="0"/>
                <a:cs typeface="Noto Sans CJK SC Regular"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Noto Sans CJK SC Regular" charset="0"/>
                <a:cs typeface="Noto Sans CJK SC Regular"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Noto Sans CJK SC Regular" charset="0"/>
                <a:cs typeface="Noto Sans CJK SC Regular" charset="0"/>
              </a:defRPr>
            </a:lvl5pPr>
            <a:lvl6pPr marL="2514600" indent="-228600" defTabSz="457200" fontAlgn="base" hangingPunct="0">
              <a:lnSpc>
                <a:spcPct val="93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Noto Sans CJK SC Regular" charset="0"/>
                <a:cs typeface="Noto Sans CJK SC Regular" charset="0"/>
              </a:defRPr>
            </a:lvl6pPr>
            <a:lvl7pPr marL="2971800" indent="-228600" defTabSz="457200" fontAlgn="base" hangingPunct="0">
              <a:lnSpc>
                <a:spcPct val="93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Noto Sans CJK SC Regular" charset="0"/>
                <a:cs typeface="Noto Sans CJK SC Regular" charset="0"/>
              </a:defRPr>
            </a:lvl7pPr>
            <a:lvl8pPr marL="3429000" indent="-228600" defTabSz="457200" fontAlgn="base" hangingPunct="0">
              <a:lnSpc>
                <a:spcPct val="93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Noto Sans CJK SC Regular" charset="0"/>
                <a:cs typeface="Noto Sans CJK SC Regular" charset="0"/>
              </a:defRPr>
            </a:lvl8pPr>
            <a:lvl9pPr marL="3886200" indent="-228600" defTabSz="457200" fontAlgn="base" hangingPunct="0">
              <a:lnSpc>
                <a:spcPct val="93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Noto Sans CJK SC Regular" charset="0"/>
                <a:cs typeface="Noto Sans CJK SC Regular" charset="0"/>
              </a:defRPr>
            </a:lvl9pPr>
          </a:lstStyle>
          <a:p>
            <a:pPr algn="ctr">
              <a:lnSpc>
                <a:spcPct val="100000"/>
              </a:lnSpc>
              <a:buClrTx/>
              <a:buFontTx/>
              <a:buNone/>
            </a:pPr>
            <a:r>
              <a:rPr lang="en-US" altLang="ru-RU" sz="3600" b="1" dirty="0" err="1">
                <a:ln w="6600">
                  <a:solidFill>
                    <a:srgbClr val="C0504D"/>
                  </a:solidFill>
                  <a:prstDash val="solid"/>
                </a:ln>
                <a:solidFill>
                  <a:srgbClr val="FFFFFF"/>
                </a:solidFill>
                <a:effectLst>
                  <a:outerShdw dist="38100" dir="2700000" algn="tl" rotWithShape="0">
                    <a:srgbClr val="C0504D"/>
                  </a:outerShdw>
                </a:effectLst>
                <a:ea typeface="+mn-ea"/>
                <a:cs typeface="Arial" panose="020B0604020202020204" pitchFamily="34" charset="0"/>
              </a:rPr>
              <a:t>Hоt</a:t>
            </a:r>
            <a:r>
              <a:rPr lang="en-US" altLang="ru-RU" sz="3600" b="1" dirty="0">
                <a:ln w="6600">
                  <a:solidFill>
                    <a:srgbClr val="C0504D"/>
                  </a:solidFill>
                  <a:prstDash val="solid"/>
                </a:ln>
                <a:solidFill>
                  <a:srgbClr val="FFFFFF"/>
                </a:solidFill>
                <a:effectLst>
                  <a:outerShdw dist="38100" dir="2700000" algn="tl" rotWithShape="0">
                    <a:srgbClr val="C0504D"/>
                  </a:outerShdw>
                </a:effectLst>
                <a:ea typeface="+mn-ea"/>
                <a:cs typeface="Arial" panose="020B0604020202020204" pitchFamily="34" charset="0"/>
              </a:rPr>
              <a:t>  NICA topics for HPC</a:t>
            </a:r>
          </a:p>
        </p:txBody>
      </p:sp>
      <p:sp>
        <p:nvSpPr>
          <p:cNvPr id="6146" name="Rectangle 2"/>
          <p:cNvSpPr>
            <a:spLocks noChangeArrowheads="1"/>
          </p:cNvSpPr>
          <p:nvPr/>
        </p:nvSpPr>
        <p:spPr bwMode="auto">
          <a:xfrm>
            <a:off x="574676" y="1052515"/>
            <a:ext cx="7453709" cy="3379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285750" indent="-282575">
              <a:tabLst>
                <a:tab pos="285750" algn="l"/>
                <a:tab pos="742950" algn="l"/>
                <a:tab pos="1200150" algn="l"/>
                <a:tab pos="1657350" algn="l"/>
                <a:tab pos="2114550" algn="l"/>
                <a:tab pos="2571750" algn="l"/>
                <a:tab pos="3028950" algn="l"/>
                <a:tab pos="3486150" algn="l"/>
                <a:tab pos="3943350" algn="l"/>
                <a:tab pos="4400550" algn="l"/>
                <a:tab pos="4857750" algn="l"/>
                <a:tab pos="5314950" algn="l"/>
                <a:tab pos="5772150" algn="l"/>
                <a:tab pos="6229350" algn="l"/>
                <a:tab pos="6686550" algn="l"/>
                <a:tab pos="7143750" algn="l"/>
                <a:tab pos="7600950" algn="l"/>
                <a:tab pos="8058150" algn="l"/>
                <a:tab pos="8515350" algn="l"/>
                <a:tab pos="8972550" algn="l"/>
                <a:tab pos="9429750" algn="l"/>
              </a:tabLst>
              <a:defRPr>
                <a:solidFill>
                  <a:srgbClr val="000000"/>
                </a:solidFill>
                <a:latin typeface="Arial" pitchFamily="34" charset="0"/>
                <a:ea typeface="Noto Sans CJK SC Regular" charset="0"/>
                <a:cs typeface="Noto Sans CJK SC Regular" charset="0"/>
              </a:defRPr>
            </a:lvl1pPr>
            <a:lvl2pPr>
              <a:tabLst>
                <a:tab pos="285750" algn="l"/>
                <a:tab pos="742950" algn="l"/>
                <a:tab pos="1200150" algn="l"/>
                <a:tab pos="1657350" algn="l"/>
                <a:tab pos="2114550" algn="l"/>
                <a:tab pos="2571750" algn="l"/>
                <a:tab pos="3028950" algn="l"/>
                <a:tab pos="3486150" algn="l"/>
                <a:tab pos="3943350" algn="l"/>
                <a:tab pos="4400550" algn="l"/>
                <a:tab pos="4857750" algn="l"/>
                <a:tab pos="5314950" algn="l"/>
                <a:tab pos="5772150" algn="l"/>
                <a:tab pos="6229350" algn="l"/>
                <a:tab pos="6686550" algn="l"/>
                <a:tab pos="7143750" algn="l"/>
                <a:tab pos="7600950" algn="l"/>
                <a:tab pos="8058150" algn="l"/>
                <a:tab pos="8515350" algn="l"/>
                <a:tab pos="8972550" algn="l"/>
                <a:tab pos="9429750" algn="l"/>
              </a:tabLst>
              <a:defRPr>
                <a:solidFill>
                  <a:srgbClr val="000000"/>
                </a:solidFill>
                <a:latin typeface="Arial" pitchFamily="34" charset="0"/>
                <a:ea typeface="Noto Sans CJK SC Regular" charset="0"/>
                <a:cs typeface="Noto Sans CJK SC Regular" charset="0"/>
              </a:defRPr>
            </a:lvl2pPr>
            <a:lvl3pPr>
              <a:tabLst>
                <a:tab pos="285750" algn="l"/>
                <a:tab pos="742950" algn="l"/>
                <a:tab pos="1200150" algn="l"/>
                <a:tab pos="1657350" algn="l"/>
                <a:tab pos="2114550" algn="l"/>
                <a:tab pos="2571750" algn="l"/>
                <a:tab pos="3028950" algn="l"/>
                <a:tab pos="3486150" algn="l"/>
                <a:tab pos="3943350" algn="l"/>
                <a:tab pos="4400550" algn="l"/>
                <a:tab pos="4857750" algn="l"/>
                <a:tab pos="5314950" algn="l"/>
                <a:tab pos="5772150" algn="l"/>
                <a:tab pos="6229350" algn="l"/>
                <a:tab pos="6686550" algn="l"/>
                <a:tab pos="7143750" algn="l"/>
                <a:tab pos="7600950" algn="l"/>
                <a:tab pos="8058150" algn="l"/>
                <a:tab pos="8515350" algn="l"/>
                <a:tab pos="8972550" algn="l"/>
                <a:tab pos="9429750" algn="l"/>
              </a:tabLst>
              <a:defRPr>
                <a:solidFill>
                  <a:srgbClr val="000000"/>
                </a:solidFill>
                <a:latin typeface="Arial" pitchFamily="34" charset="0"/>
                <a:ea typeface="Noto Sans CJK SC Regular" charset="0"/>
                <a:cs typeface="Noto Sans CJK SC Regular" charset="0"/>
              </a:defRPr>
            </a:lvl3pPr>
            <a:lvl4pPr>
              <a:tabLst>
                <a:tab pos="285750" algn="l"/>
                <a:tab pos="742950" algn="l"/>
                <a:tab pos="1200150" algn="l"/>
                <a:tab pos="1657350" algn="l"/>
                <a:tab pos="2114550" algn="l"/>
                <a:tab pos="2571750" algn="l"/>
                <a:tab pos="3028950" algn="l"/>
                <a:tab pos="3486150" algn="l"/>
                <a:tab pos="3943350" algn="l"/>
                <a:tab pos="4400550" algn="l"/>
                <a:tab pos="4857750" algn="l"/>
                <a:tab pos="5314950" algn="l"/>
                <a:tab pos="5772150" algn="l"/>
                <a:tab pos="6229350" algn="l"/>
                <a:tab pos="6686550" algn="l"/>
                <a:tab pos="7143750" algn="l"/>
                <a:tab pos="7600950" algn="l"/>
                <a:tab pos="8058150" algn="l"/>
                <a:tab pos="8515350" algn="l"/>
                <a:tab pos="8972550" algn="l"/>
                <a:tab pos="9429750" algn="l"/>
              </a:tabLst>
              <a:defRPr>
                <a:solidFill>
                  <a:srgbClr val="000000"/>
                </a:solidFill>
                <a:latin typeface="Arial" pitchFamily="34" charset="0"/>
                <a:ea typeface="Noto Sans CJK SC Regular" charset="0"/>
                <a:cs typeface="Noto Sans CJK SC Regular" charset="0"/>
              </a:defRPr>
            </a:lvl4pPr>
            <a:lvl5pPr>
              <a:tabLst>
                <a:tab pos="285750" algn="l"/>
                <a:tab pos="742950" algn="l"/>
                <a:tab pos="1200150" algn="l"/>
                <a:tab pos="1657350" algn="l"/>
                <a:tab pos="2114550" algn="l"/>
                <a:tab pos="2571750" algn="l"/>
                <a:tab pos="3028950" algn="l"/>
                <a:tab pos="3486150" algn="l"/>
                <a:tab pos="3943350" algn="l"/>
                <a:tab pos="4400550" algn="l"/>
                <a:tab pos="4857750" algn="l"/>
                <a:tab pos="5314950" algn="l"/>
                <a:tab pos="5772150" algn="l"/>
                <a:tab pos="6229350" algn="l"/>
                <a:tab pos="6686550" algn="l"/>
                <a:tab pos="7143750" algn="l"/>
                <a:tab pos="7600950" algn="l"/>
                <a:tab pos="8058150" algn="l"/>
                <a:tab pos="8515350" algn="l"/>
                <a:tab pos="8972550" algn="l"/>
                <a:tab pos="9429750" algn="l"/>
              </a:tabLst>
              <a:defRPr>
                <a:solidFill>
                  <a:srgbClr val="000000"/>
                </a:solidFill>
                <a:latin typeface="Arial" pitchFamily="34" charset="0"/>
                <a:ea typeface="Noto Sans CJK SC Regular" charset="0"/>
                <a:cs typeface="Noto Sans CJK SC Regular" charset="0"/>
              </a:defRPr>
            </a:lvl5pPr>
            <a:lvl6pPr marL="2514600" indent="-228600" defTabSz="457200" fontAlgn="base" hangingPunct="0">
              <a:lnSpc>
                <a:spcPct val="93000"/>
              </a:lnSpc>
              <a:spcBef>
                <a:spcPct val="0"/>
              </a:spcBef>
              <a:spcAft>
                <a:spcPct val="0"/>
              </a:spcAft>
              <a:buClr>
                <a:srgbClr val="000000"/>
              </a:buClr>
              <a:buSzPct val="100000"/>
              <a:buFont typeface="Times New Roman" pitchFamily="18" charset="0"/>
              <a:tabLst>
                <a:tab pos="285750" algn="l"/>
                <a:tab pos="742950" algn="l"/>
                <a:tab pos="1200150" algn="l"/>
                <a:tab pos="1657350" algn="l"/>
                <a:tab pos="2114550" algn="l"/>
                <a:tab pos="2571750" algn="l"/>
                <a:tab pos="3028950" algn="l"/>
                <a:tab pos="3486150" algn="l"/>
                <a:tab pos="3943350" algn="l"/>
                <a:tab pos="4400550" algn="l"/>
                <a:tab pos="4857750" algn="l"/>
                <a:tab pos="5314950" algn="l"/>
                <a:tab pos="5772150" algn="l"/>
                <a:tab pos="6229350" algn="l"/>
                <a:tab pos="6686550" algn="l"/>
                <a:tab pos="7143750" algn="l"/>
                <a:tab pos="7600950" algn="l"/>
                <a:tab pos="8058150" algn="l"/>
                <a:tab pos="8515350" algn="l"/>
                <a:tab pos="8972550" algn="l"/>
                <a:tab pos="9429750" algn="l"/>
              </a:tabLst>
              <a:defRPr>
                <a:solidFill>
                  <a:srgbClr val="000000"/>
                </a:solidFill>
                <a:latin typeface="Arial" pitchFamily="34" charset="0"/>
                <a:ea typeface="Noto Sans CJK SC Regular" charset="0"/>
                <a:cs typeface="Noto Sans CJK SC Regular" charset="0"/>
              </a:defRPr>
            </a:lvl6pPr>
            <a:lvl7pPr marL="2971800" indent="-228600" defTabSz="457200" fontAlgn="base" hangingPunct="0">
              <a:lnSpc>
                <a:spcPct val="93000"/>
              </a:lnSpc>
              <a:spcBef>
                <a:spcPct val="0"/>
              </a:spcBef>
              <a:spcAft>
                <a:spcPct val="0"/>
              </a:spcAft>
              <a:buClr>
                <a:srgbClr val="000000"/>
              </a:buClr>
              <a:buSzPct val="100000"/>
              <a:buFont typeface="Times New Roman" pitchFamily="18" charset="0"/>
              <a:tabLst>
                <a:tab pos="285750" algn="l"/>
                <a:tab pos="742950" algn="l"/>
                <a:tab pos="1200150" algn="l"/>
                <a:tab pos="1657350" algn="l"/>
                <a:tab pos="2114550" algn="l"/>
                <a:tab pos="2571750" algn="l"/>
                <a:tab pos="3028950" algn="l"/>
                <a:tab pos="3486150" algn="l"/>
                <a:tab pos="3943350" algn="l"/>
                <a:tab pos="4400550" algn="l"/>
                <a:tab pos="4857750" algn="l"/>
                <a:tab pos="5314950" algn="l"/>
                <a:tab pos="5772150" algn="l"/>
                <a:tab pos="6229350" algn="l"/>
                <a:tab pos="6686550" algn="l"/>
                <a:tab pos="7143750" algn="l"/>
                <a:tab pos="7600950" algn="l"/>
                <a:tab pos="8058150" algn="l"/>
                <a:tab pos="8515350" algn="l"/>
                <a:tab pos="8972550" algn="l"/>
                <a:tab pos="9429750" algn="l"/>
              </a:tabLst>
              <a:defRPr>
                <a:solidFill>
                  <a:srgbClr val="000000"/>
                </a:solidFill>
                <a:latin typeface="Arial" pitchFamily="34" charset="0"/>
                <a:ea typeface="Noto Sans CJK SC Regular" charset="0"/>
                <a:cs typeface="Noto Sans CJK SC Regular" charset="0"/>
              </a:defRPr>
            </a:lvl7pPr>
            <a:lvl8pPr marL="3429000" indent="-228600" defTabSz="457200" fontAlgn="base" hangingPunct="0">
              <a:lnSpc>
                <a:spcPct val="93000"/>
              </a:lnSpc>
              <a:spcBef>
                <a:spcPct val="0"/>
              </a:spcBef>
              <a:spcAft>
                <a:spcPct val="0"/>
              </a:spcAft>
              <a:buClr>
                <a:srgbClr val="000000"/>
              </a:buClr>
              <a:buSzPct val="100000"/>
              <a:buFont typeface="Times New Roman" pitchFamily="18" charset="0"/>
              <a:tabLst>
                <a:tab pos="285750" algn="l"/>
                <a:tab pos="742950" algn="l"/>
                <a:tab pos="1200150" algn="l"/>
                <a:tab pos="1657350" algn="l"/>
                <a:tab pos="2114550" algn="l"/>
                <a:tab pos="2571750" algn="l"/>
                <a:tab pos="3028950" algn="l"/>
                <a:tab pos="3486150" algn="l"/>
                <a:tab pos="3943350" algn="l"/>
                <a:tab pos="4400550" algn="l"/>
                <a:tab pos="4857750" algn="l"/>
                <a:tab pos="5314950" algn="l"/>
                <a:tab pos="5772150" algn="l"/>
                <a:tab pos="6229350" algn="l"/>
                <a:tab pos="6686550" algn="l"/>
                <a:tab pos="7143750" algn="l"/>
                <a:tab pos="7600950" algn="l"/>
                <a:tab pos="8058150" algn="l"/>
                <a:tab pos="8515350" algn="l"/>
                <a:tab pos="8972550" algn="l"/>
                <a:tab pos="9429750" algn="l"/>
              </a:tabLst>
              <a:defRPr>
                <a:solidFill>
                  <a:srgbClr val="000000"/>
                </a:solidFill>
                <a:latin typeface="Arial" pitchFamily="34" charset="0"/>
                <a:ea typeface="Noto Sans CJK SC Regular" charset="0"/>
                <a:cs typeface="Noto Sans CJK SC Regular" charset="0"/>
              </a:defRPr>
            </a:lvl8pPr>
            <a:lvl9pPr marL="3886200" indent="-228600" defTabSz="457200" fontAlgn="base" hangingPunct="0">
              <a:lnSpc>
                <a:spcPct val="93000"/>
              </a:lnSpc>
              <a:spcBef>
                <a:spcPct val="0"/>
              </a:spcBef>
              <a:spcAft>
                <a:spcPct val="0"/>
              </a:spcAft>
              <a:buClr>
                <a:srgbClr val="000000"/>
              </a:buClr>
              <a:buSzPct val="100000"/>
              <a:buFont typeface="Times New Roman" pitchFamily="18" charset="0"/>
              <a:tabLst>
                <a:tab pos="285750" algn="l"/>
                <a:tab pos="742950" algn="l"/>
                <a:tab pos="1200150" algn="l"/>
                <a:tab pos="1657350" algn="l"/>
                <a:tab pos="2114550" algn="l"/>
                <a:tab pos="2571750" algn="l"/>
                <a:tab pos="3028950" algn="l"/>
                <a:tab pos="3486150" algn="l"/>
                <a:tab pos="3943350" algn="l"/>
                <a:tab pos="4400550" algn="l"/>
                <a:tab pos="4857750" algn="l"/>
                <a:tab pos="5314950" algn="l"/>
                <a:tab pos="5772150" algn="l"/>
                <a:tab pos="6229350" algn="l"/>
                <a:tab pos="6686550" algn="l"/>
                <a:tab pos="7143750" algn="l"/>
                <a:tab pos="7600950" algn="l"/>
                <a:tab pos="8058150" algn="l"/>
                <a:tab pos="8515350" algn="l"/>
                <a:tab pos="8972550" algn="l"/>
                <a:tab pos="9429750" algn="l"/>
              </a:tabLst>
              <a:defRPr>
                <a:solidFill>
                  <a:srgbClr val="000000"/>
                </a:solidFill>
                <a:latin typeface="Arial" pitchFamily="34" charset="0"/>
                <a:ea typeface="Noto Sans CJK SC Regular" charset="0"/>
                <a:cs typeface="Noto Sans CJK SC Regular" charset="0"/>
              </a:defRPr>
            </a:lvl9pPr>
          </a:lstStyle>
          <a:p>
            <a:pPr hangingPunct="1">
              <a:lnSpc>
                <a:spcPct val="100000"/>
              </a:lnSpc>
              <a:buClrTx/>
              <a:buFontTx/>
              <a:buNone/>
            </a:pPr>
            <a:endParaRPr lang="en-US" altLang="ru-RU" dirty="0">
              <a:cs typeface="DejaVu Sans" pitchFamily="34" charset="0"/>
            </a:endParaRPr>
          </a:p>
          <a:p>
            <a:pPr marL="284163" hangingPunct="1">
              <a:lnSpc>
                <a:spcPct val="100000"/>
              </a:lnSpc>
              <a:buClr>
                <a:srgbClr val="FFFFFF"/>
              </a:buClr>
              <a:buFont typeface="Wingdings" pitchFamily="2" charset="2"/>
              <a:buChar char=""/>
            </a:pPr>
            <a:r>
              <a:rPr lang="en-US" altLang="ru-RU" sz="2000" b="1" dirty="0">
                <a:solidFill>
                  <a:srgbClr val="FFFF00"/>
                </a:solidFill>
                <a:cs typeface="DejaVu Sans" pitchFamily="34" charset="0"/>
              </a:rPr>
              <a:t>Physical generators</a:t>
            </a:r>
          </a:p>
          <a:p>
            <a:pPr hangingPunct="1">
              <a:lnSpc>
                <a:spcPct val="100000"/>
              </a:lnSpc>
              <a:buClrTx/>
              <a:buFontTx/>
              <a:buNone/>
            </a:pPr>
            <a:r>
              <a:rPr lang="en-US" altLang="ru-RU" sz="2000" b="1" dirty="0">
                <a:solidFill>
                  <a:srgbClr val="FFFFFF"/>
                </a:solidFill>
                <a:cs typeface="DejaVu Sans" pitchFamily="34" charset="0"/>
              </a:rPr>
              <a:t>     Monte-Carlo simulations with different physics input </a:t>
            </a:r>
          </a:p>
          <a:p>
            <a:pPr hangingPunct="1">
              <a:lnSpc>
                <a:spcPct val="100000"/>
              </a:lnSpc>
              <a:buClrTx/>
              <a:buFontTx/>
              <a:buNone/>
            </a:pPr>
            <a:endParaRPr lang="en-US" altLang="ru-RU" sz="2000" b="1" dirty="0">
              <a:solidFill>
                <a:srgbClr val="FFFFFF"/>
              </a:solidFill>
              <a:cs typeface="DejaVu Sans" pitchFamily="34" charset="0"/>
            </a:endParaRPr>
          </a:p>
          <a:p>
            <a:pPr marL="284163" hangingPunct="1">
              <a:lnSpc>
                <a:spcPct val="100000"/>
              </a:lnSpc>
              <a:buClr>
                <a:srgbClr val="FFFFFF"/>
              </a:buClr>
              <a:buFont typeface="Wingdings" pitchFamily="2" charset="2"/>
              <a:buChar char=""/>
            </a:pPr>
            <a:r>
              <a:rPr lang="en-US" altLang="ru-RU" sz="2000" b="1" dirty="0">
                <a:solidFill>
                  <a:srgbClr val="FFFF00"/>
                </a:solidFill>
                <a:cs typeface="DejaVu Sans" pitchFamily="34" charset="0"/>
              </a:rPr>
              <a:t>Detectors simulation</a:t>
            </a:r>
          </a:p>
          <a:p>
            <a:pPr hangingPunct="1">
              <a:lnSpc>
                <a:spcPct val="100000"/>
              </a:lnSpc>
              <a:buClrTx/>
              <a:buFontTx/>
              <a:buNone/>
            </a:pPr>
            <a:r>
              <a:rPr lang="en-US" altLang="ru-RU" sz="2000" b="1" dirty="0">
                <a:solidFill>
                  <a:srgbClr val="FFFFFF"/>
                </a:solidFill>
                <a:cs typeface="DejaVu Sans" pitchFamily="34" charset="0"/>
              </a:rPr>
              <a:t>      detailed detector description with realistic detector response</a:t>
            </a:r>
          </a:p>
          <a:p>
            <a:pPr marL="284163" hangingPunct="1">
              <a:lnSpc>
                <a:spcPct val="100000"/>
              </a:lnSpc>
              <a:spcBef>
                <a:spcPts val="600"/>
              </a:spcBef>
              <a:buClr>
                <a:srgbClr val="FFFFFF"/>
              </a:buClr>
              <a:buFont typeface="Wingdings" pitchFamily="2" charset="2"/>
              <a:buChar char=""/>
            </a:pPr>
            <a:r>
              <a:rPr lang="en-US" altLang="ru-RU" sz="2000" b="1" dirty="0">
                <a:solidFill>
                  <a:srgbClr val="FFFF00"/>
                </a:solidFill>
                <a:cs typeface="DejaVu Sans" pitchFamily="34" charset="0"/>
              </a:rPr>
              <a:t>Tracks reconstruction</a:t>
            </a:r>
          </a:p>
          <a:p>
            <a:pPr hangingPunct="1">
              <a:lnSpc>
                <a:spcPct val="100000"/>
              </a:lnSpc>
              <a:buClrTx/>
              <a:buFontTx/>
              <a:buNone/>
            </a:pPr>
            <a:r>
              <a:rPr lang="en-US" altLang="ru-RU" sz="2000" b="1" dirty="0">
                <a:solidFill>
                  <a:srgbClr val="FFFFFF"/>
                </a:solidFill>
                <a:cs typeface="DejaVu Sans" pitchFamily="34" charset="0"/>
              </a:rPr>
              <a:t>     high efficiency for finding tracks with different methods                         (deep learning &amp; etc.)   ~ 1000 tracks in event</a:t>
            </a:r>
          </a:p>
          <a:p>
            <a:pPr hangingPunct="1">
              <a:lnSpc>
                <a:spcPct val="100000"/>
              </a:lnSpc>
              <a:buClrTx/>
              <a:buFontTx/>
              <a:buNone/>
            </a:pPr>
            <a:endParaRPr lang="en-US" altLang="ru-RU" sz="2000" b="1" dirty="0">
              <a:solidFill>
                <a:srgbClr val="FFFFFF"/>
              </a:solidFill>
              <a:cs typeface="DejaVu Sans" pitchFamily="34" charset="0"/>
            </a:endParaRPr>
          </a:p>
          <a:p>
            <a:pPr marL="284163" hangingPunct="1">
              <a:lnSpc>
                <a:spcPct val="100000"/>
              </a:lnSpc>
              <a:buClr>
                <a:srgbClr val="FFFFFF"/>
              </a:buClr>
              <a:buFont typeface="Wingdings" pitchFamily="2" charset="2"/>
              <a:buChar char=""/>
            </a:pPr>
            <a:r>
              <a:rPr lang="en-US" altLang="ru-RU" sz="2000" b="1" dirty="0" err="1">
                <a:solidFill>
                  <a:srgbClr val="FFFF00"/>
                </a:solidFill>
                <a:cs typeface="DejaVu Sans" pitchFamily="34" charset="0"/>
              </a:rPr>
              <a:t>BigData</a:t>
            </a:r>
            <a:r>
              <a:rPr lang="en-US" altLang="ru-RU" sz="2000" b="1" dirty="0">
                <a:solidFill>
                  <a:srgbClr val="FFFF00"/>
                </a:solidFill>
                <a:cs typeface="DejaVu Sans" pitchFamily="34" charset="0"/>
              </a:rPr>
              <a:t> analysis</a:t>
            </a:r>
          </a:p>
          <a:p>
            <a:pPr hangingPunct="1">
              <a:lnSpc>
                <a:spcPct val="100000"/>
              </a:lnSpc>
              <a:buClrTx/>
              <a:buFontTx/>
              <a:buNone/>
            </a:pPr>
            <a:r>
              <a:rPr lang="en-US" altLang="ru-RU" sz="2000" b="1" dirty="0">
                <a:solidFill>
                  <a:srgbClr val="FFFFFF"/>
                </a:solidFill>
                <a:cs typeface="DejaVu Sans" pitchFamily="34" charset="0"/>
              </a:rPr>
              <a:t>     &gt; 10</a:t>
            </a:r>
            <a:r>
              <a:rPr lang="en-US" altLang="ru-RU" sz="2000" b="1" baseline="33000" dirty="0">
                <a:solidFill>
                  <a:srgbClr val="FFFFFF"/>
                </a:solidFill>
                <a:cs typeface="DejaVu Sans" pitchFamily="34" charset="0"/>
              </a:rPr>
              <a:t>10    </a:t>
            </a:r>
            <a:r>
              <a:rPr lang="en-US" altLang="ru-RU" sz="2000" b="1" dirty="0">
                <a:solidFill>
                  <a:srgbClr val="FFFFFF"/>
                </a:solidFill>
                <a:cs typeface="DejaVu Sans" pitchFamily="34" charset="0"/>
              </a:rPr>
              <a:t>events,    1min/</a:t>
            </a:r>
            <a:r>
              <a:rPr lang="en-US" altLang="ru-RU" sz="2000" b="1" dirty="0" err="1">
                <a:solidFill>
                  <a:srgbClr val="FFFFFF"/>
                </a:solidFill>
                <a:cs typeface="DejaVu Sans" pitchFamily="34" charset="0"/>
              </a:rPr>
              <a:t>ev</a:t>
            </a:r>
            <a:r>
              <a:rPr lang="en-US" altLang="ru-RU" sz="2000" b="1" dirty="0">
                <a:solidFill>
                  <a:srgbClr val="FFFFFF"/>
                </a:solidFill>
                <a:cs typeface="DejaVu Sans" pitchFamily="34" charset="0"/>
              </a:rPr>
              <a:t>,    ~2 years on our today resources</a:t>
            </a:r>
          </a:p>
          <a:p>
            <a:pPr hangingPunct="1">
              <a:lnSpc>
                <a:spcPct val="100000"/>
              </a:lnSpc>
              <a:buClrTx/>
              <a:buFontTx/>
              <a:buNone/>
            </a:pPr>
            <a:r>
              <a:rPr lang="en-US" altLang="ru-RU" sz="2000" b="1" dirty="0">
                <a:solidFill>
                  <a:srgbClr val="FFFFFF"/>
                </a:solidFill>
                <a:cs typeface="DejaVu Sans" pitchFamily="34" charset="0"/>
              </a:rPr>
              <a:t>    Multicore &amp; multithreads computing</a:t>
            </a:r>
          </a:p>
          <a:p>
            <a:pPr hangingPunct="1">
              <a:lnSpc>
                <a:spcPct val="100000"/>
              </a:lnSpc>
              <a:buClrTx/>
              <a:buFontTx/>
              <a:buNone/>
            </a:pPr>
            <a:r>
              <a:rPr lang="en-US" altLang="ru-RU" sz="2000" b="1" dirty="0">
                <a:solidFill>
                  <a:srgbClr val="FFFFFF"/>
                </a:solidFill>
                <a:cs typeface="DejaVu Sans" pitchFamily="34" charset="0"/>
              </a:rPr>
              <a:t>    </a:t>
            </a:r>
            <a:r>
              <a:rPr lang="en-US" altLang="ru-RU" sz="2000" b="1" dirty="0" err="1">
                <a:solidFill>
                  <a:srgbClr val="FFFFFF"/>
                </a:solidFill>
                <a:cs typeface="DejaVu Sans" pitchFamily="34" charset="0"/>
              </a:rPr>
              <a:t>BigPanDA</a:t>
            </a:r>
            <a:r>
              <a:rPr lang="en-US" altLang="ru-RU" sz="2000" b="1" dirty="0">
                <a:solidFill>
                  <a:srgbClr val="FFFFFF"/>
                </a:solidFill>
                <a:cs typeface="DejaVu Sans" pitchFamily="34" charset="0"/>
              </a:rPr>
              <a:t> &amp; GRID</a:t>
            </a:r>
          </a:p>
          <a:p>
            <a:pPr hangingPunct="1">
              <a:lnSpc>
                <a:spcPct val="100000"/>
              </a:lnSpc>
              <a:buClrTx/>
              <a:buFontTx/>
              <a:buNone/>
            </a:pPr>
            <a:r>
              <a:rPr lang="en-US" altLang="ru-RU" sz="2000" b="1" dirty="0">
                <a:solidFill>
                  <a:srgbClr val="FFFFFF"/>
                </a:solidFill>
                <a:cs typeface="DejaVu Sans" pitchFamily="34" charset="0"/>
              </a:rPr>
              <a:t>    Clouds and cloud services</a:t>
            </a:r>
          </a:p>
          <a:p>
            <a:pPr hangingPunct="1">
              <a:lnSpc>
                <a:spcPct val="100000"/>
              </a:lnSpc>
              <a:buClrTx/>
              <a:buFontTx/>
              <a:buNone/>
            </a:pPr>
            <a:endParaRPr lang="en-US" altLang="ru-RU" sz="2000" dirty="0">
              <a:cs typeface="DejaVu Sans" pitchFamily="34" charset="0"/>
            </a:endParaRPr>
          </a:p>
          <a:p>
            <a:pPr hangingPunct="1">
              <a:lnSpc>
                <a:spcPct val="100000"/>
              </a:lnSpc>
              <a:buClrTx/>
              <a:buFontTx/>
              <a:buNone/>
            </a:pPr>
            <a:endParaRPr lang="en-US" altLang="ru-RU" sz="2000" dirty="0">
              <a:cs typeface="DejaVu Sans" pitchFamily="34" charset="0"/>
            </a:endParaRPr>
          </a:p>
        </p:txBody>
      </p:sp>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96100" y="-4424"/>
            <a:ext cx="1347901" cy="9271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1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13" y="219478"/>
            <a:ext cx="1327150" cy="6937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607239310"/>
      </p:ext>
    </p:extLst>
  </p:cSld>
  <p:clrMapOvr>
    <a:masterClrMapping/>
  </p:clrMapOvr>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CustomShape 1"/>
          <p:cNvSpPr/>
          <p:nvPr/>
        </p:nvSpPr>
        <p:spPr>
          <a:xfrm>
            <a:off x="1151280" y="168120"/>
            <a:ext cx="6696720" cy="884616"/>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CA" sz="2800" b="1" dirty="0" err="1">
                <a:ln w="6600">
                  <a:solidFill>
                    <a:srgbClr val="C0504D"/>
                  </a:solidFill>
                  <a:prstDash val="solid"/>
                </a:ln>
                <a:solidFill>
                  <a:srgbClr val="FFFFFF"/>
                </a:solidFill>
                <a:effectLst>
                  <a:outerShdw dist="38100" dir="2700000" algn="tl" rotWithShape="0">
                    <a:srgbClr val="C0504D"/>
                  </a:outerShdw>
                </a:effectLst>
                <a:latin typeface="Arial" pitchFamily="34" charset="0"/>
                <a:cs typeface="Arial" panose="020B0604020202020204" pitchFamily="34" charset="0"/>
              </a:rPr>
              <a:t>Hоt</a:t>
            </a:r>
            <a:r>
              <a:rPr lang="en-CA" sz="2800" b="1" dirty="0">
                <a:ln w="6600">
                  <a:solidFill>
                    <a:srgbClr val="C0504D"/>
                  </a:solidFill>
                  <a:prstDash val="solid"/>
                </a:ln>
                <a:solidFill>
                  <a:srgbClr val="FFFFFF"/>
                </a:solidFill>
                <a:effectLst>
                  <a:outerShdw dist="38100" dir="2700000" algn="tl" rotWithShape="0">
                    <a:srgbClr val="C0504D"/>
                  </a:outerShdw>
                </a:effectLst>
                <a:latin typeface="Arial" pitchFamily="34" charset="0"/>
                <a:cs typeface="Arial" panose="020B0604020202020204" pitchFamily="34" charset="0"/>
              </a:rPr>
              <a:t> Theoretical Physics Topics for HPC</a:t>
            </a:r>
          </a:p>
        </p:txBody>
      </p:sp>
      <p:sp>
        <p:nvSpPr>
          <p:cNvPr id="39" name="CustomShape 2"/>
          <p:cNvSpPr/>
          <p:nvPr/>
        </p:nvSpPr>
        <p:spPr>
          <a:xfrm>
            <a:off x="582639" y="666320"/>
            <a:ext cx="8485324" cy="552717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r>
              <a:rPr lang="en-CA" b="1" spc="-1" dirty="0">
                <a:solidFill>
                  <a:srgbClr val="FFF200"/>
                </a:solidFill>
              </a:rPr>
              <a:t>THEORY OF HADRONIC MATTER UNDER EXTREME CONDITIONS</a:t>
            </a:r>
            <a:endParaRPr lang="en-CA" spc="-1" dirty="0">
              <a:solidFill>
                <a:prstClr val="black"/>
              </a:solidFill>
            </a:endParaRPr>
          </a:p>
          <a:p>
            <a:pPr algn="ctr"/>
            <a:r>
              <a:rPr lang="en-CA" b="1" spc="-1" dirty="0">
                <a:solidFill>
                  <a:srgbClr val="FFFFFF"/>
                </a:solidFill>
              </a:rPr>
              <a:t>(In theoretical support of NICA and </a:t>
            </a:r>
            <a:r>
              <a:rPr lang="en-CA" b="1" spc="-1" dirty="0" err="1">
                <a:solidFill>
                  <a:srgbClr val="FFFFFF"/>
                </a:solidFill>
              </a:rPr>
              <a:t>othe</a:t>
            </a:r>
            <a:r>
              <a:rPr lang="en-US" b="1" spc="-1" dirty="0">
                <a:solidFill>
                  <a:srgbClr val="FFFFFF"/>
                </a:solidFill>
              </a:rPr>
              <a:t>r relativistic heavy-ion physics</a:t>
            </a:r>
            <a:r>
              <a:rPr lang="en-CA" b="1" spc="-1" dirty="0">
                <a:solidFill>
                  <a:srgbClr val="FFFFFF"/>
                </a:solidFill>
              </a:rPr>
              <a:t> experiments)</a:t>
            </a:r>
            <a:endParaRPr lang="en-CA" spc="-1" dirty="0">
              <a:solidFill>
                <a:prstClr val="black"/>
              </a:solidFill>
            </a:endParaRPr>
          </a:p>
          <a:p>
            <a:pPr algn="ctr"/>
            <a:endParaRPr lang="en-CA" sz="1400" spc="-1" dirty="0">
              <a:solidFill>
                <a:prstClr val="black"/>
              </a:solidFill>
            </a:endParaRPr>
          </a:p>
          <a:p>
            <a:pPr algn="ctr"/>
            <a:r>
              <a:rPr lang="en-CA" sz="1400" b="1" spc="-1" dirty="0">
                <a:solidFill>
                  <a:srgbClr val="FFFBCC"/>
                </a:solidFill>
              </a:rPr>
              <a:t>Parallel computing for  Lattice </a:t>
            </a:r>
            <a:r>
              <a:rPr lang="en-CA" sz="1400" b="1" spc="-1" dirty="0" err="1">
                <a:solidFill>
                  <a:srgbClr val="FFFBCC"/>
                </a:solidFill>
              </a:rPr>
              <a:t>QCD</a:t>
            </a:r>
            <a:r>
              <a:rPr lang="en-CA" sz="1400" b="1" spc="-1" dirty="0">
                <a:solidFill>
                  <a:srgbClr val="FFFBCC"/>
                </a:solidFill>
              </a:rPr>
              <a:t>, functional </a:t>
            </a:r>
            <a:r>
              <a:rPr lang="en-CA" sz="1400" b="1" spc="-1" dirty="0" err="1">
                <a:solidFill>
                  <a:srgbClr val="FFFBCC"/>
                </a:solidFill>
              </a:rPr>
              <a:t>RG</a:t>
            </a:r>
            <a:r>
              <a:rPr lang="en-CA" sz="1400" b="1" spc="-1" dirty="0">
                <a:solidFill>
                  <a:srgbClr val="FFFBCC"/>
                </a:solidFill>
              </a:rPr>
              <a:t>, </a:t>
            </a:r>
            <a:endParaRPr lang="en-CA" sz="1400" spc="-1" dirty="0">
              <a:solidFill>
                <a:prstClr val="black"/>
              </a:solidFill>
            </a:endParaRPr>
          </a:p>
          <a:p>
            <a:pPr algn="ctr"/>
            <a:r>
              <a:rPr lang="en-CA" sz="1400" b="1" spc="-1" dirty="0">
                <a:solidFill>
                  <a:srgbClr val="FFFBCC"/>
                </a:solidFill>
              </a:rPr>
              <a:t>statistical and </a:t>
            </a:r>
            <a:r>
              <a:rPr lang="en-CA" sz="1400" b="1" spc="-1" dirty="0" err="1">
                <a:solidFill>
                  <a:srgbClr val="FFFBCC"/>
                </a:solidFill>
              </a:rPr>
              <a:t>hydrodynamical</a:t>
            </a:r>
            <a:r>
              <a:rPr lang="en-CA" sz="1400" b="1" spc="-1" dirty="0">
                <a:solidFill>
                  <a:srgbClr val="FFFBCC"/>
                </a:solidFill>
              </a:rPr>
              <a:t> models of HIC,  </a:t>
            </a:r>
            <a:endParaRPr lang="en-CA" sz="1400" spc="-1" dirty="0">
              <a:solidFill>
                <a:prstClr val="black"/>
              </a:solidFill>
            </a:endParaRPr>
          </a:p>
          <a:p>
            <a:pPr algn="ctr"/>
            <a:r>
              <a:rPr lang="en-CA" sz="1400" b="1" spc="-1" dirty="0">
                <a:solidFill>
                  <a:srgbClr val="FFFBCC"/>
                </a:solidFill>
              </a:rPr>
              <a:t>sophisticated models of </a:t>
            </a:r>
            <a:r>
              <a:rPr lang="en-CA" sz="1400" b="1" spc="-1" dirty="0" err="1">
                <a:solidFill>
                  <a:srgbClr val="FFFBCC"/>
                </a:solidFill>
              </a:rPr>
              <a:t>QCD</a:t>
            </a:r>
            <a:r>
              <a:rPr lang="en-CA" sz="1400" b="1" spc="-1" dirty="0">
                <a:solidFill>
                  <a:srgbClr val="FFFBCC"/>
                </a:solidFill>
              </a:rPr>
              <a:t> vacuum, </a:t>
            </a:r>
            <a:endParaRPr lang="en-CA" sz="1400" spc="-1" dirty="0">
              <a:solidFill>
                <a:prstClr val="black"/>
              </a:solidFill>
            </a:endParaRPr>
          </a:p>
          <a:p>
            <a:pPr algn="ctr"/>
            <a:r>
              <a:rPr lang="en-CA" sz="1400" b="1" spc="-1" dirty="0">
                <a:solidFill>
                  <a:srgbClr val="FFFBCC"/>
                </a:solidFill>
              </a:rPr>
              <a:t>strongly correlated systems in condensed matter physics</a:t>
            </a:r>
            <a:endParaRPr lang="en-CA" sz="1400" spc="-1" dirty="0">
              <a:solidFill>
                <a:prstClr val="black"/>
              </a:solidFill>
            </a:endParaRPr>
          </a:p>
          <a:p>
            <a:pPr algn="ctr"/>
            <a:endParaRPr lang="en-CA" sz="1400" spc="-1" dirty="0">
              <a:solidFill>
                <a:prstClr val="black"/>
              </a:solidFill>
            </a:endParaRPr>
          </a:p>
          <a:p>
            <a:pPr algn="ctr"/>
            <a:r>
              <a:rPr lang="en-CA" sz="1400" b="1" spc="-1" dirty="0">
                <a:solidFill>
                  <a:srgbClr val="FFFFFF"/>
                </a:solidFill>
              </a:rPr>
              <a:t>Critical phenomena in hot dense hadronic matter </a:t>
            </a:r>
            <a:endParaRPr lang="en-CA" sz="1400" spc="-1" dirty="0">
              <a:solidFill>
                <a:prstClr val="black"/>
              </a:solidFill>
            </a:endParaRPr>
          </a:p>
          <a:p>
            <a:pPr algn="ctr"/>
            <a:r>
              <a:rPr lang="en-CA" sz="1400" b="1" spc="-1" dirty="0">
                <a:solidFill>
                  <a:srgbClr val="FFFFFF"/>
                </a:solidFill>
              </a:rPr>
              <a:t>in the presence of strong electromagnetic fields,  </a:t>
            </a:r>
            <a:endParaRPr lang="en-CA" sz="1400" spc="-1" dirty="0">
              <a:solidFill>
                <a:prstClr val="black"/>
              </a:solidFill>
            </a:endParaRPr>
          </a:p>
          <a:p>
            <a:pPr algn="ctr"/>
            <a:r>
              <a:rPr lang="en-CA" sz="1400" b="1" spc="-1" dirty="0" err="1">
                <a:solidFill>
                  <a:srgbClr val="FFFFFF"/>
                </a:solidFill>
              </a:rPr>
              <a:t>deconfinement</a:t>
            </a:r>
            <a:r>
              <a:rPr lang="en-CA" sz="1400" b="1" spc="-1" dirty="0">
                <a:solidFill>
                  <a:srgbClr val="FFFFFF"/>
                </a:solidFill>
              </a:rPr>
              <a:t> and chiral symmetry restoration: </a:t>
            </a:r>
            <a:endParaRPr lang="en-CA" sz="1400" spc="-1" dirty="0">
              <a:solidFill>
                <a:prstClr val="black"/>
              </a:solidFill>
            </a:endParaRPr>
          </a:p>
          <a:p>
            <a:endParaRPr lang="en-CA" sz="1400" spc="-1" dirty="0">
              <a:solidFill>
                <a:prstClr val="black"/>
              </a:solidFill>
            </a:endParaRPr>
          </a:p>
          <a:p>
            <a:pPr algn="ctr"/>
            <a:r>
              <a:rPr lang="en-CA" sz="1400" spc="-1" dirty="0" err="1">
                <a:solidFill>
                  <a:srgbClr val="FFFBCC"/>
                </a:solidFill>
              </a:rPr>
              <a:t>QCD</a:t>
            </a:r>
            <a:r>
              <a:rPr lang="en-CA" sz="1400" spc="-1" dirty="0">
                <a:solidFill>
                  <a:srgbClr val="FFFBCC"/>
                </a:solidFill>
              </a:rPr>
              <a:t> Phase diagram</a:t>
            </a:r>
            <a:endParaRPr lang="en-CA" sz="1400" spc="-1" dirty="0">
              <a:solidFill>
                <a:prstClr val="black"/>
              </a:solidFill>
            </a:endParaRPr>
          </a:p>
          <a:p>
            <a:pPr algn="ctr"/>
            <a:r>
              <a:rPr lang="en-CA" sz="1400" spc="-1" dirty="0">
                <a:solidFill>
                  <a:srgbClr val="FFFBCC"/>
                </a:solidFill>
              </a:rPr>
              <a:t>Thermodynamics of </a:t>
            </a:r>
            <a:r>
              <a:rPr lang="en-CA" sz="1400" spc="-1" dirty="0" err="1">
                <a:solidFill>
                  <a:srgbClr val="FFFBCC"/>
                </a:solidFill>
              </a:rPr>
              <a:t>N</a:t>
            </a:r>
            <a:r>
              <a:rPr lang="en-CA" sz="1400" spc="-1" baseline="-25000" dirty="0" err="1">
                <a:solidFill>
                  <a:srgbClr val="FFFBCC"/>
                </a:solidFill>
              </a:rPr>
              <a:t>f</a:t>
            </a:r>
            <a:r>
              <a:rPr lang="en-CA" sz="1400" spc="-1" dirty="0">
                <a:solidFill>
                  <a:srgbClr val="FFFBCC"/>
                </a:solidFill>
              </a:rPr>
              <a:t>=2+1+1  </a:t>
            </a:r>
            <a:r>
              <a:rPr lang="en-CA" sz="1400" spc="-1" dirty="0" err="1">
                <a:solidFill>
                  <a:srgbClr val="FFFBCC"/>
                </a:solidFill>
              </a:rPr>
              <a:t>QCD</a:t>
            </a:r>
            <a:endParaRPr lang="en-CA" sz="1400" spc="-1" dirty="0">
              <a:solidFill>
                <a:prstClr val="black"/>
              </a:solidFill>
            </a:endParaRPr>
          </a:p>
          <a:p>
            <a:pPr algn="ctr"/>
            <a:r>
              <a:rPr lang="en-CA" sz="1400" spc="-1" dirty="0">
                <a:solidFill>
                  <a:srgbClr val="FFFBCC"/>
                </a:solidFill>
              </a:rPr>
              <a:t>Real-time spectral properties of thermal </a:t>
            </a:r>
            <a:r>
              <a:rPr lang="en-CA" sz="1400" spc="-1" dirty="0" err="1">
                <a:solidFill>
                  <a:srgbClr val="FFFBCC"/>
                </a:solidFill>
              </a:rPr>
              <a:t>QCD</a:t>
            </a:r>
            <a:endParaRPr lang="en-CA" sz="1400" spc="-1" dirty="0">
              <a:solidFill>
                <a:prstClr val="black"/>
              </a:solidFill>
            </a:endParaRPr>
          </a:p>
          <a:p>
            <a:pPr algn="ctr"/>
            <a:r>
              <a:rPr lang="en-CA" sz="1400" spc="-1" dirty="0">
                <a:solidFill>
                  <a:srgbClr val="FFFBCC"/>
                </a:solidFill>
              </a:rPr>
              <a:t>Transport properties of hadronic matter</a:t>
            </a:r>
            <a:endParaRPr lang="en-CA" sz="1400" spc="-1" dirty="0">
              <a:solidFill>
                <a:prstClr val="black"/>
              </a:solidFill>
            </a:endParaRPr>
          </a:p>
          <a:p>
            <a:pPr algn="ctr"/>
            <a:r>
              <a:rPr lang="en-CA" sz="1400" spc="-1" dirty="0">
                <a:solidFill>
                  <a:srgbClr val="FFFBCC"/>
                </a:solidFill>
              </a:rPr>
              <a:t>	     Properties of cold dense SU(2) QCD </a:t>
            </a:r>
          </a:p>
          <a:p>
            <a:pPr algn="ctr"/>
            <a:r>
              <a:rPr lang="en-CA" sz="1400" spc="-1" dirty="0">
                <a:solidFill>
                  <a:srgbClr val="FFFBCC"/>
                </a:solidFill>
              </a:rPr>
              <a:t>through lattice calculations</a:t>
            </a:r>
            <a:endParaRPr lang="en-CA" sz="1400" spc="-1" dirty="0">
              <a:solidFill>
                <a:prstClr val="black"/>
              </a:solidFill>
            </a:endParaRPr>
          </a:p>
          <a:p>
            <a:pPr algn="ctr"/>
            <a:r>
              <a:rPr lang="en-CA" sz="1400" spc="-1" dirty="0">
                <a:solidFill>
                  <a:srgbClr val="FFFBCC"/>
                </a:solidFill>
              </a:rPr>
              <a:t>Anderson transition in the </a:t>
            </a:r>
            <a:r>
              <a:rPr lang="en-CA" sz="1400" spc="-1" dirty="0" err="1">
                <a:solidFill>
                  <a:srgbClr val="FFFBCC"/>
                </a:solidFill>
              </a:rPr>
              <a:t>N</a:t>
            </a:r>
            <a:r>
              <a:rPr lang="en-CA" sz="1400" spc="-1" baseline="-25000" dirty="0" err="1">
                <a:solidFill>
                  <a:srgbClr val="FFFBCC"/>
                </a:solidFill>
              </a:rPr>
              <a:t>f</a:t>
            </a:r>
            <a:r>
              <a:rPr lang="en-CA" sz="1400" spc="-1" dirty="0">
                <a:solidFill>
                  <a:srgbClr val="FFFBCC"/>
                </a:solidFill>
              </a:rPr>
              <a:t>=2+1+1 </a:t>
            </a:r>
            <a:r>
              <a:rPr lang="en-CA" sz="1400" spc="-1" dirty="0" err="1">
                <a:solidFill>
                  <a:srgbClr val="FFFBCC"/>
                </a:solidFill>
              </a:rPr>
              <a:t>QCD</a:t>
            </a:r>
            <a:r>
              <a:rPr lang="en-CA" sz="1400" spc="-1" dirty="0">
                <a:solidFill>
                  <a:srgbClr val="FFFBCC"/>
                </a:solidFill>
              </a:rPr>
              <a:t> </a:t>
            </a:r>
            <a:endParaRPr lang="en-CA" sz="1400" spc="-1" dirty="0">
              <a:solidFill>
                <a:prstClr val="black"/>
              </a:solidFill>
            </a:endParaRPr>
          </a:p>
          <a:p>
            <a:pPr algn="ctr"/>
            <a:r>
              <a:rPr lang="en-CA" sz="1400" spc="-1" dirty="0">
                <a:solidFill>
                  <a:srgbClr val="FFFBCC"/>
                </a:solidFill>
              </a:rPr>
              <a:t>Z(N)  symmetry &amp; meta-stable  states</a:t>
            </a:r>
            <a:endParaRPr lang="en-CA" sz="1400" spc="-1" dirty="0">
              <a:solidFill>
                <a:prstClr val="black"/>
              </a:solidFill>
            </a:endParaRPr>
          </a:p>
          <a:p>
            <a:pPr algn="ctr"/>
            <a:endParaRPr lang="en-CA" sz="800" spc="-1" dirty="0">
              <a:solidFill>
                <a:prstClr val="black"/>
              </a:solidFill>
            </a:endParaRPr>
          </a:p>
          <a:p>
            <a:pPr algn="ctr"/>
            <a:r>
              <a:rPr lang="en-CA" sz="1300" spc="-1" dirty="0">
                <a:solidFill>
                  <a:srgbClr val="FFFFFF"/>
                </a:solidFill>
              </a:rPr>
              <a:t> </a:t>
            </a:r>
            <a:r>
              <a:rPr lang="en-CA" sz="1300" spc="-1" dirty="0" err="1">
                <a:solidFill>
                  <a:srgbClr val="FFFFFF"/>
                </a:solidFill>
              </a:rPr>
              <a:t>Upto</a:t>
            </a:r>
            <a:r>
              <a:rPr lang="en-CA" sz="1300" spc="-1" dirty="0">
                <a:solidFill>
                  <a:srgbClr val="FFFFFF"/>
                </a:solidFill>
              </a:rPr>
              <a:t> the present time computations of </a:t>
            </a:r>
            <a:r>
              <a:rPr lang="en-CA" sz="1300" spc="-1" dirty="0" err="1">
                <a:solidFill>
                  <a:srgbClr val="FFFFFF"/>
                </a:solidFill>
              </a:rPr>
              <a:t>BLTP</a:t>
            </a:r>
            <a:r>
              <a:rPr lang="en-CA" sz="1300" spc="-1" dirty="0">
                <a:solidFill>
                  <a:srgbClr val="FFFFFF"/>
                </a:solidFill>
              </a:rPr>
              <a:t> group has been  performed mostly at the external </a:t>
            </a:r>
            <a:r>
              <a:rPr lang="en-CA" sz="1300" spc="-1" dirty="0" err="1">
                <a:solidFill>
                  <a:srgbClr val="FFFFFF"/>
                </a:solidFill>
              </a:rPr>
              <a:t>resourses</a:t>
            </a:r>
            <a:r>
              <a:rPr lang="en-CA" sz="1300" spc="-1" dirty="0">
                <a:solidFill>
                  <a:srgbClr val="FFFFFF"/>
                </a:solidFill>
              </a:rPr>
              <a:t>:</a:t>
            </a:r>
            <a:endParaRPr lang="en-CA" sz="1300" spc="-1" dirty="0">
              <a:solidFill>
                <a:prstClr val="black"/>
              </a:solidFill>
            </a:endParaRPr>
          </a:p>
          <a:p>
            <a:pPr algn="ctr"/>
            <a:r>
              <a:rPr lang="en-CA" sz="1300" spc="-1" dirty="0">
                <a:solidFill>
                  <a:srgbClr val="FFFFFF"/>
                </a:solidFill>
              </a:rPr>
              <a:t>Russia: </a:t>
            </a:r>
            <a:r>
              <a:rPr lang="en-CA" sz="1300" spc="-1" dirty="0" err="1">
                <a:solidFill>
                  <a:srgbClr val="FFFFFF"/>
                </a:solidFill>
              </a:rPr>
              <a:t>MSU</a:t>
            </a:r>
            <a:r>
              <a:rPr lang="en-CA" sz="1300" spc="-1" dirty="0">
                <a:solidFill>
                  <a:srgbClr val="FFFFFF"/>
                </a:solidFill>
              </a:rPr>
              <a:t> - «</a:t>
            </a:r>
            <a:r>
              <a:rPr lang="en-CA" sz="1300" spc="-1" dirty="0" err="1">
                <a:solidFill>
                  <a:srgbClr val="FFFFFF"/>
                </a:solidFill>
              </a:rPr>
              <a:t>Lomonosov</a:t>
            </a:r>
            <a:r>
              <a:rPr lang="en-CA" sz="1300" spc="-1" dirty="0">
                <a:solidFill>
                  <a:srgbClr val="FFFFFF"/>
                </a:solidFill>
              </a:rPr>
              <a:t>», hybrid clusters at </a:t>
            </a:r>
            <a:r>
              <a:rPr lang="en-CA" sz="1300" spc="-1" dirty="0" err="1">
                <a:solidFill>
                  <a:srgbClr val="FFFFFF"/>
                </a:solidFill>
              </a:rPr>
              <a:t>ITEP</a:t>
            </a:r>
            <a:r>
              <a:rPr lang="en-CA" sz="1300" spc="-1" dirty="0">
                <a:solidFill>
                  <a:srgbClr val="FFFFFF"/>
                </a:solidFill>
              </a:rPr>
              <a:t> &amp; </a:t>
            </a:r>
            <a:r>
              <a:rPr lang="en-CA" sz="1300" spc="-1" dirty="0" err="1">
                <a:solidFill>
                  <a:srgbClr val="FFFFFF"/>
                </a:solidFill>
              </a:rPr>
              <a:t>IHEP</a:t>
            </a:r>
            <a:r>
              <a:rPr lang="en-CA" sz="1300" spc="-1" dirty="0">
                <a:solidFill>
                  <a:srgbClr val="FFFFFF"/>
                </a:solidFill>
              </a:rPr>
              <a:t>; Japan: Osaka -  </a:t>
            </a:r>
            <a:r>
              <a:rPr lang="en-CA" sz="1300" spc="-1" dirty="0" err="1">
                <a:solidFill>
                  <a:srgbClr val="FFFFFF"/>
                </a:solidFill>
                <a:ea typeface="Times New Roman"/>
              </a:rPr>
              <a:t>SX</a:t>
            </a:r>
            <a:r>
              <a:rPr lang="en-CA" sz="1300" spc="-1" dirty="0">
                <a:solidFill>
                  <a:srgbClr val="FFFFFF"/>
                </a:solidFill>
                <a:ea typeface="Times New Roman"/>
              </a:rPr>
              <a:t>-ACE,  </a:t>
            </a:r>
            <a:r>
              <a:rPr lang="en-CA" sz="1300" spc="-1" dirty="0" err="1">
                <a:solidFill>
                  <a:srgbClr val="FFFFFF"/>
                </a:solidFill>
                <a:ea typeface="Times New Roman"/>
              </a:rPr>
              <a:t>Kioto</a:t>
            </a:r>
            <a:r>
              <a:rPr lang="en-CA" sz="1300" spc="-1" dirty="0">
                <a:solidFill>
                  <a:srgbClr val="FFFFFF"/>
                </a:solidFill>
                <a:ea typeface="Times New Roman"/>
              </a:rPr>
              <a:t> – СР-16000,  Germany: hybrid clusters at Heidelberg &amp; </a:t>
            </a:r>
            <a:r>
              <a:rPr lang="en-CA" sz="1300" spc="-1" dirty="0" err="1">
                <a:solidFill>
                  <a:srgbClr val="FFFFFF"/>
                </a:solidFill>
                <a:ea typeface="Times New Roman"/>
              </a:rPr>
              <a:t>Hissen</a:t>
            </a:r>
            <a:r>
              <a:rPr lang="en-CA" sz="1300" spc="-1" dirty="0">
                <a:solidFill>
                  <a:srgbClr val="FFFFFF"/>
                </a:solidFill>
                <a:ea typeface="Times New Roman"/>
              </a:rPr>
              <a:t> </a:t>
            </a:r>
            <a:r>
              <a:rPr lang="en-CA" sz="1300" spc="-1" dirty="0" err="1">
                <a:solidFill>
                  <a:srgbClr val="FFFFFF"/>
                </a:solidFill>
                <a:ea typeface="Times New Roman"/>
              </a:rPr>
              <a:t>Uni</a:t>
            </a:r>
            <a:r>
              <a:rPr lang="en-CA" sz="1300" spc="-1" dirty="0">
                <a:solidFill>
                  <a:srgbClr val="FFFFFF"/>
                </a:solidFill>
                <a:ea typeface="Times New Roman"/>
              </a:rPr>
              <a:t>; India: Annapurna (Inst. of Math.  Sciences)</a:t>
            </a:r>
            <a:endParaRPr lang="en-CA" sz="1300" spc="-1" dirty="0">
              <a:solidFill>
                <a:prstClr val="black"/>
              </a:solidFill>
            </a:endParaRPr>
          </a:p>
          <a:p>
            <a:pPr algn="ctr"/>
            <a:endParaRPr lang="en-CA" sz="1400" spc="-1" dirty="0">
              <a:solidFill>
                <a:prstClr val="black"/>
              </a:solidFill>
            </a:endParaRPr>
          </a:p>
          <a:p>
            <a:endParaRPr lang="en-CA" sz="1400" spc="-1" dirty="0">
              <a:solidFill>
                <a:prstClr val="black"/>
              </a:solidFill>
            </a:endParaRPr>
          </a:p>
        </p:txBody>
      </p:sp>
      <p:pic>
        <p:nvPicPr>
          <p:cNvPr id="40" name="Picture 1"/>
          <p:cNvPicPr/>
          <p:nvPr/>
        </p:nvPicPr>
        <p:blipFill>
          <a:blip r:embed="rId2"/>
          <a:stretch/>
        </p:blipFill>
        <p:spPr>
          <a:xfrm>
            <a:off x="115560" y="178787"/>
            <a:ext cx="888480" cy="603360"/>
          </a:xfrm>
          <a:prstGeom prst="rect">
            <a:avLst/>
          </a:prstGeom>
          <a:ln>
            <a:noFill/>
          </a:ln>
        </p:spPr>
      </p:pic>
      <p:pic>
        <p:nvPicPr>
          <p:cNvPr id="41" name="Picture 3"/>
          <p:cNvPicPr/>
          <p:nvPr/>
        </p:nvPicPr>
        <p:blipFill>
          <a:blip r:embed="rId3"/>
          <a:stretch/>
        </p:blipFill>
        <p:spPr>
          <a:xfrm>
            <a:off x="8089612" y="0"/>
            <a:ext cx="1079280" cy="742320"/>
          </a:xfrm>
          <a:prstGeom prst="rect">
            <a:avLst/>
          </a:prstGeom>
          <a:ln>
            <a:noFill/>
          </a:ln>
        </p:spPr>
      </p:pic>
      <p:pic>
        <p:nvPicPr>
          <p:cNvPr id="42" name="Рисунок 41"/>
          <p:cNvPicPr/>
          <p:nvPr/>
        </p:nvPicPr>
        <p:blipFill>
          <a:blip r:embed="rId4"/>
          <a:stretch/>
        </p:blipFill>
        <p:spPr>
          <a:xfrm>
            <a:off x="30678" y="3771015"/>
            <a:ext cx="2136915" cy="1552776"/>
          </a:xfrm>
          <a:prstGeom prst="rect">
            <a:avLst/>
          </a:prstGeom>
          <a:ln>
            <a:noFill/>
          </a:ln>
        </p:spPr>
      </p:pic>
      <p:pic>
        <p:nvPicPr>
          <p:cNvPr id="43" name="Рисунок 42"/>
          <p:cNvPicPr/>
          <p:nvPr/>
        </p:nvPicPr>
        <p:blipFill>
          <a:blip r:embed="rId5"/>
          <a:stretch/>
        </p:blipFill>
        <p:spPr>
          <a:xfrm>
            <a:off x="7029162" y="3717032"/>
            <a:ext cx="2016224" cy="1552776"/>
          </a:xfrm>
          <a:prstGeom prst="rect">
            <a:avLst/>
          </a:prstGeom>
          <a:ln>
            <a:noFill/>
          </a:ln>
        </p:spPr>
      </p:pic>
      <p:pic>
        <p:nvPicPr>
          <p:cNvPr id="2" name="Рисунок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678" y="1556794"/>
            <a:ext cx="1801822" cy="1716021"/>
          </a:xfrm>
          <a:prstGeom prst="rect">
            <a:avLst/>
          </a:prstGeom>
        </p:spPr>
      </p:pic>
      <p:sp>
        <p:nvSpPr>
          <p:cNvPr id="3" name="Прямоугольник 2"/>
          <p:cNvSpPr/>
          <p:nvPr/>
        </p:nvSpPr>
        <p:spPr>
          <a:xfrm>
            <a:off x="320699" y="6165306"/>
            <a:ext cx="8724687" cy="646331"/>
          </a:xfrm>
          <a:prstGeom prst="rect">
            <a:avLst/>
          </a:prstGeom>
        </p:spPr>
        <p:txBody>
          <a:bodyPr wrap="square">
            <a:spAutoFit/>
          </a:bodyPr>
          <a:lstStyle/>
          <a:p>
            <a:pPr algn="ctr"/>
            <a:r>
              <a:rPr lang="en-CA" b="1" spc="-1" dirty="0">
                <a:solidFill>
                  <a:srgbClr val="FFF200"/>
                </a:solidFill>
                <a:ea typeface="Times New Roman"/>
              </a:rPr>
              <a:t>Supercomputer “GOVORUN”   will tremendously increase </a:t>
            </a:r>
            <a:endParaRPr lang="en-CA" spc="-1" dirty="0">
              <a:solidFill>
                <a:prstClr val="black"/>
              </a:solidFill>
            </a:endParaRPr>
          </a:p>
          <a:p>
            <a:pPr algn="ctr"/>
            <a:r>
              <a:rPr lang="en-CA" b="1" spc="-1" dirty="0" err="1">
                <a:solidFill>
                  <a:srgbClr val="FFF200"/>
                </a:solidFill>
                <a:ea typeface="Times New Roman"/>
              </a:rPr>
              <a:t>efficency</a:t>
            </a:r>
            <a:r>
              <a:rPr lang="en-CA" b="1" spc="-1" dirty="0">
                <a:solidFill>
                  <a:srgbClr val="FFF200"/>
                </a:solidFill>
                <a:ea typeface="Times New Roman"/>
              </a:rPr>
              <a:t> of  theoretical investigations!</a:t>
            </a:r>
            <a:endParaRPr lang="en-CA" spc="-1" dirty="0">
              <a:solidFill>
                <a:prstClr val="black"/>
              </a:solidFill>
            </a:endParaRPr>
          </a:p>
        </p:txBody>
      </p:sp>
    </p:spTree>
    <p:extLst>
      <p:ext uri="{BB962C8B-B14F-4D97-AF65-F5344CB8AC3E}">
        <p14:creationId xmlns:p14="http://schemas.microsoft.com/office/powerpoint/2010/main" val="2990562421"/>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0127" y="378525"/>
            <a:ext cx="9068499" cy="349611"/>
          </a:xfrm>
        </p:spPr>
        <p:txBody>
          <a:bodyPr>
            <a:noAutofit/>
          </a:bodyPr>
          <a:lstStyle/>
          <a:p>
            <a:r>
              <a:rPr lang="en-US" sz="2400" b="1" dirty="0">
                <a:ln w="6600">
                  <a:solidFill>
                    <a:srgbClr val="C0504D"/>
                  </a:solidFill>
                  <a:prstDash val="solid"/>
                </a:ln>
                <a:solidFill>
                  <a:srgbClr val="FFFFFF"/>
                </a:solidFill>
                <a:effectLst>
                  <a:outerShdw dist="38100" dir="2700000" algn="tl" rotWithShape="0">
                    <a:srgbClr val="C0504D"/>
                  </a:outerShdw>
                </a:effectLst>
                <a:latin typeface="Arial" panose="020B0604020202020204" pitchFamily="34" charset="0"/>
                <a:ea typeface="+mn-ea"/>
                <a:cs typeface="Arial" panose="020B0604020202020204" pitchFamily="34" charset="0"/>
              </a:rPr>
              <a:t>Efficient parallelization of complex numerical problems in computational physics </a:t>
            </a:r>
            <a:endParaRPr lang="ru-RU" sz="2400" b="1" dirty="0">
              <a:ln w="6600">
                <a:solidFill>
                  <a:srgbClr val="C0504D"/>
                </a:solidFill>
                <a:prstDash val="solid"/>
              </a:ln>
              <a:solidFill>
                <a:srgbClr val="FFFFFF"/>
              </a:solidFill>
              <a:effectLst>
                <a:outerShdw dist="38100" dir="2700000" algn="tl" rotWithShape="0">
                  <a:srgbClr val="C0504D"/>
                </a:outerShdw>
              </a:effectLst>
              <a:latin typeface="Arial" panose="020B0604020202020204" pitchFamily="34" charset="0"/>
              <a:ea typeface="+mn-ea"/>
              <a:cs typeface="Arial" panose="020B0604020202020204" pitchFamily="34" charset="0"/>
            </a:endParaRPr>
          </a:p>
        </p:txBody>
      </p:sp>
      <p:grpSp>
        <p:nvGrpSpPr>
          <p:cNvPr id="13" name="Группа 12">
            <a:extLst>
              <a:ext uri="{FF2B5EF4-FFF2-40B4-BE49-F238E27FC236}">
                <a16:creationId xmlns:a16="http://schemas.microsoft.com/office/drawing/2014/main" id="{896A9F4E-2585-4A2A-B95A-129CCD0439D1}"/>
              </a:ext>
            </a:extLst>
          </p:cNvPr>
          <p:cNvGrpSpPr/>
          <p:nvPr/>
        </p:nvGrpSpPr>
        <p:grpSpPr>
          <a:xfrm>
            <a:off x="162878" y="1059735"/>
            <a:ext cx="8981122" cy="5110951"/>
            <a:chOff x="107504" y="2977202"/>
            <a:chExt cx="8981122" cy="3801014"/>
          </a:xfrm>
        </p:grpSpPr>
        <p:sp>
          <p:nvSpPr>
            <p:cNvPr id="6" name="Объект 2"/>
            <p:cNvSpPr txBox="1">
              <a:spLocks/>
            </p:cNvSpPr>
            <p:nvPr/>
          </p:nvSpPr>
          <p:spPr>
            <a:xfrm>
              <a:off x="107504" y="3202376"/>
              <a:ext cx="3235771" cy="910734"/>
            </a:xfrm>
            <a:prstGeom prst="rect">
              <a:avLst/>
            </a:prstGeom>
            <a:ln>
              <a:noFill/>
            </a:ln>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70000"/>
                </a:lnSpc>
                <a:spcBef>
                  <a:spcPts val="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prstClr val="white"/>
                  </a:solidFill>
                  <a:effectLst/>
                  <a:uLnTx/>
                  <a:uFillTx/>
                  <a:latin typeface="Arial"/>
                  <a:ea typeface="+mn-ea"/>
                  <a:cs typeface="+mn-cs"/>
                </a:rPr>
                <a:t>MPI calculation of microscopic nucleus-nucleus optical potential within the frame of the double-folding model. </a:t>
              </a:r>
            </a:p>
            <a:p>
              <a:pPr marL="0" marR="0" lvl="0" indent="0" algn="just" defTabSz="914400" rtl="0" eaLnBrk="1" fontAlgn="auto" latinLnBrk="0" hangingPunct="1">
                <a:lnSpc>
                  <a:spcPct val="70000"/>
                </a:lnSpc>
                <a:spcBef>
                  <a:spcPts val="0"/>
                </a:spcBef>
                <a:spcAft>
                  <a:spcPts val="0"/>
                </a:spcAft>
                <a:buClrTx/>
                <a:buSzTx/>
                <a:buFont typeface="Arial" panose="020B0604020202020204" pitchFamily="34" charset="0"/>
                <a:buNone/>
                <a:tabLst/>
                <a:defRPr/>
              </a:pPr>
              <a:endParaRPr kumimoji="0" lang="en-US" sz="800" b="0" i="0" u="none" strike="noStrike" kern="1200" cap="none" spc="0" normalizeH="0" baseline="0" noProof="0" dirty="0">
                <a:ln>
                  <a:noFill/>
                </a:ln>
                <a:solidFill>
                  <a:prstClr val="white"/>
                </a:solidFill>
                <a:effectLst/>
                <a:uLnTx/>
                <a:uFillTx/>
                <a:latin typeface="Arial"/>
                <a:ea typeface="+mn-ea"/>
                <a:cs typeface="+mn-cs"/>
              </a:endParaRPr>
            </a:p>
            <a:p>
              <a:pPr marL="0" marR="0" lvl="0" indent="0" algn="just" defTabSz="914400" rtl="0" eaLnBrk="1" fontAlgn="auto" latinLnBrk="0" hangingPunct="1">
                <a:lnSpc>
                  <a:spcPct val="7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white"/>
                  </a:solidFill>
                  <a:effectLst/>
                  <a:uLnTx/>
                  <a:uFillTx/>
                  <a:latin typeface="Arial"/>
                  <a:ea typeface="+mn-ea"/>
                  <a:cs typeface="+mn-cs"/>
                </a:rPr>
                <a:t>The double folding microscopic nucleus-nucleus optical potential is constructed by means of numerical solution of nonlinear integral equation with help of respective iteration procedure.</a:t>
              </a:r>
            </a:p>
            <a:p>
              <a:pPr marL="0" marR="0" lvl="0" indent="0" algn="just" defTabSz="914400" rtl="0" eaLnBrk="1" fontAlgn="auto" latinLnBrk="0" hangingPunct="1">
                <a:lnSpc>
                  <a:spcPct val="70000"/>
                </a:lnSpc>
                <a:spcBef>
                  <a:spcPts val="0"/>
                </a:spcBef>
                <a:spcAft>
                  <a:spcPts val="0"/>
                </a:spcAft>
                <a:buClrTx/>
                <a:buSzTx/>
                <a:buFont typeface="Arial" panose="020B0604020202020204" pitchFamily="34" charset="0"/>
                <a:buNone/>
                <a:tabLst/>
                <a:defRPr/>
              </a:pPr>
              <a:endParaRPr kumimoji="0" lang="en-US" sz="800" b="0" i="0" u="none" strike="noStrike" kern="1200" cap="none" spc="0" normalizeH="0" baseline="0" noProof="0" dirty="0">
                <a:ln>
                  <a:noFill/>
                </a:ln>
                <a:solidFill>
                  <a:srgbClr val="FFFF00"/>
                </a:solidFill>
                <a:effectLst/>
                <a:uLnTx/>
                <a:uFillTx/>
                <a:latin typeface="Arial"/>
                <a:ea typeface="+mn-ea"/>
                <a:cs typeface="+mn-cs"/>
              </a:endParaRPr>
            </a:p>
            <a:p>
              <a:pPr marL="0" marR="0" lvl="0" indent="0" algn="just" defTabSz="914400" rtl="0" eaLnBrk="1" fontAlgn="auto" latinLnBrk="0" hangingPunct="1">
                <a:lnSpc>
                  <a:spcPct val="70000"/>
                </a:lnSpc>
                <a:spcBef>
                  <a:spcPts val="0"/>
                </a:spcBef>
                <a:spcAft>
                  <a:spcPts val="0"/>
                </a:spcAft>
                <a:buClrTx/>
                <a:buSzTx/>
                <a:buFont typeface="Arial" panose="020B0604020202020204" pitchFamily="34" charset="0"/>
                <a:buNone/>
                <a:tabLst/>
                <a:defRPr/>
              </a:pPr>
              <a:r>
                <a:rPr kumimoji="0" lang="en-US" sz="1000" b="0" i="0" u="none" strike="noStrike" kern="1200" cap="none" spc="0" normalizeH="0" baseline="0" noProof="0" dirty="0" err="1">
                  <a:ln>
                    <a:noFill/>
                  </a:ln>
                  <a:solidFill>
                    <a:srgbClr val="FFFF00"/>
                  </a:solidFill>
                  <a:effectLst/>
                  <a:uLnTx/>
                  <a:uFillTx/>
                  <a:latin typeface="Arial"/>
                  <a:ea typeface="+mn-ea"/>
                  <a:cs typeface="+mn-cs"/>
                </a:rPr>
                <a:t>E.Zemlyanaya</a:t>
              </a:r>
              <a:r>
                <a:rPr kumimoji="0" lang="en-US" sz="1000" b="0" i="0" u="none" strike="noStrike" kern="1200" cap="none" spc="0" normalizeH="0" baseline="0" noProof="0" dirty="0">
                  <a:ln>
                    <a:noFill/>
                  </a:ln>
                  <a:solidFill>
                    <a:srgbClr val="FFFF00"/>
                  </a:solidFill>
                  <a:effectLst/>
                  <a:uLnTx/>
                  <a:uFillTx/>
                  <a:latin typeface="Arial"/>
                  <a:ea typeface="+mn-ea"/>
                  <a:cs typeface="+mn-cs"/>
                </a:rPr>
                <a:t>, </a:t>
              </a:r>
              <a:r>
                <a:rPr kumimoji="0" lang="en-US" sz="1000" b="0" i="0" u="none" strike="noStrike" kern="1200" cap="none" spc="0" normalizeH="0" baseline="0" noProof="0" dirty="0" err="1">
                  <a:ln>
                    <a:noFill/>
                  </a:ln>
                  <a:solidFill>
                    <a:srgbClr val="FFFF00"/>
                  </a:solidFill>
                  <a:effectLst/>
                  <a:uLnTx/>
                  <a:uFillTx/>
                  <a:latin typeface="Arial"/>
                  <a:ea typeface="+mn-ea"/>
                  <a:cs typeface="+mn-cs"/>
                </a:rPr>
                <a:t>K.Lukyanov</a:t>
              </a:r>
              <a:r>
                <a:rPr kumimoji="0" lang="en-US" sz="1000" b="0" i="0" u="none" strike="noStrike" kern="1200" cap="none" spc="0" normalizeH="0" baseline="0" noProof="0" dirty="0">
                  <a:ln>
                    <a:noFill/>
                  </a:ln>
                  <a:solidFill>
                    <a:srgbClr val="FFFF00"/>
                  </a:solidFill>
                  <a:effectLst/>
                  <a:uLnTx/>
                  <a:uFillTx/>
                  <a:latin typeface="Arial"/>
                  <a:ea typeface="+mn-ea"/>
                  <a:cs typeface="+mn-cs"/>
                </a:rPr>
                <a:t>, M. </a:t>
              </a:r>
              <a:r>
                <a:rPr kumimoji="0" lang="en-US" sz="1000" b="0" i="0" u="none" strike="noStrike" kern="1200" cap="none" spc="0" normalizeH="0" baseline="0" noProof="0" dirty="0" err="1">
                  <a:ln>
                    <a:noFill/>
                  </a:ln>
                  <a:solidFill>
                    <a:srgbClr val="FFFF00"/>
                  </a:solidFill>
                  <a:effectLst/>
                  <a:uLnTx/>
                  <a:uFillTx/>
                  <a:latin typeface="Arial"/>
                  <a:ea typeface="+mn-ea"/>
                  <a:cs typeface="+mn-cs"/>
                </a:rPr>
                <a:t>Bashashin</a:t>
              </a:r>
              <a:r>
                <a:rPr kumimoji="0" lang="ru-RU" sz="1000" b="0" i="0" u="none" strike="noStrike" kern="1200" cap="none" spc="0" normalizeH="0" baseline="0" noProof="0" dirty="0">
                  <a:ln>
                    <a:noFill/>
                  </a:ln>
                  <a:solidFill>
                    <a:srgbClr val="FFFF00"/>
                  </a:solidFill>
                  <a:effectLst/>
                  <a:uLnTx/>
                  <a:uFillTx/>
                  <a:latin typeface="Arial"/>
                  <a:ea typeface="+mn-ea"/>
                  <a:cs typeface="+mn-cs"/>
                </a:rPr>
                <a:t>. </a:t>
              </a:r>
              <a:r>
                <a:rPr kumimoji="0" lang="en-US" sz="1000" b="0" i="0" u="none" strike="noStrike" kern="1200" cap="none" spc="0" normalizeH="0" baseline="0" noProof="0" dirty="0">
                  <a:ln>
                    <a:noFill/>
                  </a:ln>
                  <a:solidFill>
                    <a:srgbClr val="FFFF00"/>
                  </a:solidFill>
                  <a:effectLst/>
                  <a:uLnTx/>
                  <a:uFillTx/>
                  <a:latin typeface="Arial"/>
                  <a:ea typeface="+mn-ea"/>
                  <a:cs typeface="+mn-cs"/>
                </a:rPr>
                <a:t>System analysis in science and education, </a:t>
              </a:r>
              <a:r>
                <a:rPr kumimoji="0" lang="en-US" sz="1000" b="0" i="0" u="none" strike="noStrike" kern="1200" cap="none" spc="0" normalizeH="0" baseline="0" noProof="0" dirty="0" err="1">
                  <a:ln>
                    <a:noFill/>
                  </a:ln>
                  <a:solidFill>
                    <a:srgbClr val="FFFF00"/>
                  </a:solidFill>
                  <a:effectLst/>
                  <a:uLnTx/>
                  <a:uFillTx/>
                  <a:latin typeface="Arial"/>
                  <a:ea typeface="+mn-ea"/>
                  <a:cs typeface="+mn-cs"/>
                </a:rPr>
                <a:t>Num</a:t>
              </a:r>
              <a:r>
                <a:rPr kumimoji="0" lang="en-US" sz="1000" b="0" i="0" u="none" strike="noStrike" kern="1200" cap="none" spc="0" normalizeH="0" baseline="0" noProof="0" dirty="0">
                  <a:ln>
                    <a:noFill/>
                  </a:ln>
                  <a:solidFill>
                    <a:srgbClr val="FFFF00"/>
                  </a:solidFill>
                  <a:effectLst/>
                  <a:uLnTx/>
                  <a:uFillTx/>
                  <a:latin typeface="Arial"/>
                  <a:ea typeface="+mn-ea"/>
                  <a:cs typeface="+mn-cs"/>
                </a:rPr>
                <a:t> 3 (2016)</a:t>
              </a:r>
            </a:p>
          </p:txBody>
        </p:sp>
        <p:sp>
          <p:nvSpPr>
            <p:cNvPr id="9" name="Объект 2"/>
            <p:cNvSpPr txBox="1">
              <a:spLocks/>
            </p:cNvSpPr>
            <p:nvPr/>
          </p:nvSpPr>
          <p:spPr>
            <a:xfrm>
              <a:off x="136940" y="5050023"/>
              <a:ext cx="3235772" cy="1728193"/>
            </a:xfrm>
            <a:prstGeom prst="rect">
              <a:avLst/>
            </a:prstGeom>
            <a:ln>
              <a:noFill/>
            </a:ln>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prstClr val="white"/>
                  </a:solidFill>
                  <a:effectLst/>
                  <a:uLnTx/>
                  <a:uFillTx/>
                  <a:latin typeface="Arial"/>
                  <a:ea typeface="+mn-ea"/>
                  <a:cs typeface="+mn-cs"/>
                </a:rPr>
                <a:t>Numerical Simulation of the Formation of Hydrated Electron States.</a:t>
              </a:r>
              <a:r>
                <a:rPr kumimoji="0" lang="en-US" sz="975" b="0" i="0" u="none" strike="noStrike" kern="1200" cap="none" spc="0" normalizeH="0" baseline="0" noProof="0" dirty="0">
                  <a:ln>
                    <a:noFill/>
                  </a:ln>
                  <a:solidFill>
                    <a:prstClr val="white"/>
                  </a:solidFill>
                  <a:effectLst/>
                  <a:uLnTx/>
                  <a:uFillTx/>
                  <a:latin typeface="Arial"/>
                  <a:ea typeface="+mn-ea"/>
                  <a:cs typeface="+mn-cs"/>
                </a:rPr>
                <a:t> </a:t>
              </a:r>
            </a:p>
            <a:p>
              <a:pPr marL="0" marR="0" lvl="0" indent="0" algn="just" defTabSz="91440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en-US" sz="900" b="0" i="0" u="none" strike="noStrike" kern="1200" cap="none" spc="0" normalizeH="0" baseline="0" noProof="0" dirty="0">
                <a:ln>
                  <a:noFill/>
                </a:ln>
                <a:solidFill>
                  <a:prstClr val="white"/>
                </a:solidFill>
                <a:effectLst/>
                <a:uLnTx/>
                <a:uFillTx/>
                <a:latin typeface="Arial"/>
                <a:ea typeface="+mn-ea"/>
                <a:cs typeface="+mn-cs"/>
              </a:endParaRPr>
            </a:p>
            <a:p>
              <a:pPr marL="0" marR="0" lvl="0" indent="0" algn="just"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300" b="0" i="0" u="none" strike="noStrike" kern="1200" cap="none" spc="0" normalizeH="0" baseline="0" noProof="0" dirty="0">
                  <a:ln>
                    <a:noFill/>
                  </a:ln>
                  <a:solidFill>
                    <a:prstClr val="white"/>
                  </a:solidFill>
                  <a:effectLst/>
                  <a:uLnTx/>
                  <a:uFillTx/>
                  <a:latin typeface="Arial"/>
                  <a:ea typeface="+mn-ea"/>
                  <a:cs typeface="+mn-cs"/>
                </a:rPr>
                <a:t>The model is described by a system of nonlinear partial differential equations which are solved by means of implicit method with the use of partition algorithm. </a:t>
              </a:r>
            </a:p>
            <a:p>
              <a:pPr marL="0" marR="0" lvl="0" indent="0" algn="just" defTabSz="91440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en-US" sz="900" b="0" i="0" u="none" strike="noStrike" kern="1200" cap="none" spc="0" normalizeH="0" baseline="0" noProof="0" dirty="0">
                <a:ln>
                  <a:noFill/>
                </a:ln>
                <a:solidFill>
                  <a:prstClr val="white"/>
                </a:solidFill>
                <a:effectLst/>
                <a:uLnTx/>
                <a:uFillTx/>
                <a:latin typeface="Arial"/>
                <a:ea typeface="+mn-ea"/>
                <a:cs typeface="+mn-cs"/>
              </a:endParaRPr>
            </a:p>
            <a:p>
              <a:pPr marL="0" marR="0" lvl="0" indent="0" algn="just"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100" b="0" i="0" u="none" strike="noStrike" kern="1200" cap="none" spc="0" normalizeH="0" baseline="0" noProof="0" dirty="0">
                  <a:ln>
                    <a:noFill/>
                  </a:ln>
                  <a:solidFill>
                    <a:srgbClr val="FFFF00"/>
                  </a:solidFill>
                  <a:effectLst/>
                  <a:uLnTx/>
                  <a:uFillTx/>
                  <a:latin typeface="Arial"/>
                  <a:ea typeface="+mn-ea"/>
                  <a:cs typeface="+mn-cs"/>
                </a:rPr>
                <a:t>A. </a:t>
              </a:r>
              <a:r>
                <a:rPr kumimoji="0" lang="en-US" sz="1100" b="0" i="0" u="none" strike="noStrike" kern="1200" cap="none" spc="0" normalizeH="0" baseline="0" noProof="0" dirty="0" err="1">
                  <a:ln>
                    <a:noFill/>
                  </a:ln>
                  <a:solidFill>
                    <a:srgbClr val="FFFF00"/>
                  </a:solidFill>
                  <a:effectLst/>
                  <a:uLnTx/>
                  <a:uFillTx/>
                  <a:latin typeface="Arial"/>
                  <a:ea typeface="+mn-ea"/>
                  <a:cs typeface="+mn-cs"/>
                </a:rPr>
                <a:t>Volokhova</a:t>
              </a:r>
              <a:r>
                <a:rPr kumimoji="0" lang="en-US" sz="1100" b="0" i="0" u="none" strike="noStrike" kern="1200" cap="none" spc="0" normalizeH="0" baseline="0" noProof="0" dirty="0">
                  <a:ln>
                    <a:noFill/>
                  </a:ln>
                  <a:solidFill>
                    <a:srgbClr val="FFFF00"/>
                  </a:solidFill>
                  <a:effectLst/>
                  <a:uLnTx/>
                  <a:uFillTx/>
                  <a:latin typeface="Arial"/>
                  <a:ea typeface="+mn-ea"/>
                  <a:cs typeface="+mn-cs"/>
                </a:rPr>
                <a:t>, E. </a:t>
              </a:r>
              <a:r>
                <a:rPr kumimoji="0" lang="en-US" sz="1100" b="0" i="0" u="none" strike="noStrike" kern="1200" cap="none" spc="0" normalizeH="0" baseline="0" noProof="0" dirty="0" err="1">
                  <a:ln>
                    <a:noFill/>
                  </a:ln>
                  <a:solidFill>
                    <a:srgbClr val="FFFF00"/>
                  </a:solidFill>
                  <a:effectLst/>
                  <a:uLnTx/>
                  <a:uFillTx/>
                  <a:latin typeface="Arial"/>
                  <a:ea typeface="+mn-ea"/>
                  <a:cs typeface="+mn-cs"/>
                </a:rPr>
                <a:t>Zemlyanaya</a:t>
              </a:r>
              <a:r>
                <a:rPr kumimoji="0" lang="en-US" sz="1100" b="0" i="0" u="none" strike="noStrike" kern="1200" cap="none" spc="0" normalizeH="0" baseline="0" noProof="0" dirty="0">
                  <a:ln>
                    <a:noFill/>
                  </a:ln>
                  <a:solidFill>
                    <a:srgbClr val="FFFF00"/>
                  </a:solidFill>
                  <a:effectLst/>
                  <a:uLnTx/>
                  <a:uFillTx/>
                  <a:latin typeface="Arial"/>
                  <a:ea typeface="+mn-ea"/>
                  <a:cs typeface="+mn-cs"/>
                </a:rPr>
                <a:t>, V. </a:t>
              </a:r>
              <a:r>
                <a:rPr kumimoji="0" lang="en-US" sz="1100" b="0" i="0" u="none" strike="noStrike" kern="1200" cap="none" spc="0" normalizeH="0" baseline="0" noProof="0" dirty="0" err="1">
                  <a:ln>
                    <a:noFill/>
                  </a:ln>
                  <a:solidFill>
                    <a:srgbClr val="FFFF00"/>
                  </a:solidFill>
                  <a:effectLst/>
                  <a:uLnTx/>
                  <a:uFillTx/>
                  <a:latin typeface="Arial"/>
                  <a:ea typeface="+mn-ea"/>
                  <a:cs typeface="+mn-cs"/>
                </a:rPr>
                <a:t>Lakhno</a:t>
              </a:r>
              <a:r>
                <a:rPr kumimoji="0" lang="en-US" sz="1100" b="0" i="0" u="none" strike="noStrike" kern="1200" cap="none" spc="0" normalizeH="0" baseline="0" noProof="0" dirty="0">
                  <a:ln>
                    <a:noFill/>
                  </a:ln>
                  <a:solidFill>
                    <a:srgbClr val="FFFF00"/>
                  </a:solidFill>
                  <a:effectLst/>
                  <a:uLnTx/>
                  <a:uFillTx/>
                  <a:latin typeface="Arial"/>
                  <a:ea typeface="+mn-ea"/>
                  <a:cs typeface="+mn-cs"/>
                </a:rPr>
                <a:t>, I. </a:t>
              </a:r>
              <a:r>
                <a:rPr kumimoji="0" lang="en-US" sz="1100" b="0" i="0" u="none" strike="noStrike" kern="1200" cap="none" spc="0" normalizeH="0" baseline="0" noProof="0" dirty="0" err="1">
                  <a:ln>
                    <a:noFill/>
                  </a:ln>
                  <a:solidFill>
                    <a:srgbClr val="FFFF00"/>
                  </a:solidFill>
                  <a:effectLst/>
                  <a:uLnTx/>
                  <a:uFillTx/>
                  <a:latin typeface="Arial"/>
                  <a:ea typeface="+mn-ea"/>
                  <a:cs typeface="+mn-cs"/>
                </a:rPr>
                <a:t>Amirkhanov</a:t>
              </a:r>
              <a:r>
                <a:rPr kumimoji="0" lang="en-US" sz="1100" b="0" i="0" u="none" strike="noStrike" kern="1200" cap="none" spc="0" normalizeH="0" baseline="0" noProof="0" dirty="0">
                  <a:ln>
                    <a:noFill/>
                  </a:ln>
                  <a:solidFill>
                    <a:srgbClr val="FFFF00"/>
                  </a:solidFill>
                  <a:effectLst/>
                  <a:uLnTx/>
                  <a:uFillTx/>
                  <a:latin typeface="Arial"/>
                  <a:ea typeface="+mn-ea"/>
                  <a:cs typeface="+mn-cs"/>
                </a:rPr>
                <a:t>, M. </a:t>
              </a:r>
              <a:r>
                <a:rPr kumimoji="0" lang="en-US" sz="1100" b="0" i="0" u="none" strike="noStrike" kern="1200" cap="none" spc="0" normalizeH="0" baseline="0" noProof="0" dirty="0" err="1">
                  <a:ln>
                    <a:noFill/>
                  </a:ln>
                  <a:solidFill>
                    <a:srgbClr val="FFFF00"/>
                  </a:solidFill>
                  <a:effectLst/>
                  <a:uLnTx/>
                  <a:uFillTx/>
                  <a:latin typeface="Arial"/>
                  <a:ea typeface="+mn-ea"/>
                  <a:cs typeface="+mn-cs"/>
                </a:rPr>
                <a:t>Bashashin</a:t>
              </a:r>
              <a:r>
                <a:rPr kumimoji="0" lang="en-US" sz="1100" b="0" i="0" u="none" strike="noStrike" kern="1200" cap="none" spc="0" normalizeH="0" baseline="0" noProof="0" dirty="0">
                  <a:ln>
                    <a:noFill/>
                  </a:ln>
                  <a:solidFill>
                    <a:srgbClr val="FFFF00"/>
                  </a:solidFill>
                  <a:effectLst/>
                  <a:uLnTx/>
                  <a:uFillTx/>
                  <a:latin typeface="Arial"/>
                  <a:ea typeface="+mn-ea"/>
                  <a:cs typeface="+mn-cs"/>
                </a:rPr>
                <a:t>, I. </a:t>
              </a:r>
              <a:r>
                <a:rPr kumimoji="0" lang="en-US" sz="1100" b="0" i="0" u="none" strike="noStrike" kern="1200" cap="none" spc="0" normalizeH="0" baseline="0" noProof="0" dirty="0" err="1">
                  <a:ln>
                    <a:noFill/>
                  </a:ln>
                  <a:solidFill>
                    <a:srgbClr val="FFFF00"/>
                  </a:solidFill>
                  <a:effectLst/>
                  <a:uLnTx/>
                  <a:uFillTx/>
                  <a:latin typeface="Arial"/>
                  <a:ea typeface="+mn-ea"/>
                  <a:cs typeface="+mn-cs"/>
                </a:rPr>
                <a:t>Puzynin</a:t>
              </a:r>
              <a:r>
                <a:rPr kumimoji="0" lang="en-US" sz="1100" b="0" i="0" u="none" strike="noStrike" kern="1200" cap="none" spc="0" normalizeH="0" baseline="0" noProof="0" dirty="0">
                  <a:ln>
                    <a:noFill/>
                  </a:ln>
                  <a:solidFill>
                    <a:srgbClr val="FFFF00"/>
                  </a:solidFill>
                  <a:effectLst/>
                  <a:uLnTx/>
                  <a:uFillTx/>
                  <a:latin typeface="Arial"/>
                  <a:ea typeface="+mn-ea"/>
                  <a:cs typeface="+mn-cs"/>
                </a:rPr>
                <a:t>, T. </a:t>
              </a:r>
              <a:r>
                <a:rPr kumimoji="0" lang="en-US" sz="1100" b="0" i="0" u="none" strike="noStrike" kern="1200" cap="none" spc="0" normalizeH="0" baseline="0" noProof="0" dirty="0" err="1">
                  <a:ln>
                    <a:noFill/>
                  </a:ln>
                  <a:solidFill>
                    <a:srgbClr val="FFFF00"/>
                  </a:solidFill>
                  <a:effectLst/>
                  <a:uLnTx/>
                  <a:uFillTx/>
                  <a:latin typeface="Arial"/>
                  <a:ea typeface="+mn-ea"/>
                  <a:cs typeface="+mn-cs"/>
                </a:rPr>
                <a:t>Puzynina</a:t>
              </a:r>
              <a:r>
                <a:rPr kumimoji="0" lang="ru-RU" sz="1100" b="0" i="0" u="none" strike="noStrike" kern="1200" cap="none" spc="0" normalizeH="0" baseline="0" noProof="0" dirty="0">
                  <a:ln>
                    <a:noFill/>
                  </a:ln>
                  <a:solidFill>
                    <a:srgbClr val="FFFF00"/>
                  </a:solidFill>
                  <a:effectLst/>
                  <a:uLnTx/>
                  <a:uFillTx/>
                  <a:latin typeface="Arial"/>
                  <a:ea typeface="+mn-ea"/>
                  <a:cs typeface="+mn-cs"/>
                </a:rPr>
                <a:t>.</a:t>
              </a:r>
              <a:r>
                <a:rPr kumimoji="0" lang="en-US" sz="1100" b="0" i="0" u="none" strike="noStrike" kern="1200" cap="none" spc="0" normalizeH="0" baseline="0" noProof="0" dirty="0">
                  <a:ln>
                    <a:noFill/>
                  </a:ln>
                  <a:solidFill>
                    <a:srgbClr val="FFFF00"/>
                  </a:solidFill>
                  <a:effectLst/>
                  <a:uLnTx/>
                  <a:uFillTx/>
                  <a:latin typeface="Arial"/>
                  <a:ea typeface="+mn-ea"/>
                  <a:cs typeface="+mn-cs"/>
                </a:rPr>
                <a:t> European Physics Journal – Web of Conferences, Vol. 173 (2018) 06013</a:t>
              </a:r>
              <a:endParaRPr kumimoji="0" lang="ru-RU" sz="900" b="0" i="0" u="none" strike="noStrike" kern="1200" cap="none" spc="0" normalizeH="0" baseline="0" noProof="0" dirty="0">
                <a:ln>
                  <a:noFill/>
                </a:ln>
                <a:solidFill>
                  <a:prstClr val="white"/>
                </a:solidFill>
                <a:effectLst/>
                <a:uLnTx/>
                <a:uFillTx/>
                <a:latin typeface="Arial"/>
                <a:ea typeface="+mn-ea"/>
                <a:cs typeface="+mn-cs"/>
              </a:endParaRPr>
            </a:p>
          </p:txBody>
        </p:sp>
        <p:graphicFrame>
          <p:nvGraphicFramePr>
            <p:cNvPr id="7" name="Диаграмма 6"/>
            <p:cNvGraphicFramePr>
              <a:graphicFrameLocks/>
            </p:cNvGraphicFramePr>
            <p:nvPr>
              <p:extLst/>
            </p:nvPr>
          </p:nvGraphicFramePr>
          <p:xfrm>
            <a:off x="6079526" y="3344064"/>
            <a:ext cx="3009100" cy="153809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 name="Диаграмма 9"/>
            <p:cNvGraphicFramePr>
              <a:graphicFrameLocks/>
            </p:cNvGraphicFramePr>
            <p:nvPr>
              <p:extLst/>
            </p:nvPr>
          </p:nvGraphicFramePr>
          <p:xfrm>
            <a:off x="6327577" y="5220262"/>
            <a:ext cx="2708919" cy="1449098"/>
          </p:xfrm>
          <a:graphic>
            <a:graphicData uri="http://schemas.openxmlformats.org/drawingml/2006/chart">
              <c:chart xmlns:c="http://schemas.openxmlformats.org/drawingml/2006/chart" xmlns:r="http://schemas.openxmlformats.org/officeDocument/2006/relationships" r:id="rId3"/>
            </a:graphicData>
          </a:graphic>
        </p:graphicFrame>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16625" y="3260995"/>
              <a:ext cx="2703600" cy="1493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Рисунок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91880" y="5092337"/>
              <a:ext cx="2716529" cy="1530000"/>
            </a:xfrm>
            <a:prstGeom prst="rect">
              <a:avLst/>
            </a:prstGeom>
          </p:spPr>
        </p:pic>
        <p:sp>
          <p:nvSpPr>
            <p:cNvPr id="17" name="Прямоугольник 16"/>
            <p:cNvSpPr/>
            <p:nvPr/>
          </p:nvSpPr>
          <p:spPr>
            <a:xfrm>
              <a:off x="7063426" y="2977202"/>
              <a:ext cx="1843774" cy="400110"/>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a:ea typeface="+mn-ea"/>
                  <a:cs typeface="+mn-cs"/>
                </a:rPr>
                <a:t>Reduction of computation </a:t>
              </a:r>
              <a:r>
                <a:rPr kumimoji="0" lang="ru-RU" sz="1000" b="0" i="0" u="none" strike="noStrike" kern="1200" cap="none" spc="0" normalizeH="0" baseline="0" noProof="0" dirty="0" err="1">
                  <a:ln>
                    <a:noFill/>
                  </a:ln>
                  <a:solidFill>
                    <a:prstClr val="black"/>
                  </a:solidFill>
                  <a:effectLst/>
                  <a:uLnTx/>
                  <a:uFillTx/>
                  <a:latin typeface="Arial"/>
                  <a:ea typeface="+mn-ea"/>
                  <a:cs typeface="+mn-cs"/>
                </a:rPr>
                <a:t>time</a:t>
              </a:r>
              <a:r>
                <a:rPr kumimoji="0" lang="ru-RU" sz="1000" b="0" i="0" u="none" strike="noStrike" kern="1200" cap="none" spc="0" normalizeH="0" baseline="0" noProof="0" dirty="0">
                  <a:ln>
                    <a:noFill/>
                  </a:ln>
                  <a:solidFill>
                    <a:prstClr val="black"/>
                  </a:solidFill>
                  <a:effectLst/>
                  <a:uLnTx/>
                  <a:uFillTx/>
                  <a:latin typeface="Arial"/>
                  <a:ea typeface="+mn-ea"/>
                  <a:cs typeface="+mn-cs"/>
                </a:rPr>
                <a:t> </a:t>
              </a:r>
              <a:endParaRPr kumimoji="0" lang="en-US" sz="10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ru-RU" sz="1000" b="0" i="0" u="none" strike="noStrike" kern="1200" cap="none" spc="0" normalizeH="0" baseline="0" noProof="0" dirty="0" err="1">
                  <a:ln>
                    <a:noFill/>
                  </a:ln>
                  <a:solidFill>
                    <a:prstClr val="black"/>
                  </a:solidFill>
                  <a:effectLst/>
                  <a:uLnTx/>
                  <a:uFillTx/>
                  <a:latin typeface="Arial"/>
                  <a:ea typeface="+mn-ea"/>
                  <a:cs typeface="+mn-cs"/>
                </a:rPr>
                <a:t>by</a:t>
              </a:r>
              <a:r>
                <a:rPr kumimoji="0" lang="ru-RU" sz="1000" b="0" i="0" u="none" strike="noStrike" kern="1200" cap="none" spc="0" normalizeH="0" baseline="0" noProof="0" dirty="0">
                  <a:ln>
                    <a:noFill/>
                  </a:ln>
                  <a:solidFill>
                    <a:prstClr val="black"/>
                  </a:solidFill>
                  <a:effectLst/>
                  <a:uLnTx/>
                  <a:uFillTx/>
                  <a:latin typeface="Arial"/>
                  <a:ea typeface="+mn-ea"/>
                  <a:cs typeface="+mn-cs"/>
                </a:rPr>
                <a:t> </a:t>
              </a:r>
              <a:r>
                <a:rPr kumimoji="0" lang="en-US" sz="1000" b="0" i="0" u="none" strike="noStrike" kern="1200" cap="none" spc="0" normalizeH="0" baseline="0" noProof="0" dirty="0">
                  <a:ln>
                    <a:noFill/>
                  </a:ln>
                  <a:solidFill>
                    <a:prstClr val="black"/>
                  </a:solidFill>
                  <a:effectLst/>
                  <a:uLnTx/>
                  <a:uFillTx/>
                  <a:latin typeface="Arial"/>
                  <a:ea typeface="+mn-ea"/>
                  <a:cs typeface="+mn-cs"/>
                </a:rPr>
                <a:t>~</a:t>
              </a:r>
              <a:r>
                <a:rPr kumimoji="0" lang="ru-RU" sz="1000" b="1" i="0" u="none" strike="noStrike" kern="1200" cap="none" spc="0" normalizeH="0" baseline="0" noProof="0" dirty="0">
                  <a:ln>
                    <a:noFill/>
                  </a:ln>
                  <a:solidFill>
                    <a:srgbClr val="C00000"/>
                  </a:solidFill>
                  <a:effectLst/>
                  <a:uLnTx/>
                  <a:uFillTx/>
                  <a:latin typeface="Arial"/>
                  <a:ea typeface="+mn-ea"/>
                  <a:cs typeface="+mn-cs"/>
                </a:rPr>
                <a:t>1</a:t>
              </a:r>
              <a:r>
                <a:rPr kumimoji="0" lang="en-US" sz="1000" b="1" i="0" u="none" strike="noStrike" kern="1200" cap="none" spc="0" normalizeH="0" baseline="0" noProof="0" dirty="0">
                  <a:ln>
                    <a:noFill/>
                  </a:ln>
                  <a:solidFill>
                    <a:srgbClr val="C00000"/>
                  </a:solidFill>
                  <a:effectLst/>
                  <a:uLnTx/>
                  <a:uFillTx/>
                  <a:latin typeface="Arial"/>
                  <a:ea typeface="+mn-ea"/>
                  <a:cs typeface="+mn-cs"/>
                </a:rPr>
                <a:t>8</a:t>
              </a:r>
              <a:r>
                <a:rPr kumimoji="0" lang="ru-RU" sz="1000" b="1" i="0" u="none" strike="noStrike" kern="1200" cap="none" spc="0" normalizeH="0" baseline="0" noProof="0" dirty="0">
                  <a:ln>
                    <a:noFill/>
                  </a:ln>
                  <a:solidFill>
                    <a:srgbClr val="C00000"/>
                  </a:solidFill>
                  <a:effectLst/>
                  <a:uLnTx/>
                  <a:uFillTx/>
                  <a:latin typeface="Arial"/>
                  <a:ea typeface="+mn-ea"/>
                  <a:cs typeface="+mn-cs"/>
                </a:rPr>
                <a:t> </a:t>
              </a:r>
              <a:r>
                <a:rPr kumimoji="0" lang="ru-RU" sz="1000" b="1" i="0" u="none" strike="noStrike" kern="1200" cap="none" spc="0" normalizeH="0" baseline="0" noProof="0" dirty="0" err="1">
                  <a:ln>
                    <a:noFill/>
                  </a:ln>
                  <a:solidFill>
                    <a:srgbClr val="C00000"/>
                  </a:solidFill>
                  <a:effectLst/>
                  <a:uLnTx/>
                  <a:uFillTx/>
                  <a:latin typeface="Arial"/>
                  <a:ea typeface="+mn-ea"/>
                  <a:cs typeface="+mn-cs"/>
                </a:rPr>
                <a:t>times</a:t>
              </a:r>
              <a:endParaRPr kumimoji="0" lang="ru-RU" sz="1000" b="1" i="0" u="none" strike="noStrike" kern="1200" cap="none" spc="0" normalizeH="0" baseline="0" noProof="0" dirty="0">
                <a:ln>
                  <a:noFill/>
                </a:ln>
                <a:solidFill>
                  <a:srgbClr val="C00000"/>
                </a:solidFill>
                <a:effectLst/>
                <a:uLnTx/>
                <a:uFillTx/>
                <a:latin typeface="Arial"/>
                <a:ea typeface="+mn-ea"/>
                <a:cs typeface="+mn-cs"/>
              </a:endParaRPr>
            </a:p>
          </p:txBody>
        </p:sp>
        <p:sp>
          <p:nvSpPr>
            <p:cNvPr id="18" name="Прямоугольник 17"/>
            <p:cNvSpPr/>
            <p:nvPr/>
          </p:nvSpPr>
          <p:spPr>
            <a:xfrm>
              <a:off x="7092515" y="4903140"/>
              <a:ext cx="1814920" cy="400110"/>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a:ea typeface="+mn-ea"/>
                  <a:cs typeface="+mn-cs"/>
                </a:rPr>
                <a:t>Reduction of computation</a:t>
              </a:r>
              <a:r>
                <a:rPr kumimoji="0" lang="ru-RU" sz="1000" b="0" i="0" u="none" strike="noStrike" kern="1200" cap="none" spc="0" normalizeH="0" baseline="0" noProof="0" dirty="0">
                  <a:ln>
                    <a:noFill/>
                  </a:ln>
                  <a:solidFill>
                    <a:prstClr val="black"/>
                  </a:solidFill>
                  <a:effectLst/>
                  <a:uLnTx/>
                  <a:uFillTx/>
                  <a:latin typeface="Arial"/>
                  <a:ea typeface="+mn-ea"/>
                  <a:cs typeface="+mn-cs"/>
                </a:rPr>
                <a:t> </a:t>
              </a:r>
              <a:r>
                <a:rPr kumimoji="0" lang="ru-RU" sz="1000" b="0" i="0" u="none" strike="noStrike" kern="1200" cap="none" spc="0" normalizeH="0" baseline="0" noProof="0" dirty="0" err="1">
                  <a:ln>
                    <a:noFill/>
                  </a:ln>
                  <a:solidFill>
                    <a:prstClr val="black"/>
                  </a:solidFill>
                  <a:effectLst/>
                  <a:uLnTx/>
                  <a:uFillTx/>
                  <a:latin typeface="Arial"/>
                  <a:ea typeface="+mn-ea"/>
                  <a:cs typeface="+mn-cs"/>
                </a:rPr>
                <a:t>time</a:t>
              </a:r>
              <a:endParaRPr kumimoji="0" lang="en-US" sz="10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ru-RU" sz="1000" b="0" i="0" u="none" strike="noStrike" kern="1200" cap="none" spc="0" normalizeH="0" baseline="0" noProof="0" dirty="0">
                  <a:ln>
                    <a:noFill/>
                  </a:ln>
                  <a:solidFill>
                    <a:prstClr val="black"/>
                  </a:solidFill>
                  <a:effectLst/>
                  <a:uLnTx/>
                  <a:uFillTx/>
                  <a:latin typeface="Arial"/>
                  <a:ea typeface="+mn-ea"/>
                  <a:cs typeface="+mn-cs"/>
                </a:rPr>
                <a:t> </a:t>
              </a:r>
              <a:r>
                <a:rPr kumimoji="0" lang="ru-RU" sz="1000" b="0" i="0" u="none" strike="noStrike" kern="1200" cap="none" spc="0" normalizeH="0" baseline="0" noProof="0" dirty="0" err="1">
                  <a:ln>
                    <a:noFill/>
                  </a:ln>
                  <a:solidFill>
                    <a:prstClr val="black"/>
                  </a:solidFill>
                  <a:effectLst/>
                  <a:uLnTx/>
                  <a:uFillTx/>
                  <a:latin typeface="Arial"/>
                  <a:ea typeface="+mn-ea"/>
                  <a:cs typeface="+mn-cs"/>
                </a:rPr>
                <a:t>by</a:t>
              </a:r>
              <a:r>
                <a:rPr kumimoji="0" lang="ru-RU" sz="1000" b="0" i="0" u="none" strike="noStrike" kern="1200" cap="none" spc="0" normalizeH="0" baseline="0" noProof="0" dirty="0">
                  <a:ln>
                    <a:noFill/>
                  </a:ln>
                  <a:solidFill>
                    <a:prstClr val="black"/>
                  </a:solidFill>
                  <a:effectLst/>
                  <a:uLnTx/>
                  <a:uFillTx/>
                  <a:latin typeface="Arial"/>
                  <a:ea typeface="+mn-ea"/>
                  <a:cs typeface="+mn-cs"/>
                </a:rPr>
                <a:t> </a:t>
              </a:r>
              <a:r>
                <a:rPr kumimoji="0" lang="en-US" sz="1000" b="0" i="0" u="none" strike="noStrike" kern="1200" cap="none" spc="0" normalizeH="0" baseline="0" noProof="0" dirty="0">
                  <a:ln>
                    <a:noFill/>
                  </a:ln>
                  <a:solidFill>
                    <a:prstClr val="black"/>
                  </a:solidFill>
                  <a:effectLst/>
                  <a:uLnTx/>
                  <a:uFillTx/>
                  <a:latin typeface="Arial"/>
                  <a:ea typeface="+mn-ea"/>
                  <a:cs typeface="+mn-cs"/>
                </a:rPr>
                <a:t>~</a:t>
              </a:r>
              <a:r>
                <a:rPr kumimoji="0" lang="ru-RU" sz="1000" b="1" i="0" u="none" strike="noStrike" kern="1200" cap="none" spc="0" normalizeH="0" baseline="0" noProof="0" dirty="0">
                  <a:ln>
                    <a:noFill/>
                  </a:ln>
                  <a:solidFill>
                    <a:srgbClr val="C00000"/>
                  </a:solidFill>
                  <a:effectLst/>
                  <a:uLnTx/>
                  <a:uFillTx/>
                  <a:latin typeface="Arial"/>
                  <a:ea typeface="+mn-ea"/>
                  <a:cs typeface="+mn-cs"/>
                </a:rPr>
                <a:t>1</a:t>
              </a:r>
              <a:r>
                <a:rPr kumimoji="0" lang="en-US" sz="1000" b="1" i="0" u="none" strike="noStrike" kern="1200" cap="none" spc="0" normalizeH="0" baseline="0" noProof="0" dirty="0">
                  <a:ln>
                    <a:noFill/>
                  </a:ln>
                  <a:solidFill>
                    <a:srgbClr val="C00000"/>
                  </a:solidFill>
                  <a:effectLst/>
                  <a:uLnTx/>
                  <a:uFillTx/>
                  <a:latin typeface="Arial"/>
                  <a:ea typeface="+mn-ea"/>
                  <a:cs typeface="+mn-cs"/>
                </a:rPr>
                <a:t>0</a:t>
              </a:r>
              <a:r>
                <a:rPr kumimoji="0" lang="ru-RU" sz="1000" b="1" i="0" u="none" strike="noStrike" kern="1200" cap="none" spc="0" normalizeH="0" baseline="0" noProof="0" dirty="0">
                  <a:ln>
                    <a:noFill/>
                  </a:ln>
                  <a:solidFill>
                    <a:srgbClr val="C00000"/>
                  </a:solidFill>
                  <a:effectLst/>
                  <a:uLnTx/>
                  <a:uFillTx/>
                  <a:latin typeface="Arial"/>
                  <a:ea typeface="+mn-ea"/>
                  <a:cs typeface="+mn-cs"/>
                </a:rPr>
                <a:t> </a:t>
              </a:r>
              <a:r>
                <a:rPr kumimoji="0" lang="ru-RU" sz="1000" b="1" i="0" u="none" strike="noStrike" kern="1200" cap="none" spc="0" normalizeH="0" baseline="0" noProof="0" dirty="0" err="1">
                  <a:ln>
                    <a:noFill/>
                  </a:ln>
                  <a:solidFill>
                    <a:srgbClr val="C00000"/>
                  </a:solidFill>
                  <a:effectLst/>
                  <a:uLnTx/>
                  <a:uFillTx/>
                  <a:latin typeface="Arial"/>
                  <a:ea typeface="+mn-ea"/>
                  <a:cs typeface="+mn-cs"/>
                </a:rPr>
                <a:t>times</a:t>
              </a:r>
              <a:endParaRPr kumimoji="0" lang="ru-RU" sz="1000" b="1" i="0" u="none" strike="noStrike" kern="1200" cap="none" spc="0" normalizeH="0" baseline="0" noProof="0" dirty="0">
                <a:ln>
                  <a:noFill/>
                </a:ln>
                <a:solidFill>
                  <a:srgbClr val="C00000"/>
                </a:solidFill>
                <a:effectLst/>
                <a:uLnTx/>
                <a:uFillTx/>
                <a:latin typeface="Arial"/>
                <a:ea typeface="+mn-ea"/>
                <a:cs typeface="+mn-cs"/>
              </a:endParaRPr>
            </a:p>
          </p:txBody>
        </p:sp>
      </p:grpSp>
    </p:spTree>
    <p:extLst>
      <p:ext uri="{BB962C8B-B14F-4D97-AF65-F5344CB8AC3E}">
        <p14:creationId xmlns:p14="http://schemas.microsoft.com/office/powerpoint/2010/main" val="96323776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bwMode="auto">
          <a:xfrm>
            <a:off x="160749" y="160833"/>
            <a:ext cx="9144001" cy="534987"/>
          </a:xfrm>
          <a:prstGeom prst="rect">
            <a:avLst/>
          </a:prstGeom>
          <a:noFill/>
          <a:ln>
            <a:noFill/>
          </a:ln>
          <a:extLst/>
        </p:spPr>
        <p:txBody>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Arial" panose="020B0604020202020204" pitchFamily="34" charset="0"/>
                <a:ea typeface="+mn-ea"/>
                <a:cs typeface="Arial" panose="020B0604020202020204" pitchFamily="34" charset="0"/>
              </a:rPr>
              <a:t>HLIT-VDI – </a:t>
            </a:r>
            <a:r>
              <a:rPr kumimoji="0" lang="en-US" sz="2400" b="1" i="0" u="none" strike="noStrike" kern="1200" cap="none" spc="0" normalizeH="0" baseline="0" noProof="0" dirty="0" err="1">
                <a:ln w="6600">
                  <a:solidFill>
                    <a:srgbClr val="C0504D"/>
                  </a:solidFill>
                  <a:prstDash val="solid"/>
                </a:ln>
                <a:solidFill>
                  <a:srgbClr val="FFFFFF"/>
                </a:solidFill>
                <a:effectLst>
                  <a:outerShdw dist="38100" dir="2700000" algn="tl" rotWithShape="0">
                    <a:srgbClr val="C0504D"/>
                  </a:outerShdw>
                </a:effectLst>
                <a:uLnTx/>
                <a:uFillTx/>
                <a:latin typeface="Arial" panose="020B0604020202020204" pitchFamily="34" charset="0"/>
                <a:ea typeface="+mn-ea"/>
                <a:cs typeface="Arial" panose="020B0604020202020204" pitchFamily="34" charset="0"/>
              </a:rPr>
              <a:t>HybriLIT</a:t>
            </a:r>
            <a:r>
              <a:rPr kumimoji="0" lang="en-US" sz="24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Arial" panose="020B0604020202020204" pitchFamily="34" charset="0"/>
                <a:ea typeface="+mn-ea"/>
                <a:cs typeface="Arial" panose="020B0604020202020204" pitchFamily="34" charset="0"/>
              </a:rPr>
              <a:t> Virtual Desktop Infrastructure</a:t>
            </a:r>
          </a:p>
        </p:txBody>
      </p:sp>
      <p:sp>
        <p:nvSpPr>
          <p:cNvPr id="3" name="Прямоугольник 2"/>
          <p:cNvSpPr/>
          <p:nvPr/>
        </p:nvSpPr>
        <p:spPr>
          <a:xfrm>
            <a:off x="111811" y="762741"/>
            <a:ext cx="4420920" cy="170816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FFFF00"/>
                </a:solidFill>
                <a:effectLst/>
                <a:uLnTx/>
                <a:uFillTx/>
                <a:latin typeface="Arial"/>
                <a:ea typeface="+mn-ea"/>
                <a:cs typeface="+mn-cs"/>
              </a:rPr>
              <a:t>HLIT-VDI</a:t>
            </a:r>
            <a:r>
              <a:rPr kumimoji="0" lang="en-US" sz="1500" b="0" i="0" u="none" strike="noStrike" kern="1200" cap="none" spc="0" normalizeH="0" baseline="0" noProof="0" dirty="0">
                <a:ln>
                  <a:noFill/>
                </a:ln>
                <a:solidFill>
                  <a:prstClr val="white"/>
                </a:solidFill>
                <a:effectLst/>
                <a:uLnTx/>
                <a:uFillTx/>
                <a:latin typeface="Arial"/>
                <a:ea typeface="+mn-ea"/>
                <a:cs typeface="+mn-cs"/>
              </a:rPr>
              <a:t> is a new service that is aimed at providing users with possibility to work via </a:t>
            </a:r>
            <a:r>
              <a:rPr kumimoji="0" lang="en-US" sz="1500" b="1" i="1" u="none" strike="noStrike" kern="1200" cap="none" spc="0" normalizeH="0" baseline="0" noProof="0" dirty="0">
                <a:ln>
                  <a:noFill/>
                </a:ln>
                <a:solidFill>
                  <a:prstClr val="white"/>
                </a:solidFill>
                <a:effectLst/>
                <a:uLnTx/>
                <a:uFillTx/>
                <a:latin typeface="Arial"/>
                <a:ea typeface="+mn-ea"/>
                <a:cs typeface="+mn-cs"/>
              </a:rPr>
              <a:t>virtual desktops </a:t>
            </a:r>
            <a:r>
              <a:rPr kumimoji="0" lang="en-US" sz="1500" b="0" i="0" u="none" strike="noStrike" kern="1200" cap="none" spc="0" normalizeH="0" baseline="0" noProof="0" dirty="0">
                <a:ln>
                  <a:noFill/>
                </a:ln>
                <a:solidFill>
                  <a:prstClr val="white"/>
                </a:solidFill>
                <a:effectLst/>
                <a:uLnTx/>
                <a:uFillTx/>
                <a:latin typeface="Arial"/>
                <a:ea typeface="+mn-ea"/>
                <a:cs typeface="+mn-cs"/>
              </a:rPr>
              <a:t>and, thus, use software packages with GUI</a:t>
            </a:r>
            <a:r>
              <a:rPr kumimoji="0" lang="ru-RU" sz="1500" b="0" i="0" u="none" strike="noStrike" kern="1200" cap="none" spc="0" normalizeH="0" baseline="0" noProof="0" dirty="0">
                <a:ln>
                  <a:noFill/>
                </a:ln>
                <a:solidFill>
                  <a:prstClr val="white"/>
                </a:solidFill>
                <a:effectLst/>
                <a:uLnTx/>
                <a:uFillTx/>
                <a:latin typeface="Arial"/>
                <a:ea typeface="+mn-ea"/>
                <a:cs typeface="+mn-cs"/>
              </a:rPr>
              <a:t> </a:t>
            </a:r>
            <a:r>
              <a:rPr kumimoji="0" lang="en-US" sz="1500" b="0" i="0" u="none" strike="noStrike" kern="1200" cap="none" spc="0" normalizeH="0" baseline="0" noProof="0" dirty="0">
                <a:ln>
                  <a:noFill/>
                </a:ln>
                <a:solidFill>
                  <a:prstClr val="white"/>
                </a:solidFill>
                <a:effectLst/>
                <a:uLnTx/>
                <a:uFillTx/>
                <a:latin typeface="Arial"/>
                <a:ea typeface="+mn-ea"/>
                <a:cs typeface="+mn-cs"/>
              </a:rPr>
              <a:t>support.</a:t>
            </a:r>
            <a:r>
              <a:rPr kumimoji="0" lang="ru-RU" sz="1500" b="0" i="0" u="none" strike="noStrike" kern="1200" cap="none" spc="0" normalizeH="0" baseline="0" noProof="0" dirty="0">
                <a:ln>
                  <a:noFill/>
                </a:ln>
                <a:solidFill>
                  <a:prstClr val="white"/>
                </a:solidFill>
                <a:effectLst/>
                <a:uLnTx/>
                <a:uFillTx/>
                <a:latin typeface="Arial"/>
                <a:ea typeface="+mn-ea"/>
                <a:cs typeface="+mn-cs"/>
              </a:rPr>
              <a:t> </a:t>
            </a:r>
            <a:r>
              <a:rPr kumimoji="0" lang="en-US" sz="1500" b="0" i="0" u="none" strike="noStrike" kern="1200" cap="none" spc="0" normalizeH="0" baseline="0" noProof="0" dirty="0">
                <a:ln>
                  <a:noFill/>
                </a:ln>
                <a:solidFill>
                  <a:prstClr val="white"/>
                </a:solidFill>
                <a:effectLst/>
                <a:uLnTx/>
                <a:uFillTx/>
                <a:latin typeface="Arial"/>
                <a:ea typeface="+mn-ea"/>
                <a:cs typeface="+mn-cs"/>
              </a:rPr>
              <a:t>This will allow using heavy mathematical packages such as </a:t>
            </a:r>
            <a:r>
              <a:rPr kumimoji="0" lang="en-US" sz="1500" b="1" i="0" u="none" strike="noStrike" kern="1200" cap="none" spc="0" normalizeH="0" baseline="0" noProof="0" dirty="0">
                <a:ln>
                  <a:noFill/>
                </a:ln>
                <a:solidFill>
                  <a:prstClr val="white"/>
                </a:solidFill>
                <a:effectLst/>
                <a:uLnTx/>
                <a:uFillTx/>
                <a:latin typeface="Arial"/>
                <a:ea typeface="+mn-ea"/>
                <a:cs typeface="+mn-cs"/>
              </a:rPr>
              <a:t>COMSOL Multiphysics</a:t>
            </a:r>
            <a:r>
              <a:rPr kumimoji="0" lang="en-US" sz="1500" b="0" i="0" u="none" strike="noStrike" kern="1200" cap="none" spc="0" normalizeH="0" baseline="0" noProof="0" dirty="0">
                <a:ln>
                  <a:noFill/>
                </a:ln>
                <a:solidFill>
                  <a:prstClr val="white"/>
                </a:solidFill>
                <a:effectLst/>
                <a:uLnTx/>
                <a:uFillTx/>
                <a:latin typeface="Arial"/>
                <a:ea typeface="+mn-ea"/>
                <a:cs typeface="+mn-cs"/>
              </a:rPr>
              <a:t>, </a:t>
            </a:r>
            <a:r>
              <a:rPr kumimoji="0" lang="ru-RU" sz="1500" b="1" i="0" u="none" strike="noStrike" kern="1200" cap="none" spc="0" normalizeH="0" baseline="0" noProof="0" dirty="0" err="1">
                <a:ln>
                  <a:noFill/>
                </a:ln>
                <a:solidFill>
                  <a:prstClr val="white"/>
                </a:solidFill>
                <a:effectLst/>
                <a:uLnTx/>
                <a:uFillTx/>
                <a:latin typeface="Arial"/>
                <a:ea typeface="+mn-ea"/>
                <a:cs typeface="+mn-cs"/>
              </a:rPr>
              <a:t>Matlab</a:t>
            </a:r>
            <a:r>
              <a:rPr kumimoji="0" lang="ru-RU" sz="1500" b="1" i="0" u="none" strike="noStrike" kern="1200" cap="none" spc="0" normalizeH="0" baseline="0" noProof="0" dirty="0">
                <a:ln>
                  <a:noFill/>
                </a:ln>
                <a:solidFill>
                  <a:prstClr val="white"/>
                </a:solidFill>
                <a:effectLst/>
                <a:uLnTx/>
                <a:uFillTx/>
                <a:latin typeface="Arial"/>
                <a:ea typeface="+mn-ea"/>
                <a:cs typeface="+mn-cs"/>
              </a:rPr>
              <a:t>, </a:t>
            </a:r>
            <a:r>
              <a:rPr kumimoji="0" lang="ru-RU" sz="1500" b="1" i="0" u="none" strike="noStrike" kern="1200" cap="none" spc="0" normalizeH="0" baseline="0" noProof="0" dirty="0" err="1">
                <a:ln>
                  <a:noFill/>
                </a:ln>
                <a:solidFill>
                  <a:prstClr val="white"/>
                </a:solidFill>
                <a:effectLst/>
                <a:uLnTx/>
                <a:uFillTx/>
                <a:latin typeface="Arial"/>
                <a:ea typeface="+mn-ea"/>
                <a:cs typeface="+mn-cs"/>
              </a:rPr>
              <a:t>Mathematica</a:t>
            </a:r>
            <a:r>
              <a:rPr kumimoji="0" lang="ru-RU" sz="1500" b="1" i="0" u="none" strike="noStrike" kern="1200" cap="none" spc="0" normalizeH="0" baseline="0" noProof="0" dirty="0">
                <a:ln>
                  <a:noFill/>
                </a:ln>
                <a:solidFill>
                  <a:prstClr val="white"/>
                </a:solidFill>
                <a:effectLst/>
                <a:uLnTx/>
                <a:uFillTx/>
                <a:latin typeface="Arial"/>
                <a:ea typeface="+mn-ea"/>
                <a:cs typeface="+mn-cs"/>
              </a:rPr>
              <a:t>, </a:t>
            </a:r>
            <a:r>
              <a:rPr kumimoji="0" lang="ru-RU" sz="1500" b="1" i="0" u="none" strike="noStrike" kern="1200" cap="none" spc="0" normalizeH="0" baseline="0" noProof="0" dirty="0" err="1">
                <a:ln>
                  <a:noFill/>
                </a:ln>
                <a:solidFill>
                  <a:prstClr val="white"/>
                </a:solidFill>
                <a:effectLst/>
                <a:uLnTx/>
                <a:uFillTx/>
                <a:latin typeface="Arial"/>
                <a:ea typeface="+mn-ea"/>
                <a:cs typeface="+mn-cs"/>
              </a:rPr>
              <a:t>Maple</a:t>
            </a:r>
            <a:r>
              <a:rPr kumimoji="0" lang="en-US" sz="1500" b="0" i="0" u="none" strike="noStrike" kern="1200" cap="none" spc="0" normalizeH="0" baseline="0" noProof="0" dirty="0">
                <a:ln>
                  <a:noFill/>
                </a:ln>
                <a:solidFill>
                  <a:prstClr val="white"/>
                </a:solidFill>
                <a:effectLst/>
                <a:uLnTx/>
                <a:uFillTx/>
                <a:latin typeface="Arial"/>
                <a:ea typeface="+mn-ea"/>
                <a:cs typeface="+mn-cs"/>
              </a:rPr>
              <a:t>,</a:t>
            </a:r>
            <a:r>
              <a:rPr kumimoji="0" lang="ru-RU" sz="1500" b="0" i="0" u="none" strike="noStrike" kern="1200" cap="none" spc="0" normalizeH="0" baseline="0" noProof="0" dirty="0">
                <a:ln>
                  <a:noFill/>
                </a:ln>
                <a:solidFill>
                  <a:prstClr val="white"/>
                </a:solidFill>
                <a:effectLst/>
                <a:uLnTx/>
                <a:uFillTx/>
                <a:latin typeface="Arial"/>
                <a:ea typeface="+mn-ea"/>
                <a:cs typeface="+mn-cs"/>
              </a:rPr>
              <a:t> </a:t>
            </a:r>
            <a:r>
              <a:rPr kumimoji="0" lang="en-US" sz="1500" b="0" i="0" u="none" strike="noStrike" kern="1200" cap="none" spc="0" normalizeH="0" baseline="0" noProof="0" dirty="0">
                <a:ln>
                  <a:noFill/>
                </a:ln>
                <a:solidFill>
                  <a:prstClr val="white"/>
                </a:solidFill>
                <a:effectLst/>
                <a:uLnTx/>
                <a:uFillTx/>
                <a:latin typeface="Arial"/>
                <a:ea typeface="+mn-ea"/>
                <a:cs typeface="+mn-cs"/>
              </a:rPr>
              <a:t>and</a:t>
            </a:r>
            <a:r>
              <a:rPr kumimoji="0" lang="ru-RU" sz="1500" b="0" i="0" u="none" strike="noStrike" kern="1200" cap="none" spc="0" normalizeH="0" baseline="0" noProof="0" dirty="0">
                <a:ln>
                  <a:noFill/>
                </a:ln>
                <a:solidFill>
                  <a:prstClr val="white"/>
                </a:solidFill>
                <a:effectLst/>
                <a:uLnTx/>
                <a:uFillTx/>
                <a:latin typeface="Arial"/>
                <a:ea typeface="+mn-ea"/>
                <a:cs typeface="+mn-cs"/>
              </a:rPr>
              <a:t> </a:t>
            </a:r>
            <a:r>
              <a:rPr kumimoji="0" lang="en-US" sz="1500" b="0" i="0" u="none" strike="noStrike" kern="1200" cap="none" spc="0" normalizeH="0" baseline="0" noProof="0" dirty="0">
                <a:ln>
                  <a:noFill/>
                </a:ln>
                <a:solidFill>
                  <a:prstClr val="white"/>
                </a:solidFill>
                <a:effectLst/>
                <a:uLnTx/>
                <a:uFillTx/>
                <a:latin typeface="Arial"/>
                <a:ea typeface="+mn-ea"/>
                <a:cs typeface="+mn-cs"/>
              </a:rPr>
              <a:t>also </a:t>
            </a:r>
            <a:r>
              <a:rPr kumimoji="0" lang="ru-RU" sz="1500" b="1" i="0" u="none" strike="noStrike" kern="1200" cap="none" spc="0" normalizeH="0" baseline="0" noProof="0" dirty="0">
                <a:ln>
                  <a:noFill/>
                </a:ln>
                <a:solidFill>
                  <a:prstClr val="white"/>
                </a:solidFill>
                <a:effectLst/>
                <a:uLnTx/>
                <a:uFillTx/>
                <a:latin typeface="Arial"/>
                <a:ea typeface="+mn-ea"/>
                <a:cs typeface="+mn-cs"/>
              </a:rPr>
              <a:t>Geant4, ROOT</a:t>
            </a:r>
            <a:r>
              <a:rPr kumimoji="0" lang="en-US" sz="1500" b="1" i="0" u="none" strike="noStrike" kern="1200" cap="none" spc="0" normalizeH="0" baseline="0" noProof="0" dirty="0">
                <a:ln>
                  <a:noFill/>
                </a:ln>
                <a:solidFill>
                  <a:prstClr val="white"/>
                </a:solidFill>
                <a:effectLst/>
                <a:uLnTx/>
                <a:uFillTx/>
                <a:latin typeface="Arial"/>
                <a:ea typeface="+mn-ea"/>
                <a:cs typeface="+mn-cs"/>
              </a:rPr>
              <a:t>, et al.</a:t>
            </a:r>
            <a:r>
              <a:rPr kumimoji="0" lang="en-US" sz="1500" b="0" i="0" u="none" strike="noStrike" kern="1200" cap="none" spc="0" normalizeH="0" baseline="0" noProof="0" dirty="0">
                <a:ln>
                  <a:noFill/>
                </a:ln>
                <a:solidFill>
                  <a:prstClr val="white"/>
                </a:solidFill>
                <a:effectLst/>
                <a:uLnTx/>
                <a:uFillTx/>
                <a:latin typeface="Arial"/>
                <a:ea typeface="+mn-ea"/>
                <a:cs typeface="+mn-cs"/>
              </a:rPr>
              <a:t> </a:t>
            </a:r>
            <a:endParaRPr kumimoji="0" lang="ru-RU" sz="1500" b="0" i="0" u="none" strike="noStrike" kern="1200" cap="none" spc="0" normalizeH="0" baseline="0" noProof="0" dirty="0">
              <a:ln>
                <a:noFill/>
              </a:ln>
              <a:solidFill>
                <a:prstClr val="white"/>
              </a:solidFill>
              <a:effectLst/>
              <a:uLnTx/>
              <a:uFillTx/>
              <a:latin typeface="Arial"/>
              <a:ea typeface="+mn-ea"/>
              <a:cs typeface="+mn-cs"/>
            </a:endParaRPr>
          </a:p>
        </p:txBody>
      </p:sp>
      <p:sp>
        <p:nvSpPr>
          <p:cNvPr id="4" name="Прямоугольник 3"/>
          <p:cNvSpPr/>
          <p:nvPr/>
        </p:nvSpPr>
        <p:spPr>
          <a:xfrm>
            <a:off x="5580112" y="2204864"/>
            <a:ext cx="2808312"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00"/>
                </a:solidFill>
                <a:effectLst/>
                <a:uLnTx/>
                <a:uFillTx/>
                <a:latin typeface="Arial"/>
                <a:ea typeface="+mn-ea"/>
                <a:cs typeface="+mn-cs"/>
              </a:rPr>
              <a:t>24 </a:t>
            </a:r>
            <a:r>
              <a:rPr kumimoji="0" lang="en-US" sz="1800" b="0" i="0" u="none" strike="noStrike" kern="1200" cap="none" spc="0" normalizeH="0" baseline="0" noProof="0" dirty="0">
                <a:ln>
                  <a:noFill/>
                </a:ln>
                <a:solidFill>
                  <a:prstClr val="white"/>
                </a:solidFill>
                <a:effectLst/>
                <a:uLnTx/>
                <a:uFillTx/>
                <a:latin typeface="Arial"/>
                <a:ea typeface="+mn-ea"/>
                <a:cs typeface="+mn-cs"/>
              </a:rPr>
              <a:t>virtual machines (VM</a:t>
            </a:r>
            <a:r>
              <a:rPr kumimoji="0" lang="ru-RU" sz="1800" b="0" i="0" u="none" strike="noStrike" kern="1200" cap="none" spc="0" normalizeH="0" baseline="0" noProof="0" dirty="0">
                <a:ln>
                  <a:noFill/>
                </a:ln>
                <a:solidFill>
                  <a:prstClr val="white"/>
                </a:solidFill>
                <a:effectLst/>
                <a:uLnTx/>
                <a:uFillTx/>
                <a:latin typeface="Arial"/>
                <a:ea typeface="+mn-ea"/>
                <a:cs typeface="+mn-cs"/>
              </a:rPr>
              <a:t>)</a:t>
            </a:r>
          </a:p>
        </p:txBody>
      </p:sp>
      <p:sp>
        <p:nvSpPr>
          <p:cNvPr id="6" name="Прямоугольник 5"/>
          <p:cNvSpPr/>
          <p:nvPr/>
        </p:nvSpPr>
        <p:spPr>
          <a:xfrm>
            <a:off x="145893" y="2604654"/>
            <a:ext cx="9010172"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FF00"/>
                </a:solidFill>
                <a:effectLst/>
                <a:uLnTx/>
                <a:uFillTx/>
                <a:latin typeface="Arial"/>
                <a:ea typeface="Calibri" panose="020F0502020204030204" pitchFamily="34" charset="0"/>
                <a:cs typeface="Times New Roman" panose="02020603050405020304" pitchFamily="18" charset="0"/>
              </a:rPr>
              <a:t>Example using of HLIT-VDI service.</a:t>
            </a:r>
            <a:r>
              <a:rPr kumimoji="0" lang="en-GB" sz="1800" b="1" i="0" u="none" strike="noStrike" kern="1200" cap="none" spc="0" normalizeH="0" baseline="0" noProof="0" dirty="0">
                <a:ln>
                  <a:noFill/>
                </a:ln>
                <a:solidFill>
                  <a:prstClr val="white"/>
                </a:solidFill>
                <a:effectLst/>
                <a:uLnTx/>
                <a:uFillTx/>
                <a:latin typeface="Arial"/>
                <a:ea typeface="Calibri" panose="020F0502020204030204" pitchFamily="34" charset="0"/>
                <a:cs typeface="Times New Roman" panose="02020603050405020304" pitchFamily="18" charset="0"/>
              </a:rPr>
              <a:t> </a:t>
            </a:r>
            <a:r>
              <a:rPr kumimoji="0" lang="en-GB" sz="1800" b="0" i="0" u="none" strike="noStrike" kern="1200" cap="none" spc="0" normalizeH="0" baseline="0" noProof="0" dirty="0">
                <a:ln>
                  <a:noFill/>
                </a:ln>
                <a:solidFill>
                  <a:prstClr val="white"/>
                </a:solidFill>
                <a:effectLst/>
                <a:uLnTx/>
                <a:uFillTx/>
                <a:latin typeface="Arial"/>
                <a:ea typeface="Calibri" panose="020F0502020204030204" pitchFamily="34" charset="0"/>
                <a:cs typeface="Times New Roman" panose="02020603050405020304" pitchFamily="18" charset="0"/>
              </a:rPr>
              <a:t>Modelling and simulation of the magnetic field distribution for design and production of the superconducting magnet SC200</a:t>
            </a:r>
            <a:r>
              <a:rPr kumimoji="0" lang="ru-RU" sz="1800" b="0" i="0" u="none" strike="noStrike" kern="1200" cap="none" spc="0" normalizeH="0" baseline="0" noProof="0" dirty="0">
                <a:ln>
                  <a:noFill/>
                </a:ln>
                <a:solidFill>
                  <a:prstClr val="white"/>
                </a:solidFill>
                <a:effectLst/>
                <a:uLnTx/>
                <a:uFillTx/>
                <a:latin typeface="Arial"/>
                <a:ea typeface="Calibri" panose="020F0502020204030204" pitchFamily="34" charset="0"/>
                <a:cs typeface="Times New Roman" panose="02020603050405020304" pitchFamily="18" charset="0"/>
              </a:rPr>
              <a:t> </a:t>
            </a:r>
            <a:r>
              <a:rPr kumimoji="0" lang="en-US" sz="1800" b="0" i="0" u="none" strike="noStrike" kern="1200" cap="none" spc="0" normalizeH="0" baseline="0" noProof="0" dirty="0">
                <a:ln>
                  <a:noFill/>
                </a:ln>
                <a:solidFill>
                  <a:prstClr val="white"/>
                </a:solidFill>
                <a:effectLst/>
                <a:uLnTx/>
                <a:uFillTx/>
                <a:latin typeface="Arial"/>
                <a:ea typeface="Calibri" panose="020F0502020204030204" pitchFamily="34" charset="0"/>
                <a:cs typeface="Times New Roman" panose="02020603050405020304" pitchFamily="18" charset="0"/>
              </a:rPr>
              <a:t>with </a:t>
            </a:r>
            <a:r>
              <a:rPr kumimoji="0" lang="en-US" sz="1800" b="0" i="0" u="none" strike="noStrike" kern="1200" cap="none" spc="0" normalizeH="0" baseline="0" noProof="0" dirty="0">
                <a:ln>
                  <a:noFill/>
                </a:ln>
                <a:solidFill>
                  <a:srgbClr val="FFFF00"/>
                </a:solidFill>
                <a:effectLst/>
                <a:uLnTx/>
                <a:uFillTx/>
                <a:latin typeface="Arial"/>
                <a:ea typeface="Calibri" panose="020F0502020204030204" pitchFamily="34" charset="0"/>
                <a:cs typeface="Times New Roman" panose="02020603050405020304" pitchFamily="18" charset="0"/>
              </a:rPr>
              <a:t>COMSOL Multiphysics</a:t>
            </a:r>
            <a:endParaRPr kumimoji="0" lang="ru-RU" sz="1800" b="0" i="0" u="none" strike="noStrike" kern="1200" cap="none" spc="0" normalizeH="0" baseline="0" noProof="0" dirty="0">
              <a:ln>
                <a:noFill/>
              </a:ln>
              <a:solidFill>
                <a:srgbClr val="FFFF00"/>
              </a:solidFill>
              <a:effectLst/>
              <a:uLnTx/>
              <a:uFillTx/>
              <a:latin typeface="Arial"/>
              <a:ea typeface="+mn-ea"/>
              <a:cs typeface="+mn-cs"/>
            </a:endParaRPr>
          </a:p>
        </p:txBody>
      </p:sp>
      <p:pic>
        <p:nvPicPr>
          <p:cNvPr id="12" name="Picture 2"/>
          <p:cNvPicPr>
            <a:picLocks noChangeAspect="1"/>
          </p:cNvPicPr>
          <p:nvPr/>
        </p:nvPicPr>
        <p:blipFill rotWithShape="1">
          <a:blip r:embed="rId3">
            <a:extLst>
              <a:ext uri="{28A0092B-C50C-407E-A947-70E740481C1C}">
                <a14:useLocalDpi xmlns:a14="http://schemas.microsoft.com/office/drawing/2010/main" val="0"/>
              </a:ext>
            </a:extLst>
          </a:blip>
          <a:srcRect l="13867" r="17477"/>
          <a:stretch/>
        </p:blipFill>
        <p:spPr>
          <a:xfrm>
            <a:off x="44564" y="3487991"/>
            <a:ext cx="3347864" cy="2190071"/>
          </a:xfrm>
          <a:prstGeom prst="rect">
            <a:avLst/>
          </a:prstGeom>
        </p:spPr>
      </p:pic>
      <p:pic>
        <p:nvPicPr>
          <p:cNvPr id="15" name="plotgroup_pg2.png"/>
          <p:cNvPicPr/>
          <p:nvPr/>
        </p:nvPicPr>
        <p:blipFill rotWithShape="1">
          <a:blip r:embed="rId4" cstate="print">
            <a:extLst>
              <a:ext uri="{28A0092B-C50C-407E-A947-70E740481C1C}">
                <a14:useLocalDpi xmlns:a14="http://schemas.microsoft.com/office/drawing/2010/main" val="0"/>
              </a:ext>
            </a:extLst>
          </a:blip>
          <a:srcRect r="5571"/>
          <a:stretch/>
        </p:blipFill>
        <p:spPr>
          <a:xfrm>
            <a:off x="6084168" y="3488033"/>
            <a:ext cx="2866182" cy="2309422"/>
          </a:xfrm>
          <a:prstGeom prst="rect">
            <a:avLst/>
          </a:prstGeom>
        </p:spPr>
      </p:pic>
      <p:pic>
        <p:nvPicPr>
          <p:cNvPr id="8" name="Рисунок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44008" y="816173"/>
            <a:ext cx="4427984" cy="1326943"/>
          </a:xfrm>
          <a:prstGeom prst="rect">
            <a:avLst/>
          </a:prstGeom>
        </p:spPr>
      </p:pic>
      <p:pic>
        <p:nvPicPr>
          <p:cNvPr id="17" name="mesh_mesh1_conv1.png"/>
          <p:cNvPicPr/>
          <p:nvPr/>
        </p:nvPicPr>
        <p:blipFill>
          <a:blip r:embed="rId6" cstate="print">
            <a:extLst>
              <a:ext uri="{28A0092B-C50C-407E-A947-70E740481C1C}">
                <a14:useLocalDpi xmlns:a14="http://schemas.microsoft.com/office/drawing/2010/main" val="0"/>
              </a:ext>
            </a:extLst>
          </a:blip>
          <a:stretch>
            <a:fillRect/>
          </a:stretch>
        </p:blipFill>
        <p:spPr>
          <a:xfrm>
            <a:off x="3535222" y="3488033"/>
            <a:ext cx="2395053" cy="1847840"/>
          </a:xfrm>
          <a:prstGeom prst="rect">
            <a:avLst/>
          </a:prstGeom>
        </p:spPr>
      </p:pic>
      <p:pic>
        <p:nvPicPr>
          <p:cNvPr id="16" name="mesh_mesh1_swe5_dis1.png"/>
          <p:cNvPicPr/>
          <p:nvPr/>
        </p:nvPicPr>
        <p:blipFill>
          <a:blip r:embed="rId7" cstate="print">
            <a:extLst>
              <a:ext uri="{28A0092B-C50C-407E-A947-70E740481C1C}">
                <a14:useLocalDpi xmlns:a14="http://schemas.microsoft.com/office/drawing/2010/main" val="0"/>
              </a:ext>
            </a:extLst>
          </a:blip>
          <a:stretch>
            <a:fillRect/>
          </a:stretch>
        </p:blipFill>
        <p:spPr>
          <a:xfrm>
            <a:off x="4012667" y="4950490"/>
            <a:ext cx="1917606" cy="1305781"/>
          </a:xfrm>
          <a:prstGeom prst="rect">
            <a:avLst/>
          </a:prstGeom>
        </p:spPr>
      </p:pic>
      <p:sp>
        <p:nvSpPr>
          <p:cNvPr id="18" name="Стрелка вниз 17"/>
          <p:cNvSpPr/>
          <p:nvPr/>
        </p:nvSpPr>
        <p:spPr>
          <a:xfrm>
            <a:off x="4990986" y="4818253"/>
            <a:ext cx="312511" cy="538721"/>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Arial"/>
              <a:ea typeface="+mn-ea"/>
              <a:cs typeface="+mn-cs"/>
            </a:endParaRPr>
          </a:p>
        </p:txBody>
      </p:sp>
      <p:sp>
        <p:nvSpPr>
          <p:cNvPr id="19" name="Прямоугольник 18"/>
          <p:cNvSpPr/>
          <p:nvPr/>
        </p:nvSpPr>
        <p:spPr>
          <a:xfrm>
            <a:off x="76289" y="5797455"/>
            <a:ext cx="3284417"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ea typeface="Calibri" panose="020F0502020204030204" pitchFamily="34" charset="0"/>
                <a:cs typeface="Times New Roman" panose="02020603050405020304" pitchFamily="18" charset="0"/>
              </a:rPr>
              <a:t>Superconducting magnet SC200 designed for medical application</a:t>
            </a:r>
            <a:endParaRPr kumimoji="0" lang="ru-RU"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20" name="Прямоугольник 19"/>
          <p:cNvSpPr/>
          <p:nvPr/>
        </p:nvSpPr>
        <p:spPr>
          <a:xfrm>
            <a:off x="6084168" y="5933103"/>
            <a:ext cx="2938190"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ea typeface="Calibri" panose="020F0502020204030204" pitchFamily="34" charset="0"/>
                <a:cs typeface="Times New Roman" panose="02020603050405020304" pitchFamily="18" charset="0"/>
              </a:rPr>
              <a:t>Magnetic field distribution at median plane of the magnet</a:t>
            </a:r>
            <a:endParaRPr kumimoji="0" lang="ru-RU"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21" name="Прямоугольник 20"/>
          <p:cNvSpPr/>
          <p:nvPr/>
        </p:nvSpPr>
        <p:spPr>
          <a:xfrm>
            <a:off x="3675326" y="6259120"/>
            <a:ext cx="2592288"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a:ea typeface="Calibri" panose="020F0502020204030204" pitchFamily="34" charset="0"/>
                <a:cs typeface="Times New Roman" panose="02020603050405020304" pitchFamily="18" charset="0"/>
              </a:rPr>
              <a:t>Computational m</a:t>
            </a:r>
            <a:r>
              <a:rPr kumimoji="0" lang="en-GB" sz="1800" b="0" i="0" u="none" strike="noStrike" kern="1200" cap="none" spc="0" normalizeH="0" baseline="0" noProof="0" dirty="0" err="1">
                <a:ln>
                  <a:noFill/>
                </a:ln>
                <a:solidFill>
                  <a:prstClr val="white"/>
                </a:solidFill>
                <a:effectLst/>
                <a:uLnTx/>
                <a:uFillTx/>
                <a:latin typeface="Arial"/>
                <a:ea typeface="Calibri" panose="020F0502020204030204" pitchFamily="34" charset="0"/>
                <a:cs typeface="Times New Roman" panose="02020603050405020304" pitchFamily="18" charset="0"/>
              </a:rPr>
              <a:t>esh</a:t>
            </a:r>
            <a:endParaRPr kumimoji="0" lang="ru-RU" sz="18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294882421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1"/>
          <p:cNvSpPr>
            <a:spLocks noChangeArrowheads="1"/>
          </p:cNvSpPr>
          <p:nvPr/>
        </p:nvSpPr>
        <p:spPr bwMode="auto">
          <a:xfrm>
            <a:off x="2873094" y="200203"/>
            <a:ext cx="3436938" cy="406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Noto Sans CJK SC Regular" charset="0"/>
                <a:cs typeface="Noto Sans CJK SC Regular"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Noto Sans CJK SC Regular" charset="0"/>
                <a:cs typeface="Noto Sans CJK SC Regular"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Noto Sans CJK SC Regular" charset="0"/>
                <a:cs typeface="Noto Sans CJK SC Regular"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Noto Sans CJK SC Regular" charset="0"/>
                <a:cs typeface="Noto Sans CJK SC Regular"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Noto Sans CJK SC Regular" charset="0"/>
                <a:cs typeface="Noto Sans CJK SC Regular" charset="0"/>
              </a:defRPr>
            </a:lvl5pPr>
            <a:lvl6pPr marL="2514600" indent="-228600" defTabSz="457200" fontAlgn="base" hangingPunct="0">
              <a:lnSpc>
                <a:spcPct val="93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Noto Sans CJK SC Regular" charset="0"/>
                <a:cs typeface="Noto Sans CJK SC Regular" charset="0"/>
              </a:defRPr>
            </a:lvl6pPr>
            <a:lvl7pPr marL="2971800" indent="-228600" defTabSz="457200" fontAlgn="base" hangingPunct="0">
              <a:lnSpc>
                <a:spcPct val="93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Noto Sans CJK SC Regular" charset="0"/>
                <a:cs typeface="Noto Sans CJK SC Regular" charset="0"/>
              </a:defRPr>
            </a:lvl7pPr>
            <a:lvl8pPr marL="3429000" indent="-228600" defTabSz="457200" fontAlgn="base" hangingPunct="0">
              <a:lnSpc>
                <a:spcPct val="93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Noto Sans CJK SC Regular" charset="0"/>
                <a:cs typeface="Noto Sans CJK SC Regular" charset="0"/>
              </a:defRPr>
            </a:lvl8pPr>
            <a:lvl9pPr marL="3886200" indent="-228600" defTabSz="457200" fontAlgn="base" hangingPunct="0">
              <a:lnSpc>
                <a:spcPct val="93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Noto Sans CJK SC Regular" charset="0"/>
                <a:cs typeface="Noto Sans CJK SC Regular" charset="0"/>
              </a:defRPr>
            </a:lvl9pPr>
          </a:lstStyle>
          <a:p>
            <a:pPr algn="ctr">
              <a:lnSpc>
                <a:spcPct val="100000"/>
              </a:lnSpc>
              <a:buClrTx/>
              <a:buFontTx/>
              <a:buNone/>
            </a:pPr>
            <a:r>
              <a:rPr lang="en-US" altLang="ru-RU" sz="3600" b="1" dirty="0">
                <a:ln w="6600">
                  <a:solidFill>
                    <a:srgbClr val="C0504D"/>
                  </a:solidFill>
                  <a:prstDash val="solid"/>
                </a:ln>
                <a:solidFill>
                  <a:srgbClr val="FFFFFF"/>
                </a:solidFill>
                <a:effectLst>
                  <a:outerShdw dist="38100" dir="2700000" algn="tl" rotWithShape="0">
                    <a:srgbClr val="C0504D"/>
                  </a:outerShdw>
                </a:effectLst>
                <a:ea typeface="+mn-ea"/>
                <a:cs typeface="Arial" panose="020B0604020202020204" pitchFamily="34" charset="0"/>
              </a:rPr>
              <a:t>User policy on “GOVORUN”</a:t>
            </a:r>
          </a:p>
        </p:txBody>
      </p:sp>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01627" y="123826"/>
            <a:ext cx="1096323" cy="7540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Прямоугольник 2"/>
          <p:cNvSpPr/>
          <p:nvPr/>
        </p:nvSpPr>
        <p:spPr>
          <a:xfrm>
            <a:off x="134412" y="2005169"/>
            <a:ext cx="8839279" cy="461665"/>
          </a:xfrm>
          <a:prstGeom prst="rect">
            <a:avLst/>
          </a:prstGeom>
        </p:spPr>
        <p:txBody>
          <a:bodyPr wrap="none">
            <a:spAutoFit/>
          </a:bodyPr>
          <a:lstStyle/>
          <a:p>
            <a:r>
              <a:rPr lang="en-US" sz="2400" b="1" dirty="0">
                <a:solidFill>
                  <a:srgbClr val="FFFF00"/>
                </a:solidFill>
              </a:rPr>
              <a:t>User Committee: </a:t>
            </a:r>
            <a:r>
              <a:rPr lang="en-US" sz="2400" b="1" dirty="0">
                <a:solidFill>
                  <a:schemeClr val="bg1"/>
                </a:solidFill>
              </a:rPr>
              <a:t>allows access</a:t>
            </a:r>
            <a:r>
              <a:rPr lang="en-US" sz="2400" b="1" dirty="0">
                <a:solidFill>
                  <a:srgbClr val="FFFF00"/>
                </a:solidFill>
              </a:rPr>
              <a:t> </a:t>
            </a:r>
            <a:r>
              <a:rPr lang="en-US" sz="2400" b="1" dirty="0">
                <a:solidFill>
                  <a:schemeClr val="bg1"/>
                </a:solidFill>
              </a:rPr>
              <a:t>and determines the priority</a:t>
            </a:r>
            <a:endParaRPr lang="ru-RU" sz="2400" dirty="0">
              <a:solidFill>
                <a:srgbClr val="FFFF00"/>
              </a:solidFill>
            </a:endParaRPr>
          </a:p>
        </p:txBody>
      </p:sp>
      <p:grpSp>
        <p:nvGrpSpPr>
          <p:cNvPr id="11" name="Группа 10"/>
          <p:cNvGrpSpPr/>
          <p:nvPr/>
        </p:nvGrpSpPr>
        <p:grpSpPr>
          <a:xfrm>
            <a:off x="4698771" y="4535680"/>
            <a:ext cx="1540708" cy="1540708"/>
            <a:chOff x="2398826" y="0"/>
            <a:chExt cx="1540708" cy="1540708"/>
          </a:xfrm>
          <a:scene3d>
            <a:camera prst="orthographicFront"/>
            <a:lightRig rig="flat" dir="t"/>
          </a:scene3d>
        </p:grpSpPr>
        <p:sp>
          <p:nvSpPr>
            <p:cNvPr id="12" name="Овал 11"/>
            <p:cNvSpPr/>
            <p:nvPr/>
          </p:nvSpPr>
          <p:spPr>
            <a:xfrm>
              <a:off x="2398826" y="0"/>
              <a:ext cx="1540708" cy="1540708"/>
            </a:xfrm>
            <a:prstGeom prst="ellipse">
              <a:avLst/>
            </a:prstGeom>
            <a:ln w="38100">
              <a:solidFill>
                <a:srgbClr val="FFFF00"/>
              </a:solidFill>
            </a:ln>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13" name="Овал 4"/>
            <p:cNvSpPr/>
            <p:nvPr/>
          </p:nvSpPr>
          <p:spPr>
            <a:xfrm>
              <a:off x="2624457" y="225631"/>
              <a:ext cx="1089446" cy="1089446"/>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dirty="0"/>
                <a:t>GOVORUN</a:t>
              </a:r>
              <a:endParaRPr lang="ru-RU" sz="1600" b="1" kern="1200" dirty="0"/>
            </a:p>
          </p:txBody>
        </p:sp>
      </p:grpSp>
      <p:sp>
        <p:nvSpPr>
          <p:cNvPr id="7" name="Скругленный прямоугольник 6"/>
          <p:cNvSpPr/>
          <p:nvPr/>
        </p:nvSpPr>
        <p:spPr>
          <a:xfrm>
            <a:off x="6239479" y="5931790"/>
            <a:ext cx="2558713" cy="756000"/>
          </a:xfrm>
          <a:prstGeom prst="roundRect">
            <a:avLst/>
          </a:prstGeom>
          <a:ln>
            <a:solidFill>
              <a:srgbClr val="FFFF00"/>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b="1" dirty="0"/>
              <a:t>Universities of the JINR Member States</a:t>
            </a:r>
            <a:endParaRPr lang="ru-RU" b="1" dirty="0"/>
          </a:p>
        </p:txBody>
      </p:sp>
      <p:sp>
        <p:nvSpPr>
          <p:cNvPr id="15" name="Скругленный прямоугольник 14"/>
          <p:cNvSpPr/>
          <p:nvPr/>
        </p:nvSpPr>
        <p:spPr>
          <a:xfrm>
            <a:off x="4010284" y="3073684"/>
            <a:ext cx="2917682" cy="756000"/>
          </a:xfrm>
          <a:prstGeom prst="roundRect">
            <a:avLst/>
          </a:prstGeom>
          <a:ln>
            <a:solidFill>
              <a:srgbClr val="FFFF00"/>
            </a:solidFill>
          </a:ln>
        </p:spPr>
        <p:style>
          <a:lnRef idx="1">
            <a:schemeClr val="accent1"/>
          </a:lnRef>
          <a:fillRef idx="2">
            <a:schemeClr val="accent1"/>
          </a:fillRef>
          <a:effectRef idx="1">
            <a:schemeClr val="accent1"/>
          </a:effectRef>
          <a:fontRef idx="minor">
            <a:schemeClr val="dk1"/>
          </a:fontRef>
        </p:style>
        <p:txBody>
          <a:bodyPr rtlCol="0" anchor="ctr"/>
          <a:lstStyle/>
          <a:p>
            <a:pPr lvl="0" algn="ctr" defTabSz="711200">
              <a:lnSpc>
                <a:spcPct val="90000"/>
              </a:lnSpc>
              <a:spcBef>
                <a:spcPct val="0"/>
              </a:spcBef>
              <a:spcAft>
                <a:spcPct val="35000"/>
              </a:spcAft>
            </a:pPr>
            <a:r>
              <a:rPr lang="en-US" b="1" dirty="0"/>
              <a:t>JINR LAB’s</a:t>
            </a:r>
            <a:endParaRPr lang="ru-RU" b="1" dirty="0"/>
          </a:p>
        </p:txBody>
      </p:sp>
      <p:sp>
        <p:nvSpPr>
          <p:cNvPr id="16" name="Скругленный прямоугольник 15"/>
          <p:cNvSpPr/>
          <p:nvPr/>
        </p:nvSpPr>
        <p:spPr>
          <a:xfrm>
            <a:off x="2320839" y="5931789"/>
            <a:ext cx="2423513" cy="756000"/>
          </a:xfrm>
          <a:prstGeom prst="roundRect">
            <a:avLst/>
          </a:prstGeom>
          <a:ln>
            <a:solidFill>
              <a:srgbClr val="FFFF00"/>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b="1" dirty="0"/>
              <a:t>JINR Member States</a:t>
            </a:r>
            <a:endParaRPr lang="ru-RU" b="1" dirty="0"/>
          </a:p>
        </p:txBody>
      </p:sp>
      <p:sp>
        <p:nvSpPr>
          <p:cNvPr id="8" name="Стрелка вниз 7"/>
          <p:cNvSpPr/>
          <p:nvPr/>
        </p:nvSpPr>
        <p:spPr>
          <a:xfrm>
            <a:off x="5196763" y="3959811"/>
            <a:ext cx="544723" cy="550800"/>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 name="Стрелка вниз 17"/>
          <p:cNvSpPr/>
          <p:nvPr/>
        </p:nvSpPr>
        <p:spPr>
          <a:xfrm rot="14649554">
            <a:off x="4104957" y="5290494"/>
            <a:ext cx="544723" cy="551814"/>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9" name="Стрелка вниз 18"/>
          <p:cNvSpPr/>
          <p:nvPr/>
        </p:nvSpPr>
        <p:spPr>
          <a:xfrm rot="7807450">
            <a:off x="6353225" y="5341654"/>
            <a:ext cx="544723" cy="550800"/>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7" name="Прямоугольник 16"/>
          <p:cNvSpPr/>
          <p:nvPr/>
        </p:nvSpPr>
        <p:spPr>
          <a:xfrm>
            <a:off x="107504" y="1111391"/>
            <a:ext cx="8993168" cy="830997"/>
          </a:xfrm>
          <a:prstGeom prst="rect">
            <a:avLst/>
          </a:prstGeom>
        </p:spPr>
        <p:txBody>
          <a:bodyPr wrap="none">
            <a:spAutoFit/>
          </a:bodyPr>
          <a:lstStyle/>
          <a:p>
            <a:r>
              <a:rPr lang="en-US" sz="2400" b="1" dirty="0">
                <a:solidFill>
                  <a:srgbClr val="FFFF00"/>
                </a:solidFill>
              </a:rPr>
              <a:t>User Community: </a:t>
            </a:r>
            <a:r>
              <a:rPr lang="en-US" sz="2400" b="1" dirty="0">
                <a:solidFill>
                  <a:schemeClr val="bg1"/>
                </a:solidFill>
              </a:rPr>
              <a:t>scientists and research teams which work</a:t>
            </a:r>
          </a:p>
          <a:p>
            <a:r>
              <a:rPr lang="en-US" sz="2400" b="1" dirty="0">
                <a:solidFill>
                  <a:schemeClr val="bg1"/>
                </a:solidFill>
              </a:rPr>
              <a:t>In the frames of the Topical plan for JINR research</a:t>
            </a:r>
            <a:endParaRPr lang="ru-RU" sz="2400" dirty="0">
              <a:solidFill>
                <a:srgbClr val="FFFF00"/>
              </a:solidFill>
            </a:endParaRPr>
          </a:p>
        </p:txBody>
      </p:sp>
      <p:sp>
        <p:nvSpPr>
          <p:cNvPr id="2" name="Прямоугольник 1"/>
          <p:cNvSpPr/>
          <p:nvPr/>
        </p:nvSpPr>
        <p:spPr>
          <a:xfrm>
            <a:off x="134412" y="2641343"/>
            <a:ext cx="3501484" cy="2862322"/>
          </a:xfrm>
          <a:prstGeom prst="rect">
            <a:avLst/>
          </a:prstGeom>
          <a:ln>
            <a:solidFill>
              <a:srgbClr val="FFFF00"/>
            </a:solidFill>
          </a:ln>
        </p:spPr>
        <p:txBody>
          <a:bodyPr wrap="square">
            <a:spAutoFit/>
          </a:bodyPr>
          <a:lstStyle/>
          <a:p>
            <a:r>
              <a:rPr lang="en-US" sz="2400" b="1" dirty="0">
                <a:solidFill>
                  <a:srgbClr val="FFFF00"/>
                </a:solidFill>
              </a:rPr>
              <a:t>Members of the User Committee </a:t>
            </a:r>
            <a:r>
              <a:rPr lang="ru-RU" sz="2400" b="1" dirty="0">
                <a:solidFill>
                  <a:srgbClr val="FFFF00"/>
                </a:solidFill>
              </a:rPr>
              <a:t>:</a:t>
            </a:r>
            <a:r>
              <a:rPr lang="en-US" sz="2400" dirty="0"/>
              <a:t>: </a:t>
            </a:r>
            <a:endParaRPr lang="ru-RU" sz="2400" dirty="0"/>
          </a:p>
          <a:p>
            <a:pPr marL="342900" indent="-342900">
              <a:buFont typeface="Arial" panose="020B0604020202020204" pitchFamily="34" charset="0"/>
              <a:buChar char="•"/>
            </a:pPr>
            <a:r>
              <a:rPr lang="en-US" sz="2200" dirty="0">
                <a:solidFill>
                  <a:schemeClr val="bg1"/>
                </a:solidFill>
              </a:rPr>
              <a:t>Representatives of the Laboratories of JINR</a:t>
            </a:r>
            <a:endParaRPr lang="ru-RU" sz="2200" dirty="0">
              <a:solidFill>
                <a:schemeClr val="bg1"/>
              </a:solidFill>
            </a:endParaRPr>
          </a:p>
          <a:p>
            <a:pPr marL="342900" indent="-342900">
              <a:buFont typeface="Arial" panose="020B0604020202020204" pitchFamily="34" charset="0"/>
              <a:buChar char="•"/>
            </a:pPr>
            <a:r>
              <a:rPr lang="en-US" sz="2200" dirty="0">
                <a:solidFill>
                  <a:schemeClr val="bg1"/>
                </a:solidFill>
              </a:rPr>
              <a:t>Representatives  approved by Plenipotentiaries of the JINR Member States</a:t>
            </a:r>
            <a:endParaRPr lang="ru-RU" sz="2200" dirty="0">
              <a:solidFill>
                <a:schemeClr val="bg1"/>
              </a:solidFill>
            </a:endParaRPr>
          </a:p>
        </p:txBody>
      </p:sp>
    </p:spTree>
    <p:extLst>
      <p:ext uri="{BB962C8B-B14F-4D97-AF65-F5344CB8AC3E}">
        <p14:creationId xmlns:p14="http://schemas.microsoft.com/office/powerpoint/2010/main" val="1025952074"/>
      </p:ext>
    </p:extLst>
  </p:cSld>
  <p:clrMapOvr>
    <a:masterClrMapping/>
  </p:clrMapOvr>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3" y="1340768"/>
            <a:ext cx="9149825" cy="59107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descr="http://hybrilit.jinr.ru/wp-content/uploads/2017/02/CloudHPC.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0532" y="2924945"/>
            <a:ext cx="4825981" cy="1748979"/>
          </a:xfrm>
          <a:prstGeom prst="rect">
            <a:avLst/>
          </a:prstGeom>
          <a:noFill/>
          <a:extLst>
            <a:ext uri="{909E8E84-426E-40DD-AFC4-6F175D3DCCD1}">
              <a14:hiddenFill xmlns:a14="http://schemas.microsoft.com/office/drawing/2010/main">
                <a:solidFill>
                  <a:srgbClr val="FFFFFF"/>
                </a:solidFill>
              </a14:hiddenFill>
            </a:ext>
          </a:extLst>
        </p:spPr>
      </p:pic>
      <p:sp>
        <p:nvSpPr>
          <p:cNvPr id="7" name="Прямоугольник 6"/>
          <p:cNvSpPr/>
          <p:nvPr/>
        </p:nvSpPr>
        <p:spPr>
          <a:xfrm>
            <a:off x="2987824" y="114889"/>
            <a:ext cx="3728906" cy="584775"/>
          </a:xfrm>
          <a:prstGeom prst="rect">
            <a:avLst/>
          </a:prstGeom>
        </p:spPr>
        <p:txBody>
          <a:bodyPr wrap="none">
            <a:spAutoFit/>
          </a:bodyPr>
          <a:lstStyle/>
          <a:p>
            <a:pPr algn="ctr"/>
            <a:r>
              <a:rPr lang="en-GB" sz="3200" b="1" dirty="0">
                <a:ln w="6600">
                  <a:solidFill>
                    <a:srgbClr val="C0504D"/>
                  </a:solidFill>
                  <a:prstDash val="solid"/>
                </a:ln>
                <a:solidFill>
                  <a:srgbClr val="FFFFFF"/>
                </a:solidFill>
                <a:effectLst>
                  <a:outerShdw dist="38100" dir="2700000" algn="tl" rotWithShape="0">
                    <a:srgbClr val="C0504D"/>
                  </a:outerShdw>
                </a:effectLst>
                <a:cs typeface="Arial" panose="020B0604020202020204" pitchFamily="34" charset="0"/>
              </a:rPr>
              <a:t>JINR Cloud + HPC</a:t>
            </a:r>
          </a:p>
        </p:txBody>
      </p:sp>
      <p:sp>
        <p:nvSpPr>
          <p:cNvPr id="8" name="TextBox 6"/>
          <p:cNvSpPr txBox="1">
            <a:spLocks noChangeArrowheads="1"/>
          </p:cNvSpPr>
          <p:nvPr/>
        </p:nvSpPr>
        <p:spPr bwMode="auto">
          <a:xfrm>
            <a:off x="665748" y="827314"/>
            <a:ext cx="8177353" cy="528350"/>
          </a:xfrm>
          <a:prstGeom prst="rect">
            <a:avLst/>
          </a:prstGeom>
          <a:noFill/>
          <a:ln>
            <a:noFill/>
          </a:ln>
          <a:extLst/>
        </p:spPr>
        <p:txBody>
          <a:bodyPr wrap="square">
            <a:spAutoFit/>
          </a:bodyPr>
          <a:lstStyle>
            <a:lvl1pPr eaLnBrk="0" hangingPunct="0">
              <a:defRPr>
                <a:solidFill>
                  <a:schemeClr val="tx1"/>
                </a:solidFill>
                <a:latin typeface="Times New Roman" pitchFamily="18" charset="0"/>
                <a:cs typeface="Arial" pitchFamily="34" charset="0"/>
              </a:defRPr>
            </a:lvl1pPr>
            <a:lvl2pPr marL="742950" indent="-285750" eaLnBrk="0" hangingPunct="0">
              <a:defRPr>
                <a:solidFill>
                  <a:schemeClr val="tx1"/>
                </a:solidFill>
                <a:latin typeface="Times New Roman" pitchFamily="18" charset="0"/>
                <a:cs typeface="Arial" pitchFamily="34" charset="0"/>
              </a:defRPr>
            </a:lvl2pPr>
            <a:lvl3pPr marL="1143000" indent="-228600" eaLnBrk="0" hangingPunct="0">
              <a:defRPr>
                <a:solidFill>
                  <a:schemeClr val="tx1"/>
                </a:solidFill>
                <a:latin typeface="Times New Roman" pitchFamily="18" charset="0"/>
                <a:cs typeface="Arial" pitchFamily="34" charset="0"/>
              </a:defRPr>
            </a:lvl3pPr>
            <a:lvl4pPr marL="1600200" indent="-228600" eaLnBrk="0" hangingPunct="0">
              <a:defRPr>
                <a:solidFill>
                  <a:schemeClr val="tx1"/>
                </a:solidFill>
                <a:latin typeface="Times New Roman" pitchFamily="18" charset="0"/>
                <a:cs typeface="Arial" pitchFamily="34" charset="0"/>
              </a:defRPr>
            </a:lvl4pPr>
            <a:lvl5pPr marL="2057400" indent="-228600" eaLnBrk="0" hangingPunct="0">
              <a:defRPr>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a:solidFill>
                  <a:schemeClr val="tx1"/>
                </a:solidFill>
                <a:latin typeface="Times New Roman" pitchFamily="18" charset="0"/>
                <a:cs typeface="Arial" pitchFamily="34" charset="0"/>
              </a:defRPr>
            </a:lvl9pPr>
          </a:lstStyle>
          <a:p>
            <a:pPr algn="ctr" eaLnBrk="1" hangingPunct="1">
              <a:lnSpc>
                <a:spcPts val="1700"/>
              </a:lnSpc>
            </a:pPr>
            <a:r>
              <a:rPr lang="en-US" altLang="ru-RU" sz="2000" b="1" dirty="0">
                <a:solidFill>
                  <a:srgbClr val="FFFFFF"/>
                </a:solidFill>
                <a:latin typeface="Arial" pitchFamily="34" charset="0"/>
              </a:rPr>
              <a:t>New challenge – integration JINR Member States cloud to supercomputer using JINR Cloud and containers</a:t>
            </a:r>
            <a:endParaRPr lang="ru-RU" altLang="ru-RU" sz="2000" dirty="0">
              <a:solidFill>
                <a:srgbClr val="FFFFFF"/>
              </a:solidFill>
            </a:endParaRPr>
          </a:p>
        </p:txBody>
      </p:sp>
    </p:spTree>
    <p:extLst>
      <p:ext uri="{BB962C8B-B14F-4D97-AF65-F5344CB8AC3E}">
        <p14:creationId xmlns:p14="http://schemas.microsoft.com/office/powerpoint/2010/main" val="1304125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animEffect transition="in" filter="fade">
                                      <p:cBhvr>
                                        <p:cTn id="9"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Рисунок 4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96336" y="1070659"/>
            <a:ext cx="3307271" cy="4476650"/>
          </a:xfrm>
          <a:prstGeom prst="rect">
            <a:avLst/>
          </a:prstGeom>
        </p:spPr>
      </p:pic>
      <p:pic>
        <p:nvPicPr>
          <p:cNvPr id="10" name="Рисунок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92154" y="1075118"/>
            <a:ext cx="3304316" cy="4472191"/>
          </a:xfrm>
          <a:prstGeom prst="rect">
            <a:avLst/>
          </a:prstGeom>
        </p:spPr>
      </p:pic>
      <p:sp>
        <p:nvSpPr>
          <p:cNvPr id="4" name="Содержимое 2"/>
          <p:cNvSpPr txBox="1">
            <a:spLocks/>
          </p:cNvSpPr>
          <p:nvPr/>
        </p:nvSpPr>
        <p:spPr bwMode="auto">
          <a:xfrm>
            <a:off x="269826" y="196944"/>
            <a:ext cx="8748972" cy="756084"/>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algn="ctr" eaLnBrk="0" fontAlgn="base" hangingPunct="0">
              <a:lnSpc>
                <a:spcPct val="150000"/>
              </a:lnSpc>
              <a:spcBef>
                <a:spcPct val="20000"/>
              </a:spcBef>
              <a:spcAft>
                <a:spcPct val="0"/>
              </a:spcAft>
              <a:buClr>
                <a:srgbClr val="0860A8">
                  <a:lumMod val="75000"/>
                </a:srgbClr>
              </a:buClr>
              <a:defRPr/>
            </a:pPr>
            <a:r>
              <a:rPr lang="en-US" sz="3000" b="1" kern="0" dirty="0">
                <a:solidFill>
                  <a:srgbClr val="0860A8">
                    <a:lumMod val="75000"/>
                  </a:srgbClr>
                </a:solidFill>
                <a:latin typeface="Myriad Pro" pitchFamily="34" charset="0"/>
                <a:ea typeface="Calibri" pitchFamily="34" charset="0"/>
                <a:cs typeface="Calibri" pitchFamily="34" charset="0"/>
              </a:rPr>
              <a:t>Proposed GOVORUN system extension</a:t>
            </a:r>
            <a:endParaRPr lang="en-US" sz="788" b="1" kern="0" dirty="0">
              <a:solidFill>
                <a:srgbClr val="0860A8">
                  <a:lumMod val="75000"/>
                </a:srgbClr>
              </a:solidFill>
              <a:latin typeface="Myriad Pro" pitchFamily="34" charset="0"/>
              <a:ea typeface="Calibri" pitchFamily="34" charset="0"/>
              <a:cs typeface="Calibri" pitchFamily="34" charset="0"/>
            </a:endParaRPr>
          </a:p>
        </p:txBody>
      </p:sp>
      <p:sp>
        <p:nvSpPr>
          <p:cNvPr id="33" name="Содержимое 2"/>
          <p:cNvSpPr txBox="1">
            <a:spLocks/>
          </p:cNvSpPr>
          <p:nvPr/>
        </p:nvSpPr>
        <p:spPr bwMode="auto">
          <a:xfrm>
            <a:off x="467544" y="5545350"/>
            <a:ext cx="8910989" cy="27003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225425" indent="-225425" algn="l" rtl="0" eaLnBrk="0" fontAlgn="base" hangingPunct="0">
              <a:spcBef>
                <a:spcPct val="20000"/>
              </a:spcBef>
              <a:spcAft>
                <a:spcPct val="0"/>
              </a:spcAft>
              <a:buChar char="•"/>
              <a:defRPr sz="2400">
                <a:solidFill>
                  <a:schemeClr val="tx1"/>
                </a:solidFill>
                <a:latin typeface="Calibri" pitchFamily="34" charset="0"/>
                <a:ea typeface="Calibri" pitchFamily="34" charset="0"/>
                <a:cs typeface="Calibri" pitchFamily="34" charset="0"/>
              </a:defRPr>
            </a:lvl1pPr>
            <a:lvl2pPr marL="576263" indent="-236538" algn="l" rtl="0" eaLnBrk="0" fontAlgn="base" hangingPunct="0">
              <a:spcBef>
                <a:spcPct val="20000"/>
              </a:spcBef>
              <a:spcAft>
                <a:spcPct val="0"/>
              </a:spcAft>
              <a:buFont typeface="Verdana" pitchFamily="34" charset="0"/>
              <a:buChar char="–"/>
              <a:defRPr sz="2000">
                <a:solidFill>
                  <a:schemeClr val="tx1"/>
                </a:solidFill>
                <a:latin typeface="Calibri" pitchFamily="34" charset="0"/>
                <a:ea typeface="Calibri" pitchFamily="34" charset="0"/>
                <a:cs typeface="Calibri" pitchFamily="34" charset="0"/>
              </a:defRPr>
            </a:lvl2pPr>
            <a:lvl3pPr marL="914400" indent="-223838" algn="l" rtl="0" eaLnBrk="0" fontAlgn="base" hangingPunct="0">
              <a:spcBef>
                <a:spcPct val="20000"/>
              </a:spcBef>
              <a:spcAft>
                <a:spcPct val="0"/>
              </a:spcAft>
              <a:buFont typeface="Verdana" pitchFamily="34" charset="0"/>
              <a:buChar char="–"/>
              <a:defRPr>
                <a:solidFill>
                  <a:schemeClr val="tx1"/>
                </a:solidFill>
                <a:latin typeface="Calibri" pitchFamily="34" charset="0"/>
                <a:ea typeface="Calibri" pitchFamily="34" charset="0"/>
                <a:cs typeface="Calibri" pitchFamily="34" charset="0"/>
              </a:defRPr>
            </a:lvl3pPr>
            <a:lvl4pPr marL="1265238" indent="-236538" algn="l" rtl="0" eaLnBrk="0" fontAlgn="base" hangingPunct="0">
              <a:spcBef>
                <a:spcPct val="20000"/>
              </a:spcBef>
              <a:spcAft>
                <a:spcPct val="0"/>
              </a:spcAft>
              <a:buFont typeface="Verdana" pitchFamily="34" charset="0"/>
              <a:buChar char="–"/>
              <a:defRPr sz="1600">
                <a:solidFill>
                  <a:schemeClr val="tx1"/>
                </a:solidFill>
                <a:latin typeface="Calibri" pitchFamily="34" charset="0"/>
                <a:ea typeface="Calibri" pitchFamily="34" charset="0"/>
                <a:cs typeface="Calibri" pitchFamily="34" charset="0"/>
              </a:defRPr>
            </a:lvl4pPr>
            <a:lvl5pPr marL="1660525" indent="-234950" algn="l" rtl="0" eaLnBrk="0" fontAlgn="base" hangingPunct="0">
              <a:spcBef>
                <a:spcPct val="20000"/>
              </a:spcBef>
              <a:spcAft>
                <a:spcPct val="0"/>
              </a:spcAft>
              <a:buFont typeface="Verdana" pitchFamily="34" charset="0"/>
              <a:buChar char="–"/>
              <a:defRPr sz="1400">
                <a:solidFill>
                  <a:schemeClr val="tx1"/>
                </a:solidFill>
                <a:latin typeface="Calibri" pitchFamily="34" charset="0"/>
                <a:ea typeface="Calibri" pitchFamily="34" charset="0"/>
                <a:cs typeface="Calibri" pitchFamily="34" charset="0"/>
              </a:defRPr>
            </a:lvl5pPr>
            <a:lvl6pPr marL="2117725" indent="-234950" algn="l" rtl="0" fontAlgn="base">
              <a:spcBef>
                <a:spcPct val="20000"/>
              </a:spcBef>
              <a:spcAft>
                <a:spcPct val="0"/>
              </a:spcAft>
              <a:buFont typeface="Verdana" pitchFamily="34" charset="0"/>
              <a:buChar char="–"/>
              <a:defRPr sz="1400">
                <a:solidFill>
                  <a:schemeClr val="tx1"/>
                </a:solidFill>
                <a:latin typeface="+mn-lt"/>
                <a:cs typeface="+mn-cs"/>
              </a:defRPr>
            </a:lvl6pPr>
            <a:lvl7pPr marL="2574925" indent="-234950" algn="l" rtl="0" fontAlgn="base">
              <a:spcBef>
                <a:spcPct val="20000"/>
              </a:spcBef>
              <a:spcAft>
                <a:spcPct val="0"/>
              </a:spcAft>
              <a:buFont typeface="Verdana" pitchFamily="34" charset="0"/>
              <a:buChar char="–"/>
              <a:defRPr sz="1400">
                <a:solidFill>
                  <a:schemeClr val="tx1"/>
                </a:solidFill>
                <a:latin typeface="+mn-lt"/>
                <a:cs typeface="+mn-cs"/>
              </a:defRPr>
            </a:lvl7pPr>
            <a:lvl8pPr marL="3032125" indent="-234950" algn="l" rtl="0" fontAlgn="base">
              <a:spcBef>
                <a:spcPct val="20000"/>
              </a:spcBef>
              <a:spcAft>
                <a:spcPct val="0"/>
              </a:spcAft>
              <a:buFont typeface="Verdana" pitchFamily="34" charset="0"/>
              <a:buChar char="–"/>
              <a:defRPr sz="1400">
                <a:solidFill>
                  <a:schemeClr val="tx1"/>
                </a:solidFill>
                <a:latin typeface="+mn-lt"/>
                <a:cs typeface="+mn-cs"/>
              </a:defRPr>
            </a:lvl8pPr>
            <a:lvl9pPr marL="3489325" indent="-234950" algn="l" rtl="0" fontAlgn="base">
              <a:spcBef>
                <a:spcPct val="20000"/>
              </a:spcBef>
              <a:spcAft>
                <a:spcPct val="0"/>
              </a:spcAft>
              <a:buFont typeface="Verdana" pitchFamily="34" charset="0"/>
              <a:buChar char="–"/>
              <a:defRPr sz="1400">
                <a:solidFill>
                  <a:schemeClr val="tx1"/>
                </a:solidFill>
                <a:latin typeface="+mn-lt"/>
                <a:cs typeface="+mn-cs"/>
              </a:defRPr>
            </a:lvl9pPr>
          </a:lstStyle>
          <a:p>
            <a:pPr marL="0" indent="0" algn="ctr">
              <a:spcBef>
                <a:spcPts val="0"/>
              </a:spcBef>
              <a:buClr>
                <a:srgbClr val="0860A8">
                  <a:lumMod val="75000"/>
                </a:srgbClr>
              </a:buClr>
              <a:buNone/>
            </a:pPr>
            <a:r>
              <a:rPr lang="en-US" sz="1350" b="1" dirty="0">
                <a:solidFill>
                  <a:srgbClr val="002060"/>
                </a:solidFill>
                <a:latin typeface="Myriad Pro" pitchFamily="34" charset="0"/>
              </a:rPr>
              <a:t>RSC </a:t>
            </a:r>
            <a:r>
              <a:rPr lang="en-US" sz="1350" b="1" dirty="0" err="1">
                <a:solidFill>
                  <a:srgbClr val="002060"/>
                </a:solidFill>
                <a:latin typeface="Myriad Pro" pitchFamily="34" charset="0"/>
              </a:rPr>
              <a:t>BasIS</a:t>
            </a:r>
            <a:r>
              <a:rPr lang="en-US" sz="1350" b="1" dirty="0">
                <a:solidFill>
                  <a:srgbClr val="002060"/>
                </a:solidFill>
                <a:latin typeface="Myriad Pro" pitchFamily="34" charset="0"/>
              </a:rPr>
              <a:t> software to </a:t>
            </a:r>
            <a:r>
              <a:rPr lang="en-US" sz="1350" b="1" dirty="0">
                <a:solidFill>
                  <a:schemeClr val="tx2">
                    <a:lumMod val="50000"/>
                  </a:schemeClr>
                </a:solidFill>
                <a:latin typeface="Myriad Pro" pitchFamily="34" charset="0"/>
              </a:rPr>
              <a:t>support Software Defined File System-on-Demand </a:t>
            </a:r>
            <a:r>
              <a:rPr lang="en-US" sz="1350" b="1" dirty="0">
                <a:solidFill>
                  <a:srgbClr val="002060"/>
                </a:solidFill>
                <a:latin typeface="Myriad Pro" pitchFamily="34" charset="0"/>
              </a:rPr>
              <a:t>service for hyper-converged </a:t>
            </a:r>
            <a:r>
              <a:rPr lang="en-US" sz="1350" b="1" dirty="0">
                <a:solidFill>
                  <a:srgbClr val="FFFFFF"/>
                </a:solidFill>
                <a:latin typeface="Myriad Pro" pitchFamily="34" charset="0"/>
              </a:rPr>
              <a:t>system</a:t>
            </a:r>
          </a:p>
        </p:txBody>
      </p:sp>
      <p:grpSp>
        <p:nvGrpSpPr>
          <p:cNvPr id="2" name="Группа 1"/>
          <p:cNvGrpSpPr/>
          <p:nvPr/>
        </p:nvGrpSpPr>
        <p:grpSpPr>
          <a:xfrm>
            <a:off x="-468811" y="1885515"/>
            <a:ext cx="5113134" cy="2494201"/>
            <a:chOff x="-703606" y="1975607"/>
            <a:chExt cx="6817512" cy="3325601"/>
          </a:xfrm>
        </p:grpSpPr>
        <p:grpSp>
          <p:nvGrpSpPr>
            <p:cNvPr id="36" name="Группа 35"/>
            <p:cNvGrpSpPr/>
            <p:nvPr/>
          </p:nvGrpSpPr>
          <p:grpSpPr>
            <a:xfrm>
              <a:off x="-703606" y="1975607"/>
              <a:ext cx="6817512" cy="3325601"/>
              <a:chOff x="-703606" y="1975607"/>
              <a:chExt cx="6817512" cy="3325601"/>
            </a:xfrm>
          </p:grpSpPr>
          <p:pic>
            <p:nvPicPr>
              <p:cNvPr id="5" name="Рисунок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3606" y="1975607"/>
                <a:ext cx="4652816" cy="2617209"/>
              </a:xfrm>
              <a:prstGeom prst="rect">
                <a:avLst/>
              </a:prstGeom>
            </p:spPr>
          </p:pic>
          <p:sp>
            <p:nvSpPr>
              <p:cNvPr id="9" name="TextBox 8"/>
              <p:cNvSpPr txBox="1"/>
              <p:nvPr/>
            </p:nvSpPr>
            <p:spPr>
              <a:xfrm>
                <a:off x="102862" y="4215867"/>
                <a:ext cx="3846348" cy="954108"/>
              </a:xfrm>
              <a:prstGeom prst="rect">
                <a:avLst/>
              </a:prstGeom>
              <a:noFill/>
            </p:spPr>
            <p:txBody>
              <a:bodyPr wrap="square" rtlCol="0">
                <a:spAutoFit/>
              </a:bodyPr>
              <a:lstStyle/>
              <a:p>
                <a:r>
                  <a:rPr lang="en-US" sz="1350" dirty="0">
                    <a:solidFill>
                      <a:srgbClr val="0860A8">
                        <a:lumMod val="75000"/>
                      </a:srgbClr>
                    </a:solidFill>
                  </a:rPr>
                  <a:t>Modules of fast scalable parallel file system (</a:t>
                </a:r>
                <a:r>
                  <a:rPr lang="en-US" sz="1350" dirty="0" err="1">
                    <a:solidFill>
                      <a:srgbClr val="0860A8">
                        <a:lumMod val="75000"/>
                      </a:srgbClr>
                    </a:solidFill>
                  </a:rPr>
                  <a:t>Lustre</a:t>
                </a:r>
                <a:r>
                  <a:rPr lang="en-US" sz="1350" dirty="0">
                    <a:solidFill>
                      <a:srgbClr val="0860A8">
                        <a:lumMod val="75000"/>
                      </a:srgbClr>
                    </a:solidFill>
                  </a:rPr>
                  <a:t>, EOS etc.)</a:t>
                </a:r>
                <a:endParaRPr lang="ru-RU" sz="1350" dirty="0">
                  <a:solidFill>
                    <a:srgbClr val="0860A8">
                      <a:lumMod val="75000"/>
                    </a:srgbClr>
                  </a:solidFill>
                </a:endParaRPr>
              </a:p>
            </p:txBody>
          </p:sp>
          <p:grpSp>
            <p:nvGrpSpPr>
              <p:cNvPr id="35" name="Группа 34"/>
              <p:cNvGrpSpPr/>
              <p:nvPr/>
            </p:nvGrpSpPr>
            <p:grpSpPr>
              <a:xfrm>
                <a:off x="2063552" y="3140968"/>
                <a:ext cx="4050354" cy="2160240"/>
                <a:chOff x="2063552" y="3140968"/>
                <a:chExt cx="4050354" cy="2160240"/>
              </a:xfrm>
            </p:grpSpPr>
            <p:sp>
              <p:nvSpPr>
                <p:cNvPr id="3" name="Прямоугольник 2"/>
                <p:cNvSpPr/>
                <p:nvPr/>
              </p:nvSpPr>
              <p:spPr>
                <a:xfrm>
                  <a:off x="5538574" y="3356992"/>
                  <a:ext cx="575332" cy="194421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0">
                    <a:solidFill>
                      <a:srgbClr val="FFFFFF"/>
                    </a:solidFill>
                  </a:endParaRPr>
                </a:p>
              </p:txBody>
            </p:sp>
            <p:cxnSp>
              <p:nvCxnSpPr>
                <p:cNvPr id="11" name="Прямая соединительная линия 10"/>
                <p:cNvCxnSpPr/>
                <p:nvPr/>
              </p:nvCxnSpPr>
              <p:spPr>
                <a:xfrm>
                  <a:off x="2063552" y="3140968"/>
                  <a:ext cx="283302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2" name="Прямая соединительная линия 11"/>
                <p:cNvCxnSpPr/>
                <p:nvPr/>
              </p:nvCxnSpPr>
              <p:spPr>
                <a:xfrm>
                  <a:off x="4896572" y="3140968"/>
                  <a:ext cx="22554" cy="158417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5" name="Прямая соединительная линия 14"/>
                <p:cNvCxnSpPr/>
                <p:nvPr/>
              </p:nvCxnSpPr>
              <p:spPr>
                <a:xfrm>
                  <a:off x="4919126" y="4725144"/>
                  <a:ext cx="619448" cy="0"/>
                </a:xfrm>
                <a:prstGeom prst="line">
                  <a:avLst/>
                </a:prstGeom>
                <a:ln w="19050"/>
              </p:spPr>
              <p:style>
                <a:lnRef idx="1">
                  <a:schemeClr val="accent1"/>
                </a:lnRef>
                <a:fillRef idx="0">
                  <a:schemeClr val="accent1"/>
                </a:fillRef>
                <a:effectRef idx="0">
                  <a:schemeClr val="accent1"/>
                </a:effectRef>
                <a:fontRef idx="minor">
                  <a:schemeClr val="tx1"/>
                </a:fontRef>
              </p:style>
            </p:cxnSp>
          </p:grpSp>
        </p:grpSp>
        <p:grpSp>
          <p:nvGrpSpPr>
            <p:cNvPr id="26" name="Группа 25"/>
            <p:cNvGrpSpPr/>
            <p:nvPr/>
          </p:nvGrpSpPr>
          <p:grpSpPr>
            <a:xfrm>
              <a:off x="1960719" y="3382444"/>
              <a:ext cx="864095" cy="816020"/>
              <a:chOff x="2264178" y="2290636"/>
              <a:chExt cx="864095" cy="816020"/>
            </a:xfrm>
          </p:grpSpPr>
          <p:sp>
            <p:nvSpPr>
              <p:cNvPr id="27" name="TextBox 26"/>
              <p:cNvSpPr txBox="1"/>
              <p:nvPr/>
            </p:nvSpPr>
            <p:spPr>
              <a:xfrm>
                <a:off x="2351613" y="2375163"/>
                <a:ext cx="720080" cy="615553"/>
              </a:xfrm>
              <a:prstGeom prst="rect">
                <a:avLst/>
              </a:prstGeom>
              <a:noFill/>
            </p:spPr>
            <p:txBody>
              <a:bodyPr wrap="square" rtlCol="0">
                <a:spAutoFit/>
              </a:bodyPr>
              <a:lstStyle/>
              <a:p>
                <a:r>
                  <a:rPr lang="en-US" sz="2400" b="1" dirty="0">
                    <a:solidFill>
                      <a:srgbClr val="002060"/>
                    </a:solidFill>
                    <a:latin typeface="Myriad Pro" pitchFamily="34" charset="0"/>
                    <a:ea typeface="Calibri" pitchFamily="34" charset="0"/>
                    <a:cs typeface="Calibri" pitchFamily="34" charset="0"/>
                  </a:rPr>
                  <a:t>14</a:t>
                </a:r>
                <a:endParaRPr lang="ru-RU" sz="2400" b="1" dirty="0">
                  <a:solidFill>
                    <a:srgbClr val="002060"/>
                  </a:solidFill>
                  <a:latin typeface="Myriad Pro" pitchFamily="34" charset="0"/>
                  <a:ea typeface="Calibri" pitchFamily="34" charset="0"/>
                  <a:cs typeface="Calibri" pitchFamily="34" charset="0"/>
                </a:endParaRPr>
              </a:p>
            </p:txBody>
          </p:sp>
          <p:sp>
            <p:nvSpPr>
              <p:cNvPr id="28" name="Овал 27"/>
              <p:cNvSpPr/>
              <p:nvPr/>
            </p:nvSpPr>
            <p:spPr>
              <a:xfrm>
                <a:off x="2264178" y="2290636"/>
                <a:ext cx="864095" cy="816020"/>
              </a:xfrm>
              <a:prstGeom prst="ellipse">
                <a:avLst/>
              </a:prstGeom>
              <a:no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0">
                  <a:solidFill>
                    <a:srgbClr val="FFFFFF"/>
                  </a:solidFill>
                </a:endParaRPr>
              </a:p>
            </p:txBody>
          </p:sp>
        </p:grpSp>
      </p:grpSp>
      <p:grpSp>
        <p:nvGrpSpPr>
          <p:cNvPr id="7" name="Группа 6"/>
          <p:cNvGrpSpPr/>
          <p:nvPr/>
        </p:nvGrpSpPr>
        <p:grpSpPr>
          <a:xfrm>
            <a:off x="4990377" y="977337"/>
            <a:ext cx="4317386" cy="2160240"/>
            <a:chOff x="6456040" y="764704"/>
            <a:chExt cx="5756515" cy="2880320"/>
          </a:xfrm>
        </p:grpSpPr>
        <p:grpSp>
          <p:nvGrpSpPr>
            <p:cNvPr id="38" name="Группа 37"/>
            <p:cNvGrpSpPr/>
            <p:nvPr/>
          </p:nvGrpSpPr>
          <p:grpSpPr>
            <a:xfrm>
              <a:off x="6456040" y="764704"/>
              <a:ext cx="5756515" cy="2880320"/>
              <a:chOff x="6456040" y="764704"/>
              <a:chExt cx="5756515" cy="2880320"/>
            </a:xfrm>
          </p:grpSpPr>
          <p:pic>
            <p:nvPicPr>
              <p:cNvPr id="8" name="Рисунок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80176" y="764704"/>
                <a:ext cx="4510597" cy="2537211"/>
              </a:xfrm>
              <a:prstGeom prst="rect">
                <a:avLst/>
              </a:prstGeom>
            </p:spPr>
          </p:pic>
          <p:grpSp>
            <p:nvGrpSpPr>
              <p:cNvPr id="37" name="Группа 36"/>
              <p:cNvGrpSpPr/>
              <p:nvPr/>
            </p:nvGrpSpPr>
            <p:grpSpPr>
              <a:xfrm>
                <a:off x="6456040" y="1866688"/>
                <a:ext cx="2376264" cy="1778336"/>
                <a:chOff x="6456040" y="1866688"/>
                <a:chExt cx="2376264" cy="1778336"/>
              </a:xfrm>
            </p:grpSpPr>
            <p:sp>
              <p:nvSpPr>
                <p:cNvPr id="18" name="Прямоугольник 17"/>
                <p:cNvSpPr/>
                <p:nvPr/>
              </p:nvSpPr>
              <p:spPr>
                <a:xfrm>
                  <a:off x="6456040" y="1866688"/>
                  <a:ext cx="552628" cy="177833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0">
                    <a:solidFill>
                      <a:srgbClr val="FFFFFF"/>
                    </a:solidFill>
                  </a:endParaRPr>
                </a:p>
              </p:txBody>
            </p:sp>
            <p:cxnSp>
              <p:nvCxnSpPr>
                <p:cNvPr id="19" name="Прямая соединительная линия 18"/>
                <p:cNvCxnSpPr/>
                <p:nvPr/>
              </p:nvCxnSpPr>
              <p:spPr>
                <a:xfrm flipV="1">
                  <a:off x="7008668" y="2097814"/>
                  <a:ext cx="1823636" cy="35042"/>
                </a:xfrm>
                <a:prstGeom prst="line">
                  <a:avLst/>
                </a:prstGeom>
                <a:ln w="19050"/>
              </p:spPr>
              <p:style>
                <a:lnRef idx="1">
                  <a:schemeClr val="accent1"/>
                </a:lnRef>
                <a:fillRef idx="0">
                  <a:schemeClr val="accent1"/>
                </a:fillRef>
                <a:effectRef idx="0">
                  <a:schemeClr val="accent1"/>
                </a:effectRef>
                <a:fontRef idx="minor">
                  <a:schemeClr val="tx1"/>
                </a:fontRef>
              </p:style>
            </p:cxnSp>
          </p:grpSp>
          <p:sp>
            <p:nvSpPr>
              <p:cNvPr id="29" name="TextBox 28"/>
              <p:cNvSpPr txBox="1"/>
              <p:nvPr/>
            </p:nvSpPr>
            <p:spPr>
              <a:xfrm>
                <a:off x="8366207" y="2755856"/>
                <a:ext cx="3846348" cy="677108"/>
              </a:xfrm>
              <a:prstGeom prst="rect">
                <a:avLst/>
              </a:prstGeom>
              <a:noFill/>
            </p:spPr>
            <p:txBody>
              <a:bodyPr wrap="square" rtlCol="0">
                <a:spAutoFit/>
              </a:bodyPr>
              <a:lstStyle/>
              <a:p>
                <a:r>
                  <a:rPr lang="en-US" sz="1350" dirty="0">
                    <a:solidFill>
                      <a:srgbClr val="0860A8">
                        <a:lumMod val="75000"/>
                      </a:srgbClr>
                    </a:solidFill>
                  </a:rPr>
                  <a:t>Modules of fast parallel data processing and analysis</a:t>
                </a:r>
                <a:endParaRPr lang="ru-RU" sz="1350" dirty="0">
                  <a:solidFill>
                    <a:srgbClr val="0860A8">
                      <a:lumMod val="75000"/>
                    </a:srgbClr>
                  </a:solidFill>
                </a:endParaRPr>
              </a:p>
            </p:txBody>
          </p:sp>
        </p:grpSp>
        <p:grpSp>
          <p:nvGrpSpPr>
            <p:cNvPr id="30" name="Группа 29"/>
            <p:cNvGrpSpPr/>
            <p:nvPr/>
          </p:nvGrpSpPr>
          <p:grpSpPr>
            <a:xfrm>
              <a:off x="10429746" y="1895143"/>
              <a:ext cx="864096" cy="816019"/>
              <a:chOff x="1415480" y="2973021"/>
              <a:chExt cx="864096" cy="816019"/>
            </a:xfrm>
          </p:grpSpPr>
          <p:sp>
            <p:nvSpPr>
              <p:cNvPr id="31" name="TextBox 30"/>
              <p:cNvSpPr txBox="1"/>
              <p:nvPr/>
            </p:nvSpPr>
            <p:spPr>
              <a:xfrm>
                <a:off x="1510583" y="3057548"/>
                <a:ext cx="720080" cy="615553"/>
              </a:xfrm>
              <a:prstGeom prst="rect">
                <a:avLst/>
              </a:prstGeom>
              <a:noFill/>
            </p:spPr>
            <p:txBody>
              <a:bodyPr wrap="square" rtlCol="0">
                <a:spAutoFit/>
              </a:bodyPr>
              <a:lstStyle/>
              <a:p>
                <a:r>
                  <a:rPr lang="en-US" sz="2400" b="1" dirty="0">
                    <a:solidFill>
                      <a:srgbClr val="002060"/>
                    </a:solidFill>
                    <a:latin typeface="Myriad Pro" pitchFamily="34" charset="0"/>
                    <a:ea typeface="Calibri" pitchFamily="34" charset="0"/>
                    <a:cs typeface="Calibri" pitchFamily="34" charset="0"/>
                  </a:rPr>
                  <a:t>12</a:t>
                </a:r>
                <a:endParaRPr lang="ru-RU" sz="2400" b="1" dirty="0">
                  <a:solidFill>
                    <a:srgbClr val="002060"/>
                  </a:solidFill>
                  <a:latin typeface="Myriad Pro" pitchFamily="34" charset="0"/>
                  <a:ea typeface="Calibri" pitchFamily="34" charset="0"/>
                  <a:cs typeface="Calibri" pitchFamily="34" charset="0"/>
                </a:endParaRPr>
              </a:p>
            </p:txBody>
          </p:sp>
          <p:sp>
            <p:nvSpPr>
              <p:cNvPr id="34" name="Овал 33"/>
              <p:cNvSpPr/>
              <p:nvPr/>
            </p:nvSpPr>
            <p:spPr>
              <a:xfrm>
                <a:off x="1415480" y="2973021"/>
                <a:ext cx="864096" cy="816019"/>
              </a:xfrm>
              <a:prstGeom prst="ellipse">
                <a:avLst/>
              </a:prstGeom>
              <a:no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0">
                  <a:solidFill>
                    <a:srgbClr val="FFFFFF"/>
                  </a:solidFill>
                </a:endParaRPr>
              </a:p>
            </p:txBody>
          </p:sp>
        </p:grpSp>
      </p:grpSp>
      <p:grpSp>
        <p:nvGrpSpPr>
          <p:cNvPr id="13" name="Группа 12"/>
          <p:cNvGrpSpPr/>
          <p:nvPr/>
        </p:nvGrpSpPr>
        <p:grpSpPr>
          <a:xfrm>
            <a:off x="4677411" y="3191584"/>
            <a:ext cx="4630352" cy="1803975"/>
            <a:chOff x="6038752" y="3717032"/>
            <a:chExt cx="6173803" cy="2405300"/>
          </a:xfrm>
        </p:grpSpPr>
        <p:grpSp>
          <p:nvGrpSpPr>
            <p:cNvPr id="40" name="Группа 39"/>
            <p:cNvGrpSpPr/>
            <p:nvPr/>
          </p:nvGrpSpPr>
          <p:grpSpPr>
            <a:xfrm>
              <a:off x="6038752" y="3717032"/>
              <a:ext cx="6173803" cy="2405300"/>
              <a:chOff x="6038752" y="3717032"/>
              <a:chExt cx="6173803" cy="2405300"/>
            </a:xfrm>
          </p:grpSpPr>
          <p:pic>
            <p:nvPicPr>
              <p:cNvPr id="6" name="Рисунок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863476" y="3717032"/>
                <a:ext cx="2071687" cy="1561157"/>
              </a:xfrm>
              <a:prstGeom prst="rect">
                <a:avLst/>
              </a:prstGeom>
            </p:spPr>
          </p:pic>
          <p:grpSp>
            <p:nvGrpSpPr>
              <p:cNvPr id="39" name="Группа 38"/>
              <p:cNvGrpSpPr/>
              <p:nvPr/>
            </p:nvGrpSpPr>
            <p:grpSpPr>
              <a:xfrm>
                <a:off x="6038752" y="3741196"/>
                <a:ext cx="3513632" cy="1569794"/>
                <a:chOff x="6038752" y="3741196"/>
                <a:chExt cx="3513632" cy="1569794"/>
              </a:xfrm>
            </p:grpSpPr>
            <p:sp>
              <p:nvSpPr>
                <p:cNvPr id="21" name="Прямоугольник 20"/>
                <p:cNvSpPr/>
                <p:nvPr/>
              </p:nvSpPr>
              <p:spPr>
                <a:xfrm>
                  <a:off x="6456040" y="3741196"/>
                  <a:ext cx="552628" cy="156001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0">
                    <a:solidFill>
                      <a:srgbClr val="FFFFFF"/>
                    </a:solidFill>
                  </a:endParaRPr>
                </a:p>
              </p:txBody>
            </p:sp>
            <p:cxnSp>
              <p:nvCxnSpPr>
                <p:cNvPr id="22" name="Прямая соединительная линия 21"/>
                <p:cNvCxnSpPr/>
                <p:nvPr/>
              </p:nvCxnSpPr>
              <p:spPr>
                <a:xfrm flipV="1">
                  <a:off x="7008668" y="4329100"/>
                  <a:ext cx="2543716" cy="36004"/>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44" name="Прямоугольник 43"/>
                <p:cNvSpPr/>
                <p:nvPr/>
              </p:nvSpPr>
              <p:spPr>
                <a:xfrm>
                  <a:off x="6038752" y="4653136"/>
                  <a:ext cx="417288" cy="65785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0">
                    <a:solidFill>
                      <a:srgbClr val="FFFFFF"/>
                    </a:solidFill>
                  </a:endParaRPr>
                </a:p>
              </p:txBody>
            </p:sp>
          </p:grpSp>
          <p:sp>
            <p:nvSpPr>
              <p:cNvPr id="32" name="TextBox 31"/>
              <p:cNvSpPr txBox="1"/>
              <p:nvPr/>
            </p:nvSpPr>
            <p:spPr>
              <a:xfrm>
                <a:off x="8366207" y="5445224"/>
                <a:ext cx="3846348" cy="677108"/>
              </a:xfrm>
              <a:prstGeom prst="rect">
                <a:avLst/>
              </a:prstGeom>
              <a:noFill/>
            </p:spPr>
            <p:txBody>
              <a:bodyPr wrap="square" rtlCol="0">
                <a:spAutoFit/>
              </a:bodyPr>
              <a:lstStyle/>
              <a:p>
                <a:r>
                  <a:rPr lang="en-US" sz="1350" dirty="0">
                    <a:solidFill>
                      <a:srgbClr val="0860A8">
                        <a:lumMod val="75000"/>
                      </a:srgbClr>
                    </a:solidFill>
                  </a:rPr>
                  <a:t>Modules for additional workload and data analysis</a:t>
                </a:r>
                <a:endParaRPr lang="ru-RU" sz="1350" dirty="0">
                  <a:solidFill>
                    <a:srgbClr val="0860A8">
                      <a:lumMod val="75000"/>
                    </a:srgbClr>
                  </a:solidFill>
                </a:endParaRPr>
              </a:p>
            </p:txBody>
          </p:sp>
        </p:grpSp>
        <p:grpSp>
          <p:nvGrpSpPr>
            <p:cNvPr id="41" name="Группа 40"/>
            <p:cNvGrpSpPr/>
            <p:nvPr/>
          </p:nvGrpSpPr>
          <p:grpSpPr>
            <a:xfrm>
              <a:off x="10452840" y="4653136"/>
              <a:ext cx="864096" cy="816019"/>
              <a:chOff x="1415480" y="2901013"/>
              <a:chExt cx="864096" cy="816019"/>
            </a:xfrm>
          </p:grpSpPr>
          <p:sp>
            <p:nvSpPr>
              <p:cNvPr id="42" name="TextBox 41"/>
              <p:cNvSpPr txBox="1"/>
              <p:nvPr/>
            </p:nvSpPr>
            <p:spPr>
              <a:xfrm>
                <a:off x="1510583" y="2985540"/>
                <a:ext cx="720080" cy="615553"/>
              </a:xfrm>
              <a:prstGeom prst="rect">
                <a:avLst/>
              </a:prstGeom>
              <a:noFill/>
            </p:spPr>
            <p:txBody>
              <a:bodyPr wrap="square" rtlCol="0">
                <a:spAutoFit/>
              </a:bodyPr>
              <a:lstStyle/>
              <a:p>
                <a:r>
                  <a:rPr lang="en-US" sz="2400" b="1" dirty="0">
                    <a:solidFill>
                      <a:srgbClr val="002060"/>
                    </a:solidFill>
                    <a:latin typeface="Myriad Pro" pitchFamily="34" charset="0"/>
                    <a:ea typeface="Calibri" pitchFamily="34" charset="0"/>
                    <a:cs typeface="Calibri" pitchFamily="34" charset="0"/>
                  </a:rPr>
                  <a:t>40</a:t>
                </a:r>
                <a:endParaRPr lang="ru-RU" sz="2400" b="1" dirty="0">
                  <a:solidFill>
                    <a:srgbClr val="002060"/>
                  </a:solidFill>
                  <a:latin typeface="Myriad Pro" pitchFamily="34" charset="0"/>
                  <a:ea typeface="Calibri" pitchFamily="34" charset="0"/>
                  <a:cs typeface="Calibri" pitchFamily="34" charset="0"/>
                </a:endParaRPr>
              </a:p>
            </p:txBody>
          </p:sp>
          <p:sp>
            <p:nvSpPr>
              <p:cNvPr id="43" name="Овал 42"/>
              <p:cNvSpPr/>
              <p:nvPr/>
            </p:nvSpPr>
            <p:spPr>
              <a:xfrm>
                <a:off x="1415480" y="2901013"/>
                <a:ext cx="864096" cy="816019"/>
              </a:xfrm>
              <a:prstGeom prst="ellipse">
                <a:avLst/>
              </a:prstGeom>
              <a:no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0">
                  <a:solidFill>
                    <a:srgbClr val="FFFFFF"/>
                  </a:solidFill>
                </a:endParaRPr>
              </a:p>
            </p:txBody>
          </p:sp>
        </p:grpSp>
      </p:grpSp>
      <p:sp>
        <p:nvSpPr>
          <p:cNvPr id="14" name="Прямоугольник 13"/>
          <p:cNvSpPr/>
          <p:nvPr/>
        </p:nvSpPr>
        <p:spPr>
          <a:xfrm>
            <a:off x="148749" y="5881731"/>
            <a:ext cx="8882054" cy="830997"/>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en-US" sz="1600" dirty="0">
                <a:solidFill>
                  <a:schemeClr val="tx2">
                    <a:lumMod val="75000"/>
                  </a:schemeClr>
                </a:solidFill>
              </a:rPr>
              <a:t>Hyper-converged system allows to use all Storage nodes as computing ones in parallel with store/retrieve data. It adds </a:t>
            </a:r>
            <a:r>
              <a:rPr lang="ru-RU" sz="1600" dirty="0">
                <a:solidFill>
                  <a:schemeClr val="tx2">
                    <a:lumMod val="75000"/>
                  </a:schemeClr>
                </a:solidFill>
              </a:rPr>
              <a:t>230</a:t>
            </a:r>
            <a:r>
              <a:rPr lang="en-US" sz="1600" dirty="0">
                <a:solidFill>
                  <a:schemeClr val="tx2">
                    <a:lumMod val="75000"/>
                  </a:schemeClr>
                </a:solidFill>
              </a:rPr>
              <a:t>TFLOPS to GOVORUN system to almost doubling its performance</a:t>
            </a:r>
            <a:r>
              <a:rPr lang="ru-RU" sz="1600" dirty="0">
                <a:solidFill>
                  <a:schemeClr val="tx2">
                    <a:lumMod val="75000"/>
                  </a:schemeClr>
                </a:solidFill>
              </a:rPr>
              <a:t>.</a:t>
            </a:r>
          </a:p>
        </p:txBody>
      </p:sp>
    </p:spTree>
    <p:extLst>
      <p:ext uri="{BB962C8B-B14F-4D97-AF65-F5344CB8AC3E}">
        <p14:creationId xmlns:p14="http://schemas.microsoft.com/office/powerpoint/2010/main" val="4150375634"/>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1520" y="836713"/>
            <a:ext cx="8892480" cy="4985980"/>
          </a:xfrm>
          <a:prstGeom prst="rect">
            <a:avLst/>
          </a:prstGeom>
        </p:spPr>
        <p:txBody>
          <a:bodyPr wrap="square">
            <a:spAutoFit/>
          </a:bodyPr>
          <a:lstStyle/>
          <a:p>
            <a:pPr algn="just"/>
            <a:r>
              <a:rPr lang="en-US" sz="2400" b="1" dirty="0"/>
              <a:t>The supercomputer is a natural continuation of heterogeneous platform and  leads to a significant increase in the performance of both CPU and GPU components. Multi-level management system allow us to create software-configured platform based on GOVORUN</a:t>
            </a:r>
          </a:p>
          <a:p>
            <a:endParaRPr lang="en-US" dirty="0"/>
          </a:p>
          <a:p>
            <a:r>
              <a:rPr lang="en-US" sz="2000" dirty="0"/>
              <a:t>It will allow one </a:t>
            </a:r>
          </a:p>
          <a:p>
            <a:pPr marL="285750" indent="-285750">
              <a:buFont typeface="Wingdings" panose="05000000000000000000" pitchFamily="2" charset="2"/>
              <a:buChar char="q"/>
            </a:pPr>
            <a:r>
              <a:rPr lang="en-US" sz="2000" dirty="0"/>
              <a:t>to get usable</a:t>
            </a:r>
            <a:r>
              <a:rPr lang="ru-RU" sz="2000" dirty="0"/>
              <a:t> </a:t>
            </a:r>
            <a:r>
              <a:rPr lang="en-US" sz="2000" dirty="0"/>
              <a:t>access to computing and information HPC resources,</a:t>
            </a:r>
          </a:p>
          <a:p>
            <a:pPr marL="285750" indent="-285750">
              <a:buFont typeface="Wingdings" panose="05000000000000000000" pitchFamily="2" charset="2"/>
              <a:buChar char="q"/>
            </a:pPr>
            <a:r>
              <a:rPr lang="en-US" sz="2000" dirty="0"/>
              <a:t>implement the data processing workflows on HPC resources,</a:t>
            </a:r>
          </a:p>
          <a:p>
            <a:pPr marL="285750" indent="-285750">
              <a:buFont typeface="Wingdings" panose="05000000000000000000" pitchFamily="2" charset="2"/>
              <a:buChar char="q"/>
            </a:pPr>
            <a:r>
              <a:rPr lang="en-US" sz="2000" dirty="0"/>
              <a:t>to create an HPC-based hardware and software environment</a:t>
            </a:r>
          </a:p>
          <a:p>
            <a:pPr marL="285750" indent="-285750">
              <a:buFont typeface="Wingdings" panose="05000000000000000000" pitchFamily="2" charset="2"/>
              <a:buChar char="q"/>
            </a:pPr>
            <a:r>
              <a:rPr lang="en-US" sz="2000" dirty="0"/>
              <a:t>to accelerate the theoretical investigations in nuclear physics by conducting  massively-parallel computations, </a:t>
            </a:r>
          </a:p>
          <a:p>
            <a:pPr marL="285750" indent="-285750">
              <a:buFont typeface="Wingdings" panose="05000000000000000000" pitchFamily="2" charset="2"/>
              <a:buChar char="q"/>
            </a:pPr>
            <a:r>
              <a:rPr lang="en-US" sz="2000" dirty="0"/>
              <a:t>development and adaptation of software for the NICA mega-project on the new computing architectures,</a:t>
            </a:r>
          </a:p>
          <a:p>
            <a:pPr marL="285750" indent="-285750">
              <a:buFont typeface="Wingdings" panose="05000000000000000000" pitchFamily="2" charset="2"/>
              <a:buChar char="q"/>
            </a:pPr>
            <a:r>
              <a:rPr lang="en-US" sz="2000" dirty="0"/>
              <a:t>to prepare IT specialists in all the required directions. </a:t>
            </a:r>
            <a:endParaRPr lang="ru-RU" sz="2000" dirty="0"/>
          </a:p>
        </p:txBody>
      </p:sp>
      <p:sp>
        <p:nvSpPr>
          <p:cNvPr id="4" name="TextBox 3"/>
          <p:cNvSpPr txBox="1"/>
          <p:nvPr/>
        </p:nvSpPr>
        <p:spPr>
          <a:xfrm>
            <a:off x="3182572" y="260650"/>
            <a:ext cx="2698175" cy="646331"/>
          </a:xfrm>
          <a:prstGeom prst="rect">
            <a:avLst/>
          </a:prstGeom>
          <a:noFill/>
        </p:spPr>
        <p:txBody>
          <a:bodyPr wrap="none" rtlCol="0">
            <a:spAutoFit/>
          </a:bodyPr>
          <a:lstStyle/>
          <a:p>
            <a:r>
              <a:rPr lang="en-US" sz="3600" b="1" dirty="0">
                <a:ln w="6600">
                  <a:solidFill>
                    <a:srgbClr val="C0504D"/>
                  </a:solidFill>
                  <a:prstDash val="solid"/>
                </a:ln>
                <a:solidFill>
                  <a:srgbClr val="FFFFFF"/>
                </a:solidFill>
                <a:effectLst>
                  <a:outerShdw dist="38100" dir="2700000" algn="tl" rotWithShape="0">
                    <a:srgbClr val="C0504D"/>
                  </a:outerShdw>
                </a:effectLst>
                <a:latin typeface="Arial" panose="020B0604020202020204" pitchFamily="34" charset="0"/>
                <a:cs typeface="Arial" panose="020B0604020202020204" pitchFamily="34" charset="0"/>
              </a:rPr>
              <a:t>Conclusion</a:t>
            </a:r>
            <a:endParaRPr lang="ru-RU" sz="3600" b="1" dirty="0">
              <a:ln w="6600">
                <a:solidFill>
                  <a:srgbClr val="C0504D"/>
                </a:solidFill>
                <a:prstDash val="solid"/>
              </a:ln>
              <a:solidFill>
                <a:srgbClr val="FFFFFF"/>
              </a:solidFill>
              <a:effectLst>
                <a:outerShdw dist="38100" dir="2700000" algn="tl" rotWithShape="0">
                  <a:srgbClr val="C0504D"/>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562558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2152" y="117695"/>
            <a:ext cx="7632848" cy="6740307"/>
          </a:xfrm>
          <a:prstGeom prst="rect">
            <a:avLst/>
          </a:prstGeom>
        </p:spPr>
        <p:txBody>
          <a:bodyPr wrap="square">
            <a:spAutoFit/>
          </a:bodyPr>
          <a:lstStyle/>
          <a:p>
            <a:pPr algn="ctr"/>
            <a:r>
              <a:rPr lang="en-US" sz="3600" dirty="0"/>
              <a:t>Supercomputer "GOVORUN" is a joint project of the </a:t>
            </a:r>
            <a:r>
              <a:rPr lang="en-US" sz="3600" i="1" dirty="0"/>
              <a:t>N.N. </a:t>
            </a:r>
            <a:r>
              <a:rPr lang="en-US" sz="3600" i="1" dirty="0" err="1"/>
              <a:t>Bogolyubov</a:t>
            </a:r>
            <a:r>
              <a:rPr lang="en-US" sz="3600" i="1" dirty="0"/>
              <a:t> Laboratory of Theoretical Physics </a:t>
            </a:r>
            <a:r>
              <a:rPr lang="en-US" sz="3600" dirty="0"/>
              <a:t>and the L</a:t>
            </a:r>
            <a:r>
              <a:rPr lang="en-US" sz="3600" i="1" dirty="0"/>
              <a:t>aboratory of Information Technologies</a:t>
            </a:r>
            <a:r>
              <a:rPr lang="en-US" sz="3600" dirty="0"/>
              <a:t> under support </a:t>
            </a:r>
          </a:p>
          <a:p>
            <a:pPr algn="ctr"/>
            <a:r>
              <a:rPr lang="en-US" sz="3600" dirty="0"/>
              <a:t>of </a:t>
            </a:r>
            <a:r>
              <a:rPr lang="en-US" sz="3600" i="1" dirty="0"/>
              <a:t>JINR Directorate </a:t>
            </a:r>
          </a:p>
          <a:p>
            <a:endParaRPr lang="en-US" sz="3600" dirty="0"/>
          </a:p>
          <a:p>
            <a:pPr algn="ctr"/>
            <a:r>
              <a:rPr lang="en-US" sz="3600" b="1" dirty="0">
                <a:solidFill>
                  <a:srgbClr val="FFFF00"/>
                </a:solidFill>
              </a:rPr>
              <a:t>The project is aimed to radically accelerate complex theoretical and experimental studies underway at JINR, including the NICA complex</a:t>
            </a:r>
            <a:endParaRPr lang="ru-RU" sz="3600" b="1" dirty="0">
              <a:solidFill>
                <a:srgbClr val="FFFF00"/>
              </a:solidFill>
            </a:endParaRPr>
          </a:p>
        </p:txBody>
      </p:sp>
      <p:pic>
        <p:nvPicPr>
          <p:cNvPr id="3"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597812" y="1052738"/>
            <a:ext cx="1508369" cy="10254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529796" y="2309616"/>
            <a:ext cx="1542036" cy="806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Рисунок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29797" y="20548"/>
            <a:ext cx="1601779" cy="896996"/>
          </a:xfrm>
          <a:prstGeom prst="rect">
            <a:avLst/>
          </a:prstGeom>
        </p:spPr>
      </p:pic>
      <p:pic>
        <p:nvPicPr>
          <p:cNvPr id="1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94881" y="3356994"/>
            <a:ext cx="1511300" cy="1042987"/>
          </a:xfrm>
          <a:prstGeom prst="roundRect">
            <a:avLst>
              <a:gd name="adj" fmla="val 8594"/>
            </a:avLst>
          </a:prstGeom>
          <a:solidFill>
            <a:srgbClr val="FFFFFF">
              <a:shade val="85000"/>
            </a:srgbClr>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pic>
      <p:pic>
        <p:nvPicPr>
          <p:cNvPr id="12" name="Picture 6" descr="G:\MONGOLIA\logov2.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9230" y="4653136"/>
            <a:ext cx="1442603" cy="556342"/>
          </a:xfrm>
          <a:prstGeom prst="rect">
            <a:avLst/>
          </a:prstGeom>
          <a:solidFill>
            <a:srgbClr val="FFFFFF">
              <a:shade val="85000"/>
            </a:srgbClr>
          </a:solidFill>
          <a:ln w="57150">
            <a:solidFill>
              <a:schemeClr val="tx1"/>
            </a:solidFill>
            <a:miter lim="800000"/>
            <a:headEnd/>
            <a:tailEnd/>
          </a:ln>
          <a:effectLst>
            <a:outerShdw blurRad="50000" algn="tl" rotWithShape="0">
              <a:srgbClr val="000000">
                <a:alpha val="41000"/>
              </a:srgbClr>
            </a:outerShdw>
          </a:effectLst>
          <a:scene3d>
            <a:camera prst="orthographicFront"/>
            <a:lightRig rig="twoPt" dir="t">
              <a:rot lat="0" lon="0" rev="7800000"/>
            </a:lightRig>
          </a:scene3d>
          <a:sp3d contourW="6350">
            <a:bevelT w="12700" h="0"/>
            <a:contourClr>
              <a:srgbClr val="C0C0C0"/>
            </a:contourClr>
          </a:sp3d>
          <a:extLst/>
        </p:spPr>
      </p:pic>
    </p:spTree>
    <p:extLst>
      <p:ext uri="{BB962C8B-B14F-4D97-AF65-F5344CB8AC3E}">
        <p14:creationId xmlns:p14="http://schemas.microsoft.com/office/powerpoint/2010/main" val="23767819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395536" y="1772818"/>
            <a:ext cx="8424936" cy="1200329"/>
          </a:xfrm>
          <a:prstGeom prst="rect">
            <a:avLst/>
          </a:prstGeom>
        </p:spPr>
        <p:txBody>
          <a:bodyPr wrap="square">
            <a:spAutoFit/>
          </a:bodyPr>
          <a:lstStyle/>
          <a:p>
            <a:pPr algn="ctr"/>
            <a:r>
              <a:rPr lang="en-US" sz="3600" b="1" dirty="0">
                <a:solidFill>
                  <a:schemeClr val="accent6">
                    <a:lumMod val="40000"/>
                    <a:lumOff val="60000"/>
                  </a:schemeClr>
                </a:solidFill>
                <a:latin typeface="+mj-lt"/>
                <a:ea typeface="+mj-ea"/>
                <a:cs typeface="+mj-cs"/>
              </a:rPr>
              <a:t>THANK  YOU  FOR  </a:t>
            </a:r>
          </a:p>
          <a:p>
            <a:pPr algn="ctr"/>
            <a:r>
              <a:rPr lang="en-US" sz="3600" b="1" dirty="0">
                <a:solidFill>
                  <a:schemeClr val="accent6">
                    <a:lumMod val="40000"/>
                    <a:lumOff val="60000"/>
                  </a:schemeClr>
                </a:solidFill>
                <a:latin typeface="+mj-lt"/>
                <a:ea typeface="+mj-ea"/>
                <a:cs typeface="+mj-cs"/>
              </a:rPr>
              <a:t>YOUR  ATTENTION !</a:t>
            </a:r>
          </a:p>
        </p:txBody>
      </p:sp>
    </p:spTree>
    <p:extLst>
      <p:ext uri="{BB962C8B-B14F-4D97-AF65-F5344CB8AC3E}">
        <p14:creationId xmlns:p14="http://schemas.microsoft.com/office/powerpoint/2010/main" val="9431749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323528" y="476672"/>
            <a:ext cx="3974058" cy="580526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
        <p:nvSpPr>
          <p:cNvPr id="2" name="Прямоугольник 1"/>
          <p:cNvSpPr/>
          <p:nvPr/>
        </p:nvSpPr>
        <p:spPr>
          <a:xfrm>
            <a:off x="4499993" y="260648"/>
            <a:ext cx="4896544" cy="2092881"/>
          </a:xfrm>
          <a:prstGeom prst="rect">
            <a:avLst/>
          </a:prstGeom>
        </p:spPr>
        <p:txBody>
          <a:bodyPr wrap="square">
            <a:spAutoFit/>
          </a:bodyPr>
          <a:lstStyle/>
          <a:p>
            <a:endParaRPr lang="ru-RU" dirty="0"/>
          </a:p>
          <a:p>
            <a:r>
              <a:rPr lang="en-US" sz="2200" b="1" dirty="0" err="1"/>
              <a:t>GOVORUN</a:t>
            </a:r>
            <a:r>
              <a:rPr lang="en-US" sz="2200" b="1" dirty="0"/>
              <a:t> Nikolai Nikolayevich</a:t>
            </a:r>
          </a:p>
          <a:p>
            <a:r>
              <a:rPr lang="en-US" dirty="0"/>
              <a:t>Corresponding Member of the USSR Academy of Sciences,  </a:t>
            </a:r>
          </a:p>
          <a:p>
            <a:r>
              <a:rPr lang="en-US" dirty="0"/>
              <a:t>1966-1988 – </a:t>
            </a:r>
            <a:r>
              <a:rPr lang="en-US" dirty="0" err="1"/>
              <a:t>LCTA</a:t>
            </a:r>
            <a:r>
              <a:rPr lang="en-US" dirty="0"/>
              <a:t> Deputy Director on 		       research work,</a:t>
            </a:r>
          </a:p>
          <a:p>
            <a:r>
              <a:rPr lang="en-US" dirty="0"/>
              <a:t>1988-1989 – Director of </a:t>
            </a:r>
            <a:r>
              <a:rPr lang="en-US" dirty="0" err="1"/>
              <a:t>LCTA</a:t>
            </a:r>
            <a:r>
              <a:rPr lang="en-US" dirty="0"/>
              <a:t>, JINR</a:t>
            </a:r>
          </a:p>
        </p:txBody>
      </p:sp>
      <p:sp>
        <p:nvSpPr>
          <p:cNvPr id="3" name="Прямоугольник 2"/>
          <p:cNvSpPr/>
          <p:nvPr/>
        </p:nvSpPr>
        <p:spPr>
          <a:xfrm>
            <a:off x="4499992" y="2420889"/>
            <a:ext cx="4644008" cy="4031873"/>
          </a:xfrm>
          <a:prstGeom prst="rect">
            <a:avLst/>
          </a:prstGeom>
        </p:spPr>
        <p:txBody>
          <a:bodyPr wrap="square">
            <a:spAutoFit/>
          </a:bodyPr>
          <a:lstStyle/>
          <a:p>
            <a:r>
              <a:rPr lang="en-US" sz="1600" dirty="0"/>
              <a:t>Since 1966, JINR has been involved with the overall development of a new scientific branch – informatics, the head of which became </a:t>
            </a:r>
            <a:r>
              <a:rPr lang="en-US" sz="1600" dirty="0" err="1"/>
              <a:t>N.N.Govorun</a:t>
            </a:r>
            <a:r>
              <a:rPr lang="en-US" sz="1600" dirty="0"/>
              <a:t>. </a:t>
            </a:r>
          </a:p>
          <a:p>
            <a:r>
              <a:rPr lang="en-US" sz="1600" dirty="0"/>
              <a:t>Under the guidance of Nikolai Nikolayevich, the Laboratory passed all the way of the computer science development beginning from the introduction of mathematical computations on the first computers and ending the creation of computer networks for scientific research, including both the issues of creating system mathematical software and the task of experimental data processing in off-line and on-line modes and real-time experiment management. Pioneering works in all these areas are associated with his name.</a:t>
            </a:r>
          </a:p>
        </p:txBody>
      </p:sp>
    </p:spTree>
    <p:extLst>
      <p:ext uri="{BB962C8B-B14F-4D97-AF65-F5344CB8AC3E}">
        <p14:creationId xmlns:p14="http://schemas.microsoft.com/office/powerpoint/2010/main" val="2697240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1944125" y="260650"/>
            <a:ext cx="4557659" cy="584775"/>
          </a:xfrm>
          <a:prstGeom prst="rect">
            <a:avLst/>
          </a:prstGeom>
        </p:spPr>
        <p:txBody>
          <a:bodyPr wrap="none">
            <a:spAutoFit/>
          </a:bodyPr>
          <a:lstStyle/>
          <a:p>
            <a:pPr algn="ctr"/>
            <a:r>
              <a:rPr lang="en-US" sz="3200" b="1" dirty="0">
                <a:ln w="6600">
                  <a:solidFill>
                    <a:srgbClr val="C0504D"/>
                  </a:solidFill>
                  <a:prstDash val="solid"/>
                </a:ln>
                <a:solidFill>
                  <a:srgbClr val="FFFFFF"/>
                </a:solidFill>
                <a:effectLst>
                  <a:outerShdw dist="38100" dir="2700000" algn="tl" rotWithShape="0">
                    <a:srgbClr val="C0504D"/>
                  </a:outerShdw>
                </a:effectLst>
                <a:cs typeface="Arial" panose="020B0604020202020204" pitchFamily="34" charset="0"/>
              </a:rPr>
              <a:t>Why </a:t>
            </a:r>
            <a:r>
              <a:rPr lang="en-GB" sz="3200" b="1" dirty="0">
                <a:ln w="6600">
                  <a:solidFill>
                    <a:srgbClr val="C0504D"/>
                  </a:solidFill>
                  <a:prstDash val="solid"/>
                </a:ln>
                <a:solidFill>
                  <a:srgbClr val="FFFFFF"/>
                </a:solidFill>
                <a:effectLst>
                  <a:outerShdw dist="38100" dir="2700000" algn="tl" rotWithShape="0">
                    <a:srgbClr val="C0504D"/>
                  </a:outerShdw>
                </a:effectLst>
                <a:cs typeface="Arial" panose="020B0604020202020204" pitchFamily="34" charset="0"/>
              </a:rPr>
              <a:t>Supercomputer ?</a:t>
            </a:r>
          </a:p>
        </p:txBody>
      </p:sp>
      <p:sp>
        <p:nvSpPr>
          <p:cNvPr id="2" name="Прямоугольник 1"/>
          <p:cNvSpPr/>
          <p:nvPr/>
        </p:nvSpPr>
        <p:spPr>
          <a:xfrm>
            <a:off x="179513" y="1074509"/>
            <a:ext cx="8784976" cy="5509200"/>
          </a:xfrm>
          <a:prstGeom prst="rect">
            <a:avLst/>
          </a:prstGeom>
        </p:spPr>
        <p:txBody>
          <a:bodyPr wrap="square">
            <a:spAutoFit/>
          </a:bodyPr>
          <a:lstStyle/>
          <a:p>
            <a:pPr marL="285750" indent="-285750">
              <a:buClr>
                <a:srgbClr val="FFFF00"/>
              </a:buClr>
              <a:buSzPct val="150000"/>
              <a:buFont typeface="Wingdings" panose="05000000000000000000" pitchFamily="2" charset="2"/>
              <a:buChar char="ü"/>
            </a:pPr>
            <a:r>
              <a:rPr lang="en-US" sz="1600" b="1" dirty="0"/>
              <a:t>Larger and more efficient computing and information tools are needed to achieve strategic scientific goals in the field of theoretical, HEP and nuclear physics. By 2025, the necessary resources are expected to grow by at least 2 orders of magnitude as compared to what we are having at the moment.</a:t>
            </a:r>
          </a:p>
          <a:p>
            <a:pPr marL="285750" indent="-285750">
              <a:buClr>
                <a:srgbClr val="FFFF00"/>
              </a:buClr>
              <a:buSzPct val="150000"/>
              <a:buFont typeface="Wingdings" panose="05000000000000000000" pitchFamily="2" charset="2"/>
              <a:buChar char="ü"/>
            </a:pPr>
            <a:endParaRPr lang="en-US" sz="1600" b="1" dirty="0"/>
          </a:p>
          <a:p>
            <a:pPr marL="285750" indent="-285750">
              <a:buClr>
                <a:srgbClr val="FFFF00"/>
              </a:buClr>
              <a:buSzPct val="150000"/>
              <a:buFont typeface="Wingdings" panose="05000000000000000000" pitchFamily="2" charset="2"/>
              <a:buChar char="ü"/>
            </a:pPr>
            <a:r>
              <a:rPr lang="en-US" sz="1600" b="1" dirty="0"/>
              <a:t>The growth rates of simulated data overlap the capabilities of their current storage and analysis. Additional resources and new data simulation and analysis techniques are urgently needed.</a:t>
            </a:r>
          </a:p>
          <a:p>
            <a:pPr marL="285750" indent="-285750">
              <a:buClr>
                <a:srgbClr val="FFFF00"/>
              </a:buClr>
              <a:buSzPct val="150000"/>
              <a:buFont typeface="Wingdings" panose="05000000000000000000" pitchFamily="2" charset="2"/>
              <a:buChar char="ü"/>
            </a:pPr>
            <a:endParaRPr lang="en-US" sz="1600" b="1" dirty="0"/>
          </a:p>
          <a:p>
            <a:pPr marL="285750" indent="-285750">
              <a:buClr>
                <a:srgbClr val="FFFF00"/>
              </a:buClr>
              <a:buSzPct val="150000"/>
              <a:buFont typeface="Wingdings" panose="05000000000000000000" pitchFamily="2" charset="2"/>
              <a:buChar char="ü"/>
            </a:pPr>
            <a:r>
              <a:rPr lang="en-US" sz="1600" b="1" dirty="0"/>
              <a:t>The designed future experimental installations and experiments need large volumes of simulations which require additional computational resources and new methods of modeling the installations.</a:t>
            </a:r>
          </a:p>
          <a:p>
            <a:pPr marL="285750" indent="-285750">
              <a:buClr>
                <a:srgbClr val="FFFF00"/>
              </a:buClr>
              <a:buSzPct val="150000"/>
              <a:buFont typeface="Wingdings" panose="05000000000000000000" pitchFamily="2" charset="2"/>
              <a:buChar char="ü"/>
            </a:pPr>
            <a:endParaRPr lang="en-US" sz="1600" b="1" dirty="0"/>
          </a:p>
          <a:p>
            <a:pPr marL="285750" indent="-285750">
              <a:buClr>
                <a:srgbClr val="FFFF00"/>
              </a:buClr>
              <a:buSzPct val="150000"/>
              <a:buFont typeface="Wingdings" panose="05000000000000000000" pitchFamily="2" charset="2"/>
              <a:buChar char="ü"/>
            </a:pPr>
            <a:r>
              <a:rPr lang="en-US" sz="1600" b="1" dirty="0"/>
              <a:t>The flows and sizes of experimental data from the current and future </a:t>
            </a:r>
            <a:r>
              <a:rPr lang="en-US" sz="1600" b="1" dirty="0" err="1"/>
              <a:t>HEP</a:t>
            </a:r>
            <a:r>
              <a:rPr lang="en-US" sz="1600" b="1" dirty="0"/>
              <a:t> experiments also require additional resources for the storage and analysis of enormous and complex data. Appropriately configured computing facilities of high-performance class will be able to play an important role in the future scientific discoveries based on these data.</a:t>
            </a:r>
          </a:p>
          <a:p>
            <a:pPr marL="285750" indent="-285750">
              <a:buClr>
                <a:srgbClr val="FFFF00"/>
              </a:buClr>
              <a:buSzPct val="150000"/>
              <a:buFont typeface="Wingdings" panose="05000000000000000000" pitchFamily="2" charset="2"/>
              <a:buChar char="ü"/>
            </a:pPr>
            <a:endParaRPr lang="en-US" sz="1600" b="1" dirty="0"/>
          </a:p>
          <a:p>
            <a:pPr marL="285750" indent="-285750">
              <a:buClr>
                <a:srgbClr val="FFFF00"/>
              </a:buClr>
              <a:buSzPct val="150000"/>
              <a:buFont typeface="Wingdings" panose="05000000000000000000" pitchFamily="2" charset="2"/>
              <a:buChar char="ü"/>
            </a:pPr>
            <a:r>
              <a:rPr lang="en-US" sz="1600" b="1" dirty="0"/>
              <a:t>The integration of data modeling and analysis with the help of high-performance computing (HPC) tools during the processing will greatly assist in the interpretation of experimental results in </a:t>
            </a:r>
            <a:r>
              <a:rPr lang="en-US" sz="1600" b="1" dirty="0" err="1"/>
              <a:t>HEP</a:t>
            </a:r>
            <a:r>
              <a:rPr lang="en-US" sz="1600" b="1" dirty="0"/>
              <a:t> and NP.</a:t>
            </a:r>
            <a:endParaRPr lang="ru-RU" sz="1600" b="1" dirty="0"/>
          </a:p>
        </p:txBody>
      </p:sp>
      <p:pic>
        <p:nvPicPr>
          <p:cNvPr id="4" name="Picture 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565975" y="35241"/>
            <a:ext cx="1603375" cy="1103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846778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1520" y="836714"/>
            <a:ext cx="8892480" cy="1200329"/>
          </a:xfrm>
          <a:prstGeom prst="rect">
            <a:avLst/>
          </a:prstGeom>
        </p:spPr>
        <p:txBody>
          <a:bodyPr wrap="square">
            <a:spAutoFit/>
          </a:bodyPr>
          <a:lstStyle/>
          <a:p>
            <a:r>
              <a:rPr lang="en-US" sz="2400" b="1" dirty="0"/>
              <a:t>The supercomputer is a natural continuation of heterogeneous platform and  leads to a significant increase in the performance of both CPU and GPU components. </a:t>
            </a:r>
            <a:endParaRPr lang="en-US" dirty="0"/>
          </a:p>
        </p:txBody>
      </p:sp>
      <p:sp>
        <p:nvSpPr>
          <p:cNvPr id="3" name="Прямоугольник 2"/>
          <p:cNvSpPr/>
          <p:nvPr/>
        </p:nvSpPr>
        <p:spPr>
          <a:xfrm>
            <a:off x="251521" y="188641"/>
            <a:ext cx="8587607" cy="584775"/>
          </a:xfrm>
          <a:prstGeom prst="rect">
            <a:avLst/>
          </a:prstGeom>
        </p:spPr>
        <p:txBody>
          <a:bodyPr wrap="none">
            <a:spAutoFit/>
          </a:bodyPr>
          <a:lstStyle/>
          <a:p>
            <a:pPr algn="ctr"/>
            <a:r>
              <a:rPr lang="en-US" sz="3200" b="1" dirty="0">
                <a:ln w="6600">
                  <a:solidFill>
                    <a:srgbClr val="C0504D"/>
                  </a:solidFill>
                  <a:prstDash val="solid"/>
                </a:ln>
                <a:solidFill>
                  <a:srgbClr val="FFFFFF"/>
                </a:solidFill>
                <a:effectLst>
                  <a:outerShdw dist="38100" dir="2700000" algn="tl" rotWithShape="0">
                    <a:srgbClr val="C0504D"/>
                  </a:outerShdw>
                </a:effectLst>
                <a:cs typeface="Arial" panose="020B0604020202020204" pitchFamily="34" charset="0"/>
              </a:rPr>
              <a:t>From HybriLIT cluster to HybriLIT platform </a:t>
            </a:r>
            <a:endParaRPr lang="en-GB" sz="3200" b="1" dirty="0">
              <a:ln w="6600">
                <a:solidFill>
                  <a:srgbClr val="C0504D"/>
                </a:solidFill>
                <a:prstDash val="solid"/>
              </a:ln>
              <a:solidFill>
                <a:srgbClr val="FFFFFF"/>
              </a:solidFill>
              <a:effectLst>
                <a:outerShdw dist="38100" dir="2700000" algn="tl" rotWithShape="0">
                  <a:srgbClr val="C0504D"/>
                </a:outerShdw>
              </a:effectLst>
              <a:cs typeface="Arial" panose="020B0604020202020204" pitchFamily="34" charset="0"/>
            </a:endParaRPr>
          </a:p>
        </p:txBody>
      </p:sp>
      <p:grpSp>
        <p:nvGrpSpPr>
          <p:cNvPr id="7" name="Группа 6"/>
          <p:cNvGrpSpPr/>
          <p:nvPr/>
        </p:nvGrpSpPr>
        <p:grpSpPr>
          <a:xfrm>
            <a:off x="4892192" y="2108697"/>
            <a:ext cx="3316213" cy="2657182"/>
            <a:chOff x="8589883" y="19892515"/>
            <a:chExt cx="2859520" cy="2554635"/>
          </a:xfrm>
        </p:grpSpPr>
        <p:pic>
          <p:nvPicPr>
            <p:cNvPr id="8" name="Picture 2"/>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t="-35" b="11248"/>
            <a:stretch/>
          </p:blipFill>
          <p:spPr bwMode="auto">
            <a:xfrm>
              <a:off x="8589883" y="19892515"/>
              <a:ext cx="1782752" cy="2552656"/>
            </a:xfrm>
            <a:prstGeom prst="rect">
              <a:avLst/>
            </a:prstGeom>
            <a:ln>
              <a:solidFill>
                <a:schemeClr val="tx1"/>
              </a:solidFill>
            </a:ln>
            <a:effectLst>
              <a:outerShdw blurRad="292100" dist="139700" dir="2700000" algn="tl" rotWithShape="0">
                <a:srgbClr val="333333">
                  <a:alpha val="65000"/>
                </a:srgbClr>
              </a:outerShdw>
            </a:effectLst>
            <a:extLst/>
          </p:spPr>
        </p:pic>
        <p:pic>
          <p:nvPicPr>
            <p:cNvPr id="9" name="Picture 8"/>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10372635" y="19894495"/>
              <a:ext cx="1076768" cy="2552655"/>
            </a:xfrm>
            <a:prstGeom prst="rect">
              <a:avLst/>
            </a:prstGeom>
            <a:ln>
              <a:solidFill>
                <a:schemeClr val="tx1"/>
              </a:solidFill>
            </a:ln>
            <a:effectLst>
              <a:outerShdw blurRad="292100" dist="139700" dir="2700000" algn="tl" rotWithShape="0">
                <a:srgbClr val="333333">
                  <a:alpha val="65000"/>
                </a:srgbClr>
              </a:outerShdw>
            </a:effectLst>
            <a:extLst/>
          </p:spPr>
        </p:pic>
      </p:grpSp>
      <p:pic>
        <p:nvPicPr>
          <p:cNvPr id="11"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6278" y="2110756"/>
            <a:ext cx="2287474" cy="2657182"/>
          </a:xfrm>
          <a:prstGeom prst="rect">
            <a:avLst/>
          </a:prstGeom>
          <a:ln w="9525">
            <a:solidFill>
              <a:schemeClr val="tx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12" name="Стрелка вправо 11"/>
          <p:cNvSpPr/>
          <p:nvPr/>
        </p:nvSpPr>
        <p:spPr>
          <a:xfrm>
            <a:off x="1979713" y="5083826"/>
            <a:ext cx="6643721" cy="288032"/>
          </a:xfrm>
          <a:prstGeom prst="rightArrow">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ru-RU"/>
          </a:p>
        </p:txBody>
      </p:sp>
      <p:sp>
        <p:nvSpPr>
          <p:cNvPr id="13" name="Овал 12"/>
          <p:cNvSpPr/>
          <p:nvPr/>
        </p:nvSpPr>
        <p:spPr>
          <a:xfrm>
            <a:off x="1115673" y="4795842"/>
            <a:ext cx="864040" cy="864000"/>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400" b="1" dirty="0"/>
              <a:t>2014</a:t>
            </a:r>
            <a:endParaRPr lang="ru-RU" sz="1400" b="1" dirty="0"/>
          </a:p>
        </p:txBody>
      </p:sp>
      <p:sp>
        <p:nvSpPr>
          <p:cNvPr id="14" name="Овал 13"/>
          <p:cNvSpPr/>
          <p:nvPr/>
        </p:nvSpPr>
        <p:spPr>
          <a:xfrm>
            <a:off x="5821514" y="4795842"/>
            <a:ext cx="864040" cy="864000"/>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400" b="1" dirty="0"/>
              <a:t>2018</a:t>
            </a:r>
            <a:endParaRPr lang="ru-RU" sz="1400" b="1" dirty="0"/>
          </a:p>
        </p:txBody>
      </p:sp>
      <p:sp>
        <p:nvSpPr>
          <p:cNvPr id="15" name="Скругленный прямоугольник 14"/>
          <p:cNvSpPr/>
          <p:nvPr/>
        </p:nvSpPr>
        <p:spPr>
          <a:xfrm>
            <a:off x="882105" y="5744274"/>
            <a:ext cx="3276364" cy="970459"/>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r>
              <a:rPr lang="en-US" sz="1500" b="1" dirty="0"/>
              <a:t>Total peak performance:</a:t>
            </a:r>
          </a:p>
          <a:p>
            <a:r>
              <a:rPr lang="en-US" sz="1500" b="1" dirty="0">
                <a:solidFill>
                  <a:srgbClr val="C00000"/>
                </a:solidFill>
              </a:rPr>
              <a:t>140</a:t>
            </a:r>
            <a:r>
              <a:rPr lang="en-US" sz="1500" b="1" dirty="0"/>
              <a:t> </a:t>
            </a:r>
            <a:r>
              <a:rPr lang="en-US" sz="1500" b="1" dirty="0" err="1"/>
              <a:t>TFlops</a:t>
            </a:r>
            <a:r>
              <a:rPr lang="en-US" sz="1500" b="1" dirty="0"/>
              <a:t> for single precision</a:t>
            </a:r>
            <a:r>
              <a:rPr lang="ru-RU" sz="1500" b="1" dirty="0"/>
              <a:t>; </a:t>
            </a:r>
            <a:endParaRPr lang="en-US" sz="1500" b="1" dirty="0"/>
          </a:p>
          <a:p>
            <a:r>
              <a:rPr lang="en-US" sz="1500" b="1" dirty="0">
                <a:solidFill>
                  <a:srgbClr val="C00000"/>
                </a:solidFill>
              </a:rPr>
              <a:t>50</a:t>
            </a:r>
            <a:r>
              <a:rPr lang="en-US" sz="1500" b="1" dirty="0"/>
              <a:t> </a:t>
            </a:r>
            <a:r>
              <a:rPr lang="en-US" sz="1500" b="1" dirty="0" err="1"/>
              <a:t>TFlops</a:t>
            </a:r>
            <a:r>
              <a:rPr lang="en-US" sz="1500" b="1" dirty="0"/>
              <a:t> for double precision</a:t>
            </a:r>
            <a:endParaRPr lang="ru-RU" sz="1500" b="1" dirty="0"/>
          </a:p>
        </p:txBody>
      </p:sp>
      <p:sp>
        <p:nvSpPr>
          <p:cNvPr id="16" name="Скругленный прямоугольник 15"/>
          <p:cNvSpPr/>
          <p:nvPr/>
        </p:nvSpPr>
        <p:spPr>
          <a:xfrm>
            <a:off x="4932041" y="5699308"/>
            <a:ext cx="3276364" cy="970459"/>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r>
              <a:rPr lang="en-US" sz="1500" b="1" dirty="0"/>
              <a:t>Total peak performance:</a:t>
            </a:r>
          </a:p>
          <a:p>
            <a:r>
              <a:rPr lang="en-US" sz="1500" b="1" dirty="0">
                <a:solidFill>
                  <a:srgbClr val="C00000"/>
                </a:solidFill>
              </a:rPr>
              <a:t>1000</a:t>
            </a:r>
            <a:r>
              <a:rPr lang="en-US" sz="1500" b="1" dirty="0"/>
              <a:t> </a:t>
            </a:r>
            <a:r>
              <a:rPr lang="en-US" sz="1500" b="1" dirty="0" err="1"/>
              <a:t>TFlops</a:t>
            </a:r>
            <a:r>
              <a:rPr lang="en-US" sz="1500" b="1" dirty="0"/>
              <a:t> for single precision</a:t>
            </a:r>
            <a:r>
              <a:rPr lang="ru-RU" sz="1500" b="1" dirty="0"/>
              <a:t>; </a:t>
            </a:r>
            <a:endParaRPr lang="en-US" sz="1500" b="1" dirty="0"/>
          </a:p>
          <a:p>
            <a:r>
              <a:rPr lang="en-US" sz="1500" b="1" dirty="0">
                <a:solidFill>
                  <a:srgbClr val="C00000"/>
                </a:solidFill>
              </a:rPr>
              <a:t>500</a:t>
            </a:r>
            <a:r>
              <a:rPr lang="en-US" sz="1500" b="1" dirty="0"/>
              <a:t> </a:t>
            </a:r>
            <a:r>
              <a:rPr lang="en-US" sz="1500" b="1" dirty="0" err="1"/>
              <a:t>TFlops</a:t>
            </a:r>
            <a:r>
              <a:rPr lang="en-US" sz="1500" b="1" dirty="0"/>
              <a:t> for double precision</a:t>
            </a:r>
            <a:endParaRPr lang="ru-RU" sz="1500" b="1" dirty="0"/>
          </a:p>
        </p:txBody>
      </p:sp>
    </p:spTree>
    <p:extLst>
      <p:ext uri="{BB962C8B-B14F-4D97-AF65-F5344CB8AC3E}">
        <p14:creationId xmlns:p14="http://schemas.microsoft.com/office/powerpoint/2010/main" val="4511441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Скругленный прямоугольник 12"/>
          <p:cNvSpPr/>
          <p:nvPr/>
        </p:nvSpPr>
        <p:spPr>
          <a:xfrm>
            <a:off x="78416" y="1919730"/>
            <a:ext cx="4255641" cy="867103"/>
          </a:xfrm>
          <a:prstGeom prst="roundRect">
            <a:avLst/>
          </a:prstGeom>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prstClr val="white"/>
                </a:solidFill>
              </a:rPr>
              <a:t>HybriLIT</a:t>
            </a:r>
            <a:r>
              <a:rPr lang="en-US" sz="2400" b="1" dirty="0">
                <a:solidFill>
                  <a:prstClr val="white"/>
                </a:solidFill>
              </a:rPr>
              <a:t> education and testing cluster</a:t>
            </a:r>
            <a:endParaRPr lang="ru-RU" sz="2400" b="1" dirty="0">
              <a:solidFill>
                <a:prstClr val="white"/>
              </a:solidFill>
            </a:endParaRPr>
          </a:p>
        </p:txBody>
      </p:sp>
      <p:sp>
        <p:nvSpPr>
          <p:cNvPr id="22" name="Стрелка вниз 21"/>
          <p:cNvSpPr/>
          <p:nvPr/>
        </p:nvSpPr>
        <p:spPr>
          <a:xfrm>
            <a:off x="2043152" y="1107942"/>
            <a:ext cx="504056" cy="811786"/>
          </a:xfrm>
          <a:prstGeom prst="downArrow">
            <a:avLst/>
          </a:prstGeom>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ru-RU" dirty="0">
              <a:solidFill>
                <a:prstClr val="black"/>
              </a:solidFill>
            </a:endParaRPr>
          </a:p>
        </p:txBody>
      </p:sp>
      <p:sp>
        <p:nvSpPr>
          <p:cNvPr id="24" name="Стрелка вниз 23"/>
          <p:cNvSpPr/>
          <p:nvPr/>
        </p:nvSpPr>
        <p:spPr>
          <a:xfrm>
            <a:off x="2033153" y="2870613"/>
            <a:ext cx="346169" cy="323301"/>
          </a:xfrm>
          <a:prstGeom prst="downArrow">
            <a:avLst/>
          </a:prstGeom>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ru-RU">
              <a:solidFill>
                <a:prstClr val="black"/>
              </a:solidFill>
            </a:endParaRPr>
          </a:p>
        </p:txBody>
      </p:sp>
      <p:sp>
        <p:nvSpPr>
          <p:cNvPr id="9" name="TextBox 8"/>
          <p:cNvSpPr txBox="1"/>
          <p:nvPr/>
        </p:nvSpPr>
        <p:spPr>
          <a:xfrm>
            <a:off x="1114872" y="139606"/>
            <a:ext cx="7000553" cy="954107"/>
          </a:xfrm>
          <a:prstGeom prst="rect">
            <a:avLst/>
          </a:prstGeom>
          <a:ln w="38100">
            <a:solidFill>
              <a:schemeClr val="bg1"/>
            </a:solidFill>
          </a:ln>
        </p:spPr>
        <p:style>
          <a:lnRef idx="1">
            <a:schemeClr val="accent1"/>
          </a:lnRef>
          <a:fillRef idx="3">
            <a:schemeClr val="accent1"/>
          </a:fillRef>
          <a:effectRef idx="2">
            <a:schemeClr val="accent1"/>
          </a:effectRef>
          <a:fontRef idx="minor">
            <a:schemeClr val="lt1"/>
          </a:fontRef>
        </p:style>
        <p:txBody>
          <a:bodyPr wrap="squar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2800" b="1" cap="all" dirty="0" err="1">
                <a:ln w="0"/>
                <a:solidFill>
                  <a:prstClr val="white"/>
                </a:solidFill>
                <a:effectLst>
                  <a:reflection blurRad="12700" stA="50000" endPos="50000" dist="5000" dir="5400000" sy="-100000" rotWithShape="0"/>
                </a:effectLst>
                <a:latin typeface="Calibri"/>
              </a:rPr>
              <a:t>HybriLIT</a:t>
            </a:r>
            <a:r>
              <a:rPr lang="en-US" sz="2800" b="1" cap="all" dirty="0">
                <a:ln w="0"/>
                <a:solidFill>
                  <a:prstClr val="white"/>
                </a:solidFill>
                <a:effectLst>
                  <a:reflection blurRad="12700" stA="50000" endPos="50000" dist="5000" dir="5400000" sy="-100000" rotWithShape="0"/>
                </a:effectLst>
                <a:latin typeface="Calibri"/>
              </a:rPr>
              <a:t> heterogeneous computing platform</a:t>
            </a:r>
            <a:endParaRPr lang="ru-RU" sz="2800" b="1" cap="all" dirty="0">
              <a:ln w="0"/>
              <a:solidFill>
                <a:prstClr val="white"/>
              </a:solidFill>
              <a:effectLst>
                <a:reflection blurRad="12700" stA="50000" endPos="50000" dist="5000" dir="5400000" sy="-100000" rotWithShape="0"/>
              </a:effectLst>
              <a:latin typeface="Calibri"/>
            </a:endParaRPr>
          </a:p>
        </p:txBody>
      </p:sp>
      <p:sp>
        <p:nvSpPr>
          <p:cNvPr id="3" name="Прямоугольник 2"/>
          <p:cNvSpPr/>
          <p:nvPr/>
        </p:nvSpPr>
        <p:spPr>
          <a:xfrm>
            <a:off x="2536658" y="1166940"/>
            <a:ext cx="4156980" cy="646331"/>
          </a:xfrm>
          <a:prstGeom prst="rect">
            <a:avLst/>
          </a:prstGeom>
          <a:solidFill>
            <a:schemeClr val="bg1"/>
          </a:solidFill>
          <a:ln w="38100">
            <a:solidFill>
              <a:srgbClr val="C00000"/>
            </a:solidFill>
          </a:ln>
        </p:spPr>
        <p:txBody>
          <a:bodyPr wrap="square">
            <a:spAutoFit/>
          </a:bodyPr>
          <a:lstStyle/>
          <a:p>
            <a:pPr algn="ctr"/>
            <a:r>
              <a:rPr lang="en-US" b="1" dirty="0">
                <a:solidFill>
                  <a:prstClr val="black"/>
                </a:solidFill>
                <a:latin typeface="Calibri" panose="020F0502020204030204" pitchFamily="34" charset="0"/>
                <a:cs typeface="Calibri" panose="020F0502020204030204" pitchFamily="34" charset="0"/>
              </a:rPr>
              <a:t>Unified software and information environment</a:t>
            </a:r>
            <a:endParaRPr lang="ru-RU" b="1" dirty="0">
              <a:solidFill>
                <a:prstClr val="black"/>
              </a:solidFill>
              <a:latin typeface="Calibri" panose="020F0502020204030204" pitchFamily="34" charset="0"/>
              <a:cs typeface="Calibri" panose="020F0502020204030204" pitchFamily="34" charset="0"/>
            </a:endParaRPr>
          </a:p>
        </p:txBody>
      </p:sp>
      <p:grpSp>
        <p:nvGrpSpPr>
          <p:cNvPr id="8" name="Группа 7"/>
          <p:cNvGrpSpPr/>
          <p:nvPr/>
        </p:nvGrpSpPr>
        <p:grpSpPr>
          <a:xfrm>
            <a:off x="4504904" y="1145056"/>
            <a:ext cx="4601938" cy="4611687"/>
            <a:chOff x="117687" y="1544865"/>
            <a:chExt cx="4601938" cy="4611687"/>
          </a:xfrm>
        </p:grpSpPr>
        <p:sp>
          <p:nvSpPr>
            <p:cNvPr id="10" name="Скругленный прямоугольник 9"/>
            <p:cNvSpPr/>
            <p:nvPr/>
          </p:nvSpPr>
          <p:spPr>
            <a:xfrm>
              <a:off x="227931" y="2326532"/>
              <a:ext cx="4255641" cy="867103"/>
            </a:xfrm>
            <a:prstGeom prst="roundRect">
              <a:avLst/>
            </a:prstGeom>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prstClr val="white"/>
                  </a:solidFill>
                </a:rPr>
                <a:t>SUPERCOMPUTER</a:t>
              </a:r>
              <a:r>
                <a:rPr lang="ru-RU" sz="2400" b="1" dirty="0">
                  <a:solidFill>
                    <a:prstClr val="white"/>
                  </a:solidFill>
                </a:rPr>
                <a:t> «</a:t>
              </a:r>
              <a:r>
                <a:rPr lang="en-US" sz="2400" b="1" dirty="0">
                  <a:solidFill>
                    <a:prstClr val="white"/>
                  </a:solidFill>
                </a:rPr>
                <a:t>GOVORUN</a:t>
              </a:r>
              <a:r>
                <a:rPr lang="ru-RU" sz="2400" b="1" dirty="0">
                  <a:solidFill>
                    <a:prstClr val="white"/>
                  </a:solidFill>
                </a:rPr>
                <a:t>»</a:t>
              </a:r>
              <a:r>
                <a:rPr lang="en-US" sz="2400" b="1" dirty="0">
                  <a:solidFill>
                    <a:prstClr val="white"/>
                  </a:solidFill>
                </a:rPr>
                <a:t> </a:t>
              </a:r>
              <a:endParaRPr lang="ru-RU" sz="2400" b="1" dirty="0">
                <a:solidFill>
                  <a:prstClr val="white"/>
                </a:solidFill>
              </a:endParaRPr>
            </a:p>
          </p:txBody>
        </p:sp>
        <p:sp>
          <p:nvSpPr>
            <p:cNvPr id="11" name="Скругленный прямоугольник 10"/>
            <p:cNvSpPr/>
            <p:nvPr/>
          </p:nvSpPr>
          <p:spPr>
            <a:xfrm>
              <a:off x="139497" y="5244004"/>
              <a:ext cx="4565058" cy="912548"/>
            </a:xfrm>
            <a:prstGeom prst="roundRect">
              <a:avLst/>
            </a:prstGeom>
            <a:ln w="38100">
              <a:solidFill>
                <a:schemeClr val="bg1"/>
              </a:solidFill>
            </a:ln>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2400" b="1" dirty="0">
                  <a:solidFill>
                    <a:prstClr val="white"/>
                  </a:solidFill>
                </a:rPr>
                <a:t>GPU-component</a:t>
              </a:r>
              <a:endParaRPr lang="ru-RU" sz="2400" b="1" dirty="0">
                <a:solidFill>
                  <a:prstClr val="white"/>
                </a:solidFill>
              </a:endParaRPr>
            </a:p>
            <a:p>
              <a:pPr algn="ctr"/>
              <a:r>
                <a:rPr lang="en-US" sz="1600" b="1" dirty="0">
                  <a:solidFill>
                    <a:prstClr val="white"/>
                  </a:solidFill>
                </a:rPr>
                <a:t>GPU DGX-1 Volta</a:t>
              </a:r>
            </a:p>
            <a:p>
              <a:pPr algn="ctr"/>
              <a:r>
                <a:rPr lang="en-US" sz="1600" b="1" dirty="0">
                  <a:solidFill>
                    <a:prstClr val="white"/>
                  </a:solidFill>
                </a:rPr>
                <a:t> (NVIDIA Tesla V100)</a:t>
              </a:r>
              <a:endParaRPr lang="ru-RU" sz="2400" b="1" dirty="0">
                <a:solidFill>
                  <a:prstClr val="white"/>
                </a:solidFill>
              </a:endParaRPr>
            </a:p>
          </p:txBody>
        </p:sp>
        <p:sp>
          <p:nvSpPr>
            <p:cNvPr id="12" name="Стрелка вниз 11"/>
            <p:cNvSpPr/>
            <p:nvPr/>
          </p:nvSpPr>
          <p:spPr>
            <a:xfrm>
              <a:off x="2294883" y="1544865"/>
              <a:ext cx="504056" cy="774673"/>
            </a:xfrm>
            <a:prstGeom prst="downArrow">
              <a:avLst/>
            </a:prstGeom>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ru-RU">
                <a:solidFill>
                  <a:prstClr val="black"/>
                </a:solidFill>
              </a:endParaRPr>
            </a:p>
          </p:txBody>
        </p:sp>
        <p:sp>
          <p:nvSpPr>
            <p:cNvPr id="14" name="Скругленный прямоугольник 13"/>
            <p:cNvSpPr/>
            <p:nvPr/>
          </p:nvSpPr>
          <p:spPr>
            <a:xfrm>
              <a:off x="117687" y="3703795"/>
              <a:ext cx="4601938" cy="616677"/>
            </a:xfrm>
            <a:prstGeom prst="roundRect">
              <a:avLst/>
            </a:prstGeom>
            <a:ln w="38100">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400" b="1" dirty="0">
                  <a:solidFill>
                    <a:prstClr val="white"/>
                  </a:solidFill>
                </a:rPr>
                <a:t>CPU-component</a:t>
              </a:r>
              <a:endParaRPr lang="ru-RU" sz="2400" b="1" dirty="0">
                <a:solidFill>
                  <a:prstClr val="white"/>
                </a:solidFill>
              </a:endParaRPr>
            </a:p>
            <a:p>
              <a:pPr algn="ctr"/>
              <a:r>
                <a:rPr lang="en-US" sz="1600" b="1" dirty="0">
                  <a:solidFill>
                    <a:prstClr val="white"/>
                  </a:solidFill>
                </a:rPr>
                <a:t>Intel</a:t>
              </a:r>
              <a:r>
                <a:rPr lang="ru-RU" sz="1600" b="1" dirty="0">
                  <a:solidFill>
                    <a:prstClr val="white"/>
                  </a:solidFill>
                </a:rPr>
                <a:t> </a:t>
              </a:r>
              <a:r>
                <a:rPr lang="en-US" sz="1600" b="1" dirty="0" err="1">
                  <a:solidFill>
                    <a:prstClr val="white"/>
                  </a:solidFill>
                </a:rPr>
                <a:t>Skylake</a:t>
              </a:r>
              <a:endParaRPr lang="ru-RU" sz="1600" b="1" dirty="0">
                <a:solidFill>
                  <a:prstClr val="white"/>
                </a:solidFill>
              </a:endParaRPr>
            </a:p>
          </p:txBody>
        </p:sp>
        <p:pic>
          <p:nvPicPr>
            <p:cNvPr id="15" name="Picture 1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57063" y="3719254"/>
              <a:ext cx="648262" cy="4298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46626" y="5270315"/>
              <a:ext cx="634681" cy="504382"/>
            </a:xfrm>
            <a:prstGeom prst="rect">
              <a:avLst/>
            </a:prstGeom>
            <a:ln/>
          </p:spPr>
          <p:style>
            <a:lnRef idx="2">
              <a:schemeClr val="accent3"/>
            </a:lnRef>
            <a:fillRef idx="1">
              <a:schemeClr val="lt1"/>
            </a:fillRef>
            <a:effectRef idx="0">
              <a:schemeClr val="accent3"/>
            </a:effectRef>
            <a:fontRef idx="minor">
              <a:schemeClr val="dk1"/>
            </a:fontRef>
          </p:style>
        </p:pic>
        <p:sp>
          <p:nvSpPr>
            <p:cNvPr id="23" name="Стрелка вниз 22"/>
            <p:cNvSpPr/>
            <p:nvPr/>
          </p:nvSpPr>
          <p:spPr>
            <a:xfrm>
              <a:off x="2371422" y="3307667"/>
              <a:ext cx="346169" cy="323301"/>
            </a:xfrm>
            <a:prstGeom prst="downArrow">
              <a:avLst/>
            </a:prstGeom>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ru-RU">
                <a:solidFill>
                  <a:prstClr val="black"/>
                </a:solidFill>
              </a:endParaRPr>
            </a:p>
          </p:txBody>
        </p:sp>
        <p:sp>
          <p:nvSpPr>
            <p:cNvPr id="25" name="Скругленный прямоугольник 24"/>
            <p:cNvSpPr/>
            <p:nvPr/>
          </p:nvSpPr>
          <p:spPr>
            <a:xfrm>
              <a:off x="117687" y="4461555"/>
              <a:ext cx="4601938" cy="647322"/>
            </a:xfrm>
            <a:prstGeom prst="roundRect">
              <a:avLst/>
            </a:prstGeom>
            <a:ln w="38100">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400" b="1" dirty="0">
                  <a:solidFill>
                    <a:prstClr val="white"/>
                  </a:solidFill>
                </a:rPr>
                <a:t>CPU-component</a:t>
              </a:r>
              <a:endParaRPr lang="ru-RU" sz="2400" b="1" dirty="0">
                <a:solidFill>
                  <a:prstClr val="white"/>
                </a:solidFill>
              </a:endParaRPr>
            </a:p>
            <a:p>
              <a:pPr algn="ctr"/>
              <a:r>
                <a:rPr lang="en-US" sz="1600" b="1" dirty="0">
                  <a:solidFill>
                    <a:prstClr val="white"/>
                  </a:solidFill>
                </a:rPr>
                <a:t>Intel Xeon Phi (KNL)</a:t>
              </a:r>
              <a:endParaRPr lang="ru-RU" sz="1600" b="1" dirty="0">
                <a:solidFill>
                  <a:prstClr val="white"/>
                </a:solidFill>
              </a:endParaRPr>
            </a:p>
          </p:txBody>
        </p:sp>
        <p:pic>
          <p:nvPicPr>
            <p:cNvPr id="26" name="Picture 1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98833" y="4467030"/>
              <a:ext cx="606491" cy="4021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32" name="Группа 31"/>
          <p:cNvGrpSpPr/>
          <p:nvPr/>
        </p:nvGrpSpPr>
        <p:grpSpPr>
          <a:xfrm>
            <a:off x="4487034" y="3312330"/>
            <a:ext cx="4626826" cy="3458131"/>
            <a:chOff x="4487034" y="3312328"/>
            <a:chExt cx="4626826" cy="3458131"/>
          </a:xfrm>
        </p:grpSpPr>
        <p:sp>
          <p:nvSpPr>
            <p:cNvPr id="28" name="Скругленный прямоугольник 27"/>
            <p:cNvSpPr/>
            <p:nvPr/>
          </p:nvSpPr>
          <p:spPr>
            <a:xfrm>
              <a:off x="4487034" y="5808085"/>
              <a:ext cx="4626826" cy="962374"/>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lnSpc>
                  <a:spcPts val="2040"/>
                </a:lnSpc>
              </a:pPr>
              <a:r>
                <a:rPr lang="en-US" sz="2400" b="1" dirty="0">
                  <a:solidFill>
                    <a:prstClr val="black"/>
                  </a:solidFill>
                </a:rPr>
                <a:t>Total Peak Performance</a:t>
              </a:r>
            </a:p>
            <a:p>
              <a:pPr algn="ctr">
                <a:lnSpc>
                  <a:spcPts val="2040"/>
                </a:lnSpc>
              </a:pPr>
              <a:r>
                <a:rPr lang="en-US" sz="2400" b="1" dirty="0">
                  <a:solidFill>
                    <a:prstClr val="black"/>
                  </a:solidFill>
                  <a:latin typeface="Corbel" panose="020B0503020204020204" pitchFamily="34" charset="0"/>
                </a:rPr>
                <a:t>Double precision</a:t>
              </a:r>
              <a:r>
                <a:rPr lang="ru-RU" sz="2400" b="1" dirty="0">
                  <a:solidFill>
                    <a:prstClr val="black"/>
                  </a:solidFill>
                  <a:latin typeface="Corbel" panose="020B0503020204020204" pitchFamily="34" charset="0"/>
                </a:rPr>
                <a:t> </a:t>
              </a:r>
              <a:r>
                <a:rPr lang="en-US" sz="3200" b="1" dirty="0">
                  <a:solidFill>
                    <a:srgbClr val="C00000"/>
                  </a:solidFill>
                  <a:latin typeface="Corbel" panose="020B0503020204020204" pitchFamily="34" charset="0"/>
                </a:rPr>
                <a:t>500</a:t>
              </a:r>
              <a:r>
                <a:rPr lang="en-US" sz="2400" b="1" dirty="0">
                  <a:solidFill>
                    <a:srgbClr val="C00000"/>
                  </a:solidFill>
                  <a:latin typeface="Corbel" panose="020B0503020204020204" pitchFamily="34" charset="0"/>
                </a:rPr>
                <a:t> </a:t>
              </a:r>
              <a:r>
                <a:rPr lang="en-US" sz="2400" b="1" dirty="0" err="1">
                  <a:solidFill>
                    <a:srgbClr val="C00000"/>
                  </a:solidFill>
                  <a:latin typeface="Corbel" panose="020B0503020204020204" pitchFamily="34" charset="0"/>
                </a:rPr>
                <a:t>Tflops</a:t>
              </a:r>
              <a:endParaRPr lang="en-US" sz="2400" b="1" dirty="0">
                <a:solidFill>
                  <a:srgbClr val="C00000"/>
                </a:solidFill>
                <a:latin typeface="Corbel" panose="020B0503020204020204" pitchFamily="34" charset="0"/>
              </a:endParaRPr>
            </a:p>
            <a:p>
              <a:pPr algn="ctr">
                <a:lnSpc>
                  <a:spcPts val="2040"/>
                </a:lnSpc>
              </a:pPr>
              <a:r>
                <a:rPr lang="en-US" sz="2400" b="1" dirty="0">
                  <a:solidFill>
                    <a:prstClr val="black"/>
                  </a:solidFill>
                  <a:latin typeface="Corbel" panose="020B0503020204020204" pitchFamily="34" charset="0"/>
                </a:rPr>
                <a:t>Single precision    </a:t>
              </a:r>
              <a:r>
                <a:rPr lang="ru-RU" sz="3200" b="1" dirty="0">
                  <a:solidFill>
                    <a:prstClr val="black"/>
                  </a:solidFill>
                  <a:latin typeface="Corbel" panose="020B0503020204020204" pitchFamily="34" charset="0"/>
                </a:rPr>
                <a:t> </a:t>
              </a:r>
              <a:r>
                <a:rPr lang="en-US" sz="3200" b="1" dirty="0">
                  <a:solidFill>
                    <a:srgbClr val="C00000"/>
                  </a:solidFill>
                  <a:latin typeface="Corbel" panose="020B0503020204020204" pitchFamily="34" charset="0"/>
                </a:rPr>
                <a:t>1000 </a:t>
              </a:r>
              <a:r>
                <a:rPr lang="en-US" sz="2400" b="1" dirty="0" err="1">
                  <a:solidFill>
                    <a:srgbClr val="C00000"/>
                  </a:solidFill>
                  <a:latin typeface="Corbel" panose="020B0503020204020204" pitchFamily="34" charset="0"/>
                </a:rPr>
                <a:t>Tflops</a:t>
              </a:r>
              <a:endParaRPr lang="ru-RU" sz="2400" b="1" dirty="0">
                <a:solidFill>
                  <a:srgbClr val="C00000"/>
                </a:solidFill>
                <a:latin typeface="Corbel" panose="020B0503020204020204" pitchFamily="34" charset="0"/>
              </a:endParaRPr>
            </a:p>
          </p:txBody>
        </p:sp>
        <p:sp>
          <p:nvSpPr>
            <p:cNvPr id="29" name="Скругленный прямоугольник 28"/>
            <p:cNvSpPr/>
            <p:nvPr/>
          </p:nvSpPr>
          <p:spPr>
            <a:xfrm>
              <a:off x="4521095" y="4092253"/>
              <a:ext cx="1019051" cy="5843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000" b="1" dirty="0">
                  <a:solidFill>
                    <a:prstClr val="black"/>
                  </a:solidFill>
                </a:rPr>
                <a:t>21 nodes</a:t>
              </a:r>
              <a:endParaRPr lang="ru-RU" sz="2000" b="1" dirty="0">
                <a:solidFill>
                  <a:prstClr val="black"/>
                </a:solidFill>
              </a:endParaRPr>
            </a:p>
          </p:txBody>
        </p:sp>
        <p:sp>
          <p:nvSpPr>
            <p:cNvPr id="30" name="Скругленный прямоугольник 29"/>
            <p:cNvSpPr/>
            <p:nvPr/>
          </p:nvSpPr>
          <p:spPr>
            <a:xfrm>
              <a:off x="4515502" y="3312328"/>
              <a:ext cx="1042400" cy="579029"/>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000" b="1" dirty="0">
                  <a:solidFill>
                    <a:prstClr val="black"/>
                  </a:solidFill>
                </a:rPr>
                <a:t>40 nodes</a:t>
              </a:r>
              <a:endParaRPr lang="ru-RU" sz="2000" b="1" dirty="0">
                <a:solidFill>
                  <a:prstClr val="black"/>
                </a:solidFill>
              </a:endParaRPr>
            </a:p>
          </p:txBody>
        </p:sp>
        <p:sp>
          <p:nvSpPr>
            <p:cNvPr id="31" name="Скругленный прямоугольник 30"/>
            <p:cNvSpPr/>
            <p:nvPr/>
          </p:nvSpPr>
          <p:spPr>
            <a:xfrm>
              <a:off x="4549986" y="5157149"/>
              <a:ext cx="1074153" cy="565023"/>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000" b="1" dirty="0">
                  <a:solidFill>
                    <a:prstClr val="black"/>
                  </a:solidFill>
                </a:rPr>
                <a:t>5 nodes</a:t>
              </a:r>
              <a:endParaRPr lang="ru-RU" sz="2000" b="1" dirty="0">
                <a:solidFill>
                  <a:prstClr val="black"/>
                </a:solidFill>
              </a:endParaRPr>
            </a:p>
          </p:txBody>
        </p:sp>
      </p:grpSp>
      <p:grpSp>
        <p:nvGrpSpPr>
          <p:cNvPr id="35" name="Группа 34"/>
          <p:cNvGrpSpPr/>
          <p:nvPr/>
        </p:nvGrpSpPr>
        <p:grpSpPr>
          <a:xfrm>
            <a:off x="428734" y="3275053"/>
            <a:ext cx="3555003" cy="2868026"/>
            <a:chOff x="601819" y="3297278"/>
            <a:chExt cx="3555003" cy="2868026"/>
          </a:xfrm>
        </p:grpSpPr>
        <p:sp>
          <p:nvSpPr>
            <p:cNvPr id="6" name="Скругленный прямоугольник 5"/>
            <p:cNvSpPr/>
            <p:nvPr/>
          </p:nvSpPr>
          <p:spPr>
            <a:xfrm>
              <a:off x="601819" y="3297278"/>
              <a:ext cx="3555003" cy="2868026"/>
            </a:xfrm>
            <a:prstGeom prst="roundRect">
              <a:avLst/>
            </a:prstGeom>
            <a:solidFill>
              <a:schemeClr val="bg1"/>
            </a:solidFill>
          </p:spPr>
          <p:style>
            <a:lnRef idx="2">
              <a:schemeClr val="accent5"/>
            </a:lnRef>
            <a:fillRef idx="1">
              <a:schemeClr val="lt1"/>
            </a:fillRef>
            <a:effectRef idx="0">
              <a:schemeClr val="accent5"/>
            </a:effectRef>
            <a:fontRef idx="minor">
              <a:schemeClr val="dk1"/>
            </a:fontRef>
          </p:style>
          <p:txBody>
            <a:bodyPr rtlCol="0" anchor="ctr"/>
            <a:lstStyle/>
            <a:p>
              <a:pPr algn="ctr"/>
              <a:endParaRPr lang="ru-RU">
                <a:solidFill>
                  <a:prstClr val="black"/>
                </a:solidFill>
              </a:endParaRPr>
            </a:p>
          </p:txBody>
        </p:sp>
        <p:sp>
          <p:nvSpPr>
            <p:cNvPr id="17" name="Скругленный прямоугольник 16"/>
            <p:cNvSpPr/>
            <p:nvPr/>
          </p:nvSpPr>
          <p:spPr>
            <a:xfrm>
              <a:off x="813532" y="4390718"/>
              <a:ext cx="976554" cy="851714"/>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1600" b="1" dirty="0" err="1">
                  <a:solidFill>
                    <a:prstClr val="white"/>
                  </a:solidFill>
                </a:rPr>
                <a:t>Nvidia</a:t>
              </a:r>
              <a:r>
                <a:rPr lang="en-US" sz="1600" b="1" dirty="0">
                  <a:solidFill>
                    <a:prstClr val="white"/>
                  </a:solidFill>
                </a:rPr>
                <a:t>  Tesla K20</a:t>
              </a:r>
              <a:endParaRPr lang="ru-RU" sz="1600" b="1" dirty="0">
                <a:solidFill>
                  <a:prstClr val="white"/>
                </a:solidFill>
              </a:endParaRPr>
            </a:p>
          </p:txBody>
        </p:sp>
        <p:sp>
          <p:nvSpPr>
            <p:cNvPr id="18" name="Скругленный прямоугольник 17"/>
            <p:cNvSpPr/>
            <p:nvPr/>
          </p:nvSpPr>
          <p:spPr>
            <a:xfrm>
              <a:off x="1912481" y="4390718"/>
              <a:ext cx="976554" cy="851714"/>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1600" b="1" dirty="0" err="1">
                  <a:solidFill>
                    <a:prstClr val="white"/>
                  </a:solidFill>
                </a:rPr>
                <a:t>Nvidia</a:t>
              </a:r>
              <a:r>
                <a:rPr lang="en-US" sz="1600" b="1" dirty="0">
                  <a:solidFill>
                    <a:prstClr val="white"/>
                  </a:solidFill>
                </a:rPr>
                <a:t>  Tesla K40</a:t>
              </a:r>
              <a:endParaRPr lang="ru-RU" sz="1600" b="1" dirty="0">
                <a:solidFill>
                  <a:prstClr val="white"/>
                </a:solidFill>
              </a:endParaRPr>
            </a:p>
          </p:txBody>
        </p:sp>
        <p:sp>
          <p:nvSpPr>
            <p:cNvPr id="19" name="Скругленный прямоугольник 18"/>
            <p:cNvSpPr/>
            <p:nvPr/>
          </p:nvSpPr>
          <p:spPr>
            <a:xfrm>
              <a:off x="3029949" y="4404424"/>
              <a:ext cx="976554" cy="851714"/>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1600" b="1" dirty="0" err="1">
                  <a:solidFill>
                    <a:prstClr val="white"/>
                  </a:solidFill>
                </a:rPr>
                <a:t>Nvidia</a:t>
              </a:r>
              <a:r>
                <a:rPr lang="en-US" sz="1600" b="1" dirty="0">
                  <a:solidFill>
                    <a:prstClr val="white"/>
                  </a:solidFill>
                </a:rPr>
                <a:t>  Tesla K80</a:t>
              </a:r>
              <a:endParaRPr lang="ru-RU" sz="1600" b="1" dirty="0">
                <a:solidFill>
                  <a:prstClr val="white"/>
                </a:solidFill>
              </a:endParaRPr>
            </a:p>
          </p:txBody>
        </p:sp>
        <p:sp>
          <p:nvSpPr>
            <p:cNvPr id="20" name="Скругленный прямоугольник 19"/>
            <p:cNvSpPr/>
            <p:nvPr/>
          </p:nvSpPr>
          <p:spPr>
            <a:xfrm>
              <a:off x="1229682" y="3401656"/>
              <a:ext cx="976554" cy="851714"/>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sz="1600" b="1" dirty="0">
                  <a:solidFill>
                    <a:prstClr val="white"/>
                  </a:solidFill>
                </a:rPr>
                <a:t>Intel </a:t>
              </a:r>
            </a:p>
            <a:p>
              <a:pPr algn="ctr"/>
              <a:r>
                <a:rPr lang="en-US" sz="1600" b="1" dirty="0">
                  <a:solidFill>
                    <a:prstClr val="white"/>
                  </a:solidFill>
                </a:rPr>
                <a:t>Xeon  </a:t>
              </a:r>
              <a:endParaRPr lang="ru-RU" sz="1600" b="1" dirty="0">
                <a:solidFill>
                  <a:prstClr val="white"/>
                </a:solidFill>
              </a:endParaRPr>
            </a:p>
          </p:txBody>
        </p:sp>
        <p:sp>
          <p:nvSpPr>
            <p:cNvPr id="21" name="Скругленный прямоугольник 20"/>
            <p:cNvSpPr/>
            <p:nvPr/>
          </p:nvSpPr>
          <p:spPr>
            <a:xfrm>
              <a:off x="2501465" y="3407888"/>
              <a:ext cx="976554" cy="851714"/>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sz="1600" b="1" dirty="0">
                  <a:solidFill>
                    <a:prstClr val="white"/>
                  </a:solidFill>
                </a:rPr>
                <a:t>Intel  </a:t>
              </a:r>
            </a:p>
            <a:p>
              <a:pPr algn="ctr"/>
              <a:r>
                <a:rPr lang="en-US" sz="1600" b="1" dirty="0">
                  <a:solidFill>
                    <a:prstClr val="white"/>
                  </a:solidFill>
                </a:rPr>
                <a:t>Xeon Phi</a:t>
              </a:r>
              <a:endParaRPr lang="ru-RU" sz="1600" b="1" dirty="0">
                <a:solidFill>
                  <a:prstClr val="white"/>
                </a:solidFill>
              </a:endParaRPr>
            </a:p>
          </p:txBody>
        </p:sp>
        <p:sp>
          <p:nvSpPr>
            <p:cNvPr id="34" name="Скругленный прямоугольник 33"/>
            <p:cNvSpPr/>
            <p:nvPr/>
          </p:nvSpPr>
          <p:spPr>
            <a:xfrm>
              <a:off x="867152" y="5418571"/>
              <a:ext cx="3024336" cy="5843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000" b="1" dirty="0">
                  <a:solidFill>
                    <a:prstClr val="black"/>
                  </a:solidFill>
                </a:rPr>
                <a:t>10 computation nodes</a:t>
              </a:r>
              <a:endParaRPr lang="ru-RU" sz="2000" b="1" dirty="0">
                <a:solidFill>
                  <a:prstClr val="black"/>
                </a:solidFill>
              </a:endParaRPr>
            </a:p>
          </p:txBody>
        </p:sp>
      </p:grpSp>
    </p:spTree>
    <p:extLst>
      <p:ext uri="{BB962C8B-B14F-4D97-AF65-F5344CB8AC3E}">
        <p14:creationId xmlns:p14="http://schemas.microsoft.com/office/powerpoint/2010/main" val="5280701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3" name="Соединительная линия уступом 82"/>
          <p:cNvCxnSpPr>
            <a:cxnSpLocks noChangeShapeType="1"/>
          </p:cNvCxnSpPr>
          <p:nvPr/>
        </p:nvCxnSpPr>
        <p:spPr bwMode="auto">
          <a:xfrm>
            <a:off x="1993901" y="2233615"/>
            <a:ext cx="4848225" cy="884237"/>
          </a:xfrm>
          <a:prstGeom prst="bentConnector3">
            <a:avLst>
              <a:gd name="adj1" fmla="val 50000"/>
            </a:avLst>
          </a:prstGeom>
          <a:noFill/>
          <a:ln w="28575">
            <a:solidFill>
              <a:schemeClr val="bg1"/>
            </a:solidFill>
            <a:miter lim="800000"/>
            <a:headEnd/>
            <a:tailEnd type="triangle" w="med" len="med"/>
          </a:ln>
          <a:effectLst>
            <a:outerShdw blurRad="40000" dist="23000" dir="5400000" rotWithShape="0">
              <a:srgbClr val="808080">
                <a:alpha val="34998"/>
              </a:srgbClr>
            </a:outerShdw>
          </a:effectLst>
          <a:extLst>
            <a:ext uri="{909E8E84-426E-40DD-AFC4-6F175D3DCCD1}">
              <a14:hiddenFill xmlns:a14="http://schemas.microsoft.com/office/drawing/2010/main">
                <a:noFill/>
              </a14:hiddenFill>
            </a:ext>
          </a:extLst>
        </p:spPr>
      </p:cxnSp>
      <p:pic>
        <p:nvPicPr>
          <p:cNvPr id="37890" name="Picture 4" descr="G:\MONGOLIA\FON_down.png"/>
          <p:cNvPicPr>
            <a:picLocks noChangeAspect="1" noChangeArrowheads="1"/>
          </p:cNvPicPr>
          <p:nvPr/>
        </p:nvPicPr>
        <p:blipFill>
          <a:blip r:embed="rId2" cstate="print">
            <a:extLst>
              <a:ext uri="{28A0092B-C50C-407E-A947-70E740481C1C}">
                <a14:useLocalDpi xmlns:a14="http://schemas.microsoft.com/office/drawing/2010/main" val="0"/>
              </a:ext>
            </a:extLst>
          </a:blip>
          <a:srcRect b="48311"/>
          <a:stretch>
            <a:fillRect/>
          </a:stretch>
        </p:blipFill>
        <p:spPr bwMode="auto">
          <a:xfrm>
            <a:off x="-52388" y="5186363"/>
            <a:ext cx="9196388"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7891" name="Группа 127"/>
          <p:cNvGrpSpPr>
            <a:grpSpLocks/>
          </p:cNvGrpSpPr>
          <p:nvPr/>
        </p:nvGrpSpPr>
        <p:grpSpPr bwMode="auto">
          <a:xfrm>
            <a:off x="131764" y="52390"/>
            <a:ext cx="8875712" cy="6688137"/>
            <a:chOff x="0" y="-187004"/>
            <a:chExt cx="9190610" cy="8073031"/>
          </a:xfrm>
        </p:grpSpPr>
        <p:cxnSp>
          <p:nvCxnSpPr>
            <p:cNvPr id="44" name="Соединительная линия уступом 43"/>
            <p:cNvCxnSpPr>
              <a:cxnSpLocks noChangeShapeType="1"/>
            </p:cNvCxnSpPr>
            <p:nvPr/>
          </p:nvCxnSpPr>
          <p:spPr bwMode="auto">
            <a:xfrm flipV="1">
              <a:off x="2816138" y="1899012"/>
              <a:ext cx="2283271" cy="342939"/>
            </a:xfrm>
            <a:prstGeom prst="bentConnector3">
              <a:avLst>
                <a:gd name="adj1" fmla="val 50000"/>
              </a:avLst>
            </a:prstGeom>
            <a:noFill/>
            <a:ln w="28575">
              <a:solidFill>
                <a:schemeClr val="bg1"/>
              </a:solidFill>
              <a:miter lim="800000"/>
              <a:headEnd/>
              <a:tailEnd type="triangle" w="med" len="med"/>
            </a:ln>
            <a:effectLst>
              <a:outerShdw blurRad="40000" dist="23000" dir="5400000" rotWithShape="0">
                <a:srgbClr val="808080">
                  <a:alpha val="34998"/>
                </a:srgbClr>
              </a:outerShdw>
            </a:effectLst>
            <a:extLst>
              <a:ext uri="{909E8E84-426E-40DD-AFC4-6F175D3DCCD1}">
                <a14:hiddenFill xmlns:a14="http://schemas.microsoft.com/office/drawing/2010/main">
                  <a:noFill/>
                </a14:hiddenFill>
              </a:ext>
            </a:extLst>
          </p:spPr>
        </p:cxnSp>
        <p:grpSp>
          <p:nvGrpSpPr>
            <p:cNvPr id="37910" name="Группа 129"/>
            <p:cNvGrpSpPr>
              <a:grpSpLocks/>
            </p:cNvGrpSpPr>
            <p:nvPr/>
          </p:nvGrpSpPr>
          <p:grpSpPr bwMode="auto">
            <a:xfrm>
              <a:off x="0" y="-187004"/>
              <a:ext cx="9190610" cy="8073031"/>
              <a:chOff x="-12888" y="-162181"/>
              <a:chExt cx="9122459" cy="7001411"/>
            </a:xfrm>
          </p:grpSpPr>
          <p:pic>
            <p:nvPicPr>
              <p:cNvPr id="37911" name="Picture 4" descr="G:\MONGOLIA\FON_dow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V="1">
                <a:off x="-12888" y="104774"/>
                <a:ext cx="2000250" cy="6734456"/>
              </a:xfrm>
              <a:prstGeom prst="rect">
                <a:avLst/>
              </a:prstGeom>
              <a:noFill/>
              <a:ln w="28575">
                <a:solidFill>
                  <a:srgbClr val="FFFF00"/>
                </a:solidFill>
                <a:miter lim="800000"/>
                <a:headEnd/>
                <a:tailEnd/>
              </a:ln>
              <a:extLst>
                <a:ext uri="{909E8E84-426E-40DD-AFC4-6F175D3DCCD1}">
                  <a14:hiddenFill xmlns:a14="http://schemas.microsoft.com/office/drawing/2010/main">
                    <a:solidFill>
                      <a:srgbClr val="FFFFFF"/>
                    </a:solidFill>
                  </a14:hiddenFill>
                </a:ext>
              </a:extLst>
            </p:spPr>
          </p:pic>
          <p:grpSp>
            <p:nvGrpSpPr>
              <p:cNvPr id="37912" name="Группа 130"/>
              <p:cNvGrpSpPr>
                <a:grpSpLocks/>
              </p:cNvGrpSpPr>
              <p:nvPr/>
            </p:nvGrpSpPr>
            <p:grpSpPr bwMode="auto">
              <a:xfrm>
                <a:off x="2003229" y="-162181"/>
                <a:ext cx="7106342" cy="3636975"/>
                <a:chOff x="2498529" y="-162181"/>
                <a:chExt cx="7106342" cy="3636975"/>
              </a:xfrm>
            </p:grpSpPr>
            <p:sp>
              <p:nvSpPr>
                <p:cNvPr id="48" name="Прямоугольник 47"/>
                <p:cNvSpPr/>
                <p:nvPr/>
              </p:nvSpPr>
              <p:spPr>
                <a:xfrm>
                  <a:off x="3220292" y="-65793"/>
                  <a:ext cx="6384579" cy="3539759"/>
                </a:xfrm>
                <a:prstGeom prst="rect">
                  <a:avLst/>
                </a:prstGeom>
                <a:noFill/>
                <a:ln w="28575">
                  <a:prstDash val="sysDash"/>
                </a:ln>
              </p:spPr>
              <p:style>
                <a:lnRef idx="2">
                  <a:schemeClr val="accent6"/>
                </a:lnRef>
                <a:fillRef idx="1">
                  <a:schemeClr val="lt1"/>
                </a:fillRef>
                <a:effectRef idx="0">
                  <a:schemeClr val="accent6"/>
                </a:effectRef>
                <a:fontRef idx="minor">
                  <a:schemeClr val="dk1"/>
                </a:fontRef>
              </p:style>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a:lnSpc>
                      <a:spcPct val="107000"/>
                    </a:lnSpc>
                    <a:spcAft>
                      <a:spcPts val="800"/>
                    </a:spcAft>
                  </a:pPr>
                  <a:r>
                    <a:rPr lang="en-US" altLang="ru-RU" sz="1100" b="1">
                      <a:solidFill>
                        <a:srgbClr val="000000"/>
                      </a:solidFill>
                      <a:ea typeface="Calibri" pitchFamily="34" charset="0"/>
                      <a:cs typeface="Times New Roman" pitchFamily="18" charset="0"/>
                    </a:rPr>
                    <a:t> </a:t>
                  </a:r>
                  <a:endParaRPr lang="en-US" altLang="ru-RU" sz="1100">
                    <a:solidFill>
                      <a:srgbClr val="000000"/>
                    </a:solidFill>
                    <a:ea typeface="Calibri" pitchFamily="34" charset="0"/>
                    <a:cs typeface="Times New Roman" pitchFamily="18" charset="0"/>
                  </a:endParaRPr>
                </a:p>
              </p:txBody>
            </p:sp>
            <p:sp>
              <p:nvSpPr>
                <p:cNvPr id="49" name="Надпись 12"/>
                <p:cNvSpPr txBox="1"/>
                <p:nvPr/>
              </p:nvSpPr>
              <p:spPr>
                <a:xfrm>
                  <a:off x="6609193" y="-162181"/>
                  <a:ext cx="2638351" cy="408817"/>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r">
                    <a:lnSpc>
                      <a:spcPct val="107000"/>
                    </a:lnSpc>
                    <a:spcAft>
                      <a:spcPts val="800"/>
                    </a:spcAft>
                  </a:pPr>
                  <a:r>
                    <a:rPr lang="en-US" altLang="ru-RU" sz="2200" b="1" u="sng" dirty="0">
                      <a:solidFill>
                        <a:schemeClr val="bg1"/>
                      </a:solidFill>
                      <a:ea typeface="Calibri" pitchFamily="34" charset="0"/>
                      <a:cs typeface="Times New Roman" pitchFamily="18" charset="0"/>
                    </a:rPr>
                    <a:t>System Level</a:t>
                  </a:r>
                  <a:endParaRPr lang="en-US" altLang="ru-RU" sz="1100" dirty="0">
                    <a:solidFill>
                      <a:schemeClr val="bg1"/>
                    </a:solidFill>
                    <a:ea typeface="Calibri" pitchFamily="34" charset="0"/>
                    <a:cs typeface="Times New Roman" pitchFamily="18" charset="0"/>
                  </a:endParaRPr>
                </a:p>
              </p:txBody>
            </p:sp>
            <p:grpSp>
              <p:nvGrpSpPr>
                <p:cNvPr id="37915" name="Группа 134"/>
                <p:cNvGrpSpPr>
                  <a:grpSpLocks/>
                </p:cNvGrpSpPr>
                <p:nvPr/>
              </p:nvGrpSpPr>
              <p:grpSpPr bwMode="auto">
                <a:xfrm>
                  <a:off x="2498529" y="-27869"/>
                  <a:ext cx="4818815" cy="2825522"/>
                  <a:chOff x="-44646" y="-132644"/>
                  <a:chExt cx="4818815" cy="2825522"/>
                </a:xfrm>
              </p:grpSpPr>
              <p:cxnSp>
                <p:nvCxnSpPr>
                  <p:cNvPr id="51" name="Соединительная линия уступом 50"/>
                  <p:cNvCxnSpPr>
                    <a:cxnSpLocks noChangeShapeType="1"/>
                    <a:endCxn id="59" idx="1"/>
                  </p:cNvCxnSpPr>
                  <p:nvPr/>
                </p:nvCxnSpPr>
                <p:spPr bwMode="auto">
                  <a:xfrm>
                    <a:off x="-44646" y="871188"/>
                    <a:ext cx="747687" cy="318181"/>
                  </a:xfrm>
                  <a:prstGeom prst="bentConnector3">
                    <a:avLst>
                      <a:gd name="adj1" fmla="val 50000"/>
                    </a:avLst>
                  </a:prstGeom>
                  <a:noFill/>
                  <a:ln w="28575">
                    <a:solidFill>
                      <a:schemeClr val="bg1"/>
                    </a:solidFill>
                    <a:miter lim="800000"/>
                    <a:headEnd/>
                    <a:tailEnd type="triangle" w="med" len="med"/>
                  </a:ln>
                  <a:effectLst>
                    <a:outerShdw blurRad="40000" dist="23000" dir="5400000" rotWithShape="0">
                      <a:srgbClr val="808080">
                        <a:alpha val="34998"/>
                      </a:srgbClr>
                    </a:outerShdw>
                  </a:effectLst>
                  <a:extLst>
                    <a:ext uri="{909E8E84-426E-40DD-AFC4-6F175D3DCCD1}">
                      <a14:hiddenFill xmlns:a14="http://schemas.microsoft.com/office/drawing/2010/main">
                        <a:noFill/>
                      </a14:hiddenFill>
                    </a:ext>
                  </a:extLst>
                </p:spPr>
              </p:cxnSp>
              <p:cxnSp>
                <p:nvCxnSpPr>
                  <p:cNvPr id="52" name="Соединительная линия уступом 51"/>
                  <p:cNvCxnSpPr>
                    <a:cxnSpLocks noChangeShapeType="1"/>
                  </p:cNvCxnSpPr>
                  <p:nvPr/>
                </p:nvCxnSpPr>
                <p:spPr bwMode="auto">
                  <a:xfrm flipV="1">
                    <a:off x="734492" y="79180"/>
                    <a:ext cx="1867967" cy="848229"/>
                  </a:xfrm>
                  <a:prstGeom prst="bentConnector3">
                    <a:avLst>
                      <a:gd name="adj1" fmla="val 50000"/>
                    </a:avLst>
                  </a:prstGeom>
                  <a:noFill/>
                  <a:ln w="28575">
                    <a:solidFill>
                      <a:schemeClr val="bg1"/>
                    </a:solidFill>
                    <a:miter lim="800000"/>
                    <a:headEnd/>
                    <a:tailEnd type="triangle" w="med" len="med"/>
                  </a:ln>
                  <a:effectLst>
                    <a:outerShdw blurRad="40000" dist="23000" dir="5400000" rotWithShape="0">
                      <a:srgbClr val="808080">
                        <a:alpha val="34998"/>
                      </a:srgbClr>
                    </a:outerShdw>
                  </a:effectLst>
                  <a:extLst>
                    <a:ext uri="{909E8E84-426E-40DD-AFC4-6F175D3DCCD1}">
                      <a14:hiddenFill xmlns:a14="http://schemas.microsoft.com/office/drawing/2010/main">
                        <a:noFill/>
                      </a14:hiddenFill>
                    </a:ext>
                  </a:extLst>
                </p:spPr>
              </p:cxnSp>
              <p:sp>
                <p:nvSpPr>
                  <p:cNvPr id="53" name="Скругленный прямоугольник 52"/>
                  <p:cNvSpPr>
                    <a:spLocks noChangeArrowheads="1"/>
                  </p:cNvSpPr>
                  <p:nvPr/>
                </p:nvSpPr>
                <p:spPr bwMode="auto">
                  <a:xfrm>
                    <a:off x="2602459" y="-132644"/>
                    <a:ext cx="2171710" cy="629711"/>
                  </a:xfrm>
                  <a:prstGeom prst="roundRect">
                    <a:avLst>
                      <a:gd name="adj" fmla="val 16667"/>
                    </a:avLst>
                  </a:prstGeom>
                  <a:gradFill rotWithShape="1">
                    <a:gsLst>
                      <a:gs pos="0">
                        <a:srgbClr val="FFEBDB"/>
                      </a:gs>
                      <a:gs pos="64999">
                        <a:srgbClr val="FFD0AA"/>
                      </a:gs>
                      <a:gs pos="100000">
                        <a:srgbClr val="FFBE86"/>
                      </a:gs>
                    </a:gsLst>
                    <a:lin ang="5400000" scaled="1"/>
                  </a:gradFill>
                  <a:ln w="9525">
                    <a:solidFill>
                      <a:srgbClr val="F69240"/>
                    </a:solidFill>
                    <a:round/>
                    <a:headEnd/>
                    <a:tailEnd/>
                  </a:ln>
                  <a:effectLst>
                    <a:outerShdw blurRad="40000" dist="20000" dir="5400000" rotWithShape="0">
                      <a:srgbClr val="808080">
                        <a:alpha val="37999"/>
                      </a:srgbClr>
                    </a:outerShdw>
                  </a:effectLst>
                </p:spPr>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a:lnSpc>
                        <a:spcPct val="107000"/>
                      </a:lnSpc>
                    </a:pPr>
                    <a:r>
                      <a:rPr lang="en-US" altLang="ru-RU" sz="2000" b="1">
                        <a:solidFill>
                          <a:srgbClr val="000000"/>
                        </a:solidFill>
                        <a:ea typeface="Calibri" pitchFamily="34" charset="0"/>
                        <a:cs typeface="Times New Roman" pitchFamily="18" charset="0"/>
                      </a:rPr>
                      <a:t>SLURM</a:t>
                    </a:r>
                    <a:endParaRPr lang="en-US" altLang="ru-RU" sz="1100">
                      <a:solidFill>
                        <a:srgbClr val="000000"/>
                      </a:solidFill>
                      <a:ea typeface="Calibri" pitchFamily="34" charset="0"/>
                      <a:cs typeface="Times New Roman" pitchFamily="18" charset="0"/>
                    </a:endParaRPr>
                  </a:p>
                  <a:p>
                    <a:pPr algn="ctr">
                      <a:lnSpc>
                        <a:spcPct val="107000"/>
                      </a:lnSpc>
                      <a:spcAft>
                        <a:spcPts val="800"/>
                      </a:spcAft>
                    </a:pPr>
                    <a:r>
                      <a:rPr lang="en-US" altLang="ru-RU" sz="1400" b="1">
                        <a:solidFill>
                          <a:srgbClr val="000000"/>
                        </a:solidFill>
                        <a:ea typeface="Calibri" pitchFamily="34" charset="0"/>
                        <a:cs typeface="Times New Roman" pitchFamily="18" charset="0"/>
                      </a:rPr>
                      <a:t>(workload manager)</a:t>
                    </a:r>
                    <a:endParaRPr lang="en-US" altLang="ru-RU" sz="1100">
                      <a:solidFill>
                        <a:srgbClr val="000000"/>
                      </a:solidFill>
                      <a:ea typeface="Calibri" pitchFamily="34" charset="0"/>
                      <a:cs typeface="Times New Roman" pitchFamily="18" charset="0"/>
                    </a:endParaRPr>
                  </a:p>
                </p:txBody>
              </p:sp>
              <p:sp>
                <p:nvSpPr>
                  <p:cNvPr id="54" name="Скругленный прямоугольник 53"/>
                  <p:cNvSpPr>
                    <a:spLocks noChangeArrowheads="1"/>
                  </p:cNvSpPr>
                  <p:nvPr/>
                </p:nvSpPr>
                <p:spPr bwMode="auto">
                  <a:xfrm>
                    <a:off x="2956594" y="598430"/>
                    <a:ext cx="1515976" cy="628050"/>
                  </a:xfrm>
                  <a:prstGeom prst="roundRect">
                    <a:avLst>
                      <a:gd name="adj" fmla="val 16667"/>
                    </a:avLst>
                  </a:prstGeom>
                  <a:gradFill rotWithShape="1">
                    <a:gsLst>
                      <a:gs pos="0">
                        <a:srgbClr val="FFEBDB"/>
                      </a:gs>
                      <a:gs pos="64999">
                        <a:srgbClr val="FFD0AA"/>
                      </a:gs>
                      <a:gs pos="100000">
                        <a:srgbClr val="FFBE86"/>
                      </a:gs>
                    </a:gsLst>
                    <a:lin ang="5400000" scaled="1"/>
                  </a:gradFill>
                  <a:ln w="9525">
                    <a:solidFill>
                      <a:srgbClr val="F69240"/>
                    </a:solidFill>
                    <a:round/>
                    <a:headEnd/>
                    <a:tailEnd/>
                  </a:ln>
                  <a:effectLst>
                    <a:outerShdw blurRad="40000" dist="20000" dir="5400000" rotWithShape="0">
                      <a:srgbClr val="808080">
                        <a:alpha val="37999"/>
                      </a:srgbClr>
                    </a:outerShdw>
                  </a:effectLst>
                </p:spPr>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a:lnSpc>
                        <a:spcPct val="107000"/>
                      </a:lnSpc>
                    </a:pPr>
                    <a:r>
                      <a:rPr lang="en-US" altLang="ru-RU" sz="2000" b="1">
                        <a:solidFill>
                          <a:srgbClr val="000000"/>
                        </a:solidFill>
                        <a:ea typeface="Calibri" pitchFamily="34" charset="0"/>
                        <a:cs typeface="Times New Roman" pitchFamily="18" charset="0"/>
                      </a:rPr>
                      <a:t>NFS</a:t>
                    </a:r>
                    <a:endParaRPr lang="en-US" altLang="ru-RU" sz="1100">
                      <a:solidFill>
                        <a:srgbClr val="000000"/>
                      </a:solidFill>
                      <a:ea typeface="Calibri" pitchFamily="34" charset="0"/>
                      <a:cs typeface="Times New Roman" pitchFamily="18" charset="0"/>
                    </a:endParaRPr>
                  </a:p>
                  <a:p>
                    <a:pPr algn="ctr">
                      <a:lnSpc>
                        <a:spcPct val="107000"/>
                      </a:lnSpc>
                      <a:spcAft>
                        <a:spcPts val="800"/>
                      </a:spcAft>
                    </a:pPr>
                    <a:r>
                      <a:rPr lang="ru-RU" altLang="ru-RU" sz="1400" b="1">
                        <a:solidFill>
                          <a:srgbClr val="000000"/>
                        </a:solidFill>
                        <a:ea typeface="Calibri" pitchFamily="34" charset="0"/>
                        <a:cs typeface="Times New Roman" pitchFamily="18" charset="0"/>
                      </a:rPr>
                      <a:t>(file system)</a:t>
                    </a:r>
                    <a:endParaRPr lang="en-US" altLang="ru-RU" sz="1100">
                      <a:solidFill>
                        <a:srgbClr val="000000"/>
                      </a:solidFill>
                      <a:ea typeface="Calibri" pitchFamily="34" charset="0"/>
                      <a:cs typeface="Times New Roman" pitchFamily="18" charset="0"/>
                    </a:endParaRPr>
                  </a:p>
                </p:txBody>
              </p:sp>
              <p:sp>
                <p:nvSpPr>
                  <p:cNvPr id="55" name="Скругленный прямоугольник 54"/>
                  <p:cNvSpPr>
                    <a:spLocks noChangeArrowheads="1"/>
                  </p:cNvSpPr>
                  <p:nvPr/>
                </p:nvSpPr>
                <p:spPr bwMode="auto">
                  <a:xfrm>
                    <a:off x="3020412" y="1302067"/>
                    <a:ext cx="1452158" cy="676233"/>
                  </a:xfrm>
                  <a:prstGeom prst="roundRect">
                    <a:avLst>
                      <a:gd name="adj" fmla="val 16667"/>
                    </a:avLst>
                  </a:prstGeom>
                  <a:gradFill rotWithShape="1">
                    <a:gsLst>
                      <a:gs pos="0">
                        <a:srgbClr val="FFEBDB"/>
                      </a:gs>
                      <a:gs pos="64999">
                        <a:srgbClr val="FFD0AA"/>
                      </a:gs>
                      <a:gs pos="100000">
                        <a:srgbClr val="FFBE86"/>
                      </a:gs>
                    </a:gsLst>
                    <a:lin ang="5400000" scaled="1"/>
                  </a:gradFill>
                  <a:ln w="9525">
                    <a:solidFill>
                      <a:srgbClr val="F69240"/>
                    </a:solidFill>
                    <a:round/>
                    <a:headEnd/>
                    <a:tailEnd/>
                  </a:ln>
                  <a:effectLst>
                    <a:outerShdw blurRad="40000" dist="20000" dir="5400000" rotWithShape="0">
                      <a:srgbClr val="808080">
                        <a:alpha val="37999"/>
                      </a:srgbClr>
                    </a:outerShdw>
                  </a:effectLst>
                </p:spPr>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a:lnSpc>
                        <a:spcPct val="107000"/>
                      </a:lnSpc>
                    </a:pPr>
                    <a:endParaRPr lang="en-US" altLang="ru-RU" sz="2000" b="1">
                      <a:solidFill>
                        <a:srgbClr val="000000"/>
                      </a:solidFill>
                      <a:ea typeface="Calibri" pitchFamily="34" charset="0"/>
                      <a:cs typeface="Times New Roman" pitchFamily="18" charset="0"/>
                    </a:endParaRPr>
                  </a:p>
                  <a:p>
                    <a:pPr algn="ctr">
                      <a:lnSpc>
                        <a:spcPct val="107000"/>
                      </a:lnSpc>
                    </a:pPr>
                    <a:r>
                      <a:rPr lang="en-US" altLang="ru-RU" sz="2000" b="1">
                        <a:solidFill>
                          <a:srgbClr val="000000"/>
                        </a:solidFill>
                        <a:ea typeface="Calibri" pitchFamily="34" charset="0"/>
                        <a:cs typeface="Times New Roman" pitchFamily="18" charset="0"/>
                      </a:rPr>
                      <a:t>EOS</a:t>
                    </a:r>
                    <a:endParaRPr lang="en-US" altLang="ru-RU" sz="1100">
                      <a:solidFill>
                        <a:srgbClr val="000000"/>
                      </a:solidFill>
                      <a:ea typeface="Calibri" pitchFamily="34" charset="0"/>
                      <a:cs typeface="Times New Roman" pitchFamily="18" charset="0"/>
                    </a:endParaRPr>
                  </a:p>
                  <a:p>
                    <a:pPr algn="ctr">
                      <a:lnSpc>
                        <a:spcPct val="107000"/>
                      </a:lnSpc>
                      <a:spcAft>
                        <a:spcPts val="800"/>
                      </a:spcAft>
                    </a:pPr>
                    <a:r>
                      <a:rPr lang="ru-RU" altLang="ru-RU" sz="1400" b="1">
                        <a:solidFill>
                          <a:srgbClr val="000000"/>
                        </a:solidFill>
                        <a:ea typeface="Calibri" pitchFamily="34" charset="0"/>
                        <a:cs typeface="Times New Roman" pitchFamily="18" charset="0"/>
                      </a:rPr>
                      <a:t>(file system)</a:t>
                    </a:r>
                    <a:endParaRPr lang="en-US" altLang="ru-RU" sz="1100">
                      <a:solidFill>
                        <a:srgbClr val="000000"/>
                      </a:solidFill>
                      <a:ea typeface="Calibri" pitchFamily="34" charset="0"/>
                      <a:cs typeface="Times New Roman" pitchFamily="18" charset="0"/>
                    </a:endParaRPr>
                  </a:p>
                  <a:p>
                    <a:pPr algn="ctr">
                      <a:lnSpc>
                        <a:spcPct val="107000"/>
                      </a:lnSpc>
                      <a:spcAft>
                        <a:spcPts val="800"/>
                      </a:spcAft>
                    </a:pPr>
                    <a:r>
                      <a:rPr lang="en-US" altLang="ru-RU" sz="2000" b="1">
                        <a:solidFill>
                          <a:srgbClr val="000000"/>
                        </a:solidFill>
                        <a:ea typeface="Calibri" pitchFamily="34" charset="0"/>
                        <a:cs typeface="Times New Roman" pitchFamily="18" charset="0"/>
                      </a:rPr>
                      <a:t> </a:t>
                    </a:r>
                    <a:endParaRPr lang="en-US" altLang="ru-RU" sz="1100">
                      <a:solidFill>
                        <a:srgbClr val="000000"/>
                      </a:solidFill>
                      <a:ea typeface="Calibri" pitchFamily="34" charset="0"/>
                      <a:cs typeface="Times New Roman" pitchFamily="18" charset="0"/>
                    </a:endParaRPr>
                  </a:p>
                </p:txBody>
              </p:sp>
              <p:cxnSp>
                <p:nvCxnSpPr>
                  <p:cNvPr id="56" name="Прямая со стрелкой 55"/>
                  <p:cNvCxnSpPr>
                    <a:cxnSpLocks noChangeShapeType="1"/>
                  </p:cNvCxnSpPr>
                  <p:nvPr/>
                </p:nvCxnSpPr>
                <p:spPr bwMode="auto">
                  <a:xfrm>
                    <a:off x="772281" y="998854"/>
                    <a:ext cx="2184315" cy="0"/>
                  </a:xfrm>
                  <a:prstGeom prst="straightConnector1">
                    <a:avLst/>
                  </a:prstGeom>
                  <a:noFill/>
                  <a:ln w="28575">
                    <a:solidFill>
                      <a:schemeClr val="bg1"/>
                    </a:solidFill>
                    <a:round/>
                    <a:headEnd/>
                    <a:tailEnd type="triangle" w="med" len="med"/>
                  </a:ln>
                  <a:effectLst>
                    <a:outerShdw blurRad="40000" dist="23000" dir="5400000" rotWithShape="0">
                      <a:srgbClr val="808080">
                        <a:alpha val="34998"/>
                      </a:srgbClr>
                    </a:outerShdw>
                  </a:effectLst>
                  <a:extLst>
                    <a:ext uri="{909E8E84-426E-40DD-AFC4-6F175D3DCCD1}">
                      <a14:hiddenFill xmlns:a14="http://schemas.microsoft.com/office/drawing/2010/main">
                        <a:noFill/>
                      </a14:hiddenFill>
                    </a:ext>
                  </a:extLst>
                </p:spPr>
              </p:cxnSp>
              <p:sp>
                <p:nvSpPr>
                  <p:cNvPr id="57" name="Скругленный прямоугольник 56"/>
                  <p:cNvSpPr>
                    <a:spLocks noChangeArrowheads="1"/>
                  </p:cNvSpPr>
                  <p:nvPr/>
                </p:nvSpPr>
                <p:spPr bwMode="auto">
                  <a:xfrm>
                    <a:off x="960829" y="2073135"/>
                    <a:ext cx="3591235" cy="619743"/>
                  </a:xfrm>
                  <a:prstGeom prst="roundRect">
                    <a:avLst>
                      <a:gd name="adj" fmla="val 16667"/>
                    </a:avLst>
                  </a:prstGeom>
                  <a:gradFill rotWithShape="1">
                    <a:gsLst>
                      <a:gs pos="0">
                        <a:srgbClr val="FFEBDB"/>
                      </a:gs>
                      <a:gs pos="64999">
                        <a:srgbClr val="FFD0AA"/>
                      </a:gs>
                      <a:gs pos="100000">
                        <a:srgbClr val="FFBE86"/>
                      </a:gs>
                    </a:gsLst>
                    <a:lin ang="5400000" scaled="1"/>
                  </a:gradFill>
                  <a:ln w="9525">
                    <a:solidFill>
                      <a:srgbClr val="F69240"/>
                    </a:solidFill>
                    <a:round/>
                    <a:headEnd/>
                    <a:tailEnd/>
                  </a:ln>
                  <a:effectLst>
                    <a:outerShdw blurRad="40000" dist="20000" dir="5400000" rotWithShape="0">
                      <a:srgbClr val="808080">
                        <a:alpha val="37999"/>
                      </a:srgbClr>
                    </a:outerShdw>
                  </a:effectLst>
                </p:spPr>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a:lnSpc>
                        <a:spcPct val="107000"/>
                      </a:lnSpc>
                    </a:pPr>
                    <a:r>
                      <a:rPr lang="en-US" altLang="ru-RU" sz="2000" b="1">
                        <a:solidFill>
                          <a:srgbClr val="000000"/>
                        </a:solidFill>
                        <a:ea typeface="Calibri" pitchFamily="34" charset="0"/>
                        <a:cs typeface="Times New Roman" pitchFamily="18" charset="0"/>
                      </a:rPr>
                      <a:t>CernVM-FS</a:t>
                    </a:r>
                    <a:endParaRPr lang="en-US" altLang="ru-RU" sz="1100">
                      <a:solidFill>
                        <a:srgbClr val="000000"/>
                      </a:solidFill>
                      <a:ea typeface="Calibri" pitchFamily="34" charset="0"/>
                      <a:cs typeface="Times New Roman" pitchFamily="18" charset="0"/>
                    </a:endParaRPr>
                  </a:p>
                  <a:p>
                    <a:pPr algn="ctr">
                      <a:lnSpc>
                        <a:spcPct val="107000"/>
                      </a:lnSpc>
                      <a:spcAft>
                        <a:spcPts val="800"/>
                      </a:spcAft>
                    </a:pPr>
                    <a:r>
                      <a:rPr lang="en-US" altLang="ru-RU" sz="1400" b="1">
                        <a:solidFill>
                          <a:srgbClr val="000000"/>
                        </a:solidFill>
                        <a:ea typeface="Calibri" pitchFamily="34" charset="0"/>
                        <a:cs typeface="Times New Roman" pitchFamily="18" charset="0"/>
                      </a:rPr>
                      <a:t>(Virtual Software Appliance)</a:t>
                    </a:r>
                    <a:endParaRPr lang="en-US" altLang="ru-RU" sz="1100">
                      <a:solidFill>
                        <a:srgbClr val="000000"/>
                      </a:solidFill>
                      <a:ea typeface="Calibri" pitchFamily="34" charset="0"/>
                      <a:cs typeface="Times New Roman" pitchFamily="18" charset="0"/>
                    </a:endParaRPr>
                  </a:p>
                </p:txBody>
              </p:sp>
              <p:cxnSp>
                <p:nvCxnSpPr>
                  <p:cNvPr id="58" name="Прямая со стрелкой 57"/>
                  <p:cNvCxnSpPr>
                    <a:cxnSpLocks noChangeShapeType="1"/>
                  </p:cNvCxnSpPr>
                  <p:nvPr/>
                </p:nvCxnSpPr>
                <p:spPr bwMode="auto">
                  <a:xfrm>
                    <a:off x="-19083" y="2428242"/>
                    <a:ext cx="992527" cy="0"/>
                  </a:xfrm>
                  <a:prstGeom prst="straightConnector1">
                    <a:avLst/>
                  </a:prstGeom>
                  <a:noFill/>
                  <a:ln w="28575">
                    <a:solidFill>
                      <a:schemeClr val="bg1"/>
                    </a:solidFill>
                    <a:round/>
                    <a:headEnd/>
                    <a:tailEnd type="triangle" w="med" len="med"/>
                  </a:ln>
                  <a:effectLst>
                    <a:outerShdw blurRad="40000" dist="23000" dir="5400000" rotWithShape="0">
                      <a:srgbClr val="808080">
                        <a:alpha val="34998"/>
                      </a:srgbClr>
                    </a:outerShdw>
                  </a:effectLst>
                  <a:extLst>
                    <a:ext uri="{909E8E84-426E-40DD-AFC4-6F175D3DCCD1}">
                      <a14:hiddenFill xmlns:a14="http://schemas.microsoft.com/office/drawing/2010/main">
                        <a:noFill/>
                      </a14:hiddenFill>
                    </a:ext>
                  </a:extLst>
                </p:spPr>
              </p:cxnSp>
              <p:sp>
                <p:nvSpPr>
                  <p:cNvPr id="59" name="Скругленный прямоугольник 58"/>
                  <p:cNvSpPr>
                    <a:spLocks noChangeArrowheads="1"/>
                  </p:cNvSpPr>
                  <p:nvPr/>
                </p:nvSpPr>
                <p:spPr bwMode="auto">
                  <a:xfrm>
                    <a:off x="703041" y="462457"/>
                    <a:ext cx="1933738" cy="1453820"/>
                  </a:xfrm>
                  <a:prstGeom prst="roundRect">
                    <a:avLst>
                      <a:gd name="adj" fmla="val 16667"/>
                    </a:avLst>
                  </a:prstGeom>
                  <a:gradFill rotWithShape="1">
                    <a:gsLst>
                      <a:gs pos="0">
                        <a:srgbClr val="FFEBDB"/>
                      </a:gs>
                      <a:gs pos="64999">
                        <a:srgbClr val="FFD0AA"/>
                      </a:gs>
                      <a:gs pos="100000">
                        <a:srgbClr val="FFBE86"/>
                      </a:gs>
                    </a:gsLst>
                    <a:lin ang="5400000" scaled="1"/>
                  </a:gradFill>
                  <a:ln w="9525">
                    <a:solidFill>
                      <a:srgbClr val="F69240"/>
                    </a:solidFill>
                    <a:round/>
                    <a:headEnd/>
                    <a:tailEnd/>
                  </a:ln>
                  <a:effectLst>
                    <a:outerShdw blurRad="40000" dist="20000" dir="5400000" rotWithShape="0">
                      <a:srgbClr val="808080">
                        <a:alpha val="37999"/>
                      </a:srgbClr>
                    </a:outerShdw>
                  </a:effectLst>
                </p:spPr>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a:lnSpc>
                        <a:spcPct val="107000"/>
                      </a:lnSpc>
                    </a:pPr>
                    <a:r>
                      <a:rPr lang="en-US" altLang="ru-RU" sz="2000" b="1" dirty="0">
                        <a:solidFill>
                          <a:srgbClr val="000000"/>
                        </a:solidFill>
                        <a:ea typeface="Calibri" pitchFamily="34" charset="0"/>
                        <a:cs typeface="Times New Roman" pitchFamily="18" charset="0"/>
                      </a:rPr>
                      <a:t>OS: </a:t>
                    </a:r>
                    <a:r>
                      <a:rPr lang="en-US" altLang="ru-RU" sz="2000" dirty="0">
                        <a:solidFill>
                          <a:srgbClr val="000000"/>
                        </a:solidFill>
                        <a:ea typeface="Calibri" pitchFamily="34" charset="0"/>
                        <a:cs typeface="Times New Roman" pitchFamily="18" charset="0"/>
                      </a:rPr>
                      <a:t>Scientific Linux 7.4 </a:t>
                    </a:r>
                  </a:p>
                  <a:p>
                    <a:pPr algn="ctr">
                      <a:lnSpc>
                        <a:spcPct val="107000"/>
                      </a:lnSpc>
                    </a:pPr>
                    <a:r>
                      <a:rPr lang="en-US" altLang="ru-RU" sz="2000" b="1" dirty="0">
                        <a:solidFill>
                          <a:srgbClr val="000000"/>
                        </a:solidFill>
                        <a:ea typeface="Calibri" pitchFamily="34" charset="0"/>
                        <a:cs typeface="Times New Roman" pitchFamily="18" charset="0"/>
                      </a:rPr>
                      <a:t> </a:t>
                    </a:r>
                    <a:r>
                      <a:rPr lang="en-US" altLang="ru-RU" sz="2000" b="1" dirty="0" err="1">
                        <a:solidFill>
                          <a:srgbClr val="000000"/>
                        </a:solidFill>
                        <a:ea typeface="Calibri" pitchFamily="34" charset="0"/>
                        <a:cs typeface="Times New Roman" pitchFamily="18" charset="0"/>
                      </a:rPr>
                      <a:t>xCAT</a:t>
                    </a:r>
                    <a:endParaRPr lang="en-US" altLang="ru-RU" sz="1100" dirty="0">
                      <a:solidFill>
                        <a:srgbClr val="000000"/>
                      </a:solidFill>
                      <a:ea typeface="Calibri" pitchFamily="34" charset="0"/>
                      <a:cs typeface="Times New Roman" pitchFamily="18" charset="0"/>
                    </a:endParaRPr>
                  </a:p>
                  <a:p>
                    <a:pPr algn="ctr">
                      <a:lnSpc>
                        <a:spcPct val="107000"/>
                      </a:lnSpc>
                      <a:spcAft>
                        <a:spcPts val="800"/>
                      </a:spcAft>
                    </a:pPr>
                    <a:r>
                      <a:rPr lang="en-US" altLang="ru-RU" sz="1050" b="1" dirty="0">
                        <a:solidFill>
                          <a:srgbClr val="000000"/>
                        </a:solidFill>
                        <a:ea typeface="Calibri" pitchFamily="34" charset="0"/>
                        <a:cs typeface="Times New Roman" pitchFamily="18" charset="0"/>
                      </a:rPr>
                      <a:t>(</a:t>
                    </a:r>
                    <a:r>
                      <a:rPr lang="en-US" sz="1050" b="1" dirty="0"/>
                      <a:t>Cluster Administration Toolkit</a:t>
                    </a:r>
                    <a:r>
                      <a:rPr lang="en-US" altLang="ru-RU" sz="1050" b="1" dirty="0">
                        <a:solidFill>
                          <a:srgbClr val="000000"/>
                        </a:solidFill>
                        <a:ea typeface="Calibri" pitchFamily="34" charset="0"/>
                        <a:cs typeface="Times New Roman" pitchFamily="18" charset="0"/>
                      </a:rPr>
                      <a:t>)</a:t>
                    </a:r>
                  </a:p>
                </p:txBody>
              </p:sp>
            </p:grpSp>
          </p:grpSp>
        </p:grpSp>
      </p:grpSp>
      <p:sp>
        <p:nvSpPr>
          <p:cNvPr id="60" name="Прямоугольник 59"/>
          <p:cNvSpPr/>
          <p:nvPr/>
        </p:nvSpPr>
        <p:spPr bwMode="auto">
          <a:xfrm>
            <a:off x="2824163" y="3578225"/>
            <a:ext cx="6211887" cy="3246438"/>
          </a:xfrm>
          <a:prstGeom prst="rect">
            <a:avLst/>
          </a:prstGeom>
          <a:noFill/>
          <a:ln w="28575">
            <a:solidFill>
              <a:srgbClr val="002060"/>
            </a:solidFill>
            <a:prstDash val="sysDash"/>
          </a:ln>
        </p:spPr>
        <p:style>
          <a:lnRef idx="2">
            <a:schemeClr val="accent6"/>
          </a:lnRef>
          <a:fillRef idx="1">
            <a:schemeClr val="lt1"/>
          </a:fillRef>
          <a:effectRef idx="0">
            <a:schemeClr val="accent6"/>
          </a:effectRef>
          <a:fontRef idx="minor">
            <a:schemeClr val="dk1"/>
          </a:fontRef>
        </p:style>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a:lnSpc>
                <a:spcPct val="107000"/>
              </a:lnSpc>
              <a:spcAft>
                <a:spcPts val="800"/>
              </a:spcAft>
            </a:pPr>
            <a:r>
              <a:rPr lang="en-US" altLang="ru-RU" sz="1100" b="1">
                <a:solidFill>
                  <a:srgbClr val="000000"/>
                </a:solidFill>
                <a:ea typeface="Calibri" pitchFamily="34" charset="0"/>
                <a:cs typeface="Times New Roman" pitchFamily="18" charset="0"/>
              </a:rPr>
              <a:t> </a:t>
            </a:r>
            <a:endParaRPr lang="en-US" altLang="ru-RU" sz="1100">
              <a:solidFill>
                <a:srgbClr val="000000"/>
              </a:solidFill>
              <a:ea typeface="Calibri" pitchFamily="34" charset="0"/>
              <a:cs typeface="Times New Roman" pitchFamily="18" charset="0"/>
            </a:endParaRPr>
          </a:p>
        </p:txBody>
      </p:sp>
      <p:sp>
        <p:nvSpPr>
          <p:cNvPr id="61" name="Скругленный прямоугольник 60"/>
          <p:cNvSpPr>
            <a:spLocks noChangeArrowheads="1"/>
          </p:cNvSpPr>
          <p:nvPr/>
        </p:nvSpPr>
        <p:spPr bwMode="auto">
          <a:xfrm>
            <a:off x="6756400" y="455613"/>
            <a:ext cx="2200275" cy="2252662"/>
          </a:xfrm>
          <a:prstGeom prst="roundRect">
            <a:avLst>
              <a:gd name="adj" fmla="val 16667"/>
            </a:avLst>
          </a:prstGeom>
          <a:gradFill rotWithShape="1">
            <a:gsLst>
              <a:gs pos="0">
                <a:srgbClr val="FFEBDB"/>
              </a:gs>
              <a:gs pos="64999">
                <a:srgbClr val="FFD0AA"/>
              </a:gs>
              <a:gs pos="100000">
                <a:srgbClr val="FFBE86"/>
              </a:gs>
            </a:gsLst>
            <a:lin ang="5400000" scaled="1"/>
          </a:gradFill>
          <a:ln w="9525">
            <a:solidFill>
              <a:srgbClr val="F69240"/>
            </a:solidFill>
            <a:round/>
            <a:headEnd/>
            <a:tailEnd/>
          </a:ln>
          <a:effectLst>
            <a:outerShdw blurRad="40000" dist="20000" dir="5400000" rotWithShape="0">
              <a:srgbClr val="808080">
                <a:alpha val="37999"/>
              </a:srgbClr>
            </a:outerShdw>
          </a:effectLst>
        </p:spPr>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nSpc>
                <a:spcPct val="107000"/>
              </a:lnSpc>
            </a:pPr>
            <a:r>
              <a:rPr lang="en-US" altLang="ru-RU" sz="1400" b="1" dirty="0">
                <a:solidFill>
                  <a:srgbClr val="C00000"/>
                </a:solidFill>
              </a:rPr>
              <a:t>Software for parallel computing:</a:t>
            </a:r>
          </a:p>
          <a:p>
            <a:pPr>
              <a:lnSpc>
                <a:spcPct val="107000"/>
              </a:lnSpc>
            </a:pPr>
            <a:r>
              <a:rPr lang="en-US" altLang="ru-RU" sz="1400" b="1" dirty="0" err="1">
                <a:solidFill>
                  <a:srgbClr val="000000"/>
                </a:solidFill>
              </a:rPr>
              <a:t>OpenMPI</a:t>
            </a:r>
            <a:r>
              <a:rPr lang="en-US" altLang="ru-RU" sz="1400" b="1" dirty="0">
                <a:solidFill>
                  <a:srgbClr val="000000"/>
                </a:solidFill>
              </a:rPr>
              <a:t> </a:t>
            </a:r>
            <a:r>
              <a:rPr lang="en-US" altLang="ru-RU" sz="1400" dirty="0">
                <a:solidFill>
                  <a:srgbClr val="000000"/>
                </a:solidFill>
              </a:rPr>
              <a:t>1.10.4, 2.1.2;</a:t>
            </a:r>
          </a:p>
          <a:p>
            <a:pPr>
              <a:lnSpc>
                <a:spcPct val="107000"/>
              </a:lnSpc>
            </a:pPr>
            <a:r>
              <a:rPr lang="en-US" altLang="ru-RU" sz="1400" b="1" dirty="0">
                <a:solidFill>
                  <a:srgbClr val="000000"/>
                </a:solidFill>
              </a:rPr>
              <a:t>CUDA</a:t>
            </a:r>
            <a:r>
              <a:rPr lang="en-US" altLang="ru-RU" sz="1400" dirty="0">
                <a:solidFill>
                  <a:srgbClr val="000000"/>
                </a:solidFill>
              </a:rPr>
              <a:t>  7.0,  8.0, 9.0;</a:t>
            </a:r>
          </a:p>
          <a:p>
            <a:pPr>
              <a:lnSpc>
                <a:spcPct val="107000"/>
              </a:lnSpc>
            </a:pPr>
            <a:r>
              <a:rPr lang="sv-SE" altLang="ru-RU" sz="1400" b="1" dirty="0">
                <a:solidFill>
                  <a:srgbClr val="000000"/>
                </a:solidFill>
              </a:rPr>
              <a:t>GNU</a:t>
            </a:r>
            <a:r>
              <a:rPr lang="sv-SE" altLang="ru-RU" sz="1400" dirty="0">
                <a:solidFill>
                  <a:srgbClr val="000000"/>
                </a:solidFill>
              </a:rPr>
              <a:t>    4.9.3, 6.2.0</a:t>
            </a:r>
          </a:p>
          <a:p>
            <a:pPr>
              <a:lnSpc>
                <a:spcPct val="107000"/>
              </a:lnSpc>
            </a:pPr>
            <a:r>
              <a:rPr lang="en-US" altLang="ru-RU" sz="1400" b="1" dirty="0">
                <a:solidFill>
                  <a:srgbClr val="000000"/>
                </a:solidFill>
              </a:rPr>
              <a:t>Intel Parallel Studio XE 2018</a:t>
            </a:r>
          </a:p>
          <a:p>
            <a:pPr>
              <a:lnSpc>
                <a:spcPct val="107000"/>
              </a:lnSpc>
            </a:pPr>
            <a:r>
              <a:rPr lang="sv-SE" altLang="ru-RU" sz="1400" b="1" dirty="0">
                <a:solidFill>
                  <a:srgbClr val="000000"/>
                </a:solidFill>
              </a:rPr>
              <a:t>PGI</a:t>
            </a:r>
            <a:r>
              <a:rPr lang="sv-SE" altLang="ru-RU" sz="1400" dirty="0">
                <a:solidFill>
                  <a:srgbClr val="000000"/>
                </a:solidFill>
              </a:rPr>
              <a:t> 15.3</a:t>
            </a:r>
            <a:endParaRPr lang="en-US" altLang="ru-RU" sz="1400" dirty="0">
              <a:solidFill>
                <a:srgbClr val="000000"/>
              </a:solidFill>
              <a:ea typeface="Calibri" pitchFamily="34" charset="0"/>
              <a:cs typeface="Times New Roman" pitchFamily="18" charset="0"/>
            </a:endParaRPr>
          </a:p>
        </p:txBody>
      </p:sp>
      <p:cxnSp>
        <p:nvCxnSpPr>
          <p:cNvPr id="62" name="Соединительная линия уступом 61"/>
          <p:cNvCxnSpPr>
            <a:cxnSpLocks noChangeShapeType="1"/>
          </p:cNvCxnSpPr>
          <p:nvPr/>
        </p:nvCxnSpPr>
        <p:spPr bwMode="auto">
          <a:xfrm flipV="1">
            <a:off x="2113053" y="3884615"/>
            <a:ext cx="1641475" cy="492125"/>
          </a:xfrm>
          <a:prstGeom prst="bentConnector3">
            <a:avLst>
              <a:gd name="adj1" fmla="val 50000"/>
            </a:avLst>
          </a:prstGeom>
          <a:ln>
            <a:solidFill>
              <a:srgbClr val="FFFF00"/>
            </a:solidFill>
            <a:headEnd/>
            <a:tailEnd type="triangle" w="med" len="med"/>
          </a:ln>
          <a:extLst/>
        </p:spPr>
        <p:style>
          <a:lnRef idx="3">
            <a:schemeClr val="accent6"/>
          </a:lnRef>
          <a:fillRef idx="0">
            <a:schemeClr val="accent6"/>
          </a:fillRef>
          <a:effectRef idx="2">
            <a:schemeClr val="accent6"/>
          </a:effectRef>
          <a:fontRef idx="minor">
            <a:schemeClr val="tx1"/>
          </a:fontRef>
        </p:style>
      </p:cxnSp>
      <p:cxnSp>
        <p:nvCxnSpPr>
          <p:cNvPr id="63" name="Прямая со стрелкой 62"/>
          <p:cNvCxnSpPr>
            <a:cxnSpLocks noChangeShapeType="1"/>
          </p:cNvCxnSpPr>
          <p:nvPr/>
        </p:nvCxnSpPr>
        <p:spPr bwMode="auto">
          <a:xfrm flipV="1">
            <a:off x="2137614" y="4806950"/>
            <a:ext cx="1085850" cy="0"/>
          </a:xfrm>
          <a:prstGeom prst="straightConnector1">
            <a:avLst/>
          </a:prstGeom>
          <a:ln>
            <a:solidFill>
              <a:srgbClr val="FFFF00"/>
            </a:solidFill>
            <a:headEnd/>
            <a:tailEnd type="triangle" w="med" len="med"/>
          </a:ln>
          <a:extLst/>
        </p:spPr>
        <p:style>
          <a:lnRef idx="3">
            <a:schemeClr val="accent6"/>
          </a:lnRef>
          <a:fillRef idx="0">
            <a:schemeClr val="accent6"/>
          </a:fillRef>
          <a:effectRef idx="2">
            <a:schemeClr val="accent6"/>
          </a:effectRef>
          <a:fontRef idx="minor">
            <a:schemeClr val="tx1"/>
          </a:fontRef>
        </p:style>
      </p:cxnSp>
      <p:cxnSp>
        <p:nvCxnSpPr>
          <p:cNvPr id="64" name="Соединительная линия уступом 63"/>
          <p:cNvCxnSpPr>
            <a:cxnSpLocks noChangeShapeType="1"/>
          </p:cNvCxnSpPr>
          <p:nvPr/>
        </p:nvCxnSpPr>
        <p:spPr bwMode="auto">
          <a:xfrm flipV="1">
            <a:off x="2106613" y="4881565"/>
            <a:ext cx="4246562" cy="363537"/>
          </a:xfrm>
          <a:prstGeom prst="bentConnector3">
            <a:avLst>
              <a:gd name="adj1" fmla="val 87514"/>
            </a:avLst>
          </a:prstGeom>
          <a:ln>
            <a:solidFill>
              <a:srgbClr val="FFFF00"/>
            </a:solidFill>
            <a:headEnd/>
            <a:tailEnd type="triangle" w="med" len="med"/>
          </a:ln>
          <a:extLst/>
        </p:spPr>
        <p:style>
          <a:lnRef idx="3">
            <a:schemeClr val="accent6"/>
          </a:lnRef>
          <a:fillRef idx="0">
            <a:schemeClr val="accent6"/>
          </a:fillRef>
          <a:effectRef idx="2">
            <a:schemeClr val="accent6"/>
          </a:effectRef>
          <a:fontRef idx="minor">
            <a:schemeClr val="tx1"/>
          </a:fontRef>
        </p:style>
      </p:cxnSp>
      <p:cxnSp>
        <p:nvCxnSpPr>
          <p:cNvPr id="65" name="Прямая со стрелкой 64"/>
          <p:cNvCxnSpPr>
            <a:cxnSpLocks noChangeShapeType="1"/>
          </p:cNvCxnSpPr>
          <p:nvPr/>
        </p:nvCxnSpPr>
        <p:spPr bwMode="auto">
          <a:xfrm flipV="1">
            <a:off x="2120901" y="5681663"/>
            <a:ext cx="982663" cy="0"/>
          </a:xfrm>
          <a:prstGeom prst="straightConnector1">
            <a:avLst/>
          </a:prstGeom>
          <a:ln>
            <a:solidFill>
              <a:srgbClr val="FFFF00"/>
            </a:solidFill>
            <a:headEnd/>
            <a:tailEnd type="triangle" w="med" len="med"/>
          </a:ln>
          <a:extLst/>
        </p:spPr>
        <p:style>
          <a:lnRef idx="3">
            <a:schemeClr val="accent6"/>
          </a:lnRef>
          <a:fillRef idx="0">
            <a:schemeClr val="accent6"/>
          </a:fillRef>
          <a:effectRef idx="2">
            <a:schemeClr val="accent6"/>
          </a:effectRef>
          <a:fontRef idx="minor">
            <a:schemeClr val="tx1"/>
          </a:fontRef>
        </p:style>
      </p:cxnSp>
      <p:sp>
        <p:nvSpPr>
          <p:cNvPr id="66" name="Скругленный прямоугольник 65"/>
          <p:cNvSpPr>
            <a:spLocks noChangeArrowheads="1"/>
          </p:cNvSpPr>
          <p:nvPr/>
        </p:nvSpPr>
        <p:spPr bwMode="auto">
          <a:xfrm>
            <a:off x="3821114" y="3662363"/>
            <a:ext cx="3529012" cy="711200"/>
          </a:xfrm>
          <a:prstGeom prst="roundRect">
            <a:avLst>
              <a:gd name="adj" fmla="val 16667"/>
            </a:avLst>
          </a:prstGeom>
          <a:gradFill rotWithShape="1">
            <a:gsLst>
              <a:gs pos="0">
                <a:srgbClr val="34B3D6"/>
              </a:gs>
              <a:gs pos="20000">
                <a:srgbClr val="36B1D2"/>
              </a:gs>
              <a:gs pos="100000">
                <a:srgbClr val="2787A0"/>
              </a:gs>
            </a:gsLst>
            <a:lin ang="5400000"/>
          </a:gradFill>
          <a:ln w="9525">
            <a:solidFill>
              <a:srgbClr val="46AAC5"/>
            </a:solidFill>
            <a:round/>
            <a:headEnd/>
            <a:tailEnd/>
          </a:ln>
          <a:effectLst>
            <a:outerShdw blurRad="40000" dist="23000" dir="5400000" rotWithShape="0">
              <a:srgbClr val="808080">
                <a:alpha val="34998"/>
              </a:srgbClr>
            </a:outerShdw>
          </a:effectLst>
        </p:spPr>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a:lnSpc>
                <a:spcPct val="107000"/>
              </a:lnSpc>
              <a:spcAft>
                <a:spcPts val="800"/>
              </a:spcAft>
            </a:pPr>
            <a:r>
              <a:rPr lang="en-US" altLang="ru-RU" sz="2000" b="1">
                <a:solidFill>
                  <a:srgbClr val="FFFFFF"/>
                </a:solidFill>
                <a:ea typeface="Calibri" pitchFamily="34" charset="0"/>
                <a:cs typeface="Times New Roman" pitchFamily="18" charset="0"/>
              </a:rPr>
              <a:t>HybriLIT web-site </a:t>
            </a:r>
            <a:endParaRPr lang="en-US" altLang="ru-RU" sz="1100">
              <a:solidFill>
                <a:srgbClr val="FFFFFF"/>
              </a:solidFill>
              <a:ea typeface="Calibri" pitchFamily="34" charset="0"/>
              <a:cs typeface="Times New Roman" pitchFamily="18" charset="0"/>
            </a:endParaRPr>
          </a:p>
          <a:p>
            <a:pPr algn="ctr">
              <a:lnSpc>
                <a:spcPct val="107000"/>
              </a:lnSpc>
              <a:spcAft>
                <a:spcPts val="800"/>
              </a:spcAft>
            </a:pPr>
            <a:r>
              <a:rPr lang="en-US" altLang="ru-RU" sz="1400" b="1">
                <a:solidFill>
                  <a:srgbClr val="FFFFFF"/>
                </a:solidFill>
                <a:ea typeface="Calibri" pitchFamily="34" charset="0"/>
                <a:cs typeface="Times New Roman" pitchFamily="18" charset="0"/>
              </a:rPr>
              <a:t>http://hybrilit.jinr.ru/</a:t>
            </a:r>
            <a:endParaRPr lang="en-US" altLang="ru-RU" sz="1100">
              <a:solidFill>
                <a:srgbClr val="FFFFFF"/>
              </a:solidFill>
              <a:ea typeface="Calibri" pitchFamily="34" charset="0"/>
              <a:cs typeface="Times New Roman" pitchFamily="18" charset="0"/>
            </a:endParaRPr>
          </a:p>
        </p:txBody>
      </p:sp>
      <p:sp>
        <p:nvSpPr>
          <p:cNvPr id="67" name="Скругленный прямоугольник 66"/>
          <p:cNvSpPr>
            <a:spLocks noChangeArrowheads="1"/>
          </p:cNvSpPr>
          <p:nvPr/>
        </p:nvSpPr>
        <p:spPr bwMode="auto">
          <a:xfrm>
            <a:off x="6370638" y="4581525"/>
            <a:ext cx="2432050" cy="725488"/>
          </a:xfrm>
          <a:prstGeom prst="roundRect">
            <a:avLst>
              <a:gd name="adj" fmla="val 16667"/>
            </a:avLst>
          </a:prstGeom>
          <a:gradFill rotWithShape="1">
            <a:gsLst>
              <a:gs pos="0">
                <a:srgbClr val="34B3D6"/>
              </a:gs>
              <a:gs pos="20000">
                <a:srgbClr val="36B1D2"/>
              </a:gs>
              <a:gs pos="100000">
                <a:srgbClr val="2787A0"/>
              </a:gs>
            </a:gsLst>
            <a:lin ang="5400000"/>
          </a:gradFill>
          <a:ln w="9525">
            <a:solidFill>
              <a:srgbClr val="46AAC5"/>
            </a:solidFill>
            <a:round/>
            <a:headEnd/>
            <a:tailEnd/>
          </a:ln>
          <a:effectLst>
            <a:outerShdw blurRad="40000" dist="23000" dir="5400000" rotWithShape="0">
              <a:srgbClr val="808080">
                <a:alpha val="34998"/>
              </a:srgbClr>
            </a:outerShdw>
          </a:effectLst>
        </p:spPr>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a:lnSpc>
                <a:spcPct val="107000"/>
              </a:lnSpc>
              <a:spcAft>
                <a:spcPts val="800"/>
              </a:spcAft>
            </a:pPr>
            <a:r>
              <a:rPr lang="en-US" altLang="ru-RU" sz="2000" b="1">
                <a:solidFill>
                  <a:srgbClr val="FFFFFF"/>
                </a:solidFill>
                <a:ea typeface="Calibri" pitchFamily="34" charset="0"/>
                <a:cs typeface="Times New Roman" pitchFamily="18" charset="0"/>
              </a:rPr>
              <a:t>GitLab: </a:t>
            </a:r>
            <a:endParaRPr lang="en-US" altLang="ru-RU" sz="1100">
              <a:solidFill>
                <a:srgbClr val="FFFFFF"/>
              </a:solidFill>
              <a:ea typeface="Calibri" pitchFamily="34" charset="0"/>
              <a:cs typeface="Times New Roman" pitchFamily="18" charset="0"/>
            </a:endParaRPr>
          </a:p>
          <a:p>
            <a:pPr algn="ctr">
              <a:lnSpc>
                <a:spcPct val="107000"/>
              </a:lnSpc>
              <a:spcAft>
                <a:spcPts val="800"/>
              </a:spcAft>
            </a:pPr>
            <a:r>
              <a:rPr lang="en-US" altLang="ru-RU" sz="1400" b="1">
                <a:solidFill>
                  <a:srgbClr val="FFFFFF"/>
                </a:solidFill>
                <a:ea typeface="Calibri" pitchFamily="34" charset="0"/>
                <a:cs typeface="Times New Roman" pitchFamily="18" charset="0"/>
              </a:rPr>
              <a:t>https://gitlab-hybrilit.jinr.ru</a:t>
            </a:r>
            <a:endParaRPr lang="en-US" altLang="ru-RU" sz="1100">
              <a:solidFill>
                <a:srgbClr val="FFFFFF"/>
              </a:solidFill>
              <a:ea typeface="Calibri" pitchFamily="34" charset="0"/>
              <a:cs typeface="Times New Roman" pitchFamily="18" charset="0"/>
            </a:endParaRPr>
          </a:p>
        </p:txBody>
      </p:sp>
      <p:sp>
        <p:nvSpPr>
          <p:cNvPr id="68" name="Скругленный прямоугольник 67"/>
          <p:cNvSpPr>
            <a:spLocks noChangeArrowheads="1"/>
          </p:cNvSpPr>
          <p:nvPr/>
        </p:nvSpPr>
        <p:spPr bwMode="auto">
          <a:xfrm>
            <a:off x="3233739" y="4445002"/>
            <a:ext cx="2460625" cy="727075"/>
          </a:xfrm>
          <a:prstGeom prst="roundRect">
            <a:avLst>
              <a:gd name="adj" fmla="val 16667"/>
            </a:avLst>
          </a:prstGeom>
          <a:gradFill rotWithShape="1">
            <a:gsLst>
              <a:gs pos="0">
                <a:srgbClr val="34B3D6"/>
              </a:gs>
              <a:gs pos="20000">
                <a:srgbClr val="36B1D2"/>
              </a:gs>
              <a:gs pos="100000">
                <a:srgbClr val="2787A0"/>
              </a:gs>
            </a:gsLst>
            <a:lin ang="5400000"/>
          </a:gradFill>
          <a:ln w="9525">
            <a:solidFill>
              <a:srgbClr val="46AAC5"/>
            </a:solidFill>
            <a:round/>
            <a:headEnd/>
            <a:tailEnd/>
          </a:ln>
          <a:effectLst>
            <a:outerShdw blurRad="40000" dist="23000" dir="5400000" rotWithShape="0">
              <a:srgbClr val="808080">
                <a:alpha val="34998"/>
              </a:srgbClr>
            </a:outerShdw>
          </a:effectLst>
        </p:spPr>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a:lnSpc>
                <a:spcPct val="107000"/>
              </a:lnSpc>
              <a:spcAft>
                <a:spcPts val="800"/>
              </a:spcAft>
            </a:pPr>
            <a:r>
              <a:rPr lang="en-US" altLang="ru-RU" sz="2000" b="1">
                <a:solidFill>
                  <a:srgbClr val="FFFFFF"/>
                </a:solidFill>
                <a:ea typeface="Calibri" pitchFamily="34" charset="0"/>
                <a:cs typeface="Times New Roman" pitchFamily="18" charset="0"/>
              </a:rPr>
              <a:t>Indico: </a:t>
            </a:r>
            <a:endParaRPr lang="en-US" altLang="ru-RU" sz="1100">
              <a:solidFill>
                <a:srgbClr val="FFFFFF"/>
              </a:solidFill>
              <a:ea typeface="Calibri" pitchFamily="34" charset="0"/>
              <a:cs typeface="Times New Roman" pitchFamily="18" charset="0"/>
            </a:endParaRPr>
          </a:p>
          <a:p>
            <a:pPr algn="ctr">
              <a:lnSpc>
                <a:spcPct val="107000"/>
              </a:lnSpc>
              <a:spcAft>
                <a:spcPts val="800"/>
              </a:spcAft>
            </a:pPr>
            <a:r>
              <a:rPr lang="en-US" altLang="ru-RU" sz="1400" b="1">
                <a:solidFill>
                  <a:srgbClr val="FFFFFF"/>
                </a:solidFill>
                <a:ea typeface="Calibri" pitchFamily="34" charset="0"/>
                <a:cs typeface="Times New Roman" pitchFamily="18" charset="0"/>
              </a:rPr>
              <a:t>http://indico-hybrilit.jinr.ru</a:t>
            </a:r>
            <a:endParaRPr lang="en-US" altLang="ru-RU" sz="1100">
              <a:solidFill>
                <a:srgbClr val="FFFFFF"/>
              </a:solidFill>
              <a:ea typeface="Calibri" pitchFamily="34" charset="0"/>
              <a:cs typeface="Times New Roman" pitchFamily="18" charset="0"/>
            </a:endParaRPr>
          </a:p>
        </p:txBody>
      </p:sp>
      <p:sp>
        <p:nvSpPr>
          <p:cNvPr id="69" name="Скругленный прямоугольник 68"/>
          <p:cNvSpPr>
            <a:spLocks noChangeArrowheads="1"/>
          </p:cNvSpPr>
          <p:nvPr/>
        </p:nvSpPr>
        <p:spPr bwMode="auto">
          <a:xfrm>
            <a:off x="3122614" y="5340350"/>
            <a:ext cx="3870325" cy="725488"/>
          </a:xfrm>
          <a:prstGeom prst="roundRect">
            <a:avLst>
              <a:gd name="adj" fmla="val 16667"/>
            </a:avLst>
          </a:prstGeom>
          <a:gradFill rotWithShape="1">
            <a:gsLst>
              <a:gs pos="0">
                <a:srgbClr val="34B3D6"/>
              </a:gs>
              <a:gs pos="20000">
                <a:srgbClr val="36B1D2"/>
              </a:gs>
              <a:gs pos="100000">
                <a:srgbClr val="2787A0"/>
              </a:gs>
            </a:gsLst>
            <a:lin ang="5400000"/>
          </a:gradFill>
          <a:ln w="9525">
            <a:solidFill>
              <a:srgbClr val="46AAC5"/>
            </a:solidFill>
            <a:round/>
            <a:headEnd/>
            <a:tailEnd/>
          </a:ln>
          <a:effectLst>
            <a:outerShdw blurRad="40000" dist="23000" dir="5400000" rotWithShape="0">
              <a:srgbClr val="808080">
                <a:alpha val="34998"/>
              </a:srgbClr>
            </a:outerShdw>
          </a:effectLst>
        </p:spPr>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a:lnSpc>
                <a:spcPct val="107000"/>
              </a:lnSpc>
              <a:spcAft>
                <a:spcPts val="800"/>
              </a:spcAft>
            </a:pPr>
            <a:r>
              <a:rPr lang="en-US" altLang="ru-RU" sz="2000" b="1">
                <a:solidFill>
                  <a:srgbClr val="FFFFFF"/>
                </a:solidFill>
                <a:ea typeface="Calibri" pitchFamily="34" charset="0"/>
                <a:cs typeface="Times New Roman" pitchFamily="18" charset="0"/>
              </a:rPr>
              <a:t>HybriLIT user support: </a:t>
            </a:r>
            <a:endParaRPr lang="en-US" altLang="ru-RU" sz="1100">
              <a:solidFill>
                <a:srgbClr val="FFFFFF"/>
              </a:solidFill>
              <a:ea typeface="Calibri" pitchFamily="34" charset="0"/>
              <a:cs typeface="Times New Roman" pitchFamily="18" charset="0"/>
            </a:endParaRPr>
          </a:p>
          <a:p>
            <a:pPr algn="ctr">
              <a:lnSpc>
                <a:spcPct val="107000"/>
              </a:lnSpc>
              <a:spcAft>
                <a:spcPts val="800"/>
              </a:spcAft>
            </a:pPr>
            <a:r>
              <a:rPr lang="en-US" altLang="ru-RU" sz="1400" b="1">
                <a:solidFill>
                  <a:srgbClr val="FFFFFF"/>
                </a:solidFill>
                <a:ea typeface="Calibri" pitchFamily="34" charset="0"/>
                <a:cs typeface="Times New Roman" pitchFamily="18" charset="0"/>
              </a:rPr>
              <a:t>https://pm.jinr.ru/projects/hybrilit-user-support</a:t>
            </a:r>
            <a:endParaRPr lang="en-US" altLang="ru-RU" sz="1100">
              <a:solidFill>
                <a:srgbClr val="FFFFFF"/>
              </a:solidFill>
              <a:ea typeface="Calibri" pitchFamily="34" charset="0"/>
              <a:cs typeface="Times New Roman" pitchFamily="18" charset="0"/>
            </a:endParaRPr>
          </a:p>
        </p:txBody>
      </p:sp>
      <p:sp>
        <p:nvSpPr>
          <p:cNvPr id="70" name="Скругленный прямоугольник 69"/>
          <p:cNvSpPr>
            <a:spLocks noChangeArrowheads="1"/>
          </p:cNvSpPr>
          <p:nvPr/>
        </p:nvSpPr>
        <p:spPr bwMode="auto">
          <a:xfrm>
            <a:off x="3631226" y="6163469"/>
            <a:ext cx="2432050" cy="609600"/>
          </a:xfrm>
          <a:prstGeom prst="roundRect">
            <a:avLst>
              <a:gd name="adj" fmla="val 16667"/>
            </a:avLst>
          </a:prstGeom>
          <a:gradFill rotWithShape="1">
            <a:gsLst>
              <a:gs pos="0">
                <a:srgbClr val="34B3D6"/>
              </a:gs>
              <a:gs pos="20000">
                <a:srgbClr val="36B1D2"/>
              </a:gs>
              <a:gs pos="100000">
                <a:srgbClr val="2787A0"/>
              </a:gs>
            </a:gsLst>
            <a:lin ang="5400000"/>
          </a:gradFill>
          <a:ln w="9525">
            <a:solidFill>
              <a:srgbClr val="46AAC5"/>
            </a:solidFill>
            <a:round/>
            <a:headEnd/>
            <a:tailEnd/>
          </a:ln>
          <a:effectLst>
            <a:outerShdw blurRad="40000" dist="23000" dir="5400000" rotWithShape="0">
              <a:srgbClr val="808080">
                <a:alpha val="34998"/>
              </a:srgbClr>
            </a:outerShdw>
          </a:effectLst>
        </p:spPr>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a:lnSpc>
                <a:spcPct val="107000"/>
              </a:lnSpc>
              <a:spcAft>
                <a:spcPts val="0"/>
              </a:spcAft>
            </a:pPr>
            <a:r>
              <a:rPr lang="en-US" altLang="ru-RU" sz="2000" b="1" dirty="0">
                <a:solidFill>
                  <a:srgbClr val="FFFFFF"/>
                </a:solidFill>
                <a:ea typeface="Calibri" pitchFamily="34" charset="0"/>
                <a:cs typeface="Times New Roman" pitchFamily="18" charset="0"/>
              </a:rPr>
              <a:t>Monitoring: </a:t>
            </a:r>
            <a:endParaRPr lang="en-US" altLang="ru-RU" sz="1100" dirty="0">
              <a:solidFill>
                <a:srgbClr val="FFFFFF"/>
              </a:solidFill>
              <a:ea typeface="Calibri" pitchFamily="34" charset="0"/>
              <a:cs typeface="Times New Roman" pitchFamily="18" charset="0"/>
            </a:endParaRPr>
          </a:p>
          <a:p>
            <a:pPr algn="ctr">
              <a:lnSpc>
                <a:spcPct val="107000"/>
              </a:lnSpc>
              <a:spcAft>
                <a:spcPts val="800"/>
              </a:spcAft>
            </a:pPr>
            <a:r>
              <a:rPr lang="en-US" altLang="ru-RU" sz="1400" b="1" dirty="0">
                <a:solidFill>
                  <a:srgbClr val="FFFFFF"/>
                </a:solidFill>
                <a:ea typeface="Calibri" pitchFamily="34" charset="0"/>
                <a:cs typeface="Times New Roman" pitchFamily="18" charset="0"/>
              </a:rPr>
              <a:t>https://stat-hlit.jinr.ru/</a:t>
            </a:r>
            <a:endParaRPr lang="en-US" altLang="ru-RU" sz="1100" dirty="0">
              <a:solidFill>
                <a:srgbClr val="FFFFFF"/>
              </a:solidFill>
              <a:ea typeface="Calibri" pitchFamily="34" charset="0"/>
              <a:cs typeface="Times New Roman" pitchFamily="18" charset="0"/>
            </a:endParaRPr>
          </a:p>
        </p:txBody>
      </p:sp>
      <p:cxnSp>
        <p:nvCxnSpPr>
          <p:cNvPr id="73" name="Соединительная линия уступом 72"/>
          <p:cNvCxnSpPr>
            <a:cxnSpLocks noChangeShapeType="1"/>
          </p:cNvCxnSpPr>
          <p:nvPr/>
        </p:nvCxnSpPr>
        <p:spPr bwMode="auto">
          <a:xfrm>
            <a:off x="2106485" y="6309320"/>
            <a:ext cx="1426496" cy="288032"/>
          </a:xfrm>
          <a:prstGeom prst="bentConnector3">
            <a:avLst>
              <a:gd name="adj1" fmla="val 50000"/>
            </a:avLst>
          </a:prstGeom>
          <a:ln>
            <a:solidFill>
              <a:srgbClr val="FFFF00"/>
            </a:solidFill>
            <a:headEnd/>
            <a:tailEnd type="triangle" w="med" len="med"/>
          </a:ln>
          <a:extLst/>
        </p:spPr>
        <p:style>
          <a:lnRef idx="3">
            <a:schemeClr val="accent6"/>
          </a:lnRef>
          <a:fillRef idx="0">
            <a:schemeClr val="accent6"/>
          </a:fillRef>
          <a:effectRef idx="2">
            <a:schemeClr val="accent6"/>
          </a:effectRef>
          <a:fontRef idx="minor">
            <a:schemeClr val="tx1"/>
          </a:fontRef>
        </p:style>
      </p:cxnSp>
      <p:sp>
        <p:nvSpPr>
          <p:cNvPr id="77" name="Скругленный прямоугольник 76"/>
          <p:cNvSpPr>
            <a:spLocks noChangeArrowheads="1"/>
          </p:cNvSpPr>
          <p:nvPr/>
        </p:nvSpPr>
        <p:spPr bwMode="auto">
          <a:xfrm>
            <a:off x="4859339" y="2930525"/>
            <a:ext cx="1671637" cy="552450"/>
          </a:xfrm>
          <a:prstGeom prst="roundRect">
            <a:avLst>
              <a:gd name="adj" fmla="val 16667"/>
            </a:avLst>
          </a:prstGeom>
          <a:gradFill rotWithShape="1">
            <a:gsLst>
              <a:gs pos="0">
                <a:srgbClr val="FFEBDB"/>
              </a:gs>
              <a:gs pos="64999">
                <a:srgbClr val="FFD0AA"/>
              </a:gs>
              <a:gs pos="100000">
                <a:srgbClr val="FFBE86"/>
              </a:gs>
            </a:gsLst>
            <a:lin ang="5400000" scaled="1"/>
          </a:gradFill>
          <a:ln w="9525">
            <a:solidFill>
              <a:srgbClr val="F69240"/>
            </a:solidFill>
            <a:round/>
            <a:headEnd/>
            <a:tailEnd/>
          </a:ln>
          <a:effectLst>
            <a:outerShdw blurRad="40000" dist="20000" dir="5400000" rotWithShape="0">
              <a:srgbClr val="808080">
                <a:alpha val="37999"/>
              </a:srgbClr>
            </a:outerShdw>
          </a:effectLst>
        </p:spPr>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a:lnSpc>
                <a:spcPct val="107000"/>
              </a:lnSpc>
            </a:pPr>
            <a:r>
              <a:rPr lang="en-US" altLang="ru-RU" sz="2000" b="1">
                <a:solidFill>
                  <a:srgbClr val="000000"/>
                </a:solidFill>
                <a:ea typeface="Calibri" pitchFamily="34" charset="0"/>
                <a:cs typeface="Times New Roman" pitchFamily="18" charset="0"/>
              </a:rPr>
              <a:t>MODULES</a:t>
            </a:r>
            <a:endParaRPr lang="en-US" altLang="ru-RU" sz="1100">
              <a:solidFill>
                <a:srgbClr val="000000"/>
              </a:solidFill>
              <a:ea typeface="Calibri" pitchFamily="34" charset="0"/>
              <a:cs typeface="Times New Roman" pitchFamily="18" charset="0"/>
            </a:endParaRPr>
          </a:p>
        </p:txBody>
      </p:sp>
      <p:sp>
        <p:nvSpPr>
          <p:cNvPr id="78" name="Скругленный прямоугольник 77"/>
          <p:cNvSpPr>
            <a:spLocks noChangeArrowheads="1"/>
          </p:cNvSpPr>
          <p:nvPr/>
        </p:nvSpPr>
        <p:spPr bwMode="auto">
          <a:xfrm>
            <a:off x="6870701" y="2774950"/>
            <a:ext cx="2085975" cy="685800"/>
          </a:xfrm>
          <a:prstGeom prst="roundRect">
            <a:avLst>
              <a:gd name="adj" fmla="val 16667"/>
            </a:avLst>
          </a:prstGeom>
          <a:gradFill rotWithShape="1">
            <a:gsLst>
              <a:gs pos="0">
                <a:srgbClr val="FFEBDB"/>
              </a:gs>
              <a:gs pos="64999">
                <a:srgbClr val="FFD0AA"/>
              </a:gs>
              <a:gs pos="100000">
                <a:srgbClr val="FFBE86"/>
              </a:gs>
            </a:gsLst>
            <a:lin ang="5400000" scaled="1"/>
          </a:gradFill>
          <a:ln w="9525">
            <a:solidFill>
              <a:srgbClr val="F69240"/>
            </a:solidFill>
            <a:round/>
            <a:headEnd/>
            <a:tailEnd/>
          </a:ln>
          <a:effectLst>
            <a:outerShdw blurRad="40000" dist="20000" dir="5400000" rotWithShape="0">
              <a:srgbClr val="808080">
                <a:alpha val="37999"/>
              </a:srgbClr>
            </a:outerShdw>
          </a:effectLst>
        </p:spPr>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a:lnSpc>
                <a:spcPct val="107000"/>
              </a:lnSpc>
            </a:pPr>
            <a:r>
              <a:rPr lang="en-US" altLang="ru-RU" sz="2000" b="1">
                <a:solidFill>
                  <a:srgbClr val="000000"/>
                </a:solidFill>
                <a:ea typeface="Calibri" pitchFamily="34" charset="0"/>
                <a:cs typeface="Times New Roman" pitchFamily="18" charset="0"/>
              </a:rPr>
              <a:t>FreeIPA</a:t>
            </a:r>
            <a:endParaRPr lang="en-US" altLang="ru-RU" sz="1100">
              <a:solidFill>
                <a:srgbClr val="000000"/>
              </a:solidFill>
              <a:ea typeface="Calibri" pitchFamily="34" charset="0"/>
              <a:cs typeface="Times New Roman" pitchFamily="18" charset="0"/>
            </a:endParaRPr>
          </a:p>
          <a:p>
            <a:pPr algn="ctr">
              <a:lnSpc>
                <a:spcPct val="107000"/>
              </a:lnSpc>
              <a:spcAft>
                <a:spcPts val="800"/>
              </a:spcAft>
            </a:pPr>
            <a:r>
              <a:rPr lang="ru-RU" altLang="ru-RU" sz="1400" b="1">
                <a:solidFill>
                  <a:srgbClr val="000000"/>
                </a:solidFill>
                <a:ea typeface="Calibri" pitchFamily="34" charset="0"/>
                <a:cs typeface="Times New Roman" pitchFamily="18" charset="0"/>
              </a:rPr>
              <a:t>(</a:t>
            </a:r>
            <a:r>
              <a:rPr lang="en-US" altLang="ru-RU" sz="1400" b="1">
                <a:solidFill>
                  <a:srgbClr val="000000"/>
                </a:solidFill>
                <a:ea typeface="Calibri" pitchFamily="34" charset="0"/>
                <a:cs typeface="Times New Roman" pitchFamily="18" charset="0"/>
              </a:rPr>
              <a:t>identity manager solution</a:t>
            </a:r>
            <a:r>
              <a:rPr lang="ru-RU" altLang="ru-RU" sz="1400" b="1">
                <a:solidFill>
                  <a:srgbClr val="000000"/>
                </a:solidFill>
                <a:ea typeface="Calibri" pitchFamily="34" charset="0"/>
                <a:cs typeface="Times New Roman" pitchFamily="18" charset="0"/>
              </a:rPr>
              <a:t>)</a:t>
            </a:r>
            <a:endParaRPr lang="en-US" altLang="ru-RU" sz="1100">
              <a:solidFill>
                <a:srgbClr val="000000"/>
              </a:solidFill>
              <a:ea typeface="Calibri" pitchFamily="34" charset="0"/>
              <a:cs typeface="Times New Roman" pitchFamily="18" charset="0"/>
            </a:endParaRPr>
          </a:p>
        </p:txBody>
      </p:sp>
      <p:cxnSp>
        <p:nvCxnSpPr>
          <p:cNvPr id="80" name="Соединительная линия уступом 79"/>
          <p:cNvCxnSpPr>
            <a:cxnSpLocks noChangeShapeType="1"/>
          </p:cNvCxnSpPr>
          <p:nvPr/>
        </p:nvCxnSpPr>
        <p:spPr bwMode="auto">
          <a:xfrm>
            <a:off x="2140130" y="2862265"/>
            <a:ext cx="2703513" cy="331787"/>
          </a:xfrm>
          <a:prstGeom prst="bentConnector3">
            <a:avLst>
              <a:gd name="adj1" fmla="val 19032"/>
            </a:avLst>
          </a:prstGeom>
          <a:noFill/>
          <a:ln w="28575">
            <a:solidFill>
              <a:schemeClr val="bg1"/>
            </a:solidFill>
            <a:miter lim="800000"/>
            <a:headEnd/>
            <a:tailEnd type="triangle" w="med" len="med"/>
          </a:ln>
          <a:effectLst>
            <a:outerShdw blurRad="40000" dist="23000" dir="5400000" rotWithShape="0">
              <a:srgbClr val="808080">
                <a:alpha val="34998"/>
              </a:srgbClr>
            </a:outerShdw>
          </a:effectLst>
          <a:extLst>
            <a:ext uri="{909E8E84-426E-40DD-AFC4-6F175D3DCCD1}">
              <a14:hiddenFill xmlns:a14="http://schemas.microsoft.com/office/drawing/2010/main">
                <a:noFill/>
              </a14:hiddenFill>
            </a:ext>
          </a:extLst>
        </p:spPr>
      </p:cxnSp>
      <p:sp>
        <p:nvSpPr>
          <p:cNvPr id="87" name="TextBox 86"/>
          <p:cNvSpPr txBox="1"/>
          <p:nvPr/>
        </p:nvSpPr>
        <p:spPr>
          <a:xfrm>
            <a:off x="196851" y="2287590"/>
            <a:ext cx="1797050" cy="2508379"/>
          </a:xfrm>
          <a:prstGeom prst="rect">
            <a:avLst/>
          </a:prstGeom>
          <a:noFill/>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eaLnBrk="1" hangingPunct="1"/>
            <a:r>
              <a:rPr lang="en-US" altLang="ru-RU" sz="3600" b="1" dirty="0" err="1">
                <a:solidFill>
                  <a:srgbClr val="FFFF00"/>
                </a:solidFill>
              </a:rPr>
              <a:t>HybriLIT</a:t>
            </a:r>
            <a:endParaRPr lang="en-US" altLang="ru-RU" sz="3600" b="1" dirty="0">
              <a:solidFill>
                <a:srgbClr val="FFFF00"/>
              </a:solidFill>
            </a:endParaRPr>
          </a:p>
          <a:p>
            <a:pPr algn="ctr" eaLnBrk="1" hangingPunct="1"/>
            <a:br>
              <a:rPr lang="en-US" altLang="ru-RU" sz="2500" b="1" dirty="0">
                <a:solidFill>
                  <a:srgbClr val="FFFF00"/>
                </a:solidFill>
              </a:rPr>
            </a:br>
            <a:r>
              <a:rPr lang="en-US" altLang="ru-RU" sz="2400" b="1" i="1" dirty="0">
                <a:solidFill>
                  <a:srgbClr val="FFFF00"/>
                </a:solidFill>
              </a:rPr>
              <a:t>Software and Information Environment </a:t>
            </a:r>
            <a:endParaRPr lang="ru-RU" altLang="ru-RU" sz="2400" b="1" i="1" dirty="0">
              <a:solidFill>
                <a:srgbClr val="FFFF00"/>
              </a:solidFill>
            </a:endParaRPr>
          </a:p>
        </p:txBody>
      </p:sp>
      <p:sp>
        <p:nvSpPr>
          <p:cNvPr id="88" name="Надпись 194"/>
          <p:cNvSpPr txBox="1"/>
          <p:nvPr/>
        </p:nvSpPr>
        <p:spPr>
          <a:xfrm>
            <a:off x="7196138" y="3714750"/>
            <a:ext cx="1714500" cy="46672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r" eaLnBrk="1" hangingPunct="1">
              <a:lnSpc>
                <a:spcPct val="107000"/>
              </a:lnSpc>
              <a:spcAft>
                <a:spcPts val="800"/>
              </a:spcAft>
            </a:pPr>
            <a:r>
              <a:rPr lang="en-US" altLang="ru-RU" sz="2200" b="1" u="sng" dirty="0">
                <a:solidFill>
                  <a:schemeClr val="bg1"/>
                </a:solidFill>
                <a:ea typeface="Calibri" pitchFamily="34" charset="0"/>
                <a:cs typeface="Times New Roman" pitchFamily="18" charset="0"/>
              </a:rPr>
              <a:t>User level</a:t>
            </a:r>
            <a:endParaRPr lang="en-US" altLang="ru-RU" sz="1100" dirty="0">
              <a:solidFill>
                <a:schemeClr val="bg1"/>
              </a:solidFill>
              <a:ea typeface="Calibri" pitchFamily="34" charset="0"/>
              <a:cs typeface="Times New Roman" pitchFamily="18" charset="0"/>
            </a:endParaRPr>
          </a:p>
        </p:txBody>
      </p:sp>
      <p:cxnSp>
        <p:nvCxnSpPr>
          <p:cNvPr id="40" name="Соединительная линия уступом 39"/>
          <p:cNvCxnSpPr>
            <a:cxnSpLocks noChangeShapeType="1"/>
          </p:cNvCxnSpPr>
          <p:nvPr/>
        </p:nvCxnSpPr>
        <p:spPr bwMode="auto">
          <a:xfrm>
            <a:off x="2106486" y="6117743"/>
            <a:ext cx="4649914" cy="288032"/>
          </a:xfrm>
          <a:prstGeom prst="bentConnector3">
            <a:avLst>
              <a:gd name="adj1" fmla="val 91713"/>
            </a:avLst>
          </a:prstGeom>
          <a:ln>
            <a:solidFill>
              <a:srgbClr val="FFFF00"/>
            </a:solidFill>
            <a:headEnd/>
            <a:tailEnd type="triangle" w="med" len="med"/>
          </a:ln>
          <a:extLst/>
        </p:spPr>
        <p:style>
          <a:lnRef idx="3">
            <a:schemeClr val="accent6"/>
          </a:lnRef>
          <a:fillRef idx="0">
            <a:schemeClr val="accent6"/>
          </a:fillRef>
          <a:effectRef idx="2">
            <a:schemeClr val="accent6"/>
          </a:effectRef>
          <a:fontRef idx="minor">
            <a:schemeClr val="tx1"/>
          </a:fontRef>
        </p:style>
      </p:cxnSp>
      <p:sp>
        <p:nvSpPr>
          <p:cNvPr id="47" name="Скругленный прямоугольник 46"/>
          <p:cNvSpPr>
            <a:spLocks noChangeArrowheads="1"/>
          </p:cNvSpPr>
          <p:nvPr/>
        </p:nvSpPr>
        <p:spPr bwMode="auto">
          <a:xfrm>
            <a:off x="6764576" y="6024563"/>
            <a:ext cx="2271474" cy="715962"/>
          </a:xfrm>
          <a:prstGeom prst="roundRect">
            <a:avLst>
              <a:gd name="adj" fmla="val 16667"/>
            </a:avLst>
          </a:prstGeom>
          <a:gradFill rotWithShape="1">
            <a:gsLst>
              <a:gs pos="0">
                <a:srgbClr val="34B3D6"/>
              </a:gs>
              <a:gs pos="20000">
                <a:srgbClr val="36B1D2"/>
              </a:gs>
              <a:gs pos="100000">
                <a:srgbClr val="2787A0"/>
              </a:gs>
            </a:gsLst>
            <a:lin ang="5400000"/>
          </a:gradFill>
          <a:ln w="9525">
            <a:solidFill>
              <a:srgbClr val="46AAC5"/>
            </a:solidFill>
            <a:round/>
            <a:headEnd/>
            <a:tailEnd/>
          </a:ln>
          <a:effectLst>
            <a:outerShdw blurRad="40000" dist="23000" dir="5400000" rotWithShape="0">
              <a:srgbClr val="808080">
                <a:alpha val="34998"/>
              </a:srgbClr>
            </a:outerShdw>
          </a:effectLst>
        </p:spPr>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a:lnSpc>
                <a:spcPct val="107000"/>
              </a:lnSpc>
              <a:spcAft>
                <a:spcPts val="800"/>
              </a:spcAft>
            </a:pPr>
            <a:r>
              <a:rPr lang="en-US" altLang="ru-RU" sz="1600" b="1" dirty="0">
                <a:solidFill>
                  <a:srgbClr val="FFFFFF"/>
                </a:solidFill>
                <a:ea typeface="Calibri" pitchFamily="34" charset="0"/>
                <a:cs typeface="Times New Roman" pitchFamily="18" charset="0"/>
              </a:rPr>
              <a:t>Monitoring (</a:t>
            </a:r>
            <a:r>
              <a:rPr lang="en-US" altLang="ru-RU" sz="1600" b="1" dirty="0" err="1">
                <a:solidFill>
                  <a:srgbClr val="FFFFFF"/>
                </a:solidFill>
                <a:ea typeface="Calibri" pitchFamily="34" charset="0"/>
                <a:cs typeface="Times New Roman" pitchFamily="18" charset="0"/>
              </a:rPr>
              <a:t>MobiLIT</a:t>
            </a:r>
            <a:r>
              <a:rPr lang="en-US" altLang="ru-RU" sz="1600" b="1" dirty="0">
                <a:solidFill>
                  <a:srgbClr val="FFFFFF"/>
                </a:solidFill>
                <a:ea typeface="Calibri" pitchFamily="34" charset="0"/>
                <a:cs typeface="Times New Roman" pitchFamily="18" charset="0"/>
              </a:rPr>
              <a:t>): </a:t>
            </a:r>
            <a:endParaRPr lang="en-US" altLang="ru-RU" sz="1600" dirty="0">
              <a:solidFill>
                <a:srgbClr val="FFFFFF"/>
              </a:solidFill>
              <a:ea typeface="Calibri" pitchFamily="34" charset="0"/>
              <a:cs typeface="Times New Roman" pitchFamily="18" charset="0"/>
            </a:endParaRPr>
          </a:p>
          <a:p>
            <a:pPr algn="ctr">
              <a:lnSpc>
                <a:spcPct val="107000"/>
              </a:lnSpc>
              <a:spcAft>
                <a:spcPts val="800"/>
              </a:spcAft>
            </a:pPr>
            <a:r>
              <a:rPr lang="en-US" altLang="ru-RU" sz="1200" b="1" dirty="0">
                <a:solidFill>
                  <a:srgbClr val="FFFFFF"/>
                </a:solidFill>
                <a:ea typeface="Calibri" pitchFamily="34" charset="0"/>
                <a:cs typeface="Times New Roman" pitchFamily="18" charset="0"/>
              </a:rPr>
              <a:t>http://hybrilit.jinr.ru/mobilit/</a:t>
            </a:r>
            <a:endParaRPr lang="en-US" altLang="ru-RU" sz="1200" dirty="0">
              <a:solidFill>
                <a:srgbClr val="FFFFFF"/>
              </a:solidFill>
              <a:ea typeface="Calibri" pitchFamily="34" charset="0"/>
              <a:cs typeface="Times New Roman" pitchFamily="18" charset="0"/>
            </a:endParaRPr>
          </a:p>
        </p:txBody>
      </p:sp>
    </p:spTree>
    <p:extLst>
      <p:ext uri="{BB962C8B-B14F-4D97-AF65-F5344CB8AC3E}">
        <p14:creationId xmlns:p14="http://schemas.microsoft.com/office/powerpoint/2010/main" val="21367596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t="4527" b="6687"/>
          <a:stretch/>
        </p:blipFill>
        <p:spPr bwMode="auto">
          <a:xfrm>
            <a:off x="269775" y="697941"/>
            <a:ext cx="4104456" cy="587701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3" name="Прямоугольник 2"/>
          <p:cNvSpPr/>
          <p:nvPr/>
        </p:nvSpPr>
        <p:spPr>
          <a:xfrm>
            <a:off x="6955860" y="3092941"/>
            <a:ext cx="2134387" cy="2308324"/>
          </a:xfrm>
          <a:prstGeom prst="rect">
            <a:avLst/>
          </a:prstGeom>
        </p:spPr>
        <p:txBody>
          <a:bodyPr wrap="square">
            <a:spAutoFit/>
          </a:bodyPr>
          <a:lstStyle/>
          <a:p>
            <a:endParaRPr lang="en-US" dirty="0"/>
          </a:p>
          <a:p>
            <a:endParaRPr lang="ru-RU" dirty="0"/>
          </a:p>
          <a:p>
            <a:r>
              <a:rPr lang="en-US" b="1" dirty="0"/>
              <a:t>JINR  supercomputer </a:t>
            </a:r>
          </a:p>
          <a:p>
            <a:r>
              <a:rPr lang="en-US" b="1" dirty="0" err="1"/>
              <a:t>N.N</a:t>
            </a:r>
            <a:r>
              <a:rPr lang="en-US" b="1" dirty="0"/>
              <a:t>. </a:t>
            </a:r>
            <a:r>
              <a:rPr lang="en-US" b="1" dirty="0" err="1"/>
              <a:t>Govorun</a:t>
            </a:r>
            <a:r>
              <a:rPr lang="en-US" b="1" dirty="0"/>
              <a:t> – </a:t>
            </a:r>
          </a:p>
          <a:p>
            <a:r>
              <a:rPr lang="en-US" dirty="0"/>
              <a:t>revolutionary ultra-high dense HPC solution</a:t>
            </a:r>
            <a:endParaRPr lang="ru-RU" dirty="0"/>
          </a:p>
        </p:txBody>
      </p:sp>
      <p:pic>
        <p:nvPicPr>
          <p:cNvPr id="3075"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14591" y="1568721"/>
            <a:ext cx="1165225"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326559" y="332656"/>
            <a:ext cx="1603375" cy="1103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560409" y="2627604"/>
            <a:ext cx="1328737" cy="695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t="-373"/>
          <a:stretch/>
        </p:blipFill>
        <p:spPr bwMode="auto">
          <a:xfrm>
            <a:off x="1335251" y="5749302"/>
            <a:ext cx="2807032" cy="735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0" name="Picture 8"/>
          <p:cNvPicPr>
            <a:picLocks noChangeAspect="1" noChangeArrowheads="1"/>
          </p:cNvPicPr>
          <p:nvPr/>
        </p:nvPicPr>
        <p:blipFill rotWithShape="1">
          <a:blip r:embed="rId8" cstate="print">
            <a:extLst>
              <a:ext uri="{28A0092B-C50C-407E-A947-70E740481C1C}">
                <a14:useLocalDpi xmlns:a14="http://schemas.microsoft.com/office/drawing/2010/main"/>
              </a:ext>
            </a:extLst>
          </a:blip>
          <a:srcRect/>
          <a:stretch/>
        </p:blipFill>
        <p:spPr bwMode="auto">
          <a:xfrm>
            <a:off x="4509016" y="697941"/>
            <a:ext cx="2379921" cy="58770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3079" name="Picture 7"/>
          <p:cNvPicPr>
            <a:picLocks noChangeAspect="1" noChangeArrowheads="1"/>
          </p:cNvPicPr>
          <p:nvPr/>
        </p:nvPicPr>
        <p:blipFill rotWithShape="1">
          <a:blip r:embed="rId9" cstate="print">
            <a:extLst>
              <a:ext uri="{28A0092B-C50C-407E-A947-70E740481C1C}">
                <a14:useLocalDpi xmlns:a14="http://schemas.microsoft.com/office/drawing/2010/main"/>
              </a:ext>
            </a:extLst>
          </a:blip>
          <a:srcRect/>
          <a:stretch/>
        </p:blipFill>
        <p:spPr bwMode="auto">
          <a:xfrm>
            <a:off x="5666612" y="5214555"/>
            <a:ext cx="1180731" cy="735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a:extLst>
              <a:ext uri="{FF2B5EF4-FFF2-40B4-BE49-F238E27FC236}">
                <a16:creationId xmlns:a16="http://schemas.microsoft.com/office/drawing/2014/main" id="{C06198F2-7C15-4D6D-A374-6004FB489EC9}"/>
              </a:ext>
            </a:extLst>
          </p:cNvPr>
          <p:cNvSpPr txBox="1"/>
          <p:nvPr/>
        </p:nvSpPr>
        <p:spPr>
          <a:xfrm>
            <a:off x="467545" y="144775"/>
            <a:ext cx="8424935" cy="584775"/>
          </a:xfrm>
          <a:prstGeom prst="rect">
            <a:avLst/>
          </a:prstGeom>
          <a:noFill/>
        </p:spPr>
        <p:txBody>
          <a:bodyPr wrap="square" rtlCol="0">
            <a:spAutoFit/>
          </a:bodyPr>
          <a:lstStyle/>
          <a:p>
            <a:pPr algn="ctr"/>
            <a:r>
              <a:rPr lang="en-US" sz="3200" b="1" dirty="0">
                <a:ln w="6600">
                  <a:solidFill>
                    <a:srgbClr val="C0504D"/>
                  </a:solidFill>
                  <a:prstDash val="solid"/>
                </a:ln>
                <a:solidFill>
                  <a:srgbClr val="FFFFFF"/>
                </a:solidFill>
                <a:effectLst>
                  <a:outerShdw dist="38100" dir="2700000" algn="tl" rotWithShape="0">
                    <a:srgbClr val="C0504D"/>
                  </a:outerShdw>
                </a:effectLst>
                <a:latin typeface="Arial" panose="020B0604020202020204" pitchFamily="34" charset="0"/>
                <a:cs typeface="Arial" panose="020B0604020202020204" pitchFamily="34" charset="0"/>
                <a:sym typeface="Arial"/>
              </a:rPr>
              <a:t>2018</a:t>
            </a:r>
          </a:p>
        </p:txBody>
      </p:sp>
      <p:pic>
        <p:nvPicPr>
          <p:cNvPr id="2" name="Рисунок 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371804" y="5950096"/>
            <a:ext cx="1485900" cy="561975"/>
          </a:xfrm>
          <a:prstGeom prst="rect">
            <a:avLst/>
          </a:prstGeom>
          <a:solidFill>
            <a:schemeClr val="tx1"/>
          </a:solidFill>
        </p:spPr>
      </p:pic>
    </p:spTree>
    <p:extLst>
      <p:ext uri="{BB962C8B-B14F-4D97-AF65-F5344CB8AC3E}">
        <p14:creationId xmlns:p14="http://schemas.microsoft.com/office/powerpoint/2010/main" val="17260016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1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Классическая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Классическая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PCK">
  <a:themeElements>
    <a:clrScheme name="">
      <a:dk1>
        <a:srgbClr val="000000"/>
      </a:dk1>
      <a:lt1>
        <a:srgbClr val="FFFFFF"/>
      </a:lt1>
      <a:dk2>
        <a:srgbClr val="0860A8"/>
      </a:dk2>
      <a:lt2>
        <a:srgbClr val="D8D8D8"/>
      </a:lt2>
      <a:accent1>
        <a:srgbClr val="FF5C00"/>
      </a:accent1>
      <a:accent2>
        <a:srgbClr val="FDB605"/>
      </a:accent2>
      <a:accent3>
        <a:srgbClr val="FFFFFF"/>
      </a:accent3>
      <a:accent4>
        <a:srgbClr val="000000"/>
      </a:accent4>
      <a:accent5>
        <a:srgbClr val="FFB5AA"/>
      </a:accent5>
      <a:accent6>
        <a:srgbClr val="E5A504"/>
      </a:accent6>
      <a:hlink>
        <a:srgbClr val="AA014C"/>
      </a:hlink>
      <a:folHlink>
        <a:srgbClr val="379900"/>
      </a:folHlink>
    </a:clrScheme>
    <a:fontScheme name="3_white_intel_only">
      <a:majorFont>
        <a:latin typeface="Verdana"/>
        <a:ea typeface=""/>
        <a:cs typeface="Arial"/>
      </a:majorFont>
      <a:minorFont>
        <a:latin typeface="Verdan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white_intel_only 1">
        <a:dk1>
          <a:srgbClr val="000000"/>
        </a:dk1>
        <a:lt1>
          <a:srgbClr val="FFFFFF"/>
        </a:lt1>
        <a:dk2>
          <a:srgbClr val="0860A8"/>
        </a:dk2>
        <a:lt2>
          <a:srgbClr val="0860A8"/>
        </a:lt2>
        <a:accent1>
          <a:srgbClr val="FF5C00"/>
        </a:accent1>
        <a:accent2>
          <a:srgbClr val="FDB605"/>
        </a:accent2>
        <a:accent3>
          <a:srgbClr val="FFFFFF"/>
        </a:accent3>
        <a:accent4>
          <a:srgbClr val="000000"/>
        </a:accent4>
        <a:accent5>
          <a:srgbClr val="FFB5AA"/>
        </a:accent5>
        <a:accent6>
          <a:srgbClr val="E5A504"/>
        </a:accent6>
        <a:hlink>
          <a:srgbClr val="AA014C"/>
        </a:hlink>
        <a:folHlink>
          <a:srgbClr val="379900"/>
        </a:folHlink>
      </a:clrScheme>
      <a:clrMap bg1="lt1" tx1="dk1" bg2="lt2" tx2="dk2" accent1="accent1" accent2="accent2" accent3="accent3" accent4="accent4" accent5="accent5" accent6="accent6" hlink="hlink" folHlink="folHlink"/>
    </a:extraClrScheme>
    <a:extraClrScheme>
      <a:clrScheme name="3_white_intel_only 2">
        <a:dk1>
          <a:srgbClr val="000000"/>
        </a:dk1>
        <a:lt1>
          <a:srgbClr val="FFFFFF"/>
        </a:lt1>
        <a:dk2>
          <a:srgbClr val="0860A8"/>
        </a:dk2>
        <a:lt2>
          <a:srgbClr val="567EB9"/>
        </a:lt2>
        <a:accent1>
          <a:srgbClr val="FF5C00"/>
        </a:accent1>
        <a:accent2>
          <a:srgbClr val="FDB605"/>
        </a:accent2>
        <a:accent3>
          <a:srgbClr val="FFFFFF"/>
        </a:accent3>
        <a:accent4>
          <a:srgbClr val="000000"/>
        </a:accent4>
        <a:accent5>
          <a:srgbClr val="FFB5AA"/>
        </a:accent5>
        <a:accent6>
          <a:srgbClr val="E5A504"/>
        </a:accent6>
        <a:hlink>
          <a:srgbClr val="AA014C"/>
        </a:hlink>
        <a:folHlink>
          <a:srgbClr val="379900"/>
        </a:folHlink>
      </a:clrScheme>
      <a:clrMap bg1="lt1" tx1="dk1" bg2="lt2" tx2="dk2" accent1="accent1" accent2="accent2" accent3="accent3" accent4="accent4" accent5="accent5" accent6="accent6" hlink="hlink" folHlink="folHlink"/>
    </a:extraClrScheme>
    <a:extraClrScheme>
      <a:clrScheme name="3_white_intel_only 3">
        <a:dk1>
          <a:srgbClr val="000000"/>
        </a:dk1>
        <a:lt1>
          <a:srgbClr val="FFFFFF"/>
        </a:lt1>
        <a:dk2>
          <a:srgbClr val="0860A8"/>
        </a:dk2>
        <a:lt2>
          <a:srgbClr val="567EB9"/>
        </a:lt2>
        <a:accent1>
          <a:srgbClr val="FF5C00"/>
        </a:accent1>
        <a:accent2>
          <a:srgbClr val="FDB605"/>
        </a:accent2>
        <a:accent3>
          <a:srgbClr val="FFFFFF"/>
        </a:accent3>
        <a:accent4>
          <a:srgbClr val="000000"/>
        </a:accent4>
        <a:accent5>
          <a:srgbClr val="FFB5AA"/>
        </a:accent5>
        <a:accent6>
          <a:srgbClr val="E5A504"/>
        </a:accent6>
        <a:hlink>
          <a:srgbClr val="AA014C"/>
        </a:hlink>
        <a:folHlink>
          <a:srgbClr val="771288"/>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PCK">
  <a:themeElements>
    <a:clrScheme name="">
      <a:dk1>
        <a:srgbClr val="000000"/>
      </a:dk1>
      <a:lt1>
        <a:srgbClr val="FFFFFF"/>
      </a:lt1>
      <a:dk2>
        <a:srgbClr val="0860A8"/>
      </a:dk2>
      <a:lt2>
        <a:srgbClr val="D8D8D8"/>
      </a:lt2>
      <a:accent1>
        <a:srgbClr val="FF5C00"/>
      </a:accent1>
      <a:accent2>
        <a:srgbClr val="FDB605"/>
      </a:accent2>
      <a:accent3>
        <a:srgbClr val="FFFFFF"/>
      </a:accent3>
      <a:accent4>
        <a:srgbClr val="000000"/>
      </a:accent4>
      <a:accent5>
        <a:srgbClr val="FFB5AA"/>
      </a:accent5>
      <a:accent6>
        <a:srgbClr val="E5A504"/>
      </a:accent6>
      <a:hlink>
        <a:srgbClr val="AA014C"/>
      </a:hlink>
      <a:folHlink>
        <a:srgbClr val="379900"/>
      </a:folHlink>
    </a:clrScheme>
    <a:fontScheme name="3_white_intel_only">
      <a:majorFont>
        <a:latin typeface="Verdana"/>
        <a:ea typeface=""/>
        <a:cs typeface="Arial"/>
      </a:majorFont>
      <a:minorFont>
        <a:latin typeface="Verdan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white_intel_only 1">
        <a:dk1>
          <a:srgbClr val="000000"/>
        </a:dk1>
        <a:lt1>
          <a:srgbClr val="FFFFFF"/>
        </a:lt1>
        <a:dk2>
          <a:srgbClr val="0860A8"/>
        </a:dk2>
        <a:lt2>
          <a:srgbClr val="0860A8"/>
        </a:lt2>
        <a:accent1>
          <a:srgbClr val="FF5C00"/>
        </a:accent1>
        <a:accent2>
          <a:srgbClr val="FDB605"/>
        </a:accent2>
        <a:accent3>
          <a:srgbClr val="FFFFFF"/>
        </a:accent3>
        <a:accent4>
          <a:srgbClr val="000000"/>
        </a:accent4>
        <a:accent5>
          <a:srgbClr val="FFB5AA"/>
        </a:accent5>
        <a:accent6>
          <a:srgbClr val="E5A504"/>
        </a:accent6>
        <a:hlink>
          <a:srgbClr val="AA014C"/>
        </a:hlink>
        <a:folHlink>
          <a:srgbClr val="379900"/>
        </a:folHlink>
      </a:clrScheme>
      <a:clrMap bg1="lt1" tx1="dk1" bg2="lt2" tx2="dk2" accent1="accent1" accent2="accent2" accent3="accent3" accent4="accent4" accent5="accent5" accent6="accent6" hlink="hlink" folHlink="folHlink"/>
    </a:extraClrScheme>
    <a:extraClrScheme>
      <a:clrScheme name="3_white_intel_only 2">
        <a:dk1>
          <a:srgbClr val="000000"/>
        </a:dk1>
        <a:lt1>
          <a:srgbClr val="FFFFFF"/>
        </a:lt1>
        <a:dk2>
          <a:srgbClr val="0860A8"/>
        </a:dk2>
        <a:lt2>
          <a:srgbClr val="567EB9"/>
        </a:lt2>
        <a:accent1>
          <a:srgbClr val="FF5C00"/>
        </a:accent1>
        <a:accent2>
          <a:srgbClr val="FDB605"/>
        </a:accent2>
        <a:accent3>
          <a:srgbClr val="FFFFFF"/>
        </a:accent3>
        <a:accent4>
          <a:srgbClr val="000000"/>
        </a:accent4>
        <a:accent5>
          <a:srgbClr val="FFB5AA"/>
        </a:accent5>
        <a:accent6>
          <a:srgbClr val="E5A504"/>
        </a:accent6>
        <a:hlink>
          <a:srgbClr val="AA014C"/>
        </a:hlink>
        <a:folHlink>
          <a:srgbClr val="379900"/>
        </a:folHlink>
      </a:clrScheme>
      <a:clrMap bg1="lt1" tx1="dk1" bg2="lt2" tx2="dk2" accent1="accent1" accent2="accent2" accent3="accent3" accent4="accent4" accent5="accent5" accent6="accent6" hlink="hlink" folHlink="folHlink"/>
    </a:extraClrScheme>
    <a:extraClrScheme>
      <a:clrScheme name="3_white_intel_only 3">
        <a:dk1>
          <a:srgbClr val="000000"/>
        </a:dk1>
        <a:lt1>
          <a:srgbClr val="FFFFFF"/>
        </a:lt1>
        <a:dk2>
          <a:srgbClr val="0860A8"/>
        </a:dk2>
        <a:lt2>
          <a:srgbClr val="567EB9"/>
        </a:lt2>
        <a:accent1>
          <a:srgbClr val="FF5C00"/>
        </a:accent1>
        <a:accent2>
          <a:srgbClr val="FDB605"/>
        </a:accent2>
        <a:accent3>
          <a:srgbClr val="FFFFFF"/>
        </a:accent3>
        <a:accent4>
          <a:srgbClr val="000000"/>
        </a:accent4>
        <a:accent5>
          <a:srgbClr val="FFB5AA"/>
        </a:accent5>
        <a:accent6>
          <a:srgbClr val="E5A504"/>
        </a:accent6>
        <a:hlink>
          <a:srgbClr val="AA014C"/>
        </a:hlink>
        <a:folHlink>
          <a:srgbClr val="771288"/>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PCK">
  <a:themeElements>
    <a:clrScheme name="">
      <a:dk1>
        <a:srgbClr val="000000"/>
      </a:dk1>
      <a:lt1>
        <a:srgbClr val="FFFFFF"/>
      </a:lt1>
      <a:dk2>
        <a:srgbClr val="0860A8"/>
      </a:dk2>
      <a:lt2>
        <a:srgbClr val="D8D8D8"/>
      </a:lt2>
      <a:accent1>
        <a:srgbClr val="FF5C00"/>
      </a:accent1>
      <a:accent2>
        <a:srgbClr val="FDB605"/>
      </a:accent2>
      <a:accent3>
        <a:srgbClr val="FFFFFF"/>
      </a:accent3>
      <a:accent4>
        <a:srgbClr val="000000"/>
      </a:accent4>
      <a:accent5>
        <a:srgbClr val="FFB5AA"/>
      </a:accent5>
      <a:accent6>
        <a:srgbClr val="E5A504"/>
      </a:accent6>
      <a:hlink>
        <a:srgbClr val="AA014C"/>
      </a:hlink>
      <a:folHlink>
        <a:srgbClr val="379900"/>
      </a:folHlink>
    </a:clrScheme>
    <a:fontScheme name="3_white_intel_only">
      <a:majorFont>
        <a:latin typeface="Verdana"/>
        <a:ea typeface=""/>
        <a:cs typeface="Arial"/>
      </a:majorFont>
      <a:minorFont>
        <a:latin typeface="Verdan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white_intel_only 1">
        <a:dk1>
          <a:srgbClr val="000000"/>
        </a:dk1>
        <a:lt1>
          <a:srgbClr val="FFFFFF"/>
        </a:lt1>
        <a:dk2>
          <a:srgbClr val="0860A8"/>
        </a:dk2>
        <a:lt2>
          <a:srgbClr val="0860A8"/>
        </a:lt2>
        <a:accent1>
          <a:srgbClr val="FF5C00"/>
        </a:accent1>
        <a:accent2>
          <a:srgbClr val="FDB605"/>
        </a:accent2>
        <a:accent3>
          <a:srgbClr val="FFFFFF"/>
        </a:accent3>
        <a:accent4>
          <a:srgbClr val="000000"/>
        </a:accent4>
        <a:accent5>
          <a:srgbClr val="FFB5AA"/>
        </a:accent5>
        <a:accent6>
          <a:srgbClr val="E5A504"/>
        </a:accent6>
        <a:hlink>
          <a:srgbClr val="AA014C"/>
        </a:hlink>
        <a:folHlink>
          <a:srgbClr val="379900"/>
        </a:folHlink>
      </a:clrScheme>
      <a:clrMap bg1="lt1" tx1="dk1" bg2="lt2" tx2="dk2" accent1="accent1" accent2="accent2" accent3="accent3" accent4="accent4" accent5="accent5" accent6="accent6" hlink="hlink" folHlink="folHlink"/>
    </a:extraClrScheme>
    <a:extraClrScheme>
      <a:clrScheme name="3_white_intel_only 2">
        <a:dk1>
          <a:srgbClr val="000000"/>
        </a:dk1>
        <a:lt1>
          <a:srgbClr val="FFFFFF"/>
        </a:lt1>
        <a:dk2>
          <a:srgbClr val="0860A8"/>
        </a:dk2>
        <a:lt2>
          <a:srgbClr val="567EB9"/>
        </a:lt2>
        <a:accent1>
          <a:srgbClr val="FF5C00"/>
        </a:accent1>
        <a:accent2>
          <a:srgbClr val="FDB605"/>
        </a:accent2>
        <a:accent3>
          <a:srgbClr val="FFFFFF"/>
        </a:accent3>
        <a:accent4>
          <a:srgbClr val="000000"/>
        </a:accent4>
        <a:accent5>
          <a:srgbClr val="FFB5AA"/>
        </a:accent5>
        <a:accent6>
          <a:srgbClr val="E5A504"/>
        </a:accent6>
        <a:hlink>
          <a:srgbClr val="AA014C"/>
        </a:hlink>
        <a:folHlink>
          <a:srgbClr val="379900"/>
        </a:folHlink>
      </a:clrScheme>
      <a:clrMap bg1="lt1" tx1="dk1" bg2="lt2" tx2="dk2" accent1="accent1" accent2="accent2" accent3="accent3" accent4="accent4" accent5="accent5" accent6="accent6" hlink="hlink" folHlink="folHlink"/>
    </a:extraClrScheme>
    <a:extraClrScheme>
      <a:clrScheme name="3_white_intel_only 3">
        <a:dk1>
          <a:srgbClr val="000000"/>
        </a:dk1>
        <a:lt1>
          <a:srgbClr val="FFFFFF"/>
        </a:lt1>
        <a:dk2>
          <a:srgbClr val="0860A8"/>
        </a:dk2>
        <a:lt2>
          <a:srgbClr val="567EB9"/>
        </a:lt2>
        <a:accent1>
          <a:srgbClr val="FF5C00"/>
        </a:accent1>
        <a:accent2>
          <a:srgbClr val="FDB605"/>
        </a:accent2>
        <a:accent3>
          <a:srgbClr val="FFFFFF"/>
        </a:accent3>
        <a:accent4>
          <a:srgbClr val="000000"/>
        </a:accent4>
        <a:accent5>
          <a:srgbClr val="FFB5AA"/>
        </a:accent5>
        <a:accent6>
          <a:srgbClr val="E5A504"/>
        </a:accent6>
        <a:hlink>
          <a:srgbClr val="AA014C"/>
        </a:hlink>
        <a:folHlink>
          <a:srgbClr val="771288"/>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3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27643</TotalTime>
  <Words>2214</Words>
  <Application>Microsoft Office PowerPoint</Application>
  <PresentationFormat>Экран (4:3)</PresentationFormat>
  <Paragraphs>300</Paragraphs>
  <Slides>30</Slides>
  <Notes>8</Notes>
  <HiddenSlides>0</HiddenSlides>
  <MMClips>0</MMClips>
  <ScaleCrop>false</ScaleCrop>
  <HeadingPairs>
    <vt:vector size="6" baseType="variant">
      <vt:variant>
        <vt:lpstr>Использованные шрифты</vt:lpstr>
      </vt:variant>
      <vt:variant>
        <vt:i4>12</vt:i4>
      </vt:variant>
      <vt:variant>
        <vt:lpstr>Тема</vt:lpstr>
      </vt:variant>
      <vt:variant>
        <vt:i4>7</vt:i4>
      </vt:variant>
      <vt:variant>
        <vt:lpstr>Заголовки слайдов</vt:lpstr>
      </vt:variant>
      <vt:variant>
        <vt:i4>30</vt:i4>
      </vt:variant>
    </vt:vector>
  </HeadingPairs>
  <TitlesOfParts>
    <vt:vector size="49" baseType="lpstr">
      <vt:lpstr>SimSun</vt:lpstr>
      <vt:lpstr>Arial</vt:lpstr>
      <vt:lpstr>Calibri</vt:lpstr>
      <vt:lpstr>Comic Sans MS</vt:lpstr>
      <vt:lpstr>Corbel</vt:lpstr>
      <vt:lpstr>DejaVu Sans</vt:lpstr>
      <vt:lpstr>Myriad Pro</vt:lpstr>
      <vt:lpstr>Noto Sans CJK SC Regular</vt:lpstr>
      <vt:lpstr>Symbol</vt:lpstr>
      <vt:lpstr>Times New Roman</vt:lpstr>
      <vt:lpstr>Verdana</vt:lpstr>
      <vt:lpstr>Wingdings</vt:lpstr>
      <vt:lpstr>1_Тема Office</vt:lpstr>
      <vt:lpstr>Office Theme</vt:lpstr>
      <vt:lpstr>2_Тема Office</vt:lpstr>
      <vt:lpstr>PCK</vt:lpstr>
      <vt:lpstr>3_PCK</vt:lpstr>
      <vt:lpstr>1_PCK</vt:lpstr>
      <vt:lpstr>3_Тема Office</vt:lpstr>
      <vt:lpstr>Supercomputer "GOVORUN" — new prospects for heterogeneous computations in nuclear physics</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Machine learning algorithms for nuclear physics</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Efficient parallelization of complex numerical problems in computational physics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Admin</dc:creator>
  <cp:lastModifiedBy>tatiana strizh</cp:lastModifiedBy>
  <cp:revision>256</cp:revision>
  <cp:lastPrinted>2018-03-13T09:09:18Z</cp:lastPrinted>
  <dcterms:created xsi:type="dcterms:W3CDTF">2018-02-13T07:51:04Z</dcterms:created>
  <dcterms:modified xsi:type="dcterms:W3CDTF">2018-06-20T09:29:51Z</dcterms:modified>
</cp:coreProperties>
</file>