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0" r:id="rId3"/>
    <p:sldId id="261" r:id="rId4"/>
    <p:sldId id="262" r:id="rId5"/>
    <p:sldId id="265" r:id="rId6"/>
    <p:sldId id="266" r:id="rId7"/>
    <p:sldId id="267" r:id="rId8"/>
    <p:sldId id="268" r:id="rId9"/>
    <p:sldId id="269" r:id="rId10"/>
    <p:sldId id="270" r:id="rId11"/>
    <p:sldId id="271" r:id="rId12"/>
    <p:sldId id="272" r:id="rId13"/>
    <p:sldId id="287" r:id="rId14"/>
    <p:sldId id="273" r:id="rId15"/>
    <p:sldId id="282" r:id="rId16"/>
    <p:sldId id="283" r:id="rId17"/>
    <p:sldId id="275" r:id="rId18"/>
    <p:sldId id="276" r:id="rId19"/>
    <p:sldId id="277" r:id="rId20"/>
    <p:sldId id="279" r:id="rId21"/>
    <p:sldId id="281"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48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FA5271-E948-4AD1-8016-0283D5C53858}" type="datetimeFigureOut">
              <a:rPr lang="ru-RU" smtClean="0"/>
              <a:pPr/>
              <a:t>20.06.2018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BA3257-2167-4DB7-9566-397FF3117733}" type="slidenum">
              <a:rPr lang="ru-RU" smtClean="0"/>
              <a:pPr/>
              <a:t>‹#›</a:t>
            </a:fld>
            <a:endParaRPr lang="ru-RU"/>
          </a:p>
        </p:txBody>
      </p:sp>
    </p:spTree>
    <p:extLst>
      <p:ext uri="{BB962C8B-B14F-4D97-AF65-F5344CB8AC3E}">
        <p14:creationId xmlns:p14="http://schemas.microsoft.com/office/powerpoint/2010/main" val="33263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CEBDFE1-A375-4B20-809C-5AC3F057337E}" type="datetimeFigureOut">
              <a:rPr lang="ru-RU" smtClean="0"/>
              <a:pPr/>
              <a:t>20.06.2018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62C2E4-3ED1-4412-9BE7-690270049DF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EBDFE1-A375-4B20-809C-5AC3F057337E}" type="datetimeFigureOut">
              <a:rPr lang="ru-RU" smtClean="0"/>
              <a:pPr/>
              <a:t>20.06.2018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62C2E4-3ED1-4412-9BE7-690270049DF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EBDFE1-A375-4B20-809C-5AC3F057337E}" type="datetimeFigureOut">
              <a:rPr lang="ru-RU" smtClean="0"/>
              <a:pPr/>
              <a:t>20.06.2018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62C2E4-3ED1-4412-9BE7-690270049DFC}"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7772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85800" y="4114800"/>
            <a:ext cx="7772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85800" y="1981200"/>
            <a:ext cx="7772400" cy="4114800"/>
          </a:xfrm>
        </p:spPr>
        <p:txBody>
          <a:bodyPr/>
          <a:lstStyle/>
          <a:p>
            <a:pPr lvl="0"/>
            <a:endParaRPr lang="ru-RU"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EBDFE1-A375-4B20-809C-5AC3F057337E}" type="datetimeFigureOut">
              <a:rPr lang="ru-RU" smtClean="0"/>
              <a:pPr/>
              <a:t>20.06.2018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62C2E4-3ED1-4412-9BE7-690270049DF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CEBDFE1-A375-4B20-809C-5AC3F057337E}" type="datetimeFigureOut">
              <a:rPr lang="ru-RU" smtClean="0"/>
              <a:pPr/>
              <a:t>20.06.2018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62C2E4-3ED1-4412-9BE7-690270049DF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CEBDFE1-A375-4B20-809C-5AC3F057337E}" type="datetimeFigureOut">
              <a:rPr lang="ru-RU" smtClean="0"/>
              <a:pPr/>
              <a:t>20.06.2018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62C2E4-3ED1-4412-9BE7-690270049DF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CEBDFE1-A375-4B20-809C-5AC3F057337E}" type="datetimeFigureOut">
              <a:rPr lang="ru-RU" smtClean="0"/>
              <a:pPr/>
              <a:t>20.06.2018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862C2E4-3ED1-4412-9BE7-690270049DF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CEBDFE1-A375-4B20-809C-5AC3F057337E}" type="datetimeFigureOut">
              <a:rPr lang="ru-RU" smtClean="0"/>
              <a:pPr/>
              <a:t>20.06.2018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862C2E4-3ED1-4412-9BE7-690270049DF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EBDFE1-A375-4B20-809C-5AC3F057337E}" type="datetimeFigureOut">
              <a:rPr lang="ru-RU" smtClean="0"/>
              <a:pPr/>
              <a:t>20.06.2018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862C2E4-3ED1-4412-9BE7-690270049DF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EBDFE1-A375-4B20-809C-5AC3F057337E}" type="datetimeFigureOut">
              <a:rPr lang="ru-RU" smtClean="0"/>
              <a:pPr/>
              <a:t>20.06.2018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62C2E4-3ED1-4412-9BE7-690270049DF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EBDFE1-A375-4B20-809C-5AC3F057337E}" type="datetimeFigureOut">
              <a:rPr lang="ru-RU" smtClean="0"/>
              <a:pPr/>
              <a:t>20.06.2018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62C2E4-3ED1-4412-9BE7-690270049DF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BDFE1-A375-4B20-809C-5AC3F057337E}" type="datetimeFigureOut">
              <a:rPr lang="ru-RU" smtClean="0"/>
              <a:pPr/>
              <a:t>20.06.2018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2C2E4-3ED1-4412-9BE7-690270049DF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88640"/>
            <a:ext cx="7772400" cy="3123778"/>
          </a:xfrm>
          <a:solidFill>
            <a:schemeClr val="accent5">
              <a:lumMod val="40000"/>
              <a:lumOff val="60000"/>
            </a:schemeClr>
          </a:solidFill>
        </p:spPr>
        <p:txBody>
          <a:bodyPr>
            <a:normAutofit/>
          </a:bodyPr>
          <a:lstStyle/>
          <a:p>
            <a:r>
              <a:rPr lang="en-US" sz="3200" b="1" dirty="0" smtClean="0">
                <a:solidFill>
                  <a:srgbClr val="FF0000"/>
                </a:solidFill>
              </a:rPr>
              <a:t>INVESTIGATION OF </a:t>
            </a:r>
            <a:r>
              <a:rPr lang="en-US" sz="3200" b="1" dirty="0" smtClean="0">
                <a:solidFill>
                  <a:srgbClr val="FF0000"/>
                </a:solidFill>
              </a:rPr>
              <a:t>SUBSURFACE  </a:t>
            </a:r>
            <a:r>
              <a:rPr lang="en-US" sz="3200" b="1" dirty="0" smtClean="0">
                <a:solidFill>
                  <a:srgbClr val="FF0000"/>
                </a:solidFill>
              </a:rPr>
              <a:t>LAYERS OF SOLIDS WITH THE HELP OF CHARGED PARTICLE BEAMS ACCELERATED AT THE EG-5 ELECTROSTATIC GENERATOR</a:t>
            </a:r>
            <a:endParaRPr lang="ru-RU" sz="3200" b="1" dirty="0">
              <a:solidFill>
                <a:srgbClr val="FF0000"/>
              </a:solidFill>
            </a:endParaRPr>
          </a:p>
        </p:txBody>
      </p:sp>
      <p:sp>
        <p:nvSpPr>
          <p:cNvPr id="3" name="Подзаголовок 2"/>
          <p:cNvSpPr>
            <a:spLocks noGrp="1"/>
          </p:cNvSpPr>
          <p:nvPr>
            <p:ph type="subTitle" idx="1"/>
          </p:nvPr>
        </p:nvSpPr>
        <p:spPr/>
        <p:txBody>
          <a:bodyPr>
            <a:normAutofit/>
          </a:bodyPr>
          <a:lstStyle/>
          <a:p>
            <a:r>
              <a:rPr lang="en-US" sz="2800" b="1" dirty="0" smtClean="0">
                <a:solidFill>
                  <a:srgbClr val="FF0000"/>
                </a:solidFill>
              </a:rPr>
              <a:t>A.P. </a:t>
            </a:r>
            <a:r>
              <a:rPr lang="en-US" sz="2800" b="1" dirty="0" err="1" smtClean="0">
                <a:solidFill>
                  <a:srgbClr val="FF0000"/>
                </a:solidFill>
              </a:rPr>
              <a:t>Kobzev</a:t>
            </a:r>
            <a:endParaRPr lang="ru-RU" sz="28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3568" y="0"/>
            <a:ext cx="7772400" cy="1079500"/>
          </a:xfrm>
          <a:solidFill>
            <a:srgbClr val="43D7F5"/>
          </a:solidFill>
        </p:spPr>
        <p:txBody>
          <a:bodyPr/>
          <a:lstStyle/>
          <a:p>
            <a:r>
              <a:rPr lang="en-US" sz="3200" b="1" dirty="0" smtClean="0">
                <a:solidFill>
                  <a:srgbClr val="FF0000"/>
                </a:solidFill>
              </a:rPr>
              <a:t>RUTHERFORD BACKSCATTERING SPECTROMETRY</a:t>
            </a:r>
            <a:endParaRPr lang="ru-RU" sz="3200" b="1" dirty="0" smtClean="0">
              <a:solidFill>
                <a:srgbClr val="FF0000"/>
              </a:solidFill>
            </a:endParaRPr>
          </a:p>
        </p:txBody>
      </p:sp>
      <p:sp>
        <p:nvSpPr>
          <p:cNvPr id="18435" name="Rectangle 3"/>
          <p:cNvSpPr>
            <a:spLocks noGrp="1" noChangeArrowheads="1"/>
          </p:cNvSpPr>
          <p:nvPr>
            <p:ph type="body" sz="half" idx="1"/>
          </p:nvPr>
        </p:nvSpPr>
        <p:spPr>
          <a:xfrm>
            <a:off x="685800" y="1773238"/>
            <a:ext cx="7847013" cy="5084762"/>
          </a:xfrm>
          <a:solidFill>
            <a:schemeClr val="bg1"/>
          </a:solidFill>
        </p:spPr>
        <p:txBody>
          <a:bodyPr/>
          <a:lstStyle/>
          <a:p>
            <a:pPr>
              <a:buFontTx/>
              <a:buNone/>
            </a:pPr>
            <a:endParaRPr lang="en-US" sz="2400" smtClean="0"/>
          </a:p>
          <a:p>
            <a:pPr>
              <a:buFontTx/>
              <a:buNone/>
            </a:pPr>
            <a:endParaRPr lang="ru-RU" sz="2800" smtClean="0"/>
          </a:p>
        </p:txBody>
      </p:sp>
      <p:pic>
        <p:nvPicPr>
          <p:cNvPr id="18436" name="Picture 4" descr="IP455"/>
          <p:cNvPicPr>
            <a:picLocks noGrp="1" noChangeAspect="1" noChangeArrowheads="1"/>
          </p:cNvPicPr>
          <p:nvPr>
            <p:ph sz="half" idx="2"/>
          </p:nvPr>
        </p:nvPicPr>
        <p:blipFill>
          <a:blip r:embed="rId2" cstate="print"/>
          <a:srcRect/>
          <a:stretch>
            <a:fillRect/>
          </a:stretch>
        </p:blipFill>
        <p:spPr>
          <a:xfrm>
            <a:off x="0" y="1052736"/>
            <a:ext cx="9144000" cy="5805264"/>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3568" y="0"/>
            <a:ext cx="7772400" cy="1143000"/>
          </a:xfrm>
          <a:solidFill>
            <a:srgbClr val="43D7F5"/>
          </a:solidFill>
        </p:spPr>
        <p:txBody>
          <a:bodyPr>
            <a:normAutofit/>
          </a:bodyPr>
          <a:lstStyle/>
          <a:p>
            <a:r>
              <a:rPr lang="en-US" sz="3200" b="1" dirty="0" smtClean="0">
                <a:solidFill>
                  <a:srgbClr val="F40128"/>
                </a:solidFill>
              </a:rPr>
              <a:t>POSSIBILITIES OF RBS METHOD</a:t>
            </a:r>
            <a:endParaRPr lang="ru-RU" sz="3200" b="1" dirty="0" smtClean="0">
              <a:solidFill>
                <a:srgbClr val="F40128"/>
              </a:solidFill>
            </a:endParaRPr>
          </a:p>
        </p:txBody>
      </p:sp>
      <p:graphicFrame>
        <p:nvGraphicFramePr>
          <p:cNvPr id="55328" name="Group 32"/>
          <p:cNvGraphicFramePr>
            <a:graphicFrameLocks noGrp="1"/>
          </p:cNvGraphicFramePr>
          <p:nvPr>
            <p:ph idx="1"/>
          </p:nvPr>
        </p:nvGraphicFramePr>
        <p:xfrm>
          <a:off x="0" y="1340766"/>
          <a:ext cx="9144000" cy="5517233"/>
        </p:xfrm>
        <a:graphic>
          <a:graphicData uri="http://schemas.openxmlformats.org/drawingml/2006/table">
            <a:tbl>
              <a:tblPr/>
              <a:tblGrid>
                <a:gridCol w="3048000"/>
                <a:gridCol w="3048000"/>
                <a:gridCol w="3048000"/>
              </a:tblGrid>
              <a:tr h="110259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dirty="0" smtClean="0">
                          <a:ln>
                            <a:noFill/>
                          </a:ln>
                          <a:solidFill>
                            <a:schemeClr val="tx1"/>
                          </a:solidFill>
                          <a:effectLst/>
                          <a:latin typeface="Times New Roman" pitchFamily="18" charset="0"/>
                        </a:rPr>
                        <a:t>ELEMENT</a:t>
                      </a:r>
                      <a:endParaRPr kumimoji="0" lang="ru-RU"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rPr>
                        <a:t>         Ti</a:t>
                      </a:r>
                      <a:endParaRPr kumimoji="0" lang="ru-RU"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rPr>
                        <a:t>         Nb</a:t>
                      </a:r>
                      <a:endParaRPr kumimoji="0" lang="ru-RU"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104724">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MINIMUM THICKNESS, nm</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rPr>
                        <a:t>         30</a:t>
                      </a:r>
                      <a:endParaRPr kumimoji="0" lang="ru-RU"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rPr>
                        <a:t>         10</a:t>
                      </a:r>
                      <a:endParaRPr kumimoji="0" lang="ru-RU"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10259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MAXIMUM THICKNESS, nm</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rPr>
                        <a:t>         1800</a:t>
                      </a:r>
                      <a:endParaRPr kumimoji="0" lang="ru-RU"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rPr>
                        <a:t>         1500</a:t>
                      </a:r>
                      <a:endParaRPr kumimoji="0" lang="ru-RU"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104724">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dirty="0" smtClean="0">
                          <a:ln>
                            <a:noFill/>
                          </a:ln>
                          <a:solidFill>
                            <a:schemeClr val="tx1"/>
                          </a:solidFill>
                          <a:effectLst/>
                          <a:latin typeface="Times New Roman" pitchFamily="18" charset="0"/>
                        </a:rPr>
                        <a:t>REAL THICKNESS, nm</a:t>
                      </a:r>
                      <a:endParaRPr kumimoji="0" lang="ru-RU"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rPr>
                        <a:t>          264</a:t>
                      </a:r>
                      <a:endParaRPr kumimoji="0" lang="ru-RU"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rPr>
                        <a:t>          169,5</a:t>
                      </a:r>
                      <a:endParaRPr kumimoji="0" lang="ru-RU"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10259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SENSITIVITY, at/cm2</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rPr>
                        <a:t>        2x10xx16</a:t>
                      </a:r>
                      <a:endParaRPr kumimoji="0" lang="ru-RU"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dirty="0" smtClean="0">
                          <a:ln>
                            <a:noFill/>
                          </a:ln>
                          <a:solidFill>
                            <a:schemeClr val="tx1"/>
                          </a:solidFill>
                          <a:effectLst/>
                          <a:latin typeface="Times New Roman" pitchFamily="18" charset="0"/>
                        </a:rPr>
                        <a:t>          1x10xx16</a:t>
                      </a:r>
                      <a:endParaRPr kumimoji="0" lang="ru-RU"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457200" y="0"/>
            <a:ext cx="8229600" cy="1196752"/>
          </a:xfrm>
          <a:solidFill>
            <a:srgbClr val="43D7F5"/>
          </a:solidFill>
        </p:spPr>
        <p:txBody>
          <a:bodyPr/>
          <a:lstStyle/>
          <a:p>
            <a:r>
              <a:rPr lang="en-US" sz="3200" b="1" dirty="0" smtClean="0">
                <a:solidFill>
                  <a:srgbClr val="F40128"/>
                </a:solidFill>
              </a:rPr>
              <a:t>POSSIBILITIES OF RBS METHOD</a:t>
            </a:r>
            <a:endParaRPr lang="ru-RU" sz="3200" b="1" dirty="0" smtClean="0">
              <a:solidFill>
                <a:srgbClr val="F40128"/>
              </a:solidFill>
            </a:endParaRPr>
          </a:p>
        </p:txBody>
      </p:sp>
      <p:sp>
        <p:nvSpPr>
          <p:cNvPr id="20483" name="Text Box 7"/>
          <p:cNvSpPr txBox="1">
            <a:spLocks noChangeArrowheads="1"/>
          </p:cNvSpPr>
          <p:nvPr/>
        </p:nvSpPr>
        <p:spPr bwMode="auto">
          <a:xfrm>
            <a:off x="6280150" y="2368550"/>
            <a:ext cx="184150" cy="457200"/>
          </a:xfrm>
          <a:prstGeom prst="rect">
            <a:avLst/>
          </a:prstGeom>
          <a:noFill/>
          <a:ln w="12700">
            <a:noFill/>
            <a:miter lim="800000"/>
            <a:headEnd/>
            <a:tailEnd/>
          </a:ln>
        </p:spPr>
        <p:txBody>
          <a:bodyPr wrap="none">
            <a:spAutoFit/>
          </a:bodyPr>
          <a:lstStyle/>
          <a:p>
            <a:endParaRPr lang="ru-RU"/>
          </a:p>
        </p:txBody>
      </p:sp>
      <p:graphicFrame>
        <p:nvGraphicFramePr>
          <p:cNvPr id="60466" name="Group 50"/>
          <p:cNvGraphicFramePr>
            <a:graphicFrameLocks noGrp="1"/>
          </p:cNvGraphicFramePr>
          <p:nvPr>
            <p:ph sz="half" idx="2"/>
          </p:nvPr>
        </p:nvGraphicFramePr>
        <p:xfrm>
          <a:off x="6443663" y="1981200"/>
          <a:ext cx="2014537" cy="4297680"/>
        </p:xfrm>
        <a:graphic>
          <a:graphicData uri="http://schemas.openxmlformats.org/drawingml/2006/table">
            <a:tbl>
              <a:tblPr/>
              <a:tblGrid>
                <a:gridCol w="1008062"/>
                <a:gridCol w="1006475"/>
              </a:tblGrid>
              <a:tr h="4064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Times New Roman" pitchFamily="18" charset="0"/>
                        </a:rPr>
                        <a:t>Element</a:t>
                      </a:r>
                      <a:endParaRPr kumimoji="0" lang="ru-RU"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Times New Roman" pitchFamily="18" charset="0"/>
                        </a:rPr>
                        <a:t>Concent. At %</a:t>
                      </a:r>
                      <a:endParaRPr kumimoji="0" lang="ru-R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064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    C</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  84.1</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064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    O</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  13</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064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    Al</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   0.8</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064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     P</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   0.5</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064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     Ca</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   0.28</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064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     Fe</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   0.55</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064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     Br</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   0.05</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064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     Ru</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   0.66</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064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     Pb</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Times New Roman" pitchFamily="18" charset="0"/>
                        </a:rPr>
                        <a:t>   0.06</a:t>
                      </a:r>
                      <a:endParaRPr kumimoji="0" lang="ru-RU"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pic>
        <p:nvPicPr>
          <p:cNvPr id="20519" name="Picture 52" descr="IP360e"/>
          <p:cNvPicPr>
            <a:picLocks noGrp="1" noChangeAspect="1" noChangeArrowheads="1"/>
          </p:cNvPicPr>
          <p:nvPr>
            <p:ph sz="half" idx="1"/>
          </p:nvPr>
        </p:nvPicPr>
        <p:blipFill>
          <a:blip r:embed="rId2" cstate="print"/>
          <a:srcRect/>
          <a:stretch>
            <a:fillRect/>
          </a:stretch>
        </p:blipFill>
        <p:spPr>
          <a:xfrm>
            <a:off x="0" y="1196752"/>
            <a:ext cx="6660232" cy="5661248"/>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p:cNvPicPr>
          <p:nvPr/>
        </p:nvPicPr>
        <p:blipFill rotWithShape="1">
          <a:blip r:embed="rId2"/>
          <a:srcRect l="2208" t="6571" r="10317" b="3839"/>
          <a:stretch/>
        </p:blipFill>
        <p:spPr>
          <a:xfrm>
            <a:off x="291546" y="1616765"/>
            <a:ext cx="6718853" cy="4863548"/>
          </a:xfrm>
          <a:prstGeom prst="rect">
            <a:avLst/>
          </a:prstGeom>
          <a:solidFill>
            <a:schemeClr val="bg1"/>
          </a:solidFill>
        </p:spPr>
      </p:pic>
      <p:sp>
        <p:nvSpPr>
          <p:cNvPr id="4" name="Заголовок 1"/>
          <p:cNvSpPr>
            <a:spLocks noGrp="1"/>
          </p:cNvSpPr>
          <p:nvPr>
            <p:ph type="title"/>
          </p:nvPr>
        </p:nvSpPr>
        <p:spPr>
          <a:solidFill>
            <a:srgbClr val="00B0F0"/>
          </a:solidFill>
        </p:spPr>
        <p:txBody>
          <a:bodyPr>
            <a:normAutofit/>
          </a:bodyPr>
          <a:lstStyle/>
          <a:p>
            <a:r>
              <a:rPr lang="en-US" sz="3200" b="1" dirty="0" smtClean="0">
                <a:solidFill>
                  <a:srgbClr val="FF0000"/>
                </a:solidFill>
              </a:rPr>
              <a:t>MULTYLAYER SRUCTURE</a:t>
            </a:r>
            <a:endParaRPr lang="ru-RU" sz="3200" b="1" dirty="0">
              <a:solidFill>
                <a:srgbClr val="FF0000"/>
              </a:solidFill>
            </a:endParaRPr>
          </a:p>
        </p:txBody>
      </p:sp>
    </p:spTree>
    <p:extLst>
      <p:ext uri="{BB962C8B-B14F-4D97-AF65-F5344CB8AC3E}">
        <p14:creationId xmlns:p14="http://schemas.microsoft.com/office/powerpoint/2010/main" val="3263795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55576" y="0"/>
            <a:ext cx="7772400" cy="1143000"/>
          </a:xfrm>
          <a:solidFill>
            <a:srgbClr val="43D7F5"/>
          </a:solidFill>
        </p:spPr>
        <p:txBody>
          <a:bodyPr>
            <a:normAutofit/>
          </a:bodyPr>
          <a:lstStyle/>
          <a:p>
            <a:r>
              <a:rPr lang="en-US" sz="3200" b="1" dirty="0" smtClean="0">
                <a:solidFill>
                  <a:srgbClr val="FF0000"/>
                </a:solidFill>
              </a:rPr>
              <a:t>ELASTIC RECOIL DETECTION METHOD</a:t>
            </a:r>
            <a:endParaRPr lang="ru-RU" sz="3200" b="1" dirty="0" smtClean="0">
              <a:solidFill>
                <a:srgbClr val="FF0000"/>
              </a:solidFill>
            </a:endParaRPr>
          </a:p>
        </p:txBody>
      </p:sp>
      <p:sp>
        <p:nvSpPr>
          <p:cNvPr id="21507" name="Rectangle 3"/>
          <p:cNvSpPr>
            <a:spLocks noGrp="1" noChangeArrowheads="1"/>
          </p:cNvSpPr>
          <p:nvPr>
            <p:ph type="body" sz="half" idx="1"/>
          </p:nvPr>
        </p:nvSpPr>
        <p:spPr/>
        <p:txBody>
          <a:bodyPr/>
          <a:lstStyle/>
          <a:p>
            <a:pPr>
              <a:buFontTx/>
              <a:buNone/>
            </a:pPr>
            <a:r>
              <a:rPr lang="en-US" sz="2800" smtClean="0"/>
              <a:t>	</a:t>
            </a:r>
            <a:endParaRPr lang="ru-RU" sz="2400" smtClean="0">
              <a:solidFill>
                <a:schemeClr val="hlink"/>
              </a:solidFill>
            </a:endParaRPr>
          </a:p>
        </p:txBody>
      </p:sp>
      <p:pic>
        <p:nvPicPr>
          <p:cNvPr id="21508" name="Picture 4" descr="new-2"/>
          <p:cNvPicPr>
            <a:picLocks noGrp="1" noChangeAspect="1" noChangeArrowheads="1"/>
          </p:cNvPicPr>
          <p:nvPr>
            <p:ph sz="half" idx="2"/>
          </p:nvPr>
        </p:nvPicPr>
        <p:blipFill>
          <a:blip r:embed="rId2" cstate="print"/>
          <a:srcRect/>
          <a:stretch>
            <a:fillRect/>
          </a:stretch>
        </p:blipFill>
        <p:spPr>
          <a:xfrm>
            <a:off x="0" y="1052736"/>
            <a:ext cx="9143999" cy="5805264"/>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524" y="0"/>
            <a:ext cx="8640960" cy="936104"/>
          </a:xfrm>
          <a:solidFill>
            <a:schemeClr val="accent5"/>
          </a:solidFill>
        </p:spPr>
        <p:txBody>
          <a:bodyPr>
            <a:normAutofit/>
          </a:bodyPr>
          <a:lstStyle/>
          <a:p>
            <a:r>
              <a:rPr lang="en-US" sz="3200" dirty="0" smtClean="0">
                <a:solidFill>
                  <a:srgbClr val="FF0000"/>
                </a:solidFill>
              </a:rPr>
              <a:t>RBS spectrum for the sample, containing H and D </a:t>
            </a:r>
            <a:endParaRPr lang="ru-RU" sz="3200" dirty="0">
              <a:solidFill>
                <a:srgbClr val="FF0000"/>
              </a:solidFill>
            </a:endParaRPr>
          </a:p>
        </p:txBody>
      </p:sp>
      <p:sp>
        <p:nvSpPr>
          <p:cNvPr id="3" name="Текст 2"/>
          <p:cNvSpPr>
            <a:spLocks noGrp="1"/>
          </p:cNvSpPr>
          <p:nvPr>
            <p:ph type="body" sz="half" idx="1"/>
          </p:nvPr>
        </p:nvSpPr>
        <p:spPr/>
        <p:txBody>
          <a:bodyPr/>
          <a:lstStyle/>
          <a:p>
            <a:pPr marL="0" indent="0">
              <a:buNone/>
            </a:pPr>
            <a:endParaRPr lang="ru-RU" dirty="0"/>
          </a:p>
        </p:txBody>
      </p:sp>
      <p:sp>
        <p:nvSpPr>
          <p:cNvPr id="4" name="Объект 3"/>
          <p:cNvSpPr>
            <a:spLocks noGrp="1"/>
          </p:cNvSpPr>
          <p:nvPr>
            <p:ph sz="half" idx="2"/>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992888"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5698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a:solidFill>
            <a:srgbClr val="00B0F0"/>
          </a:solidFill>
        </p:spPr>
        <p:txBody>
          <a:bodyPr>
            <a:normAutofit/>
          </a:bodyPr>
          <a:lstStyle/>
          <a:p>
            <a:r>
              <a:rPr lang="en-US" sz="3200" b="1" dirty="0" smtClean="0">
                <a:solidFill>
                  <a:srgbClr val="FF0000"/>
                </a:solidFill>
              </a:rPr>
              <a:t>ERD spectrum for the same sample</a:t>
            </a:r>
            <a:endParaRPr lang="ru-RU" sz="3200"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47838"/>
            <a:ext cx="8064896" cy="4777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1008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55576" y="0"/>
            <a:ext cx="7772400" cy="803275"/>
          </a:xfrm>
          <a:solidFill>
            <a:srgbClr val="43D7F5"/>
          </a:solidFill>
        </p:spPr>
        <p:txBody>
          <a:bodyPr>
            <a:normAutofit/>
          </a:bodyPr>
          <a:lstStyle/>
          <a:p>
            <a:r>
              <a:rPr lang="en-US" sz="3200" b="1" dirty="0" smtClean="0">
                <a:solidFill>
                  <a:srgbClr val="F40128"/>
                </a:solidFill>
              </a:rPr>
              <a:t>Aerosol analysis by PIXE</a:t>
            </a:r>
            <a:r>
              <a:rPr lang="cs-CZ" sz="3200" b="1" dirty="0" smtClean="0">
                <a:solidFill>
                  <a:srgbClr val="F40128"/>
                </a:solidFill>
              </a:rPr>
              <a:t> </a:t>
            </a:r>
            <a:r>
              <a:rPr lang="en-US" sz="3200" b="1" dirty="0" smtClean="0">
                <a:solidFill>
                  <a:srgbClr val="F40128"/>
                </a:solidFill>
              </a:rPr>
              <a:t>&amp; RBS</a:t>
            </a:r>
            <a:endParaRPr lang="ru-RU" sz="3200" b="1" dirty="0" smtClean="0">
              <a:solidFill>
                <a:srgbClr val="F40128"/>
              </a:solidFill>
            </a:endParaRPr>
          </a:p>
        </p:txBody>
      </p:sp>
      <p:pic>
        <p:nvPicPr>
          <p:cNvPr id="26627" name="Picture 4" descr="Samp1"/>
          <p:cNvPicPr>
            <a:picLocks noGrp="1" noChangeAspect="1" noChangeArrowheads="1"/>
          </p:cNvPicPr>
          <p:nvPr>
            <p:ph idx="1"/>
          </p:nvPr>
        </p:nvPicPr>
        <p:blipFill>
          <a:blip r:embed="rId2" cstate="print"/>
          <a:srcRect/>
          <a:stretch>
            <a:fillRect/>
          </a:stretch>
        </p:blipFill>
        <p:spPr>
          <a:xfrm>
            <a:off x="0" y="764705"/>
            <a:ext cx="9144000" cy="6093296"/>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rgbClr val="43D7F5"/>
          </a:solidFill>
          <a:ln>
            <a:solidFill>
              <a:srgbClr val="43D7F5"/>
            </a:solidFill>
          </a:ln>
        </p:spPr>
        <p:txBody>
          <a:bodyPr/>
          <a:lstStyle/>
          <a:p>
            <a:r>
              <a:rPr lang="en-US" sz="2800" b="1" smtClean="0">
                <a:solidFill>
                  <a:srgbClr val="F40128"/>
                </a:solidFill>
              </a:rPr>
              <a:t>Aerosol analysis by PIXE</a:t>
            </a:r>
            <a:r>
              <a:rPr lang="cs-CZ" sz="2800" b="1" smtClean="0">
                <a:solidFill>
                  <a:srgbClr val="F40128"/>
                </a:solidFill>
              </a:rPr>
              <a:t> </a:t>
            </a:r>
            <a:r>
              <a:rPr lang="en-US" sz="2800" b="1" smtClean="0">
                <a:solidFill>
                  <a:srgbClr val="F40128"/>
                </a:solidFill>
              </a:rPr>
              <a:t>&amp; RBS</a:t>
            </a:r>
            <a:endParaRPr lang="ru-RU" sz="2800" b="1" smtClean="0">
              <a:solidFill>
                <a:srgbClr val="F40128"/>
              </a:solidFill>
            </a:endParaRPr>
          </a:p>
        </p:txBody>
      </p:sp>
      <p:pic>
        <p:nvPicPr>
          <p:cNvPr id="27651" name="Picture 4" descr="Aerosol"/>
          <p:cNvPicPr>
            <a:picLocks noGrp="1" noChangeAspect="1" noChangeArrowheads="1"/>
          </p:cNvPicPr>
          <p:nvPr>
            <p:ph idx="1"/>
          </p:nvPr>
        </p:nvPicPr>
        <p:blipFill>
          <a:blip r:embed="rId2" cstate="print"/>
          <a:srcRect/>
          <a:stretch>
            <a:fillRect/>
          </a:stretch>
        </p:blipFill>
        <p:spPr>
          <a:xfrm>
            <a:off x="683568" y="1412776"/>
            <a:ext cx="7848872" cy="5328592"/>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755576" y="0"/>
            <a:ext cx="7772400" cy="1143000"/>
          </a:xfrm>
          <a:solidFill>
            <a:srgbClr val="43D7F5"/>
          </a:solidFill>
        </p:spPr>
        <p:txBody>
          <a:bodyPr/>
          <a:lstStyle/>
          <a:p>
            <a:r>
              <a:rPr lang="en-US" sz="2800" b="1" smtClean="0">
                <a:solidFill>
                  <a:srgbClr val="F40128"/>
                </a:solidFill>
              </a:rPr>
              <a:t>Aerosol analysis by PIXE</a:t>
            </a:r>
            <a:r>
              <a:rPr lang="cs-CZ" sz="2800" b="1" smtClean="0">
                <a:solidFill>
                  <a:srgbClr val="F40128"/>
                </a:solidFill>
              </a:rPr>
              <a:t> </a:t>
            </a:r>
            <a:r>
              <a:rPr lang="en-US" sz="2800" b="1" smtClean="0">
                <a:solidFill>
                  <a:srgbClr val="F40128"/>
                </a:solidFill>
              </a:rPr>
              <a:t>&amp; RBS</a:t>
            </a:r>
            <a:endParaRPr lang="ru-RU" sz="2800" b="1" smtClean="0">
              <a:solidFill>
                <a:srgbClr val="F40128"/>
              </a:solidFill>
            </a:endParaRPr>
          </a:p>
        </p:txBody>
      </p:sp>
      <p:sp>
        <p:nvSpPr>
          <p:cNvPr id="28675" name="Rectangle 3"/>
          <p:cNvSpPr>
            <a:spLocks noGrp="1" noChangeArrowheads="1"/>
          </p:cNvSpPr>
          <p:nvPr>
            <p:ph type="body" idx="4294967295"/>
          </p:nvPr>
        </p:nvSpPr>
        <p:spPr>
          <a:xfrm>
            <a:off x="0" y="1981200"/>
            <a:ext cx="7772400" cy="4114800"/>
          </a:xfrm>
        </p:spPr>
        <p:txBody>
          <a:bodyPr/>
          <a:lstStyle/>
          <a:p>
            <a:pPr>
              <a:buFontTx/>
              <a:buNone/>
            </a:pPr>
            <a:r>
              <a:rPr lang="en-US" smtClean="0"/>
              <a:t> </a:t>
            </a:r>
            <a:endParaRPr lang="ru-RU" sz="1400" smtClean="0"/>
          </a:p>
        </p:txBody>
      </p:sp>
      <p:graphicFrame>
        <p:nvGraphicFramePr>
          <p:cNvPr id="42291" name="Group 307"/>
          <p:cNvGraphicFramePr>
            <a:graphicFrameLocks noGrp="1"/>
          </p:cNvGraphicFramePr>
          <p:nvPr>
            <p:ph type="tbl" idx="1"/>
            <p:extLst>
              <p:ext uri="{D42A27DB-BD31-4B8C-83A1-F6EECF244321}">
                <p14:modId xmlns:p14="http://schemas.microsoft.com/office/powerpoint/2010/main" val="2708591445"/>
              </p:ext>
            </p:extLst>
          </p:nvPr>
        </p:nvGraphicFramePr>
        <p:xfrm>
          <a:off x="0" y="1196747"/>
          <a:ext cx="9144000" cy="5767968"/>
        </p:xfrm>
        <a:graphic>
          <a:graphicData uri="http://schemas.openxmlformats.org/drawingml/2006/table">
            <a:tbl>
              <a:tblPr/>
              <a:tblGrid>
                <a:gridCol w="1268133"/>
                <a:gridCol w="1779867"/>
                <a:gridCol w="1524000"/>
                <a:gridCol w="1355912"/>
                <a:gridCol w="1777999"/>
                <a:gridCol w="1438089"/>
              </a:tblGrid>
              <a:tr h="813781">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b="1" i="0" u="none" strike="noStrike" cap="none" normalizeH="0" baseline="0" dirty="0" smtClean="0">
                          <a:ln>
                            <a:noFill/>
                          </a:ln>
                          <a:solidFill>
                            <a:srgbClr val="F40128"/>
                          </a:solidFill>
                          <a:effectLst/>
                          <a:latin typeface="Times New Roman" pitchFamily="18" charset="0"/>
                        </a:rPr>
                        <a:t>  Element</a:t>
                      </a:r>
                      <a:endParaRPr kumimoji="0" lang="ru-RU" sz="1800" b="1" i="0" u="none" strike="noStrike" cap="none" normalizeH="0" baseline="0" dirty="0" smtClean="0">
                        <a:ln>
                          <a:noFill/>
                        </a:ln>
                        <a:solidFill>
                          <a:srgbClr val="F40128"/>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rgbClr val="F40128"/>
                          </a:solidFill>
                          <a:effectLst/>
                          <a:latin typeface="Times New Roman" pitchFamily="18" charset="0"/>
                        </a:rPr>
                        <a:t>Concentration</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rgbClr val="F40128"/>
                          </a:solidFill>
                          <a:effectLst/>
                          <a:latin typeface="Times New Roman" pitchFamily="18" charset="0"/>
                        </a:rPr>
                        <a:t>At. %</a:t>
                      </a:r>
                      <a:endParaRPr kumimoji="0" lang="ru-RU" sz="1600" b="1" i="0" u="none" strike="noStrike" cap="none" normalizeH="0" baseline="0" dirty="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rgbClr val="F40128"/>
                          </a:solidFill>
                          <a:effectLst/>
                          <a:latin typeface="Times New Roman" pitchFamily="18" charset="0"/>
                        </a:rPr>
                        <a:t>    Method</a:t>
                      </a:r>
                      <a:endParaRPr kumimoji="0" lang="ru-RU" sz="1600" b="1" i="0" u="none" strike="noStrike" cap="none" normalizeH="0" baseline="0" smtClean="0">
                        <a:ln>
                          <a:noFill/>
                        </a:ln>
                        <a:solidFill>
                          <a:srgbClr val="F40128"/>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ru-RU" sz="16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rgbClr val="F40128"/>
                          </a:solidFill>
                          <a:effectLst/>
                          <a:latin typeface="Times New Roman" pitchFamily="18" charset="0"/>
                        </a:rPr>
                        <a:t>  Element</a:t>
                      </a:r>
                      <a:endParaRPr kumimoji="0" lang="ru-RU" sz="16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rgbClr val="F40128"/>
                          </a:solidFill>
                          <a:effectLst/>
                          <a:latin typeface="Times New Roman" pitchFamily="18" charset="0"/>
                        </a:rPr>
                        <a:t>Concentration</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rgbClr val="F40128"/>
                          </a:solidFill>
                          <a:effectLst/>
                          <a:latin typeface="Times New Roman" pitchFamily="18" charset="0"/>
                        </a:rPr>
                        <a:t>At. %</a:t>
                      </a:r>
                      <a:endParaRPr kumimoji="0" lang="ru-RU" sz="1600" b="1" i="0" u="none" strike="noStrike" cap="none" normalizeH="0" baseline="0" dirty="0" smtClean="0">
                        <a:ln>
                          <a:noFill/>
                        </a:ln>
                        <a:solidFill>
                          <a:srgbClr val="F40128"/>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ru-RU" sz="1600" b="1" i="0" u="none" strike="noStrike" cap="none" normalizeH="0" baseline="0" dirty="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rgbClr val="F40128"/>
                          </a:solidFill>
                          <a:effectLst/>
                          <a:latin typeface="Times New Roman" pitchFamily="18" charset="0"/>
                        </a:rPr>
                        <a:t>    Method</a:t>
                      </a:r>
                      <a:endParaRPr kumimoji="0" lang="ru-RU" sz="16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8351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C</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41                        </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RBS</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K</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0.1          </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PIXE</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8557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N</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20.5</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RBS</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Ca</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0.53</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RBS</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8557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O</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28         </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RBS</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Mn</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0.007</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PIXE</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8351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F</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2.6       </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RBS</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Fe</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0.14</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RBS</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8557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Na</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2.5      </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RBS</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Cu</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0.002           </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dirty="0" smtClean="0">
                          <a:ln>
                            <a:noFill/>
                          </a:ln>
                          <a:solidFill>
                            <a:srgbClr val="F40128"/>
                          </a:solidFill>
                          <a:effectLst/>
                          <a:latin typeface="Times New Roman" pitchFamily="18" charset="0"/>
                        </a:rPr>
                        <a:t>       PIXE</a:t>
                      </a:r>
                      <a:endParaRPr kumimoji="0" lang="ru-RU" sz="1400" b="1" i="0" u="none" strike="noStrike" cap="none" normalizeH="0" baseline="0" dirty="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8351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Mg</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1.3    </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RBS</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Zn</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0.01</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PIXE</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8557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Al</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1.3  </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RBS</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As</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0.001</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PIXE</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8557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Si</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1.8        </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PIXE</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Sr</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0.0006</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PIXE</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8351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S</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0.2             </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RBS</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Zr</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0.005        </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PIXE</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8557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Cl</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0.01</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smtClean="0">
                          <a:ln>
                            <a:noFill/>
                          </a:ln>
                          <a:solidFill>
                            <a:srgbClr val="F40128"/>
                          </a:solidFill>
                          <a:effectLst/>
                          <a:latin typeface="Times New Roman" pitchFamily="18" charset="0"/>
                        </a:rPr>
                        <a:t>      PIXE</a:t>
                      </a:r>
                      <a:endParaRPr kumimoji="0" lang="ru-RU" sz="1400" b="1" i="0" u="none" strike="noStrike" cap="none" normalizeH="0" baseline="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dirty="0" smtClean="0">
                          <a:ln>
                            <a:noFill/>
                          </a:ln>
                          <a:solidFill>
                            <a:srgbClr val="F40128"/>
                          </a:solidFill>
                          <a:effectLst/>
                          <a:latin typeface="Times New Roman" pitchFamily="18" charset="0"/>
                        </a:rPr>
                        <a:t>         </a:t>
                      </a:r>
                      <a:r>
                        <a:rPr kumimoji="0" lang="en-US" sz="1400" b="1" i="0" u="none" strike="noStrike" cap="none" normalizeH="0" baseline="0" dirty="0" err="1" smtClean="0">
                          <a:ln>
                            <a:noFill/>
                          </a:ln>
                          <a:solidFill>
                            <a:srgbClr val="F40128"/>
                          </a:solidFill>
                          <a:effectLst/>
                          <a:latin typeface="Times New Roman" pitchFamily="18" charset="0"/>
                        </a:rPr>
                        <a:t>Ba</a:t>
                      </a:r>
                      <a:endParaRPr kumimoji="0" lang="ru-RU" sz="1400" b="1" i="0" u="none" strike="noStrike" cap="none" normalizeH="0" baseline="0" dirty="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200" b="1" i="0" u="none" strike="noStrike" cap="none" normalizeH="0" baseline="0" smtClean="0">
                          <a:ln>
                            <a:noFill/>
                          </a:ln>
                          <a:solidFill>
                            <a:srgbClr val="F40128"/>
                          </a:solidFill>
                          <a:effectLst/>
                          <a:latin typeface="Times New Roman" pitchFamily="18" charset="0"/>
                          <a:cs typeface="Times New Roman" pitchFamily="18" charset="0"/>
                        </a:rPr>
                        <a:t>          0.01</a:t>
                      </a:r>
                      <a:endParaRPr kumimoji="0" lang="ru-RU" sz="1200" b="1" i="0" u="none" strike="noStrike" cap="none" normalizeH="0" baseline="0" smtClean="0">
                        <a:ln>
                          <a:noFill/>
                        </a:ln>
                        <a:solidFill>
                          <a:srgbClr val="F40128"/>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400" b="1" i="0" u="none" strike="noStrike" cap="none" normalizeH="0" baseline="0" dirty="0" smtClean="0">
                          <a:ln>
                            <a:noFill/>
                          </a:ln>
                          <a:solidFill>
                            <a:srgbClr val="F40128"/>
                          </a:solidFill>
                          <a:effectLst/>
                          <a:latin typeface="Times New Roman" pitchFamily="18" charset="0"/>
                        </a:rPr>
                        <a:t>       PIXE</a:t>
                      </a:r>
                      <a:endParaRPr kumimoji="0" lang="ru-RU" sz="1400" b="1" i="0" u="none" strike="noStrike" cap="none" normalizeH="0" baseline="0" dirty="0" smtClean="0">
                        <a:ln>
                          <a:noFill/>
                        </a:ln>
                        <a:solidFill>
                          <a:srgbClr val="F40128"/>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685800" y="116632"/>
            <a:ext cx="7772400" cy="1295400"/>
          </a:xfrm>
          <a:solidFill>
            <a:schemeClr val="accent5">
              <a:lumMod val="40000"/>
              <a:lumOff val="60000"/>
            </a:schemeClr>
          </a:solidFill>
        </p:spPr>
        <p:txBody>
          <a:bodyPr>
            <a:normAutofit/>
          </a:bodyPr>
          <a:lstStyle/>
          <a:p>
            <a:pPr eaLnBrk="1" hangingPunct="1"/>
            <a:r>
              <a:rPr lang="en-US" sz="3200" b="1" dirty="0" smtClean="0">
                <a:solidFill>
                  <a:srgbClr val="FF0000"/>
                </a:solidFill>
              </a:rPr>
              <a:t>PRINCIPLE OF OPERATION OF THE VAN DE GRAAFF ACCELERATOR</a:t>
            </a:r>
            <a:endParaRPr lang="ru-RU" sz="3200" b="1" dirty="0" smtClean="0">
              <a:solidFill>
                <a:srgbClr val="FF0000"/>
              </a:solidFill>
            </a:endParaRPr>
          </a:p>
        </p:txBody>
      </p:sp>
      <p:pic>
        <p:nvPicPr>
          <p:cNvPr id="6147" name="Picture 4"/>
          <p:cNvPicPr>
            <a:picLocks noChangeAspect="1" noChangeArrowheads="1"/>
          </p:cNvPicPr>
          <p:nvPr/>
        </p:nvPicPr>
        <p:blipFill>
          <a:blip r:embed="rId2" cstate="print"/>
          <a:srcRect/>
          <a:stretch>
            <a:fillRect/>
          </a:stretch>
        </p:blipFill>
        <p:spPr bwMode="auto">
          <a:xfrm>
            <a:off x="1043608" y="1412776"/>
            <a:ext cx="6912767" cy="539124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404813"/>
            <a:ext cx="7772400" cy="1152525"/>
          </a:xfrm>
          <a:solidFill>
            <a:srgbClr val="43D7F5"/>
          </a:solidFill>
        </p:spPr>
        <p:txBody>
          <a:bodyPr/>
          <a:lstStyle/>
          <a:p>
            <a:r>
              <a:rPr lang="en-US" sz="2800" b="1" smtClean="0">
                <a:solidFill>
                  <a:schemeClr val="hlink"/>
                </a:solidFill>
              </a:rPr>
              <a:t>FIELDS OF INVESTIGATION  USING UNDAMAGING ANALYTICAL METHODS</a:t>
            </a:r>
            <a:endParaRPr lang="ru-RU" sz="2800" b="1" smtClean="0">
              <a:solidFill>
                <a:schemeClr val="hlink"/>
              </a:solidFill>
            </a:endParaRPr>
          </a:p>
        </p:txBody>
      </p:sp>
      <p:sp>
        <p:nvSpPr>
          <p:cNvPr id="9219" name="Rectangle 3"/>
          <p:cNvSpPr>
            <a:spLocks noGrp="1" noChangeArrowheads="1"/>
          </p:cNvSpPr>
          <p:nvPr>
            <p:ph type="body" idx="1"/>
          </p:nvPr>
        </p:nvSpPr>
        <p:spPr>
          <a:xfrm>
            <a:off x="685800" y="1628775"/>
            <a:ext cx="7772400" cy="5113338"/>
          </a:xfrm>
          <a:solidFill>
            <a:schemeClr val="bg1"/>
          </a:solidFill>
        </p:spPr>
        <p:txBody>
          <a:bodyPr>
            <a:normAutofit/>
          </a:bodyPr>
          <a:lstStyle/>
          <a:p>
            <a:pPr>
              <a:buFontTx/>
              <a:buNone/>
            </a:pPr>
            <a:r>
              <a:rPr lang="en-US" sz="2400" b="1" dirty="0" smtClean="0"/>
              <a:t>1.</a:t>
            </a:r>
            <a:r>
              <a:rPr lang="en-US" sz="2400" dirty="0" smtClean="0"/>
              <a:t> </a:t>
            </a:r>
            <a:r>
              <a:rPr lang="en-US" sz="2400" b="1" dirty="0" smtClean="0"/>
              <a:t> Microelectronic devices (IEE SAS Bratislava);</a:t>
            </a:r>
          </a:p>
          <a:p>
            <a:pPr>
              <a:buFontTx/>
              <a:buNone/>
            </a:pPr>
            <a:r>
              <a:rPr lang="en-US" sz="2400" b="1" dirty="0" smtClean="0"/>
              <a:t>2. High temperature superconductors (Rostov-on-Don University, TPU Tomsk, </a:t>
            </a:r>
            <a:r>
              <a:rPr lang="en-US" sz="2400" b="1" dirty="0" err="1" smtClean="0"/>
              <a:t>PhTI</a:t>
            </a:r>
            <a:r>
              <a:rPr lang="en-US" sz="2400" b="1" dirty="0" smtClean="0"/>
              <a:t> San-Petersburg, RF);</a:t>
            </a:r>
          </a:p>
          <a:p>
            <a:pPr>
              <a:buFontTx/>
              <a:buNone/>
            </a:pPr>
            <a:r>
              <a:rPr lang="en-US" sz="2400" b="1" dirty="0" smtClean="0"/>
              <a:t>3. Implanted samples (UMCS, Lublin, Poland);</a:t>
            </a:r>
          </a:p>
          <a:p>
            <a:pPr>
              <a:buFontTx/>
              <a:buNone/>
            </a:pPr>
            <a:r>
              <a:rPr lang="en-US" sz="2400" b="1" dirty="0" smtClean="0"/>
              <a:t>4. </a:t>
            </a:r>
            <a:r>
              <a:rPr lang="en-US" sz="2400" b="1" dirty="0" smtClean="0"/>
              <a:t>Multilayer structures (neutron mirrors, polarizers) (PNPI </a:t>
            </a:r>
            <a:r>
              <a:rPr lang="en-US" sz="2400" b="1" dirty="0" err="1" smtClean="0"/>
              <a:t>Gatchina</a:t>
            </a:r>
            <a:r>
              <a:rPr lang="en-US" sz="2400" b="1" dirty="0" smtClean="0"/>
              <a:t>, RF);</a:t>
            </a:r>
          </a:p>
          <a:p>
            <a:pPr>
              <a:buFontTx/>
              <a:buNone/>
            </a:pPr>
            <a:r>
              <a:rPr lang="en-US" sz="2400" b="1" dirty="0" smtClean="0"/>
              <a:t>6. Amorphous Si/Ge multilayer structures (INR HAS, Debrecen, Hungary);</a:t>
            </a:r>
          </a:p>
          <a:p>
            <a:pPr>
              <a:buFontTx/>
              <a:buNone/>
            </a:pPr>
            <a:r>
              <a:rPr lang="en-US" sz="2400" b="1" dirty="0" smtClean="0"/>
              <a:t>8. Aerosol from air (</a:t>
            </a:r>
            <a:r>
              <a:rPr lang="en-US" sz="2400" b="1" dirty="0" err="1" smtClean="0"/>
              <a:t>Ulhan</a:t>
            </a:r>
            <a:r>
              <a:rPr lang="en-US" sz="2400" b="1" dirty="0" smtClean="0"/>
              <a:t>-Bator University, Mongolia);</a:t>
            </a:r>
          </a:p>
          <a:p>
            <a:pPr>
              <a:buFontTx/>
              <a:buNone/>
            </a:pPr>
            <a:r>
              <a:rPr lang="en-US" sz="2400" b="1" dirty="0" smtClean="0"/>
              <a:t>9. Migration of hydrogen in titanium (TPU, Tomsk, RF);</a:t>
            </a:r>
            <a:endParaRPr lang="ru-RU" sz="2400" b="1" dirty="0" smtClean="0"/>
          </a:p>
        </p:txBody>
      </p:sp>
    </p:spTree>
    <p:extLst>
      <p:ext uri="{BB962C8B-B14F-4D97-AF65-F5344CB8AC3E}">
        <p14:creationId xmlns:p14="http://schemas.microsoft.com/office/powerpoint/2010/main" val="3315043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F0"/>
          </a:solidFill>
        </p:spPr>
        <p:txBody>
          <a:bodyPr>
            <a:normAutofit/>
          </a:bodyPr>
          <a:lstStyle/>
          <a:p>
            <a:r>
              <a:rPr lang="en-US" sz="3200" b="1" dirty="0" smtClean="0">
                <a:solidFill>
                  <a:srgbClr val="FF0000"/>
                </a:solidFill>
              </a:rPr>
              <a:t>COOPERATION WITH  FOREIGN INSTITUTES </a:t>
            </a:r>
            <a:endParaRPr lang="ru-RU" sz="3200" b="1" dirty="0">
              <a:solidFill>
                <a:srgbClr val="FF0000"/>
              </a:solidFill>
            </a:endParaRPr>
          </a:p>
        </p:txBody>
      </p:sp>
      <p:sp>
        <p:nvSpPr>
          <p:cNvPr id="3" name="Содержимое 2"/>
          <p:cNvSpPr>
            <a:spLocks noGrp="1"/>
          </p:cNvSpPr>
          <p:nvPr>
            <p:ph idx="1"/>
          </p:nvPr>
        </p:nvSpPr>
        <p:spPr>
          <a:xfrm>
            <a:off x="457200" y="1600200"/>
            <a:ext cx="8229600" cy="4997152"/>
          </a:xfrm>
        </p:spPr>
        <p:txBody>
          <a:bodyPr>
            <a:normAutofit fontScale="92500" lnSpcReduction="10000"/>
          </a:bodyPr>
          <a:lstStyle/>
          <a:p>
            <a:pPr>
              <a:buNone/>
            </a:pPr>
            <a:r>
              <a:rPr lang="en-US" b="1" dirty="0" smtClean="0"/>
              <a:t>This time 3 foreign scientists (from Poland, Slovakia and Vietnam) work in our sector.</a:t>
            </a:r>
          </a:p>
          <a:p>
            <a:pPr>
              <a:buNone/>
            </a:pPr>
            <a:endParaRPr lang="en-US" b="1" dirty="0" smtClean="0"/>
          </a:p>
          <a:p>
            <a:pPr>
              <a:buNone/>
            </a:pPr>
            <a:r>
              <a:rPr lang="en-US" b="1" dirty="0" smtClean="0"/>
              <a:t>Possibility of creation the </a:t>
            </a:r>
            <a:r>
              <a:rPr lang="en-US" b="1" dirty="0" err="1"/>
              <a:t>microbeam</a:t>
            </a:r>
            <a:r>
              <a:rPr lang="en-US" b="1" dirty="0"/>
              <a:t>  </a:t>
            </a:r>
            <a:r>
              <a:rPr lang="en-US" b="1" dirty="0" smtClean="0"/>
              <a:t>at </a:t>
            </a:r>
            <a:r>
              <a:rPr lang="en-US" b="1" dirty="0"/>
              <a:t>the EG-5 </a:t>
            </a:r>
            <a:r>
              <a:rPr lang="en-US" b="1" dirty="0" smtClean="0"/>
              <a:t>accelerator are </a:t>
            </a:r>
            <a:r>
              <a:rPr lang="en-US" b="1" dirty="0" smtClean="0"/>
              <a:t>investigated </a:t>
            </a:r>
            <a:r>
              <a:rPr lang="en-US" b="1" dirty="0" smtClean="0"/>
              <a:t>with  help  Sumy State University, Ukraine;</a:t>
            </a:r>
          </a:p>
          <a:p>
            <a:pPr>
              <a:buNone/>
            </a:pPr>
            <a:endParaRPr lang="en-US" b="1" dirty="0"/>
          </a:p>
          <a:p>
            <a:pPr>
              <a:buNone/>
            </a:pPr>
            <a:r>
              <a:rPr lang="en-US" b="1" dirty="0" smtClean="0"/>
              <a:t>About 80 papers was published in different journals with  the co-authorship of </a:t>
            </a:r>
            <a:r>
              <a:rPr lang="en-US" b="1" dirty="0" smtClean="0"/>
              <a:t>scientists  from different </a:t>
            </a:r>
            <a:r>
              <a:rPr lang="en-US" b="1" dirty="0" smtClean="0"/>
              <a:t>Institutes of many countries.</a:t>
            </a:r>
          </a:p>
        </p:txBody>
      </p:sp>
    </p:spTree>
    <p:extLst>
      <p:ext uri="{BB962C8B-B14F-4D97-AF65-F5344CB8AC3E}">
        <p14:creationId xmlns:p14="http://schemas.microsoft.com/office/powerpoint/2010/main" val="1040185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43D7F5"/>
          </a:solidFill>
        </p:spPr>
        <p:txBody>
          <a:bodyPr/>
          <a:lstStyle/>
          <a:p>
            <a:r>
              <a:rPr lang="en-US" sz="2800" b="1" smtClean="0">
                <a:solidFill>
                  <a:srgbClr val="F40128"/>
                </a:solidFill>
              </a:rPr>
              <a:t>EG-5 ACCELERATOR</a:t>
            </a:r>
            <a:endParaRPr lang="ru-RU" sz="2800" b="1" smtClean="0">
              <a:solidFill>
                <a:srgbClr val="F40128"/>
              </a:solidFill>
            </a:endParaRPr>
          </a:p>
        </p:txBody>
      </p:sp>
      <p:pic>
        <p:nvPicPr>
          <p:cNvPr id="6147" name="Picture 4" descr="EG52"/>
          <p:cNvPicPr>
            <a:picLocks noGrp="1" noChangeAspect="1" noChangeArrowheads="1"/>
          </p:cNvPicPr>
          <p:nvPr>
            <p:ph idx="1"/>
          </p:nvPr>
        </p:nvPicPr>
        <p:blipFill>
          <a:blip r:embed="rId2" cstate="print"/>
          <a:srcRect/>
          <a:stretch>
            <a:fillRect/>
          </a:stretch>
        </p:blipFill>
        <p:spPr>
          <a:xfrm>
            <a:off x="684213" y="1773238"/>
            <a:ext cx="3673475" cy="4897437"/>
          </a:xfrm>
          <a:noFill/>
        </p:spPr>
      </p:pic>
      <p:sp>
        <p:nvSpPr>
          <p:cNvPr id="6148" name="Rectangle 6"/>
          <p:cNvSpPr>
            <a:spLocks noChangeArrowheads="1"/>
          </p:cNvSpPr>
          <p:nvPr/>
        </p:nvSpPr>
        <p:spPr bwMode="auto">
          <a:xfrm>
            <a:off x="4500563" y="1844675"/>
            <a:ext cx="3922712" cy="4832092"/>
          </a:xfrm>
          <a:prstGeom prst="rect">
            <a:avLst/>
          </a:prstGeom>
          <a:solidFill>
            <a:srgbClr val="FFFF99"/>
          </a:solidFill>
          <a:ln w="12700">
            <a:noFill/>
            <a:miter lim="800000"/>
            <a:headEnd/>
            <a:tailEnd/>
          </a:ln>
        </p:spPr>
        <p:txBody>
          <a:bodyPr>
            <a:spAutoFit/>
          </a:bodyPr>
          <a:lstStyle/>
          <a:p>
            <a:pPr marL="342900" indent="-342900"/>
            <a:r>
              <a:rPr lang="en-US" sz="2800" b="1" dirty="0"/>
              <a:t>Main characteristics of  the EG-5 accelerator:</a:t>
            </a:r>
          </a:p>
          <a:p>
            <a:pPr marL="342900" indent="-342900"/>
            <a:r>
              <a:rPr lang="en-US" sz="2800" b="1" dirty="0"/>
              <a:t>Energy region - 0.9 – 3.5 </a:t>
            </a:r>
            <a:r>
              <a:rPr lang="en-US" sz="2800" b="1" dirty="0" err="1"/>
              <a:t>MeV</a:t>
            </a:r>
            <a:r>
              <a:rPr lang="en-US" sz="2800" b="1" dirty="0"/>
              <a:t>;</a:t>
            </a:r>
          </a:p>
          <a:p>
            <a:pPr marL="342900" indent="-342900"/>
            <a:r>
              <a:rPr lang="en-US" sz="2800" b="1" dirty="0"/>
              <a:t>Beam intensity – 30 </a:t>
            </a:r>
            <a:r>
              <a:rPr lang="el-GR" sz="2800" b="1" dirty="0"/>
              <a:t>μ</a:t>
            </a:r>
            <a:r>
              <a:rPr lang="en-US" sz="2800" b="1" dirty="0"/>
              <a:t>A for H, 10 </a:t>
            </a:r>
            <a:r>
              <a:rPr lang="el-GR" sz="2800" b="1" dirty="0"/>
              <a:t>μ</a:t>
            </a:r>
            <a:r>
              <a:rPr lang="en-US" sz="2800" b="1" dirty="0"/>
              <a:t>A for He;</a:t>
            </a:r>
          </a:p>
          <a:p>
            <a:pPr marL="342900" indent="-342900"/>
            <a:r>
              <a:rPr lang="en-US" sz="2800" b="1" dirty="0"/>
              <a:t>Energy  spread - &lt;500 </a:t>
            </a:r>
            <a:r>
              <a:rPr lang="en-US" sz="2800" b="1" dirty="0" err="1"/>
              <a:t>eV</a:t>
            </a:r>
            <a:r>
              <a:rPr lang="en-US" sz="2800" b="1" dirty="0"/>
              <a:t>;</a:t>
            </a:r>
          </a:p>
          <a:p>
            <a:pPr marL="342900" indent="-342900"/>
            <a:r>
              <a:rPr lang="en-US" sz="2800" b="1" dirty="0"/>
              <a:t>Precision of energy – 2 </a:t>
            </a:r>
            <a:r>
              <a:rPr lang="en-US" sz="2800" b="1" dirty="0" err="1"/>
              <a:t>keV</a:t>
            </a:r>
            <a:r>
              <a:rPr lang="en-US" sz="2800" b="1" dirty="0"/>
              <a:t>;</a:t>
            </a:r>
          </a:p>
          <a:p>
            <a:pPr marL="342900" indent="-342900"/>
            <a:r>
              <a:rPr lang="en-US" sz="2800" b="1" dirty="0"/>
              <a:t>Number of beam lines – 6;</a:t>
            </a:r>
            <a:endParaRPr lang="el-GR"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43D7F5"/>
          </a:solidFill>
        </p:spPr>
        <p:txBody>
          <a:bodyPr/>
          <a:lstStyle/>
          <a:p>
            <a:r>
              <a:rPr lang="en-US" sz="3200" b="1" smtClean="0">
                <a:solidFill>
                  <a:schemeClr val="hlink"/>
                </a:solidFill>
              </a:rPr>
              <a:t>ANALYTICAL</a:t>
            </a:r>
            <a:r>
              <a:rPr lang="en-US" sz="4800" b="1" smtClean="0">
                <a:solidFill>
                  <a:schemeClr val="hlink"/>
                </a:solidFill>
              </a:rPr>
              <a:t> </a:t>
            </a:r>
            <a:r>
              <a:rPr lang="en-US" sz="3200" b="1" smtClean="0">
                <a:solidFill>
                  <a:schemeClr val="hlink"/>
                </a:solidFill>
              </a:rPr>
              <a:t>METHODS </a:t>
            </a:r>
            <a:endParaRPr lang="ru-RU" sz="4800" b="1" smtClean="0">
              <a:solidFill>
                <a:schemeClr val="hlink"/>
              </a:solidFill>
            </a:endParaRPr>
          </a:p>
        </p:txBody>
      </p:sp>
      <p:sp>
        <p:nvSpPr>
          <p:cNvPr id="8195" name="Rectangle 3"/>
          <p:cNvSpPr>
            <a:spLocks noGrp="1" noChangeArrowheads="1"/>
          </p:cNvSpPr>
          <p:nvPr>
            <p:ph type="body" idx="1"/>
          </p:nvPr>
        </p:nvSpPr>
        <p:spPr>
          <a:xfrm>
            <a:off x="467544" y="2204864"/>
            <a:ext cx="8229600" cy="3989040"/>
          </a:xfrm>
          <a:solidFill>
            <a:srgbClr val="FFC000"/>
          </a:solidFill>
        </p:spPr>
        <p:txBody>
          <a:bodyPr>
            <a:normAutofit/>
          </a:bodyPr>
          <a:lstStyle/>
          <a:p>
            <a:pPr marL="1409700" lvl="2" indent="-609600">
              <a:buAutoNum type="arabicPeriod"/>
            </a:pPr>
            <a:r>
              <a:rPr lang="en-US" sz="3200" b="1" dirty="0" smtClean="0"/>
              <a:t>Rutherford backscattering spectrometry (RBS);</a:t>
            </a:r>
          </a:p>
          <a:p>
            <a:pPr marL="1409700" lvl="2" indent="-609600">
              <a:buAutoNum type="arabicPeriod"/>
            </a:pPr>
            <a:r>
              <a:rPr lang="en-US" sz="3200" b="1" dirty="0" smtClean="0"/>
              <a:t>Elastic recoil detection (ERD);</a:t>
            </a:r>
          </a:p>
          <a:p>
            <a:pPr marL="1409700" lvl="2" indent="-609600">
              <a:buAutoNum type="arabicPeriod"/>
            </a:pPr>
            <a:r>
              <a:rPr lang="en-US" sz="3200" b="1" dirty="0" smtClean="0"/>
              <a:t>Nuclear reaction analysis (NRA);</a:t>
            </a:r>
          </a:p>
          <a:p>
            <a:pPr marL="0" indent="0">
              <a:buNone/>
            </a:pPr>
            <a:r>
              <a:rPr lang="en-US" b="1" dirty="0"/>
              <a:t> </a:t>
            </a:r>
            <a:r>
              <a:rPr lang="en-US" b="1" dirty="0" smtClean="0"/>
              <a:t>        4.   Particle induce X-ray emission (PIXE);</a:t>
            </a:r>
            <a:endParaRPr lang="ru-RU"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rgbClr val="43D7F5"/>
          </a:solidFill>
        </p:spPr>
        <p:txBody>
          <a:bodyPr/>
          <a:lstStyle/>
          <a:p>
            <a:r>
              <a:rPr lang="en-US" sz="2800" b="1" smtClean="0">
                <a:solidFill>
                  <a:schemeClr val="hlink"/>
                </a:solidFill>
              </a:rPr>
              <a:t>RUTHERFORD BACKSCATTERING SPECTROMETRY</a:t>
            </a:r>
            <a:endParaRPr lang="ru-RU" sz="2800" b="1" smtClean="0">
              <a:solidFill>
                <a:schemeClr val="hlink"/>
              </a:solidFill>
            </a:endParaRPr>
          </a:p>
        </p:txBody>
      </p:sp>
      <p:sp>
        <p:nvSpPr>
          <p:cNvPr id="11267" name="Rectangle 3"/>
          <p:cNvSpPr>
            <a:spLocks noGrp="1" noChangeArrowheads="1"/>
          </p:cNvSpPr>
          <p:nvPr>
            <p:ph type="body" sz="half" idx="1"/>
          </p:nvPr>
        </p:nvSpPr>
        <p:spPr>
          <a:xfrm>
            <a:off x="250825" y="2060575"/>
            <a:ext cx="8497888" cy="4537075"/>
          </a:xfrm>
          <a:solidFill>
            <a:schemeClr val="bg1"/>
          </a:solidFill>
        </p:spPr>
        <p:txBody>
          <a:bodyPr/>
          <a:lstStyle/>
          <a:p>
            <a:pPr marL="609600" indent="-609600">
              <a:buFontTx/>
              <a:buNone/>
            </a:pPr>
            <a:r>
              <a:rPr lang="en-US" sz="2000" smtClean="0"/>
              <a:t>	</a:t>
            </a:r>
            <a:r>
              <a:rPr lang="en-US" sz="2800" b="1" smtClean="0"/>
              <a:t>If a particle of mass M</a:t>
            </a:r>
            <a:r>
              <a:rPr lang="en-US" sz="1800" b="1" smtClean="0"/>
              <a:t>1</a:t>
            </a:r>
            <a:r>
              <a:rPr lang="en-US" sz="2800" b="1" smtClean="0"/>
              <a:t> is scattered in electrical field of nuclear of mass M</a:t>
            </a:r>
            <a:r>
              <a:rPr lang="en-US" sz="1800" b="1" smtClean="0"/>
              <a:t>2</a:t>
            </a:r>
            <a:r>
              <a:rPr lang="en-US" sz="2800" b="1" smtClean="0"/>
              <a:t>  at angle </a:t>
            </a:r>
            <a:r>
              <a:rPr lang="el-GR" sz="2800" b="1" smtClean="0">
                <a:cs typeface="Times New Roman" pitchFamily="18" charset="0"/>
              </a:rPr>
              <a:t>θ</a:t>
            </a:r>
            <a:r>
              <a:rPr lang="en-US" sz="2800" b="1" smtClean="0">
                <a:cs typeface="Times New Roman" pitchFamily="18" charset="0"/>
              </a:rPr>
              <a:t>, its energy is K-part of initial energy E</a:t>
            </a:r>
            <a:r>
              <a:rPr lang="en-US" sz="1800" b="1" smtClean="0">
                <a:cs typeface="Times New Roman" pitchFamily="18" charset="0"/>
              </a:rPr>
              <a:t>0</a:t>
            </a:r>
            <a:r>
              <a:rPr lang="en-US" sz="2800" b="1" smtClean="0">
                <a:cs typeface="Times New Roman" pitchFamily="18" charset="0"/>
              </a:rPr>
              <a:t>. Applying the principle of conservation of energy and momentum, one can obtain next equation for kinematic factor K:</a:t>
            </a:r>
          </a:p>
          <a:p>
            <a:pPr marL="609600" indent="-609600">
              <a:buFontTx/>
              <a:buNone/>
            </a:pPr>
            <a:r>
              <a:rPr lang="en-US" sz="2000" smtClean="0">
                <a:cs typeface="Times New Roman" pitchFamily="18" charset="0"/>
              </a:rPr>
              <a:t> </a:t>
            </a:r>
            <a:r>
              <a:rPr lang="en-US" sz="2800" smtClean="0"/>
              <a:t>	</a:t>
            </a:r>
            <a:endParaRPr lang="ru-RU" sz="2000" smtClean="0"/>
          </a:p>
        </p:txBody>
      </p:sp>
      <p:pic>
        <p:nvPicPr>
          <p:cNvPr id="11268" name="Picture 4"/>
          <p:cNvPicPr>
            <a:picLocks noGrp="1" noChangeAspect="1" noChangeArrowheads="1"/>
          </p:cNvPicPr>
          <p:nvPr>
            <p:ph sz="half" idx="2"/>
          </p:nvPr>
        </p:nvPicPr>
        <p:blipFill>
          <a:blip r:embed="rId2" cstate="print"/>
          <a:srcRect/>
          <a:stretch>
            <a:fillRect/>
          </a:stretch>
        </p:blipFill>
        <p:spPr>
          <a:xfrm>
            <a:off x="1331913" y="4724400"/>
            <a:ext cx="6553200" cy="165735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solidFill>
            <a:srgbClr val="43D7F5"/>
          </a:solidFill>
        </p:spPr>
        <p:txBody>
          <a:bodyPr/>
          <a:lstStyle/>
          <a:p>
            <a:r>
              <a:rPr lang="en-US" sz="2800" b="1" smtClean="0">
                <a:solidFill>
                  <a:srgbClr val="F40128"/>
                </a:solidFill>
              </a:rPr>
              <a:t>RUTHERFORD BACKSCATTERING SPECTROMETRY</a:t>
            </a:r>
            <a:endParaRPr lang="ru-RU" sz="2800" b="1" smtClean="0">
              <a:solidFill>
                <a:srgbClr val="F40128"/>
              </a:solidFill>
            </a:endParaRPr>
          </a:p>
        </p:txBody>
      </p:sp>
      <p:pic>
        <p:nvPicPr>
          <p:cNvPr id="12291" name="Picture 8" descr="Kfactor"/>
          <p:cNvPicPr>
            <a:picLocks noGrp="1" noChangeAspect="1" noChangeArrowheads="1"/>
          </p:cNvPicPr>
          <p:nvPr>
            <p:ph idx="1"/>
          </p:nvPr>
        </p:nvPicPr>
        <p:blipFill>
          <a:blip r:embed="rId2" cstate="print"/>
          <a:srcRect/>
          <a:stretch>
            <a:fillRect/>
          </a:stretch>
        </p:blipFill>
        <p:spPr>
          <a:xfrm>
            <a:off x="467545" y="1340769"/>
            <a:ext cx="8136904" cy="5506120"/>
          </a:xfrm>
          <a:solidFill>
            <a:schemeClr val="bg1"/>
          </a:solid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rgbClr val="43D7F5"/>
          </a:solidFill>
        </p:spPr>
        <p:txBody>
          <a:bodyPr/>
          <a:lstStyle/>
          <a:p>
            <a:r>
              <a:rPr lang="en-US" sz="3200" b="1" smtClean="0">
                <a:solidFill>
                  <a:schemeClr val="hlink"/>
                </a:solidFill>
              </a:rPr>
              <a:t>RUTHERFORD BACKSCATTERING SPECTROMETRY</a:t>
            </a:r>
            <a:endParaRPr lang="ru-RU" sz="3200" b="1" smtClean="0">
              <a:solidFill>
                <a:schemeClr val="hlink"/>
              </a:solidFill>
            </a:endParaRPr>
          </a:p>
        </p:txBody>
      </p:sp>
      <p:sp>
        <p:nvSpPr>
          <p:cNvPr id="13315" name="Rectangle 3"/>
          <p:cNvSpPr>
            <a:spLocks noGrp="1" noChangeArrowheads="1"/>
          </p:cNvSpPr>
          <p:nvPr>
            <p:ph type="body" sz="half" idx="1"/>
          </p:nvPr>
        </p:nvSpPr>
        <p:spPr>
          <a:xfrm>
            <a:off x="250825" y="1916113"/>
            <a:ext cx="8642350" cy="4826000"/>
          </a:xfrm>
          <a:solidFill>
            <a:schemeClr val="bg1"/>
          </a:solidFill>
        </p:spPr>
        <p:txBody>
          <a:bodyPr/>
          <a:lstStyle/>
          <a:p>
            <a:pPr>
              <a:buFontTx/>
              <a:buNone/>
            </a:pPr>
            <a:r>
              <a:rPr lang="en-US" sz="2000" smtClean="0"/>
              <a:t>	</a:t>
            </a:r>
            <a:r>
              <a:rPr lang="en-US" sz="2800" b="1" smtClean="0"/>
              <a:t>The yield of scattered particle is calculated with using the differential scattering cross section what is given by Rutherford’s formula. In laboratory system of coordinate this formula is presented in next view:</a:t>
            </a:r>
          </a:p>
          <a:p>
            <a:pPr>
              <a:buFontTx/>
              <a:buNone/>
            </a:pPr>
            <a:r>
              <a:rPr lang="en-US" sz="4000" smtClean="0"/>
              <a:t> </a:t>
            </a:r>
          </a:p>
          <a:p>
            <a:pPr>
              <a:buFontTx/>
              <a:buNone/>
            </a:pPr>
            <a:endParaRPr lang="en-US" sz="4000" smtClean="0"/>
          </a:p>
          <a:p>
            <a:pPr>
              <a:buFontTx/>
              <a:buNone/>
            </a:pPr>
            <a:endParaRPr lang="en-US" sz="2000" smtClean="0"/>
          </a:p>
          <a:p>
            <a:pPr>
              <a:buFontTx/>
              <a:buNone/>
            </a:pPr>
            <a:endParaRPr lang="en-US" sz="2000" smtClean="0"/>
          </a:p>
          <a:p>
            <a:pPr>
              <a:buFontTx/>
              <a:buNone/>
            </a:pPr>
            <a:endParaRPr lang="ru-RU" sz="2000" smtClean="0"/>
          </a:p>
        </p:txBody>
      </p:sp>
      <p:pic>
        <p:nvPicPr>
          <p:cNvPr id="13316" name="Picture 7" descr="image049"/>
          <p:cNvPicPr>
            <a:picLocks noGrp="1" noChangeAspect="1" noChangeArrowheads="1"/>
          </p:cNvPicPr>
          <p:nvPr>
            <p:ph sz="half" idx="2"/>
          </p:nvPr>
        </p:nvPicPr>
        <p:blipFill>
          <a:blip r:embed="rId2" cstate="print"/>
          <a:srcRect/>
          <a:stretch>
            <a:fillRect/>
          </a:stretch>
        </p:blipFill>
        <p:spPr>
          <a:xfrm>
            <a:off x="1979613" y="4076700"/>
            <a:ext cx="5400675" cy="1439863"/>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3568" y="188640"/>
            <a:ext cx="7772400" cy="1143000"/>
          </a:xfrm>
          <a:solidFill>
            <a:srgbClr val="43D7F5"/>
          </a:solidFill>
        </p:spPr>
        <p:txBody>
          <a:bodyPr/>
          <a:lstStyle/>
          <a:p>
            <a:r>
              <a:rPr lang="en-US" sz="3200" b="1" dirty="0" smtClean="0">
                <a:solidFill>
                  <a:srgbClr val="FF0000"/>
                </a:solidFill>
              </a:rPr>
              <a:t>RUTHERFORD BACKSCATTERING SPECTROMETRY</a:t>
            </a:r>
            <a:endParaRPr lang="ru-RU" sz="3200" b="1" dirty="0" smtClean="0">
              <a:solidFill>
                <a:srgbClr val="FF0000"/>
              </a:solidFill>
            </a:endParaRPr>
          </a:p>
        </p:txBody>
      </p:sp>
      <p:sp>
        <p:nvSpPr>
          <p:cNvPr id="14339" name="Rectangle 3"/>
          <p:cNvSpPr>
            <a:spLocks noGrp="1" noChangeArrowheads="1"/>
          </p:cNvSpPr>
          <p:nvPr>
            <p:ph type="body" sz="half" idx="1"/>
          </p:nvPr>
        </p:nvSpPr>
        <p:spPr>
          <a:xfrm>
            <a:off x="107950" y="1773238"/>
            <a:ext cx="4248150" cy="4824114"/>
          </a:xfrm>
          <a:solidFill>
            <a:schemeClr val="bg1"/>
          </a:solidFill>
        </p:spPr>
        <p:txBody>
          <a:bodyPr/>
          <a:lstStyle/>
          <a:p>
            <a:pPr>
              <a:buFontTx/>
              <a:buNone/>
            </a:pPr>
            <a:r>
              <a:rPr lang="en-US" sz="2400" dirty="0" smtClean="0"/>
              <a:t>	</a:t>
            </a:r>
          </a:p>
          <a:p>
            <a:pPr>
              <a:buFontTx/>
              <a:buNone/>
            </a:pPr>
            <a:r>
              <a:rPr lang="en-US" sz="2400" b="1" dirty="0" smtClean="0"/>
              <a:t>	</a:t>
            </a:r>
            <a:r>
              <a:rPr lang="en-US" b="1" dirty="0" smtClean="0"/>
              <a:t>If the ion is scattered at the depth X, it will losses energy as well along the inward path </a:t>
            </a:r>
            <a:r>
              <a:rPr lang="el-GR" b="1" dirty="0" smtClean="0">
                <a:cs typeface="Times New Roman" pitchFamily="18" charset="0"/>
              </a:rPr>
              <a:t>Δ</a:t>
            </a:r>
            <a:r>
              <a:rPr lang="en-US" b="1" dirty="0" err="1" smtClean="0">
                <a:cs typeface="Times New Roman" pitchFamily="18" charset="0"/>
              </a:rPr>
              <a:t>E</a:t>
            </a:r>
            <a:r>
              <a:rPr lang="en-US" b="1" dirty="0" err="1" smtClean="0"/>
              <a:t>in</a:t>
            </a:r>
            <a:r>
              <a:rPr lang="en-US" b="1" dirty="0" smtClean="0"/>
              <a:t> as outward path </a:t>
            </a:r>
            <a:r>
              <a:rPr lang="el-GR" b="1" dirty="0" smtClean="0">
                <a:cs typeface="Times New Roman" pitchFamily="18" charset="0"/>
              </a:rPr>
              <a:t>Δ</a:t>
            </a:r>
            <a:r>
              <a:rPr lang="en-US" b="1" dirty="0" err="1" smtClean="0">
                <a:cs typeface="Times New Roman" pitchFamily="18" charset="0"/>
              </a:rPr>
              <a:t>E</a:t>
            </a:r>
            <a:r>
              <a:rPr lang="en-US" b="1" dirty="0" err="1" smtClean="0"/>
              <a:t>out</a:t>
            </a:r>
            <a:r>
              <a:rPr lang="en-US" b="1" dirty="0" smtClean="0"/>
              <a:t> </a:t>
            </a:r>
          </a:p>
          <a:p>
            <a:pPr>
              <a:buFontTx/>
              <a:buNone/>
            </a:pPr>
            <a:endParaRPr lang="ru-RU" sz="2400" b="1" dirty="0" smtClean="0"/>
          </a:p>
        </p:txBody>
      </p:sp>
      <p:pic>
        <p:nvPicPr>
          <p:cNvPr id="14340" name="Picture 4"/>
          <p:cNvPicPr>
            <a:picLocks noGrp="1" noChangeAspect="1" noChangeArrowheads="1"/>
          </p:cNvPicPr>
          <p:nvPr>
            <p:ph sz="quarter" idx="2"/>
          </p:nvPr>
        </p:nvPicPr>
        <p:blipFill>
          <a:blip r:embed="rId2" cstate="print"/>
          <a:srcRect/>
          <a:stretch>
            <a:fillRect/>
          </a:stretch>
        </p:blipFill>
        <p:spPr>
          <a:xfrm>
            <a:off x="539552" y="5589240"/>
            <a:ext cx="4103688" cy="647700"/>
          </a:xfrm>
          <a:noFill/>
        </p:spPr>
      </p:pic>
      <p:pic>
        <p:nvPicPr>
          <p:cNvPr id="14341" name="Picture 6" descr="image026"/>
          <p:cNvPicPr>
            <a:picLocks noGrp="1" noChangeAspect="1" noChangeArrowheads="1"/>
          </p:cNvPicPr>
          <p:nvPr>
            <p:ph sz="quarter" idx="3"/>
          </p:nvPr>
        </p:nvPicPr>
        <p:blipFill>
          <a:blip r:embed="rId3" cstate="print"/>
          <a:srcRect/>
          <a:stretch>
            <a:fillRect/>
          </a:stretch>
        </p:blipFill>
        <p:spPr>
          <a:xfrm>
            <a:off x="4284662" y="1340768"/>
            <a:ext cx="4859337" cy="5517232"/>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1560" y="0"/>
            <a:ext cx="7772400" cy="1143000"/>
          </a:xfrm>
          <a:solidFill>
            <a:srgbClr val="43D7F5"/>
          </a:solidFill>
        </p:spPr>
        <p:txBody>
          <a:bodyPr/>
          <a:lstStyle/>
          <a:p>
            <a:r>
              <a:rPr lang="en-US" sz="3200" b="1" dirty="0" smtClean="0">
                <a:solidFill>
                  <a:srgbClr val="FF0000"/>
                </a:solidFill>
              </a:rPr>
              <a:t>RUTHERFORD BACKSCATTERING SPECTROMETRY</a:t>
            </a:r>
            <a:endParaRPr lang="ru-RU" sz="3200" b="1" dirty="0" smtClean="0">
              <a:solidFill>
                <a:srgbClr val="FF0000"/>
              </a:solidFill>
            </a:endParaRPr>
          </a:p>
        </p:txBody>
      </p:sp>
      <p:sp>
        <p:nvSpPr>
          <p:cNvPr id="17411" name="Rectangle 3"/>
          <p:cNvSpPr>
            <a:spLocks noGrp="1" noChangeArrowheads="1"/>
          </p:cNvSpPr>
          <p:nvPr>
            <p:ph type="body" idx="1"/>
          </p:nvPr>
        </p:nvSpPr>
        <p:spPr>
          <a:xfrm>
            <a:off x="457200" y="1196752"/>
            <a:ext cx="8229600" cy="5472608"/>
          </a:xfrm>
          <a:solidFill>
            <a:srgbClr val="43D7F5"/>
          </a:solidFill>
        </p:spPr>
        <p:txBody>
          <a:bodyPr>
            <a:normAutofit/>
          </a:bodyPr>
          <a:lstStyle/>
          <a:p>
            <a:pPr>
              <a:buFontTx/>
              <a:buNone/>
            </a:pPr>
            <a:r>
              <a:rPr lang="en-US" dirty="0" smtClean="0"/>
              <a:t>	</a:t>
            </a:r>
            <a:r>
              <a:rPr lang="en-US" b="1" dirty="0" smtClean="0"/>
              <a:t>Such way one can calculate the thickness</a:t>
            </a:r>
            <a:r>
              <a:rPr lang="ru-RU" b="1" dirty="0" smtClean="0"/>
              <a:t> </a:t>
            </a:r>
            <a:r>
              <a:rPr lang="en-US" b="1" dirty="0" smtClean="0"/>
              <a:t>according to the energy width of the channel </a:t>
            </a:r>
            <a:r>
              <a:rPr lang="ru-RU" b="1" i="1" dirty="0" err="1" smtClean="0"/>
              <a:t>δE</a:t>
            </a:r>
            <a:r>
              <a:rPr lang="ru-RU" b="1" dirty="0" smtClean="0"/>
              <a:t> </a:t>
            </a:r>
            <a:r>
              <a:rPr lang="en-US" b="1" dirty="0" smtClean="0"/>
              <a:t>in the multichannel analyzer. The number of particles getting to the channel from </a:t>
            </a:r>
            <a:r>
              <a:rPr lang="ru-RU" b="1" i="1" dirty="0" smtClean="0"/>
              <a:t>Q</a:t>
            </a:r>
            <a:r>
              <a:rPr lang="ru-RU" b="1" dirty="0" smtClean="0"/>
              <a:t> </a:t>
            </a:r>
            <a:r>
              <a:rPr lang="en-US" b="1" dirty="0" smtClean="0"/>
              <a:t>incident particles is </a:t>
            </a:r>
            <a:r>
              <a:rPr lang="ru-RU" b="1" dirty="0" smtClean="0"/>
              <a:t>:</a:t>
            </a:r>
            <a:endParaRPr lang="en-US" b="1" i="1" dirty="0" smtClean="0"/>
          </a:p>
          <a:p>
            <a:pPr>
              <a:buFontTx/>
              <a:buNone/>
            </a:pPr>
            <a:r>
              <a:rPr lang="en-US" b="1" i="1" dirty="0" smtClean="0"/>
              <a:t>	H(E1) = Q</a:t>
            </a:r>
            <a:r>
              <a:rPr lang="ru-RU" b="1" i="1" dirty="0" err="1" smtClean="0"/>
              <a:t>σ</a:t>
            </a:r>
            <a:r>
              <a:rPr lang="en-US" b="1" i="1" dirty="0" smtClean="0"/>
              <a:t>(E,</a:t>
            </a:r>
            <a:r>
              <a:rPr lang="ru-RU" b="1" i="1" dirty="0" err="1" smtClean="0"/>
              <a:t>θ</a:t>
            </a:r>
            <a:r>
              <a:rPr lang="en-US" b="1" i="1" dirty="0" smtClean="0"/>
              <a:t>)</a:t>
            </a:r>
            <a:r>
              <a:rPr lang="ru-RU" b="1" i="1" dirty="0" smtClean="0"/>
              <a:t>ΔΩ</a:t>
            </a:r>
            <a:r>
              <a:rPr lang="en-US" b="1" i="1" dirty="0" smtClean="0"/>
              <a:t> </a:t>
            </a:r>
            <a:r>
              <a:rPr lang="ru-RU" b="1" i="1" dirty="0" err="1" smtClean="0"/>
              <a:t>δ</a:t>
            </a:r>
            <a:r>
              <a:rPr lang="en-US" b="1" i="1" dirty="0" smtClean="0"/>
              <a:t>E/([S]</a:t>
            </a:r>
            <a:r>
              <a:rPr lang="en-US" b="1" dirty="0" err="1" smtClean="0"/>
              <a:t>cos</a:t>
            </a:r>
            <a:r>
              <a:rPr lang="ru-RU" b="1" dirty="0" smtClean="0"/>
              <a:t>Θ</a:t>
            </a:r>
            <a:r>
              <a:rPr lang="en-US" b="1" dirty="0" smtClean="0"/>
              <a:t>1)    </a:t>
            </a:r>
            <a:endParaRPr lang="ru-RU" b="1" dirty="0" smtClean="0"/>
          </a:p>
          <a:p>
            <a:pPr>
              <a:buFontTx/>
              <a:buNone/>
            </a:pPr>
            <a:r>
              <a:rPr lang="en-US" b="1" dirty="0" smtClean="0"/>
              <a:t>	where</a:t>
            </a:r>
            <a:r>
              <a:rPr lang="ru-RU" b="1" dirty="0" smtClean="0"/>
              <a:t> </a:t>
            </a:r>
            <a:r>
              <a:rPr lang="ru-RU" b="1" i="1" dirty="0" smtClean="0"/>
              <a:t>ΔΩ</a:t>
            </a:r>
            <a:r>
              <a:rPr lang="ru-RU" b="1" dirty="0" smtClean="0"/>
              <a:t> – </a:t>
            </a:r>
            <a:r>
              <a:rPr lang="en-US" b="1" dirty="0" smtClean="0"/>
              <a:t>solid angle of the detector</a:t>
            </a:r>
            <a:r>
              <a:rPr lang="ru-RU" b="1"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554</Words>
  <Application>Microsoft Office PowerPoint</Application>
  <PresentationFormat>Экран (4:3)</PresentationFormat>
  <Paragraphs>160</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INVESTIGATION OF SUBSURFACE  LAYERS OF SOLIDS WITH THE HELP OF CHARGED PARTICLE BEAMS ACCELERATED AT THE EG-5 ELECTROSTATIC GENERATOR</vt:lpstr>
      <vt:lpstr>PRINCIPLE OF OPERATION OF THE VAN DE GRAAFF ACCELERATOR</vt:lpstr>
      <vt:lpstr>EG-5 ACCELERATOR</vt:lpstr>
      <vt:lpstr>ANALYTICAL METHODS </vt:lpstr>
      <vt:lpstr>RUTHERFORD BACKSCATTERING SPECTROMETRY</vt:lpstr>
      <vt:lpstr>RUTHERFORD BACKSCATTERING SPECTROMETRY</vt:lpstr>
      <vt:lpstr>RUTHERFORD BACKSCATTERING SPECTROMETRY</vt:lpstr>
      <vt:lpstr>RUTHERFORD BACKSCATTERING SPECTROMETRY</vt:lpstr>
      <vt:lpstr>RUTHERFORD BACKSCATTERING SPECTROMETRY</vt:lpstr>
      <vt:lpstr>RUTHERFORD BACKSCATTERING SPECTROMETRY</vt:lpstr>
      <vt:lpstr>POSSIBILITIES OF RBS METHOD</vt:lpstr>
      <vt:lpstr>POSSIBILITIES OF RBS METHOD</vt:lpstr>
      <vt:lpstr>MULTYLAYER SRUCTURE</vt:lpstr>
      <vt:lpstr>ELASTIC RECOIL DETECTION METHOD</vt:lpstr>
      <vt:lpstr>RBS spectrum for the sample, containing H and D </vt:lpstr>
      <vt:lpstr>ERD spectrum for the same sample</vt:lpstr>
      <vt:lpstr>Aerosol analysis by PIXE &amp; RBS</vt:lpstr>
      <vt:lpstr>Aerosol analysis by PIXE &amp; RBS</vt:lpstr>
      <vt:lpstr>Aerosol analysis by PIXE &amp; RBS</vt:lpstr>
      <vt:lpstr>FIELDS OF INVESTIGATION  USING UNDAMAGING ANALYTICAL METHODS</vt:lpstr>
      <vt:lpstr>COOPERATION WITH  FOREIGN INSTITUTES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ANALITICAL METHODS BASED ON CHARGED PARTICLES BEAMS FROM EG-5 ACCELERATOR</dc:title>
  <dc:creator>Alexander</dc:creator>
  <cp:lastModifiedBy>Kobzev</cp:lastModifiedBy>
  <cp:revision>50</cp:revision>
  <dcterms:created xsi:type="dcterms:W3CDTF">2018-06-10T12:41:26Z</dcterms:created>
  <dcterms:modified xsi:type="dcterms:W3CDTF">2018-06-20T09:14:50Z</dcterms:modified>
</cp:coreProperties>
</file>