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426" r:id="rId2"/>
    <p:sldId id="528" r:id="rId3"/>
    <p:sldId id="530" r:id="rId4"/>
    <p:sldId id="548" r:id="rId5"/>
    <p:sldId id="545" r:id="rId6"/>
    <p:sldId id="515" r:id="rId7"/>
    <p:sldId id="531" r:id="rId8"/>
    <p:sldId id="533" r:id="rId9"/>
    <p:sldId id="547" r:id="rId10"/>
    <p:sldId id="550" r:id="rId11"/>
    <p:sldId id="553" r:id="rId12"/>
    <p:sldId id="536" r:id="rId13"/>
    <p:sldId id="551" r:id="rId14"/>
    <p:sldId id="527" r:id="rId15"/>
    <p:sldId id="543" r:id="rId16"/>
    <p:sldId id="544" r:id="rId17"/>
    <p:sldId id="534" r:id="rId18"/>
    <p:sldId id="537" r:id="rId19"/>
    <p:sldId id="535" r:id="rId20"/>
    <p:sldId id="541" r:id="rId21"/>
    <p:sldId id="552" r:id="rId22"/>
    <p:sldId id="539" r:id="rId23"/>
    <p:sldId id="458" r:id="rId24"/>
    <p:sldId id="542"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000"/>
    <a:srgbClr val="170CF4"/>
    <a:srgbClr val="00FF00"/>
    <a:srgbClr val="66CCFF"/>
    <a:srgbClr val="E9A317"/>
    <a:srgbClr val="E0F010"/>
    <a:srgbClr val="CC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EE2DA0CE-EE58-4B8A-B919-7D0EDAB08C3D}" type="datetimeFigureOut">
              <a:rPr lang="ru-RU"/>
              <a:pPr>
                <a:defRPr/>
              </a:pPr>
              <a:t>06.06.2018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61CB0F7-CFBF-4BC9-AA8D-8D037FC461BB}" type="slidenum">
              <a:rPr lang="ru-RU"/>
              <a:pPr>
                <a:defRPr/>
              </a:pPr>
              <a:t>‹#›</a:t>
            </a:fld>
            <a:endParaRPr lang="ru-RU" dirty="0"/>
          </a:p>
        </p:txBody>
      </p:sp>
    </p:spTree>
    <p:extLst>
      <p:ext uri="{BB962C8B-B14F-4D97-AF65-F5344CB8AC3E}">
        <p14:creationId xmlns:p14="http://schemas.microsoft.com/office/powerpoint/2010/main" val="2700027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722" y="4343327"/>
            <a:ext cx="5028557" cy="411465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22" name="Shape 12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72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722" y="4343327"/>
            <a:ext cx="5028557" cy="411465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55" name="Shape 155"/>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68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04E7E71-4F20-42D9-9F58-485D44CE90D5}" type="datetime1">
              <a:rPr lang="ru-RU"/>
              <a:pPr>
                <a:defRPr/>
              </a:pPr>
              <a:t>06.06.2018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30E42C02-F255-49B2-BA4B-59DA0B49B37F}" type="slidenum">
              <a:rPr lang="ru-RU"/>
              <a:pPr>
                <a:defRPr/>
              </a:pPr>
              <a:t>‹#›</a:t>
            </a:fld>
            <a:endParaRPr lang="ru-RU" dirty="0"/>
          </a:p>
        </p:txBody>
      </p:sp>
    </p:spTree>
    <p:extLst>
      <p:ext uri="{BB962C8B-B14F-4D97-AF65-F5344CB8AC3E}">
        <p14:creationId xmlns:p14="http://schemas.microsoft.com/office/powerpoint/2010/main" val="402675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C5F13F-6613-463C-9530-6295C9D1E232}" type="datetime1">
              <a:rPr lang="ru-RU"/>
              <a:pPr>
                <a:defRPr/>
              </a:pPr>
              <a:t>06.06.2018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C75614F-3D80-40A6-AF34-9343C11E2795}" type="slidenum">
              <a:rPr lang="ru-RU"/>
              <a:pPr>
                <a:defRPr/>
              </a:pPr>
              <a:t>‹#›</a:t>
            </a:fld>
            <a:endParaRPr lang="ru-RU" dirty="0"/>
          </a:p>
        </p:txBody>
      </p:sp>
    </p:spTree>
    <p:extLst>
      <p:ext uri="{BB962C8B-B14F-4D97-AF65-F5344CB8AC3E}">
        <p14:creationId xmlns:p14="http://schemas.microsoft.com/office/powerpoint/2010/main" val="343383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5DAD71-BEBF-4373-A4A3-AB12B5A7B734}" type="datetime1">
              <a:rPr lang="ru-RU"/>
              <a:pPr>
                <a:defRPr/>
              </a:pPr>
              <a:t>06.06.2018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93E66F4-3008-40C4-89A8-BF57D6D89C4C}" type="slidenum">
              <a:rPr lang="ru-RU"/>
              <a:pPr>
                <a:defRPr/>
              </a:pPr>
              <a:t>‹#›</a:t>
            </a:fld>
            <a:endParaRPr lang="ru-RU" dirty="0"/>
          </a:p>
        </p:txBody>
      </p:sp>
    </p:spTree>
    <p:extLst>
      <p:ext uri="{BB962C8B-B14F-4D97-AF65-F5344CB8AC3E}">
        <p14:creationId xmlns:p14="http://schemas.microsoft.com/office/powerpoint/2010/main" val="238189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2734E9D-17E2-4635-97D6-4101ED188BB5}" type="datetime1">
              <a:rPr lang="ru-RU"/>
              <a:pPr>
                <a:defRPr/>
              </a:pPr>
              <a:t>06.06.2018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24CA11C-E8B4-43FD-AFC3-2DA664D4BE5F}" type="slidenum">
              <a:rPr lang="ru-RU"/>
              <a:pPr>
                <a:defRPr/>
              </a:pPr>
              <a:t>‹#›</a:t>
            </a:fld>
            <a:endParaRPr lang="ru-RU" dirty="0"/>
          </a:p>
        </p:txBody>
      </p:sp>
    </p:spTree>
    <p:extLst>
      <p:ext uri="{BB962C8B-B14F-4D97-AF65-F5344CB8AC3E}">
        <p14:creationId xmlns:p14="http://schemas.microsoft.com/office/powerpoint/2010/main" val="220640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81686B1-192B-48BB-8104-689DBFF4DA0B}" type="datetime1">
              <a:rPr lang="ru-RU"/>
              <a:pPr>
                <a:defRPr/>
              </a:pPr>
              <a:t>06.06.2018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79AD9683-37F6-401D-BDAB-60072195294D}" type="slidenum">
              <a:rPr lang="ru-RU"/>
              <a:pPr>
                <a:defRPr/>
              </a:pPr>
              <a:t>‹#›</a:t>
            </a:fld>
            <a:endParaRPr lang="ru-RU" dirty="0"/>
          </a:p>
        </p:txBody>
      </p:sp>
    </p:spTree>
    <p:extLst>
      <p:ext uri="{BB962C8B-B14F-4D97-AF65-F5344CB8AC3E}">
        <p14:creationId xmlns:p14="http://schemas.microsoft.com/office/powerpoint/2010/main" val="103684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0173027-69A9-46E8-A549-81ADB5066E1D}" type="datetime1">
              <a:rPr lang="ru-RU"/>
              <a:pPr>
                <a:defRPr/>
              </a:pPr>
              <a:t>06.06.2018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F3BC882A-8828-46EC-915C-8242CBB0FAA7}" type="slidenum">
              <a:rPr lang="ru-RU"/>
              <a:pPr>
                <a:defRPr/>
              </a:pPr>
              <a:t>‹#›</a:t>
            </a:fld>
            <a:endParaRPr lang="ru-RU" dirty="0"/>
          </a:p>
        </p:txBody>
      </p:sp>
    </p:spTree>
    <p:extLst>
      <p:ext uri="{BB962C8B-B14F-4D97-AF65-F5344CB8AC3E}">
        <p14:creationId xmlns:p14="http://schemas.microsoft.com/office/powerpoint/2010/main" val="293842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082D86B-064F-4F72-8CBF-CA0A781AA751}" type="datetime1">
              <a:rPr lang="ru-RU"/>
              <a:pPr>
                <a:defRPr/>
              </a:pPr>
              <a:t>06.06.2018</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AC69B9E0-45A7-4B0B-B68C-C27EE14ACE67}" type="slidenum">
              <a:rPr lang="ru-RU"/>
              <a:pPr>
                <a:defRPr/>
              </a:pPr>
              <a:t>‹#›</a:t>
            </a:fld>
            <a:endParaRPr lang="ru-RU" dirty="0"/>
          </a:p>
        </p:txBody>
      </p:sp>
    </p:spTree>
    <p:extLst>
      <p:ext uri="{BB962C8B-B14F-4D97-AF65-F5344CB8AC3E}">
        <p14:creationId xmlns:p14="http://schemas.microsoft.com/office/powerpoint/2010/main" val="417911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D5CFA93-E04C-48DD-AE2D-E5CD1BBA9262}" type="datetime1">
              <a:rPr lang="ru-RU"/>
              <a:pPr>
                <a:defRPr/>
              </a:pPr>
              <a:t>06.06.2018</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D441CA1B-5297-4081-BA40-02DD76219ACA}" type="slidenum">
              <a:rPr lang="ru-RU"/>
              <a:pPr>
                <a:defRPr/>
              </a:pPr>
              <a:t>‹#›</a:t>
            </a:fld>
            <a:endParaRPr lang="ru-RU" dirty="0"/>
          </a:p>
        </p:txBody>
      </p:sp>
    </p:spTree>
    <p:extLst>
      <p:ext uri="{BB962C8B-B14F-4D97-AF65-F5344CB8AC3E}">
        <p14:creationId xmlns:p14="http://schemas.microsoft.com/office/powerpoint/2010/main" val="292946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ECAEB75-A799-4F27-A471-4E9BED4F4C5E}" type="datetime1">
              <a:rPr lang="ru-RU"/>
              <a:pPr>
                <a:defRPr/>
              </a:pPr>
              <a:t>06.06.2018</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CA6E4366-5BDB-4677-B1DD-40062C5EED2C}" type="slidenum">
              <a:rPr lang="ru-RU"/>
              <a:pPr>
                <a:defRPr/>
              </a:pPr>
              <a:t>‹#›</a:t>
            </a:fld>
            <a:endParaRPr lang="ru-RU" dirty="0"/>
          </a:p>
        </p:txBody>
      </p:sp>
    </p:spTree>
    <p:extLst>
      <p:ext uri="{BB962C8B-B14F-4D97-AF65-F5344CB8AC3E}">
        <p14:creationId xmlns:p14="http://schemas.microsoft.com/office/powerpoint/2010/main" val="242796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4157FD-F45C-46A8-B154-2A8A60417402}" type="datetime1">
              <a:rPr lang="ru-RU"/>
              <a:pPr>
                <a:defRPr/>
              </a:pPr>
              <a:t>06.06.2018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CB6EA877-CD78-4F70-8F70-A3820DF8AC69}" type="slidenum">
              <a:rPr lang="ru-RU"/>
              <a:pPr>
                <a:defRPr/>
              </a:pPr>
              <a:t>‹#›</a:t>
            </a:fld>
            <a:endParaRPr lang="ru-RU" dirty="0"/>
          </a:p>
        </p:txBody>
      </p:sp>
    </p:spTree>
    <p:extLst>
      <p:ext uri="{BB962C8B-B14F-4D97-AF65-F5344CB8AC3E}">
        <p14:creationId xmlns:p14="http://schemas.microsoft.com/office/powerpoint/2010/main" val="66148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B4F3332-B844-46C5-85EC-9E8C2B27FEF2}" type="datetime1">
              <a:rPr lang="ru-RU"/>
              <a:pPr>
                <a:defRPr/>
              </a:pPr>
              <a:t>06.06.2018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1A0BAF00-B8B8-4C57-9337-3ADA77E75FBE}" type="slidenum">
              <a:rPr lang="ru-RU"/>
              <a:pPr>
                <a:defRPr/>
              </a:pPr>
              <a:t>‹#›</a:t>
            </a:fld>
            <a:endParaRPr lang="ru-RU" dirty="0"/>
          </a:p>
        </p:txBody>
      </p:sp>
    </p:spTree>
    <p:extLst>
      <p:ext uri="{BB962C8B-B14F-4D97-AF65-F5344CB8AC3E}">
        <p14:creationId xmlns:p14="http://schemas.microsoft.com/office/powerpoint/2010/main" val="130806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A46D7FAD-5953-4686-A3C7-E2082470CBB3}" type="datetime1">
              <a:rPr lang="ru-RU"/>
              <a:pPr>
                <a:defRPr/>
              </a:pPr>
              <a:t>06.06.2018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D225E818-F6FB-4F34-BEF6-CB4FA4566CB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Arial" charset="0"/>
          <a:cs typeface="Arial" pitchFamily="34"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8381"/>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AB22DA-6028-4826-ADCC-38FFA515F2FC}" type="slidenum">
              <a:rPr lang="ru-RU" altLang="ru-RU" smtClean="0">
                <a:solidFill>
                  <a:srgbClr val="898989"/>
                </a:solidFill>
                <a:latin typeface="Calibri" pitchFamily="34" charset="0"/>
              </a:rPr>
              <a:pPr eaLnBrk="1" hangingPunct="1"/>
              <a:t>1</a:t>
            </a:fld>
            <a:endParaRPr lang="ru-RU" altLang="ru-RU" dirty="0" smtClean="0">
              <a:solidFill>
                <a:srgbClr val="898989"/>
              </a:solidFill>
              <a:latin typeface="Calibri" pitchFamily="34" charset="0"/>
            </a:endParaRPr>
          </a:p>
        </p:txBody>
      </p:sp>
      <p:sp>
        <p:nvSpPr>
          <p:cNvPr id="2051" name="TextBox 4"/>
          <p:cNvSpPr txBox="1">
            <a:spLocks noChangeArrowheads="1"/>
          </p:cNvSpPr>
          <p:nvPr/>
        </p:nvSpPr>
        <p:spPr bwMode="auto">
          <a:xfrm>
            <a:off x="3040043" y="6300434"/>
            <a:ext cx="32700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2400" b="1" dirty="0" smtClean="0">
                <a:solidFill>
                  <a:schemeClr val="tx2"/>
                </a:solidFill>
                <a:latin typeface="Calibri" pitchFamily="34" charset="0"/>
              </a:rPr>
              <a:t>MAC 2018, </a:t>
            </a:r>
            <a:r>
              <a:rPr lang="en-US" altLang="ru-RU" sz="2400" b="1" dirty="0">
                <a:solidFill>
                  <a:schemeClr val="tx2"/>
                </a:solidFill>
                <a:latin typeface="Calibri" pitchFamily="34" charset="0"/>
              </a:rPr>
              <a:t>JINR, </a:t>
            </a:r>
            <a:r>
              <a:rPr lang="en-US" altLang="ru-RU" sz="2400" b="1" dirty="0" err="1" smtClean="0">
                <a:solidFill>
                  <a:schemeClr val="tx2"/>
                </a:solidFill>
                <a:latin typeface="Calibri" pitchFamily="34" charset="0"/>
              </a:rPr>
              <a:t>Dubna</a:t>
            </a:r>
            <a:endParaRPr lang="ru-RU" altLang="ru-RU" sz="2400" b="1" dirty="0">
              <a:solidFill>
                <a:schemeClr val="tx2"/>
              </a:solidFill>
              <a:latin typeface="Calibri" pitchFamily="34" charset="0"/>
            </a:endParaRPr>
          </a:p>
        </p:txBody>
      </p:sp>
      <p:sp>
        <p:nvSpPr>
          <p:cNvPr id="2052" name="TextBox 5"/>
          <p:cNvSpPr txBox="1">
            <a:spLocks noChangeArrowheads="1"/>
          </p:cNvSpPr>
          <p:nvPr/>
        </p:nvSpPr>
        <p:spPr bwMode="auto">
          <a:xfrm>
            <a:off x="16320" y="5495664"/>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2800" b="1" dirty="0" err="1" smtClean="0">
                <a:solidFill>
                  <a:srgbClr val="FF0000"/>
                </a:solidFill>
                <a:latin typeface="Calibri" pitchFamily="34" charset="0"/>
              </a:rPr>
              <a:t>A.Butenko</a:t>
            </a:r>
            <a:r>
              <a:rPr lang="en-US" altLang="ru-RU" sz="2800" b="1" dirty="0" smtClean="0">
                <a:solidFill>
                  <a:srgbClr val="FF0000"/>
                </a:solidFill>
                <a:latin typeface="Calibri" pitchFamily="34" charset="0"/>
              </a:rPr>
              <a:t> </a:t>
            </a:r>
          </a:p>
          <a:p>
            <a:pPr algn="ctr" eaLnBrk="1" hangingPunct="1"/>
            <a:r>
              <a:rPr lang="en-US" altLang="ru-RU" sz="2800" b="1" dirty="0" smtClean="0">
                <a:solidFill>
                  <a:srgbClr val="FF0000"/>
                </a:solidFill>
                <a:latin typeface="Calibri" pitchFamily="34" charset="0"/>
              </a:rPr>
              <a:t>on </a:t>
            </a:r>
            <a:r>
              <a:rPr lang="en-US" altLang="ru-RU" sz="2800" b="1" dirty="0">
                <a:solidFill>
                  <a:srgbClr val="FF0000"/>
                </a:solidFill>
                <a:latin typeface="Calibri" pitchFamily="34" charset="0"/>
              </a:rPr>
              <a:t>behalf of </a:t>
            </a:r>
            <a:r>
              <a:rPr lang="en-US" altLang="ru-RU" sz="2800" b="1" dirty="0" smtClean="0">
                <a:solidFill>
                  <a:srgbClr val="FF0000"/>
                </a:solidFill>
                <a:latin typeface="Calibri" pitchFamily="34" charset="0"/>
              </a:rPr>
              <a:t>the Accelerator Division team</a:t>
            </a:r>
            <a:endParaRPr lang="en-US" altLang="ru-RU" sz="2800" b="1" dirty="0">
              <a:solidFill>
                <a:srgbClr val="FF0000"/>
              </a:solidFill>
              <a:latin typeface="Calibri" pitchFamily="34" charset="0"/>
            </a:endParaRPr>
          </a:p>
        </p:txBody>
      </p:sp>
      <p:sp>
        <p:nvSpPr>
          <p:cNvPr id="2053" name="TextBox 3"/>
          <p:cNvSpPr txBox="1">
            <a:spLocks noChangeArrowheads="1"/>
          </p:cNvSpPr>
          <p:nvPr/>
        </p:nvSpPr>
        <p:spPr bwMode="auto">
          <a:xfrm>
            <a:off x="0" y="143086"/>
            <a:ext cx="89634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3600" b="1" dirty="0" smtClean="0">
                <a:solidFill>
                  <a:schemeClr val="accent1">
                    <a:lumMod val="50000"/>
                  </a:schemeClr>
                </a:solidFill>
                <a:effectLst>
                  <a:outerShdw blurRad="38100" dist="38100" dir="2700000" algn="tl">
                    <a:srgbClr val="000000">
                      <a:alpha val="43137"/>
                    </a:srgbClr>
                  </a:outerShdw>
                </a:effectLst>
              </a:rPr>
              <a:t>Nuclotron status</a:t>
            </a:r>
          </a:p>
          <a:p>
            <a:pPr algn="ctr" eaLnBrk="1" hangingPunct="1"/>
            <a:r>
              <a:rPr lang="en-US" altLang="ru-RU" sz="3600" b="1" dirty="0" smtClean="0">
                <a:solidFill>
                  <a:schemeClr val="accent1">
                    <a:lumMod val="50000"/>
                  </a:schemeClr>
                </a:solidFill>
                <a:effectLst>
                  <a:outerShdw blurRad="38100" dist="38100" dir="2700000" algn="tl">
                    <a:srgbClr val="000000">
                      <a:alpha val="43137"/>
                    </a:srgbClr>
                  </a:outerShdw>
                </a:effectLst>
              </a:rPr>
              <a:t>Last run’s results</a:t>
            </a:r>
            <a:endParaRPr lang="ru-RU" altLang="ru-RU" b="1" dirty="0">
              <a:solidFill>
                <a:schemeClr val="accent1">
                  <a:lumMod val="50000"/>
                </a:schemeClr>
              </a:solidFill>
              <a:effectLst>
                <a:outerShdw blurRad="38100" dist="38100" dir="2700000" algn="tl">
                  <a:srgbClr val="000000">
                    <a:alpha val="43137"/>
                  </a:srgbClr>
                </a:outerShdw>
              </a:effectLst>
            </a:endParaRPr>
          </a:p>
        </p:txBody>
      </p:sp>
      <p:pic>
        <p:nvPicPr>
          <p:cNvPr id="7" name="Рисунок 6" descr="G:\СЕАНС 55\фото эмульсий\фото скан 09_04_18\Углерод\60х\2.jpg"/>
          <p:cNvPicPr/>
          <p:nvPr/>
        </p:nvPicPr>
        <p:blipFill rotWithShape="1">
          <a:blip r:embed="rId3" cstate="print">
            <a:duotone>
              <a:prstClr val="black"/>
              <a:srgbClr val="D9C3A5">
                <a:tint val="50000"/>
                <a:satMod val="180000"/>
              </a:srgbClr>
            </a:duotone>
          </a:blip>
          <a:srcRect r="8809"/>
          <a:stretch/>
        </p:blipFill>
        <p:spPr bwMode="auto">
          <a:xfrm>
            <a:off x="577283" y="1354654"/>
            <a:ext cx="2626565" cy="2057329"/>
          </a:xfrm>
          <a:prstGeom prst="rect">
            <a:avLst/>
          </a:prstGeom>
          <a:noFill/>
          <a:ln w="9525">
            <a:noFill/>
            <a:miter lim="800000"/>
            <a:headEnd/>
            <a:tailEnd/>
          </a:ln>
        </p:spPr>
      </p:pic>
      <p:pic>
        <p:nvPicPr>
          <p:cNvPr id="8" name="Рисунок 7" descr="G:\СЕАНС 55\фото эмульсий\фото скан 09_04_18\Кр\Вв60х\1.jpg"/>
          <p:cNvPicPr/>
          <p:nvPr/>
        </p:nvPicPr>
        <p:blipFill rotWithShape="1">
          <a:blip r:embed="rId4" cstate="print">
            <a:duotone>
              <a:prstClr val="black"/>
              <a:srgbClr val="D9C3A5">
                <a:tint val="50000"/>
                <a:satMod val="180000"/>
              </a:srgbClr>
            </a:duotone>
          </a:blip>
          <a:srcRect l="1" r="9034"/>
          <a:stretch/>
        </p:blipFill>
        <p:spPr bwMode="auto">
          <a:xfrm>
            <a:off x="3328180" y="1366652"/>
            <a:ext cx="2520280" cy="2057329"/>
          </a:xfrm>
          <a:prstGeom prst="rect">
            <a:avLst/>
          </a:prstGeom>
          <a:noFill/>
          <a:ln w="9525">
            <a:noFill/>
            <a:miter lim="800000"/>
            <a:headEnd/>
            <a:tailEnd/>
          </a:ln>
        </p:spPr>
      </p:pic>
      <p:pic>
        <p:nvPicPr>
          <p:cNvPr id="2" name="Рисунок 1"/>
          <p:cNvPicPr>
            <a:picLocks noChangeAspect="1"/>
          </p:cNvPicPr>
          <p:nvPr/>
        </p:nvPicPr>
        <p:blipFill rotWithShape="1">
          <a:blip r:embed="rId5">
            <a:extLst>
              <a:ext uri="{28A0092B-C50C-407E-A947-70E740481C1C}">
                <a14:useLocalDpi xmlns:a14="http://schemas.microsoft.com/office/drawing/2010/main" val="0"/>
              </a:ext>
            </a:extLst>
          </a:blip>
          <a:srcRect l="389" t="40200" r="14563" b="9401"/>
          <a:stretch/>
        </p:blipFill>
        <p:spPr>
          <a:xfrm>
            <a:off x="395536" y="3443040"/>
            <a:ext cx="8208912" cy="2187442"/>
          </a:xfrm>
          <a:prstGeom prst="rect">
            <a:avLst/>
          </a:prstGeom>
        </p:spPr>
      </p:pic>
      <p:pic>
        <p:nvPicPr>
          <p:cNvPr id="9" name="Picture 4" descr="Xe_star2_min"/>
          <p:cNvPicPr>
            <a:picLocks noChangeAspect="1" noChangeArrowheads="1"/>
          </p:cNvPicPr>
          <p:nvPr/>
        </p:nvPicPr>
        <p:blipFill rotWithShape="1">
          <a:blip r:embed="rId6">
            <a:duotone>
              <a:prstClr val="black"/>
              <a:srgbClr val="D9C3A5">
                <a:tint val="50000"/>
                <a:satMod val="180000"/>
              </a:srgbClr>
            </a:duotone>
          </a:blip>
          <a:srcRect l="37551" t="102" r="43944" b="-102"/>
          <a:stretch/>
        </p:blipFill>
        <p:spPr bwMode="auto">
          <a:xfrm>
            <a:off x="5942931" y="1366652"/>
            <a:ext cx="2661517" cy="2060860"/>
          </a:xfrm>
          <a:prstGeom prst="rect">
            <a:avLst/>
          </a:prstGeom>
          <a:noFill/>
          <a:ln w="9525">
            <a:noFill/>
            <a:miter lim="800000"/>
            <a:headEnd/>
            <a:tailEnd/>
          </a:ln>
        </p:spPr>
      </p:pic>
      <p:sp>
        <p:nvSpPr>
          <p:cNvPr id="3" name="TextBox 2"/>
          <p:cNvSpPr txBox="1"/>
          <p:nvPr/>
        </p:nvSpPr>
        <p:spPr>
          <a:xfrm>
            <a:off x="1403648" y="1394378"/>
            <a:ext cx="1348363" cy="584775"/>
          </a:xfrm>
          <a:prstGeom prst="rect">
            <a:avLst/>
          </a:prstGeom>
          <a:noFill/>
        </p:spPr>
        <p:txBody>
          <a:bodyPr wrap="square" rtlCol="0">
            <a:spAutoFit/>
          </a:bodyPr>
          <a:lstStyle/>
          <a:p>
            <a:r>
              <a:rPr lang="en-US" sz="3200" b="1" baseline="30000" dirty="0" smtClean="0">
                <a:solidFill>
                  <a:srgbClr val="FFFF00"/>
                </a:solidFill>
                <a:effectLst>
                  <a:outerShdw blurRad="38100" dist="38100" dir="2700000" algn="tl">
                    <a:srgbClr val="000000">
                      <a:alpha val="43137"/>
                    </a:srgbClr>
                  </a:outerShdw>
                </a:effectLst>
              </a:rPr>
              <a:t>40</a:t>
            </a:r>
            <a:r>
              <a:rPr lang="en-US" sz="3200" b="1" dirty="0" smtClean="0">
                <a:solidFill>
                  <a:srgbClr val="FFFF00"/>
                </a:solidFill>
                <a:effectLst>
                  <a:outerShdw blurRad="38100" dist="38100" dir="2700000" algn="tl">
                    <a:srgbClr val="000000">
                      <a:alpha val="43137"/>
                    </a:srgbClr>
                  </a:outerShdw>
                </a:effectLst>
              </a:rPr>
              <a:t>Ar</a:t>
            </a:r>
            <a:endParaRPr lang="ru-RU" sz="3200"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4030213" y="1389130"/>
            <a:ext cx="1348363" cy="584775"/>
          </a:xfrm>
          <a:prstGeom prst="rect">
            <a:avLst/>
          </a:prstGeom>
          <a:noFill/>
        </p:spPr>
        <p:txBody>
          <a:bodyPr wrap="square" rtlCol="0">
            <a:spAutoFit/>
          </a:bodyPr>
          <a:lstStyle/>
          <a:p>
            <a:r>
              <a:rPr lang="en-US" sz="3200" b="1" baseline="30000" dirty="0" smtClean="0">
                <a:solidFill>
                  <a:srgbClr val="FFFF00"/>
                </a:solidFill>
                <a:effectLst>
                  <a:outerShdw blurRad="38100" dist="38100" dir="2700000" algn="tl">
                    <a:srgbClr val="000000">
                      <a:alpha val="43137"/>
                    </a:srgbClr>
                  </a:outerShdw>
                </a:effectLst>
              </a:rPr>
              <a:t>78</a:t>
            </a:r>
            <a:r>
              <a:rPr lang="en-US" sz="3200" b="1" dirty="0" smtClean="0">
                <a:solidFill>
                  <a:srgbClr val="FFFF00"/>
                </a:solidFill>
                <a:effectLst>
                  <a:outerShdw blurRad="38100" dist="38100" dir="2700000" algn="tl">
                    <a:srgbClr val="000000">
                      <a:alpha val="43137"/>
                    </a:srgbClr>
                  </a:outerShdw>
                </a:effectLst>
              </a:rPr>
              <a:t>Kr</a:t>
            </a:r>
            <a:endParaRPr lang="ru-RU" sz="3200" b="1"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6732240" y="1440461"/>
            <a:ext cx="1348363" cy="584775"/>
          </a:xfrm>
          <a:prstGeom prst="rect">
            <a:avLst/>
          </a:prstGeom>
          <a:noFill/>
        </p:spPr>
        <p:txBody>
          <a:bodyPr wrap="square" rtlCol="0">
            <a:spAutoFit/>
          </a:bodyPr>
          <a:lstStyle/>
          <a:p>
            <a:r>
              <a:rPr lang="en-US" sz="3200" b="1" baseline="30000" dirty="0" smtClean="0">
                <a:solidFill>
                  <a:srgbClr val="FFFF00"/>
                </a:solidFill>
                <a:effectLst>
                  <a:outerShdw blurRad="38100" dist="38100" dir="2700000" algn="tl">
                    <a:srgbClr val="000000">
                      <a:alpha val="43137"/>
                    </a:srgbClr>
                  </a:outerShdw>
                </a:effectLst>
              </a:rPr>
              <a:t>124</a:t>
            </a:r>
            <a:r>
              <a:rPr lang="en-US" sz="3200" b="1" dirty="0" smtClean="0">
                <a:solidFill>
                  <a:srgbClr val="FFFF00"/>
                </a:solidFill>
                <a:effectLst>
                  <a:outerShdw blurRad="38100" dist="38100" dir="2700000" algn="tl">
                    <a:srgbClr val="000000">
                      <a:alpha val="43137"/>
                    </a:srgbClr>
                  </a:outerShdw>
                </a:effectLst>
              </a:rPr>
              <a:t>Xe</a:t>
            </a:r>
            <a:endParaRPr lang="ru-RU"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1"/>
          <p:cNvSpPr>
            <a:spLocks noGrp="1"/>
          </p:cNvSpPr>
          <p:nvPr>
            <p:ph type="sldNum" sz="quarter" idx="12"/>
          </p:nvPr>
        </p:nvSpPr>
        <p:spPr bwMode="auto">
          <a:xfrm>
            <a:off x="6762552" y="631440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6BDA0A-9F5B-47AA-A9DB-D8726C0234B9}" type="slidenum">
              <a:rPr lang="ru-RU" altLang="ru-RU" smtClean="0">
                <a:solidFill>
                  <a:srgbClr val="898989"/>
                </a:solidFill>
                <a:latin typeface="Calibri" pitchFamily="34" charset="0"/>
              </a:rPr>
              <a:pPr eaLnBrk="1" hangingPunct="1"/>
              <a:t>10</a:t>
            </a:fld>
            <a:endParaRPr lang="ru-RU" altLang="ru-RU" dirty="0" smtClean="0">
              <a:solidFill>
                <a:srgbClr val="898989"/>
              </a:solidFill>
              <a:latin typeface="Calibri" pitchFamily="34" charset="0"/>
            </a:endParaRPr>
          </a:p>
        </p:txBody>
      </p:sp>
      <p:pic>
        <p:nvPicPr>
          <p:cNvPr id="921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Рисунок 6"/>
          <p:cNvPicPr>
            <a:picLocks noChangeAspect="1"/>
          </p:cNvPicPr>
          <p:nvPr/>
        </p:nvPicPr>
        <p:blipFill rotWithShape="1">
          <a:blip r:embed="rId3">
            <a:extLst>
              <a:ext uri="{28A0092B-C50C-407E-A947-70E740481C1C}">
                <a14:useLocalDpi xmlns:a14="http://schemas.microsoft.com/office/drawing/2010/main" val="0"/>
              </a:ext>
            </a:extLst>
          </a:blip>
          <a:srcRect r="4363"/>
          <a:stretch/>
        </p:blipFill>
        <p:spPr bwMode="auto">
          <a:xfrm>
            <a:off x="899592" y="1267983"/>
            <a:ext cx="756084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7"/>
          <p:cNvSpPr txBox="1">
            <a:spLocks noChangeArrowheads="1"/>
          </p:cNvSpPr>
          <p:nvPr/>
        </p:nvSpPr>
        <p:spPr bwMode="auto">
          <a:xfrm rot="-5400000">
            <a:off x="-1155426" y="3442064"/>
            <a:ext cx="370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dirty="0">
                <a:solidFill>
                  <a:schemeClr val="accent6">
                    <a:lumMod val="75000"/>
                  </a:schemeClr>
                </a:solidFill>
              </a:rPr>
              <a:t>Beam intensity, particles</a:t>
            </a:r>
            <a:endParaRPr lang="ru-RU" altLang="ru-RU" dirty="0">
              <a:solidFill>
                <a:schemeClr val="accent6">
                  <a:lumMod val="75000"/>
                </a:schemeClr>
              </a:solidFill>
            </a:endParaRPr>
          </a:p>
        </p:txBody>
      </p:sp>
      <p:sp>
        <p:nvSpPr>
          <p:cNvPr id="9223" name="TextBox 8"/>
          <p:cNvSpPr txBox="1">
            <a:spLocks noChangeArrowheads="1"/>
          </p:cNvSpPr>
          <p:nvPr/>
        </p:nvSpPr>
        <p:spPr bwMode="auto">
          <a:xfrm>
            <a:off x="1194867" y="5609796"/>
            <a:ext cx="712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dirty="0"/>
              <a:t>Time, </a:t>
            </a:r>
            <a:r>
              <a:rPr lang="en-US" altLang="ru-RU"/>
              <a:t>ms</a:t>
            </a:r>
            <a:endParaRPr lang="ru-RU" altLang="ru-RU" dirty="0"/>
          </a:p>
        </p:txBody>
      </p:sp>
      <p:sp>
        <p:nvSpPr>
          <p:cNvPr id="10" name="TextBox 9"/>
          <p:cNvSpPr txBox="1"/>
          <p:nvPr/>
        </p:nvSpPr>
        <p:spPr>
          <a:xfrm rot="16200000">
            <a:off x="6674575" y="3253945"/>
            <a:ext cx="3708400" cy="369888"/>
          </a:xfrm>
          <a:prstGeom prst="rect">
            <a:avLst/>
          </a:prstGeom>
          <a:noFill/>
        </p:spPr>
        <p:txBody>
          <a:bodyPr>
            <a:spAutoFit/>
          </a:bodyPr>
          <a:lstStyle/>
          <a:p>
            <a:pPr algn="ctr">
              <a:defRPr/>
            </a:pPr>
            <a:r>
              <a:rPr lang="en-US" dirty="0">
                <a:solidFill>
                  <a:srgbClr val="00B050"/>
                </a:solidFill>
                <a:latin typeface="Arial" pitchFamily="34" charset="0"/>
                <a:cs typeface="Arial" pitchFamily="34" charset="0"/>
              </a:rPr>
              <a:t>Magnetic field, </a:t>
            </a:r>
            <a:r>
              <a:rPr lang="en-US" dirty="0" smtClean="0">
                <a:solidFill>
                  <a:srgbClr val="00B050"/>
                </a:solidFill>
                <a:latin typeface="Arial" pitchFamily="34" charset="0"/>
                <a:cs typeface="Arial" pitchFamily="34" charset="0"/>
              </a:rPr>
              <a:t>G</a:t>
            </a:r>
            <a:endParaRPr lang="ru-RU" dirty="0">
              <a:solidFill>
                <a:srgbClr val="00B050"/>
              </a:solidFill>
              <a:latin typeface="Arial" pitchFamily="34" charset="0"/>
              <a:cs typeface="Arial" pitchFamily="34" charset="0"/>
            </a:endParaRPr>
          </a:p>
        </p:txBody>
      </p:sp>
      <p:sp>
        <p:nvSpPr>
          <p:cNvPr id="9227" name="TextBox 12"/>
          <p:cNvSpPr txBox="1">
            <a:spLocks noChangeArrowheads="1"/>
          </p:cNvSpPr>
          <p:nvPr/>
        </p:nvSpPr>
        <p:spPr bwMode="auto">
          <a:xfrm>
            <a:off x="2374380" y="2349071"/>
            <a:ext cx="1030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a:solidFill>
                  <a:srgbClr val="FFC000"/>
                </a:solidFill>
              </a:rPr>
              <a:t>1.8 E8</a:t>
            </a:r>
            <a:endParaRPr lang="ru-RU" altLang="ru-RU" dirty="0">
              <a:solidFill>
                <a:srgbClr val="FFC000"/>
              </a:solidFill>
            </a:endParaRPr>
          </a:p>
        </p:txBody>
      </p:sp>
      <p:sp>
        <p:nvSpPr>
          <p:cNvPr id="9228" name="TextBox 13"/>
          <p:cNvSpPr txBox="1">
            <a:spLocks noChangeArrowheads="1"/>
          </p:cNvSpPr>
          <p:nvPr/>
        </p:nvSpPr>
        <p:spPr bwMode="auto">
          <a:xfrm>
            <a:off x="259681" y="5998161"/>
            <a:ext cx="86276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2000" b="1" dirty="0"/>
              <a:t>For </a:t>
            </a:r>
            <a:r>
              <a:rPr lang="en-US" altLang="ru-RU" sz="2000" b="1" dirty="0" smtClean="0"/>
              <a:t>effective acceleration </a:t>
            </a:r>
            <a:r>
              <a:rPr lang="en-US" altLang="ru-RU" sz="2000" b="1" dirty="0"/>
              <a:t>of polarized proton beam </a:t>
            </a:r>
            <a:r>
              <a:rPr lang="en-US" altLang="ru-RU" sz="2000" b="1" dirty="0" smtClean="0"/>
              <a:t>at the Nuclotron </a:t>
            </a:r>
          </a:p>
          <a:p>
            <a:pPr eaLnBrk="1" hangingPunct="1"/>
            <a:r>
              <a:rPr lang="en-US" altLang="ru-RU" sz="2000" b="1" dirty="0"/>
              <a:t>v</a:t>
            </a:r>
            <a:r>
              <a:rPr lang="en-US" altLang="ru-RU" sz="2000" b="1" dirty="0" smtClean="0"/>
              <a:t>ery accurate tuning of spin direction at the SPI and LU-20 is needed</a:t>
            </a:r>
            <a:endParaRPr lang="ru-RU" altLang="ru-RU" sz="2000" b="1" dirty="0"/>
          </a:p>
        </p:txBody>
      </p:sp>
      <p:sp>
        <p:nvSpPr>
          <p:cNvPr id="13"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Polarized protons</a:t>
            </a:r>
            <a:endParaRPr kumimoji="0" lang="ru-RU" altLang="ru-RU" sz="3600" b="1" dirty="0">
              <a:solidFill>
                <a:srgbClr val="002060"/>
              </a:solidFill>
              <a:latin typeface="Arial" pitchFamily="34" charset="0"/>
            </a:endParaRPr>
          </a:p>
        </p:txBody>
      </p:sp>
    </p:spTree>
    <p:extLst>
      <p:ext uri="{BB962C8B-B14F-4D97-AF65-F5344CB8AC3E}">
        <p14:creationId xmlns:p14="http://schemas.microsoft.com/office/powerpoint/2010/main" val="323141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1"/>
          <p:cNvSpPr>
            <a:spLocks noGrp="1"/>
          </p:cNvSpPr>
          <p:nvPr>
            <p:ph type="sldNum" sz="quarter" idx="12"/>
          </p:nvPr>
        </p:nvSpPr>
        <p:spPr bwMode="auto">
          <a:xfrm>
            <a:off x="6903642" y="647264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6BDA0A-9F5B-47AA-A9DB-D8726C0234B9}" type="slidenum">
              <a:rPr lang="ru-RU" altLang="ru-RU" smtClean="0">
                <a:solidFill>
                  <a:srgbClr val="898989"/>
                </a:solidFill>
                <a:latin typeface="Calibri" pitchFamily="34" charset="0"/>
              </a:rPr>
              <a:pPr eaLnBrk="1" hangingPunct="1"/>
              <a:t>11</a:t>
            </a:fld>
            <a:endParaRPr lang="ru-RU" altLang="ru-RU" dirty="0" smtClean="0">
              <a:solidFill>
                <a:srgbClr val="898989"/>
              </a:solidFill>
              <a:latin typeface="Calibri" pitchFamily="34" charset="0"/>
            </a:endParaRPr>
          </a:p>
        </p:txBody>
      </p:sp>
      <p:pic>
        <p:nvPicPr>
          <p:cNvPr id="921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107758" y="-71612"/>
            <a:ext cx="914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New </a:t>
            </a:r>
            <a:r>
              <a:rPr kumimoji="0" lang="en-US" altLang="ru-RU" sz="3600" b="1" dirty="0">
                <a:solidFill>
                  <a:srgbClr val="002060"/>
                </a:solidFill>
                <a:latin typeface="Arial" pitchFamily="34" charset="0"/>
              </a:rPr>
              <a:t>L</a:t>
            </a:r>
            <a:r>
              <a:rPr kumimoji="0" lang="en-US" altLang="ru-RU" sz="3600" b="1" dirty="0" smtClean="0">
                <a:solidFill>
                  <a:srgbClr val="002060"/>
                </a:solidFill>
                <a:latin typeface="Arial" pitchFamily="34" charset="0"/>
              </a:rPr>
              <a:t>ight Ion Linac “</a:t>
            </a:r>
            <a:r>
              <a:rPr kumimoji="0" lang="en-US" altLang="ru-RU" sz="3600" b="1" i="1" dirty="0" err="1" smtClean="0">
                <a:solidFill>
                  <a:srgbClr val="002060"/>
                </a:solidFill>
                <a:latin typeface="Arial" pitchFamily="34" charset="0"/>
              </a:rPr>
              <a:t>LILac</a:t>
            </a:r>
            <a:r>
              <a:rPr kumimoji="0" lang="en-US" altLang="ru-RU" sz="3600" b="1" i="1" dirty="0" smtClean="0">
                <a:solidFill>
                  <a:srgbClr val="002060"/>
                </a:solidFill>
                <a:latin typeface="Arial" pitchFamily="34" charset="0"/>
              </a:rPr>
              <a:t>”</a:t>
            </a:r>
          </a:p>
          <a:p>
            <a:pPr algn="ctr" eaLnBrk="1" hangingPunct="1">
              <a:spcBef>
                <a:spcPct val="0"/>
              </a:spcBef>
              <a:buFontTx/>
              <a:buNone/>
            </a:pPr>
            <a:r>
              <a:rPr kumimoji="0" lang="en-US" altLang="ru-RU" sz="3600" b="1" dirty="0" smtClean="0">
                <a:solidFill>
                  <a:srgbClr val="002060"/>
                </a:solidFill>
                <a:latin typeface="Arial" pitchFamily="34" charset="0"/>
              </a:rPr>
              <a:t>Injector for the Nuclotron ring (in 4 y.)</a:t>
            </a:r>
            <a:endParaRPr kumimoji="0" lang="ru-RU" altLang="ru-RU" sz="3600" b="1" dirty="0">
              <a:solidFill>
                <a:srgbClr val="002060"/>
              </a:solidFill>
              <a:latin typeface="Arial" pitchFamily="34" charset="0"/>
            </a:endParaRPr>
          </a:p>
        </p:txBody>
      </p:sp>
      <p:grpSp>
        <p:nvGrpSpPr>
          <p:cNvPr id="2" name="Группа 1"/>
          <p:cNvGrpSpPr/>
          <p:nvPr/>
        </p:nvGrpSpPr>
        <p:grpSpPr>
          <a:xfrm>
            <a:off x="-25575" y="1682904"/>
            <a:ext cx="7621912" cy="5060383"/>
            <a:chOff x="788859" y="1180506"/>
            <a:chExt cx="7901428" cy="5488854"/>
          </a:xfrm>
        </p:grpSpPr>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l="10141" t="22166" r="9349" b="4030"/>
            <a:stretch/>
          </p:blipFill>
          <p:spPr>
            <a:xfrm>
              <a:off x="788859" y="1180506"/>
              <a:ext cx="7901428" cy="5488854"/>
            </a:xfrm>
            <a:prstGeom prst="rect">
              <a:avLst/>
            </a:prstGeom>
          </p:spPr>
        </p:pic>
        <p:sp>
          <p:nvSpPr>
            <p:cNvPr id="12" name="TextBox 11"/>
            <p:cNvSpPr txBox="1"/>
            <p:nvPr/>
          </p:nvSpPr>
          <p:spPr>
            <a:xfrm>
              <a:off x="4814393" y="3029585"/>
              <a:ext cx="2280492" cy="461665"/>
            </a:xfrm>
            <a:prstGeom prst="rect">
              <a:avLst/>
            </a:prstGeom>
            <a:noFill/>
          </p:spPr>
          <p:txBody>
            <a:bodyPr wrap="square" rtlCol="0">
              <a:spAutoFit/>
            </a:bodyPr>
            <a:lstStyle/>
            <a:p>
              <a:r>
                <a:rPr lang="en-US" sz="2400" b="1" dirty="0" smtClean="0"/>
                <a:t>Lu-20 Hall</a:t>
              </a:r>
              <a:endParaRPr lang="ru-RU" sz="2400" b="1" dirty="0"/>
            </a:p>
          </p:txBody>
        </p:sp>
        <p:sp>
          <p:nvSpPr>
            <p:cNvPr id="14" name="Правая фигурная скобка 13"/>
            <p:cNvSpPr/>
            <p:nvPr/>
          </p:nvSpPr>
          <p:spPr>
            <a:xfrm rot="16200000">
              <a:off x="4288230" y="1607864"/>
              <a:ext cx="92782" cy="618457"/>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5" name="TextBox 14"/>
            <p:cNvSpPr txBox="1"/>
            <p:nvPr/>
          </p:nvSpPr>
          <p:spPr>
            <a:xfrm>
              <a:off x="3798912" y="1477252"/>
              <a:ext cx="1201855" cy="433988"/>
            </a:xfrm>
            <a:prstGeom prst="rect">
              <a:avLst/>
            </a:prstGeom>
            <a:noFill/>
          </p:spPr>
          <p:txBody>
            <a:bodyPr wrap="square" rtlCol="0">
              <a:spAutoFit/>
            </a:bodyPr>
            <a:lstStyle/>
            <a:p>
              <a:pPr algn="ctr"/>
              <a:r>
                <a:rPr lang="en-US" sz="1000" b="1" dirty="0" smtClean="0"/>
                <a:t>Meddle energy  section</a:t>
              </a:r>
              <a:endParaRPr lang="ru-RU" sz="1000" b="1" dirty="0"/>
            </a:p>
          </p:txBody>
        </p:sp>
        <p:sp>
          <p:nvSpPr>
            <p:cNvPr id="16" name="Правая фигурная скобка 15"/>
            <p:cNvSpPr/>
            <p:nvPr/>
          </p:nvSpPr>
          <p:spPr>
            <a:xfrm rot="16200000">
              <a:off x="3525704" y="1590835"/>
              <a:ext cx="103018" cy="632270"/>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7" name="TextBox 16"/>
            <p:cNvSpPr txBox="1"/>
            <p:nvPr/>
          </p:nvSpPr>
          <p:spPr>
            <a:xfrm>
              <a:off x="3174073" y="1504942"/>
              <a:ext cx="800100" cy="400110"/>
            </a:xfrm>
            <a:prstGeom prst="rect">
              <a:avLst/>
            </a:prstGeom>
            <a:noFill/>
          </p:spPr>
          <p:txBody>
            <a:bodyPr wrap="square" rtlCol="0">
              <a:spAutoFit/>
            </a:bodyPr>
            <a:lstStyle/>
            <a:p>
              <a:pPr algn="ctr"/>
              <a:r>
                <a:rPr lang="en-US" sz="1000" b="1" dirty="0" smtClean="0"/>
                <a:t>SC section</a:t>
              </a:r>
            </a:p>
          </p:txBody>
        </p:sp>
        <p:sp>
          <p:nvSpPr>
            <p:cNvPr id="18" name="Правая фигурная скобка 17"/>
            <p:cNvSpPr/>
            <p:nvPr/>
          </p:nvSpPr>
          <p:spPr>
            <a:xfrm rot="16200000">
              <a:off x="5985855" y="963924"/>
              <a:ext cx="91440" cy="1844036"/>
            </a:xfrm>
            <a:prstGeom prst="rightBrac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9" name="TextBox 18"/>
            <p:cNvSpPr txBox="1"/>
            <p:nvPr/>
          </p:nvSpPr>
          <p:spPr>
            <a:xfrm>
              <a:off x="5261953" y="1492492"/>
              <a:ext cx="1485900" cy="400110"/>
            </a:xfrm>
            <a:prstGeom prst="rect">
              <a:avLst/>
            </a:prstGeom>
            <a:noFill/>
          </p:spPr>
          <p:txBody>
            <a:bodyPr wrap="square" rtlCol="0">
              <a:spAutoFit/>
            </a:bodyPr>
            <a:lstStyle/>
            <a:p>
              <a:pPr algn="ctr"/>
              <a:r>
                <a:rPr lang="en-US" sz="1000" b="1" dirty="0" smtClean="0"/>
                <a:t>First Linac 7 </a:t>
              </a:r>
              <a:r>
                <a:rPr lang="en-US" sz="1000" b="1" dirty="0" err="1" smtClean="0"/>
                <a:t>MeV</a:t>
              </a:r>
              <a:r>
                <a:rPr lang="en-US" sz="1000" b="1" dirty="0" smtClean="0"/>
                <a:t>/u section</a:t>
              </a:r>
              <a:endParaRPr lang="ru-RU" sz="1000" b="1" dirty="0"/>
            </a:p>
          </p:txBody>
        </p:sp>
      </p:grpSp>
      <p:sp>
        <p:nvSpPr>
          <p:cNvPr id="26" name="TextBox 25"/>
          <p:cNvSpPr txBox="1"/>
          <p:nvPr/>
        </p:nvSpPr>
        <p:spPr>
          <a:xfrm>
            <a:off x="2648925" y="5013176"/>
            <a:ext cx="2280492" cy="830997"/>
          </a:xfrm>
          <a:prstGeom prst="rect">
            <a:avLst/>
          </a:prstGeom>
          <a:noFill/>
        </p:spPr>
        <p:txBody>
          <a:bodyPr wrap="square" rtlCol="0">
            <a:spAutoFit/>
          </a:bodyPr>
          <a:lstStyle/>
          <a:p>
            <a:r>
              <a:rPr lang="en-US" sz="2400" b="1" dirty="0" err="1" smtClean="0"/>
              <a:t>HILac</a:t>
            </a:r>
            <a:endParaRPr lang="en-US" sz="2400" b="1" dirty="0" smtClean="0"/>
          </a:p>
          <a:p>
            <a:endParaRPr lang="ru-RU" sz="2400" b="1" dirty="0"/>
          </a:p>
        </p:txBody>
      </p:sp>
      <p:sp>
        <p:nvSpPr>
          <p:cNvPr id="3" name="Прямоугольник 2"/>
          <p:cNvSpPr/>
          <p:nvPr/>
        </p:nvSpPr>
        <p:spPr>
          <a:xfrm>
            <a:off x="35444" y="1023015"/>
            <a:ext cx="5755820" cy="685059"/>
          </a:xfrm>
          <a:prstGeom prst="rect">
            <a:avLst/>
          </a:prstGeom>
        </p:spPr>
        <p:txBody>
          <a:bodyPr wrap="square">
            <a:spAutoFit/>
          </a:bodyPr>
          <a:lstStyle/>
          <a:p>
            <a:pPr>
              <a:lnSpc>
                <a:spcPct val="107000"/>
              </a:lnSpc>
              <a:spcAft>
                <a:spcPts val="800"/>
              </a:spcAft>
            </a:pPr>
            <a:r>
              <a:rPr lang="en-US" b="1" i="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MAC’2017: </a:t>
            </a:r>
            <a:r>
              <a:rPr lang="en-US"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improvement of the acceleration </a:t>
            </a:r>
            <a:r>
              <a:rPr lang="en-US"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efficiency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polarized proton beam is urgently </a:t>
            </a:r>
            <a:r>
              <a:rPr lang="en-US"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required</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ru-RU"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Прямоугольник 27"/>
          <p:cNvSpPr/>
          <p:nvPr/>
        </p:nvSpPr>
        <p:spPr>
          <a:xfrm>
            <a:off x="6228811" y="1200329"/>
            <a:ext cx="2915189" cy="3016210"/>
          </a:xfrm>
          <a:prstGeom prst="rect">
            <a:avLst/>
          </a:prstGeom>
          <a:solidFill>
            <a:schemeClr val="accent1">
              <a:lumMod val="20000"/>
              <a:lumOff val="80000"/>
              <a:alpha val="75000"/>
            </a:schemeClr>
          </a:solidFill>
          <a:ln>
            <a:solidFill>
              <a:schemeClr val="tx2">
                <a:lumMod val="60000"/>
                <a:lumOff val="40000"/>
              </a:schemeClr>
            </a:solidFill>
          </a:ln>
        </p:spPr>
        <p:txBody>
          <a:bodyPr wrap="square">
            <a:spAutoFit/>
          </a:bodyPr>
          <a:lstStyle/>
          <a:p>
            <a:pPr>
              <a:spcAft>
                <a:spcPts val="0"/>
              </a:spcAft>
            </a:pPr>
            <a:r>
              <a:rPr lang="en-US" sz="2000" b="1" dirty="0" smtClean="0">
                <a:solidFill>
                  <a:srgbClr val="170CF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New linac – 3 sections:</a:t>
            </a:r>
          </a:p>
          <a:p>
            <a:pPr>
              <a:spcBef>
                <a:spcPts val="1200"/>
              </a:spcBef>
              <a:spcAft>
                <a:spcPts val="0"/>
              </a:spcAft>
            </a:pPr>
            <a:r>
              <a:rPr lang="en-US" sz="2000"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2000" b="1" baseline="30000"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t>
            </a:r>
            <a:r>
              <a:rPr lang="en-US" sz="2000"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sect. from  BEVATECH</a:t>
            </a:r>
          </a:p>
          <a:p>
            <a:pPr>
              <a:spcAft>
                <a:spcPts val="0"/>
              </a:spcAft>
            </a:pPr>
            <a:r>
              <a:rPr lang="en-US" sz="20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7MeV/u for ions Z/A&gt;1/3 </a:t>
            </a:r>
          </a:p>
          <a:p>
            <a:pPr>
              <a:spcBef>
                <a:spcPts val="1200"/>
              </a:spcBef>
              <a:spcAft>
                <a:spcPts val="0"/>
              </a:spcAft>
            </a:pPr>
            <a:r>
              <a:rPr lang="en-US" sz="2000" b="1"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2000" b="1" baseline="30000"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nd</a:t>
            </a:r>
            <a:r>
              <a:rPr lang="en-US" sz="2000" b="1"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sect. warm resonators</a:t>
            </a:r>
          </a:p>
          <a:p>
            <a:pPr>
              <a:spcAft>
                <a:spcPts val="0"/>
              </a:spcAft>
            </a:pPr>
            <a:r>
              <a:rPr lang="en-US" sz="2000" b="1" dirty="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for </a:t>
            </a:r>
            <a:r>
              <a:rPr lang="en-US" sz="2000" b="1"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 up to 13 </a:t>
            </a:r>
            <a:r>
              <a:rPr lang="en-US" sz="2000" b="1" dirty="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MeV </a:t>
            </a:r>
            <a:endParaRPr lang="en-US" sz="2000" b="1" dirty="0" smtClean="0">
              <a:solidFill>
                <a:srgbClr val="4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0"/>
              </a:spcAft>
            </a:pPr>
            <a:r>
              <a:rPr lang="en-US" sz="20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2000" b="1" baseline="30000"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rd</a:t>
            </a:r>
            <a:r>
              <a:rPr lang="en-US" sz="20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SC res. testing &amp; applied research up to 20MeV</a:t>
            </a:r>
            <a:endParaRPr lang="ru-RU" sz="20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6484122" y="4397622"/>
            <a:ext cx="2627941" cy="2339102"/>
          </a:xfrm>
          <a:prstGeom prst="rect">
            <a:avLst/>
          </a:prstGeom>
        </p:spPr>
        <p:txBody>
          <a:bodyPr wrap="square">
            <a:spAutoFit/>
          </a:bodyPr>
          <a:lstStyle/>
          <a:p>
            <a:pPr>
              <a:spcBef>
                <a:spcPts val="1200"/>
              </a:spcBef>
              <a:spcAft>
                <a:spcPts val="0"/>
              </a:spcAft>
            </a:pPr>
            <a:r>
              <a:rPr lang="en-US"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Contract with BEVATECH signed in Dec. 2017 for 3.5 years.</a:t>
            </a:r>
          </a:p>
          <a:p>
            <a:pPr>
              <a:spcBef>
                <a:spcPts val="1200"/>
              </a:spcBef>
              <a:spcAft>
                <a:spcPts val="0"/>
              </a:spcAft>
            </a:pPr>
            <a:r>
              <a:rPr lang="en-US"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July 2018: TDR </a:t>
            </a:r>
          </a:p>
          <a:p>
            <a:pPr>
              <a:spcBef>
                <a:spcPts val="1200"/>
              </a:spcBef>
              <a:spcAft>
                <a:spcPts val="0"/>
              </a:spcAft>
            </a:pPr>
            <a:r>
              <a:rPr lang="en-US" b="1" dirty="0" smtClean="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Summer 2021: commissioning at test bench with beam.</a:t>
            </a:r>
            <a:endParaRPr lang="en-US"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77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5346639" y="4643446"/>
            <a:ext cx="3797361" cy="1446550"/>
          </a:xfrm>
          <a:prstGeom prst="rect">
            <a:avLst/>
          </a:prstGeom>
          <a:noFill/>
          <a:ln>
            <a:noFill/>
          </a:ln>
        </p:spPr>
        <p:txBody>
          <a:bodyPr spcFirstLastPara="1" wrap="square" lIns="36000" tIns="45700" rIns="36000" bIns="45700" anchor="t" anchorCtr="0">
            <a:noAutofit/>
          </a:bodyPr>
          <a:lstStyle/>
          <a:p>
            <a:pPr marL="0" marR="0" lvl="0" indent="0" algn="l" rtl="0">
              <a:spcBef>
                <a:spcPts val="0"/>
              </a:spcBef>
              <a:spcAft>
                <a:spcPts val="0"/>
              </a:spcAft>
              <a:buNone/>
            </a:pPr>
            <a:r>
              <a:rPr lang="en-US" sz="2200" dirty="0">
                <a:solidFill>
                  <a:srgbClr val="0000FF"/>
                </a:solidFill>
                <a:latin typeface="Arial"/>
                <a:ea typeface="Arial"/>
                <a:cs typeface="Arial"/>
                <a:sym typeface="Arial"/>
              </a:rPr>
              <a:t>Xenon ions accelerated </a:t>
            </a:r>
            <a:endParaRPr lang="en-US" sz="2200" dirty="0" smtClean="0">
              <a:solidFill>
                <a:srgbClr val="0000FF"/>
              </a:solidFill>
              <a:latin typeface="Arial"/>
              <a:ea typeface="Arial"/>
              <a:cs typeface="Arial"/>
              <a:sym typeface="Arial"/>
            </a:endParaRPr>
          </a:p>
          <a:p>
            <a:pPr marL="0" marR="0" lvl="0" indent="0" algn="l" rtl="0">
              <a:spcBef>
                <a:spcPts val="0"/>
              </a:spcBef>
              <a:spcAft>
                <a:spcPts val="0"/>
              </a:spcAft>
              <a:buNone/>
            </a:pPr>
            <a:r>
              <a:rPr lang="en-US" sz="2200" dirty="0" smtClean="0">
                <a:solidFill>
                  <a:srgbClr val="0000FF"/>
                </a:solidFill>
                <a:latin typeface="Arial"/>
                <a:ea typeface="Arial"/>
                <a:cs typeface="Arial"/>
                <a:sym typeface="Arial"/>
              </a:rPr>
              <a:t>up </a:t>
            </a:r>
            <a:r>
              <a:rPr lang="en-US" sz="2200" dirty="0">
                <a:solidFill>
                  <a:srgbClr val="0000FF"/>
                </a:solidFill>
                <a:latin typeface="Arial"/>
                <a:ea typeface="Arial"/>
                <a:cs typeface="Arial"/>
                <a:sym typeface="Arial"/>
              </a:rPr>
              <a:t>to the 1 GeV/u   </a:t>
            </a:r>
            <a:endParaRPr sz="2200" dirty="0">
              <a:solidFill>
                <a:srgbClr val="0000FF"/>
              </a:solidFill>
              <a:latin typeface="Arial"/>
              <a:ea typeface="Arial"/>
              <a:cs typeface="Arial"/>
              <a:sym typeface="Arial"/>
            </a:endParaRPr>
          </a:p>
          <a:p>
            <a:pPr marL="0" marR="0" lvl="0" indent="0" algn="l" rtl="0">
              <a:spcBef>
                <a:spcPts val="0"/>
              </a:spcBef>
              <a:spcAft>
                <a:spcPts val="0"/>
              </a:spcAft>
              <a:buNone/>
            </a:pPr>
            <a:r>
              <a:rPr lang="en-US" sz="2200" dirty="0">
                <a:solidFill>
                  <a:srgbClr val="0000FF"/>
                </a:solidFill>
                <a:latin typeface="Arial"/>
                <a:ea typeface="Arial"/>
                <a:cs typeface="Arial"/>
                <a:sym typeface="Arial"/>
              </a:rPr>
              <a:t>and slow extracted with intensity ~10</a:t>
            </a:r>
            <a:r>
              <a:rPr lang="en-US" sz="2200" baseline="30000" dirty="0">
                <a:solidFill>
                  <a:srgbClr val="0000FF"/>
                </a:solidFill>
                <a:latin typeface="Arial"/>
                <a:ea typeface="Arial"/>
                <a:cs typeface="Arial"/>
                <a:sym typeface="Arial"/>
              </a:rPr>
              <a:t>3</a:t>
            </a:r>
            <a:r>
              <a:rPr lang="en-US" sz="2200" dirty="0">
                <a:solidFill>
                  <a:srgbClr val="0000FF"/>
                </a:solidFill>
                <a:latin typeface="Arial"/>
                <a:ea typeface="Arial"/>
                <a:cs typeface="Arial"/>
                <a:sym typeface="Arial"/>
              </a:rPr>
              <a:t> ions/pulse</a:t>
            </a:r>
            <a:endParaRPr sz="2200" dirty="0">
              <a:solidFill>
                <a:srgbClr val="0000FF"/>
              </a:solidFill>
              <a:latin typeface="Arial"/>
              <a:ea typeface="Arial"/>
              <a:cs typeface="Arial"/>
              <a:sym typeface="Arial"/>
            </a:endParaRPr>
          </a:p>
        </p:txBody>
      </p:sp>
      <p:sp>
        <p:nvSpPr>
          <p:cNvPr id="158" name="Shape 158"/>
          <p:cNvSpPr/>
          <p:nvPr/>
        </p:nvSpPr>
        <p:spPr>
          <a:xfrm>
            <a:off x="5448312" y="3556676"/>
            <a:ext cx="336662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Photo of the </a:t>
            </a:r>
            <a:r>
              <a:rPr lang="en-US" sz="1800" baseline="-25000" dirty="0">
                <a:solidFill>
                  <a:srgbClr val="000000"/>
                </a:solidFill>
                <a:latin typeface="Arial"/>
                <a:ea typeface="Arial"/>
                <a:cs typeface="Arial"/>
                <a:sym typeface="Arial"/>
              </a:rPr>
              <a:t>124</a:t>
            </a:r>
            <a:r>
              <a:rPr lang="en-US" sz="1800" dirty="0">
                <a:solidFill>
                  <a:srgbClr val="000000"/>
                </a:solidFill>
                <a:latin typeface="Arial"/>
                <a:ea typeface="Arial"/>
                <a:cs typeface="Arial"/>
                <a:sym typeface="Arial"/>
              </a:rPr>
              <a:t>Xe</a:t>
            </a:r>
            <a:r>
              <a:rPr lang="en-US" sz="1800" baseline="30000" dirty="0">
                <a:solidFill>
                  <a:srgbClr val="000000"/>
                </a:solidFill>
                <a:latin typeface="Arial"/>
                <a:ea typeface="Arial"/>
                <a:cs typeface="Arial"/>
                <a:sym typeface="Arial"/>
              </a:rPr>
              <a:t>42+</a:t>
            </a:r>
            <a:r>
              <a:rPr lang="en-US" sz="1800" dirty="0">
                <a:solidFill>
                  <a:srgbClr val="000000"/>
                </a:solidFill>
                <a:latin typeface="Arial"/>
                <a:ea typeface="Arial"/>
                <a:cs typeface="Arial"/>
                <a:sym typeface="Arial"/>
              </a:rPr>
              <a:t> extracted </a:t>
            </a:r>
            <a:endParaRPr sz="1800" dirty="0">
              <a:solidFill>
                <a:srgbClr val="000000"/>
              </a:solidFill>
              <a:latin typeface="Arial"/>
              <a:ea typeface="Arial"/>
              <a:cs typeface="Arial"/>
              <a:sym typeface="Arial"/>
            </a:endParaRPr>
          </a:p>
          <a:p>
            <a:pPr marL="0" marR="0" lvl="0" indent="0" algn="l" rtl="0">
              <a:spcBef>
                <a:spcPts val="0"/>
              </a:spcBef>
              <a:spcAft>
                <a:spcPts val="0"/>
              </a:spcAft>
              <a:buNone/>
            </a:pPr>
            <a:r>
              <a:rPr lang="en-US" sz="1800" dirty="0">
                <a:solidFill>
                  <a:srgbClr val="000000"/>
                </a:solidFill>
                <a:latin typeface="Arial"/>
                <a:ea typeface="Arial"/>
                <a:cs typeface="Arial"/>
                <a:sym typeface="Arial"/>
              </a:rPr>
              <a:t>beam (Е = 0,57 GeV/u) </a:t>
            </a:r>
            <a:endParaRPr sz="1800" dirty="0">
              <a:solidFill>
                <a:srgbClr val="000000"/>
              </a:solidFill>
              <a:latin typeface="Arial"/>
              <a:ea typeface="Arial"/>
              <a:cs typeface="Arial"/>
              <a:sym typeface="Arial"/>
            </a:endParaRPr>
          </a:p>
        </p:txBody>
      </p:sp>
      <p:sp>
        <p:nvSpPr>
          <p:cNvPr id="160" name="Shape 160"/>
          <p:cNvSpPr txBox="1">
            <a:spLocks noGrp="1"/>
          </p:cNvSpPr>
          <p:nvPr>
            <p:ph type="title"/>
          </p:nvPr>
        </p:nvSpPr>
        <p:spPr>
          <a:xfrm>
            <a:off x="190500" y="1347788"/>
            <a:ext cx="5294313" cy="938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u="none" strike="noStrike" cap="none" dirty="0">
                <a:solidFill>
                  <a:srgbClr val="FF0000"/>
                </a:solidFill>
                <a:latin typeface="Arial"/>
                <a:ea typeface="Arial"/>
                <a:cs typeface="Arial"/>
                <a:sym typeface="Arial"/>
              </a:rPr>
              <a:t>Acceleration of </a:t>
            </a:r>
            <a:r>
              <a:rPr lang="en-US" sz="2800" b="1" i="0" u="none" strike="noStrike" cap="none" baseline="-25000" dirty="0">
                <a:solidFill>
                  <a:srgbClr val="FF0000"/>
                </a:solidFill>
                <a:latin typeface="Arial"/>
                <a:ea typeface="Arial"/>
                <a:cs typeface="Arial"/>
                <a:sym typeface="Arial"/>
              </a:rPr>
              <a:t>124</a:t>
            </a:r>
            <a:r>
              <a:rPr lang="en-US" sz="2800" b="1" i="0" u="none" strike="noStrike" cap="none" dirty="0">
                <a:solidFill>
                  <a:srgbClr val="FF0000"/>
                </a:solidFill>
                <a:latin typeface="Arial"/>
                <a:ea typeface="Arial"/>
                <a:cs typeface="Arial"/>
                <a:sym typeface="Arial"/>
              </a:rPr>
              <a:t>Xe</a:t>
            </a:r>
            <a:r>
              <a:rPr lang="en-US" sz="2800" b="1" i="0" u="none" strike="noStrike" cap="none" baseline="30000" dirty="0">
                <a:solidFill>
                  <a:srgbClr val="FF0000"/>
                </a:solidFill>
                <a:latin typeface="Arial"/>
                <a:ea typeface="Arial"/>
                <a:cs typeface="Arial"/>
                <a:sym typeface="Arial"/>
              </a:rPr>
              <a:t>42+</a:t>
            </a:r>
            <a:r>
              <a:rPr lang="en-US" sz="2800" b="1" i="1" u="none" strike="noStrike" cap="none" dirty="0">
                <a:solidFill>
                  <a:srgbClr val="FF0000"/>
                </a:solidFill>
                <a:latin typeface="Arial"/>
                <a:ea typeface="Arial"/>
                <a:cs typeface="Arial"/>
                <a:sym typeface="Arial"/>
              </a:rPr>
              <a:t> beam  </a:t>
            </a:r>
            <a:br>
              <a:rPr lang="en-US" sz="2800" b="1" i="1" u="none" strike="noStrike" cap="none" dirty="0">
                <a:solidFill>
                  <a:srgbClr val="FF0000"/>
                </a:solidFill>
                <a:latin typeface="Arial"/>
                <a:ea typeface="Arial"/>
                <a:cs typeface="Arial"/>
                <a:sym typeface="Arial"/>
              </a:rPr>
            </a:br>
            <a:r>
              <a:rPr lang="en-US" sz="2400" b="1" i="1" u="none" strike="noStrike" cap="none" dirty="0">
                <a:solidFill>
                  <a:srgbClr val="FF0000"/>
                </a:solidFill>
                <a:latin typeface="Arial"/>
                <a:ea typeface="Arial"/>
                <a:cs typeface="Arial"/>
                <a:sym typeface="Arial"/>
              </a:rPr>
              <a:t>RUN #41 (February 2010)  </a:t>
            </a:r>
            <a:endParaRPr sz="2400" b="1" i="1" u="none" strike="noStrike" cap="none" baseline="30000" dirty="0">
              <a:solidFill>
                <a:srgbClr val="FF0000"/>
              </a:solidFill>
              <a:latin typeface="Arial"/>
              <a:ea typeface="Arial"/>
              <a:cs typeface="Arial"/>
              <a:sym typeface="Arial"/>
            </a:endParaRPr>
          </a:p>
        </p:txBody>
      </p:sp>
      <p:sp>
        <p:nvSpPr>
          <p:cNvPr id="161" name="Shape 161"/>
          <p:cNvSpPr/>
          <p:nvPr/>
        </p:nvSpPr>
        <p:spPr>
          <a:xfrm>
            <a:off x="0" y="2333625"/>
            <a:ext cx="5330825"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0000FF"/>
                </a:solidFill>
                <a:latin typeface="Arial"/>
                <a:ea typeface="Arial"/>
                <a:cs typeface="Arial"/>
                <a:sym typeface="Arial"/>
              </a:rPr>
              <a:t>Registration of </a:t>
            </a:r>
            <a:r>
              <a:rPr lang="en-US" sz="2000" baseline="-25000" dirty="0">
                <a:solidFill>
                  <a:srgbClr val="000000"/>
                </a:solidFill>
                <a:latin typeface="Arial"/>
                <a:ea typeface="Arial"/>
                <a:cs typeface="Arial"/>
                <a:sym typeface="Arial"/>
              </a:rPr>
              <a:t>124</a:t>
            </a:r>
            <a:r>
              <a:rPr lang="en-US" sz="2000" dirty="0">
                <a:solidFill>
                  <a:srgbClr val="000000"/>
                </a:solidFill>
                <a:latin typeface="Arial"/>
                <a:ea typeface="Arial"/>
                <a:cs typeface="Arial"/>
                <a:sym typeface="Arial"/>
              </a:rPr>
              <a:t>Xe</a:t>
            </a:r>
            <a:r>
              <a:rPr lang="en-US" sz="2000" baseline="30000" dirty="0">
                <a:solidFill>
                  <a:srgbClr val="000000"/>
                </a:solidFill>
                <a:latin typeface="Arial"/>
                <a:ea typeface="Arial"/>
                <a:cs typeface="Arial"/>
                <a:sym typeface="Arial"/>
              </a:rPr>
              <a:t>42+</a:t>
            </a:r>
            <a:r>
              <a:rPr lang="en-US" sz="2000" dirty="0">
                <a:solidFill>
                  <a:srgbClr val="000000"/>
                </a:solidFill>
                <a:latin typeface="Arial"/>
                <a:ea typeface="Arial"/>
                <a:cs typeface="Arial"/>
                <a:sym typeface="Arial"/>
              </a:rPr>
              <a:t>  </a:t>
            </a:r>
            <a:r>
              <a:rPr lang="en-US" sz="2000" dirty="0">
                <a:solidFill>
                  <a:srgbClr val="0000FF"/>
                </a:solidFill>
                <a:latin typeface="Arial"/>
                <a:ea typeface="Arial"/>
                <a:cs typeface="Arial"/>
                <a:sym typeface="Arial"/>
              </a:rPr>
              <a:t>beam during acceleration cycle by ionization profile monitor</a:t>
            </a:r>
            <a:endParaRPr sz="2000" dirty="0">
              <a:solidFill>
                <a:srgbClr val="0000FF"/>
              </a:solidFill>
              <a:latin typeface="Arial"/>
              <a:ea typeface="Arial"/>
              <a:cs typeface="Arial"/>
              <a:sym typeface="Arial"/>
            </a:endParaRPr>
          </a:p>
        </p:txBody>
      </p:sp>
      <p:pic>
        <p:nvPicPr>
          <p:cNvPr id="162" name="Shape 162"/>
          <p:cNvPicPr preferRelativeResize="0"/>
          <p:nvPr/>
        </p:nvPicPr>
        <p:blipFill rotWithShape="1">
          <a:blip r:embed="rId3">
            <a:alphaModFix/>
          </a:blip>
          <a:srcRect/>
          <a:stretch/>
        </p:blipFill>
        <p:spPr>
          <a:xfrm>
            <a:off x="5448311" y="1530323"/>
            <a:ext cx="3366627" cy="1872901"/>
          </a:xfrm>
          <a:prstGeom prst="rect">
            <a:avLst/>
          </a:prstGeom>
          <a:noFill/>
          <a:ln>
            <a:noFill/>
          </a:ln>
          <a:effectLst>
            <a:outerShdw blurRad="292100" dist="139700" dir="2700000" algn="tl" rotWithShape="0">
              <a:srgbClr val="333333">
                <a:alpha val="64705"/>
              </a:srgbClr>
            </a:outerShdw>
          </a:effectLst>
        </p:spPr>
      </p:pic>
      <p:pic>
        <p:nvPicPr>
          <p:cNvPr id="8" name="Picture 3" descr="NICA_header_blu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a:spLocks noChangeArrowheads="1"/>
          </p:cNvSpPr>
          <p:nvPr/>
        </p:nvSpPr>
        <p:spPr bwMode="auto">
          <a:xfrm>
            <a:off x="-1000" y="146731"/>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heavy ions acceleration</a:t>
            </a:r>
            <a:endParaRPr kumimoji="0" lang="ru-RU" altLang="ru-RU" sz="3600" b="1" dirty="0">
              <a:solidFill>
                <a:srgbClr val="002060"/>
              </a:solidFill>
              <a:latin typeface="Arial" pitchFamily="34" charset="0"/>
            </a:endParaRPr>
          </a:p>
        </p:txBody>
      </p:sp>
      <p:sp>
        <p:nvSpPr>
          <p:cNvPr id="11" name="Номер слайда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A0DAF-D2FD-48D9-9927-FCBE9EFD4BE4}" type="slidenum">
              <a:rPr lang="ru-RU" altLang="ru-RU" smtClean="0">
                <a:solidFill>
                  <a:srgbClr val="898989"/>
                </a:solidFill>
                <a:latin typeface="Calibri" pitchFamily="34" charset="0"/>
              </a:rPr>
              <a:pPr eaLnBrk="1" hangingPunct="1"/>
              <a:t>12</a:t>
            </a:fld>
            <a:endParaRPr lang="ru-RU" altLang="ru-RU" dirty="0" smtClean="0">
              <a:solidFill>
                <a:srgbClr val="898989"/>
              </a:solidFill>
              <a:latin typeface="Calibri" pitchFamily="34" charset="0"/>
            </a:endParaRPr>
          </a:p>
        </p:txBody>
      </p:sp>
      <p:pic>
        <p:nvPicPr>
          <p:cNvPr id="12" name="Picture 11"/>
          <p:cNvPicPr>
            <a:picLocks noChangeAspect="1" noChangeArrowheads="1"/>
          </p:cNvPicPr>
          <p:nvPr/>
        </p:nvPicPr>
        <p:blipFill>
          <a:blip r:embed="rId5">
            <a:lum bright="-20000" contrast="40000"/>
          </a:blip>
          <a:srcRect/>
          <a:stretch>
            <a:fillRect/>
          </a:stretch>
        </p:blipFill>
        <p:spPr bwMode="auto">
          <a:xfrm>
            <a:off x="58662" y="3396921"/>
            <a:ext cx="5229234" cy="3152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0590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2148" r="21852"/>
          <a:stretch/>
        </p:blipFill>
        <p:spPr bwMode="auto">
          <a:xfrm>
            <a:off x="2123728" y="1933447"/>
            <a:ext cx="36004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9AFA62-662B-4FBE-803D-B7F2202528AE}" type="slidenum">
              <a:rPr lang="ru-RU" altLang="ru-RU" smtClean="0">
                <a:solidFill>
                  <a:srgbClr val="898989"/>
                </a:solidFill>
                <a:latin typeface="Calibri" pitchFamily="34" charset="0"/>
              </a:rPr>
              <a:pPr eaLnBrk="1" hangingPunct="1"/>
              <a:t>13</a:t>
            </a:fld>
            <a:endParaRPr lang="ru-RU" altLang="ru-RU" dirty="0" smtClean="0">
              <a:solidFill>
                <a:srgbClr val="898989"/>
              </a:solidFill>
              <a:latin typeface="Calibri" pitchFamily="34" charset="0"/>
            </a:endParaRPr>
          </a:p>
        </p:txBody>
      </p:sp>
      <p:sp>
        <p:nvSpPr>
          <p:cNvPr id="5124" name="TextBox 2"/>
          <p:cNvSpPr txBox="1">
            <a:spLocks noChangeArrowheads="1"/>
          </p:cNvSpPr>
          <p:nvPr/>
        </p:nvSpPr>
        <p:spPr bwMode="auto">
          <a:xfrm>
            <a:off x="2094507" y="1717423"/>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2800" b="1" dirty="0">
                <a:solidFill>
                  <a:srgbClr val="FF0000"/>
                </a:solidFill>
              </a:rPr>
              <a:t>Run #</a:t>
            </a:r>
            <a:r>
              <a:rPr lang="en-US" altLang="ru-RU" sz="2800" b="1" dirty="0" smtClean="0">
                <a:solidFill>
                  <a:srgbClr val="FF0000"/>
                </a:solidFill>
              </a:rPr>
              <a:t>55 22.02 </a:t>
            </a:r>
            <a:r>
              <a:rPr lang="en-US" altLang="ru-RU" sz="2800" b="1" dirty="0">
                <a:solidFill>
                  <a:srgbClr val="FF0000"/>
                </a:solidFill>
              </a:rPr>
              <a:t>- </a:t>
            </a:r>
            <a:r>
              <a:rPr lang="en-US" altLang="ru-RU" sz="2800" b="1" dirty="0" smtClean="0">
                <a:solidFill>
                  <a:srgbClr val="FF0000"/>
                </a:solidFill>
              </a:rPr>
              <a:t>05.04.2018</a:t>
            </a:r>
            <a:endParaRPr lang="ru-RU" altLang="ru-RU" dirty="0"/>
          </a:p>
        </p:txBody>
      </p:sp>
      <p:sp>
        <p:nvSpPr>
          <p:cNvPr id="8" name="TextBox 3"/>
          <p:cNvSpPr txBox="1">
            <a:spLocks noChangeArrowheads="1"/>
          </p:cNvSpPr>
          <p:nvPr/>
        </p:nvSpPr>
        <p:spPr bwMode="auto">
          <a:xfrm>
            <a:off x="5659958" y="2375888"/>
            <a:ext cx="1620957"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Cooling, </a:t>
            </a:r>
            <a:r>
              <a:rPr kumimoji="0" lang="en-US" altLang="ru-RU" sz="1800" dirty="0" smtClean="0">
                <a:latin typeface="Arial" pitchFamily="34" charset="0"/>
              </a:rPr>
              <a:t>9.9%</a:t>
            </a:r>
            <a:endParaRPr kumimoji="0" lang="ru-RU" altLang="ru-RU" sz="1800" dirty="0">
              <a:latin typeface="Arial" pitchFamily="34" charset="0"/>
            </a:endParaRPr>
          </a:p>
        </p:txBody>
      </p:sp>
      <p:sp>
        <p:nvSpPr>
          <p:cNvPr id="9" name="TextBox 5"/>
          <p:cNvSpPr txBox="1">
            <a:spLocks noChangeArrowheads="1"/>
          </p:cNvSpPr>
          <p:nvPr/>
        </p:nvSpPr>
        <p:spPr bwMode="auto">
          <a:xfrm>
            <a:off x="5701184" y="3460200"/>
            <a:ext cx="16636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Tuning, </a:t>
            </a:r>
            <a:r>
              <a:rPr kumimoji="0" lang="en-US" altLang="ru-RU" sz="1800" dirty="0" smtClean="0">
                <a:latin typeface="Arial" pitchFamily="34" charset="0"/>
              </a:rPr>
              <a:t>25.6%</a:t>
            </a:r>
            <a:endParaRPr kumimoji="0" lang="ru-RU" altLang="ru-RU" sz="1800" dirty="0">
              <a:latin typeface="Arial" pitchFamily="34" charset="0"/>
            </a:endParaRPr>
          </a:p>
        </p:txBody>
      </p:sp>
      <p:sp>
        <p:nvSpPr>
          <p:cNvPr id="10" name="TextBox 6"/>
          <p:cNvSpPr txBox="1">
            <a:spLocks noChangeArrowheads="1"/>
          </p:cNvSpPr>
          <p:nvPr/>
        </p:nvSpPr>
        <p:spPr bwMode="auto">
          <a:xfrm>
            <a:off x="5724128" y="4540321"/>
            <a:ext cx="163378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Repairs, </a:t>
            </a:r>
            <a:r>
              <a:rPr kumimoji="0" lang="en-US" altLang="ru-RU" sz="1800" dirty="0" smtClean="0">
                <a:latin typeface="Arial" pitchFamily="34" charset="0"/>
              </a:rPr>
              <a:t>4.2%</a:t>
            </a:r>
            <a:endParaRPr kumimoji="0" lang="ru-RU" altLang="ru-RU" sz="1800" dirty="0">
              <a:latin typeface="Arial" pitchFamily="34" charset="0"/>
            </a:endParaRPr>
          </a:p>
        </p:txBody>
      </p:sp>
      <p:sp>
        <p:nvSpPr>
          <p:cNvPr id="11" name="TextBox 7"/>
          <p:cNvSpPr txBox="1">
            <a:spLocks noChangeArrowheads="1"/>
          </p:cNvSpPr>
          <p:nvPr/>
        </p:nvSpPr>
        <p:spPr bwMode="auto">
          <a:xfrm>
            <a:off x="5735265" y="4857250"/>
            <a:ext cx="278794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Unexpected losses, </a:t>
            </a:r>
            <a:r>
              <a:rPr kumimoji="0" lang="en-US" altLang="ru-RU" sz="1800" dirty="0" smtClean="0">
                <a:latin typeface="Arial" pitchFamily="34" charset="0"/>
              </a:rPr>
              <a:t>1.1%</a:t>
            </a:r>
            <a:endParaRPr kumimoji="0" lang="ru-RU" altLang="ru-RU" sz="1800" dirty="0">
              <a:latin typeface="Arial" pitchFamily="34" charset="0"/>
            </a:endParaRPr>
          </a:p>
        </p:txBody>
      </p:sp>
      <p:sp>
        <p:nvSpPr>
          <p:cNvPr id="12" name="TextBox 9"/>
          <p:cNvSpPr txBox="1">
            <a:spLocks noChangeArrowheads="1"/>
          </p:cNvSpPr>
          <p:nvPr/>
        </p:nvSpPr>
        <p:spPr bwMode="auto">
          <a:xfrm>
            <a:off x="899592" y="4089545"/>
            <a:ext cx="147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endParaRPr kumimoji="0" lang="en-US" altLang="ru-RU" sz="1800" dirty="0">
              <a:latin typeface="Arial" pitchFamily="34" charset="0"/>
            </a:endParaRPr>
          </a:p>
          <a:p>
            <a:pPr eaLnBrk="1" hangingPunct="1">
              <a:spcBef>
                <a:spcPct val="0"/>
              </a:spcBef>
              <a:buFontTx/>
              <a:buNone/>
            </a:pPr>
            <a:r>
              <a:rPr kumimoji="0" lang="en-US" altLang="ru-RU" sz="1800" dirty="0">
                <a:latin typeface="Arial" pitchFamily="34" charset="0"/>
              </a:rPr>
              <a:t>Experiments</a:t>
            </a:r>
            <a:endParaRPr kumimoji="0" lang="ru-RU" altLang="ru-RU" sz="1800" dirty="0">
              <a:latin typeface="Arial" pitchFamily="34" charset="0"/>
            </a:endParaRPr>
          </a:p>
        </p:txBody>
      </p:sp>
      <p:sp>
        <p:nvSpPr>
          <p:cNvPr id="13" name="TextBox 10"/>
          <p:cNvSpPr txBox="1">
            <a:spLocks noChangeArrowheads="1"/>
          </p:cNvSpPr>
          <p:nvPr/>
        </p:nvSpPr>
        <p:spPr bwMode="auto">
          <a:xfrm>
            <a:off x="1285528" y="4051122"/>
            <a:ext cx="83869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smtClean="0">
                <a:latin typeface="Arial" pitchFamily="34" charset="0"/>
              </a:rPr>
              <a:t>59.2%</a:t>
            </a:r>
            <a:endParaRPr kumimoji="0" lang="ru-RU" altLang="ru-RU" sz="1800" dirty="0">
              <a:latin typeface="Arial" pitchFamily="34" charset="0"/>
            </a:endParaRPr>
          </a:p>
        </p:txBody>
      </p:sp>
      <p:sp>
        <p:nvSpPr>
          <p:cNvPr id="2" name="AutoShape 8" descr="https://docs.google.com/spreadsheets/d/15CfIiAB_0BMnQy9zXgZSd5fLoAS8oT8tuCXOm72lo40/pubchart?oid=1129729142&amp;format=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7"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RUN 55 statistics</a:t>
            </a:r>
            <a:endParaRPr kumimoji="0" lang="ru-RU" altLang="ru-RU" sz="3600" b="1" dirty="0">
              <a:solidFill>
                <a:srgbClr val="002060"/>
              </a:solidFill>
              <a:latin typeface="Arial" pitchFamily="34" charset="0"/>
            </a:endParaRPr>
          </a:p>
        </p:txBody>
      </p:sp>
      <p:sp>
        <p:nvSpPr>
          <p:cNvPr id="18" name="TextBox 13"/>
          <p:cNvSpPr txBox="1">
            <a:spLocks noChangeArrowheads="1"/>
          </p:cNvSpPr>
          <p:nvPr/>
        </p:nvSpPr>
        <p:spPr bwMode="auto">
          <a:xfrm>
            <a:off x="3131840" y="5749871"/>
            <a:ext cx="1459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b="1" dirty="0" smtClean="0">
                <a:solidFill>
                  <a:srgbClr val="FF0000"/>
                </a:solidFill>
                <a:latin typeface="Arial" pitchFamily="34" charset="0"/>
              </a:rPr>
              <a:t>1018 </a:t>
            </a:r>
            <a:r>
              <a:rPr kumimoji="0" lang="en-US" altLang="ru-RU" b="1" dirty="0">
                <a:solidFill>
                  <a:srgbClr val="FF0000"/>
                </a:solidFill>
                <a:latin typeface="Arial" pitchFamily="34" charset="0"/>
              </a:rPr>
              <a:t>h</a:t>
            </a:r>
            <a:endParaRPr kumimoji="0" lang="ru-RU" altLang="ru-RU" b="1" dirty="0">
              <a:solidFill>
                <a:srgbClr val="FF0000"/>
              </a:solidFill>
              <a:latin typeface="Arial" pitchFamily="34" charset="0"/>
            </a:endParaRPr>
          </a:p>
        </p:txBody>
      </p:sp>
      <p:sp>
        <p:nvSpPr>
          <p:cNvPr id="15" name="TextBox 13"/>
          <p:cNvSpPr txBox="1">
            <a:spLocks noChangeArrowheads="1"/>
          </p:cNvSpPr>
          <p:nvPr/>
        </p:nvSpPr>
        <p:spPr bwMode="auto">
          <a:xfrm>
            <a:off x="1260195" y="942978"/>
            <a:ext cx="62632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kumimoji="0" lang="en-US" altLang="ru-RU" b="1" dirty="0">
                <a:solidFill>
                  <a:srgbClr val="FF0000"/>
                </a:solidFill>
                <a:latin typeface="Arial" panose="020B0604020202020204" pitchFamily="34" charset="0"/>
              </a:rPr>
              <a:t>H</a:t>
            </a:r>
            <a:r>
              <a:rPr kumimoji="0" lang="en-US" altLang="ru-RU" b="1" dirty="0" smtClean="0">
                <a:solidFill>
                  <a:srgbClr val="FF0000"/>
                </a:solidFill>
                <a:latin typeface="Arial" panose="020B0604020202020204" pitchFamily="34" charset="0"/>
              </a:rPr>
              <a:t>eavy </a:t>
            </a:r>
            <a:r>
              <a:rPr kumimoji="0" lang="en-US" altLang="ru-RU" b="1" dirty="0" smtClean="0">
                <a:solidFill>
                  <a:srgbClr val="FF0000"/>
                </a:solidFill>
                <a:latin typeface="Arial" panose="020B0604020202020204" pitchFamily="34" charset="0"/>
              </a:rPr>
              <a:t>ion </a:t>
            </a:r>
            <a:r>
              <a:rPr kumimoji="0" lang="en-US" altLang="ru-RU" b="1" dirty="0" smtClean="0">
                <a:solidFill>
                  <a:srgbClr val="FF0000"/>
                </a:solidFill>
                <a:latin typeface="Arial" panose="020B0604020202020204" pitchFamily="34" charset="0"/>
              </a:rPr>
              <a:t>beams acceleration</a:t>
            </a:r>
            <a:endParaRPr kumimoji="0" lang="ru-RU" altLang="ru-RU"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395792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rot="16200000">
            <a:off x="-439737" y="2416175"/>
            <a:ext cx="1036637" cy="3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0000"/>
                </a:solidFill>
              </a:rPr>
              <a:t>source</a:t>
            </a:r>
            <a:endParaRPr lang="ru-RU" b="1" dirty="0">
              <a:solidFill>
                <a:srgbClr val="FF0000"/>
              </a:solidFill>
            </a:endParaRPr>
          </a:p>
        </p:txBody>
      </p:sp>
      <p:grpSp>
        <p:nvGrpSpPr>
          <p:cNvPr id="13315" name="Группа 20"/>
          <p:cNvGrpSpPr>
            <a:grpSpLocks/>
          </p:cNvGrpSpPr>
          <p:nvPr/>
        </p:nvGrpSpPr>
        <p:grpSpPr bwMode="auto">
          <a:xfrm>
            <a:off x="212725" y="765175"/>
            <a:ext cx="8931275" cy="3443288"/>
            <a:chOff x="154546" y="442576"/>
            <a:chExt cx="9156878" cy="3519309"/>
          </a:xfrm>
        </p:grpSpPr>
        <p:pic>
          <p:nvPicPr>
            <p:cNvPr id="13322" name="Picture 6"/>
            <p:cNvPicPr>
              <a:picLocks noChangeAspect="1" noChangeArrowheads="1"/>
            </p:cNvPicPr>
            <p:nvPr/>
          </p:nvPicPr>
          <p:blipFill>
            <a:blip r:embed="rId2">
              <a:clrChange>
                <a:clrFrom>
                  <a:srgbClr val="FFFFFF"/>
                </a:clrFrom>
                <a:clrTo>
                  <a:srgbClr val="FFFFFF">
                    <a:alpha val="0"/>
                  </a:srgbClr>
                </a:clrTo>
              </a:clrChange>
              <a:lum bright="-30000" contrast="-20000"/>
              <a:extLst>
                <a:ext uri="{28A0092B-C50C-407E-A947-70E740481C1C}">
                  <a14:useLocalDpi xmlns:a14="http://schemas.microsoft.com/office/drawing/2010/main" val="0"/>
                </a:ext>
              </a:extLst>
            </a:blip>
            <a:srcRect/>
            <a:stretch>
              <a:fillRect/>
            </a:stretch>
          </p:blipFill>
          <p:spPr bwMode="auto">
            <a:xfrm>
              <a:off x="154546" y="442576"/>
              <a:ext cx="8989454" cy="351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733972" y="948811"/>
              <a:ext cx="2434890" cy="428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rPr>
                <a:t>LEBT + </a:t>
              </a:r>
              <a:r>
                <a:rPr lang="en-US" sz="2000" b="1">
                  <a:solidFill>
                    <a:srgbClr val="FF0000"/>
                  </a:solidFill>
                </a:rPr>
                <a:t>Buncher</a:t>
              </a:r>
              <a:endParaRPr lang="ru-RU" sz="2000" b="1" dirty="0">
                <a:solidFill>
                  <a:srgbClr val="FF0000"/>
                </a:solidFill>
              </a:endParaRPr>
            </a:p>
          </p:txBody>
        </p:sp>
        <p:sp>
          <p:nvSpPr>
            <p:cNvPr id="10" name="Прямоугольник 9"/>
            <p:cNvSpPr/>
            <p:nvPr/>
          </p:nvSpPr>
          <p:spPr>
            <a:xfrm>
              <a:off x="3619707" y="958547"/>
              <a:ext cx="3258455" cy="353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0000"/>
                  </a:solidFill>
                </a:rPr>
                <a:t>4 wane  RFQ  </a:t>
              </a:r>
            </a:p>
            <a:p>
              <a:pPr algn="ctr" fontAlgn="auto">
                <a:spcBef>
                  <a:spcPts val="0"/>
                </a:spcBef>
                <a:spcAft>
                  <a:spcPts val="0"/>
                </a:spcAft>
                <a:defRPr/>
              </a:pPr>
              <a:r>
                <a:rPr lang="en-US" b="1" dirty="0">
                  <a:solidFill>
                    <a:srgbClr val="FF0000"/>
                  </a:solidFill>
                </a:rPr>
                <a:t>(3 sections) </a:t>
              </a:r>
              <a:endParaRPr lang="ru-RU" b="1" dirty="0">
                <a:solidFill>
                  <a:srgbClr val="FF0000"/>
                </a:solidFill>
              </a:endParaRPr>
            </a:p>
          </p:txBody>
        </p:sp>
        <p:sp>
          <p:nvSpPr>
            <p:cNvPr id="11" name="Прямоугольник 10"/>
            <p:cNvSpPr/>
            <p:nvPr/>
          </p:nvSpPr>
          <p:spPr>
            <a:xfrm>
              <a:off x="6852121" y="922850"/>
              <a:ext cx="2459303" cy="535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US" b="1" dirty="0">
                  <a:solidFill>
                    <a:srgbClr val="FF0000"/>
                  </a:solidFill>
                </a:rPr>
                <a:t>         MEBT        LU-20</a:t>
              </a:r>
            </a:p>
            <a:p>
              <a:pPr fontAlgn="auto">
                <a:spcBef>
                  <a:spcPts val="0"/>
                </a:spcBef>
                <a:spcAft>
                  <a:spcPts val="0"/>
                </a:spcAft>
                <a:defRPr/>
              </a:pPr>
              <a:r>
                <a:rPr lang="en-US" b="1" dirty="0">
                  <a:solidFill>
                    <a:srgbClr val="FF0000"/>
                  </a:solidFill>
                </a:rPr>
                <a:t>   QT + Bu +QT</a:t>
              </a:r>
              <a:endParaRPr lang="ru-RU" b="1" dirty="0">
                <a:solidFill>
                  <a:srgbClr val="FF0000"/>
                </a:solidFill>
              </a:endParaRPr>
            </a:p>
          </p:txBody>
        </p:sp>
        <p:sp>
          <p:nvSpPr>
            <p:cNvPr id="15" name="Правая фигурная скобка 14"/>
            <p:cNvSpPr/>
            <p:nvPr/>
          </p:nvSpPr>
          <p:spPr>
            <a:xfrm rot="16200000">
              <a:off x="1673619" y="12511"/>
              <a:ext cx="335868" cy="3194978"/>
            </a:xfrm>
            <a:prstGeom prst="rightBrace">
              <a:avLst>
                <a:gd name="adj1" fmla="val 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ru-RU" dirty="0"/>
            </a:p>
          </p:txBody>
        </p:sp>
        <p:sp>
          <p:nvSpPr>
            <p:cNvPr id="16" name="Правая фигурная скобка 15"/>
            <p:cNvSpPr/>
            <p:nvPr/>
          </p:nvSpPr>
          <p:spPr>
            <a:xfrm rot="16200000">
              <a:off x="5058990" y="-78673"/>
              <a:ext cx="311529" cy="3401684"/>
            </a:xfrm>
            <a:prstGeom prst="rightBrace">
              <a:avLst>
                <a:gd name="adj1" fmla="val 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ru-RU" dirty="0"/>
            </a:p>
          </p:txBody>
        </p:sp>
        <p:sp>
          <p:nvSpPr>
            <p:cNvPr id="17" name="Правая фигурная скобка 16"/>
            <p:cNvSpPr/>
            <p:nvPr/>
          </p:nvSpPr>
          <p:spPr>
            <a:xfrm rot="16200000">
              <a:off x="7701348" y="789656"/>
              <a:ext cx="279078" cy="1661780"/>
            </a:xfrm>
            <a:prstGeom prst="rightBrace">
              <a:avLst>
                <a:gd name="adj1" fmla="val 8333"/>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ru-RU" dirty="0"/>
            </a:p>
          </p:txBody>
        </p:sp>
      </p:grpSp>
      <p:sp>
        <p:nvSpPr>
          <p:cNvPr id="13316" name="Номер слайда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2F969F-DFB0-48E6-9EE5-3E67562BA988}" type="slidenum">
              <a:rPr lang="ru-RU" altLang="ru-RU" smtClean="0">
                <a:solidFill>
                  <a:srgbClr val="898989"/>
                </a:solidFill>
                <a:latin typeface="Calibri" pitchFamily="34" charset="0"/>
              </a:rPr>
              <a:pPr eaLnBrk="1" hangingPunct="1"/>
              <a:t>14</a:t>
            </a:fld>
            <a:endParaRPr lang="ru-RU" altLang="ru-RU" dirty="0" smtClean="0">
              <a:solidFill>
                <a:srgbClr val="898989"/>
              </a:solidFill>
              <a:latin typeface="Calibri" pitchFamily="34" charset="0"/>
            </a:endParaRPr>
          </a:p>
        </p:txBody>
      </p:sp>
      <p:sp>
        <p:nvSpPr>
          <p:cNvPr id="18" name="Овал 17"/>
          <p:cNvSpPr/>
          <p:nvPr/>
        </p:nvSpPr>
        <p:spPr>
          <a:xfrm>
            <a:off x="6786563" y="1800225"/>
            <a:ext cx="1928812" cy="1785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318" name="TextBox 20"/>
          <p:cNvSpPr txBox="1">
            <a:spLocks noChangeArrowheads="1"/>
          </p:cNvSpPr>
          <p:nvPr/>
        </p:nvSpPr>
        <p:spPr bwMode="auto">
          <a:xfrm>
            <a:off x="428625" y="4286250"/>
            <a:ext cx="69389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a:t>The MEBT includes two triplets of quadrupole lenses and </a:t>
            </a:r>
            <a:r>
              <a:rPr lang="en-US" altLang="ru-RU" dirty="0" err="1"/>
              <a:t>Buncher</a:t>
            </a:r>
            <a:endParaRPr lang="en-US" altLang="ru-RU" dirty="0"/>
          </a:p>
          <a:p>
            <a:pPr eaLnBrk="1" hangingPunct="1"/>
            <a:endParaRPr lang="en-US" altLang="ru-RU" dirty="0"/>
          </a:p>
          <a:p>
            <a:pPr eaLnBrk="1" hangingPunct="1"/>
            <a:r>
              <a:rPr lang="en-US" altLang="ru-RU" b="1" dirty="0"/>
              <a:t>At the first stage the </a:t>
            </a:r>
            <a:r>
              <a:rPr lang="en-US" altLang="ru-RU" b="1" dirty="0" err="1"/>
              <a:t>Buncher</a:t>
            </a:r>
            <a:r>
              <a:rPr lang="en-US" altLang="ru-RU" b="1" dirty="0"/>
              <a:t> was absent </a:t>
            </a:r>
          </a:p>
          <a:p>
            <a:pPr eaLnBrk="1" hangingPunct="1"/>
            <a:r>
              <a:rPr lang="en-US" altLang="ru-RU" dirty="0"/>
              <a:t>(Theory transmission ~ 20%, achieved up to 10%)</a:t>
            </a:r>
          </a:p>
          <a:p>
            <a:pPr eaLnBrk="1" hangingPunct="1"/>
            <a:endParaRPr lang="en-US" altLang="ru-RU" dirty="0"/>
          </a:p>
          <a:p>
            <a:pPr eaLnBrk="1" hangingPunct="1"/>
            <a:r>
              <a:rPr lang="en-US" altLang="ru-RU" dirty="0"/>
              <a:t>The buncher is prepared to the run #55:</a:t>
            </a:r>
          </a:p>
          <a:p>
            <a:pPr eaLnBrk="1" hangingPunct="1"/>
            <a:r>
              <a:rPr lang="en-US" altLang="ru-RU" dirty="0"/>
              <a:t>Expected gain in transmission is about 3 times</a:t>
            </a:r>
          </a:p>
        </p:txBody>
      </p:sp>
      <p:cxnSp>
        <p:nvCxnSpPr>
          <p:cNvPr id="23" name="Прямая со стрелкой 22"/>
          <p:cNvCxnSpPr>
            <a:endCxn id="18" idx="4"/>
          </p:cNvCxnSpPr>
          <p:nvPr/>
        </p:nvCxnSpPr>
        <p:spPr>
          <a:xfrm rot="5400000" flipH="1" flipV="1">
            <a:off x="5863432" y="2320131"/>
            <a:ext cx="622300" cy="31543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3320" name="Picture 9" descr="NICA_header_bl-wh.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injection chain</a:t>
            </a:r>
            <a:endParaRPr kumimoji="0" lang="ru-RU" altLang="ru-RU" sz="3600" b="1" dirty="0">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fld id="{5AFC6DDF-CF95-4A2B-A2E3-B273865FFEB4}" type="slidenum">
              <a:rPr kumimoji="0" lang="ru-RU" altLang="ru-RU" sz="1200">
                <a:solidFill>
                  <a:srgbClr val="898989"/>
                </a:solidFill>
              </a:rPr>
              <a:pPr>
                <a:spcBef>
                  <a:spcPct val="0"/>
                </a:spcBef>
                <a:buFontTx/>
                <a:buNone/>
              </a:pPr>
              <a:t>15</a:t>
            </a:fld>
            <a:endParaRPr kumimoji="0" lang="ru-RU" altLang="ru-RU" sz="1200">
              <a:solidFill>
                <a:srgbClr val="898989"/>
              </a:solidFill>
            </a:endParaRPr>
          </a:p>
        </p:txBody>
      </p:sp>
      <p:pic>
        <p:nvPicPr>
          <p:cNvPr id="614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30" y="1534669"/>
            <a:ext cx="7920590" cy="44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NICA_header_bl-wh.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13"/>
          <p:cNvSpPr txBox="1">
            <a:spLocks noChangeArrowheads="1"/>
          </p:cNvSpPr>
          <p:nvPr/>
        </p:nvSpPr>
        <p:spPr bwMode="auto">
          <a:xfrm>
            <a:off x="791580" y="19652"/>
            <a:ext cx="75608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kumimoji="0" lang="en-US" altLang="ru-RU" b="1" dirty="0" smtClean="0">
                <a:solidFill>
                  <a:srgbClr val="FF0000"/>
                </a:solidFill>
                <a:latin typeface="Arial" panose="020B0604020202020204" pitchFamily="34" charset="0"/>
              </a:rPr>
              <a:t>KRION 6T – heavy ion source was used during Nuclotron RUN #</a:t>
            </a:r>
            <a:r>
              <a:rPr kumimoji="0" lang="en-US" altLang="ru-RU" b="1" dirty="0" smtClean="0">
                <a:solidFill>
                  <a:srgbClr val="FF0000"/>
                </a:solidFill>
                <a:latin typeface="Arial" panose="020B0604020202020204" pitchFamily="34" charset="0"/>
              </a:rPr>
              <a:t>55 </a:t>
            </a:r>
          </a:p>
          <a:p>
            <a:pPr algn="ctr">
              <a:spcBef>
                <a:spcPct val="0"/>
              </a:spcBef>
              <a:buFontTx/>
              <a:buNone/>
            </a:pPr>
            <a:r>
              <a:rPr kumimoji="0" lang="en-US" altLang="ru-RU" b="1" dirty="0" smtClean="0">
                <a:solidFill>
                  <a:srgbClr val="FF0000"/>
                </a:solidFill>
                <a:latin typeface="Arial" panose="020B0604020202020204" pitchFamily="34" charset="0"/>
              </a:rPr>
              <a:t>for SRC &amp; BM@N experiments</a:t>
            </a:r>
            <a:endParaRPr kumimoji="0" lang="ru-RU" altLang="ru-RU" b="1" dirty="0">
              <a:solidFill>
                <a:srgbClr val="FF0000"/>
              </a:solidFill>
              <a:latin typeface="Arial" panose="020B0604020202020204" pitchFamily="34" charset="0"/>
            </a:endParaRPr>
          </a:p>
        </p:txBody>
      </p:sp>
      <p:sp>
        <p:nvSpPr>
          <p:cNvPr id="6151" name="TextBox 6"/>
          <p:cNvSpPr txBox="1">
            <a:spLocks noChangeArrowheads="1"/>
          </p:cNvSpPr>
          <p:nvPr/>
        </p:nvSpPr>
        <p:spPr bwMode="auto">
          <a:xfrm>
            <a:off x="922650" y="6075363"/>
            <a:ext cx="6827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kumimoji="0" lang="en-US" altLang="ru-RU" sz="1800" dirty="0">
                <a:latin typeface="Arial" panose="020B0604020202020204" pitchFamily="34" charset="0"/>
              </a:rPr>
              <a:t>Usage of the </a:t>
            </a:r>
            <a:r>
              <a:rPr kumimoji="0" lang="en-US" altLang="ru-RU" sz="1800" dirty="0" err="1">
                <a:latin typeface="Arial" panose="020B0604020202020204" pitchFamily="34" charset="0"/>
              </a:rPr>
              <a:t>buncher</a:t>
            </a:r>
            <a:r>
              <a:rPr kumimoji="0" lang="en-US" altLang="ru-RU" sz="1800" dirty="0">
                <a:latin typeface="Arial" panose="020B0604020202020204" pitchFamily="34" charset="0"/>
              </a:rPr>
              <a:t> permitted to increase the </a:t>
            </a:r>
            <a:r>
              <a:rPr kumimoji="0" lang="en-US" altLang="ru-RU" sz="1800" dirty="0" err="1">
                <a:latin typeface="Arial" panose="020B0604020202020204" pitchFamily="34" charset="0"/>
              </a:rPr>
              <a:t>Ar</a:t>
            </a:r>
            <a:r>
              <a:rPr kumimoji="0" lang="en-US" altLang="ru-RU" sz="1800" dirty="0">
                <a:latin typeface="Arial" panose="020B0604020202020204" pitchFamily="34" charset="0"/>
              </a:rPr>
              <a:t> beam intensity</a:t>
            </a:r>
          </a:p>
          <a:p>
            <a:pPr>
              <a:spcBef>
                <a:spcPct val="0"/>
              </a:spcBef>
              <a:buFontTx/>
              <a:buNone/>
            </a:pPr>
            <a:r>
              <a:rPr kumimoji="0" lang="en-US" altLang="ru-RU" sz="1800" dirty="0">
                <a:latin typeface="Arial" panose="020B0604020202020204" pitchFamily="34" charset="0"/>
              </a:rPr>
              <a:t>at the entrance of the Nuclotron by about 5 times</a:t>
            </a:r>
            <a:endParaRPr kumimoji="0" lang="ru-RU" altLang="ru-RU" sz="1800" dirty="0">
              <a:latin typeface="Arial" panose="020B0604020202020204" pitchFamily="34" charset="0"/>
            </a:endParaRPr>
          </a:p>
        </p:txBody>
      </p:sp>
    </p:spTree>
    <p:extLst>
      <p:ext uri="{BB962C8B-B14F-4D97-AF65-F5344CB8AC3E}">
        <p14:creationId xmlns:p14="http://schemas.microsoft.com/office/powerpoint/2010/main" val="462940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fld id="{942F21ED-ED21-4781-BA19-599A8E9B0728}" type="slidenum">
              <a:rPr kumimoji="0" lang="ru-RU" altLang="ru-RU" sz="1200">
                <a:solidFill>
                  <a:srgbClr val="898989"/>
                </a:solidFill>
              </a:rPr>
              <a:pPr>
                <a:spcBef>
                  <a:spcPct val="0"/>
                </a:spcBef>
                <a:buFontTx/>
                <a:buNone/>
              </a:pPr>
              <a:t>16</a:t>
            </a:fld>
            <a:endParaRPr kumimoji="0" lang="ru-RU" altLang="ru-RU" sz="1200">
              <a:solidFill>
                <a:srgbClr val="898989"/>
              </a:solidFill>
            </a:endParaRPr>
          </a:p>
        </p:txBody>
      </p:sp>
      <p:pic>
        <p:nvPicPr>
          <p:cNvPr id="7171" name="Picture 9" descr="NICA_header_bl-wh.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3"/>
          <p:cNvSpPr txBox="1">
            <a:spLocks noChangeArrowheads="1"/>
          </p:cNvSpPr>
          <p:nvPr/>
        </p:nvSpPr>
        <p:spPr bwMode="auto">
          <a:xfrm>
            <a:off x="1907704" y="947719"/>
            <a:ext cx="589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kumimoji="0" lang="en-US" altLang="ru-RU" b="1" dirty="0">
                <a:solidFill>
                  <a:srgbClr val="FF0000"/>
                </a:solidFill>
                <a:latin typeface="Arial" panose="020B0604020202020204" pitchFamily="34" charset="0"/>
              </a:rPr>
              <a:t>Preparation for heavy ion run</a:t>
            </a:r>
            <a:endParaRPr kumimoji="0" lang="ru-RU" altLang="ru-RU" b="1" dirty="0">
              <a:solidFill>
                <a:srgbClr val="FF0000"/>
              </a:solidFill>
              <a:latin typeface="Arial" panose="020B0604020202020204" pitchFamily="34" charset="0"/>
            </a:endParaRPr>
          </a:p>
        </p:txBody>
      </p:sp>
      <p:sp>
        <p:nvSpPr>
          <p:cNvPr id="7173" name="TextBox 6"/>
          <p:cNvSpPr txBox="1">
            <a:spLocks noChangeArrowheads="1"/>
          </p:cNvSpPr>
          <p:nvPr/>
        </p:nvSpPr>
        <p:spPr bwMode="auto">
          <a:xfrm>
            <a:off x="2336329" y="1662094"/>
            <a:ext cx="4970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kumimoji="0" lang="en-US" altLang="ru-RU" sz="2800">
                <a:latin typeface="Arial" panose="020B0604020202020204" pitchFamily="34" charset="0"/>
              </a:rPr>
              <a:t>Tuning of the injector complex</a:t>
            </a:r>
            <a:endParaRPr kumimoji="0" lang="ru-RU" altLang="ru-RU" sz="2800">
              <a:latin typeface="Arial" panose="020B0604020202020204" pitchFamily="34" charset="0"/>
            </a:endParaRPr>
          </a:p>
        </p:txBody>
      </p:sp>
      <p:sp>
        <p:nvSpPr>
          <p:cNvPr id="7174" name="TextBox 7"/>
          <p:cNvSpPr txBox="1">
            <a:spLocks noChangeArrowheads="1"/>
          </p:cNvSpPr>
          <p:nvPr/>
        </p:nvSpPr>
        <p:spPr bwMode="auto">
          <a:xfrm>
            <a:off x="621829" y="2305032"/>
            <a:ext cx="6601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kumimoji="0" lang="en-US" altLang="ru-RU" sz="2400" dirty="0">
                <a:latin typeface="Arial" panose="020B0604020202020204" pitchFamily="34" charset="0"/>
              </a:rPr>
              <a:t>Results from 20.12.2017</a:t>
            </a:r>
          </a:p>
          <a:p>
            <a:pPr>
              <a:spcBef>
                <a:spcPct val="0"/>
              </a:spcBef>
              <a:buFontTx/>
              <a:buNone/>
            </a:pPr>
            <a:r>
              <a:rPr kumimoji="0" lang="en-US" altLang="ru-RU" sz="2400" dirty="0">
                <a:latin typeface="Arial" panose="020B0604020202020204" pitchFamily="34" charset="0"/>
              </a:rPr>
              <a:t>Beam intensity at the entrance of the </a:t>
            </a:r>
            <a:r>
              <a:rPr kumimoji="0" lang="en-US" altLang="ru-RU" sz="2400" dirty="0" smtClean="0">
                <a:latin typeface="Arial" panose="020B0604020202020204" pitchFamily="34" charset="0"/>
              </a:rPr>
              <a:t>Nuclotron</a:t>
            </a:r>
          </a:p>
          <a:p>
            <a:pPr>
              <a:spcBef>
                <a:spcPct val="0"/>
              </a:spcBef>
              <a:buFontTx/>
              <a:buNone/>
            </a:pPr>
            <a:endParaRPr kumimoji="0" lang="ru-RU" altLang="ru-RU" sz="2400" dirty="0">
              <a:latin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12483506"/>
              </p:ext>
            </p:extLst>
          </p:nvPr>
        </p:nvGraphicFramePr>
        <p:xfrm>
          <a:off x="662341" y="3505361"/>
          <a:ext cx="7993535" cy="2030431"/>
        </p:xfrm>
        <a:graphic>
          <a:graphicData uri="http://schemas.openxmlformats.org/drawingml/2006/table">
            <a:tbl>
              <a:tblPr/>
              <a:tblGrid>
                <a:gridCol w="1142429">
                  <a:extLst>
                    <a:ext uri="{9D8B030D-6E8A-4147-A177-3AD203B41FA5}">
                      <a16:colId xmlns="" xmlns:a16="http://schemas.microsoft.com/office/drawing/2014/main" val="20000"/>
                    </a:ext>
                  </a:extLst>
                </a:gridCol>
                <a:gridCol w="855330">
                  <a:extLst>
                    <a:ext uri="{9D8B030D-6E8A-4147-A177-3AD203B41FA5}">
                      <a16:colId xmlns="" xmlns:a16="http://schemas.microsoft.com/office/drawing/2014/main" val="20001"/>
                    </a:ext>
                  </a:extLst>
                </a:gridCol>
                <a:gridCol w="998879">
                  <a:extLst>
                    <a:ext uri="{9D8B030D-6E8A-4147-A177-3AD203B41FA5}">
                      <a16:colId xmlns="" xmlns:a16="http://schemas.microsoft.com/office/drawing/2014/main" val="20002"/>
                    </a:ext>
                  </a:extLst>
                </a:gridCol>
                <a:gridCol w="998879">
                  <a:extLst>
                    <a:ext uri="{9D8B030D-6E8A-4147-A177-3AD203B41FA5}">
                      <a16:colId xmlns="" xmlns:a16="http://schemas.microsoft.com/office/drawing/2014/main" val="20003"/>
                    </a:ext>
                  </a:extLst>
                </a:gridCol>
                <a:gridCol w="998879">
                  <a:extLst>
                    <a:ext uri="{9D8B030D-6E8A-4147-A177-3AD203B41FA5}">
                      <a16:colId xmlns="" xmlns:a16="http://schemas.microsoft.com/office/drawing/2014/main" val="20004"/>
                    </a:ext>
                  </a:extLst>
                </a:gridCol>
                <a:gridCol w="999713">
                  <a:extLst>
                    <a:ext uri="{9D8B030D-6E8A-4147-A177-3AD203B41FA5}">
                      <a16:colId xmlns="" xmlns:a16="http://schemas.microsoft.com/office/drawing/2014/main" val="20005"/>
                    </a:ext>
                  </a:extLst>
                </a:gridCol>
                <a:gridCol w="999713">
                  <a:extLst>
                    <a:ext uri="{9D8B030D-6E8A-4147-A177-3AD203B41FA5}">
                      <a16:colId xmlns="" xmlns:a16="http://schemas.microsoft.com/office/drawing/2014/main" val="20006"/>
                    </a:ext>
                  </a:extLst>
                </a:gridCol>
                <a:gridCol w="999713">
                  <a:extLst>
                    <a:ext uri="{9D8B030D-6E8A-4147-A177-3AD203B41FA5}">
                      <a16:colId xmlns="" xmlns:a16="http://schemas.microsoft.com/office/drawing/2014/main" val="20007"/>
                    </a:ext>
                  </a:extLst>
                </a:gridCol>
              </a:tblGrid>
              <a:tr h="653485">
                <a:tc>
                  <a:txBody>
                    <a:bodyPr/>
                    <a:lstStyle/>
                    <a:p>
                      <a:pPr algn="ctr">
                        <a:lnSpc>
                          <a:spcPct val="150000"/>
                        </a:lnSpc>
                        <a:spcBef>
                          <a:spcPts val="1200"/>
                        </a:spcBef>
                        <a:spcAft>
                          <a:spcPts val="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dirty="0" err="1">
                          <a:latin typeface="Calibri"/>
                          <a:ea typeface="Calibri"/>
                          <a:cs typeface="Times New Roman"/>
                        </a:rPr>
                        <a:t>Ar</a:t>
                      </a:r>
                      <a:r>
                        <a:rPr lang="en-US" sz="2000" dirty="0">
                          <a:latin typeface="Calibri"/>
                          <a:ea typeface="Calibri"/>
                          <a:cs typeface="Times New Roman"/>
                        </a:rPr>
                        <a:t> 14+</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dirty="0" err="1">
                          <a:latin typeface="Calibri"/>
                          <a:ea typeface="Calibri"/>
                          <a:cs typeface="Times New Roman"/>
                        </a:rPr>
                        <a:t>Ar</a:t>
                      </a:r>
                      <a:r>
                        <a:rPr lang="en-US" sz="2000" dirty="0">
                          <a:latin typeface="Calibri"/>
                          <a:ea typeface="Calibri"/>
                          <a:cs typeface="Times New Roman"/>
                        </a:rPr>
                        <a:t> 15+</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dirty="0" err="1">
                          <a:latin typeface="Calibri"/>
                          <a:ea typeface="Calibri"/>
                          <a:cs typeface="Times New Roman"/>
                        </a:rPr>
                        <a:t>Ar</a:t>
                      </a:r>
                      <a:r>
                        <a:rPr lang="en-US" sz="2000" dirty="0">
                          <a:latin typeface="Calibri"/>
                          <a:ea typeface="Calibri"/>
                          <a:cs typeface="Times New Roman"/>
                        </a:rPr>
                        <a:t> 16+</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a:latin typeface="Calibri"/>
                          <a:ea typeface="Calibri"/>
                          <a:cs typeface="Times New Roman"/>
                        </a:rPr>
                        <a:t>C 4+</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a:latin typeface="Calibri"/>
                          <a:ea typeface="Calibri"/>
                          <a:cs typeface="Times New Roman"/>
                        </a:rPr>
                        <a:t>C 5+</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a:latin typeface="Calibri"/>
                          <a:ea typeface="Calibri"/>
                          <a:cs typeface="Times New Roman"/>
                        </a:rPr>
                        <a:t>C 6+</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a:latin typeface="Calibri"/>
                          <a:ea typeface="Calibri"/>
                          <a:cs typeface="Times New Roman"/>
                        </a:rPr>
                        <a:t>Kr 26+</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53485">
                <a:tc>
                  <a:txBody>
                    <a:bodyPr/>
                    <a:lstStyle/>
                    <a:p>
                      <a:pPr algn="ctr">
                        <a:lnSpc>
                          <a:spcPct val="150000"/>
                        </a:lnSpc>
                        <a:spcBef>
                          <a:spcPts val="1200"/>
                        </a:spcBef>
                        <a:spcAft>
                          <a:spcPts val="0"/>
                        </a:spcAft>
                      </a:pPr>
                      <a:r>
                        <a:rPr lang="en-US" sz="2000" dirty="0" smtClean="0">
                          <a:latin typeface="Calibri"/>
                          <a:ea typeface="Calibri"/>
                          <a:cs typeface="Times New Roman"/>
                        </a:rPr>
                        <a:t>N e</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dirty="0">
                          <a:latin typeface="Calibri"/>
                          <a:ea typeface="Calibri"/>
                          <a:cs typeface="Times New Roman"/>
                        </a:rPr>
                        <a:t>1.5 E8</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dirty="0">
                          <a:latin typeface="Calibri"/>
                          <a:ea typeface="Calibri"/>
                          <a:cs typeface="Times New Roman"/>
                        </a:rPr>
                        <a:t>4.4 E8</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a:latin typeface="Calibri"/>
                          <a:ea typeface="Calibri"/>
                          <a:cs typeface="Times New Roman"/>
                        </a:rPr>
                        <a:t>3.3 E8</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a:latin typeface="Calibri"/>
                          <a:ea typeface="Calibri"/>
                          <a:cs typeface="Times New Roman"/>
                        </a:rPr>
                        <a:t>2.1 E8</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a:latin typeface="Calibri"/>
                          <a:ea typeface="Calibri"/>
                          <a:cs typeface="Times New Roman"/>
                        </a:rPr>
                        <a:t>4.0 E8</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a:latin typeface="Calibri"/>
                          <a:ea typeface="Calibri"/>
                          <a:cs typeface="Times New Roman"/>
                        </a:rPr>
                        <a:t>1.1 E9</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a:latin typeface="Calibri"/>
                          <a:ea typeface="Calibri"/>
                          <a:cs typeface="Times New Roman"/>
                        </a:rPr>
                        <a:t>2.5 E8</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23461">
                <a:tc>
                  <a:txBody>
                    <a:bodyPr/>
                    <a:lstStyle/>
                    <a:p>
                      <a:pPr algn="ctr">
                        <a:lnSpc>
                          <a:spcPct val="150000"/>
                        </a:lnSpc>
                        <a:spcBef>
                          <a:spcPts val="1200"/>
                        </a:spcBef>
                        <a:spcAft>
                          <a:spcPts val="0"/>
                        </a:spcAft>
                      </a:pPr>
                      <a:r>
                        <a:rPr lang="en-US" sz="2000" dirty="0" smtClean="0">
                          <a:latin typeface="Calibri"/>
                          <a:ea typeface="Calibri"/>
                          <a:cs typeface="Times New Roman"/>
                        </a:rPr>
                        <a:t>N particle</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0"/>
                        </a:spcAft>
                      </a:pPr>
                      <a:r>
                        <a:rPr lang="en-US" sz="2000" dirty="0">
                          <a:latin typeface="Calibri"/>
                          <a:ea typeface="Calibri"/>
                          <a:cs typeface="Times New Roman"/>
                        </a:rPr>
                        <a:t>1.0 E7</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dirty="0">
                          <a:latin typeface="Calibri"/>
                          <a:ea typeface="Calibri"/>
                          <a:cs typeface="Times New Roman"/>
                        </a:rPr>
                        <a:t>3.0 E7</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dirty="0">
                          <a:latin typeface="Calibri"/>
                          <a:ea typeface="Calibri"/>
                          <a:cs typeface="Times New Roman"/>
                        </a:rPr>
                        <a:t>2.0 E7</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dirty="0">
                          <a:latin typeface="Calibri"/>
                          <a:ea typeface="Calibri"/>
                          <a:cs typeface="Times New Roman"/>
                        </a:rPr>
                        <a:t>5.3 E7</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dirty="0">
                          <a:latin typeface="Calibri"/>
                          <a:ea typeface="Calibri"/>
                          <a:cs typeface="Times New Roman"/>
                        </a:rPr>
                        <a:t>8.0 E7</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dirty="0">
                          <a:latin typeface="Calibri"/>
                          <a:ea typeface="Calibri"/>
                          <a:cs typeface="Times New Roman"/>
                        </a:rPr>
                        <a:t>1.7 E8</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0"/>
                        </a:spcAft>
                      </a:pPr>
                      <a:r>
                        <a:rPr lang="en-US" sz="2000" dirty="0">
                          <a:latin typeface="Calibri"/>
                          <a:ea typeface="Calibri"/>
                          <a:cs typeface="Times New Roman"/>
                        </a:rPr>
                        <a:t>1.0 E7</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960971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169738" y="1188616"/>
            <a:ext cx="879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3200" b="1" baseline="30000" dirty="0" smtClean="0">
                <a:solidFill>
                  <a:srgbClr val="0033CC"/>
                </a:solidFill>
                <a:effectLst>
                  <a:outerShdw blurRad="38100" dist="38100" dir="2700000" algn="tl">
                    <a:srgbClr val="000000">
                      <a:alpha val="43137"/>
                    </a:srgbClr>
                  </a:outerShdw>
                </a:effectLst>
              </a:rPr>
              <a:t>12</a:t>
            </a:r>
            <a:r>
              <a:rPr lang="en-US" altLang="ru-RU" sz="3200" b="1" dirty="0" smtClean="0">
                <a:solidFill>
                  <a:srgbClr val="0033CC"/>
                </a:solidFill>
                <a:effectLst>
                  <a:outerShdw blurRad="38100" dist="38100" dir="2700000" algn="tl">
                    <a:srgbClr val="000000">
                      <a:alpha val="43137"/>
                    </a:srgbClr>
                  </a:outerShdw>
                </a:effectLst>
              </a:rPr>
              <a:t>C</a:t>
            </a:r>
            <a:r>
              <a:rPr lang="en-US" altLang="ru-RU" sz="3200" b="1" baseline="30000" dirty="0" smtClean="0">
                <a:solidFill>
                  <a:srgbClr val="0033CC"/>
                </a:solidFill>
                <a:effectLst>
                  <a:outerShdw blurRad="38100" dist="38100" dir="2700000" algn="tl">
                    <a:srgbClr val="000000">
                      <a:alpha val="43137"/>
                    </a:srgbClr>
                  </a:outerShdw>
                </a:effectLst>
              </a:rPr>
              <a:t>+6</a:t>
            </a:r>
            <a:r>
              <a:rPr lang="en-US" altLang="ru-RU" sz="3200" b="1" dirty="0" smtClean="0">
                <a:solidFill>
                  <a:srgbClr val="0033CC"/>
                </a:solidFill>
                <a:effectLst>
                  <a:outerShdw blurRad="38100" dist="38100" dir="2700000" algn="tl">
                    <a:srgbClr val="000000">
                      <a:alpha val="43137"/>
                    </a:srgbClr>
                  </a:outerShdw>
                </a:effectLst>
              </a:rPr>
              <a:t> beam acceleration (3,5 GeV/u) </a:t>
            </a:r>
            <a:r>
              <a:rPr lang="en-US" altLang="ru-RU" sz="3200" b="1" dirty="0" smtClean="0">
                <a:solidFill>
                  <a:srgbClr val="FF0000"/>
                </a:solidFill>
                <a:effectLst>
                  <a:outerShdw blurRad="38100" dist="38100" dir="2700000" algn="tl">
                    <a:srgbClr val="000000">
                      <a:alpha val="43137"/>
                    </a:srgbClr>
                  </a:outerShdw>
                </a:effectLst>
              </a:rPr>
              <a:t>RUN #55</a:t>
            </a:r>
            <a:endParaRPr lang="ru-RU" altLang="ru-RU" sz="3200" b="1" dirty="0">
              <a:solidFill>
                <a:srgbClr val="FF0000"/>
              </a:solidFill>
              <a:effectLst>
                <a:outerShdw blurRad="38100" dist="38100" dir="2700000" algn="tl">
                  <a:srgbClr val="000000">
                    <a:alpha val="43137"/>
                  </a:srgbClr>
                </a:outerShdw>
              </a:effectLst>
            </a:endParaRPr>
          </a:p>
        </p:txBody>
      </p:sp>
      <p:pic>
        <p:nvPicPr>
          <p:cNvPr id="16387"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t="14560" r="44218" b="10400"/>
          <a:stretch>
            <a:fillRect/>
          </a:stretch>
        </p:blipFill>
        <p:spPr bwMode="auto">
          <a:xfrm>
            <a:off x="4919663" y="2022574"/>
            <a:ext cx="4224337"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Рисунок 2"/>
          <p:cNvPicPr>
            <a:picLocks noChangeAspect="1"/>
          </p:cNvPicPr>
          <p:nvPr/>
        </p:nvPicPr>
        <p:blipFill>
          <a:blip r:embed="rId3" cstate="print">
            <a:extLst>
              <a:ext uri="{28A0092B-C50C-407E-A947-70E740481C1C}">
                <a14:useLocalDpi xmlns:a14="http://schemas.microsoft.com/office/drawing/2010/main" val="0"/>
              </a:ext>
            </a:extLst>
          </a:blip>
          <a:srcRect r="19826" b="12546"/>
          <a:stretch>
            <a:fillRect/>
          </a:stretch>
        </p:blipFill>
        <p:spPr bwMode="auto">
          <a:xfrm>
            <a:off x="-15875" y="2022574"/>
            <a:ext cx="493553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1168400" y="3172048"/>
            <a:ext cx="3052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400" b="1" baseline="30000" dirty="0" smtClean="0">
                <a:solidFill>
                  <a:schemeClr val="accent6"/>
                </a:solidFill>
                <a:effectLst>
                  <a:outerShdw blurRad="38100" dist="38100" dir="2700000" algn="tl">
                    <a:srgbClr val="000000">
                      <a:alpha val="43137"/>
                    </a:srgbClr>
                  </a:outerShdw>
                </a:effectLst>
              </a:rPr>
              <a:t>12</a:t>
            </a:r>
            <a:r>
              <a:rPr lang="en-US" altLang="ru-RU" sz="2400" b="1" dirty="0" smtClean="0">
                <a:solidFill>
                  <a:schemeClr val="accent6"/>
                </a:solidFill>
                <a:effectLst>
                  <a:outerShdw blurRad="38100" dist="38100" dir="2700000" algn="tl">
                    <a:srgbClr val="000000">
                      <a:alpha val="43137"/>
                    </a:srgbClr>
                  </a:outerShdw>
                </a:effectLst>
              </a:rPr>
              <a:t>C</a:t>
            </a:r>
            <a:r>
              <a:rPr lang="en-US" altLang="ru-RU" sz="2400" b="1" baseline="30000" dirty="0" smtClean="0">
                <a:solidFill>
                  <a:schemeClr val="accent6"/>
                </a:solidFill>
                <a:effectLst>
                  <a:outerShdw blurRad="38100" dist="38100" dir="2700000" algn="tl">
                    <a:srgbClr val="000000">
                      <a:alpha val="43137"/>
                    </a:srgbClr>
                  </a:outerShdw>
                </a:effectLst>
              </a:rPr>
              <a:t>+6</a:t>
            </a:r>
            <a:r>
              <a:rPr lang="en-US" altLang="ru-RU" sz="2400" b="1" dirty="0" smtClean="0">
                <a:solidFill>
                  <a:schemeClr val="accent6"/>
                </a:solidFill>
                <a:effectLst>
                  <a:outerShdw blurRad="38100" dist="38100" dir="2700000" algn="tl">
                    <a:srgbClr val="000000">
                      <a:alpha val="43137"/>
                    </a:srgbClr>
                  </a:outerShdw>
                </a:effectLst>
              </a:rPr>
              <a:t> Intensity </a:t>
            </a:r>
            <a:r>
              <a:rPr lang="en-US" altLang="ru-RU" sz="2400" b="1" dirty="0" smtClean="0">
                <a:solidFill>
                  <a:schemeClr val="accent6"/>
                </a:solidFill>
                <a:effectLst>
                  <a:outerShdw blurRad="38100" dist="38100" dir="2700000" algn="tl">
                    <a:srgbClr val="000000">
                      <a:alpha val="43137"/>
                    </a:srgbClr>
                  </a:outerShdw>
                </a:effectLst>
              </a:rPr>
              <a:t>5*10</a:t>
            </a:r>
            <a:r>
              <a:rPr lang="en-US" altLang="ru-RU" sz="2400" b="1" baseline="30000" dirty="0" smtClean="0">
                <a:solidFill>
                  <a:schemeClr val="accent6"/>
                </a:solidFill>
                <a:effectLst>
                  <a:outerShdw blurRad="38100" dist="38100" dir="2700000" algn="tl">
                    <a:srgbClr val="000000">
                      <a:alpha val="43137"/>
                    </a:srgbClr>
                  </a:outerShdw>
                </a:effectLst>
              </a:rPr>
              <a:t>8</a:t>
            </a:r>
            <a:endParaRPr lang="ru-RU" altLang="ru-RU" sz="2400" b="1" dirty="0">
              <a:solidFill>
                <a:schemeClr val="accent6"/>
              </a:solidFill>
              <a:effectLst>
                <a:outerShdw blurRad="38100" dist="38100" dir="2700000" algn="tl">
                  <a:srgbClr val="000000">
                    <a:alpha val="43137"/>
                  </a:srgbClr>
                </a:outerShdw>
              </a:effectLst>
            </a:endParaRPr>
          </a:p>
        </p:txBody>
      </p:sp>
      <p:pic>
        <p:nvPicPr>
          <p:cNvPr id="11" name="Picture 3" descr="NICA_header_blu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ion acceleration</a:t>
            </a:r>
            <a:endParaRPr kumimoji="0" lang="ru-RU" altLang="ru-RU" sz="3600" b="1" dirty="0">
              <a:solidFill>
                <a:srgbClr val="002060"/>
              </a:solidFill>
              <a:latin typeface="Arial" pitchFamily="34" charset="0"/>
            </a:endParaRPr>
          </a:p>
        </p:txBody>
      </p:sp>
      <p:sp>
        <p:nvSpPr>
          <p:cNvPr id="13" name="Номер слайда 4"/>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A0DAF-D2FD-48D9-9927-FCBE9EFD4BE4}" type="slidenum">
              <a:rPr lang="ru-RU" altLang="ru-RU" smtClean="0">
                <a:solidFill>
                  <a:srgbClr val="898989"/>
                </a:solidFill>
                <a:latin typeface="Calibri" pitchFamily="34" charset="0"/>
              </a:rPr>
              <a:pPr eaLnBrk="1" hangingPunct="1"/>
              <a:t>17</a:t>
            </a:fld>
            <a:endParaRPr lang="ru-RU" altLang="ru-RU" dirty="0" smtClean="0">
              <a:solidFill>
                <a:srgbClr val="898989"/>
              </a:solidFill>
              <a:latin typeface="Calibri" pitchFamily="34" charset="0"/>
            </a:endParaRPr>
          </a:p>
        </p:txBody>
      </p:sp>
      <p:sp>
        <p:nvSpPr>
          <p:cNvPr id="9" name="TextBox 6"/>
          <p:cNvSpPr txBox="1">
            <a:spLocks noChangeArrowheads="1"/>
          </p:cNvSpPr>
          <p:nvPr/>
        </p:nvSpPr>
        <p:spPr bwMode="auto">
          <a:xfrm>
            <a:off x="395536" y="5707915"/>
            <a:ext cx="8568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2400" b="1" dirty="0">
                <a:solidFill>
                  <a:srgbClr val="170CF4"/>
                </a:solidFill>
              </a:rPr>
              <a:t>Run #54, carbon </a:t>
            </a:r>
            <a:r>
              <a:rPr lang="en-US" altLang="ru-RU" sz="2400" b="1" dirty="0" smtClean="0">
                <a:solidFill>
                  <a:srgbClr val="170CF4"/>
                </a:solidFill>
              </a:rPr>
              <a:t>beam was accelerated up to 5.2 </a:t>
            </a:r>
            <a:r>
              <a:rPr lang="en-US" altLang="ru-RU" sz="2400" b="1" dirty="0">
                <a:solidFill>
                  <a:srgbClr val="170CF4"/>
                </a:solidFill>
              </a:rPr>
              <a:t>GeV/u, V</a:t>
            </a:r>
            <a:r>
              <a:rPr lang="en-US" altLang="ru-RU" sz="2400" b="1" baseline="-25000" dirty="0">
                <a:solidFill>
                  <a:srgbClr val="170CF4"/>
                </a:solidFill>
              </a:rPr>
              <a:t>ESS</a:t>
            </a:r>
            <a:r>
              <a:rPr lang="en-US" altLang="ru-RU" sz="2400" b="1" dirty="0">
                <a:solidFill>
                  <a:srgbClr val="170CF4"/>
                </a:solidFill>
              </a:rPr>
              <a:t> = 145 kV </a:t>
            </a:r>
            <a:endParaRPr lang="ru-RU" altLang="ru-RU" sz="2400" b="1" dirty="0">
              <a:solidFill>
                <a:srgbClr val="170CF4"/>
              </a:solidFill>
            </a:endParaRPr>
          </a:p>
        </p:txBody>
      </p:sp>
    </p:spTree>
    <p:extLst>
      <p:ext uri="{BB962C8B-B14F-4D97-AF65-F5344CB8AC3E}">
        <p14:creationId xmlns:p14="http://schemas.microsoft.com/office/powerpoint/2010/main" val="2644736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1"/>
          <p:cNvSpPr>
            <a:spLocks noGrp="1"/>
          </p:cNvSpPr>
          <p:nvPr>
            <p:ph type="sldNum" sz="quarter" idx="12"/>
          </p:nvPr>
        </p:nvSpPr>
        <p:spPr bwMode="auto">
          <a:xfrm>
            <a:off x="6553200" y="644241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91B64E-B4B7-4CDA-AFFC-0806F23EF3D4}" type="slidenum">
              <a:rPr lang="ru-RU" altLang="ru-RU" smtClean="0">
                <a:solidFill>
                  <a:srgbClr val="898989"/>
                </a:solidFill>
                <a:latin typeface="Calibri" pitchFamily="34" charset="0"/>
              </a:rPr>
              <a:pPr eaLnBrk="1" hangingPunct="1"/>
              <a:t>18</a:t>
            </a:fld>
            <a:endParaRPr lang="ru-RU" altLang="ru-RU" dirty="0" smtClean="0">
              <a:solidFill>
                <a:srgbClr val="898989"/>
              </a:solidFill>
              <a:latin typeface="Calibri" pitchFamily="34" charset="0"/>
            </a:endParaRPr>
          </a:p>
        </p:txBody>
      </p:sp>
      <p:pic>
        <p:nvPicPr>
          <p:cNvPr id="11268"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1000" y="-3051"/>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slow extraction</a:t>
            </a:r>
            <a:endParaRPr kumimoji="0" lang="ru-RU" altLang="ru-RU" sz="3600" b="1" dirty="0">
              <a:solidFill>
                <a:srgbClr val="002060"/>
              </a:solidFill>
              <a:latin typeface="Arial" pitchFamily="34" charset="0"/>
            </a:endParaRPr>
          </a:p>
        </p:txBody>
      </p:sp>
      <p:pic>
        <p:nvPicPr>
          <p:cNvPr id="7" name="Рисунок 1"/>
          <p:cNvPicPr>
            <a:picLocks noChangeAspect="1"/>
          </p:cNvPicPr>
          <p:nvPr/>
        </p:nvPicPr>
        <p:blipFill>
          <a:blip r:embed="rId3">
            <a:extLst>
              <a:ext uri="{28A0092B-C50C-407E-A947-70E740481C1C}">
                <a14:useLocalDpi xmlns:a14="http://schemas.microsoft.com/office/drawing/2010/main" val="0"/>
              </a:ext>
            </a:extLst>
          </a:blip>
          <a:srcRect t="3728" b="7603"/>
          <a:stretch>
            <a:fillRect/>
          </a:stretch>
        </p:blipFill>
        <p:spPr bwMode="auto">
          <a:xfrm>
            <a:off x="-3175" y="1708944"/>
            <a:ext cx="91440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251520" y="1052736"/>
            <a:ext cx="8361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3200" b="1" baseline="30000" dirty="0" smtClean="0">
                <a:solidFill>
                  <a:srgbClr val="0033CC"/>
                </a:solidFill>
                <a:effectLst>
                  <a:outerShdw blurRad="38100" dist="38100" dir="2700000" algn="tl">
                    <a:srgbClr val="000000">
                      <a:alpha val="43137"/>
                    </a:srgbClr>
                  </a:outerShdw>
                </a:effectLst>
              </a:rPr>
              <a:t>12</a:t>
            </a:r>
            <a:r>
              <a:rPr lang="en-US" altLang="ru-RU" sz="3200" b="1" dirty="0" smtClean="0">
                <a:solidFill>
                  <a:srgbClr val="0033CC"/>
                </a:solidFill>
                <a:effectLst>
                  <a:outerShdw blurRad="38100" dist="38100" dir="2700000" algn="tl">
                    <a:srgbClr val="000000">
                      <a:alpha val="43137"/>
                    </a:srgbClr>
                  </a:outerShdw>
                </a:effectLst>
              </a:rPr>
              <a:t>C</a:t>
            </a:r>
            <a:r>
              <a:rPr lang="en-US" altLang="ru-RU" sz="3200" b="1" baseline="30000" dirty="0" smtClean="0">
                <a:solidFill>
                  <a:srgbClr val="0033CC"/>
                </a:solidFill>
                <a:effectLst>
                  <a:outerShdw blurRad="38100" dist="38100" dir="2700000" algn="tl">
                    <a:srgbClr val="000000">
                      <a:alpha val="43137"/>
                    </a:srgbClr>
                  </a:outerShdw>
                </a:effectLst>
              </a:rPr>
              <a:t>+6</a:t>
            </a:r>
            <a:r>
              <a:rPr lang="en-US" altLang="ru-RU" sz="3200" b="1" dirty="0" smtClean="0">
                <a:solidFill>
                  <a:srgbClr val="0033CC"/>
                </a:solidFill>
                <a:effectLst>
                  <a:outerShdw blurRad="38100" dist="38100" dir="2700000" algn="tl">
                    <a:srgbClr val="000000">
                      <a:alpha val="43137"/>
                    </a:srgbClr>
                  </a:outerShdw>
                </a:effectLst>
              </a:rPr>
              <a:t> beam extraction (3,5 Gev/u) </a:t>
            </a:r>
            <a:r>
              <a:rPr lang="en-US" altLang="ru-RU" sz="3200" b="1" dirty="0" smtClean="0">
                <a:solidFill>
                  <a:srgbClr val="FF0000"/>
                </a:solidFill>
                <a:effectLst>
                  <a:outerShdw blurRad="38100" dist="38100" dir="2700000" algn="tl">
                    <a:srgbClr val="000000">
                      <a:alpha val="43137"/>
                    </a:srgbClr>
                  </a:outerShdw>
                </a:effectLst>
              </a:rPr>
              <a:t>RUN #55</a:t>
            </a:r>
            <a:endParaRPr lang="ru-RU" altLang="ru-RU" sz="3200" b="1" dirty="0">
              <a:solidFill>
                <a:srgbClr val="FF0000"/>
              </a:solidFill>
              <a:effectLst>
                <a:outerShdw blurRad="38100" dist="38100" dir="2700000" algn="tl">
                  <a:srgbClr val="000000">
                    <a:alpha val="43137"/>
                  </a:srgbClr>
                </a:outerShdw>
              </a:effectLst>
            </a:endParaRPr>
          </a:p>
        </p:txBody>
      </p:sp>
      <p:sp>
        <p:nvSpPr>
          <p:cNvPr id="10" name="TextBox 6"/>
          <p:cNvSpPr txBox="1">
            <a:spLocks noChangeArrowheads="1"/>
          </p:cNvSpPr>
          <p:nvPr/>
        </p:nvSpPr>
        <p:spPr bwMode="auto">
          <a:xfrm>
            <a:off x="1835696" y="6422881"/>
            <a:ext cx="5346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dirty="0"/>
              <a:t>Run #54, carbon </a:t>
            </a:r>
            <a:r>
              <a:rPr lang="en-US" altLang="ru-RU" dirty="0" smtClean="0"/>
              <a:t>beam, </a:t>
            </a:r>
            <a:r>
              <a:rPr lang="en-US" altLang="ru-RU" b="1" dirty="0"/>
              <a:t>5.2 GeV/u</a:t>
            </a:r>
            <a:r>
              <a:rPr lang="en-US" altLang="ru-RU" dirty="0"/>
              <a:t>, V</a:t>
            </a:r>
            <a:r>
              <a:rPr lang="en-US" altLang="ru-RU" baseline="-25000" dirty="0"/>
              <a:t>ESS</a:t>
            </a:r>
            <a:r>
              <a:rPr lang="en-US" altLang="ru-RU" dirty="0"/>
              <a:t> = 145 kV </a:t>
            </a:r>
            <a:endParaRPr lang="ru-RU" altLang="ru-RU" dirty="0"/>
          </a:p>
        </p:txBody>
      </p:sp>
      <p:sp>
        <p:nvSpPr>
          <p:cNvPr id="11" name="TextBox 5"/>
          <p:cNvSpPr txBox="1">
            <a:spLocks noChangeArrowheads="1"/>
          </p:cNvSpPr>
          <p:nvPr/>
        </p:nvSpPr>
        <p:spPr bwMode="auto">
          <a:xfrm>
            <a:off x="2071257" y="3933056"/>
            <a:ext cx="4917949" cy="461665"/>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400" b="1" baseline="30000" dirty="0" smtClean="0">
                <a:solidFill>
                  <a:srgbClr val="FFFF00"/>
                </a:solidFill>
                <a:effectLst>
                  <a:outerShdw blurRad="38100" dist="38100" dir="2700000" algn="tl">
                    <a:srgbClr val="000000">
                      <a:alpha val="43137"/>
                    </a:srgbClr>
                  </a:outerShdw>
                </a:effectLst>
              </a:rPr>
              <a:t>12</a:t>
            </a:r>
            <a:r>
              <a:rPr lang="en-US" altLang="ru-RU" sz="2400" b="1" dirty="0" smtClean="0">
                <a:solidFill>
                  <a:srgbClr val="FFFF00"/>
                </a:solidFill>
                <a:effectLst>
                  <a:outerShdw blurRad="38100" dist="38100" dir="2700000" algn="tl">
                    <a:srgbClr val="000000">
                      <a:alpha val="43137"/>
                    </a:srgbClr>
                  </a:outerShdw>
                </a:effectLst>
              </a:rPr>
              <a:t>C</a:t>
            </a:r>
            <a:r>
              <a:rPr lang="en-US" altLang="ru-RU" sz="2400" b="1" baseline="30000" dirty="0" smtClean="0">
                <a:solidFill>
                  <a:srgbClr val="FFFF00"/>
                </a:solidFill>
                <a:effectLst>
                  <a:outerShdw blurRad="38100" dist="38100" dir="2700000" algn="tl">
                    <a:srgbClr val="000000">
                      <a:alpha val="43137"/>
                    </a:srgbClr>
                  </a:outerShdw>
                </a:effectLst>
              </a:rPr>
              <a:t>+6</a:t>
            </a:r>
            <a:r>
              <a:rPr lang="en-US" altLang="ru-RU" sz="2400" b="1" dirty="0" smtClean="0">
                <a:solidFill>
                  <a:srgbClr val="FFFF00"/>
                </a:solidFill>
                <a:effectLst>
                  <a:outerShdw blurRad="38100" dist="38100" dir="2700000" algn="tl">
                    <a:srgbClr val="000000">
                      <a:alpha val="43137"/>
                    </a:srgbClr>
                  </a:outerShdw>
                </a:effectLst>
              </a:rPr>
              <a:t>  5*10</a:t>
            </a:r>
            <a:r>
              <a:rPr lang="en-US" altLang="ru-RU" sz="2400" b="1" baseline="30000" dirty="0" smtClean="0">
                <a:solidFill>
                  <a:srgbClr val="FFFF00"/>
                </a:solidFill>
                <a:effectLst>
                  <a:outerShdw blurRad="38100" dist="38100" dir="2700000" algn="tl">
                    <a:srgbClr val="000000">
                      <a:alpha val="43137"/>
                    </a:srgbClr>
                  </a:outerShdw>
                </a:effectLst>
              </a:rPr>
              <a:t>8</a:t>
            </a:r>
            <a:r>
              <a:rPr lang="en-US" altLang="ru-RU" sz="2400" b="1" dirty="0" smtClean="0">
                <a:solidFill>
                  <a:srgbClr val="FFFF00"/>
                </a:solidFill>
                <a:effectLst>
                  <a:outerShdw blurRad="38100" dist="38100" dir="2700000" algn="tl">
                    <a:srgbClr val="000000">
                      <a:alpha val="43137"/>
                    </a:srgbClr>
                  </a:outerShdw>
                </a:effectLst>
              </a:rPr>
              <a:t>  </a:t>
            </a:r>
            <a:r>
              <a:rPr lang="en-US" altLang="ru-RU" sz="2400" b="1" dirty="0" err="1" smtClean="0">
                <a:solidFill>
                  <a:srgbClr val="FFFF00"/>
                </a:solidFill>
                <a:effectLst>
                  <a:outerShdw blurRad="38100" dist="38100" dir="2700000" algn="tl">
                    <a:srgbClr val="000000">
                      <a:alpha val="43137"/>
                    </a:srgbClr>
                  </a:outerShdw>
                </a:effectLst>
              </a:rPr>
              <a:t>T</a:t>
            </a:r>
            <a:r>
              <a:rPr lang="en-US" altLang="ru-RU" sz="2400" b="1" baseline="-25000" dirty="0" err="1" smtClean="0">
                <a:solidFill>
                  <a:srgbClr val="FFFF00"/>
                </a:solidFill>
                <a:effectLst>
                  <a:outerShdw blurRad="38100" dist="38100" dir="2700000" algn="tl">
                    <a:srgbClr val="000000">
                      <a:alpha val="43137"/>
                    </a:srgbClr>
                  </a:outerShdw>
                </a:effectLst>
              </a:rPr>
              <a:t>spill</a:t>
            </a:r>
            <a:r>
              <a:rPr lang="en-US" altLang="ru-RU" sz="2400" b="1" baseline="-25000" dirty="0" smtClean="0">
                <a:solidFill>
                  <a:srgbClr val="FFFF00"/>
                </a:solidFill>
                <a:effectLst>
                  <a:outerShdw blurRad="38100" dist="38100" dir="2700000" algn="tl">
                    <a:srgbClr val="000000">
                      <a:alpha val="43137"/>
                    </a:srgbClr>
                  </a:outerShdw>
                </a:effectLst>
              </a:rPr>
              <a:t> </a:t>
            </a:r>
            <a:r>
              <a:rPr lang="en-US" altLang="ru-RU" sz="2400" b="1" dirty="0" smtClean="0">
                <a:solidFill>
                  <a:srgbClr val="FFFF00"/>
                </a:solidFill>
                <a:effectLst>
                  <a:outerShdw blurRad="38100" dist="38100" dir="2700000" algn="tl">
                    <a:srgbClr val="000000">
                      <a:alpha val="43137"/>
                    </a:srgbClr>
                  </a:outerShdw>
                </a:effectLst>
              </a:rPr>
              <a:t>= 4s, </a:t>
            </a:r>
            <a:r>
              <a:rPr lang="en-US" altLang="ru-RU" sz="2400" b="1" dirty="0" err="1" smtClean="0">
                <a:solidFill>
                  <a:srgbClr val="FFFF00"/>
                </a:solidFill>
                <a:effectLst>
                  <a:outerShdw blurRad="38100" dist="38100" dir="2700000" algn="tl">
                    <a:srgbClr val="000000">
                      <a:alpha val="43137"/>
                    </a:srgbClr>
                  </a:outerShdw>
                </a:effectLst>
              </a:rPr>
              <a:t>k</a:t>
            </a:r>
            <a:r>
              <a:rPr lang="en-US" altLang="ru-RU" sz="2400" b="1" baseline="-25000" dirty="0" err="1" smtClean="0">
                <a:solidFill>
                  <a:srgbClr val="FFFF00"/>
                </a:solidFill>
                <a:effectLst>
                  <a:outerShdw blurRad="38100" dist="38100" dir="2700000" algn="tl">
                    <a:srgbClr val="000000">
                      <a:alpha val="43137"/>
                    </a:srgbClr>
                  </a:outerShdw>
                </a:effectLst>
              </a:rPr>
              <a:t>dc</a:t>
            </a:r>
            <a:r>
              <a:rPr lang="en-US" altLang="ru-RU" sz="2400" b="1" dirty="0" smtClean="0">
                <a:solidFill>
                  <a:srgbClr val="FFFF00"/>
                </a:solidFill>
                <a:effectLst>
                  <a:outerShdw blurRad="38100" dist="38100" dir="2700000" algn="tl">
                    <a:srgbClr val="000000">
                      <a:alpha val="43137"/>
                    </a:srgbClr>
                  </a:outerShdw>
                </a:effectLst>
              </a:rPr>
              <a:t>= 99,5%</a:t>
            </a:r>
            <a:endParaRPr lang="ru-RU" altLang="ru-RU"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8657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spcBef>
                <a:spcPct val="0"/>
              </a:spcBef>
              <a:buFontTx/>
              <a:buNone/>
            </a:pPr>
            <a:fld id="{279EBE3A-4008-490F-ACE6-DF56A7BF3524}" type="slidenum">
              <a:rPr kumimoji="0" lang="ru-RU" altLang="ru-RU" sz="1200">
                <a:solidFill>
                  <a:srgbClr val="898989"/>
                </a:solidFill>
              </a:rPr>
              <a:pPr>
                <a:spcBef>
                  <a:spcPct val="0"/>
                </a:spcBef>
                <a:buFontTx/>
                <a:buNone/>
              </a:pPr>
              <a:t>19</a:t>
            </a:fld>
            <a:endParaRPr kumimoji="0" lang="ru-RU" altLang="ru-RU" sz="1200" dirty="0">
              <a:solidFill>
                <a:srgbClr val="898989"/>
              </a:solidFill>
            </a:endParaRPr>
          </a:p>
        </p:txBody>
      </p:sp>
      <p:pic>
        <p:nvPicPr>
          <p:cNvPr id="1741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83556"/>
            <a:ext cx="9144000" cy="457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57150" y="1151731"/>
            <a:ext cx="915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3200" b="1" baseline="30000" dirty="0" smtClean="0">
                <a:solidFill>
                  <a:srgbClr val="0033CC"/>
                </a:solidFill>
                <a:effectLst>
                  <a:outerShdw blurRad="38100" dist="38100" dir="2700000" algn="tl">
                    <a:srgbClr val="000000">
                      <a:alpha val="43137"/>
                    </a:srgbClr>
                  </a:outerShdw>
                </a:effectLst>
              </a:rPr>
              <a:t>78</a:t>
            </a:r>
            <a:r>
              <a:rPr lang="en-US" altLang="ru-RU" sz="3200" b="1" dirty="0" smtClean="0">
                <a:solidFill>
                  <a:srgbClr val="0033CC"/>
                </a:solidFill>
                <a:effectLst>
                  <a:outerShdw blurRad="38100" dist="38100" dir="2700000" algn="tl">
                    <a:srgbClr val="000000">
                      <a:alpha val="43137"/>
                    </a:srgbClr>
                  </a:outerShdw>
                </a:effectLst>
              </a:rPr>
              <a:t>Kr</a:t>
            </a:r>
            <a:r>
              <a:rPr lang="en-US" altLang="ru-RU" sz="3200" b="1" baseline="30000" dirty="0" smtClean="0">
                <a:solidFill>
                  <a:srgbClr val="0033CC"/>
                </a:solidFill>
                <a:effectLst>
                  <a:outerShdw blurRad="38100" dist="38100" dir="2700000" algn="tl">
                    <a:srgbClr val="000000">
                      <a:alpha val="43137"/>
                    </a:srgbClr>
                  </a:outerShdw>
                </a:effectLst>
              </a:rPr>
              <a:t>+26</a:t>
            </a:r>
            <a:r>
              <a:rPr lang="en-US" altLang="ru-RU" sz="3200" b="1" dirty="0" smtClean="0">
                <a:solidFill>
                  <a:srgbClr val="0033CC"/>
                </a:solidFill>
                <a:effectLst>
                  <a:outerShdw blurRad="38100" dist="38100" dir="2700000" algn="tl">
                    <a:srgbClr val="000000">
                      <a:alpha val="43137"/>
                    </a:srgbClr>
                  </a:outerShdw>
                </a:effectLst>
              </a:rPr>
              <a:t> beam acceleration </a:t>
            </a:r>
            <a:r>
              <a:rPr lang="en-US" altLang="ru-RU" sz="3200" b="1" dirty="0" smtClean="0">
                <a:solidFill>
                  <a:srgbClr val="0033CC"/>
                </a:solidFill>
                <a:effectLst>
                  <a:outerShdw blurRad="38100" dist="38100" dir="2700000" algn="tl">
                    <a:srgbClr val="000000">
                      <a:alpha val="43137"/>
                    </a:srgbClr>
                  </a:outerShdw>
                </a:effectLst>
              </a:rPr>
              <a:t>(</a:t>
            </a:r>
            <a:r>
              <a:rPr lang="en-US" altLang="ru-RU" sz="3200" b="1" dirty="0" smtClean="0">
                <a:solidFill>
                  <a:srgbClr val="0033CC"/>
                </a:solidFill>
                <a:effectLst>
                  <a:outerShdw blurRad="38100" dist="38100" dir="2700000" algn="tl">
                    <a:srgbClr val="000000">
                      <a:alpha val="43137"/>
                    </a:srgbClr>
                  </a:outerShdw>
                </a:effectLst>
              </a:rPr>
              <a:t>3,2</a:t>
            </a:r>
            <a:r>
              <a:rPr lang="en-US" altLang="ru-RU" sz="3200" b="1" dirty="0" smtClean="0">
                <a:solidFill>
                  <a:srgbClr val="0033CC"/>
                </a:solidFill>
                <a:effectLst>
                  <a:outerShdw blurRad="38100" dist="38100" dir="2700000" algn="tl">
                    <a:srgbClr val="000000">
                      <a:alpha val="43137"/>
                    </a:srgbClr>
                  </a:outerShdw>
                </a:effectLst>
              </a:rPr>
              <a:t> </a:t>
            </a:r>
            <a:r>
              <a:rPr lang="en-US" altLang="ru-RU" sz="3200" b="1" dirty="0" smtClean="0">
                <a:solidFill>
                  <a:srgbClr val="0033CC"/>
                </a:solidFill>
                <a:effectLst>
                  <a:outerShdw blurRad="38100" dist="38100" dir="2700000" algn="tl">
                    <a:srgbClr val="000000">
                      <a:alpha val="43137"/>
                    </a:srgbClr>
                  </a:outerShdw>
                </a:effectLst>
              </a:rPr>
              <a:t>GeV/u) </a:t>
            </a:r>
            <a:r>
              <a:rPr lang="en-US" altLang="ru-RU" sz="3200" b="1" dirty="0" smtClean="0">
                <a:solidFill>
                  <a:srgbClr val="FF0000"/>
                </a:solidFill>
                <a:effectLst>
                  <a:outerShdw blurRad="38100" dist="38100" dir="2700000" algn="tl">
                    <a:srgbClr val="000000">
                      <a:alpha val="43137"/>
                    </a:srgbClr>
                  </a:outerShdw>
                </a:effectLst>
              </a:rPr>
              <a:t>RUN #55</a:t>
            </a:r>
            <a:endParaRPr lang="ru-RU" altLang="ru-RU" sz="3200" b="1" dirty="0">
              <a:solidFill>
                <a:srgbClr val="FF0000"/>
              </a:solidFill>
              <a:effectLst>
                <a:outerShdw blurRad="38100" dist="38100" dir="2700000" algn="tl">
                  <a:srgbClr val="000000">
                    <a:alpha val="43137"/>
                  </a:srgbClr>
                </a:outerShdw>
              </a:effectLst>
            </a:endParaRPr>
          </a:p>
        </p:txBody>
      </p:sp>
      <p:pic>
        <p:nvPicPr>
          <p:cNvPr id="12"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ion acceleration</a:t>
            </a:r>
            <a:endParaRPr kumimoji="0" lang="ru-RU" altLang="ru-RU" sz="3600" b="1" dirty="0">
              <a:solidFill>
                <a:srgbClr val="002060"/>
              </a:solidFill>
              <a:latin typeface="Arial" pitchFamily="34" charset="0"/>
            </a:endParaRPr>
          </a:p>
        </p:txBody>
      </p:sp>
    </p:spTree>
    <p:extLst>
      <p:ext uri="{BB962C8B-B14F-4D97-AF65-F5344CB8AC3E}">
        <p14:creationId xmlns:p14="http://schemas.microsoft.com/office/powerpoint/2010/main" val="4204535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Рисунок 3" descr="Nuclotron_tunnel_2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446213"/>
            <a:ext cx="5948363"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
          <p:cNvSpPr txBox="1">
            <a:spLocks noChangeArrowheads="1"/>
          </p:cNvSpPr>
          <p:nvPr/>
        </p:nvSpPr>
        <p:spPr bwMode="auto">
          <a:xfrm>
            <a:off x="0" y="112713"/>
            <a:ext cx="92773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50000"/>
              </a:spcBef>
              <a:buFontTx/>
              <a:buNone/>
            </a:pPr>
            <a:r>
              <a:rPr kumimoji="0" lang="en-US" altLang="ru-RU" sz="3600" b="1" dirty="0">
                <a:solidFill>
                  <a:srgbClr val="003366"/>
                </a:solidFill>
                <a:latin typeface="Comic Sans MS" pitchFamily="66" charset="0"/>
              </a:rPr>
              <a:t>Nuclotron – superconducting synchrotron </a:t>
            </a:r>
          </a:p>
          <a:p>
            <a:pPr eaLnBrk="1" hangingPunct="1">
              <a:spcBef>
                <a:spcPct val="50000"/>
              </a:spcBef>
              <a:buFontTx/>
              <a:buNone/>
            </a:pPr>
            <a:r>
              <a:rPr kumimoji="0" lang="en-US" altLang="ru-RU" sz="2600" b="1" dirty="0">
                <a:solidFill>
                  <a:srgbClr val="003366"/>
                </a:solidFill>
                <a:latin typeface="Comic Sans MS" pitchFamily="66" charset="0"/>
              </a:rPr>
              <a:t>Circumference 251,2m, Br&lt;45 Tm</a:t>
            </a:r>
            <a:endParaRPr kumimoji="0" lang="ru-RU" altLang="ru-RU" sz="2600" b="1" dirty="0">
              <a:solidFill>
                <a:srgbClr val="003366"/>
              </a:solidFill>
              <a:latin typeface="Comic Sans MS" pitchFamily="66" charset="0"/>
            </a:endParaRPr>
          </a:p>
        </p:txBody>
      </p:sp>
      <p:sp>
        <p:nvSpPr>
          <p:cNvPr id="10" name="Text Box 11"/>
          <p:cNvSpPr txBox="1">
            <a:spLocks noChangeArrowheads="1"/>
          </p:cNvSpPr>
          <p:nvPr/>
        </p:nvSpPr>
        <p:spPr bwMode="auto">
          <a:xfrm>
            <a:off x="6305550" y="1414463"/>
            <a:ext cx="2643188" cy="780759"/>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bIns="108000">
            <a:spAutoFit/>
          </a:bodyPr>
          <a:lstStyle/>
          <a:p>
            <a:pPr eaLnBrk="1" hangingPunct="1">
              <a:lnSpc>
                <a:spcPct val="70000"/>
              </a:lnSpc>
              <a:spcBef>
                <a:spcPct val="50000"/>
              </a:spcBef>
              <a:defRPr/>
            </a:pPr>
            <a:r>
              <a:rPr kumimoji="1" lang="en-US" altLang="ru-RU" b="1" i="1" dirty="0">
                <a:solidFill>
                  <a:schemeClr val="accent2">
                    <a:lumMod val="75000"/>
                  </a:schemeClr>
                </a:solidFill>
                <a:sym typeface="Symbol" panose="05050102010706020507" pitchFamily="18" charset="2"/>
              </a:rPr>
              <a:t>The project approved</a:t>
            </a:r>
          </a:p>
          <a:p>
            <a:pPr eaLnBrk="1" hangingPunct="1">
              <a:lnSpc>
                <a:spcPct val="70000"/>
              </a:lnSpc>
              <a:spcBef>
                <a:spcPct val="50000"/>
              </a:spcBef>
              <a:defRPr/>
            </a:pPr>
            <a:r>
              <a:rPr kumimoji="1" lang="en-US" altLang="ru-RU" b="1" i="1" dirty="0">
                <a:solidFill>
                  <a:schemeClr val="accent2">
                    <a:lumMod val="75000"/>
                  </a:schemeClr>
                </a:solidFill>
                <a:sym typeface="Symbol" panose="05050102010706020507" pitchFamily="18" charset="2"/>
              </a:rPr>
              <a:t> in </a:t>
            </a:r>
            <a:r>
              <a:rPr kumimoji="1" lang="ru-RU" altLang="ru-RU" b="1" i="1" dirty="0">
                <a:solidFill>
                  <a:schemeClr val="accent2">
                    <a:lumMod val="75000"/>
                  </a:schemeClr>
                </a:solidFill>
                <a:sym typeface="Symbol" panose="05050102010706020507" pitchFamily="18" charset="2"/>
              </a:rPr>
              <a:t>1986 </a:t>
            </a:r>
            <a:r>
              <a:rPr kumimoji="1" lang="en-US" altLang="ru-RU" b="1" i="1" dirty="0">
                <a:solidFill>
                  <a:schemeClr val="accent2">
                    <a:lumMod val="75000"/>
                  </a:schemeClr>
                </a:solidFill>
                <a:sym typeface="Symbol" panose="05050102010706020507" pitchFamily="18" charset="2"/>
              </a:rPr>
              <a:t>year</a:t>
            </a:r>
          </a:p>
        </p:txBody>
      </p:sp>
      <p:sp>
        <p:nvSpPr>
          <p:cNvPr id="11271" name="Text Box 13"/>
          <p:cNvSpPr txBox="1">
            <a:spLocks noChangeArrowheads="1"/>
          </p:cNvSpPr>
          <p:nvPr/>
        </p:nvSpPr>
        <p:spPr bwMode="auto">
          <a:xfrm>
            <a:off x="6321300" y="2317290"/>
            <a:ext cx="2647950" cy="1149509"/>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0000" bIns="108000">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lnSpc>
                <a:spcPct val="70000"/>
              </a:lnSpc>
              <a:spcBef>
                <a:spcPts val="1800"/>
              </a:spcBef>
              <a:buFontTx/>
              <a:buNone/>
            </a:pPr>
            <a:r>
              <a:rPr lang="en-US" altLang="ru-RU" sz="1800" b="1" i="1" dirty="0">
                <a:solidFill>
                  <a:srgbClr val="CC0000"/>
                </a:solidFill>
                <a:latin typeface="Arial" pitchFamily="34" charset="0"/>
                <a:sym typeface="Symbol" pitchFamily="18" charset="2"/>
              </a:rPr>
              <a:t>Commissioning &amp; </a:t>
            </a:r>
          </a:p>
          <a:p>
            <a:pPr eaLnBrk="1" hangingPunct="1">
              <a:lnSpc>
                <a:spcPct val="70000"/>
              </a:lnSpc>
              <a:spcBef>
                <a:spcPct val="50000"/>
              </a:spcBef>
              <a:buFontTx/>
              <a:buNone/>
            </a:pPr>
            <a:r>
              <a:rPr lang="en-US" altLang="ru-RU" sz="1800" b="1" i="1" dirty="0">
                <a:solidFill>
                  <a:srgbClr val="CC0000"/>
                </a:solidFill>
                <a:latin typeface="Arial" pitchFamily="34" charset="0"/>
                <a:sym typeface="Symbol" pitchFamily="18" charset="2"/>
              </a:rPr>
              <a:t>fist beam</a:t>
            </a:r>
          </a:p>
          <a:p>
            <a:pPr eaLnBrk="1" hangingPunct="1">
              <a:lnSpc>
                <a:spcPct val="70000"/>
              </a:lnSpc>
              <a:spcBef>
                <a:spcPct val="50000"/>
              </a:spcBef>
              <a:buFontTx/>
              <a:buNone/>
            </a:pPr>
            <a:r>
              <a:rPr lang="en-US" altLang="ru-RU" sz="1800" b="1" i="1" dirty="0">
                <a:solidFill>
                  <a:srgbClr val="CC0000"/>
                </a:solidFill>
                <a:latin typeface="Arial" pitchFamily="34" charset="0"/>
                <a:sym typeface="Symbol" pitchFamily="18" charset="2"/>
              </a:rPr>
              <a:t>March</a:t>
            </a:r>
            <a:r>
              <a:rPr lang="ru-RU" altLang="ru-RU" sz="1800" b="1" i="1" dirty="0">
                <a:solidFill>
                  <a:srgbClr val="CC0000"/>
                </a:solidFill>
                <a:latin typeface="Arial" pitchFamily="34" charset="0"/>
                <a:sym typeface="Symbol" pitchFamily="18" charset="2"/>
              </a:rPr>
              <a:t> 1993 </a:t>
            </a:r>
            <a:r>
              <a:rPr lang="en-US" altLang="ru-RU" sz="1800" b="1" i="1" dirty="0">
                <a:solidFill>
                  <a:srgbClr val="CC0000"/>
                </a:solidFill>
                <a:latin typeface="Arial" pitchFamily="34" charset="0"/>
                <a:sym typeface="Symbol" pitchFamily="18" charset="2"/>
              </a:rPr>
              <a:t>year</a:t>
            </a:r>
            <a:endParaRPr lang="ru-RU" altLang="ru-RU" sz="1800" b="1" i="1" dirty="0">
              <a:solidFill>
                <a:srgbClr val="CC0000"/>
              </a:solidFill>
              <a:latin typeface="Arial" pitchFamily="34" charset="0"/>
              <a:sym typeface="Symbol" pitchFamily="18" charset="2"/>
            </a:endParaRPr>
          </a:p>
        </p:txBody>
      </p:sp>
      <p:sp>
        <p:nvSpPr>
          <p:cNvPr id="11272" name="Text Box 14"/>
          <p:cNvSpPr txBox="1">
            <a:spLocks noChangeArrowheads="1"/>
          </p:cNvSpPr>
          <p:nvPr/>
        </p:nvSpPr>
        <p:spPr bwMode="auto">
          <a:xfrm>
            <a:off x="6321300" y="4622800"/>
            <a:ext cx="2643188" cy="760959"/>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72000" bIns="72000">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lang="en-US" altLang="ru-RU" sz="2000" b="1" dirty="0">
                <a:solidFill>
                  <a:srgbClr val="0000FF"/>
                </a:solidFill>
                <a:latin typeface="Arial" pitchFamily="34" charset="0"/>
                <a:sym typeface="Symbol" pitchFamily="18" charset="2"/>
              </a:rPr>
              <a:t>The last RUN #55</a:t>
            </a:r>
          </a:p>
          <a:p>
            <a:pPr eaLnBrk="1" hangingPunct="1">
              <a:spcBef>
                <a:spcPct val="0"/>
              </a:spcBef>
              <a:buFontTx/>
              <a:buNone/>
            </a:pPr>
            <a:r>
              <a:rPr lang="en-US" altLang="ru-RU" sz="2000" b="1" dirty="0">
                <a:solidFill>
                  <a:srgbClr val="0000FF"/>
                </a:solidFill>
                <a:latin typeface="Arial" pitchFamily="34" charset="0"/>
                <a:sym typeface="Symbol" pitchFamily="18" charset="2"/>
              </a:rPr>
              <a:t>Feb. - April 2018 </a:t>
            </a:r>
          </a:p>
        </p:txBody>
      </p:sp>
      <p:sp>
        <p:nvSpPr>
          <p:cNvPr id="11273" name="Text Box 14"/>
          <p:cNvSpPr txBox="1">
            <a:spLocks noChangeArrowheads="1"/>
          </p:cNvSpPr>
          <p:nvPr/>
        </p:nvSpPr>
        <p:spPr bwMode="auto">
          <a:xfrm>
            <a:off x="6321300" y="3644489"/>
            <a:ext cx="2643188" cy="79731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72000" bIns="108000">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lang="en-US" altLang="ru-RU" sz="2000" b="1" dirty="0">
                <a:solidFill>
                  <a:srgbClr val="0000FF"/>
                </a:solidFill>
                <a:latin typeface="Arial" pitchFamily="34" charset="0"/>
                <a:sym typeface="Symbol" pitchFamily="18" charset="2"/>
              </a:rPr>
              <a:t>Slow extraction</a:t>
            </a:r>
          </a:p>
          <a:p>
            <a:pPr eaLnBrk="1" hangingPunct="1">
              <a:spcBef>
                <a:spcPct val="0"/>
              </a:spcBef>
              <a:buFontTx/>
              <a:buNone/>
            </a:pPr>
            <a:r>
              <a:rPr lang="en-US" altLang="ru-RU" sz="2000" b="1" dirty="0">
                <a:solidFill>
                  <a:srgbClr val="0000FF"/>
                </a:solidFill>
                <a:latin typeface="Arial" pitchFamily="34" charset="0"/>
                <a:sym typeface="Symbol" pitchFamily="18" charset="2"/>
              </a:rPr>
              <a:t>2000 year</a:t>
            </a:r>
          </a:p>
        </p:txBody>
      </p:sp>
      <p:sp>
        <p:nvSpPr>
          <p:cNvPr id="11274" name="TextBox 8"/>
          <p:cNvSpPr txBox="1">
            <a:spLocks noChangeArrowheads="1"/>
          </p:cNvSpPr>
          <p:nvPr/>
        </p:nvSpPr>
        <p:spPr bwMode="auto">
          <a:xfrm>
            <a:off x="179388" y="5891213"/>
            <a:ext cx="45370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b="1" dirty="0">
                <a:solidFill>
                  <a:srgbClr val="C00000"/>
                </a:solidFill>
                <a:latin typeface="Bookman Old Style" pitchFamily="18" charset="0"/>
                <a:ea typeface="ＭＳ Ｐゴシック" pitchFamily="34" charset="-128"/>
              </a:rPr>
              <a:t>Accelerated:</a:t>
            </a:r>
          </a:p>
          <a:p>
            <a:pPr eaLnBrk="1" hangingPunct="1">
              <a:spcBef>
                <a:spcPct val="0"/>
              </a:spcBef>
              <a:buFontTx/>
              <a:buNone/>
            </a:pPr>
            <a:r>
              <a:rPr kumimoji="0" lang="en-US" altLang="ru-RU" sz="1800" b="1" dirty="0">
                <a:solidFill>
                  <a:srgbClr val="C00000"/>
                </a:solidFill>
                <a:latin typeface="Bookman Old Style" pitchFamily="18" charset="0"/>
                <a:ea typeface="ＭＳ Ｐゴシック" pitchFamily="34" charset="-128"/>
              </a:rPr>
              <a:t>Ions from p to Xe (C, Mg, Fe, Ar, Kr)</a:t>
            </a:r>
          </a:p>
          <a:p>
            <a:pPr eaLnBrk="1" hangingPunct="1">
              <a:spcBef>
                <a:spcPct val="0"/>
              </a:spcBef>
              <a:buFontTx/>
              <a:buNone/>
            </a:pPr>
            <a:r>
              <a:rPr kumimoji="0" lang="en-US" altLang="ru-RU" sz="1800" b="1" dirty="0">
                <a:solidFill>
                  <a:srgbClr val="C00000"/>
                </a:solidFill>
                <a:latin typeface="Bookman Old Style" pitchFamily="18" charset="0"/>
                <a:ea typeface="ＭＳ Ｐゴシック" pitchFamily="34" charset="-128"/>
              </a:rPr>
              <a:t>Polarized p &amp; d beams</a:t>
            </a:r>
          </a:p>
          <a:p>
            <a:pPr eaLnBrk="1" hangingPunct="1">
              <a:spcBef>
                <a:spcPct val="0"/>
              </a:spcBef>
              <a:buFontTx/>
              <a:buNone/>
            </a:pPr>
            <a:endParaRPr kumimoji="0" lang="en-US" altLang="ru-RU" sz="1800" b="1" dirty="0">
              <a:solidFill>
                <a:srgbClr val="C00000"/>
              </a:solidFill>
              <a:latin typeface="Bookman Old Style" pitchFamily="18" charset="0"/>
              <a:ea typeface="ＭＳ Ｐゴシック" pitchFamily="34" charset="-128"/>
            </a:endParaRPr>
          </a:p>
        </p:txBody>
      </p:sp>
      <p:sp>
        <p:nvSpPr>
          <p:cNvPr id="11275" name="Прямоугольник 1"/>
          <p:cNvSpPr>
            <a:spLocks noChangeArrowheads="1"/>
          </p:cNvSpPr>
          <p:nvPr/>
        </p:nvSpPr>
        <p:spPr bwMode="auto">
          <a:xfrm>
            <a:off x="5076825" y="5908675"/>
            <a:ext cx="367163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b="1" dirty="0">
                <a:solidFill>
                  <a:srgbClr val="C00000"/>
                </a:solidFill>
                <a:latin typeface="Arial" pitchFamily="34" charset="0"/>
              </a:rPr>
              <a:t>Proton energy   </a:t>
            </a:r>
            <a:r>
              <a:rPr kumimoji="0" lang="en-US" altLang="ru-RU" sz="1800" b="1" dirty="0" smtClean="0">
                <a:solidFill>
                  <a:srgbClr val="C00000"/>
                </a:solidFill>
                <a:latin typeface="Arial" pitchFamily="34" charset="0"/>
              </a:rPr>
              <a:t>  </a:t>
            </a:r>
            <a:r>
              <a:rPr kumimoji="0" lang="en-US" altLang="ru-RU" sz="1800" b="1" dirty="0">
                <a:solidFill>
                  <a:srgbClr val="C00000"/>
                </a:solidFill>
                <a:latin typeface="Arial" pitchFamily="34" charset="0"/>
              </a:rPr>
              <a:t>max 12 GeV</a:t>
            </a:r>
          </a:p>
          <a:p>
            <a:pPr eaLnBrk="1" hangingPunct="1">
              <a:spcBef>
                <a:spcPct val="0"/>
              </a:spcBef>
              <a:buFontTx/>
              <a:buNone/>
            </a:pPr>
            <a:r>
              <a:rPr kumimoji="0" lang="en-US" altLang="ru-RU" sz="1800" b="1" dirty="0">
                <a:solidFill>
                  <a:srgbClr val="C00000"/>
                </a:solidFill>
                <a:latin typeface="Arial" pitchFamily="34" charset="0"/>
              </a:rPr>
              <a:t>Light ions            max 6 GeV/u</a:t>
            </a:r>
          </a:p>
          <a:p>
            <a:pPr eaLnBrk="1" hangingPunct="1">
              <a:spcBef>
                <a:spcPct val="0"/>
              </a:spcBef>
              <a:buFontTx/>
              <a:buNone/>
            </a:pPr>
            <a:r>
              <a:rPr kumimoji="0" lang="en-US" altLang="ru-RU" sz="1800" b="1" dirty="0">
                <a:solidFill>
                  <a:srgbClr val="C00000"/>
                </a:solidFill>
                <a:latin typeface="Arial" pitchFamily="34" charset="0"/>
              </a:rPr>
              <a:t>Heavy ions          max 4.5 GeV/u</a:t>
            </a:r>
            <a:endParaRPr kumimoji="0" lang="ru-RU" altLang="ru-RU" sz="1800" b="1" dirty="0">
              <a:solidFill>
                <a:srgbClr val="C00000"/>
              </a:solidFill>
              <a:latin typeface="Arial" pitchFamily="34" charset="0"/>
            </a:endParaRPr>
          </a:p>
        </p:txBody>
      </p:sp>
      <p:sp>
        <p:nvSpPr>
          <p:cNvPr id="12" name="Номер слайда 4"/>
          <p:cNvSpPr>
            <a:spLocks noGrp="1"/>
          </p:cNvSpPr>
          <p:nvPr>
            <p:ph type="sldNum" sz="quarter" idx="12"/>
          </p:nvPr>
        </p:nvSpPr>
        <p:spPr bwMode="auto">
          <a:xfrm>
            <a:off x="68308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A0DAF-D2FD-48D9-9927-FCBE9EFD4BE4}" type="slidenum">
              <a:rPr lang="ru-RU" altLang="ru-RU" smtClean="0">
                <a:solidFill>
                  <a:srgbClr val="898989"/>
                </a:solidFill>
                <a:latin typeface="Calibri" pitchFamily="34" charset="0"/>
              </a:rPr>
              <a:pPr eaLnBrk="1" hangingPunct="1"/>
              <a:t>2</a:t>
            </a:fld>
            <a:endParaRPr lang="ru-RU" altLang="ru-RU" dirty="0" smtClean="0">
              <a:solidFill>
                <a:srgbClr val="898989"/>
              </a:solidFill>
              <a:latin typeface="Calibri" pitchFamily="34" charset="0"/>
            </a:endParaRPr>
          </a:p>
        </p:txBody>
      </p:sp>
    </p:spTree>
    <p:extLst>
      <p:ext uri="{BB962C8B-B14F-4D97-AF65-F5344CB8AC3E}">
        <p14:creationId xmlns:p14="http://schemas.microsoft.com/office/powerpoint/2010/main" val="160313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1"/>
          <p:cNvSpPr>
            <a:spLocks noGrp="1"/>
          </p:cNvSpPr>
          <p:nvPr>
            <p:ph type="sldNum" sz="quarter" idx="12"/>
          </p:nvPr>
        </p:nvSpPr>
        <p:spPr bwMode="auto">
          <a:xfrm>
            <a:off x="6660232" y="648919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91B64E-B4B7-4CDA-AFFC-0806F23EF3D4}" type="slidenum">
              <a:rPr lang="ru-RU" altLang="ru-RU" smtClean="0">
                <a:solidFill>
                  <a:srgbClr val="898989"/>
                </a:solidFill>
                <a:latin typeface="Calibri" pitchFamily="34" charset="0"/>
              </a:rPr>
              <a:pPr eaLnBrk="1" hangingPunct="1"/>
              <a:t>20</a:t>
            </a:fld>
            <a:endParaRPr lang="ru-RU" altLang="ru-RU" dirty="0" smtClean="0">
              <a:solidFill>
                <a:srgbClr val="898989"/>
              </a:solidFill>
              <a:latin typeface="Calibri" pitchFamily="34" charset="0"/>
            </a:endParaRPr>
          </a:p>
        </p:txBody>
      </p:sp>
      <p:pic>
        <p:nvPicPr>
          <p:cNvPr id="11268"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1000" y="-3051"/>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slow extraction beam spill</a:t>
            </a:r>
            <a:endParaRPr kumimoji="0" lang="ru-RU" altLang="ru-RU" sz="3600" b="1" dirty="0">
              <a:solidFill>
                <a:srgbClr val="002060"/>
              </a:solidFill>
              <a:latin typeface="Arial" pitchFamily="34" charset="0"/>
            </a:endParaRPr>
          </a:p>
        </p:txBody>
      </p:sp>
      <p:sp>
        <p:nvSpPr>
          <p:cNvPr id="9" name="TextBox 5"/>
          <p:cNvSpPr txBox="1">
            <a:spLocks noChangeArrowheads="1"/>
          </p:cNvSpPr>
          <p:nvPr/>
        </p:nvSpPr>
        <p:spPr bwMode="auto">
          <a:xfrm>
            <a:off x="113273" y="748866"/>
            <a:ext cx="8696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3200" b="1" baseline="30000" dirty="0" smtClean="0">
                <a:solidFill>
                  <a:srgbClr val="0033CC"/>
                </a:solidFill>
                <a:effectLst>
                  <a:outerShdw blurRad="38100" dist="38100" dir="2700000" algn="tl">
                    <a:srgbClr val="000000">
                      <a:alpha val="43137"/>
                    </a:srgbClr>
                  </a:outerShdw>
                </a:effectLst>
              </a:rPr>
              <a:t>78</a:t>
            </a:r>
            <a:r>
              <a:rPr lang="en-US" altLang="ru-RU" sz="3200" b="1" dirty="0" smtClean="0">
                <a:solidFill>
                  <a:srgbClr val="0033CC"/>
                </a:solidFill>
                <a:effectLst>
                  <a:outerShdw blurRad="38100" dist="38100" dir="2700000" algn="tl">
                    <a:srgbClr val="000000">
                      <a:alpha val="43137"/>
                    </a:srgbClr>
                  </a:outerShdw>
                </a:effectLst>
              </a:rPr>
              <a:t>Kr</a:t>
            </a:r>
            <a:r>
              <a:rPr lang="en-US" altLang="ru-RU" sz="3200" b="1" baseline="30000" dirty="0" smtClean="0">
                <a:solidFill>
                  <a:srgbClr val="0033CC"/>
                </a:solidFill>
                <a:effectLst>
                  <a:outerShdw blurRad="38100" dist="38100" dir="2700000" algn="tl">
                    <a:srgbClr val="000000">
                      <a:alpha val="43137"/>
                    </a:srgbClr>
                  </a:outerShdw>
                </a:effectLst>
              </a:rPr>
              <a:t>+26</a:t>
            </a:r>
            <a:r>
              <a:rPr lang="en-US" altLang="ru-RU" sz="3200" b="1" dirty="0" smtClean="0">
                <a:solidFill>
                  <a:srgbClr val="0033CC"/>
                </a:solidFill>
                <a:effectLst>
                  <a:outerShdw blurRad="38100" dist="38100" dir="2700000" algn="tl">
                    <a:srgbClr val="000000">
                      <a:alpha val="43137"/>
                    </a:srgbClr>
                  </a:outerShdw>
                </a:effectLst>
              </a:rPr>
              <a:t> beam </a:t>
            </a:r>
            <a:r>
              <a:rPr lang="en-US" altLang="ru-RU" sz="3200" b="1" dirty="0" err="1" smtClean="0">
                <a:solidFill>
                  <a:srgbClr val="0033CC"/>
                </a:solidFill>
                <a:effectLst>
                  <a:outerShdw blurRad="38100" dist="38100" dir="2700000" algn="tl">
                    <a:srgbClr val="000000">
                      <a:alpha val="43137"/>
                    </a:srgbClr>
                  </a:outerShdw>
                </a:effectLst>
              </a:rPr>
              <a:t>extruction</a:t>
            </a:r>
            <a:r>
              <a:rPr lang="en-US" altLang="ru-RU" sz="3200" b="1" dirty="0" smtClean="0">
                <a:solidFill>
                  <a:srgbClr val="0033CC"/>
                </a:solidFill>
                <a:effectLst>
                  <a:outerShdw blurRad="38100" dist="38100" dir="2700000" algn="tl">
                    <a:srgbClr val="000000">
                      <a:alpha val="43137"/>
                    </a:srgbClr>
                  </a:outerShdw>
                </a:effectLst>
              </a:rPr>
              <a:t> (2,8 Gev/u) </a:t>
            </a:r>
            <a:r>
              <a:rPr lang="en-US" altLang="ru-RU" sz="3200" b="1" dirty="0" smtClean="0">
                <a:solidFill>
                  <a:srgbClr val="FF0000"/>
                </a:solidFill>
                <a:effectLst>
                  <a:outerShdw blurRad="38100" dist="38100" dir="2700000" algn="tl">
                    <a:srgbClr val="000000">
                      <a:alpha val="43137"/>
                    </a:srgbClr>
                  </a:outerShdw>
                </a:effectLst>
              </a:rPr>
              <a:t>RUN #55</a:t>
            </a:r>
            <a:endParaRPr lang="ru-RU" altLang="ru-RU" sz="3200" b="1" dirty="0">
              <a:solidFill>
                <a:srgbClr val="FF00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681" t="47098" r="14960" b="5803"/>
          <a:stretch/>
        </p:blipFill>
        <p:spPr>
          <a:xfrm>
            <a:off x="107504" y="3942090"/>
            <a:ext cx="8891939" cy="2597714"/>
          </a:xfrm>
          <a:prstGeom prst="rect">
            <a:avLst/>
          </a:prstGeom>
        </p:spPr>
      </p:pic>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t="40510" r="14952" b="12539"/>
          <a:stretch/>
        </p:blipFill>
        <p:spPr>
          <a:xfrm>
            <a:off x="21851" y="1299054"/>
            <a:ext cx="8977593" cy="2448272"/>
          </a:xfrm>
          <a:prstGeom prst="rect">
            <a:avLst/>
          </a:prstGeom>
        </p:spPr>
      </p:pic>
      <p:sp>
        <p:nvSpPr>
          <p:cNvPr id="10" name="TextBox 5"/>
          <p:cNvSpPr txBox="1">
            <a:spLocks noChangeArrowheads="1"/>
          </p:cNvSpPr>
          <p:nvPr/>
        </p:nvSpPr>
        <p:spPr bwMode="auto">
          <a:xfrm>
            <a:off x="2411760" y="1967373"/>
            <a:ext cx="5060616" cy="461665"/>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400" b="1" baseline="30000" dirty="0" smtClean="0">
                <a:solidFill>
                  <a:srgbClr val="FFFF00"/>
                </a:solidFill>
                <a:effectLst>
                  <a:outerShdw blurRad="38100" dist="38100" dir="2700000" algn="tl">
                    <a:srgbClr val="000000">
                      <a:alpha val="43137"/>
                    </a:srgbClr>
                  </a:outerShdw>
                </a:effectLst>
              </a:rPr>
              <a:t>78</a:t>
            </a:r>
            <a:r>
              <a:rPr lang="en-US" altLang="ru-RU" sz="2400" b="1" dirty="0" smtClean="0">
                <a:solidFill>
                  <a:srgbClr val="FFFF00"/>
                </a:solidFill>
                <a:effectLst>
                  <a:outerShdw blurRad="38100" dist="38100" dir="2700000" algn="tl">
                    <a:srgbClr val="000000">
                      <a:alpha val="43137"/>
                    </a:srgbClr>
                  </a:outerShdw>
                </a:effectLst>
              </a:rPr>
              <a:t>Kr   2*10</a:t>
            </a:r>
            <a:r>
              <a:rPr lang="en-US" altLang="ru-RU" sz="2400" b="1" baseline="30000" dirty="0">
                <a:solidFill>
                  <a:srgbClr val="FFFF00"/>
                </a:solidFill>
                <a:effectLst>
                  <a:outerShdw blurRad="38100" dist="38100" dir="2700000" algn="tl">
                    <a:srgbClr val="000000">
                      <a:alpha val="43137"/>
                    </a:srgbClr>
                  </a:outerShdw>
                </a:effectLst>
              </a:rPr>
              <a:t>5</a:t>
            </a:r>
            <a:r>
              <a:rPr lang="en-US" altLang="ru-RU" sz="2400" b="1" dirty="0" smtClean="0">
                <a:solidFill>
                  <a:srgbClr val="FFFF00"/>
                </a:solidFill>
                <a:effectLst>
                  <a:outerShdw blurRad="38100" dist="38100" dir="2700000" algn="tl">
                    <a:srgbClr val="000000">
                      <a:alpha val="43137"/>
                    </a:srgbClr>
                  </a:outerShdw>
                </a:effectLst>
              </a:rPr>
              <a:t>  </a:t>
            </a:r>
            <a:r>
              <a:rPr lang="en-US" altLang="ru-RU" sz="2400" b="1" dirty="0" err="1" smtClean="0">
                <a:solidFill>
                  <a:srgbClr val="FFFF00"/>
                </a:solidFill>
                <a:effectLst>
                  <a:outerShdw blurRad="38100" dist="38100" dir="2700000" algn="tl">
                    <a:srgbClr val="000000">
                      <a:alpha val="43137"/>
                    </a:srgbClr>
                  </a:outerShdw>
                </a:effectLst>
              </a:rPr>
              <a:t>T</a:t>
            </a:r>
            <a:r>
              <a:rPr lang="en-US" altLang="ru-RU" sz="2400" b="1" baseline="-25000" dirty="0" err="1" smtClean="0">
                <a:solidFill>
                  <a:srgbClr val="FFFF00"/>
                </a:solidFill>
                <a:effectLst>
                  <a:outerShdw blurRad="38100" dist="38100" dir="2700000" algn="tl">
                    <a:srgbClr val="000000">
                      <a:alpha val="43137"/>
                    </a:srgbClr>
                  </a:outerShdw>
                </a:effectLst>
              </a:rPr>
              <a:t>spill</a:t>
            </a:r>
            <a:r>
              <a:rPr lang="en-US" altLang="ru-RU" sz="2400" b="1" baseline="-25000" dirty="0" smtClean="0">
                <a:solidFill>
                  <a:srgbClr val="FFFF00"/>
                </a:solidFill>
                <a:effectLst>
                  <a:outerShdw blurRad="38100" dist="38100" dir="2700000" algn="tl">
                    <a:srgbClr val="000000">
                      <a:alpha val="43137"/>
                    </a:srgbClr>
                  </a:outerShdw>
                </a:effectLst>
              </a:rPr>
              <a:t> </a:t>
            </a:r>
            <a:r>
              <a:rPr lang="en-US" altLang="ru-RU" sz="2400" b="1" dirty="0" smtClean="0">
                <a:solidFill>
                  <a:srgbClr val="FFFF00"/>
                </a:solidFill>
                <a:effectLst>
                  <a:outerShdw blurRad="38100" dist="38100" dir="2700000" algn="tl">
                    <a:srgbClr val="000000">
                      <a:alpha val="43137"/>
                    </a:srgbClr>
                  </a:outerShdw>
                </a:effectLst>
              </a:rPr>
              <a:t>= 10s, </a:t>
            </a:r>
            <a:r>
              <a:rPr lang="en-US" altLang="ru-RU" sz="2400" b="1" dirty="0" err="1" smtClean="0">
                <a:solidFill>
                  <a:srgbClr val="FFFF00"/>
                </a:solidFill>
                <a:effectLst>
                  <a:outerShdw blurRad="38100" dist="38100" dir="2700000" algn="tl">
                    <a:srgbClr val="000000">
                      <a:alpha val="43137"/>
                    </a:srgbClr>
                  </a:outerShdw>
                </a:effectLst>
              </a:rPr>
              <a:t>k</a:t>
            </a:r>
            <a:r>
              <a:rPr lang="en-US" altLang="ru-RU" sz="2400" b="1" baseline="-25000" dirty="0" err="1" smtClean="0">
                <a:solidFill>
                  <a:srgbClr val="FFFF00"/>
                </a:solidFill>
                <a:effectLst>
                  <a:outerShdw blurRad="38100" dist="38100" dir="2700000" algn="tl">
                    <a:srgbClr val="000000">
                      <a:alpha val="43137"/>
                    </a:srgbClr>
                  </a:outerShdw>
                </a:effectLst>
              </a:rPr>
              <a:t>dc</a:t>
            </a:r>
            <a:r>
              <a:rPr lang="en-US" altLang="ru-RU" sz="2400" b="1" dirty="0" smtClean="0">
                <a:solidFill>
                  <a:srgbClr val="FFFF00"/>
                </a:solidFill>
                <a:effectLst>
                  <a:outerShdw blurRad="38100" dist="38100" dir="2700000" algn="tl">
                    <a:srgbClr val="000000">
                      <a:alpha val="43137"/>
                    </a:srgbClr>
                  </a:outerShdw>
                </a:effectLst>
              </a:rPr>
              <a:t>= 99,3%</a:t>
            </a:r>
            <a:endParaRPr lang="ru-RU" altLang="ru-RU" sz="2400" b="1" dirty="0">
              <a:solidFill>
                <a:srgbClr val="FFFF00"/>
              </a:solidFill>
              <a:effectLst>
                <a:outerShdw blurRad="38100" dist="38100" dir="2700000" algn="tl">
                  <a:srgbClr val="000000">
                    <a:alpha val="43137"/>
                  </a:srgbClr>
                </a:outerShdw>
              </a:effectLst>
            </a:endParaRPr>
          </a:p>
        </p:txBody>
      </p:sp>
      <p:sp>
        <p:nvSpPr>
          <p:cNvPr id="11" name="TextBox 5"/>
          <p:cNvSpPr txBox="1">
            <a:spLocks noChangeArrowheads="1"/>
          </p:cNvSpPr>
          <p:nvPr/>
        </p:nvSpPr>
        <p:spPr bwMode="auto">
          <a:xfrm>
            <a:off x="1187624" y="4213325"/>
            <a:ext cx="4867038" cy="461665"/>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ru-RU" sz="2400" b="1" dirty="0" smtClean="0">
                <a:solidFill>
                  <a:srgbClr val="FFFF00"/>
                </a:solidFill>
                <a:effectLst>
                  <a:outerShdw blurRad="38100" dist="38100" dir="2700000" algn="tl">
                    <a:srgbClr val="000000">
                      <a:alpha val="43137"/>
                    </a:srgbClr>
                  </a:outerShdw>
                </a:effectLst>
              </a:rPr>
              <a:t>RF kicker is Off   |   kicker is On</a:t>
            </a:r>
            <a:endParaRPr lang="ru-RU" altLang="ru-RU"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1184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1"/>
          <p:cNvSpPr>
            <a:spLocks noGrp="1"/>
          </p:cNvSpPr>
          <p:nvPr>
            <p:ph type="sldNum" sz="quarter" idx="12"/>
          </p:nvPr>
        </p:nvSpPr>
        <p:spPr bwMode="auto">
          <a:xfrm>
            <a:off x="6660232" y="648919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91B64E-B4B7-4CDA-AFFC-0806F23EF3D4}" type="slidenum">
              <a:rPr lang="ru-RU" altLang="ru-RU" smtClean="0">
                <a:solidFill>
                  <a:srgbClr val="898989"/>
                </a:solidFill>
                <a:latin typeface="Calibri" pitchFamily="34" charset="0"/>
              </a:rPr>
              <a:pPr eaLnBrk="1" hangingPunct="1"/>
              <a:t>21</a:t>
            </a:fld>
            <a:endParaRPr lang="ru-RU" altLang="ru-RU" dirty="0" smtClean="0">
              <a:solidFill>
                <a:srgbClr val="898989"/>
              </a:solidFill>
              <a:latin typeface="Calibri" pitchFamily="34" charset="0"/>
            </a:endParaRPr>
          </a:p>
        </p:txBody>
      </p:sp>
      <p:pic>
        <p:nvPicPr>
          <p:cNvPr id="11268"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p:nvSpPr>
        <p:spPr bwMode="auto">
          <a:xfrm>
            <a:off x="-1000" y="-3051"/>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lang="en-US" altLang="ru-RU" sz="3600" b="1" dirty="0">
                <a:solidFill>
                  <a:srgbClr val="333399"/>
                </a:solidFill>
                <a:latin typeface="Comic Sans MS" panose="030F0702030302020204" pitchFamily="66" charset="0"/>
              </a:rPr>
              <a:t>Status of the </a:t>
            </a:r>
            <a:r>
              <a:rPr lang="en-US" altLang="ru-RU" sz="3600" b="1" dirty="0" smtClean="0">
                <a:solidFill>
                  <a:srgbClr val="003366"/>
                </a:solidFill>
                <a:latin typeface="Comic Sans MS" panose="030F0702030302020204" pitchFamily="66" charset="0"/>
              </a:rPr>
              <a:t>Nuclotron 2018</a:t>
            </a:r>
            <a:endParaRPr kumimoji="0" lang="ru-RU" altLang="ru-RU" sz="3600" b="1" dirty="0">
              <a:solidFill>
                <a:srgbClr val="002060"/>
              </a:solidFill>
              <a:latin typeface="Arial" pitchFamily="34" charset="0"/>
            </a:endParaRPr>
          </a:p>
        </p:txBody>
      </p:sp>
      <p:graphicFrame>
        <p:nvGraphicFramePr>
          <p:cNvPr id="11" name="Group 68"/>
          <p:cNvGraphicFramePr>
            <a:graphicFrameLocks noGrp="1"/>
          </p:cNvGraphicFramePr>
          <p:nvPr>
            <p:extLst>
              <p:ext uri="{D42A27DB-BD31-4B8C-83A1-F6EECF244321}">
                <p14:modId xmlns:p14="http://schemas.microsoft.com/office/powerpoint/2010/main" val="2320966314"/>
              </p:ext>
            </p:extLst>
          </p:nvPr>
        </p:nvGraphicFramePr>
        <p:xfrm>
          <a:off x="192087" y="930275"/>
          <a:ext cx="8772401" cy="5667076"/>
        </p:xfrm>
        <a:graphic>
          <a:graphicData uri="http://schemas.openxmlformats.org/drawingml/2006/table">
            <a:tbl>
              <a:tblPr/>
              <a:tblGrid>
                <a:gridCol w="2965767"/>
                <a:gridCol w="2441588"/>
                <a:gridCol w="3365046"/>
              </a:tblGrid>
              <a:tr h="6708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 Parameter</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Project</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base" latinLnBrk="0" hangingPunct="0">
                        <a:lnSpc>
                          <a:spcPct val="7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Comic Sans MS" pitchFamily="66" charset="0"/>
                        </a:rPr>
                        <a:t>   </a:t>
                      </a:r>
                      <a:r>
                        <a:rPr kumimoji="0" lang="en-US" sz="2000" b="1" i="0" u="none" strike="noStrike" cap="none" normalizeH="0" baseline="0" dirty="0" smtClean="0">
                          <a:ln>
                            <a:noFill/>
                          </a:ln>
                          <a:solidFill>
                            <a:srgbClr val="FF0000"/>
                          </a:solidFill>
                          <a:effectLst/>
                          <a:latin typeface="Comic Sans MS" pitchFamily="66" charset="0"/>
                        </a:rPr>
                        <a:t>Status </a:t>
                      </a:r>
                    </a:p>
                    <a:p>
                      <a:pPr marL="0" marR="0" lvl="0" indent="0" algn="ctr" defTabSz="914400" rtl="0" eaLnBrk="0" fontAlgn="base" latinLnBrk="0" hangingPunct="0">
                        <a:lnSpc>
                          <a:spcPct val="7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rPr>
                        <a:t>   (June 2018)</a:t>
                      </a:r>
                      <a:endParaRPr kumimoji="0" lang="ru-RU" sz="2000" b="1" i="0" u="none" strike="noStrike" cap="none" normalizeH="0" baseline="0" dirty="0" smtClean="0">
                        <a:ln>
                          <a:noFill/>
                        </a:ln>
                        <a:solidFill>
                          <a:srgbClr val="FF0000"/>
                        </a:solidFill>
                        <a:effectLst/>
                        <a:latin typeface="Comic Sans MS" pitchFamily="66" charset="0"/>
                      </a:endParaRP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Max. </a:t>
                      </a:r>
                      <a:r>
                        <a:rPr kumimoji="0" lang="en-US" sz="2000" b="1" i="0" u="none" strike="noStrike" cap="none" normalizeH="0" baseline="0" dirty="0" err="1" smtClean="0">
                          <a:ln>
                            <a:noFill/>
                          </a:ln>
                          <a:solidFill>
                            <a:srgbClr val="000066"/>
                          </a:solidFill>
                          <a:effectLst/>
                          <a:latin typeface="Comic Sans MS" pitchFamily="66" charset="0"/>
                          <a:sym typeface="Times New Roman" pitchFamily="18" charset="0"/>
                        </a:rPr>
                        <a:t>magn</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 field, T</a:t>
                      </a: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2</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rPr>
                        <a:t>2 (1.7 T routine)</a:t>
                      </a:r>
                      <a:endParaRPr kumimoji="0" lang="ru-RU" sz="2000" b="1" i="0" u="none" strike="noStrike" cap="none" normalizeH="0" baseline="0" dirty="0" smtClean="0">
                        <a:ln>
                          <a:noFill/>
                        </a:ln>
                        <a:solidFill>
                          <a:srgbClr val="FF0000"/>
                        </a:solidFill>
                        <a:effectLst/>
                        <a:latin typeface="Comic Sans MS" pitchFamily="66" charset="0"/>
                      </a:endParaRP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8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B-field ramp, T/s</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1</a:t>
                      </a: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0.8 (0.7 routine)</a:t>
                      </a: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8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66"/>
                          </a:solidFill>
                          <a:effectLst/>
                          <a:latin typeface="Comic Sans MS" pitchFamily="66" charset="0"/>
                        </a:rPr>
                        <a:t>Accelerated particles</a:t>
                      </a:r>
                      <a:endParaRPr kumimoji="0" lang="ru-RU" sz="2000" b="1" i="0" u="none" strike="noStrike" cap="none" normalizeH="0" baseline="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p–U</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 d</a:t>
                      </a:r>
                      <a:r>
                        <a:rPr kumimoji="0" lang="en-US" sz="2000" b="1" i="0" u="none" strike="noStrike" cap="none" normalizeH="0" baseline="0" dirty="0" smtClean="0">
                          <a:ln>
                            <a:noFill/>
                          </a:ln>
                          <a:solidFill>
                            <a:srgbClr val="000066"/>
                          </a:solidFill>
                          <a:effectLst/>
                          <a:latin typeface="Comic Sans MS" pitchFamily="66" charset="0"/>
                          <a:sym typeface="Symbol" pitchFamily="18" charset="2"/>
                        </a:rPr>
                        <a:t></a:t>
                      </a: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p</a:t>
                      </a:r>
                      <a:r>
                        <a:rPr kumimoji="0" lang="en-US" sz="2000" b="1" i="0" u="none" strike="noStrike" cap="none" normalizeH="0" baseline="0" dirty="0" smtClean="0">
                          <a:ln>
                            <a:noFill/>
                          </a:ln>
                          <a:solidFill>
                            <a:srgbClr val="FF0000"/>
                          </a:solidFill>
                          <a:effectLst/>
                          <a:latin typeface="Comic Sans MS" pitchFamily="66" charset="0"/>
                          <a:sym typeface="Symbol" pitchFamily="18" charset="2"/>
                        </a:rPr>
                        <a:t></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d</a:t>
                      </a:r>
                      <a:r>
                        <a:rPr kumimoji="0" lang="en-US" sz="2000" b="1" i="0" u="none" strike="noStrike" cap="none" normalizeH="0" baseline="0" dirty="0" smtClean="0">
                          <a:ln>
                            <a:noFill/>
                          </a:ln>
                          <a:solidFill>
                            <a:srgbClr val="FF0000"/>
                          </a:solidFill>
                          <a:effectLst/>
                          <a:latin typeface="Comic Sans MS" pitchFamily="66" charset="0"/>
                          <a:sym typeface="Symbol" pitchFamily="18" charset="2"/>
                        </a:rPr>
                        <a:t>, </a:t>
                      </a:r>
                      <a:r>
                        <a:rPr kumimoji="0" lang="en-US" sz="2000" b="1" i="0" u="none" strike="noStrike" cap="none" normalizeH="0" baseline="0" dirty="0" smtClean="0">
                          <a:ln>
                            <a:noFill/>
                          </a:ln>
                          <a:solidFill>
                            <a:srgbClr val="FF0000"/>
                          </a:solidFill>
                          <a:effectLst/>
                          <a:latin typeface="Comic Sans MS" pitchFamily="66" charset="0"/>
                        </a:rPr>
                        <a:t>p – </a:t>
                      </a:r>
                      <a:r>
                        <a:rPr kumimoji="0" lang="en-US" sz="2000" b="1" i="0" u="none" strike="noStrike" cap="none" normalizeH="0" baseline="0" dirty="0" err="1" smtClean="0">
                          <a:ln>
                            <a:noFill/>
                          </a:ln>
                          <a:solidFill>
                            <a:srgbClr val="FF0000"/>
                          </a:solidFill>
                          <a:effectLst/>
                          <a:latin typeface="Comic Sans MS" pitchFamily="66" charset="0"/>
                        </a:rPr>
                        <a:t>Xe</a:t>
                      </a:r>
                      <a:endParaRPr kumimoji="0" lang="en-US" sz="2000" b="1" i="0" u="none" strike="noStrike" cap="none" normalizeH="0" baseline="0" dirty="0" smtClean="0">
                        <a:ln>
                          <a:noFill/>
                        </a:ln>
                        <a:solidFill>
                          <a:srgbClr val="FF0000"/>
                        </a:solidFill>
                        <a:effectLst/>
                        <a:latin typeface="Comic Sans MS" pitchFamily="66" charset="0"/>
                        <a:sym typeface="Symbol" pitchFamily="18" charset="2"/>
                      </a:endParaRP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02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Max. energy, </a:t>
                      </a:r>
                      <a:r>
                        <a:rPr kumimoji="0" lang="en-US" sz="2000" b="1" i="0" u="none" strike="noStrike" cap="none" normalizeH="0" baseline="0" dirty="0" err="1" smtClean="0">
                          <a:ln>
                            <a:noFill/>
                          </a:ln>
                          <a:solidFill>
                            <a:srgbClr val="000066"/>
                          </a:solidFill>
                          <a:effectLst/>
                          <a:latin typeface="Comic Sans MS" pitchFamily="66" charset="0"/>
                        </a:rPr>
                        <a:t>GeV</a:t>
                      </a:r>
                      <a:r>
                        <a:rPr kumimoji="0" lang="en-US" sz="2000" b="1" i="0" u="none" strike="noStrike" cap="none" normalizeH="0" baseline="0" dirty="0" smtClean="0">
                          <a:ln>
                            <a:noFill/>
                          </a:ln>
                          <a:solidFill>
                            <a:srgbClr val="000066"/>
                          </a:solidFill>
                          <a:effectLst/>
                          <a:latin typeface="Comic Sans MS" pitchFamily="66" charset="0"/>
                        </a:rPr>
                        <a:t>/u</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12 (p), 5.8 (d)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4.5( </a:t>
                      </a:r>
                      <a:r>
                        <a:rPr kumimoji="0" lang="en-US" sz="2000" b="1" i="0" u="none" strike="noStrike" cap="none" normalizeH="0" baseline="30000" dirty="0" smtClean="0">
                          <a:ln>
                            <a:noFill/>
                          </a:ln>
                          <a:solidFill>
                            <a:srgbClr val="000066"/>
                          </a:solidFill>
                          <a:effectLst/>
                          <a:latin typeface="Comic Sans MS" pitchFamily="66" charset="0"/>
                          <a:sym typeface="Times New Roman" pitchFamily="18" charset="0"/>
                        </a:rPr>
                        <a:t>197</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Au</a:t>
                      </a:r>
                      <a:r>
                        <a:rPr kumimoji="0" lang="en-US" sz="2000" b="1" i="0" u="none" strike="noStrike" cap="none" normalizeH="0" baseline="30000" dirty="0" smtClean="0">
                          <a:ln>
                            <a:noFill/>
                          </a:ln>
                          <a:solidFill>
                            <a:srgbClr val="000066"/>
                          </a:solidFill>
                          <a:effectLst/>
                          <a:latin typeface="Comic Sans MS" pitchFamily="66" charset="0"/>
                          <a:sym typeface="Times New Roman" pitchFamily="18" charset="0"/>
                        </a:rPr>
                        <a:t>79+</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a:t>
                      </a: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5.6</a:t>
                      </a:r>
                      <a:r>
                        <a:rPr kumimoji="0" lang="ru-RU" sz="2000" b="1" i="0" u="none" strike="noStrike" cap="none" normalizeH="0" baseline="0" dirty="0" smtClean="0">
                          <a:ln>
                            <a:noFill/>
                          </a:ln>
                          <a:solidFill>
                            <a:srgbClr val="FF0000"/>
                          </a:solidFill>
                          <a:effectLst/>
                          <a:latin typeface="Comic Sans MS" pitchFamily="66" charset="0"/>
                          <a:sym typeface="Times New Roman" pitchFamily="18" charset="0"/>
                        </a:rPr>
                        <a:t> </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(d, </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12</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C),</a:t>
                      </a:r>
                      <a:r>
                        <a:rPr kumimoji="0" lang="en-US" sz="2000" b="1" i="0" u="none" strike="noStrike" cap="none" normalizeH="0" baseline="0" dirty="0" smtClean="0">
                          <a:ln>
                            <a:noFill/>
                          </a:ln>
                          <a:solidFill>
                            <a:schemeClr val="accent2"/>
                          </a:solidFill>
                          <a:effectLst/>
                          <a:latin typeface="Comic Sans MS" pitchFamily="66" charset="0"/>
                          <a:sym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3.6</a:t>
                      </a:r>
                      <a:r>
                        <a:rPr kumimoji="0" lang="ru-RU" sz="2000" b="1" i="0" u="none" strike="noStrike" cap="none" normalizeH="0" baseline="0" dirty="0" smtClean="0">
                          <a:ln>
                            <a:noFill/>
                          </a:ln>
                          <a:solidFill>
                            <a:srgbClr val="FF0000"/>
                          </a:solidFill>
                          <a:effectLst/>
                          <a:latin typeface="Comic Sans MS" pitchFamily="66" charset="0"/>
                          <a:sym typeface="Times New Roman" pitchFamily="18" charset="0"/>
                        </a:rPr>
                        <a:t> </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40</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Ar</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16+</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a:t>
                      </a: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9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rPr>
                        <a:t>Intensity, ions/cycle</a:t>
                      </a:r>
                      <a:endParaRPr kumimoji="0" lang="ru-RU" sz="2000" b="1" i="0" u="none" strike="noStrike" cap="none" normalizeH="0" baseline="0" dirty="0" smtClean="0">
                        <a:ln>
                          <a:noFill/>
                        </a:ln>
                        <a:solidFill>
                          <a:srgbClr val="000066"/>
                        </a:solidFill>
                        <a:effectLst/>
                        <a:latin typeface="Comic Sans MS" pitchFamily="66" charset="0"/>
                      </a:endParaRPr>
                    </a:p>
                  </a:txBody>
                  <a:tcPr marL="54002" marR="54002" marT="72003" marB="720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1</a:t>
                      </a:r>
                      <a:r>
                        <a:rPr kumimoji="0" lang="en-US" sz="2000" b="1" i="0" u="none" strike="noStrike" cap="none" normalizeH="0" baseline="0" dirty="0" smtClean="0">
                          <a:ln>
                            <a:noFill/>
                          </a:ln>
                          <a:solidFill>
                            <a:srgbClr val="000066"/>
                          </a:solidFill>
                          <a:effectLst/>
                          <a:latin typeface="Comic Sans MS" pitchFamily="66" charset="0"/>
                          <a:sym typeface="Symbol" pitchFamily="18" charset="2"/>
                        </a:rPr>
                        <a:t>E</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11(</a:t>
                      </a:r>
                      <a:r>
                        <a:rPr kumimoji="0" lang="en-US" sz="2000" b="1" i="0" u="none" strike="noStrike" cap="none" normalizeH="0" baseline="0" dirty="0" err="1" smtClean="0">
                          <a:ln>
                            <a:noFill/>
                          </a:ln>
                          <a:solidFill>
                            <a:srgbClr val="000066"/>
                          </a:solidFill>
                          <a:effectLst/>
                          <a:latin typeface="Comic Sans MS" pitchFamily="66" charset="0"/>
                          <a:sym typeface="Times New Roman" pitchFamily="18" charset="0"/>
                        </a:rPr>
                        <a:t>p,d</a:t>
                      </a: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omic Sans MS" pitchFamily="66" charset="0"/>
                          <a:sym typeface="Times New Roman" pitchFamily="18" charset="0"/>
                        </a:rPr>
                        <a:t> 2E9 (A &gt; 100) </a:t>
                      </a:r>
                    </a:p>
                  </a:txBody>
                  <a:tcPr marL="54002" marR="54002" marT="72003" marB="72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d 4*10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10</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(2*10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10</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routine),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7</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Li</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3+</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3*10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9</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12</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C</a:t>
                      </a:r>
                      <a:r>
                        <a:rPr kumimoji="0" lang="en-US" sz="2000" b="1" i="0" u="none" strike="noStrike" kern="1200" cap="none" normalizeH="0" baseline="30000" dirty="0" smtClean="0">
                          <a:ln>
                            <a:noFill/>
                          </a:ln>
                          <a:solidFill>
                            <a:srgbClr val="FF0000"/>
                          </a:solidFill>
                          <a:effectLst/>
                          <a:latin typeface="Comic Sans MS" pitchFamily="66" charset="0"/>
                          <a:ea typeface="+mn-ea"/>
                          <a:cs typeface="+mn-cs"/>
                          <a:sym typeface="Times New Roman" pitchFamily="18" charset="0"/>
                        </a:rPr>
                        <a:t>6+ </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2*10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9</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40</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Ar</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16+</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1*10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6</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78</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Kr</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26+</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2*10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5</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ru-RU" sz="2000" b="1" i="0" u="none" strike="noStrike" cap="none" normalizeH="0" baseline="30000" dirty="0" smtClean="0">
                          <a:ln>
                            <a:noFill/>
                          </a:ln>
                          <a:solidFill>
                            <a:srgbClr val="FF0000"/>
                          </a:solidFill>
                          <a:effectLst/>
                          <a:latin typeface="Comic Sans MS" pitchFamily="66" charset="0"/>
                          <a:sym typeface="Times New Roman" pitchFamily="18" charset="0"/>
                        </a:rPr>
                        <a:t>124</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Xe</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42+</a:t>
                      </a:r>
                      <a:r>
                        <a:rPr kumimoji="0" lang="en-US" sz="2000" b="1" i="0" u="none" strike="noStrike" cap="none" normalizeH="0" baseline="0" dirty="0" smtClean="0">
                          <a:ln>
                            <a:noFill/>
                          </a:ln>
                          <a:solidFill>
                            <a:srgbClr val="FF0000"/>
                          </a:solidFill>
                          <a:effectLst/>
                          <a:latin typeface="Comic Sans MS" pitchFamily="66" charset="0"/>
                          <a:sym typeface="Times New Roman" pitchFamily="18" charset="0"/>
                        </a:rPr>
                        <a:t> 1*10</a:t>
                      </a:r>
                      <a:r>
                        <a:rPr kumimoji="0" lang="en-US" sz="2000" b="1" i="0" u="none" strike="noStrike" cap="none" normalizeH="0" baseline="30000" dirty="0" smtClean="0">
                          <a:ln>
                            <a:noFill/>
                          </a:ln>
                          <a:solidFill>
                            <a:srgbClr val="FF0000"/>
                          </a:solidFill>
                          <a:effectLst/>
                          <a:latin typeface="Comic Sans MS" pitchFamily="66" charset="0"/>
                          <a:sym typeface="Times New Roman" pitchFamily="18" charset="0"/>
                        </a:rPr>
                        <a:t>4</a:t>
                      </a:r>
                    </a:p>
                  </a:txBody>
                  <a:tcPr marL="54002" marR="54002" marT="72003" marB="720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38612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8" descr="https://docs.google.com/spreadsheets/d/15CfIiAB_0BMnQy9zXgZSd5fLoAS8oT8tuCXOm72lo40/pubchart?oid=1129729142&amp;format=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7" name="TextBox 3"/>
          <p:cNvSpPr txBox="1">
            <a:spLocks noChangeArrowheads="1"/>
          </p:cNvSpPr>
          <p:nvPr/>
        </p:nvSpPr>
        <p:spPr bwMode="auto">
          <a:xfrm>
            <a:off x="23535" y="134828"/>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Conclusion</a:t>
            </a:r>
            <a:endParaRPr kumimoji="0" lang="ru-RU" altLang="ru-RU" sz="3600" b="1" dirty="0">
              <a:solidFill>
                <a:srgbClr val="002060"/>
              </a:solidFill>
              <a:latin typeface="Arial" pitchFamily="34" charset="0"/>
            </a:endParaRPr>
          </a:p>
        </p:txBody>
      </p:sp>
      <p:sp>
        <p:nvSpPr>
          <p:cNvPr id="15" name="TextBox 2"/>
          <p:cNvSpPr txBox="1">
            <a:spLocks noChangeArrowheads="1"/>
          </p:cNvSpPr>
          <p:nvPr/>
        </p:nvSpPr>
        <p:spPr bwMode="auto">
          <a:xfrm>
            <a:off x="187986" y="1060451"/>
            <a:ext cx="8576121"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2800" b="1" dirty="0" smtClean="0">
                <a:solidFill>
                  <a:srgbClr val="170CF4"/>
                </a:solidFill>
              </a:rPr>
              <a:t>During last beam runs of the superconducting ring Nuclorton was demonstrated:</a:t>
            </a:r>
          </a:p>
          <a:p>
            <a:pPr marL="342900" indent="-342900" eaLnBrk="1" hangingPunct="1">
              <a:buFont typeface="Wingdings" panose="05000000000000000000" pitchFamily="2" charset="2"/>
              <a:buChar char="ü"/>
            </a:pPr>
            <a:r>
              <a:rPr lang="en-US" altLang="ru-RU" sz="2400" dirty="0" smtClean="0"/>
              <a:t>High </a:t>
            </a:r>
            <a:r>
              <a:rPr lang="en-US" altLang="ru-RU" sz="2400" dirty="0" smtClean="0"/>
              <a:t>quality of the slowly extracted beam - </a:t>
            </a:r>
          </a:p>
          <a:p>
            <a:pPr eaLnBrk="1" hangingPunct="1"/>
            <a:r>
              <a:rPr lang="en-US" altLang="ru-RU" sz="2400" dirty="0" smtClean="0"/>
              <a:t>		emittances, profiles, excellent spill structure;</a:t>
            </a:r>
          </a:p>
          <a:p>
            <a:pPr marL="342900" indent="-342900" eaLnBrk="1" hangingPunct="1">
              <a:buFont typeface="Wingdings" panose="05000000000000000000" pitchFamily="2" charset="2"/>
              <a:buChar char="ü"/>
            </a:pPr>
            <a:r>
              <a:rPr lang="en-US" altLang="ru-RU" sz="2400" dirty="0" smtClean="0"/>
              <a:t>Stable operation during long period; </a:t>
            </a:r>
          </a:p>
          <a:p>
            <a:pPr marL="342900" indent="-342900" eaLnBrk="1" hangingPunct="1">
              <a:buFont typeface="Wingdings" panose="05000000000000000000" pitchFamily="2" charset="2"/>
              <a:buChar char="ü"/>
            </a:pPr>
            <a:r>
              <a:rPr lang="en-US" altLang="ru-RU" sz="2400" dirty="0" smtClean="0"/>
              <a:t>Low beam losses for all stages of acceleration;</a:t>
            </a:r>
            <a:endParaRPr lang="ru-RU" altLang="ru-RU" sz="2400" dirty="0" smtClean="0"/>
          </a:p>
          <a:p>
            <a:pPr marL="342900" indent="-342900" eaLnBrk="1" hangingPunct="1">
              <a:buFont typeface="Wingdings" panose="05000000000000000000" pitchFamily="2" charset="2"/>
              <a:buChar char="ü"/>
            </a:pPr>
            <a:r>
              <a:rPr lang="en-US" altLang="ru-RU" sz="2400" dirty="0" smtClean="0"/>
              <a:t>Real possibility for efficient acceleration of different ions:</a:t>
            </a:r>
          </a:p>
          <a:p>
            <a:pPr marL="1485900" lvl="2" indent="-342900" eaLnBrk="1" hangingPunct="1">
              <a:buFont typeface="Wingdings" panose="05000000000000000000" pitchFamily="2" charset="2"/>
              <a:buChar char="ü"/>
            </a:pPr>
            <a:r>
              <a:rPr lang="en-US" altLang="ru-RU" sz="2400" dirty="0" smtClean="0"/>
              <a:t>polarized protons and deuterons;</a:t>
            </a:r>
          </a:p>
          <a:p>
            <a:pPr marL="1485900" lvl="2" indent="-342900" eaLnBrk="1" hangingPunct="1">
              <a:buFont typeface="Wingdings" panose="05000000000000000000" pitchFamily="2" charset="2"/>
              <a:buChar char="ü"/>
            </a:pPr>
            <a:r>
              <a:rPr lang="en-US" altLang="ru-RU" sz="2400" dirty="0" smtClean="0"/>
              <a:t>light ions (d+, Li, C et. set.);</a:t>
            </a:r>
          </a:p>
          <a:p>
            <a:pPr marL="1485900" lvl="2" indent="-342900" eaLnBrk="1" hangingPunct="1">
              <a:buFont typeface="Wingdings" panose="05000000000000000000" pitchFamily="2" charset="2"/>
              <a:buChar char="ü"/>
            </a:pPr>
            <a:r>
              <a:rPr lang="en-US" altLang="ru-RU" sz="2400" dirty="0" smtClean="0"/>
              <a:t>heavy ions (Ar, Kr, earlier Xe…).</a:t>
            </a:r>
            <a:endParaRPr lang="ru-RU" altLang="ru-RU" dirty="0"/>
          </a:p>
        </p:txBody>
      </p:sp>
      <p:sp>
        <p:nvSpPr>
          <p:cNvPr id="3" name="Прямоугольник 2"/>
          <p:cNvSpPr/>
          <p:nvPr/>
        </p:nvSpPr>
        <p:spPr>
          <a:xfrm>
            <a:off x="131003" y="4909310"/>
            <a:ext cx="8880921" cy="1938992"/>
          </a:xfrm>
          <a:prstGeom prst="rect">
            <a:avLst/>
          </a:prstGeom>
        </p:spPr>
        <p:txBody>
          <a:bodyPr wrap="square">
            <a:spAutoFit/>
          </a:bodyPr>
          <a:lstStyle/>
          <a:p>
            <a:r>
              <a:rPr lang="en-US" altLang="ru-RU" sz="2400" b="1" dirty="0">
                <a:solidFill>
                  <a:srgbClr val="FF0000"/>
                </a:solidFill>
              </a:rPr>
              <a:t>F</a:t>
            </a:r>
            <a:r>
              <a:rPr lang="en-US" altLang="ru-RU" sz="2400" b="1" dirty="0" smtClean="0">
                <a:solidFill>
                  <a:srgbClr val="FF0000"/>
                </a:solidFill>
              </a:rPr>
              <a:t>or </a:t>
            </a:r>
            <a:r>
              <a:rPr lang="en-US" altLang="ru-RU" sz="2400" b="1" dirty="0">
                <a:solidFill>
                  <a:srgbClr val="FF0000"/>
                </a:solidFill>
              </a:rPr>
              <a:t>operation </a:t>
            </a:r>
            <a:r>
              <a:rPr lang="en-US" altLang="ru-RU" sz="2400" b="1" dirty="0" smtClean="0">
                <a:solidFill>
                  <a:srgbClr val="FF0000"/>
                </a:solidFill>
              </a:rPr>
              <a:t>of the Nuclotron as </a:t>
            </a:r>
            <a:r>
              <a:rPr lang="en-US" altLang="ru-RU" sz="2400" b="1" dirty="0">
                <a:solidFill>
                  <a:srgbClr val="FF0000"/>
                </a:solidFill>
              </a:rPr>
              <a:t>the main synchrotron of the NICA </a:t>
            </a:r>
            <a:r>
              <a:rPr lang="en-US" altLang="ru-RU" sz="2400" b="1" dirty="0" smtClean="0">
                <a:solidFill>
                  <a:srgbClr val="FF0000"/>
                </a:solidFill>
              </a:rPr>
              <a:t>complex   </a:t>
            </a:r>
            <a:r>
              <a:rPr lang="en-US" altLang="ru-RU" sz="2400" b="1" dirty="0" smtClean="0">
                <a:solidFill>
                  <a:srgbClr val="00FF00"/>
                </a:solidFill>
              </a:rPr>
              <a:t> </a:t>
            </a:r>
            <a:r>
              <a:rPr lang="en-US" altLang="ru-RU" sz="2400" b="1" dirty="0" smtClean="0">
                <a:solidFill>
                  <a:srgbClr val="00FF00"/>
                </a:solidFill>
                <a:sym typeface="Symbol" panose="05050102010706020507" pitchFamily="18" charset="2"/>
              </a:rPr>
              <a:t> </a:t>
            </a:r>
            <a:r>
              <a:rPr lang="en-US" altLang="ru-RU" sz="2400" b="1" dirty="0" smtClean="0">
                <a:solidFill>
                  <a:srgbClr val="00FF00"/>
                </a:solidFill>
              </a:rPr>
              <a:t>new current </a:t>
            </a:r>
            <a:r>
              <a:rPr lang="en-US" altLang="ru-RU" sz="2400" b="1" dirty="0" smtClean="0">
                <a:solidFill>
                  <a:srgbClr val="00FF00"/>
                </a:solidFill>
              </a:rPr>
              <a:t>lead-ins </a:t>
            </a:r>
            <a:r>
              <a:rPr lang="en-US" altLang="ru-RU" sz="2400" b="1" dirty="0" smtClean="0">
                <a:solidFill>
                  <a:srgbClr val="00FF00"/>
                </a:solidFill>
              </a:rPr>
              <a:t>(high temp. SC), </a:t>
            </a:r>
          </a:p>
          <a:p>
            <a:r>
              <a:rPr lang="en-US" altLang="ru-RU" sz="2400" b="1" dirty="0">
                <a:solidFill>
                  <a:srgbClr val="00FF00"/>
                </a:solidFill>
              </a:rPr>
              <a:t>	</a:t>
            </a:r>
            <a:r>
              <a:rPr lang="en-US" altLang="ru-RU" sz="2400" b="1" dirty="0" smtClean="0">
                <a:solidFill>
                  <a:srgbClr val="00FF00"/>
                </a:solidFill>
              </a:rPr>
              <a:t>		  </a:t>
            </a:r>
            <a:r>
              <a:rPr lang="en-US" altLang="ru-RU" sz="2400" b="1" dirty="0" smtClean="0">
                <a:solidFill>
                  <a:srgbClr val="00FF00"/>
                </a:solidFill>
                <a:sym typeface="Symbol" panose="05050102010706020507" pitchFamily="18" charset="2"/>
              </a:rPr>
              <a:t> beam </a:t>
            </a:r>
            <a:r>
              <a:rPr lang="en-US" altLang="ru-RU" sz="2400" b="1" dirty="0" smtClean="0">
                <a:solidFill>
                  <a:srgbClr val="00FF00"/>
                </a:solidFill>
              </a:rPr>
              <a:t>injection </a:t>
            </a:r>
            <a:r>
              <a:rPr lang="en-US" altLang="ru-RU" sz="2400" b="1" dirty="0" smtClean="0">
                <a:solidFill>
                  <a:srgbClr val="00FF00"/>
                </a:solidFill>
              </a:rPr>
              <a:t>from the Booster</a:t>
            </a:r>
          </a:p>
          <a:p>
            <a:r>
              <a:rPr lang="en-US" altLang="ru-RU" sz="2400" b="1" dirty="0" smtClean="0">
                <a:solidFill>
                  <a:srgbClr val="00FF00"/>
                </a:solidFill>
                <a:sym typeface="Symbol" panose="05050102010706020507" pitchFamily="18" charset="2"/>
              </a:rPr>
              <a:t>			   </a:t>
            </a:r>
            <a:r>
              <a:rPr lang="en-US" altLang="ru-RU" sz="2400" b="1" dirty="0" smtClean="0">
                <a:solidFill>
                  <a:srgbClr val="00FF00"/>
                </a:solidFill>
              </a:rPr>
              <a:t>fast </a:t>
            </a:r>
            <a:r>
              <a:rPr lang="en-US" altLang="ru-RU" sz="2400" b="1" dirty="0" smtClean="0">
                <a:solidFill>
                  <a:srgbClr val="00FF00"/>
                </a:solidFill>
              </a:rPr>
              <a:t>extraction </a:t>
            </a:r>
          </a:p>
          <a:p>
            <a:r>
              <a:rPr lang="en-US" altLang="ru-RU" sz="2400" b="1" dirty="0">
                <a:solidFill>
                  <a:srgbClr val="00FF00"/>
                </a:solidFill>
              </a:rPr>
              <a:t>	</a:t>
            </a:r>
            <a:r>
              <a:rPr lang="en-US" altLang="ru-RU" sz="2400" b="1" dirty="0" smtClean="0">
                <a:solidFill>
                  <a:srgbClr val="00FF00"/>
                </a:solidFill>
              </a:rPr>
              <a:t>				     	 systems are needed.</a:t>
            </a:r>
            <a:endParaRPr lang="ru-RU" sz="2400" b="1" dirty="0">
              <a:solidFill>
                <a:srgbClr val="00FF00"/>
              </a:solidFill>
            </a:endParaRPr>
          </a:p>
        </p:txBody>
      </p:sp>
    </p:spTree>
    <p:extLst>
      <p:ext uri="{BB962C8B-B14F-4D97-AF65-F5344CB8AC3E}">
        <p14:creationId xmlns:p14="http://schemas.microsoft.com/office/powerpoint/2010/main" val="152516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899592" y="4750979"/>
            <a:ext cx="7658100" cy="863600"/>
          </a:xfrm>
          <a:prstGeom prst="rect">
            <a:avLst/>
          </a:prstGeom>
          <a:noFill/>
          <a:ln w="12700">
            <a:noFill/>
            <a:miter lim="800000"/>
            <a:headEnd/>
            <a:tailEnd/>
          </a:ln>
        </p:spPr>
        <p:txBody>
          <a:bodyPr lIns="0" tIns="0" rIns="40639" bIns="0"/>
          <a:lstStyle/>
          <a:p>
            <a:pPr marL="39688" algn="ctr">
              <a:spcBef>
                <a:spcPts val="3050"/>
              </a:spcBef>
              <a:defRPr/>
            </a:pPr>
            <a:r>
              <a:rPr lang="en-US" sz="5400" i="1" dirty="0">
                <a:solidFill>
                  <a:srgbClr val="333399"/>
                </a:solidFill>
                <a:effectLst>
                  <a:outerShdw blurRad="38100" dist="38100" dir="2700000" algn="tl">
                    <a:srgbClr val="C0C0C0"/>
                  </a:outerShdw>
                </a:effectLst>
                <a:cs typeface="Arial" pitchFamily="34" charset="0"/>
                <a:sym typeface="Arial" pitchFamily="34" charset="0"/>
              </a:rPr>
              <a:t>Thank you for attention</a:t>
            </a:r>
          </a:p>
        </p:txBody>
      </p:sp>
      <p:pic>
        <p:nvPicPr>
          <p:cNvPr id="2253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168278" cy="31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4D42AB-09E1-40D9-AB6F-59A27F523B63}" type="slidenum">
              <a:rPr lang="ru-RU" altLang="ru-RU" smtClean="0">
                <a:solidFill>
                  <a:srgbClr val="898989"/>
                </a:solidFill>
                <a:latin typeface="Calibri" pitchFamily="34" charset="0"/>
              </a:rPr>
              <a:pPr eaLnBrk="1" hangingPunct="1"/>
              <a:t>23</a:t>
            </a:fld>
            <a:endParaRPr lang="ru-RU" altLang="ru-RU" dirty="0" smtClean="0">
              <a:solidFill>
                <a:srgbClr val="898989"/>
              </a:solidFill>
              <a:latin typeface="Calibri" pitchFamily="34" charset="0"/>
            </a:endParaRPr>
          </a:p>
        </p:txBody>
      </p:sp>
      <p:pic>
        <p:nvPicPr>
          <p:cNvPr id="22533" name="Рисунок 9"/>
          <p:cNvPicPr>
            <a:picLocks noChangeAspect="1" noChangeArrowheads="1"/>
          </p:cNvPicPr>
          <p:nvPr/>
        </p:nvPicPr>
        <p:blipFill>
          <a:blip r:embed="rId3">
            <a:extLst>
              <a:ext uri="{28A0092B-C50C-407E-A947-70E740481C1C}">
                <a14:useLocalDpi xmlns:a14="http://schemas.microsoft.com/office/drawing/2010/main" val="0"/>
              </a:ext>
            </a:extLst>
          </a:blip>
          <a:srcRect l="70155" t="27695" r="16621" b="56345"/>
          <a:stretch>
            <a:fillRect/>
          </a:stretch>
        </p:blipFill>
        <p:spPr bwMode="auto">
          <a:xfrm>
            <a:off x="1619672" y="1844824"/>
            <a:ext cx="2664296" cy="25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574"/>
            <a:ext cx="9144000" cy="850106"/>
          </a:xfrm>
        </p:spPr>
        <p:txBody>
          <a:bodyPr>
            <a:noAutofit/>
          </a:bodyPr>
          <a:lstStyle/>
          <a:p>
            <a:r>
              <a:rPr kumimoji="0" lang="en-US" sz="3200" b="1" dirty="0">
                <a:solidFill>
                  <a:srgbClr val="002060"/>
                </a:solidFill>
                <a:latin typeface="Arial" pitchFamily="34" charset="0"/>
                <a:ea typeface="+mn-ea"/>
              </a:rPr>
              <a:t>Cryogenic problems during the 55th Run </a:t>
            </a:r>
            <a:endParaRPr kumimoji="0" lang="ru-RU" sz="3200" b="1" dirty="0">
              <a:solidFill>
                <a:srgbClr val="002060"/>
              </a:solidFill>
              <a:latin typeface="Arial" pitchFamily="34" charset="0"/>
              <a:ea typeface="+mn-ea"/>
            </a:endParaRPr>
          </a:p>
        </p:txBody>
      </p:sp>
      <p:sp>
        <p:nvSpPr>
          <p:cNvPr id="4" name="Объект 3"/>
          <p:cNvSpPr>
            <a:spLocks noGrp="1"/>
          </p:cNvSpPr>
          <p:nvPr>
            <p:ph idx="1"/>
          </p:nvPr>
        </p:nvSpPr>
        <p:spPr>
          <a:xfrm>
            <a:off x="457200" y="1566265"/>
            <a:ext cx="8229600" cy="4824536"/>
          </a:xfrm>
        </p:spPr>
        <p:txBody>
          <a:bodyPr>
            <a:normAutofit/>
          </a:bodyPr>
          <a:lstStyle/>
          <a:p>
            <a:pPr algn="just">
              <a:buFontTx/>
              <a:buChar char="-"/>
            </a:pPr>
            <a:r>
              <a:rPr lang="en-US" sz="2000" dirty="0" smtClean="0">
                <a:solidFill>
                  <a:schemeClr val="tx2"/>
                </a:solidFill>
                <a:latin typeface="Arial" panose="020B0604020202020204" pitchFamily="34" charset="0"/>
                <a:cs typeface="Arial" panose="020B0604020202020204" pitchFamily="34" charset="0"/>
              </a:rPr>
              <a:t>The </a:t>
            </a:r>
            <a:r>
              <a:rPr lang="en-US" sz="2000" dirty="0">
                <a:solidFill>
                  <a:schemeClr val="tx2"/>
                </a:solidFill>
                <a:latin typeface="Arial" panose="020B0604020202020204" pitchFamily="34" charset="0"/>
                <a:cs typeface="Arial" panose="020B0604020202020204" pitchFamily="34" charset="0"/>
              </a:rPr>
              <a:t>reason for the forced stoppage of the </a:t>
            </a:r>
            <a:r>
              <a:rPr lang="en-US" sz="2000" dirty="0" smtClean="0">
                <a:solidFill>
                  <a:schemeClr val="tx2"/>
                </a:solidFill>
                <a:latin typeface="Arial" panose="020B0604020202020204" pitchFamily="34" charset="0"/>
                <a:cs typeface="Arial" panose="020B0604020202020204" pitchFamily="34" charset="0"/>
              </a:rPr>
              <a:t>55</a:t>
            </a:r>
            <a:r>
              <a:rPr lang="en-US" sz="2000" baseline="30000" dirty="0">
                <a:solidFill>
                  <a:srgbClr val="1F497D"/>
                </a:solidFill>
                <a:latin typeface="Arial" panose="020B0604020202020204" pitchFamily="34" charset="0"/>
                <a:cs typeface="Arial" panose="020B0604020202020204" pitchFamily="34" charset="0"/>
              </a:rPr>
              <a:t>th</a:t>
            </a:r>
            <a:r>
              <a:rPr lang="en-US" sz="2000" dirty="0" smtClean="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Run of the Nuclotron </a:t>
            </a:r>
            <a:r>
              <a:rPr lang="en-US" sz="2000" dirty="0" smtClean="0">
                <a:solidFill>
                  <a:schemeClr val="tx2"/>
                </a:solidFill>
                <a:latin typeface="Arial" panose="020B0604020202020204" pitchFamily="34" charset="0"/>
                <a:cs typeface="Arial" panose="020B0604020202020204" pitchFamily="34" charset="0"/>
              </a:rPr>
              <a:t>in November 2017 was </a:t>
            </a:r>
            <a:r>
              <a:rPr lang="en-US" sz="2000" dirty="0">
                <a:solidFill>
                  <a:schemeClr val="tx2"/>
                </a:solidFill>
                <a:latin typeface="Arial" panose="020B0604020202020204" pitchFamily="34" charset="0"/>
                <a:cs typeface="Arial" panose="020B0604020202020204" pitchFamily="34" charset="0"/>
              </a:rPr>
              <a:t>the depletion of the resource of helium purification unit from the oil and water impurities</a:t>
            </a:r>
            <a:r>
              <a:rPr lang="en-US" sz="2000" dirty="0" smtClean="0">
                <a:solidFill>
                  <a:schemeClr val="tx2"/>
                </a:solidFill>
                <a:latin typeface="Arial" panose="020B0604020202020204" pitchFamily="34" charset="0"/>
                <a:cs typeface="Arial" panose="020B0604020202020204" pitchFamily="34" charset="0"/>
              </a:rPr>
              <a:t>. </a:t>
            </a:r>
          </a:p>
          <a:p>
            <a:pPr algn="just">
              <a:buFontTx/>
              <a:buChar char="-"/>
            </a:pPr>
            <a:r>
              <a:rPr lang="en-US" sz="2000" dirty="0" smtClean="0">
                <a:solidFill>
                  <a:schemeClr val="tx2"/>
                </a:solidFill>
                <a:latin typeface="Arial" panose="020B0604020202020204" pitchFamily="34" charset="0"/>
                <a:cs typeface="Arial" panose="020B0604020202020204" pitchFamily="34" charset="0"/>
              </a:rPr>
              <a:t>The </a:t>
            </a:r>
            <a:r>
              <a:rPr lang="en-US" sz="2000" dirty="0">
                <a:solidFill>
                  <a:schemeClr val="tx2"/>
                </a:solidFill>
                <a:latin typeface="Arial" panose="020B0604020202020204" pitchFamily="34" charset="0"/>
                <a:cs typeface="Arial" panose="020B0604020202020204" pitchFamily="34" charset="0"/>
              </a:rPr>
              <a:t>manufacturer of the refrigerator did not provide oil vapor monitoring in the helium stream after the purification unit, so it was impossible to determine when the unit's resource was spent. </a:t>
            </a:r>
            <a:endParaRPr lang="en-US" sz="2000" dirty="0" smtClean="0">
              <a:solidFill>
                <a:schemeClr val="tx2"/>
              </a:solidFill>
              <a:latin typeface="Arial" panose="020B0604020202020204" pitchFamily="34" charset="0"/>
              <a:cs typeface="Arial" panose="020B0604020202020204" pitchFamily="34" charset="0"/>
            </a:endParaRPr>
          </a:p>
          <a:p>
            <a:pPr algn="just">
              <a:buFontTx/>
              <a:buChar char="-"/>
            </a:pPr>
            <a:r>
              <a:rPr lang="en-US" sz="2000" dirty="0" smtClean="0">
                <a:solidFill>
                  <a:schemeClr val="tx2"/>
                </a:solidFill>
                <a:latin typeface="Arial" panose="020B0604020202020204" pitchFamily="34" charset="0"/>
                <a:cs typeface="Arial" panose="020B0604020202020204" pitchFamily="34" charset="0"/>
              </a:rPr>
              <a:t>Oil </a:t>
            </a:r>
            <a:r>
              <a:rPr lang="en-US" sz="2000" dirty="0">
                <a:solidFill>
                  <a:schemeClr val="tx2"/>
                </a:solidFill>
                <a:latin typeface="Arial" panose="020B0604020202020204" pitchFamily="34" charset="0"/>
                <a:cs typeface="Arial" panose="020B0604020202020204" pitchFamily="34" charset="0"/>
              </a:rPr>
              <a:t>fumes after passing the purification device enter into the heat exchanger and freeze on its walls. After a power failure, the helium compressor stopped and the top part of the heat exchanger was warmed up. The oil on the walls of the upper part of the heat exchanger melted, flow down, accumulated, froze and blocked the channels of the lower cold part of the heat exchanger. Continuation of the Nuclotron operation without repairing its cryogenic system became impossible</a:t>
            </a:r>
            <a:r>
              <a:rPr lang="en-US" sz="2000" dirty="0" smtClean="0">
                <a:solidFill>
                  <a:schemeClr val="tx2"/>
                </a:solidFill>
                <a:latin typeface="Arial" panose="020B0604020202020204" pitchFamily="34" charset="0"/>
                <a:cs typeface="Arial" panose="020B0604020202020204" pitchFamily="34" charset="0"/>
              </a:rPr>
              <a:t>.</a:t>
            </a:r>
            <a:r>
              <a:rPr lang="ru-RU" sz="2000" dirty="0" smtClean="0">
                <a:solidFill>
                  <a:schemeClr val="tx2"/>
                </a:solidFill>
                <a:latin typeface="Arial" panose="020B0604020202020204" pitchFamily="34" charset="0"/>
                <a:cs typeface="Arial" panose="020B0604020202020204" pitchFamily="34" charset="0"/>
              </a:rPr>
              <a:t> </a:t>
            </a:r>
            <a:r>
              <a:rPr lang="en-US" sz="2000" dirty="0" smtClean="0">
                <a:solidFill>
                  <a:schemeClr val="tx2"/>
                </a:solidFill>
                <a:latin typeface="Arial" panose="020B0604020202020204" pitchFamily="34" charset="0"/>
                <a:cs typeface="Arial" panose="020B0604020202020204" pitchFamily="34" charset="0"/>
              </a:rPr>
              <a:t>The 55</a:t>
            </a:r>
            <a:r>
              <a:rPr lang="en-US" sz="2000" baseline="30000" dirty="0" smtClean="0">
                <a:solidFill>
                  <a:schemeClr val="tx2"/>
                </a:solidFill>
                <a:latin typeface="Arial" panose="020B0604020202020204" pitchFamily="34" charset="0"/>
                <a:cs typeface="Arial" panose="020B0604020202020204" pitchFamily="34" charset="0"/>
              </a:rPr>
              <a:t>th</a:t>
            </a:r>
            <a:r>
              <a:rPr lang="en-US" sz="2000" dirty="0" smtClean="0">
                <a:solidFill>
                  <a:schemeClr val="tx2"/>
                </a:solidFill>
                <a:latin typeface="Arial" panose="020B0604020202020204" pitchFamily="34" charset="0"/>
                <a:cs typeface="Arial" panose="020B0604020202020204" pitchFamily="34" charset="0"/>
              </a:rPr>
              <a:t> Run of the Nuclotron was stopped on November 03</a:t>
            </a:r>
            <a:r>
              <a:rPr lang="en-US" sz="2000" baseline="30000" dirty="0" smtClean="0">
                <a:solidFill>
                  <a:srgbClr val="1F497D"/>
                </a:solidFill>
                <a:latin typeface="Arial" panose="020B0604020202020204" pitchFamily="34" charset="0"/>
                <a:cs typeface="Arial" panose="020B0604020202020204" pitchFamily="34" charset="0"/>
              </a:rPr>
              <a:t>th</a:t>
            </a:r>
            <a:r>
              <a:rPr lang="en-US" sz="2000" dirty="0" smtClean="0">
                <a:solidFill>
                  <a:schemeClr val="tx2"/>
                </a:solidFill>
                <a:latin typeface="Arial" panose="020B0604020202020204" pitchFamily="34" charset="0"/>
                <a:cs typeface="Arial" panose="020B0604020202020204" pitchFamily="34" charset="0"/>
              </a:rPr>
              <a:t>, 2017. </a:t>
            </a:r>
            <a:endParaRPr lang="en-US" sz="2000" dirty="0">
              <a:solidFill>
                <a:schemeClr val="tx2"/>
              </a:solidFill>
              <a:latin typeface="Arial" panose="020B0604020202020204" pitchFamily="34" charset="0"/>
              <a:cs typeface="Arial" panose="020B0604020202020204" pitchFamily="34" charset="0"/>
            </a:endParaRPr>
          </a:p>
        </p:txBody>
      </p:sp>
      <p:pic>
        <p:nvPicPr>
          <p:cNvPr id="5"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18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7238164" y="3912788"/>
            <a:ext cx="1822760" cy="46166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Nuclotron-N</a:t>
            </a:r>
            <a:endParaRPr sz="2400" dirty="0">
              <a:solidFill>
                <a:schemeClr val="dk1"/>
              </a:solidFill>
              <a:latin typeface="Arial"/>
              <a:ea typeface="Arial"/>
              <a:cs typeface="Arial"/>
              <a:sym typeface="Arial"/>
            </a:endParaRPr>
          </a:p>
        </p:txBody>
      </p:sp>
      <p:sp>
        <p:nvSpPr>
          <p:cNvPr id="125" name="Shape 125"/>
          <p:cNvSpPr txBox="1"/>
          <p:nvPr/>
        </p:nvSpPr>
        <p:spPr>
          <a:xfrm>
            <a:off x="4943165" y="4326441"/>
            <a:ext cx="2165350" cy="654050"/>
          </a:xfrm>
          <a:prstGeom prst="rect">
            <a:avLst/>
          </a:prstGeom>
          <a:no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Intensity &gt;10^7 ppc</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(with KRION-2)</a:t>
            </a:r>
            <a:endParaRPr sz="1800" dirty="0">
              <a:solidFill>
                <a:schemeClr val="dk1"/>
              </a:solidFill>
              <a:latin typeface="Arial"/>
              <a:ea typeface="Arial"/>
              <a:cs typeface="Arial"/>
              <a:sym typeface="Arial"/>
            </a:endParaRPr>
          </a:p>
        </p:txBody>
      </p:sp>
      <p:sp>
        <p:nvSpPr>
          <p:cNvPr id="126" name="Shape 126"/>
          <p:cNvSpPr txBox="1"/>
          <p:nvPr/>
        </p:nvSpPr>
        <p:spPr>
          <a:xfrm>
            <a:off x="5105898" y="3048503"/>
            <a:ext cx="1779603" cy="1131879"/>
          </a:xfrm>
          <a:prstGeom prst="rect">
            <a:avLst/>
          </a:prstGeom>
          <a:no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Energy 6 Gev/n</a:t>
            </a:r>
            <a:endParaRPr dirty="0"/>
          </a:p>
          <a:p>
            <a:pPr marL="0" marR="0" lvl="0" indent="0" algn="l" rtl="0">
              <a:spcBef>
                <a:spcPts val="0"/>
              </a:spcBef>
              <a:spcAft>
                <a:spcPts val="0"/>
              </a:spcAft>
              <a:buNone/>
            </a:pPr>
            <a:r>
              <a:rPr lang="en-US" sz="1800" i="1" dirty="0">
                <a:solidFill>
                  <a:schemeClr val="dk1"/>
                </a:solidFill>
                <a:latin typeface="Arial"/>
                <a:ea typeface="Arial"/>
                <a:cs typeface="Arial"/>
                <a:sym typeface="Arial"/>
              </a:rPr>
              <a:t>(for Z/A = 1/2)</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Field ~ </a:t>
            </a:r>
            <a:r>
              <a:rPr lang="en-US" sz="1800" dirty="0" smtClean="0">
                <a:solidFill>
                  <a:schemeClr val="dk1"/>
                </a:solidFill>
                <a:latin typeface="Arial"/>
                <a:ea typeface="Arial"/>
                <a:cs typeface="Arial"/>
                <a:sym typeface="Arial"/>
              </a:rPr>
              <a:t>2T, </a:t>
            </a:r>
          </a:p>
          <a:p>
            <a:pPr marL="0" marR="0" lvl="0" indent="0" algn="l" rtl="0">
              <a:spcBef>
                <a:spcPts val="0"/>
              </a:spcBef>
              <a:spcAft>
                <a:spcPts val="0"/>
              </a:spcAft>
              <a:buNone/>
            </a:pPr>
            <a:r>
              <a:rPr lang="en-US" sz="1800" dirty="0" smtClean="0">
                <a:solidFill>
                  <a:schemeClr val="dk1"/>
                </a:solidFill>
                <a:latin typeface="Arial"/>
                <a:ea typeface="Arial"/>
                <a:cs typeface="Arial"/>
                <a:sym typeface="Arial"/>
              </a:rPr>
              <a:t>B’&lt; 0,8 T/s</a:t>
            </a:r>
            <a:endParaRPr sz="1800" dirty="0">
              <a:solidFill>
                <a:schemeClr val="dk1"/>
              </a:solidFill>
              <a:latin typeface="Arial"/>
              <a:ea typeface="Arial"/>
              <a:cs typeface="Arial"/>
              <a:sym typeface="Arial"/>
            </a:endParaRPr>
          </a:p>
        </p:txBody>
      </p:sp>
      <p:sp>
        <p:nvSpPr>
          <p:cNvPr id="127" name="Shape 127"/>
          <p:cNvSpPr txBox="1"/>
          <p:nvPr/>
        </p:nvSpPr>
        <p:spPr>
          <a:xfrm>
            <a:off x="5848040" y="2459541"/>
            <a:ext cx="1390124" cy="369332"/>
          </a:xfrm>
          <a:prstGeom prst="rect">
            <a:avLst/>
          </a:prstGeom>
          <a:noFill/>
          <a:ln w="28575" cap="flat" cmpd="sng">
            <a:solidFill>
              <a:srgbClr val="FFCC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Heavy ions </a:t>
            </a:r>
            <a:endParaRPr dirty="0"/>
          </a:p>
        </p:txBody>
      </p:sp>
      <p:sp>
        <p:nvSpPr>
          <p:cNvPr id="128" name="Shape 128"/>
          <p:cNvSpPr txBox="1"/>
          <p:nvPr/>
        </p:nvSpPr>
        <p:spPr>
          <a:xfrm>
            <a:off x="5886140" y="5123366"/>
            <a:ext cx="1644650" cy="654050"/>
          </a:xfrm>
          <a:prstGeom prst="rect">
            <a:avLst/>
          </a:prstGeom>
          <a:noFill/>
          <a:ln w="285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Stable, safe,</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long operation</a:t>
            </a:r>
            <a:endParaRPr sz="1800" dirty="0">
              <a:solidFill>
                <a:schemeClr val="dk1"/>
              </a:solidFill>
              <a:latin typeface="Arial"/>
              <a:ea typeface="Arial"/>
              <a:cs typeface="Arial"/>
              <a:sym typeface="Arial"/>
            </a:endParaRPr>
          </a:p>
        </p:txBody>
      </p:sp>
      <p:cxnSp>
        <p:nvCxnSpPr>
          <p:cNvPr id="129" name="Shape 129"/>
          <p:cNvCxnSpPr/>
          <p:nvPr/>
        </p:nvCxnSpPr>
        <p:spPr>
          <a:xfrm>
            <a:off x="7319652" y="2748466"/>
            <a:ext cx="1008063" cy="1079500"/>
          </a:xfrm>
          <a:prstGeom prst="straightConnector1">
            <a:avLst/>
          </a:prstGeom>
          <a:noFill/>
          <a:ln w="28575" cap="flat" cmpd="sng">
            <a:solidFill>
              <a:schemeClr val="dk1"/>
            </a:solidFill>
            <a:prstDash val="solid"/>
            <a:round/>
            <a:headEnd type="none" w="med" len="med"/>
            <a:tailEnd type="triangle" w="med" len="med"/>
          </a:ln>
        </p:spPr>
      </p:cxnSp>
      <p:cxnSp>
        <p:nvCxnSpPr>
          <p:cNvPr id="130" name="Shape 130"/>
          <p:cNvCxnSpPr/>
          <p:nvPr/>
        </p:nvCxnSpPr>
        <p:spPr>
          <a:xfrm>
            <a:off x="6886265" y="3683503"/>
            <a:ext cx="360362" cy="215900"/>
          </a:xfrm>
          <a:prstGeom prst="straightConnector1">
            <a:avLst/>
          </a:prstGeom>
          <a:noFill/>
          <a:ln w="28575" cap="flat" cmpd="sng">
            <a:solidFill>
              <a:schemeClr val="dk1"/>
            </a:solidFill>
            <a:prstDash val="solid"/>
            <a:round/>
            <a:headEnd type="none" w="med" len="med"/>
            <a:tailEnd type="triangle" w="med" len="med"/>
          </a:ln>
        </p:spPr>
      </p:cxnSp>
      <p:cxnSp>
        <p:nvCxnSpPr>
          <p:cNvPr id="131" name="Shape 131"/>
          <p:cNvCxnSpPr/>
          <p:nvPr/>
        </p:nvCxnSpPr>
        <p:spPr>
          <a:xfrm rot="10800000" flipH="1">
            <a:off x="7103752" y="4404228"/>
            <a:ext cx="503238" cy="215900"/>
          </a:xfrm>
          <a:prstGeom prst="straightConnector1">
            <a:avLst/>
          </a:prstGeom>
          <a:noFill/>
          <a:ln w="28575" cap="flat" cmpd="sng">
            <a:solidFill>
              <a:schemeClr val="dk1"/>
            </a:solidFill>
            <a:prstDash val="solid"/>
            <a:round/>
            <a:headEnd type="none" w="med" len="med"/>
            <a:tailEnd type="triangle" w="med" len="med"/>
          </a:ln>
        </p:spPr>
      </p:cxnSp>
      <p:cxnSp>
        <p:nvCxnSpPr>
          <p:cNvPr id="132" name="Shape 132"/>
          <p:cNvCxnSpPr/>
          <p:nvPr/>
        </p:nvCxnSpPr>
        <p:spPr>
          <a:xfrm rot="10800000" flipH="1">
            <a:off x="7535552" y="4404228"/>
            <a:ext cx="792163" cy="1008063"/>
          </a:xfrm>
          <a:prstGeom prst="straightConnector1">
            <a:avLst/>
          </a:prstGeom>
          <a:noFill/>
          <a:ln w="28575" cap="flat" cmpd="sng">
            <a:solidFill>
              <a:schemeClr val="dk1"/>
            </a:solidFill>
            <a:prstDash val="solid"/>
            <a:round/>
            <a:headEnd type="none" w="med" len="med"/>
            <a:tailEnd type="triangle" w="med" len="med"/>
          </a:ln>
        </p:spPr>
      </p:cxnSp>
      <p:sp>
        <p:nvSpPr>
          <p:cNvPr id="133" name="Shape 133"/>
          <p:cNvSpPr txBox="1"/>
          <p:nvPr/>
        </p:nvSpPr>
        <p:spPr>
          <a:xfrm>
            <a:off x="398152" y="1799141"/>
            <a:ext cx="2241550" cy="65405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Development of the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KRION ESIS</a:t>
            </a:r>
            <a:endParaRPr sz="1800" dirty="0">
              <a:solidFill>
                <a:schemeClr val="dk1"/>
              </a:solidFill>
              <a:latin typeface="Arial"/>
              <a:ea typeface="Arial"/>
              <a:cs typeface="Arial"/>
              <a:sym typeface="Arial"/>
            </a:endParaRPr>
          </a:p>
        </p:txBody>
      </p:sp>
      <p:sp>
        <p:nvSpPr>
          <p:cNvPr id="134" name="Shape 134"/>
          <p:cNvSpPr txBox="1"/>
          <p:nvPr/>
        </p:nvSpPr>
        <p:spPr>
          <a:xfrm>
            <a:off x="398150" y="4077203"/>
            <a:ext cx="2809877"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Vacuum improvement</a:t>
            </a:r>
            <a:endParaRPr sz="1800" dirty="0">
              <a:solidFill>
                <a:schemeClr val="dk1"/>
              </a:solidFill>
              <a:latin typeface="Arial"/>
              <a:ea typeface="Arial"/>
              <a:cs typeface="Arial"/>
              <a:sym typeface="Arial"/>
            </a:endParaRPr>
          </a:p>
        </p:txBody>
      </p:sp>
      <p:sp>
        <p:nvSpPr>
          <p:cNvPr id="135" name="Shape 135"/>
          <p:cNvSpPr txBox="1"/>
          <p:nvPr/>
        </p:nvSpPr>
        <p:spPr>
          <a:xfrm>
            <a:off x="2958590" y="1899638"/>
            <a:ext cx="2444750" cy="358774"/>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Injector modernization</a:t>
            </a:r>
            <a:endParaRPr sz="1800" dirty="0">
              <a:solidFill>
                <a:schemeClr val="dk1"/>
              </a:solidFill>
              <a:latin typeface="Arial"/>
              <a:ea typeface="Arial"/>
              <a:cs typeface="Arial"/>
              <a:sym typeface="Arial"/>
            </a:endParaRPr>
          </a:p>
        </p:txBody>
      </p:sp>
      <p:cxnSp>
        <p:nvCxnSpPr>
          <p:cNvPr id="136" name="Shape 136"/>
          <p:cNvCxnSpPr/>
          <p:nvPr/>
        </p:nvCxnSpPr>
        <p:spPr>
          <a:xfrm>
            <a:off x="5408302" y="2245228"/>
            <a:ext cx="368300" cy="228600"/>
          </a:xfrm>
          <a:prstGeom prst="straightConnector1">
            <a:avLst/>
          </a:prstGeom>
          <a:noFill/>
          <a:ln w="28575" cap="flat" cmpd="sng">
            <a:solidFill>
              <a:schemeClr val="dk1"/>
            </a:solidFill>
            <a:prstDash val="solid"/>
            <a:round/>
            <a:headEnd type="none" w="med" len="med"/>
            <a:tailEnd type="triangle" w="med" len="med"/>
          </a:ln>
        </p:spPr>
      </p:cxnSp>
      <p:sp>
        <p:nvSpPr>
          <p:cNvPr id="137" name="Shape 137"/>
          <p:cNvSpPr txBox="1"/>
          <p:nvPr/>
        </p:nvSpPr>
        <p:spPr>
          <a:xfrm>
            <a:off x="2639702" y="1900741"/>
            <a:ext cx="273050" cy="366712"/>
          </a:xfrm>
          <a:prstGeom prst="rect">
            <a:avLst/>
          </a:prstGeom>
          <a:noFill/>
          <a:ln w="28575">
            <a:solidFill>
              <a:schemeClr val="tx1"/>
            </a:solid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
        <p:nvSpPr>
          <p:cNvPr id="138" name="Shape 138"/>
          <p:cNvSpPr txBox="1"/>
          <p:nvPr/>
        </p:nvSpPr>
        <p:spPr>
          <a:xfrm>
            <a:off x="398151" y="2578603"/>
            <a:ext cx="2876551"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Energy evacuation system</a:t>
            </a:r>
            <a:endParaRPr sz="1800" dirty="0">
              <a:solidFill>
                <a:schemeClr val="dk1"/>
              </a:solidFill>
              <a:latin typeface="Arial"/>
              <a:ea typeface="Arial"/>
              <a:cs typeface="Arial"/>
              <a:sym typeface="Arial"/>
            </a:endParaRPr>
          </a:p>
        </p:txBody>
      </p:sp>
      <p:sp>
        <p:nvSpPr>
          <p:cNvPr id="139" name="Shape 139"/>
          <p:cNvSpPr txBox="1"/>
          <p:nvPr/>
        </p:nvSpPr>
        <p:spPr>
          <a:xfrm>
            <a:off x="398150" y="3048503"/>
            <a:ext cx="2875787"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Quench protection system</a:t>
            </a:r>
            <a:endParaRPr sz="1800" dirty="0">
              <a:solidFill>
                <a:schemeClr val="dk1"/>
              </a:solidFill>
              <a:latin typeface="Arial"/>
              <a:ea typeface="Arial"/>
              <a:cs typeface="Arial"/>
              <a:sym typeface="Arial"/>
            </a:endParaRPr>
          </a:p>
        </p:txBody>
      </p:sp>
      <p:cxnSp>
        <p:nvCxnSpPr>
          <p:cNvPr id="140" name="Shape 140"/>
          <p:cNvCxnSpPr/>
          <p:nvPr/>
        </p:nvCxnSpPr>
        <p:spPr>
          <a:xfrm>
            <a:off x="3528702" y="3261228"/>
            <a:ext cx="1587500" cy="431800"/>
          </a:xfrm>
          <a:prstGeom prst="straightConnector1">
            <a:avLst/>
          </a:prstGeom>
          <a:noFill/>
          <a:ln w="28575" cap="flat" cmpd="sng">
            <a:solidFill>
              <a:schemeClr val="dk1"/>
            </a:solidFill>
            <a:prstDash val="solid"/>
            <a:round/>
            <a:headEnd type="none" w="med" len="med"/>
            <a:tailEnd type="triangle" w="med" len="med"/>
          </a:ln>
        </p:spPr>
      </p:cxnSp>
      <p:sp>
        <p:nvSpPr>
          <p:cNvPr id="141" name="Shape 141"/>
          <p:cNvSpPr txBox="1"/>
          <p:nvPr/>
        </p:nvSpPr>
        <p:spPr>
          <a:xfrm>
            <a:off x="398150" y="3518403"/>
            <a:ext cx="2875787"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Slow extraction at HE</a:t>
            </a:r>
            <a:endParaRPr sz="1800" dirty="0">
              <a:solidFill>
                <a:schemeClr val="dk1"/>
              </a:solidFill>
              <a:latin typeface="Arial"/>
              <a:ea typeface="Arial"/>
              <a:cs typeface="Arial"/>
              <a:sym typeface="Arial"/>
            </a:endParaRPr>
          </a:p>
        </p:txBody>
      </p:sp>
      <p:sp>
        <p:nvSpPr>
          <p:cNvPr id="142" name="Shape 142"/>
          <p:cNvSpPr/>
          <p:nvPr/>
        </p:nvSpPr>
        <p:spPr>
          <a:xfrm>
            <a:off x="3274702" y="2562728"/>
            <a:ext cx="203200" cy="1371600"/>
          </a:xfrm>
          <a:prstGeom prst="rightBrace">
            <a:avLst>
              <a:gd name="adj1" fmla="val 5625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43" name="Shape 143"/>
          <p:cNvSpPr txBox="1"/>
          <p:nvPr/>
        </p:nvSpPr>
        <p:spPr>
          <a:xfrm>
            <a:off x="394977" y="4559157"/>
            <a:ext cx="2813050"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Control, diagnostics, RF</a:t>
            </a:r>
            <a:endParaRPr sz="1800" dirty="0">
              <a:solidFill>
                <a:schemeClr val="dk1"/>
              </a:solidFill>
              <a:latin typeface="Arial"/>
              <a:ea typeface="Arial"/>
              <a:cs typeface="Arial"/>
              <a:sym typeface="Arial"/>
            </a:endParaRPr>
          </a:p>
        </p:txBody>
      </p:sp>
      <p:sp>
        <p:nvSpPr>
          <p:cNvPr id="144" name="Shape 144"/>
          <p:cNvSpPr/>
          <p:nvPr/>
        </p:nvSpPr>
        <p:spPr>
          <a:xfrm>
            <a:off x="3274702" y="4010528"/>
            <a:ext cx="203200" cy="977900"/>
          </a:xfrm>
          <a:prstGeom prst="rightBrace">
            <a:avLst>
              <a:gd name="adj1" fmla="val 40104"/>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cxnSp>
        <p:nvCxnSpPr>
          <p:cNvPr id="145" name="Shape 145"/>
          <p:cNvCxnSpPr/>
          <p:nvPr/>
        </p:nvCxnSpPr>
        <p:spPr>
          <a:xfrm>
            <a:off x="3528702" y="4493128"/>
            <a:ext cx="1409700" cy="101600"/>
          </a:xfrm>
          <a:prstGeom prst="straightConnector1">
            <a:avLst/>
          </a:prstGeom>
          <a:noFill/>
          <a:ln w="28575" cap="flat" cmpd="sng">
            <a:solidFill>
              <a:schemeClr val="dk1"/>
            </a:solidFill>
            <a:prstDash val="solid"/>
            <a:round/>
            <a:headEnd type="none" w="med" len="med"/>
            <a:tailEnd type="triangle" w="med" len="med"/>
          </a:ln>
        </p:spPr>
      </p:cxnSp>
      <p:sp>
        <p:nvSpPr>
          <p:cNvPr id="146" name="Shape 146"/>
          <p:cNvSpPr txBox="1"/>
          <p:nvPr/>
        </p:nvSpPr>
        <p:spPr>
          <a:xfrm>
            <a:off x="398150" y="5537703"/>
            <a:ext cx="3883027"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Power supply system modernization</a:t>
            </a:r>
            <a:endParaRPr sz="1800" dirty="0">
              <a:solidFill>
                <a:schemeClr val="dk1"/>
              </a:solidFill>
              <a:latin typeface="Arial"/>
              <a:ea typeface="Arial"/>
              <a:cs typeface="Arial"/>
              <a:sym typeface="Arial"/>
            </a:endParaRPr>
          </a:p>
        </p:txBody>
      </p:sp>
      <p:sp>
        <p:nvSpPr>
          <p:cNvPr id="147" name="Shape 147"/>
          <p:cNvSpPr txBox="1"/>
          <p:nvPr/>
        </p:nvSpPr>
        <p:spPr>
          <a:xfrm>
            <a:off x="394977" y="5105903"/>
            <a:ext cx="3886200"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Cryogenics modernization</a:t>
            </a:r>
            <a:endParaRPr sz="1800" dirty="0">
              <a:solidFill>
                <a:schemeClr val="dk1"/>
              </a:solidFill>
              <a:latin typeface="Arial"/>
              <a:ea typeface="Arial"/>
              <a:cs typeface="Arial"/>
              <a:sym typeface="Arial"/>
            </a:endParaRPr>
          </a:p>
        </p:txBody>
      </p:sp>
      <p:sp>
        <p:nvSpPr>
          <p:cNvPr id="148" name="Shape 148"/>
          <p:cNvSpPr txBox="1"/>
          <p:nvPr/>
        </p:nvSpPr>
        <p:spPr>
          <a:xfrm>
            <a:off x="394977" y="5969503"/>
            <a:ext cx="3892550" cy="379413"/>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Radiation safety</a:t>
            </a:r>
            <a:endParaRPr sz="1800" dirty="0">
              <a:solidFill>
                <a:schemeClr val="dk1"/>
              </a:solidFill>
              <a:latin typeface="Arial"/>
              <a:ea typeface="Arial"/>
              <a:cs typeface="Arial"/>
              <a:sym typeface="Arial"/>
            </a:endParaRPr>
          </a:p>
        </p:txBody>
      </p:sp>
      <p:sp>
        <p:nvSpPr>
          <p:cNvPr id="149" name="Shape 149"/>
          <p:cNvSpPr/>
          <p:nvPr/>
        </p:nvSpPr>
        <p:spPr>
          <a:xfrm>
            <a:off x="4328802" y="5090028"/>
            <a:ext cx="228600" cy="1270000"/>
          </a:xfrm>
          <a:prstGeom prst="rightBrace">
            <a:avLst>
              <a:gd name="adj1" fmla="val 5208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cxnSp>
        <p:nvCxnSpPr>
          <p:cNvPr id="150" name="Shape 150"/>
          <p:cNvCxnSpPr/>
          <p:nvPr/>
        </p:nvCxnSpPr>
        <p:spPr>
          <a:xfrm rot="10800000" flipH="1">
            <a:off x="4608202" y="5471028"/>
            <a:ext cx="1219200" cy="254000"/>
          </a:xfrm>
          <a:prstGeom prst="straightConnector1">
            <a:avLst/>
          </a:prstGeom>
          <a:noFill/>
          <a:ln w="28575" cap="flat" cmpd="sng">
            <a:solidFill>
              <a:schemeClr val="dk1"/>
            </a:solidFill>
            <a:prstDash val="solid"/>
            <a:round/>
            <a:headEnd type="none" w="med" len="med"/>
            <a:tailEnd type="triangle" w="med" len="med"/>
          </a:ln>
        </p:spPr>
      </p:cxnSp>
      <p:sp>
        <p:nvSpPr>
          <p:cNvPr id="151" name="Shape 151"/>
          <p:cNvSpPr/>
          <p:nvPr/>
        </p:nvSpPr>
        <p:spPr>
          <a:xfrm>
            <a:off x="817136" y="908720"/>
            <a:ext cx="7643866" cy="612668"/>
          </a:xfrm>
          <a:prstGeom prst="rect">
            <a:avLst/>
          </a:prstGeom>
          <a:noFill/>
          <a:ln>
            <a:noFill/>
          </a:ln>
        </p:spPr>
        <p:txBody>
          <a:bodyPr spcFirstLastPara="1" wrap="square" lIns="91425" tIns="45700" rIns="91425" bIns="0" anchor="ctr" anchorCtr="0">
            <a:noAutofit/>
          </a:bodyPr>
          <a:lstStyle/>
          <a:p>
            <a:pPr marL="0" marR="0" lvl="0" indent="0" algn="ctr" rtl="0">
              <a:lnSpc>
                <a:spcPct val="150000"/>
              </a:lnSpc>
              <a:spcBef>
                <a:spcPts val="0"/>
              </a:spcBef>
              <a:spcAft>
                <a:spcPts val="0"/>
              </a:spcAft>
              <a:buNone/>
            </a:pPr>
            <a:r>
              <a:rPr lang="en-US" sz="2400" b="1" i="1" u="none" dirty="0" smtClean="0">
                <a:solidFill>
                  <a:srgbClr val="000066"/>
                </a:solidFill>
                <a:latin typeface="Arial"/>
                <a:ea typeface="Arial"/>
                <a:cs typeface="Arial"/>
                <a:sym typeface="Arial"/>
              </a:rPr>
              <a:t>Nuclotron-</a:t>
            </a:r>
            <a:r>
              <a:rPr lang="en-US" sz="2400" b="1" i="1" u="none" dirty="0" smtClean="0">
                <a:solidFill>
                  <a:srgbClr val="262672"/>
                </a:solidFill>
                <a:latin typeface="Arial"/>
                <a:ea typeface="Arial"/>
                <a:cs typeface="Arial"/>
                <a:sym typeface="Arial"/>
              </a:rPr>
              <a:t>N</a:t>
            </a:r>
            <a:endParaRPr dirty="0"/>
          </a:p>
        </p:txBody>
      </p:sp>
      <p:sp>
        <p:nvSpPr>
          <p:cNvPr id="152" name="Shape 152"/>
          <p:cNvSpPr/>
          <p:nvPr/>
        </p:nvSpPr>
        <p:spPr>
          <a:xfrm>
            <a:off x="745698" y="1265910"/>
            <a:ext cx="7786742" cy="553998"/>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2000" b="1" i="1" dirty="0">
                <a:solidFill>
                  <a:srgbClr val="FF3300"/>
                </a:solidFill>
                <a:latin typeface="Arial"/>
                <a:ea typeface="Arial"/>
                <a:cs typeface="Arial"/>
                <a:sym typeface="Arial"/>
              </a:rPr>
              <a:t>preparation of the ring for NICA project</a:t>
            </a:r>
            <a:endParaRPr sz="2000" b="1" i="1" dirty="0">
              <a:solidFill>
                <a:srgbClr val="FF3300"/>
              </a:solidFill>
              <a:latin typeface="Arial"/>
              <a:ea typeface="Arial"/>
              <a:cs typeface="Arial"/>
              <a:sym typeface="Arial"/>
            </a:endParaRPr>
          </a:p>
        </p:txBody>
      </p:sp>
      <p:pic>
        <p:nvPicPr>
          <p:cNvPr id="31"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2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
          <p:cNvSpPr txBox="1">
            <a:spLocks noChangeArrowheads="1"/>
          </p:cNvSpPr>
          <p:nvPr/>
        </p:nvSpPr>
        <p:spPr bwMode="auto">
          <a:xfrm>
            <a:off x="0" y="112713"/>
            <a:ext cx="927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50000"/>
              </a:spcBef>
              <a:buFontTx/>
              <a:buNone/>
            </a:pPr>
            <a:r>
              <a:rPr kumimoji="0" lang="en-US" altLang="ru-RU" sz="3600" b="1" dirty="0">
                <a:solidFill>
                  <a:srgbClr val="003366"/>
                </a:solidFill>
                <a:latin typeface="Comic Sans MS" pitchFamily="66" charset="0"/>
              </a:rPr>
              <a:t>Nuclotron – superconducting synchrotron </a:t>
            </a:r>
          </a:p>
        </p:txBody>
      </p:sp>
      <p:sp>
        <p:nvSpPr>
          <p:cNvPr id="33" name="Номер слайда 4"/>
          <p:cNvSpPr>
            <a:spLocks noGrp="1"/>
          </p:cNvSpPr>
          <p:nvPr>
            <p:ph type="sldNum" sz="quarter" idx="12"/>
          </p:nvPr>
        </p:nvSpPr>
        <p:spPr bwMode="auto">
          <a:xfrm>
            <a:off x="6664027" y="631066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A6A0DAF-D2FD-48D9-9927-FCBE9EFD4BE4}" type="slidenum">
              <a:rPr lang="ru-RU" altLang="ru-RU" smtClean="0">
                <a:solidFill>
                  <a:srgbClr val="898989"/>
                </a:solidFill>
                <a:latin typeface="Calibri" pitchFamily="34" charset="0"/>
              </a:rPr>
              <a:pPr eaLnBrk="1" hangingPunct="1"/>
              <a:t>3</a:t>
            </a:fld>
            <a:endParaRPr lang="ru-RU" altLang="ru-RU" dirty="0" smtClean="0">
              <a:solidFill>
                <a:srgbClr val="898989"/>
              </a:solidFill>
              <a:latin typeface="Calibri" pitchFamily="34" charset="0"/>
            </a:endParaRPr>
          </a:p>
        </p:txBody>
      </p:sp>
      <p:sp>
        <p:nvSpPr>
          <p:cNvPr id="2" name="TextBox 1"/>
          <p:cNvSpPr txBox="1"/>
          <p:nvPr/>
        </p:nvSpPr>
        <p:spPr>
          <a:xfrm>
            <a:off x="7354869" y="782139"/>
            <a:ext cx="1724037" cy="1200329"/>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rPr>
              <a:t>Slide from 2010</a:t>
            </a:r>
            <a:r>
              <a:rPr lang="ru-RU" sz="2400" b="1" i="1" dirty="0" smtClean="0">
                <a:solidFill>
                  <a:srgbClr val="FF0000"/>
                </a:solidFill>
                <a:effectLst>
                  <a:outerShdw blurRad="38100" dist="38100" dir="2700000" algn="tl">
                    <a:srgbClr val="000000">
                      <a:alpha val="43137"/>
                    </a:srgbClr>
                  </a:outerShdw>
                </a:effectLst>
              </a:rPr>
              <a:t> </a:t>
            </a:r>
            <a:r>
              <a:rPr lang="en-US" sz="2400" b="1" i="1" dirty="0" smtClean="0">
                <a:solidFill>
                  <a:srgbClr val="FF0000"/>
                </a:solidFill>
                <a:effectLst>
                  <a:outerShdw blurRad="38100" dist="38100" dir="2700000" algn="tl">
                    <a:srgbClr val="000000">
                      <a:alpha val="43137"/>
                    </a:srgbClr>
                  </a:outerShdw>
                </a:effectLst>
              </a:rPr>
              <a:t>year</a:t>
            </a:r>
          </a:p>
          <a:p>
            <a:endParaRPr lang="ru-RU" sz="2400" dirty="0"/>
          </a:p>
        </p:txBody>
      </p:sp>
      <p:sp>
        <p:nvSpPr>
          <p:cNvPr id="3" name="TextBox 2"/>
          <p:cNvSpPr txBox="1"/>
          <p:nvPr/>
        </p:nvSpPr>
        <p:spPr>
          <a:xfrm>
            <a:off x="-32141" y="1858379"/>
            <a:ext cx="589876" cy="4570482"/>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30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endParaRPr lang="en-US" sz="2400" b="1" dirty="0">
              <a:solidFill>
                <a:srgbClr val="408000"/>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6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18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12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1800"/>
              </a:spcBef>
              <a:buFont typeface="Wingdings" panose="05000000000000000000" pitchFamily="2" charset="2"/>
              <a:buChar char="ü"/>
            </a:pPr>
            <a:r>
              <a:rPr lang="en-US" sz="2400" b="1" dirty="0">
                <a:solidFill>
                  <a:srgbClr val="408000"/>
                </a:solidFill>
                <a:effectLst>
                  <a:outerShdw blurRad="38100" dist="38100" dir="2700000" algn="tl">
                    <a:srgbClr val="000000">
                      <a:alpha val="43137"/>
                    </a:srgbClr>
                  </a:outerShdw>
                </a:effectLst>
              </a:rPr>
              <a:t> </a:t>
            </a:r>
            <a:endParaRPr lang="en-US" sz="2400" b="1" dirty="0" smtClean="0">
              <a:solidFill>
                <a:srgbClr val="408000"/>
              </a:solidFill>
              <a:effectLst>
                <a:outerShdw blurRad="38100" dist="38100" dir="2700000" algn="tl">
                  <a:srgbClr val="000000">
                    <a:alpha val="43137"/>
                  </a:srgbClr>
                </a:outerShdw>
              </a:effectLst>
            </a:endParaRPr>
          </a:p>
          <a:p>
            <a:pPr marL="285750" indent="-285750">
              <a:spcBef>
                <a:spcPts val="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a:p>
            <a:pPr marL="285750" indent="-285750">
              <a:spcBef>
                <a:spcPts val="600"/>
              </a:spcBef>
              <a:buFont typeface="Wingdings" panose="05000000000000000000" pitchFamily="2" charset="2"/>
              <a:buChar char="ü"/>
            </a:pPr>
            <a:r>
              <a:rPr lang="en-US" sz="2400" b="1" dirty="0" smtClean="0">
                <a:solidFill>
                  <a:srgbClr val="408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119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467544" y="1268760"/>
            <a:ext cx="8820472"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b="1" dirty="0" smtClean="0">
                <a:solidFill>
                  <a:srgbClr val="FF0000"/>
                </a:solidFill>
              </a:rPr>
              <a:t>Run </a:t>
            </a:r>
            <a:r>
              <a:rPr lang="en-US" altLang="ru-RU" b="1" dirty="0">
                <a:solidFill>
                  <a:srgbClr val="FF0000"/>
                </a:solidFill>
              </a:rPr>
              <a:t>#</a:t>
            </a:r>
            <a:r>
              <a:rPr lang="ru-RU" altLang="ru-RU" b="1" dirty="0">
                <a:solidFill>
                  <a:srgbClr val="FF0000"/>
                </a:solidFill>
              </a:rPr>
              <a:t>4</a:t>
            </a:r>
            <a:r>
              <a:rPr lang="en-US" altLang="ru-RU" b="1" dirty="0">
                <a:solidFill>
                  <a:srgbClr val="FF0000"/>
                </a:solidFill>
              </a:rPr>
              <a:t>8  11-12.2013 (1050 </a:t>
            </a:r>
            <a:r>
              <a:rPr lang="en-US" altLang="ru-RU" b="1" dirty="0" smtClean="0">
                <a:solidFill>
                  <a:srgbClr val="FF0000"/>
                </a:solidFill>
              </a:rPr>
              <a:t>h, </a:t>
            </a:r>
            <a:r>
              <a:rPr lang="en-US" altLang="ru-RU" b="1" dirty="0">
                <a:solidFill>
                  <a:srgbClr val="FF0000"/>
                </a:solidFill>
              </a:rPr>
              <a:t>73% beam time)</a:t>
            </a:r>
            <a:endParaRPr lang="ru-RU" altLang="ru-RU" b="1" dirty="0">
              <a:solidFill>
                <a:srgbClr val="FF0000"/>
              </a:solidFill>
            </a:endParaRPr>
          </a:p>
          <a:p>
            <a:pPr eaLnBrk="1" hangingPunct="1"/>
            <a:r>
              <a:rPr lang="en-US" altLang="ru-RU" dirty="0" smtClean="0"/>
              <a:t>	Carbon </a:t>
            </a:r>
            <a:r>
              <a:rPr lang="en-US" altLang="ru-RU" dirty="0"/>
              <a:t>ions were accelerated and extracted </a:t>
            </a:r>
            <a:r>
              <a:rPr lang="ru-RU" altLang="ru-RU" dirty="0"/>
              <a:t> </a:t>
            </a:r>
            <a:r>
              <a:rPr lang="en-US" altLang="ru-RU" dirty="0"/>
              <a:t>at energy 5.8</a:t>
            </a:r>
            <a:r>
              <a:rPr lang="ru-RU" altLang="ru-RU" dirty="0"/>
              <a:t> </a:t>
            </a:r>
            <a:r>
              <a:rPr lang="en-US" altLang="ru-RU" dirty="0"/>
              <a:t>GeV/u, 1*10</a:t>
            </a:r>
            <a:r>
              <a:rPr lang="en-US" altLang="ru-RU" baseline="30000" dirty="0"/>
              <a:t>9 </a:t>
            </a:r>
          </a:p>
          <a:p>
            <a:pPr eaLnBrk="1" hangingPunct="1">
              <a:spcBef>
                <a:spcPts val="600"/>
              </a:spcBef>
            </a:pPr>
            <a:r>
              <a:rPr lang="en-US" altLang="ru-RU" b="1" dirty="0" smtClean="0">
                <a:solidFill>
                  <a:srgbClr val="FF0000"/>
                </a:solidFill>
              </a:rPr>
              <a:t>Run </a:t>
            </a:r>
            <a:r>
              <a:rPr lang="en-US" altLang="ru-RU" b="1" dirty="0">
                <a:solidFill>
                  <a:srgbClr val="FF0000"/>
                </a:solidFill>
              </a:rPr>
              <a:t>#</a:t>
            </a:r>
            <a:r>
              <a:rPr lang="ru-RU" altLang="ru-RU" b="1" dirty="0">
                <a:solidFill>
                  <a:srgbClr val="FF0000"/>
                </a:solidFill>
              </a:rPr>
              <a:t>4</a:t>
            </a:r>
            <a:r>
              <a:rPr lang="en-US" altLang="ru-RU" b="1" dirty="0">
                <a:solidFill>
                  <a:srgbClr val="FF0000"/>
                </a:solidFill>
              </a:rPr>
              <a:t>9   02-03.2014 (650 </a:t>
            </a:r>
            <a:r>
              <a:rPr lang="en-US" altLang="ru-RU" b="1" dirty="0" smtClean="0">
                <a:solidFill>
                  <a:srgbClr val="FF0000"/>
                </a:solidFill>
              </a:rPr>
              <a:t>h, </a:t>
            </a:r>
            <a:r>
              <a:rPr lang="en-US" altLang="ru-RU" b="1" dirty="0">
                <a:solidFill>
                  <a:srgbClr val="FF0000"/>
                </a:solidFill>
              </a:rPr>
              <a:t>66% beam time)</a:t>
            </a:r>
            <a:endParaRPr lang="ru-RU" altLang="ru-RU" b="1" dirty="0">
              <a:solidFill>
                <a:srgbClr val="FF0000"/>
              </a:solidFill>
            </a:endParaRPr>
          </a:p>
          <a:p>
            <a:pPr eaLnBrk="1" hangingPunct="1"/>
            <a:r>
              <a:rPr lang="en-US" altLang="ru-RU" dirty="0" smtClean="0"/>
              <a:t>	good beam spill at low intensity (STRELA), double </a:t>
            </a:r>
            <a:r>
              <a:rPr lang="en-US" altLang="ru-RU" dirty="0"/>
              <a:t>user </a:t>
            </a:r>
            <a:r>
              <a:rPr lang="en-US" altLang="ru-RU" dirty="0" smtClean="0"/>
              <a:t>mode.</a:t>
            </a:r>
            <a:endParaRPr lang="en-US" altLang="ru-RU" dirty="0"/>
          </a:p>
          <a:p>
            <a:pPr eaLnBrk="1" hangingPunct="1">
              <a:spcBef>
                <a:spcPts val="600"/>
              </a:spcBef>
            </a:pPr>
            <a:r>
              <a:rPr lang="en-US" altLang="ru-RU" b="1" dirty="0" smtClean="0">
                <a:solidFill>
                  <a:srgbClr val="FF0000"/>
                </a:solidFill>
              </a:rPr>
              <a:t>Run </a:t>
            </a:r>
            <a:r>
              <a:rPr lang="en-US" altLang="ru-RU" b="1" dirty="0">
                <a:solidFill>
                  <a:srgbClr val="FF0000"/>
                </a:solidFill>
              </a:rPr>
              <a:t>#50   05-06.2014 (650 </a:t>
            </a:r>
            <a:r>
              <a:rPr lang="en-US" altLang="ru-RU" b="1" dirty="0" smtClean="0">
                <a:solidFill>
                  <a:srgbClr val="FF0000"/>
                </a:solidFill>
              </a:rPr>
              <a:t>h, </a:t>
            </a:r>
            <a:r>
              <a:rPr lang="en-US" altLang="ru-RU" b="1" dirty="0">
                <a:solidFill>
                  <a:srgbClr val="FF0000"/>
                </a:solidFill>
              </a:rPr>
              <a:t>31% beam time</a:t>
            </a:r>
            <a:r>
              <a:rPr lang="en-US" altLang="ru-RU" b="1" dirty="0" smtClean="0">
                <a:solidFill>
                  <a:srgbClr val="FF0000"/>
                </a:solidFill>
              </a:rPr>
              <a:t>) </a:t>
            </a:r>
            <a:r>
              <a:rPr lang="en-US" altLang="ru-RU" b="1" dirty="0" smtClean="0">
                <a:solidFill>
                  <a:srgbClr val="00B050"/>
                </a:solidFill>
              </a:rPr>
              <a:t>   </a:t>
            </a:r>
            <a:r>
              <a:rPr lang="en-US" altLang="ru-RU" b="1" i="1" u="sng" dirty="0" err="1" smtClean="0">
                <a:solidFill>
                  <a:srgbClr val="00B050"/>
                </a:solidFill>
              </a:rPr>
              <a:t>Krion</a:t>
            </a:r>
            <a:endParaRPr lang="ru-RU" altLang="ru-RU" b="1" i="1" u="sng" dirty="0">
              <a:solidFill>
                <a:srgbClr val="00B050"/>
              </a:solidFill>
            </a:endParaRPr>
          </a:p>
          <a:p>
            <a:pPr eaLnBrk="1" hangingPunct="1"/>
            <a:r>
              <a:rPr lang="en-US" altLang="ru-RU" dirty="0" smtClean="0"/>
              <a:t>	Experiments   </a:t>
            </a:r>
            <a:r>
              <a:rPr lang="en-US" altLang="ru-RU" dirty="0"/>
              <a:t>“</a:t>
            </a:r>
            <a:r>
              <a:rPr lang="en-US" altLang="ru-RU" baseline="30000" dirty="0"/>
              <a:t>40</a:t>
            </a:r>
            <a:r>
              <a:rPr lang="en-US" altLang="ru-RU" dirty="0"/>
              <a:t>Ar”</a:t>
            </a:r>
            <a:r>
              <a:rPr lang="ru-RU" altLang="ru-RU" dirty="0"/>
              <a:t>  </a:t>
            </a:r>
            <a:r>
              <a:rPr lang="en-US" altLang="ru-RU" dirty="0"/>
              <a:t>1.2</a:t>
            </a:r>
            <a:r>
              <a:rPr lang="ru-RU" altLang="ru-RU" dirty="0"/>
              <a:t> </a:t>
            </a:r>
            <a:r>
              <a:rPr lang="en-US" altLang="ru-RU" dirty="0"/>
              <a:t>GeV/u, “</a:t>
            </a:r>
            <a:r>
              <a:rPr lang="en-US" altLang="ru-RU" baseline="30000" dirty="0"/>
              <a:t>7</a:t>
            </a:r>
            <a:r>
              <a:rPr lang="en-US" altLang="ru-RU" dirty="0"/>
              <a:t>Li” 3 </a:t>
            </a:r>
            <a:r>
              <a:rPr lang="en-US" altLang="ru-RU" dirty="0" err="1"/>
              <a:t>Gev</a:t>
            </a:r>
            <a:r>
              <a:rPr lang="en-US" altLang="ru-RU" dirty="0"/>
              <a:t>/u, </a:t>
            </a:r>
            <a:endParaRPr lang="ru-RU" altLang="ru-RU" dirty="0"/>
          </a:p>
          <a:p>
            <a:pPr eaLnBrk="1" hangingPunct="1">
              <a:spcBef>
                <a:spcPts val="600"/>
              </a:spcBef>
            </a:pPr>
            <a:r>
              <a:rPr lang="en-US" altLang="ru-RU" b="1" dirty="0" smtClean="0">
                <a:solidFill>
                  <a:srgbClr val="FF0000"/>
                </a:solidFill>
              </a:rPr>
              <a:t>Run </a:t>
            </a:r>
            <a:r>
              <a:rPr lang="en-US" altLang="ru-RU" b="1" dirty="0">
                <a:solidFill>
                  <a:srgbClr val="FF0000"/>
                </a:solidFill>
              </a:rPr>
              <a:t>#51   01-03.2015 (1150 </a:t>
            </a:r>
            <a:r>
              <a:rPr lang="en-US" altLang="ru-RU" b="1" dirty="0" smtClean="0">
                <a:solidFill>
                  <a:srgbClr val="FF0000"/>
                </a:solidFill>
              </a:rPr>
              <a:t>h, </a:t>
            </a:r>
            <a:r>
              <a:rPr lang="en-US" altLang="ru-RU" b="1" dirty="0">
                <a:solidFill>
                  <a:srgbClr val="FF0000"/>
                </a:solidFill>
              </a:rPr>
              <a:t>70% beam time)</a:t>
            </a:r>
            <a:endParaRPr lang="ru-RU" altLang="ru-RU" b="1" dirty="0">
              <a:solidFill>
                <a:srgbClr val="FF0000"/>
              </a:solidFill>
            </a:endParaRPr>
          </a:p>
          <a:p>
            <a:pPr eaLnBrk="1" hangingPunct="1"/>
            <a:r>
              <a:rPr lang="en-US" altLang="ru-RU" dirty="0" smtClean="0"/>
              <a:t>	Test </a:t>
            </a:r>
            <a:r>
              <a:rPr lang="en-US" altLang="ru-RU" dirty="0"/>
              <a:t>of BM@N systems with deuteron and </a:t>
            </a:r>
            <a:r>
              <a:rPr lang="en-US" altLang="ru-RU" dirty="0" smtClean="0"/>
              <a:t>C</a:t>
            </a:r>
            <a:r>
              <a:rPr lang="en-US" altLang="ru-RU" baseline="30000" dirty="0" smtClean="0"/>
              <a:t>+6</a:t>
            </a:r>
            <a:r>
              <a:rPr lang="en-US" altLang="ru-RU" dirty="0" smtClean="0"/>
              <a:t> </a:t>
            </a:r>
            <a:r>
              <a:rPr lang="en-US" altLang="ru-RU" dirty="0"/>
              <a:t>beams</a:t>
            </a:r>
          </a:p>
          <a:p>
            <a:pPr eaLnBrk="1" hangingPunct="1">
              <a:spcBef>
                <a:spcPts val="600"/>
              </a:spcBef>
            </a:pPr>
            <a:r>
              <a:rPr lang="en-US" altLang="ru-RU" b="1" dirty="0" smtClean="0">
                <a:solidFill>
                  <a:srgbClr val="FF0000"/>
                </a:solidFill>
              </a:rPr>
              <a:t>Run </a:t>
            </a:r>
            <a:r>
              <a:rPr lang="en-US" altLang="ru-RU" b="1" dirty="0">
                <a:solidFill>
                  <a:srgbClr val="FF0000"/>
                </a:solidFill>
              </a:rPr>
              <a:t>#</a:t>
            </a:r>
            <a:r>
              <a:rPr lang="en-US" altLang="ru-RU" b="1" dirty="0" smtClean="0">
                <a:solidFill>
                  <a:srgbClr val="FF0000"/>
                </a:solidFill>
              </a:rPr>
              <a:t>52   30-06.2016 (666 h, 57% </a:t>
            </a:r>
            <a:r>
              <a:rPr lang="en-US" altLang="ru-RU" b="1" dirty="0">
                <a:solidFill>
                  <a:srgbClr val="FF0000"/>
                </a:solidFill>
              </a:rPr>
              <a:t>beam time)</a:t>
            </a:r>
            <a:endParaRPr lang="ru-RU" altLang="ru-RU" b="1" dirty="0">
              <a:solidFill>
                <a:srgbClr val="FF0000"/>
              </a:solidFill>
            </a:endParaRPr>
          </a:p>
          <a:p>
            <a:pPr eaLnBrk="1" hangingPunct="1"/>
            <a:r>
              <a:rPr lang="en-US" altLang="ru-RU" dirty="0" smtClean="0"/>
              <a:t>	Technical run with SPI and laser source.</a:t>
            </a:r>
            <a:endParaRPr lang="en-US" altLang="ru-RU" dirty="0"/>
          </a:p>
          <a:p>
            <a:pPr eaLnBrk="1" hangingPunct="1">
              <a:spcBef>
                <a:spcPts val="600"/>
              </a:spcBef>
            </a:pPr>
            <a:r>
              <a:rPr lang="en-US" altLang="ru-RU" b="1" dirty="0">
                <a:solidFill>
                  <a:srgbClr val="FF0000"/>
                </a:solidFill>
              </a:rPr>
              <a:t>Run #</a:t>
            </a:r>
            <a:r>
              <a:rPr lang="en-US" altLang="ru-RU" b="1" dirty="0" smtClean="0">
                <a:solidFill>
                  <a:srgbClr val="FF0000"/>
                </a:solidFill>
              </a:rPr>
              <a:t>53   25-12.2016 </a:t>
            </a:r>
            <a:r>
              <a:rPr lang="en-US" altLang="ru-RU" b="1" dirty="0">
                <a:solidFill>
                  <a:srgbClr val="FF0000"/>
                </a:solidFill>
              </a:rPr>
              <a:t>(</a:t>
            </a:r>
            <a:r>
              <a:rPr lang="en-US" altLang="ru-RU" b="1" dirty="0" smtClean="0">
                <a:solidFill>
                  <a:srgbClr val="FF0000"/>
                </a:solidFill>
              </a:rPr>
              <a:t>1450 h, 78% </a:t>
            </a:r>
            <a:r>
              <a:rPr lang="en-US" altLang="ru-RU" b="1" dirty="0">
                <a:solidFill>
                  <a:srgbClr val="FF0000"/>
                </a:solidFill>
              </a:rPr>
              <a:t>beam time</a:t>
            </a:r>
            <a:r>
              <a:rPr lang="en-US" altLang="ru-RU" b="1" dirty="0" smtClean="0">
                <a:solidFill>
                  <a:srgbClr val="FF0000"/>
                </a:solidFill>
              </a:rPr>
              <a:t>)  </a:t>
            </a:r>
            <a:r>
              <a:rPr lang="en-US" altLang="ru-RU" b="1" i="1" dirty="0" smtClean="0">
                <a:solidFill>
                  <a:srgbClr val="00B050"/>
                </a:solidFill>
              </a:rPr>
              <a:t>* Longest Nuclotron run </a:t>
            </a:r>
            <a:endParaRPr lang="ru-RU" altLang="ru-RU" b="1" i="1" dirty="0">
              <a:solidFill>
                <a:srgbClr val="00B050"/>
              </a:solidFill>
            </a:endParaRPr>
          </a:p>
          <a:p>
            <a:pPr eaLnBrk="1" hangingPunct="1"/>
            <a:r>
              <a:rPr lang="en-US" altLang="ru-RU" dirty="0" smtClean="0"/>
              <a:t>	Polarized deuterons 4,6 GeV/u, DSS, </a:t>
            </a:r>
            <a:r>
              <a:rPr lang="en-US" altLang="ru-RU" dirty="0" err="1" smtClean="0"/>
              <a:t>Alpom</a:t>
            </a:r>
            <a:r>
              <a:rPr lang="en-US" altLang="ru-RU" dirty="0" smtClean="0"/>
              <a:t>, Hyper NIS</a:t>
            </a:r>
          </a:p>
          <a:p>
            <a:pPr eaLnBrk="1" hangingPunct="1">
              <a:spcBef>
                <a:spcPts val="600"/>
              </a:spcBef>
            </a:pPr>
            <a:r>
              <a:rPr lang="en-US" altLang="ru-RU" b="1" dirty="0" smtClean="0">
                <a:solidFill>
                  <a:srgbClr val="FF0000"/>
                </a:solidFill>
              </a:rPr>
              <a:t>Run #54   24-03.2017 (1150 h, 64% beam time)</a:t>
            </a:r>
            <a:endParaRPr lang="ru-RU" altLang="ru-RU" b="1" dirty="0" smtClean="0">
              <a:solidFill>
                <a:srgbClr val="FF0000"/>
              </a:solidFill>
            </a:endParaRPr>
          </a:p>
          <a:p>
            <a:pPr eaLnBrk="1" hangingPunct="1"/>
            <a:r>
              <a:rPr lang="en-US" altLang="ru-RU" dirty="0" smtClean="0"/>
              <a:t>	</a:t>
            </a:r>
            <a:r>
              <a:rPr lang="en-US" altLang="ru-RU" dirty="0"/>
              <a:t>Polarized </a:t>
            </a:r>
            <a:r>
              <a:rPr lang="en-US" altLang="ru-RU" dirty="0" smtClean="0"/>
              <a:t>protons &amp; deuterons </a:t>
            </a:r>
            <a:r>
              <a:rPr lang="en-US" altLang="ru-RU" dirty="0"/>
              <a:t>4,6 GeV/u, DSS, </a:t>
            </a:r>
            <a:r>
              <a:rPr lang="en-US" altLang="ru-RU" dirty="0" err="1" smtClean="0"/>
              <a:t>Alpom</a:t>
            </a:r>
            <a:r>
              <a:rPr lang="en-US" altLang="ru-RU" dirty="0" smtClean="0"/>
              <a:t>, BM@N</a:t>
            </a:r>
          </a:p>
          <a:p>
            <a:pPr eaLnBrk="1" hangingPunct="1">
              <a:spcBef>
                <a:spcPts val="600"/>
              </a:spcBef>
            </a:pPr>
            <a:r>
              <a:rPr lang="en-US" altLang="ru-RU" b="1" dirty="0" smtClean="0">
                <a:solidFill>
                  <a:srgbClr val="FF0000"/>
                </a:solidFill>
              </a:rPr>
              <a:t>Run </a:t>
            </a:r>
            <a:r>
              <a:rPr lang="en-US" altLang="ru-RU" b="1" dirty="0">
                <a:solidFill>
                  <a:srgbClr val="FF0000"/>
                </a:solidFill>
              </a:rPr>
              <a:t>#</a:t>
            </a:r>
            <a:r>
              <a:rPr lang="en-US" altLang="ru-RU" b="1" dirty="0" smtClean="0">
                <a:solidFill>
                  <a:srgbClr val="FF0000"/>
                </a:solidFill>
              </a:rPr>
              <a:t>55   05-04.2018 </a:t>
            </a:r>
            <a:r>
              <a:rPr lang="en-US" altLang="ru-RU" b="1" dirty="0">
                <a:solidFill>
                  <a:srgbClr val="FF0000"/>
                </a:solidFill>
              </a:rPr>
              <a:t>(</a:t>
            </a:r>
            <a:r>
              <a:rPr lang="en-US" altLang="ru-RU" b="1" dirty="0" smtClean="0">
                <a:solidFill>
                  <a:srgbClr val="FF0000"/>
                </a:solidFill>
              </a:rPr>
              <a:t>1018 h, 60% </a:t>
            </a:r>
            <a:r>
              <a:rPr lang="en-US" altLang="ru-RU" b="1" dirty="0">
                <a:solidFill>
                  <a:srgbClr val="FF0000"/>
                </a:solidFill>
              </a:rPr>
              <a:t>beam time</a:t>
            </a:r>
            <a:r>
              <a:rPr lang="en-US" altLang="ru-RU" b="1" dirty="0" smtClean="0">
                <a:solidFill>
                  <a:srgbClr val="FF0000"/>
                </a:solidFill>
              </a:rPr>
              <a:t>)   </a:t>
            </a:r>
            <a:r>
              <a:rPr lang="en-US" altLang="ru-RU" b="1" i="1" u="sng" dirty="0" smtClean="0">
                <a:solidFill>
                  <a:srgbClr val="00B050"/>
                </a:solidFill>
              </a:rPr>
              <a:t>Krion6T</a:t>
            </a:r>
            <a:endParaRPr lang="ru-RU" altLang="ru-RU" b="1" dirty="0">
              <a:solidFill>
                <a:srgbClr val="FF0000"/>
              </a:solidFill>
            </a:endParaRPr>
          </a:p>
          <a:p>
            <a:pPr eaLnBrk="1" hangingPunct="1"/>
            <a:r>
              <a:rPr lang="en-US" altLang="ru-RU" dirty="0"/>
              <a:t>	</a:t>
            </a:r>
            <a:r>
              <a:rPr lang="en-US" altLang="ru-RU" dirty="0" smtClean="0"/>
              <a:t>Physical run at BM@N, SRC with </a:t>
            </a:r>
            <a:r>
              <a:rPr lang="en-US" altLang="ru-RU" baseline="30000" dirty="0" smtClean="0"/>
              <a:t>12</a:t>
            </a:r>
            <a:r>
              <a:rPr lang="en-US" altLang="ru-RU" dirty="0" smtClean="0"/>
              <a:t>C, </a:t>
            </a:r>
            <a:r>
              <a:rPr lang="en-US" altLang="ru-RU" baseline="30000" dirty="0" smtClean="0"/>
              <a:t>40</a:t>
            </a:r>
            <a:r>
              <a:rPr lang="en-US" altLang="ru-RU" dirty="0" smtClean="0"/>
              <a:t>Ar, </a:t>
            </a:r>
            <a:r>
              <a:rPr lang="en-US" altLang="ru-RU" baseline="30000" dirty="0" smtClean="0"/>
              <a:t>78</a:t>
            </a:r>
            <a:r>
              <a:rPr lang="en-US" altLang="ru-RU" dirty="0" smtClean="0"/>
              <a:t>Kr beams</a:t>
            </a:r>
            <a:endParaRPr lang="ru-RU" altLang="ru-RU" dirty="0"/>
          </a:p>
        </p:txBody>
      </p:sp>
      <p:sp>
        <p:nvSpPr>
          <p:cNvPr id="4100" name="TextBox 6"/>
          <p:cNvSpPr txBox="1">
            <a:spLocks noChangeArrowheads="1"/>
          </p:cNvSpPr>
          <p:nvPr/>
        </p:nvSpPr>
        <p:spPr bwMode="auto">
          <a:xfrm>
            <a:off x="2286000" y="142875"/>
            <a:ext cx="4486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3200" b="1" dirty="0">
                <a:solidFill>
                  <a:srgbClr val="002060"/>
                </a:solidFill>
              </a:rPr>
              <a:t>Statistics of operation</a:t>
            </a:r>
            <a:endParaRPr lang="ru-RU" altLang="ru-RU" sz="3200" b="1" dirty="0">
              <a:solidFill>
                <a:srgbClr val="002060"/>
              </a:solidFill>
            </a:endParaRPr>
          </a:p>
        </p:txBody>
      </p:sp>
    </p:spTree>
    <p:extLst>
      <p:ext uri="{BB962C8B-B14F-4D97-AF65-F5344CB8AC3E}">
        <p14:creationId xmlns:p14="http://schemas.microsoft.com/office/powerpoint/2010/main" val="311988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l="4993" t="11472"/>
          <a:stretch>
            <a:fillRect/>
          </a:stretch>
        </p:blipFill>
        <p:spPr bwMode="auto">
          <a:xfrm>
            <a:off x="2375073" y="3867150"/>
            <a:ext cx="6375053" cy="290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NICA_header_bl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spcBef>
                <a:spcPct val="0"/>
              </a:spcBef>
              <a:buFontTx/>
              <a:buNone/>
            </a:pPr>
            <a:fld id="{3A9B90D4-73ED-4D05-9BB3-7A7234D4981F}" type="slidenum">
              <a:rPr kumimoji="0" lang="ru-RU" altLang="ru-RU" sz="1200">
                <a:solidFill>
                  <a:srgbClr val="898989"/>
                </a:solidFill>
              </a:rPr>
              <a:pPr>
                <a:spcBef>
                  <a:spcPct val="0"/>
                </a:spcBef>
                <a:buFontTx/>
                <a:buNone/>
              </a:pPr>
              <a:t>5</a:t>
            </a:fld>
            <a:endParaRPr kumimoji="0" lang="ru-RU" altLang="ru-RU" sz="1200" dirty="0">
              <a:solidFill>
                <a:srgbClr val="898989"/>
              </a:solidFill>
            </a:endParaRPr>
          </a:p>
        </p:txBody>
      </p:sp>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l="33626" t="15031" r="30148" b="13104"/>
          <a:stretch>
            <a:fillRect/>
          </a:stretch>
        </p:blipFill>
        <p:spPr bwMode="auto">
          <a:xfrm>
            <a:off x="1181100" y="1524000"/>
            <a:ext cx="26908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3"/>
          <p:cNvSpPr txBox="1">
            <a:spLocks noChangeArrowheads="1"/>
          </p:cNvSpPr>
          <p:nvPr/>
        </p:nvSpPr>
        <p:spPr bwMode="auto">
          <a:xfrm>
            <a:off x="4075113" y="1600200"/>
            <a:ext cx="162083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Cooling, 7.3%</a:t>
            </a:r>
            <a:endParaRPr kumimoji="0" lang="ru-RU" altLang="ru-RU" sz="1800" dirty="0">
              <a:latin typeface="Arial" pitchFamily="34" charset="0"/>
            </a:endParaRPr>
          </a:p>
        </p:txBody>
      </p:sp>
      <p:sp>
        <p:nvSpPr>
          <p:cNvPr id="13319" name="TextBox 5"/>
          <p:cNvSpPr txBox="1">
            <a:spLocks noChangeArrowheads="1"/>
          </p:cNvSpPr>
          <p:nvPr/>
        </p:nvSpPr>
        <p:spPr bwMode="auto">
          <a:xfrm>
            <a:off x="4027488" y="2047875"/>
            <a:ext cx="15351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Tuning, 8.7%</a:t>
            </a:r>
            <a:endParaRPr kumimoji="0" lang="ru-RU" altLang="ru-RU" sz="1800" dirty="0">
              <a:latin typeface="Arial" pitchFamily="34" charset="0"/>
            </a:endParaRPr>
          </a:p>
        </p:txBody>
      </p:sp>
      <p:sp>
        <p:nvSpPr>
          <p:cNvPr id="13320" name="TextBox 6"/>
          <p:cNvSpPr txBox="1">
            <a:spLocks noChangeArrowheads="1"/>
          </p:cNvSpPr>
          <p:nvPr/>
        </p:nvSpPr>
        <p:spPr bwMode="auto">
          <a:xfrm>
            <a:off x="4014788" y="2468563"/>
            <a:ext cx="14414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Repairs, 4%</a:t>
            </a:r>
            <a:endParaRPr kumimoji="0" lang="ru-RU" altLang="ru-RU" sz="1800" dirty="0">
              <a:latin typeface="Arial" pitchFamily="34" charset="0"/>
            </a:endParaRPr>
          </a:p>
        </p:txBody>
      </p:sp>
      <p:sp>
        <p:nvSpPr>
          <p:cNvPr id="13321" name="TextBox 7"/>
          <p:cNvSpPr txBox="1">
            <a:spLocks noChangeArrowheads="1"/>
          </p:cNvSpPr>
          <p:nvPr/>
        </p:nvSpPr>
        <p:spPr bwMode="auto">
          <a:xfrm>
            <a:off x="3871913" y="2957513"/>
            <a:ext cx="27876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Unexpected losses, 2.5%</a:t>
            </a:r>
            <a:endParaRPr kumimoji="0" lang="ru-RU" altLang="ru-RU" sz="1800" dirty="0">
              <a:latin typeface="Arial" pitchFamily="34" charset="0"/>
            </a:endParaRPr>
          </a:p>
        </p:txBody>
      </p:sp>
      <p:sp>
        <p:nvSpPr>
          <p:cNvPr id="13322" name="TextBox 9"/>
          <p:cNvSpPr txBox="1">
            <a:spLocks noChangeArrowheads="1"/>
          </p:cNvSpPr>
          <p:nvPr/>
        </p:nvSpPr>
        <p:spPr bwMode="auto">
          <a:xfrm>
            <a:off x="100013" y="3659188"/>
            <a:ext cx="1474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endParaRPr kumimoji="0" lang="en-US" altLang="ru-RU" sz="1800" dirty="0">
              <a:latin typeface="Arial" pitchFamily="34" charset="0"/>
            </a:endParaRPr>
          </a:p>
          <a:p>
            <a:pPr eaLnBrk="1" hangingPunct="1">
              <a:spcBef>
                <a:spcPct val="0"/>
              </a:spcBef>
              <a:buFontTx/>
              <a:buNone/>
            </a:pPr>
            <a:r>
              <a:rPr kumimoji="0" lang="en-US" altLang="ru-RU" sz="1800" dirty="0">
                <a:latin typeface="Arial" pitchFamily="34" charset="0"/>
              </a:rPr>
              <a:t>Experiments</a:t>
            </a:r>
            <a:endParaRPr kumimoji="0" lang="ru-RU" altLang="ru-RU" sz="1800" dirty="0">
              <a:latin typeface="Arial" pitchFamily="34" charset="0"/>
            </a:endParaRPr>
          </a:p>
        </p:txBody>
      </p:sp>
      <p:sp>
        <p:nvSpPr>
          <p:cNvPr id="13323" name="TextBox 10"/>
          <p:cNvSpPr txBox="1">
            <a:spLocks noChangeArrowheads="1"/>
          </p:cNvSpPr>
          <p:nvPr/>
        </p:nvSpPr>
        <p:spPr bwMode="auto">
          <a:xfrm>
            <a:off x="217488" y="3546475"/>
            <a:ext cx="838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77.6%</a:t>
            </a:r>
            <a:endParaRPr kumimoji="0" lang="ru-RU" altLang="ru-RU" sz="1800" dirty="0">
              <a:latin typeface="Arial" pitchFamily="34" charset="0"/>
            </a:endParaRPr>
          </a:p>
        </p:txBody>
      </p:sp>
      <p:sp>
        <p:nvSpPr>
          <p:cNvPr id="13324" name="TextBox 12"/>
          <p:cNvSpPr txBox="1">
            <a:spLocks noChangeArrowheads="1"/>
          </p:cNvSpPr>
          <p:nvPr/>
        </p:nvSpPr>
        <p:spPr bwMode="auto">
          <a:xfrm>
            <a:off x="35496" y="1308100"/>
            <a:ext cx="17240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                        </a:t>
            </a:r>
            <a:endParaRPr kumimoji="0" lang="ru-RU" altLang="ru-RU" sz="1800" dirty="0">
              <a:latin typeface="Arial" pitchFamily="34" charset="0"/>
            </a:endParaRPr>
          </a:p>
        </p:txBody>
      </p:sp>
      <p:sp>
        <p:nvSpPr>
          <p:cNvPr id="13325" name="TextBox 13"/>
          <p:cNvSpPr txBox="1">
            <a:spLocks noChangeArrowheads="1"/>
          </p:cNvSpPr>
          <p:nvPr/>
        </p:nvSpPr>
        <p:spPr bwMode="auto">
          <a:xfrm>
            <a:off x="0" y="939800"/>
            <a:ext cx="3393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b="1" dirty="0">
                <a:solidFill>
                  <a:srgbClr val="FF0000"/>
                </a:solidFill>
                <a:latin typeface="Arial" pitchFamily="34" charset="0"/>
              </a:rPr>
              <a:t>Run #53, 1450 </a:t>
            </a:r>
            <a:r>
              <a:rPr kumimoji="0" lang="en-US" altLang="ru-RU" b="1" dirty="0" smtClean="0">
                <a:solidFill>
                  <a:srgbClr val="FF0000"/>
                </a:solidFill>
                <a:latin typeface="Arial" pitchFamily="34" charset="0"/>
              </a:rPr>
              <a:t>h</a:t>
            </a:r>
            <a:endParaRPr kumimoji="0" lang="ru-RU" altLang="ru-RU" b="1" dirty="0">
              <a:solidFill>
                <a:srgbClr val="FF0000"/>
              </a:solidFill>
              <a:latin typeface="Arial" pitchFamily="34" charset="0"/>
            </a:endParaRPr>
          </a:p>
        </p:txBody>
      </p:sp>
      <p:sp>
        <p:nvSpPr>
          <p:cNvPr id="13326" name="TextBox 15"/>
          <p:cNvSpPr txBox="1">
            <a:spLocks noChangeArrowheads="1"/>
          </p:cNvSpPr>
          <p:nvPr/>
        </p:nvSpPr>
        <p:spPr bwMode="auto">
          <a:xfrm>
            <a:off x="100013" y="4418013"/>
            <a:ext cx="262731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Polarized, unpolarized deuterons, </a:t>
            </a:r>
          </a:p>
          <a:p>
            <a:pPr eaLnBrk="1" hangingPunct="1">
              <a:spcBef>
                <a:spcPct val="0"/>
              </a:spcBef>
              <a:buFontTx/>
              <a:buNone/>
            </a:pPr>
            <a:r>
              <a:rPr kumimoji="0" lang="en-US" altLang="ru-RU" sz="1800" dirty="0">
                <a:latin typeface="Arial" pitchFamily="34" charset="0"/>
              </a:rPr>
              <a:t>maximum energy of extracted beam </a:t>
            </a:r>
            <a:r>
              <a:rPr kumimoji="0" lang="en-US" altLang="ru-RU" sz="1800" dirty="0" smtClean="0">
                <a:latin typeface="Arial" pitchFamily="34" charset="0"/>
              </a:rPr>
              <a:t> </a:t>
            </a:r>
          </a:p>
          <a:p>
            <a:pPr eaLnBrk="1" hangingPunct="1">
              <a:spcBef>
                <a:spcPct val="0"/>
              </a:spcBef>
              <a:buFontTx/>
              <a:buNone/>
            </a:pPr>
            <a:r>
              <a:rPr kumimoji="0" lang="en-US" altLang="ru-RU" sz="1800" u="sng" dirty="0" smtClean="0">
                <a:latin typeface="Arial" pitchFamily="34" charset="0"/>
              </a:rPr>
              <a:t>4.6 GeV/u</a:t>
            </a:r>
            <a:r>
              <a:rPr kumimoji="0" lang="en-US" altLang="ru-RU" sz="1800" dirty="0" smtClean="0">
                <a:latin typeface="Arial" pitchFamily="34" charset="0"/>
              </a:rPr>
              <a:t> </a:t>
            </a:r>
            <a:endParaRPr kumimoji="0" lang="ru-RU" altLang="ru-RU" sz="1800" dirty="0">
              <a:latin typeface="Arial" pitchFamily="34" charset="0"/>
            </a:endParaRPr>
          </a:p>
        </p:txBody>
      </p:sp>
      <p:sp>
        <p:nvSpPr>
          <p:cNvPr id="13327" name="TextBox 13"/>
          <p:cNvSpPr txBox="1">
            <a:spLocks noChangeArrowheads="1"/>
          </p:cNvSpPr>
          <p:nvPr/>
        </p:nvSpPr>
        <p:spPr bwMode="auto">
          <a:xfrm>
            <a:off x="4211960" y="3403601"/>
            <a:ext cx="325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b="1" dirty="0">
                <a:solidFill>
                  <a:srgbClr val="FF0000"/>
                </a:solidFill>
                <a:latin typeface="Arial" pitchFamily="34" charset="0"/>
              </a:rPr>
              <a:t>Run #54, 1150 h</a:t>
            </a:r>
            <a:endParaRPr kumimoji="0" lang="ru-RU" altLang="ru-RU" b="1" dirty="0">
              <a:solidFill>
                <a:srgbClr val="FF0000"/>
              </a:solidFill>
              <a:latin typeface="Arial" pitchFamily="34" charset="0"/>
            </a:endParaRPr>
          </a:p>
        </p:txBody>
      </p:sp>
      <p:sp>
        <p:nvSpPr>
          <p:cNvPr id="16"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statistics</a:t>
            </a:r>
            <a:endParaRPr kumimoji="0" lang="ru-RU" altLang="ru-RU" sz="3600" b="1" dirty="0">
              <a:solidFill>
                <a:srgbClr val="002060"/>
              </a:solidFill>
              <a:latin typeface="Arial" pitchFamily="34" charset="0"/>
            </a:endParaRPr>
          </a:p>
        </p:txBody>
      </p:sp>
      <p:sp>
        <p:nvSpPr>
          <p:cNvPr id="2" name="Прямоугольник 1"/>
          <p:cNvSpPr/>
          <p:nvPr/>
        </p:nvSpPr>
        <p:spPr>
          <a:xfrm>
            <a:off x="5017516" y="892829"/>
            <a:ext cx="4126483" cy="1384995"/>
          </a:xfrm>
          <a:prstGeom prst="rect">
            <a:avLst/>
          </a:prstGeom>
        </p:spPr>
        <p:txBody>
          <a:bodyPr wrap="square">
            <a:spAutoFit/>
          </a:bodyPr>
          <a:lstStyle/>
          <a:p>
            <a:pPr algn="ctr"/>
            <a:r>
              <a:rPr lang="en-US" altLang="ru-RU" sz="2800" b="1" dirty="0" smtClean="0">
                <a:solidFill>
                  <a:srgbClr val="002060"/>
                </a:solidFill>
                <a:latin typeface="Arial" pitchFamily="34" charset="0"/>
              </a:rPr>
              <a:t>Polarized program at Nuclotron,</a:t>
            </a:r>
          </a:p>
          <a:p>
            <a:pPr algn="ctr"/>
            <a:r>
              <a:rPr lang="en-US" altLang="ru-RU" sz="2800" b="1" dirty="0" smtClean="0">
                <a:solidFill>
                  <a:srgbClr val="002060"/>
                </a:solidFill>
                <a:latin typeface="Arial" pitchFamily="34" charset="0"/>
              </a:rPr>
              <a:t>SPI beams </a:t>
            </a:r>
            <a:endParaRPr lang="ru-RU" altLang="ru-RU" sz="2800" b="1" dirty="0">
              <a:solidFill>
                <a:srgbClr val="002060"/>
              </a:solidFill>
              <a:latin typeface="Arial" pitchFamily="34" charset="0"/>
            </a:endParaRPr>
          </a:p>
        </p:txBody>
      </p:sp>
      <p:sp>
        <p:nvSpPr>
          <p:cNvPr id="18" name="Прямоугольник 17"/>
          <p:cNvSpPr/>
          <p:nvPr/>
        </p:nvSpPr>
        <p:spPr>
          <a:xfrm>
            <a:off x="-407006" y="1380877"/>
            <a:ext cx="2581548" cy="400110"/>
          </a:xfrm>
          <a:prstGeom prst="rect">
            <a:avLst/>
          </a:prstGeom>
        </p:spPr>
        <p:txBody>
          <a:bodyPr wrap="square">
            <a:spAutoFit/>
          </a:bodyPr>
          <a:lstStyle/>
          <a:p>
            <a:pPr algn="ctr"/>
            <a:r>
              <a:rPr lang="en-US" altLang="ru-RU" sz="2000" b="1" dirty="0" smtClean="0">
                <a:solidFill>
                  <a:srgbClr val="408000"/>
                </a:solidFill>
                <a:latin typeface="Arial" pitchFamily="34" charset="0"/>
              </a:rPr>
              <a:t>Longest run</a:t>
            </a:r>
            <a:endParaRPr lang="ru-RU" altLang="ru-RU" sz="2000" b="1" dirty="0">
              <a:solidFill>
                <a:srgbClr val="408000"/>
              </a:solidFill>
              <a:latin typeface="Arial" pitchFamily="34" charset="0"/>
            </a:endParaRPr>
          </a:p>
        </p:txBody>
      </p:sp>
    </p:spTree>
    <p:extLst>
      <p:ext uri="{BB962C8B-B14F-4D97-AF65-F5344CB8AC3E}">
        <p14:creationId xmlns:p14="http://schemas.microsoft.com/office/powerpoint/2010/main" val="351985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1"/>
          <p:cNvSpPr>
            <a:spLocks noGrp="1"/>
          </p:cNvSpPr>
          <p:nvPr>
            <p:ph type="sldNum" sz="quarter" idx="12"/>
          </p:nvPr>
        </p:nvSpPr>
        <p:spPr bwMode="auto">
          <a:xfrm>
            <a:off x="7007948" y="65169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6BDA0A-9F5B-47AA-A9DB-D8726C0234B9}" type="slidenum">
              <a:rPr lang="ru-RU" altLang="ru-RU" smtClean="0">
                <a:solidFill>
                  <a:srgbClr val="898989"/>
                </a:solidFill>
                <a:latin typeface="Calibri" pitchFamily="34" charset="0"/>
              </a:rPr>
              <a:pPr eaLnBrk="1" hangingPunct="1"/>
              <a:t>6</a:t>
            </a:fld>
            <a:endParaRPr lang="ru-RU" altLang="ru-RU" dirty="0" smtClean="0">
              <a:solidFill>
                <a:srgbClr val="898989"/>
              </a:solidFill>
              <a:latin typeface="Calibri" pitchFamily="34" charset="0"/>
            </a:endParaRPr>
          </a:p>
        </p:txBody>
      </p:sp>
      <p:pic>
        <p:nvPicPr>
          <p:cNvPr id="921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2" y="-1269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1000" y="-51803"/>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Polarized beams, SPI</a:t>
            </a:r>
            <a:endParaRPr kumimoji="0" lang="ru-RU" altLang="ru-RU" sz="3600" b="1" dirty="0">
              <a:solidFill>
                <a:srgbClr val="002060"/>
              </a:solidFill>
              <a:latin typeface="Arial" pitchFamily="34" charset="0"/>
            </a:endParaRPr>
          </a:p>
        </p:txBody>
      </p:sp>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t="14330"/>
          <a:stretch/>
        </p:blipFill>
        <p:spPr>
          <a:xfrm>
            <a:off x="319678" y="2132753"/>
            <a:ext cx="8499739" cy="4364214"/>
          </a:xfrm>
          <a:prstGeom prst="rect">
            <a:avLst/>
          </a:prstGeom>
        </p:spPr>
      </p:pic>
      <p:sp>
        <p:nvSpPr>
          <p:cNvPr id="12" name="TextBox 6"/>
          <p:cNvSpPr txBox="1">
            <a:spLocks noChangeArrowheads="1"/>
          </p:cNvSpPr>
          <p:nvPr/>
        </p:nvSpPr>
        <p:spPr bwMode="auto">
          <a:xfrm>
            <a:off x="177060" y="1020953"/>
            <a:ext cx="8784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2000" b="1" dirty="0" smtClean="0">
                <a:latin typeface="Arial" pitchFamily="34" charset="0"/>
              </a:rPr>
              <a:t>SPI “source of polarized ions” was transported, installed on the HV terminal and commissioned with the new fore-injector &amp; LU-20 </a:t>
            </a:r>
            <a:r>
              <a:rPr kumimoji="0" lang="en-US" altLang="ru-RU" sz="2000" b="1" u="sng" dirty="0" smtClean="0">
                <a:solidFill>
                  <a:srgbClr val="FF0000"/>
                </a:solidFill>
                <a:latin typeface="Arial" pitchFamily="34" charset="0"/>
              </a:rPr>
              <a:t>during 25 days </a:t>
            </a:r>
            <a:r>
              <a:rPr kumimoji="0" lang="en-US" altLang="ru-RU" sz="2000" b="1" dirty="0" smtClean="0">
                <a:latin typeface="Arial" pitchFamily="34" charset="0"/>
              </a:rPr>
              <a:t>preparation for the 52 </a:t>
            </a:r>
            <a:r>
              <a:rPr kumimoji="0" lang="en-US" altLang="ru-RU" sz="2000" b="1" u="sng" dirty="0" smtClean="0">
                <a:latin typeface="Arial" pitchFamily="34" charset="0"/>
              </a:rPr>
              <a:t>technical</a:t>
            </a:r>
            <a:r>
              <a:rPr kumimoji="0" lang="en-US" altLang="ru-RU" sz="2000" b="1" dirty="0" smtClean="0">
                <a:latin typeface="Arial" pitchFamily="34" charset="0"/>
              </a:rPr>
              <a:t> RUN at the Nuclotron</a:t>
            </a:r>
            <a:endParaRPr kumimoji="0" lang="ru-RU" altLang="ru-RU" sz="2000" b="1" dirty="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spcBef>
                <a:spcPct val="0"/>
              </a:spcBef>
              <a:buFontTx/>
              <a:buNone/>
            </a:pPr>
            <a:fld id="{39051383-3DC4-4057-A5B1-746A3052A7DD}" type="slidenum">
              <a:rPr kumimoji="0" lang="ru-RU" altLang="ru-RU" sz="1200">
                <a:solidFill>
                  <a:srgbClr val="898989"/>
                </a:solidFill>
              </a:rPr>
              <a:pPr>
                <a:spcBef>
                  <a:spcPct val="0"/>
                </a:spcBef>
                <a:buFontTx/>
                <a:buNone/>
              </a:pPr>
              <a:t>7</a:t>
            </a:fld>
            <a:endParaRPr kumimoji="0" lang="ru-RU" altLang="ru-RU" sz="1200" dirty="0">
              <a:solidFill>
                <a:srgbClr val="898989"/>
              </a:solidFill>
            </a:endParaRPr>
          </a:p>
        </p:txBody>
      </p:sp>
      <p:pic>
        <p:nvPicPr>
          <p:cNvPr id="14339"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1000" y="363052"/>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a:t>
            </a:r>
            <a:r>
              <a:rPr kumimoji="0" lang="en-US" altLang="ru-RU" sz="3600" b="1" dirty="0">
                <a:solidFill>
                  <a:srgbClr val="002060"/>
                </a:solidFill>
                <a:latin typeface="Arial" pitchFamily="34" charset="0"/>
              </a:rPr>
              <a:t>a</a:t>
            </a:r>
            <a:r>
              <a:rPr kumimoji="0" lang="en-US" altLang="ru-RU" sz="3600" b="1" dirty="0" smtClean="0">
                <a:solidFill>
                  <a:srgbClr val="002060"/>
                </a:solidFill>
                <a:latin typeface="Arial" pitchFamily="34" charset="0"/>
              </a:rPr>
              <a:t>diabatic </a:t>
            </a:r>
            <a:r>
              <a:rPr kumimoji="0" lang="en-US" altLang="ru-RU" sz="3600" b="1" dirty="0">
                <a:solidFill>
                  <a:srgbClr val="002060"/>
                </a:solidFill>
                <a:latin typeface="Arial" pitchFamily="34" charset="0"/>
              </a:rPr>
              <a:t>capture</a:t>
            </a:r>
            <a:endParaRPr kumimoji="0" lang="ru-RU" altLang="ru-RU" sz="3600" b="1" dirty="0">
              <a:solidFill>
                <a:srgbClr val="002060"/>
              </a:solidFill>
              <a:latin typeface="Arial" pitchFamily="34" charset="0"/>
            </a:endParaRPr>
          </a:p>
        </p:txBody>
      </p:sp>
      <p:pic>
        <p:nvPicPr>
          <p:cNvPr id="14341" name="Рисунок 5" descr="22a-gra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3544888"/>
            <a:ext cx="6054725"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Рисунок 6" descr="30_11_16.png"/>
          <p:cNvPicPr>
            <a:picLocks noChangeAspect="1"/>
          </p:cNvPicPr>
          <p:nvPr/>
        </p:nvPicPr>
        <p:blipFill rotWithShape="1">
          <a:blip r:embed="rId4">
            <a:extLst>
              <a:ext uri="{28A0092B-C50C-407E-A947-70E740481C1C}">
                <a14:useLocalDpi xmlns:a14="http://schemas.microsoft.com/office/drawing/2010/main" val="0"/>
              </a:ext>
            </a:extLst>
          </a:blip>
          <a:srcRect l="15094" t="19160" r="19876"/>
          <a:stretch/>
        </p:blipFill>
        <p:spPr bwMode="auto">
          <a:xfrm>
            <a:off x="835250" y="1178144"/>
            <a:ext cx="5464942" cy="2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7"/>
          <p:cNvSpPr txBox="1">
            <a:spLocks noChangeArrowheads="1"/>
          </p:cNvSpPr>
          <p:nvPr/>
        </p:nvSpPr>
        <p:spPr bwMode="auto">
          <a:xfrm>
            <a:off x="285750" y="4500563"/>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8e8</a:t>
            </a:r>
            <a:endParaRPr kumimoji="0" lang="ru-RU" altLang="ru-RU" sz="1800" dirty="0">
              <a:latin typeface="Arial" pitchFamily="34" charset="0"/>
            </a:endParaRPr>
          </a:p>
        </p:txBody>
      </p:sp>
      <p:sp>
        <p:nvSpPr>
          <p:cNvPr id="14344" name="TextBox 8"/>
          <p:cNvSpPr txBox="1">
            <a:spLocks noChangeArrowheads="1"/>
          </p:cNvSpPr>
          <p:nvPr/>
        </p:nvSpPr>
        <p:spPr bwMode="auto">
          <a:xfrm>
            <a:off x="285750" y="51435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6e8</a:t>
            </a:r>
            <a:endParaRPr kumimoji="0" lang="ru-RU" altLang="ru-RU" sz="1800" dirty="0">
              <a:latin typeface="Arial" pitchFamily="34" charset="0"/>
            </a:endParaRPr>
          </a:p>
        </p:txBody>
      </p:sp>
      <p:cxnSp>
        <p:nvCxnSpPr>
          <p:cNvPr id="13" name="Прямая со стрелкой 12"/>
          <p:cNvCxnSpPr/>
          <p:nvPr/>
        </p:nvCxnSpPr>
        <p:spPr>
          <a:xfrm>
            <a:off x="928688" y="4643438"/>
            <a:ext cx="428625"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857250" y="5357813"/>
            <a:ext cx="200025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347" name="TextBox 19"/>
          <p:cNvSpPr txBox="1">
            <a:spLocks noChangeArrowheads="1"/>
          </p:cNvSpPr>
          <p:nvPr/>
        </p:nvSpPr>
        <p:spPr bwMode="auto">
          <a:xfrm>
            <a:off x="4860032" y="1539742"/>
            <a:ext cx="1325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solidFill>
                  <a:schemeClr val="bg1"/>
                </a:solidFill>
                <a:latin typeface="Arial" pitchFamily="34" charset="0"/>
              </a:rPr>
              <a:t>RF Voltage</a:t>
            </a:r>
          </a:p>
          <a:p>
            <a:pPr eaLnBrk="1" hangingPunct="1">
              <a:spcBef>
                <a:spcPct val="0"/>
              </a:spcBef>
              <a:buFontTx/>
              <a:buNone/>
            </a:pPr>
            <a:r>
              <a:rPr kumimoji="0" lang="en-US" altLang="ru-RU" sz="1800" dirty="0">
                <a:solidFill>
                  <a:schemeClr val="bg1"/>
                </a:solidFill>
                <a:latin typeface="Arial" pitchFamily="34" charset="0"/>
              </a:rPr>
              <a:t>vs time</a:t>
            </a:r>
            <a:endParaRPr kumimoji="0" lang="ru-RU" altLang="ru-RU" sz="1800" dirty="0">
              <a:solidFill>
                <a:schemeClr val="bg1"/>
              </a:solidFill>
              <a:latin typeface="Arial" pitchFamily="34" charset="0"/>
            </a:endParaRPr>
          </a:p>
        </p:txBody>
      </p:sp>
      <p:sp>
        <p:nvSpPr>
          <p:cNvPr id="14348" name="TextBox 21"/>
          <p:cNvSpPr txBox="1">
            <a:spLocks noChangeArrowheads="1"/>
          </p:cNvSpPr>
          <p:nvPr/>
        </p:nvSpPr>
        <p:spPr bwMode="auto">
          <a:xfrm>
            <a:off x="6760668" y="3763267"/>
            <a:ext cx="200247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2800" dirty="0">
                <a:latin typeface="Arial" pitchFamily="34" charset="0"/>
              </a:rPr>
              <a:t>Capture </a:t>
            </a:r>
            <a:endParaRPr kumimoji="0" lang="en-US" altLang="ru-RU" sz="2800" dirty="0" smtClean="0">
              <a:latin typeface="Arial" pitchFamily="34" charset="0"/>
            </a:endParaRPr>
          </a:p>
          <a:p>
            <a:pPr eaLnBrk="1" hangingPunct="1">
              <a:spcBef>
                <a:spcPct val="0"/>
              </a:spcBef>
              <a:buFontTx/>
              <a:buNone/>
            </a:pPr>
            <a:r>
              <a:rPr kumimoji="0" lang="en-US" altLang="ru-RU" sz="2800" dirty="0" smtClean="0">
                <a:latin typeface="Arial" pitchFamily="34" charset="0"/>
              </a:rPr>
              <a:t>efficiency  </a:t>
            </a:r>
            <a:endParaRPr kumimoji="0" lang="en-US" altLang="ru-RU" sz="2800" dirty="0">
              <a:latin typeface="Arial" pitchFamily="34" charset="0"/>
            </a:endParaRPr>
          </a:p>
          <a:p>
            <a:pPr eaLnBrk="1" hangingPunct="1">
              <a:spcBef>
                <a:spcPct val="0"/>
              </a:spcBef>
              <a:buFontTx/>
              <a:buNone/>
            </a:pPr>
            <a:r>
              <a:rPr kumimoji="0" lang="en-US" altLang="ru-RU" sz="2800" dirty="0" smtClean="0">
                <a:latin typeface="Arial" pitchFamily="34" charset="0"/>
              </a:rPr>
              <a:t> 70 – 80 % </a:t>
            </a:r>
            <a:endParaRPr kumimoji="0" lang="en-US" altLang="ru-RU" sz="2800" dirty="0">
              <a:latin typeface="Arial" pitchFamily="34" charset="0"/>
            </a:endParaRPr>
          </a:p>
          <a:p>
            <a:pPr eaLnBrk="1" hangingPunct="1">
              <a:spcBef>
                <a:spcPct val="0"/>
              </a:spcBef>
              <a:buFontTx/>
              <a:buNone/>
            </a:pPr>
            <a:endParaRPr kumimoji="0" lang="ru-RU" altLang="ru-RU" sz="2800" dirty="0">
              <a:latin typeface="Arial" pitchFamily="34" charset="0"/>
            </a:endParaRPr>
          </a:p>
        </p:txBody>
      </p:sp>
      <p:sp>
        <p:nvSpPr>
          <p:cNvPr id="14349" name="TextBox 21"/>
          <p:cNvSpPr txBox="1">
            <a:spLocks noChangeArrowheads="1"/>
          </p:cNvSpPr>
          <p:nvPr/>
        </p:nvSpPr>
        <p:spPr bwMode="auto">
          <a:xfrm>
            <a:off x="6870839" y="1666914"/>
            <a:ext cx="18923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2000" dirty="0">
                <a:latin typeface="Arial" pitchFamily="34" charset="0"/>
              </a:rPr>
              <a:t>RUN 54 &amp; 55 </a:t>
            </a:r>
          </a:p>
          <a:p>
            <a:pPr eaLnBrk="1" hangingPunct="1">
              <a:spcBef>
                <a:spcPct val="0"/>
              </a:spcBef>
              <a:buFontTx/>
              <a:buNone/>
            </a:pPr>
            <a:r>
              <a:rPr kumimoji="0" lang="en-US" altLang="ru-RU" sz="2000" dirty="0">
                <a:latin typeface="Arial" pitchFamily="34" charset="0"/>
              </a:rPr>
              <a:t>routine regime </a:t>
            </a:r>
          </a:p>
          <a:p>
            <a:pPr eaLnBrk="1" hangingPunct="1">
              <a:spcBef>
                <a:spcPct val="0"/>
              </a:spcBef>
              <a:buFontTx/>
              <a:buNone/>
            </a:pPr>
            <a:endParaRPr kumimoji="0" lang="ru-RU" altLang="ru-RU" sz="1800" dirty="0">
              <a:latin typeface="Arial" pitchFamily="34" charset="0"/>
            </a:endParaRPr>
          </a:p>
        </p:txBody>
      </p:sp>
      <p:sp>
        <p:nvSpPr>
          <p:cNvPr id="14" name="TextBox 21"/>
          <p:cNvSpPr txBox="1">
            <a:spLocks noChangeArrowheads="1"/>
          </p:cNvSpPr>
          <p:nvPr/>
        </p:nvSpPr>
        <p:spPr bwMode="auto">
          <a:xfrm>
            <a:off x="570706" y="2472591"/>
            <a:ext cx="8082662" cy="1846659"/>
          </a:xfrm>
          <a:prstGeom prst="rect">
            <a:avLst/>
          </a:prstGeom>
          <a:solidFill>
            <a:srgbClr val="66CCFF"/>
          </a:solid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3200" b="1" dirty="0"/>
              <a:t>Routine operation during </a:t>
            </a:r>
            <a:r>
              <a:rPr lang="en-US" altLang="ru-RU" sz="3200" b="1" dirty="0" smtClean="0"/>
              <a:t>runs </a:t>
            </a:r>
            <a:r>
              <a:rPr lang="en-US" altLang="ru-RU" sz="3200" b="1" dirty="0"/>
              <a:t>#</a:t>
            </a:r>
            <a:r>
              <a:rPr lang="en-US" altLang="ru-RU" sz="3200" b="1" dirty="0" smtClean="0"/>
              <a:t>54 &amp; #55</a:t>
            </a:r>
            <a:endParaRPr lang="en-US" altLang="ru-RU" sz="3200" b="1" dirty="0"/>
          </a:p>
          <a:p>
            <a:pPr eaLnBrk="1" hangingPunct="1"/>
            <a:r>
              <a:rPr lang="en-US" altLang="ru-RU" sz="3200" b="1" dirty="0"/>
              <a:t>with injection at magnetic field plateau </a:t>
            </a:r>
          </a:p>
          <a:p>
            <a:pPr eaLnBrk="1" hangingPunct="1"/>
            <a:r>
              <a:rPr lang="en-US" altLang="ru-RU" sz="3200" b="1" dirty="0"/>
              <a:t>+ adiabatic capture </a:t>
            </a:r>
          </a:p>
          <a:p>
            <a:pPr eaLnBrk="1" hangingPunct="1"/>
            <a:endParaRPr lang="ru-RU" altLang="ru-RU" dirty="0"/>
          </a:p>
        </p:txBody>
      </p:sp>
    </p:spTree>
    <p:extLst>
      <p:ext uri="{BB962C8B-B14F-4D97-AF65-F5344CB8AC3E}">
        <p14:creationId xmlns:p14="http://schemas.microsoft.com/office/powerpoint/2010/main" val="32313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NICA_header_bl-wh.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492125" y="1031875"/>
            <a:ext cx="6965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2400" b="1" dirty="0">
                <a:solidFill>
                  <a:srgbClr val="FF0000"/>
                </a:solidFill>
                <a:latin typeface="Arial" pitchFamily="34" charset="0"/>
              </a:rPr>
              <a:t>Routine operation of SPI and new fore-injector</a:t>
            </a:r>
          </a:p>
          <a:p>
            <a:pPr eaLnBrk="1" hangingPunct="1">
              <a:spcBef>
                <a:spcPct val="0"/>
              </a:spcBef>
              <a:buFontTx/>
              <a:buNone/>
            </a:pPr>
            <a:endParaRPr kumimoji="0" lang="en-US" altLang="ru-RU" sz="1800" dirty="0">
              <a:latin typeface="Arial" pitchFamily="34" charset="0"/>
            </a:endParaRPr>
          </a:p>
          <a:p>
            <a:pPr eaLnBrk="1" hangingPunct="1">
              <a:spcBef>
                <a:spcPct val="0"/>
              </a:spcBef>
              <a:buFontTx/>
              <a:buNone/>
            </a:pPr>
            <a:r>
              <a:rPr kumimoji="0" lang="en-US" altLang="ru-RU" sz="1800" dirty="0">
                <a:latin typeface="Arial" pitchFamily="34" charset="0"/>
              </a:rPr>
              <a:t>Polarized deuteron acceleration:  Intensity 2</a:t>
            </a:r>
            <a:r>
              <a:rPr kumimoji="0" lang="en-US" altLang="ru-RU" sz="1800" dirty="0">
                <a:latin typeface="Arial" pitchFamily="34" charset="0"/>
                <a:sym typeface="Symbol" pitchFamily="18" charset="2"/>
              </a:rPr>
              <a:t>5*10</a:t>
            </a:r>
            <a:r>
              <a:rPr kumimoji="0" lang="en-US" altLang="ru-RU" sz="1800" baseline="30000" dirty="0">
                <a:latin typeface="Arial" pitchFamily="34" charset="0"/>
                <a:sym typeface="Symbol" pitchFamily="18" charset="2"/>
              </a:rPr>
              <a:t>8 </a:t>
            </a:r>
            <a:r>
              <a:rPr kumimoji="0" lang="en-US" altLang="ru-RU" sz="1800" dirty="0">
                <a:latin typeface="Arial" pitchFamily="34" charset="0"/>
              </a:rPr>
              <a:t>per cycle</a:t>
            </a:r>
          </a:p>
          <a:p>
            <a:pPr eaLnBrk="1" hangingPunct="1">
              <a:spcBef>
                <a:spcPct val="0"/>
              </a:spcBef>
              <a:buFontTx/>
              <a:buNone/>
            </a:pPr>
            <a:endParaRPr kumimoji="0" lang="en-US" altLang="ru-RU" sz="1800" baseline="30000" dirty="0">
              <a:latin typeface="Arial" pitchFamily="34" charset="0"/>
              <a:sym typeface="Symbol" pitchFamily="18" charset="2"/>
            </a:endParaRPr>
          </a:p>
          <a:p>
            <a:pPr eaLnBrk="1" hangingPunct="1">
              <a:spcBef>
                <a:spcPct val="0"/>
              </a:spcBef>
              <a:buFontTx/>
              <a:buNone/>
            </a:pPr>
            <a:endParaRPr kumimoji="0" lang="ru-RU" altLang="ru-RU" sz="1800" baseline="30000" dirty="0">
              <a:latin typeface="Arial" pitchFamily="34" charset="0"/>
            </a:endParaRPr>
          </a:p>
        </p:txBody>
      </p:sp>
      <p:sp>
        <p:nvSpPr>
          <p:cNvPr id="15365"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spcBef>
                <a:spcPct val="0"/>
              </a:spcBef>
              <a:buFontTx/>
              <a:buNone/>
            </a:pPr>
            <a:fld id="{B2878504-FDD7-473F-9D59-687B4911F5D6}" type="slidenum">
              <a:rPr kumimoji="0" lang="ru-RU" altLang="ru-RU" sz="1200">
                <a:solidFill>
                  <a:srgbClr val="898989"/>
                </a:solidFill>
              </a:rPr>
              <a:pPr>
                <a:spcBef>
                  <a:spcPct val="0"/>
                </a:spcBef>
                <a:buFontTx/>
                <a:buNone/>
              </a:pPr>
              <a:t>8</a:t>
            </a:fld>
            <a:endParaRPr kumimoji="0" lang="ru-RU" altLang="ru-RU" sz="1200" dirty="0">
              <a:solidFill>
                <a:srgbClr val="898989"/>
              </a:solidFill>
            </a:endParaRPr>
          </a:p>
        </p:txBody>
      </p:sp>
      <p:pic>
        <p:nvPicPr>
          <p:cNvPr id="15366" name="Рисунок 5" descr="D:\!Butenko\-=Work=-\Dropbox\Nuclotron\53 RUN\Intensity-polo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2079625"/>
            <a:ext cx="693737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6"/>
          <p:cNvSpPr txBox="1">
            <a:spLocks noChangeArrowheads="1"/>
          </p:cNvSpPr>
          <p:nvPr/>
        </p:nvSpPr>
        <p:spPr bwMode="auto">
          <a:xfrm>
            <a:off x="942975" y="6165850"/>
            <a:ext cx="709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Deuteron Spin Structure experiment, internal target of the Nuclotron</a:t>
            </a:r>
            <a:endParaRPr kumimoji="0" lang="ru-RU" altLang="ru-RU" sz="1800" dirty="0">
              <a:latin typeface="Arial" pitchFamily="34" charset="0"/>
            </a:endParaRPr>
          </a:p>
        </p:txBody>
      </p:sp>
      <p:sp>
        <p:nvSpPr>
          <p:cNvPr id="15368" name="TextBox 7"/>
          <p:cNvSpPr txBox="1">
            <a:spLocks noChangeArrowheads="1"/>
          </p:cNvSpPr>
          <p:nvPr/>
        </p:nvSpPr>
        <p:spPr bwMode="auto">
          <a:xfrm>
            <a:off x="684213" y="3108325"/>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eaLnBrk="1" hangingPunct="1">
              <a:spcBef>
                <a:spcPct val="0"/>
              </a:spcBef>
              <a:buFontTx/>
              <a:buNone/>
            </a:pPr>
            <a:r>
              <a:rPr kumimoji="0" lang="en-US" altLang="ru-RU" sz="1800" dirty="0">
                <a:latin typeface="Arial" pitchFamily="34" charset="0"/>
              </a:rPr>
              <a:t>8E8</a:t>
            </a:r>
            <a:endParaRPr kumimoji="0" lang="ru-RU" altLang="ru-RU" sz="1800" dirty="0">
              <a:latin typeface="Arial" pitchFamily="34" charset="0"/>
            </a:endParaRPr>
          </a:p>
        </p:txBody>
      </p:sp>
      <p:sp>
        <p:nvSpPr>
          <p:cNvPr id="9" name="TextBox 3"/>
          <p:cNvSpPr txBox="1">
            <a:spLocks noChangeArrowheads="1"/>
          </p:cNvSpPr>
          <p:nvPr/>
        </p:nvSpPr>
        <p:spPr bwMode="auto">
          <a:xfrm>
            <a:off x="-1000" y="44450"/>
            <a:ext cx="914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kumimoji="1" sz="3200">
                <a:solidFill>
                  <a:schemeClr val="tx1"/>
                </a:solidFill>
                <a:latin typeface="Calibri"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Calibri"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Calibri"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Calibri"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cs typeface="Arial" pitchFamily="34" charset="0"/>
              </a:defRPr>
            </a:lvl9pPr>
          </a:lstStyle>
          <a:p>
            <a:pPr algn="ctr" eaLnBrk="1" hangingPunct="1">
              <a:spcBef>
                <a:spcPct val="0"/>
              </a:spcBef>
              <a:buFontTx/>
              <a:buNone/>
            </a:pPr>
            <a:r>
              <a:rPr kumimoji="0" lang="en-US" altLang="ru-RU" sz="3600" b="1" dirty="0" smtClean="0">
                <a:solidFill>
                  <a:srgbClr val="002060"/>
                </a:solidFill>
                <a:latin typeface="Arial" pitchFamily="34" charset="0"/>
              </a:rPr>
              <a:t>Nuclotron: polarized deuterons</a:t>
            </a:r>
            <a:endParaRPr kumimoji="0" lang="ru-RU" altLang="ru-RU" sz="3600" b="1" dirty="0">
              <a:solidFill>
                <a:srgbClr val="002060"/>
              </a:solidFill>
              <a:latin typeface="Arial" pitchFamily="34" charset="0"/>
            </a:endParaRPr>
          </a:p>
        </p:txBody>
      </p:sp>
    </p:spTree>
    <p:extLst>
      <p:ext uri="{BB962C8B-B14F-4D97-AF65-F5344CB8AC3E}">
        <p14:creationId xmlns:p14="http://schemas.microsoft.com/office/powerpoint/2010/main" val="2801787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1"/>
          <p:cNvSpPr>
            <a:spLocks noGrp="1"/>
          </p:cNvSpPr>
          <p:nvPr>
            <p:ph type="sldNum" sz="quarter" idx="12"/>
          </p:nvPr>
        </p:nvSpPr>
        <p:spPr bwMode="auto">
          <a:xfrm>
            <a:off x="7000208" y="652147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D96A2-4C55-492F-9C7B-21897AF980DD}" type="slidenum">
              <a:rPr lang="ru-RU" altLang="ru-RU">
                <a:solidFill>
                  <a:srgbClr val="898989"/>
                </a:solidFill>
                <a:latin typeface="Calibri" panose="020F0502020204030204" pitchFamily="34" charset="0"/>
              </a:rPr>
              <a:pPr eaLnBrk="1" hangingPunct="1"/>
              <a:t>9</a:t>
            </a:fld>
            <a:endParaRPr lang="ru-RU" altLang="ru-RU" dirty="0">
              <a:solidFill>
                <a:srgbClr val="898989"/>
              </a:solidFill>
              <a:latin typeface="Calibri" panose="020F0502020204030204" pitchFamily="34" charset="0"/>
            </a:endParaRPr>
          </a:p>
        </p:txBody>
      </p:sp>
      <p:pic>
        <p:nvPicPr>
          <p:cNvPr id="10243" name="Picture 3" descr="NICA_header_blu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1643063" y="142875"/>
            <a:ext cx="654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3600" b="1" dirty="0">
                <a:solidFill>
                  <a:srgbClr val="FF0000"/>
                </a:solidFill>
              </a:rPr>
              <a:t>Run #54. Proton acceleration</a:t>
            </a:r>
            <a:endParaRPr lang="ru-RU" altLang="ru-RU" sz="3600" b="1" dirty="0">
              <a:solidFill>
                <a:srgbClr val="FF0000"/>
              </a:solidFill>
            </a:endParaRPr>
          </a:p>
        </p:txBody>
      </p:sp>
      <p:sp>
        <p:nvSpPr>
          <p:cNvPr id="10245" name="TextBox 4"/>
          <p:cNvSpPr txBox="1">
            <a:spLocks noChangeArrowheads="1"/>
          </p:cNvSpPr>
          <p:nvPr/>
        </p:nvSpPr>
        <p:spPr bwMode="auto">
          <a:xfrm>
            <a:off x="351529" y="1058863"/>
            <a:ext cx="85979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2000" b="1" dirty="0"/>
              <a:t>LU-20 was designed for the proton acceleration to 20 MeV</a:t>
            </a:r>
          </a:p>
          <a:p>
            <a:pPr eaLnBrk="1" hangingPunct="1"/>
            <a:r>
              <a:rPr lang="en-US" altLang="ru-RU" sz="2000" b="1" dirty="0"/>
              <a:t>Injection energy of about </a:t>
            </a:r>
            <a:r>
              <a:rPr lang="en-US" altLang="ru-RU" sz="2000" b="1" dirty="0">
                <a:solidFill>
                  <a:srgbClr val="FF0000"/>
                </a:solidFill>
              </a:rPr>
              <a:t>625 </a:t>
            </a:r>
            <a:r>
              <a:rPr lang="en-US" altLang="ru-RU" sz="2000" b="1" dirty="0" err="1">
                <a:solidFill>
                  <a:srgbClr val="FF0000"/>
                </a:solidFill>
              </a:rPr>
              <a:t>keV</a:t>
            </a:r>
            <a:r>
              <a:rPr lang="en-US" altLang="ru-RU" sz="2000" b="1" dirty="0">
                <a:solidFill>
                  <a:srgbClr val="FF0000"/>
                </a:solidFill>
              </a:rPr>
              <a:t> </a:t>
            </a:r>
            <a:r>
              <a:rPr lang="en-US" altLang="ru-RU" sz="2000" b="1" dirty="0"/>
              <a:t>was provided by HV transformer</a:t>
            </a:r>
          </a:p>
          <a:p>
            <a:pPr eaLnBrk="1" hangingPunct="1"/>
            <a:endParaRPr lang="en-US" altLang="ru-RU" dirty="0"/>
          </a:p>
          <a:p>
            <a:pPr eaLnBrk="1" hangingPunct="1"/>
            <a:r>
              <a:rPr lang="en-US" altLang="ru-RU" sz="2000" dirty="0"/>
              <a:t>The deuterons and light ions were accelerated at second harmonics</a:t>
            </a:r>
          </a:p>
          <a:p>
            <a:pPr eaLnBrk="1" hangingPunct="1"/>
            <a:r>
              <a:rPr lang="en-US" altLang="ru-RU" sz="2000" dirty="0"/>
              <a:t>Injection energy – 156 </a:t>
            </a:r>
            <a:r>
              <a:rPr lang="en-US" altLang="ru-RU" sz="2000" dirty="0" err="1"/>
              <a:t>keV</a:t>
            </a:r>
            <a:r>
              <a:rPr lang="en-US" altLang="ru-RU" sz="2000" dirty="0"/>
              <a:t>, output energy 5 MeV/u</a:t>
            </a:r>
          </a:p>
          <a:p>
            <a:pPr eaLnBrk="1" hangingPunct="1"/>
            <a:endParaRPr lang="en-US" altLang="ru-RU" sz="2000" dirty="0"/>
          </a:p>
          <a:p>
            <a:pPr eaLnBrk="1" hangingPunct="1"/>
            <a:r>
              <a:rPr lang="en-US" altLang="ru-RU" sz="2000" b="1" dirty="0"/>
              <a:t>New RFQ fore-injector provides output energy of </a:t>
            </a:r>
            <a:r>
              <a:rPr lang="en-US" altLang="ru-RU" sz="2000" b="1" dirty="0">
                <a:solidFill>
                  <a:srgbClr val="FF0000"/>
                </a:solidFill>
              </a:rPr>
              <a:t>156 </a:t>
            </a:r>
            <a:r>
              <a:rPr lang="en-US" altLang="ru-RU" sz="2000" b="1" dirty="0" err="1">
                <a:solidFill>
                  <a:srgbClr val="FF0000"/>
                </a:solidFill>
              </a:rPr>
              <a:t>keV</a:t>
            </a:r>
            <a:r>
              <a:rPr lang="en-US" altLang="ru-RU" sz="2000" b="1" dirty="0">
                <a:solidFill>
                  <a:srgbClr val="FF0000"/>
                </a:solidFill>
              </a:rPr>
              <a:t> </a:t>
            </a:r>
            <a:r>
              <a:rPr lang="en-US" altLang="ru-RU" sz="2000" b="1" dirty="0"/>
              <a:t>for all ions:</a:t>
            </a:r>
          </a:p>
          <a:p>
            <a:pPr eaLnBrk="1" hangingPunct="1">
              <a:buFontTx/>
              <a:buChar char="-"/>
            </a:pPr>
            <a:r>
              <a:rPr lang="en-US" altLang="ru-RU" sz="2000" dirty="0"/>
              <a:t>the protons can be accelerated in LU-20 at the second harmonics only</a:t>
            </a:r>
          </a:p>
          <a:p>
            <a:pPr eaLnBrk="1" hangingPunct="1">
              <a:buFontTx/>
              <a:buChar char="-"/>
            </a:pPr>
            <a:r>
              <a:rPr lang="en-US" altLang="ru-RU" sz="2000" dirty="0"/>
              <a:t>the output proton energy </a:t>
            </a:r>
            <a:r>
              <a:rPr lang="en-US" altLang="ru-RU" sz="2000" dirty="0" smtClean="0"/>
              <a:t>after LU-20 is </a:t>
            </a:r>
            <a:r>
              <a:rPr lang="en-US" altLang="ru-RU" sz="2000" b="1" dirty="0">
                <a:solidFill>
                  <a:srgbClr val="FF0000"/>
                </a:solidFill>
              </a:rPr>
              <a:t>5 </a:t>
            </a:r>
            <a:r>
              <a:rPr lang="en-US" altLang="ru-RU" sz="2000" b="1" dirty="0" smtClean="0">
                <a:solidFill>
                  <a:srgbClr val="FF0000"/>
                </a:solidFill>
              </a:rPr>
              <a:t>MeV </a:t>
            </a:r>
            <a:endParaRPr lang="en-US" altLang="ru-RU" sz="2000" b="1" dirty="0">
              <a:solidFill>
                <a:srgbClr val="FF0000"/>
              </a:solidFill>
            </a:endParaRPr>
          </a:p>
          <a:p>
            <a:pPr eaLnBrk="1" hangingPunct="1">
              <a:buFontTx/>
              <a:buChar char="-"/>
            </a:pPr>
            <a:r>
              <a:rPr lang="en-US" altLang="ru-RU" sz="2000" dirty="0"/>
              <a:t>the Nuclotron magnetic field at injection has to be about </a:t>
            </a:r>
            <a:r>
              <a:rPr lang="en-US" altLang="ru-RU" sz="2000" b="1" dirty="0">
                <a:solidFill>
                  <a:srgbClr val="FF0000"/>
                </a:solidFill>
              </a:rPr>
              <a:t>150 G </a:t>
            </a:r>
          </a:p>
          <a:p>
            <a:pPr eaLnBrk="1" hangingPunct="1"/>
            <a:r>
              <a:rPr lang="en-US" altLang="ru-RU" sz="2000" dirty="0"/>
              <a:t>(instead of </a:t>
            </a:r>
            <a:r>
              <a:rPr lang="en-US" altLang="ru-RU" sz="2000" dirty="0" smtClean="0"/>
              <a:t>294 </a:t>
            </a:r>
            <a:r>
              <a:rPr lang="en-US" altLang="ru-RU" sz="2000" dirty="0"/>
              <a:t>G for other </a:t>
            </a:r>
            <a:r>
              <a:rPr lang="en-US" altLang="ru-RU" sz="2000" dirty="0" smtClean="0"/>
              <a:t>ions with Z/A=1/2) </a:t>
            </a:r>
            <a:endParaRPr lang="ru-RU" altLang="ru-RU" sz="2000" dirty="0"/>
          </a:p>
        </p:txBody>
      </p:sp>
      <p:sp>
        <p:nvSpPr>
          <p:cNvPr id="10246" name="TextBox 6"/>
          <p:cNvSpPr txBox="1">
            <a:spLocks noChangeArrowheads="1"/>
          </p:cNvSpPr>
          <p:nvPr/>
        </p:nvSpPr>
        <p:spPr bwMode="auto">
          <a:xfrm>
            <a:off x="307353" y="4390014"/>
            <a:ext cx="912301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2000" b="1" dirty="0">
                <a:solidFill>
                  <a:srgbClr val="FF0000"/>
                </a:solidFill>
              </a:rPr>
              <a:t>Because of high importance of the proton program </a:t>
            </a:r>
            <a:r>
              <a:rPr lang="en-US" altLang="ru-RU" sz="2000" b="1" dirty="0" smtClean="0">
                <a:solidFill>
                  <a:srgbClr val="FF0000"/>
                </a:solidFill>
              </a:rPr>
              <a:t>6 </a:t>
            </a:r>
            <a:r>
              <a:rPr lang="en-US" altLang="ru-RU" sz="2000" b="1" dirty="0">
                <a:solidFill>
                  <a:srgbClr val="FF0000"/>
                </a:solidFill>
              </a:rPr>
              <a:t>shifts were spent </a:t>
            </a:r>
          </a:p>
          <a:p>
            <a:pPr eaLnBrk="1" hangingPunct="1"/>
            <a:r>
              <a:rPr lang="en-US" altLang="ru-RU" sz="2000" b="1" dirty="0">
                <a:solidFill>
                  <a:srgbClr val="FF0000"/>
                </a:solidFill>
              </a:rPr>
              <a:t>for the tuning of the accelerator complex in the new </a:t>
            </a:r>
            <a:r>
              <a:rPr lang="en-US" altLang="ru-RU" sz="2000" b="1" dirty="0" smtClean="0">
                <a:solidFill>
                  <a:srgbClr val="FF0000"/>
                </a:solidFill>
              </a:rPr>
              <a:t>regime:</a:t>
            </a:r>
            <a:endParaRPr lang="en-US" altLang="ru-RU" sz="2000" b="1" dirty="0">
              <a:solidFill>
                <a:srgbClr val="FF0000"/>
              </a:solidFill>
            </a:endParaRPr>
          </a:p>
          <a:p>
            <a:pPr eaLnBrk="1" hangingPunct="1">
              <a:buFontTx/>
              <a:buChar char="-"/>
            </a:pPr>
            <a:r>
              <a:rPr lang="en-US" altLang="ru-RU" sz="2000" dirty="0"/>
              <a:t>Tuning of LU-20 and injection channel</a:t>
            </a:r>
          </a:p>
          <a:p>
            <a:pPr eaLnBrk="1" hangingPunct="1">
              <a:buFontTx/>
              <a:buChar char="-"/>
            </a:pPr>
            <a:r>
              <a:rPr lang="en-US" altLang="ru-RU" sz="2000" dirty="0"/>
              <a:t>Orbit correction at injection</a:t>
            </a:r>
          </a:p>
          <a:p>
            <a:pPr eaLnBrk="1" hangingPunct="1">
              <a:buFontTx/>
              <a:buChar char="-"/>
            </a:pPr>
            <a:r>
              <a:rPr lang="en-US" altLang="ru-RU" sz="2000" dirty="0"/>
              <a:t>Working point adjustment</a:t>
            </a:r>
          </a:p>
          <a:p>
            <a:pPr eaLnBrk="1" hangingPunct="1">
              <a:buFontTx/>
              <a:buChar char="-"/>
            </a:pPr>
            <a:r>
              <a:rPr lang="en-US" altLang="ru-RU" sz="2000" dirty="0"/>
              <a:t>Tuning of acceleration </a:t>
            </a:r>
            <a:endParaRPr lang="en-US" altLang="ru-RU" sz="2000" dirty="0" smtClean="0"/>
          </a:p>
          <a:p>
            <a:pPr eaLnBrk="1" hangingPunct="1">
              <a:buFontTx/>
              <a:buChar char="-"/>
            </a:pPr>
            <a:r>
              <a:rPr lang="en-US" altLang="ru-RU" sz="2000" dirty="0" smtClean="0"/>
              <a:t> Measurements of polarization of </a:t>
            </a:r>
            <a:r>
              <a:rPr lang="en-US" altLang="ru-RU" sz="2000" dirty="0" smtClean="0">
                <a:sym typeface="Symbol" panose="05050102010706020507" pitchFamily="18" charset="2"/>
              </a:rPr>
              <a:t></a:t>
            </a:r>
            <a:r>
              <a:rPr lang="en-US" altLang="ru-RU" sz="2000" dirty="0" smtClean="0"/>
              <a:t>p</a:t>
            </a:r>
            <a:r>
              <a:rPr lang="en-US" altLang="ru-RU" sz="2000" baseline="30000" dirty="0" smtClean="0"/>
              <a:t>+</a:t>
            </a:r>
            <a:r>
              <a:rPr lang="en-US" altLang="ru-RU" sz="2000" dirty="0" smtClean="0"/>
              <a:t> at Int</a:t>
            </a:r>
            <a:r>
              <a:rPr lang="en-US" altLang="ru-RU" sz="2000" dirty="0"/>
              <a:t>.</a:t>
            </a:r>
            <a:r>
              <a:rPr lang="en-US" altLang="ru-RU" sz="2000" dirty="0" smtClean="0"/>
              <a:t> Target and extracted beam.</a:t>
            </a:r>
            <a:endParaRPr lang="ru-RU" altLang="ru-RU" sz="2000" dirty="0"/>
          </a:p>
        </p:txBody>
      </p:sp>
    </p:spTree>
    <p:extLst>
      <p:ext uri="{BB962C8B-B14F-4D97-AF65-F5344CB8AC3E}">
        <p14:creationId xmlns:p14="http://schemas.microsoft.com/office/powerpoint/2010/main" val="1213629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34221</TotalTime>
  <Words>1434</Words>
  <Application>Microsoft Office PowerPoint</Application>
  <PresentationFormat>Экран (4:3)</PresentationFormat>
  <Paragraphs>304</Paragraphs>
  <Slides>24</Slides>
  <Notes>2</Notes>
  <HiddenSlides>1</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ＭＳ Ｐゴシック</vt:lpstr>
      <vt:lpstr>Arial</vt:lpstr>
      <vt:lpstr>Bookman Old Style</vt:lpstr>
      <vt:lpstr>Calibri</vt:lpstr>
      <vt:lpstr>Comic Sans MS</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Acceleration of 124Xe42+ beam   RUN #41 (February 2010)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Cryogenic problems during the 55th Run </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SAO</dc:creator>
  <cp:lastModifiedBy>Andrey Butenko</cp:lastModifiedBy>
  <cp:revision>2638</cp:revision>
  <dcterms:created xsi:type="dcterms:W3CDTF">2013-05-21T13:42:21Z</dcterms:created>
  <dcterms:modified xsi:type="dcterms:W3CDTF">2018-06-06T20:15:14Z</dcterms:modified>
</cp:coreProperties>
</file>