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90" r:id="rId4"/>
    <p:sldId id="278" r:id="rId5"/>
    <p:sldId id="305" r:id="rId6"/>
    <p:sldId id="297" r:id="rId7"/>
    <p:sldId id="262" r:id="rId8"/>
    <p:sldId id="300" r:id="rId9"/>
    <p:sldId id="273" r:id="rId10"/>
    <p:sldId id="294" r:id="rId11"/>
    <p:sldId id="280" r:id="rId12"/>
    <p:sldId id="281" r:id="rId13"/>
    <p:sldId id="282" r:id="rId14"/>
    <p:sldId id="308" r:id="rId15"/>
    <p:sldId id="298" r:id="rId16"/>
    <p:sldId id="299" r:id="rId17"/>
    <p:sldId id="302" r:id="rId18"/>
    <p:sldId id="288" r:id="rId19"/>
    <p:sldId id="309" r:id="rId20"/>
    <p:sldId id="310" r:id="rId21"/>
    <p:sldId id="303" r:id="rId22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88902" autoAdjust="0"/>
  </p:normalViewPr>
  <p:slideViewPr>
    <p:cSldViewPr>
      <p:cViewPr>
        <p:scale>
          <a:sx n="66" d="100"/>
          <a:sy n="66" d="100"/>
        </p:scale>
        <p:origin x="-2934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B96129A-6B0F-432C-BB68-186180AE577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1C43E8B-2ADD-4B0B-93D9-961561E15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6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9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05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probability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66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16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probability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66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6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7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7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42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6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9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91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43E8B-2ADD-4B0B-93D9-961561E15E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7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3DBB-3712-4AB1-8216-1AAFE3EBBE3B}" type="datetime1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9D3E-118B-4C05-AF1C-7AB67E4E1B8E}" type="datetime1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8F6-CAF4-40AD-8D27-6A61EB5E9877}" type="datetime1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BCB-524A-4E72-A010-CDC4AC43F3B2}" type="datetime1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E45D-6435-4B65-B1F6-40B44CD81B1C}" type="datetime1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FC77-CB50-4A1E-9C2D-07D967F661D4}" type="datetime1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EA2C-0228-4461-8097-3BF002BC111E}" type="datetime1">
              <a:rPr lang="ru-RU" smtClean="0"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BB8C-21DD-438A-8894-F8DB133073A9}" type="datetime1">
              <a:rPr lang="ru-RU" smtClean="0"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336-E35A-43C3-AC7E-B3E607B259BC}" type="datetime1">
              <a:rPr lang="ru-RU" smtClean="0"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CFF1-99F9-40BC-BB8D-B5E08A3D4873}" type="datetime1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F8A0C-92E0-4707-941D-7D494C1C0010}" type="datetime1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2758-E020-4E00-870E-F2B36199D896}" type="datetime1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974081"/>
          </a:xfrm>
        </p:spPr>
        <p:txBody>
          <a:bodyPr>
            <a:noAutofit/>
          </a:bodyPr>
          <a:lstStyle/>
          <a:p>
            <a:r>
              <a:rPr lang="en-US" sz="6000" dirty="0"/>
              <a:t>NICA Booster: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en-US" dirty="0" smtClean="0"/>
              <a:t>status </a:t>
            </a:r>
            <a:r>
              <a:rPr lang="en-US" dirty="0"/>
              <a:t>of mounting preparation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445224"/>
            <a:ext cx="6400800" cy="98566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NICA </a:t>
            </a:r>
            <a:r>
              <a:rPr lang="en-US" sz="2000" dirty="0"/>
              <a:t>Machine Advisory Committee, </a:t>
            </a:r>
            <a:endParaRPr lang="ru-RU" sz="2000" dirty="0" smtClean="0"/>
          </a:p>
          <a:p>
            <a:r>
              <a:rPr lang="en-US" sz="2000" dirty="0" smtClean="0"/>
              <a:t>meeting </a:t>
            </a:r>
            <a:r>
              <a:rPr lang="en-US" sz="2000" dirty="0"/>
              <a:t>at Joint Institute for Nuclear Research, </a:t>
            </a:r>
            <a:r>
              <a:rPr lang="en-US" sz="2000" dirty="0" err="1"/>
              <a:t>Dubna</a:t>
            </a:r>
            <a:r>
              <a:rPr lang="en-US" sz="2000" dirty="0"/>
              <a:t>, Russia</a:t>
            </a:r>
          </a:p>
          <a:p>
            <a:r>
              <a:rPr lang="en-US" sz="2000" dirty="0"/>
              <a:t>June, 7-8,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4157063"/>
            <a:ext cx="1538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Galimov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08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548680"/>
          </a:xfrm>
          <a:noFill/>
          <a:ln/>
        </p:spPr>
        <p:txBody>
          <a:bodyPr>
            <a:normAutofit/>
          </a:bodyPr>
          <a:lstStyle/>
          <a:p>
            <a:pPr marL="174625"/>
            <a:r>
              <a:rPr lang="en-US" sz="2400" dirty="0" smtClean="0"/>
              <a:t>Arrangement of Booster </a:t>
            </a:r>
            <a:r>
              <a:rPr lang="en-US" sz="2400" dirty="0"/>
              <a:t>dipole </a:t>
            </a:r>
            <a:r>
              <a:rPr lang="en-US" sz="2400" dirty="0" smtClean="0"/>
              <a:t>magnets</a:t>
            </a:r>
            <a:endParaRPr lang="ru-RU" sz="2400" b="1" baseline="300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437112"/>
            <a:ext cx="8229600" cy="936104"/>
          </a:xfrm>
          <a:noFill/>
          <a:ln/>
        </p:spPr>
        <p:txBody>
          <a:bodyPr numCol="1">
            <a:noAutofit/>
          </a:bodyPr>
          <a:lstStyle/>
          <a:p>
            <a:pPr marL="522900" algn="just">
              <a:buFont typeface="Arial" panose="020B0604020202020204" pitchFamily="34" charset="0"/>
              <a:buChar char="•"/>
            </a:pPr>
            <a:r>
              <a:rPr lang="en-US" sz="1800" dirty="0" smtClean="0"/>
              <a:t>The arrangement of Booster dipole magnets in tunnel is done. The best way for </a:t>
            </a:r>
            <a:r>
              <a:rPr lang="en-US" sz="1800" dirty="0"/>
              <a:t>bending magnets ranking </a:t>
            </a:r>
            <a:r>
              <a:rPr lang="en-US" sz="1800" dirty="0" smtClean="0"/>
              <a:t>is to use the pair of magnets with short  and long effective length (total amount of this pairs is 20 pcs.).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346512"/>
            <a:ext cx="8604448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</a:t>
            </a:r>
            <a:r>
              <a:rPr lang="en-US" dirty="0" smtClean="0"/>
              <a:t>2018,  A. </a:t>
            </a:r>
            <a:r>
              <a:rPr lang="en-US" dirty="0" err="1" smtClean="0"/>
              <a:t>Philippov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3" y="2276872"/>
            <a:ext cx="8598366" cy="198167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5536" y="980728"/>
            <a:ext cx="8568952" cy="792088"/>
          </a:xfrm>
          <a:prstGeom prst="rect">
            <a:avLst/>
          </a:prstGeom>
          <a:noFill/>
          <a:ln/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900"/>
            <a:r>
              <a:rPr lang="en-US" sz="1800" dirty="0" smtClean="0"/>
              <a:t>The closed orbit distortion for bending magnets ranking on injection current 625 A is about 0.45 mm and for extraction current 9745 A and the same ranking this distortion is about 1.6 mm, see figure (right) below.</a:t>
            </a:r>
          </a:p>
        </p:txBody>
      </p:sp>
    </p:spTree>
    <p:extLst>
      <p:ext uri="{BB962C8B-B14F-4D97-AF65-F5344CB8AC3E}">
        <p14:creationId xmlns:p14="http://schemas.microsoft.com/office/powerpoint/2010/main" val="34568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1259632" y="452077"/>
            <a:ext cx="6869636" cy="975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Regular period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619938" y="1303972"/>
            <a:ext cx="360040" cy="5005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238281" y="1298348"/>
            <a:ext cx="360040" cy="5010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765673" y="1298348"/>
            <a:ext cx="360040" cy="5010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04641" y="-71143"/>
            <a:ext cx="3612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Assembly workflow </a:t>
            </a:r>
            <a:r>
              <a:rPr lang="ru-RU" sz="2400" dirty="0" smtClean="0"/>
              <a:t>(</a:t>
            </a:r>
            <a:r>
              <a:rPr lang="en-US" sz="2400" dirty="0" smtClean="0"/>
              <a:t>part 1)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550" y="1586758"/>
            <a:ext cx="7935997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Alignment of yoke inside vacuum chamber  (2w </a:t>
            </a:r>
            <a:r>
              <a:rPr lang="ru-RU" dirty="0" smtClean="0">
                <a:solidFill>
                  <a:schemeClr val="tx1"/>
                </a:solidFill>
              </a:rPr>
              <a:t>×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h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64</a:t>
            </a:r>
            <a:r>
              <a:rPr lang="en-US" dirty="0" smtClean="0">
                <a:solidFill>
                  <a:schemeClr val="tx1"/>
                </a:solidFill>
              </a:rPr>
              <a:t>m = 256pm (16days)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553" y="2080997"/>
            <a:ext cx="7935998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Transfer </a:t>
            </a:r>
            <a:r>
              <a:rPr lang="en-US" dirty="0">
                <a:solidFill>
                  <a:schemeClr val="tx1"/>
                </a:solidFill>
              </a:rPr>
              <a:t>magnet on </a:t>
            </a:r>
            <a:r>
              <a:rPr lang="en-US" dirty="0" smtClean="0">
                <a:solidFill>
                  <a:schemeClr val="tx1"/>
                </a:solidFill>
              </a:rPr>
              <a:t>position (3w </a:t>
            </a:r>
            <a:r>
              <a:rPr lang="ru-RU" dirty="0" smtClean="0">
                <a:solidFill>
                  <a:schemeClr val="tx1"/>
                </a:solidFill>
              </a:rPr>
              <a:t>×</a:t>
            </a:r>
            <a:r>
              <a:rPr lang="en-US" dirty="0" smtClean="0">
                <a:solidFill>
                  <a:schemeClr val="tx1"/>
                </a:solidFill>
              </a:rPr>
              <a:t> 0,5h </a:t>
            </a:r>
            <a:r>
              <a:rPr lang="ru-RU" dirty="0" smtClean="0">
                <a:solidFill>
                  <a:schemeClr val="tx1"/>
                </a:solidFill>
              </a:rPr>
              <a:t>×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64</a:t>
            </a:r>
            <a:r>
              <a:rPr lang="en-US" dirty="0">
                <a:solidFill>
                  <a:schemeClr val="tx1"/>
                </a:solidFill>
              </a:rPr>
              <a:t>m = </a:t>
            </a:r>
            <a:r>
              <a:rPr lang="en-US" dirty="0" smtClean="0">
                <a:solidFill>
                  <a:schemeClr val="tx1"/>
                </a:solidFill>
              </a:rPr>
              <a:t>96pm (4days)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552" y="2594652"/>
            <a:ext cx="7935997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Mounting </a:t>
            </a:r>
            <a:r>
              <a:rPr lang="en-US" dirty="0" smtClean="0">
                <a:solidFill>
                  <a:schemeClr val="tx1"/>
                </a:solidFill>
              </a:rPr>
              <a:t>magnet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tunnel (2w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0,5h</a:t>
            </a:r>
            <a:r>
              <a:rPr lang="ru-RU" dirty="0">
                <a:solidFill>
                  <a:schemeClr val="tx1"/>
                </a:solidFill>
              </a:rPr>
              <a:t> 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64</a:t>
            </a:r>
            <a:r>
              <a:rPr lang="en-US" dirty="0" smtClean="0">
                <a:solidFill>
                  <a:schemeClr val="tx1"/>
                </a:solidFill>
              </a:rPr>
              <a:t>m = 64pm (4days</a:t>
            </a:r>
            <a:r>
              <a:rPr lang="en-US" dirty="0">
                <a:solidFill>
                  <a:schemeClr val="tx1"/>
                </a:solidFill>
              </a:rPr>
              <a:t>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68660" y="938308"/>
            <a:ext cx="1154065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Magnet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553" y="3150555"/>
            <a:ext cx="7902381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Assembling of </a:t>
            </a:r>
            <a:r>
              <a:rPr lang="en-US" i="1" dirty="0" smtClean="0">
                <a:solidFill>
                  <a:schemeClr val="tx1"/>
                </a:solidFill>
              </a:rPr>
              <a:t>He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sz="1200" i="1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lines M1-M2 (2w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1h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60m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120pm </a:t>
            </a:r>
            <a:r>
              <a:rPr lang="en-US" dirty="0">
                <a:solidFill>
                  <a:schemeClr val="tx1"/>
                </a:solidFill>
              </a:rPr>
              <a:t>(8days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29549" y="3652028"/>
            <a:ext cx="4658385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Assembling of </a:t>
            </a:r>
            <a:r>
              <a:rPr lang="en-US" i="1" dirty="0">
                <a:solidFill>
                  <a:schemeClr val="tx1"/>
                </a:solidFill>
              </a:rPr>
              <a:t>He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sz="1200" i="1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headers </a:t>
            </a:r>
            <a:r>
              <a:rPr lang="en-US" dirty="0" smtClean="0">
                <a:solidFill>
                  <a:schemeClr val="tx1"/>
                </a:solidFill>
              </a:rPr>
              <a:t>M2-M3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5552" y="4149080"/>
            <a:ext cx="7902382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Soldering of bus-bars </a:t>
            </a:r>
            <a:r>
              <a:rPr lang="en-US" dirty="0" smtClean="0">
                <a:solidFill>
                  <a:schemeClr val="tx1"/>
                </a:solidFill>
              </a:rPr>
              <a:t>M1-M</a:t>
            </a:r>
            <a:r>
              <a:rPr lang="en-US" dirty="0">
                <a:solidFill>
                  <a:schemeClr val="tx1"/>
                </a:solidFill>
              </a:rPr>
              <a:t>2 (</a:t>
            </a:r>
            <a:r>
              <a:rPr lang="en-US" dirty="0" smtClean="0">
                <a:solidFill>
                  <a:schemeClr val="tx1"/>
                </a:solidFill>
              </a:rPr>
              <a:t>1w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4h</a:t>
            </a:r>
            <a:r>
              <a:rPr lang="ru-RU" dirty="0">
                <a:solidFill>
                  <a:schemeClr val="tx1"/>
                </a:solidFill>
              </a:rPr>
              <a:t> 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0m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240pm (30 days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63162" y="4725144"/>
            <a:ext cx="4658385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Soldering of bus-bars </a:t>
            </a:r>
            <a:r>
              <a:rPr lang="en-US" dirty="0" smtClean="0">
                <a:solidFill>
                  <a:schemeClr val="tx1"/>
                </a:solidFill>
              </a:rPr>
              <a:t>M1-M2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5556" y="5229200"/>
            <a:ext cx="7935995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Alignment </a:t>
            </a:r>
            <a:r>
              <a:rPr lang="en-US" dirty="0" smtClean="0">
                <a:solidFill>
                  <a:schemeClr val="tx1"/>
                </a:solidFill>
              </a:rPr>
              <a:t>in position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2w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h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64</a:t>
            </a:r>
            <a:r>
              <a:rPr lang="en-US" dirty="0">
                <a:solidFill>
                  <a:schemeClr val="tx1"/>
                </a:solidFill>
              </a:rPr>
              <a:t>m = 256pm (16days)</a:t>
            </a:r>
          </a:p>
        </p:txBody>
      </p:sp>
      <p:sp>
        <p:nvSpPr>
          <p:cNvPr id="20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346512"/>
            <a:ext cx="7560000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2018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22925" y="939609"/>
            <a:ext cx="1154065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Magnet </a:t>
            </a:r>
            <a:r>
              <a:rPr lang="en-US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41268" y="949196"/>
            <a:ext cx="1154065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Magnet </a:t>
            </a:r>
            <a:r>
              <a:rPr lang="en-US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865" y="15867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69865" y="20943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71422" y="25935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69865" y="31505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53594" y="41624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53594" y="5242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9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82101" y="541347"/>
            <a:ext cx="9002105" cy="10574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Quadrant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1531" y="637132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87260" y="972855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06474" y="972855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2618" y="978463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70770" y="978463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66914" y="978463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736351" y="1521049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070434" y="1514553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366578" y="1514553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27558" y="1521049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030874" y="1514553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4109" y="972855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17380" y="972855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8291415" y="1521049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495913" y="1508945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4112" y="4775418"/>
            <a:ext cx="8930095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Mounting insert between the beam pipes (</a:t>
            </a:r>
            <a:r>
              <a:rPr lang="en-US" dirty="0" smtClean="0">
                <a:solidFill>
                  <a:schemeClr val="tx1"/>
                </a:solidFill>
              </a:rPr>
              <a:t>2w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2h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0joints = </a:t>
            </a:r>
            <a:r>
              <a:rPr lang="en-US" dirty="0" smtClean="0">
                <a:solidFill>
                  <a:schemeClr val="tx1"/>
                </a:solidFill>
              </a:rPr>
              <a:t>240pm (8days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12050" y="5361515"/>
            <a:ext cx="7200799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Mounting turbo-pump stations (2w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4h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8 stations= 32</a:t>
            </a:r>
            <a:r>
              <a:rPr lang="en-US" dirty="0">
                <a:solidFill>
                  <a:schemeClr val="tx1"/>
                </a:solidFill>
              </a:rPr>
              <a:t>pm</a:t>
            </a:r>
            <a:r>
              <a:rPr lang="en-US" dirty="0" smtClean="0">
                <a:solidFill>
                  <a:schemeClr val="tx1"/>
                </a:solidFill>
              </a:rPr>
              <a:t> (8days)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500294" y="1825149"/>
            <a:ext cx="1582242" cy="953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Transfer </a:t>
            </a:r>
            <a:r>
              <a:rPr lang="en-US" dirty="0">
                <a:solidFill>
                  <a:schemeClr val="tx1"/>
                </a:solidFill>
              </a:rPr>
              <a:t>unit on </a:t>
            </a:r>
            <a:r>
              <a:rPr lang="en-US" dirty="0" smtClean="0">
                <a:solidFill>
                  <a:schemeClr val="tx1"/>
                </a:solidFill>
              </a:rPr>
              <a:t>position and mounting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4109" y="1796977"/>
            <a:ext cx="1582242" cy="953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Transfer </a:t>
            </a:r>
            <a:r>
              <a:rPr lang="en-US" dirty="0">
                <a:solidFill>
                  <a:schemeClr val="tx1"/>
                </a:solidFill>
              </a:rPr>
              <a:t>unit on </a:t>
            </a:r>
            <a:r>
              <a:rPr lang="en-US" dirty="0" smtClean="0">
                <a:solidFill>
                  <a:schemeClr val="tx1"/>
                </a:solidFill>
              </a:rPr>
              <a:t>position and mounting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4110" y="2955084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Assembling of </a:t>
            </a:r>
            <a:r>
              <a:rPr lang="en-US" i="1" dirty="0">
                <a:solidFill>
                  <a:schemeClr val="tx1"/>
                </a:solidFill>
              </a:rPr>
              <a:t>He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sz="1200" i="1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headers END1-1-2-3-4-5-END2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4111" y="3532182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Soldering bus-bars END1-1-2-3-4-5-END2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4112" y="4138579"/>
            <a:ext cx="8930094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Helium leakages tests of manifolds connections (</a:t>
            </a:r>
            <a:r>
              <a:rPr lang="en-US" dirty="0" smtClean="0">
                <a:solidFill>
                  <a:schemeClr val="tx1"/>
                </a:solidFill>
              </a:rPr>
              <a:t>2w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1h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0joints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120pm (4days)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4641" y="-71143"/>
            <a:ext cx="3612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Assembly workflow </a:t>
            </a:r>
            <a:r>
              <a:rPr lang="ru-RU" sz="2400" dirty="0" smtClean="0"/>
              <a:t>(</a:t>
            </a:r>
            <a:r>
              <a:rPr lang="en-US" sz="2400" dirty="0" smtClean="0"/>
              <a:t>part 2)</a:t>
            </a:r>
            <a:endParaRPr lang="ru-RU" sz="2400" dirty="0"/>
          </a:p>
        </p:txBody>
      </p:sp>
      <p:sp>
        <p:nvSpPr>
          <p:cNvPr id="2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346512"/>
            <a:ext cx="7560000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2018</a:t>
            </a:r>
          </a:p>
        </p:txBody>
      </p:sp>
      <p:pic>
        <p:nvPicPr>
          <p:cNvPr id="37" name="Picture 7" descr="NICA-Logo_4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94227" y="41519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94227" y="4802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94227" y="53780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1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107" y="544080"/>
            <a:ext cx="9002105" cy="10574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Quadrant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93266" y="975588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2480" y="975588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8624" y="981196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76776" y="981196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72920" y="981196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Regular period 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42357" y="1523782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6440" y="1517286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72584" y="1517286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733564" y="1523782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036880" y="1517286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0115" y="975588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23386" y="975588"/>
            <a:ext cx="1087961" cy="536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END2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8297421" y="1523782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01919" y="1511678"/>
            <a:ext cx="360040" cy="5100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888" y="1943726"/>
            <a:ext cx="8962688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Helium leakages tests of </a:t>
            </a:r>
            <a:r>
              <a:rPr lang="en-US" dirty="0" smtClean="0">
                <a:solidFill>
                  <a:schemeClr val="tx1"/>
                </a:solidFill>
              </a:rPr>
              <a:t>beam pipe </a:t>
            </a:r>
            <a:r>
              <a:rPr lang="en-US" dirty="0">
                <a:solidFill>
                  <a:schemeClr val="tx1"/>
                </a:solidFill>
              </a:rPr>
              <a:t>connections </a:t>
            </a:r>
            <a:r>
              <a:rPr lang="en-US" dirty="0" smtClean="0">
                <a:solidFill>
                  <a:schemeClr val="tx1"/>
                </a:solidFill>
              </a:rPr>
              <a:t>(2w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16h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12 time= 384pm (24days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107" y="2536975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Thermal shield and nitrogen manifolds assembly (</a:t>
            </a:r>
            <a:r>
              <a:rPr lang="en-US" dirty="0" smtClean="0">
                <a:solidFill>
                  <a:schemeClr val="tx1"/>
                </a:solidFill>
              </a:rPr>
              <a:t>2w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2h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60 </a:t>
            </a:r>
            <a:r>
              <a:rPr lang="en-US" dirty="0">
                <a:solidFill>
                  <a:schemeClr val="tx1"/>
                </a:solidFill>
              </a:rPr>
              <a:t>time= </a:t>
            </a:r>
            <a:r>
              <a:rPr lang="en-US" dirty="0" smtClean="0">
                <a:solidFill>
                  <a:schemeClr val="tx1"/>
                </a:solidFill>
              </a:rPr>
              <a:t>240pm </a:t>
            </a:r>
            <a:r>
              <a:rPr lang="en-US" dirty="0">
                <a:solidFill>
                  <a:schemeClr val="tx1"/>
                </a:solidFill>
              </a:rPr>
              <a:t>(24days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8107" y="3091462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Electrical </a:t>
            </a:r>
            <a:r>
              <a:rPr lang="en-US" dirty="0">
                <a:solidFill>
                  <a:schemeClr val="tx1"/>
                </a:solidFill>
              </a:rPr>
              <a:t>tests (</a:t>
            </a:r>
            <a:r>
              <a:rPr lang="en-US" dirty="0" smtClean="0">
                <a:solidFill>
                  <a:schemeClr val="tx1"/>
                </a:solidFill>
              </a:rPr>
              <a:t>2w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2h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4 </a:t>
            </a:r>
            <a:r>
              <a:rPr lang="en-US" dirty="0">
                <a:solidFill>
                  <a:schemeClr val="tx1"/>
                </a:solidFill>
              </a:rPr>
              <a:t>time= </a:t>
            </a:r>
            <a:r>
              <a:rPr lang="en-US" dirty="0" smtClean="0">
                <a:solidFill>
                  <a:schemeClr val="tx1"/>
                </a:solidFill>
              </a:rPr>
              <a:t>16pm (1days</a:t>
            </a:r>
            <a:r>
              <a:rPr lang="en-US" dirty="0">
                <a:solidFill>
                  <a:schemeClr val="tx1"/>
                </a:solidFill>
              </a:rPr>
              <a:t>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832" y="3677970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Vacuum shell assembly (</a:t>
            </a:r>
            <a:r>
              <a:rPr lang="en-US" dirty="0" smtClean="0">
                <a:solidFill>
                  <a:schemeClr val="tx1"/>
                </a:solidFill>
              </a:rPr>
              <a:t>2w</a:t>
            </a:r>
            <a:r>
              <a:rPr lang="ru-RU" dirty="0" smtClean="0">
                <a:solidFill>
                  <a:schemeClr val="tx1"/>
                </a:solidFill>
              </a:rPr>
              <a:t> ×</a:t>
            </a:r>
            <a:r>
              <a:rPr lang="en-US" dirty="0" smtClean="0">
                <a:solidFill>
                  <a:schemeClr val="tx1"/>
                </a:solidFill>
              </a:rPr>
              <a:t> 3h </a:t>
            </a:r>
            <a:r>
              <a:rPr lang="ru-RU" dirty="0" smtClean="0">
                <a:solidFill>
                  <a:schemeClr val="tx1"/>
                </a:solidFill>
              </a:rPr>
              <a:t>×</a:t>
            </a:r>
            <a:r>
              <a:rPr lang="en-US" dirty="0" smtClean="0">
                <a:solidFill>
                  <a:schemeClr val="tx1"/>
                </a:solidFill>
              </a:rPr>
              <a:t> 60 joints = 300pm (19 days)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579" y="4869160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Pump and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elium </a:t>
            </a:r>
            <a:r>
              <a:rPr lang="en-US" dirty="0">
                <a:solidFill>
                  <a:schemeClr val="tx1"/>
                </a:solidFill>
              </a:rPr>
              <a:t>leakages </a:t>
            </a:r>
            <a:r>
              <a:rPr lang="en-US" dirty="0" smtClean="0">
                <a:solidFill>
                  <a:schemeClr val="tx1"/>
                </a:solidFill>
              </a:rPr>
              <a:t>tests (2w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24h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 quadrants 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196pm (16 </a:t>
            </a:r>
            <a:r>
              <a:rPr lang="en-US" dirty="0">
                <a:solidFill>
                  <a:schemeClr val="tx1"/>
                </a:solidFill>
              </a:rPr>
              <a:t>days)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8412" y="5445224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Electrical tests under </a:t>
            </a:r>
            <a:r>
              <a:rPr lang="en-US" dirty="0">
                <a:solidFill>
                  <a:schemeClr val="tx1"/>
                </a:solidFill>
              </a:rPr>
              <a:t>vacuum (</a:t>
            </a:r>
            <a:r>
              <a:rPr lang="en-US" dirty="0" smtClean="0">
                <a:solidFill>
                  <a:schemeClr val="tx1"/>
                </a:solidFill>
              </a:rPr>
              <a:t>2w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1h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 quadrants  = </a:t>
            </a:r>
            <a:r>
              <a:rPr lang="en-US" dirty="0" smtClean="0">
                <a:solidFill>
                  <a:schemeClr val="tx1"/>
                </a:solidFill>
              </a:rPr>
              <a:t>8pm)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412" y="6003695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Pumping of beam pipe (</a:t>
            </a:r>
            <a:r>
              <a:rPr lang="en-US" dirty="0" smtClean="0">
                <a:solidFill>
                  <a:schemeClr val="tx1"/>
                </a:solidFill>
              </a:rPr>
              <a:t>2w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56h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×</a:t>
            </a:r>
            <a:r>
              <a:rPr lang="en-US" dirty="0" smtClean="0">
                <a:solidFill>
                  <a:schemeClr val="tx1"/>
                </a:solidFill>
              </a:rPr>
              <a:t> booster = 112pm (5 days))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8888" y="4293096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Mounting insulation volume vacuum </a:t>
            </a:r>
            <a:r>
              <a:rPr lang="en-US" dirty="0">
                <a:solidFill>
                  <a:schemeClr val="tx1"/>
                </a:solidFill>
              </a:rPr>
              <a:t>system (</a:t>
            </a:r>
            <a:r>
              <a:rPr lang="en-US" dirty="0" smtClean="0">
                <a:solidFill>
                  <a:schemeClr val="tx1"/>
                </a:solidFill>
              </a:rPr>
              <a:t>2w </a:t>
            </a:r>
            <a:r>
              <a:rPr lang="ru-RU" dirty="0" smtClean="0">
                <a:solidFill>
                  <a:schemeClr val="tx1"/>
                </a:solidFill>
              </a:rPr>
              <a:t>×</a:t>
            </a:r>
            <a:r>
              <a:rPr lang="en-US" dirty="0" smtClean="0">
                <a:solidFill>
                  <a:schemeClr val="tx1"/>
                </a:solidFill>
              </a:rPr>
              <a:t> 8h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26 stations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416pm (26 </a:t>
            </a:r>
            <a:r>
              <a:rPr lang="en-US" dirty="0">
                <a:solidFill>
                  <a:schemeClr val="tx1"/>
                </a:solidFill>
              </a:rPr>
              <a:t>days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4641" y="-71143"/>
            <a:ext cx="3612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Assembly workflow </a:t>
            </a:r>
            <a:r>
              <a:rPr lang="ru-RU" sz="2400" dirty="0" smtClean="0"/>
              <a:t>(</a:t>
            </a:r>
            <a:r>
              <a:rPr lang="en-US" sz="2400" dirty="0" smtClean="0"/>
              <a:t>part 3)</a:t>
            </a:r>
            <a:endParaRPr lang="ru-RU" sz="2400" dirty="0"/>
          </a:p>
        </p:txBody>
      </p:sp>
      <p:sp>
        <p:nvSpPr>
          <p:cNvPr id="30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442774"/>
            <a:ext cx="7560000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2018</a:t>
            </a:r>
          </a:p>
        </p:txBody>
      </p:sp>
      <p:pic>
        <p:nvPicPr>
          <p:cNvPr id="31" name="Picture 7" descr="NICA-Logo_4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60115" y="19570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60115" y="25554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60115" y="3117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60115" y="369818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60115" y="43198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60115" y="48958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60115" y="54585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30638" y="606008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94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62194"/>
              </p:ext>
            </p:extLst>
          </p:nvPr>
        </p:nvGraphicFramePr>
        <p:xfrm>
          <a:off x="1" y="426720"/>
          <a:ext cx="9144001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1"/>
                <a:gridCol w="1788370"/>
                <a:gridCol w="1745227"/>
                <a:gridCol w="1302773"/>
                <a:gridCol w="1524000"/>
                <a:gridCol w="1524000"/>
              </a:tblGrid>
              <a:tr h="878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Step</a:t>
                      </a:r>
                      <a:r>
                        <a:rPr lang="en-US" sz="1600" baseline="0" dirty="0" smtClean="0"/>
                        <a:t> of workflow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Magnet</a:t>
                      </a:r>
                      <a:r>
                        <a:rPr lang="en-US" sz="1400" baseline="0" dirty="0" smtClean="0"/>
                        <a:t> mounting, vacuum chamber and nitrogen shield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assembling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Leakage</a:t>
                      </a:r>
                      <a:r>
                        <a:rPr lang="en-US" sz="1400" baseline="0" dirty="0" smtClean="0"/>
                        <a:t> test, beam pipe and He manifold flange assembling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Alignment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Soldering and voltage test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</a:t>
                      </a:r>
                      <a:r>
                        <a:rPr lang="en-US" sz="1600" dirty="0" err="1" smtClean="0"/>
                        <a:t>rane</a:t>
                      </a:r>
                      <a:r>
                        <a:rPr lang="en-US" sz="1600" dirty="0" smtClean="0"/>
                        <a:t> operator</a:t>
                      </a:r>
                      <a:endParaRPr lang="ru-RU" sz="16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128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128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32</a:t>
                      </a: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120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240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128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128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120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240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384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240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300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416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196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112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/>
                        <a:t>SUM (≈3100)</a:t>
                      </a:r>
                      <a:endParaRPr lang="ru-RU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 smtClean="0"/>
                        <a:t>924</a:t>
                      </a:r>
                      <a:endParaRPr lang="ru-RU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 smtClean="0"/>
                        <a:t>162</a:t>
                      </a:r>
                      <a:r>
                        <a:rPr lang="en-US" sz="1400" b="1" dirty="0" smtClean="0"/>
                        <a:t>0 </a:t>
                      </a:r>
                      <a:endParaRPr lang="ru-RU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 smtClean="0"/>
                        <a:t>256</a:t>
                      </a:r>
                      <a:endParaRPr lang="ru-RU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dirty="0" smtClean="0"/>
                        <a:t>264</a:t>
                      </a:r>
                      <a:endParaRPr lang="ru-RU" sz="14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 smtClean="0"/>
                        <a:t>32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3768" y="-104186"/>
            <a:ext cx="479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Man powers for regular periods</a:t>
            </a:r>
            <a:endParaRPr lang="ru-RU" sz="2800" dirty="0"/>
          </a:p>
        </p:txBody>
      </p:sp>
      <p:pic>
        <p:nvPicPr>
          <p:cNvPr id="8" name="Picture 7" descr="NICA-Logo_4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520" y="-40572"/>
            <a:ext cx="485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Bypass </a:t>
            </a:r>
            <a:r>
              <a:rPr lang="en-US" sz="2400" dirty="0" smtClean="0"/>
              <a:t>unit of I and III warm sections </a:t>
            </a:r>
            <a:endParaRPr lang="ru-RU" sz="2400" dirty="0"/>
          </a:p>
        </p:txBody>
      </p:sp>
      <p:pic>
        <p:nvPicPr>
          <p:cNvPr id="10242" name="Picture 2" descr="J:\Lib\Education\Семинары, школы, конференции, тренинги\2018-06-07_08 MAC, NICA\Fig\Byp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7" y="522353"/>
            <a:ext cx="8333764" cy="54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24328" y="862551"/>
            <a:ext cx="178766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Quadrupole unit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552" y="5157192"/>
            <a:ext cx="178766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Quadrupole unit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6189" y="2702292"/>
            <a:ext cx="194219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Cold-warm section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50313" y="3094457"/>
            <a:ext cx="194219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Cold-warm section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44686" y="2517626"/>
            <a:ext cx="142731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Transfer tube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10" idx="0"/>
          </p:cNvCxnSpPr>
          <p:nvPr/>
        </p:nvCxnSpPr>
        <p:spPr>
          <a:xfrm flipH="1" flipV="1">
            <a:off x="7020272" y="1844824"/>
            <a:ext cx="601140" cy="12496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417288" y="3071624"/>
            <a:ext cx="130376" cy="10054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Номер слайда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3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346512"/>
            <a:ext cx="8604448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</a:t>
            </a:r>
            <a:r>
              <a:rPr lang="en-US" dirty="0" smtClean="0"/>
              <a:t>2018,  E. </a:t>
            </a:r>
            <a:r>
              <a:rPr lang="en-US" dirty="0" err="1" smtClean="0"/>
              <a:t>Smirnova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48425" y="3389682"/>
            <a:ext cx="15322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All-metal gate</a:t>
            </a:r>
            <a:endParaRPr lang="en-US" dirty="0"/>
          </a:p>
        </p:txBody>
      </p:sp>
      <p:cxnSp>
        <p:nvCxnSpPr>
          <p:cNvPr id="35" name="Прямая со стрелкой 34"/>
          <p:cNvCxnSpPr>
            <a:stCxn id="34" idx="0"/>
          </p:cNvCxnSpPr>
          <p:nvPr/>
        </p:nvCxnSpPr>
        <p:spPr>
          <a:xfrm flipV="1">
            <a:off x="5814541" y="2060848"/>
            <a:ext cx="414511" cy="13288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67944" y="4787860"/>
            <a:ext cx="15322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All-metal gate</a:t>
            </a:r>
            <a:endParaRPr lang="en-US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 flipV="1">
            <a:off x="2388387" y="4275090"/>
            <a:ext cx="1679557" cy="6644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7" descr="NICA-Logo_4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0339" y="-57093"/>
            <a:ext cx="398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Cold-warm section assembling</a:t>
            </a:r>
            <a:endParaRPr lang="ru-RU" sz="24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346512"/>
            <a:ext cx="8604448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</a:t>
            </a:r>
            <a:r>
              <a:rPr lang="en-US" dirty="0" smtClean="0"/>
              <a:t>2018,  E. </a:t>
            </a:r>
            <a:r>
              <a:rPr lang="en-US" dirty="0" err="1" smtClean="0"/>
              <a:t>Smirnova</a:t>
            </a:r>
            <a:endParaRPr lang="en-US" dirty="0"/>
          </a:p>
        </p:txBody>
      </p:sp>
      <p:pic>
        <p:nvPicPr>
          <p:cNvPr id="7170" name="Picture 2" descr="F:\Lib\Education\Семинары, школы, конференции, тренинги\2018-06-07_08 MAC, NICA\Fig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237538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>
            <a:stCxn id="13" idx="1"/>
          </p:cNvCxnSpPr>
          <p:nvPr/>
        </p:nvCxnSpPr>
        <p:spPr>
          <a:xfrm flipH="1" flipV="1">
            <a:off x="3131842" y="3933056"/>
            <a:ext cx="1112900" cy="1840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88224" y="4570174"/>
            <a:ext cx="15322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All-metal gate</a:t>
            </a:r>
            <a:endParaRPr lang="en-US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908667" y="4057404"/>
            <a:ext cx="1679557" cy="6644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44742" y="5589240"/>
            <a:ext cx="176741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Pick-up station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32108" y="868070"/>
            <a:ext cx="20234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Helium channels</a:t>
            </a:r>
            <a:endParaRPr lang="en-US" dirty="0"/>
          </a:p>
        </p:txBody>
      </p:sp>
      <p:cxnSp>
        <p:nvCxnSpPr>
          <p:cNvPr id="18" name="Прямая со стрелкой 17"/>
          <p:cNvCxnSpPr>
            <a:stCxn id="17" idx="1"/>
          </p:cNvCxnSpPr>
          <p:nvPr/>
        </p:nvCxnSpPr>
        <p:spPr>
          <a:xfrm flipH="1">
            <a:off x="4927672" y="1052736"/>
            <a:ext cx="1104436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14155" y="6058578"/>
            <a:ext cx="297035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Quadrupole doublet magnet</a:t>
            </a:r>
            <a:endParaRPr lang="en-US" dirty="0"/>
          </a:p>
        </p:txBody>
      </p:sp>
      <p:cxnSp>
        <p:nvCxnSpPr>
          <p:cNvPr id="22" name="Прямая со стрелкой 21"/>
          <p:cNvCxnSpPr>
            <a:stCxn id="21" idx="1"/>
          </p:cNvCxnSpPr>
          <p:nvPr/>
        </p:nvCxnSpPr>
        <p:spPr>
          <a:xfrm flipH="1" flipV="1">
            <a:off x="971600" y="4570174"/>
            <a:ext cx="742555" cy="16730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31" idx="1"/>
          </p:cNvCxnSpPr>
          <p:nvPr/>
        </p:nvCxnSpPr>
        <p:spPr>
          <a:xfrm flipH="1" flipV="1">
            <a:off x="3840693" y="3933056"/>
            <a:ext cx="889636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30329" y="4828510"/>
            <a:ext cx="128183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Beam pipe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37386" y="1389802"/>
            <a:ext cx="20234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Nitrogen channels</a:t>
            </a:r>
            <a:endParaRPr lang="en-US" dirty="0"/>
          </a:p>
        </p:txBody>
      </p:sp>
      <p:cxnSp>
        <p:nvCxnSpPr>
          <p:cNvPr id="38" name="Прямая со стрелкой 37"/>
          <p:cNvCxnSpPr>
            <a:stCxn id="37" idx="3"/>
          </p:cNvCxnSpPr>
          <p:nvPr/>
        </p:nvCxnSpPr>
        <p:spPr>
          <a:xfrm>
            <a:off x="2460802" y="1574468"/>
            <a:ext cx="671040" cy="12064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3" idx="1"/>
          </p:cNvCxnSpPr>
          <p:nvPr/>
        </p:nvCxnSpPr>
        <p:spPr>
          <a:xfrm flipH="1">
            <a:off x="3131844" y="1052736"/>
            <a:ext cx="229188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61032" y="868070"/>
            <a:ext cx="187569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Vacuum chamber</a:t>
            </a:r>
            <a:endParaRPr lang="en-US" dirty="0"/>
          </a:p>
        </p:txBody>
      </p:sp>
      <p:pic>
        <p:nvPicPr>
          <p:cNvPr id="20" name="Picture 7" descr="NICA-Logo_4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8620" y="-70523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Power supply, reference magnet and acceleration station area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346512"/>
            <a:ext cx="8604448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</a:t>
            </a:r>
            <a:r>
              <a:rPr lang="en-US" dirty="0" smtClean="0"/>
              <a:t>2018,</a:t>
            </a:r>
            <a:endParaRPr lang="en-US" dirty="0"/>
          </a:p>
        </p:txBody>
      </p:sp>
      <p:pic>
        <p:nvPicPr>
          <p:cNvPr id="8194" name="Picture 2" descr="F:\Lib\Education\Семинары, школы, конференции, тренинги\2018-06-07_08 MAC, NICA\Fig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236"/>
            <a:ext cx="9144000" cy="51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4220" y="2646437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36296" y="980728"/>
            <a:ext cx="158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Reference magnets</a:t>
            </a:r>
          </a:p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123727" y="980728"/>
            <a:ext cx="12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Power </a:t>
            </a:r>
            <a:r>
              <a:rPr lang="en-US" sz="1400" dirty="0"/>
              <a:t>supply </a:t>
            </a:r>
            <a:endParaRPr lang="en-US" sz="1400" dirty="0" smtClean="0"/>
          </a:p>
          <a:p>
            <a:pPr algn="ctr"/>
            <a:r>
              <a:rPr lang="en-US" sz="1400" dirty="0" smtClean="0"/>
              <a:t>device</a:t>
            </a:r>
            <a:endParaRPr lang="ru-RU" sz="1400" dirty="0"/>
          </a:p>
        </p:txBody>
      </p:sp>
      <p:pic>
        <p:nvPicPr>
          <p:cNvPr id="9" name="Picture 7" descr="NICA-Logo_4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1198" y="-71223"/>
            <a:ext cx="401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ection with reference magnet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15540" y="1484784"/>
            <a:ext cx="134536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Feedbox “R”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456150"/>
            <a:ext cx="130478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Feedbox “L”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20213" y="640816"/>
            <a:ext cx="210012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Cryogenic feeder “L”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1272045"/>
            <a:ext cx="21439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Cryogenic feeder “R”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244334"/>
            <a:ext cx="12728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Booster “2”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28269" y="3613666"/>
            <a:ext cx="212757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Accelerating stations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1988840"/>
            <a:ext cx="189660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Reference magnet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469" y="1511463"/>
            <a:ext cx="189660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Reference magnet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436096" y="2542838"/>
            <a:ext cx="0" cy="10708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137152" y="1988840"/>
            <a:ext cx="0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77471" y="2749147"/>
            <a:ext cx="99360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Platform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16" name="Picture 7" descr="NICA-Logo_4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трелка вниз 52"/>
          <p:cNvSpPr/>
          <p:nvPr/>
        </p:nvSpPr>
        <p:spPr>
          <a:xfrm>
            <a:off x="6084168" y="3261489"/>
            <a:ext cx="576064" cy="2471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950314" y="3261491"/>
            <a:ext cx="576064" cy="2471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1026" y="3356992"/>
            <a:ext cx="8945723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Bypass 1,2 (6w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80h = 224pm (10days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91501" y="-71223"/>
            <a:ext cx="587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Irregular periods </a:t>
            </a:r>
            <a:r>
              <a:rPr lang="en-US" sz="2400" dirty="0"/>
              <a:t>a</a:t>
            </a:r>
            <a:r>
              <a:rPr lang="en-US" sz="2400" dirty="0" smtClean="0"/>
              <a:t>ssembly workflow </a:t>
            </a:r>
            <a:endParaRPr lang="ru-RU" sz="2400" dirty="0"/>
          </a:p>
        </p:txBody>
      </p:sp>
      <p:sp>
        <p:nvSpPr>
          <p:cNvPr id="30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429375"/>
            <a:ext cx="7560000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2018</a:t>
            </a:r>
          </a:p>
        </p:txBody>
      </p:sp>
      <p:pic>
        <p:nvPicPr>
          <p:cNvPr id="31" name="Picture 7" descr="NICA-Logo_4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63698" y="40295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712881"/>
              </p:ext>
            </p:extLst>
          </p:nvPr>
        </p:nvGraphicFramePr>
        <p:xfrm>
          <a:off x="163698" y="492441"/>
          <a:ext cx="8831846" cy="273630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19224"/>
                <a:gridCol w="4362718"/>
                <a:gridCol w="518738"/>
                <a:gridCol w="518738"/>
                <a:gridCol w="518738"/>
                <a:gridCol w="518738"/>
                <a:gridCol w="518738"/>
                <a:gridCol w="518738"/>
                <a:gridCol w="518738"/>
                <a:gridCol w="518738"/>
              </a:tblGrid>
              <a:tr h="35932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Booster assembling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2018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3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VI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</a:rPr>
                        <a:t>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</a:rPr>
                        <a:t>VIII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9664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“Cold”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sections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66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15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Quadrant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Quadrant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Quadrant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211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Quadrant 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40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Bypasses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Reference magnets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8953"/>
              </p:ext>
            </p:extLst>
          </p:nvPr>
        </p:nvGraphicFramePr>
        <p:xfrm>
          <a:off x="9001125" y="847725"/>
          <a:ext cx="208280" cy="26765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6765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9" name="Скругленный прямоугольник 48"/>
          <p:cNvSpPr/>
          <p:nvPr/>
        </p:nvSpPr>
        <p:spPr>
          <a:xfrm>
            <a:off x="105115" y="4002878"/>
            <a:ext cx="8931634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Reference magnets and feed boxes (6w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96h = 328 pm (14 days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1026" y="4680402"/>
            <a:ext cx="8930096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Pump and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elium </a:t>
            </a:r>
            <a:r>
              <a:rPr lang="en-US" dirty="0">
                <a:solidFill>
                  <a:schemeClr val="tx1"/>
                </a:solidFill>
              </a:rPr>
              <a:t>leakages </a:t>
            </a:r>
            <a:r>
              <a:rPr lang="en-US" dirty="0" smtClean="0">
                <a:solidFill>
                  <a:schemeClr val="tx1"/>
                </a:solidFill>
              </a:rPr>
              <a:t>tests (2w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60h = 120pm (5 </a:t>
            </a:r>
            <a:r>
              <a:rPr lang="en-US" dirty="0">
                <a:solidFill>
                  <a:schemeClr val="tx1"/>
                </a:solidFill>
              </a:rPr>
              <a:t>days)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1026" y="5805264"/>
            <a:ext cx="8982855" cy="3960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Technological </a:t>
            </a:r>
            <a:r>
              <a:rPr lang="en-US" dirty="0" smtClean="0">
                <a:solidFill>
                  <a:schemeClr val="tx1"/>
                </a:solidFill>
              </a:rPr>
              <a:t>commissioning (10 days)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0638" y="33703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30638" y="40162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08123" y="46937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05115" y="58114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5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Lib\Личное\Education\Семинары, школы, конференции, тренинги\2017-05-22_23 MAC\Presentation_my\Fig\Схема на докла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2" y="293398"/>
            <a:ext cx="9024858" cy="656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3FAE-A034-4CAC-A762-C616AC20E9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68670" y="-92963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 of the booster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08520"/>
              </p:ext>
            </p:extLst>
          </p:nvPr>
        </p:nvGraphicFramePr>
        <p:xfrm>
          <a:off x="2327314" y="1916832"/>
          <a:ext cx="4608512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224136"/>
              </a:tblGrid>
              <a:tr h="1548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Assemblies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Q-ty, pcs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Dipoles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Quadrupole</a:t>
                      </a:r>
                      <a:r>
                        <a:rPr lang="en-US" sz="1600" baseline="0" dirty="0" smtClean="0"/>
                        <a:t> doublets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Kit</a:t>
                      </a:r>
                      <a:r>
                        <a:rPr lang="en-US" sz="1600" baseline="0" dirty="0" smtClean="0"/>
                        <a:t> for assembling magnet joints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Bypass</a:t>
                      </a:r>
                      <a:r>
                        <a:rPr lang="en-US" sz="1600" baseline="0" dirty="0" smtClean="0"/>
                        <a:t> for c</a:t>
                      </a:r>
                      <a:r>
                        <a:rPr lang="en-US" sz="1600" dirty="0" smtClean="0"/>
                        <a:t>oolant liquid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Warm sections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Section with reference magnet (L,</a:t>
                      </a:r>
                      <a:r>
                        <a:rPr lang="en-US" sz="1600" baseline="0" dirty="0" smtClean="0"/>
                        <a:t> R)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Feed box (L, R)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Vacuum stations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(insulation</a:t>
                      </a:r>
                      <a:r>
                        <a:rPr lang="en-US" sz="1600" baseline="0" dirty="0" smtClean="0"/>
                        <a:t> volume)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Vacuum stations (cold</a:t>
                      </a:r>
                      <a:r>
                        <a:rPr lang="en-US" sz="1600" baseline="0" dirty="0" smtClean="0"/>
                        <a:t> beam pipe)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NICA-Logo_4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244796"/>
              </p:ext>
            </p:extLst>
          </p:nvPr>
        </p:nvGraphicFramePr>
        <p:xfrm>
          <a:off x="0" y="836712"/>
          <a:ext cx="9144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464"/>
                <a:gridCol w="1743412"/>
                <a:gridCol w="1736960"/>
                <a:gridCol w="1296602"/>
                <a:gridCol w="1516781"/>
                <a:gridCol w="1516781"/>
              </a:tblGrid>
              <a:tr h="878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Step</a:t>
                      </a:r>
                      <a:r>
                        <a:rPr lang="en-US" sz="1600" baseline="0" dirty="0" smtClean="0"/>
                        <a:t> of workflow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Magnet</a:t>
                      </a:r>
                      <a:r>
                        <a:rPr lang="en-US" sz="1400" baseline="0" dirty="0" smtClean="0"/>
                        <a:t> mounting, vacuum chamber and nitrogen shield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assembling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Leakage</a:t>
                      </a:r>
                      <a:r>
                        <a:rPr lang="en-US" sz="1400" baseline="0" dirty="0" smtClean="0"/>
                        <a:t> test, beam pipe and He manifold flange assembling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Alignment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Soldering and voltage test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</a:t>
                      </a:r>
                      <a:r>
                        <a:rPr lang="en-US" sz="1600" dirty="0" err="1" smtClean="0"/>
                        <a:t>rane</a:t>
                      </a:r>
                      <a:r>
                        <a:rPr lang="en-US" sz="1600" dirty="0" smtClean="0"/>
                        <a:t> operator</a:t>
                      </a:r>
                      <a:endParaRPr lang="ru-RU" sz="16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dirty="0" smtClean="0"/>
                        <a:t>1-17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dirty="0" smtClean="0"/>
                        <a:t>924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dirty="0" smtClean="0"/>
                        <a:t>162</a:t>
                      </a:r>
                      <a:r>
                        <a:rPr lang="en-US" sz="1600" b="1" dirty="0" smtClean="0"/>
                        <a:t>0 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dirty="0" smtClean="0"/>
                        <a:t>256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dirty="0" smtClean="0"/>
                        <a:t>264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dirty="0" smtClean="0"/>
                        <a:t>32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32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160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32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16</a:t>
                      </a:r>
                      <a:endParaRPr lang="ru-RU" sz="16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224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48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32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24</a:t>
                      </a:r>
                      <a:endParaRPr lang="ru-RU" sz="16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120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6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SUM</a:t>
                      </a:r>
                    </a:p>
                    <a:p>
                      <a:pPr algn="ctr"/>
                      <a:r>
                        <a:rPr lang="en-US" sz="1600" b="1" dirty="0" smtClean="0"/>
                        <a:t>≈3800 </a:t>
                      </a:r>
                      <a:r>
                        <a:rPr lang="en-US" sz="1600" b="1" dirty="0" err="1" smtClean="0"/>
                        <a:t>mp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smtClean="0"/>
                        <a:t>1308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dirty="0" smtClean="0"/>
                        <a:t>1820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dirty="0" smtClean="0"/>
                        <a:t>256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dirty="0" smtClean="0"/>
                        <a:t>312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dirty="0" smtClean="0"/>
                        <a:t>72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3254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Managers, engineers and workers  (</a:t>
                      </a:r>
                      <a:r>
                        <a:rPr lang="en-US" sz="1600" dirty="0" smtClean="0"/>
                        <a:t>4</a:t>
                      </a:r>
                      <a:r>
                        <a:rPr lang="en-US" sz="1600" baseline="0" dirty="0" smtClean="0"/>
                        <a:t> months or 120 days or 960 hours, </a:t>
                      </a:r>
                      <a:r>
                        <a:rPr lang="en-US" sz="1600" b="1" baseline="0" dirty="0" smtClean="0"/>
                        <a:t>8h/day</a:t>
                      </a:r>
                      <a:r>
                        <a:rPr lang="en-US" sz="1600" baseline="0" dirty="0" smtClean="0"/>
                        <a:t>) 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algn="ctr" defTabSz="990600"/>
                      <a:r>
                        <a:rPr lang="en-US" sz="1600" dirty="0" smtClean="0"/>
                        <a:t>Technicians (7+6)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1,4</a:t>
                      </a:r>
                      <a:r>
                        <a:rPr lang="en-US" sz="1600" baseline="0" dirty="0" smtClean="0"/>
                        <a:t> (2+1)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1,8</a:t>
                      </a:r>
                      <a:r>
                        <a:rPr lang="en-US" sz="1600" baseline="0" dirty="0" smtClean="0"/>
                        <a:t> (2+2)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1+1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1+1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1+1</a:t>
                      </a:r>
                      <a:endParaRPr lang="ru-RU" sz="1600" dirty="0"/>
                    </a:p>
                  </a:txBody>
                  <a:tcPr anchor="ctr"/>
                </a:tc>
              </a:tr>
              <a:tr h="2832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Engineers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(1+1)</a:t>
                      </a:r>
                      <a:endParaRPr lang="ru-RU" sz="1600" dirty="0" smtClean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1+1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/>
                    </a:p>
                  </a:txBody>
                  <a:tcPr/>
                </a:tc>
              </a:tr>
              <a:tr h="2832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Managers </a:t>
                      </a:r>
                      <a:endParaRPr lang="ru-RU" sz="1600" dirty="0" smtClean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-71223"/>
            <a:ext cx="5843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 powers for booster cold part assembling</a:t>
            </a:r>
            <a:endParaRPr lang="ru-RU" sz="2400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429375"/>
            <a:ext cx="7560000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2018</a:t>
            </a:r>
          </a:p>
        </p:txBody>
      </p:sp>
      <p:pic>
        <p:nvPicPr>
          <p:cNvPr id="8" name="Picture 7" descr="NICA-Logo_4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Photos\Работа\Разобрать\11780531\DSC021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63336" y="0"/>
            <a:ext cx="10907810" cy="69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1043608" y="4797152"/>
            <a:ext cx="7658100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3050"/>
              </a:spcBef>
              <a:defRPr/>
            </a:pPr>
            <a:r>
              <a:rPr lang="en-US" sz="5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pitchFamily="34" charset="0"/>
                <a:sym typeface="Arial" pitchFamily="34" charset="0"/>
              </a:rPr>
              <a:t>Thank you for attention</a:t>
            </a:r>
          </a:p>
        </p:txBody>
      </p:sp>
    </p:spTree>
    <p:extLst>
      <p:ext uri="{BB962C8B-B14F-4D97-AF65-F5344CB8AC3E}">
        <p14:creationId xmlns:p14="http://schemas.microsoft.com/office/powerpoint/2010/main" val="99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2523" y="-27424"/>
            <a:ext cx="465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Booster assembling </a:t>
            </a:r>
            <a:r>
              <a:rPr lang="en-US" sz="2400" dirty="0"/>
              <a:t>(</a:t>
            </a:r>
            <a:r>
              <a:rPr lang="en-US" sz="2400" dirty="0" smtClean="0"/>
              <a:t>time-schedule)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16190"/>
              </p:ext>
            </p:extLst>
          </p:nvPr>
        </p:nvGraphicFramePr>
        <p:xfrm>
          <a:off x="179512" y="692696"/>
          <a:ext cx="8856993" cy="5622953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94481"/>
                <a:gridCol w="2657904"/>
                <a:gridCol w="316032"/>
                <a:gridCol w="316032"/>
                <a:gridCol w="316032"/>
                <a:gridCol w="316032"/>
                <a:gridCol w="316032"/>
                <a:gridCol w="316032"/>
                <a:gridCol w="316032"/>
                <a:gridCol w="316032"/>
                <a:gridCol w="316032"/>
                <a:gridCol w="316032"/>
                <a:gridCol w="316032"/>
                <a:gridCol w="316032"/>
                <a:gridCol w="316032"/>
                <a:gridCol w="316032"/>
                <a:gridCol w="316032"/>
                <a:gridCol w="316032"/>
                <a:gridCol w="316032"/>
                <a:gridCol w="316032"/>
                <a:gridCol w="316032"/>
              </a:tblGrid>
              <a:tr h="35932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Booster assembling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2018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201</a:t>
                      </a:r>
                      <a:r>
                        <a:rPr lang="en-US" sz="1800" u="none" strike="noStrike" dirty="0" smtClean="0">
                          <a:effectLst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73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VI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</a:rPr>
                        <a:t>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</a:rPr>
                        <a:t>VIII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effectLst/>
                        </a:rPr>
                        <a:t>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effectLst/>
                        </a:rPr>
                        <a:t>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XI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9664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“Cold”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sections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66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15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Quadrant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Quadrant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Quadrant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211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Quadrant 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640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Bypasses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ends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Reference magnets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993">
                <a:tc rowSpan="2" gridSpan="2"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 smtClean="0">
                          <a:effectLst/>
                        </a:rPr>
                        <a:t>“</a:t>
                      </a:r>
                      <a:r>
                        <a:rPr lang="en-US" sz="1800" u="none" strike="noStrike" dirty="0" smtClean="0">
                          <a:effectLst/>
                        </a:rPr>
                        <a:t>Warm” sections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17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62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E-cooling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- </a:t>
                      </a:r>
                      <a:r>
                        <a:rPr lang="en-US" sz="1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commissioning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Injection section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Beam extraction section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Accelerating station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664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Systems </a:t>
                      </a:r>
                      <a:r>
                        <a:rPr lang="en-US" sz="1800" u="none" strike="noStrike" dirty="0">
                          <a:effectLst/>
                        </a:rPr>
                        <a:t>assembling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450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955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Vacuum </a:t>
                      </a:r>
                      <a:r>
                        <a:rPr lang="en-US" sz="1800" u="none" strike="noStrike" dirty="0" smtClean="0">
                          <a:effectLst/>
                        </a:rPr>
                        <a:t>system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13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smtClean="0">
                          <a:effectLst/>
                        </a:rPr>
                        <a:t>Power supply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13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Cryogenic system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13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Thermometry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system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347864" y="817662"/>
            <a:ext cx="94569" cy="21602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346512"/>
            <a:ext cx="7560000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240" y="1696638"/>
            <a:ext cx="229934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Technological commissioning</a:t>
            </a:r>
            <a:endParaRPr lang="en-US" sz="1400" dirty="0"/>
          </a:p>
        </p:txBody>
      </p:sp>
      <p:cxnSp>
        <p:nvCxnSpPr>
          <p:cNvPr id="10" name="Прямая со стрелкой 9"/>
          <p:cNvCxnSpPr>
            <a:stCxn id="9" idx="1"/>
          </p:cNvCxnSpPr>
          <p:nvPr/>
        </p:nvCxnSpPr>
        <p:spPr>
          <a:xfrm flipH="1">
            <a:off x="5580112" y="1850527"/>
            <a:ext cx="1152128" cy="3543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03704" y="2329715"/>
            <a:ext cx="131731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Commissioning</a:t>
            </a:r>
          </a:p>
          <a:p>
            <a:pPr algn="ctr"/>
            <a:r>
              <a:rPr lang="en-US" sz="1400" dirty="0" smtClean="0"/>
              <a:t>with beam</a:t>
            </a:r>
            <a:endParaRPr lang="en-US" sz="1400" dirty="0"/>
          </a:p>
        </p:txBody>
      </p:sp>
      <p:cxnSp>
        <p:nvCxnSpPr>
          <p:cNvPr id="13" name="Прямая со стрелкой 12"/>
          <p:cNvCxnSpPr>
            <a:stCxn id="12" idx="1"/>
          </p:cNvCxnSpPr>
          <p:nvPr/>
        </p:nvCxnSpPr>
        <p:spPr>
          <a:xfrm flipH="1">
            <a:off x="6516218" y="2591325"/>
            <a:ext cx="587486" cy="2616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7" descr="NICA-Logo_4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32083"/>
              </p:ext>
            </p:extLst>
          </p:nvPr>
        </p:nvGraphicFramePr>
        <p:xfrm>
          <a:off x="244908" y="461665"/>
          <a:ext cx="8712968" cy="598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4695"/>
                <a:gridCol w="1098273"/>
              </a:tblGrid>
              <a:tr h="432048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1000"/>
                        </a:spcAft>
                        <a:buFontTx/>
                        <a:buChar char="-"/>
                      </a:pPr>
                      <a:endParaRPr lang="ru-RU" dirty="0" smtClean="0"/>
                    </a:p>
                    <a:p>
                      <a:pPr marL="285750" indent="-285750" algn="l"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en-US" dirty="0" smtClean="0"/>
                        <a:t>approved documentation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</a:rPr>
                        <a:t>schemes</a:t>
                      </a:r>
                      <a:r>
                        <a:rPr lang="en-US" baseline="0" dirty="0" smtClean="0"/>
                        <a:t>, layouts, instructions, flow charts, etc.) </a:t>
                      </a:r>
                    </a:p>
                    <a:p>
                      <a:pPr marL="285750" indent="-285750" algn="l"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en-US" dirty="0" smtClean="0"/>
                        <a:t>geodetic network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ready</a:t>
                      </a:r>
                      <a:r>
                        <a:rPr lang="ru-RU" dirty="0" smtClean="0"/>
                        <a:t>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smtClean="0"/>
                        <a:t>bridge cranes of build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ready</a:t>
                      </a:r>
                      <a:r>
                        <a:rPr lang="ru-RU" dirty="0" smtClean="0"/>
                        <a:t>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smtClean="0"/>
                        <a:t>energy supply (380/220V,</a:t>
                      </a:r>
                      <a:r>
                        <a:rPr lang="en-US" baseline="0" dirty="0" smtClean="0"/>
                        <a:t> 50Hz)</a:t>
                      </a:r>
                      <a:r>
                        <a:rPr lang="ru-RU" baseline="0" dirty="0" smtClean="0"/>
                        <a:t>;</a:t>
                      </a:r>
                      <a:endParaRPr lang="ru-RU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baseline="0" dirty="0" smtClean="0"/>
                        <a:t>water system (cooling equipment)</a:t>
                      </a:r>
                      <a:r>
                        <a:rPr lang="ru-RU" baseline="0" dirty="0" smtClean="0"/>
                        <a:t>;</a:t>
                      </a:r>
                      <a:endParaRPr lang="ru-RU" dirty="0" smtClean="0"/>
                    </a:p>
                    <a:p>
                      <a:pPr marL="285750" indent="-285750" algn="l"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en-US" dirty="0" smtClean="0"/>
                        <a:t>movable clean zones for</a:t>
                      </a:r>
                      <a:r>
                        <a:rPr lang="en-US" baseline="0" dirty="0" smtClean="0"/>
                        <a:t> beam pipe and vacuum stations assembling</a:t>
                      </a:r>
                      <a:r>
                        <a:rPr lang="ru-RU" baseline="0" dirty="0" smtClean="0"/>
                        <a:t>;</a:t>
                      </a:r>
                      <a:endParaRPr lang="en-US" baseline="0" dirty="0" smtClean="0"/>
                    </a:p>
                    <a:p>
                      <a:pPr marL="285750" indent="-285750" algn="l"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en-US" dirty="0" smtClean="0"/>
                        <a:t>instruments (helium leak testers,</a:t>
                      </a:r>
                      <a:r>
                        <a:rPr lang="en-US" baseline="0" dirty="0" smtClean="0"/>
                        <a:t> movable pumping stations, laser tracker tools and etc.)</a:t>
                      </a:r>
                      <a:r>
                        <a:rPr lang="ru-RU" baseline="0" dirty="0" smtClean="0"/>
                        <a:t>;</a:t>
                      </a:r>
                      <a:endParaRPr lang="en-US" baseline="0" dirty="0" smtClean="0"/>
                    </a:p>
                    <a:p>
                      <a:pPr marL="285750" indent="-285750" algn="l"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en-US" dirty="0" smtClean="0"/>
                        <a:t>interior of Booster tunnel and b.1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completion (floor,</a:t>
                      </a:r>
                      <a:r>
                        <a:rPr lang="en-US" baseline="0" dirty="0" smtClean="0"/>
                        <a:t> walls, light and etc.)</a:t>
                      </a:r>
                      <a:r>
                        <a:rPr lang="ru-RU" baseline="0" dirty="0" smtClean="0"/>
                        <a:t>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smtClean="0"/>
                        <a:t>compressed air system 6 bar (suppling</a:t>
                      </a:r>
                      <a:r>
                        <a:rPr lang="en-US" baseline="0" dirty="0" smtClean="0"/>
                        <a:t> equipment)</a:t>
                      </a:r>
                      <a:r>
                        <a:rPr lang="ru-RU" baseline="0" dirty="0" smtClean="0"/>
                        <a:t>;</a:t>
                      </a:r>
                      <a:endParaRPr lang="ru-RU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smtClean="0"/>
                        <a:t>storing places of complete products</a:t>
                      </a:r>
                      <a:r>
                        <a:rPr lang="ru-RU" dirty="0" smtClean="0"/>
                        <a:t>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smtClean="0"/>
                        <a:t>places for preparing units</a:t>
                      </a:r>
                      <a:r>
                        <a:rPr lang="en-US" baseline="0" dirty="0" smtClean="0"/>
                        <a:t> and element</a:t>
                      </a:r>
                      <a:r>
                        <a:rPr lang="ru-RU" baseline="0" dirty="0" smtClean="0"/>
                        <a:t>;</a:t>
                      </a:r>
                      <a:endParaRPr lang="ru-RU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smtClean="0"/>
                        <a:t>places for staff</a:t>
                      </a:r>
                      <a:r>
                        <a:rPr lang="ru-RU" dirty="0" smtClean="0"/>
                        <a:t>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smtClean="0"/>
                        <a:t>tailored logistics</a:t>
                      </a:r>
                      <a:endParaRPr lang="ru-RU" dirty="0" smtClean="0"/>
                    </a:p>
                  </a:txBody>
                  <a:tcPr anchor="ctr"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Status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in hand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ready</a:t>
                      </a:r>
                      <a:r>
                        <a:rPr lang="ru-RU" b="1" dirty="0" smtClean="0"/>
                        <a:t>;</a:t>
                      </a:r>
                      <a:endParaRPr lang="en-US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ready</a:t>
                      </a:r>
                      <a:r>
                        <a:rPr lang="ru-RU" b="1" dirty="0" smtClean="0"/>
                        <a:t>;</a:t>
                      </a:r>
                      <a:endParaRPr lang="en-US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in hand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in hand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in hand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ready</a:t>
                      </a:r>
                      <a:endParaRPr lang="en-US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in hand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in hand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in hand</a:t>
                      </a: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in hand</a:t>
                      </a: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in hand</a:t>
                      </a: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in hand</a:t>
                      </a:r>
                      <a:endParaRPr lang="ru-RU" b="1" dirty="0" smtClean="0"/>
                    </a:p>
                  </a:txBody>
                  <a:tcP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1720" y="0"/>
            <a:ext cx="509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Documentations and engineer systems</a:t>
            </a:r>
            <a:endParaRPr lang="ru-RU" sz="2400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346512"/>
            <a:ext cx="7560000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2018</a:t>
            </a:r>
          </a:p>
        </p:txBody>
      </p:sp>
      <p:pic>
        <p:nvPicPr>
          <p:cNvPr id="10" name="Picture 7" descr="NICA-Logo_4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695824"/>
            <a:ext cx="8964488" cy="5545242"/>
          </a:xfrm>
          <a:prstGeom prst="rect">
            <a:avLst/>
          </a:prstGeom>
        </p:spPr>
      </p:pic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99792" y="-3"/>
            <a:ext cx="42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booster tunnel cross section</a:t>
            </a:r>
            <a:endParaRPr lang="ru-RU" sz="2400" dirty="0"/>
          </a:p>
        </p:txBody>
      </p:sp>
      <p:pic>
        <p:nvPicPr>
          <p:cNvPr id="5" name="Picture 2" descr="C:\Users\Admin\Desktop\265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80" y="1431518"/>
            <a:ext cx="470712" cy="4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346512"/>
            <a:ext cx="7560000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2018</a:t>
            </a:r>
          </a:p>
        </p:txBody>
      </p:sp>
      <p:pic>
        <p:nvPicPr>
          <p:cNvPr id="10" name="Picture 7" descr="NICA-Logo_4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39620" y="-27424"/>
            <a:ext cx="486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Required equipment and instruments</a:t>
            </a:r>
            <a:endParaRPr lang="ru-RU" sz="24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346512"/>
            <a:ext cx="7560000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2018</a:t>
            </a:r>
          </a:p>
        </p:txBody>
      </p:sp>
      <p:pic>
        <p:nvPicPr>
          <p:cNvPr id="7" name="Picture 7" descr="NICA-Logo_4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GB02G0MM9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06" y="3813068"/>
            <a:ext cx="1921237" cy="23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018-06-06_200754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07" y="378469"/>
            <a:ext cx="6394192" cy="375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&amp;Kcy;&amp;acy;&amp;rcy;&amp;tcy;&amp;icy;&amp;ncy;&amp;kcy;&amp;icy; &amp;pcy;&amp;ocy; &amp;zcy;&amp;acy;&amp;pcy;&amp;rcy;&amp;ocy;&amp;scy;&amp;ucy; hexagon metrology laser track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971664"/>
            <a:ext cx="40195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592" y="3648189"/>
            <a:ext cx="151216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Laser tracker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4365104"/>
            <a:ext cx="21719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Mobile clean zone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99826" y="6125729"/>
            <a:ext cx="21719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Leak detectors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Lib\Личное\Education\Семинары, школы, конференции, тренинги\2017-05-22_23 MAC\Fig\3D2_DFO_модули_диполь-дипо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0" y="392913"/>
            <a:ext cx="9148539" cy="64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9105" y="-28323"/>
            <a:ext cx="656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typical joint (dipole-dipole assembling)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18588" y="3662805"/>
            <a:ext cx="127150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Dipole unit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06879" y="4437112"/>
            <a:ext cx="149617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Bellows hoses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47041" y="1684799"/>
            <a:ext cx="9902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Bus-bars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8" idx="2"/>
          </p:cNvCxnSpPr>
          <p:nvPr/>
        </p:nvCxnSpPr>
        <p:spPr>
          <a:xfrm>
            <a:off x="4242145" y="2054131"/>
            <a:ext cx="185839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2280" y="1768170"/>
            <a:ext cx="127150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Dipole unit 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7" idx="0"/>
          </p:cNvCxnSpPr>
          <p:nvPr/>
        </p:nvCxnSpPr>
        <p:spPr>
          <a:xfrm flipV="1">
            <a:off x="4954969" y="3627162"/>
            <a:ext cx="0" cy="809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21638" y="5085184"/>
            <a:ext cx="104478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Supports</a:t>
            </a:r>
            <a:endParaRPr lang="en-US" dirty="0"/>
          </a:p>
        </p:txBody>
      </p:sp>
      <p:cxnSp>
        <p:nvCxnSpPr>
          <p:cNvPr id="17" name="Прямая со стрелкой 16"/>
          <p:cNvCxnSpPr>
            <a:stCxn id="16" idx="1"/>
          </p:cNvCxnSpPr>
          <p:nvPr/>
        </p:nvCxnSpPr>
        <p:spPr>
          <a:xfrm flipH="1" flipV="1">
            <a:off x="2699794" y="4945818"/>
            <a:ext cx="1121844" cy="324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17431" y="1124744"/>
            <a:ext cx="118494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pipe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20" idx="2"/>
          </p:cNvCxnSpPr>
          <p:nvPr/>
        </p:nvCxnSpPr>
        <p:spPr>
          <a:xfrm flipH="1">
            <a:off x="4822953" y="1494076"/>
            <a:ext cx="86948" cy="12868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346512"/>
            <a:ext cx="7560000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2018</a:t>
            </a:r>
          </a:p>
        </p:txBody>
      </p:sp>
      <p:pic>
        <p:nvPicPr>
          <p:cNvPr id="18" name="Picture 7" descr="NICA-Logo_4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19" y="83194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D:\Library\RI\JINR\Проекты\NICA\SCMD\Доклады\index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19" y="16377"/>
            <a:ext cx="574531" cy="3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2" descr="D:\Lib\Личное\Education\Семинары, школы, конференции, тренинги\2017-05-22_23 MAC\Presentation_my\Fig\To Assembly workflow (part 3), 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"/>
            <a:ext cx="9144000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879406"/>
            <a:ext cx="19442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ipole-dipole joint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8256" y="2132856"/>
            <a:ext cx="19442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hermal shield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3645024"/>
            <a:ext cx="19442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Vacuum chamber</a:t>
            </a:r>
            <a:endParaRPr lang="en-US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346512"/>
            <a:ext cx="7560000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2018</a:t>
            </a:r>
          </a:p>
        </p:txBody>
      </p:sp>
    </p:spTree>
    <p:extLst>
      <p:ext uri="{BB962C8B-B14F-4D97-AF65-F5344CB8AC3E}">
        <p14:creationId xmlns:p14="http://schemas.microsoft.com/office/powerpoint/2010/main" val="4507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J:\Lib\Личное\Education\Семинары, школы, конференции, тренинги\2017-05-22_23 MAC\Fig\BM-035.00.000_Регулярный период Бустера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80" r="-14102"/>
          <a:stretch/>
        </p:blipFill>
        <p:spPr bwMode="auto">
          <a:xfrm>
            <a:off x="251520" y="-136130"/>
            <a:ext cx="10188085" cy="498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7621" y="0"/>
            <a:ext cx="2138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Regular periods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852936"/>
            <a:ext cx="182453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Quadrupoles unit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44931" y="2852936"/>
            <a:ext cx="121860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Dipole unit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2852936"/>
            <a:ext cx="121860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Dipole unit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22447" y="4149080"/>
            <a:ext cx="151216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346512"/>
            <a:ext cx="7560000" cy="476250"/>
          </a:xfrm>
        </p:spPr>
        <p:txBody>
          <a:bodyPr/>
          <a:lstStyle/>
          <a:p>
            <a:r>
              <a:rPr lang="en-US" dirty="0"/>
              <a:t>NICA Machine Advisory Committee, meeting at Joint Institute for Nuclear Research, Dubna, </a:t>
            </a:r>
            <a:r>
              <a:rPr lang="en-US" dirty="0" smtClean="0"/>
              <a:t>Russia, June</a:t>
            </a:r>
            <a:r>
              <a:rPr lang="en-US" dirty="0"/>
              <a:t>, 7-8, 2018</a:t>
            </a:r>
          </a:p>
        </p:txBody>
      </p:sp>
      <p:pic>
        <p:nvPicPr>
          <p:cNvPr id="7171" name="Picture 3" descr="J:\Lib\Личное\Education\Семинары, школы, конференции, тренинги\2017-05-22_23 MAC\Fig\BM-035.00.000_Регулярный период Бустера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0528" y="4725144"/>
            <a:ext cx="921514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3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1604</Words>
  <Application>Microsoft Office PowerPoint</Application>
  <PresentationFormat>Экран (4:3)</PresentationFormat>
  <Paragraphs>392</Paragraphs>
  <Slides>21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NICA Booster:  status of mounting preparation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Arrangement of Booster dipole magnets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fabrication and mounting, strategy and plans</dc:title>
  <dc:creator>Artem</dc:creator>
  <cp:lastModifiedBy>Admin</cp:lastModifiedBy>
  <cp:revision>226</cp:revision>
  <cp:lastPrinted>2017-05-10T16:44:00Z</cp:lastPrinted>
  <dcterms:modified xsi:type="dcterms:W3CDTF">2018-06-06T17:30:07Z</dcterms:modified>
</cp:coreProperties>
</file>