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3" r:id="rId2"/>
    <p:sldId id="294" r:id="rId3"/>
    <p:sldId id="269" r:id="rId4"/>
    <p:sldId id="273" r:id="rId5"/>
    <p:sldId id="272" r:id="rId6"/>
    <p:sldId id="257" r:id="rId7"/>
    <p:sldId id="299" r:id="rId8"/>
    <p:sldId id="274" r:id="rId9"/>
    <p:sldId id="275" r:id="rId10"/>
    <p:sldId id="276" r:id="rId11"/>
    <p:sldId id="261" r:id="rId12"/>
    <p:sldId id="277" r:id="rId13"/>
    <p:sldId id="282" r:id="rId14"/>
    <p:sldId id="283" r:id="rId15"/>
    <p:sldId id="286" r:id="rId16"/>
    <p:sldId id="288" r:id="rId17"/>
    <p:sldId id="296" r:id="rId18"/>
    <p:sldId id="298" r:id="rId19"/>
    <p:sldId id="287" r:id="rId20"/>
    <p:sldId id="300" r:id="rId21"/>
    <p:sldId id="301" r:id="rId22"/>
    <p:sldId id="302" r:id="rId23"/>
    <p:sldId id="289" r:id="rId24"/>
    <p:sldId id="303" r:id="rId25"/>
    <p:sldId id="304" r:id="rId26"/>
    <p:sldId id="305" r:id="rId27"/>
    <p:sldId id="262" r:id="rId28"/>
    <p:sldId id="263" r:id="rId29"/>
    <p:sldId id="264" r:id="rId30"/>
    <p:sldId id="265" r:id="rId31"/>
    <p:sldId id="266" r:id="rId32"/>
    <p:sldId id="267" r:id="rId33"/>
    <p:sldId id="290" r:id="rId34"/>
    <p:sldId id="291" r:id="rId35"/>
    <p:sldId id="292" r:id="rId36"/>
    <p:sldId id="281" r:id="rId37"/>
    <p:sldId id="28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6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529A-B944-4077-B487-2DBA202F20B5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7B5D9-4495-45C1-8D59-20CF696C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7B5D9-4495-45C1-8D59-20CF696C57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9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7B5D9-4495-45C1-8D59-20CF696C57D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1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7B5D9-4495-45C1-8D59-20CF696C57D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5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555-A656-488C-A847-B2E94C480E42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1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A821-75A5-4C06-ACAE-C3DA07DEC55C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B60-B3B5-47B5-B595-4B48AAC1E4BC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3338-2093-467C-980B-9A54B4044FB7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8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C8AC-83EE-4A40-A456-64A9D2DD5300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9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D17-46B4-4F06-AFAF-02B284D95D3E}" type="datetime1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6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B49A-32DD-4E27-BFD6-FE1AECC1A76B}" type="datetime1">
              <a:rPr lang="ru-RU" smtClean="0"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775-931C-4FA3-B9A2-3BD474665B53}" type="datetime1">
              <a:rPr lang="ru-RU" smtClean="0"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1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FA9B-DAC6-4F56-9BB5-4349379C7260}" type="datetime1">
              <a:rPr lang="ru-RU" smtClean="0"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C83B-0B52-4533-A3B4-7B44B016F4BB}" type="datetime1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1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A868-1BCE-4FED-BD33-CB82C7D5FEF0}" type="datetime1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70F9-FBBD-4998-90DE-AB53C9D0BDE4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6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NICA collider optics overview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453336"/>
            <a:ext cx="2523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MAC Meeting</a:t>
            </a:r>
            <a:r>
              <a:rPr lang="en-US" sz="1200" dirty="0"/>
              <a:t>, 7-8 </a:t>
            </a:r>
            <a:r>
              <a:rPr lang="en-US" sz="1200" dirty="0" smtClean="0"/>
              <a:t>June, JINR, Dubna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736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-27296"/>
            <a:ext cx="19954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Orbit correction 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38150"/>
            <a:ext cx="89439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797152"/>
            <a:ext cx="18002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Bx</a:t>
            </a:r>
            <a:r>
              <a:rPr lang="en-US" dirty="0" smtClean="0">
                <a:solidFill>
                  <a:srgbClr val="0000CC"/>
                </a:solidFill>
              </a:rPr>
              <a:t>=0.15 T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By=0.15 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" y="29672"/>
            <a:ext cx="5472608" cy="37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-27296"/>
            <a:ext cx="19954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00CC"/>
                </a:solidFill>
              </a:rPr>
              <a:t>Dy</a:t>
            </a:r>
            <a:r>
              <a:rPr lang="en-US" b="1" i="1" dirty="0" smtClean="0">
                <a:solidFill>
                  <a:srgbClr val="0000CC"/>
                </a:solidFill>
              </a:rPr>
              <a:t> –correction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79169" y="342036"/>
            <a:ext cx="104547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CC"/>
                </a:solidFill>
              </a:rPr>
              <a:t>- skipped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58293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44" y="3867741"/>
            <a:ext cx="2818740" cy="25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19" y="908720"/>
            <a:ext cx="3304507" cy="2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-27296"/>
            <a:ext cx="278755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X-Y Coupling suppression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676"/>
            <a:ext cx="7325300" cy="330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4813" y="1844824"/>
            <a:ext cx="1676374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>4 skew quads /</a:t>
            </a:r>
          </a:p>
          <a:p>
            <a:pPr algn="r"/>
            <a:r>
              <a:rPr lang="en-US" dirty="0">
                <a:solidFill>
                  <a:srgbClr val="0000CC"/>
                </a:solidFill>
              </a:rPr>
              <a:t>h</a:t>
            </a:r>
            <a:r>
              <a:rPr lang="en-US" dirty="0" smtClean="0">
                <a:solidFill>
                  <a:srgbClr val="0000CC"/>
                </a:solidFill>
              </a:rPr>
              <a:t>alf ring [T/m]:</a:t>
            </a:r>
          </a:p>
          <a:p>
            <a:pPr algn="r"/>
            <a:endParaRPr lang="en-US" dirty="0" smtClean="0">
              <a:solidFill>
                <a:srgbClr val="0000CC"/>
              </a:solidFill>
            </a:endParaRP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-2.48 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0.18 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0.57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0.64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65" y="3699071"/>
            <a:ext cx="3860891" cy="271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922" y="3699071"/>
            <a:ext cx="3870137" cy="271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8100392" y="342036"/>
            <a:ext cx="432048" cy="150278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83" y="369332"/>
            <a:ext cx="4572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3267" y="52379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9.10                      9.44</a:t>
            </a: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097460" y="5283558"/>
            <a:ext cx="1543751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78144" y="5760048"/>
            <a:ext cx="277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3 % of focusing strength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15" y="591643"/>
            <a:ext cx="4438505" cy="633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499992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7566" y="0"/>
            <a:ext cx="450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9.44                                9.10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475184" y="45586"/>
            <a:ext cx="2104928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70634" y="3575303"/>
            <a:ext cx="6264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-303 </a:t>
            </a:r>
            <a:r>
              <a:rPr lang="ru-RU" b="1" dirty="0" smtClean="0">
                <a:solidFill>
                  <a:srgbClr val="0000CC"/>
                </a:solidFill>
              </a:rPr>
              <a:t>А </a:t>
            </a:r>
            <a:r>
              <a:rPr lang="ru-RU" dirty="0" smtClean="0"/>
              <a:t>– </a:t>
            </a:r>
            <a:r>
              <a:rPr lang="en-US" dirty="0" smtClean="0"/>
              <a:t>to all quads (except FF)        </a:t>
            </a:r>
            <a:r>
              <a:rPr lang="en-US" b="1" dirty="0" smtClean="0">
                <a:solidFill>
                  <a:srgbClr val="0000CC"/>
                </a:solidFill>
              </a:rPr>
              <a:t>+9</a:t>
            </a:r>
            <a:r>
              <a:rPr lang="ru-RU" b="1" dirty="0" smtClean="0">
                <a:solidFill>
                  <a:srgbClr val="0000CC"/>
                </a:solidFill>
              </a:rPr>
              <a:t>А</a:t>
            </a:r>
            <a:r>
              <a:rPr lang="ru-RU" dirty="0" smtClean="0"/>
              <a:t> </a:t>
            </a:r>
            <a:r>
              <a:rPr lang="en-US" dirty="0" smtClean="0"/>
              <a:t>to D-quads in arcs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0" y="526114"/>
            <a:ext cx="4438903" cy="28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7566" y="0"/>
            <a:ext cx="450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9.44                                9.10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75184" y="45586"/>
            <a:ext cx="2104928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8" y="3958064"/>
            <a:ext cx="422228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71" y="3958065"/>
            <a:ext cx="4327879" cy="281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775" y="501874"/>
            <a:ext cx="4287631" cy="29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15118" y="4581128"/>
            <a:ext cx="17281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Beam size at IP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1045298"/>
            <a:ext cx="13885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Beam size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3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993" y="4509120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sF1=48 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sD1=185 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sF2=48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sD2=185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27984" y="5031760"/>
            <a:ext cx="2160240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36" y="385243"/>
            <a:ext cx="958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60142" y="-27296"/>
            <a:ext cx="259960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Chromaticity correction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7296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9.10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6" y="434369"/>
            <a:ext cx="5909469" cy="391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851787" y="317846"/>
            <a:ext cx="129221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preliminary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05" y="1365280"/>
            <a:ext cx="2219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55" y="3093760"/>
            <a:ext cx="2085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04" y="4956111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42" y="1527205"/>
            <a:ext cx="2190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24" y="3178502"/>
            <a:ext cx="226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74" y="4920682"/>
            <a:ext cx="2276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06" y="26666"/>
            <a:ext cx="4662994" cy="35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E72D-D925-4415-BEAD-99DD818B87C4}" type="slidenum">
              <a:rPr lang="ru-RU" smtClean="0"/>
              <a:t>17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2" y="2996952"/>
            <a:ext cx="2176835" cy="7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" y="692696"/>
            <a:ext cx="3959710" cy="216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1450301">
            <a:off x="3635896" y="553912"/>
            <a:ext cx="1008112" cy="396044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363589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FF-quads fringe fields shrink DA 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07219" y="980728"/>
            <a:ext cx="16618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Beta_IP</a:t>
            </a:r>
            <a:r>
              <a:rPr lang="en-US" dirty="0" smtClean="0">
                <a:solidFill>
                  <a:srgbClr val="0000CC"/>
                </a:solidFill>
              </a:rPr>
              <a:t>=0.35 m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9" name="Picture 4" descr="fringes_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51955"/>
            <a:ext cx="4800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8545" y="6237312"/>
            <a:ext cx="21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>
                <a:solidFill>
                  <a:srgbClr val="0000CC"/>
                </a:solidFill>
              </a:rPr>
              <a:t>S.A. </a:t>
            </a:r>
            <a:r>
              <a:rPr lang="en-US" altLang="ru-RU" sz="1400" dirty="0" err="1">
                <a:solidFill>
                  <a:srgbClr val="0000CC"/>
                </a:solidFill>
              </a:rPr>
              <a:t>Glukhov</a:t>
            </a:r>
            <a:r>
              <a:rPr lang="en-US" altLang="ru-RU" sz="1400" dirty="0">
                <a:solidFill>
                  <a:srgbClr val="0000CC"/>
                </a:solidFill>
              </a:rPr>
              <a:t>, E.B. Levichev</a:t>
            </a:r>
            <a:r>
              <a:rPr lang="en-US" altLang="ru-RU" sz="1400" dirty="0" smtClean="0">
                <a:solidFill>
                  <a:srgbClr val="0000CC"/>
                </a:solidFill>
              </a:rPr>
              <a:t>,</a:t>
            </a:r>
          </a:p>
          <a:p>
            <a:r>
              <a:rPr lang="en-US" altLang="ru-RU" sz="1400" dirty="0" smtClean="0">
                <a:solidFill>
                  <a:srgbClr val="0000CC"/>
                </a:solidFill>
              </a:rPr>
              <a:t>RuPAC-2016</a:t>
            </a:r>
            <a:endParaRPr lang="en-US" altLang="ru-RU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18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1" y="675316"/>
            <a:ext cx="3518047" cy="26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81" y="675316"/>
            <a:ext cx="3132102" cy="26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7" y="699792"/>
            <a:ext cx="3407702" cy="26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720" y="0"/>
            <a:ext cx="25202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dynamic aperture (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363589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FF-quads fringe fields shrink DA 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5935" y="435982"/>
            <a:ext cx="16618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Beta_IP</a:t>
            </a:r>
            <a:r>
              <a:rPr lang="en-US" dirty="0" smtClean="0">
                <a:solidFill>
                  <a:srgbClr val="0000CC"/>
                </a:solidFill>
              </a:rPr>
              <a:t>=0.35 m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6967" y="435982"/>
            <a:ext cx="16618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Beta_IP</a:t>
            </a:r>
            <a:r>
              <a:rPr lang="en-US" dirty="0" smtClean="0">
                <a:solidFill>
                  <a:srgbClr val="0000CC"/>
                </a:solidFill>
              </a:rPr>
              <a:t>=0.50 m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92720" y="409478"/>
            <a:ext cx="16618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Beta_IP</a:t>
            </a:r>
            <a:r>
              <a:rPr lang="en-US" dirty="0" smtClean="0">
                <a:solidFill>
                  <a:srgbClr val="0000CC"/>
                </a:solidFill>
              </a:rPr>
              <a:t>=0.60 m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34" y="5046011"/>
            <a:ext cx="1340586" cy="52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" y="5046011"/>
            <a:ext cx="1478961" cy="6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99" y="4708103"/>
            <a:ext cx="33432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47316" y="3680952"/>
            <a:ext cx="165618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25 % luminosity decrease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358" y="4352137"/>
            <a:ext cx="2219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</a:rPr>
              <a:t>Beta_IP</a:t>
            </a:r>
            <a:r>
              <a:rPr lang="en-US" sz="2400" dirty="0">
                <a:solidFill>
                  <a:srgbClr val="0000CC"/>
                </a:solidFill>
              </a:rPr>
              <a:t>=0.35 m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09960" y="4380268"/>
            <a:ext cx="2150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</a:rPr>
              <a:t>Beta_IP</a:t>
            </a:r>
            <a:r>
              <a:rPr lang="en-US" sz="2400" dirty="0">
                <a:solidFill>
                  <a:srgbClr val="0000CC"/>
                </a:solidFill>
              </a:rPr>
              <a:t>=0.60 m</a:t>
            </a:r>
            <a:endParaRPr lang="ru-RU" sz="2400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3186627" y="4352137"/>
            <a:ext cx="2583447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9" y="3567921"/>
            <a:ext cx="2436951" cy="7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32" y="3680952"/>
            <a:ext cx="4293056" cy="67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44008" y="5949280"/>
            <a:ext cx="4324197" cy="369332"/>
          </a:xfrm>
          <a:prstGeom prst="rect">
            <a:avLst/>
          </a:prstGeom>
          <a:solidFill>
            <a:srgbClr val="99FF33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u</a:t>
            </a:r>
            <a:r>
              <a:rPr lang="en-US" dirty="0" smtClean="0">
                <a:solidFill>
                  <a:srgbClr val="0000CC"/>
                </a:solidFill>
              </a:rPr>
              <a:t>se </a:t>
            </a:r>
            <a:r>
              <a:rPr lang="en-US" dirty="0" err="1" smtClean="0">
                <a:solidFill>
                  <a:srgbClr val="0000CC"/>
                </a:solidFill>
              </a:rPr>
              <a:t>octupoles</a:t>
            </a:r>
            <a:r>
              <a:rPr lang="en-US" dirty="0" smtClean="0">
                <a:solidFill>
                  <a:srgbClr val="0000CC"/>
                </a:solidFill>
              </a:rPr>
              <a:t> to “correct” fringe field effect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7611680" y="5265251"/>
            <a:ext cx="947256" cy="36165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3720" y="0"/>
            <a:ext cx="25202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dynamic aperture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38388" y="369332"/>
            <a:ext cx="129221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preliminary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7296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9.44</a:t>
            </a:r>
            <a:endParaRPr lang="en-US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8677" y="3140968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9.10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" y="675903"/>
            <a:ext cx="7293442" cy="24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" y="3628428"/>
            <a:ext cx="7595244" cy="253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48373" y="2402304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o</a:t>
            </a:r>
            <a:r>
              <a:rPr lang="en-US" dirty="0" smtClean="0">
                <a:solidFill>
                  <a:srgbClr val="0000CC"/>
                </a:solidFill>
              </a:rPr>
              <a:t>F1=150 T/m^3</a:t>
            </a:r>
          </a:p>
          <a:p>
            <a:r>
              <a:rPr lang="en-US" dirty="0">
                <a:solidFill>
                  <a:srgbClr val="0000CC"/>
                </a:solidFill>
              </a:rPr>
              <a:t>o</a:t>
            </a:r>
            <a:r>
              <a:rPr lang="en-US" dirty="0" smtClean="0">
                <a:solidFill>
                  <a:srgbClr val="0000CC"/>
                </a:solidFill>
              </a:rPr>
              <a:t>F2=60 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dirty="0">
                <a:solidFill>
                  <a:srgbClr val="0000CC"/>
                </a:solidFill>
              </a:rPr>
              <a:t>oF2=60 T/m^2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3166763"/>
            <a:ext cx="169411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DA = 1.5 GA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19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0" y="0"/>
            <a:ext cx="252028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JINR + BINP team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78899" y="-25655"/>
            <a:ext cx="2150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</a:rPr>
              <a:t>Beta_IP</a:t>
            </a:r>
            <a:r>
              <a:rPr lang="en-US" sz="2400" dirty="0">
                <a:solidFill>
                  <a:srgbClr val="0000CC"/>
                </a:solidFill>
              </a:rPr>
              <a:t>=0.60 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62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4602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Todo</a:t>
            </a:r>
            <a:r>
              <a:rPr lang="en-US" dirty="0" smtClean="0"/>
              <a:t> list from previous MAC meeting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9" y="1340768"/>
            <a:ext cx="3618317" cy="54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283968" cy="549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685388" y="3636947"/>
            <a:ext cx="1224136" cy="5760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75954" y="137106"/>
            <a:ext cx="4052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2000" dirty="0" smtClean="0">
                <a:solidFill>
                  <a:srgbClr val="0000CC"/>
                </a:solidFill>
              </a:rPr>
              <a:t>Adapted to </a:t>
            </a:r>
            <a:r>
              <a:rPr lang="en-US" sz="2000" dirty="0" err="1" smtClean="0">
                <a:solidFill>
                  <a:srgbClr val="0000CC"/>
                </a:solidFill>
              </a:rPr>
              <a:t>Nuclotron</a:t>
            </a:r>
            <a:r>
              <a:rPr lang="en-US" sz="2000" dirty="0" smtClean="0">
                <a:solidFill>
                  <a:srgbClr val="0000CC"/>
                </a:solidFill>
              </a:rPr>
              <a:t> technology</a:t>
            </a:r>
          </a:p>
          <a:p>
            <a:endParaRPr lang="en-US" sz="2000" dirty="0" smtClean="0">
              <a:solidFill>
                <a:srgbClr val="0000CC"/>
              </a:solidFill>
            </a:endParaRPr>
          </a:p>
          <a:p>
            <a:pPr marL="285750" indent="-285750">
              <a:buFont typeface="Symbol"/>
              <a:buChar char="Þ"/>
            </a:pPr>
            <a:r>
              <a:rPr lang="en-US" sz="2000" dirty="0" smtClean="0">
                <a:solidFill>
                  <a:srgbClr val="0000CC"/>
                </a:solidFill>
              </a:rPr>
              <a:t>DA corrected ?</a:t>
            </a:r>
            <a:endParaRPr lang="ru-RU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4284"/>
            <a:ext cx="3684290" cy="332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36840"/>
            <a:ext cx="147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BINP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07256"/>
            <a:ext cx="147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JINR, </a:t>
            </a:r>
            <a:r>
              <a:rPr lang="en-US" b="1" i="1" dirty="0" smtClean="0">
                <a:solidFill>
                  <a:srgbClr val="0000CC"/>
                </a:solidFill>
              </a:rPr>
              <a:t>MAD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87" y="690448"/>
            <a:ext cx="43148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" y="450324"/>
            <a:ext cx="6556248" cy="259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96" y="476744"/>
            <a:ext cx="2653382" cy="240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7479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correction </a:t>
            </a:r>
            <a:r>
              <a:rPr lang="en-US" dirty="0" err="1" smtClean="0"/>
              <a:t>octupoles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380312" y="747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JINR</a:t>
            </a:r>
            <a:r>
              <a:rPr lang="ru-RU" b="1" i="1" dirty="0" smtClean="0">
                <a:solidFill>
                  <a:srgbClr val="0000CC"/>
                </a:solidFill>
              </a:rPr>
              <a:t>, </a:t>
            </a:r>
            <a:r>
              <a:rPr lang="en-US" b="1" i="1" dirty="0" err="1" smtClean="0">
                <a:solidFill>
                  <a:srgbClr val="0000CC"/>
                </a:solidFill>
              </a:rPr>
              <a:t>OptiM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3455938"/>
            <a:ext cx="6734175" cy="260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correction </a:t>
            </a:r>
            <a:r>
              <a:rPr lang="en-US" dirty="0" err="1" smtClean="0"/>
              <a:t>octupoles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29" y="3608020"/>
            <a:ext cx="2438488" cy="23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04685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of initial and survived in 6D-phase volume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3789040"/>
            <a:ext cx="31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X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9899" y="3789040"/>
            <a:ext cx="31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CC"/>
                </a:solidFill>
              </a:rPr>
              <a:t>Y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0630" y="3608020"/>
            <a:ext cx="69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00CC"/>
                </a:solidFill>
              </a:rPr>
              <a:t>dpp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6874" y="836712"/>
            <a:ext cx="31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X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5013" y="836712"/>
            <a:ext cx="31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CC"/>
                </a:solidFill>
              </a:rPr>
              <a:t>Y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5744" y="655692"/>
            <a:ext cx="69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00CC"/>
                </a:solidFill>
              </a:rPr>
              <a:t>dpp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22</a:t>
            </a:fld>
            <a:endParaRPr lang="ru-RU"/>
          </a:p>
        </p:txBody>
      </p:sp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976337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5625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</a:rPr>
              <a:t>Ptc</a:t>
            </a:r>
            <a:r>
              <a:rPr lang="en-US" sz="2400" dirty="0" smtClean="0">
                <a:solidFill>
                  <a:srgbClr val="0000CC"/>
                </a:solidFill>
              </a:rPr>
              <a:t>-track                   MAD-2013    </a:t>
            </a:r>
            <a:r>
              <a:rPr lang="en-US" sz="2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   MAD-2017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097" y="3616760"/>
            <a:ext cx="4842642" cy="324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5" y="0"/>
            <a:ext cx="5388449" cy="35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1218478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o</a:t>
            </a:r>
            <a:r>
              <a:rPr lang="en-US" dirty="0" smtClean="0">
                <a:solidFill>
                  <a:srgbClr val="0000CC"/>
                </a:solidFill>
              </a:rPr>
              <a:t>F1=150 T/m^3</a:t>
            </a:r>
          </a:p>
          <a:p>
            <a:r>
              <a:rPr lang="en-US" dirty="0">
                <a:solidFill>
                  <a:srgbClr val="0000CC"/>
                </a:solidFill>
              </a:rPr>
              <a:t>o</a:t>
            </a:r>
            <a:r>
              <a:rPr lang="en-US" dirty="0" smtClean="0">
                <a:solidFill>
                  <a:srgbClr val="0000CC"/>
                </a:solidFill>
              </a:rPr>
              <a:t>F2=60 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dirty="0">
                <a:solidFill>
                  <a:srgbClr val="0000CC"/>
                </a:solidFill>
              </a:rPr>
              <a:t>oF2=60 T/m^2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860032" y="273754"/>
            <a:ext cx="410523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373560" y="260648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806059" y="273754"/>
            <a:ext cx="381565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936432" y="27375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3720" y="0"/>
            <a:ext cx="25202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dynamic aperture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547664" y="3861048"/>
            <a:ext cx="792088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907704" y="3861048"/>
            <a:ext cx="1224136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1"/>
            <a:ext cx="3384376" cy="306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85" y="421435"/>
            <a:ext cx="344555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9442" y="-3833"/>
            <a:ext cx="447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CC"/>
                </a:solidFill>
              </a:rPr>
              <a:t>04_Lin_opt___b2_dip___chr_cor___b3_quad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0"/>
            <a:ext cx="7056784" cy="289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498483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CC"/>
                </a:solidFill>
              </a:rPr>
              <a:t>b3=40*10^-4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510" y="0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NICA Booster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52" y="0"/>
            <a:ext cx="5641839" cy="33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564904"/>
            <a:ext cx="8141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/>
              <a:t>b2 =9·10^-4</a:t>
            </a:r>
            <a:r>
              <a:rPr lang="ru-RU" b="1" dirty="0"/>
              <a:t> </a:t>
            </a:r>
            <a:r>
              <a:rPr lang="en-US" dirty="0" smtClean="0"/>
              <a:t>- </a:t>
            </a:r>
            <a:r>
              <a:rPr lang="ru-RU" dirty="0" err="1"/>
              <a:t>с</a:t>
            </a:r>
            <a:r>
              <a:rPr lang="ru-RU" dirty="0" err="1" smtClean="0"/>
              <a:t>екступольная</a:t>
            </a:r>
            <a:r>
              <a:rPr lang="ru-RU" dirty="0" smtClean="0"/>
              <a:t> нелинейность </a:t>
            </a:r>
          </a:p>
          <a:p>
            <a:pPr>
              <a:buClr>
                <a:srgbClr val="FF0000"/>
              </a:buClr>
              <a:buSzPct val="200000"/>
            </a:pPr>
            <a:r>
              <a:rPr lang="ru-RU" dirty="0" smtClean="0"/>
              <a:t>в дипольных магнитах (40шт)</a:t>
            </a:r>
            <a:endParaRPr lang="en-US" dirty="0" smtClean="0"/>
          </a:p>
          <a:p>
            <a:pPr>
              <a:buClr>
                <a:srgbClr val="FF0000"/>
              </a:buClr>
              <a:buSzPct val="200000"/>
            </a:pPr>
            <a:endParaRPr lang="en-US" dirty="0" smtClean="0"/>
          </a:p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b="1" dirty="0" smtClean="0"/>
              <a:t>Sf </a:t>
            </a:r>
            <a:r>
              <a:rPr lang="en-US" b="1" dirty="0"/>
              <a:t>= </a:t>
            </a:r>
            <a:r>
              <a:rPr lang="ru-RU" b="1" dirty="0"/>
              <a:t>-41  Тл\м2</a:t>
            </a:r>
            <a:r>
              <a:rPr lang="en-US" b="1" dirty="0"/>
              <a:t>                </a:t>
            </a:r>
            <a:r>
              <a:rPr lang="en-US" b="1" dirty="0" err="1"/>
              <a:t>ksi_x</a:t>
            </a:r>
            <a:r>
              <a:rPr lang="en-US" b="1" dirty="0"/>
              <a:t>=-2,0   </a:t>
            </a:r>
            <a:r>
              <a:rPr lang="en-US" b="1" dirty="0">
                <a:sym typeface="Wingdings" panose="05000000000000000000" pitchFamily="2" charset="2"/>
              </a:rPr>
              <a:t>   +6.2</a:t>
            </a:r>
            <a:endParaRPr lang="en-US" b="1" dirty="0"/>
          </a:p>
          <a:p>
            <a:r>
              <a:rPr lang="en-US" b="1" dirty="0" smtClean="0"/>
              <a:t>         </a:t>
            </a:r>
            <a:r>
              <a:rPr lang="en-US" b="1" dirty="0" err="1" smtClean="0"/>
              <a:t>Sd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ru-RU" b="1" dirty="0"/>
              <a:t>-107</a:t>
            </a:r>
            <a:r>
              <a:rPr lang="en-US" b="1" dirty="0"/>
              <a:t> </a:t>
            </a:r>
            <a:r>
              <a:rPr lang="ru-RU" b="1" dirty="0"/>
              <a:t> Тл\м2</a:t>
            </a:r>
            <a:r>
              <a:rPr lang="en-US" b="1" dirty="0"/>
              <a:t>             </a:t>
            </a:r>
            <a:r>
              <a:rPr lang="en-US" b="1" dirty="0" err="1"/>
              <a:t>Ksi_y</a:t>
            </a:r>
            <a:r>
              <a:rPr lang="en-US" b="1" dirty="0"/>
              <a:t>=-2,0   </a:t>
            </a:r>
            <a:r>
              <a:rPr lang="en-US" b="1" dirty="0">
                <a:sym typeface="Wingdings" panose="05000000000000000000" pitchFamily="2" charset="2"/>
              </a:rPr>
              <a:t>   -</a:t>
            </a:r>
            <a:r>
              <a:rPr lang="en-US" b="1" dirty="0" smtClean="0">
                <a:sym typeface="Wingdings" panose="05000000000000000000" pitchFamily="2" charset="2"/>
              </a:rPr>
              <a:t>15.9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pPr>
              <a:buClr>
                <a:srgbClr val="FF0000"/>
              </a:buClr>
              <a:buSzPct val="200000"/>
            </a:pPr>
            <a:endParaRPr lang="en-US" dirty="0">
              <a:solidFill>
                <a:srgbClr val="0000CC"/>
              </a:solidFill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CC"/>
                </a:solidFill>
              </a:rPr>
              <a:t>  </a:t>
            </a:r>
            <a:r>
              <a:rPr lang="en-US" b="1" dirty="0" smtClean="0"/>
              <a:t> </a:t>
            </a:r>
            <a:r>
              <a:rPr lang="en-US" b="1" dirty="0"/>
              <a:t>1) </a:t>
            </a:r>
            <a:r>
              <a:rPr lang="el-GR" b="1" dirty="0"/>
              <a:t>σ</a:t>
            </a:r>
            <a:r>
              <a:rPr lang="ru-RU" b="1" dirty="0"/>
              <a:t>(</a:t>
            </a:r>
            <a:r>
              <a:rPr lang="en-US" b="1" dirty="0" err="1"/>
              <a:t>BdL</a:t>
            </a:r>
            <a:r>
              <a:rPr lang="en-US" b="1" dirty="0"/>
              <a:t>)</a:t>
            </a:r>
            <a:r>
              <a:rPr lang="en-US" sz="1200" b="1" dirty="0"/>
              <a:t>dip </a:t>
            </a:r>
            <a:r>
              <a:rPr lang="en-US" b="1" dirty="0"/>
              <a:t>=5·10^-4</a:t>
            </a:r>
          </a:p>
          <a:p>
            <a:r>
              <a:rPr lang="en-US" b="1" dirty="0" smtClean="0"/>
              <a:t>           2</a:t>
            </a:r>
            <a:r>
              <a:rPr lang="en-US" b="1" dirty="0"/>
              <a:t>) </a:t>
            </a:r>
            <a:r>
              <a:rPr lang="el-GR" b="1" dirty="0"/>
              <a:t>σ</a:t>
            </a:r>
            <a:r>
              <a:rPr lang="ru-RU" b="1" dirty="0"/>
              <a:t>(</a:t>
            </a:r>
            <a:r>
              <a:rPr lang="en-US" b="1" dirty="0" err="1"/>
              <a:t>GdL</a:t>
            </a:r>
            <a:r>
              <a:rPr lang="en-US" b="1" dirty="0"/>
              <a:t>)</a:t>
            </a:r>
            <a:r>
              <a:rPr lang="en-US" sz="1200" b="1" dirty="0"/>
              <a:t>quad </a:t>
            </a:r>
            <a:r>
              <a:rPr lang="en-US" b="1" dirty="0"/>
              <a:t>=5·10^-4</a:t>
            </a:r>
          </a:p>
          <a:p>
            <a:r>
              <a:rPr lang="en-US" b="1" dirty="0" smtClean="0"/>
              <a:t>           3</a:t>
            </a:r>
            <a:r>
              <a:rPr lang="en-US" b="1" dirty="0"/>
              <a:t>) </a:t>
            </a:r>
            <a:r>
              <a:rPr lang="el-GR" b="1" dirty="0"/>
              <a:t>σ</a:t>
            </a:r>
            <a:r>
              <a:rPr lang="en-US" b="1" dirty="0"/>
              <a:t>(d</a:t>
            </a:r>
            <a:r>
              <a:rPr lang="el-GR" b="1" dirty="0"/>
              <a:t>ψ</a:t>
            </a:r>
            <a:r>
              <a:rPr lang="en-US" b="1" dirty="0"/>
              <a:t>) = 5·10^-4</a:t>
            </a:r>
          </a:p>
          <a:p>
            <a:r>
              <a:rPr lang="en-US" b="1" dirty="0" smtClean="0"/>
              <a:t>           4</a:t>
            </a:r>
            <a:r>
              <a:rPr lang="en-US" b="1" dirty="0"/>
              <a:t>) </a:t>
            </a:r>
            <a:r>
              <a:rPr lang="el-GR" b="1" dirty="0"/>
              <a:t>σ</a:t>
            </a:r>
            <a:r>
              <a:rPr lang="en-US" b="1" dirty="0"/>
              <a:t>(</a:t>
            </a:r>
            <a:r>
              <a:rPr lang="el-GR" b="1" dirty="0"/>
              <a:t>Δ</a:t>
            </a:r>
            <a:r>
              <a:rPr lang="en-US" b="1" dirty="0"/>
              <a:t>X)=</a:t>
            </a:r>
            <a:r>
              <a:rPr lang="el-GR" b="1" dirty="0"/>
              <a:t>σ</a:t>
            </a:r>
            <a:r>
              <a:rPr lang="en-US" b="1" dirty="0"/>
              <a:t>(</a:t>
            </a:r>
            <a:r>
              <a:rPr lang="el-GR" b="1" dirty="0"/>
              <a:t>Δ</a:t>
            </a:r>
            <a:r>
              <a:rPr lang="en-US" b="1" dirty="0"/>
              <a:t>X)=</a:t>
            </a:r>
            <a:r>
              <a:rPr lang="en-US" b="1" dirty="0" smtClean="0"/>
              <a:t>0-0.2</a:t>
            </a:r>
            <a:r>
              <a:rPr lang="ru-RU" b="1" dirty="0" smtClean="0"/>
              <a:t>мм</a:t>
            </a:r>
            <a:endParaRPr lang="en-US" b="1" dirty="0"/>
          </a:p>
          <a:p>
            <a:pPr>
              <a:buClr>
                <a:srgbClr val="FF0000"/>
              </a:buClr>
              <a:buSzPct val="200000"/>
            </a:pPr>
            <a:endParaRPr lang="en-US" dirty="0">
              <a:solidFill>
                <a:srgbClr val="0000CC"/>
              </a:solidFill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b3=5e-4 </a:t>
            </a:r>
            <a:r>
              <a:rPr lang="en-US" dirty="0">
                <a:solidFill>
                  <a:srgbClr val="0000CC"/>
                </a:solidFill>
              </a:rPr>
              <a:t>+ </a:t>
            </a:r>
            <a:r>
              <a:rPr lang="en-US" dirty="0" smtClean="0">
                <a:solidFill>
                  <a:srgbClr val="0000CC"/>
                </a:solidFill>
              </a:rPr>
              <a:t>5e-4 </a:t>
            </a:r>
            <a:r>
              <a:rPr lang="en-US" dirty="0">
                <a:solidFill>
                  <a:srgbClr val="0000CC"/>
                </a:solidFill>
              </a:rPr>
              <a:t>* gauss</a:t>
            </a:r>
            <a:r>
              <a:rPr lang="en-US" dirty="0" smtClean="0">
                <a:solidFill>
                  <a:srgbClr val="0000CC"/>
                </a:solidFill>
              </a:rPr>
              <a:t>()</a:t>
            </a:r>
            <a:endParaRPr lang="ru-RU" dirty="0" smtClean="0">
              <a:solidFill>
                <a:srgbClr val="0000CC"/>
              </a:solidFill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q"/>
            </a:pPr>
            <a:endParaRPr lang="ru-RU" dirty="0">
              <a:solidFill>
                <a:srgbClr val="0000CC"/>
              </a:solidFill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a2=5e-4  * gauss()</a:t>
            </a:r>
            <a:endParaRPr lang="ru-RU" dirty="0" smtClean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3833"/>
            <a:ext cx="114089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00CC"/>
                </a:solidFill>
              </a:rPr>
              <a:t>All </a:t>
            </a:r>
            <a:r>
              <a:rPr lang="de-DE" b="1" dirty="0" err="1" smtClean="0">
                <a:solidFill>
                  <a:srgbClr val="0000CC"/>
                </a:solidFill>
              </a:rPr>
              <a:t>factors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7716" y="6334780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NICA Booster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581128"/>
            <a:ext cx="143532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DA = </a:t>
            </a:r>
            <a:r>
              <a:rPr lang="en-US" sz="2400" dirty="0" smtClean="0">
                <a:solidFill>
                  <a:srgbClr val="0000CC"/>
                </a:solidFill>
              </a:rPr>
              <a:t>4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GA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590002" y="6356255"/>
            <a:ext cx="504056" cy="396044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25019" y="5733256"/>
            <a:ext cx="456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Requirements to the magnetic field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1605"/>
            <a:ext cx="6342459" cy="60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5400000">
            <a:off x="3887924" y="61105"/>
            <a:ext cx="504056" cy="396044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87716" y="6335021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NICA Booster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-12065"/>
            <a:ext cx="456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Requirements to the magnetic field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" y="369332"/>
            <a:ext cx="4197400" cy="3059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304340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00CC"/>
                </a:solidFill>
              </a:rPr>
              <a:t>L</a:t>
            </a:r>
            <a:r>
              <a:rPr lang="en-US" sz="2000" b="1" i="1" dirty="0" err="1" smtClean="0">
                <a:solidFill>
                  <a:srgbClr val="0000CC"/>
                </a:solidFill>
              </a:rPr>
              <a:t>eff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59" y="64493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Injection field 0.117 T --- </a:t>
            </a:r>
            <a:r>
              <a:rPr lang="ru-RU" dirty="0" smtClean="0"/>
              <a:t>625 </a:t>
            </a:r>
            <a:r>
              <a:rPr lang="ru-RU" dirty="0"/>
              <a:t>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211959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11959" y="443711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Maximal field 1.8 T --- 9745</a:t>
            </a:r>
            <a:r>
              <a:rPr lang="ru-RU" dirty="0" smtClean="0"/>
              <a:t> </a:t>
            </a:r>
            <a:r>
              <a:rPr lang="ru-RU" dirty="0"/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Dipoles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0052" y="662079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Injection field 0.117 T --- </a:t>
            </a:r>
            <a:r>
              <a:rPr lang="ru-RU" dirty="0" smtClean="0"/>
              <a:t>625 </a:t>
            </a:r>
            <a:r>
              <a:rPr lang="ru-RU" dirty="0"/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598" y="443711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Maximal field 1.8 T --- 9745</a:t>
            </a:r>
            <a:r>
              <a:rPr lang="ru-RU" dirty="0" smtClean="0"/>
              <a:t> </a:t>
            </a:r>
            <a:r>
              <a:rPr lang="ru-RU" dirty="0"/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0012" y="148478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Dipoles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04340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00CC"/>
                </a:solidFill>
              </a:rPr>
              <a:t>L</a:t>
            </a:r>
            <a:r>
              <a:rPr lang="en-US" sz="2000" b="1" i="1" dirty="0" err="1" smtClean="0">
                <a:solidFill>
                  <a:srgbClr val="0000CC"/>
                </a:solidFill>
              </a:rPr>
              <a:t>eff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" y="0"/>
            <a:ext cx="4549385" cy="352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6220"/>
            <a:ext cx="4464497" cy="33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80012" y="0"/>
            <a:ext cx="447776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" y="332656"/>
            <a:ext cx="374441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495629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51920" y="2926685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CC"/>
                </a:solidFill>
              </a:rPr>
              <a:t>a</a:t>
            </a:r>
            <a:r>
              <a:rPr lang="en-US" sz="2400" b="1" i="1" dirty="0" smtClean="0">
                <a:solidFill>
                  <a:srgbClr val="0000CC"/>
                </a:solidFill>
              </a:rPr>
              <a:t>n</a:t>
            </a:r>
            <a:r>
              <a:rPr lang="en-US" sz="3600" b="1" i="1" dirty="0" smtClean="0">
                <a:solidFill>
                  <a:srgbClr val="0000CC"/>
                </a:solidFill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</a:rPr>
              <a:t>b</a:t>
            </a:r>
            <a:r>
              <a:rPr lang="en-US" sz="2000" b="1" i="1" dirty="0" err="1" smtClean="0">
                <a:solidFill>
                  <a:srgbClr val="0000CC"/>
                </a:solidFill>
              </a:rPr>
              <a:t>n</a:t>
            </a:r>
            <a:r>
              <a:rPr lang="en-US" sz="3600" b="1" i="1" dirty="0" smtClean="0">
                <a:solidFill>
                  <a:srgbClr val="0000CC"/>
                </a:solidFill>
              </a:rPr>
              <a:t> 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59" y="64493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Injection field 0.117 T --- </a:t>
            </a:r>
            <a:r>
              <a:rPr lang="ru-RU" dirty="0" smtClean="0"/>
              <a:t>625 </a:t>
            </a:r>
            <a:r>
              <a:rPr lang="ru-RU" dirty="0"/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59" y="443711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Maximal field 1.8 T --- 9745</a:t>
            </a:r>
            <a:r>
              <a:rPr lang="ru-RU" dirty="0" smtClean="0"/>
              <a:t> </a:t>
            </a:r>
            <a:r>
              <a:rPr lang="ru-RU" dirty="0"/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-1713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Dipoles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103"/>
            <a:ext cx="342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NICA collider magnets design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789040"/>
            <a:ext cx="6876256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81592"/>
            <a:ext cx="86296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555776" y="3213203"/>
            <a:ext cx="720080" cy="806798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88224" y="3209050"/>
            <a:ext cx="1440160" cy="918524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260648"/>
            <a:ext cx="903649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4" y="3717032"/>
            <a:ext cx="7429500" cy="298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8" y="11907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Quadrupoles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pic>
        <p:nvPicPr>
          <p:cNvPr id="4" name="Picture 3" descr="C:\Users\admin\Desktop\Для конференций\Для семинара\le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99" y="729363"/>
            <a:ext cx="6681836" cy="54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092280" y="479715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092280" y="530120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452320" y="4797152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32958" y="4864514"/>
            <a:ext cx="118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0,84 </a:t>
            </a:r>
            <a:r>
              <a:rPr lang="en-US" dirty="0" smtClean="0"/>
              <a:t>[mm]</a:t>
            </a: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9566"/>
              </p:ext>
            </p:extLst>
          </p:nvPr>
        </p:nvGraphicFramePr>
        <p:xfrm>
          <a:off x="6228183" y="2132856"/>
          <a:ext cx="2232250" cy="10058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16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236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Leff</a:t>
                      </a:r>
                      <a:r>
                        <a:rPr lang="en-US" dirty="0" smtClean="0"/>
                        <a:t> spread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17*10Е-4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361">
                <a:tc>
                  <a:txBody>
                    <a:bodyPr/>
                    <a:lstStyle/>
                    <a:p>
                      <a:r>
                        <a:rPr lang="en-US" dirty="0" smtClean="0"/>
                        <a:t>Tolerance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5*10Е-4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28867" y="42561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00CC"/>
                </a:solidFill>
              </a:rPr>
              <a:t>L</a:t>
            </a:r>
            <a:r>
              <a:rPr lang="en-US" sz="2000" b="1" i="1" dirty="0" err="1" smtClean="0">
                <a:solidFill>
                  <a:srgbClr val="0000CC"/>
                </a:solidFill>
              </a:rPr>
              <a:t>eff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30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1340768"/>
            <a:ext cx="3250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25 % quads measured @ cold</a:t>
            </a:r>
            <a:endParaRPr lang="ru-RU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104456" cy="321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4297" y="3217846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Quadrupoles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3685674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CC"/>
                </a:solidFill>
              </a:rPr>
              <a:t>a</a:t>
            </a:r>
            <a:r>
              <a:rPr lang="en-US" sz="2400" b="1" i="1" dirty="0" smtClean="0">
                <a:solidFill>
                  <a:srgbClr val="0000CC"/>
                </a:solidFill>
              </a:rPr>
              <a:t>n</a:t>
            </a:r>
            <a:r>
              <a:rPr lang="en-US" sz="3600" b="1" i="1" dirty="0" smtClean="0">
                <a:solidFill>
                  <a:srgbClr val="0000CC"/>
                </a:solidFill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</a:rPr>
              <a:t>b</a:t>
            </a:r>
            <a:r>
              <a:rPr lang="en-US" sz="2000" b="1" i="1" dirty="0" err="1" smtClean="0">
                <a:solidFill>
                  <a:srgbClr val="0000CC"/>
                </a:solidFill>
              </a:rPr>
              <a:t>n</a:t>
            </a:r>
            <a:r>
              <a:rPr lang="en-US" sz="3600" b="1" i="1" dirty="0" smtClean="0">
                <a:solidFill>
                  <a:srgbClr val="0000CC"/>
                </a:solidFill>
              </a:rPr>
              <a:t> 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pic>
        <p:nvPicPr>
          <p:cNvPr id="5" name="Picture 3" descr="C:\Users\admin\Desktop\Для конференций\Для семинара\b4_for_warm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" y="3501008"/>
            <a:ext cx="4077000" cy="3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8082" y="52712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sz="1100" b="1" i="1" dirty="0" smtClean="0">
                <a:solidFill>
                  <a:srgbClr val="0000CC"/>
                </a:solidFill>
              </a:rPr>
              <a:t>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6623" y="3521837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sz="1100" b="1" i="1" dirty="0">
                <a:solidFill>
                  <a:srgbClr val="0000CC"/>
                </a:solidFill>
              </a:rPr>
              <a:t>4</a:t>
            </a:r>
            <a:endParaRPr lang="ru-RU" dirty="0"/>
          </a:p>
        </p:txBody>
      </p:sp>
      <p:pic>
        <p:nvPicPr>
          <p:cNvPr id="8" name="Picture 3" descr="C:\Users\admin\Desktop\Для конференций\Для семинара\a3a4a6a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96" y="400089"/>
            <a:ext cx="4128354" cy="3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Для конференций\Для семинара\axes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378511" cy="532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699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Magnetic axis position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" y="1574320"/>
            <a:ext cx="3121509" cy="31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332"/>
            <a:ext cx="6935316" cy="18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0"/>
            <a:ext cx="436974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Set of collider’s quads for production</a:t>
            </a: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7" y="5361577"/>
            <a:ext cx="2376264" cy="149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46" y="3085945"/>
            <a:ext cx="2004510" cy="20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635896" y="5527886"/>
            <a:ext cx="1666505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378011" y="4762863"/>
            <a:ext cx="1903051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углом вверх 2"/>
          <p:cNvSpPr/>
          <p:nvPr/>
        </p:nvSpPr>
        <p:spPr>
          <a:xfrm rot="5400000">
            <a:off x="3427882" y="2268861"/>
            <a:ext cx="1800201" cy="1384175"/>
          </a:xfrm>
          <a:prstGeom prst="bentUpArrow">
            <a:avLst>
              <a:gd name="adj1" fmla="val 18244"/>
              <a:gd name="adj2" fmla="val 25000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01" y="2060848"/>
            <a:ext cx="3340993" cy="41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33</a:t>
            </a:fld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409368" y="2427078"/>
            <a:ext cx="468052" cy="2721339"/>
          </a:xfrm>
          <a:prstGeom prst="righ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4192" y="3353216"/>
            <a:ext cx="98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5 design type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220"/>
            <a:ext cx="9144000" cy="21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33210"/>
          <a:stretch/>
        </p:blipFill>
        <p:spPr bwMode="auto">
          <a:xfrm>
            <a:off x="177529" y="184666"/>
            <a:ext cx="2958706" cy="18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0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magnets setup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07" y="184666"/>
            <a:ext cx="2044063" cy="142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13243"/>
            <a:ext cx="2089563" cy="145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029837"/>
            <a:ext cx="1658596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Chromaticity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0872" y="1011071"/>
            <a:ext cx="1627561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X-Y coupling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996" y="2010727"/>
            <a:ext cx="1322011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sF1=43 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sD1=173 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sF2=43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sD2=173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587" y="3666737"/>
            <a:ext cx="110038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CC"/>
                </a:solidFill>
              </a:rPr>
              <a:t>Bx</a:t>
            </a:r>
            <a:r>
              <a:rPr lang="en-US" sz="1600" dirty="0" smtClean="0">
                <a:solidFill>
                  <a:srgbClr val="0000CC"/>
                </a:solidFill>
              </a:rPr>
              <a:t>=0.15 T</a:t>
            </a:r>
          </a:p>
          <a:p>
            <a:r>
              <a:rPr lang="en-US" sz="1600" dirty="0" smtClean="0">
                <a:solidFill>
                  <a:srgbClr val="0000CC"/>
                </a:solidFill>
              </a:rPr>
              <a:t>By=0.15 T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7471" y="2190418"/>
            <a:ext cx="101689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[T/m]:   -2.48 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0.18 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0.57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0.64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996" y="3240558"/>
            <a:ext cx="1322011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sF1=48 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sD1=185 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sF2=48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sD2=185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63764" y="3407318"/>
            <a:ext cx="1183209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Orbit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45" y="621955"/>
            <a:ext cx="2208537" cy="140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469941" y="1011070"/>
            <a:ext cx="2374065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Fringe fields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4939" y="1994821"/>
            <a:ext cx="1184067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F2=60 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oF2=60 T/m^2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7339" y="3255863"/>
            <a:ext cx="101689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[T/m]:   -2.51 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0.26 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0.59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0.61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4940" y="3162883"/>
            <a:ext cx="1184067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F2=60 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oF2=60 T/m^2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0701" y="3563723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9.10</a:t>
            </a:r>
            <a:endParaRPr lang="en-US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87861" y="2421250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9.44</a:t>
            </a:r>
            <a:endParaRPr lang="en-US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331579" y="3386928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9.10</a:t>
            </a:r>
            <a:endParaRPr lang="en-US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98739" y="2244455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9.44</a:t>
            </a:r>
            <a:endParaRPr lang="en-US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89161" y="364328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" y="1052736"/>
            <a:ext cx="9144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0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magnets setup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9" y="0"/>
            <a:ext cx="3717123" cy="116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3597"/>
            <a:ext cx="3618997" cy="12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0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magnets setup </a:t>
            </a:r>
            <a:endParaRPr lang="ru-RU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" y="369331"/>
            <a:ext cx="9144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6" y="2965594"/>
            <a:ext cx="4252510" cy="21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67" y="2948731"/>
            <a:ext cx="4531221" cy="20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9257" y="2579399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MC in Arcs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596262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MC in Straight sections</a:t>
            </a:r>
            <a:endParaRPr lang="ru-RU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1" y="5288750"/>
            <a:ext cx="4223039" cy="13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36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91282" y="6315961"/>
            <a:ext cx="300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Thank you</a:t>
            </a:r>
            <a:r>
              <a:rPr lang="ru-RU" sz="3200" dirty="0" smtClean="0">
                <a:solidFill>
                  <a:srgbClr val="0000CC"/>
                </a:solidFill>
              </a:rPr>
              <a:t>!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5409112"/>
            <a:ext cx="42704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Linear optics is finished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Spec for correction magnets compiled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There is no “safety margin” on DA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60991" y="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9.10                      9.44</a:t>
            </a: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475184" y="45586"/>
            <a:ext cx="1543751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" y="477635"/>
            <a:ext cx="910589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" y="3790950"/>
            <a:ext cx="910589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12103"/>
            <a:ext cx="32758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 + vertical beam separation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9" y="700811"/>
            <a:ext cx="7849091" cy="590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8432" y="284311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Ring symmetry =2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145"/>
            <a:ext cx="34918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Two Beams </a:t>
            </a:r>
            <a:r>
              <a:rPr lang="en-US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 symmetric optics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4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28184" y="172563"/>
            <a:ext cx="19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Beta-IP = 0.6m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Beta-max=145m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894"/>
            <a:ext cx="9120079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3" y="4963549"/>
            <a:ext cx="8604447" cy="12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низ 15"/>
          <p:cNvSpPr/>
          <p:nvPr/>
        </p:nvSpPr>
        <p:spPr>
          <a:xfrm rot="8676638">
            <a:off x="1735813" y="3949511"/>
            <a:ext cx="336001" cy="12543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2762650">
            <a:off x="7332444" y="4035812"/>
            <a:ext cx="337285" cy="12543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" y="188640"/>
            <a:ext cx="8578973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20568"/>
            <a:ext cx="34918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Two Beams </a:t>
            </a:r>
            <a:r>
              <a:rPr lang="en-US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 symmetric optics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674" y="765619"/>
            <a:ext cx="32758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 + vertical beam separation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7011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Ring-9 –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 quads lengths adjusted to power all magnets in series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4599"/>
            <a:ext cx="5836493" cy="585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28184" y="894599"/>
            <a:ext cx="24117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Linear optics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Beam Vertical separation magnets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CC"/>
                </a:solidFill>
              </a:rPr>
              <a:t>MPD+Ecool</a:t>
            </a:r>
            <a:r>
              <a:rPr lang="en-US" dirty="0" smtClean="0">
                <a:solidFill>
                  <a:srgbClr val="0000CC"/>
                </a:solidFill>
              </a:rPr>
              <a:t> solenoids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RF-system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Corrector magnets: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</a:rPr>
              <a:t>Closed Orbit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</a:rPr>
              <a:t>Chromaticity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</a:rPr>
              <a:t>X-Y-coupling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CC"/>
                </a:solidFill>
              </a:rPr>
              <a:t>Octupoles</a:t>
            </a:r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9607"/>
            <a:ext cx="5832648" cy="67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Quads currents and eff length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33" y="1268760"/>
            <a:ext cx="166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Linear optics</a:t>
            </a:r>
          </a:p>
        </p:txBody>
      </p:sp>
    </p:spTree>
    <p:extLst>
      <p:ext uri="{BB962C8B-B14F-4D97-AF65-F5344CB8AC3E}">
        <p14:creationId xmlns:p14="http://schemas.microsoft.com/office/powerpoint/2010/main" val="3399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09"/>
            <a:ext cx="6103193" cy="60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2993" y="4509120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sF1=43 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sD1=173 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sF2=43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sD2=173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27984" y="5031760"/>
            <a:ext cx="2160240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01" y="260649"/>
            <a:ext cx="958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43" y="1365280"/>
            <a:ext cx="2219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3" y="3093760"/>
            <a:ext cx="2085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42" y="4956111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60142" y="-27296"/>
            <a:ext cx="259960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Chromaticity correction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-27296"/>
            <a:ext cx="19954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Orbit correction 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8"/>
            <a:ext cx="6129312" cy="233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315"/>
            <a:ext cx="7767216" cy="405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714</Words>
  <Application>Microsoft Office PowerPoint</Application>
  <PresentationFormat>Экран (4:3)</PresentationFormat>
  <Paragraphs>263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NICA collider optics overview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</dc:creator>
  <cp:lastModifiedBy>Серг</cp:lastModifiedBy>
  <cp:revision>106</cp:revision>
  <dcterms:created xsi:type="dcterms:W3CDTF">2018-05-08T07:13:00Z</dcterms:created>
  <dcterms:modified xsi:type="dcterms:W3CDTF">2018-06-07T10:29:27Z</dcterms:modified>
</cp:coreProperties>
</file>