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1" r:id="rId3"/>
    <p:sldId id="285" r:id="rId4"/>
    <p:sldId id="274" r:id="rId5"/>
    <p:sldId id="282" r:id="rId6"/>
    <p:sldId id="283" r:id="rId7"/>
    <p:sldId id="284" r:id="rId8"/>
    <p:sldId id="275" r:id="rId9"/>
    <p:sldId id="276" r:id="rId10"/>
    <p:sldId id="258" r:id="rId11"/>
    <p:sldId id="259" r:id="rId12"/>
    <p:sldId id="264" r:id="rId13"/>
    <p:sldId id="268" r:id="rId14"/>
    <p:sldId id="279" r:id="rId15"/>
    <p:sldId id="265" r:id="rId16"/>
    <p:sldId id="266" r:id="rId17"/>
    <p:sldId id="26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DBB65-37BC-4961-BF86-52EAF52C1DEF}" type="datetimeFigureOut">
              <a:rPr lang="ru-RU" smtClean="0"/>
              <a:pPr/>
              <a:t>28.05.2018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1BB14-25D5-4221-9D96-51B559FC822F}" type="slidenum">
              <a:rPr lang="ru-RU" smtClean="0"/>
              <a:pPr/>
              <a:t>‹#›</a:t>
            </a:fld>
            <a:endParaRPr lang="ru-RU"/>
          </a:p>
        </p:txBody>
      </p:sp>
    </p:spTree>
    <p:extLst>
      <p:ext uri="{BB962C8B-B14F-4D97-AF65-F5344CB8AC3E}">
        <p14:creationId xmlns="" xmlns:p14="http://schemas.microsoft.com/office/powerpoint/2010/main" val="276350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19C027B-12C7-4475-AEA6-51C573C59226}" type="datetime1">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169938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323A5-E589-4DE7-8EDB-3A34AD9920DF}" type="datetime1">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157123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A69BF1-B1F1-41D5-B02F-53AF655CB99A}" type="datetime1">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97486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163176-E34E-4EB9-BCEF-2DAB29DA3831}" type="datetime1">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31576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A2F8FB-92A8-40F9-B899-CFB3E8948E4F}" type="datetime1">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11629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B68C5F-1332-45A0-82C9-E39A81DD6463}" type="datetime1">
              <a:rPr lang="ru-RU" smtClean="0"/>
              <a:pPr/>
              <a:t>28.05.2018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375974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98F238-CD08-4613-BBA2-2AF0AA6A8DC1}" type="datetime1">
              <a:rPr lang="ru-RU" smtClean="0"/>
              <a:pPr/>
              <a:t>28.05.2018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47953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03D8AD-F344-4125-AAB5-43343DB772D0}" type="datetime1">
              <a:rPr lang="ru-RU" smtClean="0"/>
              <a:pPr/>
              <a:t>28.05.2018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266008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079AB7-CEA3-4DD8-8AEB-256040CBEF68}" type="datetime1">
              <a:rPr lang="ru-RU" smtClean="0"/>
              <a:pPr/>
              <a:t>28.05.2018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105990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D95FD1-F3B5-4B91-908A-D6B9ADE82005}" type="datetime1">
              <a:rPr lang="ru-RU" smtClean="0"/>
              <a:pPr/>
              <a:t>28.05.2018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162802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968721-1E21-4FD5-9AAB-D709C1A947E7}" type="datetime1">
              <a:rPr lang="ru-RU" smtClean="0"/>
              <a:pPr/>
              <a:t>28.05.2018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13677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C27AF-C6CE-46D1-AA96-D2337CE527C1}" type="datetime1">
              <a:rPr lang="ru-RU" smtClean="0"/>
              <a:pPr/>
              <a:t>28.05.2018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54394-CF8F-4EA2-A010-63219DB8282B}" type="slidenum">
              <a:rPr lang="ru-RU" smtClean="0"/>
              <a:pPr/>
              <a:t>‹#›</a:t>
            </a:fld>
            <a:endParaRPr lang="ru-RU"/>
          </a:p>
        </p:txBody>
      </p:sp>
    </p:spTree>
    <p:extLst>
      <p:ext uri="{BB962C8B-B14F-4D97-AF65-F5344CB8AC3E}">
        <p14:creationId xmlns="" xmlns:p14="http://schemas.microsoft.com/office/powerpoint/2010/main" val="426408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3200" b="1" dirty="0" smtClean="0"/>
              <a:t>Influence </a:t>
            </a:r>
            <a:r>
              <a:rPr lang="en-US" sz="3200" b="1" smtClean="0"/>
              <a:t>of Accelerating </a:t>
            </a:r>
            <a:r>
              <a:rPr lang="en-US" sz="3200" b="1" dirty="0" smtClean="0"/>
              <a:t>D</a:t>
            </a:r>
            <a:r>
              <a:rPr lang="en-US" sz="3200" b="1" smtClean="0"/>
              <a:t>evices </a:t>
            </a:r>
            <a:r>
              <a:rPr lang="en-US" sz="3200" b="1" dirty="0"/>
              <a:t>HOM </a:t>
            </a:r>
            <a:r>
              <a:rPr lang="en-US" sz="3200" b="1" smtClean="0"/>
              <a:t>on Longitudinal </a:t>
            </a:r>
            <a:r>
              <a:rPr lang="en-US" sz="3200" b="1" dirty="0" smtClean="0"/>
              <a:t>S</a:t>
            </a:r>
            <a:r>
              <a:rPr lang="en-US" sz="3200" b="1" smtClean="0"/>
              <a:t>tability </a:t>
            </a:r>
            <a:r>
              <a:rPr lang="en-US" sz="3200" b="1" dirty="0" smtClean="0"/>
              <a:t>in </a:t>
            </a:r>
            <a:r>
              <a:rPr lang="en-US" sz="3200" b="1" smtClean="0"/>
              <a:t>NICA C</a:t>
            </a:r>
            <a:r>
              <a:rPr lang="ru-RU" sz="3200" b="1" smtClean="0"/>
              <a:t>о</a:t>
            </a:r>
            <a:r>
              <a:rPr lang="en-US" sz="3200" b="1" dirty="0" err="1" smtClean="0"/>
              <a:t>llider</a:t>
            </a:r>
            <a:endParaRPr lang="ru-RU" sz="3200" dirty="0"/>
          </a:p>
        </p:txBody>
      </p:sp>
      <p:sp>
        <p:nvSpPr>
          <p:cNvPr id="3" name="Подзаголовок 2"/>
          <p:cNvSpPr>
            <a:spLocks noGrp="1"/>
          </p:cNvSpPr>
          <p:nvPr>
            <p:ph type="subTitle" idx="1"/>
          </p:nvPr>
        </p:nvSpPr>
        <p:spPr>
          <a:xfrm>
            <a:off x="1371600" y="3886200"/>
            <a:ext cx="6400800" cy="694928"/>
          </a:xfrm>
        </p:spPr>
        <p:txBody>
          <a:bodyPr/>
          <a:lstStyle/>
          <a:p>
            <a:r>
              <a:rPr lang="en-US" dirty="0" smtClean="0"/>
              <a:t>P. </a:t>
            </a:r>
            <a:r>
              <a:rPr lang="en-US" dirty="0" err="1" smtClean="0"/>
              <a:t>Zenkevich</a:t>
            </a:r>
            <a:r>
              <a:rPr lang="en-US" dirty="0" smtClean="0"/>
              <a:t>,  A. </a:t>
            </a:r>
            <a:r>
              <a:rPr lang="en-US" dirty="0" err="1" smtClean="0"/>
              <a:t>Kolomiets</a:t>
            </a:r>
            <a:endParaRPr lang="ru-RU" dirty="0"/>
          </a:p>
          <a:p>
            <a:endParaRPr lang="ru-RU" dirty="0"/>
          </a:p>
        </p:txBody>
      </p:sp>
      <p:sp>
        <p:nvSpPr>
          <p:cNvPr id="4" name="Дата 3"/>
          <p:cNvSpPr>
            <a:spLocks noGrp="1"/>
          </p:cNvSpPr>
          <p:nvPr>
            <p:ph type="dt" sz="half" idx="10"/>
          </p:nvPr>
        </p:nvSpPr>
        <p:spPr/>
        <p:txBody>
          <a:bodyPr/>
          <a:lstStyle/>
          <a:p>
            <a:fld id="{6B1CAB5C-7DDD-4185-9705-4EC5AB33B3D0}"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1</a:t>
            </a:fld>
            <a:endParaRPr lang="ru-RU"/>
          </a:p>
        </p:txBody>
      </p:sp>
    </p:spTree>
    <p:extLst>
      <p:ext uri="{BB962C8B-B14F-4D97-AF65-F5344CB8AC3E}">
        <p14:creationId xmlns="" xmlns:p14="http://schemas.microsoft.com/office/powerpoint/2010/main" val="335457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smtClean="0"/>
              <a:t>Coulomb shift of the synchrotron tune and lost of the Landau damping.</a:t>
            </a:r>
            <a:endParaRPr lang="ru-RU" sz="2400" dirty="0"/>
          </a:p>
        </p:txBody>
      </p:sp>
      <mc:AlternateContent xmlns:mc="http://schemas.openxmlformats.org/markup-compatibility/2006">
        <mc:Choice xmlns="" xmlns:a14="http://schemas.microsoft.com/office/drawing/2010/main" Requires="a14">
          <p:sp>
            <p:nvSpPr>
              <p:cNvPr id="3" name="Объект 2"/>
              <p:cNvSpPr>
                <a:spLocks noGrp="1"/>
              </p:cNvSpPr>
              <p:nvPr>
                <p:ph idx="1"/>
              </p:nvPr>
            </p:nvSpPr>
            <p:spPr/>
            <p:txBody>
              <a:bodyPr>
                <a:normAutofit/>
              </a:bodyPr>
              <a:lstStyle/>
              <a:p>
                <a:r>
                  <a:rPr lang="ru-RU" dirty="0" smtClean="0"/>
                  <a:t> </a:t>
                </a:r>
                <a:r>
                  <a:rPr lang="en-US" sz="1400" dirty="0" smtClean="0"/>
                  <a:t>Longitudinal space charge forces result in a shift of the synchrotron oscillations:</a:t>
                </a:r>
              </a:p>
              <a:p>
                <a:pPr marL="0" indent="0" algn="ctr">
                  <a:buNone/>
                </a:pPr>
                <a14:m>
                  <m:oMath xmlns:m="http://schemas.openxmlformats.org/officeDocument/2006/math">
                    <m:f>
                      <m:fPr>
                        <m:ctrlPr>
                          <a:rPr lang="ru-RU" sz="1400" i="1">
                            <a:latin typeface="Cambria Math" panose="02040503050406030204" pitchFamily="18" charset="0"/>
                          </a:rPr>
                        </m:ctrlPr>
                      </m:fPr>
                      <m:num>
                        <m:r>
                          <a:rPr lang="ru-RU" sz="1400" i="1">
                            <a:latin typeface="Cambria Math"/>
                          </a:rPr>
                          <m:t>∆</m:t>
                        </m:r>
                        <m:sSubSup>
                          <m:sSubSupPr>
                            <m:ctrlPr>
                              <a:rPr lang="ru-RU" sz="1400" i="1">
                                <a:latin typeface="Cambria Math" panose="02040503050406030204" pitchFamily="18" charset="0"/>
                              </a:rPr>
                            </m:ctrlPr>
                          </m:sSubSupPr>
                          <m:e>
                            <m:r>
                              <a:rPr lang="en-US" sz="1400" i="1">
                                <a:latin typeface="Cambria Math"/>
                              </a:rPr>
                              <m:t>𝑄</m:t>
                            </m:r>
                          </m:e>
                          <m:sub>
                            <m:r>
                              <a:rPr lang="ru-RU" sz="1400" i="1">
                                <a:latin typeface="Cambria Math"/>
                              </a:rPr>
                              <m:t>𝑠</m:t>
                            </m:r>
                          </m:sub>
                          <m:sup>
                            <m:r>
                              <a:rPr lang="ru-RU" sz="1400" i="1">
                                <a:latin typeface="Cambria Math"/>
                              </a:rPr>
                              <m:t>𝑠𝑐</m:t>
                            </m:r>
                          </m:sup>
                        </m:sSubSup>
                      </m:num>
                      <m:den>
                        <m:sSub>
                          <m:sSubPr>
                            <m:ctrlPr>
                              <a:rPr lang="ru-RU" sz="1400" i="1">
                                <a:latin typeface="Cambria Math" panose="02040503050406030204" pitchFamily="18" charset="0"/>
                              </a:rPr>
                            </m:ctrlPr>
                          </m:sSubPr>
                          <m:e>
                            <m:r>
                              <a:rPr lang="ru-RU" sz="1400" i="1">
                                <a:latin typeface="Cambria Math"/>
                              </a:rPr>
                              <m:t>𝑄</m:t>
                            </m:r>
                          </m:e>
                          <m:sub>
                            <m:r>
                              <a:rPr lang="ru-RU" sz="1400" i="1">
                                <a:latin typeface="Cambria Math"/>
                              </a:rPr>
                              <m:t>𝑠</m:t>
                            </m:r>
                            <m:r>
                              <a:rPr lang="ru-RU" sz="1400" i="1">
                                <a:latin typeface="Cambria Math"/>
                              </a:rPr>
                              <m:t>0</m:t>
                            </m:r>
                          </m:sub>
                        </m:sSub>
                      </m:den>
                    </m:f>
                    <m:r>
                      <a:rPr lang="ru-RU" sz="1400" i="1">
                        <a:latin typeface="Cambria Math"/>
                      </a:rPr>
                      <m:t>=−</m:t>
                    </m:r>
                    <m:f>
                      <m:fPr>
                        <m:ctrlPr>
                          <a:rPr lang="ru-RU" sz="1400" i="1">
                            <a:latin typeface="Cambria Math" panose="02040503050406030204" pitchFamily="18" charset="0"/>
                          </a:rPr>
                        </m:ctrlPr>
                      </m:fPr>
                      <m:num>
                        <m:r>
                          <a:rPr lang="en-US" sz="1400" b="0" i="0" smtClean="0">
                            <a:latin typeface="Cambria Math"/>
                          </a:rPr>
                          <m:t>1</m:t>
                        </m:r>
                      </m:num>
                      <m:den>
                        <m:r>
                          <a:rPr lang="ru-RU" sz="1400" i="1">
                            <a:latin typeface="Cambria Math"/>
                          </a:rPr>
                          <m:t>2</m:t>
                        </m:r>
                      </m:den>
                    </m:f>
                    <m:sSub>
                      <m:sSubPr>
                        <m:ctrlPr>
                          <a:rPr lang="ru-RU" sz="1400" i="1">
                            <a:latin typeface="Cambria Math" panose="02040503050406030204" pitchFamily="18" charset="0"/>
                          </a:rPr>
                        </m:ctrlPr>
                      </m:sSubPr>
                      <m:e>
                        <m:r>
                          <a:rPr lang="en-US" sz="1400" i="1">
                            <a:latin typeface="Cambria Math"/>
                          </a:rPr>
                          <m:t>𝐹</m:t>
                        </m:r>
                      </m:e>
                      <m:sub>
                        <m:r>
                          <a:rPr lang="en-US" sz="1400" i="1">
                            <a:latin typeface="Cambria Math"/>
                          </a:rPr>
                          <m:t>𝐶</m:t>
                        </m:r>
                      </m:sub>
                    </m:sSub>
                    <m:f>
                      <m:fPr>
                        <m:ctrlPr>
                          <a:rPr lang="ru-RU" sz="1400" i="1">
                            <a:latin typeface="Cambria Math" panose="02040503050406030204" pitchFamily="18" charset="0"/>
                          </a:rPr>
                        </m:ctrlPr>
                      </m:fPr>
                      <m:num>
                        <m:d>
                          <m:dPr>
                            <m:begChr m:val="|"/>
                            <m:endChr m:val="|"/>
                            <m:ctrlPr>
                              <a:rPr lang="ru-RU" sz="1400" i="1" smtClean="0">
                                <a:latin typeface="Cambria Math" panose="02040503050406030204" pitchFamily="18" charset="0"/>
                              </a:rPr>
                            </m:ctrlPr>
                          </m:dPr>
                          <m:e>
                            <m:r>
                              <a:rPr lang="en-US" sz="1400" i="1">
                                <a:latin typeface="Cambria Math"/>
                              </a:rPr>
                              <m:t>𝜂</m:t>
                            </m:r>
                          </m:e>
                        </m:d>
                        <m:sSub>
                          <m:sSubPr>
                            <m:ctrlPr>
                              <a:rPr lang="ru-RU" sz="1400" i="1">
                                <a:latin typeface="Cambria Math" panose="02040503050406030204" pitchFamily="18" charset="0"/>
                              </a:rPr>
                            </m:ctrlPr>
                          </m:sSubPr>
                          <m:e>
                            <m:r>
                              <a:rPr lang="en-US" sz="1400" i="1">
                                <a:latin typeface="Cambria Math"/>
                              </a:rPr>
                              <m:t>𝑟</m:t>
                            </m:r>
                          </m:e>
                          <m:sub>
                            <m:r>
                              <a:rPr lang="en-US" sz="1400" i="1">
                                <a:latin typeface="Cambria Math"/>
                              </a:rPr>
                              <m:t>𝑖</m:t>
                            </m:r>
                          </m:sub>
                        </m:sSub>
                        <m:sSub>
                          <m:sSubPr>
                            <m:ctrlPr>
                              <a:rPr lang="ru-RU" sz="1400" i="1">
                                <a:latin typeface="Cambria Math" panose="02040503050406030204" pitchFamily="18" charset="0"/>
                              </a:rPr>
                            </m:ctrlPr>
                          </m:sSubPr>
                          <m:e>
                            <m:r>
                              <a:rPr lang="ru-RU" sz="1400" i="1">
                                <a:latin typeface="Cambria Math"/>
                              </a:rPr>
                              <m:t>𝐺</m:t>
                            </m:r>
                          </m:e>
                          <m:sub>
                            <m:r>
                              <a:rPr lang="ru-RU" sz="1400" i="1">
                                <a:latin typeface="Cambria Math"/>
                              </a:rPr>
                              <m:t>𝐿</m:t>
                            </m:r>
                          </m:sub>
                        </m:sSub>
                        <m:sSub>
                          <m:sSubPr>
                            <m:ctrlPr>
                              <a:rPr lang="ru-RU" sz="1400" i="1">
                                <a:latin typeface="Cambria Math" panose="02040503050406030204" pitchFamily="18" charset="0"/>
                              </a:rPr>
                            </m:ctrlPr>
                          </m:sSubPr>
                          <m:e>
                            <m:r>
                              <a:rPr lang="ru-RU" sz="1400" i="1">
                                <a:latin typeface="Cambria Math"/>
                              </a:rPr>
                              <m:t>𝑁</m:t>
                            </m:r>
                          </m:e>
                          <m:sub>
                            <m:r>
                              <a:rPr lang="ru-RU" sz="1400" i="1">
                                <a:latin typeface="Cambria Math"/>
                              </a:rPr>
                              <m:t>𝑏</m:t>
                            </m:r>
                          </m:sub>
                        </m:sSub>
                        <m:sSup>
                          <m:sSupPr>
                            <m:ctrlPr>
                              <a:rPr lang="ru-RU" sz="1400" i="1">
                                <a:latin typeface="Cambria Math" panose="02040503050406030204" pitchFamily="18" charset="0"/>
                              </a:rPr>
                            </m:ctrlPr>
                          </m:sSupPr>
                          <m:e>
                            <m:r>
                              <a:rPr lang="en-US" sz="1400" i="1">
                                <a:latin typeface="Cambria Math"/>
                              </a:rPr>
                              <m:t>𝑅</m:t>
                            </m:r>
                          </m:e>
                          <m:sup>
                            <m:r>
                              <a:rPr lang="ru-RU" sz="1400" i="1">
                                <a:latin typeface="Cambria Math"/>
                              </a:rPr>
                              <m:t>2</m:t>
                            </m:r>
                          </m:sup>
                        </m:sSup>
                      </m:num>
                      <m:den>
                        <m:sSup>
                          <m:sSupPr>
                            <m:ctrlPr>
                              <a:rPr lang="ru-RU" sz="1400" i="1">
                                <a:latin typeface="Cambria Math" panose="02040503050406030204" pitchFamily="18" charset="0"/>
                              </a:rPr>
                            </m:ctrlPr>
                          </m:sSupPr>
                          <m:e>
                            <m:r>
                              <a:rPr lang="en-US" sz="1400" i="1">
                                <a:latin typeface="Cambria Math"/>
                              </a:rPr>
                              <m:t>𝛽</m:t>
                            </m:r>
                          </m:e>
                          <m:sup>
                            <m:r>
                              <a:rPr lang="ru-RU" sz="1400" i="1">
                                <a:latin typeface="Cambria Math"/>
                              </a:rPr>
                              <m:t>2</m:t>
                            </m:r>
                          </m:sup>
                        </m:sSup>
                        <m:r>
                          <a:rPr lang="en-US" sz="1400" i="1">
                            <a:latin typeface="Cambria Math"/>
                          </a:rPr>
                          <m:t>𝛾</m:t>
                        </m:r>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en-US" sz="1400" i="1">
                                    <a:latin typeface="Cambria Math"/>
                                  </a:rPr>
                                  <m:t>𝐿</m:t>
                                </m:r>
                              </m:e>
                              <m:sub>
                                <m:r>
                                  <a:rPr lang="en-US" sz="1400" i="1">
                                    <a:latin typeface="Cambria Math"/>
                                  </a:rPr>
                                  <m:t>𝑏</m:t>
                                </m:r>
                              </m:sub>
                            </m:sSub>
                          </m:e>
                          <m:sup>
                            <m:r>
                              <a:rPr lang="ru-RU" sz="1400" i="1">
                                <a:latin typeface="Cambria Math"/>
                              </a:rPr>
                              <m:t>3</m:t>
                            </m:r>
                          </m:sup>
                        </m:sSup>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a:rPr>
                                  <m:t>𝑄</m:t>
                                </m:r>
                              </m:e>
                              <m:sub>
                                <m:r>
                                  <a:rPr lang="ru-RU" sz="1400" i="1">
                                    <a:latin typeface="Cambria Math"/>
                                  </a:rPr>
                                  <m:t>𝑠</m:t>
                                </m:r>
                                <m:r>
                                  <a:rPr lang="ru-RU" sz="1400" i="1">
                                    <a:latin typeface="Cambria Math"/>
                                  </a:rPr>
                                  <m:t>0</m:t>
                                </m:r>
                              </m:sub>
                            </m:sSub>
                          </m:e>
                          <m:sup>
                            <m:r>
                              <a:rPr lang="ru-RU" sz="1400" i="1">
                                <a:latin typeface="Cambria Math"/>
                              </a:rPr>
                              <m:t>2</m:t>
                            </m:r>
                          </m:sup>
                        </m:sSup>
                      </m:den>
                    </m:f>
                    <m:r>
                      <a:rPr lang="ru-RU" sz="1400" i="1">
                        <a:latin typeface="Cambria Math"/>
                      </a:rPr>
                      <m:t> </m:t>
                    </m:r>
                  </m:oMath>
                </a14:m>
                <a:r>
                  <a:rPr lang="ru-RU" sz="1400" dirty="0"/>
                  <a:t>	</a:t>
                </a:r>
              </a:p>
              <a:p>
                <a:pPr algn="just"/>
                <a:r>
                  <a:rPr lang="ru-RU" sz="1400" dirty="0"/>
                  <a:t> </a:t>
                </a:r>
                <a:r>
                  <a:rPr lang="en-US" sz="1400" dirty="0" smtClean="0"/>
                  <a:t>Here</a:t>
                </a:r>
                <a:r>
                  <a:rPr lang="ru-RU" sz="1400" dirty="0" smtClean="0"/>
                  <a:t>  </a:t>
                </a:r>
                <a14:m>
                  <m:oMath xmlns:m="http://schemas.openxmlformats.org/officeDocument/2006/math">
                    <m:r>
                      <a:rPr lang="en-US" sz="1400" i="1">
                        <a:latin typeface="Cambria Math"/>
                      </a:rPr>
                      <m:t>𝜂</m:t>
                    </m:r>
                  </m:oMath>
                </a14:m>
                <a:r>
                  <a:rPr lang="ru-RU" sz="1400" dirty="0"/>
                  <a:t> – </a:t>
                </a:r>
                <a:r>
                  <a:rPr lang="en-US" sz="1400" dirty="0" smtClean="0"/>
                  <a:t>is a slipping factor</a:t>
                </a:r>
                <a:r>
                  <a:rPr lang="ru-RU" sz="1400" dirty="0" smtClean="0"/>
                  <a:t>,  </a:t>
                </a:r>
                <a:r>
                  <a:rPr lang="en-US" sz="1400" dirty="0" smtClean="0"/>
                  <a:t>coefficient </a:t>
                </a:r>
                <a:r>
                  <a:rPr lang="ru-RU" sz="1400" dirty="0" smtClean="0"/>
                  <a:t> </a:t>
                </a:r>
                <a14:m>
                  <m:oMath xmlns:m="http://schemas.openxmlformats.org/officeDocument/2006/math">
                    <m:sSub>
                      <m:sSubPr>
                        <m:ctrlPr>
                          <a:rPr lang="ru-RU" sz="1400" i="1">
                            <a:latin typeface="Cambria Math" panose="02040503050406030204" pitchFamily="18" charset="0"/>
                          </a:rPr>
                        </m:ctrlPr>
                      </m:sSubPr>
                      <m:e>
                        <m:r>
                          <a:rPr lang="en-US" sz="1400" i="1">
                            <a:latin typeface="Cambria Math"/>
                          </a:rPr>
                          <m:t>𝐹</m:t>
                        </m:r>
                      </m:e>
                      <m:sub>
                        <m:r>
                          <a:rPr lang="en-US" sz="1400" i="1">
                            <a:latin typeface="Cambria Math"/>
                          </a:rPr>
                          <m:t>𝐶</m:t>
                        </m:r>
                      </m:sub>
                    </m:sSub>
                  </m:oMath>
                </a14:m>
                <a:r>
                  <a:rPr lang="en-US" sz="1400" dirty="0" smtClean="0"/>
                  <a:t> depends on the</a:t>
                </a:r>
                <a:r>
                  <a:rPr lang="ru-RU" sz="1400" dirty="0" smtClean="0"/>
                  <a:t> </a:t>
                </a:r>
                <a:r>
                  <a:rPr lang="en-US" sz="1400" dirty="0" smtClean="0"/>
                  <a:t>distribution of linear density in a bunch</a:t>
                </a:r>
                <a:r>
                  <a:rPr lang="ru-RU" sz="1400" dirty="0" smtClean="0"/>
                  <a:t> (</a:t>
                </a:r>
                <a:r>
                  <a:rPr lang="en-US" sz="1400" dirty="0" smtClean="0"/>
                  <a:t>for Gaussian beam</a:t>
                </a:r>
                <a:r>
                  <a:rPr lang="ru-RU" sz="1400" dirty="0" smtClean="0"/>
                  <a:t> </a:t>
                </a:r>
                <a14:m>
                  <m:oMath xmlns:m="http://schemas.openxmlformats.org/officeDocument/2006/math">
                    <m:sSub>
                      <m:sSubPr>
                        <m:ctrlPr>
                          <a:rPr lang="ru-RU" sz="1400" i="1">
                            <a:latin typeface="Cambria Math" panose="02040503050406030204" pitchFamily="18" charset="0"/>
                          </a:rPr>
                        </m:ctrlPr>
                      </m:sSubPr>
                      <m:e>
                        <m:r>
                          <a:rPr lang="en-US" sz="1400" i="1">
                            <a:latin typeface="Cambria Math"/>
                          </a:rPr>
                          <m:t>𝐹</m:t>
                        </m:r>
                      </m:e>
                      <m:sub>
                        <m:r>
                          <a:rPr lang="en-US" sz="1400" i="1">
                            <a:latin typeface="Cambria Math"/>
                          </a:rPr>
                          <m:t>𝐶</m:t>
                        </m:r>
                      </m:sub>
                    </m:sSub>
                    <m:r>
                      <a:rPr lang="ru-RU" sz="1400" i="1">
                        <a:latin typeface="Cambria Math"/>
                      </a:rPr>
                      <m:t>=</m:t>
                    </m:r>
                    <m:f>
                      <m:fPr>
                        <m:ctrlPr>
                          <a:rPr lang="ru-RU" sz="1400" i="1">
                            <a:latin typeface="Cambria Math" panose="02040503050406030204" pitchFamily="18" charset="0"/>
                          </a:rPr>
                        </m:ctrlPr>
                      </m:fPr>
                      <m:num>
                        <m:r>
                          <a:rPr lang="ru-RU" sz="1400" i="1">
                            <a:latin typeface="Cambria Math"/>
                          </a:rPr>
                          <m:t>1</m:t>
                        </m:r>
                      </m:num>
                      <m:den>
                        <m:rad>
                          <m:radPr>
                            <m:degHide m:val="on"/>
                            <m:ctrlPr>
                              <a:rPr lang="ru-RU" sz="1400" i="1">
                                <a:latin typeface="Cambria Math" panose="02040503050406030204" pitchFamily="18" charset="0"/>
                              </a:rPr>
                            </m:ctrlPr>
                          </m:radPr>
                          <m:deg/>
                          <m:e>
                            <m:r>
                              <a:rPr lang="ru-RU" sz="1400" i="1">
                                <a:latin typeface="Cambria Math"/>
                              </a:rPr>
                              <m:t>2</m:t>
                            </m:r>
                            <m:r>
                              <a:rPr lang="en-US" sz="1400" i="1">
                                <a:latin typeface="Cambria Math"/>
                              </a:rPr>
                              <m:t>𝜋</m:t>
                            </m:r>
                          </m:e>
                        </m:rad>
                      </m:den>
                    </m:f>
                  </m:oMath>
                </a14:m>
                <a:r>
                  <a:rPr lang="ru-RU" sz="1400" dirty="0"/>
                  <a:t>.), </a:t>
                </a:r>
                <a:r>
                  <a:rPr lang="en-US" sz="1400" dirty="0" smtClean="0"/>
                  <a:t>and factor</a:t>
                </a:r>
                <a:r>
                  <a:rPr lang="ru-RU" sz="1400" dirty="0" smtClean="0"/>
                  <a:t> </a:t>
                </a:r>
                <a14:m>
                  <m:oMath xmlns:m="http://schemas.openxmlformats.org/officeDocument/2006/math">
                    <m:sSub>
                      <m:sSubPr>
                        <m:ctrlPr>
                          <a:rPr lang="ru-RU" sz="1400" i="1">
                            <a:latin typeface="Cambria Math" panose="02040503050406030204" pitchFamily="18" charset="0"/>
                          </a:rPr>
                        </m:ctrlPr>
                      </m:sSubPr>
                      <m:e>
                        <m:r>
                          <a:rPr lang="ru-RU" sz="1400" i="1">
                            <a:latin typeface="Cambria Math"/>
                          </a:rPr>
                          <m:t>𝐺</m:t>
                        </m:r>
                      </m:e>
                      <m:sub>
                        <m:r>
                          <a:rPr lang="ru-RU" sz="1400" i="1">
                            <a:latin typeface="Cambria Math"/>
                          </a:rPr>
                          <m:t>𝐿</m:t>
                        </m:r>
                      </m:sub>
                    </m:sSub>
                    <m:r>
                      <a:rPr lang="ru-RU" sz="1400" i="1">
                        <a:latin typeface="Cambria Math"/>
                      </a:rPr>
                      <m:t>=1+2</m:t>
                    </m:r>
                    <m:r>
                      <m:rPr>
                        <m:sty m:val="p"/>
                      </m:rPr>
                      <a:rPr lang="en-US" sz="1400">
                        <a:latin typeface="Cambria Math"/>
                      </a:rPr>
                      <m:t>ln</m:t>
                    </m:r>
                    <m:r>
                      <a:rPr lang="ru-RU" sz="1400">
                        <a:latin typeface="Cambria Math"/>
                      </a:rPr>
                      <m:t>⁡</m:t>
                    </m:r>
                    <m:r>
                      <a:rPr lang="ru-RU" sz="1400" i="1">
                        <a:latin typeface="Cambria Math"/>
                      </a:rPr>
                      <m:t>(</m:t>
                    </m:r>
                    <m:f>
                      <m:fPr>
                        <m:ctrlPr>
                          <a:rPr lang="ru-RU" sz="1400" i="1">
                            <a:latin typeface="Cambria Math" panose="02040503050406030204" pitchFamily="18" charset="0"/>
                          </a:rPr>
                        </m:ctrlPr>
                      </m:fPr>
                      <m:num>
                        <m:r>
                          <a:rPr lang="en-US" sz="1400" i="1">
                            <a:latin typeface="Cambria Math"/>
                          </a:rPr>
                          <m:t>𝑏</m:t>
                        </m:r>
                      </m:num>
                      <m:den>
                        <m:r>
                          <a:rPr lang="en-US" sz="1400" i="1">
                            <a:latin typeface="Cambria Math"/>
                          </a:rPr>
                          <m:t>𝑎</m:t>
                        </m:r>
                      </m:den>
                    </m:f>
                    <m:r>
                      <a:rPr lang="ru-RU" sz="1400" i="1">
                        <a:latin typeface="Cambria Math"/>
                      </a:rPr>
                      <m:t>)</m:t>
                    </m:r>
                  </m:oMath>
                </a14:m>
                <a:r>
                  <a:rPr lang="ru-RU" sz="1400" dirty="0"/>
                  <a:t>. </a:t>
                </a:r>
                <a:endParaRPr lang="en-US" sz="1400" dirty="0" smtClean="0"/>
              </a:p>
              <a:p>
                <a:pPr algn="just"/>
                <a:r>
                  <a:rPr lang="en-US" sz="1400" dirty="0" smtClean="0"/>
                  <a:t>When the Coulomb shift increases the Landau damping (LD) is decreasing. For some value of </a:t>
                </a:r>
                <a14:m>
                  <m:oMath xmlns:m="http://schemas.openxmlformats.org/officeDocument/2006/math">
                    <m:r>
                      <m:rPr>
                        <m:sty m:val="p"/>
                      </m:rPr>
                      <a:rPr lang="en-US" sz="1400" b="0" i="0" smtClean="0">
                        <a:latin typeface="Cambria Math"/>
                      </a:rPr>
                      <m:t>relative</m:t>
                    </m:r>
                    <m:r>
                      <a:rPr lang="en-US" sz="1400" b="0" i="0" smtClean="0">
                        <a:latin typeface="Cambria Math"/>
                      </a:rPr>
                      <m:t> </m:t>
                    </m:r>
                    <m:r>
                      <m:rPr>
                        <m:sty m:val="p"/>
                      </m:rPr>
                      <a:rPr lang="en-US" sz="1400" b="0" i="0" smtClean="0">
                        <a:latin typeface="Cambria Math"/>
                      </a:rPr>
                      <m:t>spread</m:t>
                    </m:r>
                    <m:r>
                      <a:rPr lang="en-US" sz="1400" b="0" i="0" smtClean="0">
                        <a:latin typeface="Cambria Math"/>
                      </a:rPr>
                      <m:t> </m:t>
                    </m:r>
                    <m:r>
                      <m:rPr>
                        <m:sty m:val="p"/>
                      </m:rPr>
                      <a:rPr lang="en-US" sz="1400" b="0" i="0" smtClean="0">
                        <a:latin typeface="Cambria Math"/>
                      </a:rPr>
                      <m:t>jn</m:t>
                    </m:r>
                    <m:r>
                      <a:rPr lang="en-US" sz="1400" b="0" i="0" smtClean="0">
                        <a:latin typeface="Cambria Math"/>
                      </a:rPr>
                      <m:t> </m:t>
                    </m:r>
                    <m:r>
                      <m:rPr>
                        <m:sty m:val="p"/>
                      </m:rPr>
                      <a:rPr lang="en-US" sz="1400" b="0" i="0" smtClean="0">
                        <a:latin typeface="Cambria Math"/>
                      </a:rPr>
                      <m:t>synchrotron</m:t>
                    </m:r>
                    <m:r>
                      <a:rPr lang="en-US" sz="1400" b="0" i="0" smtClean="0">
                        <a:latin typeface="Cambria Math"/>
                      </a:rPr>
                      <m:t> </m:t>
                    </m:r>
                    <m:r>
                      <m:rPr>
                        <m:sty m:val="p"/>
                      </m:rPr>
                      <a:rPr lang="en-US" sz="1400" b="0" i="0" smtClean="0">
                        <a:latin typeface="Cambria Math"/>
                      </a:rPr>
                      <m:t>tunes</m:t>
                    </m:r>
                    <m:r>
                      <a:rPr lang="en-US" sz="1400" b="0" i="0" smtClean="0">
                        <a:latin typeface="Cambria Math"/>
                      </a:rPr>
                      <m:t> </m:t>
                    </m:r>
                    <m:sSub>
                      <m:sSubPr>
                        <m:ctrlPr>
                          <a:rPr lang="ru-RU" sz="1400" i="1">
                            <a:latin typeface="Cambria Math" panose="02040503050406030204" pitchFamily="18" charset="0"/>
                          </a:rPr>
                        </m:ctrlPr>
                      </m:sSubPr>
                      <m:e>
                        <m:r>
                          <a:rPr lang="ru-RU" sz="1400" i="1">
                            <a:latin typeface="Cambria Math"/>
                          </a:rPr>
                          <m:t>(</m:t>
                        </m:r>
                        <m:f>
                          <m:fPr>
                            <m:ctrlPr>
                              <a:rPr lang="ru-RU" sz="1400" i="1">
                                <a:latin typeface="Cambria Math" panose="02040503050406030204" pitchFamily="18" charset="0"/>
                              </a:rPr>
                            </m:ctrlPr>
                          </m:fPr>
                          <m:num>
                            <m:r>
                              <a:rPr lang="ru-RU" sz="1400" i="1">
                                <a:latin typeface="Cambria Math"/>
                              </a:rPr>
                              <m:t>∆</m:t>
                            </m:r>
                            <m:sSubSup>
                              <m:sSubSupPr>
                                <m:ctrlPr>
                                  <a:rPr lang="ru-RU" sz="1400" i="1">
                                    <a:latin typeface="Cambria Math" panose="02040503050406030204" pitchFamily="18" charset="0"/>
                                  </a:rPr>
                                </m:ctrlPr>
                              </m:sSubSupPr>
                              <m:e>
                                <m:r>
                                  <a:rPr lang="en-US" sz="1400" i="1">
                                    <a:latin typeface="Cambria Math"/>
                                  </a:rPr>
                                  <m:t>𝑄</m:t>
                                </m:r>
                              </m:e>
                              <m:sub>
                                <m:r>
                                  <a:rPr lang="ru-RU" sz="1400" i="1">
                                    <a:latin typeface="Cambria Math"/>
                                  </a:rPr>
                                  <m:t>𝑠</m:t>
                                </m:r>
                              </m:sub>
                              <m:sup>
                                <m:r>
                                  <a:rPr lang="ru-RU" sz="1400" i="1">
                                    <a:latin typeface="Cambria Math"/>
                                  </a:rPr>
                                  <m:t>𝑠𝑐</m:t>
                                </m:r>
                              </m:sup>
                            </m:sSubSup>
                          </m:num>
                          <m:den>
                            <m:sSub>
                              <m:sSubPr>
                                <m:ctrlPr>
                                  <a:rPr lang="ru-RU" sz="1400" i="1">
                                    <a:latin typeface="Cambria Math" panose="02040503050406030204" pitchFamily="18" charset="0"/>
                                  </a:rPr>
                                </m:ctrlPr>
                              </m:sSubPr>
                              <m:e>
                                <m:r>
                                  <a:rPr lang="ru-RU" sz="1400" i="1">
                                    <a:latin typeface="Cambria Math"/>
                                  </a:rPr>
                                  <m:t>𝑄</m:t>
                                </m:r>
                              </m:e>
                              <m:sub>
                                <m:r>
                                  <a:rPr lang="ru-RU" sz="1400" i="1">
                                    <a:latin typeface="Cambria Math"/>
                                  </a:rPr>
                                  <m:t>𝑠</m:t>
                                </m:r>
                                <m:r>
                                  <a:rPr lang="ru-RU" sz="1400" i="1">
                                    <a:latin typeface="Cambria Math"/>
                                  </a:rPr>
                                  <m:t>0</m:t>
                                </m:r>
                              </m:sub>
                            </m:sSub>
                          </m:den>
                        </m:f>
                        <m:r>
                          <a:rPr lang="ru-RU" sz="1400" i="1">
                            <a:latin typeface="Cambria Math"/>
                          </a:rPr>
                          <m:t>)</m:t>
                        </m:r>
                      </m:e>
                      <m:sub>
                        <m:r>
                          <a:rPr lang="en-US" sz="1400" i="1">
                            <a:latin typeface="Cambria Math"/>
                          </a:rPr>
                          <m:t>𝑙𝑖𝑚</m:t>
                        </m:r>
                      </m:sub>
                    </m:sSub>
                  </m:oMath>
                </a14:m>
                <a:r>
                  <a:rPr lang="ru-RU" sz="1400" dirty="0"/>
                  <a:t> </a:t>
                </a:r>
                <a:r>
                  <a:rPr lang="ru-RU" sz="1400" dirty="0" smtClean="0"/>
                  <a:t>(</a:t>
                </a:r>
                <a:r>
                  <a:rPr lang="en-US" sz="1400" dirty="0" smtClean="0"/>
                  <a:t>which depends on the longitudinal distribution on the invariants) LD becomes  equal to zero. According to O. </a:t>
                </a:r>
                <a:r>
                  <a:rPr lang="en-US" sz="1400" dirty="0" err="1" smtClean="0"/>
                  <a:t>Boine-Frenkenheim</a:t>
                </a:r>
                <a:r>
                  <a:rPr lang="en-US" sz="1400" dirty="0" smtClean="0"/>
                  <a:t> and O. </a:t>
                </a:r>
                <a:r>
                  <a:rPr lang="en-US" sz="1400" dirty="0" err="1" smtClean="0"/>
                  <a:t>Chorniy</a:t>
                </a:r>
                <a:r>
                  <a:rPr lang="en-US" sz="1400" dirty="0" smtClean="0"/>
                  <a:t>, for Gaussian distribution </a:t>
                </a:r>
                <a14:m>
                  <m:oMath xmlns:m="http://schemas.openxmlformats.org/officeDocument/2006/math">
                    <m:sSub>
                      <m:sSubPr>
                        <m:ctrlPr>
                          <a:rPr lang="ru-RU" sz="1400" i="1">
                            <a:latin typeface="Cambria Math" panose="02040503050406030204" pitchFamily="18" charset="0"/>
                          </a:rPr>
                        </m:ctrlPr>
                      </m:sSubPr>
                      <m:e>
                        <m:r>
                          <a:rPr lang="ru-RU" sz="1400" i="1">
                            <a:latin typeface="Cambria Math"/>
                          </a:rPr>
                          <m:t>(</m:t>
                        </m:r>
                        <m:f>
                          <m:fPr>
                            <m:ctrlPr>
                              <a:rPr lang="ru-RU" sz="1400" i="1">
                                <a:latin typeface="Cambria Math" panose="02040503050406030204" pitchFamily="18" charset="0"/>
                              </a:rPr>
                            </m:ctrlPr>
                          </m:fPr>
                          <m:num>
                            <m:r>
                              <a:rPr lang="ru-RU" sz="1400" i="1">
                                <a:latin typeface="Cambria Math"/>
                              </a:rPr>
                              <m:t>∆</m:t>
                            </m:r>
                            <m:sSubSup>
                              <m:sSubSupPr>
                                <m:ctrlPr>
                                  <a:rPr lang="ru-RU" sz="1400" i="1">
                                    <a:latin typeface="Cambria Math" panose="02040503050406030204" pitchFamily="18" charset="0"/>
                                  </a:rPr>
                                </m:ctrlPr>
                              </m:sSubSupPr>
                              <m:e>
                                <m:r>
                                  <a:rPr lang="en-US" sz="1400" i="1">
                                    <a:latin typeface="Cambria Math"/>
                                  </a:rPr>
                                  <m:t>𝑄</m:t>
                                </m:r>
                              </m:e>
                              <m:sub>
                                <m:r>
                                  <a:rPr lang="ru-RU" sz="1400" i="1">
                                    <a:latin typeface="Cambria Math"/>
                                  </a:rPr>
                                  <m:t>𝑠</m:t>
                                </m:r>
                              </m:sub>
                              <m:sup>
                                <m:r>
                                  <a:rPr lang="ru-RU" sz="1400" i="1">
                                    <a:latin typeface="Cambria Math"/>
                                  </a:rPr>
                                  <m:t>𝑠𝑐</m:t>
                                </m:r>
                              </m:sup>
                            </m:sSubSup>
                          </m:num>
                          <m:den>
                            <m:sSub>
                              <m:sSubPr>
                                <m:ctrlPr>
                                  <a:rPr lang="ru-RU" sz="1400" i="1">
                                    <a:latin typeface="Cambria Math" panose="02040503050406030204" pitchFamily="18" charset="0"/>
                                  </a:rPr>
                                </m:ctrlPr>
                              </m:sSubPr>
                              <m:e>
                                <m:r>
                                  <a:rPr lang="ru-RU" sz="1400" i="1">
                                    <a:latin typeface="Cambria Math"/>
                                  </a:rPr>
                                  <m:t>𝑄</m:t>
                                </m:r>
                              </m:e>
                              <m:sub>
                                <m:r>
                                  <a:rPr lang="ru-RU" sz="1400" i="1">
                                    <a:latin typeface="Cambria Math"/>
                                  </a:rPr>
                                  <m:t>𝑠</m:t>
                                </m:r>
                                <m:r>
                                  <a:rPr lang="ru-RU" sz="1400" i="1">
                                    <a:latin typeface="Cambria Math"/>
                                  </a:rPr>
                                  <m:t>0</m:t>
                                </m:r>
                              </m:sub>
                            </m:sSub>
                          </m:den>
                        </m:f>
                        <m:r>
                          <a:rPr lang="ru-RU" sz="1400" i="1">
                            <a:latin typeface="Cambria Math"/>
                          </a:rPr>
                          <m:t>)</m:t>
                        </m:r>
                      </m:e>
                      <m:sub>
                        <m:r>
                          <a:rPr lang="en-US" sz="1400" i="1">
                            <a:latin typeface="Cambria Math"/>
                          </a:rPr>
                          <m:t>𝑙𝑖𝑚</m:t>
                        </m:r>
                      </m:sub>
                    </m:sSub>
                    <m:r>
                      <a:rPr lang="ru-RU" sz="1400" i="1">
                        <a:latin typeface="Cambria Math"/>
                      </a:rPr>
                      <m:t>=0.025</m:t>
                    </m:r>
                  </m:oMath>
                </a14:m>
                <a:r>
                  <a:rPr lang="ru-RU" sz="1400" dirty="0"/>
                  <a:t>. </a:t>
                </a:r>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cstate="print"/>
                <a:stretch>
                  <a:fillRect l="-1630" t="-1348" r="-222"/>
                </a:stretch>
              </a:blipFill>
            </p:spPr>
            <p:txBody>
              <a:bodyPr/>
              <a:lstStyle/>
              <a:p>
                <a:r>
                  <a:rPr lang="ru-RU">
                    <a:noFill/>
                  </a:rPr>
                  <a:t> </a:t>
                </a:r>
              </a:p>
            </p:txBody>
          </p:sp>
        </mc:Fallback>
      </mc:AlternateContent>
      <p:sp>
        <p:nvSpPr>
          <p:cNvPr id="6" name="Дата 5"/>
          <p:cNvSpPr>
            <a:spLocks noGrp="1"/>
          </p:cNvSpPr>
          <p:nvPr>
            <p:ph type="dt" sz="half" idx="10"/>
          </p:nvPr>
        </p:nvSpPr>
        <p:spPr/>
        <p:txBody>
          <a:bodyPr/>
          <a:lstStyle/>
          <a:p>
            <a:fld id="{A7B59D21-8F1E-4067-ABCE-EDE922F77F4F}" type="datetime1">
              <a:rPr lang="ru-RU" smtClean="0"/>
              <a:pPr/>
              <a:t>28.05.2018</a:t>
            </a:fld>
            <a:endParaRPr lang="ru-RU"/>
          </a:p>
        </p:txBody>
      </p:sp>
      <p:sp>
        <p:nvSpPr>
          <p:cNvPr id="7" name="Номер слайда 6"/>
          <p:cNvSpPr>
            <a:spLocks noGrp="1"/>
          </p:cNvSpPr>
          <p:nvPr>
            <p:ph type="sldNum" sz="quarter" idx="12"/>
          </p:nvPr>
        </p:nvSpPr>
        <p:spPr/>
        <p:txBody>
          <a:bodyPr/>
          <a:lstStyle/>
          <a:p>
            <a:fld id="{9BC54394-CF8F-4EA2-A010-63219DB8282B}" type="slidenum">
              <a:rPr lang="ru-RU" smtClean="0"/>
              <a:pPr/>
              <a:t>10</a:t>
            </a:fld>
            <a:endParaRPr lang="ru-RU"/>
          </a:p>
        </p:txBody>
      </p:sp>
    </p:spTree>
    <p:extLst>
      <p:ext uri="{BB962C8B-B14F-4D97-AF65-F5344CB8AC3E}">
        <p14:creationId xmlns="" xmlns:p14="http://schemas.microsoft.com/office/powerpoint/2010/main" val="12178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r>
              <a:rPr lang="en-US" altLang="ru-RU" sz="2000" dirty="0" smtClean="0">
                <a:latin typeface="Arial" pitchFamily="34" charset="0"/>
                <a:ea typeface="Times New Roman" pitchFamily="18" charset="0"/>
                <a:cs typeface="Arial" pitchFamily="34" charset="0"/>
              </a:rPr>
              <a:t>Fig</a:t>
            </a:r>
            <a:r>
              <a:rPr lang="ru-RU" altLang="ru-RU" sz="2000" dirty="0" smtClean="0">
                <a:latin typeface="Arial" pitchFamily="34" charset="0"/>
                <a:ea typeface="Times New Roman" pitchFamily="18" charset="0"/>
                <a:cs typeface="Arial" pitchFamily="34" charset="0"/>
              </a:rPr>
              <a:t>. </a:t>
            </a:r>
            <a:r>
              <a:rPr lang="ru-RU" altLang="ru-RU" sz="2000" dirty="0">
                <a:latin typeface="Arial" pitchFamily="34" charset="0"/>
                <a:ea typeface="Times New Roman" pitchFamily="18" charset="0"/>
                <a:cs typeface="Arial" pitchFamily="34" charset="0"/>
              </a:rPr>
              <a:t>1. </a:t>
            </a:r>
            <a:r>
              <a:rPr lang="en-US" altLang="ru-RU" sz="2000" dirty="0" smtClean="0">
                <a:latin typeface="Arial" pitchFamily="34" charset="0"/>
                <a:ea typeface="Times New Roman" pitchFamily="18" charset="0"/>
                <a:cs typeface="Arial" pitchFamily="34" charset="0"/>
              </a:rPr>
              <a:t>Dependence of Coulomb shift of synchrotron tune</a:t>
            </a:r>
            <a:r>
              <a:rPr lang="ru-RU" altLang="ru-RU" sz="2000" dirty="0" smtClean="0">
                <a:latin typeface="Arial" pitchFamily="34" charset="0"/>
                <a:ea typeface="Times New Roman" pitchFamily="18" charset="0"/>
                <a:cs typeface="Arial" pitchFamily="34" charset="0"/>
              </a:rPr>
              <a:t> (</a:t>
            </a:r>
            <a:r>
              <a:rPr lang="en-US" altLang="ru-RU" sz="2000" dirty="0" smtClean="0">
                <a:latin typeface="Arial" pitchFamily="34" charset="0"/>
                <a:ea typeface="Times New Roman" pitchFamily="18" charset="0"/>
                <a:cs typeface="Arial" pitchFamily="34" charset="0"/>
              </a:rPr>
              <a:t>multiplied on </a:t>
            </a:r>
            <a:r>
              <a:rPr lang="ru-RU" altLang="ru-RU" sz="2000" dirty="0" smtClean="0">
                <a:latin typeface="Arial" pitchFamily="34" charset="0"/>
                <a:ea typeface="Times New Roman" pitchFamily="18" charset="0"/>
                <a:cs typeface="Arial" pitchFamily="34" charset="0"/>
              </a:rPr>
              <a:t> </a:t>
            </a:r>
            <a:r>
              <a:rPr lang="ru-RU" altLang="ru-RU" sz="2000" dirty="0">
                <a:latin typeface="Arial" pitchFamily="34" charset="0"/>
                <a:ea typeface="Times New Roman" pitchFamily="18" charset="0"/>
                <a:cs typeface="Arial" pitchFamily="34" charset="0"/>
              </a:rPr>
              <a:t>10</a:t>
            </a:r>
            <a:r>
              <a:rPr lang="ru-RU" altLang="ru-RU" sz="2000" baseline="30000" dirty="0">
                <a:latin typeface="Arial" pitchFamily="34" charset="0"/>
                <a:ea typeface="Times New Roman" pitchFamily="18" charset="0"/>
                <a:cs typeface="Arial" pitchFamily="34" charset="0"/>
              </a:rPr>
              <a:t>3</a:t>
            </a:r>
            <a:r>
              <a:rPr lang="ru-RU" altLang="ru-RU" sz="2000" dirty="0">
                <a:latin typeface="Arial" pitchFamily="34" charset="0"/>
                <a:ea typeface="Times New Roman" pitchFamily="18" charset="0"/>
                <a:cs typeface="Arial" pitchFamily="34" charset="0"/>
              </a:rPr>
              <a:t>) </a:t>
            </a:r>
            <a:r>
              <a:rPr lang="en-US" altLang="ru-RU" sz="2000" dirty="0" smtClean="0">
                <a:latin typeface="Arial" pitchFamily="34" charset="0"/>
                <a:ea typeface="Times New Roman" pitchFamily="18" charset="0"/>
                <a:cs typeface="Arial" pitchFamily="34" charset="0"/>
              </a:rPr>
              <a:t>‘on the ion energy</a:t>
            </a:r>
            <a:endParaRPr lang="ru-RU" sz="2000" dirty="0"/>
          </a:p>
        </p:txBody>
      </p:sp>
      <p:sp>
        <p:nvSpPr>
          <p:cNvPr id="5" name="Rectangle 1"/>
          <p:cNvSpPr>
            <a:spLocks noChangeArrowheads="1"/>
          </p:cNvSpPr>
          <p:nvPr/>
        </p:nvSpPr>
        <p:spPr bwMode="auto">
          <a:xfrm>
            <a:off x="2051720" y="1938936"/>
            <a:ext cx="547260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Дата 6"/>
          <p:cNvSpPr>
            <a:spLocks noGrp="1"/>
          </p:cNvSpPr>
          <p:nvPr>
            <p:ph type="dt" sz="half" idx="10"/>
          </p:nvPr>
        </p:nvSpPr>
        <p:spPr/>
        <p:txBody>
          <a:bodyPr/>
          <a:lstStyle/>
          <a:p>
            <a:fld id="{4EFFD902-75A8-4D24-BD98-8D3F306E3D5C}" type="datetime1">
              <a:rPr lang="ru-RU" smtClean="0"/>
              <a:pPr/>
              <a:t>28.05.2018</a:t>
            </a:fld>
            <a:endParaRPr lang="ru-RU"/>
          </a:p>
        </p:txBody>
      </p:sp>
      <p:sp>
        <p:nvSpPr>
          <p:cNvPr id="8" name="Номер слайда 7"/>
          <p:cNvSpPr>
            <a:spLocks noGrp="1"/>
          </p:cNvSpPr>
          <p:nvPr>
            <p:ph type="sldNum" sz="quarter" idx="12"/>
          </p:nvPr>
        </p:nvSpPr>
        <p:spPr/>
        <p:txBody>
          <a:bodyPr/>
          <a:lstStyle/>
          <a:p>
            <a:fld id="{9BC54394-CF8F-4EA2-A010-63219DB8282B}" type="slidenum">
              <a:rPr lang="ru-RU" smtClean="0"/>
              <a:pPr/>
              <a:t>11</a:t>
            </a:fld>
            <a:endParaRPr lang="ru-RU"/>
          </a:p>
        </p:txBody>
      </p:sp>
      <p:pic>
        <p:nvPicPr>
          <p:cNvPr id="9" name="Объект 8" descr="C:\Users\Павел\Desktop\Павел\НИКА1\NICA\Instabilities\Рисунки\7.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1556792"/>
            <a:ext cx="5471514" cy="3777283"/>
          </a:xfrm>
          <a:prstGeom prst="rect">
            <a:avLst/>
          </a:prstGeom>
          <a:noFill/>
          <a:ln>
            <a:noFill/>
          </a:ln>
        </p:spPr>
      </p:pic>
    </p:spTree>
    <p:extLst>
      <p:ext uri="{BB962C8B-B14F-4D97-AF65-F5344CB8AC3E}">
        <p14:creationId xmlns="" xmlns:p14="http://schemas.microsoft.com/office/powerpoint/2010/main" val="85981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Increments of the azimuthal modes of coherent synchrotron oscillations. </a:t>
            </a:r>
            <a:endParaRPr lang="ru-RU" sz="2400" dirty="0"/>
          </a:p>
        </p:txBody>
      </p:sp>
      <mc:AlternateContent xmlns:mc="http://schemas.openxmlformats.org/markup-compatibility/2006">
        <mc:Choice xmlns="" xmlns:a14="http://schemas.microsoft.com/office/drawing/2010/main" Requires="a14">
          <p:sp>
            <p:nvSpPr>
              <p:cNvPr id="3" name="Объект 2"/>
              <p:cNvSpPr>
                <a:spLocks noGrp="1"/>
              </p:cNvSpPr>
              <p:nvPr>
                <p:ph idx="1"/>
              </p:nvPr>
            </p:nvSpPr>
            <p:spPr/>
            <p:txBody>
              <a:bodyPr>
                <a:normAutofit fontScale="47500" lnSpcReduction="20000"/>
              </a:bodyPr>
              <a:lstStyle/>
              <a:p>
                <a:pPr algn="just"/>
                <a:r>
                  <a:rPr lang="en-US" dirty="0" smtClean="0"/>
                  <a:t>According to </a:t>
                </a:r>
                <a:r>
                  <a:rPr lang="en-US" dirty="0" err="1" smtClean="0"/>
                  <a:t>Sachere’s</a:t>
                </a:r>
                <a:r>
                  <a:rPr lang="en-US" dirty="0" smtClean="0"/>
                  <a:t> theory in the beam can excite a set of coherent modes with different azimuthal number</a:t>
                </a:r>
                <a:r>
                  <a:rPr lang="ru-RU" dirty="0" smtClean="0"/>
                  <a:t> </a:t>
                </a:r>
                <a14:m>
                  <m:oMath xmlns:m="http://schemas.openxmlformats.org/officeDocument/2006/math">
                    <m:r>
                      <a:rPr lang="en-US" i="1">
                        <a:latin typeface="Cambria Math"/>
                      </a:rPr>
                      <m:t>𝑚</m:t>
                    </m:r>
                  </m:oMath>
                </a14:m>
                <a:r>
                  <a:rPr lang="ru-RU" dirty="0"/>
                  <a:t>. </a:t>
                </a:r>
                <a:r>
                  <a:rPr lang="en-US" dirty="0" smtClean="0"/>
                  <a:t>For the most dangerous multi-bunch instabilities an increment of the m-</a:t>
                </a:r>
                <a:r>
                  <a:rPr lang="en-US" dirty="0" err="1" smtClean="0"/>
                  <a:t>th</a:t>
                </a:r>
                <a:r>
                  <a:rPr lang="en-US" dirty="0" smtClean="0"/>
                  <a:t> mode is</a:t>
                </a:r>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m:rPr>
                              <m:sty m:val="p"/>
                            </m:rPr>
                            <a:rPr lang="ru-RU">
                              <a:latin typeface="Cambria Math"/>
                            </a:rPr>
                            <m:t>Ω</m:t>
                          </m:r>
                          <m:r>
                            <a:rPr lang="ru-RU" i="1">
                              <a:latin typeface="Cambria Math"/>
                            </a:rPr>
                            <m:t>−</m:t>
                          </m:r>
                          <m:r>
                            <a:rPr lang="ru-RU" i="1">
                              <a:latin typeface="Cambria Math"/>
                            </a:rPr>
                            <m:t>𝑚</m:t>
                          </m:r>
                          <m:sSub>
                            <m:sSubPr>
                              <m:ctrlPr>
                                <a:rPr lang="ru-RU" i="1">
                                  <a:latin typeface="Cambria Math" panose="02040503050406030204" pitchFamily="18" charset="0"/>
                                </a:rPr>
                              </m:ctrlPr>
                            </m:sSubPr>
                            <m:e>
                              <m:r>
                                <m:rPr>
                                  <m:sty m:val="p"/>
                                </m:rPr>
                                <a:rPr lang="ru-RU">
                                  <a:latin typeface="Cambria Math"/>
                                </a:rPr>
                                <m:t>Ω</m:t>
                              </m:r>
                            </m:e>
                            <m:sub>
                              <m:r>
                                <a:rPr lang="ru-RU" i="1">
                                  <a:latin typeface="Cambria Math"/>
                                </a:rPr>
                                <m:t>𝑠</m:t>
                              </m:r>
                            </m:sub>
                          </m:sSub>
                          <m:r>
                            <a:rPr lang="ru-RU" i="1">
                              <a:latin typeface="Cambria Math"/>
                            </a:rPr>
                            <m:t>=(</m:t>
                          </m:r>
                          <m:f>
                            <m:fPr>
                              <m:ctrlPr>
                                <a:rPr lang="ru-RU" i="1">
                                  <a:latin typeface="Cambria Math" panose="02040503050406030204" pitchFamily="18" charset="0"/>
                                </a:rPr>
                              </m:ctrlPr>
                            </m:fPr>
                            <m:num>
                              <m:r>
                                <a:rPr lang="ru-RU" i="1">
                                  <a:latin typeface="Cambria Math"/>
                                </a:rPr>
                                <m:t>1</m:t>
                              </m:r>
                            </m:num>
                            <m:den>
                              <m:sSub>
                                <m:sSubPr>
                                  <m:ctrlPr>
                                    <a:rPr lang="ru-RU" i="1">
                                      <a:latin typeface="Cambria Math" panose="02040503050406030204" pitchFamily="18" charset="0"/>
                                    </a:rPr>
                                  </m:ctrlPr>
                                </m:sSubPr>
                                <m:e>
                                  <m:r>
                                    <a:rPr lang="ru-RU" i="1">
                                      <a:latin typeface="Cambria Math"/>
                                    </a:rPr>
                                    <m:t>𝜏</m:t>
                                  </m:r>
                                </m:e>
                                <m:sub>
                                  <m:r>
                                    <a:rPr lang="ru-RU" i="1">
                                      <a:latin typeface="Cambria Math"/>
                                    </a:rPr>
                                    <m:t>𝑚</m:t>
                                  </m:r>
                                </m:sub>
                              </m:sSub>
                            </m:den>
                          </m:f>
                          <m:r>
                            <a:rPr lang="ru-RU" i="1">
                              <a:latin typeface="Cambria Math"/>
                            </a:rPr>
                            <m:t>)</m:t>
                          </m:r>
                        </m:e>
                        <m:sub>
                          <m:r>
                            <a:rPr lang="en-US" i="1">
                              <a:latin typeface="Cambria Math"/>
                            </a:rPr>
                            <m:t>𝑚𝑎𝑥</m:t>
                          </m:r>
                        </m:sub>
                      </m:sSub>
                      <m:r>
                        <a:rPr lang="ru-RU" i="1">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𝑖𝑟</m:t>
                              </m:r>
                            </m:e>
                            <m:sub>
                              <m:r>
                                <a:rPr lang="en-US" i="1">
                                  <a:latin typeface="Cambria Math"/>
                                </a:rPr>
                                <m:t>𝑖</m:t>
                              </m:r>
                            </m:sub>
                          </m:sSub>
                          <m:sSub>
                            <m:sSubPr>
                              <m:ctrlPr>
                                <a:rPr lang="ru-RU" i="1">
                                  <a:latin typeface="Cambria Math" panose="02040503050406030204" pitchFamily="18" charset="0"/>
                                </a:rPr>
                              </m:ctrlPr>
                            </m:sSubPr>
                            <m:e>
                              <m:r>
                                <a:rPr lang="en-US" i="1">
                                  <a:latin typeface="Cambria Math"/>
                                </a:rPr>
                                <m:t>𝑛</m:t>
                              </m:r>
                            </m:e>
                            <m:sub>
                              <m:r>
                                <a:rPr lang="en-US" i="1">
                                  <a:latin typeface="Cambria Math"/>
                                </a:rPr>
                                <m:t>𝑏</m:t>
                              </m:r>
                            </m:sub>
                          </m:sSub>
                          <m:sSub>
                            <m:sSubPr>
                              <m:ctrlPr>
                                <a:rPr lang="ru-RU" i="1">
                                  <a:latin typeface="Cambria Math" panose="02040503050406030204" pitchFamily="18" charset="0"/>
                                </a:rPr>
                              </m:ctrlPr>
                            </m:sSubPr>
                            <m:e>
                              <m:r>
                                <a:rPr lang="en-US" i="1">
                                  <a:latin typeface="Cambria Math"/>
                                </a:rPr>
                                <m:t>𝑁</m:t>
                              </m:r>
                            </m:e>
                            <m:sub>
                              <m:r>
                                <a:rPr lang="en-US" i="1">
                                  <a:latin typeface="Cambria Math"/>
                                </a:rPr>
                                <m:t>𝑏</m:t>
                              </m:r>
                            </m:sub>
                          </m:sSub>
                          <m:d>
                            <m:dPr>
                              <m:begChr m:val="|"/>
                              <m:endChr m:val="|"/>
                              <m:ctrlPr>
                                <a:rPr lang="ru-RU" i="1">
                                  <a:latin typeface="Cambria Math" panose="02040503050406030204" pitchFamily="18" charset="0"/>
                                </a:rPr>
                              </m:ctrlPr>
                            </m:dPr>
                            <m:e>
                              <m:r>
                                <a:rPr lang="ru-RU" i="1">
                                  <a:latin typeface="Cambria Math"/>
                                </a:rPr>
                                <m:t>𝜂</m:t>
                              </m:r>
                            </m:e>
                          </m:d>
                          <m:sSub>
                            <m:sSubPr>
                              <m:ctrlPr>
                                <a:rPr lang="ru-RU" i="1">
                                  <a:latin typeface="Cambria Math" panose="02040503050406030204" pitchFamily="18" charset="0"/>
                                </a:rPr>
                              </m:ctrlPr>
                            </m:sSubPr>
                            <m:e>
                              <m:r>
                                <a:rPr lang="en-US" i="1">
                                  <a:latin typeface="Cambria Math"/>
                                </a:rPr>
                                <m:t>𝑅</m:t>
                              </m:r>
                            </m:e>
                            <m:sub>
                              <m:r>
                                <a:rPr lang="en-US" i="1">
                                  <a:latin typeface="Cambria Math"/>
                                </a:rPr>
                                <m:t>𝑠</m:t>
                              </m:r>
                            </m:sub>
                          </m:sSub>
                        </m:num>
                        <m:den>
                          <m:sSup>
                            <m:sSupPr>
                              <m:ctrlPr>
                                <a:rPr lang="ru-RU" i="1">
                                  <a:latin typeface="Cambria Math" panose="02040503050406030204" pitchFamily="18" charset="0"/>
                                </a:rPr>
                              </m:ctrlPr>
                            </m:sSupPr>
                            <m:e>
                              <m:r>
                                <a:rPr lang="ru-RU" i="1">
                                  <a:latin typeface="Cambria Math"/>
                                </a:rPr>
                                <m:t>4</m:t>
                              </m:r>
                              <m:r>
                                <a:rPr lang="ru-RU" i="1">
                                  <a:latin typeface="Cambria Math"/>
                                </a:rPr>
                                <m:t>𝜋𝛽</m:t>
                              </m:r>
                            </m:e>
                            <m:sup>
                              <m:r>
                                <a:rPr lang="ru-RU" i="1">
                                  <a:latin typeface="Cambria Math"/>
                                </a:rPr>
                                <m:t>2</m:t>
                              </m:r>
                            </m:sup>
                          </m:sSup>
                          <m:r>
                            <a:rPr lang="en-US" i="1">
                              <a:latin typeface="Cambria Math"/>
                            </a:rPr>
                            <m:t>𝛾</m:t>
                          </m:r>
                          <m:sSub>
                            <m:sSubPr>
                              <m:ctrlPr>
                                <a:rPr lang="ru-RU" i="1">
                                  <a:latin typeface="Cambria Math" panose="02040503050406030204" pitchFamily="18" charset="0"/>
                                </a:rPr>
                              </m:ctrlPr>
                            </m:sSubPr>
                            <m:e>
                              <m:r>
                                <a:rPr lang="en-US" i="1">
                                  <a:latin typeface="Cambria Math"/>
                                </a:rPr>
                                <m:t>𝑇</m:t>
                              </m:r>
                            </m:e>
                            <m:sub>
                              <m:r>
                                <a:rPr lang="ru-RU" i="1">
                                  <a:latin typeface="Cambria Math"/>
                                </a:rPr>
                                <m:t>0</m:t>
                              </m:r>
                            </m:sub>
                          </m:sSub>
                          <m:sSub>
                            <m:sSubPr>
                              <m:ctrlPr>
                                <a:rPr lang="ru-RU" i="1">
                                  <a:latin typeface="Cambria Math" panose="02040503050406030204" pitchFamily="18" charset="0"/>
                                </a:rPr>
                              </m:ctrlPr>
                            </m:sSubPr>
                            <m:e>
                              <m:r>
                                <a:rPr lang="en-US" i="1">
                                  <a:latin typeface="Cambria Math"/>
                                </a:rPr>
                                <m:t>𝑄</m:t>
                              </m:r>
                            </m:e>
                            <m:sub>
                              <m:r>
                                <a:rPr lang="en-US" i="1">
                                  <a:latin typeface="Cambria Math"/>
                                </a:rPr>
                                <m:t>𝑠</m:t>
                              </m:r>
                            </m:sub>
                          </m:sSub>
                          <m:acc>
                            <m:accPr>
                              <m:chr m:val="̂"/>
                              <m:ctrlPr>
                                <a:rPr lang="ru-RU" i="1">
                                  <a:latin typeface="Cambria Math" panose="02040503050406030204" pitchFamily="18" charset="0"/>
                                </a:rPr>
                              </m:ctrlPr>
                            </m:accPr>
                            <m:e>
                              <m:r>
                                <a:rPr lang="en-US" i="1">
                                  <a:latin typeface="Cambria Math"/>
                                </a:rPr>
                                <m:t>𝜏</m:t>
                              </m:r>
                            </m:e>
                          </m:acc>
                        </m:den>
                      </m:f>
                      <m:r>
                        <a:rPr lang="en-US" i="1">
                          <a:latin typeface="Cambria Math"/>
                        </a:rPr>
                        <m:t>𝐷</m:t>
                      </m:r>
                      <m:r>
                        <a:rPr lang="ru-RU" i="1">
                          <a:latin typeface="Cambria Math"/>
                        </a:rPr>
                        <m:t>(</m:t>
                      </m:r>
                      <m:r>
                        <a:rPr lang="en-US" i="1">
                          <a:latin typeface="Cambria Math"/>
                        </a:rPr>
                        <m:t>𝛼</m:t>
                      </m:r>
                      <m:sSub>
                        <m:sSubPr>
                          <m:ctrlPr>
                            <a:rPr lang="ru-RU" i="1">
                              <a:latin typeface="Cambria Math" panose="02040503050406030204" pitchFamily="18" charset="0"/>
                            </a:rPr>
                          </m:ctrlPr>
                        </m:sSubPr>
                        <m:e>
                          <m:r>
                            <a:rPr lang="en-US" i="1">
                              <a:latin typeface="Cambria Math"/>
                            </a:rPr>
                            <m:t>𝜏</m:t>
                          </m:r>
                        </m:e>
                        <m:sub>
                          <m:r>
                            <a:rPr lang="en-US" i="1">
                              <a:latin typeface="Cambria Math"/>
                            </a:rPr>
                            <m:t>𝑠𝑒𝑝</m:t>
                          </m:r>
                        </m:sub>
                      </m:sSub>
                      <m:r>
                        <a:rPr lang="ru-RU" i="1">
                          <a:latin typeface="Cambria Math"/>
                        </a:rPr>
                        <m:t>)</m:t>
                      </m:r>
                      <m:sSub>
                        <m:sSubPr>
                          <m:ctrlPr>
                            <a:rPr lang="ru-RU" i="1">
                              <a:latin typeface="Cambria Math" panose="02040503050406030204" pitchFamily="18" charset="0"/>
                            </a:rPr>
                          </m:ctrlPr>
                        </m:sSubPr>
                        <m:e>
                          <m:r>
                            <a:rPr lang="en-US" i="1">
                              <a:latin typeface="Cambria Math"/>
                            </a:rPr>
                            <m:t>𝐹</m:t>
                          </m:r>
                        </m:e>
                        <m:sub>
                          <m:r>
                            <a:rPr lang="en-US" i="1">
                              <a:latin typeface="Cambria Math"/>
                            </a:rPr>
                            <m:t>𝑚</m:t>
                          </m:r>
                        </m:sub>
                      </m:sSub>
                      <m:r>
                        <a:rPr lang="ru-RU" i="1">
                          <a:latin typeface="Cambria Math"/>
                        </a:rPr>
                        <m:t>(∆</m:t>
                      </m:r>
                      <m:r>
                        <a:rPr lang="en-US" i="1">
                          <a:latin typeface="Cambria Math"/>
                        </a:rPr>
                        <m:t>𝜓</m:t>
                      </m:r>
                      <m:r>
                        <a:rPr lang="en-US" b="0" i="1" smtClean="0">
                          <a:latin typeface="Cambria Math"/>
                        </a:rPr>
                        <m:t>)</m:t>
                      </m:r>
                    </m:oMath>
                  </m:oMathPara>
                </a14:m>
                <a:endParaRPr lang="ru-RU" dirty="0"/>
              </a:p>
              <a:p>
                <a:r>
                  <a:rPr lang="en-US" dirty="0" smtClean="0"/>
                  <a:t>In this formula </a:t>
                </a:r>
                <a14:m>
                  <m:oMath xmlns:m="http://schemas.openxmlformats.org/officeDocument/2006/math">
                    <m:r>
                      <m:rPr>
                        <m:sty m:val="p"/>
                      </m:rPr>
                      <a:rPr lang="ru-RU" smtClean="0">
                        <a:latin typeface="Cambria Math"/>
                      </a:rPr>
                      <m:t>Ω</m:t>
                    </m:r>
                  </m:oMath>
                </a14:m>
                <a:r>
                  <a:rPr lang="en-US" dirty="0" smtClean="0"/>
                  <a:t> is the instability complex frequency,</a:t>
                </a:r>
                <a:r>
                  <a:rPr lang="ru-RU" dirty="0" smtClean="0"/>
                  <a:t> </a:t>
                </a:r>
                <a14:m>
                  <m:oMath xmlns:m="http://schemas.openxmlformats.org/officeDocument/2006/math">
                    <m:acc>
                      <m:accPr>
                        <m:chr m:val="̂"/>
                        <m:ctrlPr>
                          <a:rPr lang="ru-RU" i="1">
                            <a:latin typeface="Cambria Math" panose="02040503050406030204" pitchFamily="18" charset="0"/>
                          </a:rPr>
                        </m:ctrlPr>
                      </m:accPr>
                      <m:e>
                        <m:r>
                          <a:rPr lang="en-US" i="1">
                            <a:latin typeface="Cambria Math"/>
                          </a:rPr>
                          <m:t>𝜏</m:t>
                        </m:r>
                      </m:e>
                    </m:acc>
                  </m:oMath>
                </a14:m>
                <a:r>
                  <a:rPr lang="ru-RU" dirty="0"/>
                  <a:t> </a:t>
                </a:r>
                <a:r>
                  <a:rPr lang="ru-RU" dirty="0" smtClean="0"/>
                  <a:t>–</a:t>
                </a:r>
                <a:r>
                  <a:rPr lang="en-US" dirty="0" smtClean="0"/>
                  <a:t> is time bunch length </a:t>
                </a:r>
                <a:r>
                  <a:rPr lang="ru-RU" dirty="0"/>
                  <a:t>(</a:t>
                </a:r>
                <a14:m>
                  <m:oMath xmlns:m="http://schemas.openxmlformats.org/officeDocument/2006/math">
                    <m:acc>
                      <m:accPr>
                        <m:chr m:val="̂"/>
                        <m:ctrlPr>
                          <a:rPr lang="ru-RU" i="1">
                            <a:latin typeface="Cambria Math" panose="02040503050406030204" pitchFamily="18" charset="0"/>
                          </a:rPr>
                        </m:ctrlPr>
                      </m:accPr>
                      <m:e>
                        <m:r>
                          <a:rPr lang="en-US" i="1">
                            <a:latin typeface="Cambria Math"/>
                          </a:rPr>
                          <m:t>𝜏</m:t>
                        </m:r>
                      </m:e>
                    </m:acc>
                    <m:r>
                      <a:rPr lang="ru-RU" i="1">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𝐿</m:t>
                            </m:r>
                          </m:e>
                          <m:sub>
                            <m:r>
                              <a:rPr lang="en-US" i="1">
                                <a:latin typeface="Cambria Math"/>
                              </a:rPr>
                              <m:t>𝑏</m:t>
                            </m:r>
                          </m:sub>
                        </m:sSub>
                      </m:num>
                      <m:den>
                        <m:r>
                          <a:rPr lang="en-US" i="1">
                            <a:latin typeface="Cambria Math"/>
                          </a:rPr>
                          <m:t>𝑐</m:t>
                        </m:r>
                        <m:r>
                          <a:rPr lang="en-US" i="1">
                            <a:latin typeface="Cambria Math"/>
                          </a:rPr>
                          <m:t>𝛽</m:t>
                        </m:r>
                      </m:den>
                    </m:f>
                  </m:oMath>
                </a14:m>
                <a:r>
                  <a:rPr lang="ru-RU" dirty="0"/>
                  <a:t>),  </a:t>
                </a:r>
                <a14:m>
                  <m:oMath xmlns:m="http://schemas.openxmlformats.org/officeDocument/2006/math">
                    <m:r>
                      <a:rPr lang="ru-RU" i="1">
                        <a:latin typeface="Cambria Math"/>
                      </a:rPr>
                      <m:t>∆</m:t>
                    </m:r>
                    <m:r>
                      <a:rPr lang="en-US" i="1">
                        <a:latin typeface="Cambria Math"/>
                      </a:rPr>
                      <m:t>𝜓</m:t>
                    </m:r>
                    <m:r>
                      <a:rPr lang="ru-RU" i="1">
                        <a:latin typeface="Cambria Math"/>
                      </a:rPr>
                      <m:t>=</m:t>
                    </m:r>
                    <m:sSub>
                      <m:sSubPr>
                        <m:ctrlPr>
                          <a:rPr lang="ru-RU" i="1">
                            <a:latin typeface="Cambria Math" panose="02040503050406030204" pitchFamily="18" charset="0"/>
                          </a:rPr>
                        </m:ctrlPr>
                      </m:sSubPr>
                      <m:e>
                        <m:r>
                          <a:rPr lang="ru-RU" i="1">
                            <a:latin typeface="Cambria Math"/>
                          </a:rPr>
                          <m:t>2</m:t>
                        </m:r>
                        <m:r>
                          <a:rPr lang="ru-RU" i="1">
                            <a:latin typeface="Cambria Math"/>
                          </a:rPr>
                          <m:t>𝜔</m:t>
                        </m:r>
                      </m:e>
                      <m:sub>
                        <m:r>
                          <a:rPr lang="ru-RU" i="1">
                            <a:latin typeface="Cambria Math"/>
                          </a:rPr>
                          <m:t>𝑟</m:t>
                        </m:r>
                      </m:sub>
                    </m:sSub>
                    <m:acc>
                      <m:accPr>
                        <m:chr m:val="̂"/>
                        <m:ctrlPr>
                          <a:rPr lang="ru-RU" i="1">
                            <a:latin typeface="Cambria Math" panose="02040503050406030204" pitchFamily="18" charset="0"/>
                          </a:rPr>
                        </m:ctrlPr>
                      </m:accPr>
                      <m:e>
                        <m:r>
                          <a:rPr lang="en-US" i="1">
                            <a:latin typeface="Cambria Math"/>
                          </a:rPr>
                          <m:t>𝜏</m:t>
                        </m:r>
                      </m:e>
                    </m:acc>
                  </m:oMath>
                </a14:m>
                <a:r>
                  <a:rPr lang="ru-RU" dirty="0"/>
                  <a:t> </a:t>
                </a:r>
                <a:r>
                  <a:rPr lang="en-US" dirty="0" smtClean="0"/>
                  <a:t> is change of the HOM phase during the bunch passage</a:t>
                </a:r>
                <a:r>
                  <a:rPr lang="ru-RU" dirty="0" smtClean="0"/>
                  <a:t>, </a:t>
                </a:r>
                <a14:m>
                  <m:oMath xmlns:m="http://schemas.openxmlformats.org/officeDocument/2006/math">
                    <m:r>
                      <a:rPr lang="en-US" i="1">
                        <a:latin typeface="Cambria Math"/>
                      </a:rPr>
                      <m:t>𝐷</m:t>
                    </m:r>
                    <m:r>
                      <a:rPr lang="ru-RU" i="1">
                        <a:latin typeface="Cambria Math"/>
                      </a:rPr>
                      <m:t>(</m:t>
                    </m:r>
                    <m:r>
                      <a:rPr lang="en-US" i="1">
                        <a:latin typeface="Cambria Math"/>
                      </a:rPr>
                      <m:t>𝛼</m:t>
                    </m:r>
                    <m:sSub>
                      <m:sSubPr>
                        <m:ctrlPr>
                          <a:rPr lang="ru-RU" i="1">
                            <a:latin typeface="Cambria Math" panose="02040503050406030204" pitchFamily="18" charset="0"/>
                          </a:rPr>
                        </m:ctrlPr>
                      </m:sSubPr>
                      <m:e>
                        <m:r>
                          <a:rPr lang="en-US" i="1">
                            <a:latin typeface="Cambria Math"/>
                          </a:rPr>
                          <m:t>𝜏</m:t>
                        </m:r>
                      </m:e>
                      <m:sub>
                        <m:r>
                          <a:rPr lang="en-US" i="1">
                            <a:latin typeface="Cambria Math"/>
                          </a:rPr>
                          <m:t>𝑠𝑒𝑝</m:t>
                        </m:r>
                      </m:sub>
                    </m:sSub>
                    <m:r>
                      <a:rPr lang="ru-RU" i="1">
                        <a:latin typeface="Cambria Math"/>
                      </a:rPr>
                      <m:t>)</m:t>
                    </m:r>
                  </m:oMath>
                </a14:m>
                <a:r>
                  <a:rPr lang="ru-RU" dirty="0"/>
                  <a:t> </a:t>
                </a:r>
                <a:r>
                  <a:rPr lang="en-US" dirty="0" smtClean="0"/>
                  <a:t> is  so named separation factor (in the further text we suppose that</a:t>
                </a:r>
                <a:r>
                  <a:rPr lang="ru-RU" dirty="0" smtClean="0"/>
                  <a:t> </a:t>
                </a:r>
                <a14:m>
                  <m:oMath xmlns:m="http://schemas.openxmlformats.org/officeDocument/2006/math">
                    <m:r>
                      <a:rPr lang="en-US" i="1">
                        <a:latin typeface="Cambria Math"/>
                      </a:rPr>
                      <m:t>𝐷</m:t>
                    </m:r>
                    <m:d>
                      <m:dPr>
                        <m:ctrlPr>
                          <a:rPr lang="ru-RU" i="1">
                            <a:latin typeface="Cambria Math" panose="02040503050406030204" pitchFamily="18" charset="0"/>
                          </a:rPr>
                        </m:ctrlPr>
                      </m:dPr>
                      <m:e>
                        <m:r>
                          <a:rPr lang="en-US" i="1">
                            <a:latin typeface="Cambria Math"/>
                          </a:rPr>
                          <m:t>𝛼</m:t>
                        </m:r>
                        <m:sSub>
                          <m:sSubPr>
                            <m:ctrlPr>
                              <a:rPr lang="ru-RU" i="1">
                                <a:latin typeface="Cambria Math" panose="02040503050406030204" pitchFamily="18" charset="0"/>
                              </a:rPr>
                            </m:ctrlPr>
                          </m:sSubPr>
                          <m:e>
                            <m:r>
                              <a:rPr lang="en-US" i="1">
                                <a:latin typeface="Cambria Math"/>
                              </a:rPr>
                              <m:t>𝜏</m:t>
                            </m:r>
                          </m:e>
                          <m:sub>
                            <m:r>
                              <a:rPr lang="en-US" i="1">
                                <a:latin typeface="Cambria Math"/>
                              </a:rPr>
                              <m:t>𝑠𝑒𝑝</m:t>
                            </m:r>
                          </m:sub>
                        </m:sSub>
                      </m:e>
                    </m:d>
                    <m:r>
                      <a:rPr lang="ru-RU" i="1">
                        <a:latin typeface="Cambria Math"/>
                      </a:rPr>
                      <m:t>=1</m:t>
                    </m:r>
                  </m:oMath>
                </a14:m>
                <a:r>
                  <a:rPr lang="ru-RU" dirty="0"/>
                  <a:t>). </a:t>
                </a:r>
                <a:r>
                  <a:rPr lang="en-US" dirty="0" smtClean="0"/>
                  <a:t>A dependence of the increment from  mode number is defined by dimensionless form-factor</a:t>
                </a:r>
                <a:endParaRPr lang="ru-RU" dirty="0"/>
              </a:p>
              <a:p>
                <a:pPr marL="0" indent="0" algn="ctr">
                  <a:buNone/>
                </a:pPr>
                <a14:m>
                  <m:oMath xmlns:m="http://schemas.openxmlformats.org/officeDocument/2006/math">
                    <m:sSub>
                      <m:sSubPr>
                        <m:ctrlPr>
                          <a:rPr lang="ru-RU" i="1">
                            <a:latin typeface="Cambria Math" panose="02040503050406030204" pitchFamily="18" charset="0"/>
                          </a:rPr>
                        </m:ctrlPr>
                      </m:sSubPr>
                      <m:e>
                        <m:r>
                          <a:rPr lang="en-US" i="1">
                            <a:latin typeface="Cambria Math"/>
                          </a:rPr>
                          <m:t>𝐹</m:t>
                        </m:r>
                      </m:e>
                      <m:sub>
                        <m:r>
                          <a:rPr lang="en-US" i="1">
                            <a:latin typeface="Cambria Math"/>
                          </a:rPr>
                          <m:t>𝑚</m:t>
                        </m:r>
                      </m:sub>
                    </m:sSub>
                    <m:d>
                      <m:dPr>
                        <m:ctrlPr>
                          <a:rPr lang="ru-RU" i="1">
                            <a:latin typeface="Cambria Math" panose="02040503050406030204" pitchFamily="18" charset="0"/>
                          </a:rPr>
                        </m:ctrlPr>
                      </m:dPr>
                      <m:e>
                        <m:r>
                          <a:rPr lang="ru-RU" i="1">
                            <a:latin typeface="Cambria Math"/>
                          </a:rPr>
                          <m:t>∆</m:t>
                        </m:r>
                        <m:r>
                          <a:rPr lang="en-US" i="1">
                            <a:latin typeface="Cambria Math"/>
                          </a:rPr>
                          <m:t>𝜓</m:t>
                        </m:r>
                      </m:e>
                    </m:d>
                    <m:r>
                      <a:rPr lang="ru-RU" i="1">
                        <a:latin typeface="Cambria Math"/>
                      </a:rPr>
                      <m:t>=−</m:t>
                    </m:r>
                    <m:f>
                      <m:fPr>
                        <m:ctrlPr>
                          <a:rPr lang="ru-RU" i="1">
                            <a:latin typeface="Cambria Math" panose="02040503050406030204" pitchFamily="18" charset="0"/>
                          </a:rPr>
                        </m:ctrlPr>
                      </m:fPr>
                      <m:num>
                        <m:r>
                          <a:rPr lang="ru-RU" i="1">
                            <a:latin typeface="Cambria Math"/>
                          </a:rPr>
                          <m:t>4</m:t>
                        </m:r>
                        <m:r>
                          <a:rPr lang="en-US" i="1">
                            <a:latin typeface="Cambria Math"/>
                          </a:rPr>
                          <m:t>𝜋</m:t>
                        </m:r>
                        <m:r>
                          <a:rPr lang="en-US" i="1">
                            <a:latin typeface="Cambria Math"/>
                          </a:rPr>
                          <m:t>𝑚</m:t>
                        </m:r>
                        <m:acc>
                          <m:accPr>
                            <m:chr m:val="̂"/>
                            <m:ctrlPr>
                              <a:rPr lang="ru-RU" i="1">
                                <a:latin typeface="Cambria Math" panose="02040503050406030204" pitchFamily="18" charset="0"/>
                              </a:rPr>
                            </m:ctrlPr>
                          </m:accPr>
                          <m:e>
                            <m:r>
                              <a:rPr lang="en-US" i="1">
                                <a:latin typeface="Cambria Math"/>
                              </a:rPr>
                              <m:t>𝜏</m:t>
                            </m:r>
                          </m:e>
                        </m:acc>
                      </m:num>
                      <m:den>
                        <m:sSub>
                          <m:sSubPr>
                            <m:ctrlPr>
                              <a:rPr lang="ru-RU" i="1">
                                <a:latin typeface="Cambria Math" panose="02040503050406030204" pitchFamily="18" charset="0"/>
                              </a:rPr>
                            </m:ctrlPr>
                          </m:sSubPr>
                          <m:e>
                            <m:r>
                              <a:rPr lang="ru-RU" i="1">
                                <a:latin typeface="Cambria Math"/>
                              </a:rPr>
                              <m:t>𝜔</m:t>
                            </m:r>
                          </m:e>
                          <m:sub>
                            <m:r>
                              <a:rPr lang="ru-RU" i="1">
                                <a:latin typeface="Cambria Math"/>
                              </a:rPr>
                              <m:t>𝑟</m:t>
                            </m:r>
                          </m:sub>
                        </m:sSub>
                      </m:den>
                    </m:f>
                    <m:nary>
                      <m:naryPr>
                        <m:limLoc m:val="subSup"/>
                        <m:ctrlPr>
                          <a:rPr lang="ru-RU" i="1">
                            <a:latin typeface="Cambria Math" panose="02040503050406030204" pitchFamily="18" charset="0"/>
                          </a:rPr>
                        </m:ctrlPr>
                      </m:naryPr>
                      <m:sub>
                        <m:r>
                          <a:rPr lang="ru-RU" i="1">
                            <a:latin typeface="Cambria Math"/>
                          </a:rPr>
                          <m:t>0</m:t>
                        </m:r>
                      </m:sub>
                      <m:sup>
                        <m:r>
                          <a:rPr lang="ru-RU" i="1">
                            <a:latin typeface="Cambria Math"/>
                          </a:rPr>
                          <m:t>∞</m:t>
                        </m:r>
                      </m:sup>
                      <m:e>
                        <m:r>
                          <a:rPr lang="en-US" i="1">
                            <a:latin typeface="Cambria Math"/>
                          </a:rPr>
                          <m:t>𝑑𝑟</m:t>
                        </m:r>
                        <m:f>
                          <m:fPr>
                            <m:ctrlPr>
                              <a:rPr lang="ru-RU" i="1">
                                <a:latin typeface="Cambria Math" panose="02040503050406030204" pitchFamily="18" charset="0"/>
                              </a:rPr>
                            </m:ctrlPr>
                          </m:fPr>
                          <m:num>
                            <m:r>
                              <a:rPr lang="en-US" i="1">
                                <a:latin typeface="Cambria Math"/>
                              </a:rPr>
                              <m:t>𝑑</m:t>
                            </m:r>
                            <m:sSub>
                              <m:sSubPr>
                                <m:ctrlPr>
                                  <a:rPr lang="ru-RU" i="1">
                                    <a:latin typeface="Cambria Math" panose="02040503050406030204" pitchFamily="18" charset="0"/>
                                  </a:rPr>
                                </m:ctrlPr>
                              </m:sSubPr>
                              <m:e>
                                <m:r>
                                  <a:rPr lang="en-US" i="1">
                                    <a:latin typeface="Cambria Math"/>
                                  </a:rPr>
                                  <m:t>𝑔</m:t>
                                </m:r>
                              </m:e>
                              <m:sub>
                                <m:r>
                                  <a:rPr lang="ru-RU" i="1">
                                    <a:latin typeface="Cambria Math"/>
                                  </a:rPr>
                                  <m:t>0</m:t>
                                </m:r>
                              </m:sub>
                            </m:sSub>
                          </m:num>
                          <m:den>
                            <m:r>
                              <a:rPr lang="en-US" i="1">
                                <a:latin typeface="Cambria Math"/>
                              </a:rPr>
                              <m:t>𝑑𝑟</m:t>
                            </m:r>
                          </m:den>
                        </m:f>
                        <m:sSup>
                          <m:sSupPr>
                            <m:ctrlPr>
                              <a:rPr lang="ru-RU" i="1">
                                <a:latin typeface="Cambria Math" panose="02040503050406030204" pitchFamily="18" charset="0"/>
                              </a:rPr>
                            </m:ctrlPr>
                          </m:sSupPr>
                          <m:e>
                            <m:sSub>
                              <m:sSubPr>
                                <m:ctrlPr>
                                  <a:rPr lang="ru-RU" i="1">
                                    <a:latin typeface="Cambria Math" panose="02040503050406030204" pitchFamily="18" charset="0"/>
                                  </a:rPr>
                                </m:ctrlPr>
                              </m:sSubPr>
                              <m:e>
                                <m:r>
                                  <a:rPr lang="en-US" i="1">
                                    <a:latin typeface="Cambria Math"/>
                                  </a:rPr>
                                  <m:t>𝐽</m:t>
                                </m:r>
                              </m:e>
                              <m:sub>
                                <m:r>
                                  <a:rPr lang="en-US" i="1">
                                    <a:latin typeface="Cambria Math"/>
                                  </a:rPr>
                                  <m:t>𝑚</m:t>
                                </m:r>
                              </m:sub>
                            </m:sSub>
                            <m:r>
                              <a:rPr lang="ru-RU" i="1">
                                <a:latin typeface="Cambria Math"/>
                              </a:rPr>
                              <m:t>(</m:t>
                            </m:r>
                            <m:sSub>
                              <m:sSubPr>
                                <m:ctrlPr>
                                  <a:rPr lang="ru-RU" i="1">
                                    <a:latin typeface="Cambria Math" panose="02040503050406030204" pitchFamily="18" charset="0"/>
                                  </a:rPr>
                                </m:ctrlPr>
                              </m:sSubPr>
                              <m:e>
                                <m:r>
                                  <a:rPr lang="ru-RU" i="1">
                                    <a:latin typeface="Cambria Math"/>
                                  </a:rPr>
                                  <m:t>𝜔</m:t>
                                </m:r>
                              </m:e>
                              <m:sub>
                                <m:r>
                                  <a:rPr lang="ru-RU" i="1">
                                    <a:latin typeface="Cambria Math"/>
                                  </a:rPr>
                                  <m:t>𝑟</m:t>
                                </m:r>
                              </m:sub>
                            </m:sSub>
                            <m:r>
                              <a:rPr lang="ru-RU" i="1">
                                <a:latin typeface="Cambria Math"/>
                              </a:rPr>
                              <m:t>𝑟</m:t>
                            </m:r>
                            <m:r>
                              <a:rPr lang="ru-RU" i="1">
                                <a:latin typeface="Cambria Math"/>
                              </a:rPr>
                              <m:t>)</m:t>
                            </m:r>
                          </m:e>
                          <m:sup>
                            <m:r>
                              <a:rPr lang="ru-RU" i="1">
                                <a:latin typeface="Cambria Math"/>
                              </a:rPr>
                              <m:t>2</m:t>
                            </m:r>
                          </m:sup>
                        </m:sSup>
                      </m:e>
                    </m:nary>
                  </m:oMath>
                </a14:m>
                <a:r>
                  <a:rPr lang="ru-RU" dirty="0"/>
                  <a:t>	</a:t>
                </a:r>
              </a:p>
              <a:p>
                <a:r>
                  <a:rPr lang="en-US" dirty="0" smtClean="0"/>
                  <a:t>Here </a:t>
                </a:r>
                <a14:m>
                  <m:oMath xmlns:m="http://schemas.openxmlformats.org/officeDocument/2006/math">
                    <m:sSub>
                      <m:sSubPr>
                        <m:ctrlPr>
                          <a:rPr lang="ru-RU" i="1">
                            <a:latin typeface="Cambria Math" panose="02040503050406030204" pitchFamily="18" charset="0"/>
                          </a:rPr>
                        </m:ctrlPr>
                      </m:sSubPr>
                      <m:e>
                        <m:r>
                          <a:rPr lang="en-US" i="1">
                            <a:latin typeface="Cambria Math"/>
                          </a:rPr>
                          <m:t>𝑔</m:t>
                        </m:r>
                      </m:e>
                      <m:sub>
                        <m:r>
                          <a:rPr lang="ru-RU" i="1">
                            <a:latin typeface="Cambria Math"/>
                          </a:rPr>
                          <m:t>0</m:t>
                        </m:r>
                      </m:sub>
                    </m:sSub>
                    <m:r>
                      <a:rPr lang="ru-RU" i="1">
                        <a:latin typeface="Cambria Math"/>
                      </a:rPr>
                      <m:t>(</m:t>
                    </m:r>
                    <m:r>
                      <a:rPr lang="en-US" i="1">
                        <a:latin typeface="Cambria Math"/>
                      </a:rPr>
                      <m:t>𝑟</m:t>
                    </m:r>
                    <m:r>
                      <a:rPr lang="ru-RU" i="1">
                        <a:latin typeface="Cambria Math"/>
                      </a:rPr>
                      <m:t>)</m:t>
                    </m:r>
                  </m:oMath>
                </a14:m>
                <a:r>
                  <a:rPr lang="ru-RU" dirty="0"/>
                  <a:t> </a:t>
                </a:r>
                <a:r>
                  <a:rPr lang="en-US" dirty="0" smtClean="0"/>
                  <a:t>is stationary function of distribution on the amplitude of the synchrotron oscillations,</a:t>
                </a:r>
                <a:r>
                  <a:rPr lang="ru-RU" dirty="0" smtClean="0"/>
                  <a:t>, </a:t>
                </a:r>
                <a14:m>
                  <m:oMath xmlns:m="http://schemas.openxmlformats.org/officeDocument/2006/math">
                    <m:sSub>
                      <m:sSubPr>
                        <m:ctrlPr>
                          <a:rPr lang="ru-RU" i="1">
                            <a:latin typeface="Cambria Math" panose="02040503050406030204" pitchFamily="18" charset="0"/>
                          </a:rPr>
                        </m:ctrlPr>
                      </m:sSubPr>
                      <m:e>
                        <m:r>
                          <a:rPr lang="en-US" i="1">
                            <a:latin typeface="Cambria Math"/>
                          </a:rPr>
                          <m:t>𝐽</m:t>
                        </m:r>
                      </m:e>
                      <m:sub>
                        <m:r>
                          <a:rPr lang="en-US" i="1">
                            <a:latin typeface="Cambria Math"/>
                          </a:rPr>
                          <m:t>𝑚</m:t>
                        </m:r>
                      </m:sub>
                    </m:sSub>
                  </m:oMath>
                </a14:m>
                <a:r>
                  <a:rPr lang="ru-RU" dirty="0"/>
                  <a:t> – </a:t>
                </a:r>
                <a:r>
                  <a:rPr lang="en-US" dirty="0" smtClean="0"/>
                  <a:t>Bessel function of the </a:t>
                </a:r>
                <a14:m>
                  <m:oMath xmlns:m="http://schemas.openxmlformats.org/officeDocument/2006/math">
                    <m:r>
                      <a:rPr lang="en-US" i="1" smtClean="0">
                        <a:latin typeface="Cambria Math"/>
                      </a:rPr>
                      <m:t>𝑚</m:t>
                    </m:r>
                  </m:oMath>
                </a14:m>
                <a:r>
                  <a:rPr lang="ru-RU" dirty="0" smtClean="0"/>
                  <a:t> -</a:t>
                </a:r>
                <a:r>
                  <a:rPr lang="en-US" dirty="0" err="1" smtClean="0"/>
                  <a:t>th</a:t>
                </a:r>
                <a:r>
                  <a:rPr lang="ru-RU" dirty="0" smtClean="0"/>
                  <a:t> </a:t>
                </a:r>
                <a:r>
                  <a:rPr lang="en-US" dirty="0" smtClean="0"/>
                  <a:t> order. For Gaussian distribution </a:t>
                </a:r>
                <a14:m>
                  <m:oMath xmlns:m="http://schemas.openxmlformats.org/officeDocument/2006/math">
                    <m:sSub>
                      <m:sSubPr>
                        <m:ctrlPr>
                          <a:rPr lang="ru-RU" i="1">
                            <a:latin typeface="Cambria Math" panose="02040503050406030204" pitchFamily="18" charset="0"/>
                          </a:rPr>
                        </m:ctrlPr>
                      </m:sSubPr>
                      <m:e>
                        <m:r>
                          <a:rPr lang="en-US" i="1">
                            <a:latin typeface="Cambria Math"/>
                          </a:rPr>
                          <m:t>𝑔</m:t>
                        </m:r>
                      </m:e>
                      <m:sub>
                        <m:r>
                          <a:rPr lang="ru-RU" i="1">
                            <a:latin typeface="Cambria Math"/>
                          </a:rPr>
                          <m:t>0</m:t>
                        </m:r>
                      </m:sub>
                    </m:sSub>
                    <m:d>
                      <m:dPr>
                        <m:ctrlPr>
                          <a:rPr lang="ru-RU" i="1">
                            <a:latin typeface="Cambria Math" panose="02040503050406030204" pitchFamily="18" charset="0"/>
                          </a:rPr>
                        </m:ctrlPr>
                      </m:dPr>
                      <m:e>
                        <m:r>
                          <a:rPr lang="en-US" i="1">
                            <a:latin typeface="Cambria Math"/>
                          </a:rPr>
                          <m:t>𝑟</m:t>
                        </m:r>
                      </m:e>
                    </m:d>
                    <m:r>
                      <a:rPr lang="ru-RU" i="1">
                        <a:latin typeface="Cambria Math"/>
                      </a:rPr>
                      <m:t>=</m:t>
                    </m:r>
                    <m:f>
                      <m:fPr>
                        <m:ctrlPr>
                          <a:rPr lang="ru-RU" i="1">
                            <a:latin typeface="Cambria Math" panose="02040503050406030204" pitchFamily="18" charset="0"/>
                          </a:rPr>
                        </m:ctrlPr>
                      </m:fPr>
                      <m:num>
                        <m:r>
                          <a:rPr lang="ru-RU" i="1">
                            <a:latin typeface="Cambria Math"/>
                          </a:rPr>
                          <m:t>1</m:t>
                        </m:r>
                      </m:num>
                      <m:den>
                        <m:r>
                          <a:rPr lang="ru-RU" i="1">
                            <a:latin typeface="Cambria Math"/>
                          </a:rPr>
                          <m:t>2</m:t>
                        </m:r>
                        <m:r>
                          <a:rPr lang="ru-RU" i="1">
                            <a:latin typeface="Cambria Math"/>
                          </a:rPr>
                          <m:t>𝜋</m:t>
                        </m:r>
                        <m:acc>
                          <m:accPr>
                            <m:chr m:val="̂"/>
                            <m:ctrlPr>
                              <a:rPr lang="ru-RU" i="1">
                                <a:latin typeface="Cambria Math" panose="02040503050406030204" pitchFamily="18" charset="0"/>
                              </a:rPr>
                            </m:ctrlPr>
                          </m:accPr>
                          <m:e>
                            <m:r>
                              <a:rPr lang="en-US" i="1">
                                <a:latin typeface="Cambria Math"/>
                              </a:rPr>
                              <m:t>𝜏</m:t>
                            </m:r>
                          </m:e>
                        </m:acc>
                      </m:den>
                    </m:f>
                    <m:r>
                      <m:rPr>
                        <m:sty m:val="p"/>
                      </m:rPr>
                      <a:rPr lang="en-US">
                        <a:latin typeface="Cambria Math"/>
                      </a:rPr>
                      <m:t>exp</m:t>
                    </m:r>
                    <m:r>
                      <a:rPr lang="ru-RU">
                        <a:latin typeface="Cambria Math"/>
                      </a:rPr>
                      <m:t>⁡</m:t>
                    </m:r>
                    <m:r>
                      <a:rPr lang="ru-RU" i="1">
                        <a:latin typeface="Cambria Math"/>
                      </a:rPr>
                      <m:t>(−</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en-US" i="1">
                                <a:latin typeface="Cambria Math"/>
                              </a:rPr>
                              <m:t>𝑟</m:t>
                            </m:r>
                          </m:e>
                          <m:sup>
                            <m:r>
                              <a:rPr lang="ru-RU" i="1">
                                <a:latin typeface="Cambria Math"/>
                              </a:rPr>
                              <m:t>2</m:t>
                            </m:r>
                          </m:sup>
                        </m:sSup>
                      </m:num>
                      <m:den>
                        <m:sSup>
                          <m:sSupPr>
                            <m:ctrlPr>
                              <a:rPr lang="ru-RU" i="1">
                                <a:latin typeface="Cambria Math" panose="02040503050406030204" pitchFamily="18" charset="0"/>
                              </a:rPr>
                            </m:ctrlPr>
                          </m:sSupPr>
                          <m:e>
                            <m:r>
                              <a:rPr lang="ru-RU" i="1">
                                <a:latin typeface="Cambria Math"/>
                              </a:rPr>
                              <m:t>2</m:t>
                            </m:r>
                            <m:acc>
                              <m:accPr>
                                <m:chr m:val="̂"/>
                                <m:ctrlPr>
                                  <a:rPr lang="ru-RU" i="1">
                                    <a:latin typeface="Cambria Math" panose="02040503050406030204" pitchFamily="18" charset="0"/>
                                  </a:rPr>
                                </m:ctrlPr>
                              </m:accPr>
                              <m:e>
                                <m:r>
                                  <a:rPr lang="en-US" i="1">
                                    <a:latin typeface="Cambria Math"/>
                                  </a:rPr>
                                  <m:t>𝜏</m:t>
                                </m:r>
                              </m:e>
                            </m:acc>
                          </m:e>
                          <m:sup>
                            <m:r>
                              <a:rPr lang="ru-RU" i="1">
                                <a:latin typeface="Cambria Math"/>
                              </a:rPr>
                              <m:t>2</m:t>
                            </m:r>
                          </m:sup>
                        </m:sSup>
                      </m:den>
                    </m:f>
                    <m:r>
                      <a:rPr lang="ru-RU" i="1">
                        <a:latin typeface="Cambria Math"/>
                      </a:rPr>
                      <m:t>)</m:t>
                    </m:r>
                  </m:oMath>
                </a14:m>
                <a:r>
                  <a:rPr lang="ru-RU" dirty="0"/>
                  <a:t>. </a:t>
                </a:r>
                <a:r>
                  <a:rPr lang="en-US" dirty="0" smtClean="0"/>
                  <a:t>Substituting in an expression for form-factor we obtain</a:t>
                </a:r>
                <a:endParaRPr lang="ru-RU" dirty="0"/>
              </a:p>
              <a:p>
                <a:pPr marL="0" indent="0" algn="ctr">
                  <a:buNone/>
                </a:pPr>
                <a14:m>
                  <m:oMath xmlns:m="http://schemas.openxmlformats.org/officeDocument/2006/math">
                    <m:sSub>
                      <m:sSubPr>
                        <m:ctrlPr>
                          <a:rPr lang="ru-RU" i="1">
                            <a:latin typeface="Cambria Math" panose="02040503050406030204" pitchFamily="18" charset="0"/>
                          </a:rPr>
                        </m:ctrlPr>
                      </m:sSubPr>
                      <m:e>
                        <m:r>
                          <a:rPr lang="en-US" i="1">
                            <a:latin typeface="Cambria Math"/>
                          </a:rPr>
                          <m:t>𝐹</m:t>
                        </m:r>
                      </m:e>
                      <m:sub>
                        <m:r>
                          <a:rPr lang="en-US" i="1">
                            <a:latin typeface="Cambria Math"/>
                          </a:rPr>
                          <m:t>𝑚</m:t>
                        </m:r>
                      </m:sub>
                    </m:sSub>
                    <m:d>
                      <m:dPr>
                        <m:ctrlPr>
                          <a:rPr lang="ru-RU" i="1">
                            <a:latin typeface="Cambria Math" panose="02040503050406030204" pitchFamily="18" charset="0"/>
                          </a:rPr>
                        </m:ctrlPr>
                      </m:dPr>
                      <m:e>
                        <m:r>
                          <a:rPr lang="ru-RU" i="1">
                            <a:latin typeface="Cambria Math"/>
                          </a:rPr>
                          <m:t>∆</m:t>
                        </m:r>
                        <m:r>
                          <a:rPr lang="en-US" i="1">
                            <a:latin typeface="Cambria Math"/>
                          </a:rPr>
                          <m:t>𝜓</m:t>
                        </m:r>
                      </m:e>
                    </m:d>
                    <m:r>
                      <a:rPr lang="ru-RU" i="1">
                        <a:latin typeface="Cambria Math"/>
                      </a:rPr>
                      <m:t>=</m:t>
                    </m:r>
                    <m:f>
                      <m:fPr>
                        <m:ctrlPr>
                          <a:rPr lang="ru-RU" i="1">
                            <a:latin typeface="Cambria Math" panose="02040503050406030204" pitchFamily="18" charset="0"/>
                          </a:rPr>
                        </m:ctrlPr>
                      </m:fPr>
                      <m:num>
                        <m:r>
                          <a:rPr lang="ru-RU" i="1">
                            <a:latin typeface="Cambria Math"/>
                          </a:rPr>
                          <m:t>4</m:t>
                        </m:r>
                        <m:r>
                          <a:rPr lang="en-US" i="1">
                            <a:latin typeface="Cambria Math"/>
                          </a:rPr>
                          <m:t>𝑚</m:t>
                        </m:r>
                      </m:num>
                      <m:den>
                        <m:r>
                          <a:rPr lang="ru-RU" i="1">
                            <a:latin typeface="Cambria Math"/>
                          </a:rPr>
                          <m:t>∆</m:t>
                        </m:r>
                        <m:r>
                          <a:rPr lang="en-US" i="1">
                            <a:latin typeface="Cambria Math"/>
                          </a:rPr>
                          <m:t>𝜓</m:t>
                        </m:r>
                      </m:den>
                    </m:f>
                    <m:nary>
                      <m:naryPr>
                        <m:limLoc m:val="subSup"/>
                        <m:ctrlPr>
                          <a:rPr lang="ru-RU" i="1">
                            <a:latin typeface="Cambria Math" panose="02040503050406030204" pitchFamily="18" charset="0"/>
                          </a:rPr>
                        </m:ctrlPr>
                      </m:naryPr>
                      <m:sub>
                        <m:r>
                          <a:rPr lang="ru-RU" i="1">
                            <a:latin typeface="Cambria Math"/>
                          </a:rPr>
                          <m:t>0</m:t>
                        </m:r>
                      </m:sub>
                      <m:sup>
                        <m:r>
                          <a:rPr lang="ru-RU" i="1">
                            <a:latin typeface="Cambria Math"/>
                          </a:rPr>
                          <m:t>∞</m:t>
                        </m:r>
                      </m:sup>
                      <m:e>
                        <m:r>
                          <m:rPr>
                            <m:sty m:val="p"/>
                          </m:rPr>
                          <a:rPr lang="en-US">
                            <a:latin typeface="Cambria Math"/>
                          </a:rPr>
                          <m:t>exp</m:t>
                        </m:r>
                        <m:r>
                          <a:rPr lang="ru-RU">
                            <a:latin typeface="Cambria Math"/>
                          </a:rPr>
                          <m:t>⁡</m:t>
                        </m:r>
                        <m:r>
                          <a:rPr lang="ru-RU" i="1">
                            <a:latin typeface="Cambria Math"/>
                          </a:rPr>
                          <m:t>(−</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en-US" i="1">
                                    <a:latin typeface="Cambria Math"/>
                                  </a:rPr>
                                  <m:t>𝑥</m:t>
                                </m:r>
                              </m:e>
                              <m:sup>
                                <m:r>
                                  <a:rPr lang="ru-RU" i="1">
                                    <a:latin typeface="Cambria Math"/>
                                  </a:rPr>
                                  <m:t>2</m:t>
                                </m:r>
                              </m:sup>
                            </m:sSup>
                          </m:num>
                          <m:den>
                            <m:r>
                              <a:rPr lang="ru-RU" i="1">
                                <a:latin typeface="Cambria Math"/>
                              </a:rPr>
                              <m:t>2</m:t>
                            </m:r>
                          </m:den>
                        </m:f>
                        <m:r>
                          <a:rPr lang="ru-RU" i="1">
                            <a:latin typeface="Cambria Math"/>
                          </a:rPr>
                          <m:t>)</m:t>
                        </m:r>
                      </m:e>
                    </m:nary>
                    <m:sSup>
                      <m:sSupPr>
                        <m:ctrlPr>
                          <a:rPr lang="ru-RU" i="1">
                            <a:latin typeface="Cambria Math" panose="02040503050406030204" pitchFamily="18" charset="0"/>
                          </a:rPr>
                        </m:ctrlPr>
                      </m:sSupPr>
                      <m:e>
                        <m:sSub>
                          <m:sSubPr>
                            <m:ctrlPr>
                              <a:rPr lang="ru-RU" i="1">
                                <a:latin typeface="Cambria Math" panose="02040503050406030204" pitchFamily="18" charset="0"/>
                              </a:rPr>
                            </m:ctrlPr>
                          </m:sSubPr>
                          <m:e>
                            <m:r>
                              <a:rPr lang="en-US" i="1">
                                <a:latin typeface="Cambria Math"/>
                              </a:rPr>
                              <m:t>𝐽</m:t>
                            </m:r>
                          </m:e>
                          <m:sub>
                            <m:r>
                              <a:rPr lang="en-US" i="1">
                                <a:latin typeface="Cambria Math"/>
                              </a:rPr>
                              <m:t>𝑚</m:t>
                            </m:r>
                          </m:sub>
                        </m:sSub>
                        <m:r>
                          <a:rPr lang="ru-RU" i="1">
                            <a:latin typeface="Cambria Math"/>
                          </a:rPr>
                          <m:t>(</m:t>
                        </m:r>
                        <m:f>
                          <m:fPr>
                            <m:ctrlPr>
                              <a:rPr lang="ru-RU" i="1">
                                <a:latin typeface="Cambria Math" panose="02040503050406030204" pitchFamily="18" charset="0"/>
                              </a:rPr>
                            </m:ctrlPr>
                          </m:fPr>
                          <m:num>
                            <m:r>
                              <a:rPr lang="ru-RU" i="1">
                                <a:latin typeface="Cambria Math"/>
                              </a:rPr>
                              <m:t>1</m:t>
                            </m:r>
                          </m:num>
                          <m:den>
                            <m:r>
                              <a:rPr lang="ru-RU" i="1">
                                <a:latin typeface="Cambria Math"/>
                              </a:rPr>
                              <m:t>2</m:t>
                            </m:r>
                          </m:den>
                        </m:f>
                        <m:r>
                          <a:rPr lang="en-US" i="1">
                            <a:latin typeface="Cambria Math"/>
                          </a:rPr>
                          <m:t>𝑥</m:t>
                        </m:r>
                        <m:r>
                          <a:rPr lang="ru-RU" i="1">
                            <a:latin typeface="Cambria Math"/>
                          </a:rPr>
                          <m:t>∆</m:t>
                        </m:r>
                        <m:r>
                          <a:rPr lang="en-US" i="1">
                            <a:latin typeface="Cambria Math"/>
                          </a:rPr>
                          <m:t>𝜓</m:t>
                        </m:r>
                        <m:r>
                          <a:rPr lang="ru-RU" i="1">
                            <a:latin typeface="Cambria Math"/>
                          </a:rPr>
                          <m:t>)</m:t>
                        </m:r>
                      </m:e>
                      <m:sup>
                        <m:r>
                          <a:rPr lang="ru-RU" i="1">
                            <a:latin typeface="Cambria Math"/>
                          </a:rPr>
                          <m:t>2</m:t>
                        </m:r>
                      </m:sup>
                    </m:sSup>
                    <m:r>
                      <a:rPr lang="en-US" i="1">
                        <a:latin typeface="Cambria Math"/>
                      </a:rPr>
                      <m:t>𝑥𝑑𝑥</m:t>
                    </m:r>
                  </m:oMath>
                </a14:m>
                <a:r>
                  <a:rPr lang="ru-RU" dirty="0"/>
                  <a:t>	</a:t>
                </a:r>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cstate="print"/>
                <a:stretch>
                  <a:fillRect l="-148" t="-1078" r="-296"/>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E04353B0-D903-4E00-A837-95CE8DD86B24}"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12</a:t>
            </a:fld>
            <a:endParaRPr lang="ru-RU"/>
          </a:p>
        </p:txBody>
      </p:sp>
    </p:spTree>
    <p:extLst>
      <p:ext uri="{BB962C8B-B14F-4D97-AF65-F5344CB8AC3E}">
        <p14:creationId xmlns="" xmlns:p14="http://schemas.microsoft.com/office/powerpoint/2010/main" val="61523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Заголовок 1"/>
              <p:cNvSpPr>
                <a:spLocks noGrp="1"/>
              </p:cNvSpPr>
              <p:nvPr>
                <p:ph type="title"/>
              </p:nvPr>
            </p:nvSpPr>
            <p:spPr/>
            <p:txBody>
              <a:bodyPr>
                <a:normAutofit fontScale="90000"/>
              </a:bodyPr>
              <a:lstStyle/>
              <a:p>
                <a:r>
                  <a:rPr lang="ru-RU" sz="2700" dirty="0" smtClean="0"/>
                  <a:t/>
                </a:r>
                <a:br>
                  <a:rPr lang="ru-RU" sz="2700" dirty="0" smtClean="0"/>
                </a:br>
                <a:r>
                  <a:rPr lang="en-US" sz="2700" dirty="0" smtClean="0"/>
                  <a:t>Dependence of form-factor on </a:t>
                </a:r>
                <a:r>
                  <a:rPr lang="ru-RU" sz="2700" dirty="0" smtClean="0"/>
                  <a:t> </a:t>
                </a:r>
                <a14:m>
                  <m:oMath xmlns:m="http://schemas.openxmlformats.org/officeDocument/2006/math">
                    <m:r>
                      <a:rPr lang="ru-RU" sz="2700" i="1">
                        <a:latin typeface="Cambria Math"/>
                      </a:rPr>
                      <m:t>∆</m:t>
                    </m:r>
                    <m:r>
                      <a:rPr lang="en-US" sz="2700" i="1">
                        <a:latin typeface="Cambria Math"/>
                      </a:rPr>
                      <m:t>𝜓</m:t>
                    </m:r>
                  </m:oMath>
                </a14:m>
                <a:r>
                  <a:rPr lang="en-US" sz="2700" dirty="0"/>
                  <a:t> </a:t>
                </a:r>
                <a:r>
                  <a:rPr lang="ru-RU" sz="2700" dirty="0" smtClean="0"/>
                  <a:t>– </a:t>
                </a:r>
                <a:r>
                  <a:rPr lang="en-US" sz="2700" dirty="0" smtClean="0"/>
                  <a:t>change of HOM </a:t>
                </a:r>
                <a:r>
                  <a:rPr lang="en-US" sz="2700" dirty="0" err="1" smtClean="0"/>
                  <a:t>pase</a:t>
                </a:r>
                <a:r>
                  <a:rPr lang="en-US" sz="2700" dirty="0" smtClean="0"/>
                  <a:t> during the bunch passage.</a:t>
                </a:r>
                <a:r>
                  <a:rPr lang="ru-RU" dirty="0"/>
                  <a:t/>
                </a:r>
                <a:br>
                  <a:rPr lang="ru-RU" dirty="0"/>
                </a:br>
                <a:endParaRPr lang="ru-RU"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cstate="print"/>
                <a:stretch>
                  <a:fillRect l="-1037" t="-1064" r="-2000"/>
                </a:stretch>
              </a:blipFill>
            </p:spPr>
            <p:txBody>
              <a:bodyPr/>
              <a:lstStyle/>
              <a:p>
                <a:r>
                  <a:rPr lang="ru-RU">
                    <a:noFill/>
                  </a:rPr>
                  <a:t> </a:t>
                </a:r>
              </a:p>
            </p:txBody>
          </p:sp>
        </mc:Fallback>
      </mc:AlternateContent>
      <p:sp>
        <p:nvSpPr>
          <p:cNvPr id="3" name="Дата 2"/>
          <p:cNvSpPr>
            <a:spLocks noGrp="1"/>
          </p:cNvSpPr>
          <p:nvPr>
            <p:ph type="dt" sz="half" idx="10"/>
          </p:nvPr>
        </p:nvSpPr>
        <p:spPr/>
        <p:txBody>
          <a:bodyPr/>
          <a:lstStyle/>
          <a:p>
            <a:fld id="{9A03D8AD-F344-4125-AAB5-43343DB772D0}" type="datetime1">
              <a:rPr lang="ru-RU" smtClean="0"/>
              <a:pPr/>
              <a:t>28.05.2018</a:t>
            </a:fld>
            <a:endParaRPr lang="ru-RU"/>
          </a:p>
        </p:txBody>
      </p:sp>
      <p:sp>
        <p:nvSpPr>
          <p:cNvPr id="4" name="Номер слайда 3"/>
          <p:cNvSpPr>
            <a:spLocks noGrp="1"/>
          </p:cNvSpPr>
          <p:nvPr>
            <p:ph type="sldNum" sz="quarter" idx="12"/>
          </p:nvPr>
        </p:nvSpPr>
        <p:spPr/>
        <p:txBody>
          <a:bodyPr/>
          <a:lstStyle/>
          <a:p>
            <a:fld id="{9BC54394-CF8F-4EA2-A010-63219DB8282B}" type="slidenum">
              <a:rPr lang="ru-RU" smtClean="0"/>
              <a:pPr/>
              <a:t>13</a:t>
            </a:fld>
            <a:endParaRPr lang="ru-RU"/>
          </a:p>
        </p:txBody>
      </p:sp>
      <p:pic>
        <p:nvPicPr>
          <p:cNvPr id="6" name="Рисунок 5"/>
          <p:cNvPicPr/>
          <p:nvPr/>
        </p:nvPicPr>
        <p:blipFill>
          <a:blip r:embed="rId3" cstate="print">
            <a:extLst>
              <a:ext uri="{28A0092B-C50C-407E-A947-70E740481C1C}">
                <a14:useLocalDpi xmlns="" xmlns:a14="http://schemas.microsoft.com/office/drawing/2010/main" val="0"/>
              </a:ext>
            </a:extLst>
          </a:blip>
          <a:stretch>
            <a:fillRect/>
          </a:stretch>
        </p:blipFill>
        <p:spPr>
          <a:xfrm>
            <a:off x="2066290" y="1700808"/>
            <a:ext cx="4449926" cy="3157140"/>
          </a:xfrm>
          <a:prstGeom prst="rect">
            <a:avLst/>
          </a:prstGeom>
        </p:spPr>
      </p:pic>
    </p:spTree>
    <p:extLst>
      <p:ext uri="{BB962C8B-B14F-4D97-AF65-F5344CB8AC3E}">
        <p14:creationId xmlns="" xmlns:p14="http://schemas.microsoft.com/office/powerpoint/2010/main" val="67624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Landau damping for sinchrotron oscillations.</a:t>
            </a:r>
            <a:endParaRPr lang="ru-RU" sz="2400" dirty="0"/>
          </a:p>
        </p:txBody>
      </p:sp>
      <mc:AlternateContent xmlns:mc="http://schemas.openxmlformats.org/markup-compatibility/2006">
        <mc:Choice xmlns="" xmlns:a14="http://schemas.microsoft.com/office/drawing/2010/main" Requires="a14">
          <p:sp>
            <p:nvSpPr>
              <p:cNvPr id="3" name="Объект 2"/>
              <p:cNvSpPr>
                <a:spLocks noGrp="1"/>
              </p:cNvSpPr>
              <p:nvPr>
                <p:ph idx="1"/>
              </p:nvPr>
            </p:nvSpPr>
            <p:spPr/>
            <p:txBody>
              <a:bodyPr>
                <a:normAutofit/>
              </a:bodyPr>
              <a:lstStyle/>
              <a:p>
                <a:pPr algn="just"/>
                <a:r>
                  <a:rPr lang="en-US" sz="1600" dirty="0" smtClean="0"/>
                  <a:t>For zero shift of </a:t>
                </a:r>
                <a:r>
                  <a:rPr lang="en-US" sz="1600" dirty="0"/>
                  <a:t>the </a:t>
                </a:r>
                <a:r>
                  <a:rPr lang="en-US" sz="1600" dirty="0" smtClean="0"/>
                  <a:t>sinchrotron frequency Landau damping appears due to spread on synchrotron frequency induced by nonlinearity of RF  field.</a:t>
                </a:r>
                <a:r>
                  <a:rPr lang="ru-RU" sz="1600" dirty="0" smtClean="0"/>
                  <a:t> </a:t>
                </a:r>
                <a:r>
                  <a:rPr lang="en-US" sz="1600" dirty="0" smtClean="0"/>
                  <a:t> For sinusoidal RF field:</a:t>
                </a:r>
                <a:endParaRPr lang="ru-RU" sz="1600" dirty="0"/>
              </a:p>
              <a:p>
                <a:pPr marL="0" indent="0" algn="ctr">
                  <a:buNone/>
                </a:pPr>
                <a14:m>
                  <m:oMath xmlns:m="http://schemas.openxmlformats.org/officeDocument/2006/math">
                    <m:f>
                      <m:fPr>
                        <m:ctrlPr>
                          <a:rPr lang="ru-RU" sz="1600" i="1">
                            <a:latin typeface="Cambria Math" panose="02040503050406030204" pitchFamily="18" charset="0"/>
                          </a:rPr>
                        </m:ctrlPr>
                      </m:fPr>
                      <m:num>
                        <m:r>
                          <a:rPr lang="en-US" sz="1600" i="1">
                            <a:latin typeface="Cambria Math"/>
                          </a:rPr>
                          <m:t>𝛿</m:t>
                        </m:r>
                        <m:sSub>
                          <m:sSubPr>
                            <m:ctrlPr>
                              <a:rPr lang="ru-RU" sz="1600" i="1">
                                <a:latin typeface="Cambria Math" panose="02040503050406030204" pitchFamily="18" charset="0"/>
                              </a:rPr>
                            </m:ctrlPr>
                          </m:sSubPr>
                          <m:e>
                            <m:r>
                              <a:rPr lang="en-US" sz="1600" i="1">
                                <a:latin typeface="Cambria Math"/>
                              </a:rPr>
                              <m:t>𝑄</m:t>
                            </m:r>
                          </m:e>
                          <m:sub>
                            <m:r>
                              <a:rPr lang="en-US" sz="1600" i="1">
                                <a:latin typeface="Cambria Math"/>
                              </a:rPr>
                              <m:t>𝑠</m:t>
                            </m:r>
                          </m:sub>
                        </m:sSub>
                      </m:num>
                      <m:den>
                        <m:sSub>
                          <m:sSubPr>
                            <m:ctrlPr>
                              <a:rPr lang="ru-RU" sz="1600" i="1">
                                <a:latin typeface="Cambria Math" panose="02040503050406030204" pitchFamily="18" charset="0"/>
                              </a:rPr>
                            </m:ctrlPr>
                          </m:sSubPr>
                          <m:e>
                            <m:r>
                              <a:rPr lang="en-US" sz="1600" i="1">
                                <a:latin typeface="Cambria Math"/>
                              </a:rPr>
                              <m:t>𝑄</m:t>
                            </m:r>
                          </m:e>
                          <m:sub>
                            <m:r>
                              <a:rPr lang="en-US" sz="1600" i="1">
                                <a:latin typeface="Cambria Math"/>
                              </a:rPr>
                              <m:t>𝑠</m:t>
                            </m:r>
                          </m:sub>
                        </m:sSub>
                      </m:den>
                    </m:f>
                    <m:r>
                      <a:rPr lang="en-US" sz="1600" i="1">
                        <a:latin typeface="Cambria Math"/>
                      </a:rPr>
                      <m:t>=</m:t>
                    </m:r>
                    <m:f>
                      <m:fPr>
                        <m:ctrlPr>
                          <a:rPr lang="ru-RU" sz="1600" i="1">
                            <a:latin typeface="Cambria Math" panose="02040503050406030204" pitchFamily="18" charset="0"/>
                          </a:rPr>
                        </m:ctrlPr>
                      </m:fPr>
                      <m:num>
                        <m:sSup>
                          <m:sSupPr>
                            <m:ctrlPr>
                              <a:rPr lang="ru-RU" sz="1600" i="1">
                                <a:latin typeface="Cambria Math" panose="02040503050406030204" pitchFamily="18" charset="0"/>
                              </a:rPr>
                            </m:ctrlPr>
                          </m:sSupPr>
                          <m:e>
                            <m:r>
                              <a:rPr lang="en-US" sz="1600" i="1">
                                <a:latin typeface="Cambria Math"/>
                              </a:rPr>
                              <m:t>𝜋</m:t>
                            </m:r>
                          </m:e>
                          <m:sup>
                            <m:r>
                              <a:rPr lang="en-US" sz="1600" i="1">
                                <a:latin typeface="Cambria Math"/>
                              </a:rPr>
                              <m:t>2</m:t>
                            </m:r>
                          </m:sup>
                        </m:sSup>
                      </m:num>
                      <m:den>
                        <m:r>
                          <a:rPr lang="en-US" sz="1600" i="1">
                            <a:latin typeface="Cambria Math"/>
                          </a:rPr>
                          <m:t>16</m:t>
                        </m:r>
                      </m:den>
                    </m:f>
                    <m:sSup>
                      <m:sSupPr>
                        <m:ctrlPr>
                          <a:rPr lang="ru-RU" sz="1600" i="1">
                            <a:latin typeface="Cambria Math" panose="02040503050406030204" pitchFamily="18" charset="0"/>
                          </a:rPr>
                        </m:ctrlPr>
                      </m:sSupPr>
                      <m:e>
                        <m:r>
                          <a:rPr lang="en-US" sz="1600" i="1">
                            <a:latin typeface="Cambria Math"/>
                          </a:rPr>
                          <m:t>(</m:t>
                        </m:r>
                        <m:r>
                          <a:rPr lang="en-US" sz="1600" i="1">
                            <a:latin typeface="Cambria Math"/>
                          </a:rPr>
                          <m:t>h</m:t>
                        </m:r>
                        <m:f>
                          <m:fPr>
                            <m:ctrlPr>
                              <a:rPr lang="ru-RU" sz="1600" i="1">
                                <a:latin typeface="Cambria Math" panose="02040503050406030204" pitchFamily="18" charset="0"/>
                              </a:rPr>
                            </m:ctrlPr>
                          </m:fPr>
                          <m:num>
                            <m:r>
                              <a:rPr lang="en-US" sz="1600" i="1">
                                <a:latin typeface="Cambria Math"/>
                              </a:rPr>
                              <m:t>2</m:t>
                            </m:r>
                            <m:sSub>
                              <m:sSubPr>
                                <m:ctrlPr>
                                  <a:rPr lang="ru-RU" sz="1600" i="1">
                                    <a:latin typeface="Cambria Math" panose="02040503050406030204" pitchFamily="18" charset="0"/>
                                  </a:rPr>
                                </m:ctrlPr>
                              </m:sSubPr>
                              <m:e>
                                <m:r>
                                  <a:rPr lang="en-US" sz="1600" i="1">
                                    <a:latin typeface="Cambria Math"/>
                                  </a:rPr>
                                  <m:t>𝐿</m:t>
                                </m:r>
                              </m:e>
                              <m:sub>
                                <m:r>
                                  <a:rPr lang="en-US" sz="1600" i="1">
                                    <a:latin typeface="Cambria Math"/>
                                  </a:rPr>
                                  <m:t>𝑏</m:t>
                                </m:r>
                              </m:sub>
                            </m:sSub>
                          </m:num>
                          <m:den>
                            <m:sSub>
                              <m:sSubPr>
                                <m:ctrlPr>
                                  <a:rPr lang="ru-RU" sz="1600" i="1">
                                    <a:latin typeface="Cambria Math" panose="02040503050406030204" pitchFamily="18" charset="0"/>
                                  </a:rPr>
                                </m:ctrlPr>
                              </m:sSubPr>
                              <m:e>
                                <m:r>
                                  <a:rPr lang="en-US" sz="1600" i="1">
                                    <a:latin typeface="Cambria Math"/>
                                  </a:rPr>
                                  <m:t>𝐿</m:t>
                                </m:r>
                              </m:e>
                              <m:sub>
                                <m:r>
                                  <a:rPr lang="en-US" sz="1600" i="1">
                                    <a:latin typeface="Cambria Math"/>
                                  </a:rPr>
                                  <m:t>𝐶</m:t>
                                </m:r>
                              </m:sub>
                            </m:sSub>
                          </m:den>
                        </m:f>
                        <m:r>
                          <a:rPr lang="en-US" sz="1600" i="1">
                            <a:latin typeface="Cambria Math"/>
                          </a:rPr>
                          <m:t>)</m:t>
                        </m:r>
                      </m:e>
                      <m:sup>
                        <m:r>
                          <a:rPr lang="en-US" sz="1600" i="1">
                            <a:latin typeface="Cambria Math"/>
                          </a:rPr>
                          <m:t>2</m:t>
                        </m:r>
                      </m:sup>
                    </m:sSup>
                  </m:oMath>
                </a14:m>
                <a:r>
                  <a:rPr lang="en-US" sz="1600" dirty="0"/>
                  <a:t>	</a:t>
                </a:r>
              </a:p>
              <a:p>
                <a:pPr algn="just"/>
                <a:r>
                  <a:rPr lang="en-US" sz="1600" dirty="0" smtClean="0"/>
                  <a:t>    Her</a:t>
                </a:r>
                <a:r>
                  <a:rPr lang="ru-RU" sz="1600" dirty="0" smtClean="0"/>
                  <a:t>е </a:t>
                </a:r>
                <a14:m>
                  <m:oMath xmlns:m="http://schemas.openxmlformats.org/officeDocument/2006/math">
                    <m:r>
                      <a:rPr lang="ru-RU" sz="1600" i="1">
                        <a:latin typeface="Cambria Math"/>
                      </a:rPr>
                      <m:t>h</m:t>
                    </m:r>
                  </m:oMath>
                </a14:m>
                <a:r>
                  <a:rPr lang="ru-RU" sz="1600" dirty="0"/>
                  <a:t> - </a:t>
                </a:r>
                <a:r>
                  <a:rPr lang="en-US" sz="1600" dirty="0" smtClean="0"/>
                  <a:t>is the harmonics number, </a:t>
                </a:r>
                <a14:m>
                  <m:oMath xmlns:m="http://schemas.openxmlformats.org/officeDocument/2006/math">
                    <m:sSub>
                      <m:sSubPr>
                        <m:ctrlPr>
                          <a:rPr lang="ru-RU" sz="1600" i="1">
                            <a:latin typeface="Cambria Math" panose="02040503050406030204" pitchFamily="18" charset="0"/>
                          </a:rPr>
                        </m:ctrlPr>
                      </m:sSubPr>
                      <m:e>
                        <m:r>
                          <a:rPr lang="en-US" sz="1600" i="1">
                            <a:latin typeface="Cambria Math"/>
                          </a:rPr>
                          <m:t>𝐿</m:t>
                        </m:r>
                      </m:e>
                      <m:sub>
                        <m:r>
                          <a:rPr lang="en-US" sz="1600" i="1">
                            <a:latin typeface="Cambria Math"/>
                          </a:rPr>
                          <m:t>𝑏</m:t>
                        </m:r>
                      </m:sub>
                    </m:sSub>
                  </m:oMath>
                </a14:m>
                <a:r>
                  <a:rPr lang="en-US" sz="1600" dirty="0" smtClean="0"/>
                  <a:t> - </a:t>
                </a:r>
                <a:r>
                  <a:rPr lang="en-US" sz="1600" dirty="0" err="1" smtClean="0"/>
                  <a:t>r.m.s</a:t>
                </a:r>
                <a:r>
                  <a:rPr lang="en-US" sz="1600" dirty="0" smtClean="0"/>
                  <a:t>. bunch length</a:t>
                </a:r>
                <a:r>
                  <a:rPr lang="ru-RU" sz="1600" dirty="0" smtClean="0"/>
                  <a:t> </a:t>
                </a:r>
                <a:r>
                  <a:rPr lang="en-US" sz="1600" dirty="0" smtClean="0"/>
                  <a:t>,    	</a:t>
                </a:r>
                <a14:m>
                  <m:oMath xmlns:m="http://schemas.openxmlformats.org/officeDocument/2006/math">
                    <m:sSub>
                      <m:sSubPr>
                        <m:ctrlPr>
                          <a:rPr lang="ru-RU" sz="1600" i="1">
                            <a:latin typeface="Cambria Math" panose="02040503050406030204" pitchFamily="18" charset="0"/>
                          </a:rPr>
                        </m:ctrlPr>
                      </m:sSubPr>
                      <m:e>
                        <m:r>
                          <a:rPr lang="en-US" sz="1600" i="1">
                            <a:latin typeface="Cambria Math"/>
                          </a:rPr>
                          <m:t>𝐿</m:t>
                        </m:r>
                      </m:e>
                      <m:sub>
                        <m:r>
                          <a:rPr lang="en-US" sz="1600" i="1">
                            <a:latin typeface="Cambria Math"/>
                          </a:rPr>
                          <m:t>𝐶</m:t>
                        </m:r>
                      </m:sub>
                    </m:sSub>
                  </m:oMath>
                </a14:m>
                <a:r>
                  <a:rPr lang="en-US" sz="1600" dirty="0"/>
                  <a:t> </a:t>
                </a:r>
                <a:r>
                  <a:rPr lang="en-US" sz="1600" dirty="0" smtClean="0"/>
                  <a:t> is the ring circumference. Substituting the numbers we obtain that for </a:t>
                </a:r>
                <a:r>
                  <a:rPr lang="en-US" sz="1600" dirty="0" err="1" smtClean="0"/>
                  <a:t>Nica</a:t>
                </a:r>
                <a:r>
                  <a:rPr lang="en-US" sz="1600" dirty="0" smtClean="0"/>
                  <a:t> collider</a:t>
                </a:r>
                <a:endParaRPr lang="ru-RU" sz="1600" dirty="0" smtClean="0"/>
              </a:p>
              <a:p>
                <a:pPr marL="0" indent="0" algn="ctr">
                  <a:buNone/>
                </a:pPr>
                <a14:m>
                  <m:oMath xmlns:m="http://schemas.openxmlformats.org/officeDocument/2006/math">
                    <m:f>
                      <m:fPr>
                        <m:ctrlPr>
                          <a:rPr lang="ru-RU" sz="1600" i="1">
                            <a:latin typeface="Cambria Math" panose="02040503050406030204" pitchFamily="18" charset="0"/>
                          </a:rPr>
                        </m:ctrlPr>
                      </m:fPr>
                      <m:num>
                        <m:r>
                          <a:rPr lang="ru-RU" sz="1600" i="1">
                            <a:latin typeface="Cambria Math"/>
                          </a:rPr>
                          <m:t>𝛿</m:t>
                        </m:r>
                        <m:sSub>
                          <m:sSubPr>
                            <m:ctrlPr>
                              <a:rPr lang="ru-RU" sz="1600" i="1">
                                <a:latin typeface="Cambria Math" panose="02040503050406030204" pitchFamily="18" charset="0"/>
                              </a:rPr>
                            </m:ctrlPr>
                          </m:sSubPr>
                          <m:e>
                            <m:r>
                              <a:rPr lang="en-US" sz="1600" i="1">
                                <a:latin typeface="Cambria Math"/>
                              </a:rPr>
                              <m:t>𝑄</m:t>
                            </m:r>
                          </m:e>
                          <m:sub>
                            <m:r>
                              <a:rPr lang="en-US" sz="1600" i="1">
                                <a:latin typeface="Cambria Math"/>
                              </a:rPr>
                              <m:t>𝑠</m:t>
                            </m:r>
                          </m:sub>
                        </m:sSub>
                      </m:num>
                      <m:den>
                        <m:sSub>
                          <m:sSubPr>
                            <m:ctrlPr>
                              <a:rPr lang="ru-RU" sz="1600" i="1">
                                <a:latin typeface="Cambria Math" panose="02040503050406030204" pitchFamily="18" charset="0"/>
                              </a:rPr>
                            </m:ctrlPr>
                          </m:sSubPr>
                          <m:e>
                            <m:r>
                              <a:rPr lang="en-US" sz="1600" i="1">
                                <a:latin typeface="Cambria Math"/>
                              </a:rPr>
                              <m:t>𝑄</m:t>
                            </m:r>
                          </m:e>
                          <m:sub>
                            <m:r>
                              <a:rPr lang="en-US" sz="1600" i="1">
                                <a:latin typeface="Cambria Math"/>
                              </a:rPr>
                              <m:t>𝑠</m:t>
                            </m:r>
                          </m:sub>
                        </m:sSub>
                      </m:den>
                    </m:f>
                    <m:r>
                      <a:rPr lang="ru-RU" sz="1600" i="1">
                        <a:latin typeface="Cambria Math"/>
                      </a:rPr>
                      <m:t>=0.01529</m:t>
                    </m:r>
                  </m:oMath>
                </a14:m>
                <a:r>
                  <a:rPr lang="ru-RU" sz="1600" dirty="0"/>
                  <a:t>. </a:t>
                </a:r>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cstate="print"/>
                <a:stretch>
                  <a:fillRect l="-222" t="-404" r="-370"/>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BD6DC3CE-94EE-4372-B020-0589A7408027}"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14</a:t>
            </a:fld>
            <a:endParaRPr lang="ru-RU"/>
          </a:p>
        </p:txBody>
      </p:sp>
    </p:spTree>
    <p:extLst>
      <p:ext uri="{BB962C8B-B14F-4D97-AF65-F5344CB8AC3E}">
        <p14:creationId xmlns="" xmlns:p14="http://schemas.microsoft.com/office/powerpoint/2010/main" val="83339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smtClean="0"/>
              <a:t>Stability condition.</a:t>
            </a:r>
            <a:endParaRPr lang="ru-RU" dirty="0"/>
          </a:p>
        </p:txBody>
      </p:sp>
      <mc:AlternateContent xmlns:mc="http://schemas.openxmlformats.org/markup-compatibility/2006">
        <mc:Choice xmlns="" xmlns:a14="http://schemas.microsoft.com/office/drawing/2010/main" Requires="a14">
          <p:sp>
            <p:nvSpPr>
              <p:cNvPr id="3" name="Объект 2"/>
              <p:cNvSpPr>
                <a:spLocks noGrp="1"/>
              </p:cNvSpPr>
              <p:nvPr>
                <p:ph idx="1"/>
              </p:nvPr>
            </p:nvSpPr>
            <p:spPr/>
            <p:txBody>
              <a:bodyPr>
                <a:normAutofit fontScale="47500" lnSpcReduction="20000"/>
              </a:bodyPr>
              <a:lstStyle/>
              <a:p>
                <a:r>
                  <a:rPr lang="en-US" dirty="0" smtClean="0"/>
                  <a:t>The mode stability condition is  the mode increment is less than Landau damping, </a:t>
                </a:r>
                <a:r>
                  <a:rPr lang="en-US" dirty="0" err="1" smtClean="0"/>
                  <a:t>i.e</a:t>
                </a:r>
                <a:r>
                  <a:rPr lang="en-US" dirty="0" smtClean="0"/>
                  <a:t>/</a:t>
                </a:r>
                <a:endParaRPr lang="en-US" i="1" dirty="0" smtClean="0">
                  <a:latin typeface="Cambria Math"/>
                </a:endParaRPr>
              </a:p>
              <a:p>
                <a:pPr marL="0" indent="0" algn="ctr">
                  <a:buNone/>
                </a:pPr>
                <a14:m>
                  <m:oMath xmlns:m="http://schemas.openxmlformats.org/officeDocument/2006/math">
                    <m:f>
                      <m:fPr>
                        <m:ctrlPr>
                          <a:rPr lang="ru-RU" i="1">
                            <a:latin typeface="Cambria Math" panose="02040503050406030204" pitchFamily="18" charset="0"/>
                          </a:rPr>
                        </m:ctrlPr>
                      </m:fPr>
                      <m:num>
                        <m:r>
                          <a:rPr lang="ru-RU" i="1">
                            <a:latin typeface="Cambria Math"/>
                          </a:rPr>
                          <m:t>1</m:t>
                        </m:r>
                      </m:num>
                      <m:den>
                        <m:sSub>
                          <m:sSubPr>
                            <m:ctrlPr>
                              <a:rPr lang="ru-RU" i="1">
                                <a:latin typeface="Cambria Math" panose="02040503050406030204" pitchFamily="18" charset="0"/>
                              </a:rPr>
                            </m:ctrlPr>
                          </m:sSubPr>
                          <m:e>
                            <m:r>
                              <a:rPr lang="en-US" i="1">
                                <a:latin typeface="Cambria Math"/>
                              </a:rPr>
                              <m:t>𝜏</m:t>
                            </m:r>
                          </m:e>
                          <m:sub>
                            <m:r>
                              <a:rPr lang="en-US" i="1">
                                <a:latin typeface="Cambria Math"/>
                              </a:rPr>
                              <m:t>𝑚</m:t>
                            </m:r>
                          </m:sub>
                        </m:sSub>
                      </m:den>
                    </m:f>
                    <m:r>
                      <a:rPr lang="ru-RU" i="1">
                        <a:latin typeface="Cambria Math"/>
                      </a:rPr>
                      <m:t>≤</m:t>
                    </m:r>
                    <m:f>
                      <m:fPr>
                        <m:ctrlPr>
                          <a:rPr lang="ru-RU" i="1">
                            <a:latin typeface="Cambria Math" panose="02040503050406030204" pitchFamily="18" charset="0"/>
                          </a:rPr>
                        </m:ctrlPr>
                      </m:fPr>
                      <m:num>
                        <m:rad>
                          <m:radPr>
                            <m:degHide m:val="on"/>
                            <m:ctrlPr>
                              <a:rPr lang="ru-RU" i="1" smtClean="0">
                                <a:latin typeface="Cambria Math" panose="02040503050406030204" pitchFamily="18" charset="0"/>
                              </a:rPr>
                            </m:ctrlPr>
                          </m:radPr>
                          <m:deg/>
                          <m:e>
                            <m:r>
                              <a:rPr lang="en-US" b="0" i="1" smtClean="0">
                                <a:latin typeface="Cambria Math"/>
                              </a:rPr>
                              <m:t>𝑚</m:t>
                            </m:r>
                          </m:e>
                        </m:rad>
                      </m:num>
                      <m:den>
                        <m:r>
                          <a:rPr lang="ru-RU" i="1">
                            <a:latin typeface="Cambria Math"/>
                          </a:rPr>
                          <m:t>4</m:t>
                        </m:r>
                      </m:den>
                    </m:f>
                    <m:f>
                      <m:fPr>
                        <m:ctrlPr>
                          <a:rPr lang="ru-RU" i="1">
                            <a:latin typeface="Cambria Math" panose="02040503050406030204" pitchFamily="18" charset="0"/>
                          </a:rPr>
                        </m:ctrlPr>
                      </m:fPr>
                      <m:num>
                        <m:r>
                          <a:rPr lang="en-US" i="1">
                            <a:latin typeface="Cambria Math"/>
                          </a:rPr>
                          <m:t>𝛿</m:t>
                        </m:r>
                        <m:sSub>
                          <m:sSubPr>
                            <m:ctrlPr>
                              <a:rPr lang="ru-RU" i="1">
                                <a:latin typeface="Cambria Math" panose="02040503050406030204" pitchFamily="18" charset="0"/>
                              </a:rPr>
                            </m:ctrlPr>
                          </m:sSubPr>
                          <m:e>
                            <m:r>
                              <a:rPr lang="en-US" i="1">
                                <a:latin typeface="Cambria Math"/>
                              </a:rPr>
                              <m:t>𝑄</m:t>
                            </m:r>
                          </m:e>
                          <m:sub>
                            <m:r>
                              <a:rPr lang="en-US" i="1">
                                <a:latin typeface="Cambria Math"/>
                              </a:rPr>
                              <m:t>𝑠</m:t>
                            </m:r>
                          </m:sub>
                        </m:sSub>
                      </m:num>
                      <m:den>
                        <m:sSub>
                          <m:sSubPr>
                            <m:ctrlPr>
                              <a:rPr lang="ru-RU" i="1">
                                <a:latin typeface="Cambria Math" panose="02040503050406030204" pitchFamily="18" charset="0"/>
                              </a:rPr>
                            </m:ctrlPr>
                          </m:sSubPr>
                          <m:e>
                            <m:r>
                              <a:rPr lang="en-US" i="1">
                                <a:latin typeface="Cambria Math"/>
                              </a:rPr>
                              <m:t>𝑄</m:t>
                            </m:r>
                          </m:e>
                          <m:sub>
                            <m:r>
                              <a:rPr lang="en-US" i="1">
                                <a:latin typeface="Cambria Math"/>
                              </a:rPr>
                              <m:t>𝑠</m:t>
                            </m:r>
                          </m:sub>
                        </m:sSub>
                      </m:den>
                    </m:f>
                    <m:sSub>
                      <m:sSubPr>
                        <m:ctrlPr>
                          <a:rPr lang="ru-RU" i="1">
                            <a:latin typeface="Cambria Math" panose="02040503050406030204" pitchFamily="18" charset="0"/>
                          </a:rPr>
                        </m:ctrlPr>
                      </m:sSubPr>
                      <m:e>
                        <m:r>
                          <a:rPr lang="en-US" i="1">
                            <a:latin typeface="Cambria Math"/>
                          </a:rPr>
                          <m:t>𝑄</m:t>
                        </m:r>
                      </m:e>
                      <m:sub>
                        <m:r>
                          <a:rPr lang="en-US" i="1">
                            <a:latin typeface="Cambria Math"/>
                          </a:rPr>
                          <m:t>𝑠</m:t>
                        </m:r>
                      </m:sub>
                    </m:sSub>
                    <m:r>
                      <m:rPr>
                        <m:sty m:val="p"/>
                      </m:rPr>
                      <a:rPr lang="ru-RU">
                        <a:latin typeface="Cambria Math"/>
                      </a:rPr>
                      <m:t>Ω</m:t>
                    </m:r>
                  </m:oMath>
                </a14:m>
                <a:r>
                  <a:rPr lang="ru-RU" dirty="0"/>
                  <a:t>	</a:t>
                </a:r>
              </a:p>
              <a:p>
                <a:pPr algn="just"/>
                <a:r>
                  <a:rPr lang="en-US" dirty="0" smtClean="0"/>
                  <a:t>Substituting the increment as </a:t>
                </a:r>
                <a14:m>
                  <m:oMath xmlns:m="http://schemas.openxmlformats.org/officeDocument/2006/math">
                    <m:f>
                      <m:fPr>
                        <m:ctrlPr>
                          <a:rPr lang="ru-RU" i="1">
                            <a:latin typeface="Cambria Math" panose="02040503050406030204" pitchFamily="18" charset="0"/>
                          </a:rPr>
                        </m:ctrlPr>
                      </m:fPr>
                      <m:num>
                        <m:r>
                          <a:rPr lang="ru-RU" i="1">
                            <a:latin typeface="Cambria Math"/>
                          </a:rPr>
                          <m:t>1</m:t>
                        </m:r>
                      </m:num>
                      <m:den>
                        <m:sSub>
                          <m:sSubPr>
                            <m:ctrlPr>
                              <a:rPr lang="ru-RU" i="1">
                                <a:latin typeface="Cambria Math" panose="02040503050406030204" pitchFamily="18" charset="0"/>
                              </a:rPr>
                            </m:ctrlPr>
                          </m:sSubPr>
                          <m:e>
                            <m:r>
                              <a:rPr lang="en-US" i="1">
                                <a:latin typeface="Cambria Math"/>
                              </a:rPr>
                              <m:t>𝜏</m:t>
                            </m:r>
                          </m:e>
                          <m:sub>
                            <m:r>
                              <a:rPr lang="en-US" i="1">
                                <a:latin typeface="Cambria Math"/>
                              </a:rPr>
                              <m:t>𝑚</m:t>
                            </m:r>
                          </m:sub>
                        </m:sSub>
                      </m:den>
                    </m:f>
                    <m:r>
                      <a:rPr lang="ru-RU" i="1">
                        <a:latin typeface="Cambria Math"/>
                      </a:rPr>
                      <m:t>=</m:t>
                    </m:r>
                    <m:r>
                      <a:rPr lang="en-US" i="1">
                        <a:latin typeface="Cambria Math"/>
                      </a:rPr>
                      <m:t>𝐴</m:t>
                    </m:r>
                    <m:sSub>
                      <m:sSubPr>
                        <m:ctrlPr>
                          <a:rPr lang="ru-RU" i="1">
                            <a:latin typeface="Cambria Math" panose="02040503050406030204" pitchFamily="18" charset="0"/>
                          </a:rPr>
                        </m:ctrlPr>
                      </m:sSubPr>
                      <m:e>
                        <m:r>
                          <a:rPr lang="en-US" i="1">
                            <a:latin typeface="Cambria Math"/>
                          </a:rPr>
                          <m:t>𝑛</m:t>
                        </m:r>
                      </m:e>
                      <m:sub>
                        <m:r>
                          <a:rPr lang="en-US" i="1">
                            <a:latin typeface="Cambria Math"/>
                          </a:rPr>
                          <m:t>𝑏</m:t>
                        </m:r>
                      </m:sub>
                    </m:sSub>
                    <m:sSub>
                      <m:sSubPr>
                        <m:ctrlPr>
                          <a:rPr lang="ru-RU" i="1">
                            <a:latin typeface="Cambria Math" panose="02040503050406030204" pitchFamily="18" charset="0"/>
                          </a:rPr>
                        </m:ctrlPr>
                      </m:sSubPr>
                      <m:e>
                        <m:r>
                          <a:rPr lang="en-US" i="1">
                            <a:latin typeface="Cambria Math"/>
                          </a:rPr>
                          <m:t>𝐹</m:t>
                        </m:r>
                      </m:e>
                      <m:sub>
                        <m:r>
                          <a:rPr lang="en-US" i="1">
                            <a:latin typeface="Cambria Math"/>
                          </a:rPr>
                          <m:t>𝑚</m:t>
                        </m:r>
                      </m:sub>
                    </m:sSub>
                    <m:d>
                      <m:dPr>
                        <m:ctrlPr>
                          <a:rPr lang="ru-RU" i="1">
                            <a:latin typeface="Cambria Math" panose="02040503050406030204" pitchFamily="18" charset="0"/>
                          </a:rPr>
                        </m:ctrlPr>
                      </m:dPr>
                      <m:e>
                        <m:r>
                          <a:rPr lang="ru-RU" i="1">
                            <a:latin typeface="Cambria Math"/>
                          </a:rPr>
                          <m:t>∆</m:t>
                        </m:r>
                        <m:r>
                          <a:rPr lang="en-US" i="1">
                            <a:latin typeface="Cambria Math"/>
                          </a:rPr>
                          <m:t>𝜓</m:t>
                        </m:r>
                      </m:e>
                    </m:d>
                  </m:oMath>
                </a14:m>
                <a:r>
                  <a:rPr lang="ru-RU" dirty="0"/>
                  <a:t>, </a:t>
                </a:r>
                <a:r>
                  <a:rPr lang="en-US" dirty="0" smtClean="0"/>
                  <a:t>where</a:t>
                </a:r>
                <a:r>
                  <a:rPr lang="ru-RU" dirty="0" smtClean="0"/>
                  <a:t> </a:t>
                </a:r>
                <a14:m>
                  <m:oMath xmlns:m="http://schemas.openxmlformats.org/officeDocument/2006/math">
                    <m:r>
                      <a:rPr lang="en-US" i="1">
                        <a:latin typeface="Cambria Math"/>
                      </a:rPr>
                      <m:t>𝐴</m:t>
                    </m:r>
                    <m:r>
                      <a:rPr lang="ru-RU" i="1">
                        <a:latin typeface="Cambria Math"/>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𝑖𝑟</m:t>
                            </m:r>
                          </m:e>
                          <m:sub>
                            <m:r>
                              <a:rPr lang="en-US" i="1">
                                <a:latin typeface="Cambria Math"/>
                              </a:rPr>
                              <m:t>𝑖</m:t>
                            </m:r>
                          </m:sub>
                        </m:sSub>
                        <m:sSub>
                          <m:sSubPr>
                            <m:ctrlPr>
                              <a:rPr lang="ru-RU" i="1">
                                <a:latin typeface="Cambria Math" panose="02040503050406030204" pitchFamily="18" charset="0"/>
                              </a:rPr>
                            </m:ctrlPr>
                          </m:sSubPr>
                          <m:e>
                            <m:r>
                              <a:rPr lang="en-US" i="1">
                                <a:latin typeface="Cambria Math"/>
                              </a:rPr>
                              <m:t>𝑁</m:t>
                            </m:r>
                          </m:e>
                          <m:sub>
                            <m:r>
                              <a:rPr lang="en-US" i="1">
                                <a:latin typeface="Cambria Math"/>
                              </a:rPr>
                              <m:t>𝑏</m:t>
                            </m:r>
                          </m:sub>
                        </m:sSub>
                        <m:d>
                          <m:dPr>
                            <m:begChr m:val="|"/>
                            <m:endChr m:val="|"/>
                            <m:ctrlPr>
                              <a:rPr lang="ru-RU" i="1">
                                <a:latin typeface="Cambria Math" panose="02040503050406030204" pitchFamily="18" charset="0"/>
                              </a:rPr>
                            </m:ctrlPr>
                          </m:dPr>
                          <m:e>
                            <m:r>
                              <a:rPr lang="ru-RU" i="1">
                                <a:latin typeface="Cambria Math"/>
                              </a:rPr>
                              <m:t>𝜂</m:t>
                            </m:r>
                          </m:e>
                        </m:d>
                        <m:sSub>
                          <m:sSubPr>
                            <m:ctrlPr>
                              <a:rPr lang="ru-RU" i="1">
                                <a:latin typeface="Cambria Math" panose="02040503050406030204" pitchFamily="18" charset="0"/>
                              </a:rPr>
                            </m:ctrlPr>
                          </m:sSubPr>
                          <m:e>
                            <m:r>
                              <a:rPr lang="en-US" i="1">
                                <a:latin typeface="Cambria Math"/>
                              </a:rPr>
                              <m:t>𝑅</m:t>
                            </m:r>
                          </m:e>
                          <m:sub>
                            <m:r>
                              <a:rPr lang="en-US" i="1">
                                <a:latin typeface="Cambria Math"/>
                              </a:rPr>
                              <m:t>𝑠</m:t>
                            </m:r>
                          </m:sub>
                        </m:sSub>
                      </m:num>
                      <m:den>
                        <m:sSup>
                          <m:sSupPr>
                            <m:ctrlPr>
                              <a:rPr lang="ru-RU" i="1">
                                <a:latin typeface="Cambria Math" panose="02040503050406030204" pitchFamily="18" charset="0"/>
                              </a:rPr>
                            </m:ctrlPr>
                          </m:sSupPr>
                          <m:e>
                            <m:r>
                              <a:rPr lang="ru-RU" i="1">
                                <a:latin typeface="Cambria Math"/>
                              </a:rPr>
                              <m:t>4</m:t>
                            </m:r>
                            <m:r>
                              <a:rPr lang="ru-RU" i="1">
                                <a:latin typeface="Cambria Math"/>
                              </a:rPr>
                              <m:t>𝜋𝛽</m:t>
                            </m:r>
                          </m:e>
                          <m:sup>
                            <m:r>
                              <a:rPr lang="ru-RU" i="1">
                                <a:latin typeface="Cambria Math"/>
                              </a:rPr>
                              <m:t>2</m:t>
                            </m:r>
                          </m:sup>
                        </m:sSup>
                        <m:r>
                          <a:rPr lang="en-US" i="1">
                            <a:latin typeface="Cambria Math"/>
                          </a:rPr>
                          <m:t>𝛾</m:t>
                        </m:r>
                        <m:sSub>
                          <m:sSubPr>
                            <m:ctrlPr>
                              <a:rPr lang="ru-RU" i="1">
                                <a:latin typeface="Cambria Math" panose="02040503050406030204" pitchFamily="18" charset="0"/>
                              </a:rPr>
                            </m:ctrlPr>
                          </m:sSubPr>
                          <m:e>
                            <m:r>
                              <a:rPr lang="en-US" i="1">
                                <a:latin typeface="Cambria Math"/>
                              </a:rPr>
                              <m:t>𝑇</m:t>
                            </m:r>
                          </m:e>
                          <m:sub>
                            <m:r>
                              <a:rPr lang="ru-RU" i="1">
                                <a:latin typeface="Cambria Math"/>
                              </a:rPr>
                              <m:t>0</m:t>
                            </m:r>
                          </m:sub>
                        </m:sSub>
                        <m:sSub>
                          <m:sSubPr>
                            <m:ctrlPr>
                              <a:rPr lang="ru-RU" i="1">
                                <a:latin typeface="Cambria Math" panose="02040503050406030204" pitchFamily="18" charset="0"/>
                              </a:rPr>
                            </m:ctrlPr>
                          </m:sSubPr>
                          <m:e>
                            <m:r>
                              <a:rPr lang="en-US" i="1">
                                <a:latin typeface="Cambria Math"/>
                              </a:rPr>
                              <m:t>𝑄</m:t>
                            </m:r>
                          </m:e>
                          <m:sub>
                            <m:r>
                              <a:rPr lang="en-US" i="1">
                                <a:latin typeface="Cambria Math"/>
                              </a:rPr>
                              <m:t>𝑠</m:t>
                            </m:r>
                          </m:sub>
                        </m:sSub>
                        <m:acc>
                          <m:accPr>
                            <m:chr m:val="̂"/>
                            <m:ctrlPr>
                              <a:rPr lang="ru-RU" i="1">
                                <a:latin typeface="Cambria Math" panose="02040503050406030204" pitchFamily="18" charset="0"/>
                              </a:rPr>
                            </m:ctrlPr>
                          </m:accPr>
                          <m:e>
                            <m:r>
                              <a:rPr lang="en-US" i="1">
                                <a:latin typeface="Cambria Math"/>
                              </a:rPr>
                              <m:t>𝜏</m:t>
                            </m:r>
                          </m:e>
                        </m:acc>
                      </m:den>
                    </m:f>
                    <m:r>
                      <a:rPr lang="en-US" i="1">
                        <a:latin typeface="Cambria Math"/>
                      </a:rPr>
                      <m:t>𝐷</m:t>
                    </m:r>
                    <m:r>
                      <a:rPr lang="ru-RU" i="1">
                        <a:latin typeface="Cambria Math"/>
                      </a:rPr>
                      <m:t>(</m:t>
                    </m:r>
                    <m:r>
                      <a:rPr lang="en-US" i="1">
                        <a:latin typeface="Cambria Math"/>
                      </a:rPr>
                      <m:t>𝛼</m:t>
                    </m:r>
                    <m:sSub>
                      <m:sSubPr>
                        <m:ctrlPr>
                          <a:rPr lang="ru-RU" i="1">
                            <a:latin typeface="Cambria Math" panose="02040503050406030204" pitchFamily="18" charset="0"/>
                          </a:rPr>
                        </m:ctrlPr>
                      </m:sSubPr>
                      <m:e>
                        <m:r>
                          <a:rPr lang="en-US" i="1">
                            <a:latin typeface="Cambria Math"/>
                          </a:rPr>
                          <m:t>𝜏</m:t>
                        </m:r>
                      </m:e>
                      <m:sub>
                        <m:r>
                          <a:rPr lang="en-US" i="1">
                            <a:latin typeface="Cambria Math"/>
                          </a:rPr>
                          <m:t>𝑠𝑒𝑝</m:t>
                        </m:r>
                      </m:sub>
                    </m:sSub>
                    <m:r>
                      <a:rPr lang="ru-RU" i="1">
                        <a:latin typeface="Cambria Math"/>
                      </a:rPr>
                      <m:t>)</m:t>
                    </m:r>
                  </m:oMath>
                </a14:m>
                <a:r>
                  <a:rPr lang="ru-RU" dirty="0"/>
                  <a:t>.</a:t>
                </a:r>
                <a:r>
                  <a:rPr lang="en-US" dirty="0" smtClean="0"/>
                  <a:t>Then we can write</a:t>
                </a:r>
              </a:p>
              <a:p>
                <a:pPr marL="0" indent="0" algn="ctr">
                  <a:buNone/>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𝐹</m:t>
                              </m:r>
                            </m:e>
                            <m:sub>
                              <m:r>
                                <a:rPr lang="en-US" i="1">
                                  <a:latin typeface="Cambria Math"/>
                                </a:rPr>
                                <m:t>𝑚</m:t>
                              </m:r>
                            </m:sub>
                          </m:sSub>
                          <m:d>
                            <m:dPr>
                              <m:ctrlPr>
                                <a:rPr lang="ru-RU" i="1">
                                  <a:latin typeface="Cambria Math" panose="02040503050406030204" pitchFamily="18" charset="0"/>
                                </a:rPr>
                              </m:ctrlPr>
                            </m:dPr>
                            <m:e>
                              <m:r>
                                <a:rPr lang="ru-RU" i="1">
                                  <a:latin typeface="Cambria Math"/>
                                </a:rPr>
                                <m:t>∆</m:t>
                              </m:r>
                              <m:r>
                                <a:rPr lang="en-US" i="1">
                                  <a:latin typeface="Cambria Math"/>
                                </a:rPr>
                                <m:t>𝜓</m:t>
                              </m:r>
                            </m:e>
                          </m:d>
                        </m:num>
                        <m:den>
                          <m:rad>
                            <m:radPr>
                              <m:degHide m:val="on"/>
                              <m:ctrlPr>
                                <a:rPr lang="ru-RU" i="1">
                                  <a:latin typeface="Cambria Math" panose="02040503050406030204" pitchFamily="18" charset="0"/>
                                </a:rPr>
                              </m:ctrlPr>
                            </m:radPr>
                            <m:deg/>
                            <m:e>
                              <m:r>
                                <a:rPr lang="en-US" i="1">
                                  <a:latin typeface="Cambria Math"/>
                                </a:rPr>
                                <m:t>𝑚</m:t>
                              </m:r>
                            </m:e>
                          </m:rad>
                        </m:den>
                      </m:f>
                      <m:r>
                        <a:rPr lang="ru-RU" i="1" smtClean="0">
                          <a:latin typeface="Cambria Math"/>
                        </a:rPr>
                        <m:t>≤</m:t>
                      </m:r>
                      <m:f>
                        <m:fPr>
                          <m:ctrlPr>
                            <a:rPr lang="ru-RU" i="1" smtClean="0">
                              <a:latin typeface="Cambria Math" panose="02040503050406030204" pitchFamily="18" charset="0"/>
                            </a:rPr>
                          </m:ctrlPr>
                        </m:fPr>
                        <m:num>
                          <m:r>
                            <a:rPr lang="ru-RU" i="1">
                              <a:latin typeface="Cambria Math"/>
                            </a:rPr>
                            <m:t>1</m:t>
                          </m:r>
                        </m:num>
                        <m:den>
                          <m:r>
                            <a:rPr lang="ru-RU" i="1">
                              <a:latin typeface="Cambria Math"/>
                            </a:rPr>
                            <m:t>4</m:t>
                          </m:r>
                        </m:den>
                      </m:f>
                      <m:f>
                        <m:fPr>
                          <m:ctrlPr>
                            <a:rPr lang="ru-RU" i="1">
                              <a:latin typeface="Cambria Math" panose="02040503050406030204" pitchFamily="18" charset="0"/>
                            </a:rPr>
                          </m:ctrlPr>
                        </m:fPr>
                        <m:num>
                          <m:r>
                            <a:rPr lang="en-US" i="1">
                              <a:latin typeface="Cambria Math"/>
                            </a:rPr>
                            <m:t>𝛿</m:t>
                          </m:r>
                          <m:sSub>
                            <m:sSubPr>
                              <m:ctrlPr>
                                <a:rPr lang="ru-RU" i="1">
                                  <a:latin typeface="Cambria Math" panose="02040503050406030204" pitchFamily="18" charset="0"/>
                                </a:rPr>
                              </m:ctrlPr>
                            </m:sSubPr>
                            <m:e>
                              <m:r>
                                <a:rPr lang="en-US" i="1">
                                  <a:latin typeface="Cambria Math"/>
                                </a:rPr>
                                <m:t>𝑄</m:t>
                              </m:r>
                            </m:e>
                            <m:sub>
                              <m:r>
                                <a:rPr lang="en-US" i="1">
                                  <a:latin typeface="Cambria Math"/>
                                </a:rPr>
                                <m:t>𝑠</m:t>
                              </m:r>
                            </m:sub>
                          </m:sSub>
                        </m:num>
                        <m:den>
                          <m:sSub>
                            <m:sSubPr>
                              <m:ctrlPr>
                                <a:rPr lang="ru-RU" i="1">
                                  <a:latin typeface="Cambria Math" panose="02040503050406030204" pitchFamily="18" charset="0"/>
                                </a:rPr>
                              </m:ctrlPr>
                            </m:sSubPr>
                            <m:e>
                              <m:r>
                                <a:rPr lang="en-US" i="1">
                                  <a:latin typeface="Cambria Math"/>
                                </a:rPr>
                                <m:t>𝑄</m:t>
                              </m:r>
                            </m:e>
                            <m:sub>
                              <m:r>
                                <a:rPr lang="en-US" i="1">
                                  <a:latin typeface="Cambria Math"/>
                                </a:rPr>
                                <m:t>𝑠</m:t>
                              </m:r>
                            </m:sub>
                          </m:sSub>
                        </m:den>
                      </m:f>
                      <m:sSub>
                        <m:sSubPr>
                          <m:ctrlPr>
                            <a:rPr lang="ru-RU" i="1">
                              <a:latin typeface="Cambria Math" panose="02040503050406030204" pitchFamily="18" charset="0"/>
                            </a:rPr>
                          </m:ctrlPr>
                        </m:sSubPr>
                        <m:e>
                          <m:r>
                            <a:rPr lang="en-US" i="1">
                              <a:latin typeface="Cambria Math"/>
                            </a:rPr>
                            <m:t>𝑄</m:t>
                          </m:r>
                        </m:e>
                        <m:sub>
                          <m:r>
                            <a:rPr lang="en-US" i="1">
                              <a:latin typeface="Cambria Math"/>
                            </a:rPr>
                            <m:t>𝑠</m:t>
                          </m:r>
                        </m:sub>
                      </m:sSub>
                      <m:r>
                        <m:rPr>
                          <m:sty m:val="p"/>
                        </m:rPr>
                        <a:rPr lang="ru-RU">
                          <a:latin typeface="Cambria Math"/>
                        </a:rPr>
                        <m:t>Ω</m:t>
                      </m:r>
                      <m:r>
                        <a:rPr lang="ru-RU" i="1">
                          <a:latin typeface="Cambria Math"/>
                        </a:rPr>
                        <m:t>∗</m:t>
                      </m:r>
                      <m:f>
                        <m:fPr>
                          <m:ctrlPr>
                            <a:rPr lang="ru-RU" i="1">
                              <a:latin typeface="Cambria Math" panose="02040503050406030204" pitchFamily="18" charset="0"/>
                            </a:rPr>
                          </m:ctrlPr>
                        </m:fPr>
                        <m:num>
                          <m:r>
                            <a:rPr lang="ru-RU" i="1">
                              <a:latin typeface="Cambria Math"/>
                            </a:rPr>
                            <m:t>1</m:t>
                          </m:r>
                        </m:num>
                        <m:den>
                          <m:r>
                            <a:rPr lang="en-US" i="1">
                              <a:latin typeface="Cambria Math"/>
                            </a:rPr>
                            <m:t>𝐴</m:t>
                          </m:r>
                          <m:sSub>
                            <m:sSubPr>
                              <m:ctrlPr>
                                <a:rPr lang="ru-RU" i="1">
                                  <a:latin typeface="Cambria Math" panose="02040503050406030204" pitchFamily="18" charset="0"/>
                                </a:rPr>
                              </m:ctrlPr>
                            </m:sSubPr>
                            <m:e>
                              <m:r>
                                <a:rPr lang="en-US" i="1">
                                  <a:latin typeface="Cambria Math"/>
                                </a:rPr>
                                <m:t>𝑛</m:t>
                              </m:r>
                            </m:e>
                            <m:sub>
                              <m:r>
                                <a:rPr lang="en-US" i="1">
                                  <a:latin typeface="Cambria Math"/>
                                </a:rPr>
                                <m:t>𝑏</m:t>
                              </m:r>
                            </m:sub>
                          </m:sSub>
                        </m:den>
                      </m:f>
                    </m:oMath>
                  </m:oMathPara>
                </a14:m>
                <a:endParaRPr lang="ru-RU" dirty="0"/>
              </a:p>
              <a:p>
                <a:pPr algn="just"/>
                <a:r>
                  <a:rPr lang="en-US" dirty="0" smtClean="0"/>
                  <a:t>We see the mode is the most </a:t>
                </a:r>
                <a:r>
                  <a:rPr lang="en-US" dirty="0"/>
                  <a:t>d</a:t>
                </a:r>
                <a:r>
                  <a:rPr lang="en-US" dirty="0" smtClean="0"/>
                  <a:t>angerous if function </a:t>
                </a:r>
                <a14:m>
                  <m:oMath xmlns:m="http://schemas.openxmlformats.org/officeDocument/2006/math">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a:rPr>
                              <m:t>𝐹</m:t>
                            </m:r>
                          </m:e>
                          <m:sub>
                            <m:r>
                              <a:rPr lang="en-US" i="1">
                                <a:latin typeface="Cambria Math"/>
                              </a:rPr>
                              <m:t>𝑚</m:t>
                            </m:r>
                          </m:sub>
                        </m:sSub>
                        <m:d>
                          <m:dPr>
                            <m:ctrlPr>
                              <a:rPr lang="ru-RU" i="1">
                                <a:latin typeface="Cambria Math" panose="02040503050406030204" pitchFamily="18" charset="0"/>
                              </a:rPr>
                            </m:ctrlPr>
                          </m:dPr>
                          <m:e>
                            <m:r>
                              <a:rPr lang="ru-RU" i="1">
                                <a:latin typeface="Cambria Math"/>
                              </a:rPr>
                              <m:t>∆</m:t>
                            </m:r>
                            <m:r>
                              <a:rPr lang="en-US" i="1">
                                <a:latin typeface="Cambria Math"/>
                              </a:rPr>
                              <m:t>𝜓</m:t>
                            </m:r>
                          </m:e>
                        </m:d>
                      </m:num>
                      <m:den>
                        <m:rad>
                          <m:radPr>
                            <m:degHide m:val="on"/>
                            <m:ctrlPr>
                              <a:rPr lang="ru-RU" i="1">
                                <a:latin typeface="Cambria Math" panose="02040503050406030204" pitchFamily="18" charset="0"/>
                              </a:rPr>
                            </m:ctrlPr>
                          </m:radPr>
                          <m:deg/>
                          <m:e>
                            <m:r>
                              <a:rPr lang="en-US" i="1">
                                <a:latin typeface="Cambria Math"/>
                              </a:rPr>
                              <m:t>𝑚</m:t>
                            </m:r>
                          </m:e>
                        </m:rad>
                      </m:den>
                    </m:f>
                  </m:oMath>
                </a14:m>
                <a:r>
                  <a:rPr lang="ru-RU" dirty="0"/>
                  <a:t> </a:t>
                </a:r>
                <a:r>
                  <a:rPr lang="en-US" dirty="0" smtClean="0"/>
                  <a:t>is maximal.</a:t>
                </a:r>
              </a:p>
              <a:p>
                <a:pPr algn="just"/>
                <a:r>
                  <a:rPr lang="en-US" dirty="0" smtClean="0"/>
                  <a:t>Results are given in the following Table. </a:t>
                </a:r>
                <a:r>
                  <a:rPr lang="ru-RU" dirty="0" smtClean="0"/>
                  <a:t>Результаты </a:t>
                </a:r>
                <a:r>
                  <a:rPr lang="ru-RU" dirty="0"/>
                  <a:t>расчета по этой теории для наиболее опасных мод резонатора высокого порядка приведены в Табл. 1. В первой строке приведен номер моды (первое число – номер ВЧ системы, второе -  номер моды в порядке возрастания частоты), в четвертой графе таблицы приведен номер наиболее опасной моды. Случай </a:t>
                </a:r>
                <a14:m>
                  <m:oMath xmlns:m="http://schemas.openxmlformats.org/officeDocument/2006/math">
                    <m:sSub>
                      <m:sSubPr>
                        <m:ctrlPr>
                          <a:rPr lang="ru-RU" i="1">
                            <a:latin typeface="Cambria Math" panose="02040503050406030204" pitchFamily="18" charset="0"/>
                          </a:rPr>
                        </m:ctrlPr>
                      </m:sSubPr>
                      <m:e>
                        <m:r>
                          <a:rPr lang="en-US" i="1">
                            <a:latin typeface="Cambria Math"/>
                          </a:rPr>
                          <m:t>𝑛</m:t>
                        </m:r>
                      </m:e>
                      <m:sub>
                        <m:r>
                          <a:rPr lang="en-US" i="1">
                            <a:latin typeface="Cambria Math"/>
                          </a:rPr>
                          <m:t>𝑏</m:t>
                        </m:r>
                      </m:sub>
                    </m:sSub>
                    <m:r>
                      <a:rPr lang="ru-RU" i="1">
                        <a:latin typeface="Cambria Math"/>
                      </a:rPr>
                      <m:t>=1</m:t>
                    </m:r>
                  </m:oMath>
                </a14:m>
                <a:r>
                  <a:rPr lang="ru-RU" dirty="0"/>
                  <a:t> описывает односгустковые колебания (5 строка), </a:t>
                </a:r>
                <a14:m>
                  <m:oMath xmlns:m="http://schemas.openxmlformats.org/officeDocument/2006/math">
                    <m:sSub>
                      <m:sSubPr>
                        <m:ctrlPr>
                          <a:rPr lang="ru-RU" i="1">
                            <a:latin typeface="Cambria Math" panose="02040503050406030204" pitchFamily="18" charset="0"/>
                          </a:rPr>
                        </m:ctrlPr>
                      </m:sSubPr>
                      <m:e>
                        <m:r>
                          <a:rPr lang="en-US" i="1">
                            <a:latin typeface="Cambria Math"/>
                          </a:rPr>
                          <m:t>𝑛</m:t>
                        </m:r>
                      </m:e>
                      <m:sub>
                        <m:r>
                          <a:rPr lang="en-US" i="1">
                            <a:latin typeface="Cambria Math"/>
                          </a:rPr>
                          <m:t>𝑏</m:t>
                        </m:r>
                      </m:sub>
                    </m:sSub>
                    <m:r>
                      <a:rPr lang="ru-RU" i="1">
                        <a:latin typeface="Cambria Math"/>
                      </a:rPr>
                      <m:t>=22</m:t>
                    </m:r>
                  </m:oMath>
                </a14:m>
                <a:r>
                  <a:rPr lang="ru-RU" dirty="0"/>
                  <a:t> – связанные многосгустковые колебания (6 строка). В 7 графе приведена скорость демпфирования данной моды из-за затухания Ландау для наиболее опасной кинетической энергии ионов. </a:t>
                </a:r>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cstate="print"/>
                <a:stretch>
                  <a:fillRect l="-148" t="-1078" r="-296"/>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C8795CF6-B45F-4B97-873B-25A8F37021EB}"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15</a:t>
            </a:fld>
            <a:endParaRPr lang="ru-RU"/>
          </a:p>
        </p:txBody>
      </p:sp>
    </p:spTree>
    <p:extLst>
      <p:ext uri="{BB962C8B-B14F-4D97-AF65-F5344CB8AC3E}">
        <p14:creationId xmlns="" xmlns:p14="http://schemas.microsoft.com/office/powerpoint/2010/main" val="317661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864096"/>
          </a:xfrm>
        </p:spPr>
        <p:txBody>
          <a:bodyPr>
            <a:normAutofit/>
          </a:bodyPr>
          <a:lstStyle/>
          <a:p>
            <a:r>
              <a:rPr lang="ru-RU" sz="2800" b="1" dirty="0" smtClean="0">
                <a:solidFill>
                  <a:schemeClr val="accent1">
                    <a:lumMod val="75000"/>
                  </a:schemeClr>
                </a:solidFill>
              </a:rPr>
              <a:t>Параметры </a:t>
            </a:r>
            <a:r>
              <a:rPr lang="ru-RU" sz="2800" b="1" dirty="0">
                <a:solidFill>
                  <a:schemeClr val="accent1">
                    <a:lumMod val="75000"/>
                  </a:schemeClr>
                </a:solidFill>
              </a:rPr>
              <a:t>мод высокого </a:t>
            </a:r>
            <a:r>
              <a:rPr lang="ru-RU" sz="2800" b="1" dirty="0" smtClean="0">
                <a:solidFill>
                  <a:schemeClr val="accent1">
                    <a:lumMod val="75000"/>
                  </a:schemeClr>
                </a:solidFill>
              </a:rPr>
              <a:t>порядка</a:t>
            </a:r>
            <a:r>
              <a:rPr lang="en-US" sz="2800" b="1" dirty="0" smtClean="0">
                <a:solidFill>
                  <a:schemeClr val="accent1">
                    <a:lumMod val="75000"/>
                  </a:schemeClr>
                </a:solidFill>
              </a:rPr>
              <a:t> *</a:t>
            </a:r>
            <a:endParaRPr lang="ru-RU" sz="2700" b="1" dirty="0">
              <a:solidFill>
                <a:schemeClr val="accent1">
                  <a:lumMod val="75000"/>
                </a:schemeClr>
              </a:solidFill>
            </a:endParaRPr>
          </a:p>
        </p:txBody>
      </p:sp>
      <p:graphicFrame>
        <p:nvGraphicFramePr>
          <p:cNvPr id="3" name="Таблица 2"/>
          <p:cNvGraphicFramePr>
            <a:graphicFrameLocks noGrp="1"/>
          </p:cNvGraphicFramePr>
          <p:nvPr/>
        </p:nvGraphicFramePr>
        <p:xfrm>
          <a:off x="467544" y="1052736"/>
          <a:ext cx="8208912" cy="3517140"/>
        </p:xfrm>
        <a:graphic>
          <a:graphicData uri="http://schemas.openxmlformats.org/drawingml/2006/table">
            <a:tbl>
              <a:tblPr firstRow="1" firstCol="1">
                <a:tableStyleId>{5C22544A-7EE6-4342-B048-85BDC9FD1C3A}</a:tableStyleId>
              </a:tblPr>
              <a:tblGrid>
                <a:gridCol w="1224136"/>
                <a:gridCol w="1080120"/>
                <a:gridCol w="936104"/>
                <a:gridCol w="1080120"/>
                <a:gridCol w="1008112"/>
                <a:gridCol w="936104"/>
                <a:gridCol w="936104"/>
                <a:gridCol w="1008112"/>
              </a:tblGrid>
              <a:tr h="245047">
                <a:tc>
                  <a:txBody>
                    <a:bodyPr/>
                    <a:lstStyle/>
                    <a:p>
                      <a:pPr marL="179705" algn="just">
                        <a:lnSpc>
                          <a:spcPct val="150000"/>
                        </a:lnSpc>
                        <a:spcAft>
                          <a:spcPts val="600"/>
                        </a:spcAft>
                      </a:pP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dirty="0">
                          <a:effectLst/>
                        </a:rPr>
                        <a:t>1,1</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a:effectLst/>
                        </a:rPr>
                        <a:t>1,2</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dirty="0">
                          <a:effectLst/>
                        </a:rPr>
                        <a:t>1,3</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a:effectLst/>
                        </a:rPr>
                        <a:t>2,1</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a:effectLst/>
                        </a:rPr>
                        <a:t>3,1</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a:effectLst/>
                        </a:rPr>
                        <a:t>3,2</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a:effectLst/>
                        </a:rPr>
                        <a:t>3,4</a:t>
                      </a:r>
                      <a:endParaRPr lang="ru-RU" sz="2000" b="1">
                        <a:effectLst/>
                        <a:latin typeface="Times New Roman"/>
                        <a:ea typeface="Times New Roman"/>
                        <a:cs typeface="Times New Roman"/>
                      </a:endParaRPr>
                    </a:p>
                  </a:txBody>
                  <a:tcPr marL="68580" marR="68580" marT="0" marB="0"/>
                </a:tc>
              </a:tr>
              <a:tr h="519367">
                <a:tc>
                  <a:txBody>
                    <a:bodyPr/>
                    <a:lstStyle/>
                    <a:p>
                      <a:pPr marL="179705" algn="just">
                        <a:lnSpc>
                          <a:spcPct val="150000"/>
                        </a:lnSpc>
                        <a:spcAft>
                          <a:spcPts val="600"/>
                        </a:spcAft>
                      </a:pP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dirty="0">
                          <a:effectLst/>
                        </a:rPr>
                        <a:t>118</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dirty="0">
                          <a:effectLst/>
                        </a:rPr>
                        <a:t>273</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dirty="0">
                          <a:effectLst/>
                        </a:rPr>
                        <a:t>466</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dirty="0">
                          <a:effectLst/>
                        </a:rPr>
                        <a:t>450</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30.5</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546.2</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642.5</a:t>
                      </a:r>
                      <a:endParaRPr lang="ru-RU" sz="2000" b="1" dirty="0">
                        <a:effectLst/>
                        <a:latin typeface="Times New Roman"/>
                        <a:ea typeface="Times New Roman"/>
                        <a:cs typeface="Times New Roman"/>
                      </a:endParaRPr>
                    </a:p>
                  </a:txBody>
                  <a:tcPr marL="68580" marR="68580" marT="0" marB="0"/>
                </a:tc>
              </a:tr>
              <a:tr h="525272">
                <a:tc>
                  <a:txBody>
                    <a:bodyPr/>
                    <a:lstStyle/>
                    <a:p>
                      <a:pPr marL="179705" algn="just">
                        <a:lnSpc>
                          <a:spcPct val="150000"/>
                        </a:lnSpc>
                        <a:spcAft>
                          <a:spcPts val="600"/>
                        </a:spcAft>
                      </a:pP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480</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880</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149</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11340</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3224</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2206</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2320</a:t>
                      </a:r>
                      <a:endParaRPr lang="ru-RU" sz="2000" b="1">
                        <a:effectLst/>
                        <a:latin typeface="Times New Roman"/>
                        <a:ea typeface="Times New Roman"/>
                        <a:cs typeface="Times New Roman"/>
                      </a:endParaRPr>
                    </a:p>
                  </a:txBody>
                  <a:tcPr marL="68580" marR="68580" marT="0" marB="0"/>
                </a:tc>
              </a:tr>
              <a:tr h="376619">
                <a:tc>
                  <a:txBody>
                    <a:bodyPr/>
                    <a:lstStyle/>
                    <a:p>
                      <a:pPr marL="179705" algn="just">
                        <a:lnSpc>
                          <a:spcPct val="150000"/>
                        </a:lnSpc>
                        <a:spcAft>
                          <a:spcPts val="600"/>
                        </a:spcAft>
                      </a:pP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a:effectLst/>
                        </a:rPr>
                        <a:t>1</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2</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4</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4</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a:effectLst/>
                        </a:rPr>
                        <a:t>1</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a:effectLst/>
                        </a:rPr>
                        <a:t>5</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6</a:t>
                      </a:r>
                      <a:endParaRPr lang="ru-RU" sz="2000" b="1" dirty="0">
                        <a:effectLst/>
                        <a:latin typeface="Times New Roman"/>
                        <a:ea typeface="Times New Roman"/>
                        <a:cs typeface="Times New Roman"/>
                      </a:endParaRPr>
                    </a:p>
                  </a:txBody>
                  <a:tcPr marL="68580" marR="68580" marT="0" marB="0"/>
                </a:tc>
              </a:tr>
              <a:tr h="519367">
                <a:tc>
                  <a:txBody>
                    <a:bodyPr/>
                    <a:lstStyle/>
                    <a:p>
                      <a:pPr marL="179705" algn="just">
                        <a:lnSpc>
                          <a:spcPct val="150000"/>
                        </a:lnSpc>
                        <a:spcAft>
                          <a:spcPts val="600"/>
                        </a:spcAft>
                      </a:pP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0.8</a:t>
                      </a:r>
                      <a:r>
                        <a:rPr lang="en-US" sz="2000" b="1" dirty="0">
                          <a:effectLst/>
                        </a:rPr>
                        <a:t>60</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0.451</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0.0688</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5.518</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6.697</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1.311</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0.803</a:t>
                      </a:r>
                      <a:endParaRPr lang="ru-RU" sz="2000" b="1">
                        <a:effectLst/>
                        <a:latin typeface="Times New Roman"/>
                        <a:ea typeface="Times New Roman"/>
                        <a:cs typeface="Times New Roman"/>
                      </a:endParaRPr>
                    </a:p>
                  </a:txBody>
                  <a:tcPr marL="68580" marR="68580" marT="0" marB="0"/>
                </a:tc>
              </a:tr>
              <a:tr h="519367">
                <a:tc>
                  <a:txBody>
                    <a:bodyPr/>
                    <a:lstStyle/>
                    <a:p>
                      <a:pPr marL="179705" algn="just">
                        <a:lnSpc>
                          <a:spcPct val="150000"/>
                        </a:lnSpc>
                        <a:spcAft>
                          <a:spcPts val="600"/>
                        </a:spcAft>
                      </a:pP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18.9</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9.926</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1.513</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121.4</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147.3</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28.85</a:t>
                      </a:r>
                      <a:endParaRPr lang="ru-RU" sz="2000" b="1">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a:effectLst/>
                        </a:rPr>
                        <a:t>17.7</a:t>
                      </a:r>
                      <a:endParaRPr lang="ru-RU" sz="2000" b="1">
                        <a:effectLst/>
                        <a:latin typeface="Times New Roman"/>
                        <a:ea typeface="Times New Roman"/>
                        <a:cs typeface="Times New Roman"/>
                      </a:endParaRPr>
                    </a:p>
                  </a:txBody>
                  <a:tcPr marL="68580" marR="68580" marT="0" marB="0"/>
                </a:tc>
              </a:tr>
              <a:tr h="519367">
                <a:tc>
                  <a:txBody>
                    <a:bodyPr/>
                    <a:lstStyle/>
                    <a:p>
                      <a:pPr marL="179705" algn="just">
                        <a:lnSpc>
                          <a:spcPct val="150000"/>
                        </a:lnSpc>
                        <a:spcAft>
                          <a:spcPts val="600"/>
                        </a:spcAft>
                      </a:pP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324</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459</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648</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648</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2000" b="1" dirty="0">
                          <a:effectLst/>
                        </a:rPr>
                        <a:t>324</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726</a:t>
                      </a:r>
                      <a:endParaRPr lang="ru-RU" sz="2000" b="1" dirty="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2000" b="1" dirty="0">
                          <a:effectLst/>
                        </a:rPr>
                        <a:t>795</a:t>
                      </a:r>
                      <a:endParaRPr lang="ru-RU" sz="2000" b="1" dirty="0">
                        <a:effectLst/>
                        <a:latin typeface="Times New Roman"/>
                        <a:ea typeface="Times New Roman"/>
                        <a:cs typeface="Times New Roman"/>
                      </a:endParaRPr>
                    </a:p>
                  </a:txBody>
                  <a:tcPr marL="68580" marR="68580" marT="0" marB="0"/>
                </a:tc>
              </a:tr>
            </a:tbl>
          </a:graphicData>
        </a:graphic>
      </p:graphicFrame>
      <p:sp>
        <p:nvSpPr>
          <p:cNvPr id="4" name="Дата 3"/>
          <p:cNvSpPr>
            <a:spLocks noGrp="1"/>
          </p:cNvSpPr>
          <p:nvPr>
            <p:ph type="dt" sz="half" idx="10"/>
          </p:nvPr>
        </p:nvSpPr>
        <p:spPr/>
        <p:txBody>
          <a:bodyPr/>
          <a:lstStyle/>
          <a:p>
            <a:fld id="{B79FB212-B0D4-481E-A0E9-65A89CF3F6EC}"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16</a:t>
            </a:fld>
            <a:endParaRPr lang="ru-RU"/>
          </a:p>
        </p:txBody>
      </p:sp>
      <p:sp>
        <p:nvSpPr>
          <p:cNvPr id="6" name="TextBox 5"/>
          <p:cNvSpPr txBox="1"/>
          <p:nvPr/>
        </p:nvSpPr>
        <p:spPr>
          <a:xfrm>
            <a:off x="755576" y="5229200"/>
            <a:ext cx="7443320" cy="369332"/>
          </a:xfrm>
          <a:prstGeom prst="rect">
            <a:avLst/>
          </a:prstGeom>
          <a:noFill/>
        </p:spPr>
        <p:txBody>
          <a:bodyPr wrap="none" rtlCol="0">
            <a:spAutoFit/>
          </a:bodyPr>
          <a:lstStyle/>
          <a:p>
            <a:r>
              <a:rPr lang="en-US" dirty="0" smtClean="0"/>
              <a:t>* </a:t>
            </a:r>
            <a:r>
              <a:rPr lang="en-US" b="1" dirty="0" smtClean="0">
                <a:solidFill>
                  <a:srgbClr val="FF0000"/>
                </a:solidFill>
              </a:rPr>
              <a:t>data given in Table very preliminary. They will be specified for the meeting</a:t>
            </a:r>
            <a:endParaRPr lang="ru-RU" b="1" dirty="0">
              <a:solidFill>
                <a:srgbClr val="FF0000"/>
              </a:solidFill>
            </a:endParaRPr>
          </a:p>
        </p:txBody>
      </p:sp>
    </p:spTree>
    <p:extLst>
      <p:ext uri="{BB962C8B-B14F-4D97-AF65-F5344CB8AC3E}">
        <p14:creationId xmlns="" xmlns:p14="http://schemas.microsoft.com/office/powerpoint/2010/main" val="123320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Conclusions</a:t>
            </a:r>
            <a:r>
              <a:rPr lang="ru-RU" b="1" dirty="0" smtClean="0"/>
              <a:t>.</a:t>
            </a:r>
            <a:r>
              <a:rPr lang="ru-RU" dirty="0"/>
              <a:t/>
            </a:r>
            <a:br>
              <a:rPr lang="ru-RU" dirty="0"/>
            </a:br>
            <a:endParaRPr lang="ru-RU" dirty="0"/>
          </a:p>
        </p:txBody>
      </p:sp>
      <p:sp>
        <p:nvSpPr>
          <p:cNvPr id="3" name="Объект 2"/>
          <p:cNvSpPr>
            <a:spLocks noGrp="1"/>
          </p:cNvSpPr>
          <p:nvPr>
            <p:ph idx="1"/>
          </p:nvPr>
        </p:nvSpPr>
        <p:spPr/>
        <p:txBody>
          <a:bodyPr>
            <a:normAutofit/>
          </a:bodyPr>
          <a:lstStyle/>
          <a:p>
            <a:pPr algn="just"/>
            <a:r>
              <a:rPr lang="en-US" sz="1600" dirty="0" smtClean="0"/>
              <a:t>We see that high frequency HOM can excite longitudinal microwave instability. However this instability is suppressed by LD due to high momentum spread in the bunch. HOM modes with </a:t>
            </a:r>
            <a:r>
              <a:rPr lang="en-US" sz="1600" dirty="0"/>
              <a:t>moderate frequency </a:t>
            </a:r>
            <a:r>
              <a:rPr lang="en-US" sz="1600" dirty="0" smtClean="0"/>
              <a:t> can excite one-bunch and multi-bunch coherent synchrotron oscillations. However these modes are suppressed by LD induced by spread of synchrotron tune. Stability is connected with comparatively long bunches, not very large impedances of HOM and high synchrotron tune in NICA.</a:t>
            </a:r>
            <a:endParaRPr lang="ru-RU" sz="1600" dirty="0"/>
          </a:p>
          <a:p>
            <a:endParaRPr lang="ru-RU" sz="1600" dirty="0"/>
          </a:p>
        </p:txBody>
      </p:sp>
      <p:sp>
        <p:nvSpPr>
          <p:cNvPr id="4" name="Дата 3"/>
          <p:cNvSpPr>
            <a:spLocks noGrp="1"/>
          </p:cNvSpPr>
          <p:nvPr>
            <p:ph type="dt" sz="half" idx="10"/>
          </p:nvPr>
        </p:nvSpPr>
        <p:spPr/>
        <p:txBody>
          <a:bodyPr/>
          <a:lstStyle/>
          <a:p>
            <a:fld id="{0BCD9AEF-A431-4ED6-B5D8-CFF58068538F}"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17</a:t>
            </a:fld>
            <a:endParaRPr lang="ru-RU"/>
          </a:p>
        </p:txBody>
      </p:sp>
    </p:spTree>
    <p:extLst>
      <p:ext uri="{BB962C8B-B14F-4D97-AF65-F5344CB8AC3E}">
        <p14:creationId xmlns="" xmlns:p14="http://schemas.microsoft.com/office/powerpoint/2010/main" val="183575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775" y="217240"/>
            <a:ext cx="8229600" cy="561764"/>
          </a:xfrm>
        </p:spPr>
        <p:txBody>
          <a:bodyPr>
            <a:normAutofit/>
          </a:bodyPr>
          <a:lstStyle/>
          <a:p>
            <a:r>
              <a:rPr lang="en-US" sz="2400" b="1" dirty="0" smtClean="0"/>
              <a:t>Impedance calculation status</a:t>
            </a:r>
            <a:endParaRPr lang="ru-RU" sz="2400" b="1" dirty="0"/>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1650100961"/>
              </p:ext>
            </p:extLst>
          </p:nvPr>
        </p:nvGraphicFramePr>
        <p:xfrm>
          <a:off x="461775" y="667302"/>
          <a:ext cx="8229600" cy="5689048"/>
        </p:xfrm>
        <a:graphic>
          <a:graphicData uri="http://schemas.openxmlformats.org/drawingml/2006/table">
            <a:tbl>
              <a:tblPr firstRow="1" firstCol="1" bandRow="1">
                <a:tableStyleId>{2D5ABB26-0587-4C30-8999-92F81FD0307C}</a:tableStyleId>
              </a:tblPr>
              <a:tblGrid>
                <a:gridCol w="392950">
                  <a:extLst>
                    <a:ext uri="{9D8B030D-6E8A-4147-A177-3AD203B41FA5}">
                      <a16:colId xmlns="" xmlns:a16="http://schemas.microsoft.com/office/drawing/2014/main" val="20000"/>
                    </a:ext>
                  </a:extLst>
                </a:gridCol>
                <a:gridCol w="3819442">
                  <a:extLst>
                    <a:ext uri="{9D8B030D-6E8A-4147-A177-3AD203B41FA5}">
                      <a16:colId xmlns="" xmlns:a16="http://schemas.microsoft.com/office/drawing/2014/main" val="20001"/>
                    </a:ext>
                  </a:extLst>
                </a:gridCol>
                <a:gridCol w="2008604">
                  <a:extLst>
                    <a:ext uri="{9D8B030D-6E8A-4147-A177-3AD203B41FA5}">
                      <a16:colId xmlns="" xmlns:a16="http://schemas.microsoft.com/office/drawing/2014/main" val="20002"/>
                    </a:ext>
                  </a:extLst>
                </a:gridCol>
                <a:gridCol w="2008604">
                  <a:extLst>
                    <a:ext uri="{9D8B030D-6E8A-4147-A177-3AD203B41FA5}">
                      <a16:colId xmlns="" xmlns:a16="http://schemas.microsoft.com/office/drawing/2014/main" val="20003"/>
                    </a:ext>
                  </a:extLst>
                </a:gridCol>
              </a:tblGrid>
              <a:tr h="720000">
                <a:tc>
                  <a:txBody>
                    <a:bodyPr/>
                    <a:lstStyle/>
                    <a:p>
                      <a:pPr indent="0" algn="ctr">
                        <a:spcAft>
                          <a:spcPts val="0"/>
                        </a:spcAft>
                      </a:pPr>
                      <a:r>
                        <a:rPr lang="ru-RU" sz="1800" b="1" dirty="0">
                          <a:effectLst/>
                        </a:rPr>
                        <a:t> </a:t>
                      </a:r>
                    </a:p>
                    <a:p>
                      <a:pPr indent="0" algn="ctr">
                        <a:spcAft>
                          <a:spcPts val="0"/>
                        </a:spcAft>
                      </a:pPr>
                      <a:r>
                        <a:rPr lang="ru-RU" sz="1800" b="1" dirty="0">
                          <a:effectLst/>
                        </a:rPr>
                        <a:t>№</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800" b="1" dirty="0">
                          <a:effectLst/>
                        </a:rPr>
                        <a:t> </a:t>
                      </a:r>
                      <a:endParaRPr lang="ru-RU" sz="1800" b="1" dirty="0">
                        <a:effectLst/>
                      </a:endParaRPr>
                    </a:p>
                    <a:p>
                      <a:pPr indent="0" algn="ctr">
                        <a:lnSpc>
                          <a:spcPct val="100000"/>
                        </a:lnSpc>
                        <a:spcAft>
                          <a:spcPts val="0"/>
                        </a:spcAft>
                      </a:pPr>
                      <a:r>
                        <a:rPr lang="en-US" sz="1800" b="1" dirty="0">
                          <a:effectLst/>
                        </a:rPr>
                        <a:t>Element of Collider structure</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800" b="1" dirty="0">
                          <a:effectLst/>
                        </a:rPr>
                        <a:t>Presence of </a:t>
                      </a:r>
                      <a:r>
                        <a:rPr lang="en-US" sz="1800" b="1" dirty="0" smtClean="0">
                          <a:effectLst/>
                        </a:rPr>
                        <a:t>documentation</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800" b="1" dirty="0">
                          <a:effectLst/>
                        </a:rPr>
                        <a:t>Status (+ -calculation is made, </a:t>
                      </a:r>
                      <a:endParaRPr lang="ru-RU" sz="1800" b="1" dirty="0">
                        <a:effectLst/>
                      </a:endParaRPr>
                    </a:p>
                    <a:p>
                      <a:pPr indent="0" algn="ctr">
                        <a:lnSpc>
                          <a:spcPct val="100000"/>
                        </a:lnSpc>
                        <a:spcAft>
                          <a:spcPts val="0"/>
                        </a:spcAft>
                      </a:pPr>
                      <a:r>
                        <a:rPr lang="en-US" sz="1800" b="1" dirty="0">
                          <a:effectLst/>
                        </a:rPr>
                        <a:t>- - no)</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96781">
                <a:tc>
                  <a:txBody>
                    <a:bodyPr/>
                    <a:lstStyle/>
                    <a:p>
                      <a:pPr indent="0" algn="ctr">
                        <a:spcAft>
                          <a:spcPts val="0"/>
                        </a:spcAft>
                      </a:pPr>
                      <a:r>
                        <a:rPr lang="ru-RU" sz="1800" b="1" dirty="0">
                          <a:effectLst/>
                        </a:rPr>
                        <a:t>1</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Chamber of the dipole magnet </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en-US"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96781">
                <a:tc>
                  <a:txBody>
                    <a:bodyPr/>
                    <a:lstStyle/>
                    <a:p>
                      <a:pPr indent="0" algn="ctr">
                        <a:spcAft>
                          <a:spcPts val="0"/>
                        </a:spcAft>
                      </a:pPr>
                      <a:r>
                        <a:rPr lang="ru-RU" sz="1800" b="1" dirty="0">
                          <a:effectLst/>
                        </a:rPr>
                        <a:t>2</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Chamber of the quadrupole magnet</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en-US"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en-US"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93562">
                <a:tc>
                  <a:txBody>
                    <a:bodyPr/>
                    <a:lstStyle/>
                    <a:p>
                      <a:pPr indent="0" algn="ctr">
                        <a:spcAft>
                          <a:spcPts val="0"/>
                        </a:spcAft>
                      </a:pPr>
                      <a:r>
                        <a:rPr lang="ru-RU" sz="1800" b="1" dirty="0">
                          <a:effectLst/>
                        </a:rPr>
                        <a:t>3</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Kicker and septum of the </a:t>
                      </a:r>
                      <a:r>
                        <a:rPr lang="en-US" sz="1800" b="1" dirty="0" smtClean="0">
                          <a:effectLst/>
                        </a:rPr>
                        <a:t>in. </a:t>
                      </a:r>
                      <a:r>
                        <a:rPr lang="en-US" sz="1800" b="1" dirty="0">
                          <a:effectLst/>
                        </a:rPr>
                        <a:t>system</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en-US"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93562">
                <a:tc>
                  <a:txBody>
                    <a:bodyPr/>
                    <a:lstStyle/>
                    <a:p>
                      <a:pPr indent="0" algn="ctr">
                        <a:spcAft>
                          <a:spcPts val="0"/>
                        </a:spcAft>
                      </a:pPr>
                      <a:r>
                        <a:rPr lang="ru-RU" sz="1800" b="1" dirty="0">
                          <a:effectLst/>
                        </a:rPr>
                        <a:t>4</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Kicker and septum of the </a:t>
                      </a:r>
                      <a:r>
                        <a:rPr lang="en-US" sz="1800" b="1" dirty="0" err="1" smtClean="0">
                          <a:effectLst/>
                        </a:rPr>
                        <a:t>ej</a:t>
                      </a:r>
                      <a:r>
                        <a:rPr lang="en-US" sz="1800" b="1" dirty="0" smtClean="0">
                          <a:effectLst/>
                        </a:rPr>
                        <a:t>.</a:t>
                      </a:r>
                      <a:r>
                        <a:rPr lang="en-US" sz="1800" b="1" baseline="0" dirty="0" smtClean="0">
                          <a:effectLst/>
                        </a:rPr>
                        <a:t> </a:t>
                      </a:r>
                      <a:r>
                        <a:rPr lang="en-US" sz="1800" b="1" dirty="0" smtClean="0">
                          <a:effectLst/>
                        </a:rPr>
                        <a:t> </a:t>
                      </a:r>
                      <a:r>
                        <a:rPr lang="en-US" sz="1800" b="1" dirty="0">
                          <a:effectLst/>
                        </a:rPr>
                        <a:t>system</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en-US"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en-US"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96781">
                <a:tc>
                  <a:txBody>
                    <a:bodyPr/>
                    <a:lstStyle/>
                    <a:p>
                      <a:pPr indent="0" algn="ctr">
                        <a:spcAft>
                          <a:spcPts val="0"/>
                        </a:spcAft>
                      </a:pPr>
                      <a:r>
                        <a:rPr lang="ru-RU" sz="1800" b="1" dirty="0">
                          <a:effectLst/>
                        </a:rPr>
                        <a:t>5</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Pickup electrodes chamber</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en-US"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93562">
                <a:tc>
                  <a:txBody>
                    <a:bodyPr/>
                    <a:lstStyle/>
                    <a:p>
                      <a:pPr indent="0" algn="ctr">
                        <a:spcAft>
                          <a:spcPts val="0"/>
                        </a:spcAft>
                      </a:pPr>
                      <a:r>
                        <a:rPr lang="ru-RU" sz="1800" b="1">
                          <a:effectLst/>
                        </a:rPr>
                        <a:t>6</a:t>
                      </a:r>
                      <a:endParaRPr lang="ru-RU" sz="1800" b="1">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Pickup electrodes chamber </a:t>
                      </a:r>
                      <a:r>
                        <a:rPr lang="en-US" sz="1800" b="1" dirty="0" smtClean="0">
                          <a:effectLst/>
                        </a:rPr>
                        <a:t>of</a:t>
                      </a:r>
                      <a:r>
                        <a:rPr lang="en-US" sz="1800" b="1" baseline="0" dirty="0" smtClean="0">
                          <a:effectLst/>
                        </a:rPr>
                        <a:t> </a:t>
                      </a:r>
                      <a:r>
                        <a:rPr lang="en-US" sz="1800" b="1" dirty="0" err="1" smtClean="0">
                          <a:effectLst/>
                        </a:rPr>
                        <a:t>s.c.</a:t>
                      </a:r>
                      <a:r>
                        <a:rPr lang="en-US" sz="1800" b="1" dirty="0" smtClean="0">
                          <a:effectLst/>
                        </a:rPr>
                        <a:t> syst.</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96781">
                <a:tc>
                  <a:txBody>
                    <a:bodyPr/>
                    <a:lstStyle/>
                    <a:p>
                      <a:pPr indent="0" algn="ctr">
                        <a:spcAft>
                          <a:spcPts val="0"/>
                        </a:spcAft>
                      </a:pPr>
                      <a:r>
                        <a:rPr lang="ru-RU" sz="1800" b="1">
                          <a:effectLst/>
                        </a:rPr>
                        <a:t>7</a:t>
                      </a:r>
                      <a:endParaRPr lang="ru-RU" sz="1800" b="1">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Cavity of accelerating system HF-2 </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ru-RU" sz="1800" b="1" dirty="0" smtClean="0">
                          <a:effectLst/>
                        </a:rPr>
                        <a:t> </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96781">
                <a:tc>
                  <a:txBody>
                    <a:bodyPr/>
                    <a:lstStyle/>
                    <a:p>
                      <a:pPr indent="0" algn="ctr">
                        <a:spcAft>
                          <a:spcPts val="0"/>
                        </a:spcAft>
                      </a:pPr>
                      <a:r>
                        <a:rPr lang="ru-RU" sz="1800" b="1">
                          <a:effectLst/>
                        </a:rPr>
                        <a:t>8</a:t>
                      </a:r>
                      <a:endParaRPr lang="ru-RU" sz="1800" b="1">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Cavity of accelerating system HF-3</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196781">
                <a:tc>
                  <a:txBody>
                    <a:bodyPr/>
                    <a:lstStyle/>
                    <a:p>
                      <a:pPr indent="0" algn="ctr">
                        <a:spcAft>
                          <a:spcPts val="0"/>
                        </a:spcAft>
                      </a:pPr>
                      <a:r>
                        <a:rPr lang="ru-RU" sz="1800" b="1">
                          <a:effectLst/>
                        </a:rPr>
                        <a:t>9</a:t>
                      </a:r>
                      <a:endParaRPr lang="ru-RU" sz="1800" b="1">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Cavity of accelerating system HF-1</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en-US" sz="1800" b="1" dirty="0" smtClean="0">
                        <a:effectLst/>
                      </a:endParaRPr>
                    </a:p>
                    <a:p>
                      <a:pPr indent="0" algn="ctr">
                        <a:lnSpc>
                          <a:spcPct val="100000"/>
                        </a:lnSpc>
                        <a:spcAft>
                          <a:spcPts val="0"/>
                        </a:spcAft>
                      </a:pP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196781">
                <a:tc>
                  <a:txBody>
                    <a:bodyPr/>
                    <a:lstStyle/>
                    <a:p>
                      <a:pPr indent="0" algn="ctr">
                        <a:spcAft>
                          <a:spcPts val="0"/>
                        </a:spcAft>
                      </a:pPr>
                      <a:r>
                        <a:rPr lang="ru-RU" sz="1800" b="1">
                          <a:effectLst/>
                        </a:rPr>
                        <a:t>10</a:t>
                      </a:r>
                      <a:endParaRPr lang="ru-RU" sz="1800" b="1">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Chamber of final focus lenses </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196781">
                <a:tc>
                  <a:txBody>
                    <a:bodyPr/>
                    <a:lstStyle/>
                    <a:p>
                      <a:pPr indent="0" algn="ctr">
                        <a:spcAft>
                          <a:spcPts val="0"/>
                        </a:spcAft>
                      </a:pPr>
                      <a:r>
                        <a:rPr lang="ru-RU" sz="1800" b="1">
                          <a:effectLst/>
                        </a:rPr>
                        <a:t>11</a:t>
                      </a:r>
                      <a:endParaRPr lang="ru-RU" sz="1800" b="1">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Chamber of MPD and SPD detectors</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393562">
                <a:tc>
                  <a:txBody>
                    <a:bodyPr/>
                    <a:lstStyle/>
                    <a:p>
                      <a:pPr indent="0" algn="ctr">
                        <a:spcAft>
                          <a:spcPts val="0"/>
                        </a:spcAft>
                      </a:pPr>
                      <a:r>
                        <a:rPr lang="ru-RU" sz="1800" b="1">
                          <a:effectLst/>
                        </a:rPr>
                        <a:t>12</a:t>
                      </a:r>
                      <a:endParaRPr lang="ru-RU" sz="1800" b="1">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err="1" smtClean="0">
                          <a:effectLst/>
                        </a:rPr>
                        <a:t>Transv</a:t>
                      </a:r>
                      <a:r>
                        <a:rPr lang="en-US" sz="1800" b="1" dirty="0" smtClean="0">
                          <a:effectLst/>
                        </a:rPr>
                        <a:t>. </a:t>
                      </a:r>
                      <a:r>
                        <a:rPr lang="en-US" sz="1800" b="1" dirty="0">
                          <a:effectLst/>
                        </a:rPr>
                        <a:t>and </a:t>
                      </a:r>
                      <a:r>
                        <a:rPr lang="en-US" sz="1800" b="1" dirty="0" smtClean="0">
                          <a:effectLst/>
                        </a:rPr>
                        <a:t>long. </a:t>
                      </a:r>
                      <a:r>
                        <a:rPr lang="en-US" sz="1800" b="1" dirty="0">
                          <a:effectLst/>
                        </a:rPr>
                        <a:t>kickers </a:t>
                      </a:r>
                      <a:r>
                        <a:rPr lang="en-US" sz="1800" b="1" dirty="0" smtClean="0">
                          <a:effectLst/>
                        </a:rPr>
                        <a:t>of </a:t>
                      </a:r>
                      <a:r>
                        <a:rPr lang="en-US" sz="1800" b="1" dirty="0" err="1" smtClean="0">
                          <a:effectLst/>
                        </a:rPr>
                        <a:t>s.c.</a:t>
                      </a:r>
                      <a:r>
                        <a:rPr lang="en-US" sz="1800" b="1" dirty="0" smtClean="0">
                          <a:effectLst/>
                        </a:rPr>
                        <a:t> syst.</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360000">
                <a:tc>
                  <a:txBody>
                    <a:bodyPr/>
                    <a:lstStyle/>
                    <a:p>
                      <a:pPr indent="0" algn="ctr">
                        <a:spcAft>
                          <a:spcPts val="0"/>
                        </a:spcAft>
                      </a:pPr>
                      <a:r>
                        <a:rPr lang="ru-RU" sz="1800" b="1">
                          <a:effectLst/>
                        </a:rPr>
                        <a:t>13</a:t>
                      </a:r>
                      <a:endParaRPr lang="ru-RU" sz="1800" b="1">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Chamber of feedback systems </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en-US" sz="1800" b="1" dirty="0" smtClean="0">
                        <a:effectLst/>
                      </a:endParaRPr>
                    </a:p>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196781">
                <a:tc>
                  <a:txBody>
                    <a:bodyPr/>
                    <a:lstStyle/>
                    <a:p>
                      <a:pPr indent="0" algn="ctr">
                        <a:spcAft>
                          <a:spcPts val="0"/>
                        </a:spcAft>
                      </a:pPr>
                      <a:r>
                        <a:rPr lang="ru-RU" sz="1800" b="1">
                          <a:effectLst/>
                        </a:rPr>
                        <a:t>14</a:t>
                      </a:r>
                      <a:endParaRPr lang="ru-RU" sz="1800" b="1">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nSpc>
                          <a:spcPct val="100000"/>
                        </a:lnSpc>
                        <a:spcAft>
                          <a:spcPts val="0"/>
                        </a:spcAft>
                      </a:pPr>
                      <a:r>
                        <a:rPr lang="en-US" sz="1800" b="1" dirty="0">
                          <a:effectLst/>
                        </a:rPr>
                        <a:t>Chamber of electron cooling system </a:t>
                      </a:r>
                      <a:endParaRPr lang="ru-RU" sz="1800" b="1" dirty="0">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endParaRPr lang="ru-RU" sz="1800" b="1" dirty="0">
                        <a:solidFill>
                          <a:srgbClr val="FF0000"/>
                        </a:solidFill>
                        <a:effectLst/>
                        <a:latin typeface="Times New Roman"/>
                        <a:ea typeface="Calibri"/>
                        <a:cs typeface="Times New Roman"/>
                      </a:endParaRPr>
                    </a:p>
                  </a:txBody>
                  <a:tcPr marL="64168" marR="64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sp>
        <p:nvSpPr>
          <p:cNvPr id="4" name="Дата 3"/>
          <p:cNvSpPr>
            <a:spLocks noGrp="1"/>
          </p:cNvSpPr>
          <p:nvPr>
            <p:ph type="dt" sz="half" idx="10"/>
          </p:nvPr>
        </p:nvSpPr>
        <p:spPr/>
        <p:txBody>
          <a:bodyPr/>
          <a:lstStyle/>
          <a:p>
            <a:fld id="{E8163176-E34E-4EB9-BCEF-2DAB29DA3831}"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2</a:t>
            </a:fld>
            <a:endParaRPr lang="ru-RU"/>
          </a:p>
        </p:txBody>
      </p:sp>
      <p:sp>
        <p:nvSpPr>
          <p:cNvPr id="8" name="Плюс 7"/>
          <p:cNvSpPr>
            <a:spLocks noChangeAspect="1"/>
          </p:cNvSpPr>
          <p:nvPr/>
        </p:nvSpPr>
        <p:spPr>
          <a:xfrm>
            <a:off x="5580112" y="1484784"/>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люс 8"/>
          <p:cNvSpPr>
            <a:spLocks noChangeAspect="1"/>
          </p:cNvSpPr>
          <p:nvPr/>
        </p:nvSpPr>
        <p:spPr>
          <a:xfrm>
            <a:off x="5580112" y="1772816"/>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Минус 9"/>
          <p:cNvSpPr>
            <a:spLocks noChangeAspect="1"/>
          </p:cNvSpPr>
          <p:nvPr/>
        </p:nvSpPr>
        <p:spPr>
          <a:xfrm>
            <a:off x="5580112" y="2132856"/>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люс 10"/>
          <p:cNvSpPr>
            <a:spLocks noChangeAspect="1"/>
          </p:cNvSpPr>
          <p:nvPr/>
        </p:nvSpPr>
        <p:spPr>
          <a:xfrm>
            <a:off x="5606719" y="2844259"/>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люс 11"/>
          <p:cNvSpPr>
            <a:spLocks noChangeAspect="1"/>
          </p:cNvSpPr>
          <p:nvPr/>
        </p:nvSpPr>
        <p:spPr>
          <a:xfrm>
            <a:off x="5580112" y="3501008"/>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3" name="Плюс 12"/>
          <p:cNvSpPr>
            <a:spLocks noChangeAspect="1"/>
          </p:cNvSpPr>
          <p:nvPr/>
        </p:nvSpPr>
        <p:spPr>
          <a:xfrm>
            <a:off x="5580112" y="3789040"/>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4" name="Плюс 13"/>
          <p:cNvSpPr>
            <a:spLocks noChangeAspect="1"/>
          </p:cNvSpPr>
          <p:nvPr/>
        </p:nvSpPr>
        <p:spPr>
          <a:xfrm>
            <a:off x="7524328" y="1484784"/>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5" name="Плюс 14"/>
          <p:cNvSpPr>
            <a:spLocks noChangeAspect="1"/>
          </p:cNvSpPr>
          <p:nvPr/>
        </p:nvSpPr>
        <p:spPr>
          <a:xfrm>
            <a:off x="7524328" y="1772816"/>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6" name="Плюс 15"/>
          <p:cNvSpPr>
            <a:spLocks noChangeAspect="1"/>
          </p:cNvSpPr>
          <p:nvPr/>
        </p:nvSpPr>
        <p:spPr>
          <a:xfrm>
            <a:off x="7524328" y="2835006"/>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7" name="Плюс 16"/>
          <p:cNvSpPr>
            <a:spLocks noChangeAspect="1"/>
          </p:cNvSpPr>
          <p:nvPr/>
        </p:nvSpPr>
        <p:spPr>
          <a:xfrm>
            <a:off x="7533293" y="3483078"/>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8" name="Плюс 17"/>
          <p:cNvSpPr>
            <a:spLocks noChangeAspect="1"/>
          </p:cNvSpPr>
          <p:nvPr/>
        </p:nvSpPr>
        <p:spPr>
          <a:xfrm>
            <a:off x="7524328" y="3771110"/>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9" name="Минус 18"/>
          <p:cNvSpPr>
            <a:spLocks noChangeAspect="1"/>
          </p:cNvSpPr>
          <p:nvPr/>
        </p:nvSpPr>
        <p:spPr>
          <a:xfrm>
            <a:off x="5580400" y="2492896"/>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Минус 19"/>
          <p:cNvSpPr>
            <a:spLocks noChangeAspect="1"/>
          </p:cNvSpPr>
          <p:nvPr/>
        </p:nvSpPr>
        <p:spPr>
          <a:xfrm>
            <a:off x="5607295" y="3140968"/>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Минус 21"/>
          <p:cNvSpPr>
            <a:spLocks noChangeAspect="1"/>
          </p:cNvSpPr>
          <p:nvPr/>
        </p:nvSpPr>
        <p:spPr>
          <a:xfrm>
            <a:off x="5580112" y="4581128"/>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Минус 22"/>
          <p:cNvSpPr>
            <a:spLocks noChangeAspect="1"/>
          </p:cNvSpPr>
          <p:nvPr/>
        </p:nvSpPr>
        <p:spPr>
          <a:xfrm>
            <a:off x="5580112" y="4869160"/>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Минус 23"/>
          <p:cNvSpPr>
            <a:spLocks noChangeAspect="1"/>
          </p:cNvSpPr>
          <p:nvPr/>
        </p:nvSpPr>
        <p:spPr>
          <a:xfrm>
            <a:off x="5580112" y="5229200"/>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Минус 24"/>
          <p:cNvSpPr>
            <a:spLocks noChangeAspect="1"/>
          </p:cNvSpPr>
          <p:nvPr/>
        </p:nvSpPr>
        <p:spPr>
          <a:xfrm>
            <a:off x="5580112" y="5661248"/>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Минус 25"/>
          <p:cNvSpPr>
            <a:spLocks noChangeAspect="1"/>
          </p:cNvSpPr>
          <p:nvPr/>
        </p:nvSpPr>
        <p:spPr>
          <a:xfrm>
            <a:off x="5598330" y="6093296"/>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Минус 26"/>
          <p:cNvSpPr>
            <a:spLocks noChangeAspect="1"/>
          </p:cNvSpPr>
          <p:nvPr/>
        </p:nvSpPr>
        <p:spPr>
          <a:xfrm>
            <a:off x="7524328" y="2132856"/>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Минус 27"/>
          <p:cNvSpPr>
            <a:spLocks noChangeAspect="1"/>
          </p:cNvSpPr>
          <p:nvPr/>
        </p:nvSpPr>
        <p:spPr>
          <a:xfrm>
            <a:off x="7524328" y="2492896"/>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Минус 28"/>
          <p:cNvSpPr>
            <a:spLocks noChangeAspect="1"/>
          </p:cNvSpPr>
          <p:nvPr/>
        </p:nvSpPr>
        <p:spPr>
          <a:xfrm>
            <a:off x="7524328" y="3140968"/>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Минус 30"/>
          <p:cNvSpPr>
            <a:spLocks noChangeAspect="1"/>
          </p:cNvSpPr>
          <p:nvPr/>
        </p:nvSpPr>
        <p:spPr>
          <a:xfrm>
            <a:off x="7524328" y="4581128"/>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Минус 31"/>
          <p:cNvSpPr>
            <a:spLocks noChangeAspect="1"/>
          </p:cNvSpPr>
          <p:nvPr/>
        </p:nvSpPr>
        <p:spPr>
          <a:xfrm>
            <a:off x="7524328" y="4869160"/>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Минус 32"/>
          <p:cNvSpPr>
            <a:spLocks noChangeAspect="1"/>
          </p:cNvSpPr>
          <p:nvPr/>
        </p:nvSpPr>
        <p:spPr>
          <a:xfrm>
            <a:off x="7524328" y="5229200"/>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Минус 33"/>
          <p:cNvSpPr>
            <a:spLocks noChangeAspect="1"/>
          </p:cNvSpPr>
          <p:nvPr/>
        </p:nvSpPr>
        <p:spPr>
          <a:xfrm>
            <a:off x="7524328" y="5661248"/>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Минус 34"/>
          <p:cNvSpPr>
            <a:spLocks noChangeAspect="1"/>
          </p:cNvSpPr>
          <p:nvPr/>
        </p:nvSpPr>
        <p:spPr>
          <a:xfrm>
            <a:off x="7524328" y="6093296"/>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люс 37"/>
          <p:cNvSpPr>
            <a:spLocks noChangeAspect="1"/>
          </p:cNvSpPr>
          <p:nvPr/>
        </p:nvSpPr>
        <p:spPr>
          <a:xfrm>
            <a:off x="5589365" y="4185516"/>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39" name="Плюс 38"/>
          <p:cNvSpPr>
            <a:spLocks noChangeAspect="1"/>
          </p:cNvSpPr>
          <p:nvPr/>
        </p:nvSpPr>
        <p:spPr>
          <a:xfrm>
            <a:off x="7524328" y="4221088"/>
            <a:ext cx="270000" cy="27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40" name="Минус 39"/>
          <p:cNvSpPr>
            <a:spLocks noChangeAspect="1"/>
          </p:cNvSpPr>
          <p:nvPr/>
        </p:nvSpPr>
        <p:spPr>
          <a:xfrm>
            <a:off x="7884368" y="4221088"/>
            <a:ext cx="270000" cy="270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21246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079AB7-CEA3-4DD8-8AEB-256040CBEF68}" type="datetime1">
              <a:rPr lang="ru-RU" smtClean="0"/>
              <a:pPr/>
              <a:t>28.05.2018</a:t>
            </a:fld>
            <a:endParaRPr lang="ru-RU"/>
          </a:p>
        </p:txBody>
      </p:sp>
      <p:sp>
        <p:nvSpPr>
          <p:cNvPr id="3" name="Номер слайда 2"/>
          <p:cNvSpPr>
            <a:spLocks noGrp="1"/>
          </p:cNvSpPr>
          <p:nvPr>
            <p:ph type="sldNum" sz="quarter" idx="12"/>
          </p:nvPr>
        </p:nvSpPr>
        <p:spPr/>
        <p:txBody>
          <a:bodyPr/>
          <a:lstStyle/>
          <a:p>
            <a:fld id="{9BC54394-CF8F-4EA2-A010-63219DB8282B}" type="slidenum">
              <a:rPr lang="ru-RU" smtClean="0"/>
              <a:pPr/>
              <a:t>3</a:t>
            </a:fld>
            <a:endParaRPr lang="ru-RU"/>
          </a:p>
        </p:txBody>
      </p:sp>
      <p:pic>
        <p:nvPicPr>
          <p:cNvPr id="4098" name="Picture 2"/>
          <p:cNvPicPr>
            <a:picLocks noChangeAspect="1" noChangeArrowheads="1"/>
          </p:cNvPicPr>
          <p:nvPr/>
        </p:nvPicPr>
        <p:blipFill>
          <a:blip r:embed="rId2" cstate="print"/>
          <a:srcRect/>
          <a:stretch>
            <a:fillRect/>
          </a:stretch>
        </p:blipFill>
        <p:spPr bwMode="auto">
          <a:xfrm>
            <a:off x="611560" y="1628800"/>
            <a:ext cx="3600000" cy="2555428"/>
          </a:xfrm>
          <a:prstGeom prst="rect">
            <a:avLst/>
          </a:prstGeom>
          <a:noFill/>
          <a:ln w="9525">
            <a:noFill/>
            <a:miter lim="800000"/>
            <a:headEnd/>
            <a:tailEnd/>
          </a:ln>
          <a:effectLst/>
        </p:spPr>
      </p:pic>
      <p:sp>
        <p:nvSpPr>
          <p:cNvPr id="5" name="Заголовок 1"/>
          <p:cNvSpPr txBox="1">
            <a:spLocks/>
          </p:cNvSpPr>
          <p:nvPr/>
        </p:nvSpPr>
        <p:spPr>
          <a:xfrm>
            <a:off x="457200" y="274638"/>
            <a:ext cx="8229600" cy="70609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lumMod val="75000"/>
                  </a:schemeClr>
                </a:solidFill>
                <a:effectLst/>
                <a:uLnTx/>
                <a:uFillTx/>
                <a:latin typeface="+mj-lt"/>
                <a:ea typeface="+mj-ea"/>
                <a:cs typeface="+mj-cs"/>
              </a:rPr>
              <a:t>Arch</a:t>
            </a:r>
            <a:r>
              <a:rPr kumimoji="0" lang="en-US" sz="3200" b="1" i="0" u="none" strike="noStrike" kern="1200" cap="none" spc="0" normalizeH="0" noProof="0" dirty="0" smtClean="0">
                <a:ln>
                  <a:noFill/>
                </a:ln>
                <a:solidFill>
                  <a:schemeClr val="accent1">
                    <a:lumMod val="75000"/>
                  </a:schemeClr>
                </a:solidFill>
                <a:effectLst/>
                <a:uLnTx/>
                <a:uFillTx/>
                <a:latin typeface="+mj-lt"/>
                <a:ea typeface="+mj-ea"/>
                <a:cs typeface="+mj-cs"/>
              </a:rPr>
              <a:t> Elements </a:t>
            </a:r>
            <a:r>
              <a:rPr kumimoji="0" lang="en-US" sz="3200" b="1" i="0" u="none" strike="noStrike" kern="1200" cap="none" spc="0" normalizeH="0" baseline="0" noProof="0" dirty="0" smtClean="0">
                <a:ln>
                  <a:noFill/>
                </a:ln>
                <a:solidFill>
                  <a:schemeClr val="accent1">
                    <a:lumMod val="75000"/>
                  </a:schemeClr>
                </a:solidFill>
                <a:effectLst/>
                <a:uLnTx/>
                <a:uFillTx/>
                <a:latin typeface="+mj-lt"/>
                <a:ea typeface="+mj-ea"/>
                <a:cs typeface="+mj-cs"/>
              </a:rPr>
              <a:t>Simulation </a:t>
            </a:r>
            <a:endParaRPr kumimoji="0" lang="ru-RU" sz="32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6" name="TextBox 5"/>
          <p:cNvSpPr txBox="1"/>
          <p:nvPr/>
        </p:nvSpPr>
        <p:spPr>
          <a:xfrm>
            <a:off x="1259632" y="1196752"/>
            <a:ext cx="2554674" cy="369332"/>
          </a:xfrm>
          <a:prstGeom prst="rect">
            <a:avLst/>
          </a:prstGeom>
          <a:noFill/>
        </p:spPr>
        <p:txBody>
          <a:bodyPr wrap="none" rtlCol="0">
            <a:spAutoFit/>
          </a:bodyPr>
          <a:lstStyle/>
          <a:p>
            <a:r>
              <a:rPr lang="en-US" b="1" dirty="0" smtClean="0">
                <a:solidFill>
                  <a:srgbClr val="0070C0"/>
                </a:solidFill>
              </a:rPr>
              <a:t>Half FODO Period Layout</a:t>
            </a:r>
            <a:endParaRPr lang="ru-RU" b="1" dirty="0">
              <a:solidFill>
                <a:srgbClr val="0070C0"/>
              </a:solidFill>
            </a:endParaRPr>
          </a:p>
        </p:txBody>
      </p:sp>
      <p:pic>
        <p:nvPicPr>
          <p:cNvPr id="4099" name="Picture 3"/>
          <p:cNvPicPr>
            <a:picLocks noChangeAspect="1" noChangeArrowheads="1"/>
          </p:cNvPicPr>
          <p:nvPr/>
        </p:nvPicPr>
        <p:blipFill>
          <a:blip r:embed="rId3" cstate="print"/>
          <a:srcRect/>
          <a:stretch>
            <a:fillRect/>
          </a:stretch>
        </p:blipFill>
        <p:spPr bwMode="auto">
          <a:xfrm>
            <a:off x="4355976" y="1628800"/>
            <a:ext cx="3869090" cy="1152128"/>
          </a:xfrm>
          <a:prstGeom prst="rect">
            <a:avLst/>
          </a:prstGeom>
          <a:noFill/>
          <a:ln w="9525">
            <a:noFill/>
            <a:miter lim="800000"/>
            <a:headEnd/>
            <a:tailEnd/>
          </a:ln>
          <a:effectLst/>
        </p:spPr>
      </p:pic>
      <p:sp>
        <p:nvSpPr>
          <p:cNvPr id="8" name="TextBox 7"/>
          <p:cNvSpPr txBox="1"/>
          <p:nvPr/>
        </p:nvSpPr>
        <p:spPr>
          <a:xfrm>
            <a:off x="5076056" y="1196752"/>
            <a:ext cx="1868781" cy="369332"/>
          </a:xfrm>
          <a:prstGeom prst="rect">
            <a:avLst/>
          </a:prstGeom>
          <a:noFill/>
        </p:spPr>
        <p:txBody>
          <a:bodyPr wrap="none" rtlCol="0">
            <a:spAutoFit/>
          </a:bodyPr>
          <a:lstStyle/>
          <a:p>
            <a:r>
              <a:rPr lang="en-US" b="1" dirty="0" smtClean="0">
                <a:solidFill>
                  <a:srgbClr val="0070C0"/>
                </a:solidFill>
              </a:rPr>
              <a:t>CST Studio Model</a:t>
            </a:r>
            <a:endParaRPr lang="ru-RU" b="1" dirty="0">
              <a:solidFill>
                <a:srgbClr val="0070C0"/>
              </a:solidFill>
            </a:endParaRPr>
          </a:p>
        </p:txBody>
      </p:sp>
      <p:sp>
        <p:nvSpPr>
          <p:cNvPr id="9" name="TextBox 8"/>
          <p:cNvSpPr txBox="1"/>
          <p:nvPr/>
        </p:nvSpPr>
        <p:spPr>
          <a:xfrm>
            <a:off x="4716016" y="2564904"/>
            <a:ext cx="3267626" cy="1200329"/>
          </a:xfrm>
          <a:prstGeom prst="rect">
            <a:avLst/>
          </a:prstGeom>
          <a:noFill/>
        </p:spPr>
        <p:txBody>
          <a:bodyPr wrap="none" rtlCol="0">
            <a:spAutoFit/>
          </a:bodyPr>
          <a:lstStyle/>
          <a:p>
            <a:r>
              <a:rPr lang="en-US" dirty="0" smtClean="0"/>
              <a:t>1 –dipole magnet chamber</a:t>
            </a:r>
          </a:p>
          <a:p>
            <a:r>
              <a:rPr lang="en-US" dirty="0" smtClean="0"/>
              <a:t>2 ,3 – bellow connections</a:t>
            </a:r>
          </a:p>
          <a:p>
            <a:r>
              <a:rPr lang="en-US" dirty="0" smtClean="0"/>
              <a:t>4 – quadrupole magnet chamber</a:t>
            </a:r>
          </a:p>
          <a:p>
            <a:r>
              <a:rPr lang="en-US" dirty="0" smtClean="0"/>
              <a:t>5 – </a:t>
            </a:r>
            <a:r>
              <a:rPr lang="en-US" dirty="0" err="1" smtClean="0"/>
              <a:t>tupe</a:t>
            </a:r>
            <a:r>
              <a:rPr lang="en-US" dirty="0" smtClean="0"/>
              <a:t> to vacuum pump</a:t>
            </a:r>
            <a:endParaRPr lang="ru-RU" dirty="0"/>
          </a:p>
        </p:txBody>
      </p:sp>
      <p:pic>
        <p:nvPicPr>
          <p:cNvPr id="4100" name="Picture 4"/>
          <p:cNvPicPr>
            <a:picLocks noChangeAspect="1" noChangeArrowheads="1"/>
          </p:cNvPicPr>
          <p:nvPr/>
        </p:nvPicPr>
        <p:blipFill>
          <a:blip r:embed="rId4" cstate="print"/>
          <a:srcRect/>
          <a:stretch>
            <a:fillRect/>
          </a:stretch>
        </p:blipFill>
        <p:spPr bwMode="auto">
          <a:xfrm>
            <a:off x="2051720" y="4653136"/>
            <a:ext cx="5040000" cy="2003106"/>
          </a:xfrm>
          <a:prstGeom prst="rect">
            <a:avLst/>
          </a:prstGeom>
          <a:noFill/>
          <a:ln w="9525">
            <a:noFill/>
            <a:miter lim="800000"/>
            <a:headEnd/>
            <a:tailEnd/>
          </a:ln>
          <a:effectLst/>
        </p:spPr>
      </p:pic>
      <p:sp>
        <p:nvSpPr>
          <p:cNvPr id="11" name="TextBox 10"/>
          <p:cNvSpPr txBox="1"/>
          <p:nvPr/>
        </p:nvSpPr>
        <p:spPr>
          <a:xfrm>
            <a:off x="4067944" y="4293096"/>
            <a:ext cx="2921249" cy="369332"/>
          </a:xfrm>
          <a:prstGeom prst="rect">
            <a:avLst/>
          </a:prstGeom>
          <a:noFill/>
        </p:spPr>
        <p:txBody>
          <a:bodyPr wrap="none" rtlCol="0">
            <a:spAutoFit/>
          </a:bodyPr>
          <a:lstStyle/>
          <a:p>
            <a:r>
              <a:rPr lang="en-US" b="1" dirty="0" smtClean="0">
                <a:solidFill>
                  <a:srgbClr val="0070C0"/>
                </a:solidFill>
              </a:rPr>
              <a:t>CST Studio Simulation Result</a:t>
            </a:r>
            <a:endParaRPr lang="ru-RU"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Accelerating Systems of NICA collider.</a:t>
            </a:r>
            <a:endParaRPr lang="ru-RU" sz="2400" dirty="0"/>
          </a:p>
        </p:txBody>
      </p:sp>
      <p:sp>
        <p:nvSpPr>
          <p:cNvPr id="3" name="Объект 2"/>
          <p:cNvSpPr>
            <a:spLocks noGrp="1"/>
          </p:cNvSpPr>
          <p:nvPr>
            <p:ph idx="1"/>
          </p:nvPr>
        </p:nvSpPr>
        <p:spPr/>
        <p:txBody>
          <a:bodyPr>
            <a:normAutofit/>
          </a:bodyPr>
          <a:lstStyle/>
          <a:p>
            <a:pPr lvl="0" algn="just"/>
            <a:r>
              <a:rPr lang="en-US" sz="1900" dirty="0" smtClean="0"/>
              <a:t>We see from the previous table that all impedance calculations for </a:t>
            </a:r>
            <a:r>
              <a:rPr lang="en-US" sz="2000" dirty="0" smtClean="0"/>
              <a:t>accelerating </a:t>
            </a:r>
            <a:r>
              <a:rPr lang="en-US" sz="2000" dirty="0"/>
              <a:t>Systems </a:t>
            </a:r>
            <a:r>
              <a:rPr lang="en-US" sz="2000" dirty="0" smtClean="0"/>
              <a:t>are finished. The collider has three systems:</a:t>
            </a:r>
            <a:endParaRPr lang="en-US" sz="1900" dirty="0" smtClean="0"/>
          </a:p>
          <a:p>
            <a:pPr lvl="0" algn="just"/>
            <a:endParaRPr lang="en-US" sz="1900" dirty="0"/>
          </a:p>
          <a:p>
            <a:pPr lvl="0" algn="just"/>
            <a:r>
              <a:rPr lang="en-US" sz="1900" dirty="0" smtClean="0"/>
              <a:t>HF</a:t>
            </a:r>
            <a:r>
              <a:rPr lang="ru-RU" sz="1900" dirty="0" smtClean="0"/>
              <a:t>-1</a:t>
            </a:r>
            <a:r>
              <a:rPr lang="ru-RU" sz="1900" dirty="0"/>
              <a:t>. </a:t>
            </a:r>
            <a:r>
              <a:rPr lang="en-US" sz="1900" dirty="0" smtClean="0"/>
              <a:t>Barrier station for particle capture in resonance regime (two stations)</a:t>
            </a:r>
            <a:r>
              <a:rPr lang="ru-RU" sz="1900" dirty="0" smtClean="0"/>
              <a:t>.</a:t>
            </a:r>
            <a:endParaRPr lang="ru-RU" sz="1900" dirty="0"/>
          </a:p>
          <a:p>
            <a:pPr lvl="0" algn="just"/>
            <a:r>
              <a:rPr lang="en-US" sz="1900" dirty="0" smtClean="0"/>
              <a:t>HF</a:t>
            </a:r>
            <a:r>
              <a:rPr lang="ru-RU" sz="1900" dirty="0" smtClean="0"/>
              <a:t>-2</a:t>
            </a:r>
            <a:r>
              <a:rPr lang="ru-RU" sz="1900" dirty="0"/>
              <a:t>. </a:t>
            </a:r>
            <a:r>
              <a:rPr lang="en-US" sz="1900" dirty="0" smtClean="0"/>
              <a:t>Resonator with resonant frequency corresponding to 22 harmonics of  frequency of circulation</a:t>
            </a:r>
            <a:r>
              <a:rPr lang="ru-RU" sz="1900" dirty="0" smtClean="0"/>
              <a:t> (</a:t>
            </a:r>
            <a:r>
              <a:rPr lang="ru-RU" sz="1900" dirty="0"/>
              <a:t>4 </a:t>
            </a:r>
            <a:r>
              <a:rPr lang="en-US" sz="1900" dirty="0" smtClean="0"/>
              <a:t>cavities</a:t>
            </a:r>
            <a:r>
              <a:rPr lang="ru-RU" sz="1900" dirty="0" smtClean="0"/>
              <a:t>) </a:t>
            </a:r>
            <a:r>
              <a:rPr lang="ru-RU" sz="1900" dirty="0"/>
              <a:t>.</a:t>
            </a:r>
          </a:p>
          <a:p>
            <a:pPr lvl="0" algn="just"/>
            <a:r>
              <a:rPr lang="ru-RU" sz="1900" dirty="0"/>
              <a:t> </a:t>
            </a:r>
            <a:r>
              <a:rPr lang="en-US" sz="1900" dirty="0" smtClean="0"/>
              <a:t>HF</a:t>
            </a:r>
            <a:r>
              <a:rPr lang="ru-RU" sz="1900" dirty="0" smtClean="0"/>
              <a:t>-3</a:t>
            </a:r>
            <a:r>
              <a:rPr lang="ru-RU" sz="1900" dirty="0"/>
              <a:t>. </a:t>
            </a:r>
            <a:r>
              <a:rPr lang="en-US" sz="1900" dirty="0"/>
              <a:t>Resonator with </a:t>
            </a:r>
            <a:r>
              <a:rPr lang="en-US" sz="1900" dirty="0" smtClean="0"/>
              <a:t>resonant </a:t>
            </a:r>
            <a:r>
              <a:rPr lang="en-US" sz="1900" dirty="0"/>
              <a:t>frequency corresponding to </a:t>
            </a:r>
            <a:r>
              <a:rPr lang="en-US" sz="1900" dirty="0" smtClean="0"/>
              <a:t>66 </a:t>
            </a:r>
            <a:r>
              <a:rPr lang="en-US" sz="1900" dirty="0"/>
              <a:t>harmonics of </a:t>
            </a:r>
            <a:r>
              <a:rPr lang="en-US" sz="1900" dirty="0" smtClean="0"/>
              <a:t>frequency</a:t>
            </a:r>
            <a:r>
              <a:rPr lang="ru-RU" sz="1900" dirty="0" smtClean="0"/>
              <a:t> </a:t>
            </a:r>
            <a:r>
              <a:rPr lang="en-US" sz="1900" dirty="0" smtClean="0"/>
              <a:t>of circulation </a:t>
            </a:r>
            <a:r>
              <a:rPr lang="ru-RU" sz="1900" dirty="0" smtClean="0"/>
              <a:t>(</a:t>
            </a:r>
            <a:r>
              <a:rPr lang="en-US" sz="1900" dirty="0" smtClean="0"/>
              <a:t>8</a:t>
            </a:r>
            <a:r>
              <a:rPr lang="ru-RU" sz="1900" dirty="0" smtClean="0"/>
              <a:t> </a:t>
            </a:r>
            <a:r>
              <a:rPr lang="en-US" sz="1900" dirty="0"/>
              <a:t>cavities</a:t>
            </a:r>
            <a:r>
              <a:rPr lang="ru-RU" sz="1900" dirty="0" smtClean="0"/>
              <a:t>).</a:t>
            </a:r>
          </a:p>
          <a:p>
            <a:pPr marL="0" lvl="0" indent="0" algn="just">
              <a:buNone/>
            </a:pPr>
            <a:endParaRPr lang="ru-RU" sz="1900" dirty="0" smtClean="0"/>
          </a:p>
          <a:p>
            <a:pPr algn="just"/>
            <a:r>
              <a:rPr lang="en-US" sz="1900" dirty="0" smtClean="0"/>
              <a:t>The coupling impedance of these devices has resonant character. The list of high order modes (HOM)  with its parameters is given below.</a:t>
            </a:r>
            <a:r>
              <a:rPr lang="ru-RU" sz="1900" dirty="0" smtClean="0"/>
              <a:t>.</a:t>
            </a:r>
            <a:endParaRPr lang="ru-RU" sz="1900" dirty="0"/>
          </a:p>
          <a:p>
            <a:pPr lvl="0" algn="just"/>
            <a:endParaRPr lang="ru-RU" sz="1900" dirty="0"/>
          </a:p>
          <a:p>
            <a:pPr marL="0" indent="0">
              <a:buNone/>
            </a:pPr>
            <a:endParaRPr lang="ru-RU" dirty="0"/>
          </a:p>
        </p:txBody>
      </p:sp>
      <p:sp>
        <p:nvSpPr>
          <p:cNvPr id="4" name="Дата 3"/>
          <p:cNvSpPr>
            <a:spLocks noGrp="1"/>
          </p:cNvSpPr>
          <p:nvPr>
            <p:ph type="dt" sz="half" idx="10"/>
          </p:nvPr>
        </p:nvSpPr>
        <p:spPr/>
        <p:txBody>
          <a:bodyPr/>
          <a:lstStyle/>
          <a:p>
            <a:fld id="{8684DCB6-D4FD-4798-AFB6-DD57B76954A2}"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4</a:t>
            </a:fld>
            <a:endParaRPr lang="ru-RU"/>
          </a:p>
        </p:txBody>
      </p:sp>
    </p:spTree>
    <p:extLst>
      <p:ext uri="{BB962C8B-B14F-4D97-AF65-F5344CB8AC3E}">
        <p14:creationId xmlns="" xmlns:p14="http://schemas.microsoft.com/office/powerpoint/2010/main" val="60778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3200" b="1" dirty="0" smtClean="0">
                <a:solidFill>
                  <a:schemeClr val="accent1">
                    <a:lumMod val="75000"/>
                  </a:schemeClr>
                </a:solidFill>
              </a:rPr>
              <a:t>HF-1 Simulation </a:t>
            </a:r>
            <a:endParaRPr lang="ru-RU" sz="3200" b="1" dirty="0">
              <a:solidFill>
                <a:schemeClr val="accent1">
                  <a:lumMod val="75000"/>
                </a:schemeClr>
              </a:solidFill>
            </a:endParaRPr>
          </a:p>
        </p:txBody>
      </p:sp>
      <p:sp>
        <p:nvSpPr>
          <p:cNvPr id="3" name="Дата 2"/>
          <p:cNvSpPr>
            <a:spLocks noGrp="1"/>
          </p:cNvSpPr>
          <p:nvPr>
            <p:ph type="dt" sz="half" idx="10"/>
          </p:nvPr>
        </p:nvSpPr>
        <p:spPr/>
        <p:txBody>
          <a:bodyPr/>
          <a:lstStyle/>
          <a:p>
            <a:fld id="{9A03D8AD-F344-4125-AAB5-43343DB772D0}" type="datetime1">
              <a:rPr lang="ru-RU" smtClean="0"/>
              <a:pPr/>
              <a:t>28.05.2018</a:t>
            </a:fld>
            <a:endParaRPr lang="ru-RU"/>
          </a:p>
        </p:txBody>
      </p:sp>
      <p:sp>
        <p:nvSpPr>
          <p:cNvPr id="4" name="Номер слайда 3"/>
          <p:cNvSpPr>
            <a:spLocks noGrp="1"/>
          </p:cNvSpPr>
          <p:nvPr>
            <p:ph type="sldNum" sz="quarter" idx="12"/>
          </p:nvPr>
        </p:nvSpPr>
        <p:spPr/>
        <p:txBody>
          <a:bodyPr/>
          <a:lstStyle/>
          <a:p>
            <a:fld id="{9BC54394-CF8F-4EA2-A010-63219DB8282B}" type="slidenum">
              <a:rPr lang="ru-RU" smtClean="0"/>
              <a:pPr/>
              <a:t>5</a:t>
            </a:fld>
            <a:endParaRPr lang="ru-RU"/>
          </a:p>
        </p:txBody>
      </p:sp>
      <p:graphicFrame>
        <p:nvGraphicFramePr>
          <p:cNvPr id="5" name="Таблица 4"/>
          <p:cNvGraphicFramePr>
            <a:graphicFrameLocks noGrp="1"/>
          </p:cNvGraphicFramePr>
          <p:nvPr>
            <p:extLst>
              <p:ext uri="{D42A27DB-BD31-4B8C-83A1-F6EECF244321}">
                <p14:modId xmlns="" xmlns:p14="http://schemas.microsoft.com/office/powerpoint/2010/main" val="528734835"/>
              </p:ext>
            </p:extLst>
          </p:nvPr>
        </p:nvGraphicFramePr>
        <p:xfrm>
          <a:off x="1475656" y="5013176"/>
          <a:ext cx="6768752" cy="914400"/>
        </p:xfrm>
        <a:graphic>
          <a:graphicData uri="http://schemas.openxmlformats.org/drawingml/2006/table">
            <a:tbl>
              <a:tblPr>
                <a:tableStyleId>{5C22544A-7EE6-4342-B048-85BDC9FD1C3A}</a:tableStyleId>
              </a:tblPr>
              <a:tblGrid>
                <a:gridCol w="1440160">
                  <a:extLst>
                    <a:ext uri="{9D8B030D-6E8A-4147-A177-3AD203B41FA5}">
                      <a16:colId xmlns="" xmlns:a16="http://schemas.microsoft.com/office/drawing/2014/main" val="20000"/>
                    </a:ext>
                  </a:extLst>
                </a:gridCol>
                <a:gridCol w="749594">
                  <a:extLst>
                    <a:ext uri="{9D8B030D-6E8A-4147-A177-3AD203B41FA5}">
                      <a16:colId xmlns="" xmlns:a16="http://schemas.microsoft.com/office/drawing/2014/main" val="20001"/>
                    </a:ext>
                  </a:extLst>
                </a:gridCol>
                <a:gridCol w="906590">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1080120">
                  <a:extLst>
                    <a:ext uri="{9D8B030D-6E8A-4147-A177-3AD203B41FA5}">
                      <a16:colId xmlns="" xmlns:a16="http://schemas.microsoft.com/office/drawing/2014/main" val="20005"/>
                    </a:ext>
                  </a:extLst>
                </a:gridCol>
                <a:gridCol w="1008112">
                  <a:extLst>
                    <a:ext uri="{9D8B030D-6E8A-4147-A177-3AD203B41FA5}">
                      <a16:colId xmlns="" xmlns:a16="http://schemas.microsoft.com/office/drawing/2014/main" val="20006"/>
                    </a:ext>
                  </a:extLst>
                </a:gridCol>
              </a:tblGrid>
              <a:tr h="0">
                <a:tc>
                  <a:txBody>
                    <a:bodyPr/>
                    <a:lstStyle/>
                    <a:p>
                      <a:pPr>
                        <a:spcAft>
                          <a:spcPts val="0"/>
                        </a:spcAft>
                      </a:pPr>
                      <a:r>
                        <a:rPr lang="en-US" sz="2000" b="1" dirty="0">
                          <a:effectLst/>
                        </a:rPr>
                        <a:t>f, MHz</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a:effectLst/>
                        </a:rPr>
                        <a:t>118</a:t>
                      </a:r>
                      <a:endParaRPr lang="ru-RU" sz="2000" b="1">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a:effectLst/>
                        </a:rPr>
                        <a:t>273</a:t>
                      </a:r>
                      <a:endParaRPr lang="ru-RU" sz="2000" b="1">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rPr>
                        <a:t>466</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a:effectLst/>
                        </a:rPr>
                        <a:t>1411</a:t>
                      </a:r>
                      <a:endParaRPr lang="ru-RU" sz="2000" b="1">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a:effectLst/>
                        </a:rPr>
                        <a:t>1723</a:t>
                      </a:r>
                      <a:endParaRPr lang="ru-RU" sz="2000" b="1">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a:effectLst/>
                        </a:rPr>
                        <a:t>2180</a:t>
                      </a:r>
                      <a:endParaRPr lang="ru-RU" sz="2000" b="1">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spcAft>
                          <a:spcPts val="0"/>
                        </a:spcAft>
                      </a:pPr>
                      <a:r>
                        <a:rPr lang="en-US" sz="2000" b="1" dirty="0">
                          <a:effectLst/>
                        </a:rPr>
                        <a:t>Re(Z</a:t>
                      </a:r>
                      <a:r>
                        <a:rPr lang="en-US" sz="2000" b="1" baseline="-25000" dirty="0">
                          <a:effectLst/>
                          <a:sym typeface="Symbol"/>
                        </a:rPr>
                        <a:t></a:t>
                      </a:r>
                      <a:r>
                        <a:rPr lang="en-US" sz="2000" b="1" dirty="0">
                          <a:effectLst/>
                        </a:rPr>
                        <a:t>), Ohm</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rPr>
                        <a:t>240</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rPr>
                        <a:t>439.7</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rPr>
                        <a:t>69.2</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a:effectLst/>
                        </a:rPr>
                        <a:t>1762</a:t>
                      </a:r>
                      <a:endParaRPr lang="ru-RU" sz="2000" b="1">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a:effectLst/>
                        </a:rPr>
                        <a:t>2229</a:t>
                      </a:r>
                      <a:endParaRPr lang="ru-RU" sz="2000" b="1">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rPr>
                        <a:t>1124</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spcAft>
                          <a:spcPts val="0"/>
                        </a:spcAft>
                      </a:pPr>
                      <a:r>
                        <a:rPr lang="en-US" sz="2000" b="1" dirty="0">
                          <a:effectLst/>
                        </a:rPr>
                        <a:t>Q</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rPr>
                        <a:t>173</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rPr>
                        <a:t>395</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rPr>
                        <a:t>495</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rPr>
                        <a:t>2121</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rPr>
                        <a:t>2520</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rPr>
                        <a:t>5293</a:t>
                      </a:r>
                      <a:endParaRPr lang="ru-RU" sz="20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611560" y="1772816"/>
            <a:ext cx="3600400" cy="1574432"/>
          </a:xfrm>
          <a:prstGeom prst="rect">
            <a:avLst/>
          </a:prstGeom>
          <a:noFill/>
          <a:ln w="9525">
            <a:noFill/>
            <a:miter lim="800000"/>
            <a:headEnd/>
            <a:tailEnd/>
          </a:ln>
          <a:effectLst/>
        </p:spPr>
      </p:pic>
      <p:sp>
        <p:nvSpPr>
          <p:cNvPr id="12" name="TextBox 11"/>
          <p:cNvSpPr txBox="1"/>
          <p:nvPr/>
        </p:nvSpPr>
        <p:spPr>
          <a:xfrm>
            <a:off x="1259632" y="1268760"/>
            <a:ext cx="2399375" cy="369332"/>
          </a:xfrm>
          <a:prstGeom prst="rect">
            <a:avLst/>
          </a:prstGeom>
          <a:noFill/>
        </p:spPr>
        <p:txBody>
          <a:bodyPr wrap="none" rtlCol="0">
            <a:spAutoFit/>
          </a:bodyPr>
          <a:lstStyle/>
          <a:p>
            <a:r>
              <a:rPr lang="en-US" b="1" dirty="0" smtClean="0">
                <a:solidFill>
                  <a:srgbClr val="0070C0"/>
                </a:solidFill>
              </a:rPr>
              <a:t>HF-1 CST </a:t>
            </a:r>
            <a:r>
              <a:rPr lang="ru-RU" b="1" dirty="0" smtClean="0">
                <a:solidFill>
                  <a:srgbClr val="0070C0"/>
                </a:solidFill>
              </a:rPr>
              <a:t> </a:t>
            </a:r>
            <a:r>
              <a:rPr lang="en-US" b="1" dirty="0" smtClean="0">
                <a:solidFill>
                  <a:srgbClr val="0070C0"/>
                </a:solidFill>
              </a:rPr>
              <a:t>Studio model</a:t>
            </a:r>
            <a:endParaRPr lang="ru-RU" b="1" dirty="0">
              <a:solidFill>
                <a:srgbClr val="0070C0"/>
              </a:solidFill>
            </a:endParaRPr>
          </a:p>
        </p:txBody>
      </p:sp>
      <p:pic>
        <p:nvPicPr>
          <p:cNvPr id="1027" name="Picture 3"/>
          <p:cNvPicPr>
            <a:picLocks noChangeAspect="1" noChangeArrowheads="1"/>
          </p:cNvPicPr>
          <p:nvPr/>
        </p:nvPicPr>
        <p:blipFill>
          <a:blip r:embed="rId3" cstate="print"/>
          <a:srcRect/>
          <a:stretch>
            <a:fillRect/>
          </a:stretch>
        </p:blipFill>
        <p:spPr bwMode="auto">
          <a:xfrm>
            <a:off x="4860032" y="1556792"/>
            <a:ext cx="3600400" cy="2284104"/>
          </a:xfrm>
          <a:prstGeom prst="rect">
            <a:avLst/>
          </a:prstGeom>
          <a:noFill/>
          <a:ln w="9525">
            <a:noFill/>
            <a:miter lim="800000"/>
            <a:headEnd/>
            <a:tailEnd/>
          </a:ln>
          <a:effectLst/>
        </p:spPr>
      </p:pic>
      <p:sp>
        <p:nvSpPr>
          <p:cNvPr id="14" name="TextBox 13"/>
          <p:cNvSpPr txBox="1"/>
          <p:nvPr/>
        </p:nvSpPr>
        <p:spPr>
          <a:xfrm>
            <a:off x="3203848" y="4365104"/>
            <a:ext cx="2525691" cy="369332"/>
          </a:xfrm>
          <a:prstGeom prst="rect">
            <a:avLst/>
          </a:prstGeom>
          <a:noFill/>
        </p:spPr>
        <p:txBody>
          <a:bodyPr wrap="none" rtlCol="0">
            <a:spAutoFit/>
          </a:bodyPr>
          <a:lstStyle/>
          <a:p>
            <a:r>
              <a:rPr lang="en-US" b="1" dirty="0" smtClean="0">
                <a:solidFill>
                  <a:srgbClr val="0070C0"/>
                </a:solidFill>
              </a:rPr>
              <a:t>Wakefield Solver Results</a:t>
            </a:r>
            <a:endParaRPr lang="ru-RU" b="1" dirty="0">
              <a:solidFill>
                <a:srgbClr val="0070C0"/>
              </a:solidFill>
            </a:endParaRPr>
          </a:p>
        </p:txBody>
      </p:sp>
      <p:sp>
        <p:nvSpPr>
          <p:cNvPr id="16" name="TextBox 15"/>
          <p:cNvSpPr txBox="1"/>
          <p:nvPr/>
        </p:nvSpPr>
        <p:spPr>
          <a:xfrm>
            <a:off x="5652120" y="1124744"/>
            <a:ext cx="1527854" cy="369332"/>
          </a:xfrm>
          <a:prstGeom prst="rect">
            <a:avLst/>
          </a:prstGeom>
          <a:noFill/>
        </p:spPr>
        <p:txBody>
          <a:bodyPr wrap="none" rtlCol="0">
            <a:spAutoFit/>
          </a:bodyPr>
          <a:lstStyle/>
          <a:p>
            <a:r>
              <a:rPr lang="en-US" b="1" dirty="0" smtClean="0">
                <a:solidFill>
                  <a:srgbClr val="0070C0"/>
                </a:solidFill>
              </a:rPr>
              <a:t>Simulated |E|</a:t>
            </a:r>
            <a:endParaRPr lang="ru-RU" b="1" dirty="0">
              <a:solidFill>
                <a:srgbClr val="0070C0"/>
              </a:solidFill>
            </a:endParaRPr>
          </a:p>
        </p:txBody>
      </p:sp>
    </p:spTree>
    <p:extLst>
      <p:ext uri="{BB962C8B-B14F-4D97-AF65-F5344CB8AC3E}">
        <p14:creationId xmlns="" xmlns:p14="http://schemas.microsoft.com/office/powerpoint/2010/main" val="308200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3200" b="1" dirty="0" smtClean="0">
                <a:solidFill>
                  <a:schemeClr val="accent1">
                    <a:lumMod val="75000"/>
                  </a:schemeClr>
                </a:solidFill>
              </a:rPr>
              <a:t>HF-2 Simulation </a:t>
            </a:r>
            <a:endParaRPr lang="ru-RU" sz="3200" b="1" dirty="0">
              <a:solidFill>
                <a:schemeClr val="accent1">
                  <a:lumMod val="75000"/>
                </a:schemeClr>
              </a:solidFill>
            </a:endParaRPr>
          </a:p>
        </p:txBody>
      </p:sp>
      <p:sp>
        <p:nvSpPr>
          <p:cNvPr id="3" name="Дата 2"/>
          <p:cNvSpPr>
            <a:spLocks noGrp="1"/>
          </p:cNvSpPr>
          <p:nvPr>
            <p:ph type="dt" sz="half" idx="10"/>
          </p:nvPr>
        </p:nvSpPr>
        <p:spPr/>
        <p:txBody>
          <a:bodyPr/>
          <a:lstStyle/>
          <a:p>
            <a:fld id="{9A03D8AD-F344-4125-AAB5-43343DB772D0}" type="datetime1">
              <a:rPr lang="ru-RU" smtClean="0"/>
              <a:pPr/>
              <a:t>28.05.2018</a:t>
            </a:fld>
            <a:endParaRPr lang="ru-RU"/>
          </a:p>
        </p:txBody>
      </p:sp>
      <p:sp>
        <p:nvSpPr>
          <p:cNvPr id="4" name="Номер слайда 3"/>
          <p:cNvSpPr>
            <a:spLocks noGrp="1"/>
          </p:cNvSpPr>
          <p:nvPr>
            <p:ph type="sldNum" sz="quarter" idx="12"/>
          </p:nvPr>
        </p:nvSpPr>
        <p:spPr/>
        <p:txBody>
          <a:bodyPr/>
          <a:lstStyle/>
          <a:p>
            <a:fld id="{9BC54394-CF8F-4EA2-A010-63219DB8282B}" type="slidenum">
              <a:rPr lang="ru-RU" smtClean="0"/>
              <a:pPr/>
              <a:t>6</a:t>
            </a:fld>
            <a:endParaRPr lang="ru-RU"/>
          </a:p>
        </p:txBody>
      </p:sp>
      <p:sp>
        <p:nvSpPr>
          <p:cNvPr id="12" name="TextBox 11"/>
          <p:cNvSpPr txBox="1"/>
          <p:nvPr/>
        </p:nvSpPr>
        <p:spPr>
          <a:xfrm>
            <a:off x="1331640" y="1484784"/>
            <a:ext cx="2399375" cy="369332"/>
          </a:xfrm>
          <a:prstGeom prst="rect">
            <a:avLst/>
          </a:prstGeom>
          <a:noFill/>
        </p:spPr>
        <p:txBody>
          <a:bodyPr wrap="none" rtlCol="0">
            <a:spAutoFit/>
          </a:bodyPr>
          <a:lstStyle/>
          <a:p>
            <a:r>
              <a:rPr lang="en-US" b="1" dirty="0" smtClean="0">
                <a:solidFill>
                  <a:srgbClr val="0070C0"/>
                </a:solidFill>
              </a:rPr>
              <a:t>HF-2 CST </a:t>
            </a:r>
            <a:r>
              <a:rPr lang="ru-RU" b="1" dirty="0" smtClean="0">
                <a:solidFill>
                  <a:srgbClr val="0070C0"/>
                </a:solidFill>
              </a:rPr>
              <a:t> </a:t>
            </a:r>
            <a:r>
              <a:rPr lang="en-US" b="1" dirty="0" smtClean="0">
                <a:solidFill>
                  <a:srgbClr val="0070C0"/>
                </a:solidFill>
              </a:rPr>
              <a:t>Studio model</a:t>
            </a:r>
            <a:endParaRPr lang="ru-RU" b="1" dirty="0">
              <a:solidFill>
                <a:srgbClr val="0070C0"/>
              </a:solidFill>
            </a:endParaRPr>
          </a:p>
        </p:txBody>
      </p:sp>
      <p:sp>
        <p:nvSpPr>
          <p:cNvPr id="14" name="TextBox 13"/>
          <p:cNvSpPr txBox="1"/>
          <p:nvPr/>
        </p:nvSpPr>
        <p:spPr>
          <a:xfrm>
            <a:off x="2843808" y="4509120"/>
            <a:ext cx="2525691" cy="369332"/>
          </a:xfrm>
          <a:prstGeom prst="rect">
            <a:avLst/>
          </a:prstGeom>
          <a:noFill/>
        </p:spPr>
        <p:txBody>
          <a:bodyPr wrap="none" rtlCol="0">
            <a:spAutoFit/>
          </a:bodyPr>
          <a:lstStyle/>
          <a:p>
            <a:r>
              <a:rPr lang="en-US" b="1" dirty="0" smtClean="0">
                <a:solidFill>
                  <a:srgbClr val="0070C0"/>
                </a:solidFill>
              </a:rPr>
              <a:t>Wakefield Solver Results</a:t>
            </a:r>
            <a:endParaRPr lang="ru-RU" b="1" dirty="0">
              <a:solidFill>
                <a:srgbClr val="0070C0"/>
              </a:solidFill>
            </a:endParaRPr>
          </a:p>
        </p:txBody>
      </p:sp>
      <p:graphicFrame>
        <p:nvGraphicFramePr>
          <p:cNvPr id="10" name="Таблица 9"/>
          <p:cNvGraphicFramePr>
            <a:graphicFrameLocks noGrp="1"/>
          </p:cNvGraphicFramePr>
          <p:nvPr>
            <p:extLst>
              <p:ext uri="{D42A27DB-BD31-4B8C-83A1-F6EECF244321}">
                <p14:modId xmlns="" xmlns:p14="http://schemas.microsoft.com/office/powerpoint/2010/main" val="1760717601"/>
              </p:ext>
            </p:extLst>
          </p:nvPr>
        </p:nvGraphicFramePr>
        <p:xfrm>
          <a:off x="1835696" y="5085184"/>
          <a:ext cx="4608512" cy="914400"/>
        </p:xfrm>
        <a:graphic>
          <a:graphicData uri="http://schemas.openxmlformats.org/drawingml/2006/table">
            <a:tbl>
              <a:tblPr>
                <a:tableStyleId>{5C22544A-7EE6-4342-B048-85BDC9FD1C3A}</a:tableStyleId>
              </a:tblPr>
              <a:tblGrid>
                <a:gridCol w="1558625">
                  <a:extLst>
                    <a:ext uri="{9D8B030D-6E8A-4147-A177-3AD203B41FA5}">
                      <a16:colId xmlns="" xmlns:a16="http://schemas.microsoft.com/office/drawing/2014/main" val="20000"/>
                    </a:ext>
                  </a:extLst>
                </a:gridCol>
                <a:gridCol w="1105671">
                  <a:extLst>
                    <a:ext uri="{9D8B030D-6E8A-4147-A177-3AD203B41FA5}">
                      <a16:colId xmlns="" xmlns:a16="http://schemas.microsoft.com/office/drawing/2014/main" val="20001"/>
                    </a:ext>
                  </a:extLst>
                </a:gridCol>
                <a:gridCol w="1008112"/>
                <a:gridCol w="936104"/>
              </a:tblGrid>
              <a:tr h="38864">
                <a:tc>
                  <a:txBody>
                    <a:bodyPr/>
                    <a:lstStyle/>
                    <a:p>
                      <a:pPr>
                        <a:spcAft>
                          <a:spcPts val="0"/>
                        </a:spcAft>
                      </a:pPr>
                      <a:r>
                        <a:rPr lang="en-US" sz="2000" b="1" dirty="0">
                          <a:effectLst/>
                          <a:latin typeface="Times New Roman" pitchFamily="18" charset="0"/>
                          <a:cs typeface="Times New Roman" pitchFamily="18" charset="0"/>
                        </a:rPr>
                        <a:t>f, MHz</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latin typeface="Times New Roman" pitchFamily="18" charset="0"/>
                          <a:cs typeface="Times New Roman" pitchFamily="18" charset="0"/>
                        </a:rPr>
                        <a:t>450.72</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latin typeface="Times New Roman" pitchFamily="18" charset="0"/>
                          <a:cs typeface="Times New Roman" pitchFamily="18" charset="0"/>
                        </a:rPr>
                        <a:t>1187.9</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latin typeface="Times New Roman" pitchFamily="18" charset="0"/>
                          <a:ea typeface="Calibri"/>
                          <a:cs typeface="Times New Roman" pitchFamily="18" charset="0"/>
                        </a:rPr>
                        <a:t>2000</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spcAft>
                          <a:spcPts val="0"/>
                        </a:spcAft>
                      </a:pPr>
                      <a:r>
                        <a:rPr lang="en-US" sz="2000" b="1" dirty="0">
                          <a:effectLst/>
                          <a:latin typeface="Times New Roman" pitchFamily="18" charset="0"/>
                          <a:cs typeface="Times New Roman" pitchFamily="18" charset="0"/>
                        </a:rPr>
                        <a:t>Re(Z</a:t>
                      </a:r>
                      <a:r>
                        <a:rPr lang="en-US" sz="2000" b="1" baseline="-25000" dirty="0">
                          <a:effectLst/>
                          <a:latin typeface="Times New Roman" pitchFamily="18" charset="0"/>
                          <a:cs typeface="Times New Roman" pitchFamily="18" charset="0"/>
                          <a:sym typeface="Symbol"/>
                        </a:rPr>
                        <a:t></a:t>
                      </a:r>
                      <a:r>
                        <a:rPr lang="en-US" sz="2000" b="1" dirty="0">
                          <a:effectLst/>
                          <a:latin typeface="Times New Roman" pitchFamily="18" charset="0"/>
                          <a:cs typeface="Times New Roman" pitchFamily="18" charset="0"/>
                        </a:rPr>
                        <a:t>), Ohm</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latin typeface="Times New Roman" pitchFamily="18" charset="0"/>
                          <a:cs typeface="Times New Roman" pitchFamily="18" charset="0"/>
                        </a:rPr>
                        <a:t>3479</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latin typeface="Times New Roman" pitchFamily="18" charset="0"/>
                          <a:cs typeface="Times New Roman" pitchFamily="18" charset="0"/>
                        </a:rPr>
                        <a:t>5270</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latin typeface="Times New Roman" pitchFamily="18" charset="0"/>
                          <a:ea typeface="Calibri"/>
                          <a:cs typeface="Times New Roman" pitchFamily="18" charset="0"/>
                        </a:rPr>
                        <a:t>878</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spcAft>
                          <a:spcPts val="0"/>
                        </a:spcAft>
                      </a:pPr>
                      <a:r>
                        <a:rPr lang="en-US" sz="2000" b="1" dirty="0">
                          <a:effectLst/>
                          <a:latin typeface="Times New Roman" pitchFamily="18" charset="0"/>
                          <a:cs typeface="Times New Roman" pitchFamily="18" charset="0"/>
                        </a:rPr>
                        <a:t>Q</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latin typeface="Times New Roman" pitchFamily="18" charset="0"/>
                          <a:cs typeface="Times New Roman" pitchFamily="18" charset="0"/>
                        </a:rPr>
                        <a:t>980</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latin typeface="Times New Roman" pitchFamily="18" charset="0"/>
                          <a:cs typeface="Times New Roman" pitchFamily="18" charset="0"/>
                        </a:rPr>
                        <a:t>1925</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smtClean="0">
                          <a:effectLst/>
                          <a:latin typeface="Times New Roman" pitchFamily="18" charset="0"/>
                          <a:ea typeface="Calibri"/>
                          <a:cs typeface="Times New Roman" pitchFamily="18" charset="0"/>
                        </a:rPr>
                        <a:t>347</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971600" y="1916832"/>
            <a:ext cx="2952328" cy="1867986"/>
          </a:xfrm>
          <a:prstGeom prst="rect">
            <a:avLst/>
          </a:prstGeom>
          <a:noFill/>
          <a:ln w="9525">
            <a:noFill/>
            <a:miter lim="800000"/>
            <a:headEnd/>
            <a:tailEnd/>
          </a:ln>
          <a:effectLst/>
        </p:spPr>
      </p:pic>
      <p:grpSp>
        <p:nvGrpSpPr>
          <p:cNvPr id="13" name="Группа 12"/>
          <p:cNvGrpSpPr/>
          <p:nvPr/>
        </p:nvGrpSpPr>
        <p:grpSpPr>
          <a:xfrm>
            <a:off x="5796136" y="1844824"/>
            <a:ext cx="2016224" cy="2664296"/>
            <a:chOff x="827584" y="1340768"/>
            <a:chExt cx="2880000" cy="4980136"/>
          </a:xfrm>
        </p:grpSpPr>
        <p:pic>
          <p:nvPicPr>
            <p:cNvPr id="15" name="Picture 2"/>
            <p:cNvPicPr>
              <a:picLocks noChangeAspect="1" noChangeArrowheads="1"/>
            </p:cNvPicPr>
            <p:nvPr/>
          </p:nvPicPr>
          <p:blipFill>
            <a:blip r:embed="rId3" cstate="print"/>
            <a:srcRect/>
            <a:stretch>
              <a:fillRect/>
            </a:stretch>
          </p:blipFill>
          <p:spPr bwMode="auto">
            <a:xfrm>
              <a:off x="827584" y="1340768"/>
              <a:ext cx="2880000" cy="1517477"/>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827584" y="3068960"/>
              <a:ext cx="2880000" cy="1529156"/>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srcRect/>
            <a:stretch>
              <a:fillRect/>
            </a:stretch>
          </p:blipFill>
          <p:spPr bwMode="auto">
            <a:xfrm>
              <a:off x="827584" y="4797152"/>
              <a:ext cx="2880000" cy="1523752"/>
            </a:xfrm>
            <a:prstGeom prst="rect">
              <a:avLst/>
            </a:prstGeom>
            <a:noFill/>
            <a:ln w="9525">
              <a:noFill/>
              <a:miter lim="800000"/>
              <a:headEnd/>
              <a:tailEnd/>
            </a:ln>
          </p:spPr>
        </p:pic>
      </p:grpSp>
      <p:sp>
        <p:nvSpPr>
          <p:cNvPr id="18" name="TextBox 17"/>
          <p:cNvSpPr txBox="1"/>
          <p:nvPr/>
        </p:nvSpPr>
        <p:spPr>
          <a:xfrm>
            <a:off x="5868144" y="1412776"/>
            <a:ext cx="1527854" cy="369332"/>
          </a:xfrm>
          <a:prstGeom prst="rect">
            <a:avLst/>
          </a:prstGeom>
          <a:noFill/>
        </p:spPr>
        <p:txBody>
          <a:bodyPr wrap="none" rtlCol="0">
            <a:spAutoFit/>
          </a:bodyPr>
          <a:lstStyle/>
          <a:p>
            <a:r>
              <a:rPr lang="en-US" b="1" dirty="0" smtClean="0">
                <a:solidFill>
                  <a:srgbClr val="0070C0"/>
                </a:solidFill>
              </a:rPr>
              <a:t>Simulated |E|</a:t>
            </a:r>
            <a:endParaRPr lang="ru-RU" b="1" dirty="0">
              <a:solidFill>
                <a:srgbClr val="0070C0"/>
              </a:solidFill>
            </a:endParaRPr>
          </a:p>
        </p:txBody>
      </p:sp>
    </p:spTree>
    <p:extLst>
      <p:ext uri="{BB962C8B-B14F-4D97-AF65-F5344CB8AC3E}">
        <p14:creationId xmlns="" xmlns:p14="http://schemas.microsoft.com/office/powerpoint/2010/main" val="308200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3200" b="1" dirty="0" smtClean="0">
                <a:solidFill>
                  <a:schemeClr val="accent1">
                    <a:lumMod val="75000"/>
                  </a:schemeClr>
                </a:solidFill>
              </a:rPr>
              <a:t>HF-3 Simulation </a:t>
            </a:r>
            <a:endParaRPr lang="ru-RU" sz="3200" b="1" dirty="0">
              <a:solidFill>
                <a:schemeClr val="accent1">
                  <a:lumMod val="75000"/>
                </a:schemeClr>
              </a:solidFill>
            </a:endParaRPr>
          </a:p>
        </p:txBody>
      </p:sp>
      <p:sp>
        <p:nvSpPr>
          <p:cNvPr id="3" name="Дата 2"/>
          <p:cNvSpPr>
            <a:spLocks noGrp="1"/>
          </p:cNvSpPr>
          <p:nvPr>
            <p:ph type="dt" sz="half" idx="10"/>
          </p:nvPr>
        </p:nvSpPr>
        <p:spPr/>
        <p:txBody>
          <a:bodyPr/>
          <a:lstStyle/>
          <a:p>
            <a:fld id="{9A03D8AD-F344-4125-AAB5-43343DB772D0}" type="datetime1">
              <a:rPr lang="ru-RU" smtClean="0"/>
              <a:pPr/>
              <a:t>28.05.2018</a:t>
            </a:fld>
            <a:endParaRPr lang="ru-RU"/>
          </a:p>
        </p:txBody>
      </p:sp>
      <p:sp>
        <p:nvSpPr>
          <p:cNvPr id="4" name="Номер слайда 3"/>
          <p:cNvSpPr>
            <a:spLocks noGrp="1"/>
          </p:cNvSpPr>
          <p:nvPr>
            <p:ph type="sldNum" sz="quarter" idx="12"/>
          </p:nvPr>
        </p:nvSpPr>
        <p:spPr/>
        <p:txBody>
          <a:bodyPr/>
          <a:lstStyle/>
          <a:p>
            <a:fld id="{9BC54394-CF8F-4EA2-A010-63219DB8282B}" type="slidenum">
              <a:rPr lang="ru-RU" smtClean="0"/>
              <a:pPr/>
              <a:t>7</a:t>
            </a:fld>
            <a:endParaRPr lang="ru-RU"/>
          </a:p>
        </p:txBody>
      </p:sp>
      <p:sp>
        <p:nvSpPr>
          <p:cNvPr id="12" name="TextBox 11"/>
          <p:cNvSpPr txBox="1"/>
          <p:nvPr/>
        </p:nvSpPr>
        <p:spPr>
          <a:xfrm>
            <a:off x="1331640" y="1484784"/>
            <a:ext cx="2399375" cy="369332"/>
          </a:xfrm>
          <a:prstGeom prst="rect">
            <a:avLst/>
          </a:prstGeom>
          <a:noFill/>
        </p:spPr>
        <p:txBody>
          <a:bodyPr wrap="none" rtlCol="0">
            <a:spAutoFit/>
          </a:bodyPr>
          <a:lstStyle/>
          <a:p>
            <a:r>
              <a:rPr lang="en-US" b="1" dirty="0" smtClean="0">
                <a:solidFill>
                  <a:srgbClr val="0070C0"/>
                </a:solidFill>
              </a:rPr>
              <a:t>HF-3 CST </a:t>
            </a:r>
            <a:r>
              <a:rPr lang="ru-RU" b="1" dirty="0" smtClean="0">
                <a:solidFill>
                  <a:srgbClr val="0070C0"/>
                </a:solidFill>
              </a:rPr>
              <a:t> </a:t>
            </a:r>
            <a:r>
              <a:rPr lang="en-US" b="1" dirty="0" smtClean="0">
                <a:solidFill>
                  <a:srgbClr val="0070C0"/>
                </a:solidFill>
              </a:rPr>
              <a:t>Studio model</a:t>
            </a:r>
            <a:endParaRPr lang="ru-RU" b="1" dirty="0">
              <a:solidFill>
                <a:srgbClr val="0070C0"/>
              </a:solidFill>
            </a:endParaRPr>
          </a:p>
        </p:txBody>
      </p:sp>
      <p:sp>
        <p:nvSpPr>
          <p:cNvPr id="14" name="TextBox 13"/>
          <p:cNvSpPr txBox="1"/>
          <p:nvPr/>
        </p:nvSpPr>
        <p:spPr>
          <a:xfrm>
            <a:off x="3347864" y="4293096"/>
            <a:ext cx="2525691" cy="369332"/>
          </a:xfrm>
          <a:prstGeom prst="rect">
            <a:avLst/>
          </a:prstGeom>
          <a:noFill/>
        </p:spPr>
        <p:txBody>
          <a:bodyPr wrap="none" rtlCol="0">
            <a:spAutoFit/>
          </a:bodyPr>
          <a:lstStyle/>
          <a:p>
            <a:r>
              <a:rPr lang="en-US" b="1" dirty="0" smtClean="0">
                <a:solidFill>
                  <a:srgbClr val="0070C0"/>
                </a:solidFill>
              </a:rPr>
              <a:t>Wakefield Solver Results</a:t>
            </a:r>
            <a:endParaRPr lang="ru-RU" b="1" dirty="0">
              <a:solidFill>
                <a:srgbClr val="0070C0"/>
              </a:solidFill>
            </a:endParaRPr>
          </a:p>
        </p:txBody>
      </p:sp>
      <p:graphicFrame>
        <p:nvGraphicFramePr>
          <p:cNvPr id="10" name="Таблица 9"/>
          <p:cNvGraphicFramePr>
            <a:graphicFrameLocks noGrp="1"/>
          </p:cNvGraphicFramePr>
          <p:nvPr>
            <p:extLst>
              <p:ext uri="{D42A27DB-BD31-4B8C-83A1-F6EECF244321}">
                <p14:modId xmlns="" xmlns:p14="http://schemas.microsoft.com/office/powerpoint/2010/main" val="1760717601"/>
              </p:ext>
            </p:extLst>
          </p:nvPr>
        </p:nvGraphicFramePr>
        <p:xfrm>
          <a:off x="899592" y="5013176"/>
          <a:ext cx="7416824" cy="1442628"/>
        </p:xfrm>
        <a:graphic>
          <a:graphicData uri="http://schemas.openxmlformats.org/drawingml/2006/table">
            <a:tbl>
              <a:tblPr>
                <a:tableStyleId>{5C22544A-7EE6-4342-B048-85BDC9FD1C3A}</a:tableStyleId>
              </a:tblPr>
              <a:tblGrid>
                <a:gridCol w="194421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1080120"/>
                <a:gridCol w="792088"/>
                <a:gridCol w="864096"/>
                <a:gridCol w="792088"/>
              </a:tblGrid>
              <a:tr h="450050">
                <a:tc>
                  <a:txBody>
                    <a:bodyPr/>
                    <a:lstStyle/>
                    <a:p>
                      <a:pPr>
                        <a:spcAft>
                          <a:spcPts val="0"/>
                        </a:spcAft>
                      </a:pPr>
                      <a:r>
                        <a:rPr lang="en-US" sz="2000" b="1" dirty="0">
                          <a:effectLst/>
                          <a:latin typeface="Times New Roman" pitchFamily="18" charset="0"/>
                          <a:cs typeface="Times New Roman" pitchFamily="18" charset="0"/>
                        </a:rPr>
                        <a:t>f, MHz</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cs typeface="Times New Roman" pitchFamily="18" charset="0"/>
                        </a:rPr>
                        <a:t>30.5</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595</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cs typeface="Times New Roman" pitchFamily="18" charset="0"/>
                        </a:rPr>
                        <a:t>905</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1061</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1668</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2026</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2528">
                <a:tc>
                  <a:txBody>
                    <a:bodyPr/>
                    <a:lstStyle/>
                    <a:p>
                      <a:pPr>
                        <a:spcAft>
                          <a:spcPts val="0"/>
                        </a:spcAft>
                      </a:pPr>
                      <a:r>
                        <a:rPr lang="en-US" sz="2000" b="1" dirty="0">
                          <a:effectLst/>
                          <a:latin typeface="Times New Roman" pitchFamily="18" charset="0"/>
                          <a:cs typeface="Times New Roman" pitchFamily="18" charset="0"/>
                        </a:rPr>
                        <a:t>Re(Z</a:t>
                      </a:r>
                      <a:r>
                        <a:rPr lang="en-US" sz="2000" b="1" baseline="-25000" dirty="0">
                          <a:effectLst/>
                          <a:latin typeface="Times New Roman" pitchFamily="18" charset="0"/>
                          <a:cs typeface="Times New Roman" pitchFamily="18" charset="0"/>
                          <a:sym typeface="Symbol"/>
                        </a:rPr>
                        <a:t></a:t>
                      </a:r>
                      <a:r>
                        <a:rPr lang="en-US" sz="2000" b="1" dirty="0">
                          <a:effectLst/>
                          <a:latin typeface="Times New Roman" pitchFamily="18" charset="0"/>
                          <a:cs typeface="Times New Roman" pitchFamily="18" charset="0"/>
                        </a:rPr>
                        <a:t>), Ohm</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cs typeface="Times New Roman" pitchFamily="18" charset="0"/>
                        </a:rPr>
                        <a:t>379473</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cs typeface="Times New Roman" pitchFamily="18" charset="0"/>
                        </a:rPr>
                        <a:t>34947</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cs typeface="Times New Roman" pitchFamily="18" charset="0"/>
                        </a:rPr>
                        <a:t>24539</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59450</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30990</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31306</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50050">
                <a:tc>
                  <a:txBody>
                    <a:bodyPr/>
                    <a:lstStyle/>
                    <a:p>
                      <a:pPr>
                        <a:spcAft>
                          <a:spcPts val="0"/>
                        </a:spcAft>
                      </a:pPr>
                      <a:r>
                        <a:rPr lang="en-US" sz="2000" b="1" dirty="0">
                          <a:effectLst/>
                          <a:latin typeface="Times New Roman" pitchFamily="18" charset="0"/>
                          <a:cs typeface="Times New Roman" pitchFamily="18" charset="0"/>
                        </a:rPr>
                        <a:t>Q</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cs typeface="Times New Roman" pitchFamily="18" charset="0"/>
                        </a:rPr>
                        <a:t>5547</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cs typeface="Times New Roman" pitchFamily="18" charset="0"/>
                        </a:rPr>
                        <a:t>6246</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cs typeface="Times New Roman" pitchFamily="18" charset="0"/>
                        </a:rPr>
                        <a:t>15340</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7686</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12937</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smtClean="0">
                          <a:effectLst/>
                          <a:latin typeface="Times New Roman" pitchFamily="18" charset="0"/>
                          <a:ea typeface="Calibri"/>
                          <a:cs typeface="Times New Roman" pitchFamily="18" charset="0"/>
                        </a:rPr>
                        <a:t>9035</a:t>
                      </a:r>
                      <a:endParaRPr lang="ru-RU"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611560" y="2060848"/>
            <a:ext cx="3456384" cy="1741940"/>
          </a:xfrm>
          <a:prstGeom prst="rect">
            <a:avLst/>
          </a:prstGeom>
          <a:noFill/>
          <a:ln w="9525">
            <a:noFill/>
            <a:miter lim="800000"/>
            <a:headEnd/>
            <a:tailEnd/>
          </a:ln>
          <a:effectLst/>
        </p:spPr>
      </p:pic>
    </p:spTree>
    <p:extLst>
      <p:ext uri="{BB962C8B-B14F-4D97-AF65-F5344CB8AC3E}">
        <p14:creationId xmlns="" xmlns:p14="http://schemas.microsoft.com/office/powerpoint/2010/main" val="308200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3200" b="1" dirty="0" smtClean="0">
                <a:solidFill>
                  <a:schemeClr val="accent1">
                    <a:lumMod val="75000"/>
                  </a:schemeClr>
                </a:solidFill>
              </a:rPr>
              <a:t>Longitudinal microwave instability.</a:t>
            </a:r>
            <a:endParaRPr lang="ru-RU" sz="3200" b="1" dirty="0">
              <a:solidFill>
                <a:schemeClr val="accent1">
                  <a:lumMod val="75000"/>
                </a:schemeClr>
              </a:solidFill>
            </a:endParaRPr>
          </a:p>
        </p:txBody>
      </p:sp>
      <mc:AlternateContent xmlns:mc="http://schemas.openxmlformats.org/markup-compatibility/2006">
        <mc:Choice xmlns="" xmlns:a14="http://schemas.microsoft.com/office/drawing/2010/main" Requires="a14">
          <p:sp>
            <p:nvSpPr>
              <p:cNvPr id="3" name="Объект 2"/>
              <p:cNvSpPr>
                <a:spLocks noGrp="1"/>
              </p:cNvSpPr>
              <p:nvPr>
                <p:ph idx="1"/>
              </p:nvPr>
            </p:nvSpPr>
            <p:spPr/>
            <p:txBody>
              <a:bodyPr>
                <a:normAutofit fontScale="25000" lnSpcReduction="20000"/>
              </a:bodyPr>
              <a:lstStyle/>
              <a:p>
                <a:pPr algn="just"/>
                <a:r>
                  <a:rPr lang="en-US" sz="5600" dirty="0" smtClean="0"/>
                  <a:t>Conditions:</a:t>
                </a:r>
              </a:p>
              <a:p>
                <a:pPr marL="914400" indent="-914400" algn="just">
                  <a:buFont typeface="+mj-lt"/>
                  <a:buAutoNum type="arabicPeriod"/>
                </a:pPr>
                <a:r>
                  <a:rPr lang="en-US" sz="5600" dirty="0" smtClean="0"/>
                  <a:t>Wave length of given harmonics is  much less than  bunch length, </a:t>
                </a:r>
                <a:r>
                  <a:rPr lang="en-US" sz="5600" dirty="0" err="1" smtClean="0"/>
                  <a:t>i</a:t>
                </a:r>
                <a:r>
                  <a:rPr lang="en-US" sz="5600" dirty="0" smtClean="0"/>
                  <a:t>. e.</a:t>
                </a:r>
                <a:r>
                  <a:rPr lang="ru-RU" sz="5600" dirty="0"/>
                  <a:t> </a:t>
                </a:r>
                <a14:m>
                  <m:oMath xmlns:m="http://schemas.openxmlformats.org/officeDocument/2006/math">
                    <m:f>
                      <m:fPr>
                        <m:ctrlPr>
                          <a:rPr lang="ru-RU" sz="5600" i="1">
                            <a:latin typeface="Cambria Math" panose="02040503050406030204" pitchFamily="18" charset="0"/>
                          </a:rPr>
                        </m:ctrlPr>
                      </m:fPr>
                      <m:num>
                        <m:r>
                          <a:rPr lang="ru-RU" sz="5600" i="1">
                            <a:latin typeface="Cambria Math"/>
                          </a:rPr>
                          <m:t>𝑅</m:t>
                        </m:r>
                      </m:num>
                      <m:den>
                        <m:r>
                          <a:rPr lang="ru-RU" sz="5600" i="1">
                            <a:latin typeface="Cambria Math"/>
                          </a:rPr>
                          <m:t>𝑛</m:t>
                        </m:r>
                        <m:sSub>
                          <m:sSubPr>
                            <m:ctrlPr>
                              <a:rPr lang="ru-RU" sz="5600" i="1">
                                <a:latin typeface="Cambria Math" panose="02040503050406030204" pitchFamily="18" charset="0"/>
                              </a:rPr>
                            </m:ctrlPr>
                          </m:sSubPr>
                          <m:e>
                            <m:r>
                              <a:rPr lang="ru-RU" sz="5600" i="1">
                                <a:latin typeface="Cambria Math"/>
                              </a:rPr>
                              <m:t>𝑙</m:t>
                            </m:r>
                          </m:e>
                          <m:sub>
                            <m:r>
                              <a:rPr lang="ru-RU" sz="5600" i="1">
                                <a:latin typeface="Cambria Math"/>
                              </a:rPr>
                              <m:t>𝑏</m:t>
                            </m:r>
                          </m:sub>
                        </m:sSub>
                      </m:den>
                    </m:f>
                    <m:r>
                      <a:rPr lang="ru-RU" sz="5600" i="1">
                        <a:latin typeface="Cambria Math"/>
                      </a:rPr>
                      <m:t>≪</m:t>
                    </m:r>
                    <m:r>
                      <a:rPr lang="en-US" sz="5600" b="0" i="1" smtClean="0">
                        <a:latin typeface="Cambria Math"/>
                      </a:rPr>
                      <m:t>1</m:t>
                    </m:r>
                    <m:r>
                      <a:rPr lang="en-US" sz="5600" b="0" i="0" smtClean="0">
                        <a:latin typeface="Cambria Math"/>
                      </a:rPr>
                      <m:t>.</m:t>
                    </m:r>
                  </m:oMath>
                </a14:m>
                <a:endParaRPr lang="en-US" sz="5600" b="0" dirty="0" smtClean="0"/>
              </a:p>
              <a:p>
                <a:pPr marL="914400" indent="-914400" algn="just">
                  <a:buFont typeface="+mj-lt"/>
                  <a:buAutoNum type="arabicPeriod"/>
                </a:pPr>
                <a:r>
                  <a:rPr lang="en-US" sz="5600" dirty="0" smtClean="0"/>
                  <a:t>Increment time of the instability is much less than the synchrotron period.</a:t>
                </a:r>
              </a:p>
              <a:p>
                <a:pPr algn="just"/>
                <a:r>
                  <a:rPr lang="en-US" sz="5600" dirty="0"/>
                  <a:t> </a:t>
                </a:r>
                <a:r>
                  <a:rPr lang="en-US" sz="5600" dirty="0" smtClean="0"/>
                  <a:t>        Than such instability is similar to the longitudinal instability in coasting beam. The sufficient instability       criterion  (</a:t>
                </a:r>
                <a:r>
                  <a:rPr lang="en-US" sz="5600" dirty="0" err="1" smtClean="0"/>
                  <a:t>Keil</a:t>
                </a:r>
                <a:r>
                  <a:rPr lang="en-US" sz="5600" dirty="0" smtClean="0"/>
                  <a:t>-Schnell criterion) for Gaussian beam can be written as follows</a:t>
                </a:r>
              </a:p>
              <a:p>
                <a:pPr algn="just"/>
                <a:endParaRPr lang="en-US" sz="5600" dirty="0"/>
              </a:p>
              <a:p>
                <a:pPr marL="0" indent="0" algn="ctr">
                  <a:buNone/>
                </a:pPr>
                <a14:m>
                  <m:oMath xmlns:m="http://schemas.openxmlformats.org/officeDocument/2006/math">
                    <m:sSubSup>
                      <m:sSubSupPr>
                        <m:ctrlPr>
                          <a:rPr lang="ru-RU" sz="5600" i="1">
                            <a:latin typeface="Cambria Math" panose="02040503050406030204" pitchFamily="18" charset="0"/>
                          </a:rPr>
                        </m:ctrlPr>
                      </m:sSubSupPr>
                      <m:e>
                        <m:r>
                          <a:rPr lang="ru-RU" sz="5600" i="1">
                            <a:latin typeface="Cambria Math"/>
                          </a:rPr>
                          <m:t>𝐼</m:t>
                        </m:r>
                      </m:e>
                      <m:sub>
                        <m:r>
                          <a:rPr lang="ru-RU" sz="5600" i="1">
                            <a:latin typeface="Cambria Math"/>
                          </a:rPr>
                          <m:t>𝑚𝑎𝑥</m:t>
                        </m:r>
                      </m:sub>
                      <m:sup>
                        <m:r>
                          <a:rPr lang="en-US" sz="5600" i="1">
                            <a:latin typeface="Cambria Math"/>
                          </a:rPr>
                          <m:t>𝑙𝑜𝑛𝑔</m:t>
                        </m:r>
                      </m:sup>
                    </m:sSubSup>
                    <m:r>
                      <a:rPr lang="ru-RU" sz="5600" i="1">
                        <a:latin typeface="Cambria Math"/>
                      </a:rPr>
                      <m:t>≤2</m:t>
                    </m:r>
                    <m:r>
                      <a:rPr lang="ru-RU" sz="5600" i="1">
                        <a:latin typeface="Cambria Math"/>
                      </a:rPr>
                      <m:t>𝜋</m:t>
                    </m:r>
                    <m:f>
                      <m:fPr>
                        <m:ctrlPr>
                          <a:rPr lang="ru-RU" sz="5600" i="1">
                            <a:latin typeface="Cambria Math" panose="02040503050406030204" pitchFamily="18" charset="0"/>
                          </a:rPr>
                        </m:ctrlPr>
                      </m:fPr>
                      <m:num>
                        <m:sSub>
                          <m:sSubPr>
                            <m:ctrlPr>
                              <a:rPr lang="ru-RU" sz="5600" i="1">
                                <a:latin typeface="Cambria Math" panose="02040503050406030204" pitchFamily="18" charset="0"/>
                              </a:rPr>
                            </m:ctrlPr>
                          </m:sSubPr>
                          <m:e>
                            <m:r>
                              <a:rPr lang="ru-RU" sz="5600" i="1">
                                <a:latin typeface="Cambria Math"/>
                              </a:rPr>
                              <m:t>𝑈</m:t>
                            </m:r>
                          </m:e>
                          <m:sub>
                            <m:r>
                              <a:rPr lang="ru-RU" sz="5600" i="1">
                                <a:latin typeface="Cambria Math"/>
                              </a:rPr>
                              <m:t>𝑝</m:t>
                            </m:r>
                          </m:sub>
                        </m:sSub>
                      </m:num>
                      <m:den>
                        <m:r>
                          <a:rPr lang="ru-RU" sz="5600" i="1">
                            <a:latin typeface="Cambria Math"/>
                          </a:rPr>
                          <m:t>(</m:t>
                        </m:r>
                        <m:d>
                          <m:dPr>
                            <m:begChr m:val="|"/>
                            <m:endChr m:val="|"/>
                            <m:ctrlPr>
                              <a:rPr lang="ru-RU" sz="5600" i="1">
                                <a:latin typeface="Cambria Math" panose="02040503050406030204" pitchFamily="18" charset="0"/>
                              </a:rPr>
                            </m:ctrlPr>
                          </m:dPr>
                          <m:e>
                            <m:sSub>
                              <m:sSubPr>
                                <m:ctrlPr>
                                  <a:rPr lang="ru-RU" sz="5600" i="1">
                                    <a:latin typeface="Cambria Math" panose="02040503050406030204" pitchFamily="18" charset="0"/>
                                  </a:rPr>
                                </m:ctrlPr>
                              </m:sSubPr>
                              <m:e>
                                <m:r>
                                  <a:rPr lang="ru-RU" sz="5600" i="1">
                                    <a:latin typeface="Cambria Math"/>
                                  </a:rPr>
                                  <m:t>𝑍</m:t>
                                </m:r>
                              </m:e>
                              <m:sub>
                                <m:r>
                                  <a:rPr lang="ru-RU" sz="5600" i="1">
                                    <a:latin typeface="Cambria Math"/>
                                  </a:rPr>
                                  <m:t>𝐿</m:t>
                                </m:r>
                              </m:sub>
                            </m:sSub>
                          </m:e>
                        </m:d>
                        <m:r>
                          <a:rPr lang="ru-RU" sz="5600" i="1">
                            <a:latin typeface="Cambria Math"/>
                          </a:rPr>
                          <m:t>/</m:t>
                        </m:r>
                        <m:r>
                          <a:rPr lang="ru-RU" sz="5600" i="1">
                            <a:latin typeface="Cambria Math"/>
                          </a:rPr>
                          <m:t>𝑛</m:t>
                        </m:r>
                        <m:r>
                          <a:rPr lang="ru-RU" sz="5600" i="1">
                            <a:latin typeface="Cambria Math"/>
                          </a:rPr>
                          <m:t>)</m:t>
                        </m:r>
                      </m:den>
                    </m:f>
                    <m:f>
                      <m:fPr>
                        <m:ctrlPr>
                          <a:rPr lang="ru-RU" sz="5600" i="1">
                            <a:latin typeface="Cambria Math" panose="02040503050406030204" pitchFamily="18" charset="0"/>
                          </a:rPr>
                        </m:ctrlPr>
                      </m:fPr>
                      <m:num>
                        <m:sSub>
                          <m:sSubPr>
                            <m:ctrlPr>
                              <a:rPr lang="ru-RU" sz="5600" i="1">
                                <a:latin typeface="Cambria Math" panose="02040503050406030204" pitchFamily="18" charset="0"/>
                              </a:rPr>
                            </m:ctrlPr>
                          </m:sSubPr>
                          <m:e>
                            <m:r>
                              <a:rPr lang="ru-RU" sz="5600" i="1">
                                <a:latin typeface="Cambria Math"/>
                              </a:rPr>
                              <m:t>𝐴</m:t>
                            </m:r>
                          </m:e>
                          <m:sub>
                            <m:r>
                              <a:rPr lang="ru-RU" sz="5600" i="1">
                                <a:latin typeface="Cambria Math"/>
                              </a:rPr>
                              <m:t>𝑖</m:t>
                            </m:r>
                          </m:sub>
                        </m:sSub>
                      </m:num>
                      <m:den>
                        <m:sSub>
                          <m:sSubPr>
                            <m:ctrlPr>
                              <a:rPr lang="ru-RU" sz="5600" i="1">
                                <a:latin typeface="Cambria Math" panose="02040503050406030204" pitchFamily="18" charset="0"/>
                              </a:rPr>
                            </m:ctrlPr>
                          </m:sSubPr>
                          <m:e>
                            <m:r>
                              <a:rPr lang="ru-RU" sz="5600" i="1">
                                <a:latin typeface="Cambria Math"/>
                              </a:rPr>
                              <m:t>𝑍</m:t>
                            </m:r>
                          </m:e>
                          <m:sub>
                            <m:r>
                              <a:rPr lang="ru-RU" sz="5600" i="1">
                                <a:latin typeface="Cambria Math"/>
                              </a:rPr>
                              <m:t>𝑖</m:t>
                            </m:r>
                          </m:sub>
                        </m:sSub>
                      </m:den>
                    </m:f>
                    <m:r>
                      <a:rPr lang="ru-RU" sz="5600" i="1">
                        <a:latin typeface="Cambria Math"/>
                      </a:rPr>
                      <m:t>𝛾</m:t>
                    </m:r>
                    <m:sSup>
                      <m:sSupPr>
                        <m:ctrlPr>
                          <a:rPr lang="ru-RU" sz="5600" i="1">
                            <a:latin typeface="Cambria Math" panose="02040503050406030204" pitchFamily="18" charset="0"/>
                          </a:rPr>
                        </m:ctrlPr>
                      </m:sSupPr>
                      <m:e>
                        <m:r>
                          <a:rPr lang="ru-RU" sz="5600" i="1">
                            <a:latin typeface="Cambria Math"/>
                          </a:rPr>
                          <m:t>𝛽</m:t>
                        </m:r>
                      </m:e>
                      <m:sup>
                        <m:r>
                          <a:rPr lang="ru-RU" sz="5600" i="1">
                            <a:latin typeface="Cambria Math"/>
                          </a:rPr>
                          <m:t>2</m:t>
                        </m:r>
                      </m:sup>
                    </m:sSup>
                    <m:d>
                      <m:dPr>
                        <m:begChr m:val="|"/>
                        <m:endChr m:val="|"/>
                        <m:ctrlPr>
                          <a:rPr lang="ru-RU" sz="5600" i="1">
                            <a:latin typeface="Cambria Math" panose="02040503050406030204" pitchFamily="18" charset="0"/>
                          </a:rPr>
                        </m:ctrlPr>
                      </m:dPr>
                      <m:e>
                        <m:r>
                          <a:rPr lang="ru-RU" sz="5600" i="1">
                            <a:latin typeface="Cambria Math"/>
                          </a:rPr>
                          <m:t>𝜂</m:t>
                        </m:r>
                      </m:e>
                    </m:d>
                    <m:sSup>
                      <m:sSupPr>
                        <m:ctrlPr>
                          <a:rPr lang="ru-RU" sz="5600" i="1">
                            <a:latin typeface="Cambria Math" panose="02040503050406030204" pitchFamily="18" charset="0"/>
                          </a:rPr>
                        </m:ctrlPr>
                      </m:sSupPr>
                      <m:e>
                        <m:sSub>
                          <m:sSubPr>
                            <m:ctrlPr>
                              <a:rPr lang="ru-RU" sz="5600" i="1">
                                <a:latin typeface="Cambria Math" panose="02040503050406030204" pitchFamily="18" charset="0"/>
                              </a:rPr>
                            </m:ctrlPr>
                          </m:sSubPr>
                          <m:e>
                            <m:r>
                              <m:rPr>
                                <m:sty m:val="p"/>
                              </m:rPr>
                              <a:rPr lang="ru-RU" sz="5600">
                                <a:latin typeface="Cambria Math"/>
                              </a:rPr>
                              <m:t>σ</m:t>
                            </m:r>
                          </m:e>
                          <m:sub>
                            <m:r>
                              <a:rPr lang="ru-RU" sz="5600" i="1">
                                <a:latin typeface="Cambria Math"/>
                              </a:rPr>
                              <m:t>𝑝</m:t>
                            </m:r>
                          </m:sub>
                        </m:sSub>
                      </m:e>
                      <m:sup>
                        <m:r>
                          <a:rPr lang="ru-RU" sz="5600">
                            <a:latin typeface="Cambria Math"/>
                          </a:rPr>
                          <m:t>2</m:t>
                        </m:r>
                      </m:sup>
                    </m:sSup>
                  </m:oMath>
                </a14:m>
                <a:r>
                  <a:rPr lang="ru-RU" sz="5600" dirty="0"/>
                  <a:t>	</a:t>
                </a:r>
              </a:p>
              <a:p>
                <a:pPr marL="0" indent="0" algn="just">
                  <a:buNone/>
                </a:pPr>
                <a:r>
                  <a:rPr lang="ru-RU" sz="5600" dirty="0" smtClean="0"/>
                  <a:t>        </a:t>
                </a:r>
                <a:r>
                  <a:rPr lang="en-US" sz="5600" dirty="0" smtClean="0"/>
                  <a:t>Here </a:t>
                </a:r>
                <a:r>
                  <a:rPr lang="en-US" sz="5600" dirty="0" err="1" smtClean="0"/>
                  <a:t>longitudnal</a:t>
                </a:r>
                <a:r>
                  <a:rPr lang="en-US" sz="5600" dirty="0" smtClean="0"/>
                  <a:t> impedance </a:t>
                </a:r>
                <a:endParaRPr lang="ru-RU" sz="5600" dirty="0" smtClean="0"/>
              </a:p>
              <a:p>
                <a:endParaRPr lang="ru-RU" sz="5600" dirty="0"/>
              </a:p>
              <a:p>
                <a:pPr marL="0" indent="0">
                  <a:buNone/>
                </a:pPr>
                <a14:m>
                  <m:oMathPara xmlns:m="http://schemas.openxmlformats.org/officeDocument/2006/math">
                    <m:oMathParaPr>
                      <m:jc m:val="centerGroup"/>
                    </m:oMathParaPr>
                    <m:oMath xmlns:m="http://schemas.openxmlformats.org/officeDocument/2006/math">
                      <m:f>
                        <m:fPr>
                          <m:ctrlPr>
                            <a:rPr lang="ru-RU" sz="5600" i="1">
                              <a:latin typeface="Cambria Math" panose="02040503050406030204" pitchFamily="18" charset="0"/>
                            </a:rPr>
                          </m:ctrlPr>
                        </m:fPr>
                        <m:num>
                          <m:sSub>
                            <m:sSubPr>
                              <m:ctrlPr>
                                <a:rPr lang="ru-RU" sz="5600" i="1">
                                  <a:latin typeface="Cambria Math" panose="02040503050406030204" pitchFamily="18" charset="0"/>
                                </a:rPr>
                              </m:ctrlPr>
                            </m:sSubPr>
                            <m:e>
                              <m:r>
                                <a:rPr lang="ru-RU" sz="5600" i="1">
                                  <a:latin typeface="Cambria Math"/>
                                </a:rPr>
                                <m:t>𝑍</m:t>
                              </m:r>
                            </m:e>
                            <m:sub>
                              <m:r>
                                <a:rPr lang="ru-RU" sz="5600" i="1">
                                  <a:latin typeface="Cambria Math"/>
                                </a:rPr>
                                <m:t>𝐿</m:t>
                              </m:r>
                            </m:sub>
                          </m:sSub>
                        </m:num>
                        <m:den>
                          <m:r>
                            <a:rPr lang="ru-RU" sz="5600" i="1">
                              <a:latin typeface="Cambria Math"/>
                            </a:rPr>
                            <m:t>𝑛</m:t>
                          </m:r>
                        </m:den>
                      </m:f>
                      <m:r>
                        <a:rPr lang="ru-RU" sz="5600" i="1">
                          <a:latin typeface="Cambria Math"/>
                        </a:rPr>
                        <m:t>=</m:t>
                      </m:r>
                      <m:r>
                        <a:rPr lang="en-US" sz="5600" i="1">
                          <a:latin typeface="Cambria Math"/>
                        </a:rPr>
                        <m:t>𝑖</m:t>
                      </m:r>
                      <m:f>
                        <m:fPr>
                          <m:ctrlPr>
                            <a:rPr lang="ru-RU" sz="5600" i="1">
                              <a:latin typeface="Cambria Math" panose="02040503050406030204" pitchFamily="18" charset="0"/>
                            </a:rPr>
                          </m:ctrlPr>
                        </m:fPr>
                        <m:num>
                          <m:sSub>
                            <m:sSubPr>
                              <m:ctrlPr>
                                <a:rPr lang="ru-RU" sz="5600" i="1">
                                  <a:latin typeface="Cambria Math" panose="02040503050406030204" pitchFamily="18" charset="0"/>
                                </a:rPr>
                              </m:ctrlPr>
                            </m:sSubPr>
                            <m:e>
                              <m:r>
                                <a:rPr lang="ru-RU" sz="5600" i="1">
                                  <a:latin typeface="Cambria Math"/>
                                </a:rPr>
                                <m:t>𝑍</m:t>
                              </m:r>
                            </m:e>
                            <m:sub>
                              <m:r>
                                <a:rPr lang="ru-RU" sz="5600" i="1">
                                  <a:latin typeface="Cambria Math"/>
                                </a:rPr>
                                <m:t>𝑠𝑐</m:t>
                              </m:r>
                            </m:sub>
                          </m:sSub>
                        </m:num>
                        <m:den>
                          <m:r>
                            <a:rPr lang="ru-RU" sz="5600" i="1">
                              <a:latin typeface="Cambria Math"/>
                            </a:rPr>
                            <m:t>𝑛</m:t>
                          </m:r>
                        </m:den>
                      </m:f>
                      <m:r>
                        <a:rPr lang="ru-RU" sz="5600" i="1">
                          <a:latin typeface="Cambria Math"/>
                        </a:rPr>
                        <m:t>+</m:t>
                      </m:r>
                      <m:f>
                        <m:fPr>
                          <m:ctrlPr>
                            <a:rPr lang="ru-RU" sz="5600" i="1">
                              <a:latin typeface="Cambria Math" panose="02040503050406030204" pitchFamily="18" charset="0"/>
                            </a:rPr>
                          </m:ctrlPr>
                        </m:fPr>
                        <m:num>
                          <m:sSub>
                            <m:sSubPr>
                              <m:ctrlPr>
                                <a:rPr lang="ru-RU" sz="5600" i="1">
                                  <a:latin typeface="Cambria Math" panose="02040503050406030204" pitchFamily="18" charset="0"/>
                                </a:rPr>
                              </m:ctrlPr>
                            </m:sSubPr>
                            <m:e>
                              <m:r>
                                <a:rPr lang="ru-RU" sz="5600" i="1">
                                  <a:latin typeface="Cambria Math"/>
                                </a:rPr>
                                <m:t>𝑍</m:t>
                              </m:r>
                            </m:e>
                            <m:sub>
                              <m:r>
                                <a:rPr lang="ru-RU" sz="5600" i="1">
                                  <a:latin typeface="Cambria Math"/>
                                </a:rPr>
                                <m:t>𝑙𝑜𝑛𝑔</m:t>
                              </m:r>
                            </m:sub>
                          </m:sSub>
                        </m:num>
                        <m:den>
                          <m:r>
                            <a:rPr lang="ru-RU" sz="5600" i="1">
                              <a:latin typeface="Cambria Math"/>
                            </a:rPr>
                            <m:t>𝑛</m:t>
                          </m:r>
                        </m:den>
                      </m:f>
                    </m:oMath>
                  </m:oMathPara>
                </a14:m>
                <a:endParaRPr lang="ru-RU" sz="5600" dirty="0" smtClean="0"/>
              </a:p>
              <a:p>
                <a:pPr marL="0" indent="0">
                  <a:buNone/>
                </a:pPr>
                <a:r>
                  <a:rPr lang="en-US" sz="5600" dirty="0" smtClean="0"/>
                  <a:t>           Where the space charge impedance</a:t>
                </a:r>
                <a:endParaRPr lang="ru-RU" sz="5600" dirty="0"/>
              </a:p>
              <a:p>
                <a:pPr marL="0" indent="0" algn="ctr">
                  <a:buNone/>
                </a:pPr>
                <a14:m>
                  <m:oMathPara xmlns:m="http://schemas.openxmlformats.org/officeDocument/2006/math">
                    <m:oMathParaPr>
                      <m:jc m:val="centerGroup"/>
                    </m:oMathParaPr>
                    <m:oMath xmlns:m="http://schemas.openxmlformats.org/officeDocument/2006/math">
                      <m:f>
                        <m:fPr>
                          <m:ctrlPr>
                            <a:rPr lang="ru-RU" sz="5600" i="1">
                              <a:latin typeface="Cambria Math" panose="02040503050406030204" pitchFamily="18" charset="0"/>
                            </a:rPr>
                          </m:ctrlPr>
                        </m:fPr>
                        <m:num>
                          <m:sSub>
                            <m:sSubPr>
                              <m:ctrlPr>
                                <a:rPr lang="ru-RU" sz="5600" i="1">
                                  <a:latin typeface="Cambria Math" panose="02040503050406030204" pitchFamily="18" charset="0"/>
                                </a:rPr>
                              </m:ctrlPr>
                            </m:sSubPr>
                            <m:e>
                              <m:r>
                                <a:rPr lang="ru-RU" sz="5600" i="1">
                                  <a:latin typeface="Cambria Math"/>
                                </a:rPr>
                                <m:t>𝑍</m:t>
                              </m:r>
                            </m:e>
                            <m:sub>
                              <m:r>
                                <a:rPr lang="ru-RU" sz="5600" i="1">
                                  <a:latin typeface="Cambria Math"/>
                                </a:rPr>
                                <m:t>𝑠𝑐</m:t>
                              </m:r>
                            </m:sub>
                          </m:sSub>
                        </m:num>
                        <m:den>
                          <m:r>
                            <a:rPr lang="ru-RU" sz="5600" i="1">
                              <a:latin typeface="Cambria Math"/>
                            </a:rPr>
                            <m:t>𝑛</m:t>
                          </m:r>
                        </m:den>
                      </m:f>
                      <m:r>
                        <a:rPr lang="ru-RU" sz="5600" i="1">
                          <a:latin typeface="Cambria Math"/>
                        </a:rPr>
                        <m:t>=</m:t>
                      </m:r>
                      <m:f>
                        <m:fPr>
                          <m:ctrlPr>
                            <a:rPr lang="ru-RU" sz="5600" i="1">
                              <a:latin typeface="Cambria Math" panose="02040503050406030204" pitchFamily="18" charset="0"/>
                            </a:rPr>
                          </m:ctrlPr>
                        </m:fPr>
                        <m:num>
                          <m:sSub>
                            <m:sSubPr>
                              <m:ctrlPr>
                                <a:rPr lang="ru-RU" sz="5600" i="1">
                                  <a:latin typeface="Cambria Math" panose="02040503050406030204" pitchFamily="18" charset="0"/>
                                </a:rPr>
                              </m:ctrlPr>
                            </m:sSubPr>
                            <m:e>
                              <m:r>
                                <a:rPr lang="en-US" sz="5600" i="1">
                                  <a:latin typeface="Cambria Math"/>
                                </a:rPr>
                                <m:t>𝑍</m:t>
                              </m:r>
                            </m:e>
                            <m:sub>
                              <m:r>
                                <a:rPr lang="ru-RU" sz="5600" i="1">
                                  <a:latin typeface="Cambria Math"/>
                                </a:rPr>
                                <m:t>0</m:t>
                              </m:r>
                            </m:sub>
                          </m:sSub>
                        </m:num>
                        <m:den>
                          <m:r>
                            <a:rPr lang="ru-RU" sz="5600" i="1">
                              <a:latin typeface="Cambria Math"/>
                            </a:rPr>
                            <m:t>2</m:t>
                          </m:r>
                          <m:r>
                            <a:rPr lang="ru-RU" sz="5600" i="1">
                              <a:latin typeface="Cambria Math"/>
                            </a:rPr>
                            <m:t>𝛽</m:t>
                          </m:r>
                          <m:sSup>
                            <m:sSupPr>
                              <m:ctrlPr>
                                <a:rPr lang="ru-RU" sz="5600" i="1">
                                  <a:latin typeface="Cambria Math" panose="02040503050406030204" pitchFamily="18" charset="0"/>
                                </a:rPr>
                              </m:ctrlPr>
                            </m:sSupPr>
                            <m:e>
                              <m:r>
                                <a:rPr lang="ru-RU" sz="5600" i="1">
                                  <a:latin typeface="Cambria Math"/>
                                </a:rPr>
                                <m:t>𝛾</m:t>
                              </m:r>
                            </m:e>
                            <m:sup>
                              <m:r>
                                <a:rPr lang="ru-RU" sz="5600" i="1">
                                  <a:latin typeface="Cambria Math"/>
                                </a:rPr>
                                <m:t>2</m:t>
                              </m:r>
                            </m:sup>
                          </m:sSup>
                        </m:den>
                      </m:f>
                      <m:r>
                        <a:rPr lang="ru-RU" sz="5600" i="1">
                          <a:latin typeface="Cambria Math"/>
                        </a:rPr>
                        <m:t>[1+2</m:t>
                      </m:r>
                      <m:func>
                        <m:funcPr>
                          <m:ctrlPr>
                            <a:rPr lang="ru-RU" sz="5600" i="1">
                              <a:latin typeface="Cambria Math" panose="02040503050406030204" pitchFamily="18" charset="0"/>
                            </a:rPr>
                          </m:ctrlPr>
                        </m:funcPr>
                        <m:fName>
                          <m:r>
                            <m:rPr>
                              <m:sty m:val="p"/>
                            </m:rPr>
                            <a:rPr lang="ru-RU" sz="5600">
                              <a:latin typeface="Cambria Math"/>
                            </a:rPr>
                            <m:t>ln</m:t>
                          </m:r>
                        </m:fName>
                        <m:e>
                          <m:d>
                            <m:dPr>
                              <m:ctrlPr>
                                <a:rPr lang="ru-RU" sz="5600" i="1">
                                  <a:latin typeface="Cambria Math" panose="02040503050406030204" pitchFamily="18" charset="0"/>
                                </a:rPr>
                              </m:ctrlPr>
                            </m:dPr>
                            <m:e>
                              <m:f>
                                <m:fPr>
                                  <m:ctrlPr>
                                    <a:rPr lang="ru-RU" sz="5600" i="1">
                                      <a:latin typeface="Cambria Math" panose="02040503050406030204" pitchFamily="18" charset="0"/>
                                    </a:rPr>
                                  </m:ctrlPr>
                                </m:fPr>
                                <m:num>
                                  <m:r>
                                    <a:rPr lang="ru-RU" sz="5600" i="1">
                                      <a:latin typeface="Cambria Math"/>
                                    </a:rPr>
                                    <m:t>𝑏</m:t>
                                  </m:r>
                                </m:num>
                                <m:den>
                                  <m:r>
                                    <a:rPr lang="ru-RU" sz="5600" i="1">
                                      <a:latin typeface="Cambria Math"/>
                                    </a:rPr>
                                    <m:t>𝑎</m:t>
                                  </m:r>
                                </m:den>
                              </m:f>
                            </m:e>
                          </m:d>
                        </m:e>
                      </m:func>
                      <m:r>
                        <a:rPr lang="ru-RU" sz="5600" i="1">
                          <a:latin typeface="Cambria Math"/>
                        </a:rPr>
                        <m:t>]</m:t>
                      </m:r>
                    </m:oMath>
                  </m:oMathPara>
                </a14:m>
                <a:endParaRPr lang="ru-RU" sz="5600" dirty="0" smtClean="0"/>
              </a:p>
              <a:p>
                <a:pPr algn="just"/>
                <a:endParaRPr lang="ru-RU" sz="5600" dirty="0"/>
              </a:p>
              <a:p>
                <a:pPr algn="just"/>
                <a:r>
                  <a:rPr lang="ru-RU" sz="5600" dirty="0" smtClean="0"/>
                  <a:t>. </a:t>
                </a:r>
                <a14:m>
                  <m:oMath xmlns:m="http://schemas.openxmlformats.org/officeDocument/2006/math">
                    <m:f>
                      <m:fPr>
                        <m:ctrlPr>
                          <a:rPr lang="ru-RU" sz="5600" i="1">
                            <a:latin typeface="Cambria Math" panose="02040503050406030204" pitchFamily="18" charset="0"/>
                          </a:rPr>
                        </m:ctrlPr>
                      </m:fPr>
                      <m:num>
                        <m:sSub>
                          <m:sSubPr>
                            <m:ctrlPr>
                              <a:rPr lang="ru-RU" sz="5600" i="1">
                                <a:latin typeface="Cambria Math" panose="02040503050406030204" pitchFamily="18" charset="0"/>
                              </a:rPr>
                            </m:ctrlPr>
                          </m:sSubPr>
                          <m:e>
                            <m:r>
                              <a:rPr lang="ru-RU" sz="5600" i="1">
                                <a:latin typeface="Cambria Math"/>
                              </a:rPr>
                              <m:t>𝑍</m:t>
                            </m:r>
                          </m:e>
                          <m:sub>
                            <m:r>
                              <a:rPr lang="ru-RU" sz="5600" i="1">
                                <a:latin typeface="Cambria Math"/>
                              </a:rPr>
                              <m:t>𝑙𝑜𝑛𝑔</m:t>
                            </m:r>
                          </m:sub>
                        </m:sSub>
                      </m:num>
                      <m:den>
                        <m:r>
                          <a:rPr lang="ru-RU" sz="5600" i="1">
                            <a:latin typeface="Cambria Math"/>
                          </a:rPr>
                          <m:t>𝑛</m:t>
                        </m:r>
                      </m:den>
                    </m:f>
                  </m:oMath>
                </a14:m>
                <a:r>
                  <a:rPr lang="en-US" sz="5600" dirty="0" smtClean="0"/>
                  <a:t> is </a:t>
                </a:r>
                <a:r>
                  <a:rPr lang="en-US" sz="5600" dirty="0" err="1" smtClean="0"/>
                  <a:t>fn</a:t>
                </a:r>
                <a:r>
                  <a:rPr lang="en-US" sz="5600" dirty="0" smtClean="0"/>
                  <a:t> impedance of any chamber element.</a:t>
                </a:r>
                <a:r>
                  <a:rPr lang="ru-RU" sz="5600" dirty="0" smtClean="0"/>
                  <a:t> </a:t>
                </a:r>
                <a:r>
                  <a:rPr lang="ru-RU" sz="5600" dirty="0"/>
                  <a:t>			</a:t>
                </a:r>
                <a:r>
                  <a:rPr lang="ru-RU" sz="4800" dirty="0"/>
                  <a:t>		</a:t>
                </a:r>
              </a:p>
              <a:p>
                <a:pPr marL="0" indent="0">
                  <a:buNone/>
                </a:pPr>
                <a:r>
                  <a:rPr lang="ru-RU" sz="4300" dirty="0"/>
                  <a:t>	</a:t>
                </a:r>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cstate="print"/>
                <a:stretch>
                  <a:fillRect l="-222" t="-943" r="-222"/>
                </a:stretch>
              </a:blipFill>
            </p:spPr>
            <p:txBody>
              <a:bodyPr/>
              <a:lstStyle/>
              <a:p>
                <a:r>
                  <a:rPr lang="ru-RU" dirty="0">
                    <a:noFill/>
                  </a:rPr>
                  <a:t> </a:t>
                </a:r>
              </a:p>
            </p:txBody>
          </p:sp>
        </mc:Fallback>
      </mc:AlternateContent>
      <p:sp>
        <p:nvSpPr>
          <p:cNvPr id="4" name="Дата 3"/>
          <p:cNvSpPr>
            <a:spLocks noGrp="1"/>
          </p:cNvSpPr>
          <p:nvPr>
            <p:ph type="dt" sz="half" idx="10"/>
          </p:nvPr>
        </p:nvSpPr>
        <p:spPr/>
        <p:txBody>
          <a:bodyPr/>
          <a:lstStyle/>
          <a:p>
            <a:fld id="{E8163176-E34E-4EB9-BCEF-2DAB29DA3831}"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8</a:t>
            </a:fld>
            <a:endParaRPr lang="ru-RU"/>
          </a:p>
        </p:txBody>
      </p:sp>
    </p:spTree>
    <p:extLst>
      <p:ext uri="{BB962C8B-B14F-4D97-AF65-F5344CB8AC3E}">
        <p14:creationId xmlns="" xmlns:p14="http://schemas.microsoft.com/office/powerpoint/2010/main" val="386306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dirty="0"/>
              <a:t>Longitudinal microwave instability</a:t>
            </a:r>
            <a:r>
              <a:rPr lang="ru-RU" dirty="0" smtClean="0"/>
              <a:t>.</a:t>
            </a:r>
            <a:endParaRPr lang="ru-RU" dirty="0"/>
          </a:p>
        </p:txBody>
      </p:sp>
      <mc:AlternateContent xmlns:mc="http://schemas.openxmlformats.org/markup-compatibility/2006">
        <mc:Choice xmlns="" xmlns:a14="http://schemas.microsoft.com/office/drawing/2010/main" Requires="a14">
          <p:sp>
            <p:nvSpPr>
              <p:cNvPr id="3" name="Объект 2"/>
              <p:cNvSpPr>
                <a:spLocks noGrp="1"/>
              </p:cNvSpPr>
              <p:nvPr>
                <p:ph idx="1"/>
              </p:nvPr>
            </p:nvSpPr>
            <p:spPr/>
            <p:txBody>
              <a:bodyPr>
                <a:normAutofit/>
              </a:bodyPr>
              <a:lstStyle/>
              <a:p>
                <a:pPr algn="just"/>
                <a:r>
                  <a:rPr lang="ru-RU" dirty="0" smtClean="0"/>
                  <a:t> </a:t>
                </a:r>
                <a:r>
                  <a:rPr lang="en-US" sz="1600" dirty="0" smtClean="0"/>
                  <a:t>For the most dangerous energy </a:t>
                </a:r>
                <a:r>
                  <a:rPr lang="en-US" sz="1600" i="1" dirty="0" smtClean="0"/>
                  <a:t>E</a:t>
                </a:r>
                <a:r>
                  <a:rPr lang="ru-RU" sz="1600" dirty="0"/>
                  <a:t>=3.2 </a:t>
                </a:r>
                <a:r>
                  <a:rPr lang="en-US" sz="1600" dirty="0" smtClean="0"/>
                  <a:t>GeV</a:t>
                </a:r>
                <a:r>
                  <a:rPr lang="ru-RU" sz="1600" dirty="0" smtClean="0"/>
                  <a:t>/</a:t>
                </a:r>
                <a:r>
                  <a:rPr lang="en-US" sz="1600" dirty="0" smtClean="0"/>
                  <a:t>u</a:t>
                </a:r>
                <a:r>
                  <a:rPr lang="ru-RU" sz="1600" dirty="0" smtClean="0"/>
                  <a:t>  </a:t>
                </a:r>
                <a14:m>
                  <m:oMath xmlns:m="http://schemas.openxmlformats.org/officeDocument/2006/math">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a:rPr>
                              <m:t>𝑍</m:t>
                            </m:r>
                          </m:e>
                          <m:sub>
                            <m:r>
                              <a:rPr lang="ru-RU" sz="1600" i="1">
                                <a:latin typeface="Cambria Math"/>
                              </a:rPr>
                              <m:t>𝑠𝑐</m:t>
                            </m:r>
                          </m:sub>
                        </m:sSub>
                      </m:num>
                      <m:den>
                        <m:r>
                          <a:rPr lang="ru-RU" sz="1600" i="1">
                            <a:latin typeface="Cambria Math"/>
                          </a:rPr>
                          <m:t>𝑛</m:t>
                        </m:r>
                      </m:den>
                    </m:f>
                    <m:r>
                      <a:rPr lang="ru-RU" sz="1600" i="1">
                        <a:latin typeface="Cambria Math"/>
                      </a:rPr>
                      <m:t>=49.7</m:t>
                    </m:r>
                  </m:oMath>
                </a14:m>
                <a:r>
                  <a:rPr lang="ru-RU" sz="1600" dirty="0"/>
                  <a:t> </a:t>
                </a:r>
                <a:r>
                  <a:rPr lang="en-US" sz="1600" dirty="0" smtClean="0"/>
                  <a:t>Ohm</a:t>
                </a:r>
                <a:r>
                  <a:rPr lang="ru-RU" sz="1600" dirty="0" smtClean="0"/>
                  <a:t>. </a:t>
                </a:r>
                <a:r>
                  <a:rPr lang="en-US" sz="1600" dirty="0" smtClean="0"/>
                  <a:t>Let us consider the mode</a:t>
                </a:r>
                <a:r>
                  <a:rPr lang="ru-RU" sz="1600" dirty="0" smtClean="0"/>
                  <a:t> 2.2</a:t>
                </a:r>
                <a:r>
                  <a:rPr lang="en-US" sz="1600" dirty="0" smtClean="0"/>
                  <a:t> </a:t>
                </a:r>
                <a:r>
                  <a:rPr lang="ru-RU" sz="1600" dirty="0" smtClean="0"/>
                  <a:t>(</a:t>
                </a:r>
                <a:r>
                  <a:rPr lang="en-US" sz="1600" dirty="0" smtClean="0"/>
                  <a:t>the first index is number HF system, the second number of HOM for this system</a:t>
                </a:r>
                <a:r>
                  <a:rPr lang="ru-RU" sz="1600" dirty="0" smtClean="0"/>
                  <a:t>)</a:t>
                </a:r>
                <a:r>
                  <a:rPr lang="en-US" sz="1600" dirty="0" smtClean="0"/>
                  <a:t>. The harmonics number for this mode </a:t>
                </a:r>
                <a14:m>
                  <m:oMath xmlns:m="http://schemas.openxmlformats.org/officeDocument/2006/math">
                    <m:sSub>
                      <m:sSubPr>
                        <m:ctrlPr>
                          <a:rPr lang="ru-RU" sz="1600" i="1">
                            <a:latin typeface="Cambria Math" panose="02040503050406030204" pitchFamily="18" charset="0"/>
                          </a:rPr>
                        </m:ctrlPr>
                      </m:sSubPr>
                      <m:e>
                        <m:r>
                          <a:rPr lang="ru-RU" sz="1600" i="1">
                            <a:latin typeface="Cambria Math"/>
                          </a:rPr>
                          <m:t>h</m:t>
                        </m:r>
                      </m:e>
                      <m:sub>
                        <m:r>
                          <a:rPr lang="ru-RU" sz="1600" i="1">
                            <a:latin typeface="Cambria Math"/>
                          </a:rPr>
                          <m:t>𝑚𝑜𝑑𝑒</m:t>
                        </m:r>
                      </m:sub>
                    </m:sSub>
                    <m:r>
                      <a:rPr lang="ru-RU" sz="1600" i="1">
                        <a:latin typeface="Cambria Math"/>
                      </a:rPr>
                      <m:t>=2045</m:t>
                    </m:r>
                  </m:oMath>
                </a14:m>
                <a:r>
                  <a:rPr lang="ru-RU" sz="1600" dirty="0"/>
                  <a:t>. </a:t>
                </a:r>
                <a:r>
                  <a:rPr lang="en-US" sz="1600" dirty="0" smtClean="0"/>
                  <a:t>Then </a:t>
                </a:r>
                <a14:m>
                  <m:oMath xmlns:m="http://schemas.openxmlformats.org/officeDocument/2006/math">
                    <m:r>
                      <a:rPr lang="ru-RU" sz="1600" i="1">
                        <a:latin typeface="Cambria Math"/>
                      </a:rPr>
                      <m:t>𝑅𝑒</m:t>
                    </m:r>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a:rPr>
                                  <m:t>𝑍</m:t>
                                </m:r>
                              </m:e>
                              <m:sub>
                                <m:r>
                                  <a:rPr lang="ru-RU" sz="1600" i="1">
                                    <a:latin typeface="Cambria Math"/>
                                  </a:rPr>
                                  <m:t>𝑙𝑜𝑛𝑔</m:t>
                                </m:r>
                              </m:sub>
                            </m:sSub>
                          </m:num>
                          <m:den>
                            <m:r>
                              <a:rPr lang="ru-RU" sz="1600" i="1">
                                <a:latin typeface="Cambria Math"/>
                              </a:rPr>
                              <m:t>𝑛</m:t>
                            </m:r>
                          </m:den>
                        </m:f>
                      </m:e>
                    </m:d>
                    <m:r>
                      <a:rPr lang="ru-RU" sz="1600" i="1">
                        <a:latin typeface="Cambria Math"/>
                      </a:rPr>
                      <m:t>=8.95</m:t>
                    </m:r>
                  </m:oMath>
                </a14:m>
                <a:r>
                  <a:rPr lang="ru-RU" sz="1600" dirty="0"/>
                  <a:t> </a:t>
                </a:r>
                <a:r>
                  <a:rPr lang="en-US" sz="1600" dirty="0" smtClean="0"/>
                  <a:t>Ohm</a:t>
                </a:r>
                <a:r>
                  <a:rPr lang="ru-RU" sz="1600" dirty="0" smtClean="0"/>
                  <a:t>, </a:t>
                </a:r>
                <a14:m>
                  <m:oMath xmlns:m="http://schemas.openxmlformats.org/officeDocument/2006/math">
                    <m:f>
                      <m:fPr>
                        <m:ctrlPr>
                          <a:rPr lang="ru-RU" sz="1600" i="1">
                            <a:latin typeface="Cambria Math" panose="02040503050406030204" pitchFamily="18" charset="0"/>
                          </a:rPr>
                        </m:ctrlPr>
                      </m:fPr>
                      <m:num>
                        <m:d>
                          <m:dPr>
                            <m:begChr m:val="|"/>
                            <m:endChr m:val="|"/>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𝑍</m:t>
                                </m:r>
                              </m:e>
                              <m:sub>
                                <m:r>
                                  <a:rPr lang="ru-RU" sz="1600" i="1">
                                    <a:latin typeface="Cambria Math"/>
                                  </a:rPr>
                                  <m:t>𝐿</m:t>
                                </m:r>
                              </m:sub>
                            </m:sSub>
                          </m:e>
                        </m:d>
                      </m:num>
                      <m:den>
                        <m:r>
                          <a:rPr lang="ru-RU" sz="1600" i="1">
                            <a:latin typeface="Cambria Math"/>
                          </a:rPr>
                          <m:t>𝑛</m:t>
                        </m:r>
                      </m:den>
                    </m:f>
                    <m:r>
                      <a:rPr lang="ru-RU" sz="1600" i="1">
                        <a:latin typeface="Cambria Math"/>
                      </a:rPr>
                      <m:t>=50.5</m:t>
                    </m:r>
                  </m:oMath>
                </a14:m>
                <a:r>
                  <a:rPr lang="ru-RU" sz="1600" dirty="0"/>
                  <a:t> Ом. </a:t>
                </a:r>
                <a:endParaRPr lang="en-US" sz="1600" dirty="0" smtClean="0"/>
              </a:p>
              <a:p>
                <a:pPr algn="just"/>
                <a:r>
                  <a:rPr lang="en-US" sz="1600" dirty="0" smtClean="0"/>
                  <a:t>Substituting these numbers in </a:t>
                </a:r>
                <a:r>
                  <a:rPr lang="en-US" sz="1600" dirty="0" err="1" smtClean="0"/>
                  <a:t>Keil</a:t>
                </a:r>
                <a:r>
                  <a:rPr lang="en-US" sz="1600" dirty="0" smtClean="0"/>
                  <a:t> - Schnell criterion and </a:t>
                </a:r>
                <a:r>
                  <a:rPr lang="en-US" sz="1600" dirty="0"/>
                  <a:t>t</a:t>
                </a:r>
                <a:r>
                  <a:rPr lang="en-US" sz="1600" dirty="0" smtClean="0"/>
                  <a:t>aking into account that for this energy </a:t>
                </a:r>
                <a14:m>
                  <m:oMath xmlns:m="http://schemas.openxmlformats.org/officeDocument/2006/math">
                    <m:sSub>
                      <m:sSubPr>
                        <m:ctrlPr>
                          <a:rPr lang="ru-RU" sz="1600" i="1">
                            <a:latin typeface="Cambria Math" panose="02040503050406030204" pitchFamily="18" charset="0"/>
                          </a:rPr>
                        </m:ctrlPr>
                      </m:sSubPr>
                      <m:e>
                        <m:r>
                          <m:rPr>
                            <m:sty m:val="p"/>
                          </m:rPr>
                          <a:rPr lang="ru-RU" sz="1600">
                            <a:latin typeface="Cambria Math"/>
                          </a:rPr>
                          <m:t>σ</m:t>
                        </m:r>
                      </m:e>
                      <m:sub>
                        <m:r>
                          <a:rPr lang="ru-RU" sz="1600" i="1">
                            <a:latin typeface="Cambria Math"/>
                          </a:rPr>
                          <m:t>𝑝</m:t>
                        </m:r>
                      </m:sub>
                    </m:sSub>
                    <m:r>
                      <a:rPr lang="en-US" sz="1600" b="0" i="1" smtClean="0">
                        <a:latin typeface="Cambria Math"/>
                      </a:rPr>
                      <m:t>=1.2</m:t>
                    </m:r>
                    <m:r>
                      <a:rPr lang="en-US" sz="1600" b="0" i="1" smtClean="0">
                        <a:latin typeface="Cambria Math"/>
                        <a:ea typeface="Cambria Math"/>
                      </a:rPr>
                      <m:t>∙</m:t>
                    </m:r>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10</m:t>
                        </m:r>
                      </m:e>
                      <m:sup>
                        <m:r>
                          <a:rPr lang="en-US" sz="1600" b="0" i="1" smtClean="0">
                            <a:latin typeface="Cambria Math"/>
                            <a:ea typeface="Cambria Math"/>
                          </a:rPr>
                          <m:t>−3</m:t>
                        </m:r>
                      </m:sup>
                    </m:sSup>
                  </m:oMath>
                </a14:m>
                <a:r>
                  <a:rPr lang="en-US" sz="1600" dirty="0" smtClean="0"/>
                  <a:t>, </a:t>
                </a:r>
                <a14:m>
                  <m:oMath xmlns:m="http://schemas.openxmlformats.org/officeDocument/2006/math">
                    <m:r>
                      <m:rPr>
                        <m:sty m:val="p"/>
                      </m:rPr>
                      <a:rPr lang="en-US" sz="1600" b="0" i="0" smtClean="0">
                        <a:latin typeface="Cambria Math"/>
                      </a:rPr>
                      <m:t>we</m:t>
                    </m:r>
                    <m:r>
                      <a:rPr lang="en-US" sz="1600" b="0" i="0" smtClean="0">
                        <a:latin typeface="Cambria Math"/>
                      </a:rPr>
                      <m:t> </m:t>
                    </m:r>
                    <m:r>
                      <m:rPr>
                        <m:sty m:val="p"/>
                      </m:rPr>
                      <a:rPr lang="en-US" sz="1600" b="0" i="0" smtClean="0">
                        <a:latin typeface="Cambria Math"/>
                      </a:rPr>
                      <m:t>find</m:t>
                    </m:r>
                    <m:r>
                      <a:rPr lang="en-US" sz="1600" b="0" i="0" smtClean="0">
                        <a:latin typeface="Cambria Math"/>
                      </a:rPr>
                      <m:t> </m:t>
                    </m:r>
                  </m:oMath>
                </a14:m>
                <a:endParaRPr lang="en-US" sz="1600" b="0" i="0" dirty="0" smtClean="0">
                  <a:latin typeface="Cambria Math"/>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ru-RU" sz="1600" i="1">
                              <a:latin typeface="Cambria Math" panose="02040503050406030204" pitchFamily="18" charset="0"/>
                            </a:rPr>
                          </m:ctrlPr>
                        </m:sSubSupPr>
                        <m:e>
                          <m:r>
                            <a:rPr lang="ru-RU" sz="1600" i="1">
                              <a:latin typeface="Cambria Math"/>
                            </a:rPr>
                            <m:t>𝑁</m:t>
                          </m:r>
                        </m:e>
                        <m:sub>
                          <m:r>
                            <a:rPr lang="ru-RU" sz="1600" i="1">
                              <a:latin typeface="Cambria Math"/>
                            </a:rPr>
                            <m:t>𝑚𝑎𝑥</m:t>
                          </m:r>
                        </m:sub>
                        <m:sup>
                          <m:r>
                            <a:rPr lang="en-US" sz="1600" i="1">
                              <a:latin typeface="Cambria Math"/>
                            </a:rPr>
                            <m:t>𝑙𝑜𝑛𝑔</m:t>
                          </m:r>
                        </m:sup>
                      </m:sSubSup>
                      <m:r>
                        <a:rPr lang="ru-RU" sz="1600" i="1">
                          <a:latin typeface="Cambria Math"/>
                        </a:rPr>
                        <m:t>=3.45∗</m:t>
                      </m:r>
                      <m:sSup>
                        <m:sSupPr>
                          <m:ctrlPr>
                            <a:rPr lang="ru-RU" sz="1600" i="1">
                              <a:latin typeface="Cambria Math" panose="02040503050406030204" pitchFamily="18" charset="0"/>
                            </a:rPr>
                          </m:ctrlPr>
                        </m:sSupPr>
                        <m:e>
                          <m:r>
                            <a:rPr lang="ru-RU" sz="1600" i="1">
                              <a:latin typeface="Cambria Math"/>
                            </a:rPr>
                            <m:t>10</m:t>
                          </m:r>
                        </m:e>
                        <m:sup>
                          <m:r>
                            <a:rPr lang="ru-RU" sz="1600" i="1">
                              <a:latin typeface="Cambria Math"/>
                            </a:rPr>
                            <m:t>10</m:t>
                          </m:r>
                        </m:sup>
                      </m:sSup>
                    </m:oMath>
                  </m:oMathPara>
                </a14:m>
                <a:endParaRPr lang="en-US" sz="1600" dirty="0" smtClean="0"/>
              </a:p>
              <a:p>
                <a:pPr algn="just"/>
                <a:r>
                  <a:rPr lang="en-US" sz="1600" dirty="0" smtClean="0"/>
                  <a:t>This number is much more than planned number of particles in the bunch</a:t>
                </a:r>
                <a:r>
                  <a:rPr lang="ru-RU" sz="1600" dirty="0" smtClean="0"/>
                  <a:t> </a:t>
                </a:r>
                <a14:m>
                  <m:oMath xmlns:m="http://schemas.openxmlformats.org/officeDocument/2006/math">
                    <m:sSub>
                      <m:sSubPr>
                        <m:ctrlPr>
                          <a:rPr lang="ru-RU" sz="1600" i="1">
                            <a:latin typeface="Cambria Math" panose="02040503050406030204" pitchFamily="18" charset="0"/>
                          </a:rPr>
                        </m:ctrlPr>
                      </m:sSubPr>
                      <m:e>
                        <m:r>
                          <a:rPr lang="en-US" sz="1600" i="1">
                            <a:latin typeface="Cambria Math"/>
                          </a:rPr>
                          <m:t>𝑁</m:t>
                        </m:r>
                      </m:e>
                      <m:sub>
                        <m:r>
                          <a:rPr lang="ru-RU" sz="1600" i="1">
                            <a:latin typeface="Cambria Math"/>
                          </a:rPr>
                          <m:t>𝑏</m:t>
                        </m:r>
                      </m:sub>
                    </m:sSub>
                    <m:r>
                      <a:rPr lang="ru-RU" sz="1600" i="1">
                        <a:latin typeface="Cambria Math"/>
                      </a:rPr>
                      <m:t>=6∗</m:t>
                    </m:r>
                    <m:sSup>
                      <m:sSupPr>
                        <m:ctrlPr>
                          <a:rPr lang="ru-RU" sz="1600" i="1">
                            <a:latin typeface="Cambria Math" panose="02040503050406030204" pitchFamily="18" charset="0"/>
                          </a:rPr>
                        </m:ctrlPr>
                      </m:sSupPr>
                      <m:e>
                        <m:r>
                          <a:rPr lang="ru-RU" sz="1600" i="1">
                            <a:latin typeface="Cambria Math"/>
                          </a:rPr>
                          <m:t>10</m:t>
                        </m:r>
                      </m:e>
                      <m:sup>
                        <m:r>
                          <a:rPr lang="ru-RU" sz="1600" i="1">
                            <a:latin typeface="Cambria Math"/>
                          </a:rPr>
                          <m:t>9</m:t>
                        </m:r>
                      </m:sup>
                    </m:sSup>
                  </m:oMath>
                </a14:m>
                <a:r>
                  <a:rPr lang="ru-RU" sz="1600" dirty="0"/>
                  <a:t>.</a:t>
                </a:r>
                <a:r>
                  <a:rPr lang="en-US" sz="1600" dirty="0" smtClean="0"/>
                  <a:t> Thus we see that </a:t>
                </a:r>
              </a:p>
              <a:p>
                <a:pPr marL="0" indent="0" algn="just">
                  <a:buNone/>
                </a:pPr>
                <a:r>
                  <a:rPr lang="en-US" sz="1600" dirty="0"/>
                  <a:t>	</a:t>
                </a:r>
                <a:r>
                  <a:rPr lang="en-US" sz="1600" b="1" i="1" dirty="0" smtClean="0"/>
                  <a:t>HOM don’t </a:t>
                </a:r>
                <a:r>
                  <a:rPr lang="en-US" sz="1600" b="1" i="1" dirty="0"/>
                  <a:t>excite </a:t>
                </a:r>
                <a:r>
                  <a:rPr lang="en-US" sz="1600" b="1" i="1" dirty="0" smtClean="0"/>
                  <a:t>longitudinal </a:t>
                </a:r>
                <a:r>
                  <a:rPr lang="en-US" sz="1600" b="1" i="1" dirty="0"/>
                  <a:t>microwave instability</a:t>
                </a:r>
                <a:endParaRPr lang="ru-RU" sz="1600" b="1" i="1" dirty="0"/>
              </a:p>
              <a:p>
                <a:pPr algn="just"/>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cstate="print"/>
                <a:stretch>
                  <a:fillRect l="-1630" t="-1348" r="-370"/>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E8163176-E34E-4EB9-BCEF-2DAB29DA3831}" type="datetime1">
              <a:rPr lang="ru-RU" smtClean="0"/>
              <a:pPr/>
              <a:t>28.05.2018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pPr/>
              <a:t>9</a:t>
            </a:fld>
            <a:endParaRPr lang="ru-RU"/>
          </a:p>
        </p:txBody>
      </p:sp>
    </p:spTree>
    <p:extLst>
      <p:ext uri="{BB962C8B-B14F-4D97-AF65-F5344CB8AC3E}">
        <p14:creationId xmlns="" xmlns:p14="http://schemas.microsoft.com/office/powerpoint/2010/main" val="37910866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4538</TotalTime>
  <Words>631</Words>
  <Application>Microsoft Office PowerPoint</Application>
  <PresentationFormat>Экран (4:3)</PresentationFormat>
  <Paragraphs>222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Influence of Accelerating Devices HOM on Longitudinal Stability in NICA Cоllider</vt:lpstr>
      <vt:lpstr>Impedance calculation status</vt:lpstr>
      <vt:lpstr>Слайд 3</vt:lpstr>
      <vt:lpstr>Accelerating Systems of NICA collider.</vt:lpstr>
      <vt:lpstr>HF-1 Simulation </vt:lpstr>
      <vt:lpstr>HF-2 Simulation </vt:lpstr>
      <vt:lpstr>HF-3 Simulation </vt:lpstr>
      <vt:lpstr>Longitudinal microwave instability.</vt:lpstr>
      <vt:lpstr>Longitudinal microwave instability.</vt:lpstr>
      <vt:lpstr>Coulomb shift of the synchrotron tune and lost of the Landau damping.</vt:lpstr>
      <vt:lpstr>Fig. 1. Dependence of Coulomb shift of synchrotron tune (multiplied on  103) ‘on the ion energy</vt:lpstr>
      <vt:lpstr>Increments of the azimuthal modes of coherent synchrotron oscillations. </vt:lpstr>
      <vt:lpstr> </vt:lpstr>
      <vt:lpstr>Landau damping for sinchrotron oscillations.</vt:lpstr>
      <vt:lpstr>Stability condition.</vt:lpstr>
      <vt:lpstr>Параметры мод высокого порядка *</vt:lpstr>
      <vt:lpstr>Conclusions.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Продольные неустойчивости на модах резонаторов высокого порядка в коллайдере НИКА.</dc:title>
  <dc:creator>Павел</dc:creator>
  <cp:lastModifiedBy>1</cp:lastModifiedBy>
  <cp:revision>217</cp:revision>
  <dcterms:created xsi:type="dcterms:W3CDTF">2018-05-15T05:22:29Z</dcterms:created>
  <dcterms:modified xsi:type="dcterms:W3CDTF">2018-05-28T15:25:10Z</dcterms:modified>
</cp:coreProperties>
</file>